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81" r:id="rId3"/>
    <p:sldId id="282" r:id="rId4"/>
    <p:sldId id="258" r:id="rId5"/>
    <p:sldId id="301" r:id="rId6"/>
    <p:sldId id="283" r:id="rId7"/>
    <p:sldId id="298" r:id="rId8"/>
    <p:sldId id="263" r:id="rId9"/>
    <p:sldId id="294" r:id="rId10"/>
    <p:sldId id="260" r:id="rId11"/>
    <p:sldId id="295" r:id="rId12"/>
    <p:sldId id="296" r:id="rId13"/>
    <p:sldId id="261" r:id="rId14"/>
    <p:sldId id="267" r:id="rId15"/>
    <p:sldId id="284" r:id="rId16"/>
    <p:sldId id="266" r:id="rId17"/>
    <p:sldId id="299" r:id="rId18"/>
    <p:sldId id="300" r:id="rId19"/>
    <p:sldId id="270" r:id="rId20"/>
    <p:sldId id="271" r:id="rId21"/>
    <p:sldId id="272" r:id="rId22"/>
    <p:sldId id="274" r:id="rId23"/>
    <p:sldId id="275" r:id="rId24"/>
    <p:sldId id="276" r:id="rId25"/>
    <p:sldId id="277"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0">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vMS0Xiad+HtXS+du/bErDp/yxC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34B"/>
    <a:srgbClr val="E5BD8C"/>
    <a:srgbClr val="C3A076"/>
    <a:srgbClr val="CCCCCC"/>
    <a:srgbClr val="EFEFEF"/>
    <a:srgbClr val="E5E5E5"/>
    <a:srgbClr val="F0F0F0"/>
    <a:srgbClr val="E1E1E1"/>
    <a:srgbClr val="ABADAD"/>
    <a:srgbClr val="AC8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3"/>
    <p:restoredTop sz="64895"/>
  </p:normalViewPr>
  <p:slideViewPr>
    <p:cSldViewPr snapToGrid="0">
      <p:cViewPr>
        <p:scale>
          <a:sx n="97" d="100"/>
          <a:sy n="97" d="100"/>
        </p:scale>
        <p:origin x="304" y="88"/>
      </p:cViewPr>
      <p:guideLst>
        <p:guide orient="horz" pos="2040"/>
        <p:guide pos="3840"/>
      </p:guideLst>
    </p:cSldViewPr>
  </p:slideViewPr>
  <p:notesTextViewPr>
    <p:cViewPr>
      <p:scale>
        <a:sx n="95" d="100"/>
        <a:sy n="95" d="100"/>
      </p:scale>
      <p:origin x="0" y="0"/>
    </p:cViewPr>
  </p:notesTextViewPr>
  <p:sorterViewPr>
    <p:cViewPr>
      <p:scale>
        <a:sx n="80" d="100"/>
        <a:sy n="80" d="100"/>
      </p:scale>
      <p:origin x="0" y="0"/>
    </p:cViewPr>
  </p:sorterViewPr>
  <p:notesViewPr>
    <p:cSldViewPr snapToGrid="0" showGuides="1">
      <p:cViewPr>
        <p:scale>
          <a:sx n="72" d="100"/>
          <a:sy n="72" d="100"/>
        </p:scale>
        <p:origin x="2384" y="2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buSzPts val="1200"/>
            </a:pPr>
            <a:fld id="{00000000-1234-1234-1234-123412341234}" type="slidenum">
              <a:rPr lang="en-US" sz="1200" smtClean="0">
                <a:solidFill>
                  <a:schemeClr val="dk1"/>
                </a:solidFill>
                <a:ea typeface="Calibri"/>
                <a:sym typeface="Calibri"/>
              </a:rPr>
              <a:pPr algn="r">
                <a:buSzPts val="1200"/>
              </a:pPr>
              <a:t>‹#›</a:t>
            </a:fld>
            <a:endParaRPr lang="en-US"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1" dirty="0">
                <a:latin typeface="Arial" panose="020B0604020202020204" pitchFamily="34" charset="0"/>
                <a:ea typeface="Calibri"/>
                <a:cs typeface="Arial" panose="020B0604020202020204" pitchFamily="34" charset="0"/>
                <a:sym typeface="Calibri"/>
              </a:rPr>
              <a:t>Thank you for your time! This work is computationally intensive, so please download it for a deeper review than this brief presentation allows.  We look forward to discussing.</a:t>
            </a:r>
            <a:endParaRPr sz="1200" b="1" i="1" dirty="0">
              <a:latin typeface="Arial" panose="020B0604020202020204" pitchFamily="34" charset="0"/>
              <a:ea typeface="Calibri"/>
              <a:cs typeface="Arial" panose="020B0604020202020204" pitchFamily="34" charset="0"/>
              <a:sym typeface="Calibri"/>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u="none" dirty="0">
                <a:latin typeface="Arial" panose="020B0604020202020204" pitchFamily="34" charset="0"/>
                <a:ea typeface="Calibri"/>
                <a:cs typeface="Arial" panose="020B0604020202020204" pitchFamily="34" charset="0"/>
                <a:sym typeface="Calibri"/>
              </a:rPr>
              <a:t>ALIGNMENTS: Dimensional Frequency Bridge</a:t>
            </a:r>
          </a:p>
          <a:p>
            <a:pPr marL="0" marR="0" lvl="0" indent="0" algn="l" rtl="0">
              <a:lnSpc>
                <a:spcPct val="100000"/>
              </a:lnSpc>
              <a:spcBef>
                <a:spcPts val="0"/>
              </a:spcBef>
              <a:spcAft>
                <a:spcPts val="0"/>
              </a:spcAft>
              <a:buClr>
                <a:schemeClr val="dk1"/>
              </a:buClr>
              <a:buSzPts val="1200"/>
              <a:buFont typeface="Arial"/>
              <a:buNone/>
            </a:pPr>
            <a:endParaRPr lang="en-US" u="none" dirty="0">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lang="en-US" b="1" i="1" dirty="0">
                <a:latin typeface="Arial" panose="020B0604020202020204" pitchFamily="34" charset="0"/>
                <a:ea typeface="Calibri"/>
                <a:cs typeface="Arial" panose="020B0604020202020204" pitchFamily="34" charset="0"/>
                <a:sym typeface="Calibri"/>
              </a:rPr>
              <a:t>Diving deeper into the dimensional alignments, we recognize that it is the </a:t>
            </a:r>
            <a:r>
              <a:rPr lang="en-US" b="1" i="1" u="none" dirty="0">
                <a:latin typeface="Arial" panose="020B0604020202020204" pitchFamily="34" charset="0"/>
                <a:ea typeface="Calibri"/>
                <a:cs typeface="Arial" panose="020B0604020202020204" pitchFamily="34" charset="0"/>
                <a:sym typeface="Calibri"/>
              </a:rPr>
              <a:t>f</a:t>
            </a: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undamental harmonic ratios between the numbers that are the basis of our Source Light code rather than the numbers themselves; their fractal relationships.</a:t>
            </a:r>
            <a:endParaRPr lang="en-US"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800"/>
              </a:spcBef>
              <a:spcAft>
                <a:spcPts val="0"/>
              </a:spcAft>
              <a:buSzPts val="1400"/>
              <a:buNone/>
            </a:pPr>
            <a:endParaRPr lang="en-US" u="none"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Further detail:</a:t>
            </a:r>
          </a:p>
          <a:p>
            <a:pPr marL="0" lvl="0" indent="0" algn="l" rtl="0">
              <a:lnSpc>
                <a:spcPct val="100000"/>
              </a:lnSpc>
              <a:spcBef>
                <a:spcPts val="800"/>
              </a:spcBef>
              <a:spcAft>
                <a:spcPts val="0"/>
              </a:spcAft>
              <a:buSzPts val="1400"/>
              <a:buNone/>
            </a:pPr>
            <a:r>
              <a:rPr lang="en-US" dirty="0">
                <a:latin typeface="+mn-lt"/>
                <a:ea typeface="Calibri"/>
                <a:cs typeface="Arial" panose="020B0604020202020204" pitchFamily="34" charset="0"/>
                <a:sym typeface="Calibri"/>
              </a:rPr>
              <a:t>As we resynchronize with the accurate light signal relay, full electromagnetic coherence returns. At this zero-point, the hyperpolarization in the </a:t>
            </a:r>
            <a:r>
              <a:rPr lang="en-US" dirty="0">
                <a:latin typeface="+mj-lt"/>
                <a:ea typeface="Calibri"/>
                <a:cs typeface="Arial" panose="020B0604020202020204" pitchFamily="34" charset="0"/>
                <a:sym typeface="Calibri"/>
              </a:rPr>
              <a:t>signal disappears, and energy moves freely again. </a:t>
            </a:r>
            <a:r>
              <a:rPr lang="en-US" dirty="0">
                <a:solidFill>
                  <a:srgbClr val="000000"/>
                </a:solidFill>
                <a:effectLst/>
                <a:latin typeface="+mj-lt"/>
                <a:ea typeface="Noto Sans Symbols"/>
                <a:cs typeface="Arial" panose="020B0604020202020204" pitchFamily="34" charset="0"/>
              </a:rPr>
              <a:t>This results in a fundamental change in our state of consciousness—from separation back into full energetic connectivity within and between all parts of one system.</a:t>
            </a:r>
            <a:r>
              <a:rPr lang="en-US" dirty="0">
                <a:latin typeface="+mj-lt"/>
                <a:ea typeface="Calibri"/>
                <a:cs typeface="Arial" panose="020B0604020202020204" pitchFamily="34" charset="0"/>
                <a:sym typeface="Calibri"/>
              </a:rPr>
              <a:t> </a:t>
            </a:r>
          </a:p>
          <a:p>
            <a:pPr marL="0" marR="0" lvl="0" indent="0" algn="l" rtl="0">
              <a:lnSpc>
                <a:spcPct val="100000"/>
              </a:lnSpc>
              <a:spcBef>
                <a:spcPts val="0"/>
              </a:spcBef>
              <a:spcAft>
                <a:spcPts val="0"/>
              </a:spcAft>
              <a:buClr>
                <a:schemeClr val="dk1"/>
              </a:buClr>
              <a:buSzPts val="1800"/>
              <a:buFont typeface="Arial"/>
              <a:buNone/>
            </a:pPr>
            <a:endParaRPr lang="en-US" dirty="0">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Arial" panose="020B0604020202020204" pitchFamily="34" charset="0"/>
                <a:ea typeface="Noto Sans Symbols"/>
                <a:cs typeface="Arial" panose="020B0604020202020204" pitchFamily="34" charset="0"/>
              </a:rPr>
              <a:t>As one fully charged system, waves ripple</a:t>
            </a:r>
            <a:r>
              <a:rPr lang="en-US" dirty="0">
                <a:solidFill>
                  <a:srgbClr val="000000"/>
                </a:solidFill>
                <a:effectLst/>
                <a:latin typeface="Arial" panose="020B0604020202020204" pitchFamily="34" charset="0"/>
                <a:ea typeface="Noto Sans Symbols"/>
                <a:cs typeface="Arial" panose="020B0604020202020204" pitchFamily="34" charset="0"/>
              </a:rPr>
              <a:t> through doubling sequences and repeating octaval patterning aligned with the solar fundamental</a:t>
            </a:r>
            <a:r>
              <a:rPr lang="en-US" dirty="0">
                <a:effectLst/>
                <a:latin typeface="Arial" panose="020B0604020202020204" pitchFamily="34" charset="0"/>
                <a:ea typeface="Noto Sans Symbols"/>
                <a:cs typeface="Arial" panose="020B0604020202020204" pitchFamily="34" charset="0"/>
              </a:rPr>
              <a:t>s, restoring and maintaining</a:t>
            </a:r>
            <a:r>
              <a:rPr lang="en-US" dirty="0">
                <a:solidFill>
                  <a:srgbClr val="000000"/>
                </a:solidFill>
                <a:effectLst/>
                <a:latin typeface="Arial" panose="020B0604020202020204" pitchFamily="34" charset="0"/>
                <a:ea typeface="Noto Sans Symbols"/>
                <a:cs typeface="Arial" panose="020B0604020202020204" pitchFamily="34" charset="0"/>
              </a:rPr>
              <a:t> mitochond</a:t>
            </a:r>
            <a:r>
              <a:rPr lang="en-US" dirty="0">
                <a:effectLst/>
                <a:latin typeface="Arial" panose="020B0604020202020204" pitchFamily="34" charset="0"/>
                <a:ea typeface="Noto Sans Symbols"/>
                <a:cs typeface="Arial" panose="020B0604020202020204" pitchFamily="34" charset="0"/>
              </a:rPr>
              <a:t>rial function across the whole.</a:t>
            </a: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u="none" strike="noStrik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r>
              <a:rPr lang="en-US" dirty="0"/>
              <a:t>1.008 </a:t>
            </a:r>
            <a:r>
              <a:rPr lang="en-US" dirty="0">
                <a:latin typeface="Arial" panose="020B0604020202020204" pitchFamily="34" charset="0"/>
                <a:ea typeface="Helvetica Neue"/>
                <a:cs typeface="Arial" panose="020B0604020202020204" pitchFamily="34" charset="0"/>
                <a:sym typeface="Helvetica Neue"/>
              </a:rPr>
              <a:t>SOL Sync provides the required </a:t>
            </a:r>
            <a:r>
              <a:rPr lang="en-US" dirty="0"/>
              <a:t>timing conversion from Egyptian SOL 186624 mi/s % sec/yr to Universal SOL 185185.185 % sec/yr to maintain the hyperfine celestial timing alignme</a:t>
            </a:r>
            <a:r>
              <a:rPr lang="en-US" dirty="0">
                <a:latin typeface="Arial" panose="020B0604020202020204" pitchFamily="34" charset="0"/>
                <a:ea typeface="Helvetica Neue"/>
                <a:cs typeface="Arial" panose="020B0604020202020204" pitchFamily="34" charset="0"/>
                <a:sym typeface="Helvetica Neue"/>
              </a:rPr>
              <a:t>nt.</a:t>
            </a:r>
            <a:endParaRPr dirty="0"/>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800"/>
              </a:spcBef>
              <a:spcAft>
                <a:spcPts val="0"/>
              </a:spcAft>
              <a:buSzPts val="1400"/>
              <a:buNone/>
            </a:pPr>
            <a:endParaRPr sz="1200" dirty="0">
              <a:latin typeface="Arial" panose="020B0604020202020204" pitchFamily="34" charset="0"/>
              <a:ea typeface="Calibri"/>
              <a:cs typeface="Arial" panose="020B0604020202020204" pitchFamily="34" charset="0"/>
              <a:sym typeface="Calibri"/>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dirty="0">
                <a:latin typeface="Arial" panose="020B0604020202020204" pitchFamily="34" charset="0"/>
                <a:ea typeface="Calibri"/>
                <a:cs typeface="Arial" panose="020B0604020202020204" pitchFamily="34" charset="0"/>
                <a:sym typeface="Calibri"/>
              </a:rPr>
              <a:t>ALIGNMENTS: Harmonic Timing Bridge</a:t>
            </a:r>
            <a:endParaRPr lang="en-US" dirty="0">
              <a:solidFill>
                <a:schemeClr val="dk1"/>
              </a:solidFill>
              <a:effectLst/>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endParaRPr lang="en-US" dirty="0">
              <a:solidFill>
                <a:schemeClr val="dk1"/>
              </a:solidFill>
              <a:effectLst/>
              <a:latin typeface="Arial" panose="020B0604020202020204" pitchFamily="34" charset="0"/>
              <a:ea typeface="Noto Sans Symbols"/>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r>
              <a:rPr lang="en-US" b="1" i="1" dirty="0">
                <a:effectLst/>
                <a:latin typeface="Arial" panose="020B0604020202020204" pitchFamily="34" charset="0"/>
                <a:ea typeface="Noto Sans Symbols"/>
                <a:cs typeface="Arial" panose="020B0604020202020204" pitchFamily="34" charset="0"/>
              </a:rPr>
              <a:t>The ratio relationship between the dimensional frequencies and harmonic timing is set by </a:t>
            </a:r>
            <a:r>
              <a:rPr lang="en-US" b="1" i="1" dirty="0">
                <a:solidFill>
                  <a:srgbClr val="000000"/>
                </a:solidFill>
                <a:effectLst/>
                <a:latin typeface="Arial" panose="020B0604020202020204" pitchFamily="34" charset="0"/>
                <a:ea typeface="Noto Sans Symbols"/>
                <a:cs typeface="Arial" panose="020B0604020202020204" pitchFamily="34" charset="0"/>
              </a:rPr>
              <a:t>a rational Pi value of 3.1104 across every scale. </a:t>
            </a:r>
          </a:p>
          <a:p>
            <a:pPr marL="0" marR="0" lvl="0" indent="0" algn="l" rtl="0">
              <a:lnSpc>
                <a:spcPct val="100000"/>
              </a:lnSpc>
              <a:spcBef>
                <a:spcPts val="0"/>
              </a:spcBef>
              <a:spcAft>
                <a:spcPts val="0"/>
              </a:spcAft>
              <a:buClr>
                <a:schemeClr val="dk1"/>
              </a:buClr>
              <a:buSzPts val="800"/>
              <a:buFont typeface="Arial"/>
              <a:buNone/>
            </a:pPr>
            <a:endParaRPr lang="en-US" b="1" i="1" dirty="0">
              <a:solidFill>
                <a:srgbClr val="000000"/>
              </a:solidFill>
              <a:effectLst/>
              <a:latin typeface="Arial" panose="020B0604020202020204" pitchFamily="34" charset="0"/>
              <a:ea typeface="Noto Sans Symbols"/>
              <a:cs typeface="Arial" panose="020B0604020202020204" pitchFamily="34" charset="0"/>
            </a:endParaRPr>
          </a:p>
          <a:p>
            <a:pPr marL="0" marR="0" lvl="0" indent="0" algn="l" rtl="0">
              <a:lnSpc>
                <a:spcPct val="100000"/>
              </a:lnSpc>
              <a:spcBef>
                <a:spcPts val="0"/>
              </a:spcBef>
              <a:spcAft>
                <a:spcPts val="0"/>
              </a:spcAft>
              <a:buClr>
                <a:schemeClr val="dk1"/>
              </a:buClr>
              <a:buSzPts val="800"/>
              <a:buFont typeface="Arial"/>
              <a:buNone/>
            </a:pPr>
            <a:r>
              <a:rPr lang="en-US" b="1" i="1" dirty="0">
                <a:solidFill>
                  <a:srgbClr val="000000"/>
                </a:solidFill>
                <a:effectLst/>
                <a:latin typeface="+mn-lt"/>
                <a:ea typeface="Noto Sans Symbols"/>
                <a:cs typeface="Arial" panose="020B0604020202020204" pitchFamily="34" charset="0"/>
              </a:rPr>
              <a:t>This reinforces that the 0.05787037037 m Cu Solar Codec syncs processing </a:t>
            </a:r>
            <a:r>
              <a:rPr lang="en-US" b="1" i="1" dirty="0">
                <a:effectLst/>
                <a:latin typeface="+mn-lt"/>
                <a:ea typeface="Noto Sans Symbols"/>
                <a:cs typeface="Arial" panose="020B0604020202020204" pitchFamily="34" charset="0"/>
              </a:rPr>
              <a:t>for accurate transmission relay aligned with the Universal Q-bit</a:t>
            </a:r>
            <a:r>
              <a:rPr lang="en-US" b="1" i="1" dirty="0">
                <a:solidFill>
                  <a:srgbClr val="000000"/>
                </a:solidFill>
                <a:effectLst/>
                <a:latin typeface="+mn-lt"/>
                <a:ea typeface="Noto Sans Symbols"/>
                <a:cs typeface="Arial" panose="020B0604020202020204" pitchFamily="34" charset="0"/>
              </a:rPr>
              <a:t> parameters.</a:t>
            </a:r>
          </a:p>
          <a:p>
            <a:pPr marL="0" marR="0" lvl="0" indent="0" algn="l" rtl="0">
              <a:lnSpc>
                <a:spcPct val="100000"/>
              </a:lnSpc>
              <a:spcBef>
                <a:spcPts val="0"/>
              </a:spcBef>
              <a:spcAft>
                <a:spcPts val="0"/>
              </a:spcAft>
              <a:buClr>
                <a:schemeClr val="dk1"/>
              </a:buClr>
              <a:buSzPts val="800"/>
              <a:buFont typeface="Arial"/>
              <a:buNone/>
            </a:pPr>
            <a:endParaRPr lang="en-US" b="1" i="1" dirty="0">
              <a:solidFill>
                <a:srgbClr val="000000"/>
              </a:solidFill>
              <a:effectLst/>
              <a:latin typeface="Arial" panose="020B0604020202020204" pitchFamily="34" charset="0"/>
              <a:ea typeface="Noto Sans Symbols"/>
              <a:cs typeface="Arial" panose="020B0604020202020204" pitchFamily="34" charset="0"/>
            </a:endParaRPr>
          </a:p>
          <a:p>
            <a:pPr marL="0" marR="0" lvl="0" indent="0" algn="l" rtl="0">
              <a:lnSpc>
                <a:spcPct val="100000"/>
              </a:lnSpc>
              <a:spcBef>
                <a:spcPts val="0"/>
              </a:spcBef>
              <a:spcAft>
                <a:spcPts val="0"/>
              </a:spcAft>
              <a:buClr>
                <a:schemeClr val="dk1"/>
              </a:buClr>
              <a:buSzPts val="800"/>
              <a:buFont typeface="Arial"/>
              <a:buNone/>
            </a:pPr>
            <a:endParaRPr lang="en-US" b="1" i="1" dirty="0">
              <a:solidFill>
                <a:schemeClr val="dk1"/>
              </a:solidFill>
              <a:effectLst/>
              <a:latin typeface="Arial" panose="020B0604020202020204" pitchFamily="34" charset="0"/>
              <a:ea typeface="Noto Sans Symbols"/>
              <a:cs typeface="Arial" panose="020B0604020202020204" pitchFamily="34" charset="0"/>
            </a:endParaRPr>
          </a:p>
          <a:p>
            <a:pPr marL="0" marR="0" lvl="0" indent="0" algn="l" rtl="0">
              <a:lnSpc>
                <a:spcPct val="100000"/>
              </a:lnSpc>
              <a:spcBef>
                <a:spcPts val="0"/>
              </a:spcBef>
              <a:spcAft>
                <a:spcPts val="0"/>
              </a:spcAft>
              <a:buClr>
                <a:schemeClr val="dk1"/>
              </a:buClr>
              <a:buSzPts val="800"/>
              <a:buFont typeface="Arial"/>
              <a:buNone/>
            </a:pPr>
            <a:endParaRPr lang="en-US" sz="800" u="none" strike="noStrike" dirty="0">
              <a:solidFill>
                <a:schemeClr val="dk1"/>
              </a:solidFill>
              <a:latin typeface="Arial" panose="020B0604020202020204" pitchFamily="34" charset="0"/>
              <a:ea typeface="Calibri"/>
              <a:cs typeface="Arial" panose="020B0604020202020204" pitchFamily="34" charset="0"/>
              <a:sym typeface="Calibri"/>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02DD2487-F2DD-E9BA-FB1B-9F2D5000D9B0}"/>
            </a:ext>
          </a:extLst>
        </p:cNvPr>
        <p:cNvGrpSpPr/>
        <p:nvPr/>
      </p:nvGrpSpPr>
      <p:grpSpPr>
        <a:xfrm>
          <a:off x="0" y="0"/>
          <a:ext cx="0" cy="0"/>
          <a:chOff x="0" y="0"/>
          <a:chExt cx="0" cy="0"/>
        </a:xfrm>
      </p:grpSpPr>
      <p:sp>
        <p:nvSpPr>
          <p:cNvPr id="131" name="Google Shape;131;p5:notes">
            <a:extLst>
              <a:ext uri="{FF2B5EF4-FFF2-40B4-BE49-F238E27FC236}">
                <a16:creationId xmlns:a16="http://schemas.microsoft.com/office/drawing/2014/main" id="{BE371E15-79B5-BAA3-E528-75F5ED55C9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a:extLst>
              <a:ext uri="{FF2B5EF4-FFF2-40B4-BE49-F238E27FC236}">
                <a16:creationId xmlns:a16="http://schemas.microsoft.com/office/drawing/2014/main" id="{16078DC7-35F3-8F4B-8421-628ACA1643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u="none" dirty="0">
                <a:latin typeface="Arial" panose="020B0604020202020204" pitchFamily="34" charset="0"/>
                <a:ea typeface="Calibri"/>
                <a:cs typeface="Arial" panose="020B0604020202020204" pitchFamily="34" charset="0"/>
                <a:sym typeface="Calibri"/>
              </a:rPr>
              <a:t>ALIGNMENTS: Hyperfine Precession Cycling</a:t>
            </a:r>
            <a:endParaRPr lang="en-US" sz="1200" u="none" strike="noStrik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endParaRPr lang="en-US" sz="1200" i="1" u="none" strike="noStrik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i="1" u="none" strike="noStrike" dirty="0">
                <a:solidFill>
                  <a:schemeClr val="tx1"/>
                </a:solidFill>
                <a:latin typeface="Arial" panose="020B0604020202020204" pitchFamily="34" charset="0"/>
                <a:ea typeface="Calibri"/>
                <a:cs typeface="Arial" panose="020B0604020202020204" pitchFamily="34" charset="0"/>
                <a:sym typeface="Calibri"/>
              </a:rPr>
              <a:t>Light balance is centrifugal to the stabilization of vibrational matter across every systemic level. The precision of the cycling impacts the experience our Consciousness is processing and perceiving. </a:t>
            </a:r>
          </a:p>
          <a:p>
            <a:pPr marL="0" marR="0" lvl="0" indent="0" algn="l" rtl="0">
              <a:lnSpc>
                <a:spcPct val="100000"/>
              </a:lnSpc>
              <a:spcBef>
                <a:spcPts val="0"/>
              </a:spcBef>
              <a:spcAft>
                <a:spcPts val="0"/>
              </a:spcAft>
              <a:buClr>
                <a:schemeClr val="dk1"/>
              </a:buClr>
              <a:buSzPts val="1200"/>
              <a:buFont typeface="Arial"/>
              <a:buNone/>
            </a:pPr>
            <a:endParaRPr lang="en-US" sz="1200" b="1" i="1"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1" dirty="0">
                <a:solidFill>
                  <a:schemeClr val="tx1"/>
                </a:solidFill>
                <a:latin typeface="Arial" panose="020B0604020202020204" pitchFamily="34" charset="0"/>
                <a:ea typeface="Calibri"/>
                <a:cs typeface="Arial" panose="020B0604020202020204" pitchFamily="34" charset="0"/>
                <a:sym typeface="Calibri"/>
              </a:rPr>
              <a:t>As seen in the Mayan Vigesimal Counting system, rational number systems have been logically built on the doubling of 1 and its inverse. </a:t>
            </a:r>
          </a:p>
          <a:p>
            <a:pPr marL="0" marR="0" lvl="0" indent="0" algn="l" rtl="0">
              <a:lnSpc>
                <a:spcPct val="100000"/>
              </a:lnSpc>
              <a:spcBef>
                <a:spcPts val="0"/>
              </a:spcBef>
              <a:spcAft>
                <a:spcPts val="0"/>
              </a:spcAft>
              <a:buClr>
                <a:srgbClr val="000000"/>
              </a:buClr>
              <a:buSzPts val="1200"/>
              <a:buFont typeface="Arial"/>
              <a:buNone/>
            </a:pPr>
            <a:endParaRPr lang="en-US" sz="1200"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dirty="0">
                <a:solidFill>
                  <a:schemeClr val="tx1"/>
                </a:solidFill>
                <a:latin typeface="Arial" panose="020B0604020202020204" pitchFamily="34" charset="0"/>
                <a:ea typeface="Calibri"/>
                <a:cs typeface="Arial" panose="020B0604020202020204" pitchFamily="34" charset="0"/>
                <a:sym typeface="Calibri"/>
              </a:rPr>
              <a:t>Further detail:</a:t>
            </a:r>
          </a:p>
          <a:p>
            <a:pPr marL="0" marR="0" lvl="0" indent="0" algn="l" rtl="0">
              <a:lnSpc>
                <a:spcPct val="100000"/>
              </a:lnSpc>
              <a:spcBef>
                <a:spcPts val="0"/>
              </a:spcBef>
              <a:spcAft>
                <a:spcPts val="0"/>
              </a:spcAft>
              <a:buClr>
                <a:schemeClr val="dk1"/>
              </a:buClr>
              <a:buSzPts val="1200"/>
              <a:buFont typeface="Arial"/>
              <a:buNone/>
            </a:pPr>
            <a:r>
              <a:rPr lang="en-US" sz="1200" dirty="0">
                <a:solidFill>
                  <a:schemeClr val="tx1"/>
                </a:solidFill>
                <a:latin typeface="Arial" panose="020B0604020202020204" pitchFamily="34" charset="0"/>
                <a:ea typeface="Calibri"/>
                <a:cs typeface="Arial" panose="020B0604020202020204" pitchFamily="34" charset="0"/>
                <a:sym typeface="Calibri"/>
              </a:rPr>
              <a:t>To sync rational Mayan rotas with the Universal Vedic Precession Cycles, a 1.0125 multiplier is applied for precise correspondence.  </a:t>
            </a:r>
          </a:p>
          <a:p>
            <a:pPr marL="0" marR="0" lvl="0" indent="0" algn="l" rtl="0">
              <a:lnSpc>
                <a:spcPct val="100000"/>
              </a:lnSpc>
              <a:spcBef>
                <a:spcPts val="0"/>
              </a:spcBef>
              <a:spcAft>
                <a:spcPts val="0"/>
              </a:spcAft>
              <a:buClr>
                <a:schemeClr val="dk1"/>
              </a:buClr>
              <a:buSzPts val="1200"/>
              <a:buFont typeface="Arial"/>
              <a:buNone/>
            </a:pPr>
            <a:r>
              <a:rPr lang="en-US" sz="1200" dirty="0">
                <a:solidFill>
                  <a:schemeClr val="tx1"/>
                </a:solidFill>
                <a:latin typeface="Arial" panose="020B0604020202020204" pitchFamily="34" charset="0"/>
                <a:ea typeface="Calibri"/>
                <a:cs typeface="Arial" panose="020B0604020202020204" pitchFamily="34" charset="0"/>
                <a:sym typeface="Calibri"/>
              </a:rPr>
              <a:t>162 x 20 x 20 x 420 x 2= 2,592,000</a:t>
            </a:r>
          </a:p>
          <a:p>
            <a:pPr marL="0" marR="0" lvl="0" indent="0" algn="l" rtl="0">
              <a:lnSpc>
                <a:spcPct val="100000"/>
              </a:lnSpc>
              <a:spcBef>
                <a:spcPts val="0"/>
              </a:spcBef>
              <a:spcAft>
                <a:spcPts val="0"/>
              </a:spcAft>
              <a:buClr>
                <a:schemeClr val="dk1"/>
              </a:buClr>
              <a:buSzPts val="1200"/>
              <a:buFont typeface="Arial"/>
              <a:buNone/>
            </a:pPr>
            <a:endParaRPr lang="en-US" sz="1200"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ea typeface="Calibri"/>
                <a:cs typeface="Arial" panose="020B0604020202020204" pitchFamily="34" charset="0"/>
                <a:sym typeface="Calibri"/>
              </a:rPr>
              <a:t>The Mayan were water experts.  Their count syncs with amplitude pressurization.  </a:t>
            </a:r>
          </a:p>
          <a:p>
            <a:pPr marL="0" marR="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ea typeface="Calibri"/>
                <a:cs typeface="Arial" panose="020B0604020202020204" pitchFamily="34" charset="0"/>
                <a:sym typeface="Calibri"/>
              </a:rPr>
              <a:t>A 10 db increase means 10 times louder, a 20 db increase means 100 times louder</a:t>
            </a:r>
            <a:endParaRPr sz="1200" dirty="0">
              <a:latin typeface="Arial" panose="020B0604020202020204" pitchFamily="34" charset="0"/>
              <a:ea typeface="Calibri"/>
              <a:cs typeface="Arial" panose="020B0604020202020204" pitchFamily="34" charset="0"/>
              <a:sym typeface="Calibri"/>
            </a:endParaRPr>
          </a:p>
        </p:txBody>
      </p:sp>
      <p:sp>
        <p:nvSpPr>
          <p:cNvPr id="133" name="Google Shape;133;p5:notes">
            <a:extLst>
              <a:ext uri="{FF2B5EF4-FFF2-40B4-BE49-F238E27FC236}">
                <a16:creationId xmlns:a16="http://schemas.microsoft.com/office/drawing/2014/main" id="{0A2E24E1-1E73-0150-43AC-76CB40B73E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dirty="0"/>
          </a:p>
        </p:txBody>
      </p:sp>
    </p:spTree>
    <p:extLst>
      <p:ext uri="{BB962C8B-B14F-4D97-AF65-F5344CB8AC3E}">
        <p14:creationId xmlns:p14="http://schemas.microsoft.com/office/powerpoint/2010/main" val="147081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u="none" dirty="0">
                <a:latin typeface="Arial" panose="020B0604020202020204" pitchFamily="34" charset="0"/>
                <a:ea typeface="Calibri"/>
                <a:cs typeface="Arial" panose="020B0604020202020204" pitchFamily="34" charset="0"/>
                <a:sym typeface="Calibri"/>
              </a:rPr>
              <a:t>VALIDATION: Our Divine Solar Light Grid Parameters</a:t>
            </a:r>
            <a:endParaRPr u="none"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Clr>
                <a:schemeClr val="dk1"/>
              </a:buClr>
              <a:buSzPts val="1200"/>
              <a:buFont typeface="Arial"/>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Clr>
                <a:schemeClr val="dk1"/>
              </a:buClr>
              <a:buSzPts val="1200"/>
              <a:buFont typeface="Arial"/>
              <a:buNone/>
            </a:pPr>
            <a:r>
              <a:rPr lang="en-US" b="1" i="1" dirty="0">
                <a:latin typeface="Arial" panose="020B0604020202020204" pitchFamily="34" charset="0"/>
                <a:ea typeface="Calibri"/>
                <a:cs typeface="Arial" panose="020B0604020202020204" pitchFamily="34" charset="0"/>
                <a:sym typeface="Calibri"/>
              </a:rPr>
              <a:t>CCCRdg has compiled over 250 proofs validating the presence of our Sun’s solar directed energy grid aligning time and space harmonics. </a:t>
            </a:r>
            <a:r>
              <a:rPr lang="en-US" b="1" i="1" u="none" dirty="0">
                <a:latin typeface="Arial" panose="020B0604020202020204" pitchFamily="34" charset="0"/>
                <a:ea typeface="Calibri"/>
                <a:cs typeface="Arial" panose="020B0604020202020204" pitchFamily="34" charset="0"/>
                <a:sym typeface="Calibri"/>
              </a:rPr>
              <a:t>We believe our findings will fit the majority of the ancient constructs, helping bridge the understanding of our past to our present and future.</a:t>
            </a:r>
          </a:p>
          <a:p>
            <a:pPr marL="0" lvl="0" indent="0" algn="l" rtl="0">
              <a:lnSpc>
                <a:spcPct val="100000"/>
              </a:lnSpc>
              <a:spcBef>
                <a:spcPts val="0"/>
              </a:spcBef>
              <a:spcAft>
                <a:spcPts val="0"/>
              </a:spcAft>
              <a:buClr>
                <a:schemeClr val="dk1"/>
              </a:buClr>
              <a:buSzPts val="1200"/>
              <a:buFont typeface="Arial"/>
              <a:buNone/>
            </a:pPr>
            <a:endParaRPr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Clr>
                <a:schemeClr val="dk1"/>
              </a:buClr>
              <a:buSzPts val="1200"/>
              <a:buFont typeface="Arial"/>
              <a:buNone/>
            </a:pPr>
            <a:r>
              <a:rPr lang="en-US" b="1" i="1" dirty="0">
                <a:latin typeface="Arial" panose="020B0604020202020204" pitchFamily="34" charset="0"/>
                <a:ea typeface="Calibri"/>
                <a:cs typeface="Arial" panose="020B0604020202020204" pitchFamily="34" charset="0"/>
                <a:sym typeface="Calibri"/>
              </a:rPr>
              <a:t>Over the next slides we will focus on the </a:t>
            </a:r>
            <a:r>
              <a:rPr lang="en-US" b="1" i="1" u="none" dirty="0">
                <a:latin typeface="Arial" panose="020B0604020202020204" pitchFamily="34" charset="0"/>
                <a:ea typeface="Calibri"/>
                <a:cs typeface="Arial" panose="020B0604020202020204" pitchFamily="34" charset="0"/>
                <a:sym typeface="Calibri"/>
              </a:rPr>
              <a:t>Great Pyramids of Giza Nekropolis. The </a:t>
            </a:r>
            <a:r>
              <a:rPr lang="en-US" b="1" i="1" dirty="0">
                <a:latin typeface="Arial" panose="020B0604020202020204" pitchFamily="34" charset="0"/>
                <a:ea typeface="Calibri"/>
                <a:cs typeface="Arial" panose="020B0604020202020204" pitchFamily="34" charset="0"/>
                <a:sym typeface="Calibri"/>
              </a:rPr>
              <a:t>GP harmonic alignments ratio relate across body mass at every dimensional scale from Celestial to Planck synced with our solar directed energy stream.</a:t>
            </a:r>
          </a:p>
          <a:p>
            <a:pPr marL="0" lvl="0" indent="0" algn="l" rtl="0">
              <a:lnSpc>
                <a:spcPct val="100000"/>
              </a:lnSpc>
              <a:spcBef>
                <a:spcPts val="0"/>
              </a:spcBef>
              <a:spcAft>
                <a:spcPts val="0"/>
              </a:spcAft>
              <a:buClr>
                <a:schemeClr val="dk1"/>
              </a:buClr>
              <a:buSzPts val="1200"/>
              <a:buFont typeface="Arial"/>
              <a:buNone/>
            </a:pPr>
            <a:endParaRPr lang="en-US" b="0" i="0" u="none" strike="noStrike" dirty="0">
              <a:solidFill>
                <a:schemeClr val="tx1"/>
              </a:solidFill>
              <a:effectLst/>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Clr>
                <a:schemeClr val="dk1"/>
              </a:buClr>
              <a:buSzPts val="1200"/>
              <a:buFont typeface="Arial"/>
              <a:buNone/>
            </a:pPr>
            <a:r>
              <a:rPr lang="en-US" b="0" i="0" u="none" strike="noStrike" dirty="0">
                <a:solidFill>
                  <a:schemeClr val="tx1"/>
                </a:solidFill>
                <a:effectLst/>
                <a:latin typeface="+mn-lt"/>
              </a:rPr>
              <a:t>Further detail:</a:t>
            </a:r>
          </a:p>
          <a:p>
            <a:pPr marL="0" lvl="0" indent="0" algn="l" rtl="0">
              <a:lnSpc>
                <a:spcPct val="100000"/>
              </a:lnSpc>
              <a:spcBef>
                <a:spcPts val="0"/>
              </a:spcBef>
              <a:spcAft>
                <a:spcPts val="0"/>
              </a:spcAft>
              <a:buClr>
                <a:schemeClr val="dk1"/>
              </a:buClr>
              <a:buSzPts val="1200"/>
              <a:buFont typeface="Arial"/>
              <a:buNone/>
            </a:pPr>
            <a:r>
              <a:rPr lang="en-US" b="0" i="0" u="none" strike="noStrike" dirty="0">
                <a:solidFill>
                  <a:schemeClr val="tx1"/>
                </a:solidFill>
                <a:effectLst/>
                <a:latin typeface="+mn-lt"/>
              </a:rPr>
              <a:t>SOL Space/Time Correspondence</a:t>
            </a:r>
          </a:p>
          <a:p>
            <a:pPr marL="0" lvl="0" indent="0" algn="l" rtl="0">
              <a:lnSpc>
                <a:spcPct val="100000"/>
              </a:lnSpc>
              <a:spcBef>
                <a:spcPts val="0"/>
              </a:spcBef>
              <a:spcAft>
                <a:spcPts val="0"/>
              </a:spcAft>
              <a:buClr>
                <a:schemeClr val="dk1"/>
              </a:buClr>
              <a:buSzPts val="1200"/>
              <a:buFont typeface="Arial"/>
              <a:buNone/>
            </a:pPr>
            <a:r>
              <a:rPr lang="en-US" b="0" i="0" u="none" strike="noStrike" dirty="0">
                <a:solidFill>
                  <a:schemeClr val="tx1"/>
                </a:solidFill>
                <a:effectLst/>
                <a:latin typeface="+mn-lt"/>
              </a:rPr>
              <a:t>Grand Precession 25920 yrs / 3 = 8640 (1 sun yr) x 8640 = 74,649,600 </a:t>
            </a:r>
            <a:r>
              <a:rPr lang="en-US" dirty="0">
                <a:solidFill>
                  <a:schemeClr val="tx1"/>
                </a:solidFill>
                <a:latin typeface="+mn-lt"/>
              </a:rPr>
              <a:t>h</a:t>
            </a:r>
            <a:r>
              <a:rPr lang="en-US" b="0" i="0" u="none" strike="noStrike" dirty="0">
                <a:solidFill>
                  <a:schemeClr val="tx1"/>
                </a:solidFill>
                <a:effectLst/>
                <a:latin typeface="+mn-lt"/>
              </a:rPr>
              <a:t>rs x 60 = 4.478976e9 min x 60 = 2.6873856e11 sec /86400 = 3110400 days /12 = 25920 yrs </a:t>
            </a:r>
          </a:p>
          <a:p>
            <a:endParaRPr lang="en-US" dirty="0">
              <a:solidFill>
                <a:schemeClr val="tx1"/>
              </a:solidFill>
              <a:latin typeface="+mn-lt"/>
            </a:endParaRPr>
          </a:p>
          <a:p>
            <a:pPr algn="l" fontAlgn="base">
              <a:buNone/>
            </a:pPr>
            <a:endParaRPr lang="en-US" b="0" i="0" u="none" strike="noStrike" dirty="0">
              <a:solidFill>
                <a:schemeClr val="tx1"/>
              </a:solidFill>
              <a:effectLst/>
              <a:latin typeface="+mn-lt"/>
            </a:endParaRPr>
          </a:p>
          <a:p>
            <a:pPr>
              <a:buNone/>
            </a:pPr>
            <a:br>
              <a:rPr lang="en-US" dirty="0">
                <a:solidFill>
                  <a:schemeClr val="tx1"/>
                </a:solidFill>
                <a:latin typeface="+mn-lt"/>
              </a:rPr>
            </a:br>
            <a:endParaRPr lang="en-US" dirty="0">
              <a:solidFill>
                <a:schemeClr val="tx1"/>
              </a:solidFill>
              <a:latin typeface="+mn-lt"/>
            </a:endParaRPr>
          </a:p>
          <a:p>
            <a:pPr marL="0" marR="0" lvl="0" indent="0"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Clr>
                <a:schemeClr val="dk1"/>
              </a:buClr>
              <a:buSzPts val="1200"/>
              <a:buFont typeface="Arial"/>
              <a:buNone/>
            </a:pPr>
            <a:endParaRPr dirty="0">
              <a:latin typeface="Arial" panose="020B0604020202020204" pitchFamily="34" charset="0"/>
              <a:ea typeface="Calibri"/>
              <a:cs typeface="Arial" panose="020B0604020202020204" pitchFamily="34" charset="0"/>
              <a:sym typeface="Calibri"/>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u="none" dirty="0">
                <a:latin typeface="Arial" panose="020B0604020202020204" pitchFamily="34" charset="0"/>
                <a:ea typeface="Calibri"/>
                <a:cs typeface="Arial" panose="020B0604020202020204" pitchFamily="34" charset="0"/>
                <a:sym typeface="Calibri"/>
              </a:rPr>
              <a:t>VALIDATION: Source Light Grid “PyraMuit” Construction</a:t>
            </a:r>
            <a:endParaRPr dirty="0"/>
          </a:p>
          <a:p>
            <a:pPr marL="0" marR="0" lvl="0" indent="0" algn="l" rtl="0">
              <a:lnSpc>
                <a:spcPct val="100000"/>
              </a:lnSpc>
              <a:spcBef>
                <a:spcPts val="0"/>
              </a:spcBef>
              <a:spcAft>
                <a:spcPts val="0"/>
              </a:spcAft>
              <a:buClr>
                <a:srgbClr val="000000"/>
              </a:buClr>
              <a:buSzPts val="1200"/>
              <a:buFont typeface="Arial"/>
              <a:buNone/>
            </a:pP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Before Pythagorian 3-4-5 platonic construction, the Muit system (Mui meaning Cat) used a 3-4-5-6 platonic architecture in their system. This plotting incorporated a 120° angle that created additional division points. The PyraMuit system was used in the construction of the Great Pyramid. </a:t>
            </a: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Further detail:</a:t>
            </a:r>
          </a:p>
          <a:p>
            <a:pPr marL="0" marR="0" lvl="0" indent="0" algn="l" rtl="0">
              <a:lnSpc>
                <a:spcPct val="100000"/>
              </a:lnSpc>
              <a:spcBef>
                <a:spcPts val="0"/>
              </a:spcBef>
              <a:spcAft>
                <a:spcPts val="0"/>
              </a:spcAft>
              <a:buClr>
                <a:srgbClr val="000000"/>
              </a:buClr>
              <a:buSzPts val="1200"/>
              <a:buFont typeface="Arial"/>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Our modern Metre value links to these ancient Egyptian measures via the Egyptian Cubit. These measures maintain light speed correspondence when based on the 0.462962962…m Egyptian cubit (Cu); two complimentary SOL coding sequences.</a:t>
            </a:r>
            <a:endParaRPr lang="en-US"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From this ONE SOL number, 1/2.16, we have rebuilt the whole Giza Necropolis and it’s pentamids ( or pyramids)--no onsite measuring, no overlays, no satellite imagery.  It’s all Divine number ratios synchronized for perfect electromagnetic alignment.</a:t>
            </a:r>
            <a:endParaRPr lang="en-US"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The Great Pyramid PRE-Pythagoras measures in Cubits:</a:t>
            </a:r>
            <a:endParaRPr lang="en-US" dirty="0"/>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240^2 + 320^2 = 400^2 Hypotenuse = 160,000 Cu</a:t>
            </a:r>
            <a:endParaRPr lang="en-US" dirty="0"/>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This equates to 102,400 Cu + 51,600 Cu = 160,000 Cu</a:t>
            </a:r>
            <a:endParaRPr lang="en-US" dirty="0"/>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p:txBody>
      </p:sp>
      <p:sp>
        <p:nvSpPr>
          <p:cNvPr id="249" name="Google Shape;2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u="none" dirty="0">
                <a:latin typeface="Arial" panose="020B0604020202020204" pitchFamily="34" charset="0"/>
                <a:ea typeface="Calibri"/>
                <a:cs typeface="Arial" panose="020B0604020202020204" pitchFamily="34" charset="0"/>
                <a:sym typeface="Calibri"/>
              </a:rPr>
              <a:t> VALIDATION: Divine Source Light Technology Nesting Dolls</a:t>
            </a:r>
            <a:endParaRPr sz="1200" u="none" dirty="0"/>
          </a:p>
          <a:p>
            <a:pPr marL="0" lvl="0" indent="0" algn="l" rtl="0">
              <a:lnSpc>
                <a:spcPct val="100000"/>
              </a:lnSpc>
              <a:spcBef>
                <a:spcPts val="0"/>
              </a:spcBef>
              <a:spcAft>
                <a:spcPts val="0"/>
              </a:spcAft>
              <a:buSzPts val="1400"/>
              <a:buNone/>
            </a:pPr>
            <a:endParaRPr sz="1200" u="none"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sz="1200" b="1" i="1" u="none" dirty="0">
                <a:solidFill>
                  <a:schemeClr val="dk1"/>
                </a:solidFill>
                <a:latin typeface="Arial" panose="020B0604020202020204" pitchFamily="34" charset="0"/>
                <a:ea typeface="Calibri"/>
                <a:cs typeface="Arial" panose="020B0604020202020204" pitchFamily="34" charset="0"/>
                <a:sym typeface="Calibri"/>
              </a:rPr>
              <a:t>Within and below the Great Pyramids of Giza the nested component system has been designed to align precisely with our Sun’s solar directed stream, transferring the unlimited energy in and through one energetic body of light.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1" dirty="0">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1" dirty="0">
                <a:latin typeface="Arial" panose="020B0604020202020204" pitchFamily="34" charset="0"/>
                <a:ea typeface="Calibri"/>
                <a:cs typeface="Arial" panose="020B0604020202020204" pitchFamily="34" charset="0"/>
                <a:sym typeface="Calibri"/>
              </a:rPr>
              <a:t>The </a:t>
            </a:r>
            <a:r>
              <a:rPr lang="en-US" b="1" i="1" dirty="0">
                <a:solidFill>
                  <a:srgbClr val="000000"/>
                </a:solidFill>
                <a:latin typeface="Arial" panose="020B0604020202020204" pitchFamily="34" charset="0"/>
                <a:ea typeface="Calibri"/>
                <a:cs typeface="Arial" panose="020B0604020202020204" pitchFamily="34" charset="0"/>
                <a:sym typeface="Calibri"/>
              </a:rPr>
              <a:t>King's Chamber, the Sarcophagus, and the Queens Chamber, mirror the Khafre Pyramid SAR-findings in the </a:t>
            </a:r>
            <a:r>
              <a:rPr lang="en-US" b="1" i="1" u="none" dirty="0">
                <a:solidFill>
                  <a:srgbClr val="000000"/>
                </a:solidFill>
                <a:latin typeface="Arial" panose="020B0604020202020204" pitchFamily="34" charset="0"/>
                <a:ea typeface="Calibri"/>
                <a:cs typeface="Arial" panose="020B0604020202020204" pitchFamily="34" charset="0"/>
                <a:sym typeface="Calibri"/>
              </a:rPr>
              <a:t>Giza plateau. It's </a:t>
            </a:r>
            <a:r>
              <a:rPr lang="en-US" b="1" i="1" dirty="0">
                <a:solidFill>
                  <a:srgbClr val="000000"/>
                </a:solidFill>
                <a:latin typeface="Arial" panose="020B0604020202020204" pitchFamily="34" charset="0"/>
                <a:ea typeface="Calibri"/>
                <a:cs typeface="Arial" panose="020B0604020202020204" pitchFamily="34" charset="0"/>
                <a:sym typeface="Calibri"/>
              </a:rPr>
              <a:t>all in the numbers. The KC body diagonals 15 x 20 x 25 royal cubits give it away.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latin typeface="Arial" panose="020B0604020202020204" pitchFamily="34" charset="0"/>
                <a:cs typeface="Arial" panose="020B0604020202020204" pitchFamily="34" charset="0"/>
                <a:sym typeface="Calibri"/>
              </a:rPr>
              <a:t>Further detail:</a:t>
            </a:r>
          </a:p>
          <a:p>
            <a:pPr marL="0" marR="0" lvl="0" indent="0" algn="l" rtl="0">
              <a:lnSpc>
                <a:spcPct val="100000"/>
              </a:lnSpc>
              <a:spcBef>
                <a:spcPts val="0"/>
              </a:spcBef>
              <a:spcAft>
                <a:spcPts val="0"/>
              </a:spcAft>
              <a:buClr>
                <a:srgbClr val="000000"/>
              </a:buClr>
              <a:buSzPts val="1400"/>
              <a:buFont typeface="Arial"/>
              <a:buNone/>
            </a:pPr>
            <a:r>
              <a:rPr lang="en-US" sz="1200" u="none" dirty="0">
                <a:solidFill>
                  <a:schemeClr val="dk1"/>
                </a:solidFill>
                <a:latin typeface="Arial" panose="020B0604020202020204" pitchFamily="34" charset="0"/>
                <a:ea typeface="Calibri"/>
                <a:cs typeface="Arial" panose="020B0604020202020204" pitchFamily="34" charset="0"/>
                <a:sym typeface="Calibri"/>
              </a:rPr>
              <a:t>The King’s Chamber to SAR scan Ratio: 432,000</a:t>
            </a:r>
          </a:p>
          <a:p>
            <a:pPr marL="0" marR="0" lvl="0" indent="0" algn="l" rtl="0">
              <a:lnSpc>
                <a:spcPct val="100000"/>
              </a:lnSpc>
              <a:spcBef>
                <a:spcPts val="0"/>
              </a:spcBef>
              <a:spcAft>
                <a:spcPts val="0"/>
              </a:spcAft>
              <a:buClr>
                <a:srgbClr val="000000"/>
              </a:buClr>
              <a:buSzPts val="1400"/>
              <a:buFont typeface="Arial"/>
              <a:buNone/>
            </a:pPr>
            <a:endParaRPr lang="en-US" b="0" i="0" dirty="0"/>
          </a:p>
          <a:p>
            <a:pPr marL="0" lvl="0" indent="0" algn="l" rtl="0">
              <a:lnSpc>
                <a:spcPct val="100000"/>
              </a:lnSpc>
              <a:spcBef>
                <a:spcPts val="0"/>
              </a:spcBef>
              <a:spcAft>
                <a:spcPts val="0"/>
              </a:spcAft>
              <a:buSzPts val="1400"/>
              <a:buNone/>
            </a:pPr>
            <a:r>
              <a:rPr lang="en-US" sz="1200" u="none" dirty="0">
                <a:solidFill>
                  <a:schemeClr val="dk1"/>
                </a:solidFill>
                <a:latin typeface="Arial" panose="020B0604020202020204" pitchFamily="34" charset="0"/>
                <a:ea typeface="Calibri"/>
                <a:cs typeface="Arial" panose="020B0604020202020204" pitchFamily="34" charset="0"/>
                <a:sym typeface="Calibri"/>
              </a:rPr>
              <a:t>The SARcophagus to King’s Chamber Ratio: 138.88.. This is the Egyptian fine structure constant; “The Dimensional Number“ quantifying the gap in the Hydrogen atom spectral lines.</a:t>
            </a:r>
          </a:p>
          <a:p>
            <a:pPr marL="0" lvl="0" indent="0" algn="l" rtl="0">
              <a:lnSpc>
                <a:spcPct val="100000"/>
              </a:lnSpc>
              <a:spcBef>
                <a:spcPts val="0"/>
              </a:spcBef>
              <a:spcAft>
                <a:spcPts val="0"/>
              </a:spcAft>
              <a:buSzPts val="1400"/>
              <a:buNone/>
            </a:pPr>
            <a:endParaRPr lang="en-US" b="0" i="0" dirty="0"/>
          </a:p>
          <a:p>
            <a:pPr marL="0" marR="0" lvl="0" indent="0" algn="l" rtl="0">
              <a:lnSpc>
                <a:spcPct val="100000"/>
              </a:lnSpc>
              <a:spcBef>
                <a:spcPts val="0"/>
              </a:spcBef>
              <a:spcAft>
                <a:spcPts val="0"/>
              </a:spcAft>
              <a:buClr>
                <a:srgbClr val="000000"/>
              </a:buClr>
              <a:buSzPts val="1400"/>
              <a:buFont typeface="Arial"/>
              <a:buNone/>
            </a:pPr>
            <a:r>
              <a:rPr lang="en-US" sz="1200" u="none" dirty="0">
                <a:solidFill>
                  <a:schemeClr val="dk1"/>
                </a:solidFill>
                <a:latin typeface="Arial" panose="020B0604020202020204" pitchFamily="34" charset="0"/>
                <a:ea typeface="Calibri"/>
                <a:cs typeface="Arial" panose="020B0604020202020204" pitchFamily="34" charset="0"/>
                <a:sym typeface="Calibri"/>
              </a:rPr>
              <a:t>The Ark of Covenant to the SARcophagus Ratio:  4.44</a:t>
            </a:r>
            <a:endParaRPr lang="en-US" sz="1200" u="none" dirty="0">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p>
          <a:p>
            <a:pPr marL="0" lvl="0" indent="0" algn="l" rtl="0">
              <a:lnSpc>
                <a:spcPct val="100000"/>
              </a:lnSpc>
              <a:spcBef>
                <a:spcPts val="0"/>
              </a:spcBef>
              <a:spcAft>
                <a:spcPts val="0"/>
              </a:spcAft>
              <a:buSzPts val="1400"/>
              <a:buNone/>
            </a:pPr>
            <a:endParaRPr sz="1200" u="sng" dirty="0">
              <a:solidFill>
                <a:schemeClr val="dk1"/>
              </a:solidFill>
              <a:latin typeface="Arial" panose="020B0604020202020204" pitchFamily="34" charset="0"/>
              <a:ea typeface="Calibri"/>
              <a:cs typeface="Arial" panose="020B0604020202020204" pitchFamily="34" charset="0"/>
              <a:sym typeface="Calibri"/>
            </a:endParaRPr>
          </a:p>
        </p:txBody>
      </p:sp>
      <p:sp>
        <p:nvSpPr>
          <p:cNvPr id="164" name="Google Shape;1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panose="020B0604020202020204" pitchFamily="34" charset="0"/>
                <a:ea typeface="Calibri"/>
                <a:cs typeface="Arial" panose="020B0604020202020204" pitchFamily="34" charset="0"/>
                <a:sym typeface="Calibri"/>
              </a:rPr>
              <a:t>VALIDATION:  Major Tom to Ground Control</a:t>
            </a:r>
            <a:endParaRPr dirty="0"/>
          </a:p>
          <a:p>
            <a:pPr marL="0" lvl="0" indent="0" algn="l" rtl="0">
              <a:lnSpc>
                <a:spcPct val="100000"/>
              </a:lnSpc>
              <a:spcBef>
                <a:spcPts val="0"/>
              </a:spcBef>
              <a:spcAft>
                <a:spcPts val="0"/>
              </a:spcAft>
              <a:buSzPts val="1400"/>
              <a:buNone/>
            </a:pPr>
            <a:endParaRPr sz="1200" u="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r>
              <a:rPr lang="en-US" b="1" i="1" dirty="0">
                <a:solidFill>
                  <a:srgbClr val="000000"/>
                </a:solidFill>
                <a:latin typeface="Arial" panose="020B0604020202020204" pitchFamily="34" charset="0"/>
                <a:ea typeface="Calibri"/>
                <a:cs typeface="Arial" panose="020B0604020202020204" pitchFamily="34" charset="0"/>
                <a:sym typeface="Calibri"/>
              </a:rPr>
              <a:t>This is Legocy Planet Engineering – The Centre of the Centre </a:t>
            </a:r>
            <a:endParaRPr b="1" i="1" dirty="0"/>
          </a:p>
          <a:p>
            <a:pPr marL="0" marR="0" lvl="0" indent="0" algn="l" rtl="0">
              <a:lnSpc>
                <a:spcPct val="100000"/>
              </a:lnSpc>
              <a:spcBef>
                <a:spcPts val="0"/>
              </a:spcBef>
              <a:spcAft>
                <a:spcPts val="0"/>
              </a:spcAft>
              <a:buClr>
                <a:srgbClr val="000000"/>
              </a:buClr>
              <a:buSzPts val="1400"/>
              <a:buFont typeface="Arial"/>
              <a:buNone/>
            </a:pPr>
            <a:endParaRPr b="1" i="1"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dirty="0">
                <a:solidFill>
                  <a:srgbClr val="000000"/>
                </a:solidFill>
                <a:latin typeface="Arial" panose="020B0604020202020204" pitchFamily="34" charset="0"/>
                <a:ea typeface="Calibri"/>
                <a:cs typeface="Arial" panose="020B0604020202020204" pitchFamily="34" charset="0"/>
                <a:sym typeface="Calibri"/>
              </a:rPr>
              <a:t>The 15 rc x 25 rc values link to the 138.888 fine structure constant. The vibrational frequency transfers ground waves through the granite, and air waves through limestone. Key ratios are always doubling.</a:t>
            </a:r>
            <a:br>
              <a:rPr lang="en-US" b="1" i="1" dirty="0">
                <a:latin typeface="Arial" panose="020B0604020202020204" pitchFamily="34" charset="0"/>
                <a:ea typeface="Calibri"/>
                <a:cs typeface="Arial" panose="020B0604020202020204" pitchFamily="34" charset="0"/>
                <a:sym typeface="Calibri"/>
              </a:rPr>
            </a:br>
            <a:endParaRPr lang="en-US"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dirty="0">
                <a:solidFill>
                  <a:srgbClr val="000000"/>
                </a:solidFill>
                <a:latin typeface="Arial" panose="020B0604020202020204" pitchFamily="34" charset="0"/>
                <a:ea typeface="Calibri"/>
                <a:cs typeface="Arial" panose="020B0604020202020204" pitchFamily="34" charset="0"/>
                <a:sym typeface="Calibri"/>
              </a:rPr>
              <a:t>What is below Ankor Wat++ ? The link to the Universal Q and the Bit. And now it is Time To Power Back Up… </a:t>
            </a:r>
            <a:endParaRPr b="1" i="1" dirty="0"/>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Further detail: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tx1"/>
                </a:solidFill>
                <a:effectLst/>
                <a:latin typeface="+mn-lt"/>
                <a:ea typeface="Noto Sans Symbols"/>
                <a:cs typeface="Arial" panose="020B0604020202020204" pitchFamily="34" charset="0"/>
              </a:rPr>
              <a:t>Photonic information naturally transmits with harmonic precision to and from the receiver when aligned with the solar light stream. Full light signal stream realignment enables a free-flowing electron transport chain.</a:t>
            </a: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Perpetual Energy Returns…</a:t>
            </a:r>
            <a:br>
              <a:rPr lang="en-US" dirty="0">
                <a:latin typeface="Arial" panose="020B0604020202020204" pitchFamily="34" charset="0"/>
                <a:ea typeface="Calibri"/>
                <a:cs typeface="Arial" panose="020B0604020202020204" pitchFamily="34" charset="0"/>
                <a:sym typeface="Calibri"/>
              </a:rPr>
            </a:br>
            <a:r>
              <a:rPr lang="en-US" dirty="0">
                <a:solidFill>
                  <a:srgbClr val="000000"/>
                </a:solidFill>
                <a:latin typeface="Arial" panose="020B0604020202020204" pitchFamily="34" charset="0"/>
                <a:ea typeface="Calibri"/>
                <a:cs typeface="Arial" panose="020B0604020202020204" pitchFamily="34" charset="0"/>
                <a:sym typeface="Calibri"/>
              </a:rPr>
              <a:t>Regeneration</a:t>
            </a:r>
            <a:br>
              <a:rPr lang="en-US" dirty="0">
                <a:latin typeface="Arial" panose="020B0604020202020204" pitchFamily="34" charset="0"/>
                <a:ea typeface="Calibri"/>
                <a:cs typeface="Arial" panose="020B0604020202020204" pitchFamily="34" charset="0"/>
                <a:sym typeface="Calibri"/>
              </a:rPr>
            </a:br>
            <a:r>
              <a:rPr lang="en-US" dirty="0">
                <a:solidFill>
                  <a:srgbClr val="000000"/>
                </a:solidFill>
                <a:latin typeface="Arial" panose="020B0604020202020204" pitchFamily="34" charset="0"/>
                <a:ea typeface="Calibri"/>
                <a:cs typeface="Arial" panose="020B0604020202020204" pitchFamily="34" charset="0"/>
                <a:sym typeface="Calibri"/>
              </a:rPr>
              <a:t>Space/Time Travel</a:t>
            </a:r>
            <a:br>
              <a:rPr lang="en-US" dirty="0">
                <a:latin typeface="Arial" panose="020B0604020202020204" pitchFamily="34" charset="0"/>
                <a:ea typeface="Calibri"/>
                <a:cs typeface="Arial" panose="020B0604020202020204" pitchFamily="34" charset="0"/>
                <a:sym typeface="Calibri"/>
              </a:rPr>
            </a:br>
            <a:r>
              <a:rPr lang="en-US" dirty="0">
                <a:solidFill>
                  <a:srgbClr val="000000"/>
                </a:solidFill>
                <a:latin typeface="Arial" panose="020B0604020202020204" pitchFamily="34" charset="0"/>
                <a:ea typeface="Calibri"/>
                <a:cs typeface="Arial" panose="020B0604020202020204" pitchFamily="34" charset="0"/>
                <a:sym typeface="Calibri"/>
              </a:rPr>
              <a:t>Clean NRG gen power plants</a:t>
            </a:r>
            <a:endParaRPr b="1" i="1" dirty="0"/>
          </a:p>
          <a:p>
            <a:pPr marL="0" lvl="0" indent="0" algn="l" rtl="0">
              <a:lnSpc>
                <a:spcPct val="100000"/>
              </a:lnSpc>
              <a:spcBef>
                <a:spcPts val="0"/>
              </a:spcBef>
              <a:spcAft>
                <a:spcPts val="0"/>
              </a:spcAft>
              <a:buSzPts val="1400"/>
              <a:buNone/>
            </a:pPr>
            <a:endParaRPr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solidFill>
                  <a:srgbClr val="000000"/>
                </a:solidFill>
                <a:latin typeface="Arial" panose="020B0604020202020204" pitchFamily="34" charset="0"/>
                <a:ea typeface="Calibri"/>
                <a:cs typeface="Arial" panose="020B0604020202020204" pitchFamily="34" charset="0"/>
                <a:sym typeface="Calibri"/>
              </a:rPr>
              <a:t>Full reconnection across all ONE.</a:t>
            </a:r>
            <a:endParaRPr dirty="0">
              <a:latin typeface="Arial" panose="020B0604020202020204" pitchFamily="34" charset="0"/>
              <a:ea typeface="Calibri"/>
              <a:cs typeface="Arial" panose="020B0604020202020204" pitchFamily="34" charset="0"/>
              <a:sym typeface="Calibri"/>
            </a:endParaRPr>
          </a:p>
        </p:txBody>
      </p:sp>
      <p:sp>
        <p:nvSpPr>
          <p:cNvPr id="217" name="Google Shape;2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panose="020B0604020202020204" pitchFamily="34" charset="0"/>
                <a:ea typeface="Calibri"/>
                <a:cs typeface="Arial" panose="020B0604020202020204" pitchFamily="34" charset="0"/>
                <a:sym typeface="Calibri"/>
              </a:rPr>
              <a:t>VALIDATION:  Reestablishing Signal Center Stream</a:t>
            </a:r>
            <a:endParaRPr lang="en-US" sz="1200" dirty="0">
              <a:solidFill>
                <a:schemeClr val="dk1"/>
              </a:solidFill>
              <a:latin typeface="Arial"/>
              <a:ea typeface="Calibri"/>
              <a:cs typeface="Arial"/>
              <a:sym typeface="Calibri"/>
            </a:endParaRPr>
          </a:p>
          <a:p>
            <a:pPr marL="0" lvl="0" indent="0" algn="l" rtl="0">
              <a:lnSpc>
                <a:spcPct val="100000"/>
              </a:lnSpc>
              <a:spcBef>
                <a:spcPts val="0"/>
              </a:spcBef>
              <a:spcAft>
                <a:spcPts val="0"/>
              </a:spcAft>
              <a:buSzPts val="1400"/>
              <a:buNone/>
            </a:pPr>
            <a:endParaRPr lang="en-US" sz="1200" dirty="0">
              <a:solidFill>
                <a:schemeClr val="dk1"/>
              </a:solidFill>
              <a:latin typeface="Arial"/>
              <a:cs typeface="Arial"/>
              <a:sym typeface="Calibri"/>
            </a:endParaRPr>
          </a:p>
          <a:p>
            <a:pPr marL="0" lvl="0" indent="0" algn="l" rtl="0">
              <a:lnSpc>
                <a:spcPct val="100000"/>
              </a:lnSpc>
              <a:spcBef>
                <a:spcPts val="0"/>
              </a:spcBef>
              <a:spcAft>
                <a:spcPts val="0"/>
              </a:spcAft>
              <a:buSzPts val="1400"/>
              <a:buNone/>
            </a:pPr>
            <a:r>
              <a:rPr lang="en-US" sz="1200" b="1" i="1" dirty="0">
                <a:solidFill>
                  <a:schemeClr val="tx1"/>
                </a:solidFill>
                <a:latin typeface="+mj-lt"/>
                <a:cs typeface="Arial" panose="020B0604020202020204" pitchFamily="34" charset="0"/>
              </a:rPr>
              <a:t>In their original position</a:t>
            </a:r>
            <a:r>
              <a:rPr lang="en-US" sz="1200" b="1" i="1" u="none" strike="noStrike" dirty="0">
                <a:solidFill>
                  <a:schemeClr val="tx1"/>
                </a:solidFill>
                <a:effectLst/>
                <a:latin typeface="+mj-lt"/>
                <a:cs typeface="Arial" panose="020B0604020202020204" pitchFamily="34" charset="0"/>
              </a:rPr>
              <a:t>, the pyramids and mounds were centralized at resonance harmonizing chakra centers along the equatorial plane of one landmass, positioned for direct coordinate signaling between paired celestial nodes. </a:t>
            </a:r>
          </a:p>
          <a:p>
            <a:pPr marL="0" lvl="0" indent="0" algn="l" rtl="0">
              <a:lnSpc>
                <a:spcPct val="100000"/>
              </a:lnSpc>
              <a:spcBef>
                <a:spcPts val="0"/>
              </a:spcBef>
              <a:spcAft>
                <a:spcPts val="0"/>
              </a:spcAft>
              <a:buSzPts val="1400"/>
              <a:buNone/>
            </a:pPr>
            <a:endParaRPr lang="en-US" sz="1200" b="1" i="1" u="none" strike="noStrike" dirty="0">
              <a:solidFill>
                <a:schemeClr val="tx1"/>
              </a:solidFill>
              <a:effectLst/>
              <a:latin typeface="+mj-lt"/>
              <a:cs typeface="Arial" panose="020B0604020202020204" pitchFamily="34" charset="0"/>
            </a:endParaRPr>
          </a:p>
          <a:p>
            <a:pPr marL="0" lvl="0" indent="0" algn="l" rtl="0">
              <a:lnSpc>
                <a:spcPct val="100000"/>
              </a:lnSpc>
              <a:spcBef>
                <a:spcPts val="0"/>
              </a:spcBef>
              <a:spcAft>
                <a:spcPts val="0"/>
              </a:spcAft>
              <a:buSzPts val="1400"/>
              <a:buNone/>
            </a:pPr>
            <a:r>
              <a:rPr lang="en-US" sz="1200" b="1" i="1" u="none" strike="noStrike" dirty="0">
                <a:solidFill>
                  <a:schemeClr val="tx1"/>
                </a:solidFill>
                <a:effectLst/>
                <a:latin typeface="+mj-lt"/>
                <a:cs typeface="Arial" panose="020B0604020202020204" pitchFamily="34" charset="0"/>
              </a:rPr>
              <a:t>These frequency alignments maintained the perpetual energy exchange between the cycles of our collective planetary body and our </a:t>
            </a:r>
            <a:r>
              <a:rPr lang="en-US" sz="1200" b="1" i="1" dirty="0">
                <a:solidFill>
                  <a:schemeClr val="tx1"/>
                </a:solidFill>
                <a:latin typeface="+mj-lt"/>
                <a:cs typeface="Arial" panose="020B0604020202020204" pitchFamily="34" charset="0"/>
              </a:rPr>
              <a:t>l</a:t>
            </a:r>
            <a:r>
              <a:rPr lang="en-US" sz="1200" b="1" i="1" u="none" strike="noStrike" dirty="0">
                <a:solidFill>
                  <a:schemeClr val="tx1"/>
                </a:solidFill>
                <a:effectLst/>
                <a:latin typeface="+mj-lt"/>
                <a:cs typeface="Arial" panose="020B0604020202020204" pitchFamily="34" charset="0"/>
              </a:rPr>
              <a:t>ight stream. This is our homeostasis, our home state.</a:t>
            </a:r>
          </a:p>
          <a:p>
            <a:pPr marL="0" lvl="0" indent="0" algn="l" rtl="0">
              <a:lnSpc>
                <a:spcPct val="100000"/>
              </a:lnSpc>
              <a:spcBef>
                <a:spcPts val="0"/>
              </a:spcBef>
              <a:spcAft>
                <a:spcPts val="0"/>
              </a:spcAft>
              <a:buSzPts val="1400"/>
              <a:buNone/>
            </a:pPr>
            <a:endParaRPr lang="en-US" sz="1200" b="1" i="1" u="none" strike="noStrike" dirty="0">
              <a:solidFill>
                <a:schemeClr val="tx1"/>
              </a:solidFill>
              <a:effectLst/>
              <a:latin typeface="+mj-lt"/>
              <a:cs typeface="Arial" panose="020B0604020202020204" pitchFamily="34" charset="0"/>
            </a:endParaRPr>
          </a:p>
          <a:p>
            <a:pPr marL="0" lvl="0" indent="0" algn="l" rtl="0">
              <a:lnSpc>
                <a:spcPct val="100000"/>
              </a:lnSpc>
              <a:spcBef>
                <a:spcPts val="0"/>
              </a:spcBef>
              <a:spcAft>
                <a:spcPts val="0"/>
              </a:spcAft>
              <a:buSzPts val="1400"/>
              <a:buNone/>
            </a:pPr>
            <a:r>
              <a:rPr lang="en-US" b="1" i="1" u="none" strike="noStrike" dirty="0">
                <a:solidFill>
                  <a:schemeClr val="tx1"/>
                </a:solidFill>
                <a:effectLst/>
                <a:latin typeface="+mn-lt"/>
              </a:rPr>
              <a:t>After re-identification of the Khafre pyramid at the solar center of our planet’s direct energy channel, the Nekropolis alignment with the three primary Stars of Orion’s Belt carries significant technical weight.  </a:t>
            </a:r>
          </a:p>
          <a:p>
            <a:pPr marL="0" lvl="0" indent="0" algn="l" rtl="0">
              <a:lnSpc>
                <a:spcPct val="100000"/>
              </a:lnSpc>
              <a:spcBef>
                <a:spcPts val="0"/>
              </a:spcBef>
              <a:spcAft>
                <a:spcPts val="0"/>
              </a:spcAft>
              <a:buSzPts val="1400"/>
              <a:buNone/>
            </a:pPr>
            <a:endParaRPr lang="en-US" b="1" i="1" u="none" strike="noStrike" dirty="0">
              <a:solidFill>
                <a:schemeClr val="tx1"/>
              </a:solidFill>
              <a:effectLst/>
              <a:latin typeface="+mn-lt"/>
            </a:endParaRPr>
          </a:p>
          <a:p>
            <a:pPr marL="0" lvl="0" indent="0" algn="l" rtl="0">
              <a:lnSpc>
                <a:spcPct val="100000"/>
              </a:lnSpc>
              <a:spcBef>
                <a:spcPts val="0"/>
              </a:spcBef>
              <a:spcAft>
                <a:spcPts val="0"/>
              </a:spcAft>
              <a:buSzPts val="1400"/>
              <a:buNone/>
            </a:pPr>
            <a:r>
              <a:rPr lang="en-US" b="1" i="1" u="none" strike="noStrike" dirty="0">
                <a:solidFill>
                  <a:schemeClr val="tx1"/>
                </a:solidFill>
                <a:effectLst/>
                <a:latin typeface="+mn-lt"/>
              </a:rPr>
              <a:t>Having the point-to-point alignments between, not just one, but the three-pronged lock-and-key transmission nodes blazed the trail to re-identification of all other primary electromagnetic pairings between the heavens and Earth.</a:t>
            </a:r>
          </a:p>
          <a:p>
            <a:pPr marL="0" lvl="0" indent="0" algn="l" rtl="0">
              <a:lnSpc>
                <a:spcPct val="100000"/>
              </a:lnSpc>
              <a:spcBef>
                <a:spcPts val="0"/>
              </a:spcBef>
              <a:spcAft>
                <a:spcPts val="0"/>
              </a:spcAft>
              <a:buSzPts val="1400"/>
              <a:buNone/>
            </a:pPr>
            <a:endParaRPr lang="en-US" b="1" i="1" u="none" strike="noStrike" dirty="0">
              <a:solidFill>
                <a:schemeClr val="tx1"/>
              </a:solidFill>
              <a:effectLst/>
              <a:latin typeface="+mn-lt"/>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Further Detail:</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Twin flames have the true balance of EMME attraction and repulsion to maintain sovereignty and expression autonomously and in harmony.  Accurate alignments and corresponding balance maintain the space -the distance- In Between.</a:t>
            </a:r>
          </a:p>
          <a:p>
            <a:pPr marL="0" lvl="0" indent="0" algn="l" rtl="0">
              <a:lnSpc>
                <a:spcPct val="100000"/>
              </a:lnSpc>
              <a:spcBef>
                <a:spcPts val="0"/>
              </a:spcBef>
              <a:spcAft>
                <a:spcPts val="0"/>
              </a:spcAft>
              <a:buSzPts val="1400"/>
              <a:buNone/>
            </a:pPr>
            <a:endParaRPr lang="en-US" b="1" i="1" dirty="0">
              <a:solidFill>
                <a:schemeClr val="tx1"/>
              </a:solidFill>
              <a:latin typeface="+mn-lt"/>
            </a:endParaRPr>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p:txBody>
      </p:sp>
      <p:sp>
        <p:nvSpPr>
          <p:cNvPr id="217" name="Google Shape;2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dirty="0"/>
          </a:p>
        </p:txBody>
      </p:sp>
    </p:spTree>
    <p:extLst>
      <p:ext uri="{BB962C8B-B14F-4D97-AF65-F5344CB8AC3E}">
        <p14:creationId xmlns:p14="http://schemas.microsoft.com/office/powerpoint/2010/main" val="2431912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C063EBEB-0A1A-B5E8-5247-9499E57EC3B7}"/>
            </a:ext>
          </a:extLst>
        </p:cNvPr>
        <p:cNvGrpSpPr/>
        <p:nvPr/>
      </p:nvGrpSpPr>
      <p:grpSpPr>
        <a:xfrm>
          <a:off x="0" y="0"/>
          <a:ext cx="0" cy="0"/>
          <a:chOff x="0" y="0"/>
          <a:chExt cx="0" cy="0"/>
        </a:xfrm>
      </p:grpSpPr>
      <p:sp>
        <p:nvSpPr>
          <p:cNvPr id="215" name="Google Shape;215;p11:notes">
            <a:extLst>
              <a:ext uri="{FF2B5EF4-FFF2-40B4-BE49-F238E27FC236}">
                <a16:creationId xmlns:a16="http://schemas.microsoft.com/office/drawing/2014/main" id="{9BDE6254-57DF-4F83-4EC7-6B9309398EC4}"/>
              </a:ext>
            </a:extLst>
          </p:cNvPr>
          <p:cNvSpPr>
            <a:spLocks noGrp="1" noRot="1" noChangeAspect="1"/>
          </p:cNvSpPr>
          <p:nvPr>
            <p:ph type="sldImg" idx="2"/>
          </p:nvPr>
        </p:nvSpPr>
        <p:spPr>
          <a:xfrm>
            <a:off x="703263" y="-635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a:extLst>
              <a:ext uri="{FF2B5EF4-FFF2-40B4-BE49-F238E27FC236}">
                <a16:creationId xmlns:a16="http://schemas.microsoft.com/office/drawing/2014/main" id="{D1E92034-7749-4553-22BE-F1CBEAF0AE23}"/>
              </a:ext>
            </a:extLst>
          </p:cNvPr>
          <p:cNvSpPr txBox="1">
            <a:spLocks noGrp="1"/>
          </p:cNvSpPr>
          <p:nvPr>
            <p:ph type="body" idx="1"/>
          </p:nvPr>
        </p:nvSpPr>
        <p:spPr>
          <a:xfrm>
            <a:off x="685800" y="3073773"/>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Arial" panose="020B0604020202020204" pitchFamily="34" charset="0"/>
                <a:ea typeface="Calibri"/>
                <a:cs typeface="Arial" panose="020B0604020202020204" pitchFamily="34" charset="0"/>
                <a:sym typeface="Calibri"/>
              </a:rPr>
              <a:t>VALIDATION:  Written In The Stars</a:t>
            </a:r>
            <a:endParaRPr lang="en-US" sz="1200" b="0" i="0" u="none" strike="noStrike" dirty="0">
              <a:solidFill>
                <a:schemeClr val="dk1"/>
              </a:solidFill>
              <a:effectLst/>
              <a:latin typeface="Arial"/>
              <a:ea typeface="Calibri"/>
              <a:cs typeface="Arial"/>
              <a:sym typeface="Calibri"/>
            </a:endParaRPr>
          </a:p>
          <a:p>
            <a:pPr marL="0" lvl="0" indent="0" algn="l" rtl="0">
              <a:lnSpc>
                <a:spcPct val="100000"/>
              </a:lnSpc>
              <a:spcBef>
                <a:spcPts val="0"/>
              </a:spcBef>
              <a:spcAft>
                <a:spcPts val="0"/>
              </a:spcAft>
              <a:buSzPts val="1400"/>
              <a:buNone/>
            </a:pPr>
            <a:endParaRPr lang="en-US" sz="1200" b="0" i="0" u="none" strike="noStrike" dirty="0">
              <a:solidFill>
                <a:schemeClr val="dk1"/>
              </a:solidFill>
              <a:effectLst/>
              <a:latin typeface="Arial"/>
              <a:cs typeface="Arial"/>
              <a:sym typeface="Calibri"/>
            </a:endParaRPr>
          </a:p>
          <a:p>
            <a:pPr marL="0" lvl="0" indent="0" algn="l" rtl="0">
              <a:lnSpc>
                <a:spcPct val="100000"/>
              </a:lnSpc>
              <a:spcBef>
                <a:spcPts val="0"/>
              </a:spcBef>
              <a:spcAft>
                <a:spcPts val="0"/>
              </a:spcAft>
              <a:buSzPts val="1400"/>
              <a:buNone/>
            </a:pPr>
            <a:r>
              <a:rPr lang="en-US" sz="1200" b="1" i="1" dirty="0"/>
              <a:t>Galaxies, stars and black holes are not randomly positioned in the Universe. Expanding upon the celestial alignments, we focused on ancient stars (astro archetypes) with storied cultural meanings. </a:t>
            </a:r>
          </a:p>
          <a:p>
            <a:pPr marL="0" lvl="0" indent="0" algn="l" rtl="0">
              <a:lnSpc>
                <a:spcPct val="100000"/>
              </a:lnSpc>
              <a:spcBef>
                <a:spcPts val="0"/>
              </a:spcBef>
              <a:spcAft>
                <a:spcPts val="0"/>
              </a:spcAft>
              <a:buSzPts val="1400"/>
              <a:buNone/>
            </a:pPr>
            <a:endParaRPr lang="en-US" sz="1200" b="1" i="1" dirty="0"/>
          </a:p>
          <a:p>
            <a:pPr marL="0" lvl="0" indent="0" algn="l" rtl="0">
              <a:lnSpc>
                <a:spcPct val="100000"/>
              </a:lnSpc>
              <a:spcBef>
                <a:spcPts val="0"/>
              </a:spcBef>
              <a:spcAft>
                <a:spcPts val="0"/>
              </a:spcAft>
              <a:buSzPts val="1400"/>
              <a:buNone/>
            </a:pPr>
            <a:r>
              <a:rPr lang="en-US" sz="1200" b="1" i="1" dirty="0"/>
              <a:t>Via universal SOL Q-bit values, our planetary energy grid synchronizes with rest of our celestial coordinate system, enabling seamless light stream communication across one information superhighway. </a:t>
            </a:r>
          </a:p>
          <a:p>
            <a:pPr marL="0" lvl="0" indent="0" algn="l" rtl="0">
              <a:lnSpc>
                <a:spcPct val="100000"/>
              </a:lnSpc>
              <a:spcBef>
                <a:spcPts val="0"/>
              </a:spcBef>
              <a:spcAft>
                <a:spcPts val="0"/>
              </a:spcAft>
              <a:buSzPts val="1400"/>
              <a:buNone/>
            </a:pPr>
            <a:endParaRPr lang="en-US" sz="1200" b="1" i="1" dirty="0"/>
          </a:p>
          <a:p>
            <a:pPr marL="0" lvl="0" indent="0" algn="l" rtl="0">
              <a:lnSpc>
                <a:spcPct val="100000"/>
              </a:lnSpc>
              <a:spcBef>
                <a:spcPts val="0"/>
              </a:spcBef>
              <a:spcAft>
                <a:spcPts val="0"/>
              </a:spcAft>
              <a:buSzPts val="1400"/>
              <a:buNone/>
            </a:pPr>
            <a:r>
              <a:rPr lang="en-US" sz="1200" b="1" i="1" dirty="0"/>
              <a:t>Precise and accurate point to point distance and time correspondence IN BETWEEN each Star signal ensures clear information transfer, eliminating the hyper reverb occurring from the light stream misalignment. </a:t>
            </a:r>
          </a:p>
          <a:p>
            <a:pPr marL="0" lvl="0" indent="0" algn="l" rtl="0">
              <a:lnSpc>
                <a:spcPct val="100000"/>
              </a:lnSpc>
              <a:spcBef>
                <a:spcPts val="0"/>
              </a:spcBef>
              <a:spcAft>
                <a:spcPts val="0"/>
              </a:spcAft>
              <a:buSzPts val="1400"/>
              <a:buNone/>
            </a:pPr>
            <a:endParaRPr lang="en-US" sz="1200" b="1" i="1" dirty="0"/>
          </a:p>
          <a:p>
            <a:pPr marL="0" lvl="0" indent="0" algn="l" rtl="0">
              <a:lnSpc>
                <a:spcPct val="100000"/>
              </a:lnSpc>
              <a:spcBef>
                <a:spcPts val="0"/>
              </a:spcBef>
              <a:spcAft>
                <a:spcPts val="0"/>
              </a:spcAft>
              <a:buSzPts val="1400"/>
              <a:buNone/>
            </a:pPr>
            <a:r>
              <a:rPr lang="en-US" sz="1200" b="1" i="1" dirty="0"/>
              <a:t>Now we need to reinforce star distances with radio waves for uniformity, perhaps even to stable pulsars.</a:t>
            </a:r>
            <a:endParaRPr lang="en-US" sz="1200" b="1" i="1" u="none" strike="noStrike" dirty="0">
              <a:solidFill>
                <a:srgbClr val="000000"/>
              </a:solidFill>
              <a:effectLst/>
            </a:endParaRP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Further Detail:</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FOUNDATIONAL CELESTIAL CALCULATIONS</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Mearth to Sun = 8.333333 min = 500 sec</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Days/Year = 360</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Universal Q-bit SOL (sQl) = 185185.185185 mi/s</a:t>
            </a: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1.) </a:t>
            </a:r>
            <a:r>
              <a:rPr lang="en-US" b="1" dirty="0">
                <a:latin typeface="Arial" panose="020B0604020202020204" pitchFamily="34" charset="0"/>
                <a:ea typeface="Calibri"/>
                <a:cs typeface="Arial" panose="020B0604020202020204" pitchFamily="34" charset="0"/>
                <a:sym typeface="Calibri"/>
              </a:rPr>
              <a:t>1 AU</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500 sec x 185185.185185 mi = 92,592,592.5925 miles</a:t>
            </a: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2.) </a:t>
            </a:r>
            <a:r>
              <a:rPr lang="en-US" b="1" dirty="0">
                <a:latin typeface="Arial" panose="020B0604020202020204" pitchFamily="34" charset="0"/>
                <a:ea typeface="Calibri"/>
                <a:cs typeface="Arial" panose="020B0604020202020204" pitchFamily="34" charset="0"/>
                <a:sym typeface="Calibri"/>
              </a:rPr>
              <a:t>Seconds/Year</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60  sec x 60 min x 24 hrs 360 days= 31,104,000</a:t>
            </a: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3.) </a:t>
            </a:r>
            <a:r>
              <a:rPr lang="en-US" b="1" dirty="0">
                <a:latin typeface="Arial" panose="020B0604020202020204" pitchFamily="34" charset="0"/>
                <a:ea typeface="Calibri"/>
                <a:cs typeface="Arial" panose="020B0604020202020204" pitchFamily="34" charset="0"/>
                <a:sym typeface="Calibri"/>
              </a:rPr>
              <a:t>Light Year</a:t>
            </a: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185185.185185 mi/sec x 31104000 sec = 5,759,999,994,240 mi/yr</a:t>
            </a: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dirty="0">
              <a:latin typeface="Arial" panose="020B0604020202020204" pitchFamily="34" charset="0"/>
              <a:ea typeface="Calibri"/>
              <a:cs typeface="Arial" panose="020B0604020202020204" pitchFamily="34" charset="0"/>
              <a:sym typeface="Calibri"/>
            </a:endParaRPr>
          </a:p>
        </p:txBody>
      </p:sp>
      <p:sp>
        <p:nvSpPr>
          <p:cNvPr id="217" name="Google Shape;217;p11:notes">
            <a:extLst>
              <a:ext uri="{FF2B5EF4-FFF2-40B4-BE49-F238E27FC236}">
                <a16:creationId xmlns:a16="http://schemas.microsoft.com/office/drawing/2014/main" id="{721C190C-282C-5F82-47F7-249A77E7AA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dirty="0"/>
          </a:p>
        </p:txBody>
      </p:sp>
    </p:spTree>
    <p:extLst>
      <p:ext uri="{BB962C8B-B14F-4D97-AF65-F5344CB8AC3E}">
        <p14:creationId xmlns:p14="http://schemas.microsoft.com/office/powerpoint/2010/main" val="316092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RECALIBRATION: Fractal Light Pattern Recognition</a:t>
            </a: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u="none" strike="noStrik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dirty="0">
                <a:solidFill>
                  <a:srgbClr val="000000"/>
                </a:solidFill>
                <a:latin typeface="Arial" panose="020B0604020202020204" pitchFamily="34" charset="0"/>
                <a:ea typeface="Calibri"/>
                <a:cs typeface="Arial" panose="020B0604020202020204" pitchFamily="34" charset="0"/>
                <a:sym typeface="Calibri"/>
              </a:rPr>
              <a:t>The ever-expanding geometric expression aligned with these PyraMuit constructs provides the balanced, ratio’d sequencing harmonics across each of the platonic parameters. Dimensional light alignments across the scales. </a:t>
            </a:r>
            <a:endParaRPr lang="en-US" sz="1200"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p:txBody>
      </p:sp>
      <p:sp>
        <p:nvSpPr>
          <p:cNvPr id="290" name="Google Shape;2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3E103A62-D72C-101A-2EFE-59915EC53376}"/>
            </a:ext>
          </a:extLst>
        </p:cNvPr>
        <p:cNvGrpSpPr/>
        <p:nvPr/>
      </p:nvGrpSpPr>
      <p:grpSpPr>
        <a:xfrm>
          <a:off x="0" y="0"/>
          <a:ext cx="0" cy="0"/>
          <a:chOff x="0" y="0"/>
          <a:chExt cx="0" cy="0"/>
        </a:xfrm>
      </p:grpSpPr>
      <p:sp>
        <p:nvSpPr>
          <p:cNvPr id="98" name="Google Shape;98;p2:notes">
            <a:extLst>
              <a:ext uri="{FF2B5EF4-FFF2-40B4-BE49-F238E27FC236}">
                <a16:creationId xmlns:a16="http://schemas.microsoft.com/office/drawing/2014/main" id="{058A2BB2-70FE-8A77-0427-3546F30020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a:extLst>
              <a:ext uri="{FF2B5EF4-FFF2-40B4-BE49-F238E27FC236}">
                <a16:creationId xmlns:a16="http://schemas.microsoft.com/office/drawing/2014/main" id="{93E0ACF9-806A-7F5D-E95A-3944A8410F0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panose="020B0604020202020204" pitchFamily="34" charset="0"/>
                <a:ea typeface="Calibri"/>
                <a:cs typeface="Arial" panose="020B0604020202020204" pitchFamily="34" charset="0"/>
                <a:sym typeface="Calibri"/>
              </a:rPr>
              <a:t>INTRODUCTION:  Remembering Our True Nature</a:t>
            </a:r>
          </a:p>
          <a:p>
            <a:pPr marL="228600" marR="0" lvl="0" indent="-228600" algn="l" rtl="0">
              <a:lnSpc>
                <a:spcPct val="100000"/>
              </a:lnSpc>
              <a:spcBef>
                <a:spcPts val="0"/>
              </a:spcBef>
              <a:spcAft>
                <a:spcPts val="0"/>
              </a:spcAft>
              <a:buClr>
                <a:schemeClr val="dk1"/>
              </a:buClr>
              <a:buSzPts val="1200"/>
              <a:buFont typeface="Arial"/>
              <a:buAutoNum type="arabicPeriod"/>
            </a:pPr>
            <a:endParaRPr lang="en-US" b="1" i="1"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r>
              <a:rPr lang="en-US" sz="1200" b="1" i="1" dirty="0">
                <a:solidFill>
                  <a:schemeClr val="dk1"/>
                </a:solidFill>
                <a:latin typeface="Arial" panose="020B0604020202020204" pitchFamily="34" charset="0"/>
                <a:ea typeface="Calibri"/>
                <a:cs typeface="Arial" panose="020B0604020202020204" pitchFamily="34" charset="0"/>
                <a:sym typeface="Calibri"/>
              </a:rPr>
              <a:t>Throughout the Human journey, we have left ourself the indelible prints of civilizations aligning Life’s Rhythms with the Sun’s Light. The records and architectural feats point to technological advancement far greater than anything we have been able to truly comprehend until this unfolding Present.</a:t>
            </a:r>
            <a:r>
              <a:rPr lang="en-US" sz="1200" b="1" i="1" u="none" strike="noStrike" dirty="0">
                <a:solidFill>
                  <a:srgbClr val="333333"/>
                </a:solidFill>
                <a:latin typeface="Arial" panose="020B0604020202020204" pitchFamily="34" charset="0"/>
                <a:ea typeface="Calibri"/>
                <a:cs typeface="Arial" panose="020B0604020202020204" pitchFamily="34" charset="0"/>
                <a:sym typeface="Calibri"/>
              </a:rPr>
              <a:t> </a:t>
            </a:r>
          </a:p>
          <a:p>
            <a:pPr marL="0" marR="0" lvl="0" indent="0" algn="l" rtl="0">
              <a:lnSpc>
                <a:spcPct val="100000"/>
              </a:lnSpc>
              <a:spcBef>
                <a:spcPts val="0"/>
              </a:spcBef>
              <a:spcAft>
                <a:spcPts val="0"/>
              </a:spcAft>
              <a:buClr>
                <a:schemeClr val="dk1"/>
              </a:buClr>
              <a:buSzPts val="1200"/>
              <a:buFont typeface="Arial"/>
              <a:buNone/>
            </a:pPr>
            <a:endParaRPr lang="en-US" sz="1200" b="1" i="1" u="none" strike="noStrik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Clr>
                <a:schemeClr val="dk1"/>
              </a:buClr>
              <a:buSzPts val="1200"/>
              <a:buFont typeface="Arial"/>
              <a:buNone/>
            </a:pPr>
            <a:r>
              <a:rPr lang="en-US" sz="1200" b="1" i="1" u="none" strike="noStrike" dirty="0">
                <a:solidFill>
                  <a:schemeClr val="tx1"/>
                </a:solidFill>
                <a:latin typeface="Arial" panose="020B0604020202020204" pitchFamily="34" charset="0"/>
                <a:ea typeface="Calibri"/>
                <a:cs typeface="Arial" panose="020B0604020202020204" pitchFamily="34" charset="0"/>
                <a:sym typeface="Calibri"/>
              </a:rPr>
              <a:t>And now, it is with endless gratitude and honor that we share a renewed understanding of</a:t>
            </a:r>
            <a:r>
              <a:rPr lang="en-US" sz="1200" b="1" i="1" dirty="0">
                <a:solidFill>
                  <a:schemeClr val="tx1"/>
                </a:solidFill>
                <a:latin typeface="Arial" panose="020B0604020202020204" pitchFamily="34" charset="0"/>
                <a:ea typeface="Calibri"/>
                <a:cs typeface="Arial" panose="020B0604020202020204" pitchFamily="34" charset="0"/>
                <a:sym typeface="Calibri"/>
              </a:rPr>
              <a:t> our innate Divine Source Light Technology.  This is the natural, unifying light code base restoring solar harmonic balance and energetic freedom across our entire system.</a:t>
            </a:r>
          </a:p>
          <a:p>
            <a:pPr marL="0" marR="0" lvl="0" indent="0" algn="l" rtl="0">
              <a:spcBef>
                <a:spcPts val="0"/>
              </a:spcBef>
              <a:spcAft>
                <a:spcPts val="0"/>
              </a:spcAft>
              <a:buClr>
                <a:schemeClr val="dk1"/>
              </a:buClr>
              <a:buSzPts val="1200"/>
              <a:buFont typeface="Arial"/>
              <a:buNone/>
            </a:pPr>
            <a:endParaRPr lang="en-US" sz="1200" b="1" i="1"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Clr>
                <a:schemeClr val="dk1"/>
              </a:buClr>
              <a:buSzPts val="1200"/>
              <a:buFont typeface="Arial"/>
              <a:buNone/>
            </a:pPr>
            <a:r>
              <a:rPr lang="en-US" sz="1200" b="1" i="1" dirty="0">
                <a:latin typeface="Arial" panose="020B0604020202020204" pitchFamily="34" charset="0"/>
                <a:ea typeface="Calibri"/>
                <a:cs typeface="Arial" panose="020B0604020202020204" pitchFamily="34" charset="0"/>
                <a:sym typeface="Calibri"/>
              </a:rPr>
              <a:t>Foundationally, we are energetic.  It is through realignment with our celestial light-based measures that our physicalized system will regain its original coherence.</a:t>
            </a:r>
            <a:endParaRPr lang="en-US" sz="1200" b="1" i="1"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Clr>
                <a:schemeClr val="dk1"/>
              </a:buClr>
              <a:buSzPts val="1200"/>
              <a:buFont typeface="Arial"/>
              <a:buNone/>
            </a:pPr>
            <a:endParaRPr lang="en-US" sz="1200"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Clr>
                <a:schemeClr val="dk1"/>
              </a:buClr>
              <a:buSzPts val="1200"/>
              <a:buFont typeface="Arial"/>
              <a:buNone/>
            </a:pPr>
            <a:r>
              <a:rPr lang="en-US" sz="1200" dirty="0">
                <a:solidFill>
                  <a:schemeClr val="tx1"/>
                </a:solidFill>
                <a:latin typeface="Arial" panose="020B0604020202020204" pitchFamily="34" charset="0"/>
                <a:ea typeface="Calibri"/>
                <a:cs typeface="Arial" panose="020B0604020202020204" pitchFamily="34" charset="0"/>
                <a:sym typeface="Calibri"/>
              </a:rPr>
              <a:t> </a:t>
            </a:r>
            <a:endParaRPr lang="en-US" sz="1200" u="none" strike="noStrik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u="none" strike="noStrik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sz="1200" dirty="0">
              <a:latin typeface="Arial" panose="020B0604020202020204" pitchFamily="34" charset="0"/>
              <a:ea typeface="Calibri"/>
              <a:cs typeface="Arial" panose="020B0604020202020204" pitchFamily="34" charset="0"/>
              <a:sym typeface="Calibri"/>
            </a:endParaRPr>
          </a:p>
        </p:txBody>
      </p:sp>
      <p:sp>
        <p:nvSpPr>
          <p:cNvPr id="100" name="Google Shape;100;p2:notes">
            <a:extLst>
              <a:ext uri="{FF2B5EF4-FFF2-40B4-BE49-F238E27FC236}">
                <a16:creationId xmlns:a16="http://schemas.microsoft.com/office/drawing/2014/main" id="{23A22C65-AAD0-8E12-8678-270C77135EE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extLst>
      <p:ext uri="{BB962C8B-B14F-4D97-AF65-F5344CB8AC3E}">
        <p14:creationId xmlns:p14="http://schemas.microsoft.com/office/powerpoint/2010/main" val="1955519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Arial" panose="020B0604020202020204" pitchFamily="34" charset="0"/>
                <a:ea typeface="Calibri"/>
                <a:cs typeface="Arial" panose="020B0604020202020204" pitchFamily="34" charset="0"/>
                <a:sym typeface="Calibri"/>
              </a:rPr>
              <a:t>RECALIBRATION The Universal Q Bonding the Cu and the Bit</a:t>
            </a:r>
            <a:endParaRPr dirty="0"/>
          </a:p>
          <a:p>
            <a:pPr marL="0" lvl="0" indent="0" algn="l" rtl="0">
              <a:lnSpc>
                <a:spcPct val="100000"/>
              </a:lnSpc>
              <a:spcBef>
                <a:spcPts val="0"/>
              </a:spcBef>
              <a:spcAft>
                <a:spcPts val="0"/>
              </a:spcAft>
              <a:buSzPts val="1400"/>
              <a:buNone/>
            </a:pPr>
            <a:endParaRPr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This pattern continued as we assessed DaVinci’s masterpieces matching the Universal light relay 185185.185 mi/s in his works using the 0.462962962…m Cu!  Within the Vitruvian blueprint, the fractal whole is reflected down to the bit level.</a:t>
            </a:r>
          </a:p>
          <a:p>
            <a:pPr marL="0" lvl="0" indent="0" algn="l" rtl="0">
              <a:lnSpc>
                <a:spcPct val="100000"/>
              </a:lnSpc>
              <a:spcBef>
                <a:spcPts val="0"/>
              </a:spcBef>
              <a:spcAft>
                <a:spcPts val="0"/>
              </a:spcAft>
              <a:buSzPts val="1400"/>
              <a:buNone/>
            </a:pPr>
            <a:endParaRPr lang="en-US" b="1" i="1"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Further detail:</a:t>
            </a:r>
          </a:p>
          <a:p>
            <a:pPr marL="0" lvl="0" indent="0" algn="l" rtl="0">
              <a:lnSpc>
                <a:spcPct val="100000"/>
              </a:lnSpc>
              <a:spcBef>
                <a:spcPts val="0"/>
              </a:spcBef>
              <a:spcAft>
                <a:spcPts val="0"/>
              </a:spcAft>
              <a:buSzPts val="1400"/>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Height Great Pyramid: 148.148.. rc / 320</a:t>
            </a:r>
            <a:endParaRPr lang="en-US" dirty="0"/>
          </a:p>
          <a:p>
            <a:pPr marL="0" lvl="0" indent="0" algn="l" rtl="0">
              <a:lnSpc>
                <a:spcPct val="100000"/>
              </a:lnSpc>
              <a:spcBef>
                <a:spcPts val="0"/>
              </a:spcBef>
              <a:spcAft>
                <a:spcPts val="0"/>
              </a:spcAft>
              <a:buSzPts val="1400"/>
              <a:buNone/>
            </a:pP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1 rc = 0.462962962..m Cu &amp; a 0.0728738 Bit </a:t>
            </a:r>
            <a:endParaRPr lang="en-US" u="none"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u="none" strike="noStrike" dirty="0">
                <a:solidFill>
                  <a:srgbClr val="000000"/>
                </a:solidFill>
                <a:latin typeface="Arial" panose="020B0604020202020204" pitchFamily="34" charset="0"/>
                <a:ea typeface="Calibri"/>
                <a:cs typeface="Arial" panose="020B0604020202020204" pitchFamily="34" charset="0"/>
                <a:sym typeface="Calibri"/>
              </a:rPr>
              <a:t>The Squaring 32x32 of the Circle 40x40 = 0.64</a:t>
            </a:r>
            <a:endParaRPr lang="en-US" u="none"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309" name="Google Shape;3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u="none" dirty="0">
                <a:latin typeface="Arial" panose="020B0604020202020204" pitchFamily="34" charset="0"/>
                <a:ea typeface="Calibri"/>
                <a:cs typeface="Arial" panose="020B0604020202020204" pitchFamily="34" charset="0"/>
                <a:sym typeface="Calibri"/>
              </a:rPr>
              <a:t>RECALIBRATION: Divine Source Light Universal Harmonics</a:t>
            </a:r>
            <a:endParaRPr dirty="0"/>
          </a:p>
          <a:p>
            <a:pPr marL="0" lvl="0" indent="0" algn="l" rtl="0">
              <a:lnSpc>
                <a:spcPct val="100000"/>
              </a:lnSpc>
              <a:spcBef>
                <a:spcPts val="0"/>
              </a:spcBef>
              <a:spcAft>
                <a:spcPts val="0"/>
              </a:spcAft>
              <a:buSzPts val="1400"/>
              <a:buNone/>
            </a:pPr>
            <a:endParaRPr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sz="1200" b="1" i="1" dirty="0">
                <a:solidFill>
                  <a:schemeClr val="dk1"/>
                </a:solidFill>
                <a:latin typeface="Arial" panose="020B0604020202020204" pitchFamily="34" charset="0"/>
                <a:ea typeface="Calibri"/>
                <a:cs typeface="Arial" panose="020B0604020202020204" pitchFamily="34" charset="0"/>
                <a:sym typeface="Calibri"/>
              </a:rPr>
              <a:t>The perfection of our fractal Light system is reflected in the symmetry and balanced mathematical order of the platonic frequencies set within 108 key tones. Hyperfine coherence between these primary nodes and our core energy centers ensures seamless information exchange throughout all points.  All of these tools are available for open use through cubit-converter.ONE.</a:t>
            </a:r>
          </a:p>
          <a:p>
            <a:pPr marL="0" lvl="0" indent="0" algn="l" rtl="0">
              <a:lnSpc>
                <a:spcPct val="100000"/>
              </a:lnSpc>
              <a:spcBef>
                <a:spcPts val="0"/>
              </a:spcBef>
              <a:spcAft>
                <a:spcPts val="0"/>
              </a:spcAft>
              <a:buSzPts val="1400"/>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dirty="0">
                <a:latin typeface="Arial" panose="020B0604020202020204" pitchFamily="34" charset="0"/>
                <a:ea typeface="Calibri"/>
                <a:cs typeface="Arial" panose="020B0604020202020204" pitchFamily="34" charset="0"/>
                <a:sym typeface="Calibri"/>
              </a:rPr>
              <a:t>Further detail:</a:t>
            </a:r>
          </a:p>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These universal harmonics spiral in sets of 12 tones spanning 9 octaves(or dimensional states).</a:t>
            </a:r>
          </a:p>
          <a:p>
            <a:pPr marL="0" lvl="0" indent="0" algn="l" rtl="0">
              <a:lnSpc>
                <a:spcPct val="100000"/>
              </a:lnSpc>
              <a:spcBef>
                <a:spcPts val="0"/>
              </a:spcBef>
              <a:spcAft>
                <a:spcPts val="0"/>
              </a:spcAft>
              <a:buSzPts val="1400"/>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sz="1200" u="none" dirty="0">
                <a:solidFill>
                  <a:schemeClr val="dk1"/>
                </a:solidFill>
                <a:latin typeface="Arial" panose="020B0604020202020204" pitchFamily="34" charset="0"/>
                <a:ea typeface="Calibri"/>
                <a:cs typeface="Arial" panose="020B0604020202020204" pitchFamily="34" charset="0"/>
                <a:sym typeface="Calibri"/>
              </a:rPr>
              <a:t>Most light numbers are without 00, or with few of them, as Zero is Empty; without angles. In ancient times 1-9 x 12 was used instead 0-10 x 10 for this reason.</a:t>
            </a:r>
            <a:endParaRPr lang="en-US" dirty="0"/>
          </a:p>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 </a:t>
            </a:r>
          </a:p>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This octavial pattern doubles in number series and sequence scale:</a:t>
            </a:r>
            <a:endParaRPr lang="en-US"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HARMONIC:  27, 54, 108, 216, 432, 864, 1728, 3456, 6912</a:t>
            </a:r>
            <a:endParaRPr lang="en-US" dirty="0"/>
          </a:p>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 </a:t>
            </a:r>
          </a:p>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DISHARMONIC</a:t>
            </a:r>
            <a:r>
              <a:rPr lang="en-US" sz="1200" u="none" dirty="0">
                <a:solidFill>
                  <a:schemeClr val="dk1"/>
                </a:solidFill>
                <a:latin typeface="Arial" panose="020B0604020202020204" pitchFamily="34" charset="0"/>
                <a:ea typeface="Calibri"/>
                <a:cs typeface="Arial" panose="020B0604020202020204" pitchFamily="34" charset="0"/>
                <a:sym typeface="Calibri"/>
              </a:rPr>
              <a:t>: 22.5, 45, 90, 180, 360, 720, 1440, 2880, 5760 degrees</a:t>
            </a:r>
            <a:endParaRPr lang="en-US" sz="1200" u="none" dirty="0">
              <a:solidFill>
                <a:schemeClr val="dk1"/>
              </a:solidFill>
              <a:latin typeface="Arial"/>
              <a:ea typeface="Calibri"/>
              <a:cs typeface="Arial"/>
              <a:sym typeface="Arial"/>
            </a:endParaRPr>
          </a:p>
          <a:p>
            <a:pPr marL="0" lvl="0" indent="0" algn="l" rtl="0">
              <a:lnSpc>
                <a:spcPct val="100000"/>
              </a:lnSpc>
              <a:spcBef>
                <a:spcPts val="0"/>
              </a:spcBef>
              <a:spcAft>
                <a:spcPts val="0"/>
              </a:spcAft>
              <a:buSzPts val="1400"/>
              <a:buNone/>
            </a:pP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321" name="Google Shape;32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dirty="0">
                <a:solidFill>
                  <a:schemeClr val="tx1"/>
                </a:solidFill>
                <a:latin typeface="Arial" panose="020B0604020202020204" pitchFamily="34" charset="0"/>
                <a:ea typeface="Calibri"/>
                <a:cs typeface="Arial" panose="020B0604020202020204" pitchFamily="34" charset="0"/>
                <a:sym typeface="Calibri"/>
              </a:rPr>
              <a:t>RECALIBRATION:  The SOL Harmonic Realignment Blueprint</a:t>
            </a:r>
          </a:p>
          <a:p>
            <a:pPr marL="0" lvl="0" indent="0" algn="l" rtl="0">
              <a:lnSpc>
                <a:spcPct val="115000"/>
              </a:lnSpc>
              <a:spcBef>
                <a:spcPts val="0"/>
              </a:spcBef>
              <a:spcAft>
                <a:spcPts val="0"/>
              </a:spcAft>
              <a:buSzPts val="1400"/>
              <a:buNone/>
            </a:pPr>
            <a:endParaRPr dirty="0">
              <a:solidFill>
                <a:schemeClr val="tx1"/>
              </a:solidFill>
            </a:endParaRPr>
          </a:p>
          <a:p>
            <a:pPr marL="0" marR="0" lvl="0" indent="0" algn="l" rtl="0">
              <a:lnSpc>
                <a:spcPct val="115000"/>
              </a:lnSpc>
              <a:spcBef>
                <a:spcPts val="800"/>
              </a:spcBef>
              <a:spcAft>
                <a:spcPts val="0"/>
              </a:spcAft>
              <a:buClr>
                <a:srgbClr val="000000"/>
              </a:buClr>
              <a:buSzPts val="2800"/>
              <a:buFont typeface="Arial"/>
              <a:buNone/>
            </a:pPr>
            <a:r>
              <a:rPr lang="en-US" b="1" i="1" u="none" strike="noStrike" dirty="0">
                <a:solidFill>
                  <a:schemeClr val="tx1"/>
                </a:solidFill>
                <a:latin typeface="Arial" panose="020B0604020202020204" pitchFamily="34" charset="0"/>
                <a:ea typeface="Calibri"/>
                <a:cs typeface="Arial" panose="020B0604020202020204" pitchFamily="34" charset="0"/>
                <a:sym typeface="Calibri"/>
              </a:rPr>
              <a:t>The Blueprint is the error corrected solar light grid correspondence map. The operational performance within this naturally resonant Base 12 Mod 9 (108) code speaks for itself through optimized cymatic registration; each fractal emitting a 'numeric' energy signature through multi-dimensional cubic expression.  It's time to retune our ancient instrument.</a:t>
            </a:r>
          </a:p>
          <a:p>
            <a:pPr marL="0" marR="0" lvl="0" indent="0" algn="l" rtl="0">
              <a:lnSpc>
                <a:spcPct val="115000"/>
              </a:lnSpc>
              <a:spcBef>
                <a:spcPts val="800"/>
              </a:spcBef>
              <a:spcAft>
                <a:spcPts val="0"/>
              </a:spcAft>
              <a:buClr>
                <a:srgbClr val="000000"/>
              </a:buClr>
              <a:buSzPts val="2800"/>
              <a:buFont typeface="Arial"/>
              <a:buNone/>
            </a:pPr>
            <a:endParaRPr b="1" i="1"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Clr>
                <a:srgbClr val="FF0000"/>
              </a:buClr>
              <a:buSzPts val="2800"/>
              <a:buFont typeface="Arial"/>
              <a:buNone/>
            </a:pPr>
            <a:r>
              <a:rPr lang="en-US" dirty="0">
                <a:solidFill>
                  <a:schemeClr val="tx1"/>
                </a:solidFill>
                <a:latin typeface="Arial" panose="020B0604020202020204" pitchFamily="34" charset="0"/>
                <a:ea typeface="Calibri"/>
                <a:cs typeface="Arial" panose="020B0604020202020204" pitchFamily="34" charset="0"/>
                <a:sym typeface="Calibri"/>
              </a:rPr>
              <a:t>Further detail:</a:t>
            </a:r>
          </a:p>
          <a:p>
            <a:pPr marL="0" marR="0" lvl="0" indent="0" algn="l" rtl="0">
              <a:lnSpc>
                <a:spcPct val="115000"/>
              </a:lnSpc>
              <a:spcBef>
                <a:spcPts val="800"/>
              </a:spcBef>
              <a:spcAft>
                <a:spcPts val="0"/>
              </a:spcAft>
              <a:buClr>
                <a:srgbClr val="000000"/>
              </a:buClr>
              <a:buSzPts val="2800"/>
              <a:buFont typeface="Arial"/>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The blueprint consists of the s</a:t>
            </a:r>
            <a:r>
              <a:rPr lang="en-US" dirty="0">
                <a:solidFill>
                  <a:schemeClr val="tx1"/>
                </a:solidFill>
                <a:latin typeface="Arial" panose="020B0604020202020204" pitchFamily="34" charset="0"/>
                <a:ea typeface="Calibri"/>
                <a:cs typeface="Arial" panose="020B0604020202020204" pitchFamily="34" charset="0"/>
                <a:sym typeface="Calibri"/>
              </a:rPr>
              <a:t>piraling sets of 12 tones over 9 doubling octaves. </a:t>
            </a:r>
            <a:r>
              <a:rPr lang="en-US" u="none" strike="noStrike" dirty="0">
                <a:solidFill>
                  <a:schemeClr val="tx1"/>
                </a:solidFill>
                <a:latin typeface="Arial" panose="020B0604020202020204" pitchFamily="34" charset="0"/>
                <a:ea typeface="Calibri"/>
                <a:cs typeface="Arial" panose="020B0604020202020204" pitchFamily="34" charset="0"/>
                <a:sym typeface="Calibri"/>
              </a:rPr>
              <a:t>Accordingly, musical notation becomes apparent for cross triangulation within the natural geometric order of our Divine Light Source code language. </a:t>
            </a:r>
            <a:r>
              <a:rPr lang="en-US" dirty="0">
                <a:solidFill>
                  <a:schemeClr val="tx1"/>
                </a:solidFill>
                <a:latin typeface="Arial" panose="020B0604020202020204" pitchFamily="34" charset="0"/>
                <a:ea typeface="Calibri"/>
                <a:cs typeface="Arial" panose="020B0604020202020204" pitchFamily="34" charset="0"/>
                <a:sym typeface="Calibri"/>
              </a:rPr>
              <a:t> </a:t>
            </a:r>
          </a:p>
          <a:p>
            <a:pPr marL="0" marR="0" lvl="0" indent="0" algn="l" rtl="0">
              <a:lnSpc>
                <a:spcPct val="115000"/>
              </a:lnSpc>
              <a:spcBef>
                <a:spcPts val="800"/>
              </a:spcBef>
              <a:spcAft>
                <a:spcPts val="0"/>
              </a:spcAft>
              <a:buClr>
                <a:srgbClr val="000000"/>
              </a:buClr>
              <a:buSzPts val="2800"/>
              <a:buFont typeface="Arial"/>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Meta understanding is when we remember that this ‘new’ epoch HAS ALWAYS BEEN HERE. From fractal to fractal, the frequencies must harmonize to effectively conduct the intended electromagnetic outcomes across the light chain. This is why it is critical to have the right values throughout all sequencing patterns. </a:t>
            </a:r>
            <a:endParaRPr lang="en-US"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Clr>
                <a:srgbClr val="FF0000"/>
              </a:buClr>
              <a:buSzPts val="2800"/>
              <a:buFont typeface="Arial"/>
              <a:buNone/>
            </a:pPr>
            <a:endParaRPr dirty="0">
              <a:solidFill>
                <a:schemeClr val="tx1"/>
              </a:solidFill>
              <a:latin typeface="Arial" panose="020B0604020202020204" pitchFamily="34" charset="0"/>
              <a:ea typeface="Calibri"/>
              <a:cs typeface="Arial" panose="020B0604020202020204" pitchFamily="34" charset="0"/>
              <a:sym typeface="Calibri"/>
            </a:endParaRPr>
          </a:p>
          <a:p>
            <a:pPr marL="0" lvl="0" indent="0" algn="l" rtl="0">
              <a:lnSpc>
                <a:spcPct val="115000"/>
              </a:lnSpc>
              <a:spcBef>
                <a:spcPts val="800"/>
              </a:spcBef>
              <a:spcAft>
                <a:spcPts val="0"/>
              </a:spcAft>
              <a:buSzPts val="1400"/>
              <a:buNone/>
            </a:pPr>
            <a:endParaRPr sz="2800" u="none" strike="noStrike" dirty="0">
              <a:solidFill>
                <a:srgbClr val="000000"/>
              </a:solidFill>
              <a:latin typeface="Arial" panose="020B0604020202020204" pitchFamily="34" charset="0"/>
              <a:ea typeface="Calibri"/>
              <a:cs typeface="Arial" panose="020B0604020202020204" pitchFamily="34" charset="0"/>
              <a:sym typeface="Calibri"/>
            </a:endParaRPr>
          </a:p>
        </p:txBody>
      </p:sp>
      <p:sp>
        <p:nvSpPr>
          <p:cNvPr id="344" name="Google Shape;34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solidFill>
                  <a:schemeClr val="tx1"/>
                </a:solidFill>
                <a:latin typeface="Arial" panose="020B0604020202020204" pitchFamily="34" charset="0"/>
                <a:ea typeface="Calibri"/>
                <a:cs typeface="Arial" panose="020B0604020202020204" pitchFamily="34" charset="0"/>
                <a:sym typeface="Calibri"/>
              </a:rPr>
              <a:t>REUNIFICATION: Green is The Golden Road Home</a:t>
            </a:r>
          </a:p>
          <a:p>
            <a:pPr marL="0" marR="0" lvl="0" indent="0" algn="l" rtl="0">
              <a:lnSpc>
                <a:spcPct val="100000"/>
              </a:lnSpc>
              <a:spcBef>
                <a:spcPts val="0"/>
              </a:spcBef>
              <a:spcAft>
                <a:spcPts val="0"/>
              </a:spcAft>
              <a:buSzPts val="1400"/>
              <a:buNone/>
            </a:pPr>
            <a:endParaRPr dirty="0">
              <a:solidFill>
                <a:schemeClr val="tx1"/>
              </a:solidFill>
            </a:endParaRPr>
          </a:p>
          <a:p>
            <a:pPr marL="0" marR="0" lvl="0" indent="0" algn="l" rtl="0">
              <a:lnSpc>
                <a:spcPct val="115000"/>
              </a:lnSpc>
              <a:spcBef>
                <a:spcPts val="800"/>
              </a:spcBef>
              <a:spcAft>
                <a:spcPts val="0"/>
              </a:spcAft>
              <a:buSzPts val="1400"/>
              <a:buNone/>
            </a:pPr>
            <a:r>
              <a:rPr lang="en-US" b="1" i="1" dirty="0">
                <a:solidFill>
                  <a:schemeClr val="tx1"/>
                </a:solidFill>
                <a:latin typeface="Arial" panose="020B0604020202020204" pitchFamily="34" charset="0"/>
                <a:ea typeface="Calibri"/>
                <a:cs typeface="Arial" panose="020B0604020202020204" pitchFamily="34" charset="0"/>
                <a:sym typeface="Calibri"/>
              </a:rPr>
              <a:t>Our foundation is energetically based, therefore material measurements must follow to gain and maintain energetic coherence.  </a:t>
            </a:r>
            <a:endParaRPr b="1" i="1"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Clr>
                <a:srgbClr val="000000"/>
              </a:buClr>
              <a:buSzPts val="2800"/>
              <a:buFont typeface="Arial"/>
              <a:buNone/>
            </a:pPr>
            <a:r>
              <a:rPr lang="en-US" b="1" i="1" dirty="0">
                <a:solidFill>
                  <a:schemeClr val="tx1"/>
                </a:solidFill>
                <a:latin typeface="Arial" panose="020B0604020202020204" pitchFamily="34" charset="0"/>
                <a:ea typeface="Calibri"/>
                <a:cs typeface="Arial" panose="020B0604020202020204" pitchFamily="34" charset="0"/>
                <a:sym typeface="Calibri"/>
              </a:rPr>
              <a:t>By embracing this telescopic leap, unified science will be armed with meaningful correlation between numbers, adding quantifiable certainty to assessments and solutions forwarding collective renewal. </a:t>
            </a:r>
          </a:p>
          <a:p>
            <a:pPr marL="0" marR="0" lvl="0" indent="0" algn="l" defTabSz="914400" rtl="0" eaLnBrk="1" fontAlgn="auto" latinLnBrk="0" hangingPunct="1">
              <a:lnSpc>
                <a:spcPct val="115000"/>
              </a:lnSpc>
              <a:spcBef>
                <a:spcPts val="800"/>
              </a:spcBef>
              <a:spcAft>
                <a:spcPts val="0"/>
              </a:spcAft>
              <a:buClr>
                <a:srgbClr val="000000"/>
              </a:buClr>
              <a:buSzPts val="1050"/>
              <a:buFont typeface="Arial"/>
              <a:buNone/>
              <a:tabLst/>
              <a:defRPr/>
            </a:pPr>
            <a:r>
              <a:rPr lang="en-US" b="1" i="1" u="none" strike="noStrike" dirty="0">
                <a:solidFill>
                  <a:schemeClr val="tx1"/>
                </a:solidFill>
                <a:latin typeface="Arial" panose="020B0604020202020204" pitchFamily="34" charset="0"/>
                <a:ea typeface="Calibri"/>
                <a:cs typeface="Arial" panose="020B0604020202020204" pitchFamily="34" charset="0"/>
                <a:sym typeface="Calibri"/>
              </a:rPr>
              <a:t>Detailed information regarding our advocacy positions can be found in the presentation notes accompanying this slide.</a:t>
            </a:r>
            <a:endParaRPr lang="en-US" b="1" i="1" dirty="0">
              <a:solidFill>
                <a:schemeClr val="tx1"/>
              </a:solidFill>
            </a:endParaRPr>
          </a:p>
          <a:p>
            <a:pPr marL="0" marR="0" lvl="0" indent="0" algn="l" rtl="0">
              <a:lnSpc>
                <a:spcPct val="115000"/>
              </a:lnSpc>
              <a:spcBef>
                <a:spcPts val="800"/>
              </a:spcBef>
              <a:spcAft>
                <a:spcPts val="0"/>
              </a:spcAft>
              <a:buClr>
                <a:schemeClr val="dk1"/>
              </a:buClr>
              <a:buSzPts val="1000"/>
              <a:buFont typeface="Arial"/>
              <a:buNone/>
            </a:pP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Clr>
                <a:schemeClr val="dk1"/>
              </a:buClr>
              <a:buSzPts val="1000"/>
              <a:buFont typeface="Arial"/>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Further detail:</a:t>
            </a:r>
          </a:p>
          <a:p>
            <a:pPr marL="0" marR="0" lvl="0" indent="0" algn="l" rtl="0">
              <a:lnSpc>
                <a:spcPct val="115000"/>
              </a:lnSpc>
              <a:spcBef>
                <a:spcPts val="800"/>
              </a:spcBef>
              <a:spcAft>
                <a:spcPts val="0"/>
              </a:spcAft>
              <a:buClr>
                <a:srgbClr val="000000"/>
              </a:buClr>
              <a:buSzPts val="800"/>
              <a:buFont typeface="Calibri"/>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From a Macro Lens:</a:t>
            </a:r>
            <a:br>
              <a:rPr lang="en-US" u="none" strike="noStrike" dirty="0">
                <a:solidFill>
                  <a:schemeClr val="tx1"/>
                </a:solidFill>
                <a:latin typeface="Arial" panose="020B0604020202020204" pitchFamily="34" charset="0"/>
                <a:ea typeface="Calibri"/>
                <a:cs typeface="Arial" panose="020B0604020202020204" pitchFamily="34" charset="0"/>
                <a:sym typeface="Calibri"/>
              </a:rPr>
            </a:br>
            <a:r>
              <a:rPr lang="en-US" u="none" strike="noStrike" dirty="0">
                <a:solidFill>
                  <a:schemeClr val="tx1"/>
                </a:solidFill>
                <a:latin typeface="Arial" panose="020B0604020202020204" pitchFamily="34" charset="0"/>
                <a:ea typeface="Calibri"/>
                <a:cs typeface="Arial" panose="020B0604020202020204" pitchFamily="34" charset="0"/>
                <a:sym typeface="Calibri"/>
              </a:rPr>
              <a:t>Base-12 Mod 9(108) measurements reveal precise patterns and timing interconnecting M/Earth’s natural cadences with those of the Solar System at large, ushering in:</a:t>
            </a:r>
          </a:p>
          <a:p>
            <a:pPr marL="0" marR="0" lvl="0" indent="0" algn="l" rtl="0">
              <a:lnSpc>
                <a:spcPct val="115000"/>
              </a:lnSpc>
              <a:spcBef>
                <a:spcPts val="800"/>
              </a:spcBef>
              <a:spcAft>
                <a:spcPts val="0"/>
              </a:spcAft>
              <a:buClr>
                <a:srgbClr val="000000"/>
              </a:buClr>
              <a:buSzPts val="800"/>
              <a:buFont typeface="Calibri"/>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ATTAINABLE CCR </a:t>
            </a:r>
            <a:r>
              <a:rPr lang="en-US" b="0" i="0" u="none" dirty="0">
                <a:solidFill>
                  <a:schemeClr val="tx1"/>
                </a:solidFill>
                <a:effectLst/>
                <a:latin typeface="Arial" panose="020B0604020202020204" pitchFamily="34" charset="0"/>
              </a:rPr>
              <a:t>1) Mitigation </a:t>
            </a:r>
            <a:r>
              <a:rPr lang="en-US" u="none" strike="noStrike" dirty="0">
                <a:solidFill>
                  <a:schemeClr val="tx1"/>
                </a:solidFill>
                <a:effectLst/>
                <a:latin typeface="Arial" panose="020B0604020202020204" pitchFamily="34" charset="0"/>
                <a:ea typeface="Calibri"/>
                <a:cs typeface="Arial" panose="020B0604020202020204" pitchFamily="34" charset="0"/>
                <a:sym typeface="Calibri"/>
              </a:rPr>
              <a:t>2</a:t>
            </a:r>
            <a:r>
              <a:rPr lang="en-US" b="0" i="0" u="none" dirty="0">
                <a:solidFill>
                  <a:schemeClr val="tx1"/>
                </a:solidFill>
                <a:effectLst/>
                <a:latin typeface="Arial" panose="020B0604020202020204" pitchFamily="34" charset="0"/>
              </a:rPr>
              <a:t>) Adaptation</a:t>
            </a:r>
          </a:p>
          <a:p>
            <a:pPr marL="0" marR="0" lvl="0" indent="0" algn="l" rtl="0">
              <a:lnSpc>
                <a:spcPct val="115000"/>
              </a:lnSpc>
              <a:spcBef>
                <a:spcPts val="800"/>
              </a:spcBef>
              <a:spcAft>
                <a:spcPts val="0"/>
              </a:spcAft>
              <a:buClr>
                <a:srgbClr val="000000"/>
              </a:buClr>
              <a:buSzPts val="800"/>
              <a:buFont typeface="Calibri"/>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ACCURATE DRR ACTIONS </a:t>
            </a:r>
            <a:r>
              <a:rPr lang="en-US" b="0" i="0" u="none" dirty="0">
                <a:solidFill>
                  <a:schemeClr val="tx1"/>
                </a:solidFill>
                <a:effectLst/>
                <a:latin typeface="Arial" panose="020B0604020202020204" pitchFamily="34" charset="0"/>
              </a:rPr>
              <a:t>1) Mitigation 2) Preparedness 3) Response 4) Recovery</a:t>
            </a:r>
            <a:endParaRPr lang="en-US" u="non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Clr>
                <a:srgbClr val="000000"/>
              </a:buClr>
              <a:buSzPts val="1050"/>
              <a:buFont typeface="Arial"/>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From a Micro Lens:</a:t>
            </a:r>
            <a:endParaRPr lang="en-US"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Clr>
                <a:srgbClr val="000000"/>
              </a:buClr>
              <a:buSzPts val="1050"/>
              <a:buFont typeface="Arial"/>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Quantum technologies will harness measurement precision to realign with our solar directed light stream, reharnessing gravitational control, and reawakening all ONE Back into a fully coherent state of UNLIMITED ENERGETIC EXCHANGE.</a:t>
            </a:r>
          </a:p>
          <a:p>
            <a:pPr marL="0" marR="0" lvl="0" indent="0" algn="l" defTabSz="914400" rtl="0" eaLnBrk="1" fontAlgn="auto" latinLnBrk="0" hangingPunct="1">
              <a:lnSpc>
                <a:spcPct val="115000"/>
              </a:lnSpc>
              <a:spcBef>
                <a:spcPts val="800"/>
              </a:spcBef>
              <a:spcAft>
                <a:spcPts val="0"/>
              </a:spcAft>
              <a:buClr>
                <a:srgbClr val="000000"/>
              </a:buClr>
              <a:buSzPts val="1050"/>
              <a:buFont typeface="Arial"/>
              <a:buNone/>
              <a:tabLst/>
              <a:defRPr/>
            </a:pP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800"/>
              </a:spcBef>
              <a:spcAft>
                <a:spcPts val="0"/>
              </a:spcAft>
              <a:buSzPts val="1400"/>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With measurement uncertainty eliminated, systemic clearing will prevail. Our many valuable resources can be redirected to the accelerated renewal of our light-powered infrastructure.</a:t>
            </a:r>
            <a:endParaRPr lang="en-US" dirty="0">
              <a:solidFill>
                <a:schemeClr val="tx1"/>
              </a:solidFill>
            </a:endParaRPr>
          </a:p>
          <a:p>
            <a:pPr marL="457200" lvl="0" indent="-228600" algn="l" rtl="0">
              <a:lnSpc>
                <a:spcPct val="100000"/>
              </a:lnSpc>
              <a:spcBef>
                <a:spcPts val="0"/>
              </a:spcBef>
              <a:spcAft>
                <a:spcPts val="0"/>
              </a:spcAft>
              <a:buSzPts val="1400"/>
              <a:buFont typeface="Arial"/>
              <a:buChar char="•"/>
            </a:pPr>
            <a:r>
              <a:rPr lang="en-US" u="none" strike="noStrike" dirty="0">
                <a:solidFill>
                  <a:schemeClr val="tx1"/>
                </a:solidFill>
                <a:latin typeface="Arial" panose="020B0604020202020204" pitchFamily="34" charset="0"/>
                <a:ea typeface="Calibri"/>
                <a:cs typeface="Arial" panose="020B0604020202020204" pitchFamily="34" charset="0"/>
                <a:sym typeface="Calibri"/>
              </a:rPr>
              <a:t>Seamless Communication</a:t>
            </a:r>
            <a:br>
              <a:rPr lang="en-US" u="none" strike="noStrike" dirty="0">
                <a:solidFill>
                  <a:schemeClr val="tx1"/>
                </a:solidFill>
                <a:latin typeface="Arial" panose="020B0604020202020204" pitchFamily="34" charset="0"/>
                <a:ea typeface="Calibri"/>
                <a:cs typeface="Arial" panose="020B0604020202020204" pitchFamily="34" charset="0"/>
                <a:sym typeface="Calibri"/>
              </a:rPr>
            </a:br>
            <a:r>
              <a:rPr lang="en-US" u="none" strike="noStrike" dirty="0">
                <a:solidFill>
                  <a:schemeClr val="tx1"/>
                </a:solidFill>
                <a:latin typeface="Arial" panose="020B0604020202020204" pitchFamily="34" charset="0"/>
                <a:ea typeface="Calibri"/>
                <a:cs typeface="Arial" panose="020B0604020202020204" pitchFamily="34" charset="0"/>
                <a:sym typeface="Calibri"/>
              </a:rPr>
              <a:t>Zero-latency signaling allows maximised resource focus on universal connectivity for All.</a:t>
            </a:r>
            <a:endParaRPr lang="en-US" dirty="0">
              <a:solidFill>
                <a:schemeClr val="tx1"/>
              </a:solidFill>
            </a:endParaRPr>
          </a:p>
          <a:p>
            <a:pPr marL="457200" lvl="0" indent="-228600" algn="l" rtl="0">
              <a:lnSpc>
                <a:spcPct val="100000"/>
              </a:lnSpc>
              <a:spcBef>
                <a:spcPts val="0"/>
              </a:spcBef>
              <a:spcAft>
                <a:spcPts val="0"/>
              </a:spcAft>
              <a:buSzPts val="1400"/>
              <a:buFont typeface="Arial"/>
              <a:buChar char="•"/>
            </a:pPr>
            <a:r>
              <a:rPr lang="en-US" u="none" strike="noStrike" dirty="0">
                <a:solidFill>
                  <a:schemeClr val="tx1"/>
                </a:solidFill>
                <a:latin typeface="Arial" panose="020B0604020202020204" pitchFamily="34" charset="0"/>
                <a:ea typeface="Calibri"/>
                <a:cs typeface="Arial" panose="020B0604020202020204" pitchFamily="34" charset="0"/>
                <a:sym typeface="Calibri"/>
              </a:rPr>
              <a:t>Seamless Exchange</a:t>
            </a:r>
            <a:br>
              <a:rPr lang="en-US" u="none" strike="noStrike" dirty="0">
                <a:solidFill>
                  <a:schemeClr val="tx1"/>
                </a:solidFill>
                <a:latin typeface="Arial" panose="020B0604020202020204" pitchFamily="34" charset="0"/>
                <a:ea typeface="Calibri"/>
                <a:cs typeface="Arial" panose="020B0604020202020204" pitchFamily="34" charset="0"/>
                <a:sym typeface="Calibri"/>
              </a:rPr>
            </a:br>
            <a:r>
              <a:rPr lang="en-US" u="none" strike="noStrike" dirty="0">
                <a:solidFill>
                  <a:schemeClr val="tx1"/>
                </a:solidFill>
                <a:latin typeface="Arial" panose="020B0604020202020204" pitchFamily="34" charset="0"/>
                <a:ea typeface="Calibri"/>
                <a:cs typeface="Arial" panose="020B0604020202020204" pitchFamily="34" charset="0"/>
                <a:sym typeface="Calibri"/>
              </a:rPr>
              <a:t>Legal metrology transitions to Trade metrology, focusing on servicing the global system through optimised circular exchange across borderless light speed superhighways.</a:t>
            </a:r>
            <a:endParaRPr lang="en-US" dirty="0">
              <a:solidFill>
                <a:schemeClr val="tx1"/>
              </a:solidFill>
            </a:endParaRPr>
          </a:p>
          <a:p>
            <a:pPr marL="457200" lvl="0" indent="-228600" algn="l" rtl="0">
              <a:lnSpc>
                <a:spcPct val="100000"/>
              </a:lnSpc>
              <a:spcBef>
                <a:spcPts val="0"/>
              </a:spcBef>
              <a:spcAft>
                <a:spcPts val="0"/>
              </a:spcAft>
              <a:buSzPts val="1400"/>
              <a:buFont typeface="Arial"/>
              <a:buChar char="•"/>
            </a:pPr>
            <a:r>
              <a:rPr lang="en-US" u="none" strike="noStrike" dirty="0">
                <a:solidFill>
                  <a:schemeClr val="tx1"/>
                </a:solidFill>
                <a:latin typeface="Arial" panose="020B0604020202020204" pitchFamily="34" charset="0"/>
                <a:ea typeface="Calibri"/>
                <a:cs typeface="Arial" panose="020B0604020202020204" pitchFamily="34" charset="0"/>
                <a:sym typeface="Calibri"/>
              </a:rPr>
              <a:t>Seamless Record</a:t>
            </a:r>
            <a:br>
              <a:rPr lang="en-US" u="none" strike="noStrike" dirty="0">
                <a:solidFill>
                  <a:schemeClr val="tx1"/>
                </a:solidFill>
                <a:latin typeface="Arial" panose="020B0604020202020204" pitchFamily="34" charset="0"/>
                <a:ea typeface="Calibri"/>
                <a:cs typeface="Arial" panose="020B0604020202020204" pitchFamily="34" charset="0"/>
                <a:sym typeface="Calibri"/>
              </a:rPr>
            </a:br>
            <a:r>
              <a:rPr lang="en-US" u="none" strike="noStrike" dirty="0">
                <a:solidFill>
                  <a:schemeClr val="tx1"/>
                </a:solidFill>
                <a:latin typeface="Arial" panose="020B0604020202020204" pitchFamily="34" charset="0"/>
                <a:ea typeface="Calibri"/>
                <a:cs typeface="Arial" panose="020B0604020202020204" pitchFamily="34" charset="0"/>
                <a:sym typeface="Calibri"/>
              </a:rPr>
              <a:t>Blockchain transformation focuses on realisation of traceable, transparent records through realignment with the universal, absolute optical-encoded light system parameters; instantaneous time stamping and cross-balancing across all galactic coding.</a:t>
            </a:r>
            <a:endParaRPr lang="en-US" dirty="0">
              <a:solidFill>
                <a:schemeClr val="tx1"/>
              </a:solidFill>
            </a:endParaRPr>
          </a:p>
          <a:p>
            <a:pPr marL="457200" lvl="0" indent="-228600" algn="l" rtl="0">
              <a:lnSpc>
                <a:spcPct val="100000"/>
              </a:lnSpc>
              <a:spcBef>
                <a:spcPts val="0"/>
              </a:spcBef>
              <a:spcAft>
                <a:spcPts val="0"/>
              </a:spcAft>
              <a:buSzPts val="1400"/>
              <a:buFont typeface="Arial"/>
              <a:buChar char="•"/>
            </a:pPr>
            <a:r>
              <a:rPr lang="en-US" u="none" strike="noStrike" dirty="0">
                <a:solidFill>
                  <a:schemeClr val="tx1"/>
                </a:solidFill>
                <a:latin typeface="Arial" panose="020B0604020202020204" pitchFamily="34" charset="0"/>
                <a:ea typeface="Calibri"/>
                <a:cs typeface="Arial" panose="020B0604020202020204" pitchFamily="34" charset="0"/>
                <a:sym typeface="Calibri"/>
              </a:rPr>
              <a:t>Seamless Service</a:t>
            </a:r>
            <a:br>
              <a:rPr lang="en-US" u="none" strike="noStrike" dirty="0">
                <a:solidFill>
                  <a:schemeClr val="tx1"/>
                </a:solidFill>
                <a:latin typeface="Arial" panose="020B0604020202020204" pitchFamily="34" charset="0"/>
                <a:ea typeface="Calibri"/>
                <a:cs typeface="Arial" panose="020B0604020202020204" pitchFamily="34" charset="0"/>
                <a:sym typeface="Calibri"/>
              </a:rPr>
            </a:br>
            <a:r>
              <a:rPr lang="en-US" u="none" strike="noStrike" dirty="0">
                <a:solidFill>
                  <a:schemeClr val="tx1"/>
                </a:solidFill>
                <a:latin typeface="Arial" panose="020B0604020202020204" pitchFamily="34" charset="0"/>
                <a:ea typeface="Calibri"/>
                <a:cs typeface="Arial" panose="020B0604020202020204" pitchFamily="34" charset="0"/>
                <a:sym typeface="Calibri"/>
              </a:rPr>
              <a:t>All global alliances will enable accelerated reformation through focused, quantifiable, accountable actions waterfalling from the foundational remapping. Service to ONE in All.</a:t>
            </a:r>
            <a:endParaRPr lang="en-US" dirty="0">
              <a:solidFill>
                <a:schemeClr val="tx1"/>
              </a:solidFill>
            </a:endParaRPr>
          </a:p>
          <a:p>
            <a:pPr marL="0" marR="0" lvl="0" indent="0" algn="l" rtl="0">
              <a:lnSpc>
                <a:spcPct val="115000"/>
              </a:lnSpc>
              <a:spcBef>
                <a:spcPts val="800"/>
              </a:spcBef>
              <a:spcAft>
                <a:spcPts val="0"/>
              </a:spcAft>
              <a:buSzPts val="1400"/>
              <a:buNone/>
            </a:pP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800"/>
              </a:spcBef>
              <a:spcAft>
                <a:spcPts val="0"/>
              </a:spcAft>
              <a:buSzPts val="1400"/>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Original Valuations – Precise Actions – Highest Order Outcomes</a:t>
            </a:r>
            <a:endParaRPr lang="en-US" dirty="0">
              <a:solidFill>
                <a:schemeClr val="tx1"/>
              </a:solidFill>
            </a:endParaRPr>
          </a:p>
          <a:p>
            <a:pPr marL="0" lvl="0" indent="0" algn="l" rtl="0">
              <a:lnSpc>
                <a:spcPct val="100000"/>
              </a:lnSpc>
              <a:spcBef>
                <a:spcPts val="0"/>
              </a:spcBef>
              <a:spcAft>
                <a:spcPts val="0"/>
              </a:spcAft>
              <a:buSzPts val="1400"/>
              <a:buNone/>
            </a:pP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u="none" strike="noStrike" dirty="0">
                <a:solidFill>
                  <a:schemeClr val="tx1"/>
                </a:solidFill>
                <a:latin typeface="Arial" panose="020B0604020202020204" pitchFamily="34" charset="0"/>
                <a:ea typeface="Calibri"/>
                <a:cs typeface="Arial" panose="020B0604020202020204" pitchFamily="34" charset="0"/>
                <a:sym typeface="Calibri"/>
              </a:rPr>
              <a:t>CCCRdg advocacy positions:</a:t>
            </a:r>
            <a:endParaRPr lang="en-US" dirty="0">
              <a:solidFill>
                <a:schemeClr val="tx1"/>
              </a:solidFill>
            </a:endParaRPr>
          </a:p>
          <a:p>
            <a:pPr marL="0" lvl="0" indent="0" algn="l" rtl="0">
              <a:lnSpc>
                <a:spcPct val="100000"/>
              </a:lnSpc>
              <a:spcBef>
                <a:spcPts val="0"/>
              </a:spcBef>
              <a:spcAft>
                <a:spcPts val="0"/>
              </a:spcAft>
              <a:buSzPts val="1400"/>
              <a:buNone/>
            </a:pP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0"/>
              </a:spcBef>
              <a:spcAft>
                <a:spcPts val="0"/>
              </a:spcAft>
              <a:buSzPts val="1400"/>
              <a:buNone/>
            </a:pPr>
            <a:r>
              <a:rPr lang="en-US" u="none" dirty="0">
                <a:solidFill>
                  <a:schemeClr val="tx1"/>
                </a:solidFill>
                <a:latin typeface="Arial" panose="020B0604020202020204" pitchFamily="34" charset="0"/>
                <a:ea typeface="Calibri"/>
                <a:cs typeface="Arial" panose="020B0604020202020204" pitchFamily="34" charset="0"/>
                <a:sym typeface="Calibri"/>
              </a:rPr>
              <a:t>CCCRdg advocates that both Habitat 3 and upcoming 4 are the opportunity to advocate for "NetZero carbon" urban development, for example, by limiting uncontrolled consumption, meeting the challenge of the "carbon budget" to ensure that global temperature rise remains within safe boundaries, and establishing and protecting greenbelts and urban growth boundaries as a means to limit growth and preserve open space. Also championed, the importance of highlighting scientific data in the next New Urban Agenda. Habitat 4 Pollution must stop everywhere.</a:t>
            </a:r>
          </a:p>
          <a:p>
            <a:pPr marL="0" marR="0" lvl="0" indent="0" algn="l" rtl="0">
              <a:lnSpc>
                <a:spcPct val="115000"/>
              </a:lnSpc>
              <a:spcBef>
                <a:spcPts val="800"/>
              </a:spcBef>
              <a:spcAft>
                <a:spcPts val="0"/>
              </a:spcAft>
              <a:buSzPts val="1400"/>
              <a:buNone/>
            </a:pPr>
            <a:endParaRPr lang="en-US" u="non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SzPts val="1400"/>
              <a:buNone/>
            </a:pPr>
            <a:r>
              <a:rPr lang="en-US" u="none" dirty="0">
                <a:solidFill>
                  <a:schemeClr val="tx1"/>
                </a:solidFill>
                <a:latin typeface="Arial" panose="020B0604020202020204" pitchFamily="34" charset="0"/>
                <a:ea typeface="Calibri"/>
                <a:cs typeface="Arial" panose="020B0604020202020204" pitchFamily="34" charset="0"/>
                <a:sym typeface="Calibri"/>
              </a:rPr>
              <a:t>CCCRdg advocates that the next New Urban Agenda should include the definition and protection of 'Greenbelt, in order to ensure that cities are "green, compact and resilient", giving the benefits of the greenbelt to, "ensure that urban dwellers have access to countryside, with consequent educational and recreational opportunities; increased resource efficiency; improved air quality and cities resilient to flood, heatwaves and natural hazards.</a:t>
            </a:r>
          </a:p>
          <a:p>
            <a:pPr marL="0" marR="0" lvl="0" indent="0" algn="l" rtl="0">
              <a:lnSpc>
                <a:spcPct val="115000"/>
              </a:lnSpc>
              <a:spcBef>
                <a:spcPts val="800"/>
              </a:spcBef>
              <a:spcAft>
                <a:spcPts val="0"/>
              </a:spcAft>
              <a:buSzPts val="1400"/>
              <a:buNone/>
            </a:pPr>
            <a:endParaRPr lang="en-US" u="non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SzPts val="1400"/>
              <a:buNone/>
            </a:pPr>
            <a:r>
              <a:rPr lang="en-US" u="none" dirty="0">
                <a:solidFill>
                  <a:schemeClr val="tx1"/>
                </a:solidFill>
                <a:latin typeface="Arial" panose="020B0604020202020204" pitchFamily="34" charset="0"/>
                <a:ea typeface="Calibri"/>
                <a:cs typeface="Arial" panose="020B0604020202020204" pitchFamily="34" charset="0"/>
                <a:sym typeface="Calibri"/>
              </a:rPr>
              <a:t>CCCRdg advocates for the inclusion of urban topography in the next New Urban Agenda, as a strong determinant of a city's storm resilience and disaster response to other urban extreme climatic events.</a:t>
            </a:r>
          </a:p>
          <a:p>
            <a:pPr marL="0" lvl="0" indent="0" algn="l" rtl="0">
              <a:lnSpc>
                <a:spcPct val="100000"/>
              </a:lnSpc>
              <a:spcBef>
                <a:spcPts val="800"/>
              </a:spcBef>
              <a:spcAft>
                <a:spcPts val="0"/>
              </a:spcAft>
              <a:buSzPts val="1400"/>
              <a:buNone/>
            </a:pP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0"/>
              </a:spcBef>
              <a:spcAft>
                <a:spcPts val="0"/>
              </a:spcAft>
              <a:buSzPts val="1400"/>
              <a:buNone/>
            </a:pPr>
            <a:endParaRPr lang="en-US"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SzPts val="1400"/>
              <a:buNone/>
            </a:pPr>
            <a:r>
              <a:rPr lang="en-US" dirty="0">
                <a:solidFill>
                  <a:schemeClr val="tx1"/>
                </a:solidFill>
                <a:latin typeface="Arial" panose="020B0604020202020204" pitchFamily="34" charset="0"/>
                <a:ea typeface="Calibri"/>
                <a:cs typeface="Arial" panose="020B0604020202020204" pitchFamily="34" charset="0"/>
                <a:sym typeface="Calibri"/>
              </a:rPr>
              <a:t> </a:t>
            </a:r>
          </a:p>
          <a:p>
            <a:pPr marL="0" marR="0" lvl="0" indent="0" algn="l" rtl="0">
              <a:lnSpc>
                <a:spcPct val="115000"/>
              </a:lnSpc>
              <a:spcBef>
                <a:spcPts val="800"/>
              </a:spcBef>
              <a:spcAft>
                <a:spcPts val="0"/>
              </a:spcAft>
              <a:buClr>
                <a:srgbClr val="000000"/>
              </a:buClr>
              <a:buSzPts val="2800"/>
              <a:buFont typeface="Arial"/>
              <a:buNone/>
            </a:pPr>
            <a:endParaRPr sz="1000" u="none" strike="noStrike" dirty="0">
              <a:solidFill>
                <a:srgbClr val="000000"/>
              </a:solidFill>
              <a:latin typeface="Arial" panose="020B0604020202020204" pitchFamily="34" charset="0"/>
              <a:ea typeface="Calibri"/>
              <a:cs typeface="Arial" panose="020B0604020202020204" pitchFamily="34" charset="0"/>
              <a:sym typeface="Calibri"/>
            </a:endParaRPr>
          </a:p>
        </p:txBody>
      </p:sp>
      <p:sp>
        <p:nvSpPr>
          <p:cNvPr id="354" name="Google Shape;3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dk1"/>
                </a:solidFill>
                <a:latin typeface="Arial" panose="020B0604020202020204" pitchFamily="34" charset="0"/>
                <a:ea typeface="Calibri"/>
                <a:cs typeface="Arial" panose="020B0604020202020204" pitchFamily="34" charset="0"/>
                <a:sym typeface="Calibri"/>
              </a:rPr>
              <a:t>REUNIFICATION:  Forward Together Hand In Hand</a:t>
            </a:r>
            <a:endParaRPr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There is a clear path back to unrestricted energetic freedom through realignment with our Sun’s solar directed energy stream.</a:t>
            </a:r>
            <a:endParaRPr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b="1" i="1"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Reinstitution of our original Cubit (Cu) as the Global Primary Standard realigns the SI Base Units with our Solar Codec. </a:t>
            </a:r>
          </a:p>
          <a:p>
            <a:pPr marL="0" lvl="0" indent="0" algn="l" rtl="0">
              <a:lnSpc>
                <a:spcPct val="100000"/>
              </a:lnSpc>
              <a:spcBef>
                <a:spcPts val="0"/>
              </a:spcBef>
              <a:spcAft>
                <a:spcPts val="0"/>
              </a:spcAft>
              <a:buSzPts val="1400"/>
              <a:buNone/>
            </a:pPr>
            <a:endParaRPr b="1" i="1"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It is individual passion and expertise, working in collaboration that will fuel this rising ship as all sectors gain exponential advancement. We look forward to working hand in hand in pursuit of accelerated collective peace and harmony.</a:t>
            </a:r>
            <a:endParaRPr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b="1" i="1" u="none" strike="noStrike" dirty="0">
              <a:solidFill>
                <a:srgbClr val="000000"/>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u="none" strike="noStrike" dirty="0">
                <a:solidFill>
                  <a:srgbClr val="000000"/>
                </a:solidFill>
                <a:latin typeface="Arial" panose="020B0604020202020204" pitchFamily="34" charset="0"/>
                <a:ea typeface="Calibri"/>
                <a:cs typeface="Arial" panose="020B0604020202020204" pitchFamily="34" charset="0"/>
                <a:sym typeface="Calibri"/>
              </a:rPr>
              <a:t>Endless Blessings to All ONE. Eternity Awaits.</a:t>
            </a:r>
            <a:endParaRPr b="1" i="1"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sz="1800" dirty="0">
              <a:solidFill>
                <a:schemeClr val="dk1"/>
              </a:solidFill>
              <a:latin typeface="Arial" panose="020B0604020202020204" pitchFamily="34" charset="0"/>
              <a:ea typeface="Calibri"/>
              <a:cs typeface="Arial" panose="020B0604020202020204" pitchFamily="34" charset="0"/>
              <a:sym typeface="Calibri"/>
            </a:endParaRPr>
          </a:p>
        </p:txBody>
      </p:sp>
      <p:sp>
        <p:nvSpPr>
          <p:cNvPr id="367" name="Google Shape;36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1200" b="1" i="1" u="none" strike="noStrike" dirty="0">
                <a:solidFill>
                  <a:srgbClr val="333333"/>
                </a:solidFill>
                <a:latin typeface="Arial" panose="020B0604020202020204" pitchFamily="34" charset="0"/>
                <a:ea typeface="Calibri"/>
                <a:cs typeface="Arial" panose="020B0604020202020204" pitchFamily="34" charset="0"/>
                <a:sym typeface="Calibri"/>
              </a:rPr>
              <a:t>Breathe in the Sun. Our Divine Light Stream Is Returning All ONE to Full Bloom Once Again.</a:t>
            </a:r>
          </a:p>
          <a:p>
            <a:pPr marL="0" lvl="0" indent="0" algn="ctr" rtl="0">
              <a:lnSpc>
                <a:spcPct val="100000"/>
              </a:lnSpc>
              <a:spcBef>
                <a:spcPts val="0"/>
              </a:spcBef>
              <a:spcAft>
                <a:spcPts val="0"/>
              </a:spcAft>
              <a:buSzPts val="1400"/>
              <a:buNone/>
            </a:pPr>
            <a:endParaRPr lang="en-US" b="1" i="1" dirty="0">
              <a:solidFill>
                <a:srgbClr val="333333"/>
              </a:solidFill>
              <a:latin typeface="Arial" panose="020B0604020202020204" pitchFamily="34" charset="0"/>
              <a:ea typeface="Calibri"/>
              <a:cs typeface="Arial" panose="020B0604020202020204" pitchFamily="34" charset="0"/>
              <a:sym typeface="Calibri"/>
            </a:endParaRPr>
          </a:p>
          <a:p>
            <a:pPr algn="ctr"/>
            <a:endParaRPr lang="en-US" sz="1200" dirty="0"/>
          </a:p>
          <a:p>
            <a:pPr algn="ctr"/>
            <a:endParaRPr lang="en-US" dirty="0"/>
          </a:p>
          <a:p>
            <a:pPr algn="ctr"/>
            <a:r>
              <a:rPr lang="en-US" sz="1200" dirty="0"/>
              <a:t>Shared in collaboration through the Stars of Orion:</a:t>
            </a:r>
          </a:p>
          <a:p>
            <a:pPr algn="ctr"/>
            <a:endParaRPr lang="en-US" sz="1200" dirty="0"/>
          </a:p>
          <a:p>
            <a:pPr algn="ctr"/>
            <a:r>
              <a:rPr lang="en-US" sz="1200" dirty="0"/>
              <a:t>Carl Emerson-Dam</a:t>
            </a:r>
          </a:p>
          <a:p>
            <a:pPr algn="ctr"/>
            <a:r>
              <a:rPr lang="en-US" sz="1200" dirty="0"/>
              <a:t>Jessica Noelle Laesch</a:t>
            </a:r>
          </a:p>
          <a:p>
            <a:pPr algn="ctr"/>
            <a:r>
              <a:rPr lang="en-US" sz="1200" dirty="0"/>
              <a:t>Louise Isobel Evans</a:t>
            </a:r>
          </a:p>
          <a:p>
            <a:pPr marL="0" lvl="0" indent="0" algn="l" rtl="0">
              <a:lnSpc>
                <a:spcPct val="100000"/>
              </a:lnSpc>
              <a:spcBef>
                <a:spcPts val="0"/>
              </a:spcBef>
              <a:spcAft>
                <a:spcPts val="0"/>
              </a:spcAft>
              <a:buSzPts val="1400"/>
              <a:buNone/>
            </a:pPr>
            <a:endParaRPr sz="1200" b="1" i="1" dirty="0">
              <a:latin typeface="Arial" panose="020B0604020202020204" pitchFamily="34" charset="0"/>
              <a:ea typeface="Calibri"/>
              <a:cs typeface="Arial" panose="020B0604020202020204" pitchFamily="34" charset="0"/>
              <a:sym typeface="Calibri"/>
            </a:endParaRPr>
          </a:p>
        </p:txBody>
      </p:sp>
      <p:sp>
        <p:nvSpPr>
          <p:cNvPr id="378" name="Google Shape;3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a:extLst>
            <a:ext uri="{FF2B5EF4-FFF2-40B4-BE49-F238E27FC236}">
              <a16:creationId xmlns:a16="http://schemas.microsoft.com/office/drawing/2014/main" id="{10C4258A-0E23-FCAB-A068-FCABC80E739F}"/>
            </a:ext>
          </a:extLst>
        </p:cNvPr>
        <p:cNvGrpSpPr/>
        <p:nvPr/>
      </p:nvGrpSpPr>
      <p:grpSpPr>
        <a:xfrm>
          <a:off x="0" y="0"/>
          <a:ext cx="0" cy="0"/>
          <a:chOff x="0" y="0"/>
          <a:chExt cx="0" cy="0"/>
        </a:xfrm>
      </p:grpSpPr>
      <p:sp>
        <p:nvSpPr>
          <p:cNvPr id="98" name="Google Shape;98;p2:notes">
            <a:extLst>
              <a:ext uri="{FF2B5EF4-FFF2-40B4-BE49-F238E27FC236}">
                <a16:creationId xmlns:a16="http://schemas.microsoft.com/office/drawing/2014/main" id="{2F609190-4030-B91F-00CF-A456E6AC09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a:extLst>
              <a:ext uri="{FF2B5EF4-FFF2-40B4-BE49-F238E27FC236}">
                <a16:creationId xmlns:a16="http://schemas.microsoft.com/office/drawing/2014/main" id="{3A7EAF32-4AC9-EE77-2AE2-D651B63DA8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dirty="0">
                <a:solidFill>
                  <a:schemeClr val="dk1"/>
                </a:solidFill>
                <a:latin typeface="Arial" panose="020B0604020202020204" pitchFamily="34" charset="0"/>
                <a:ea typeface="Calibri"/>
                <a:cs typeface="Arial" panose="020B0604020202020204" pitchFamily="34" charset="0"/>
                <a:sym typeface="Calibri"/>
              </a:rPr>
              <a:t>ORIGINS:  Rediscovering Our Power</a:t>
            </a:r>
          </a:p>
          <a:p>
            <a:pPr marL="0" marR="0" lvl="0" indent="0" algn="l" defTabSz="914400" rtl="0" eaLnBrk="1" fontAlgn="auto" latinLnBrk="0" hangingPunct="1">
              <a:spcBef>
                <a:spcPts val="0"/>
              </a:spcBef>
              <a:spcAft>
                <a:spcPts val="0"/>
              </a:spcAft>
              <a:buClr>
                <a:schemeClr val="dk1"/>
              </a:buClr>
              <a:buSzPts val="1800"/>
              <a:buFont typeface="Arial"/>
              <a:buNone/>
              <a:tabLst/>
              <a:defRPr/>
            </a:pPr>
            <a:endParaRPr lang="en-US" u="none" strike="noStrike" dirty="0">
              <a:solidFill>
                <a:schemeClr val="dk1"/>
              </a:solidFill>
              <a:latin typeface="+mj-lt"/>
              <a:ea typeface="Calibri"/>
              <a:cs typeface="Arial" panose="020B0604020202020204" pitchFamily="34" charset="0"/>
              <a:sym typeface="Calibri"/>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b="1" i="1" u="none" strike="noStrike" dirty="0">
                <a:solidFill>
                  <a:schemeClr val="dk1"/>
                </a:solidFill>
                <a:latin typeface="+mj-lt"/>
                <a:ea typeface="Calibri"/>
                <a:cs typeface="Arial" panose="020B0604020202020204" pitchFamily="34" charset="0"/>
                <a:sym typeface="Calibri"/>
              </a:rPr>
              <a:t>In 2023, CCCRdg identified an ongoing pattern between </a:t>
            </a:r>
            <a:r>
              <a:rPr lang="en-US" b="1" i="1" dirty="0">
                <a:solidFill>
                  <a:srgbClr val="000000"/>
                </a:solidFill>
                <a:effectLst/>
                <a:latin typeface="+mn-lt"/>
                <a:ea typeface="Noto Sans Symbols"/>
                <a:cs typeface="Arial" panose="020B0604020202020204" pitchFamily="34" charset="0"/>
              </a:rPr>
              <a:t>the </a:t>
            </a:r>
            <a:r>
              <a:rPr lang="en-US" b="1" i="1" dirty="0">
                <a:latin typeface="+mn-lt"/>
                <a:ea typeface="Noto Sans Symbols"/>
                <a:cs typeface="Arial" panose="020B0604020202020204" pitchFamily="34" charset="0"/>
              </a:rPr>
              <a:t>inclination </a:t>
            </a:r>
            <a:r>
              <a:rPr lang="en-US" b="1" i="1" dirty="0">
                <a:solidFill>
                  <a:srgbClr val="000000"/>
                </a:solidFill>
                <a:effectLst/>
                <a:latin typeface="+mn-lt"/>
                <a:ea typeface="Noto Sans Symbols"/>
                <a:cs typeface="Arial" panose="020B0604020202020204" pitchFamily="34" charset="0"/>
              </a:rPr>
              <a:t>angles in the Pyramids, </a:t>
            </a:r>
            <a:r>
              <a:rPr lang="en-US" b="1" i="1" u="none" strike="noStrike" dirty="0">
                <a:solidFill>
                  <a:schemeClr val="dk1"/>
                </a:solidFill>
                <a:latin typeface="+mj-lt"/>
                <a:ea typeface="Calibri"/>
                <a:cs typeface="Arial" panose="020B0604020202020204" pitchFamily="34" charset="0"/>
                <a:sym typeface="Calibri"/>
              </a:rPr>
              <a:t>the precise Egyptian Royal Cubit value of 0.535836763 m and the Speed of Light 300,000,000 m/s. </a:t>
            </a:r>
          </a:p>
          <a:p>
            <a:pPr marL="0" marR="0" lvl="0" indent="0" algn="l" defTabSz="914400" rtl="0" eaLnBrk="1" fontAlgn="auto" latinLnBrk="0" hangingPunct="1">
              <a:spcBef>
                <a:spcPts val="0"/>
              </a:spcBef>
              <a:spcAft>
                <a:spcPts val="0"/>
              </a:spcAft>
              <a:buClr>
                <a:schemeClr val="dk1"/>
              </a:buClr>
              <a:buSzPts val="1800"/>
              <a:buFont typeface="Arial"/>
              <a:buNone/>
              <a:tabLst/>
              <a:defRPr/>
            </a:pPr>
            <a:endParaRPr lang="en-US" b="1" i="1" dirty="0">
              <a:solidFill>
                <a:schemeClr val="dk1"/>
              </a:solidFill>
              <a:latin typeface="+mj-lt"/>
              <a:ea typeface="Calibri"/>
              <a:cs typeface="Arial" panose="020B0604020202020204" pitchFamily="34" charset="0"/>
              <a:sym typeface="Calibri"/>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b="1" i="1" u="none" strike="noStrike" dirty="0">
                <a:solidFill>
                  <a:schemeClr val="dk1"/>
                </a:solidFill>
                <a:latin typeface="Arial" panose="020B0604020202020204" pitchFamily="34" charset="0"/>
                <a:ea typeface="Calibri"/>
                <a:cs typeface="Arial" panose="020B0604020202020204" pitchFamily="34" charset="0"/>
                <a:sym typeface="Calibri"/>
              </a:rPr>
              <a:t>With continued exploration, we found that this light speed also synchronized with </a:t>
            </a:r>
            <a:r>
              <a:rPr lang="en-US" b="1" i="1" dirty="0">
                <a:solidFill>
                  <a:schemeClr val="dk1"/>
                </a:solidFill>
                <a:latin typeface="Arial" panose="020B0604020202020204" pitchFamily="34" charset="0"/>
                <a:ea typeface="Calibri"/>
                <a:cs typeface="Arial" panose="020B0604020202020204" pitchFamily="34" charset="0"/>
                <a:sym typeface="Calibri"/>
              </a:rPr>
              <a:t>a precise </a:t>
            </a:r>
            <a:r>
              <a:rPr lang="en-US" b="1" i="1" u="none" strike="noStrike" dirty="0">
                <a:solidFill>
                  <a:schemeClr val="dk1"/>
                </a:solidFill>
                <a:latin typeface="Arial" panose="020B0604020202020204" pitchFamily="34" charset="0"/>
                <a:ea typeface="Calibri"/>
                <a:cs typeface="Arial" panose="020B0604020202020204" pitchFamily="34" charset="0"/>
                <a:sym typeface="Calibri"/>
              </a:rPr>
              <a:t>Egyptian Cubit, Indian Hasta, Chinese Chi and Li, and Mayan equivalencies. </a:t>
            </a:r>
          </a:p>
          <a:p>
            <a:pPr marL="0" marR="0" lvl="0" indent="0" algn="l" defTabSz="914400" rtl="0" eaLnBrk="1" fontAlgn="auto" latinLnBrk="0" hangingPunct="1">
              <a:spcBef>
                <a:spcPts val="0"/>
              </a:spcBef>
              <a:spcAft>
                <a:spcPts val="0"/>
              </a:spcAft>
              <a:buClr>
                <a:schemeClr val="dk1"/>
              </a:buClr>
              <a:buSzPts val="1800"/>
              <a:buFont typeface="Arial"/>
              <a:buNone/>
              <a:tabLst/>
              <a:defRPr/>
            </a:pPr>
            <a:endParaRPr lang="en-US" b="1" i="1" u="none" strike="noStrik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b="1" i="1" u="none" strike="noStrike" dirty="0">
                <a:solidFill>
                  <a:schemeClr val="tx1"/>
                </a:solidFill>
                <a:latin typeface="+mj-lt"/>
                <a:ea typeface="Calibri"/>
                <a:cs typeface="Arial" panose="020B0604020202020204" pitchFamily="34" charset="0"/>
                <a:sym typeface="Calibri"/>
              </a:rPr>
              <a:t>As we added more light stream coordinates to the record, it became crystal clear that we were beginning to remap the energetic footprints of our Ancient Global Solar Positioning System…</a:t>
            </a:r>
          </a:p>
          <a:p>
            <a:pPr marL="0" lvl="0" indent="0" algn="l" rtl="0">
              <a:lnSpc>
                <a:spcPct val="100000"/>
              </a:lnSpc>
              <a:spcBef>
                <a:spcPts val="0"/>
              </a:spcBef>
              <a:spcAft>
                <a:spcPts val="0"/>
              </a:spcAft>
              <a:buSzPts val="1400"/>
              <a:buNone/>
            </a:pPr>
            <a:endParaRPr sz="1200" dirty="0">
              <a:latin typeface="Arial" panose="020B0604020202020204" pitchFamily="34" charset="0"/>
              <a:ea typeface="Calibri"/>
              <a:cs typeface="Arial" panose="020B0604020202020204" pitchFamily="34" charset="0"/>
              <a:sym typeface="Calibri"/>
            </a:endParaRPr>
          </a:p>
        </p:txBody>
      </p:sp>
      <p:sp>
        <p:nvSpPr>
          <p:cNvPr id="100" name="Google Shape;100;p2:notes">
            <a:extLst>
              <a:ext uri="{FF2B5EF4-FFF2-40B4-BE49-F238E27FC236}">
                <a16:creationId xmlns:a16="http://schemas.microsoft.com/office/drawing/2014/main" id="{8EAFDCC6-E556-0A55-2F16-CF999D4A533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extLst>
      <p:ext uri="{BB962C8B-B14F-4D97-AF65-F5344CB8AC3E}">
        <p14:creationId xmlns:p14="http://schemas.microsoft.com/office/powerpoint/2010/main" val="212561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mj-lt"/>
              <a:buNone/>
            </a:pPr>
            <a:r>
              <a:rPr lang="en-US" sz="1200" dirty="0">
                <a:solidFill>
                  <a:schemeClr val="dk1"/>
                </a:solidFill>
                <a:latin typeface="Arial" panose="020B0604020202020204" pitchFamily="34" charset="0"/>
                <a:ea typeface="Calibri"/>
                <a:cs typeface="Arial" panose="020B0604020202020204" pitchFamily="34" charset="0"/>
                <a:sym typeface="Calibri"/>
              </a:rPr>
              <a:t>ORIGINS:  Paradigm Shifting Perspective</a:t>
            </a:r>
            <a:endParaRPr dirty="0"/>
          </a:p>
          <a:p>
            <a:pPr marL="228600" marR="0" lvl="0" indent="-139700" algn="l" rtl="0">
              <a:lnSpc>
                <a:spcPct val="100000"/>
              </a:lnSpc>
              <a:spcBef>
                <a:spcPts val="0"/>
              </a:spcBef>
              <a:spcAft>
                <a:spcPts val="0"/>
              </a:spcAft>
              <a:buClr>
                <a:srgbClr val="000000"/>
              </a:buClr>
              <a:buSzPts val="1400"/>
              <a:buFont typeface="Arial"/>
              <a:buNone/>
            </a:pPr>
            <a:endParaRPr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1" dirty="0">
                <a:solidFill>
                  <a:schemeClr val="dk1"/>
                </a:solidFill>
                <a:latin typeface="Arial" panose="020B0604020202020204" pitchFamily="34" charset="0"/>
                <a:ea typeface="Calibri"/>
                <a:cs typeface="Arial" panose="020B0604020202020204" pitchFamily="34" charset="0"/>
                <a:sym typeface="Calibri"/>
              </a:rPr>
              <a:t>The map of our solar positioning system</a:t>
            </a:r>
            <a:r>
              <a:rPr lang="en-US" b="1" i="1" u="none" strike="noStrike" dirty="0">
                <a:solidFill>
                  <a:srgbClr val="333333"/>
                </a:solidFill>
                <a:latin typeface="Arial" panose="020B0604020202020204" pitchFamily="34" charset="0"/>
                <a:ea typeface="Calibri"/>
                <a:cs typeface="Arial" panose="020B0604020202020204" pitchFamily="34" charset="0"/>
                <a:sym typeface="Calibri"/>
              </a:rPr>
              <a:t> was plotted without our current 23.4º axial tilt. Centuries of exploratory have been missing the pattern because all positions have shifted from original coordinates. </a:t>
            </a:r>
            <a:r>
              <a:rPr lang="en-US" sz="1200" b="1" i="1" u="none" strike="noStrike" dirty="0">
                <a:solidFill>
                  <a:srgbClr val="333333"/>
                </a:solidFill>
                <a:latin typeface="Arial" panose="020B0604020202020204" pitchFamily="34" charset="0"/>
                <a:ea typeface="Calibri"/>
                <a:cs typeface="Arial" panose="020B0604020202020204" pitchFamily="34" charset="0"/>
                <a:sym typeface="Calibri"/>
              </a:rPr>
              <a:t>We have been electromagnetically </a:t>
            </a:r>
            <a:r>
              <a:rPr lang="en-US" sz="1200" b="1" i="1" dirty="0">
                <a:solidFill>
                  <a:srgbClr val="333333"/>
                </a:solidFill>
                <a:latin typeface="Arial" panose="020B0604020202020204" pitchFamily="34" charset="0"/>
                <a:ea typeface="Calibri"/>
                <a:cs typeface="Arial" panose="020B0604020202020204" pitchFamily="34" charset="0"/>
                <a:sym typeface="Calibri"/>
              </a:rPr>
              <a:t>misaligned with our </a:t>
            </a:r>
            <a:r>
              <a:rPr lang="en-US" sz="1200" b="1" i="1" u="none" strike="noStrike" dirty="0">
                <a:solidFill>
                  <a:srgbClr val="333333"/>
                </a:solidFill>
                <a:latin typeface="Arial" panose="020B0604020202020204" pitchFamily="34" charset="0"/>
                <a:ea typeface="Calibri"/>
                <a:cs typeface="Arial" panose="020B0604020202020204" pitchFamily="34" charset="0"/>
                <a:sym typeface="Calibri"/>
              </a:rPr>
              <a:t>solar light energy stream...experiencing within an energetically depleted state of consciousness.</a:t>
            </a:r>
            <a:endParaRPr lang="en-US" sz="1200" b="1" i="1" dirty="0">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0"/>
              </a:spcBef>
              <a:spcAft>
                <a:spcPts val="0"/>
              </a:spcAft>
              <a:buSzPts val="1400"/>
              <a:buNone/>
            </a:pPr>
            <a:endParaRPr lang="en-US" sz="1200" b="1" i="1" u="sng"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SzPts val="1400"/>
              <a:buNone/>
            </a:pPr>
            <a:r>
              <a:rPr lang="en-US" sz="1200" b="1" i="1" u="none" dirty="0">
                <a:solidFill>
                  <a:srgbClr val="000000"/>
                </a:solidFill>
                <a:latin typeface="Arial" panose="020B0604020202020204" pitchFamily="34" charset="0"/>
                <a:ea typeface="Calibri"/>
                <a:cs typeface="Arial" panose="020B0604020202020204" pitchFamily="34" charset="0"/>
                <a:sym typeface="Calibri"/>
              </a:rPr>
              <a:t>Before diving deeper into this, it’s paramount that the accurate solar fundamentals listed here are understood.</a:t>
            </a:r>
            <a:endParaRPr b="1" i="1" dirty="0">
              <a:latin typeface="Arial" panose="020B0604020202020204" pitchFamily="34" charset="0"/>
              <a:ea typeface="Calibri"/>
              <a:cs typeface="Arial" panose="020B0604020202020204" pitchFamily="34" charset="0"/>
              <a:sym typeface="Calibri"/>
            </a:endParaRPr>
          </a:p>
          <a:p>
            <a:pPr marL="0" marR="0" lvl="0" indent="0" algn="l" rtl="0">
              <a:lnSpc>
                <a:spcPct val="115000"/>
              </a:lnSpc>
              <a:spcBef>
                <a:spcPts val="800"/>
              </a:spcBef>
              <a:spcAft>
                <a:spcPts val="0"/>
              </a:spcAft>
              <a:buSzPts val="1400"/>
              <a:buNone/>
            </a:pPr>
            <a:endParaRPr sz="1200" b="1" i="1" u="none"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800"/>
              </a:spcBef>
              <a:spcAft>
                <a:spcPts val="0"/>
              </a:spcAft>
              <a:buSzPts val="1400"/>
              <a:buNone/>
            </a:pPr>
            <a:endParaRPr u="none" strike="noStrike" dirty="0">
              <a:solidFill>
                <a:srgbClr val="333333"/>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endParaRPr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dirty="0">
                <a:solidFill>
                  <a:schemeClr val="dk1"/>
                </a:solidFill>
                <a:latin typeface="Arial"/>
                <a:ea typeface="Arial"/>
                <a:cs typeface="Arial"/>
                <a:sym typeface="Arial"/>
              </a:rPr>
              <a:t>ORIGINS:  Sleeping Satellite</a:t>
            </a:r>
          </a:p>
          <a:p>
            <a:pPr marL="0" marR="0" lvl="0" indent="0" algn="l" rtl="0">
              <a:lnSpc>
                <a:spcPct val="100000"/>
              </a:lnSpc>
              <a:spcBef>
                <a:spcPts val="0"/>
              </a:spcBef>
              <a:spcAft>
                <a:spcPts val="0"/>
              </a:spcAft>
              <a:buClr>
                <a:srgbClr val="000000"/>
              </a:buClr>
              <a:buSzPts val="1400"/>
              <a:buFont typeface="Arial"/>
              <a:buNone/>
            </a:pPr>
            <a:endParaRPr lang="en-US" sz="1200" dirty="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cap="none" dirty="0">
                <a:solidFill>
                  <a:schemeClr val="dk1"/>
                </a:solidFill>
                <a:latin typeface="Arial"/>
                <a:ea typeface="Arial"/>
                <a:cs typeface="Arial"/>
                <a:sym typeface="Arial"/>
              </a:rPr>
              <a:t>The impact creating the axial tilt also resulted in another major factor: the creation and influence of the Moon.  The electromagnetic gravitational lock between the Moon, Earth and Sun maintains the tilt angle of the rotational axis throughout the revolving dynamics of the 25,920 year Grand Cycle.  Accordingly, harnessing gravitational control through solar stream alignment must also account for this lunar correspondence at all points across time and space.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1"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Lunar </a:t>
            </a:r>
            <a:r>
              <a:rPr lang="en-US" sz="1800" b="0" i="0" dirty="0">
                <a:solidFill>
                  <a:schemeClr val="dk1"/>
                </a:solidFill>
              </a:rPr>
              <a:t>Cycle</a:t>
            </a:r>
            <a:r>
              <a:rPr lang="en-US" sz="1800" b="0" i="0" u="none" strike="noStrike" cap="none" dirty="0">
                <a:solidFill>
                  <a:schemeClr val="dk1"/>
                </a:solidFill>
                <a:latin typeface="Arial"/>
                <a:ea typeface="Arial"/>
                <a:cs typeface="Arial"/>
                <a:sym typeface="Arial"/>
              </a:rPr>
              <a:t> Correspondence:</a:t>
            </a:r>
            <a:endParaRPr lang="en-US" b="0" i="0" dirty="0"/>
          </a:p>
          <a:p>
            <a:pPr marL="0" marR="0" lvl="0" indent="0" algn="l" rtl="0">
              <a:lnSpc>
                <a:spcPct val="115000"/>
              </a:lnSpc>
              <a:spcBef>
                <a:spcPts val="0"/>
              </a:spcBef>
              <a:spcAft>
                <a:spcPts val="0"/>
              </a:spcAft>
              <a:buClr>
                <a:srgbClr val="000000"/>
              </a:buClr>
              <a:buSzPts val="1800"/>
              <a:buFont typeface="Arial"/>
              <a:buNone/>
            </a:pPr>
            <a:endParaRPr lang="en-US" sz="1800" b="0" i="0" u="none" strike="noStrike" cap="none" dirty="0">
              <a:solidFill>
                <a:schemeClr val="dk1"/>
              </a:solidFill>
              <a:latin typeface="Arial"/>
              <a:ea typeface="Arial"/>
              <a:cs typeface="Arial"/>
              <a:sym typeface="Arial"/>
            </a:endParaRPr>
          </a:p>
          <a:p>
            <a:pPr marL="0" marR="0" lvl="2" indent="0" algn="l"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Lunar Month </a:t>
            </a:r>
            <a:endParaRPr lang="en-US" b="0" i="0" dirty="0"/>
          </a:p>
          <a:p>
            <a:pPr marL="0" marR="0" lvl="2" indent="0" algn="l"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 </a:t>
            </a:r>
            <a:endParaRPr lang="en-US" b="0" i="0" dirty="0"/>
          </a:p>
          <a:p>
            <a:pPr marL="285750" marR="0" lvl="2" indent="-285750" algn="l" rtl="0">
              <a:lnSpc>
                <a:spcPct val="115000"/>
              </a:lnSpc>
              <a:spcBef>
                <a:spcPts val="0"/>
              </a:spcBef>
              <a:spcAft>
                <a:spcPts val="0"/>
              </a:spcAft>
              <a:buFont typeface="Arial" panose="020B0604020202020204" pitchFamily="34" charset="0"/>
              <a:buChar char="•"/>
            </a:pPr>
            <a:r>
              <a:rPr lang="en-US" sz="1800" b="0" i="0" u="none" strike="noStrike" cap="none" dirty="0">
                <a:solidFill>
                  <a:schemeClr val="dk1"/>
                </a:solidFill>
                <a:latin typeface="Arial"/>
                <a:ea typeface="Arial"/>
                <a:cs typeface="Arial"/>
                <a:sym typeface="Arial"/>
              </a:rPr>
              <a:t>720 Hours</a:t>
            </a:r>
            <a:endParaRPr lang="en-US" b="0" i="0" dirty="0"/>
          </a:p>
          <a:p>
            <a:pPr marL="0" marR="0" lvl="2" indent="0" algn="l" rtl="0">
              <a:lnSpc>
                <a:spcPct val="115000"/>
              </a:lnSpc>
              <a:spcBef>
                <a:spcPts val="0"/>
              </a:spcBef>
              <a:spcAft>
                <a:spcPts val="0"/>
              </a:spcAft>
              <a:buNone/>
            </a:pPr>
            <a:endParaRPr lang="en-US" sz="1800" b="0" i="0" u="none" strike="noStrike" cap="none" dirty="0">
              <a:solidFill>
                <a:schemeClr val="dk1"/>
              </a:solidFill>
              <a:latin typeface="Arial"/>
              <a:ea typeface="Arial"/>
              <a:cs typeface="Arial"/>
              <a:sym typeface="Arial"/>
            </a:endParaRPr>
          </a:p>
          <a:p>
            <a:pPr marL="285750" marR="0" lvl="2" indent="-285750" algn="l" rtl="0">
              <a:lnSpc>
                <a:spcPct val="115000"/>
              </a:lnSpc>
              <a:spcBef>
                <a:spcPts val="0"/>
              </a:spcBef>
              <a:spcAft>
                <a:spcPts val="0"/>
              </a:spcAft>
              <a:buFont typeface="Arial" panose="020B0604020202020204" pitchFamily="34" charset="0"/>
              <a:buChar char="•"/>
            </a:pPr>
            <a:r>
              <a:rPr lang="en-US" sz="1800" b="0" i="0" u="none" strike="noStrike" cap="none" dirty="0">
                <a:solidFill>
                  <a:schemeClr val="dk1"/>
                </a:solidFill>
                <a:latin typeface="Arial"/>
                <a:ea typeface="Arial"/>
                <a:cs typeface="Arial"/>
                <a:sym typeface="Arial"/>
              </a:rPr>
              <a:t>30 Days</a:t>
            </a:r>
            <a:endParaRPr lang="en-US" b="0" i="0" dirty="0"/>
          </a:p>
          <a:p>
            <a:pPr marL="0" marR="0" lvl="2" indent="0" algn="l" rtl="0">
              <a:lnSpc>
                <a:spcPct val="115000"/>
              </a:lnSpc>
              <a:spcBef>
                <a:spcPts val="0"/>
              </a:spcBef>
              <a:spcAft>
                <a:spcPts val="0"/>
              </a:spcAft>
              <a:buNone/>
            </a:pPr>
            <a:endParaRPr lang="en-US" sz="1800" b="0" i="0" u="none" strike="noStrike" cap="none" dirty="0">
              <a:solidFill>
                <a:schemeClr val="dk1"/>
              </a:solidFill>
              <a:latin typeface="Arial"/>
              <a:ea typeface="Arial"/>
              <a:cs typeface="Arial"/>
              <a:sym typeface="Arial"/>
            </a:endParaRPr>
          </a:p>
          <a:p>
            <a:pPr marL="0" marR="0" lvl="2" indent="0" algn="l"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Lunar Year  </a:t>
            </a:r>
            <a:endParaRPr lang="en-US" b="0" i="0" dirty="0"/>
          </a:p>
          <a:p>
            <a:pPr marL="0" marR="0" lvl="2" indent="0" algn="l" rtl="0">
              <a:lnSpc>
                <a:spcPct val="115000"/>
              </a:lnSpc>
              <a:spcBef>
                <a:spcPts val="0"/>
              </a:spcBef>
              <a:spcAft>
                <a:spcPts val="0"/>
              </a:spcAft>
              <a:buNone/>
            </a:pPr>
            <a:endParaRPr lang="en-US" sz="1800" b="0" i="0" u="none" strike="noStrike" cap="none" dirty="0">
              <a:solidFill>
                <a:schemeClr val="dk1"/>
              </a:solidFill>
              <a:latin typeface="Arial"/>
              <a:ea typeface="Arial"/>
              <a:cs typeface="Arial"/>
              <a:sym typeface="Arial"/>
            </a:endParaRPr>
          </a:p>
          <a:p>
            <a:pPr marL="285750" marR="0" lvl="2" indent="-285750" algn="l" rtl="0">
              <a:lnSpc>
                <a:spcPct val="115000"/>
              </a:lnSpc>
              <a:spcBef>
                <a:spcPts val="0"/>
              </a:spcBef>
              <a:spcAft>
                <a:spcPts val="0"/>
              </a:spcAft>
              <a:buFont typeface="Arial" panose="020B0604020202020204" pitchFamily="34" charset="0"/>
              <a:buChar char="•"/>
            </a:pPr>
            <a:r>
              <a:rPr lang="en-US" sz="1800" b="0" i="0" u="none" strike="noStrike" cap="none" dirty="0">
                <a:solidFill>
                  <a:schemeClr val="dk1"/>
                </a:solidFill>
                <a:latin typeface="Arial"/>
                <a:ea typeface="Arial"/>
                <a:cs typeface="Arial"/>
                <a:sym typeface="Arial"/>
              </a:rPr>
              <a:t>360 Days</a:t>
            </a:r>
            <a:endParaRPr lang="en-US"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sz="1200" dirty="0">
              <a:solidFill>
                <a:schemeClr val="dk1"/>
              </a:solidFill>
              <a:latin typeface="Arial"/>
              <a:ea typeface="Arial"/>
              <a:cs typeface="Arial"/>
              <a:sym typeface="Arial"/>
            </a:endParaRPr>
          </a:p>
          <a:p>
            <a:pPr marL="0" marR="0" lvl="0" indent="0" algn="l" rtl="0">
              <a:lnSpc>
                <a:spcPct val="115000"/>
              </a:lnSpc>
              <a:spcBef>
                <a:spcPts val="800"/>
              </a:spcBef>
              <a:spcAft>
                <a:spcPts val="0"/>
              </a:spcAft>
              <a:buSzPts val="1400"/>
              <a:buNone/>
            </a:pPr>
            <a:endParaRPr sz="1200" b="1" i="1" u="none" dirty="0">
              <a:latin typeface="Arial"/>
              <a:ea typeface="Arial"/>
              <a:cs typeface="Arial"/>
              <a:sym typeface="Arial"/>
            </a:endParaRPr>
          </a:p>
          <a:p>
            <a:pPr marL="0" lvl="0" indent="0" algn="l" rtl="0">
              <a:lnSpc>
                <a:spcPct val="100000"/>
              </a:lnSpc>
              <a:spcBef>
                <a:spcPts val="800"/>
              </a:spcBef>
              <a:spcAft>
                <a:spcPts val="0"/>
              </a:spcAft>
              <a:buSzPts val="1400"/>
              <a:buNone/>
            </a:pPr>
            <a:endParaRPr u="none" strike="noStrike" dirty="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sz="1200" dirty="0">
              <a:solidFill>
                <a:schemeClr val="dk1"/>
              </a:solidFill>
              <a:latin typeface="Arial"/>
              <a:ea typeface="Arial"/>
              <a:cs typeface="Arial"/>
              <a:sym typeface="Arial"/>
            </a:endParaRPr>
          </a:p>
        </p:txBody>
      </p:sp>
      <p:sp>
        <p:nvSpPr>
          <p:cNvPr id="133" name="Google Shape;13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62D6139A-F136-5E35-C48E-924E3BEDF090}"/>
            </a:ext>
          </a:extLst>
        </p:cNvPr>
        <p:cNvGrpSpPr/>
        <p:nvPr/>
      </p:nvGrpSpPr>
      <p:grpSpPr>
        <a:xfrm>
          <a:off x="0" y="0"/>
          <a:ext cx="0" cy="0"/>
          <a:chOff x="0" y="0"/>
          <a:chExt cx="0" cy="0"/>
        </a:xfrm>
      </p:grpSpPr>
      <p:sp>
        <p:nvSpPr>
          <p:cNvPr id="307" name="Google Shape;307;p15:notes">
            <a:extLst>
              <a:ext uri="{FF2B5EF4-FFF2-40B4-BE49-F238E27FC236}">
                <a16:creationId xmlns:a16="http://schemas.microsoft.com/office/drawing/2014/main" id="{DCB8D4BD-7E19-E038-A2BF-904A866F91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5:notes">
            <a:extLst>
              <a:ext uri="{FF2B5EF4-FFF2-40B4-BE49-F238E27FC236}">
                <a16:creationId xmlns:a16="http://schemas.microsoft.com/office/drawing/2014/main" id="{6FE17322-3EF2-344C-257F-066FE30F87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Arial" panose="020B0604020202020204" pitchFamily="34" charset="0"/>
                <a:ea typeface="Calibri"/>
                <a:cs typeface="Arial" panose="020B0604020202020204" pitchFamily="34" charset="0"/>
                <a:sym typeface="Calibri"/>
              </a:rPr>
              <a:t>ORIGINS:  SOL Measurement Foundations</a:t>
            </a:r>
          </a:p>
          <a:p>
            <a:pPr marL="0" lvl="0" indent="0" algn="l" rtl="0">
              <a:lnSpc>
                <a:spcPct val="100000"/>
              </a:lnSpc>
              <a:spcBef>
                <a:spcPts val="0"/>
              </a:spcBef>
              <a:spcAft>
                <a:spcPts val="0"/>
              </a:spcAft>
              <a:buSzPts val="1400"/>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dirty="0">
                <a:solidFill>
                  <a:srgbClr val="000000"/>
                </a:solidFill>
                <a:effectLst/>
                <a:latin typeface="+mn-lt"/>
                <a:ea typeface="Noto Sans Symbols"/>
                <a:cs typeface="Arial" panose="020B0604020202020204" pitchFamily="34" charset="0"/>
              </a:rPr>
              <a:t>After </a:t>
            </a:r>
            <a:r>
              <a:rPr lang="en-US" b="1" i="1" dirty="0">
                <a:latin typeface="+mn-lt"/>
                <a:ea typeface="Noto Sans Symbols"/>
                <a:cs typeface="Arial" panose="020B0604020202020204" pitchFamily="34" charset="0"/>
              </a:rPr>
              <a:t>observing a pattern </a:t>
            </a:r>
            <a:r>
              <a:rPr lang="en-US" b="1" i="1" dirty="0">
                <a:solidFill>
                  <a:srgbClr val="000000"/>
                </a:solidFill>
                <a:effectLst/>
                <a:latin typeface="+mn-lt"/>
                <a:ea typeface="Noto Sans Symbols"/>
                <a:cs typeface="Arial" panose="020B0604020202020204" pitchFamily="34" charset="0"/>
              </a:rPr>
              <a:t>linking the 0.535836763 m Egyptian Royal Cubit to 300,000,000 m/s, </a:t>
            </a:r>
            <a:r>
              <a:rPr lang="en-US" b="1" i="1" dirty="0">
                <a:latin typeface="+mn-lt"/>
                <a:ea typeface="Noto Sans Symbols"/>
                <a:cs typeface="Arial" panose="020B0604020202020204" pitchFamily="34" charset="0"/>
              </a:rPr>
              <a:t>we found equivocal light speed using the 0.462962962 m Egyptian Cubit. And then again from across the globe through our Chinese and Indian foundations.</a:t>
            </a:r>
          </a:p>
          <a:p>
            <a:pPr marL="0" lvl="0" indent="0" algn="l" rtl="0">
              <a:lnSpc>
                <a:spcPct val="100000"/>
              </a:lnSpc>
              <a:spcBef>
                <a:spcPts val="0"/>
              </a:spcBef>
              <a:spcAft>
                <a:spcPts val="0"/>
              </a:spcAft>
              <a:buSzPts val="1400"/>
              <a:buNone/>
            </a:pPr>
            <a:endParaRPr lang="en-US" b="1" i="1" dirty="0">
              <a:solidFill>
                <a:schemeClr val="dk1"/>
              </a:solidFill>
              <a:latin typeface="+mn-lt"/>
              <a:ea typeface="Calibri"/>
              <a:cs typeface="Arial" panose="020B0604020202020204" pitchFamily="34" charset="0"/>
              <a:sym typeface="Arial"/>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b="1" i="1" dirty="0">
                <a:solidFill>
                  <a:schemeClr val="dk1"/>
                </a:solidFill>
                <a:latin typeface="Arial" panose="020B0604020202020204" pitchFamily="34" charset="0"/>
                <a:ea typeface="Calibri"/>
                <a:cs typeface="Arial" panose="020B0604020202020204" pitchFamily="34" charset="0"/>
                <a:sym typeface="Calibri"/>
              </a:rPr>
              <a:t>Our Rational Units from across ancient cultures adhere to a singular inverse number ratio system driven by our Universal Q-bit exchanging </a:t>
            </a:r>
            <a:r>
              <a:rPr lang="en-US" b="1" i="1" dirty="0"/>
              <a:t>0.54 m Q of information at 300,000,000 m/s; 185,185.185 mi/s.</a:t>
            </a:r>
          </a:p>
          <a:p>
            <a:pPr marL="0" lvl="0" indent="0" algn="l" rtl="0">
              <a:lnSpc>
                <a:spcPct val="100000"/>
              </a:lnSpc>
              <a:spcBef>
                <a:spcPts val="0"/>
              </a:spcBef>
              <a:spcAft>
                <a:spcPts val="0"/>
              </a:spcAft>
              <a:buSzPts val="1400"/>
              <a:buNone/>
            </a:pPr>
            <a:endParaRPr lang="en-US" dirty="0">
              <a:solidFill>
                <a:srgbClr val="FF0000"/>
              </a:solidFill>
              <a:effectLst/>
              <a:latin typeface="Arial" panose="020B0604020202020204" pitchFamily="34" charset="0"/>
              <a:ea typeface="Courier New" panose="02070309020205020404" pitchFamily="49" charset="0"/>
              <a:cs typeface="Arial" panose="020B0604020202020204" pitchFamily="34" charset="0"/>
            </a:endParaRPr>
          </a:p>
          <a:p>
            <a:pPr marL="0" lvl="0" indent="0" algn="l" rtl="0">
              <a:lnSpc>
                <a:spcPct val="100000"/>
              </a:lnSpc>
              <a:spcBef>
                <a:spcPts val="0"/>
              </a:spcBef>
              <a:spcAft>
                <a:spcPts val="0"/>
              </a:spcAft>
              <a:buSzPts val="140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Further detail</a:t>
            </a:r>
            <a:r>
              <a:rPr lang="en-US" dirty="0">
                <a:solidFill>
                  <a:schemeClr val="tx1"/>
                </a:solidFill>
                <a:latin typeface="Arial" panose="020B0604020202020204" pitchFamily="34" charset="0"/>
                <a:ea typeface="Courier New" panose="02070309020205020404" pitchFamily="49" charset="0"/>
                <a:cs typeface="Arial" panose="020B0604020202020204" pitchFamily="34" charset="0"/>
              </a:rPr>
              <a:t>:</a:t>
            </a:r>
            <a:endParaRPr lang="en-US" dirty="0">
              <a:solidFill>
                <a:schemeClr val="tx1"/>
              </a:solidFill>
              <a:effectLst/>
              <a:latin typeface="+mn-lt"/>
              <a:ea typeface="Noto Sans Symbols"/>
              <a:cs typeface="Arial" panose="020B0604020202020204" pitchFamily="34" charset="0"/>
            </a:endParaRPr>
          </a:p>
          <a:p>
            <a:pPr marL="342900" marR="0" lvl="0" indent="-342900">
              <a:lnSpc>
                <a:spcPct val="115000"/>
              </a:lnSpc>
              <a:spcAft>
                <a:spcPts val="800"/>
              </a:spcAft>
              <a:buFont typeface="Arial" panose="020B0604020202020204" pitchFamily="34" charset="0"/>
              <a:buChar char="●"/>
            </a:pPr>
            <a:r>
              <a:rPr lang="en-US" dirty="0">
                <a:solidFill>
                  <a:schemeClr val="tx1"/>
                </a:solidFill>
                <a:effectLst/>
                <a:latin typeface="Arial" panose="020B0604020202020204" pitchFamily="34" charset="0"/>
                <a:ea typeface="Noto Sans Symbols"/>
                <a:cs typeface="Arial" panose="020B0604020202020204" pitchFamily="34" charset="0"/>
              </a:rPr>
              <a:t>After recognizing the 0.535836763 m Cu SOL sync, exploration of DaVinci’s Vitruvian Man revealed additional key validators.  Leo’s work provided a blueprint that linked the rc, Cu and Chi in one, via circling of the square ratios—celestial linked to rational.</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0.23148148.. m Chi at 300,000,000 m/s linked to 375,000 mi/s.</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0.46296296.. m Cu at 300,000,000 m/s linked to 187,500 mi/s.</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0.535836763 m Rc at 300,000,000 m/s linked to 186,624 mi/s.</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0.45 m Ha at 300,000,000 m/s linked to 166,666.666 mi/s </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0.45 m Ha x 1.2 = 0.54 m at 300,000,000 m/s linked to 185,185.185 mi/s Universal Q-bit </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0.462962962 m Egyptian Cu value is linked across other rational systems:</a:t>
            </a:r>
          </a:p>
          <a:p>
            <a:pPr marL="628650" marR="0" lvl="1" indent="-1714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  Cu is a direct match with both Mayan and Leo (Davinci) values.</a:t>
            </a:r>
          </a:p>
          <a:p>
            <a:pPr marL="628650" marR="0" lvl="1" indent="-1714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  Cu is strongly linked to Chi via 200% double relationship.</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i="0" u="sng" dirty="0">
                <a:solidFill>
                  <a:schemeClr val="tx1"/>
                </a:solidFill>
                <a:effectLst/>
                <a:latin typeface="Arial" panose="020B0604020202020204" pitchFamily="34" charset="0"/>
                <a:ea typeface="Courier New" panose="02070309020205020404" pitchFamily="49" charset="0"/>
                <a:cs typeface="Arial" panose="020B0604020202020204" pitchFamily="34" charset="0"/>
              </a:rPr>
              <a:t>Celestial Correspondence:</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864,000 / 0.462962962…m = 186,624 mi/s Egyptian SOL</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864,000 / 0.535836763 m = 4,629,629.629…</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864,000 / 4.6296296…m = 4,000,000 x 4,629,629.629… = 1.85185185…mi/sec Celestial SOL</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i="0" u="sng" dirty="0">
                <a:solidFill>
                  <a:schemeClr val="tx1"/>
                </a:solidFill>
                <a:effectLst/>
                <a:latin typeface="Arial" panose="020B0604020202020204" pitchFamily="34" charset="0"/>
                <a:ea typeface="Courier New" panose="02070309020205020404" pitchFamily="49" charset="0"/>
                <a:cs typeface="Arial" panose="020B0604020202020204" pitchFamily="34" charset="0"/>
              </a:rPr>
              <a:t>The Universal Q Value</a:t>
            </a:r>
          </a:p>
          <a:p>
            <a:pPr marL="0" marR="0" lvl="0" indent="0">
              <a:lnSpc>
                <a:spcPct val="115000"/>
              </a:lnSpc>
              <a:spcAft>
                <a:spcPts val="800"/>
              </a:spcAft>
              <a:buFont typeface="Courier New" panose="02070309020205020404" pitchFamily="49" charset="0"/>
              <a:buNone/>
            </a:pPr>
            <a:r>
              <a:rPr lang="en-US" b="1" i="0" u="none" dirty="0">
                <a:solidFill>
                  <a:schemeClr val="tx1"/>
                </a:solidFill>
                <a:effectLst/>
                <a:latin typeface="Arial" panose="020B0604020202020204" pitchFamily="34" charset="0"/>
                <a:ea typeface="Courier New" panose="02070309020205020404" pitchFamily="49" charset="0"/>
                <a:cs typeface="Arial" panose="020B0604020202020204" pitchFamily="34" charset="0"/>
              </a:rPr>
              <a:t>1 Q = 1 54 cm Forearm</a:t>
            </a:r>
          </a:p>
          <a:p>
            <a:pPr marL="0" marR="0" lvl="0" indent="0">
              <a:lnSpc>
                <a:spcPct val="115000"/>
              </a:lnSpc>
              <a:spcAft>
                <a:spcPts val="800"/>
              </a:spcAft>
              <a:buFont typeface="Courier New" panose="02070309020205020404" pitchFamily="49" charset="0"/>
              <a:buNone/>
            </a:pPr>
            <a:endParaRPr lang="en-US" b="1" i="0" u="none"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Numeric System:</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0 = 50</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00 = 100</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SOL multiplier:  1.08</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0 = 50 x 1.08 = 54</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1 Q = 54 cm; 0.54 m</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2 Q = 108 cm; 1.08 m</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Arial" panose="020B0604020202020204" pitchFamily="34" charset="0"/>
              <a:ea typeface="Noto Sans Symbols"/>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mn-lt"/>
                <a:ea typeface="Noto Sans Symbols"/>
                <a:cs typeface="Arial" panose="020B0604020202020204" pitchFamily="34" charset="0"/>
              </a:rPr>
              <a:t>In our original state of consciousness, we thrive in energetic abundance, all planes aligned with the solar directed energy of our Divine Sun.  This requires precise Time/Space harmonics for electromagnetic balance. </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mn-lt"/>
              <a:ea typeface="Noto Sans Symbols"/>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mn-lt"/>
                <a:ea typeface="Noto Sans Symbols"/>
                <a:cs typeface="Arial" panose="020B0604020202020204" pitchFamily="34" charset="0"/>
              </a:rPr>
              <a:t>After the impact and axial disruption, systemic fracture left us in divided energetic decoherence. </a:t>
            </a:r>
            <a:r>
              <a:rPr lang="en-US" sz="1200" dirty="0">
                <a:solidFill>
                  <a:schemeClr val="tx1"/>
                </a:solidFill>
                <a:latin typeface="+mj-lt"/>
                <a:cs typeface="Arial" panose="020B0604020202020204" pitchFamily="34" charset="0"/>
              </a:rPr>
              <a:t>In Mearth’s original position</a:t>
            </a:r>
            <a:r>
              <a:rPr lang="en-US" sz="1200" b="0" i="0" u="none" strike="noStrike" dirty="0">
                <a:solidFill>
                  <a:schemeClr val="tx1"/>
                </a:solidFill>
                <a:effectLst/>
                <a:latin typeface="+mj-lt"/>
                <a:cs typeface="Arial" panose="020B0604020202020204" pitchFamily="34" charset="0"/>
              </a:rPr>
              <a:t>, the pyramids and mounds were centralized as resonance harmonizing chakra centers along the equatorial plane of one landmass, positioned for direct coordinate signaling between paired celestial nodes. These frequency alignments maintained the perpetual energy exchange synchronization between the cycles of our collective planetary body and our </a:t>
            </a:r>
            <a:r>
              <a:rPr lang="en-US" sz="1200" dirty="0">
                <a:solidFill>
                  <a:schemeClr val="tx1"/>
                </a:solidFill>
                <a:latin typeface="+mj-lt"/>
                <a:cs typeface="Arial" panose="020B0604020202020204" pitchFamily="34" charset="0"/>
              </a:rPr>
              <a:t>l</a:t>
            </a:r>
            <a:r>
              <a:rPr lang="en-US" sz="1200" b="0" i="0" u="none" strike="noStrike" dirty="0">
                <a:solidFill>
                  <a:schemeClr val="tx1"/>
                </a:solidFill>
                <a:effectLst/>
                <a:latin typeface="+mj-lt"/>
                <a:cs typeface="Arial" panose="020B0604020202020204" pitchFamily="34" charset="0"/>
              </a:rPr>
              <a:t>ight stream. This is our homeostasis, our home state.</a:t>
            </a:r>
          </a:p>
          <a:p>
            <a:pPr marL="0" marR="0" lvl="0" indent="0">
              <a:lnSpc>
                <a:spcPct val="115000"/>
              </a:lnSpc>
              <a:spcAft>
                <a:spcPts val="800"/>
              </a:spcAft>
              <a:buFont typeface="Courier New" panose="02070309020205020404" pitchFamily="49" charset="0"/>
              <a:buNone/>
            </a:pPr>
            <a:endParaRPr lang="en-US" sz="1200" b="0" i="0" u="none" strike="noStrike" dirty="0">
              <a:solidFill>
                <a:schemeClr val="tx1"/>
              </a:solidFill>
              <a:effectLst/>
              <a:latin typeface="+mj-lt"/>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sz="1200" dirty="0">
                <a:solidFill>
                  <a:schemeClr val="tx1"/>
                </a:solidFill>
                <a:latin typeface="+mj-lt"/>
                <a:cs typeface="Arial" panose="020B0604020202020204" pitchFamily="34" charset="0"/>
              </a:rPr>
              <a:t>M</a:t>
            </a:r>
            <a:r>
              <a:rPr lang="en-US" sz="1200" b="0" i="0" u="none" strike="noStrike" dirty="0">
                <a:solidFill>
                  <a:schemeClr val="tx1"/>
                </a:solidFill>
                <a:effectLst/>
                <a:latin typeface="+mj-lt"/>
                <a:cs typeface="Arial" panose="020B0604020202020204" pitchFamily="34" charset="0"/>
              </a:rPr>
              <a:t>any of our civilizations independently preserved the knowledge of our foundational quantum light language in the same way it was maintained prior to the division: using the length of the forearm –</a:t>
            </a:r>
            <a:r>
              <a:rPr lang="en-US" sz="1200" b="0" i="1" u="none" strike="noStrike" dirty="0">
                <a:solidFill>
                  <a:schemeClr val="tx1"/>
                </a:solidFill>
                <a:effectLst/>
                <a:latin typeface="+mj-lt"/>
                <a:cs typeface="Arial" panose="020B0604020202020204" pitchFamily="34" charset="0"/>
              </a:rPr>
              <a:t>a consistent Sundial</a:t>
            </a:r>
            <a:r>
              <a:rPr lang="en-US" sz="1200" b="0" i="0" u="none" strike="noStrike" dirty="0">
                <a:solidFill>
                  <a:schemeClr val="tx1"/>
                </a:solidFill>
                <a:effectLst/>
                <a:latin typeface="+mj-lt"/>
                <a:cs typeface="Arial" panose="020B0604020202020204" pitchFamily="34" charset="0"/>
              </a:rPr>
              <a:t>—as the foundational unit of measure for maintaining accurate solar stream alignment. </a:t>
            </a:r>
            <a:r>
              <a:rPr lang="en-US" sz="1200" b="0" i="0" u="none" strike="noStrike" dirty="0">
                <a:solidFill>
                  <a:schemeClr val="tx1"/>
                </a:solidFill>
                <a:effectLst/>
                <a:latin typeface="+mj-lt"/>
              </a:rPr>
              <a:t>Due to the separation, each kingdom had a different value based on their ruler’s forearm length, and a different speed for direct solar stream alignment based on their respective latitudinal space and longitudinal time coordinates. </a:t>
            </a:r>
            <a:r>
              <a:rPr lang="en-US" sz="1200" b="0" i="0" u="none" strike="noStrike" dirty="0">
                <a:solidFill>
                  <a:schemeClr val="tx1"/>
                </a:solidFill>
                <a:effectLst/>
                <a:latin typeface="+mj-lt"/>
                <a:cs typeface="Arial" panose="020B0604020202020204" pitchFamily="34" charset="0"/>
              </a:rPr>
              <a:t> </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mn-lt"/>
              <a:ea typeface="Noto Sans Symbols"/>
              <a:cs typeface="Arial" panose="020B0604020202020204" pitchFamily="34" charset="0"/>
            </a:endParaRP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mn-lt"/>
                <a:ea typeface="Noto Sans Symbols"/>
                <a:cs typeface="Arial" panose="020B0604020202020204" pitchFamily="34" charset="0"/>
              </a:rPr>
              <a:t>Each civilization did their best to preserve the SOL records by recreating versions of alignment systems that worked for their given conditions. </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mn-lt"/>
                <a:ea typeface="Noto Sans Symbols"/>
                <a:cs typeface="Arial" panose="020B0604020202020204" pitchFamily="34" charset="0"/>
              </a:rPr>
              <a:t>We now understand how our ancient rational Mearth quotients globally all ladder into the original Universal Q-bit. </a:t>
            </a:r>
          </a:p>
          <a:p>
            <a:pPr marL="0" marR="0" lvl="0" indent="0">
              <a:lnSpc>
                <a:spcPct val="115000"/>
              </a:lnSpc>
              <a:spcAft>
                <a:spcPts val="800"/>
              </a:spcAft>
              <a:buFont typeface="Courier New" panose="02070309020205020404" pitchFamily="49" charset="0"/>
              <a:buNone/>
            </a:pPr>
            <a:r>
              <a:rPr lang="en-US" dirty="0">
                <a:solidFill>
                  <a:schemeClr val="tx1"/>
                </a:solidFill>
                <a:effectLst/>
                <a:latin typeface="+mn-lt"/>
                <a:ea typeface="Noto Sans Symbols"/>
                <a:cs typeface="Arial" panose="020B0604020202020204" pitchFamily="34" charset="0"/>
              </a:rPr>
              <a:t>While we can’t change the axial tilt, we can error-correct our coordinates here on the solar stream receiving end to resynchronize electromagnetic alignments.</a:t>
            </a:r>
          </a:p>
          <a:p>
            <a:pPr marL="0" marR="0" lvl="0" indent="0">
              <a:lnSpc>
                <a:spcPct val="115000"/>
              </a:lnSpc>
              <a:spcAft>
                <a:spcPts val="800"/>
              </a:spcAft>
              <a:buFont typeface="Courier New" panose="02070309020205020404" pitchFamily="49" charset="0"/>
              <a:buNone/>
            </a:pPr>
            <a:endParaRPr lang="en-US" dirty="0">
              <a:solidFill>
                <a:schemeClr val="tx1"/>
              </a:solidFill>
              <a:effectLst/>
              <a:latin typeface="+mn-lt"/>
              <a:ea typeface="Noto Sans Symbols"/>
              <a:cs typeface="Arial" panose="020B0604020202020204" pitchFamily="34" charset="0"/>
            </a:endParaRPr>
          </a:p>
          <a:p>
            <a:pPr algn="l"/>
            <a:endParaRPr lang="en-US" dirty="0">
              <a:solidFill>
                <a:schemeClr val="tx1"/>
              </a:solidFill>
              <a:effectLst/>
              <a:latin typeface="+mn-lt"/>
              <a:ea typeface="Noto Sans Symbol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i="1" u="none" strike="noStrike" dirty="0">
              <a:solidFill>
                <a:srgbClr val="000000"/>
              </a:solidFill>
              <a:effectLst/>
            </a:endParaRPr>
          </a:p>
        </p:txBody>
      </p:sp>
      <p:sp>
        <p:nvSpPr>
          <p:cNvPr id="309" name="Google Shape;309;p15:notes">
            <a:extLst>
              <a:ext uri="{FF2B5EF4-FFF2-40B4-BE49-F238E27FC236}">
                <a16:creationId xmlns:a16="http://schemas.microsoft.com/office/drawing/2014/main" id="{7AB66434-9EF9-AA91-C542-8DA5B1142E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339049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62D6139A-F136-5E35-C48E-924E3BEDF090}"/>
            </a:ext>
          </a:extLst>
        </p:cNvPr>
        <p:cNvGrpSpPr/>
        <p:nvPr/>
      </p:nvGrpSpPr>
      <p:grpSpPr>
        <a:xfrm>
          <a:off x="0" y="0"/>
          <a:ext cx="0" cy="0"/>
          <a:chOff x="0" y="0"/>
          <a:chExt cx="0" cy="0"/>
        </a:xfrm>
      </p:grpSpPr>
      <p:sp>
        <p:nvSpPr>
          <p:cNvPr id="307" name="Google Shape;307;p15:notes">
            <a:extLst>
              <a:ext uri="{FF2B5EF4-FFF2-40B4-BE49-F238E27FC236}">
                <a16:creationId xmlns:a16="http://schemas.microsoft.com/office/drawing/2014/main" id="{DCB8D4BD-7E19-E038-A2BF-904A866F91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5:notes">
            <a:extLst>
              <a:ext uri="{FF2B5EF4-FFF2-40B4-BE49-F238E27FC236}">
                <a16:creationId xmlns:a16="http://schemas.microsoft.com/office/drawing/2014/main" id="{6FE17322-3EF2-344C-257F-066FE30F87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tx1"/>
                </a:solidFill>
                <a:latin typeface="Arial" panose="020B0604020202020204" pitchFamily="34" charset="0"/>
                <a:ea typeface="Calibri"/>
                <a:cs typeface="Arial" panose="020B0604020202020204" pitchFamily="34" charset="0"/>
                <a:sym typeface="Calibri"/>
              </a:rPr>
              <a:t>ORIGINS:  </a:t>
            </a:r>
            <a:r>
              <a:rPr lang="en-US" u="none" strike="noStrike" cap="none" dirty="0">
                <a:solidFill>
                  <a:schemeClr val="tx1"/>
                </a:solidFill>
                <a:latin typeface="Arial" panose="020B0604020202020204" pitchFamily="34" charset="0"/>
                <a:ea typeface="Calibri"/>
                <a:cs typeface="Arial" panose="020B0604020202020204" pitchFamily="34" charset="0"/>
                <a:sym typeface="Calibri"/>
              </a:rPr>
              <a:t>Closing the Distance Between Metric and Imperial</a:t>
            </a:r>
          </a:p>
          <a:p>
            <a:pPr marL="0" lvl="0" indent="0" algn="l" rtl="0">
              <a:lnSpc>
                <a:spcPct val="100000"/>
              </a:lnSpc>
              <a:spcBef>
                <a:spcPts val="0"/>
              </a:spcBef>
              <a:spcAft>
                <a:spcPts val="0"/>
              </a:spcAft>
              <a:buSzPts val="1400"/>
              <a:buNone/>
            </a:pPr>
            <a:endParaRPr lang="en-US" b="1" i="1" u="none" strike="noStrike" cap="none" dirty="0">
              <a:solidFill>
                <a:schemeClr val="tx1"/>
              </a:solidFill>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b="1" i="1" u="none" strike="noStrike" cap="none" dirty="0">
                <a:solidFill>
                  <a:schemeClr val="tx1"/>
                </a:solidFill>
                <a:latin typeface="Arial" panose="020B0604020202020204" pitchFamily="34" charset="0"/>
                <a:cs typeface="Arial" panose="020B0604020202020204" pitchFamily="34" charset="0"/>
                <a:sym typeface="Calibri"/>
              </a:rPr>
              <a:t>In pursuit of seamless spatial mapping</a:t>
            </a:r>
            <a:r>
              <a:rPr lang="en-US" b="1" i="1" dirty="0">
                <a:solidFill>
                  <a:schemeClr val="tx1"/>
                </a:solidFill>
              </a:rPr>
              <a:t>, </a:t>
            </a:r>
            <a:r>
              <a:rPr lang="en-US" b="1" i="1" u="none" strike="noStrike" dirty="0">
                <a:solidFill>
                  <a:schemeClr val="tx1"/>
                </a:solidFill>
                <a:effectLst/>
              </a:rPr>
              <a:t>we traced </a:t>
            </a:r>
            <a:r>
              <a:rPr lang="en-US" b="1" i="1" dirty="0">
                <a:solidFill>
                  <a:schemeClr val="tx1"/>
                </a:solidFill>
              </a:rPr>
              <a:t>the Mile </a:t>
            </a:r>
            <a:r>
              <a:rPr lang="en-US" b="1" i="1" u="none" strike="noStrike" dirty="0">
                <a:solidFill>
                  <a:schemeClr val="tx1"/>
                </a:solidFill>
                <a:effectLst/>
              </a:rPr>
              <a:t>history back to the Stadion.  </a:t>
            </a:r>
          </a:p>
          <a:p>
            <a:pPr marL="0" lvl="0" indent="0" algn="l" rtl="0">
              <a:lnSpc>
                <a:spcPct val="100000"/>
              </a:lnSpc>
              <a:spcBef>
                <a:spcPts val="0"/>
              </a:spcBef>
              <a:spcAft>
                <a:spcPts val="0"/>
              </a:spcAft>
              <a:buSzPts val="1400"/>
              <a:buNone/>
            </a:pPr>
            <a:r>
              <a:rPr lang="en-US" b="1" i="1" u="none" strike="noStrike" dirty="0">
                <a:solidFill>
                  <a:schemeClr val="tx1"/>
                </a:solidFill>
                <a:effectLst/>
              </a:rPr>
              <a:t>Here we found the link between the </a:t>
            </a:r>
            <a:r>
              <a:rPr lang="en-US" b="1" i="1" dirty="0">
                <a:solidFill>
                  <a:schemeClr val="tx1"/>
                </a:solidFill>
              </a:rPr>
              <a:t>0.462962962 m Cu, </a:t>
            </a:r>
            <a:r>
              <a:rPr lang="en-US" b="1" i="1" u="none" strike="noStrike" dirty="0">
                <a:solidFill>
                  <a:schemeClr val="tx1"/>
                </a:solidFill>
                <a:effectLst/>
              </a:rPr>
              <a:t>and the original 1620 m</a:t>
            </a:r>
            <a:r>
              <a:rPr lang="en-US" b="1" i="1" dirty="0">
                <a:solidFill>
                  <a:schemeClr val="tx1"/>
                </a:solidFill>
              </a:rPr>
              <a:t> Universal </a:t>
            </a:r>
            <a:r>
              <a:rPr lang="en-US" b="1" i="1" u="none" strike="noStrike" dirty="0">
                <a:solidFill>
                  <a:schemeClr val="tx1"/>
                </a:solidFill>
                <a:effectLst/>
              </a:rPr>
              <a:t>Mile value. </a:t>
            </a:r>
          </a:p>
          <a:p>
            <a:pPr marL="0" lvl="0" indent="0" algn="l" rtl="0">
              <a:lnSpc>
                <a:spcPct val="100000"/>
              </a:lnSpc>
              <a:spcBef>
                <a:spcPts val="0"/>
              </a:spcBef>
              <a:spcAft>
                <a:spcPts val="0"/>
              </a:spcAft>
              <a:buSzPts val="1400"/>
              <a:buNone/>
            </a:pPr>
            <a:r>
              <a:rPr lang="en-US" b="1" i="1" u="none" strike="noStrike" dirty="0">
                <a:solidFill>
                  <a:schemeClr val="tx1"/>
                </a:solidFill>
                <a:effectLst/>
              </a:rPr>
              <a:t>This returns SOL correspondence to the distance unit by correcting the errored </a:t>
            </a:r>
            <a:r>
              <a:rPr lang="en-US" b="1" i="1" dirty="0">
                <a:solidFill>
                  <a:schemeClr val="tx1"/>
                </a:solidFill>
              </a:rPr>
              <a:t>1</a:t>
            </a:r>
            <a:r>
              <a:rPr lang="en-US" b="1" i="1" u="none" strike="noStrike" dirty="0">
                <a:solidFill>
                  <a:schemeClr val="tx1"/>
                </a:solidFill>
                <a:effectLst/>
              </a:rPr>
              <a:t>609.344 Roman Mile.</a:t>
            </a:r>
          </a:p>
          <a:p>
            <a:pPr marL="0" lvl="0" indent="0" algn="l" rtl="0">
              <a:lnSpc>
                <a:spcPct val="100000"/>
              </a:lnSpc>
              <a:spcBef>
                <a:spcPts val="0"/>
              </a:spcBef>
              <a:spcAft>
                <a:spcPts val="0"/>
              </a:spcAft>
              <a:buSzPts val="1400"/>
              <a:buNone/>
            </a:pPr>
            <a:endParaRPr lang="en-US" u="none" strike="noStrike" dirty="0">
              <a:solidFill>
                <a:schemeClr val="tx1"/>
              </a:solidFill>
              <a:effectLst/>
            </a:endParaRPr>
          </a:p>
          <a:p>
            <a:pPr marL="0" lvl="0" indent="0" algn="l" rtl="0">
              <a:lnSpc>
                <a:spcPct val="100000"/>
              </a:lnSpc>
              <a:spcBef>
                <a:spcPts val="0"/>
              </a:spcBef>
              <a:spcAft>
                <a:spcPts val="0"/>
              </a:spcAft>
              <a:buSzPts val="1400"/>
              <a:buNone/>
            </a:pPr>
            <a:r>
              <a:rPr lang="en-US" b="0" i="0" u="none" strike="noStrike" dirty="0">
                <a:solidFill>
                  <a:schemeClr val="tx1"/>
                </a:solidFill>
                <a:effectLst/>
                <a:latin typeface="Arial" panose="020B0604020202020204" pitchFamily="34" charset="0"/>
                <a:cs typeface="Arial" panose="020B0604020202020204" pitchFamily="34" charset="0"/>
                <a:sym typeface="Calibri"/>
              </a:rPr>
              <a:t>Further detail: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chemeClr val="tx1"/>
                </a:solidFill>
                <a:effectLst/>
                <a:latin typeface="Arial" panose="020B0604020202020204" pitchFamily="34" charset="0"/>
                <a:cs typeface="Arial" panose="020B0604020202020204" pitchFamily="34" charset="0"/>
                <a:sym typeface="Calibri"/>
              </a:rPr>
              <a:t>Aligned with today’s systems, the Rational Mile = 1600 Metres.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chemeClr val="tx1"/>
                </a:solidFill>
                <a:effectLst/>
                <a:latin typeface="Arial" panose="020B0604020202020204" pitchFamily="34" charset="0"/>
                <a:cs typeface="Arial" panose="020B0604020202020204" pitchFamily="34" charset="0"/>
                <a:sym typeface="Calibri"/>
              </a:rPr>
              <a:t>T</a:t>
            </a:r>
            <a:r>
              <a:rPr lang="en-US" b="0" i="0" u="none" strike="noStrike" dirty="0">
                <a:solidFill>
                  <a:schemeClr val="tx1"/>
                </a:solidFill>
                <a:effectLst/>
              </a:rPr>
              <a:t>he true Universal Mile (aka The Stadion x 8.64) = 1620 Metres.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chemeClr val="tx1"/>
              </a:solidFill>
              <a:effectLst/>
            </a:endParaRPr>
          </a:p>
          <a:p>
            <a:pPr marL="742950" marR="0" lvl="1" indent="-285750" rtl="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Universal Qt 300,000,000 m /185185.185….mi/s = 1620 m = Universal Mile</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Royal Cubit 300,000,000 m/186,624 mi/s = 1607.5102881 m = Royal Mile</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Rational Cubit 300,000,000 m/187,500 mi/s = 1600 m = Rational Mile</a:t>
            </a:r>
          </a:p>
          <a:p>
            <a:pPr marL="742950" marR="0" lvl="1" indent="-285750">
              <a:lnSpc>
                <a:spcPct val="115000"/>
              </a:lnSpc>
              <a:spcAft>
                <a:spcPts val="800"/>
              </a:spcAft>
              <a:buFont typeface="Courier New" panose="02070309020205020404" pitchFamily="49" charset="0"/>
              <a:buChar char="o"/>
            </a:pP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Indian Hasta 300,000,000 m/166,666.66 mi/s = 1800 m = Indian Mile</a:t>
            </a:r>
          </a:p>
          <a:p>
            <a:pPr marL="742950" marR="0" lvl="1" indent="-285750">
              <a:lnSpc>
                <a:spcPct val="115000"/>
              </a:lnSpc>
              <a:spcAft>
                <a:spcPts val="800"/>
              </a:spcAft>
              <a:buFont typeface="Courier New" panose="02070309020205020404" pitchFamily="49" charset="0"/>
              <a:buChar char="o"/>
            </a:pPr>
            <a:r>
              <a:rPr lang="it-IT" dirty="0">
                <a:solidFill>
                  <a:schemeClr val="tx1"/>
                </a:solidFill>
                <a:effectLst/>
                <a:latin typeface="Arial" panose="020B0604020202020204" pitchFamily="34" charset="0"/>
                <a:ea typeface="Courier New" panose="02070309020205020404" pitchFamily="49" charset="0"/>
                <a:cs typeface="Arial" panose="020B0604020202020204" pitchFamily="34" charset="0"/>
              </a:rPr>
              <a:t>Chinese CHI 300,000,000 m/375,000 mi/s = 800 </a:t>
            </a:r>
            <a:r>
              <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rPr>
              <a:t>m = Chinese ½-Mile</a:t>
            </a:r>
          </a:p>
          <a:p>
            <a:pPr marL="742950" marR="0" lvl="1" indent="-285750">
              <a:lnSpc>
                <a:spcPct val="115000"/>
              </a:lnSpc>
              <a:spcAft>
                <a:spcPts val="800"/>
              </a:spcAft>
              <a:buFont typeface="Courier New" panose="02070309020205020404" pitchFamily="49" charset="0"/>
              <a:buChar char="o"/>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Precise measurements for the light-aligned Stadion Unit were used by Eratosthenes in the Third Century BC.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1 x 2 x 2.16 x 8.64</a:t>
            </a:r>
            <a:br>
              <a:rPr lang="en-GB" u="none" dirty="0">
                <a:solidFill>
                  <a:schemeClr val="tx1"/>
                </a:solidFill>
              </a:rPr>
            </a:br>
            <a:br>
              <a:rPr lang="en-GB" u="none" dirty="0">
                <a:solidFill>
                  <a:schemeClr val="tx1"/>
                </a:solidFill>
              </a:rPr>
            </a:br>
            <a:r>
              <a:rPr lang="en-GB" u="none" dirty="0">
                <a:solidFill>
                  <a:schemeClr val="tx1"/>
                </a:solidFill>
                <a:effectLst/>
                <a:latin typeface="Arial" panose="020B0604020202020204" pitchFamily="34" charset="0"/>
              </a:rPr>
              <a:t>The stadion (plural stadia, Ancient Greek: </a:t>
            </a:r>
            <a:r>
              <a:rPr lang="el-GR" u="none" dirty="0">
                <a:solidFill>
                  <a:schemeClr val="tx1"/>
                </a:solidFill>
                <a:effectLst/>
                <a:latin typeface="Arial" panose="020B0604020202020204" pitchFamily="34" charset="0"/>
              </a:rPr>
              <a:t>στάδιον (</a:t>
            </a:r>
            <a:r>
              <a:rPr lang="en-GB" u="none" dirty="0">
                <a:solidFill>
                  <a:schemeClr val="tx1"/>
                </a:solidFill>
                <a:effectLst/>
                <a:latin typeface="Arial" panose="020B0604020202020204" pitchFamily="34" charset="0"/>
              </a:rPr>
              <a:t>latinized as stadium), also anglicized as stade, was an ancient Greek unit of length, consisting of 600 Ancient Greek feet (podes).</a:t>
            </a:r>
            <a:br>
              <a:rPr lang="en-GB" u="none" dirty="0">
                <a:solidFill>
                  <a:schemeClr val="tx1"/>
                </a:solidFill>
              </a:rPr>
            </a:br>
            <a:br>
              <a:rPr lang="en-GB" u="none" dirty="0">
                <a:solidFill>
                  <a:schemeClr val="tx1"/>
                </a:solidFill>
              </a:rPr>
            </a:br>
            <a:r>
              <a:rPr lang="en-GB" u="sng" dirty="0">
                <a:solidFill>
                  <a:schemeClr val="tx1"/>
                </a:solidFill>
                <a:effectLst/>
                <a:latin typeface="Arial" panose="020B0604020202020204" pitchFamily="34" charset="0"/>
              </a:rPr>
              <a:t>CCCRdg Vitruvian Realignments: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Stadia/Stadion exact length relation = 1/8.64 (1/4.32/2) of a Mile…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This corrects from inaccurate Ptolemaic units to the correct Attic units.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Additionally, it corrects from the inaccurate Ptolemaic units to the correct nautical Leo units.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u="none" dirty="0">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solidFill>
                  <a:schemeClr val="tx1"/>
                </a:solidFill>
                <a:effectLst/>
                <a:latin typeface="Arial" panose="020B0604020202020204" pitchFamily="34" charset="0"/>
              </a:rPr>
              <a:t>This also syncs with Leo’s perfect foot, 0.267918381 cm x 1.152 Nautical Miles (alt. 213.333.. / 69.12)</a:t>
            </a:r>
            <a:br>
              <a:rPr lang="en-GB" b="1" u="none" dirty="0">
                <a:solidFill>
                  <a:schemeClr val="tx1"/>
                </a:solidFill>
              </a:rPr>
            </a:br>
            <a:endParaRPr lang="en-GB" u="none" dirty="0">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Details: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This corrects from inaccurate Ptolemaic to the correct Attic - 185.185185.. m - 200 yd - 600 × 1/3.24 m / 1/8.64 = 1600 m</a:t>
            </a:r>
            <a:br>
              <a:rPr lang="en-GB" u="none" dirty="0">
                <a:solidFill>
                  <a:schemeClr val="tx1"/>
                </a:solidFill>
              </a:rPr>
            </a:br>
            <a:br>
              <a:rPr lang="en-GB" u="none" dirty="0">
                <a:solidFill>
                  <a:schemeClr val="tx1"/>
                </a:solidFill>
              </a:rPr>
            </a:br>
            <a:r>
              <a:rPr lang="en-GB" u="none" dirty="0">
                <a:solidFill>
                  <a:schemeClr val="tx1"/>
                </a:solidFill>
                <a:effectLst/>
                <a:latin typeface="Arial" panose="020B0604020202020204" pitchFamily="34" charset="0"/>
              </a:rPr>
              <a:t>And accordingly, from inaccurate Ptolemaic to correct Attic - 200 m - 216 yd - 648 × 1/3.24 m / 1/8 = 1600 m</a:t>
            </a:r>
            <a:br>
              <a:rPr lang="en-GB" u="none" dirty="0">
                <a:solidFill>
                  <a:schemeClr val="tx1"/>
                </a:solidFill>
              </a:rPr>
            </a:br>
            <a:endParaRPr lang="en-GB" b="1" u="none"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This corrects from inaccurate Ptolemaic to correct nautical Leo - 213.33.. m - 230.4 yd - 691.2 × 1/3.24 m / 1/7.5 = 1600 m</a:t>
            </a:r>
            <a:br>
              <a:rPr lang="en-GB" u="none" dirty="0">
                <a:solidFill>
                  <a:schemeClr val="tx1"/>
                </a:solidFill>
              </a:rPr>
            </a:br>
            <a:endParaRPr lang="en-GB" u="none"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u="none" dirty="0">
                <a:solidFill>
                  <a:schemeClr val="tx1"/>
                </a:solidFill>
                <a:effectLst/>
                <a:latin typeface="Arial" panose="020B0604020202020204" pitchFamily="34" charset="0"/>
              </a:rPr>
              <a:t>And accordingly, from inaccurate Ptolemaic to correct nautical Leo - 213.33.. m - 230.4 yd - 691.2 × 1/.373248 m / 1/8.64 = 1600 m</a:t>
            </a:r>
            <a:endParaRPr lang="en-US" u="none" strike="noStrike" dirty="0">
              <a:solidFill>
                <a:schemeClr val="tx1"/>
              </a:solidFill>
              <a:latin typeface="Arial" panose="020B0604020202020204" pitchFamily="34" charset="0"/>
              <a:ea typeface="Calibri"/>
              <a:cs typeface="Arial" panose="020B0604020202020204" pitchFamily="34" charset="0"/>
              <a:sym typeface="Calibri"/>
            </a:endParaRPr>
          </a:p>
          <a:p>
            <a:pPr marL="742950" marR="0" lvl="1" indent="-285750">
              <a:lnSpc>
                <a:spcPct val="115000"/>
              </a:lnSpc>
              <a:spcAft>
                <a:spcPts val="800"/>
              </a:spcAft>
              <a:buFont typeface="Courier New" panose="02070309020205020404" pitchFamily="49" charset="0"/>
              <a:buChar char="o"/>
            </a:pPr>
            <a:endParaRPr lang="en-US" dirty="0">
              <a:solidFill>
                <a:schemeClr val="tx1"/>
              </a:solidFill>
              <a:effectLst/>
              <a:latin typeface="Arial" panose="020B0604020202020204" pitchFamily="34" charset="0"/>
              <a:ea typeface="Courier New" panose="02070309020205020404" pitchFamily="49"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chemeClr val="tx1"/>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chemeClr val="tx1"/>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u="none" dirty="0">
                <a:solidFill>
                  <a:schemeClr val="tx1"/>
                </a:solidFill>
              </a:rPr>
            </a:br>
            <a:endParaRPr dirty="0">
              <a:solidFill>
                <a:schemeClr val="tx1"/>
              </a:solidFill>
              <a:latin typeface="Arial" panose="020B0604020202020204" pitchFamily="34" charset="0"/>
              <a:ea typeface="Calibri"/>
              <a:cs typeface="Arial" panose="020B0604020202020204" pitchFamily="34" charset="0"/>
              <a:sym typeface="Calibri"/>
            </a:endParaRPr>
          </a:p>
        </p:txBody>
      </p:sp>
      <p:sp>
        <p:nvSpPr>
          <p:cNvPr id="309" name="Google Shape;309;p15:notes">
            <a:extLst>
              <a:ext uri="{FF2B5EF4-FFF2-40B4-BE49-F238E27FC236}">
                <a16:creationId xmlns:a16="http://schemas.microsoft.com/office/drawing/2014/main" id="{7AB66434-9EF9-AA91-C542-8DA5B1142E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extLst>
      <p:ext uri="{BB962C8B-B14F-4D97-AF65-F5344CB8AC3E}">
        <p14:creationId xmlns:p14="http://schemas.microsoft.com/office/powerpoint/2010/main" val="339049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chemeClr val="dk1"/>
                </a:solidFill>
                <a:latin typeface="Arial"/>
                <a:ea typeface="Arial"/>
                <a:cs typeface="Arial"/>
                <a:sym typeface="Arial"/>
              </a:rPr>
              <a:t>ORIGINS: The Weighting Game</a:t>
            </a:r>
          </a:p>
          <a:p>
            <a:pPr marL="0" lvl="0" indent="0" algn="l" rtl="0">
              <a:lnSpc>
                <a:spcPct val="100000"/>
              </a:lnSpc>
              <a:spcBef>
                <a:spcPts val="0"/>
              </a:spcBef>
              <a:spcAft>
                <a:spcPts val="0"/>
              </a:spcAft>
              <a:buSzPts val="1400"/>
              <a:buNone/>
            </a:pPr>
            <a:endParaRPr lang="en-US"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400" b="1" i="1" u="none" strike="noStrike" cap="none" dirty="0">
                <a:solidFill>
                  <a:srgbClr val="000000"/>
                </a:solidFill>
                <a:latin typeface="Arial"/>
                <a:ea typeface="Arial"/>
                <a:cs typeface="Arial"/>
                <a:sym typeface="Arial"/>
              </a:rPr>
              <a:t>Just as the Cubit provides the micro to macro distance ruler for accurate solar stream aligned Metre and Mile valuations, the Egyptian Deben synchronizes the corresponding unit of weight.  This provides us with the necessary constant to negotiate the gravitational flux within the system.</a:t>
            </a:r>
            <a:endParaRPr lang="en-US" b="1" i="1" dirty="0"/>
          </a:p>
          <a:p>
            <a:pPr marL="0" marR="0" lvl="0" indent="0" algn="l" rtl="0">
              <a:lnSpc>
                <a:spcPct val="100000"/>
              </a:lnSpc>
              <a:spcBef>
                <a:spcPts val="0"/>
              </a:spcBef>
              <a:spcAft>
                <a:spcPts val="0"/>
              </a:spcAft>
              <a:buNone/>
            </a:pPr>
            <a:endParaRPr lang="en-US" sz="1400" b="1"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Deben (90 gr) 1/12 of 10.8</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Q = 0.54 M</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1 Kg x 1.08 = 1080 gr - (1080 / 92.592592.. gr = 11.664)</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1.08 M = 185.185185.. gr x 5.4 = 1 Kg</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0.54 M = 92.592592.. gr x 5.4 = 0.5 Kg</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0.54 M / 10.8 Deben (92.592592.. gr) = 0.00054</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(0.535836763 M (Royal Cubit) / 0.005 = 91 gr</a:t>
            </a:r>
            <a:br>
              <a:rPr lang="en-US" sz="1600" b="0" i="0" u="none" strike="noStrike" cap="none" dirty="0">
                <a:solidFill>
                  <a:srgbClr val="000000"/>
                </a:solidFill>
                <a:latin typeface="Arial"/>
                <a:ea typeface="Arial"/>
                <a:cs typeface="Arial"/>
                <a:sym typeface="Arial"/>
              </a:rPr>
            </a:b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DIVINE FORMULA 1.08 M / 1.2 = 90 gr</a:t>
            </a:r>
            <a:br>
              <a:rPr lang="en-US" sz="1600" b="0" i="0" u="none" strike="noStrike" cap="none" dirty="0">
                <a:solidFill>
                  <a:srgbClr val="000000"/>
                </a:solidFill>
                <a:latin typeface="Arial"/>
                <a:ea typeface="Arial"/>
                <a:cs typeface="Arial"/>
                <a:sym typeface="Arial"/>
              </a:rPr>
            </a:br>
            <a:r>
              <a:rPr lang="en-US" sz="1200" b="0" i="0" u="none" strike="noStrike" cap="none" dirty="0">
                <a:solidFill>
                  <a:srgbClr val="000000"/>
                </a:solidFill>
                <a:latin typeface="Arial"/>
                <a:ea typeface="Arial"/>
                <a:cs typeface="Arial"/>
                <a:sym typeface="Arial"/>
              </a:rPr>
              <a:t>(Measure / 1.2 = Weight)</a:t>
            </a:r>
            <a:endParaRPr lang="en-US"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US" sz="1600" b="1" i="1"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solidFill>
                <a:schemeClr val="dk1"/>
              </a:solidFill>
              <a:latin typeface="Arial"/>
              <a:ea typeface="Arial"/>
              <a:cs typeface="Arial"/>
              <a:sym typeface="Arial"/>
            </a:endParaRPr>
          </a:p>
        </p:txBody>
      </p:sp>
      <p:sp>
        <p:nvSpPr>
          <p:cNvPr id="180" name="Google Shape;18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E53045D0-84EF-5435-139B-095AAE420E37}"/>
            </a:ext>
          </a:extLst>
        </p:cNvPr>
        <p:cNvGrpSpPr/>
        <p:nvPr/>
      </p:nvGrpSpPr>
      <p:grpSpPr>
        <a:xfrm>
          <a:off x="0" y="0"/>
          <a:ext cx="0" cy="0"/>
          <a:chOff x="0" y="0"/>
          <a:chExt cx="0" cy="0"/>
        </a:xfrm>
      </p:grpSpPr>
      <p:sp>
        <p:nvSpPr>
          <p:cNvPr id="119" name="Google Shape;119;p4:notes">
            <a:extLst>
              <a:ext uri="{FF2B5EF4-FFF2-40B4-BE49-F238E27FC236}">
                <a16:creationId xmlns:a16="http://schemas.microsoft.com/office/drawing/2014/main" id="{86EE6B8D-EA8E-E07C-5203-350123C98E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a:extLst>
              <a:ext uri="{FF2B5EF4-FFF2-40B4-BE49-F238E27FC236}">
                <a16:creationId xmlns:a16="http://schemas.microsoft.com/office/drawing/2014/main" id="{3E87991B-3BA3-2CEA-9438-76CF49922D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dirty="0">
                <a:latin typeface="Arial" panose="020B0604020202020204" pitchFamily="34" charset="0"/>
                <a:ea typeface="Calibri"/>
                <a:cs typeface="Arial" panose="020B0604020202020204" pitchFamily="34" charset="0"/>
                <a:sym typeface="Calibri"/>
              </a:rPr>
              <a:t>ALIGNMENTS: The Tellus Space/Time Light Grid Coordinates</a:t>
            </a:r>
          </a:p>
          <a:p>
            <a:pPr marL="0" marR="0" lvl="0" indent="0" algn="l" rtl="0">
              <a:lnSpc>
                <a:spcPct val="100000"/>
              </a:lnSpc>
              <a:spcBef>
                <a:spcPts val="0"/>
              </a:spcBef>
              <a:spcAft>
                <a:spcPts val="0"/>
              </a:spcAft>
              <a:buClr>
                <a:schemeClr val="dk1"/>
              </a:buClr>
              <a:buSzPts val="800"/>
              <a:buFont typeface="Arial"/>
              <a:buNone/>
            </a:pPr>
            <a:endParaRPr lang="en-US"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r>
              <a:rPr lang="en-US" b="1" i="1" dirty="0">
                <a:solidFill>
                  <a:schemeClr val="dk1"/>
                </a:solidFill>
                <a:latin typeface="Arial" panose="020B0604020202020204" pitchFamily="34" charset="0"/>
                <a:ea typeface="Calibri"/>
                <a:cs typeface="Arial" panose="020B0604020202020204" pitchFamily="34" charset="0"/>
                <a:sym typeface="Calibri"/>
              </a:rPr>
              <a:t>Throughout one energetic grid, light information expresses via platonic construction using 30° as the base angle. </a:t>
            </a: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r>
              <a:rPr lang="en-US" b="1" i="1" dirty="0">
                <a:solidFill>
                  <a:schemeClr val="dk1"/>
                </a:solidFill>
                <a:latin typeface="Arial" panose="020B0604020202020204" pitchFamily="34" charset="0"/>
                <a:ea typeface="Calibri"/>
                <a:cs typeface="Arial" panose="020B0604020202020204" pitchFamily="34" charset="0"/>
                <a:sym typeface="Calibri"/>
              </a:rPr>
              <a:t>Given our axial tilt, the platonic angles no longer sync with </a:t>
            </a:r>
            <a:r>
              <a:rPr lang="en-US" sz="1200" b="1" i="1" dirty="0">
                <a:solidFill>
                  <a:schemeClr val="dk1"/>
                </a:solidFill>
                <a:latin typeface="Arial" panose="020B0604020202020204" pitchFamily="34" charset="0"/>
                <a:ea typeface="Calibri"/>
                <a:cs typeface="Arial" panose="020B0604020202020204" pitchFamily="34" charset="0"/>
                <a:sym typeface="Calibri"/>
              </a:rPr>
              <a:t>true north.</a:t>
            </a: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r>
              <a:rPr lang="en-US" sz="1200" b="1" i="1" dirty="0">
                <a:solidFill>
                  <a:schemeClr val="dk1"/>
                </a:solidFill>
                <a:latin typeface="Arial" panose="020B0604020202020204" pitchFamily="34" charset="0"/>
                <a:ea typeface="Calibri"/>
                <a:cs typeface="Arial" panose="020B0604020202020204" pitchFamily="34" charset="0"/>
                <a:sym typeface="Calibri"/>
              </a:rPr>
              <a:t>Accordingly, the following dimensional and timing error correction returns us to electromagnetic alignment with our solar directed energy stream.</a:t>
            </a: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endParaRPr lang="en-US" sz="1200" b="1" i="1"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r>
              <a:rPr lang="en-US" sz="1200" b="1" i="1" dirty="0">
                <a:solidFill>
                  <a:schemeClr val="dk1"/>
                </a:solidFill>
                <a:latin typeface="Arial" panose="020B0604020202020204" pitchFamily="34" charset="0"/>
                <a:ea typeface="Calibri"/>
                <a:cs typeface="Arial" panose="020B0604020202020204" pitchFamily="34" charset="0"/>
                <a:sym typeface="Calibri"/>
              </a:rPr>
              <a:t>Note the correlation between these harmonics and the Khafre pyramid.</a:t>
            </a:r>
          </a:p>
          <a:p>
            <a:pPr marL="0" marR="0" lvl="0" indent="0" rtl="0">
              <a:lnSpc>
                <a:spcPct val="100000"/>
              </a:lnSpc>
              <a:spcBef>
                <a:spcPts val="0"/>
              </a:spcBef>
              <a:spcAft>
                <a:spcPts val="0"/>
              </a:spcAft>
              <a:buClr>
                <a:schemeClr val="dk1"/>
              </a:buClr>
              <a:buSzPts val="800"/>
              <a:buFont typeface="Arial"/>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rtl="0">
              <a:lnSpc>
                <a:spcPct val="100000"/>
              </a:lnSpc>
              <a:spcBef>
                <a:spcPts val="0"/>
              </a:spcBef>
              <a:spcAft>
                <a:spcPts val="0"/>
              </a:spcAft>
              <a:buClr>
                <a:schemeClr val="dk1"/>
              </a:buClr>
              <a:buSzPts val="800"/>
              <a:buFont typeface="Arial"/>
              <a:buNone/>
            </a:pPr>
            <a:r>
              <a:rPr lang="en-US" sz="1200" b="0" i="0" u="none" strike="noStrike" dirty="0">
                <a:solidFill>
                  <a:schemeClr val="dk1"/>
                </a:solidFill>
                <a:effectLst/>
                <a:latin typeface="Arial" panose="020B0604020202020204" pitchFamily="34" charset="0"/>
                <a:cs typeface="Arial" panose="020B0604020202020204" pitchFamily="34" charset="0"/>
                <a:sym typeface="Calibri"/>
              </a:rPr>
              <a:t>Further detail:</a:t>
            </a:r>
          </a:p>
          <a:p>
            <a:pPr marL="0" marR="0" lvl="0" indent="0" rtl="0">
              <a:lnSpc>
                <a:spcPct val="100000"/>
              </a:lnSpc>
              <a:spcBef>
                <a:spcPts val="0"/>
              </a:spcBef>
              <a:spcAft>
                <a:spcPts val="0"/>
              </a:spcAft>
              <a:buClr>
                <a:schemeClr val="dk1"/>
              </a:buClr>
              <a:buSzPts val="8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SOL 300,000,000 m corresponds with Khafre pyramid Latitude 30°.</a:t>
            </a:r>
          </a:p>
          <a:p>
            <a:pPr marL="0" marR="0" lvl="0" indent="0" rtl="0">
              <a:lnSpc>
                <a:spcPct val="100000"/>
              </a:lnSpc>
              <a:spcBef>
                <a:spcPts val="0"/>
              </a:spcBef>
              <a:spcAft>
                <a:spcPts val="0"/>
              </a:spcAft>
              <a:buClr>
                <a:schemeClr val="dk1"/>
              </a:buClr>
              <a:buSzPts val="8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SOL </a:t>
            </a:r>
            <a:r>
              <a:rPr lang="el-GR" sz="1200" b="0" i="0" u="none" strike="noStrike" dirty="0">
                <a:solidFill>
                  <a:srgbClr val="000000"/>
                </a:solidFill>
                <a:effectLst/>
                <a:latin typeface="Arial" panose="020B0604020202020204" pitchFamily="34" charset="0"/>
                <a:cs typeface="Arial" panose="020B0604020202020204" pitchFamily="34" charset="0"/>
              </a:rPr>
              <a:t>π 3.1104 </a:t>
            </a:r>
            <a:r>
              <a:rPr lang="en-US" sz="1200" b="0" i="0" u="none" strike="noStrike" dirty="0">
                <a:solidFill>
                  <a:srgbClr val="000000"/>
                </a:solidFill>
                <a:effectLst/>
                <a:latin typeface="Arial" panose="020B0604020202020204" pitchFamily="34" charset="0"/>
                <a:cs typeface="Arial" panose="020B0604020202020204" pitchFamily="34" charset="0"/>
              </a:rPr>
              <a:t>corresponds with Khafre pyramid Longitude 31.104°.</a:t>
            </a:r>
          </a:p>
          <a:p>
            <a:pPr marL="0" marR="0" lvl="0" indent="0" rtl="0">
              <a:lnSpc>
                <a:spcPct val="100000"/>
              </a:lnSpc>
              <a:spcBef>
                <a:spcPts val="0"/>
              </a:spcBef>
              <a:spcAft>
                <a:spcPts val="0"/>
              </a:spcAft>
              <a:buClr>
                <a:schemeClr val="dk1"/>
              </a:buClr>
              <a:buSzPts val="8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This is the true MID of MEarth in relation to the Sun.</a:t>
            </a: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endParaRPr lang="en-US" sz="12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800"/>
              <a:buFont typeface="Arial"/>
              <a:buNone/>
            </a:pPr>
            <a:endParaRPr sz="800" dirty="0">
              <a:solidFill>
                <a:schemeClr val="dk1"/>
              </a:solidFill>
              <a:latin typeface="Arial" panose="020B0604020202020204" pitchFamily="34" charset="0"/>
              <a:ea typeface="Calibri"/>
              <a:cs typeface="Arial" panose="020B0604020202020204" pitchFamily="34" charset="0"/>
              <a:sym typeface="Calibri"/>
            </a:endParaRPr>
          </a:p>
        </p:txBody>
      </p:sp>
      <p:sp>
        <p:nvSpPr>
          <p:cNvPr id="121" name="Google Shape;121;p4:notes">
            <a:extLst>
              <a:ext uri="{FF2B5EF4-FFF2-40B4-BE49-F238E27FC236}">
                <a16:creationId xmlns:a16="http://schemas.microsoft.com/office/drawing/2014/main" id="{FD55B519-7CEC-2A26-8859-BD3F0AD8D6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extLst>
      <p:ext uri="{BB962C8B-B14F-4D97-AF65-F5344CB8AC3E}">
        <p14:creationId xmlns:p14="http://schemas.microsoft.com/office/powerpoint/2010/main" val="86881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 name="Google Shape;23;p26"/>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i="0">
                <a:latin typeface="Arial" panose="020B0604020202020204" pitchFamily="34" charset="0"/>
                <a:cs typeface="Arial" panose="020B0604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24" name="Google Shape;24;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25" name="Google Shape;25;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
        <p:cNvGrpSpPr/>
        <p:nvPr/>
      </p:nvGrpSpPr>
      <p:grpSpPr>
        <a:xfrm>
          <a:off x="0" y="0"/>
          <a:ext cx="0" cy="0"/>
          <a:chOff x="0" y="0"/>
          <a:chExt cx="0" cy="0"/>
        </a:xfrm>
      </p:grpSpPr>
      <p:sp>
        <p:nvSpPr>
          <p:cNvPr id="29" name="Google Shape;2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27"/>
          <p:cNvSpPr>
            <a:spLocks noGrp="1"/>
          </p:cNvSpPr>
          <p:nvPr>
            <p:ph type="pic" idx="2"/>
          </p:nvPr>
        </p:nvSpPr>
        <p:spPr>
          <a:xfrm>
            <a:off x="5183188" y="987426"/>
            <a:ext cx="6172200" cy="4873625"/>
          </a:xfrm>
          <a:prstGeom prst="rect">
            <a:avLst/>
          </a:prstGeom>
          <a:noFill/>
          <a:ln>
            <a:noFill/>
          </a:ln>
        </p:spPr>
      </p:sp>
      <p:sp>
        <p:nvSpPr>
          <p:cNvPr id="31" name="Google Shape;31;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b="0" i="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32" name="Google Shape;32;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b="0" i="0">
                <a:solidFill>
                  <a:schemeClr val="dk1"/>
                </a:solidFill>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44" name="Google Shape;44;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3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0" name="Google Shape;5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1" name="Google Shape;51;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7" name="Google Shape;57;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8" name="Google Shape;58;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a:latin typeface="Arial" panose="020B0604020202020204" pitchFamily="34" charset="0"/>
                <a:cs typeface="Arial" panose="020B0604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59" name="Google Shape;59;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0" name="Google Shape;60;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 name="Google Shape;61;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3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 name="Google Shape;6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Arial" panose="020B0604020202020204" pitchFamily="34" charset="0"/>
                <a:cs typeface="Arial" panose="020B0604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G"/><Relationship Id="rId5" Type="http://schemas.openxmlformats.org/officeDocument/2006/relationships/image" Target="../media/image1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11" Type="http://schemas.openxmlformats.org/officeDocument/2006/relationships/image" Target="../media/image21.JP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1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30.png"/><Relationship Id="rId4" Type="http://schemas.openxmlformats.org/officeDocument/2006/relationships/notesSlide" Target="../notesSlides/notesSlide1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1.xml"/><Relationship Id="rId7" Type="http://schemas.openxmlformats.org/officeDocument/2006/relationships/image" Target="../media/image42.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8.png"/><Relationship Id="rId11" Type="http://schemas.openxmlformats.org/officeDocument/2006/relationships/image" Target="../media/image3.png"/><Relationship Id="rId5" Type="http://schemas.openxmlformats.org/officeDocument/2006/relationships/image" Target="../media/image47.png"/><Relationship Id="rId10" Type="http://schemas.openxmlformats.org/officeDocument/2006/relationships/image" Target="https://www.un.org/sustainabledevelopment/wp-content/uploads/2020/05/SDG_website_E_v2_100px.png" TargetMode="External"/><Relationship Id="rId4" Type="http://schemas.openxmlformats.org/officeDocument/2006/relationships/notesSlide" Target="../notesSlides/notesSlide23.xm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hyperlink" Target="mailto:cemersondam@cccrdg.org.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50" name="Google Shape;102;p2" descr="A group of pyramids in the desert&#10;&#10;AI-generated content may be incorrect.">
            <a:extLst>
              <a:ext uri="{FF2B5EF4-FFF2-40B4-BE49-F238E27FC236}">
                <a16:creationId xmlns:a16="http://schemas.microsoft.com/office/drawing/2014/main" id="{6B5ABC5F-BBB4-6BD6-45A9-9765C7656488}"/>
              </a:ext>
            </a:extLst>
          </p:cNvPr>
          <p:cNvPicPr preferRelativeResize="0"/>
          <p:nvPr/>
        </p:nvPicPr>
        <p:blipFill rotWithShape="1">
          <a:blip r:embed="rId5">
            <a:alphaModFix amt="70000"/>
          </a:blip>
          <a:srcRect t="12500" r="2128" b="12597"/>
          <a:stretch/>
        </p:blipFill>
        <p:spPr>
          <a:xfrm>
            <a:off x="0" y="-88900"/>
            <a:ext cx="12192000" cy="6961414"/>
          </a:xfrm>
          <a:prstGeom prst="rect">
            <a:avLst/>
          </a:prstGeom>
          <a:noFill/>
          <a:ln>
            <a:noFill/>
          </a:ln>
        </p:spPr>
      </p:pic>
      <p:sp>
        <p:nvSpPr>
          <p:cNvPr id="90" name="Google Shape;90;p1"/>
          <p:cNvSpPr/>
          <p:nvPr/>
        </p:nvSpPr>
        <p:spPr>
          <a:xfrm>
            <a:off x="304800" y="310880"/>
            <a:ext cx="11582400" cy="6225702"/>
          </a:xfrm>
          <a:prstGeom prst="rect">
            <a:avLst/>
          </a:prstGeom>
          <a:solidFill>
            <a:schemeClr val="lt1">
              <a:alpha val="50000"/>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91" name="Google Shape;91;p1"/>
          <p:cNvSpPr txBox="1"/>
          <p:nvPr/>
        </p:nvSpPr>
        <p:spPr>
          <a:xfrm>
            <a:off x="2016374" y="5343193"/>
            <a:ext cx="84207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u="none" strike="noStrike" cap="none" dirty="0">
                <a:solidFill>
                  <a:schemeClr val="dk1"/>
                </a:solidFill>
                <a:latin typeface="Arial" panose="020B0604020202020204" pitchFamily="34" charset="0"/>
                <a:ea typeface="Calibri"/>
                <a:cs typeface="Arial" panose="020B0604020202020204" pitchFamily="34" charset="0"/>
                <a:sym typeface="Calibri"/>
              </a:rPr>
              <a:t>SOL Harmonic Realignment</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The Origin of Numbers Ushering in Reunification</a:t>
            </a:r>
            <a:b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b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EGU25-7153</a:t>
            </a:r>
            <a:endParaRPr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b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b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92" name="Google Shape;92;p1"/>
          <p:cNvSpPr txBox="1"/>
          <p:nvPr/>
        </p:nvSpPr>
        <p:spPr>
          <a:xfrm>
            <a:off x="433167" y="464118"/>
            <a:ext cx="8819805" cy="1246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Presented at Session EOS4.3 - Geoethics and Global Anthropogenic Change</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Geoscience for Policy, Action and Education in Addressing the Climate and Ecological Crises</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Room 2.93</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Friday, 2 May 2025</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09:50 AM</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grpSp>
        <p:nvGrpSpPr>
          <p:cNvPr id="93" name="Google Shape;93;p1"/>
          <p:cNvGrpSpPr>
            <a:grpSpLocks noChangeAspect="1"/>
          </p:cNvGrpSpPr>
          <p:nvPr/>
        </p:nvGrpSpPr>
        <p:grpSpPr>
          <a:xfrm>
            <a:off x="4197620" y="1340108"/>
            <a:ext cx="3796759" cy="3796783"/>
            <a:chOff x="2618974" y="1626724"/>
            <a:chExt cx="3906052" cy="3859676"/>
          </a:xfrm>
        </p:grpSpPr>
        <p:sp>
          <p:nvSpPr>
            <p:cNvPr id="94" name="Google Shape;94;p1"/>
            <p:cNvSpPr/>
            <p:nvPr/>
          </p:nvSpPr>
          <p:spPr>
            <a:xfrm>
              <a:off x="2618974" y="1626724"/>
              <a:ext cx="3906052" cy="3859676"/>
            </a:xfrm>
            <a:prstGeom prst="ellipse">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pic>
          <p:nvPicPr>
            <p:cNvPr id="95" name="Google Shape;95;p1" descr="A diagram of the four elements&#10;&#10;AI-generated content may be incorrect."/>
            <p:cNvPicPr preferRelativeResize="0"/>
            <p:nvPr/>
          </p:nvPicPr>
          <p:blipFill rotWithShape="1">
            <a:blip r:embed="rId6">
              <a:alphaModFix/>
            </a:blip>
            <a:srcRect l="2180" t="1482" r="3790" b="4424"/>
            <a:stretch/>
          </p:blipFill>
          <p:spPr>
            <a:xfrm>
              <a:off x="3358781" y="2091738"/>
              <a:ext cx="2426437" cy="2967637"/>
            </a:xfrm>
            <a:prstGeom prst="rect">
              <a:avLst/>
            </a:prstGeom>
            <a:noFill/>
            <a:ln>
              <a:noFill/>
            </a:ln>
          </p:spPr>
        </p:pic>
      </p:grpSp>
      <p:sp>
        <p:nvSpPr>
          <p:cNvPr id="96" name="Google Shape;96;p1"/>
          <p:cNvSpPr txBox="1"/>
          <p:nvPr/>
        </p:nvSpPr>
        <p:spPr>
          <a:xfrm>
            <a:off x="304790" y="6536572"/>
            <a:ext cx="1698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u="none" strike="noStrike" cap="none" dirty="0">
                <a:solidFill>
                  <a:srgbClr val="1F1F1F"/>
                </a:solidFill>
                <a:latin typeface="Arial" panose="020B0604020202020204" pitchFamily="34" charset="0"/>
                <a:ea typeface="Calibri"/>
                <a:cs typeface="Arial" panose="020B0604020202020204" pitchFamily="34" charset="0"/>
                <a:sym typeface="Calibri"/>
              </a:rPr>
              <a:t>Image: Wikimedia.org</a:t>
            </a:r>
            <a:endParaRPr sz="1200" u="none" strike="noStrike" cap="none" dirty="0">
              <a:solidFill>
                <a:srgbClr val="1F1F1F"/>
              </a:solidFill>
              <a:latin typeface="Arial" panose="020B0604020202020204" pitchFamily="34" charset="0"/>
              <a:ea typeface="Calibri"/>
              <a:cs typeface="Arial" panose="020B0604020202020204" pitchFamily="34" charset="0"/>
              <a:sym typeface="Calibri"/>
            </a:endParaRPr>
          </a:p>
        </p:txBody>
      </p:sp>
      <p:sp>
        <p:nvSpPr>
          <p:cNvPr id="15" name="TextBox 14">
            <a:extLst>
              <a:ext uri="{FF2B5EF4-FFF2-40B4-BE49-F238E27FC236}">
                <a16:creationId xmlns:a16="http://schemas.microsoft.com/office/drawing/2014/main" id="{F2F002B9-948A-DF4B-BD85-313B68BAABD6}"/>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pic>
        <p:nvPicPr>
          <p:cNvPr id="8" name="Audio 7">
            <a:extLst>
              <a:ext uri="{FF2B5EF4-FFF2-40B4-BE49-F238E27FC236}">
                <a16:creationId xmlns:a16="http://schemas.microsoft.com/office/drawing/2014/main" id="{85CEF9BD-BDDA-43B5-D7EA-1ACA68D3FD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44"/>
    </mc:Choice>
    <mc:Fallback xmlns="">
      <p:transition spd="slow" advTm="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53" name="Google Shape;123;p4" descr="A stone structure with a cross in the middle&#10;&#10;AI-generated content may be incorrect.">
            <a:extLst>
              <a:ext uri="{FF2B5EF4-FFF2-40B4-BE49-F238E27FC236}">
                <a16:creationId xmlns:a16="http://schemas.microsoft.com/office/drawing/2014/main" id="{161C227F-46A8-A07C-0FD0-AF33A9D02E72}"/>
              </a:ext>
            </a:extLst>
          </p:cNvPr>
          <p:cNvPicPr preferRelativeResize="0"/>
          <p:nvPr/>
        </p:nvPicPr>
        <p:blipFill rotWithShape="1">
          <a:blip r:embed="rId5">
            <a:alphaModFix amt="60000"/>
          </a:blip>
          <a:srcRect t="2374" b="22624"/>
          <a:stretch/>
        </p:blipFill>
        <p:spPr>
          <a:xfrm>
            <a:off x="0" y="0"/>
            <a:ext cx="12192000" cy="6858000"/>
          </a:xfrm>
          <a:prstGeom prst="rect">
            <a:avLst/>
          </a:prstGeom>
          <a:noFill/>
          <a:ln>
            <a:noFill/>
          </a:ln>
          <a:effectLst>
            <a:outerShdw blurRad="63500" sx="102000" sy="102000" algn="ctr" rotWithShape="0">
              <a:prstClr val="black">
                <a:alpha val="40000"/>
              </a:prstClr>
            </a:outerShdw>
          </a:effectLst>
        </p:spPr>
      </p:pic>
      <p:sp>
        <p:nvSpPr>
          <p:cNvPr id="11" name="Google Shape;167;p7">
            <a:extLst>
              <a:ext uri="{FF2B5EF4-FFF2-40B4-BE49-F238E27FC236}">
                <a16:creationId xmlns:a16="http://schemas.microsoft.com/office/drawing/2014/main" id="{6D4F5A65-E2AF-BB42-09AA-213D2332C4CB}"/>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37" name="Google Shape;137;p5"/>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ALIGNMENT</a:t>
            </a: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S: Dimensional Frequency Bridge</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38" name="Google Shape;138;p5"/>
          <p:cNvSpPr/>
          <p:nvPr/>
        </p:nvSpPr>
        <p:spPr>
          <a:xfrm>
            <a:off x="4541716" y="2003155"/>
            <a:ext cx="3135113" cy="287881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43" name="Google Shape;143;p5"/>
          <p:cNvSpPr txBox="1"/>
          <p:nvPr/>
        </p:nvSpPr>
        <p:spPr>
          <a:xfrm>
            <a:off x="1524000" y="280524"/>
            <a:ext cx="777685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7062F354-6558-D646-D49D-637E4F1EB3C4}"/>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3" name="TextBox 2">
            <a:extLst>
              <a:ext uri="{FF2B5EF4-FFF2-40B4-BE49-F238E27FC236}">
                <a16:creationId xmlns:a16="http://schemas.microsoft.com/office/drawing/2014/main" id="{2F204CEB-314E-594A-3C4B-8E676190BD9D}"/>
              </a:ext>
            </a:extLst>
          </p:cNvPr>
          <p:cNvSpPr txBox="1"/>
          <p:nvPr/>
        </p:nvSpPr>
        <p:spPr>
          <a:xfrm>
            <a:off x="553058" y="593028"/>
            <a:ext cx="6304942" cy="6232475"/>
          </a:xfrm>
          <a:prstGeom prst="rect">
            <a:avLst/>
          </a:prstGeom>
          <a:noFill/>
        </p:spPr>
        <p:txBody>
          <a:bodyPr wrap="square" rtlCol="0">
            <a:spAutoFit/>
          </a:bodyPr>
          <a:lstStyle/>
          <a:p>
            <a:endParaRPr lang="en-US" sz="1800" b="1" i="0" u="none" strike="noStrike" dirty="0">
              <a:solidFill>
                <a:srgbClr val="000000"/>
              </a:solidFill>
              <a:effectLst/>
              <a:latin typeface="Arial" panose="020B0604020202020204" pitchFamily="34" charset="0"/>
              <a:cs typeface="Arial" panose="020B0604020202020204" pitchFamily="34" charset="0"/>
            </a:endParaRPr>
          </a:p>
          <a:p>
            <a:endParaRPr lang="en-US" sz="1800" b="0" i="0" u="none" strike="noStrike" dirty="0">
              <a:solidFill>
                <a:srgbClr val="000000"/>
              </a:solidFill>
              <a:effectLst/>
              <a:latin typeface="Arial" panose="020B0604020202020204" pitchFamily="34" charset="0"/>
              <a:cs typeface="Arial" panose="020B0604020202020204" pitchFamily="34" charset="0"/>
            </a:endParaRPr>
          </a:p>
          <a:p>
            <a:r>
              <a:rPr lang="en-US" sz="1200" dirty="0">
                <a:solidFill>
                  <a:schemeClr val="tx1"/>
                </a:solidFill>
                <a:latin typeface="+mn-lt"/>
                <a:ea typeface="Calibri"/>
                <a:cs typeface="Arial" panose="020B0604020202020204" pitchFamily="34" charset="0"/>
                <a:sym typeface="Calibri"/>
              </a:rPr>
              <a:t>Diving deeper into the dimensional construction, we see that the ruling principles of frequency and vibration (1/x) prove that everything is trans-dimensionally connected </a:t>
            </a:r>
            <a:r>
              <a:rPr lang="en-US" sz="1200" u="none" dirty="0">
                <a:solidFill>
                  <a:schemeClr val="tx1"/>
                </a:solidFill>
                <a:latin typeface="+mn-lt"/>
                <a:ea typeface="Calibri"/>
                <a:cs typeface="Arial" panose="020B0604020202020204" pitchFamily="34" charset="0"/>
                <a:sym typeface="Calibri"/>
              </a:rPr>
              <a:t>in-between states…</a:t>
            </a:r>
            <a:r>
              <a:rPr lang="en-US" sz="1200" dirty="0">
                <a:solidFill>
                  <a:schemeClr val="tx1"/>
                </a:solidFill>
                <a:latin typeface="+mn-lt"/>
                <a:ea typeface="Calibri"/>
                <a:cs typeface="Arial" panose="020B0604020202020204" pitchFamily="34" charset="0"/>
                <a:sym typeface="Calibri"/>
              </a:rPr>
              <a:t>pinging between</a:t>
            </a:r>
            <a:r>
              <a:rPr lang="en-US" sz="1200" u="none" dirty="0">
                <a:solidFill>
                  <a:schemeClr val="tx1"/>
                </a:solidFill>
                <a:latin typeface="+mn-lt"/>
                <a:ea typeface="Calibri"/>
                <a:cs typeface="Arial" panose="020B0604020202020204" pitchFamily="34" charset="0"/>
                <a:sym typeface="Calibri"/>
              </a:rPr>
              <a:t> multiple positions at once. </a:t>
            </a:r>
          </a:p>
          <a:p>
            <a:endParaRPr lang="en-US" sz="1200" dirty="0">
              <a:solidFill>
                <a:schemeClr val="tx1"/>
              </a:solidFill>
              <a:latin typeface="+mn-lt"/>
              <a:ea typeface="Calibri"/>
              <a:cs typeface="Arial" panose="020B0604020202020204" pitchFamily="34" charset="0"/>
              <a:sym typeface="Calibri"/>
            </a:endParaRPr>
          </a:p>
          <a:p>
            <a:r>
              <a:rPr lang="en-US" sz="1200" dirty="0">
                <a:latin typeface="+mn-lt"/>
                <a:ea typeface="Calibri"/>
                <a:cs typeface="Arial" panose="020B0604020202020204" pitchFamily="34" charset="0"/>
                <a:sym typeface="Calibri"/>
              </a:rPr>
              <a:t>As we resynchronize with the accurate light signal relay, full electromagnetic coherence returns. At this zero-point, the hyperpolarization in the </a:t>
            </a:r>
            <a:r>
              <a:rPr lang="en-US" sz="1200" dirty="0">
                <a:latin typeface="+mj-lt"/>
                <a:ea typeface="Calibri"/>
                <a:cs typeface="Arial" panose="020B0604020202020204" pitchFamily="34" charset="0"/>
                <a:sym typeface="Calibri"/>
              </a:rPr>
              <a:t>signal disappears, and our electron transport chain exchanges freely again. </a:t>
            </a:r>
            <a:r>
              <a:rPr lang="en-US" sz="1200" dirty="0">
                <a:solidFill>
                  <a:srgbClr val="000000"/>
                </a:solidFill>
                <a:effectLst/>
                <a:latin typeface="+mj-lt"/>
                <a:ea typeface="Noto Sans Symbols"/>
                <a:cs typeface="Arial" panose="020B0604020202020204" pitchFamily="34" charset="0"/>
              </a:rPr>
              <a:t>This results in a fundamental change in our state of consciousness—from separation back into full energetic connectivity within and between all parts of one system.</a:t>
            </a:r>
            <a:r>
              <a:rPr lang="en-US" sz="1200" dirty="0">
                <a:latin typeface="+mj-lt"/>
                <a:ea typeface="Calibri"/>
                <a:cs typeface="Arial" panose="020B0604020202020204" pitchFamily="34" charset="0"/>
                <a:sym typeface="Calibri"/>
              </a:rPr>
              <a:t> </a:t>
            </a:r>
          </a:p>
          <a:p>
            <a:endParaRPr lang="en-US" sz="1200" dirty="0">
              <a:solidFill>
                <a:schemeClr val="tx1"/>
              </a:solidFill>
              <a:latin typeface="+mn-lt"/>
              <a:cs typeface="Arial" panose="020B0604020202020204" pitchFamily="34" charset="0"/>
              <a:sym typeface="Calibri"/>
            </a:endParaRPr>
          </a:p>
          <a:p>
            <a:r>
              <a:rPr lang="en-US" b="1" dirty="0">
                <a:solidFill>
                  <a:schemeClr val="tx1"/>
                </a:solidFill>
                <a:latin typeface="+mn-lt"/>
                <a:cs typeface="Arial" panose="020B0604020202020204" pitchFamily="34" charset="0"/>
                <a:sym typeface="Calibri"/>
              </a:rPr>
              <a:t>Key Considerations:</a:t>
            </a:r>
          </a:p>
          <a:p>
            <a:endParaRPr lang="en-US" b="1" dirty="0"/>
          </a:p>
          <a:p>
            <a:pPr marL="285750" indent="-285750">
              <a:buFont typeface="Arial" panose="020B0604020202020204" pitchFamily="34" charset="0"/>
              <a:buChar char="•"/>
            </a:pPr>
            <a:r>
              <a:rPr lang="en-US" b="1" dirty="0"/>
              <a:t>Original Base 12 positioning realignment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Numbers double through a 1.08 base across 9 Octave cycling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Sequential sets of space/time frequency coordinates nest in ratioed precision within each octave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Cadenced celestial cycling maintain order within and between each octavial set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 8</a:t>
            </a:r>
            <a:r>
              <a:rPr lang="en-US" b="1" baseline="30000" dirty="0"/>
              <a:t>th </a:t>
            </a:r>
            <a:r>
              <a:rPr lang="en-US" b="1" dirty="0"/>
              <a:t>Octave is a direct sync to Universal Q parameters:  185185.185 m / 0.535836763 rc = 345,600. </a:t>
            </a:r>
            <a:r>
              <a:rPr lang="en-US" b="1" i="1" dirty="0"/>
              <a:t>Home State Alignment</a:t>
            </a:r>
          </a:p>
          <a:p>
            <a:pPr marL="285750" indent="-285750">
              <a:buFont typeface="Arial" panose="020B0604020202020204" pitchFamily="34" charset="0"/>
              <a:buChar char="•"/>
            </a:pPr>
            <a:endParaRPr lang="en-US" sz="1800" b="0" i="1" u="none" strike="noStrike" dirty="0">
              <a:solidFill>
                <a:srgbClr val="000000"/>
              </a:solidFill>
              <a:effectLst/>
              <a:latin typeface="Arial" panose="020B0604020202020204" pitchFamily="34" charset="0"/>
              <a:cs typeface="Arial" panose="020B0604020202020204" pitchFamily="34" charset="0"/>
            </a:endParaRPr>
          </a:p>
          <a:p>
            <a:endParaRPr lang="en-US" sz="1500" dirty="0">
              <a:latin typeface="Arial" panose="020B0604020202020204" pitchFamily="34" charset="0"/>
              <a:cs typeface="Arial" panose="020B0604020202020204" pitchFamily="34" charset="0"/>
            </a:endParaRPr>
          </a:p>
        </p:txBody>
      </p:sp>
      <p:sp>
        <p:nvSpPr>
          <p:cNvPr id="9" name="Google Shape;142;p5">
            <a:extLst>
              <a:ext uri="{FF2B5EF4-FFF2-40B4-BE49-F238E27FC236}">
                <a16:creationId xmlns:a16="http://schemas.microsoft.com/office/drawing/2014/main" id="{2C7CC04D-A68D-48D8-1E6E-0F202C90F858}"/>
              </a:ext>
            </a:extLst>
          </p:cNvPr>
          <p:cNvSpPr txBox="1"/>
          <p:nvPr/>
        </p:nvSpPr>
        <p:spPr>
          <a:xfrm>
            <a:off x="6300238" y="1622713"/>
            <a:ext cx="5688102" cy="16157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Space Latitudinal Adjustment</a:t>
            </a: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SUM(x°+n°) x 1.2</a:t>
            </a:r>
          </a:p>
          <a:p>
            <a:pPr marL="0" marR="0" lvl="0" indent="0" algn="ctr" rtl="0">
              <a:lnSpc>
                <a:spcPct val="100000"/>
              </a:lnSpc>
              <a:spcBef>
                <a:spcPts val="0"/>
              </a:spcBef>
              <a:spcAft>
                <a:spcPts val="0"/>
              </a:spcAft>
              <a:buNone/>
            </a:pPr>
            <a:endParaRPr lang="en-US"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Sun 360° Circle to Sun 432° Sphere (360 x 1.2)</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pic>
        <p:nvPicPr>
          <p:cNvPr id="20" name="Picture 19" descr="A screenshot of a data sheet&#10;&#10;AI-generated content may be incorrect.">
            <a:extLst>
              <a:ext uri="{FF2B5EF4-FFF2-40B4-BE49-F238E27FC236}">
                <a16:creationId xmlns:a16="http://schemas.microsoft.com/office/drawing/2014/main" id="{527A32D7-5EE2-F68D-BFC2-54CA0EBF5531}"/>
              </a:ext>
            </a:extLst>
          </p:cNvPr>
          <p:cNvPicPr>
            <a:picLocks noChangeAspect="1"/>
          </p:cNvPicPr>
          <p:nvPr/>
        </p:nvPicPr>
        <p:blipFill>
          <a:blip r:embed="rId6"/>
          <a:stretch>
            <a:fillRect/>
          </a:stretch>
        </p:blipFill>
        <p:spPr>
          <a:xfrm>
            <a:off x="6936026" y="2798040"/>
            <a:ext cx="4529733" cy="3014037"/>
          </a:xfrm>
          <a:prstGeom prst="rect">
            <a:avLst/>
          </a:prstGeom>
          <a:effectLst>
            <a:outerShdw blurRad="63500" sx="102000" sy="102000" algn="ctr" rotWithShape="0">
              <a:prstClr val="black">
                <a:alpha val="40000"/>
              </a:prstClr>
            </a:outerShdw>
          </a:effectLst>
        </p:spPr>
      </p:pic>
      <p:sp>
        <p:nvSpPr>
          <p:cNvPr id="24" name="Oval 23">
            <a:extLst>
              <a:ext uri="{FF2B5EF4-FFF2-40B4-BE49-F238E27FC236}">
                <a16:creationId xmlns:a16="http://schemas.microsoft.com/office/drawing/2014/main" id="{4B29396D-34F6-5426-5F73-B500AFE1A583}"/>
              </a:ext>
            </a:extLst>
          </p:cNvPr>
          <p:cNvSpPr/>
          <p:nvPr/>
        </p:nvSpPr>
        <p:spPr>
          <a:xfrm>
            <a:off x="6921661" y="3854370"/>
            <a:ext cx="2963119" cy="263360"/>
          </a:xfrm>
          <a:prstGeom prst="ellipse">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AADE463B-C1A8-DA3E-7558-B3EBF7361713}"/>
              </a:ext>
            </a:extLst>
          </p:cNvPr>
          <p:cNvSpPr txBox="1"/>
          <p:nvPr/>
        </p:nvSpPr>
        <p:spPr>
          <a:xfrm rot="16200000">
            <a:off x="6063918" y="2685419"/>
            <a:ext cx="1556084" cy="230832"/>
          </a:xfrm>
          <a:prstGeom prst="rect">
            <a:avLst/>
          </a:prstGeom>
          <a:noFill/>
        </p:spPr>
        <p:txBody>
          <a:bodyPr wrap="square" rtlCol="0">
            <a:spAutoFit/>
          </a:bodyPr>
          <a:lstStyle/>
          <a:p>
            <a:r>
              <a:rPr lang="en-US" sz="900" dirty="0">
                <a:solidFill>
                  <a:schemeClr val="tx1">
                    <a:lumMod val="65000"/>
                    <a:lumOff val="35000"/>
                  </a:schemeClr>
                </a:solidFill>
              </a:rPr>
              <a:t>octave</a:t>
            </a:r>
          </a:p>
        </p:txBody>
      </p:sp>
      <p:sp>
        <p:nvSpPr>
          <p:cNvPr id="16" name="TextBox 15">
            <a:extLst>
              <a:ext uri="{FF2B5EF4-FFF2-40B4-BE49-F238E27FC236}">
                <a16:creationId xmlns:a16="http://schemas.microsoft.com/office/drawing/2014/main" id="{2655C6C9-1F56-E610-B9D8-1ABACC9B2DCA}"/>
              </a:ext>
            </a:extLst>
          </p:cNvPr>
          <p:cNvSpPr txBox="1"/>
          <p:nvPr/>
        </p:nvSpPr>
        <p:spPr>
          <a:xfrm>
            <a:off x="6730098" y="3591550"/>
            <a:ext cx="201181" cy="2254704"/>
          </a:xfrm>
          <a:prstGeom prst="rect">
            <a:avLst/>
          </a:prstGeom>
          <a:noFill/>
        </p:spPr>
        <p:txBody>
          <a:bodyPr wrap="square" rtlCol="0">
            <a:spAutoFit/>
          </a:bodyPr>
          <a:lstStyle/>
          <a:p>
            <a:r>
              <a:rPr lang="en-US" sz="800" dirty="0">
                <a:solidFill>
                  <a:schemeClr val="tx1">
                    <a:lumMod val="65000"/>
                    <a:lumOff val="35000"/>
                  </a:schemeClr>
                </a:solidFill>
              </a:rPr>
              <a:t>9</a:t>
            </a:r>
          </a:p>
          <a:p>
            <a:endParaRPr lang="en-US" sz="800" dirty="0">
              <a:solidFill>
                <a:schemeClr val="tx1">
                  <a:lumMod val="65000"/>
                  <a:lumOff val="35000"/>
                </a:schemeClr>
              </a:solidFill>
            </a:endParaRPr>
          </a:p>
          <a:p>
            <a:r>
              <a:rPr lang="en-US" sz="800" dirty="0">
                <a:solidFill>
                  <a:schemeClr val="tx1">
                    <a:lumMod val="65000"/>
                    <a:lumOff val="35000"/>
                  </a:schemeClr>
                </a:solidFill>
              </a:rPr>
              <a:t>8</a:t>
            </a:r>
          </a:p>
          <a:p>
            <a:endParaRPr lang="en-US" sz="800" dirty="0">
              <a:solidFill>
                <a:schemeClr val="tx1">
                  <a:lumMod val="65000"/>
                  <a:lumOff val="35000"/>
                </a:schemeClr>
              </a:solidFill>
            </a:endParaRPr>
          </a:p>
          <a:p>
            <a:r>
              <a:rPr lang="en-US" sz="800" dirty="0">
                <a:solidFill>
                  <a:schemeClr val="tx1">
                    <a:lumMod val="65000"/>
                    <a:lumOff val="35000"/>
                  </a:schemeClr>
                </a:solidFill>
              </a:rPr>
              <a:t>7</a:t>
            </a:r>
          </a:p>
          <a:p>
            <a:endParaRPr lang="en-US" sz="800" dirty="0">
              <a:solidFill>
                <a:schemeClr val="tx1">
                  <a:lumMod val="65000"/>
                  <a:lumOff val="35000"/>
                </a:schemeClr>
              </a:solidFill>
            </a:endParaRPr>
          </a:p>
          <a:p>
            <a:r>
              <a:rPr lang="en-US" sz="800" dirty="0">
                <a:solidFill>
                  <a:schemeClr val="tx1">
                    <a:lumMod val="65000"/>
                    <a:lumOff val="35000"/>
                  </a:schemeClr>
                </a:solidFill>
              </a:rPr>
              <a:t>6</a:t>
            </a:r>
          </a:p>
          <a:p>
            <a:endParaRPr lang="en-US" sz="800" dirty="0">
              <a:solidFill>
                <a:schemeClr val="tx1">
                  <a:lumMod val="65000"/>
                  <a:lumOff val="35000"/>
                </a:schemeClr>
              </a:solidFill>
            </a:endParaRPr>
          </a:p>
          <a:p>
            <a:r>
              <a:rPr lang="en-US" sz="800" dirty="0">
                <a:solidFill>
                  <a:schemeClr val="tx1">
                    <a:lumMod val="65000"/>
                    <a:lumOff val="35000"/>
                  </a:schemeClr>
                </a:solidFill>
              </a:rPr>
              <a:t>5</a:t>
            </a:r>
          </a:p>
          <a:p>
            <a:endParaRPr lang="en-US" sz="800" dirty="0">
              <a:solidFill>
                <a:schemeClr val="tx1">
                  <a:lumMod val="65000"/>
                  <a:lumOff val="35000"/>
                </a:schemeClr>
              </a:solidFill>
            </a:endParaRPr>
          </a:p>
          <a:p>
            <a:r>
              <a:rPr lang="en-US" sz="800" dirty="0">
                <a:solidFill>
                  <a:schemeClr val="tx1">
                    <a:lumMod val="65000"/>
                    <a:lumOff val="35000"/>
                  </a:schemeClr>
                </a:solidFill>
              </a:rPr>
              <a:t>4</a:t>
            </a:r>
          </a:p>
          <a:p>
            <a:endParaRPr lang="en-US" sz="800" dirty="0">
              <a:solidFill>
                <a:schemeClr val="tx1">
                  <a:lumMod val="65000"/>
                  <a:lumOff val="35000"/>
                </a:schemeClr>
              </a:solidFill>
            </a:endParaRPr>
          </a:p>
          <a:p>
            <a:r>
              <a:rPr lang="en-US" sz="800" dirty="0">
                <a:solidFill>
                  <a:schemeClr val="tx1">
                    <a:lumMod val="65000"/>
                    <a:lumOff val="35000"/>
                  </a:schemeClr>
                </a:solidFill>
              </a:rPr>
              <a:t>3</a:t>
            </a:r>
          </a:p>
          <a:p>
            <a:endParaRPr lang="en-US" sz="800" dirty="0">
              <a:solidFill>
                <a:schemeClr val="tx1">
                  <a:lumMod val="65000"/>
                  <a:lumOff val="35000"/>
                </a:schemeClr>
              </a:solidFill>
            </a:endParaRPr>
          </a:p>
          <a:p>
            <a:r>
              <a:rPr lang="en-US" sz="800" dirty="0">
                <a:solidFill>
                  <a:schemeClr val="tx1">
                    <a:lumMod val="65000"/>
                    <a:lumOff val="35000"/>
                  </a:schemeClr>
                </a:solidFill>
              </a:rPr>
              <a:t>2</a:t>
            </a:r>
          </a:p>
          <a:p>
            <a:endParaRPr lang="en-US" sz="800" dirty="0">
              <a:solidFill>
                <a:schemeClr val="tx1">
                  <a:lumMod val="65000"/>
                  <a:lumOff val="35000"/>
                </a:schemeClr>
              </a:solidFill>
            </a:endParaRPr>
          </a:p>
          <a:p>
            <a:r>
              <a:rPr lang="en-US" sz="800" dirty="0">
                <a:solidFill>
                  <a:schemeClr val="tx1">
                    <a:lumMod val="65000"/>
                    <a:lumOff val="35000"/>
                  </a:schemeClr>
                </a:solidFill>
              </a:rPr>
              <a:t>1</a:t>
            </a:r>
          </a:p>
        </p:txBody>
      </p:sp>
      <p:pic>
        <p:nvPicPr>
          <p:cNvPr id="7" name="Audio 6">
            <a:extLst>
              <a:ext uri="{FF2B5EF4-FFF2-40B4-BE49-F238E27FC236}">
                <a16:creationId xmlns:a16="http://schemas.microsoft.com/office/drawing/2014/main" id="{B23AB6E6-B816-1701-B3AE-EF3DBA4B16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81"/>
    </mc:Choice>
    <mc:Fallback xmlns="">
      <p:transition spd="slow" advTm="1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4" descr="A stone structure with a cross in the middle&#10;&#10;AI-generated content may be incorrect."/>
          <p:cNvPicPr preferRelativeResize="0"/>
          <p:nvPr/>
        </p:nvPicPr>
        <p:blipFill rotWithShape="1">
          <a:blip r:embed="rId5">
            <a:alphaModFix amt="60000"/>
          </a:blip>
          <a:srcRect t="2374" b="22624"/>
          <a:stretch/>
        </p:blipFill>
        <p:spPr>
          <a:xfrm>
            <a:off x="0" y="0"/>
            <a:ext cx="12192000" cy="6858000"/>
          </a:xfrm>
          <a:prstGeom prst="rect">
            <a:avLst/>
          </a:prstGeom>
          <a:noFill/>
          <a:ln>
            <a:noFill/>
          </a:ln>
          <a:effectLst>
            <a:outerShdw blurRad="63500" sx="102000" sy="102000" algn="ctr" rotWithShape="0">
              <a:prstClr val="black">
                <a:alpha val="40000"/>
              </a:prstClr>
            </a:outerShdw>
          </a:effectLst>
        </p:spPr>
      </p:pic>
      <p:sp>
        <p:nvSpPr>
          <p:cNvPr id="7" name="Google Shape;167;p7">
            <a:extLst>
              <a:ext uri="{FF2B5EF4-FFF2-40B4-BE49-F238E27FC236}">
                <a16:creationId xmlns:a16="http://schemas.microsoft.com/office/drawing/2014/main" id="{2C864875-34E9-3D03-00E8-48935B1462D1}"/>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25" name="Google Shape;125;p4"/>
          <p:cNvSpPr/>
          <p:nvPr/>
        </p:nvSpPr>
        <p:spPr>
          <a:xfrm>
            <a:off x="4541716" y="2003155"/>
            <a:ext cx="3135113" cy="287881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29" name="Google Shape;129;p4"/>
          <p:cNvSpPr txBox="1"/>
          <p:nvPr/>
        </p:nvSpPr>
        <p:spPr>
          <a:xfrm>
            <a:off x="304790" y="6536572"/>
            <a:ext cx="1698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u="none" strike="noStrike" cap="none" dirty="0">
                <a:solidFill>
                  <a:srgbClr val="1F1F1F"/>
                </a:solidFill>
                <a:latin typeface="Arial" panose="020B0604020202020204" pitchFamily="34" charset="0"/>
                <a:ea typeface="Calibri"/>
                <a:cs typeface="Arial" panose="020B0604020202020204" pitchFamily="34" charset="0"/>
                <a:sym typeface="Calibri"/>
              </a:rPr>
              <a:t>Image: jes</a:t>
            </a:r>
            <a:endParaRPr sz="1200" u="none" strike="noStrike" cap="none" dirty="0">
              <a:solidFill>
                <a:srgbClr val="1F1F1F"/>
              </a:solidFill>
              <a:latin typeface="Arial" panose="020B0604020202020204" pitchFamily="34" charset="0"/>
              <a:ea typeface="Calibri"/>
              <a:cs typeface="Arial" panose="020B0604020202020204" pitchFamily="34" charset="0"/>
              <a:sym typeface="Calibri"/>
            </a:endParaRPr>
          </a:p>
        </p:txBody>
      </p:sp>
      <p:sp>
        <p:nvSpPr>
          <p:cNvPr id="8" name="Rectangle 7">
            <a:extLst>
              <a:ext uri="{FF2B5EF4-FFF2-40B4-BE49-F238E27FC236}">
                <a16:creationId xmlns:a16="http://schemas.microsoft.com/office/drawing/2014/main" id="{621B3624-6A39-BB5A-0C39-6DD42228E643}"/>
              </a:ext>
            </a:extLst>
          </p:cNvPr>
          <p:cNvSpPr/>
          <p:nvPr/>
        </p:nvSpPr>
        <p:spPr>
          <a:xfrm>
            <a:off x="3302000" y="1930400"/>
            <a:ext cx="5664200" cy="2298700"/>
          </a:xfrm>
          <a:prstGeom prst="rect">
            <a:avLst/>
          </a:prstGeom>
          <a:solidFill>
            <a:schemeClr val="lt1"/>
          </a:solidFill>
          <a:ln w="1270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F4B2140-90BB-7950-BB82-EBE1D1F48F01}"/>
              </a:ext>
            </a:extLst>
          </p:cNvPr>
          <p:cNvSpPr/>
          <p:nvPr/>
        </p:nvSpPr>
        <p:spPr>
          <a:xfrm>
            <a:off x="3302000" y="4229100"/>
            <a:ext cx="5664200" cy="2049318"/>
          </a:xfrm>
          <a:prstGeom prst="rect">
            <a:avLst/>
          </a:prstGeom>
          <a:solidFill>
            <a:schemeClr val="lt1"/>
          </a:solidFill>
          <a:ln w="1270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91B86CB-8DDF-CE93-4F4E-0F98649CC8A4}"/>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3" name="TextBox 2">
            <a:extLst>
              <a:ext uri="{FF2B5EF4-FFF2-40B4-BE49-F238E27FC236}">
                <a16:creationId xmlns:a16="http://schemas.microsoft.com/office/drawing/2014/main" id="{0A4E636A-02FD-5951-5DF5-2BFE09A1593B}"/>
              </a:ext>
            </a:extLst>
          </p:cNvPr>
          <p:cNvSpPr txBox="1"/>
          <p:nvPr/>
        </p:nvSpPr>
        <p:spPr>
          <a:xfrm>
            <a:off x="2324745" y="1993209"/>
            <a:ext cx="7521783" cy="2369880"/>
          </a:xfrm>
          <a:prstGeom prst="rect">
            <a:avLst/>
          </a:prstGeom>
          <a:noFill/>
        </p:spPr>
        <p:txBody>
          <a:bodyPr wrap="square">
            <a:spAutoFit/>
          </a:bodyPr>
          <a:lstStyle/>
          <a:p>
            <a:pPr algn="ctr">
              <a:buNone/>
            </a:pPr>
            <a:r>
              <a:rPr lang="en-US" sz="1800" b="1" i="0" strike="noStrike" dirty="0">
                <a:solidFill>
                  <a:srgbClr val="000000"/>
                </a:solidFill>
                <a:effectLst/>
                <a:latin typeface="Arial" panose="020B0604020202020204" pitchFamily="34" charset="0"/>
                <a:cs typeface="Arial" panose="020B0604020202020204" pitchFamily="34" charset="0"/>
              </a:rPr>
              <a:t>The Space Time Ratio Relationship:</a:t>
            </a:r>
            <a:br>
              <a:rPr lang="en-US" sz="1800" u="sng" dirty="0">
                <a:latin typeface="Arial" panose="020B0604020202020204" pitchFamily="34" charset="0"/>
                <a:cs typeface="Arial" panose="020B0604020202020204" pitchFamily="34" charset="0"/>
              </a:rPr>
            </a:br>
            <a:r>
              <a:rPr lang="en-US" sz="1800" b="1" i="0" u="none" strike="noStrike" dirty="0">
                <a:solidFill>
                  <a:srgbClr val="000000"/>
                </a:solidFill>
                <a:effectLst/>
                <a:latin typeface="Arial" panose="020B0604020202020204" pitchFamily="34" charset="0"/>
                <a:cs typeface="Arial" panose="020B0604020202020204" pitchFamily="34" charset="0"/>
              </a:rPr>
              <a:t>SOL Pi = 3.1104 = 0.15 rc</a:t>
            </a:r>
            <a:endParaRPr lang="en-US" sz="1800" b="1" dirty="0">
              <a:latin typeface="Arial" panose="020B0604020202020204" pitchFamily="34" charset="0"/>
              <a:cs typeface="Arial" panose="020B0604020202020204" pitchFamily="34" charset="0"/>
            </a:endParaRPr>
          </a:p>
          <a:p>
            <a:pPr algn="ctr">
              <a:buNone/>
            </a:pPr>
            <a:endParaRPr lang="en-US" dirty="0">
              <a:solidFill>
                <a:srgbClr val="000000"/>
              </a:solidFill>
              <a:latin typeface="Arial" panose="020B0604020202020204" pitchFamily="34" charset="0"/>
              <a:cs typeface="Arial" panose="020B0604020202020204" pitchFamily="34" charset="0"/>
            </a:endParaRPr>
          </a:p>
          <a:p>
            <a:pPr algn="ctr">
              <a:buNone/>
            </a:pPr>
            <a:r>
              <a:rPr lang="en-US" sz="1200" b="0" strike="noStrike" dirty="0">
                <a:solidFill>
                  <a:srgbClr val="000000"/>
                </a:solidFill>
                <a:effectLst/>
                <a:latin typeface="Arial" panose="020B0604020202020204" pitchFamily="34" charset="0"/>
                <a:cs typeface="Arial" panose="020B0604020202020204" pitchFamily="34" charset="0"/>
              </a:rPr>
              <a:t>SOL Correspondence:</a:t>
            </a:r>
          </a:p>
          <a:p>
            <a:pPr algn="ctr">
              <a:buNone/>
            </a:pPr>
            <a:r>
              <a:rPr lang="en-US" sz="1200" b="0" i="0" u="none" strike="noStrike" dirty="0">
                <a:solidFill>
                  <a:srgbClr val="000000"/>
                </a:solidFill>
                <a:effectLst/>
                <a:latin typeface="Arial" panose="020B0604020202020204" pitchFamily="34" charset="0"/>
                <a:cs typeface="Arial" panose="020B0604020202020204" pitchFamily="34" charset="0"/>
              </a:rPr>
              <a:t>30° = 108000 sec = 30 hours</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31.104° = 31° 6.24 min [624 SOL]</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14.4 sec DMS [mirror of 1440 min, 24 hr </a:t>
            </a:r>
            <a:r>
              <a:rPr lang="en-US" sz="1200" dirty="0">
                <a:latin typeface="Arial" panose="020B0604020202020204" pitchFamily="34" charset="0"/>
                <a:cs typeface="Arial" panose="020B0604020202020204" pitchFamily="34" charset="0"/>
              </a:rPr>
              <a:t>E</a:t>
            </a:r>
            <a:r>
              <a:rPr lang="en-US" sz="1200" b="0" i="0" u="none" strike="noStrike" dirty="0">
                <a:solidFill>
                  <a:srgbClr val="000000"/>
                </a:solidFill>
                <a:effectLst/>
                <a:latin typeface="Arial" panose="020B0604020202020204" pitchFamily="34" charset="0"/>
                <a:cs typeface="Arial" panose="020B0604020202020204" pitchFamily="34" charset="0"/>
              </a:rPr>
              <a:t>arth rotas]</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SOL 186,624 mi/s</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Kings Chamber 11.19744 rc/648,000,000[SOL in Cu]=1728 INV</a:t>
            </a:r>
          </a:p>
          <a:p>
            <a:pPr algn="ctr"/>
            <a:r>
              <a:rPr lang="en-US" sz="1200" i="0" u="none" strike="noStrike" dirty="0">
                <a:solidFill>
                  <a:srgbClr val="000000"/>
                </a:solidFill>
                <a:effectLst/>
                <a:latin typeface="Arial" panose="020B0604020202020204" pitchFamily="34" charset="0"/>
                <a:cs typeface="Arial" panose="020B0604020202020204" pitchFamily="34" charset="0"/>
              </a:rPr>
              <a:t>2 Pi = 6.2208 = Tau [t]= 0.3 rc</a:t>
            </a:r>
            <a:br>
              <a:rPr lang="en-US" dirty="0">
                <a:latin typeface="Arial" panose="020B0604020202020204" pitchFamily="34" charset="0"/>
                <a:cs typeface="Arial" panose="020B0604020202020204" pitchFamily="34" charset="0"/>
              </a:rPr>
            </a:br>
            <a:endParaRPr lang="en-US" b="0" i="0" u="none" strike="noStrike" dirty="0">
              <a:solidFill>
                <a:srgbClr val="000000"/>
              </a:solidFill>
              <a:effectLst/>
              <a:latin typeface="Arial" panose="020B0604020202020204" pitchFamily="34" charset="0"/>
              <a:cs typeface="Arial" panose="020B0604020202020204" pitchFamily="34" charset="0"/>
            </a:endParaRPr>
          </a:p>
        </p:txBody>
      </p:sp>
      <p:sp>
        <p:nvSpPr>
          <p:cNvPr id="128" name="Google Shape;128;p4"/>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ALIGNMENTS: Harmonic Timing Bridge</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pic>
        <p:nvPicPr>
          <p:cNvPr id="5" name="Picture 4" descr="A screenshot of a calculator&#10;&#10;AI-generated content may be incorrect.">
            <a:extLst>
              <a:ext uri="{FF2B5EF4-FFF2-40B4-BE49-F238E27FC236}">
                <a16:creationId xmlns:a16="http://schemas.microsoft.com/office/drawing/2014/main" id="{BB16EAAD-EDD7-2593-4718-56C5F7EF8145}"/>
              </a:ext>
            </a:extLst>
          </p:cNvPr>
          <p:cNvPicPr>
            <a:picLocks noChangeAspect="1"/>
          </p:cNvPicPr>
          <p:nvPr/>
        </p:nvPicPr>
        <p:blipFill>
          <a:blip r:embed="rId6"/>
          <a:stretch>
            <a:fillRect/>
          </a:stretch>
        </p:blipFill>
        <p:spPr>
          <a:xfrm>
            <a:off x="662349" y="2458149"/>
            <a:ext cx="2468599" cy="3541902"/>
          </a:xfrm>
          <a:prstGeom prst="rect">
            <a:avLst/>
          </a:prstGeom>
          <a:effectLst>
            <a:outerShdw blurRad="63500" sx="102000" sy="102000" algn="ctr" rotWithShape="0">
              <a:prstClr val="black">
                <a:alpha val="40000"/>
              </a:prstClr>
            </a:outerShdw>
          </a:effectLst>
        </p:spPr>
      </p:pic>
      <p:pic>
        <p:nvPicPr>
          <p:cNvPr id="9" name="Picture 8" descr="A screenshot of a calculator&#10;&#10;AI-generated content may be incorrect.">
            <a:extLst>
              <a:ext uri="{FF2B5EF4-FFF2-40B4-BE49-F238E27FC236}">
                <a16:creationId xmlns:a16="http://schemas.microsoft.com/office/drawing/2014/main" id="{F67700B9-6C51-0EC9-442A-3BB6A7FB68F4}"/>
              </a:ext>
            </a:extLst>
          </p:cNvPr>
          <p:cNvPicPr>
            <a:picLocks noChangeAspect="1"/>
          </p:cNvPicPr>
          <p:nvPr/>
        </p:nvPicPr>
        <p:blipFill>
          <a:blip r:embed="rId7"/>
          <a:stretch>
            <a:fillRect/>
          </a:stretch>
        </p:blipFill>
        <p:spPr>
          <a:xfrm>
            <a:off x="9096990" y="2459219"/>
            <a:ext cx="2470169" cy="3541903"/>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C238DFF1-1BAD-5DA0-8C2D-2176F435DBC5}"/>
              </a:ext>
            </a:extLst>
          </p:cNvPr>
          <p:cNvSpPr txBox="1"/>
          <p:nvPr/>
        </p:nvSpPr>
        <p:spPr>
          <a:xfrm>
            <a:off x="3092450" y="918698"/>
            <a:ext cx="6286500" cy="861774"/>
          </a:xfrm>
          <a:prstGeom prst="rect">
            <a:avLst/>
          </a:prstGeom>
          <a:noFill/>
        </p:spPr>
        <p:txBody>
          <a:bodyPr wrap="square">
            <a:spAutoFit/>
          </a:bodyPr>
          <a:lstStyle/>
          <a:p>
            <a:pPr marL="0" marR="0" lvl="0" indent="0" algn="ctr" rtl="0">
              <a:lnSpc>
                <a:spcPct val="100000"/>
              </a:lnSpc>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Time Longitudinal Adjustment</a:t>
            </a:r>
            <a:endParaRPr lang="en-US"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SUM(x°+n°) x 1.0368</a:t>
            </a:r>
          </a:p>
          <a:p>
            <a:pPr marL="0" marR="0" lvl="0" indent="0" algn="ctr" rtl="0">
              <a:lnSpc>
                <a:spcPct val="100000"/>
              </a:lnSpc>
              <a:spcBef>
                <a:spcPts val="0"/>
              </a:spcBef>
              <a:spcAft>
                <a:spcPts val="0"/>
              </a:spcAft>
              <a:buNone/>
            </a:pPr>
            <a:endParaRPr lang="en-US" dirty="0">
              <a:latin typeface="Arial" panose="020B0604020202020204" pitchFamily="34" charset="0"/>
              <a:ea typeface="Calibri"/>
              <a:cs typeface="Arial" panose="020B0604020202020204" pitchFamily="34" charset="0"/>
              <a:sym typeface="Calibri"/>
            </a:endParaRPr>
          </a:p>
        </p:txBody>
      </p:sp>
      <p:sp>
        <p:nvSpPr>
          <p:cNvPr id="14" name="TextBox 13">
            <a:extLst>
              <a:ext uri="{FF2B5EF4-FFF2-40B4-BE49-F238E27FC236}">
                <a16:creationId xmlns:a16="http://schemas.microsoft.com/office/drawing/2014/main" id="{0E5CB95F-A657-4453-2D5F-6BA618636AE3}"/>
              </a:ext>
            </a:extLst>
          </p:cNvPr>
          <p:cNvSpPr txBox="1"/>
          <p:nvPr/>
        </p:nvSpPr>
        <p:spPr>
          <a:xfrm>
            <a:off x="609600" y="982133"/>
            <a:ext cx="2540000" cy="1200329"/>
          </a:xfrm>
          <a:prstGeom prst="rect">
            <a:avLst/>
          </a:prstGeom>
          <a:noFill/>
        </p:spPr>
        <p:txBody>
          <a:bodyPr wrap="square" rtlCol="0">
            <a:spAutoFit/>
          </a:bodyPr>
          <a:lstStyle/>
          <a:p>
            <a:r>
              <a:rPr lang="en-US" sz="1200" dirty="0">
                <a:effectLst/>
                <a:latin typeface="+mj-lt"/>
                <a:ea typeface="Noto Sans Symbols"/>
                <a:cs typeface="Arial" panose="020B0604020202020204" pitchFamily="34" charset="0"/>
              </a:rPr>
              <a:t>The ratio relationship between the dimensional frequencies and harmonic timing is set by </a:t>
            </a:r>
            <a:r>
              <a:rPr lang="en-US" sz="1200" dirty="0">
                <a:solidFill>
                  <a:srgbClr val="000000"/>
                </a:solidFill>
                <a:effectLst/>
                <a:latin typeface="+mj-lt"/>
                <a:ea typeface="Noto Sans Symbols"/>
                <a:cs typeface="Arial" panose="020B0604020202020204" pitchFamily="34" charset="0"/>
              </a:rPr>
              <a:t>a rational Pi value of 3.1104 across every scale. Center of the center. </a:t>
            </a:r>
          </a:p>
          <a:p>
            <a:endParaRPr lang="en-US" sz="1200" dirty="0">
              <a:latin typeface="+mj-lt"/>
            </a:endParaRPr>
          </a:p>
        </p:txBody>
      </p:sp>
      <p:sp>
        <p:nvSpPr>
          <p:cNvPr id="15" name="TextBox 14">
            <a:extLst>
              <a:ext uri="{FF2B5EF4-FFF2-40B4-BE49-F238E27FC236}">
                <a16:creationId xmlns:a16="http://schemas.microsoft.com/office/drawing/2014/main" id="{A0FBB9C9-08D3-AF4A-695D-A5C6D6C2B363}"/>
              </a:ext>
            </a:extLst>
          </p:cNvPr>
          <p:cNvSpPr txBox="1"/>
          <p:nvPr/>
        </p:nvSpPr>
        <p:spPr>
          <a:xfrm>
            <a:off x="9076265" y="999064"/>
            <a:ext cx="2523068" cy="1015663"/>
          </a:xfrm>
          <a:prstGeom prst="rect">
            <a:avLst/>
          </a:prstGeom>
          <a:noFill/>
        </p:spPr>
        <p:txBody>
          <a:bodyPr wrap="square" rtlCol="0">
            <a:spAutoFit/>
          </a:bodyPr>
          <a:lstStyle/>
          <a:p>
            <a:pPr marL="0" marR="0" lvl="0" indent="0" algn="l" rtl="0">
              <a:lnSpc>
                <a:spcPct val="100000"/>
              </a:lnSpc>
              <a:spcBef>
                <a:spcPts val="0"/>
              </a:spcBef>
              <a:spcAft>
                <a:spcPts val="0"/>
              </a:spcAft>
              <a:buClr>
                <a:schemeClr val="dk1"/>
              </a:buClr>
              <a:buSzPts val="800"/>
              <a:buFont typeface="Arial"/>
              <a:buNone/>
            </a:pPr>
            <a:r>
              <a:rPr lang="en-US" sz="1200" dirty="0">
                <a:solidFill>
                  <a:srgbClr val="000000"/>
                </a:solidFill>
                <a:effectLst/>
                <a:latin typeface="+mn-lt"/>
                <a:ea typeface="Noto Sans Symbols"/>
                <a:cs typeface="Arial" panose="020B0604020202020204" pitchFamily="34" charset="0"/>
              </a:rPr>
              <a:t>This reinforces that the 0.05787037037 m Cu Solar Codec syncs the processing </a:t>
            </a:r>
            <a:r>
              <a:rPr lang="en-US" sz="1200" dirty="0">
                <a:effectLst/>
                <a:latin typeface="+mn-lt"/>
                <a:ea typeface="Noto Sans Symbols"/>
                <a:cs typeface="Arial" panose="020B0604020202020204" pitchFamily="34" charset="0"/>
              </a:rPr>
              <a:t>for accurate transmission relay aligned with the Universal Q-bit</a:t>
            </a:r>
            <a:r>
              <a:rPr lang="en-US" sz="1200" dirty="0">
                <a:solidFill>
                  <a:srgbClr val="000000"/>
                </a:solidFill>
                <a:effectLst/>
                <a:latin typeface="+mn-lt"/>
                <a:ea typeface="Noto Sans Symbols"/>
                <a:cs typeface="Arial" panose="020B0604020202020204" pitchFamily="34" charset="0"/>
              </a:rPr>
              <a:t> parameters.</a:t>
            </a:r>
          </a:p>
        </p:txBody>
      </p:sp>
      <p:pic>
        <p:nvPicPr>
          <p:cNvPr id="57" name="Audio 56">
            <a:extLst>
              <a:ext uri="{FF2B5EF4-FFF2-40B4-BE49-F238E27FC236}">
                <a16:creationId xmlns:a16="http://schemas.microsoft.com/office/drawing/2014/main" id="{C23B850D-37BD-B236-179C-1653CB37C7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
        <p:nvSpPr>
          <p:cNvPr id="2" name="TextBox 1">
            <a:extLst>
              <a:ext uri="{FF2B5EF4-FFF2-40B4-BE49-F238E27FC236}">
                <a16:creationId xmlns:a16="http://schemas.microsoft.com/office/drawing/2014/main" id="{2E3DA950-A975-CD84-F56A-8F4BECF85A76}"/>
              </a:ext>
            </a:extLst>
          </p:cNvPr>
          <p:cNvSpPr txBox="1"/>
          <p:nvPr/>
        </p:nvSpPr>
        <p:spPr>
          <a:xfrm>
            <a:off x="3394129" y="4200042"/>
            <a:ext cx="5470902" cy="2215991"/>
          </a:xfrm>
          <a:prstGeom prst="rect">
            <a:avLst/>
          </a:prstGeom>
          <a:noFill/>
        </p:spPr>
        <p:txBody>
          <a:bodyPr wrap="square" rtlCol="0">
            <a:spAutoFit/>
          </a:bodyPr>
          <a:lstStyle/>
          <a:p>
            <a:pPr algn="ctr">
              <a:buNone/>
            </a:pPr>
            <a:r>
              <a:rPr lang="en-US" sz="2000" b="1" i="0" strike="noStrike" dirty="0">
                <a:solidFill>
                  <a:srgbClr val="000000"/>
                </a:solidFill>
                <a:effectLst/>
                <a:latin typeface="Arial" panose="020B0604020202020204" pitchFamily="34" charset="0"/>
                <a:cs typeface="Arial" panose="020B0604020202020204" pitchFamily="34" charset="0"/>
              </a:rPr>
              <a:t>The Solar Codec:  </a:t>
            </a:r>
          </a:p>
          <a:p>
            <a:pPr algn="ctr">
              <a:buNone/>
            </a:pPr>
            <a:r>
              <a:rPr lang="en-US" sz="2000" b="1" i="0" u="none" strike="noStrike" dirty="0">
                <a:solidFill>
                  <a:srgbClr val="000000"/>
                </a:solidFill>
                <a:effectLst/>
                <a:latin typeface="Arial" panose="020B0604020202020204" pitchFamily="34" charset="0"/>
                <a:cs typeface="Arial" panose="020B0604020202020204" pitchFamily="34" charset="0"/>
              </a:rPr>
              <a:t>0.05787037037 m</a:t>
            </a:r>
            <a:br>
              <a:rPr lang="en-US" sz="20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SOL </a:t>
            </a:r>
            <a:r>
              <a:rPr lang="en-US" sz="1200" b="0" strike="noStrike" dirty="0">
                <a:solidFill>
                  <a:srgbClr val="000000"/>
                </a:solidFill>
                <a:effectLst/>
                <a:latin typeface="Arial" panose="020B0604020202020204" pitchFamily="34" charset="0"/>
                <a:cs typeface="Arial" panose="020B0604020202020204" pitchFamily="34" charset="0"/>
              </a:rPr>
              <a:t>Correspondence:</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1/17.28</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0.05/8.64</a:t>
            </a:r>
            <a:br>
              <a:rPr lang="en-US" sz="1200" dirty="0">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0.462962962...m Cu /8 [8 Bytes]</a:t>
            </a:r>
            <a:endParaRPr lang="en-US" sz="1200" dirty="0">
              <a:latin typeface="Arial" panose="020B0604020202020204" pitchFamily="34" charset="0"/>
              <a:cs typeface="Arial" panose="020B0604020202020204" pitchFamily="34" charset="0"/>
            </a:endParaRPr>
          </a:p>
          <a:p>
            <a:pPr algn="ctr">
              <a:buNone/>
            </a:pPr>
            <a:r>
              <a:rPr lang="en-US" sz="1200" b="0" i="0" u="none" strike="noStrike" dirty="0">
                <a:solidFill>
                  <a:srgbClr val="000000"/>
                </a:solidFill>
                <a:effectLst/>
                <a:latin typeface="Arial" panose="020B0604020202020204" pitchFamily="34" charset="0"/>
                <a:cs typeface="Arial" panose="020B0604020202020204" pitchFamily="34" charset="0"/>
              </a:rPr>
              <a:t>1 Byte (8, alt 6 Bits)</a:t>
            </a:r>
          </a:p>
          <a:p>
            <a:pPr algn="ctr">
              <a:buNone/>
            </a:pPr>
            <a:r>
              <a:rPr lang="en-US" sz="1200" dirty="0">
                <a:latin typeface="Arial" panose="020B0604020202020204" pitchFamily="34" charset="0"/>
                <a:cs typeface="Arial" panose="020B0604020202020204" pitchFamily="34" charset="0"/>
              </a:rPr>
              <a:t>1 Bit 0.00723337963 x 64</a:t>
            </a:r>
            <a:br>
              <a:rPr lang="en-US" sz="1200" dirty="0">
                <a:latin typeface="Arial" panose="020B0604020202020204" pitchFamily="34" charset="0"/>
                <a:cs typeface="Arial" panose="020B0604020202020204" pitchFamily="34" charset="0"/>
              </a:rPr>
            </a:br>
            <a:endParaRPr lang="en-US" sz="1200" dirty="0"/>
          </a:p>
        </p:txBody>
      </p:sp>
      <p:sp>
        <p:nvSpPr>
          <p:cNvPr id="10" name="TextBox 9">
            <a:extLst>
              <a:ext uri="{FF2B5EF4-FFF2-40B4-BE49-F238E27FC236}">
                <a16:creationId xmlns:a16="http://schemas.microsoft.com/office/drawing/2014/main" id="{59CAB7A1-42D2-9331-237E-E13F1BE975C6}"/>
              </a:ext>
            </a:extLst>
          </p:cNvPr>
          <p:cNvSpPr txBox="1"/>
          <p:nvPr/>
        </p:nvSpPr>
        <p:spPr>
          <a:xfrm>
            <a:off x="4320152" y="1549831"/>
            <a:ext cx="3551695" cy="523220"/>
          </a:xfrm>
          <a:prstGeom prst="rect">
            <a:avLst/>
          </a:prstGeom>
          <a:noFill/>
        </p:spPr>
        <p:txBody>
          <a:bodyPr wrap="square" rtlCol="0">
            <a:spAutoFit/>
          </a:bodyPr>
          <a:lstStyle/>
          <a:p>
            <a:pPr algn="ctr"/>
            <a:r>
              <a:rPr lang="en-US" dirty="0">
                <a:latin typeface="Arial" panose="020B0604020202020204" pitchFamily="34" charset="0"/>
                <a:ea typeface="Calibri"/>
                <a:cs typeface="Arial" panose="020B0604020202020204" pitchFamily="34" charset="0"/>
                <a:sym typeface="Calibri"/>
              </a:rPr>
              <a:t>Platonic Base: 30° x 1.0368 = 3.1104°</a:t>
            </a:r>
            <a:endParaRPr lang="en-US"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22083"/>
    </mc:Choice>
    <mc:Fallback xmlns="">
      <p:transition spd="slow" advTm="2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4AF871D5-6315-E0D1-DCFD-D5A7A7E40583}"/>
            </a:ext>
          </a:extLst>
        </p:cNvPr>
        <p:cNvGrpSpPr/>
        <p:nvPr/>
      </p:nvGrpSpPr>
      <p:grpSpPr>
        <a:xfrm>
          <a:off x="0" y="0"/>
          <a:ext cx="0" cy="0"/>
          <a:chOff x="0" y="0"/>
          <a:chExt cx="0" cy="0"/>
        </a:xfrm>
      </p:grpSpPr>
      <p:pic>
        <p:nvPicPr>
          <p:cNvPr id="53" name="Google Shape;123;p4" descr="A stone structure with a cross in the middle&#10;&#10;AI-generated content may be incorrect.">
            <a:extLst>
              <a:ext uri="{FF2B5EF4-FFF2-40B4-BE49-F238E27FC236}">
                <a16:creationId xmlns:a16="http://schemas.microsoft.com/office/drawing/2014/main" id="{D2C03B26-AB17-E746-8087-CC7CE1D5A8C8}"/>
              </a:ext>
            </a:extLst>
          </p:cNvPr>
          <p:cNvPicPr preferRelativeResize="0"/>
          <p:nvPr/>
        </p:nvPicPr>
        <p:blipFill rotWithShape="1">
          <a:blip r:embed="rId5">
            <a:alphaModFix amt="60000"/>
          </a:blip>
          <a:srcRect t="2374" b="22624"/>
          <a:stretch/>
        </p:blipFill>
        <p:spPr>
          <a:xfrm>
            <a:off x="0" y="0"/>
            <a:ext cx="12192000" cy="6858000"/>
          </a:xfrm>
          <a:prstGeom prst="rect">
            <a:avLst/>
          </a:prstGeom>
          <a:noFill/>
          <a:ln>
            <a:noFill/>
          </a:ln>
          <a:effectLst>
            <a:outerShdw blurRad="63500" sx="102000" sy="102000" algn="ctr" rotWithShape="0">
              <a:prstClr val="black">
                <a:alpha val="40000"/>
              </a:prstClr>
            </a:outerShdw>
          </a:effectLst>
        </p:spPr>
      </p:pic>
      <p:sp>
        <p:nvSpPr>
          <p:cNvPr id="11" name="Google Shape;167;p7">
            <a:extLst>
              <a:ext uri="{FF2B5EF4-FFF2-40B4-BE49-F238E27FC236}">
                <a16:creationId xmlns:a16="http://schemas.microsoft.com/office/drawing/2014/main" id="{330FEAC8-4BAC-13F2-DCFE-36E9460CD152}"/>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37" name="Google Shape;137;p5">
            <a:extLst>
              <a:ext uri="{FF2B5EF4-FFF2-40B4-BE49-F238E27FC236}">
                <a16:creationId xmlns:a16="http://schemas.microsoft.com/office/drawing/2014/main" id="{E346F5F5-30BD-B93B-7CED-953E4A06A3D8}"/>
              </a:ext>
            </a:extLst>
          </p:cNvPr>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ALIGNMENTS</a:t>
            </a: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Hyperfine Precession Cycling</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38" name="Google Shape;138;p5">
            <a:extLst>
              <a:ext uri="{FF2B5EF4-FFF2-40B4-BE49-F238E27FC236}">
                <a16:creationId xmlns:a16="http://schemas.microsoft.com/office/drawing/2014/main" id="{CA3B60DC-7FE2-F90A-619B-1AFD70C435BA}"/>
              </a:ext>
            </a:extLst>
          </p:cNvPr>
          <p:cNvSpPr/>
          <p:nvPr/>
        </p:nvSpPr>
        <p:spPr>
          <a:xfrm>
            <a:off x="4541716" y="2003155"/>
            <a:ext cx="3135113" cy="287881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43" name="Google Shape;143;p5">
            <a:extLst>
              <a:ext uri="{FF2B5EF4-FFF2-40B4-BE49-F238E27FC236}">
                <a16:creationId xmlns:a16="http://schemas.microsoft.com/office/drawing/2014/main" id="{A4981FFE-EB33-820F-1745-E3DED945D488}"/>
              </a:ext>
            </a:extLst>
          </p:cNvPr>
          <p:cNvSpPr txBox="1"/>
          <p:nvPr/>
        </p:nvSpPr>
        <p:spPr>
          <a:xfrm>
            <a:off x="1524000" y="280524"/>
            <a:ext cx="777685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9" name="Rectangle 18">
            <a:extLst>
              <a:ext uri="{FF2B5EF4-FFF2-40B4-BE49-F238E27FC236}">
                <a16:creationId xmlns:a16="http://schemas.microsoft.com/office/drawing/2014/main" id="{6A9BCE8C-6FAB-8AC7-3589-CF570B10D0C1}"/>
              </a:ext>
            </a:extLst>
          </p:cNvPr>
          <p:cNvSpPr/>
          <p:nvPr/>
        </p:nvSpPr>
        <p:spPr>
          <a:xfrm>
            <a:off x="5605210" y="3108960"/>
            <a:ext cx="5087389" cy="3156065"/>
          </a:xfrm>
          <a:prstGeom prst="rect">
            <a:avLst/>
          </a:prstGeom>
          <a:solidFill>
            <a:schemeClr val="lt1"/>
          </a:solidFill>
          <a:ln w="3175">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C65522C-6219-FEFA-13AC-CDF3B92AC296}"/>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3" name="TextBox 2">
            <a:extLst>
              <a:ext uri="{FF2B5EF4-FFF2-40B4-BE49-F238E27FC236}">
                <a16:creationId xmlns:a16="http://schemas.microsoft.com/office/drawing/2014/main" id="{C3F356AC-D3B6-22F0-4547-276F3650E3DC}"/>
              </a:ext>
            </a:extLst>
          </p:cNvPr>
          <p:cNvSpPr txBox="1"/>
          <p:nvPr/>
        </p:nvSpPr>
        <p:spPr>
          <a:xfrm>
            <a:off x="5944732" y="3044534"/>
            <a:ext cx="6092716" cy="3231654"/>
          </a:xfrm>
          <a:prstGeom prst="rect">
            <a:avLst/>
          </a:prstGeom>
          <a:noFill/>
        </p:spPr>
        <p:txBody>
          <a:bodyPr wrap="square" rtlCol="0">
            <a:spAutoFit/>
          </a:bodyPr>
          <a:lstStyle/>
          <a:p>
            <a:endParaRPr lang="en-US" sz="1200" b="1" i="0" u="none" strike="noStrike" dirty="0">
              <a:solidFill>
                <a:srgbClr val="000000"/>
              </a:solidFill>
              <a:effectLst/>
              <a:latin typeface="Arial" panose="020B0604020202020204" pitchFamily="34" charset="0"/>
              <a:cs typeface="Arial" panose="020B0604020202020204" pitchFamily="34" charset="0"/>
            </a:endParaRPr>
          </a:p>
          <a:p>
            <a:r>
              <a:rPr lang="en-US" sz="1200" b="1" i="0" u="none" strike="noStrike" dirty="0">
                <a:solidFill>
                  <a:srgbClr val="000000"/>
                </a:solidFill>
                <a:effectLst/>
                <a:latin typeface="Arial" panose="020B0604020202020204" pitchFamily="34" charset="0"/>
                <a:cs typeface="Arial" panose="020B0604020202020204" pitchFamily="34" charset="0"/>
              </a:rPr>
              <a:t>The Ancient Astronomical Polar Rotas/Spin</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Axial Precession – The March Equinox</a:t>
            </a:r>
          </a:p>
          <a:p>
            <a:r>
              <a:rPr lang="en-US" sz="1200" dirty="0">
                <a:latin typeface="Arial" panose="020B0604020202020204" pitchFamily="34" charset="0"/>
                <a:cs typeface="Arial" panose="020B0604020202020204" pitchFamily="34" charset="0"/>
              </a:rPr>
              <a:t>54’ per yr x 8,000 = 432,000 x 8 = 3,456,000</a:t>
            </a:r>
          </a:p>
          <a:p>
            <a:r>
              <a:rPr lang="en-US" sz="1200" dirty="0">
                <a:latin typeface="Arial" panose="020B0604020202020204" pitchFamily="34" charset="0"/>
                <a:cs typeface="Arial" panose="020B0604020202020204" pitchFamily="34" charset="0"/>
              </a:rPr>
              <a:t>54’ per yr x 7,200 – 388,800 x 8 = 3,110,400</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432’ x 7200’ = 3,110,400 years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Grand Cycles</a:t>
            </a:r>
          </a:p>
          <a:p>
            <a:r>
              <a:rPr lang="en-US" sz="1200" dirty="0">
                <a:latin typeface="Arial" panose="020B0604020202020204" pitchFamily="34" charset="0"/>
                <a:cs typeface="Arial" panose="020B0604020202020204" pitchFamily="34" charset="0"/>
              </a:rPr>
              <a:t>200,000 x 360 x 3600 (50 x 72) = 259,200,000,000 / 60’ per yr = ___________________________________________________</a:t>
            </a:r>
          </a:p>
          <a:p>
            <a:r>
              <a:rPr lang="en-US" sz="1200" dirty="0">
                <a:latin typeface="Arial" panose="020B0604020202020204" pitchFamily="34" charset="0"/>
                <a:cs typeface="Arial" panose="020B0604020202020204" pitchFamily="34" charset="0"/>
              </a:rPr>
              <a:t>                                                           	          4,320,000,000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180,000 x 360 x 3,600 (50 x 72) = 233,280,000,000 / 54’ per yr = ___________________________________________________</a:t>
            </a:r>
          </a:p>
          <a:p>
            <a:r>
              <a:rPr lang="en-US" sz="1200" dirty="0">
                <a:latin typeface="Arial" panose="020B0604020202020204" pitchFamily="34" charset="0"/>
                <a:cs typeface="Arial" panose="020B0604020202020204" pitchFamily="34" charset="0"/>
              </a:rPr>
              <a:t>           			          4,320,000,000</a:t>
            </a:r>
          </a:p>
        </p:txBody>
      </p:sp>
      <p:pic>
        <p:nvPicPr>
          <p:cNvPr id="10" name="Picture 9" descr="A white paper with black text and numbers&#10;&#10;AI-generated content may be incorrect.">
            <a:extLst>
              <a:ext uri="{FF2B5EF4-FFF2-40B4-BE49-F238E27FC236}">
                <a16:creationId xmlns:a16="http://schemas.microsoft.com/office/drawing/2014/main" id="{4578E74A-351D-EA8B-8627-45E421FE1A2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500"/>
                    </a14:imgEffect>
                    <a14:imgEffect>
                      <a14:saturation sat="0"/>
                    </a14:imgEffect>
                    <a14:imgEffect>
                      <a14:brightnessContrast bright="-20000" contrast="58000"/>
                    </a14:imgEffect>
                  </a14:imgLayer>
                </a14:imgProps>
              </a:ext>
            </a:extLst>
          </a:blip>
          <a:stretch>
            <a:fillRect/>
          </a:stretch>
        </p:blipFill>
        <p:spPr>
          <a:xfrm>
            <a:off x="1958365" y="3114636"/>
            <a:ext cx="3157880" cy="3146184"/>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243CF80-E566-DA83-8B92-04D734702630}"/>
              </a:ext>
            </a:extLst>
          </p:cNvPr>
          <p:cNvSpPr txBox="1"/>
          <p:nvPr/>
        </p:nvSpPr>
        <p:spPr>
          <a:xfrm rot="16200000">
            <a:off x="-768771" y="3611206"/>
            <a:ext cx="5029200" cy="276999"/>
          </a:xfrm>
          <a:prstGeom prst="rect">
            <a:avLst/>
          </a:prstGeom>
          <a:noFill/>
        </p:spPr>
        <p:txBody>
          <a:bodyPr wrap="square" rtlCol="0">
            <a:spAutoFit/>
          </a:bodyPr>
          <a:lstStyle/>
          <a:p>
            <a:r>
              <a:rPr lang="en-US" sz="1200" dirty="0"/>
              <a:t>Mayan Vigesimal Counting System x 1.0125</a:t>
            </a:r>
          </a:p>
        </p:txBody>
      </p:sp>
      <p:sp>
        <p:nvSpPr>
          <p:cNvPr id="18" name="TextBox 17">
            <a:extLst>
              <a:ext uri="{FF2B5EF4-FFF2-40B4-BE49-F238E27FC236}">
                <a16:creationId xmlns:a16="http://schemas.microsoft.com/office/drawing/2014/main" id="{DBC9596D-73F6-5A6A-B748-8A1BBFD3D0B2}"/>
              </a:ext>
            </a:extLst>
          </p:cNvPr>
          <p:cNvSpPr txBox="1"/>
          <p:nvPr/>
        </p:nvSpPr>
        <p:spPr>
          <a:xfrm>
            <a:off x="542923" y="1023582"/>
            <a:ext cx="10516034" cy="2169825"/>
          </a:xfrm>
          <a:prstGeom prst="rect">
            <a:avLst/>
          </a:prstGeom>
          <a:noFill/>
        </p:spPr>
        <p:txBody>
          <a:bodyPr wrap="square" rtlCol="0">
            <a:spAutoFit/>
          </a:bodyPr>
          <a:lstStyle/>
          <a:p>
            <a:r>
              <a:rPr lang="en-US" sz="1500" u="none" strike="noStrike" dirty="0">
                <a:solidFill>
                  <a:schemeClr val="tx1"/>
                </a:solidFill>
                <a:latin typeface="Arial" panose="020B0604020202020204" pitchFamily="34" charset="0"/>
                <a:ea typeface="Calibri"/>
                <a:cs typeface="Arial" panose="020B0604020202020204" pitchFamily="34" charset="0"/>
                <a:sym typeface="Calibri"/>
              </a:rPr>
              <a:t>Light balance is centrifugal to the stabilization of vibrational matter across every systemic level. The precision of the cycling alignment impacts the experience our Consciousness is processing and perceiving. </a:t>
            </a:r>
          </a:p>
          <a:p>
            <a:endParaRPr lang="en-US" sz="1500" dirty="0">
              <a:solidFill>
                <a:schemeClr val="tx1"/>
              </a:solidFill>
              <a:latin typeface="Arial" panose="020B0604020202020204" pitchFamily="34" charset="0"/>
              <a:ea typeface="Calibri"/>
              <a:cs typeface="Arial" panose="020B0604020202020204" pitchFamily="34" charset="0"/>
              <a:sym typeface="Calibri"/>
            </a:endParaRPr>
          </a:p>
          <a:p>
            <a:r>
              <a:rPr lang="en-US" sz="1500" dirty="0">
                <a:solidFill>
                  <a:schemeClr val="tx1"/>
                </a:solidFill>
                <a:latin typeface="Arial" panose="020B0604020202020204" pitchFamily="34" charset="0"/>
                <a:ea typeface="Calibri"/>
                <a:cs typeface="Arial" panose="020B0604020202020204" pitchFamily="34" charset="0"/>
                <a:sym typeface="Calibri"/>
              </a:rPr>
              <a:t>As seen in the Mayan Vigesimal Counting system, rational number systems have been logically built on the doubling of 1 and its inverse.</a:t>
            </a:r>
          </a:p>
          <a:p>
            <a:endParaRPr lang="en-US" sz="1500" dirty="0">
              <a:solidFill>
                <a:schemeClr val="tx1"/>
              </a:solidFill>
              <a:latin typeface="Arial" panose="020B0604020202020204" pitchFamily="34" charset="0"/>
              <a:ea typeface="Calibri"/>
              <a:cs typeface="Arial" panose="020B0604020202020204" pitchFamily="34" charset="0"/>
              <a:sym typeface="Calibri"/>
            </a:endParaRPr>
          </a:p>
          <a:p>
            <a:r>
              <a:rPr lang="en-US" sz="1500" dirty="0">
                <a:solidFill>
                  <a:schemeClr val="tx1"/>
                </a:solidFill>
                <a:latin typeface="Arial" panose="020B0604020202020204" pitchFamily="34" charset="0"/>
                <a:ea typeface="Calibri"/>
                <a:cs typeface="Arial" panose="020B0604020202020204" pitchFamily="34" charset="0"/>
                <a:sym typeface="Calibri"/>
              </a:rPr>
              <a:t>To sync rational Mayan counting with the with the Universal Vedic Precession Cycles, a 1.0125 multiplier is applied for precise THz correspondence.  162 x 20 x 20 x 20 X 2 = 2,592,000</a:t>
            </a:r>
          </a:p>
          <a:p>
            <a:endParaRPr lang="en-US" sz="1500" dirty="0">
              <a:solidFill>
                <a:schemeClr val="tx1"/>
              </a:solidFill>
            </a:endParaRPr>
          </a:p>
        </p:txBody>
      </p:sp>
      <p:pic>
        <p:nvPicPr>
          <p:cNvPr id="5" name="Audio 4">
            <a:extLst>
              <a:ext uri="{FF2B5EF4-FFF2-40B4-BE49-F238E27FC236}">
                <a16:creationId xmlns:a16="http://schemas.microsoft.com/office/drawing/2014/main" id="{00F1673E-A9EE-5372-6A6B-5D2BBF41FB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27622970"/>
      </p:ext>
    </p:extLst>
  </p:cSld>
  <p:clrMapOvr>
    <a:masterClrMapping/>
  </p:clrMapOvr>
  <mc:AlternateContent xmlns:mc="http://schemas.openxmlformats.org/markup-compatibility/2006" xmlns:p14="http://schemas.microsoft.com/office/powerpoint/2010/main">
    <mc:Choice Requires="p14">
      <p:transition spd="slow" p14:dur="2000" advTm="19817"/>
    </mc:Choice>
    <mc:Fallback xmlns="">
      <p:transition spd="slow" advTm="1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6" descr="A pyramid in the desert&#10;&#10;AI-generated content may be incorrect."/>
          <p:cNvPicPr preferRelativeResize="0"/>
          <p:nvPr/>
        </p:nvPicPr>
        <p:blipFill rotWithShape="1">
          <a:blip r:embed="rId5">
            <a:alphaModFix/>
          </a:blip>
          <a:srcRect l="278" t="23157" r="-277" b="14508"/>
          <a:stretch/>
        </p:blipFill>
        <p:spPr>
          <a:xfrm>
            <a:off x="0" y="0"/>
            <a:ext cx="12192000" cy="6858000"/>
          </a:xfrm>
          <a:prstGeom prst="rect">
            <a:avLst/>
          </a:prstGeom>
          <a:noFill/>
          <a:ln>
            <a:noFill/>
          </a:ln>
        </p:spPr>
      </p:pic>
      <p:sp>
        <p:nvSpPr>
          <p:cNvPr id="11" name="Google Shape;167;p7">
            <a:extLst>
              <a:ext uri="{FF2B5EF4-FFF2-40B4-BE49-F238E27FC236}">
                <a16:creationId xmlns:a16="http://schemas.microsoft.com/office/drawing/2014/main" id="{E883C4A5-37C7-E8AE-93D9-32EAB18479AD}"/>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nvGrpSpPr>
          <p:cNvPr id="12" name="Group 11">
            <a:extLst>
              <a:ext uri="{FF2B5EF4-FFF2-40B4-BE49-F238E27FC236}">
                <a16:creationId xmlns:a16="http://schemas.microsoft.com/office/drawing/2014/main" id="{7683E59F-BE45-F20A-F7F4-9614A25458CE}"/>
              </a:ext>
            </a:extLst>
          </p:cNvPr>
          <p:cNvGrpSpPr/>
          <p:nvPr/>
        </p:nvGrpSpPr>
        <p:grpSpPr>
          <a:xfrm>
            <a:off x="8533082" y="5274130"/>
            <a:ext cx="3144568" cy="1105071"/>
            <a:chOff x="9199832" y="5274130"/>
            <a:chExt cx="3144568" cy="1105071"/>
          </a:xfrm>
        </p:grpSpPr>
        <p:sp>
          <p:nvSpPr>
            <p:cNvPr id="152" name="Google Shape;152;p6"/>
            <p:cNvSpPr/>
            <p:nvPr/>
          </p:nvSpPr>
          <p:spPr>
            <a:xfrm>
              <a:off x="9648345" y="5274130"/>
              <a:ext cx="2325163" cy="1038030"/>
            </a:xfrm>
            <a:prstGeom prst="rect">
              <a:avLst/>
            </a:prstGeom>
            <a:solidFill>
              <a:schemeClr val="lt1"/>
            </a:solidFill>
            <a:ln w="12700" cap="flat" cmpd="sng">
              <a:solidFill>
                <a:srgbClr val="1C3052"/>
              </a:solidFill>
              <a:prstDash val="solid"/>
              <a:miter lim="800000"/>
              <a:headEnd type="none" w="sm" len="sm"/>
              <a:tailEnd type="none" w="sm" len="sm"/>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53" name="Google Shape;153;p6"/>
            <p:cNvSpPr txBox="1"/>
            <p:nvPr/>
          </p:nvSpPr>
          <p:spPr>
            <a:xfrm>
              <a:off x="9199832" y="5363579"/>
              <a:ext cx="3144568"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u="none" strike="noStrike" cap="none" dirty="0">
                  <a:solidFill>
                    <a:schemeClr val="dk1"/>
                  </a:solidFill>
                  <a:latin typeface="Arial" panose="020B0604020202020204" pitchFamily="34" charset="0"/>
                  <a:ea typeface="Calibri"/>
                  <a:cs typeface="Arial" panose="020B0604020202020204" pitchFamily="34" charset="0"/>
                  <a:sym typeface="Calibri"/>
                </a:rPr>
                <a:t>Egyptian Cubit </a:t>
              </a:r>
              <a:endParaRPr sz="10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000" u="none" strike="noStrike" cap="none" dirty="0">
                  <a:solidFill>
                    <a:schemeClr val="dk1"/>
                  </a:solidFill>
                  <a:latin typeface="Arial" panose="020B0604020202020204" pitchFamily="34" charset="0"/>
                  <a:ea typeface="Calibri"/>
                  <a:cs typeface="Arial" panose="020B0604020202020204" pitchFamily="34" charset="0"/>
                  <a:sym typeface="Calibri"/>
                </a:rPr>
                <a:t>0.462962962…m Cu</a:t>
              </a:r>
            </a:p>
            <a:p>
              <a:pPr marL="0" marR="0" lvl="0" indent="0" algn="ctr" rtl="0">
                <a:lnSpc>
                  <a:spcPct val="100000"/>
                </a:lnSpc>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x (1/0.972) </a:t>
              </a:r>
              <a:endParaRPr lang="en-US" sz="10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000" u="none" strike="noStrike" cap="none" dirty="0">
                  <a:solidFill>
                    <a:schemeClr val="dk1"/>
                  </a:solidFill>
                  <a:latin typeface="Arial" panose="020B0604020202020204" pitchFamily="34" charset="0"/>
                  <a:ea typeface="Calibri"/>
                  <a:cs typeface="Arial" panose="020B0604020202020204" pitchFamily="34" charset="0"/>
                  <a:sym typeface="Calibri"/>
                </a:rPr>
                <a:t>Indian Hasta</a:t>
              </a:r>
              <a:endParaRPr sz="10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000" u="none" strike="noStrike" cap="none" dirty="0">
                  <a:solidFill>
                    <a:schemeClr val="dk1"/>
                  </a:solidFill>
                  <a:latin typeface="Arial" panose="020B0604020202020204" pitchFamily="34" charset="0"/>
                  <a:ea typeface="Calibri"/>
                  <a:cs typeface="Arial" panose="020B0604020202020204" pitchFamily="34" charset="0"/>
                  <a:sym typeface="Calibri"/>
                </a:rPr>
                <a:t>0.45 m (</a:t>
              </a:r>
              <a:r>
                <a:rPr lang="en-US" sz="1000" dirty="0">
                  <a:solidFill>
                    <a:schemeClr val="dk1"/>
                  </a:solidFill>
                  <a:latin typeface="Arial" panose="020B0604020202020204" pitchFamily="34" charset="0"/>
                  <a:ea typeface="Calibri"/>
                  <a:cs typeface="Arial" panose="020B0604020202020204" pitchFamily="34" charset="0"/>
                  <a:sym typeface="Calibri"/>
                </a:rPr>
                <a:t>Ha</a:t>
              </a:r>
              <a:r>
                <a:rPr lang="en-US" sz="1000" u="none" strike="noStrike" cap="none" dirty="0">
                  <a:solidFill>
                    <a:schemeClr val="dk1"/>
                  </a:solidFill>
                  <a:latin typeface="Arial" panose="020B0604020202020204" pitchFamily="34" charset="0"/>
                  <a:ea typeface="Calibri"/>
                  <a:cs typeface="Arial" panose="020B0604020202020204" pitchFamily="34" charset="0"/>
                  <a:sym typeface="Calibri"/>
                </a:rPr>
                <a:t>)</a:t>
              </a:r>
              <a:endParaRPr sz="10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sz="10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grpSp>
      <p:pic>
        <p:nvPicPr>
          <p:cNvPr id="154" name="Google Shape;154;p6" descr="A close up of a paper&#10;&#10;AI-generated content may be incorrect."/>
          <p:cNvPicPr preferRelativeResize="0"/>
          <p:nvPr/>
        </p:nvPicPr>
        <p:blipFill rotWithShape="1">
          <a:blip r:embed="rId6">
            <a:alphaModFix/>
          </a:blip>
          <a:srcRect/>
          <a:stretch/>
        </p:blipFill>
        <p:spPr>
          <a:xfrm>
            <a:off x="4131128" y="3238500"/>
            <a:ext cx="1583872" cy="1562100"/>
          </a:xfrm>
          <a:prstGeom prst="rect">
            <a:avLst/>
          </a:prstGeom>
          <a:noFill/>
          <a:ln>
            <a:noFill/>
          </a:ln>
          <a:effectLst>
            <a:outerShdw blurRad="63500" sx="102000" sy="102000" algn="ctr" rotWithShape="0">
              <a:srgbClr val="000000">
                <a:alpha val="40000"/>
              </a:srgbClr>
            </a:outerShdw>
          </a:effectLst>
        </p:spPr>
      </p:pic>
      <p:pic>
        <p:nvPicPr>
          <p:cNvPr id="155" name="Google Shape;155;p6"/>
          <p:cNvPicPr preferRelativeResize="0"/>
          <p:nvPr/>
        </p:nvPicPr>
        <p:blipFill rotWithShape="1">
          <a:blip r:embed="rId7">
            <a:alphaModFix/>
          </a:blip>
          <a:srcRect/>
          <a:stretch/>
        </p:blipFill>
        <p:spPr>
          <a:xfrm>
            <a:off x="4143143" y="4849087"/>
            <a:ext cx="1545756" cy="1517959"/>
          </a:xfrm>
          <a:prstGeom prst="rect">
            <a:avLst/>
          </a:prstGeom>
          <a:noFill/>
          <a:ln>
            <a:noFill/>
          </a:ln>
          <a:effectLst>
            <a:outerShdw blurRad="63500" sx="102000" sy="102000" algn="ctr" rotWithShape="0">
              <a:prstClr val="black">
                <a:alpha val="40000"/>
              </a:prstClr>
            </a:outerShdw>
          </a:effectLst>
        </p:spPr>
      </p:pic>
      <p:pic>
        <p:nvPicPr>
          <p:cNvPr id="156" name="Google Shape;156;p6"/>
          <p:cNvPicPr preferRelativeResize="0"/>
          <p:nvPr/>
        </p:nvPicPr>
        <p:blipFill rotWithShape="1">
          <a:blip r:embed="rId8">
            <a:alphaModFix/>
            <a:extLst>
              <a:ext uri="{BEBA8EAE-BF5A-486C-A8C5-ECC9F3942E4B}">
                <a14:imgProps xmlns:a14="http://schemas.microsoft.com/office/drawing/2010/main">
                  <a14:imgLayer r:embed="rId9">
                    <a14:imgEffect>
                      <a14:saturation sat="0"/>
                    </a14:imgEffect>
                    <a14:imgEffect>
                      <a14:brightnessContrast bright="-1000"/>
                    </a14:imgEffect>
                  </a14:imgLayer>
                </a14:imgProps>
              </a:ext>
            </a:extLst>
          </a:blip>
          <a:srcRect/>
          <a:stretch/>
        </p:blipFill>
        <p:spPr>
          <a:xfrm>
            <a:off x="6534150" y="3238500"/>
            <a:ext cx="1612434" cy="1562100"/>
          </a:xfrm>
          <a:prstGeom prst="rect">
            <a:avLst/>
          </a:prstGeom>
          <a:noFill/>
          <a:ln>
            <a:noFill/>
          </a:ln>
          <a:effectLst>
            <a:outerShdw blurRad="63500" sx="102000" sy="102000" algn="ctr" rotWithShape="0">
              <a:prstClr val="black">
                <a:alpha val="40000"/>
              </a:prstClr>
            </a:outerShdw>
          </a:effectLst>
        </p:spPr>
      </p:pic>
      <p:pic>
        <p:nvPicPr>
          <p:cNvPr id="157" name="Google Shape;157;p6"/>
          <p:cNvPicPr preferRelativeResize="0"/>
          <p:nvPr/>
        </p:nvPicPr>
        <p:blipFill rotWithShape="1">
          <a:blip r:embed="rId10">
            <a:alphaModFix/>
          </a:blip>
          <a:srcRect/>
          <a:stretch/>
        </p:blipFill>
        <p:spPr>
          <a:xfrm>
            <a:off x="6553200" y="4837902"/>
            <a:ext cx="1593591" cy="1492603"/>
          </a:xfrm>
          <a:prstGeom prst="rect">
            <a:avLst/>
          </a:prstGeom>
          <a:noFill/>
          <a:ln>
            <a:noFill/>
          </a:ln>
          <a:effectLst>
            <a:outerShdw blurRad="63500" sx="102000" sy="102000" algn="ctr" rotWithShape="0">
              <a:prstClr val="black">
                <a:alpha val="40000"/>
              </a:prstClr>
            </a:outerShdw>
          </a:effectLst>
        </p:spPr>
      </p:pic>
      <p:sp>
        <p:nvSpPr>
          <p:cNvPr id="158" name="Google Shape;158;p6"/>
          <p:cNvSpPr txBox="1"/>
          <p:nvPr/>
        </p:nvSpPr>
        <p:spPr>
          <a:xfrm rot="-437">
            <a:off x="304801" y="6536731"/>
            <a:ext cx="2359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u="none" strike="noStrike" cap="none" dirty="0">
                <a:solidFill>
                  <a:schemeClr val="bg1">
                    <a:lumMod val="85000"/>
                  </a:schemeClr>
                </a:solidFill>
                <a:latin typeface="Arial" panose="020B0604020202020204" pitchFamily="34" charset="0"/>
                <a:ea typeface="Calibri"/>
                <a:cs typeface="Arial" panose="020B0604020202020204" pitchFamily="34" charset="0"/>
                <a:sym typeface="Calibri"/>
              </a:rPr>
              <a:t>Image: Smithsonianmag.com</a:t>
            </a:r>
            <a:endParaRPr sz="1200" u="none" strike="noStrike" cap="none" dirty="0">
              <a:solidFill>
                <a:schemeClr val="bg1">
                  <a:lumMod val="85000"/>
                </a:schemeClr>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4C9A93BB-768F-1AFC-865B-1C026A4B67A0}"/>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7" name="Google Shape;159;p6">
            <a:extLst>
              <a:ext uri="{FF2B5EF4-FFF2-40B4-BE49-F238E27FC236}">
                <a16:creationId xmlns:a16="http://schemas.microsoft.com/office/drawing/2014/main" id="{663B4AF4-8C5C-DA8E-0F3F-21CB1EEBF91F}"/>
              </a:ext>
            </a:extLst>
          </p:cNvPr>
          <p:cNvSpPr txBox="1"/>
          <p:nvPr/>
        </p:nvSpPr>
        <p:spPr>
          <a:xfrm>
            <a:off x="3662036" y="1082942"/>
            <a:ext cx="5210827"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u="none" strike="noStrike" cap="none" dirty="0">
                <a:solidFill>
                  <a:schemeClr val="dk1"/>
                </a:solidFill>
                <a:latin typeface="Arial" panose="020B0604020202020204" pitchFamily="34" charset="0"/>
                <a:ea typeface="Calibri"/>
                <a:cs typeface="Arial" panose="020B0604020202020204" pitchFamily="34" charset="0"/>
                <a:sym typeface="Calibri"/>
              </a:rPr>
              <a:t>The Grand Cycle of Bharat</a:t>
            </a:r>
            <a:endParaRPr sz="21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8" name="Google Shape;160;p6">
            <a:extLst>
              <a:ext uri="{FF2B5EF4-FFF2-40B4-BE49-F238E27FC236}">
                <a16:creationId xmlns:a16="http://schemas.microsoft.com/office/drawing/2014/main" id="{726E2F49-32A4-BF77-6D2B-B3A7FB536F86}"/>
              </a:ext>
            </a:extLst>
          </p:cNvPr>
          <p:cNvSpPr txBox="1"/>
          <p:nvPr/>
        </p:nvSpPr>
        <p:spPr>
          <a:xfrm>
            <a:off x="0" y="501381"/>
            <a:ext cx="84092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VALIDATION: Our Divine Solar Light Grid Parameters</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7B076DDE-39A7-E8F2-D1C0-799902D31232}"/>
              </a:ext>
            </a:extLst>
          </p:cNvPr>
          <p:cNvSpPr txBox="1"/>
          <p:nvPr/>
        </p:nvSpPr>
        <p:spPr>
          <a:xfrm>
            <a:off x="1109568" y="2156151"/>
            <a:ext cx="9982200" cy="1631216"/>
          </a:xfrm>
          <a:prstGeom prst="rect">
            <a:avLst/>
          </a:prstGeom>
          <a:noFill/>
        </p:spPr>
        <p:txBody>
          <a:bodyPr wrap="square" rtlCol="0">
            <a:spAutoFit/>
          </a:bodyPr>
          <a:lstStyle/>
          <a:p>
            <a:pPr algn="ctr">
              <a:lnSpc>
                <a:spcPts val="1460"/>
              </a:lnSpc>
            </a:pPr>
            <a:r>
              <a:rPr lang="en-US" sz="1800" b="1" i="0" u="none" strike="noStrike" dirty="0">
                <a:solidFill>
                  <a:schemeClr val="tx1"/>
                </a:solidFill>
                <a:effectLst/>
                <a:latin typeface="+mn-lt"/>
              </a:rPr>
              <a:t>SOL Space/Time Correspondence</a:t>
            </a:r>
          </a:p>
          <a:p>
            <a:pPr algn="ctr">
              <a:lnSpc>
                <a:spcPts val="1460"/>
              </a:lnSpc>
            </a:pPr>
            <a:endParaRPr lang="en-US" sz="1500" b="1" dirty="0">
              <a:solidFill>
                <a:schemeClr val="tx1"/>
              </a:solidFill>
              <a:latin typeface="+mn-lt"/>
            </a:endParaRPr>
          </a:p>
          <a:p>
            <a:pPr algn="ctr">
              <a:lnSpc>
                <a:spcPts val="1460"/>
              </a:lnSpc>
            </a:pPr>
            <a:r>
              <a:rPr lang="en-US" sz="1500" b="1" i="0" u="none" strike="noStrike" dirty="0">
                <a:solidFill>
                  <a:schemeClr val="tx1"/>
                </a:solidFill>
                <a:effectLst/>
                <a:latin typeface="+mn-lt"/>
              </a:rPr>
              <a:t>Grand Precession 25920 </a:t>
            </a:r>
            <a:r>
              <a:rPr lang="en-US" sz="1500" b="1" dirty="0">
                <a:solidFill>
                  <a:schemeClr val="tx1"/>
                </a:solidFill>
                <a:latin typeface="+mn-lt"/>
              </a:rPr>
              <a:t>yrs</a:t>
            </a:r>
            <a:r>
              <a:rPr lang="en-US" sz="1500" b="1" i="0" u="none" strike="noStrike" dirty="0">
                <a:solidFill>
                  <a:schemeClr val="tx1"/>
                </a:solidFill>
                <a:effectLst/>
                <a:latin typeface="+mn-lt"/>
              </a:rPr>
              <a:t> /3 = 8640 (1 sun yr) x 8640 = 74,649,600 </a:t>
            </a:r>
            <a:r>
              <a:rPr lang="en-US" sz="1500" b="1" dirty="0">
                <a:solidFill>
                  <a:schemeClr val="tx1"/>
                </a:solidFill>
                <a:latin typeface="+mn-lt"/>
              </a:rPr>
              <a:t>h</a:t>
            </a:r>
            <a:r>
              <a:rPr lang="en-US" sz="1500" b="1" i="0" u="none" strike="noStrike" dirty="0">
                <a:solidFill>
                  <a:schemeClr val="tx1"/>
                </a:solidFill>
                <a:effectLst/>
                <a:latin typeface="+mn-lt"/>
              </a:rPr>
              <a:t>rs x 60 = 4.478976e9 min x 60 = 2.6873856e11 sec /86400 = 3110400 days /12 = 25920 </a:t>
            </a:r>
            <a:r>
              <a:rPr lang="en-US" sz="1500" b="1" dirty="0">
                <a:solidFill>
                  <a:schemeClr val="tx1"/>
                </a:solidFill>
                <a:latin typeface="+mn-lt"/>
              </a:rPr>
              <a:t>yrs Grand Precession</a:t>
            </a:r>
            <a:endParaRPr lang="en-US" sz="1500" b="1" i="0" u="none" strike="noStrike" dirty="0">
              <a:solidFill>
                <a:schemeClr val="tx1"/>
              </a:solidFill>
              <a:effectLst/>
              <a:latin typeface="+mn-lt"/>
            </a:endParaRPr>
          </a:p>
          <a:p>
            <a:pPr algn="ctr">
              <a:lnSpc>
                <a:spcPts val="1460"/>
              </a:lnSpc>
            </a:pPr>
            <a:endParaRPr lang="en-US" sz="1500" b="1" dirty="0">
              <a:solidFill>
                <a:schemeClr val="tx1"/>
              </a:solidFill>
              <a:latin typeface="+mn-lt"/>
            </a:endParaRPr>
          </a:p>
          <a:p>
            <a:pPr algn="ctr" fontAlgn="base">
              <a:lnSpc>
                <a:spcPts val="1460"/>
              </a:lnSpc>
              <a:buNone/>
            </a:pPr>
            <a:endParaRPr lang="en-US" sz="1500" b="1" i="0" u="none" strike="noStrike" dirty="0">
              <a:solidFill>
                <a:schemeClr val="tx1"/>
              </a:solidFill>
              <a:effectLst/>
              <a:latin typeface="+mn-lt"/>
            </a:endParaRPr>
          </a:p>
          <a:p>
            <a:pPr algn="ctr">
              <a:lnSpc>
                <a:spcPts val="1460"/>
              </a:lnSpc>
              <a:buNone/>
            </a:pPr>
            <a:br>
              <a:rPr lang="en-US" sz="1500" b="1" dirty="0">
                <a:solidFill>
                  <a:schemeClr val="tx1"/>
                </a:solidFill>
                <a:latin typeface="+mn-lt"/>
              </a:rPr>
            </a:br>
            <a:endParaRPr lang="en-US" sz="1500" b="1" dirty="0">
              <a:solidFill>
                <a:schemeClr val="tx1"/>
              </a:solidFill>
              <a:latin typeface="+mn-lt"/>
            </a:endParaRPr>
          </a:p>
        </p:txBody>
      </p:sp>
      <p:pic>
        <p:nvPicPr>
          <p:cNvPr id="5" name="Picture 4" descr="A screenshot of a calculator&#10;&#10;AI-generated content may be incorrect.">
            <a:extLst>
              <a:ext uri="{FF2B5EF4-FFF2-40B4-BE49-F238E27FC236}">
                <a16:creationId xmlns:a16="http://schemas.microsoft.com/office/drawing/2014/main" id="{3849C016-CC68-BBFA-7BFB-3F55BEA7DE18}"/>
              </a:ext>
            </a:extLst>
          </p:cNvPr>
          <p:cNvPicPr>
            <a:picLocks noChangeAspect="1"/>
          </p:cNvPicPr>
          <p:nvPr/>
        </p:nvPicPr>
        <p:blipFill>
          <a:blip r:embed="rId11"/>
          <a:srcRect b="10438"/>
          <a:stretch/>
        </p:blipFill>
        <p:spPr>
          <a:xfrm>
            <a:off x="8981844" y="3238500"/>
            <a:ext cx="2318792" cy="1983221"/>
          </a:xfrm>
          <a:prstGeom prst="rect">
            <a:avLst/>
          </a:prstGeom>
          <a:effectLst>
            <a:outerShdw blurRad="63500" sx="102000" sy="102000" algn="ctr" rotWithShape="0">
              <a:prstClr val="black">
                <a:alpha val="40000"/>
              </a:prstClr>
            </a:outerShdw>
          </a:effectLst>
        </p:spPr>
      </p:pic>
      <p:pic>
        <p:nvPicPr>
          <p:cNvPr id="9" name="Picture 8" descr="A purple screen shot of a chart&#10;&#10;AI-generated content may be incorrect.">
            <a:extLst>
              <a:ext uri="{FF2B5EF4-FFF2-40B4-BE49-F238E27FC236}">
                <a16:creationId xmlns:a16="http://schemas.microsoft.com/office/drawing/2014/main" id="{50A3864A-3633-BAB8-3786-A82C8CAA6C23}"/>
              </a:ext>
            </a:extLst>
          </p:cNvPr>
          <p:cNvPicPr>
            <a:picLocks noChangeAspect="1"/>
          </p:cNvPicPr>
          <p:nvPr/>
        </p:nvPicPr>
        <p:blipFill>
          <a:blip r:embed="rId12"/>
          <a:stretch>
            <a:fillRect/>
          </a:stretch>
        </p:blipFill>
        <p:spPr>
          <a:xfrm>
            <a:off x="896102" y="3257161"/>
            <a:ext cx="2389969" cy="3072806"/>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13BC3B8F-36A6-CCDF-8BFA-BEE285B74CB6}"/>
              </a:ext>
            </a:extLst>
          </p:cNvPr>
          <p:cNvSpPr txBox="1"/>
          <p:nvPr/>
        </p:nvSpPr>
        <p:spPr>
          <a:xfrm>
            <a:off x="3303040" y="1586204"/>
            <a:ext cx="5635690" cy="738664"/>
          </a:xfrm>
          <a:prstGeom prst="rect">
            <a:avLst/>
          </a:prstGeom>
          <a:noFill/>
        </p:spPr>
        <p:txBody>
          <a:bodyPr wrap="square" rtlCol="0">
            <a:spAutoFit/>
          </a:bodyPr>
          <a:lstStyle/>
          <a:p>
            <a:pPr algn="ctr"/>
            <a:r>
              <a:rPr lang="en-US" sz="2100" u="none" strike="noStrike" cap="none" dirty="0">
                <a:solidFill>
                  <a:schemeClr val="dk1"/>
                </a:solidFill>
                <a:latin typeface="Arial" panose="020B0604020202020204" pitchFamily="34" charset="0"/>
                <a:ea typeface="Calibri"/>
                <a:cs typeface="Arial" panose="020B0604020202020204" pitchFamily="34" charset="0"/>
                <a:sym typeface="Calibri"/>
              </a:rPr>
              <a:t>The Great Pyramids of Giza</a:t>
            </a:r>
            <a:r>
              <a:rPr lang="en-US" sz="2100" dirty="0">
                <a:latin typeface="Arial" panose="020B0604020202020204" pitchFamily="34" charset="0"/>
                <a:ea typeface="Calibri"/>
                <a:cs typeface="Arial" panose="020B0604020202020204" pitchFamily="34" charset="0"/>
                <a:sym typeface="Calibri"/>
              </a:rPr>
              <a:t> </a:t>
            </a:r>
            <a:r>
              <a:rPr lang="en-US" sz="2100" u="none" strike="noStrike" cap="none" dirty="0">
                <a:solidFill>
                  <a:schemeClr val="dk1"/>
                </a:solidFill>
                <a:latin typeface="Arial" panose="020B0604020202020204" pitchFamily="34" charset="0"/>
                <a:ea typeface="Calibri"/>
                <a:cs typeface="Arial" panose="020B0604020202020204" pitchFamily="34" charset="0"/>
                <a:sym typeface="Calibri"/>
              </a:rPr>
              <a:t>Nekropolis</a:t>
            </a:r>
          </a:p>
          <a:p>
            <a:pPr algn="ctr"/>
            <a:endParaRPr lang="en-US" sz="2100" dirty="0"/>
          </a:p>
        </p:txBody>
      </p:sp>
      <p:pic>
        <p:nvPicPr>
          <p:cNvPr id="10" name="Audio 9">
            <a:extLst>
              <a:ext uri="{FF2B5EF4-FFF2-40B4-BE49-F238E27FC236}">
                <a16:creationId xmlns:a16="http://schemas.microsoft.com/office/drawing/2014/main" id="{47F557CF-BADB-8C44-7AB0-5846CC814B3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02"/>
    </mc:Choice>
    <mc:Fallback xmlns="">
      <p:transition spd="slow" advTm="3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2" descr="A pyramid in the desert&#10;&#10;AI-generated content may be incorrect."/>
          <p:cNvPicPr preferRelativeResize="0"/>
          <p:nvPr/>
        </p:nvPicPr>
        <p:blipFill rotWithShape="1">
          <a:blip r:embed="rId5">
            <a:alphaModFix/>
          </a:blip>
          <a:srcRect l="279" t="23157" b="14505"/>
          <a:stretch/>
        </p:blipFill>
        <p:spPr>
          <a:xfrm>
            <a:off x="0" y="0"/>
            <a:ext cx="12158099" cy="6858000"/>
          </a:xfrm>
          <a:prstGeom prst="rect">
            <a:avLst/>
          </a:prstGeom>
          <a:noFill/>
          <a:ln>
            <a:noFill/>
          </a:ln>
        </p:spPr>
      </p:pic>
      <p:sp>
        <p:nvSpPr>
          <p:cNvPr id="2" name="Google Shape;167;p7">
            <a:extLst>
              <a:ext uri="{FF2B5EF4-FFF2-40B4-BE49-F238E27FC236}">
                <a16:creationId xmlns:a16="http://schemas.microsoft.com/office/drawing/2014/main" id="{1BD594CE-CB22-E89F-85D2-1703E21872BB}"/>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0BBBEE6A-C4E1-F66B-6925-922053C04A4F}"/>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pic>
        <p:nvPicPr>
          <p:cNvPr id="13" name="Google Shape;254;p12" descr="A screenshot of a whiteboard with a drawing of a square&#10;&#10;AI-generated content may be incorrect.">
            <a:extLst>
              <a:ext uri="{FF2B5EF4-FFF2-40B4-BE49-F238E27FC236}">
                <a16:creationId xmlns:a16="http://schemas.microsoft.com/office/drawing/2014/main" id="{5FEA0BBA-750A-6108-660A-EDE9686E23CB}"/>
              </a:ext>
            </a:extLst>
          </p:cNvPr>
          <p:cNvPicPr preferRelativeResize="0">
            <a:picLocks noGrp="1"/>
          </p:cNvPicPr>
          <p:nvPr>
            <p:ph type="pic" idx="2"/>
          </p:nvPr>
        </p:nvPicPr>
        <p:blipFill rotWithShape="1">
          <a:blip r:embed="rId6">
            <a:alphaModFix/>
          </a:blip>
          <a:srcRect l="2508" r="2508" b="7001"/>
          <a:stretch/>
        </p:blipFill>
        <p:spPr>
          <a:xfrm>
            <a:off x="4689098" y="1782306"/>
            <a:ext cx="3291829" cy="3291840"/>
          </a:xfrm>
          <a:prstGeom prst="rect">
            <a:avLst/>
          </a:prstGeom>
          <a:noFill/>
          <a:ln>
            <a:noFill/>
          </a:ln>
          <a:effectLst>
            <a:outerShdw blurRad="63500" sx="102000" sy="102000" algn="ctr" rotWithShape="0">
              <a:prstClr val="black">
                <a:alpha val="40000"/>
              </a:prstClr>
            </a:outerShdw>
          </a:effectLst>
        </p:spPr>
      </p:pic>
      <p:sp>
        <p:nvSpPr>
          <p:cNvPr id="14" name="Google Shape;255;p12">
            <a:extLst>
              <a:ext uri="{FF2B5EF4-FFF2-40B4-BE49-F238E27FC236}">
                <a16:creationId xmlns:a16="http://schemas.microsoft.com/office/drawing/2014/main" id="{FFD8D9A2-6B7A-AC5C-2C89-008B20A0148E}"/>
              </a:ext>
            </a:extLst>
          </p:cNvPr>
          <p:cNvSpPr txBox="1">
            <a:spLocks noGrp="1"/>
          </p:cNvSpPr>
          <p:nvPr>
            <p:ph type="body" idx="1"/>
          </p:nvPr>
        </p:nvSpPr>
        <p:spPr>
          <a:xfrm>
            <a:off x="711122" y="1259043"/>
            <a:ext cx="5384878" cy="381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00"/>
              <a:buNone/>
            </a:pPr>
            <a:endParaRPr sz="1800" dirty="0"/>
          </a:p>
          <a:p>
            <a:pPr marL="0" lvl="0" indent="0" algn="l" rtl="0">
              <a:lnSpc>
                <a:spcPct val="90000"/>
              </a:lnSpc>
              <a:spcBef>
                <a:spcPts val="1000"/>
              </a:spcBef>
              <a:spcAft>
                <a:spcPts val="0"/>
              </a:spcAft>
              <a:buSzPts val="1500"/>
              <a:buNone/>
            </a:pPr>
            <a:r>
              <a:rPr lang="en-US" sz="1800" dirty="0"/>
              <a:t>Sun Syncs:</a:t>
            </a:r>
            <a:endParaRPr sz="1800" dirty="0"/>
          </a:p>
          <a:p>
            <a:pPr marL="0" lvl="0" indent="0" algn="l" rtl="0">
              <a:lnSpc>
                <a:spcPct val="90000"/>
              </a:lnSpc>
              <a:spcBef>
                <a:spcPts val="1000"/>
              </a:spcBef>
              <a:spcAft>
                <a:spcPts val="0"/>
              </a:spcAft>
              <a:buSzPts val="1500"/>
              <a:buNone/>
            </a:pPr>
            <a:r>
              <a:rPr lang="en-US" sz="1800" dirty="0"/>
              <a:t>864/4=216</a:t>
            </a:r>
            <a:endParaRPr sz="1800" dirty="0"/>
          </a:p>
          <a:p>
            <a:pPr marL="0" lvl="0" indent="0" algn="l" rtl="0">
              <a:lnSpc>
                <a:spcPct val="90000"/>
              </a:lnSpc>
              <a:spcBef>
                <a:spcPts val="1000"/>
              </a:spcBef>
              <a:spcAft>
                <a:spcPts val="0"/>
              </a:spcAft>
              <a:buSzPts val="1500"/>
              <a:buNone/>
            </a:pPr>
            <a:r>
              <a:rPr lang="en-US" sz="1800" dirty="0"/>
              <a:t>1/2.16 = 0.462962962…m Cubit</a:t>
            </a:r>
            <a:endParaRPr sz="1800" dirty="0"/>
          </a:p>
          <a:p>
            <a:pPr marL="0" lvl="0" indent="0" algn="l" rtl="0">
              <a:lnSpc>
                <a:spcPct val="90000"/>
              </a:lnSpc>
              <a:spcBef>
                <a:spcPts val="1000"/>
              </a:spcBef>
              <a:spcAft>
                <a:spcPts val="0"/>
              </a:spcAft>
              <a:buSzPts val="1500"/>
              <a:buNone/>
            </a:pPr>
            <a:endParaRPr sz="1800" dirty="0"/>
          </a:p>
          <a:p>
            <a:pPr marL="0" lvl="0" indent="0" algn="l" rtl="0">
              <a:lnSpc>
                <a:spcPct val="90000"/>
              </a:lnSpc>
              <a:spcBef>
                <a:spcPts val="1000"/>
              </a:spcBef>
              <a:spcAft>
                <a:spcPts val="0"/>
              </a:spcAft>
              <a:buSzPts val="1500"/>
              <a:buNone/>
            </a:pPr>
            <a:r>
              <a:rPr lang="en-US" sz="1800" dirty="0"/>
              <a:t>PRE-Pythagoras in Cubits</a:t>
            </a:r>
            <a:endParaRPr sz="1800" dirty="0"/>
          </a:p>
          <a:p>
            <a:pPr marL="0" lvl="0" indent="0" algn="l" rtl="0">
              <a:lnSpc>
                <a:spcPct val="90000"/>
              </a:lnSpc>
              <a:spcBef>
                <a:spcPts val="1000"/>
              </a:spcBef>
              <a:spcAft>
                <a:spcPts val="0"/>
              </a:spcAft>
              <a:buSzPts val="1500"/>
              <a:buNone/>
            </a:pPr>
            <a:r>
              <a:rPr lang="en-US" sz="1800" dirty="0"/>
              <a:t>3-4-5-6 Muit Platonic Construction</a:t>
            </a:r>
          </a:p>
          <a:p>
            <a:pPr marL="0" lvl="0" indent="0" algn="l" rtl="0">
              <a:lnSpc>
                <a:spcPct val="90000"/>
              </a:lnSpc>
              <a:spcBef>
                <a:spcPts val="1000"/>
              </a:spcBef>
              <a:spcAft>
                <a:spcPts val="0"/>
              </a:spcAft>
              <a:buSzPts val="1500"/>
              <a:buNone/>
            </a:pPr>
            <a:r>
              <a:rPr lang="en-US" sz="1800" u="none" strike="noStrike" dirty="0">
                <a:solidFill>
                  <a:srgbClr val="000000"/>
                </a:solidFill>
                <a:latin typeface="Arial" panose="020B0604020202020204" pitchFamily="34" charset="0"/>
                <a:cs typeface="Arial" panose="020B0604020202020204" pitchFamily="34" charset="0"/>
                <a:sym typeface="Calibri"/>
              </a:rPr>
              <a:t>1.2 corrected as 36°- 72°-108°-120</a:t>
            </a:r>
            <a:r>
              <a:rPr lang="en-US" sz="1800" dirty="0">
                <a:solidFill>
                  <a:srgbClr val="000000"/>
                </a:solidFill>
              </a:rPr>
              <a:t>°</a:t>
            </a:r>
            <a:r>
              <a:rPr lang="en-US" sz="1400" u="none" strike="noStrike" dirty="0">
                <a:solidFill>
                  <a:srgbClr val="000000"/>
                </a:solidFill>
                <a:latin typeface="Arial" panose="020B0604020202020204" pitchFamily="34" charset="0"/>
                <a:cs typeface="Arial" panose="020B0604020202020204" pitchFamily="34" charset="0"/>
                <a:sym typeface="Calibri"/>
              </a:rPr>
              <a:t> </a:t>
            </a:r>
            <a:endParaRPr sz="1800" dirty="0"/>
          </a:p>
          <a:p>
            <a:pPr marL="0" lvl="0" indent="0" algn="l" rtl="0">
              <a:lnSpc>
                <a:spcPct val="90000"/>
              </a:lnSpc>
              <a:spcBef>
                <a:spcPts val="1000"/>
              </a:spcBef>
              <a:spcAft>
                <a:spcPts val="0"/>
              </a:spcAft>
              <a:buSzPts val="1500"/>
              <a:buNone/>
            </a:pPr>
            <a:r>
              <a:rPr lang="en-US" sz="1800" dirty="0"/>
              <a:t>1 Cu = 0.462962962…m</a:t>
            </a:r>
            <a:endParaRPr sz="1800" dirty="0"/>
          </a:p>
          <a:p>
            <a:pPr marL="0" lvl="0" indent="0" algn="l" rtl="0">
              <a:lnSpc>
                <a:spcPct val="90000"/>
              </a:lnSpc>
              <a:spcBef>
                <a:spcPts val="1000"/>
              </a:spcBef>
              <a:spcAft>
                <a:spcPts val="0"/>
              </a:spcAft>
              <a:buSzPts val="1500"/>
              <a:buNone/>
            </a:pPr>
            <a:endParaRPr sz="1800" dirty="0"/>
          </a:p>
          <a:p>
            <a:pPr marL="0" lvl="0" indent="0" algn="l" rtl="0">
              <a:lnSpc>
                <a:spcPct val="90000"/>
              </a:lnSpc>
              <a:spcBef>
                <a:spcPts val="1000"/>
              </a:spcBef>
              <a:spcAft>
                <a:spcPts val="0"/>
              </a:spcAft>
              <a:buSzPts val="1500"/>
              <a:buNone/>
            </a:pPr>
            <a:r>
              <a:rPr lang="en-US" sz="1800" dirty="0"/>
              <a:t>240^2 + 320^2 = 400^2</a:t>
            </a:r>
            <a:endParaRPr sz="1800" dirty="0"/>
          </a:p>
          <a:p>
            <a:pPr marL="0" lvl="0" indent="0" algn="l" rtl="0">
              <a:lnSpc>
                <a:spcPct val="90000"/>
              </a:lnSpc>
              <a:spcBef>
                <a:spcPts val="1000"/>
              </a:spcBef>
              <a:spcAft>
                <a:spcPts val="0"/>
              </a:spcAft>
              <a:buSzPts val="1500"/>
              <a:buNone/>
            </a:pPr>
            <a:r>
              <a:rPr lang="en-US" sz="1800" dirty="0"/>
              <a:t>102,400 + 51,600 = 160,000</a:t>
            </a:r>
            <a:endParaRPr sz="1800" dirty="0"/>
          </a:p>
          <a:p>
            <a:pPr marL="0" lvl="0" indent="0" algn="l" rtl="0">
              <a:lnSpc>
                <a:spcPct val="90000"/>
              </a:lnSpc>
              <a:spcBef>
                <a:spcPts val="1000"/>
              </a:spcBef>
              <a:spcAft>
                <a:spcPts val="0"/>
              </a:spcAft>
              <a:buSzPts val="1500"/>
              <a:buNone/>
            </a:pPr>
            <a:r>
              <a:rPr lang="en-US" sz="1800" dirty="0"/>
              <a:t>400^2 = 160,000</a:t>
            </a:r>
            <a:endParaRPr sz="1800" dirty="0"/>
          </a:p>
          <a:p>
            <a:pPr marL="0" lvl="0" indent="0" algn="l" rtl="0">
              <a:lnSpc>
                <a:spcPct val="90000"/>
              </a:lnSpc>
              <a:spcBef>
                <a:spcPts val="1000"/>
              </a:spcBef>
              <a:spcAft>
                <a:spcPts val="0"/>
              </a:spcAft>
              <a:buSzPts val="1500"/>
              <a:buNone/>
            </a:pPr>
            <a:endParaRPr sz="1800" dirty="0"/>
          </a:p>
          <a:p>
            <a:pPr marL="0" lvl="0" indent="0" algn="l" rtl="0">
              <a:lnSpc>
                <a:spcPct val="90000"/>
              </a:lnSpc>
              <a:spcBef>
                <a:spcPts val="1000"/>
              </a:spcBef>
              <a:spcAft>
                <a:spcPts val="0"/>
              </a:spcAft>
              <a:buSzPts val="1500"/>
              <a:buNone/>
            </a:pPr>
            <a:endParaRPr sz="1800" dirty="0"/>
          </a:p>
          <a:p>
            <a:pPr marL="0" lvl="0" indent="0" algn="l" rtl="0">
              <a:lnSpc>
                <a:spcPct val="90000"/>
              </a:lnSpc>
              <a:spcBef>
                <a:spcPts val="1000"/>
              </a:spcBef>
              <a:spcAft>
                <a:spcPts val="0"/>
              </a:spcAft>
              <a:buSzPts val="1500"/>
              <a:buNone/>
            </a:pPr>
            <a:endParaRPr sz="1800" dirty="0"/>
          </a:p>
          <a:p>
            <a:pPr marL="0" lvl="0" indent="0" algn="l" rtl="0">
              <a:lnSpc>
                <a:spcPct val="90000"/>
              </a:lnSpc>
              <a:spcBef>
                <a:spcPts val="1000"/>
              </a:spcBef>
              <a:spcAft>
                <a:spcPts val="0"/>
              </a:spcAft>
              <a:buSzPts val="1500"/>
              <a:buNone/>
            </a:pPr>
            <a:endParaRPr sz="1800" dirty="0"/>
          </a:p>
        </p:txBody>
      </p:sp>
      <p:grpSp>
        <p:nvGrpSpPr>
          <p:cNvPr id="16" name="Google Shape;257;p12">
            <a:extLst>
              <a:ext uri="{FF2B5EF4-FFF2-40B4-BE49-F238E27FC236}">
                <a16:creationId xmlns:a16="http://schemas.microsoft.com/office/drawing/2014/main" id="{69F702E1-5032-8F94-AE46-77DDC99BBAC4}"/>
              </a:ext>
            </a:extLst>
          </p:cNvPr>
          <p:cNvGrpSpPr/>
          <p:nvPr/>
        </p:nvGrpSpPr>
        <p:grpSpPr>
          <a:xfrm>
            <a:off x="8198605" y="1793416"/>
            <a:ext cx="3291840" cy="3291840"/>
            <a:chOff x="7595215" y="3414163"/>
            <a:chExt cx="2743200" cy="2743199"/>
          </a:xfrm>
          <a:effectLst>
            <a:outerShdw blurRad="63500" sx="102000" sy="102000" algn="ctr" rotWithShape="0">
              <a:prstClr val="black">
                <a:alpha val="40000"/>
              </a:prstClr>
            </a:outerShdw>
          </a:effectLst>
        </p:grpSpPr>
        <p:sp>
          <p:nvSpPr>
            <p:cNvPr id="17" name="Google Shape;258;p12">
              <a:extLst>
                <a:ext uri="{FF2B5EF4-FFF2-40B4-BE49-F238E27FC236}">
                  <a16:creationId xmlns:a16="http://schemas.microsoft.com/office/drawing/2014/main" id="{88CC91F8-1F06-01E5-CAC9-79279195960E}"/>
                </a:ext>
              </a:extLst>
            </p:cNvPr>
            <p:cNvSpPr/>
            <p:nvPr/>
          </p:nvSpPr>
          <p:spPr>
            <a:xfrm>
              <a:off x="7595215" y="3414163"/>
              <a:ext cx="2743200" cy="2743199"/>
            </a:xfrm>
            <a:prstGeom prst="rect">
              <a:avLst/>
            </a:pr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18" name="Google Shape;259;p12">
              <a:extLst>
                <a:ext uri="{FF2B5EF4-FFF2-40B4-BE49-F238E27FC236}">
                  <a16:creationId xmlns:a16="http://schemas.microsoft.com/office/drawing/2014/main" id="{58B38AC3-55EB-F032-5CED-D1262F3A30DC}"/>
                </a:ext>
              </a:extLst>
            </p:cNvPr>
            <p:cNvPicPr preferRelativeResize="0"/>
            <p:nvPr/>
          </p:nvPicPr>
          <p:blipFill rotWithShape="1">
            <a:blip r:embed="rId7">
              <a:alphaModFix/>
            </a:blip>
            <a:srcRect l="9038" r="9038"/>
            <a:stretch/>
          </p:blipFill>
          <p:spPr>
            <a:xfrm>
              <a:off x="7933419" y="3495874"/>
              <a:ext cx="2176048" cy="2656150"/>
            </a:xfrm>
            <a:custGeom>
              <a:avLst/>
              <a:gdLst/>
              <a:ahLst/>
              <a:cxnLst/>
              <a:rect l="l" t="t" r="r" b="b"/>
              <a:pathLst>
                <a:path w="2757736" h="2524633" extrusionOk="0">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a:ln>
              <a:noFill/>
            </a:ln>
          </p:spPr>
        </p:pic>
      </p:grpSp>
      <p:sp>
        <p:nvSpPr>
          <p:cNvPr id="19" name="Google Shape;260;p12">
            <a:extLst>
              <a:ext uri="{FF2B5EF4-FFF2-40B4-BE49-F238E27FC236}">
                <a16:creationId xmlns:a16="http://schemas.microsoft.com/office/drawing/2014/main" id="{6DA58C12-2B00-0129-B907-143B77605F1D}"/>
              </a:ext>
            </a:extLst>
          </p:cNvPr>
          <p:cNvSpPr txBox="1"/>
          <p:nvPr/>
        </p:nvSpPr>
        <p:spPr>
          <a:xfrm>
            <a:off x="0" y="501381"/>
            <a:ext cx="928624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VALIDATION: Source Light Grid PyraMuit Construction</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2" name="Google Shape;253;p12">
            <a:extLst>
              <a:ext uri="{FF2B5EF4-FFF2-40B4-BE49-F238E27FC236}">
                <a16:creationId xmlns:a16="http://schemas.microsoft.com/office/drawing/2014/main" id="{83430B5B-49F7-AFB1-1C78-A2D20D258C2B}"/>
              </a:ext>
            </a:extLst>
          </p:cNvPr>
          <p:cNvSpPr txBox="1">
            <a:spLocks noGrp="1"/>
          </p:cNvSpPr>
          <p:nvPr>
            <p:ph type="title"/>
          </p:nvPr>
        </p:nvSpPr>
        <p:spPr>
          <a:xfrm>
            <a:off x="677490" y="1279684"/>
            <a:ext cx="5363380" cy="46256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ts val="1800"/>
              <a:buNone/>
            </a:pPr>
            <a:r>
              <a:rPr lang="en-US" sz="2400" dirty="0"/>
              <a:t>Great Pyramid</a:t>
            </a:r>
            <a:br>
              <a:rPr lang="en-US" sz="2400" dirty="0"/>
            </a:br>
            <a:endParaRPr sz="2000" dirty="0"/>
          </a:p>
        </p:txBody>
      </p:sp>
      <p:pic>
        <p:nvPicPr>
          <p:cNvPr id="5" name="Audio 4">
            <a:extLst>
              <a:ext uri="{FF2B5EF4-FFF2-40B4-BE49-F238E27FC236}">
                <a16:creationId xmlns:a16="http://schemas.microsoft.com/office/drawing/2014/main" id="{C6C24469-8476-8E4C-EF46-05299F9A6A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506"/>
    </mc:Choice>
    <mc:Fallback xmlns="">
      <p:transition spd="slow" advTm="1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7" descr="A pyramid in the desert&#10;&#10;AI-generated content may be incorrect."/>
          <p:cNvPicPr preferRelativeResize="0"/>
          <p:nvPr/>
        </p:nvPicPr>
        <p:blipFill rotWithShape="1">
          <a:blip r:embed="rId5">
            <a:alphaModFix/>
          </a:blip>
          <a:srcRect l="278" t="23157" r="-277" b="14508"/>
          <a:stretch/>
        </p:blipFill>
        <p:spPr>
          <a:xfrm>
            <a:off x="0" y="0"/>
            <a:ext cx="12192000" cy="6858000"/>
          </a:xfrm>
          <a:prstGeom prst="rect">
            <a:avLst/>
          </a:prstGeom>
          <a:noFill/>
          <a:ln>
            <a:noFill/>
          </a:ln>
        </p:spPr>
      </p:pic>
      <p:sp>
        <p:nvSpPr>
          <p:cNvPr id="167" name="Google Shape;167;p7"/>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24" name="Rectangle 23">
            <a:extLst>
              <a:ext uri="{FF2B5EF4-FFF2-40B4-BE49-F238E27FC236}">
                <a16:creationId xmlns:a16="http://schemas.microsoft.com/office/drawing/2014/main" id="{8F8FAD4C-E117-62E7-4CFC-445E8C45399C}"/>
              </a:ext>
            </a:extLst>
          </p:cNvPr>
          <p:cNvSpPr/>
          <p:nvPr/>
        </p:nvSpPr>
        <p:spPr>
          <a:xfrm>
            <a:off x="7992463" y="2102877"/>
            <a:ext cx="3561373" cy="3737487"/>
          </a:xfrm>
          <a:prstGeom prst="rect">
            <a:avLst/>
          </a:prstGeom>
          <a:solidFill>
            <a:schemeClr val="bg1">
              <a:lumMod val="95000"/>
            </a:schemeClr>
          </a:solidFill>
          <a:ln>
            <a:noFill/>
          </a:ln>
          <a:effectLst>
            <a:outerShdw blurRad="63500" sx="102000" sy="102000" algn="ct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0" name="Google Shape;170;p7" descr="A drawing of a diagram&#10;&#10;AI-generated content may be incorrect."/>
          <p:cNvPicPr preferRelativeResize="0">
            <a:picLocks noGrp="1"/>
          </p:cNvPicPr>
          <p:nvPr>
            <p:ph type="pic" idx="2"/>
          </p:nvPr>
        </p:nvPicPr>
        <p:blipFill rotWithShape="1">
          <a:blip r:embed="rId6">
            <a:alphaModFix/>
            <a:extLst>
              <a:ext uri="{BEBA8EAE-BF5A-486C-A8C5-ECC9F3942E4B}">
                <a14:imgProps xmlns:a14="http://schemas.microsoft.com/office/drawing/2010/main">
                  <a14:imgLayer r:embed="rId7">
                    <a14:imgEffect>
                      <a14:saturation sat="184000"/>
                    </a14:imgEffect>
                    <a14:imgEffect>
                      <a14:brightnessContrast bright="4000" contrast="3000"/>
                    </a14:imgEffect>
                  </a14:imgLayer>
                </a14:imgProps>
              </a:ext>
            </a:extLst>
          </a:blip>
          <a:srcRect b="11190"/>
          <a:stretch/>
        </p:blipFill>
        <p:spPr>
          <a:xfrm>
            <a:off x="3994484" y="2082854"/>
            <a:ext cx="3877929" cy="3760733"/>
          </a:xfrm>
          <a:prstGeom prst="rect">
            <a:avLst/>
          </a:prstGeom>
          <a:noFill/>
          <a:ln>
            <a:no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055BE6C-BB80-71DB-93EE-31F2FA7F54AB}"/>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15" name="Google Shape;168;p7">
            <a:extLst>
              <a:ext uri="{FF2B5EF4-FFF2-40B4-BE49-F238E27FC236}">
                <a16:creationId xmlns:a16="http://schemas.microsoft.com/office/drawing/2014/main" id="{D830BEB0-340D-CF0F-1383-CC347C204613}"/>
              </a:ext>
            </a:extLst>
          </p:cNvPr>
          <p:cNvSpPr txBox="1">
            <a:spLocks noGrp="1"/>
          </p:cNvSpPr>
          <p:nvPr>
            <p:ph type="title"/>
          </p:nvPr>
        </p:nvSpPr>
        <p:spPr>
          <a:xfrm>
            <a:off x="555122" y="1024212"/>
            <a:ext cx="6237664" cy="93398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2400" dirty="0"/>
              <a:t>The Three Shrines:  Giza Nekropolis</a:t>
            </a:r>
            <a:br>
              <a:rPr lang="en-US" sz="2400" dirty="0"/>
            </a:br>
            <a:endParaRPr sz="2400" dirty="0"/>
          </a:p>
        </p:txBody>
      </p:sp>
      <p:sp>
        <p:nvSpPr>
          <p:cNvPr id="16" name="Google Shape;169;p7">
            <a:extLst>
              <a:ext uri="{FF2B5EF4-FFF2-40B4-BE49-F238E27FC236}">
                <a16:creationId xmlns:a16="http://schemas.microsoft.com/office/drawing/2014/main" id="{4A99BA7F-B78D-D487-506D-1C2795E621DC}"/>
              </a:ext>
            </a:extLst>
          </p:cNvPr>
          <p:cNvSpPr txBox="1">
            <a:spLocks noGrp="1"/>
          </p:cNvSpPr>
          <p:nvPr>
            <p:ph type="body" idx="1"/>
          </p:nvPr>
        </p:nvSpPr>
        <p:spPr>
          <a:xfrm>
            <a:off x="607393" y="1961470"/>
            <a:ext cx="4514015" cy="40506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600"/>
              <a:buNone/>
            </a:pPr>
            <a:r>
              <a:rPr lang="en-US" sz="1800" dirty="0"/>
              <a:t>Volume in Royal Cubits (rc)</a:t>
            </a:r>
            <a:endParaRPr sz="1800" dirty="0"/>
          </a:p>
          <a:p>
            <a:pPr marL="0" lvl="0" indent="0" algn="l" rtl="0">
              <a:lnSpc>
                <a:spcPct val="90000"/>
              </a:lnSpc>
              <a:spcBef>
                <a:spcPts val="0"/>
              </a:spcBef>
              <a:spcAft>
                <a:spcPts val="0"/>
              </a:spcAft>
              <a:buSzPts val="1600"/>
              <a:buNone/>
            </a:pPr>
            <a:endParaRPr sz="1200" dirty="0"/>
          </a:p>
          <a:p>
            <a:pPr marL="0" lvl="0" indent="0" algn="l" rtl="0">
              <a:lnSpc>
                <a:spcPct val="90000"/>
              </a:lnSpc>
              <a:spcBef>
                <a:spcPts val="1000"/>
              </a:spcBef>
              <a:spcAft>
                <a:spcPts val="0"/>
              </a:spcAft>
              <a:buSzPts val="1600"/>
              <a:buNone/>
            </a:pPr>
            <a:r>
              <a:rPr lang="en-US" sz="1200" dirty="0"/>
              <a:t>1 The King’s Chamber</a:t>
            </a:r>
            <a:endParaRPr sz="1200" dirty="0"/>
          </a:p>
          <a:p>
            <a:pPr marL="0" lvl="0" indent="0" algn="l" rtl="0">
              <a:lnSpc>
                <a:spcPct val="90000"/>
              </a:lnSpc>
              <a:spcBef>
                <a:spcPts val="1000"/>
              </a:spcBef>
              <a:spcAft>
                <a:spcPts val="0"/>
              </a:spcAft>
              <a:buSzPts val="1600"/>
              <a:buNone/>
            </a:pPr>
            <a:r>
              <a:rPr lang="en-US" sz="1200" dirty="0"/>
              <a:t>W (e-w) x D (n-s) x H (Cu)</a:t>
            </a:r>
            <a:endParaRPr sz="1200" dirty="0"/>
          </a:p>
          <a:p>
            <a:pPr marL="0" lvl="0" indent="0" algn="l" rtl="0">
              <a:lnSpc>
                <a:spcPct val="90000"/>
              </a:lnSpc>
              <a:spcBef>
                <a:spcPts val="1000"/>
              </a:spcBef>
              <a:spcAft>
                <a:spcPts val="0"/>
              </a:spcAft>
              <a:buSzPts val="1600"/>
              <a:buNone/>
            </a:pPr>
            <a:r>
              <a:rPr lang="en-US" sz="1200" dirty="0"/>
              <a:t>20 x 10 x 11.19744 = 2,239.488 rc^3</a:t>
            </a:r>
            <a:endParaRPr sz="1200" dirty="0"/>
          </a:p>
          <a:p>
            <a:pPr marL="0" lvl="0" indent="0" algn="l" rtl="0">
              <a:lnSpc>
                <a:spcPct val="90000"/>
              </a:lnSpc>
              <a:spcBef>
                <a:spcPts val="1000"/>
              </a:spcBef>
              <a:spcAft>
                <a:spcPts val="0"/>
              </a:spcAft>
              <a:buSzPts val="1600"/>
              <a:buNone/>
            </a:pPr>
            <a:endParaRPr lang="en-US" sz="1200" dirty="0"/>
          </a:p>
          <a:p>
            <a:pPr marL="0" lvl="0" indent="0" algn="l" rtl="0">
              <a:lnSpc>
                <a:spcPct val="90000"/>
              </a:lnSpc>
              <a:spcBef>
                <a:spcPts val="1000"/>
              </a:spcBef>
              <a:spcAft>
                <a:spcPts val="0"/>
              </a:spcAft>
              <a:buSzPts val="1600"/>
              <a:buNone/>
            </a:pPr>
            <a:endParaRPr lang="en-US" sz="1200" dirty="0"/>
          </a:p>
          <a:p>
            <a:pPr marL="0" lvl="0" indent="0" algn="l" rtl="0">
              <a:lnSpc>
                <a:spcPct val="90000"/>
              </a:lnSpc>
              <a:spcBef>
                <a:spcPts val="1000"/>
              </a:spcBef>
              <a:spcAft>
                <a:spcPts val="0"/>
              </a:spcAft>
              <a:buSzPts val="1600"/>
              <a:buNone/>
            </a:pPr>
            <a:endParaRPr lang="en-US" sz="1200" dirty="0"/>
          </a:p>
          <a:p>
            <a:pPr marL="0" lvl="0" indent="0" algn="l" rtl="0">
              <a:lnSpc>
                <a:spcPct val="90000"/>
              </a:lnSpc>
              <a:spcBef>
                <a:spcPts val="1000"/>
              </a:spcBef>
              <a:spcAft>
                <a:spcPts val="0"/>
              </a:spcAft>
              <a:buSzPts val="1600"/>
              <a:buNone/>
            </a:pPr>
            <a:endParaRPr lang="en-US" sz="1200" dirty="0"/>
          </a:p>
          <a:p>
            <a:pPr marL="0" lvl="0" indent="0" algn="l" rtl="0">
              <a:lnSpc>
                <a:spcPct val="90000"/>
              </a:lnSpc>
              <a:spcBef>
                <a:spcPts val="1000"/>
              </a:spcBef>
              <a:spcAft>
                <a:spcPts val="0"/>
              </a:spcAft>
              <a:buSzPts val="1600"/>
              <a:buNone/>
            </a:pPr>
            <a:r>
              <a:rPr lang="en-US" sz="1200" dirty="0"/>
              <a:t>2 The Sarcophagus</a:t>
            </a:r>
            <a:endParaRPr sz="1200" dirty="0"/>
          </a:p>
          <a:p>
            <a:pPr marL="0" lvl="0" indent="0" algn="l" rtl="0">
              <a:lnSpc>
                <a:spcPct val="90000"/>
              </a:lnSpc>
              <a:spcBef>
                <a:spcPts val="1000"/>
              </a:spcBef>
              <a:spcAft>
                <a:spcPts val="0"/>
              </a:spcAft>
              <a:buSzPts val="1600"/>
              <a:buNone/>
            </a:pPr>
            <a:r>
              <a:rPr lang="en-US" sz="1200" dirty="0"/>
              <a:t>W (</a:t>
            </a:r>
            <a:r>
              <a:rPr lang="en-US" sz="1200" dirty="0">
                <a:solidFill>
                  <a:srgbClr val="202122"/>
                </a:solidFill>
                <a:sym typeface="Calibri"/>
              </a:rPr>
              <a:t>e-w</a:t>
            </a:r>
            <a:r>
              <a:rPr lang="en-US" sz="1200" dirty="0"/>
              <a:t>) x D (n-s) x H (Cu)</a:t>
            </a:r>
            <a:endParaRPr sz="1200" dirty="0"/>
          </a:p>
          <a:p>
            <a:pPr marL="0" lvl="0" indent="0" algn="l" rtl="0">
              <a:lnSpc>
                <a:spcPct val="90000"/>
              </a:lnSpc>
              <a:spcBef>
                <a:spcPts val="1000"/>
              </a:spcBef>
              <a:spcAft>
                <a:spcPts val="0"/>
              </a:spcAft>
              <a:buSzPts val="1600"/>
              <a:buNone/>
            </a:pPr>
            <a:r>
              <a:rPr lang="en-US" sz="1200" dirty="0"/>
              <a:t>4.32 x 2  x 1.86624 = 16.1243136 rc^3</a:t>
            </a:r>
            <a:endParaRPr sz="1200" dirty="0"/>
          </a:p>
          <a:p>
            <a:pPr marL="0" lvl="0" indent="0" algn="l" rtl="0">
              <a:lnSpc>
                <a:spcPct val="90000"/>
              </a:lnSpc>
              <a:spcBef>
                <a:spcPts val="1000"/>
              </a:spcBef>
              <a:spcAft>
                <a:spcPts val="0"/>
              </a:spcAft>
              <a:buSzPts val="1600"/>
              <a:buNone/>
            </a:pPr>
            <a:endParaRPr lang="en-US" sz="1200" dirty="0"/>
          </a:p>
          <a:p>
            <a:pPr marL="0" lvl="0" indent="0" algn="l" rtl="0">
              <a:lnSpc>
                <a:spcPct val="90000"/>
              </a:lnSpc>
              <a:spcBef>
                <a:spcPts val="1000"/>
              </a:spcBef>
              <a:spcAft>
                <a:spcPts val="0"/>
              </a:spcAft>
              <a:buSzPts val="1600"/>
              <a:buNone/>
            </a:pPr>
            <a:r>
              <a:rPr lang="en-US" sz="1200" dirty="0"/>
              <a:t>3 The Ark of Covenant</a:t>
            </a:r>
            <a:endParaRPr sz="1200" dirty="0"/>
          </a:p>
          <a:p>
            <a:pPr marL="0" lvl="0" indent="0" algn="l" rtl="0">
              <a:lnSpc>
                <a:spcPct val="90000"/>
              </a:lnSpc>
              <a:spcBef>
                <a:spcPts val="1000"/>
              </a:spcBef>
              <a:spcAft>
                <a:spcPts val="0"/>
              </a:spcAft>
              <a:buSzPts val="1600"/>
              <a:buNone/>
            </a:pPr>
            <a:r>
              <a:rPr lang="en-US" sz="1200" dirty="0"/>
              <a:t>W (e-w) x D (n-s) x H (Cu)</a:t>
            </a:r>
            <a:endParaRPr sz="1200" dirty="0"/>
          </a:p>
          <a:p>
            <a:pPr marL="0" lvl="0" indent="0" algn="l" rtl="0">
              <a:lnSpc>
                <a:spcPct val="90000"/>
              </a:lnSpc>
              <a:spcBef>
                <a:spcPts val="1000"/>
              </a:spcBef>
              <a:spcAft>
                <a:spcPts val="0"/>
              </a:spcAft>
              <a:buSzPts val="1600"/>
              <a:buNone/>
            </a:pPr>
            <a:r>
              <a:rPr lang="en-US" sz="1200" dirty="0"/>
              <a:t>2.16 x 1.296 x 1.296 = 3.6279056 rc^3</a:t>
            </a:r>
            <a:endParaRPr sz="1200" dirty="0"/>
          </a:p>
        </p:txBody>
      </p:sp>
      <p:sp>
        <p:nvSpPr>
          <p:cNvPr id="17" name="Google Shape;171;p7">
            <a:extLst>
              <a:ext uri="{FF2B5EF4-FFF2-40B4-BE49-F238E27FC236}">
                <a16:creationId xmlns:a16="http://schemas.microsoft.com/office/drawing/2014/main" id="{8C4746B1-D66C-8484-1B76-B9E9FD17E8E5}"/>
              </a:ext>
            </a:extLst>
          </p:cNvPr>
          <p:cNvSpPr txBox="1"/>
          <p:nvPr/>
        </p:nvSpPr>
        <p:spPr>
          <a:xfrm>
            <a:off x="0" y="501381"/>
            <a:ext cx="80663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VALIDATION: Divine Source Light Technology Nesting Dolls</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3" name="TextBox 22">
            <a:extLst>
              <a:ext uri="{FF2B5EF4-FFF2-40B4-BE49-F238E27FC236}">
                <a16:creationId xmlns:a16="http://schemas.microsoft.com/office/drawing/2014/main" id="{D7DCD057-DB7C-9512-0611-74FEDB588AF5}"/>
              </a:ext>
            </a:extLst>
          </p:cNvPr>
          <p:cNvSpPr txBox="1"/>
          <p:nvPr/>
        </p:nvSpPr>
        <p:spPr>
          <a:xfrm>
            <a:off x="8068014" y="2311619"/>
            <a:ext cx="3497140" cy="3477875"/>
          </a:xfrm>
          <a:prstGeom prst="rect">
            <a:avLst/>
          </a:prstGeom>
          <a:noFill/>
        </p:spPr>
        <p:txBody>
          <a:bodyPr wrap="square" rtlCol="0">
            <a:spAutoFit/>
          </a:bodyPr>
          <a:lstStyle/>
          <a:p>
            <a:pPr marR="0" lvl="0" rtl="0">
              <a:lnSpc>
                <a:spcPct val="100000"/>
              </a:lnSpc>
              <a:spcBef>
                <a:spcPts val="0"/>
              </a:spcBef>
              <a:spcAft>
                <a:spcPts val="0"/>
              </a:spcAft>
              <a:buClr>
                <a:srgbClr val="000000"/>
              </a:buClr>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SOL Ratio Relations</a:t>
            </a:r>
          </a:p>
          <a:p>
            <a:pPr marR="0" lvl="0" rtl="0">
              <a:lnSpc>
                <a:spcPct val="100000"/>
              </a:lnSpc>
              <a:spcBef>
                <a:spcPts val="0"/>
              </a:spcBef>
              <a:spcAft>
                <a:spcPts val="0"/>
              </a:spcAft>
              <a:buClr>
                <a:srgbClr val="000000"/>
              </a:buClr>
              <a:buSzPts val="1400"/>
            </a:pPr>
            <a:endParaRPr lang="en-US" sz="1100" u="none" dirty="0">
              <a:solidFill>
                <a:schemeClr val="dk1"/>
              </a:solidFill>
              <a:latin typeface="Arial" panose="020B0604020202020204" pitchFamily="34" charset="0"/>
              <a:ea typeface="Calibri"/>
              <a:cs typeface="Arial" panose="020B0604020202020204" pitchFamily="34" charset="0"/>
              <a:sym typeface="Calibri"/>
            </a:endParaRPr>
          </a:p>
          <a:p>
            <a:pPr marR="0" lvl="0" rtl="0">
              <a:lnSpc>
                <a:spcPct val="100000"/>
              </a:lnSpc>
              <a:spcBef>
                <a:spcPts val="0"/>
              </a:spcBef>
              <a:spcAft>
                <a:spcPts val="0"/>
              </a:spcAft>
              <a:buClr>
                <a:srgbClr val="000000"/>
              </a:buClr>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The King’s Chamber to SAR scan Ratio: </a:t>
            </a:r>
          </a:p>
          <a:p>
            <a:pPr marR="0" lvl="0" rtl="0">
              <a:lnSpc>
                <a:spcPct val="100000"/>
              </a:lnSpc>
              <a:spcBef>
                <a:spcPts val="0"/>
              </a:spcBef>
              <a:spcAft>
                <a:spcPts val="0"/>
              </a:spcAft>
              <a:buClr>
                <a:srgbClr val="000000"/>
              </a:buClr>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432,000</a:t>
            </a:r>
          </a:p>
          <a:p>
            <a:pPr marR="0" lvl="0" rtl="0">
              <a:lnSpc>
                <a:spcPct val="100000"/>
              </a:lnSpc>
              <a:spcBef>
                <a:spcPts val="0"/>
              </a:spcBef>
              <a:spcAft>
                <a:spcPts val="0"/>
              </a:spcAft>
              <a:buClr>
                <a:srgbClr val="000000"/>
              </a:buClr>
              <a:buSzPts val="1400"/>
            </a:pPr>
            <a:endParaRPr lang="en-US" sz="1100" dirty="0"/>
          </a:p>
          <a:p>
            <a:pPr lvl="0" rtl="0">
              <a:lnSpc>
                <a:spcPct val="100000"/>
              </a:lnSpc>
              <a:spcBef>
                <a:spcPts val="0"/>
              </a:spcBef>
              <a:spcAft>
                <a:spcPts val="0"/>
              </a:spcAft>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The SARcophagus to King’s Chamber Ratio: </a:t>
            </a:r>
          </a:p>
          <a:p>
            <a:pPr lvl="0" rtl="0">
              <a:lnSpc>
                <a:spcPct val="100000"/>
              </a:lnSpc>
              <a:spcBef>
                <a:spcPts val="0"/>
              </a:spcBef>
              <a:spcAft>
                <a:spcPts val="0"/>
              </a:spcAft>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138.888</a:t>
            </a:r>
          </a:p>
          <a:p>
            <a:pPr lvl="0" rtl="0">
              <a:lnSpc>
                <a:spcPct val="100000"/>
              </a:lnSpc>
              <a:spcBef>
                <a:spcPts val="0"/>
              </a:spcBef>
              <a:spcAft>
                <a:spcPts val="0"/>
              </a:spcAft>
              <a:buSzPts val="1400"/>
            </a:pPr>
            <a:r>
              <a:rPr lang="en-US" sz="1100" dirty="0">
                <a:solidFill>
                  <a:schemeClr val="dk1"/>
                </a:solidFill>
                <a:latin typeface="Arial" panose="020B0604020202020204" pitchFamily="34" charset="0"/>
                <a:ea typeface="Calibri"/>
                <a:cs typeface="Arial" panose="020B0604020202020204" pitchFamily="34" charset="0"/>
                <a:sym typeface="Calibri"/>
              </a:rPr>
              <a:t>1/138.888..</a:t>
            </a:r>
            <a:r>
              <a:rPr lang="en-US" sz="1100" u="none" dirty="0">
                <a:solidFill>
                  <a:schemeClr val="dk1"/>
                </a:solidFill>
                <a:latin typeface="Arial" panose="020B0604020202020204" pitchFamily="34" charset="0"/>
                <a:ea typeface="Calibri"/>
                <a:cs typeface="Arial" panose="020B0604020202020204" pitchFamily="34" charset="0"/>
                <a:sym typeface="Calibri"/>
              </a:rPr>
              <a:t>   </a:t>
            </a:r>
          </a:p>
          <a:p>
            <a:pPr lvl="0" rtl="0">
              <a:lnSpc>
                <a:spcPct val="100000"/>
              </a:lnSpc>
              <a:spcBef>
                <a:spcPts val="0"/>
              </a:spcBef>
              <a:spcAft>
                <a:spcPts val="0"/>
              </a:spcAft>
              <a:buSzPts val="1400"/>
            </a:pPr>
            <a:endParaRPr lang="en-US" sz="1100" dirty="0">
              <a:solidFill>
                <a:schemeClr val="dk1"/>
              </a:solidFill>
              <a:latin typeface="Arial" panose="020B0604020202020204" pitchFamily="34" charset="0"/>
              <a:ea typeface="Calibri"/>
              <a:cs typeface="Arial" panose="020B0604020202020204" pitchFamily="34" charset="0"/>
              <a:sym typeface="Calibri"/>
            </a:endParaRPr>
          </a:p>
          <a:p>
            <a:pPr lvl="0" rtl="0">
              <a:lnSpc>
                <a:spcPct val="100000"/>
              </a:lnSpc>
              <a:spcBef>
                <a:spcPts val="0"/>
              </a:spcBef>
              <a:spcAft>
                <a:spcPts val="0"/>
              </a:spcAft>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This is the Egyptian </a:t>
            </a:r>
            <a:r>
              <a:rPr lang="en-US" sz="1100" dirty="0">
                <a:solidFill>
                  <a:schemeClr val="dk1"/>
                </a:solidFill>
                <a:latin typeface="Arial" panose="020B0604020202020204" pitchFamily="34" charset="0"/>
                <a:ea typeface="Calibri"/>
                <a:cs typeface="Arial" panose="020B0604020202020204" pitchFamily="34" charset="0"/>
                <a:sym typeface="Calibri"/>
              </a:rPr>
              <a:t>f</a:t>
            </a:r>
            <a:r>
              <a:rPr lang="en-US" sz="1100" u="none" dirty="0">
                <a:solidFill>
                  <a:schemeClr val="dk1"/>
                </a:solidFill>
                <a:latin typeface="Arial" panose="020B0604020202020204" pitchFamily="34" charset="0"/>
                <a:ea typeface="Calibri"/>
                <a:cs typeface="Arial" panose="020B0604020202020204" pitchFamily="34" charset="0"/>
                <a:sym typeface="Calibri"/>
              </a:rPr>
              <a:t>ine-structure constant (Sommerfeld constant); “The Dimensional Number“ quantifying the gap in the Hydrogen atom spectral lines.</a:t>
            </a:r>
          </a:p>
          <a:p>
            <a:pPr>
              <a:buSzPts val="1400"/>
            </a:pPr>
            <a:endParaRPr lang="en-US" sz="1100" u="none" dirty="0">
              <a:latin typeface="Arial" panose="020B0604020202020204" pitchFamily="34" charset="0"/>
              <a:ea typeface="Calibri"/>
              <a:cs typeface="Arial" panose="020B0604020202020204" pitchFamily="34" charset="0"/>
              <a:sym typeface="Calibri"/>
            </a:endParaRPr>
          </a:p>
          <a:p>
            <a:pPr>
              <a:buSzPts val="1400"/>
            </a:pPr>
            <a:r>
              <a:rPr lang="en-US" sz="1100" u="none" dirty="0">
                <a:latin typeface="Arial" panose="020B0604020202020204" pitchFamily="34" charset="0"/>
                <a:ea typeface="Calibri"/>
                <a:cs typeface="Arial" panose="020B0604020202020204" pitchFamily="34" charset="0"/>
                <a:sym typeface="Calibri"/>
              </a:rPr>
              <a:t>SIGNIFICANT: SOL 186,624 mi/s is linked to (432^2) Hydrogen. </a:t>
            </a:r>
            <a:r>
              <a:rPr lang="en-US" sz="1050" dirty="0">
                <a:latin typeface="Arial" panose="020B0604020202020204" pitchFamily="34" charset="0"/>
                <a:ea typeface="Helvetica Neue"/>
                <a:cs typeface="Arial" panose="020B0604020202020204" pitchFamily="34" charset="0"/>
                <a:sym typeface="Helvetica Neue"/>
              </a:rPr>
              <a:t> </a:t>
            </a:r>
          </a:p>
          <a:p>
            <a:pPr lvl="0" rtl="0">
              <a:lnSpc>
                <a:spcPct val="100000"/>
              </a:lnSpc>
              <a:spcBef>
                <a:spcPts val="0"/>
              </a:spcBef>
              <a:spcAft>
                <a:spcPts val="0"/>
              </a:spcAft>
              <a:buSzPts val="1400"/>
            </a:pPr>
            <a:endParaRPr lang="en-US" sz="1100" dirty="0"/>
          </a:p>
          <a:p>
            <a:pPr marR="0" lvl="0" rtl="0">
              <a:lnSpc>
                <a:spcPct val="100000"/>
              </a:lnSpc>
              <a:spcBef>
                <a:spcPts val="0"/>
              </a:spcBef>
              <a:spcAft>
                <a:spcPts val="0"/>
              </a:spcAft>
              <a:buClr>
                <a:srgbClr val="000000"/>
              </a:buClr>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The Ark of Covenant to the SARcophagus Ratio:  </a:t>
            </a:r>
          </a:p>
          <a:p>
            <a:pPr marR="0" lvl="0" rtl="0">
              <a:lnSpc>
                <a:spcPct val="100000"/>
              </a:lnSpc>
              <a:spcBef>
                <a:spcPts val="0"/>
              </a:spcBef>
              <a:spcAft>
                <a:spcPts val="0"/>
              </a:spcAft>
              <a:buClr>
                <a:srgbClr val="000000"/>
              </a:buClr>
              <a:buSzPts val="1400"/>
            </a:pPr>
            <a:r>
              <a:rPr lang="en-US" sz="1100" u="none" dirty="0">
                <a:solidFill>
                  <a:schemeClr val="dk1"/>
                </a:solidFill>
                <a:latin typeface="Arial" panose="020B0604020202020204" pitchFamily="34" charset="0"/>
                <a:ea typeface="Calibri"/>
                <a:cs typeface="Arial" panose="020B0604020202020204" pitchFamily="34" charset="0"/>
                <a:sym typeface="Calibri"/>
              </a:rPr>
              <a:t>4.44</a:t>
            </a:r>
            <a:endParaRPr lang="en-US" sz="1100" u="none" dirty="0">
              <a:latin typeface="Arial" panose="020B0604020202020204" pitchFamily="34" charset="0"/>
              <a:ea typeface="Calibri"/>
              <a:cs typeface="Arial" panose="020B0604020202020204" pitchFamily="34" charset="0"/>
              <a:sym typeface="Calibri"/>
            </a:endParaRPr>
          </a:p>
          <a:p>
            <a:endParaRPr lang="en-US" sz="1100" dirty="0"/>
          </a:p>
        </p:txBody>
      </p:sp>
      <p:sp>
        <p:nvSpPr>
          <p:cNvPr id="8" name="TextBox 7">
            <a:extLst>
              <a:ext uri="{FF2B5EF4-FFF2-40B4-BE49-F238E27FC236}">
                <a16:creationId xmlns:a16="http://schemas.microsoft.com/office/drawing/2014/main" id="{FEA3A749-5EDC-26FD-FB03-51A3484D73F4}"/>
              </a:ext>
            </a:extLst>
          </p:cNvPr>
          <p:cNvSpPr txBox="1"/>
          <p:nvPr/>
        </p:nvSpPr>
        <p:spPr>
          <a:xfrm>
            <a:off x="1872350" y="3312312"/>
            <a:ext cx="3576320" cy="1061829"/>
          </a:xfrm>
          <a:prstGeom prst="rect">
            <a:avLst/>
          </a:prstGeom>
          <a:noFill/>
        </p:spPr>
        <p:txBody>
          <a:bodyPr wrap="square" rtlCol="0">
            <a:spAutoFit/>
          </a:bodyPr>
          <a:lstStyle/>
          <a:p>
            <a:r>
              <a:rPr lang="en-US" sz="900" dirty="0">
                <a:latin typeface="Arial" panose="020B0604020202020204" pitchFamily="34" charset="0"/>
                <a:ea typeface="Calibri"/>
                <a:cs typeface="Arial" panose="020B0604020202020204" pitchFamily="34" charset="0"/>
                <a:sym typeface="Calibri"/>
              </a:rPr>
              <a:t>B</a:t>
            </a:r>
            <a:r>
              <a:rPr lang="en-US" sz="900" u="none" dirty="0">
                <a:latin typeface="Arial" panose="020B0604020202020204" pitchFamily="34" charset="0"/>
                <a:ea typeface="Calibri"/>
                <a:cs typeface="Arial" panose="020B0604020202020204" pitchFamily="34" charset="0"/>
                <a:sym typeface="Calibri"/>
              </a:rPr>
              <a:t>ody Triangle of 15 rc x 20 rc x 25 rc</a:t>
            </a:r>
          </a:p>
          <a:p>
            <a:endParaRPr lang="en-US" sz="900" dirty="0">
              <a:latin typeface="Arial" panose="020B0604020202020204" pitchFamily="34" charset="0"/>
              <a:ea typeface="Calibri"/>
              <a:cs typeface="Arial" panose="020B0604020202020204" pitchFamily="34" charset="0"/>
              <a:sym typeface="Calibri"/>
            </a:endParaRPr>
          </a:p>
          <a:p>
            <a:pPr marL="0" lvl="0" indent="0" algn="l" rtl="0">
              <a:lnSpc>
                <a:spcPct val="100000"/>
              </a:lnSpc>
              <a:spcBef>
                <a:spcPts val="0"/>
              </a:spcBef>
              <a:spcAft>
                <a:spcPts val="0"/>
              </a:spcAft>
              <a:buSzPts val="1400"/>
              <a:buNone/>
            </a:pPr>
            <a:r>
              <a:rPr lang="en-US" sz="900" u="none" dirty="0">
                <a:latin typeface="Arial" panose="020B0604020202020204" pitchFamily="34" charset="0"/>
                <a:ea typeface="Calibri"/>
                <a:cs typeface="Arial" panose="020B0604020202020204" pitchFamily="34" charset="0"/>
                <a:sym typeface="Calibri"/>
              </a:rPr>
              <a:t>Base: 1/0.0576 Cu - 15 rc</a:t>
            </a:r>
          </a:p>
          <a:p>
            <a:pPr marL="0" lvl="0" indent="0" algn="l" rtl="0">
              <a:lnSpc>
                <a:spcPct val="100000"/>
              </a:lnSpc>
              <a:spcBef>
                <a:spcPts val="0"/>
              </a:spcBef>
              <a:spcAft>
                <a:spcPts val="0"/>
              </a:spcAft>
              <a:buSzPts val="1400"/>
              <a:buNone/>
            </a:pPr>
            <a:r>
              <a:rPr lang="en-US" sz="900" u="none" dirty="0">
                <a:latin typeface="Arial" panose="020B0604020202020204" pitchFamily="34" charset="0"/>
                <a:ea typeface="Calibri"/>
                <a:cs typeface="Arial" panose="020B0604020202020204" pitchFamily="34" charset="0"/>
                <a:sym typeface="Calibri"/>
              </a:rPr>
              <a:t>Side: 1/0.0432 Cu - 20 rc</a:t>
            </a:r>
          </a:p>
          <a:p>
            <a:pPr marL="0" lvl="0" indent="0" algn="l" rtl="0">
              <a:lnSpc>
                <a:spcPct val="100000"/>
              </a:lnSpc>
              <a:spcBef>
                <a:spcPts val="0"/>
              </a:spcBef>
              <a:spcAft>
                <a:spcPts val="0"/>
              </a:spcAft>
              <a:buSzPts val="1400"/>
              <a:buNone/>
            </a:pPr>
            <a:r>
              <a:rPr lang="en-US" sz="900" u="none" dirty="0">
                <a:latin typeface="Arial" panose="020B0604020202020204" pitchFamily="34" charset="0"/>
                <a:ea typeface="Calibri"/>
                <a:cs typeface="Arial" panose="020B0604020202020204" pitchFamily="34" charset="0"/>
                <a:sym typeface="Calibri"/>
              </a:rPr>
              <a:t>Hypotenuse: 1/0.03456 Cu - 25 rc</a:t>
            </a:r>
          </a:p>
          <a:p>
            <a:endParaRPr lang="en-US" sz="900" dirty="0">
              <a:latin typeface="Arial" panose="020B0604020202020204" pitchFamily="34" charset="0"/>
              <a:ea typeface="Cambria Math" panose="02040503050406030204" pitchFamily="18" charset="0"/>
              <a:cs typeface="Arial" panose="020B0604020202020204" pitchFamily="34" charset="0"/>
              <a:sym typeface="Calibri"/>
            </a:endParaRPr>
          </a:p>
          <a:p>
            <a:endParaRPr lang="en-US" sz="900" dirty="0"/>
          </a:p>
        </p:txBody>
      </p:sp>
      <p:pic>
        <p:nvPicPr>
          <p:cNvPr id="10" name="Picture 9" descr="A diagram of a triangle&#10;&#10;AI-generated content may be incorrect.">
            <a:extLst>
              <a:ext uri="{FF2B5EF4-FFF2-40B4-BE49-F238E27FC236}">
                <a16:creationId xmlns:a16="http://schemas.microsoft.com/office/drawing/2014/main" id="{103DB7F6-EB94-91F5-1D09-9CEF436DC99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4000"/>
                    </a14:imgEffect>
                  </a14:imgLayer>
                </a14:imgProps>
              </a:ext>
            </a:extLst>
          </a:blip>
          <a:stretch>
            <a:fillRect/>
          </a:stretch>
        </p:blipFill>
        <p:spPr>
          <a:xfrm>
            <a:off x="655171" y="3078895"/>
            <a:ext cx="1240865" cy="1101646"/>
          </a:xfrm>
          <a:prstGeom prst="rect">
            <a:avLst/>
          </a:prstGeom>
        </p:spPr>
      </p:pic>
      <p:pic>
        <p:nvPicPr>
          <p:cNvPr id="12" name="Audio 11">
            <a:extLst>
              <a:ext uri="{FF2B5EF4-FFF2-40B4-BE49-F238E27FC236}">
                <a16:creationId xmlns:a16="http://schemas.microsoft.com/office/drawing/2014/main" id="{4B3B4C0F-9D64-E52F-92C4-17257177DD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25"/>
    </mc:Choice>
    <mc:Fallback xmlns="">
      <p:transition spd="slow" advTm="27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1" descr="A pyramid in the desert&#10;&#10;AI-generated content may be incorrect."/>
          <p:cNvPicPr preferRelativeResize="0"/>
          <p:nvPr/>
        </p:nvPicPr>
        <p:blipFill rotWithShape="1">
          <a:blip r:embed="rId5">
            <a:alphaModFix/>
          </a:blip>
          <a:srcRect l="524" t="23157" r="534" b="14505"/>
          <a:stretch/>
        </p:blipFill>
        <p:spPr>
          <a:xfrm>
            <a:off x="0" y="0"/>
            <a:ext cx="12192002" cy="6858000"/>
          </a:xfrm>
          <a:prstGeom prst="rect">
            <a:avLst/>
          </a:prstGeom>
          <a:noFill/>
          <a:ln>
            <a:noFill/>
          </a:ln>
        </p:spPr>
      </p:pic>
      <p:sp>
        <p:nvSpPr>
          <p:cNvPr id="5" name="Google Shape;167;p7">
            <a:extLst>
              <a:ext uri="{FF2B5EF4-FFF2-40B4-BE49-F238E27FC236}">
                <a16:creationId xmlns:a16="http://schemas.microsoft.com/office/drawing/2014/main" id="{D9FF5FF1-50E7-634C-0F6B-6C9E05313F33}"/>
              </a:ext>
            </a:extLst>
          </p:cNvPr>
          <p:cNvSpPr/>
          <p:nvPr/>
        </p:nvSpPr>
        <p:spPr>
          <a:xfrm>
            <a:off x="304800" y="330758"/>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cxnSp>
        <p:nvCxnSpPr>
          <p:cNvPr id="226" name="Google Shape;226;p11"/>
          <p:cNvCxnSpPr/>
          <p:nvPr/>
        </p:nvCxnSpPr>
        <p:spPr>
          <a:xfrm>
            <a:off x="8166100" y="4437375"/>
            <a:ext cx="0" cy="330200"/>
          </a:xfrm>
          <a:prstGeom prst="straightConnector1">
            <a:avLst/>
          </a:prstGeom>
          <a:noFill/>
          <a:ln w="9525" cap="flat" cmpd="sng">
            <a:solidFill>
              <a:schemeClr val="dk1"/>
            </a:solidFill>
            <a:prstDash val="solid"/>
            <a:round/>
            <a:headEnd type="none" w="sm" len="sm"/>
            <a:tailEnd type="triangle" w="med" len="med"/>
          </a:ln>
        </p:spPr>
      </p:cxnSp>
      <p:sp>
        <p:nvSpPr>
          <p:cNvPr id="227" name="Google Shape;227;p11"/>
          <p:cNvSpPr txBox="1"/>
          <p:nvPr/>
        </p:nvSpPr>
        <p:spPr>
          <a:xfrm>
            <a:off x="477740" y="2269901"/>
            <a:ext cx="36576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Arial View</a:t>
            </a:r>
            <a:endParaRPr sz="1800" b="0" i="0" u="none" strike="noStrike" cap="none" dirty="0">
              <a:solidFill>
                <a:srgbClr val="000000"/>
              </a:solidFill>
              <a:latin typeface="Arial"/>
              <a:ea typeface="Arial"/>
              <a:cs typeface="Arial"/>
              <a:sym typeface="Arial"/>
            </a:endParaRPr>
          </a:p>
        </p:txBody>
      </p:sp>
      <p:sp>
        <p:nvSpPr>
          <p:cNvPr id="228" name="Google Shape;228;p11"/>
          <p:cNvSpPr txBox="1"/>
          <p:nvPr/>
        </p:nvSpPr>
        <p:spPr>
          <a:xfrm>
            <a:off x="7355873" y="2274481"/>
            <a:ext cx="433715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Coronal View</a:t>
            </a:r>
            <a:endParaRPr sz="1800" b="0" i="0" u="none" strike="noStrike" cap="none" dirty="0">
              <a:solidFill>
                <a:srgbClr val="000000"/>
              </a:solidFill>
              <a:latin typeface="Arial"/>
              <a:ea typeface="Arial"/>
              <a:cs typeface="Arial"/>
              <a:sym typeface="Arial"/>
            </a:endParaRPr>
          </a:p>
        </p:txBody>
      </p:sp>
      <p:grpSp>
        <p:nvGrpSpPr>
          <p:cNvPr id="229" name="Google Shape;229;p11"/>
          <p:cNvGrpSpPr/>
          <p:nvPr/>
        </p:nvGrpSpPr>
        <p:grpSpPr>
          <a:xfrm>
            <a:off x="7337305" y="2212816"/>
            <a:ext cx="4399165" cy="4174386"/>
            <a:chOff x="4503044" y="2305990"/>
            <a:chExt cx="4047150" cy="3535830"/>
          </a:xfrm>
        </p:grpSpPr>
        <p:grpSp>
          <p:nvGrpSpPr>
            <p:cNvPr id="230" name="Google Shape;230;p11"/>
            <p:cNvGrpSpPr/>
            <p:nvPr/>
          </p:nvGrpSpPr>
          <p:grpSpPr>
            <a:xfrm>
              <a:off x="4503044" y="2657186"/>
              <a:ext cx="4041864" cy="3184634"/>
              <a:chOff x="4503044" y="2657186"/>
              <a:chExt cx="4041864" cy="3184634"/>
            </a:xfrm>
          </p:grpSpPr>
          <p:pic>
            <p:nvPicPr>
              <p:cNvPr id="231" name="Google Shape;231;p11" descr="A pyramid in the desert with Pyramid of Khafre in the background&#10;&#10;AI-generated content may be incorrect."/>
              <p:cNvPicPr preferRelativeResize="0"/>
              <p:nvPr/>
            </p:nvPicPr>
            <p:blipFill rotWithShape="1">
              <a:blip r:embed="rId6">
                <a:alphaModFix/>
              </a:blip>
              <a:srcRect l="4136" r="12133" b="6317"/>
              <a:stretch/>
            </p:blipFill>
            <p:spPr>
              <a:xfrm>
                <a:off x="4571999" y="2657186"/>
                <a:ext cx="3972909" cy="3184634"/>
              </a:xfrm>
              <a:prstGeom prst="rect">
                <a:avLst/>
              </a:prstGeom>
              <a:noFill/>
              <a:ln>
                <a:noFill/>
              </a:ln>
              <a:effectLst>
                <a:outerShdw blurRad="63500" sx="102000" sy="102000" algn="ctr" rotWithShape="0">
                  <a:prstClr val="black">
                    <a:alpha val="40000"/>
                  </a:prstClr>
                </a:outerShdw>
              </a:effectLst>
            </p:spPr>
          </p:pic>
          <p:pic>
            <p:nvPicPr>
              <p:cNvPr id="232" name="Google Shape;232;p11" descr="A blue container with a red rectangle&#10;&#10;AI-generated content may be incorrect."/>
              <p:cNvPicPr preferRelativeResize="0"/>
              <p:nvPr/>
            </p:nvPicPr>
            <p:blipFill rotWithShape="1">
              <a:blip r:embed="rId7">
                <a:alphaModFix/>
              </a:blip>
              <a:srcRect l="37645" t="30332" r="37479" b="30186"/>
              <a:stretch/>
            </p:blipFill>
            <p:spPr>
              <a:xfrm>
                <a:off x="6199094" y="4562950"/>
                <a:ext cx="691376" cy="684170"/>
              </a:xfrm>
              <a:prstGeom prst="rect">
                <a:avLst/>
              </a:prstGeom>
              <a:noFill/>
              <a:ln>
                <a:noFill/>
              </a:ln>
            </p:spPr>
          </p:pic>
          <p:cxnSp>
            <p:nvCxnSpPr>
              <p:cNvPr id="233" name="Google Shape;233;p11"/>
              <p:cNvCxnSpPr/>
              <p:nvPr/>
            </p:nvCxnSpPr>
            <p:spPr>
              <a:xfrm rot="10800000">
                <a:off x="5481811" y="2954277"/>
                <a:ext cx="520720" cy="610526"/>
              </a:xfrm>
              <a:prstGeom prst="straightConnector1">
                <a:avLst/>
              </a:prstGeom>
              <a:noFill/>
              <a:ln w="25400" cap="flat" cmpd="sng">
                <a:solidFill>
                  <a:schemeClr val="lt1"/>
                </a:solidFill>
                <a:prstDash val="solid"/>
                <a:round/>
                <a:headEnd type="none" w="sm" len="sm"/>
                <a:tailEnd type="triangle" w="med" len="med"/>
              </a:ln>
            </p:spPr>
          </p:cxnSp>
          <p:cxnSp>
            <p:nvCxnSpPr>
              <p:cNvPr id="234" name="Google Shape;234;p11"/>
              <p:cNvCxnSpPr/>
              <p:nvPr/>
            </p:nvCxnSpPr>
            <p:spPr>
              <a:xfrm rot="10800000" flipH="1">
                <a:off x="7046511" y="2987279"/>
                <a:ext cx="494684" cy="577524"/>
              </a:xfrm>
              <a:prstGeom prst="straightConnector1">
                <a:avLst/>
              </a:prstGeom>
              <a:noFill/>
              <a:ln w="25400" cap="flat" cmpd="sng">
                <a:solidFill>
                  <a:schemeClr val="lt1"/>
                </a:solidFill>
                <a:prstDash val="solid"/>
                <a:round/>
                <a:headEnd type="none" w="sm" len="sm"/>
                <a:tailEnd type="triangle" w="med" len="med"/>
              </a:ln>
            </p:spPr>
          </p:cxnSp>
          <p:cxnSp>
            <p:nvCxnSpPr>
              <p:cNvPr id="235" name="Google Shape;235;p11"/>
              <p:cNvCxnSpPr/>
              <p:nvPr/>
            </p:nvCxnSpPr>
            <p:spPr>
              <a:xfrm flipH="1">
                <a:off x="4719918" y="5353782"/>
                <a:ext cx="386658" cy="416401"/>
              </a:xfrm>
              <a:prstGeom prst="straightConnector1">
                <a:avLst/>
              </a:prstGeom>
              <a:noFill/>
              <a:ln w="25400" cap="flat" cmpd="sng">
                <a:solidFill>
                  <a:schemeClr val="dk1"/>
                </a:solidFill>
                <a:prstDash val="solid"/>
                <a:round/>
                <a:headEnd type="none" w="sm" len="sm"/>
                <a:tailEnd type="triangle" w="med" len="med"/>
              </a:ln>
            </p:spPr>
          </p:cxnSp>
          <p:cxnSp>
            <p:nvCxnSpPr>
              <p:cNvPr id="236" name="Google Shape;236;p11"/>
              <p:cNvCxnSpPr/>
              <p:nvPr/>
            </p:nvCxnSpPr>
            <p:spPr>
              <a:xfrm>
                <a:off x="8011590" y="5275564"/>
                <a:ext cx="433163" cy="508066"/>
              </a:xfrm>
              <a:prstGeom prst="straightConnector1">
                <a:avLst/>
              </a:prstGeom>
              <a:noFill/>
              <a:ln w="25400" cap="flat" cmpd="sng">
                <a:solidFill>
                  <a:schemeClr val="dk1"/>
                </a:solidFill>
                <a:prstDash val="solid"/>
                <a:round/>
                <a:headEnd type="none" w="sm" len="sm"/>
                <a:tailEnd type="triangle" w="med" len="med"/>
              </a:ln>
            </p:spPr>
          </p:cxnSp>
          <p:sp>
            <p:nvSpPr>
              <p:cNvPr id="237" name="Google Shape;237;p11"/>
              <p:cNvSpPr txBox="1"/>
              <p:nvPr/>
            </p:nvSpPr>
            <p:spPr>
              <a:xfrm rot="2967998">
                <a:off x="7004090" y="4202105"/>
                <a:ext cx="1849777" cy="2972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LIMESTONE(CaCO3)</a:t>
                </a:r>
                <a:endParaRPr sz="1500" b="0" i="0" u="none" strike="noStrike" cap="none" dirty="0">
                  <a:solidFill>
                    <a:srgbClr val="000000"/>
                  </a:solidFill>
                  <a:latin typeface="Arial"/>
                  <a:ea typeface="Arial"/>
                  <a:cs typeface="Arial"/>
                  <a:sym typeface="Arial"/>
                </a:endParaRPr>
              </a:p>
            </p:txBody>
          </p:sp>
          <p:sp>
            <p:nvSpPr>
              <p:cNvPr id="238" name="Google Shape;238;p11"/>
              <p:cNvSpPr txBox="1"/>
              <p:nvPr/>
            </p:nvSpPr>
            <p:spPr>
              <a:xfrm>
                <a:off x="5985802" y="5192798"/>
                <a:ext cx="1165338" cy="2722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GRANITE</a:t>
                </a:r>
                <a:endParaRPr sz="1500" b="0" i="0" u="none" strike="noStrike" cap="none" dirty="0">
                  <a:solidFill>
                    <a:srgbClr val="000000"/>
                  </a:solidFill>
                  <a:latin typeface="Arial"/>
                  <a:ea typeface="Arial"/>
                  <a:cs typeface="Arial"/>
                  <a:sym typeface="Arial"/>
                </a:endParaRPr>
              </a:p>
            </p:txBody>
          </p:sp>
          <p:sp>
            <p:nvSpPr>
              <p:cNvPr id="239" name="Google Shape;239;p11"/>
              <p:cNvSpPr txBox="1"/>
              <p:nvPr/>
            </p:nvSpPr>
            <p:spPr>
              <a:xfrm>
                <a:off x="4503044" y="2771260"/>
                <a:ext cx="3980945" cy="2722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u="none" strike="noStrike" cap="none" dirty="0">
                    <a:solidFill>
                      <a:schemeClr val="lt1"/>
                    </a:solidFill>
                    <a:latin typeface="Arial" panose="020B0604020202020204" pitchFamily="34" charset="0"/>
                    <a:ea typeface="Calibri"/>
                    <a:cs typeface="Arial" panose="020B0604020202020204" pitchFamily="34" charset="0"/>
                    <a:sym typeface="Calibri"/>
                  </a:rPr>
                  <a:t>Vibrational Air Waves</a:t>
                </a:r>
                <a:endParaRPr sz="1500" b="0" i="0" u="none" strike="noStrike" cap="none" dirty="0">
                  <a:solidFill>
                    <a:srgbClr val="000000"/>
                  </a:solidFill>
                  <a:latin typeface="Arial"/>
                  <a:ea typeface="Arial"/>
                  <a:cs typeface="Arial"/>
                  <a:sym typeface="Arial"/>
                </a:endParaRPr>
              </a:p>
            </p:txBody>
          </p:sp>
          <p:cxnSp>
            <p:nvCxnSpPr>
              <p:cNvPr id="240" name="Google Shape;240;p11"/>
              <p:cNvCxnSpPr>
                <a:endCxn id="231" idx="2"/>
              </p:cNvCxnSpPr>
              <p:nvPr/>
            </p:nvCxnSpPr>
            <p:spPr>
              <a:xfrm>
                <a:off x="6558454" y="5257720"/>
                <a:ext cx="0" cy="584100"/>
              </a:xfrm>
              <a:prstGeom prst="straightConnector1">
                <a:avLst/>
              </a:prstGeom>
              <a:noFill/>
              <a:ln w="25400" cap="flat" cmpd="sng">
                <a:solidFill>
                  <a:schemeClr val="dk1"/>
                </a:solidFill>
                <a:prstDash val="solid"/>
                <a:round/>
                <a:headEnd type="none" w="sm" len="sm"/>
                <a:tailEnd type="triangle" w="med" len="med"/>
              </a:ln>
            </p:spPr>
          </p:cxnSp>
          <p:sp>
            <p:nvSpPr>
              <p:cNvPr id="242" name="Google Shape;242;p11"/>
              <p:cNvSpPr txBox="1"/>
              <p:nvPr/>
            </p:nvSpPr>
            <p:spPr>
              <a:xfrm>
                <a:off x="4571999" y="5487055"/>
                <a:ext cx="3968075" cy="2722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Vibrational Ground Waves</a:t>
                </a:r>
                <a:endParaRPr sz="1500" b="0" i="0" u="none" strike="noStrike" cap="none" dirty="0">
                  <a:solidFill>
                    <a:srgbClr val="000000"/>
                  </a:solidFill>
                  <a:latin typeface="Arial"/>
                  <a:ea typeface="Arial"/>
                  <a:cs typeface="Arial"/>
                  <a:sym typeface="Arial"/>
                </a:endParaRPr>
              </a:p>
            </p:txBody>
          </p:sp>
        </p:grpSp>
        <p:sp>
          <p:nvSpPr>
            <p:cNvPr id="243" name="Google Shape;243;p11"/>
            <p:cNvSpPr txBox="1"/>
            <p:nvPr/>
          </p:nvSpPr>
          <p:spPr>
            <a:xfrm rot="16200000">
              <a:off x="7612372" y="3031488"/>
              <a:ext cx="1663320" cy="212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u="none" strike="noStrike" cap="none" dirty="0">
                  <a:solidFill>
                    <a:srgbClr val="000000"/>
                  </a:solidFill>
                  <a:latin typeface="Arial" panose="020B0604020202020204" pitchFamily="34" charset="0"/>
                  <a:ea typeface="Calibri"/>
                  <a:cs typeface="Arial" panose="020B0604020202020204" pitchFamily="34" charset="0"/>
                  <a:sym typeface="Calibri"/>
                </a:rPr>
                <a:t>Composite by SoO, 2025</a:t>
              </a:r>
              <a:endParaRPr sz="900" b="0" i="0" u="none" strike="noStrike" cap="none" dirty="0">
                <a:solidFill>
                  <a:srgbClr val="000000"/>
                </a:solidFill>
                <a:latin typeface="Arial"/>
                <a:ea typeface="Arial"/>
                <a:cs typeface="Arial"/>
                <a:sym typeface="Arial"/>
              </a:endParaRPr>
            </a:p>
          </p:txBody>
        </p:sp>
      </p:grpSp>
      <p:sp>
        <p:nvSpPr>
          <p:cNvPr id="6" name="TextBox 5">
            <a:extLst>
              <a:ext uri="{FF2B5EF4-FFF2-40B4-BE49-F238E27FC236}">
                <a16:creationId xmlns:a16="http://schemas.microsoft.com/office/drawing/2014/main" id="{3E7BCA3E-3579-1D72-1716-94604BA8E608}"/>
              </a:ext>
            </a:extLst>
          </p:cNvPr>
          <p:cNvSpPr txBox="1"/>
          <p:nvPr/>
        </p:nvSpPr>
        <p:spPr>
          <a:xfrm>
            <a:off x="4506686" y="6704069"/>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9" name="Google Shape;222;p11">
            <a:extLst>
              <a:ext uri="{FF2B5EF4-FFF2-40B4-BE49-F238E27FC236}">
                <a16:creationId xmlns:a16="http://schemas.microsoft.com/office/drawing/2014/main" id="{94BEC050-2029-A192-45A7-D5E3A2B2DE81}"/>
              </a:ext>
            </a:extLst>
          </p:cNvPr>
          <p:cNvSpPr txBox="1">
            <a:spLocks/>
          </p:cNvSpPr>
          <p:nvPr/>
        </p:nvSpPr>
        <p:spPr>
          <a:xfrm>
            <a:off x="314960" y="890500"/>
            <a:ext cx="11562080" cy="9339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1800"/>
            </a:pPr>
            <a:r>
              <a:rPr lang="en-US" sz="2400" dirty="0"/>
              <a:t>The Great Power Distribution Station of Giza Nekropolis</a:t>
            </a:r>
            <a:br>
              <a:rPr lang="en-US" sz="2400" dirty="0"/>
            </a:br>
            <a:endParaRPr lang="en-US" sz="2400" dirty="0"/>
          </a:p>
        </p:txBody>
      </p:sp>
      <p:sp>
        <p:nvSpPr>
          <p:cNvPr id="10" name="Google Shape;244;p11">
            <a:extLst>
              <a:ext uri="{FF2B5EF4-FFF2-40B4-BE49-F238E27FC236}">
                <a16:creationId xmlns:a16="http://schemas.microsoft.com/office/drawing/2014/main" id="{63489A9C-97B7-7952-C72F-E46507441684}"/>
              </a:ext>
            </a:extLst>
          </p:cNvPr>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VALIDATION:  Major Tom to Ground Control</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 name="Google Shape;241;p11">
            <a:extLst>
              <a:ext uri="{FF2B5EF4-FFF2-40B4-BE49-F238E27FC236}">
                <a16:creationId xmlns:a16="http://schemas.microsoft.com/office/drawing/2014/main" id="{F6894EAA-120D-137A-E39A-1EE288C30408}"/>
              </a:ext>
            </a:extLst>
          </p:cNvPr>
          <p:cNvSpPr txBox="1"/>
          <p:nvPr/>
        </p:nvSpPr>
        <p:spPr>
          <a:xfrm>
            <a:off x="6757291" y="6338127"/>
            <a:ext cx="3913322" cy="2307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00" u="none" strike="noStrike" cap="none" dirty="0">
                <a:solidFill>
                  <a:schemeClr val="tx1"/>
                </a:solidFill>
                <a:latin typeface="Arial" panose="020B0604020202020204" pitchFamily="34" charset="0"/>
                <a:ea typeface="Calibri"/>
                <a:cs typeface="Arial" panose="020B0604020202020204" pitchFamily="34" charset="0"/>
                <a:sym typeface="Calibri"/>
              </a:rPr>
              <a:t>Pyramid background, shutterstock.com • 142437643</a:t>
            </a:r>
            <a:endParaRPr sz="900" b="0" i="0" u="none" strike="noStrike" cap="none" dirty="0">
              <a:solidFill>
                <a:schemeClr val="tx1"/>
              </a:solidFill>
              <a:latin typeface="Arial"/>
              <a:ea typeface="Arial"/>
              <a:cs typeface="Arial"/>
              <a:sym typeface="Arial"/>
            </a:endParaRPr>
          </a:p>
        </p:txBody>
      </p:sp>
      <p:sp>
        <p:nvSpPr>
          <p:cNvPr id="13" name="TextBox 12">
            <a:extLst>
              <a:ext uri="{FF2B5EF4-FFF2-40B4-BE49-F238E27FC236}">
                <a16:creationId xmlns:a16="http://schemas.microsoft.com/office/drawing/2014/main" id="{A01DDCC3-721A-6964-012F-625E50454B3E}"/>
              </a:ext>
            </a:extLst>
          </p:cNvPr>
          <p:cNvSpPr txBox="1"/>
          <p:nvPr/>
        </p:nvSpPr>
        <p:spPr>
          <a:xfrm>
            <a:off x="421378" y="1443890"/>
            <a:ext cx="11349243" cy="1246495"/>
          </a:xfrm>
          <a:prstGeom prst="rect">
            <a:avLst/>
          </a:prstGeom>
          <a:noFill/>
        </p:spPr>
        <p:txBody>
          <a:bodyPr wrap="square" rtlCol="0">
            <a:spAutoFit/>
          </a:bodyPr>
          <a:lstStyle/>
          <a:p>
            <a:pPr algn="ctr">
              <a:buSzPts val="1400"/>
            </a:pPr>
            <a:r>
              <a:rPr lang="en-US" sz="1500" dirty="0">
                <a:solidFill>
                  <a:schemeClr val="tx1"/>
                </a:solidFill>
                <a:effectLst/>
                <a:latin typeface="+mn-lt"/>
                <a:ea typeface="Noto Sans Symbols"/>
                <a:cs typeface="Arial" panose="020B0604020202020204" pitchFamily="34" charset="0"/>
              </a:rPr>
              <a:t>Photonic information naturally transmits with harmonic resonance through radiofrequency electromagnetic fields to and from the receiver when aligned with the solar light stream. Full light signal stream realignment enables a free-flowing electron transport chain.</a:t>
            </a:r>
          </a:p>
          <a:p>
            <a:pPr marL="0" lvl="0" indent="0" algn="ctr" rtl="0">
              <a:lnSpc>
                <a:spcPct val="100000"/>
              </a:lnSpc>
              <a:spcBef>
                <a:spcPts val="0"/>
              </a:spcBef>
              <a:spcAft>
                <a:spcPts val="0"/>
              </a:spcAft>
              <a:buSzPts val="1400"/>
              <a:buNone/>
            </a:pPr>
            <a:r>
              <a:rPr lang="en-US" sz="1500" b="1" dirty="0">
                <a:latin typeface="Arial" panose="020B0604020202020204" pitchFamily="34" charset="0"/>
                <a:ea typeface="Calibri"/>
                <a:cs typeface="Arial" panose="020B0604020202020204" pitchFamily="34" charset="0"/>
                <a:sym typeface="Calibri"/>
              </a:rPr>
              <a:t>Perpetual Energy Returns… Regeneration, Space/Time Navigation, Clean NRG Gen Power</a:t>
            </a:r>
            <a:br>
              <a:rPr lang="en-US" sz="1500" b="1" dirty="0">
                <a:latin typeface="Arial" panose="020B0604020202020204" pitchFamily="34" charset="0"/>
                <a:ea typeface="Calibri"/>
                <a:cs typeface="Arial" panose="020B0604020202020204" pitchFamily="34" charset="0"/>
                <a:sym typeface="Calibri"/>
              </a:rPr>
            </a:br>
            <a:endParaRPr lang="en-US" sz="1500" b="1" dirty="0">
              <a:latin typeface="Arial" panose="020B0604020202020204" pitchFamily="34" charset="0"/>
              <a:ea typeface="Calibri"/>
              <a:cs typeface="Arial" panose="020B0604020202020204" pitchFamily="34" charset="0"/>
              <a:sym typeface="Calibri"/>
            </a:endParaRPr>
          </a:p>
          <a:p>
            <a:pPr algn="ctr"/>
            <a:endParaRPr lang="en-US" sz="1500" b="1" dirty="0"/>
          </a:p>
        </p:txBody>
      </p:sp>
      <p:pic>
        <p:nvPicPr>
          <p:cNvPr id="7" name="Audio 6">
            <a:extLst>
              <a:ext uri="{FF2B5EF4-FFF2-40B4-BE49-F238E27FC236}">
                <a16:creationId xmlns:a16="http://schemas.microsoft.com/office/drawing/2014/main" id="{48214ECD-768A-A2B1-D520-D13937A01E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6075675"/>
            <a:ext cx="812800" cy="812800"/>
          </a:xfrm>
          <a:prstGeom prst="rect">
            <a:avLst/>
          </a:prstGeom>
        </p:spPr>
      </p:pic>
      <p:cxnSp>
        <p:nvCxnSpPr>
          <p:cNvPr id="245" name="Google Shape;245;p11"/>
          <p:cNvCxnSpPr/>
          <p:nvPr/>
        </p:nvCxnSpPr>
        <p:spPr>
          <a:xfrm rot="10800000">
            <a:off x="9512179" y="2637712"/>
            <a:ext cx="0" cy="425669"/>
          </a:xfrm>
          <a:prstGeom prst="straightConnector1">
            <a:avLst/>
          </a:prstGeom>
          <a:noFill/>
          <a:ln w="25400" cap="flat" cmpd="sng">
            <a:solidFill>
              <a:schemeClr val="lt1"/>
            </a:solidFill>
            <a:prstDash val="solid"/>
            <a:round/>
            <a:headEnd type="none" w="sm" len="sm"/>
            <a:tailEnd type="triangle" w="med" len="med"/>
          </a:ln>
        </p:spPr>
      </p:cxnSp>
      <p:pic>
        <p:nvPicPr>
          <p:cNvPr id="4" name="Picture 3" descr="A drawing of a person with a triangle and lines&#10;&#10;AI-generated content may be incorrect.">
            <a:extLst>
              <a:ext uri="{FF2B5EF4-FFF2-40B4-BE49-F238E27FC236}">
                <a16:creationId xmlns:a16="http://schemas.microsoft.com/office/drawing/2014/main" id="{1F11B99D-B7F6-1391-EF6F-0765018AE3DD}"/>
              </a:ext>
            </a:extLst>
          </p:cNvPr>
          <p:cNvPicPr>
            <a:picLocks noChangeAspect="1"/>
          </p:cNvPicPr>
          <p:nvPr/>
        </p:nvPicPr>
        <p:blipFill>
          <a:blip r:embed="rId9"/>
          <a:stretch>
            <a:fillRect/>
          </a:stretch>
        </p:blipFill>
        <p:spPr>
          <a:xfrm>
            <a:off x="4269626" y="3169343"/>
            <a:ext cx="2971580" cy="2806222"/>
          </a:xfrm>
          <a:prstGeom prst="rect">
            <a:avLst/>
          </a:prstGeom>
        </p:spPr>
      </p:pic>
      <p:pic>
        <p:nvPicPr>
          <p:cNvPr id="221" name="Google Shape;221;p11" descr="A screenshot of a cell phone&#10;&#10;AI-generated content may be incorrect."/>
          <p:cNvPicPr preferRelativeResize="0"/>
          <p:nvPr/>
        </p:nvPicPr>
        <p:blipFill rotWithShape="1">
          <a:blip r:embed="rId10">
            <a:alphaModFix/>
          </a:blip>
          <a:srcRect/>
          <a:stretch/>
        </p:blipFill>
        <p:spPr>
          <a:xfrm rot="5400000">
            <a:off x="408619" y="2676185"/>
            <a:ext cx="3727867" cy="3659881"/>
          </a:xfrm>
          <a:prstGeom prst="rect">
            <a:avLst/>
          </a:prstGeom>
          <a:noFill/>
          <a:ln>
            <a:noFill/>
          </a:ln>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27598"/>
    </mc:Choice>
    <mc:Fallback xmlns="">
      <p:transition spd="slow" advTm="2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2" name="Picture 21" descr="A group of pyramids in the sky&#10;&#10;AI-generated content may be incorrect.">
            <a:extLst>
              <a:ext uri="{FF2B5EF4-FFF2-40B4-BE49-F238E27FC236}">
                <a16:creationId xmlns:a16="http://schemas.microsoft.com/office/drawing/2014/main" id="{DA0F9B72-B829-686B-E33D-1C5C608817EE}"/>
              </a:ext>
            </a:extLst>
          </p:cNvPr>
          <p:cNvPicPr>
            <a:picLocks noChangeAspect="1"/>
          </p:cNvPicPr>
          <p:nvPr/>
        </p:nvPicPr>
        <p:blipFill>
          <a:blip r:embed="rId5"/>
          <a:stretch>
            <a:fillRect/>
          </a:stretch>
        </p:blipFill>
        <p:spPr>
          <a:xfrm>
            <a:off x="-1" y="0"/>
            <a:ext cx="12192001" cy="6903214"/>
          </a:xfrm>
          <a:prstGeom prst="rect">
            <a:avLst/>
          </a:prstGeom>
        </p:spPr>
      </p:pic>
      <p:sp>
        <p:nvSpPr>
          <p:cNvPr id="5" name="Google Shape;167;p7">
            <a:extLst>
              <a:ext uri="{FF2B5EF4-FFF2-40B4-BE49-F238E27FC236}">
                <a16:creationId xmlns:a16="http://schemas.microsoft.com/office/drawing/2014/main" id="{D9FF5FF1-50E7-634C-0F6B-6C9E05313F33}"/>
              </a:ext>
            </a:extLst>
          </p:cNvPr>
          <p:cNvSpPr/>
          <p:nvPr/>
        </p:nvSpPr>
        <p:spPr>
          <a:xfrm>
            <a:off x="304800" y="330758"/>
            <a:ext cx="11582400" cy="6225702"/>
          </a:xfrm>
          <a:prstGeom prst="rect">
            <a:avLst/>
          </a:prstGeom>
          <a:solidFill>
            <a:schemeClr val="lt1">
              <a:alpha val="73000"/>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3E7BCA3E-3579-1D72-1716-94604BA8E608}"/>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10" name="Google Shape;244;p11">
            <a:extLst>
              <a:ext uri="{FF2B5EF4-FFF2-40B4-BE49-F238E27FC236}">
                <a16:creationId xmlns:a16="http://schemas.microsoft.com/office/drawing/2014/main" id="{63489A9C-97B7-7952-C72F-E46507441684}"/>
              </a:ext>
            </a:extLst>
          </p:cNvPr>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VALIDATION:  Reestablishing Signal Center Stream</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Google Shape;305;p14">
            <a:extLst>
              <a:ext uri="{FF2B5EF4-FFF2-40B4-BE49-F238E27FC236}">
                <a16:creationId xmlns:a16="http://schemas.microsoft.com/office/drawing/2014/main" id="{819AE1ED-7B98-84F9-CDFA-D0B864972D09}"/>
              </a:ext>
            </a:extLst>
          </p:cNvPr>
          <p:cNvSpPr txBox="1"/>
          <p:nvPr/>
        </p:nvSpPr>
        <p:spPr>
          <a:xfrm rot="607">
            <a:off x="243970" y="6512631"/>
            <a:ext cx="261853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tx2">
                    <a:lumMod val="75000"/>
                  </a:schemeClr>
                </a:solidFill>
                <a:latin typeface="Arial" panose="020B0604020202020204" pitchFamily="34" charset="0"/>
                <a:ea typeface="Calibri"/>
                <a:cs typeface="Arial" panose="020B0604020202020204" pitchFamily="34" charset="0"/>
                <a:sym typeface="Calibri"/>
              </a:rPr>
              <a:t>IG Image: @spacerocx</a:t>
            </a:r>
            <a:endParaRPr sz="1200" u="none" strike="noStrike" cap="none"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11" name="TextBox 10">
            <a:extLst>
              <a:ext uri="{FF2B5EF4-FFF2-40B4-BE49-F238E27FC236}">
                <a16:creationId xmlns:a16="http://schemas.microsoft.com/office/drawing/2014/main" id="{BE1C2613-3690-1A97-42F4-CE8726FE5AC5}"/>
              </a:ext>
            </a:extLst>
          </p:cNvPr>
          <p:cNvSpPr txBox="1"/>
          <p:nvPr/>
        </p:nvSpPr>
        <p:spPr>
          <a:xfrm>
            <a:off x="1131377" y="1068675"/>
            <a:ext cx="9929245" cy="553998"/>
          </a:xfrm>
          <a:prstGeom prst="rect">
            <a:avLst/>
          </a:prstGeom>
          <a:noFill/>
        </p:spPr>
        <p:txBody>
          <a:bodyPr wrap="square" rtlCol="0">
            <a:spAutoFit/>
          </a:bodyPr>
          <a:lstStyle/>
          <a:p>
            <a:pPr>
              <a:buNone/>
            </a:pPr>
            <a:br>
              <a:rPr lang="en-US" sz="1500" dirty="0">
                <a:latin typeface="+mj-lt"/>
                <a:cs typeface="Arial" panose="020B0604020202020204" pitchFamily="34" charset="0"/>
              </a:rPr>
            </a:br>
            <a:endParaRPr lang="en-US" sz="1500" b="0" i="0" u="none" strike="noStrike" dirty="0">
              <a:solidFill>
                <a:schemeClr val="tx1"/>
              </a:solidFill>
              <a:effectLst/>
              <a:latin typeface="+mj-lt"/>
              <a:cs typeface="Arial" panose="020B0604020202020204" pitchFamily="34" charset="0"/>
            </a:endParaRPr>
          </a:p>
        </p:txBody>
      </p:sp>
      <p:sp>
        <p:nvSpPr>
          <p:cNvPr id="16" name="TextBox 15">
            <a:extLst>
              <a:ext uri="{FF2B5EF4-FFF2-40B4-BE49-F238E27FC236}">
                <a16:creationId xmlns:a16="http://schemas.microsoft.com/office/drawing/2014/main" id="{57B27994-786E-B0FB-99A7-D6ADCBD03D7F}"/>
              </a:ext>
            </a:extLst>
          </p:cNvPr>
          <p:cNvSpPr txBox="1"/>
          <p:nvPr/>
        </p:nvSpPr>
        <p:spPr>
          <a:xfrm>
            <a:off x="6512057" y="1237069"/>
            <a:ext cx="4679321" cy="4616648"/>
          </a:xfrm>
          <a:prstGeom prst="rect">
            <a:avLst/>
          </a:prstGeom>
          <a:noFill/>
        </p:spPr>
        <p:txBody>
          <a:bodyPr wrap="square" rtlCol="0">
            <a:spAutoFit/>
          </a:bodyPr>
          <a:lstStyle/>
          <a:p>
            <a:endParaRPr lang="en-US" b="0" i="0" u="none" strike="noStrike" dirty="0">
              <a:solidFill>
                <a:schemeClr val="tx1"/>
              </a:solidFill>
              <a:effectLst/>
              <a:latin typeface="+mn-lt"/>
            </a:endParaRPr>
          </a:p>
          <a:p>
            <a:r>
              <a:rPr lang="en-US" sz="1400" dirty="0">
                <a:solidFill>
                  <a:schemeClr val="tx1"/>
                </a:solidFill>
                <a:latin typeface="+mj-lt"/>
                <a:cs typeface="Arial" panose="020B0604020202020204" pitchFamily="34" charset="0"/>
              </a:rPr>
              <a:t>In their original position</a:t>
            </a:r>
            <a:r>
              <a:rPr lang="en-US" sz="1400" b="0" i="0" u="none" strike="noStrike" dirty="0">
                <a:solidFill>
                  <a:schemeClr val="tx1"/>
                </a:solidFill>
                <a:effectLst/>
                <a:latin typeface="+mj-lt"/>
                <a:cs typeface="Arial" panose="020B0604020202020204" pitchFamily="34" charset="0"/>
              </a:rPr>
              <a:t>, the pyramids and mounds were centralized at resonance harmonizing chakra centers along the equatorial plane of one landmass, positioned for direct signaling between paired celestial nodes. </a:t>
            </a:r>
          </a:p>
          <a:p>
            <a:endParaRPr lang="en-US" dirty="0">
              <a:solidFill>
                <a:schemeClr val="tx1"/>
              </a:solidFill>
              <a:latin typeface="+mj-lt"/>
              <a:cs typeface="Arial" panose="020B0604020202020204" pitchFamily="34" charset="0"/>
            </a:endParaRPr>
          </a:p>
          <a:p>
            <a:r>
              <a:rPr lang="en-US" sz="1400" b="0" i="0" u="none" strike="noStrike" dirty="0">
                <a:solidFill>
                  <a:schemeClr val="tx1"/>
                </a:solidFill>
                <a:effectLst/>
                <a:latin typeface="+mj-lt"/>
                <a:cs typeface="Arial" panose="020B0604020202020204" pitchFamily="34" charset="0"/>
              </a:rPr>
              <a:t>These frequency alignments maintained the perpetual energy exchange between the cycles of our collective planetary body and our </a:t>
            </a:r>
            <a:r>
              <a:rPr lang="en-US" sz="1400" dirty="0">
                <a:solidFill>
                  <a:schemeClr val="tx1"/>
                </a:solidFill>
                <a:latin typeface="+mj-lt"/>
                <a:cs typeface="Arial" panose="020B0604020202020204" pitchFamily="34" charset="0"/>
              </a:rPr>
              <a:t>l</a:t>
            </a:r>
            <a:r>
              <a:rPr lang="en-US" sz="1400" b="0" i="0" u="none" strike="noStrike" dirty="0">
                <a:solidFill>
                  <a:schemeClr val="tx1"/>
                </a:solidFill>
                <a:effectLst/>
                <a:latin typeface="+mj-lt"/>
                <a:cs typeface="Arial" panose="020B0604020202020204" pitchFamily="34" charset="0"/>
              </a:rPr>
              <a:t>ight stream. This is our homeostasis, our home state.</a:t>
            </a:r>
          </a:p>
          <a:p>
            <a:endParaRPr lang="en-US" dirty="0">
              <a:solidFill>
                <a:schemeClr val="tx1"/>
              </a:solidFill>
              <a:latin typeface="+mj-lt"/>
              <a:cs typeface="Arial" panose="020B0604020202020204" pitchFamily="34" charset="0"/>
            </a:endParaRPr>
          </a:p>
          <a:p>
            <a:r>
              <a:rPr lang="en-US" b="0" i="0" u="none" strike="noStrike" dirty="0">
                <a:solidFill>
                  <a:schemeClr val="tx1"/>
                </a:solidFill>
                <a:effectLst/>
                <a:latin typeface="+mn-lt"/>
              </a:rPr>
              <a:t>After re-identification of the Khafre pyramid at the solar center of our planet’s direct energy channel, the Nekropolis alignment with the three primary Stars of Orion’s Belt carries significant technical weight.  </a:t>
            </a:r>
          </a:p>
          <a:p>
            <a:endParaRPr lang="en-US" dirty="0">
              <a:solidFill>
                <a:schemeClr val="tx1"/>
              </a:solidFill>
              <a:latin typeface="+mn-lt"/>
            </a:endParaRPr>
          </a:p>
          <a:p>
            <a:r>
              <a:rPr lang="en-US" b="0" i="0" u="none" strike="noStrike" dirty="0">
                <a:solidFill>
                  <a:schemeClr val="tx1"/>
                </a:solidFill>
                <a:effectLst/>
                <a:latin typeface="+mn-lt"/>
              </a:rPr>
              <a:t>Having the point-to-point alignments between, not just one, but the three-pronged lock-and-key transmission nodes blazed the trail to re-identification of all other primary electromagnetic pairings between the heavens and </a:t>
            </a:r>
            <a:r>
              <a:rPr lang="en-US" dirty="0">
                <a:solidFill>
                  <a:schemeClr val="tx1"/>
                </a:solidFill>
                <a:latin typeface="+mn-lt"/>
              </a:rPr>
              <a:t>E</a:t>
            </a:r>
            <a:r>
              <a:rPr lang="en-US" b="0" i="0" u="none" strike="noStrike" dirty="0">
                <a:solidFill>
                  <a:schemeClr val="tx1"/>
                </a:solidFill>
                <a:effectLst/>
                <a:latin typeface="+mn-lt"/>
              </a:rPr>
              <a:t>arth.</a:t>
            </a:r>
            <a:endParaRPr lang="en-US" dirty="0">
              <a:solidFill>
                <a:schemeClr val="tx1"/>
              </a:solidFill>
              <a:latin typeface="+mn-lt"/>
            </a:endParaRPr>
          </a:p>
        </p:txBody>
      </p:sp>
      <p:grpSp>
        <p:nvGrpSpPr>
          <p:cNvPr id="34" name="Group 33">
            <a:extLst>
              <a:ext uri="{FF2B5EF4-FFF2-40B4-BE49-F238E27FC236}">
                <a16:creationId xmlns:a16="http://schemas.microsoft.com/office/drawing/2014/main" id="{1139B014-3385-AB92-5035-5587CB0C311D}"/>
              </a:ext>
            </a:extLst>
          </p:cNvPr>
          <p:cNvGrpSpPr/>
          <p:nvPr/>
        </p:nvGrpSpPr>
        <p:grpSpPr>
          <a:xfrm>
            <a:off x="781590" y="1163782"/>
            <a:ext cx="4807380" cy="5014149"/>
            <a:chOff x="781590" y="1163782"/>
            <a:chExt cx="4807380" cy="5014149"/>
          </a:xfrm>
        </p:grpSpPr>
        <p:pic>
          <p:nvPicPr>
            <p:cNvPr id="14" name="Picture 13" descr="A screenshot of a white sheet with black text&#10;&#10;AI-generated content may be incorrect.">
              <a:extLst>
                <a:ext uri="{FF2B5EF4-FFF2-40B4-BE49-F238E27FC236}">
                  <a16:creationId xmlns:a16="http://schemas.microsoft.com/office/drawing/2014/main" id="{EFA17CB1-DE66-DA4F-3EA6-37A0A3D14102}"/>
                </a:ext>
              </a:extLst>
            </p:cNvPr>
            <p:cNvPicPr>
              <a:picLocks noChangeAspect="1"/>
            </p:cNvPicPr>
            <p:nvPr/>
          </p:nvPicPr>
          <p:blipFill>
            <a:blip r:embed="rId6"/>
            <a:stretch>
              <a:fillRect/>
            </a:stretch>
          </p:blipFill>
          <p:spPr>
            <a:xfrm>
              <a:off x="781590" y="1163782"/>
              <a:ext cx="4807380" cy="501414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E5B3C819-33FF-372F-28C7-F9EEE63B7450}"/>
                </a:ext>
              </a:extLst>
            </p:cNvPr>
            <p:cNvSpPr txBox="1"/>
            <p:nvPr/>
          </p:nvSpPr>
          <p:spPr>
            <a:xfrm rot="16200000">
              <a:off x="3052352" y="4002338"/>
              <a:ext cx="2796208" cy="246221"/>
            </a:xfrm>
            <a:prstGeom prst="rect">
              <a:avLst/>
            </a:prstGeom>
            <a:noFill/>
          </p:spPr>
          <p:txBody>
            <a:bodyPr wrap="square" rtlCol="0">
              <a:spAutoFit/>
            </a:bodyPr>
            <a:lstStyle/>
            <a:p>
              <a:r>
                <a:rPr lang="en-US" sz="1000" dirty="0"/>
                <a:t>Mintaka             AL Nilam                AL Nitak</a:t>
              </a:r>
            </a:p>
          </p:txBody>
        </p:sp>
        <p:pic>
          <p:nvPicPr>
            <p:cNvPr id="31" name="Graphic 30" descr="Star with solid fill">
              <a:extLst>
                <a:ext uri="{FF2B5EF4-FFF2-40B4-BE49-F238E27FC236}">
                  <a16:creationId xmlns:a16="http://schemas.microsoft.com/office/drawing/2014/main" id="{4073C040-94B7-EC2D-6D0D-3B9B7D4D20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0832" y="5448251"/>
              <a:ext cx="137160" cy="137160"/>
            </a:xfrm>
            <a:prstGeom prst="rect">
              <a:avLst/>
            </a:prstGeom>
          </p:spPr>
        </p:pic>
        <p:pic>
          <p:nvPicPr>
            <p:cNvPr id="32" name="Graphic 31" descr="Star with solid fill">
              <a:extLst>
                <a:ext uri="{FF2B5EF4-FFF2-40B4-BE49-F238E27FC236}">
                  <a16:creationId xmlns:a16="http://schemas.microsoft.com/office/drawing/2014/main" id="{5BEC0E08-B650-B95B-97B1-CCF7AAB678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6928" y="4539947"/>
              <a:ext cx="137160" cy="137160"/>
            </a:xfrm>
            <a:prstGeom prst="rect">
              <a:avLst/>
            </a:prstGeom>
          </p:spPr>
        </p:pic>
        <p:pic>
          <p:nvPicPr>
            <p:cNvPr id="33" name="Graphic 32" descr="Star with solid fill">
              <a:extLst>
                <a:ext uri="{FF2B5EF4-FFF2-40B4-BE49-F238E27FC236}">
                  <a16:creationId xmlns:a16="http://schemas.microsoft.com/office/drawing/2014/main" id="{4F1A4C59-1D4F-E15B-F59C-EAB458DDCB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76928" y="3467051"/>
              <a:ext cx="137160" cy="137160"/>
            </a:xfrm>
            <a:prstGeom prst="rect">
              <a:avLst/>
            </a:prstGeom>
          </p:spPr>
        </p:pic>
      </p:grpSp>
      <p:pic>
        <p:nvPicPr>
          <p:cNvPr id="23" name="Audio 22">
            <a:extLst>
              <a:ext uri="{FF2B5EF4-FFF2-40B4-BE49-F238E27FC236}">
                <a16:creationId xmlns:a16="http://schemas.microsoft.com/office/drawing/2014/main" id="{610BA0FB-240C-FE4D-B48E-DD59E81426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95477423"/>
      </p:ext>
    </p:extLst>
  </p:cSld>
  <p:clrMapOvr>
    <a:masterClrMapping/>
  </p:clrMapOvr>
  <mc:AlternateContent xmlns:mc="http://schemas.openxmlformats.org/markup-compatibility/2006" xmlns:p14="http://schemas.microsoft.com/office/powerpoint/2010/main">
    <mc:Choice Requires="p14">
      <p:transition spd="slow" p14:dur="2000" advTm="49390"/>
    </mc:Choice>
    <mc:Fallback xmlns="">
      <p:transition spd="slow" advTm="4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a:extLst>
            <a:ext uri="{FF2B5EF4-FFF2-40B4-BE49-F238E27FC236}">
              <a16:creationId xmlns:a16="http://schemas.microsoft.com/office/drawing/2014/main" id="{1184429A-F9F9-4429-FC6E-0CD887E613C1}"/>
            </a:ext>
          </a:extLst>
        </p:cNvPr>
        <p:cNvGrpSpPr/>
        <p:nvPr/>
      </p:nvGrpSpPr>
      <p:grpSpPr>
        <a:xfrm>
          <a:off x="0" y="0"/>
          <a:ext cx="0" cy="0"/>
          <a:chOff x="0" y="0"/>
          <a:chExt cx="0" cy="0"/>
        </a:xfrm>
      </p:grpSpPr>
      <p:pic>
        <p:nvPicPr>
          <p:cNvPr id="22" name="Picture 21" descr="A group of pyramids in the sky&#10;&#10;AI-generated content may be incorrect.">
            <a:extLst>
              <a:ext uri="{FF2B5EF4-FFF2-40B4-BE49-F238E27FC236}">
                <a16:creationId xmlns:a16="http://schemas.microsoft.com/office/drawing/2014/main" id="{44FB8914-035C-DDC5-E3A5-616F220AC2D2}"/>
              </a:ext>
            </a:extLst>
          </p:cNvPr>
          <p:cNvPicPr>
            <a:picLocks noChangeAspect="1"/>
          </p:cNvPicPr>
          <p:nvPr/>
        </p:nvPicPr>
        <p:blipFill>
          <a:blip r:embed="rId5"/>
          <a:stretch>
            <a:fillRect/>
          </a:stretch>
        </p:blipFill>
        <p:spPr>
          <a:xfrm>
            <a:off x="-1" y="0"/>
            <a:ext cx="12192001" cy="6903214"/>
          </a:xfrm>
          <a:prstGeom prst="rect">
            <a:avLst/>
          </a:prstGeom>
        </p:spPr>
      </p:pic>
      <p:sp>
        <p:nvSpPr>
          <p:cNvPr id="15" name="Google Shape;167;p7">
            <a:extLst>
              <a:ext uri="{FF2B5EF4-FFF2-40B4-BE49-F238E27FC236}">
                <a16:creationId xmlns:a16="http://schemas.microsoft.com/office/drawing/2014/main" id="{A326A0B4-B814-F5C0-FA56-ED772E9003D6}"/>
              </a:ext>
            </a:extLst>
          </p:cNvPr>
          <p:cNvSpPr/>
          <p:nvPr/>
        </p:nvSpPr>
        <p:spPr>
          <a:xfrm>
            <a:off x="304800" y="330758"/>
            <a:ext cx="11582400" cy="6225702"/>
          </a:xfrm>
          <a:prstGeom prst="rect">
            <a:avLst/>
          </a:prstGeom>
          <a:solidFill>
            <a:schemeClr val="lt1">
              <a:alpha val="73000"/>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EC29EF4D-9764-ED20-5ABF-5F5AE9870E52}"/>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10" name="Google Shape;244;p11">
            <a:extLst>
              <a:ext uri="{FF2B5EF4-FFF2-40B4-BE49-F238E27FC236}">
                <a16:creationId xmlns:a16="http://schemas.microsoft.com/office/drawing/2014/main" id="{617D9E7F-D01D-04FF-33E4-0DBEA14CFAFC}"/>
              </a:ext>
            </a:extLst>
          </p:cNvPr>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VALIDATION:  Written In The Stars</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Google Shape;305;p14">
            <a:extLst>
              <a:ext uri="{FF2B5EF4-FFF2-40B4-BE49-F238E27FC236}">
                <a16:creationId xmlns:a16="http://schemas.microsoft.com/office/drawing/2014/main" id="{39AFDBB2-E71C-AA25-CA8D-E42CE7C761CB}"/>
              </a:ext>
            </a:extLst>
          </p:cNvPr>
          <p:cNvSpPr txBox="1"/>
          <p:nvPr/>
        </p:nvSpPr>
        <p:spPr>
          <a:xfrm rot="607">
            <a:off x="243970" y="6512631"/>
            <a:ext cx="261853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tx2">
                    <a:lumMod val="75000"/>
                  </a:schemeClr>
                </a:solidFill>
                <a:latin typeface="Arial" panose="020B0604020202020204" pitchFamily="34" charset="0"/>
                <a:ea typeface="Calibri"/>
                <a:cs typeface="Arial" panose="020B0604020202020204" pitchFamily="34" charset="0"/>
                <a:sym typeface="Calibri"/>
              </a:rPr>
              <a:t>IG Image: @spacerocx</a:t>
            </a:r>
            <a:endParaRPr sz="1200" u="none" strike="noStrike" cap="none"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11" name="TextBox 10">
            <a:extLst>
              <a:ext uri="{FF2B5EF4-FFF2-40B4-BE49-F238E27FC236}">
                <a16:creationId xmlns:a16="http://schemas.microsoft.com/office/drawing/2014/main" id="{C78AC003-D063-E69E-B65A-35692674A3D5}"/>
              </a:ext>
            </a:extLst>
          </p:cNvPr>
          <p:cNvSpPr txBox="1"/>
          <p:nvPr/>
        </p:nvSpPr>
        <p:spPr>
          <a:xfrm>
            <a:off x="1131377" y="1068675"/>
            <a:ext cx="9929245" cy="553998"/>
          </a:xfrm>
          <a:prstGeom prst="rect">
            <a:avLst/>
          </a:prstGeom>
          <a:noFill/>
        </p:spPr>
        <p:txBody>
          <a:bodyPr wrap="square" rtlCol="0">
            <a:spAutoFit/>
          </a:bodyPr>
          <a:lstStyle/>
          <a:p>
            <a:pPr>
              <a:buNone/>
            </a:pPr>
            <a:br>
              <a:rPr lang="en-US" sz="1500" dirty="0">
                <a:latin typeface="+mj-lt"/>
                <a:cs typeface="Arial" panose="020B0604020202020204" pitchFamily="34" charset="0"/>
              </a:rPr>
            </a:br>
            <a:endParaRPr lang="en-US" sz="1500" b="0" i="0" u="none" strike="noStrike" dirty="0">
              <a:solidFill>
                <a:schemeClr val="tx1"/>
              </a:solidFill>
              <a:effectLst/>
              <a:latin typeface="+mj-lt"/>
              <a:cs typeface="Arial" panose="020B0604020202020204" pitchFamily="34" charset="0"/>
            </a:endParaRPr>
          </a:p>
        </p:txBody>
      </p:sp>
      <p:sp>
        <p:nvSpPr>
          <p:cNvPr id="16" name="TextBox 15">
            <a:extLst>
              <a:ext uri="{FF2B5EF4-FFF2-40B4-BE49-F238E27FC236}">
                <a16:creationId xmlns:a16="http://schemas.microsoft.com/office/drawing/2014/main" id="{66A2493E-8588-A1F2-A5C4-5F0E2796802E}"/>
              </a:ext>
            </a:extLst>
          </p:cNvPr>
          <p:cNvSpPr txBox="1"/>
          <p:nvPr/>
        </p:nvSpPr>
        <p:spPr>
          <a:xfrm>
            <a:off x="4236502" y="1798817"/>
            <a:ext cx="3834085" cy="4154984"/>
          </a:xfrm>
          <a:prstGeom prst="rect">
            <a:avLst/>
          </a:prstGeom>
          <a:noFill/>
        </p:spPr>
        <p:txBody>
          <a:bodyPr wrap="square" rtlCol="0">
            <a:spAutoFit/>
          </a:bodyPr>
          <a:lstStyle/>
          <a:p>
            <a:endParaRPr lang="en-US" sz="1200" b="0" i="0" u="none" strike="noStrike" dirty="0">
              <a:solidFill>
                <a:schemeClr val="tx1"/>
              </a:solidFill>
              <a:effectLst/>
              <a:latin typeface="+mn-lt"/>
            </a:endParaRPr>
          </a:p>
          <a:p>
            <a:endParaRPr lang="en-US" sz="1200" dirty="0"/>
          </a:p>
          <a:p>
            <a:r>
              <a:rPr lang="en-US" sz="1200" dirty="0"/>
              <a:t>Galaxies, stars and black holes are not randomly positioned in the Universe. </a:t>
            </a:r>
          </a:p>
          <a:p>
            <a:endParaRPr lang="en-US" sz="1200" dirty="0"/>
          </a:p>
          <a:p>
            <a:r>
              <a:rPr lang="en-US" sz="1200" dirty="0"/>
              <a:t>Expanding upon the celestial alignments, we focused on ancient stars (astro archetypes) with storied cultural meanings. </a:t>
            </a:r>
          </a:p>
          <a:p>
            <a:endParaRPr lang="en-US" sz="1200" dirty="0"/>
          </a:p>
          <a:p>
            <a:r>
              <a:rPr lang="en-US" sz="1200" dirty="0"/>
              <a:t>Via universal SOL Q-bit values, our planetary energy grid synchronizes with rest of our celestial coordinate system, enabling seamless light stream communication across one information superhighway. </a:t>
            </a:r>
          </a:p>
          <a:p>
            <a:endParaRPr lang="en-US" sz="1200" dirty="0"/>
          </a:p>
          <a:p>
            <a:r>
              <a:rPr lang="en-US" sz="1200" dirty="0"/>
              <a:t>Precise and accurate point to point distance and time correspondence IN BETWEEN each Star signal ensures clear information transfer, eliminating the hyper reverb occurring from the light stream misalignment. </a:t>
            </a:r>
          </a:p>
          <a:p>
            <a:endParaRPr lang="en-US" sz="1200" dirty="0"/>
          </a:p>
          <a:p>
            <a:r>
              <a:rPr lang="en-US" sz="1200" dirty="0"/>
              <a:t>Now we need to reinforce star distances with radio waves for uniformity, perhaps even to stable pulsars.</a:t>
            </a:r>
            <a:endParaRPr lang="en-US" sz="1200" b="0" i="0" u="none" strike="noStrike" dirty="0">
              <a:solidFill>
                <a:srgbClr val="000000"/>
              </a:solidFill>
              <a:effectLst/>
            </a:endParaRPr>
          </a:p>
        </p:txBody>
      </p:sp>
      <p:sp>
        <p:nvSpPr>
          <p:cNvPr id="9" name="Rectangle 1">
            <a:extLst>
              <a:ext uri="{FF2B5EF4-FFF2-40B4-BE49-F238E27FC236}">
                <a16:creationId xmlns:a16="http://schemas.microsoft.com/office/drawing/2014/main" id="{175A6231-AE1F-712F-AF4A-5B018E053460}"/>
              </a:ext>
            </a:extLst>
          </p:cNvPr>
          <p:cNvSpPr>
            <a:spLocks noChangeArrowheads="1"/>
          </p:cNvSpPr>
          <p:nvPr/>
        </p:nvSpPr>
        <p:spPr bwMode="auto">
          <a:xfrm>
            <a:off x="475590" y="6138693"/>
            <a:ext cx="277073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en-US" sz="9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Shakti Shiva https://www.reuters.com/science/scientists-identify-milky-ways-ancient-building-blocks-shakti-shiva-2024-03-22/</a:t>
            </a:r>
            <a:endParaRPr kumimoji="0" lang="fi-FI" altLang="en-US" sz="900" b="0" i="0" u="none" strike="noStrike" cap="none" normalizeH="0" baseline="0" dirty="0">
              <a:ln>
                <a:noFill/>
              </a:ln>
              <a:solidFill>
                <a:schemeClr val="tx1"/>
              </a:solidFill>
              <a:effectLst/>
              <a:latin typeface="Arial" panose="020B0604020202020204" pitchFamily="34" charset="0"/>
            </a:endParaRPr>
          </a:p>
        </p:txBody>
      </p:sp>
      <p:pic>
        <p:nvPicPr>
          <p:cNvPr id="40" name="Picture 39" descr="A table with numbers and a number of objects&#10;&#10;AI-generated content may be incorrect.">
            <a:extLst>
              <a:ext uri="{FF2B5EF4-FFF2-40B4-BE49-F238E27FC236}">
                <a16:creationId xmlns:a16="http://schemas.microsoft.com/office/drawing/2014/main" id="{89793056-2E78-74CB-4F84-D7AC88207C7A}"/>
              </a:ext>
            </a:extLst>
          </p:cNvPr>
          <p:cNvPicPr>
            <a:picLocks noChangeAspect="1"/>
          </p:cNvPicPr>
          <p:nvPr/>
        </p:nvPicPr>
        <p:blipFill>
          <a:blip r:embed="rId6"/>
          <a:stretch>
            <a:fillRect/>
          </a:stretch>
        </p:blipFill>
        <p:spPr>
          <a:xfrm>
            <a:off x="562838" y="2113613"/>
            <a:ext cx="3692383" cy="3803482"/>
          </a:xfrm>
          <a:prstGeom prst="rect">
            <a:avLst/>
          </a:prstGeom>
        </p:spPr>
      </p:pic>
      <p:grpSp>
        <p:nvGrpSpPr>
          <p:cNvPr id="42" name="Group 41">
            <a:extLst>
              <a:ext uri="{FF2B5EF4-FFF2-40B4-BE49-F238E27FC236}">
                <a16:creationId xmlns:a16="http://schemas.microsoft.com/office/drawing/2014/main" id="{E90D0044-0930-DD0F-C1CC-9B8E24DBA7C0}"/>
              </a:ext>
            </a:extLst>
          </p:cNvPr>
          <p:cNvGrpSpPr/>
          <p:nvPr/>
        </p:nvGrpSpPr>
        <p:grpSpPr>
          <a:xfrm>
            <a:off x="8006075" y="2117674"/>
            <a:ext cx="3671263" cy="3818431"/>
            <a:chOff x="7478487" y="1525240"/>
            <a:chExt cx="4115278" cy="4124446"/>
          </a:xfrm>
        </p:grpSpPr>
        <p:pic>
          <p:nvPicPr>
            <p:cNvPr id="38" name="Picture 37" descr="A table with numbers and a few letters&#10;&#10;AI-generated content may be incorrect.">
              <a:extLst>
                <a:ext uri="{FF2B5EF4-FFF2-40B4-BE49-F238E27FC236}">
                  <a16:creationId xmlns:a16="http://schemas.microsoft.com/office/drawing/2014/main" id="{8C37D511-232C-A145-5419-63D2863EECD6}"/>
                </a:ext>
              </a:extLst>
            </p:cNvPr>
            <p:cNvPicPr>
              <a:picLocks noChangeAspect="1"/>
            </p:cNvPicPr>
            <p:nvPr/>
          </p:nvPicPr>
          <p:blipFill>
            <a:blip r:embed="rId7"/>
            <a:stretch>
              <a:fillRect/>
            </a:stretch>
          </p:blipFill>
          <p:spPr>
            <a:xfrm>
              <a:off x="7478487" y="1665515"/>
              <a:ext cx="4115278" cy="3984171"/>
            </a:xfrm>
            <a:prstGeom prst="rect">
              <a:avLst/>
            </a:prstGeom>
          </p:spPr>
        </p:pic>
        <p:pic>
          <p:nvPicPr>
            <p:cNvPr id="41" name="Picture 40" descr="A table with numbers and a number of objects&#10;&#10;AI-generated content may be incorrect.">
              <a:extLst>
                <a:ext uri="{FF2B5EF4-FFF2-40B4-BE49-F238E27FC236}">
                  <a16:creationId xmlns:a16="http://schemas.microsoft.com/office/drawing/2014/main" id="{3DC5B47E-E5F0-D7E5-0700-23FE145819F3}"/>
                </a:ext>
              </a:extLst>
            </p:cNvPr>
            <p:cNvPicPr>
              <a:picLocks noChangeAspect="1"/>
            </p:cNvPicPr>
            <p:nvPr/>
          </p:nvPicPr>
          <p:blipFill>
            <a:blip r:embed="rId6"/>
            <a:srcRect b="95397"/>
            <a:stretch/>
          </p:blipFill>
          <p:spPr>
            <a:xfrm>
              <a:off x="7483929" y="1525240"/>
              <a:ext cx="4109358" cy="194852"/>
            </a:xfrm>
            <a:prstGeom prst="rect">
              <a:avLst/>
            </a:prstGeom>
          </p:spPr>
        </p:pic>
      </p:grpSp>
      <p:sp>
        <p:nvSpPr>
          <p:cNvPr id="43" name="TextBox 42">
            <a:extLst>
              <a:ext uri="{FF2B5EF4-FFF2-40B4-BE49-F238E27FC236}">
                <a16:creationId xmlns:a16="http://schemas.microsoft.com/office/drawing/2014/main" id="{FEA96FB7-6F2E-DEB1-BF27-B9432D8441F7}"/>
              </a:ext>
            </a:extLst>
          </p:cNvPr>
          <p:cNvSpPr txBox="1"/>
          <p:nvPr/>
        </p:nvSpPr>
        <p:spPr>
          <a:xfrm>
            <a:off x="655983" y="854765"/>
            <a:ext cx="10933043" cy="1015663"/>
          </a:xfrm>
          <a:prstGeom prst="rect">
            <a:avLst/>
          </a:prstGeom>
          <a:noFill/>
        </p:spPr>
        <p:txBody>
          <a:bodyPr wrap="square" rtlCol="0">
            <a:spAutoFit/>
          </a:bodyPr>
          <a:lstStyle/>
          <a:p>
            <a:pPr algn="ctr">
              <a:buNone/>
            </a:pPr>
            <a:endParaRPr lang="en-US" sz="1500"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5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Ancient Star Distances</a:t>
            </a:r>
            <a:endParaRPr kumimoji="0" lang="en-GB" altLang="en-US" sz="15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5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1 AU 92,592,592.592 miles x 62208 (LY/AU) = 1 Light Year 5.76e12 Miles</a:t>
            </a:r>
            <a:endParaRPr kumimoji="0" lang="en-GB" altLang="en-US" sz="1500" b="0" i="0" u="none" strike="noStrike" cap="none" normalizeH="0" baseline="0" dirty="0">
              <a:ln>
                <a:noFill/>
              </a:ln>
              <a:solidFill>
                <a:schemeClr val="tx1"/>
              </a:solidFill>
              <a:effectLst/>
            </a:endParaRPr>
          </a:p>
          <a:p>
            <a:pPr algn="ctr"/>
            <a:endParaRPr lang="en-US" sz="1500" dirty="0"/>
          </a:p>
        </p:txBody>
      </p:sp>
      <p:pic>
        <p:nvPicPr>
          <p:cNvPr id="82" name="Audio 81">
            <a:extLst>
              <a:ext uri="{FF2B5EF4-FFF2-40B4-BE49-F238E27FC236}">
                <a16:creationId xmlns:a16="http://schemas.microsoft.com/office/drawing/2014/main" id="{289B58FB-876A-12A6-4FDE-A737056393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8112558"/>
      </p:ext>
    </p:extLst>
  </p:cSld>
  <p:clrMapOvr>
    <a:masterClrMapping/>
  </p:clrMapOvr>
  <mc:AlternateContent xmlns:mc="http://schemas.openxmlformats.org/markup-compatibility/2006" xmlns:p14="http://schemas.microsoft.com/office/powerpoint/2010/main">
    <mc:Choice Requires="p14">
      <p:transition spd="slow" p14:dur="2000" advTm="44256"/>
    </mc:Choice>
    <mc:Fallback xmlns="">
      <p:transition spd="slow" advTm="4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4" descr="A close up of a nautilus shell&#10;&#10;AI-generated content may be incorrect."/>
          <p:cNvPicPr preferRelativeResize="0"/>
          <p:nvPr/>
        </p:nvPicPr>
        <p:blipFill rotWithShape="1">
          <a:blip r:embed="rId5">
            <a:alphaModFix amt="71000"/>
          </a:blip>
          <a:srcRect t="13300" b="12500"/>
          <a:stretch/>
        </p:blipFill>
        <p:spPr>
          <a:xfrm>
            <a:off x="0" y="-1"/>
            <a:ext cx="12192000" cy="6858001"/>
          </a:xfrm>
          <a:prstGeom prst="rect">
            <a:avLst/>
          </a:prstGeom>
          <a:noFill/>
          <a:ln>
            <a:noFill/>
          </a:ln>
        </p:spPr>
      </p:pic>
      <p:sp>
        <p:nvSpPr>
          <p:cNvPr id="2" name="Google Shape;167;p7">
            <a:extLst>
              <a:ext uri="{FF2B5EF4-FFF2-40B4-BE49-F238E27FC236}">
                <a16:creationId xmlns:a16="http://schemas.microsoft.com/office/drawing/2014/main" id="{091F4E6A-E480-99D5-D94F-8B9067523F61}"/>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294" name="Google Shape;294;p14"/>
          <p:cNvSpPr txBox="1">
            <a:spLocks noGrp="1"/>
          </p:cNvSpPr>
          <p:nvPr>
            <p:ph type="title"/>
          </p:nvPr>
        </p:nvSpPr>
        <p:spPr>
          <a:xfrm>
            <a:off x="3401020" y="751366"/>
            <a:ext cx="5491559" cy="64064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1800"/>
              <a:buNone/>
            </a:pPr>
            <a:r>
              <a:rPr lang="en-US" sz="2400" dirty="0"/>
              <a:t>Geometric Expansion:  Paisley’s Code</a:t>
            </a:r>
            <a:endParaRPr sz="2400" dirty="0"/>
          </a:p>
        </p:txBody>
      </p:sp>
      <p:sp>
        <p:nvSpPr>
          <p:cNvPr id="302" name="Google Shape;302;p14"/>
          <p:cNvSpPr txBox="1"/>
          <p:nvPr/>
        </p:nvSpPr>
        <p:spPr>
          <a:xfrm>
            <a:off x="1524001" y="308307"/>
            <a:ext cx="758766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04" name="Google Shape;304;p14"/>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RECALIBRATION: Fractal Light Pattern Recognition</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05" name="Google Shape;305;p14"/>
          <p:cNvSpPr txBox="1"/>
          <p:nvPr/>
        </p:nvSpPr>
        <p:spPr>
          <a:xfrm rot="607">
            <a:off x="243966" y="6536734"/>
            <a:ext cx="1698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chemeClr val="dk1"/>
                </a:solidFill>
                <a:latin typeface="Arial" panose="020B0604020202020204" pitchFamily="34" charset="0"/>
                <a:ea typeface="Calibri"/>
                <a:cs typeface="Arial" panose="020B0604020202020204" pitchFamily="34" charset="0"/>
                <a:sym typeface="Calibri"/>
              </a:rPr>
              <a:t>Image: VTT Studios</a:t>
            </a:r>
            <a:endParaRPr sz="12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84F2FA26-0006-31D0-4756-426D3F4E924A}"/>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grpSp>
        <p:nvGrpSpPr>
          <p:cNvPr id="8" name="Google Shape;299;p14">
            <a:extLst>
              <a:ext uri="{FF2B5EF4-FFF2-40B4-BE49-F238E27FC236}">
                <a16:creationId xmlns:a16="http://schemas.microsoft.com/office/drawing/2014/main" id="{CC2A0E9A-6C58-2723-5243-E436EDA3B967}"/>
              </a:ext>
            </a:extLst>
          </p:cNvPr>
          <p:cNvGrpSpPr/>
          <p:nvPr/>
        </p:nvGrpSpPr>
        <p:grpSpPr>
          <a:xfrm>
            <a:off x="7740699" y="2338137"/>
            <a:ext cx="2981728" cy="3913588"/>
            <a:chOff x="2866091" y="1549176"/>
            <a:chExt cx="3474503" cy="4398811"/>
          </a:xfrm>
        </p:grpSpPr>
        <p:pic>
          <p:nvPicPr>
            <p:cNvPr id="9" name="Google Shape;300;p14" descr="A screenshot of a math game&#10;&#10;AI-generated content may be incorrect.">
              <a:extLst>
                <a:ext uri="{FF2B5EF4-FFF2-40B4-BE49-F238E27FC236}">
                  <a16:creationId xmlns:a16="http://schemas.microsoft.com/office/drawing/2014/main" id="{AA89703E-053E-A9C5-DC42-7A5A8EB2EAEF}"/>
                </a:ext>
              </a:extLst>
            </p:cNvPr>
            <p:cNvPicPr preferRelativeResize="0"/>
            <p:nvPr/>
          </p:nvPicPr>
          <p:blipFill rotWithShape="1">
            <a:blip r:embed="rId6">
              <a:alphaModFix/>
            </a:blip>
            <a:srcRect/>
            <a:stretch/>
          </p:blipFill>
          <p:spPr>
            <a:xfrm>
              <a:off x="2866091" y="1549176"/>
              <a:ext cx="3474503" cy="4398811"/>
            </a:xfrm>
            <a:prstGeom prst="rect">
              <a:avLst/>
            </a:prstGeom>
            <a:noFill/>
            <a:ln>
              <a:noFill/>
            </a:ln>
            <a:effectLst>
              <a:outerShdw blurRad="63500" sx="102000" sy="102000" algn="ctr" rotWithShape="0">
                <a:prstClr val="black">
                  <a:alpha val="40000"/>
                </a:prstClr>
              </a:outerShdw>
            </a:effectLst>
          </p:spPr>
        </p:pic>
        <p:pic>
          <p:nvPicPr>
            <p:cNvPr id="10" name="Google Shape;301;p14" descr="A black and white drawing of a hexagon with circles and a star&#10;&#10;AI-generated content may be incorrect.">
              <a:extLst>
                <a:ext uri="{FF2B5EF4-FFF2-40B4-BE49-F238E27FC236}">
                  <a16:creationId xmlns:a16="http://schemas.microsoft.com/office/drawing/2014/main" id="{3D1186F8-0BCF-FC1B-9136-02041BA2C00B}"/>
                </a:ext>
              </a:extLst>
            </p:cNvPr>
            <p:cNvPicPr preferRelativeResize="0"/>
            <p:nvPr/>
          </p:nvPicPr>
          <p:blipFill rotWithShape="1">
            <a:blip r:embed="rId7">
              <a:alphaModFix/>
            </a:blip>
            <a:srcRect/>
            <a:stretch/>
          </p:blipFill>
          <p:spPr>
            <a:xfrm>
              <a:off x="4757048" y="4185075"/>
              <a:ext cx="1303506" cy="1289244"/>
            </a:xfrm>
            <a:prstGeom prst="rect">
              <a:avLst/>
            </a:prstGeom>
            <a:noFill/>
            <a:ln>
              <a:noFill/>
            </a:ln>
          </p:spPr>
        </p:pic>
      </p:grpSp>
      <p:pic>
        <p:nvPicPr>
          <p:cNvPr id="11" name="Google Shape;303;p14" descr="A graph paper with a drawing of a square and a rectangle&#10;&#10;AI-generated content may be incorrect.">
            <a:extLst>
              <a:ext uri="{FF2B5EF4-FFF2-40B4-BE49-F238E27FC236}">
                <a16:creationId xmlns:a16="http://schemas.microsoft.com/office/drawing/2014/main" id="{9BE8F7E1-44A0-65B0-A0AE-195CC0B19A47}"/>
              </a:ext>
            </a:extLst>
          </p:cNvPr>
          <p:cNvPicPr preferRelativeResize="0"/>
          <p:nvPr/>
        </p:nvPicPr>
        <p:blipFill rotWithShape="1">
          <a:blip r:embed="rId8">
            <a:alphaModFix/>
          </a:blip>
          <a:srcRect/>
          <a:stretch/>
        </p:blipFill>
        <p:spPr>
          <a:xfrm>
            <a:off x="1441324" y="2286334"/>
            <a:ext cx="3786010" cy="3963168"/>
          </a:xfrm>
          <a:prstGeom prst="rect">
            <a:avLst/>
          </a:prstGeom>
          <a:noFill/>
          <a:ln>
            <a:noFill/>
          </a:ln>
          <a:effectLst>
            <a:outerShdw blurRad="63500" sx="102000" sy="102000" algn="ctr" rotWithShape="0">
              <a:prstClr val="black">
                <a:alpha val="40000"/>
              </a:prstClr>
            </a:outerShdw>
          </a:effectLst>
        </p:spPr>
      </p:pic>
      <p:sp>
        <p:nvSpPr>
          <p:cNvPr id="12" name="Google Shape;295;p14">
            <a:extLst>
              <a:ext uri="{FF2B5EF4-FFF2-40B4-BE49-F238E27FC236}">
                <a16:creationId xmlns:a16="http://schemas.microsoft.com/office/drawing/2014/main" id="{CAC59CDF-D168-0AB4-8233-15ED0143B8E0}"/>
              </a:ext>
            </a:extLst>
          </p:cNvPr>
          <p:cNvSpPr txBox="1"/>
          <p:nvPr/>
        </p:nvSpPr>
        <p:spPr>
          <a:xfrm>
            <a:off x="9878239" y="1985219"/>
            <a:ext cx="8342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3</a:t>
            </a:r>
            <a:endParaRPr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296;p14">
            <a:extLst>
              <a:ext uri="{FF2B5EF4-FFF2-40B4-BE49-F238E27FC236}">
                <a16:creationId xmlns:a16="http://schemas.microsoft.com/office/drawing/2014/main" id="{3BD763DA-055E-74AD-E79E-67EA9442C318}"/>
              </a:ext>
            </a:extLst>
          </p:cNvPr>
          <p:cNvSpPr txBox="1"/>
          <p:nvPr/>
        </p:nvSpPr>
        <p:spPr>
          <a:xfrm>
            <a:off x="9055840" y="2000245"/>
            <a:ext cx="8342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4</a:t>
            </a:r>
            <a:endParaRPr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297;p14">
            <a:extLst>
              <a:ext uri="{FF2B5EF4-FFF2-40B4-BE49-F238E27FC236}">
                <a16:creationId xmlns:a16="http://schemas.microsoft.com/office/drawing/2014/main" id="{587C4B22-B085-7AD3-21D2-24B6CBE8FB96}"/>
              </a:ext>
            </a:extLst>
          </p:cNvPr>
          <p:cNvSpPr txBox="1"/>
          <p:nvPr/>
        </p:nvSpPr>
        <p:spPr>
          <a:xfrm>
            <a:off x="7931688" y="2000249"/>
            <a:ext cx="8342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5</a:t>
            </a:r>
            <a:endParaRPr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298;p14">
            <a:extLst>
              <a:ext uri="{FF2B5EF4-FFF2-40B4-BE49-F238E27FC236}">
                <a16:creationId xmlns:a16="http://schemas.microsoft.com/office/drawing/2014/main" id="{724AAA51-B3D2-6439-0EF4-4982D98AF455}"/>
              </a:ext>
            </a:extLst>
          </p:cNvPr>
          <p:cNvSpPr txBox="1"/>
          <p:nvPr/>
        </p:nvSpPr>
        <p:spPr>
          <a:xfrm>
            <a:off x="8028602" y="6235047"/>
            <a:ext cx="8342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6</a:t>
            </a:r>
            <a:endParaRPr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16" name="TextBox 15">
            <a:extLst>
              <a:ext uri="{FF2B5EF4-FFF2-40B4-BE49-F238E27FC236}">
                <a16:creationId xmlns:a16="http://schemas.microsoft.com/office/drawing/2014/main" id="{D658FA68-9165-D0B7-18A0-AA9D2B543453}"/>
              </a:ext>
            </a:extLst>
          </p:cNvPr>
          <p:cNvSpPr txBox="1"/>
          <p:nvPr/>
        </p:nvSpPr>
        <p:spPr>
          <a:xfrm>
            <a:off x="816429" y="1428670"/>
            <a:ext cx="10612649" cy="784830"/>
          </a:xfrm>
          <a:prstGeom prst="rect">
            <a:avLst/>
          </a:prstGeom>
          <a:noFill/>
        </p:spPr>
        <p:txBody>
          <a:bodyPr wrap="square" rtlCol="0">
            <a:spAutoFit/>
          </a:bodyPr>
          <a:lstStyle/>
          <a:p>
            <a:pPr algn="ctr"/>
            <a:r>
              <a:rPr lang="en-US" sz="1500" u="none" strike="noStrike" dirty="0">
                <a:solidFill>
                  <a:srgbClr val="000000"/>
                </a:solidFill>
                <a:latin typeface="Arial" panose="020B0604020202020204" pitchFamily="34" charset="0"/>
                <a:ea typeface="Calibri"/>
                <a:cs typeface="Arial" panose="020B0604020202020204" pitchFamily="34" charset="0"/>
                <a:sym typeface="Calibri"/>
              </a:rPr>
              <a:t>The ever-expanding geometric expression aligned with these 3-4-5-6 constructs provides the balanced, ratio’d sequencing harmonics across each of the platonic parameters. Dimensional light alignments across the scales. </a:t>
            </a:r>
            <a:endParaRPr lang="en-US" sz="1500" dirty="0">
              <a:latin typeface="Arial" panose="020B0604020202020204" pitchFamily="34" charset="0"/>
              <a:ea typeface="Calibri"/>
              <a:cs typeface="Arial" panose="020B0604020202020204" pitchFamily="34" charset="0"/>
              <a:sym typeface="Calibri"/>
            </a:endParaRPr>
          </a:p>
          <a:p>
            <a:pPr algn="ctr"/>
            <a:endParaRPr lang="en-US" sz="1500" dirty="0"/>
          </a:p>
        </p:txBody>
      </p:sp>
      <p:pic>
        <p:nvPicPr>
          <p:cNvPr id="5" name="Audio 4">
            <a:extLst>
              <a:ext uri="{FF2B5EF4-FFF2-40B4-BE49-F238E27FC236}">
                <a16:creationId xmlns:a16="http://schemas.microsoft.com/office/drawing/2014/main" id="{F171B501-B89D-18AB-4838-847E52E9B5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50"/>
    </mc:Choice>
    <mc:Fallback xmlns="">
      <p:transition spd="slow" advTm="13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6D36BA08-E9D6-1952-411A-A0A65BB1C0D8}"/>
            </a:ext>
          </a:extLst>
        </p:cNvPr>
        <p:cNvGrpSpPr/>
        <p:nvPr/>
      </p:nvGrpSpPr>
      <p:grpSpPr>
        <a:xfrm>
          <a:off x="0" y="0"/>
          <a:ext cx="0" cy="0"/>
          <a:chOff x="0" y="0"/>
          <a:chExt cx="0" cy="0"/>
        </a:xfrm>
      </p:grpSpPr>
      <p:pic>
        <p:nvPicPr>
          <p:cNvPr id="102" name="Google Shape;102;p2" descr="A group of pyramids in the desert&#10;&#10;AI-generated content may be incorrect.">
            <a:extLst>
              <a:ext uri="{FF2B5EF4-FFF2-40B4-BE49-F238E27FC236}">
                <a16:creationId xmlns:a16="http://schemas.microsoft.com/office/drawing/2014/main" id="{EE7F91C2-8661-33CA-C4A8-F555B69DF95E}"/>
              </a:ext>
            </a:extLst>
          </p:cNvPr>
          <p:cNvPicPr preferRelativeResize="0"/>
          <p:nvPr/>
        </p:nvPicPr>
        <p:blipFill rotWithShape="1">
          <a:blip r:embed="rId5">
            <a:alphaModFix amt="70000"/>
          </a:blip>
          <a:srcRect t="12500" r="2128" b="12597"/>
          <a:stretch/>
        </p:blipFill>
        <p:spPr>
          <a:xfrm>
            <a:off x="0" y="-88900"/>
            <a:ext cx="12192000" cy="6961414"/>
          </a:xfrm>
          <a:prstGeom prst="rect">
            <a:avLst/>
          </a:prstGeom>
          <a:noFill/>
          <a:ln>
            <a:noFill/>
          </a:ln>
        </p:spPr>
      </p:pic>
      <p:sp>
        <p:nvSpPr>
          <p:cNvPr id="3" name="Google Shape;167;p7">
            <a:extLst>
              <a:ext uri="{FF2B5EF4-FFF2-40B4-BE49-F238E27FC236}">
                <a16:creationId xmlns:a16="http://schemas.microsoft.com/office/drawing/2014/main" id="{8BF85A65-01E8-56B5-8C5A-65609062751C}"/>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04" name="Google Shape;104;p2">
            <a:extLst>
              <a:ext uri="{FF2B5EF4-FFF2-40B4-BE49-F238E27FC236}">
                <a16:creationId xmlns:a16="http://schemas.microsoft.com/office/drawing/2014/main" id="{33542F52-EB18-321B-5AF3-06BB340FA764}"/>
              </a:ext>
            </a:extLst>
          </p:cNvPr>
          <p:cNvSpPr txBox="1"/>
          <p:nvPr/>
        </p:nvSpPr>
        <p:spPr>
          <a:xfrm>
            <a:off x="661466" y="1360604"/>
            <a:ext cx="10869068"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2100" dirty="0">
                <a:solidFill>
                  <a:schemeClr val="dk1"/>
                </a:solidFill>
                <a:latin typeface="Arial" panose="020B0604020202020204" pitchFamily="34" charset="0"/>
                <a:ea typeface="Calibri"/>
                <a:cs typeface="Arial" panose="020B0604020202020204" pitchFamily="34" charset="0"/>
                <a:sym typeface="Calibri"/>
              </a:rPr>
              <a:t>Throughout the Human journey, we have left ourself the indelible prints of civilizations aligning Life’s Rhythms with the Sun’s Light. The records and architectural feats point to technological advancement far greater than anything we have been able to truly comprehend until this unfolding Present.</a:t>
            </a:r>
            <a:r>
              <a:rPr lang="en-US" sz="2100" u="none" strike="noStrike" dirty="0">
                <a:solidFill>
                  <a:srgbClr val="333333"/>
                </a:solidFill>
                <a:latin typeface="Arial" panose="020B0604020202020204" pitchFamily="34" charset="0"/>
                <a:ea typeface="Calibri"/>
                <a:cs typeface="Arial" panose="020B0604020202020204" pitchFamily="34" charset="0"/>
                <a:sym typeface="Calibri"/>
              </a:rPr>
              <a:t> </a:t>
            </a:r>
          </a:p>
          <a:p>
            <a:pPr marL="0" marR="0" lvl="0" indent="0" algn="l" rtl="0">
              <a:lnSpc>
                <a:spcPct val="100000"/>
              </a:lnSpc>
              <a:spcBef>
                <a:spcPts val="0"/>
              </a:spcBef>
              <a:spcAft>
                <a:spcPts val="0"/>
              </a:spcAft>
              <a:buClr>
                <a:schemeClr val="dk1"/>
              </a:buClr>
              <a:buSzPts val="1200"/>
              <a:buFont typeface="Arial"/>
              <a:buNone/>
            </a:pPr>
            <a:endParaRPr lang="en-US" sz="2100" u="none" strike="noStrik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Clr>
                <a:schemeClr val="dk1"/>
              </a:buClr>
              <a:buSzPts val="1200"/>
              <a:buFont typeface="Arial"/>
              <a:buNone/>
            </a:pPr>
            <a:r>
              <a:rPr lang="en-US" sz="2100" u="none" strike="noStrike" dirty="0">
                <a:solidFill>
                  <a:schemeClr val="tx1"/>
                </a:solidFill>
                <a:latin typeface="Arial" panose="020B0604020202020204" pitchFamily="34" charset="0"/>
                <a:ea typeface="Calibri"/>
                <a:cs typeface="Arial" panose="020B0604020202020204" pitchFamily="34" charset="0"/>
                <a:sym typeface="Calibri"/>
              </a:rPr>
              <a:t>And now, it is with endless gratitude and honor that we share a renewed understanding of</a:t>
            </a:r>
            <a:r>
              <a:rPr lang="en-US" sz="2100" dirty="0">
                <a:solidFill>
                  <a:schemeClr val="tx1"/>
                </a:solidFill>
                <a:latin typeface="Arial" panose="020B0604020202020204" pitchFamily="34" charset="0"/>
                <a:ea typeface="Calibri"/>
                <a:cs typeface="Arial" panose="020B0604020202020204" pitchFamily="34" charset="0"/>
                <a:sym typeface="Calibri"/>
              </a:rPr>
              <a:t> our innate Divine Source Light Technology.  This is the natural, unifying light code base restoring solar harmonic balance and energetic freedom across our entire system.</a:t>
            </a:r>
          </a:p>
          <a:p>
            <a:pPr marL="0" marR="0" lvl="0" indent="0" algn="l" rtl="0">
              <a:spcBef>
                <a:spcPts val="0"/>
              </a:spcBef>
              <a:spcAft>
                <a:spcPts val="0"/>
              </a:spcAft>
              <a:buClr>
                <a:schemeClr val="dk1"/>
              </a:buClr>
              <a:buSzPts val="1200"/>
              <a:buFont typeface="Arial"/>
              <a:buNone/>
            </a:pPr>
            <a:endParaRPr lang="en-US" sz="2100" dirty="0">
              <a:solidFill>
                <a:schemeClr val="tx1"/>
              </a:solidFill>
              <a:latin typeface="Arial" panose="020B0604020202020204" pitchFamily="34" charset="0"/>
              <a:ea typeface="Calibri"/>
              <a:cs typeface="Arial" panose="020B0604020202020204" pitchFamily="34" charset="0"/>
              <a:sym typeface="Calibri"/>
            </a:endParaRPr>
          </a:p>
          <a:p>
            <a:pPr>
              <a:buClr>
                <a:schemeClr val="dk1"/>
              </a:buClr>
              <a:buSzPts val="1200"/>
            </a:pPr>
            <a:r>
              <a:rPr lang="en-US" sz="2100" dirty="0">
                <a:latin typeface="Arial" panose="020B0604020202020204" pitchFamily="34" charset="0"/>
                <a:ea typeface="Calibri"/>
                <a:cs typeface="Arial" panose="020B0604020202020204" pitchFamily="34" charset="0"/>
                <a:sym typeface="Calibri"/>
              </a:rPr>
              <a:t>Foundationally, we are energetic.  It is through realignment with our celestial light-based measures that our physicalized system will regain its original coherence.</a:t>
            </a:r>
            <a:endParaRPr lang="en-US" sz="2100"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Clr>
                <a:schemeClr val="dk1"/>
              </a:buClr>
              <a:buSzPts val="1200"/>
              <a:buFont typeface="Arial"/>
              <a:buNone/>
            </a:pPr>
            <a:r>
              <a:rPr lang="en-US" sz="2100" dirty="0">
                <a:solidFill>
                  <a:schemeClr val="tx1"/>
                </a:solidFill>
                <a:latin typeface="Arial" panose="020B0604020202020204" pitchFamily="34" charset="0"/>
                <a:ea typeface="Calibri"/>
                <a:cs typeface="Arial" panose="020B0604020202020204" pitchFamily="34" charset="0"/>
                <a:sym typeface="Calibri"/>
              </a:rPr>
              <a:t> </a:t>
            </a:r>
          </a:p>
        </p:txBody>
      </p:sp>
      <p:sp>
        <p:nvSpPr>
          <p:cNvPr id="105" name="Google Shape;105;p2">
            <a:extLst>
              <a:ext uri="{FF2B5EF4-FFF2-40B4-BE49-F238E27FC236}">
                <a16:creationId xmlns:a16="http://schemas.microsoft.com/office/drawing/2014/main" id="{6858C7E5-3C5B-D984-C61A-B30810501920}"/>
              </a:ext>
            </a:extLst>
          </p:cNvPr>
          <p:cNvSpPr txBox="1"/>
          <p:nvPr/>
        </p:nvSpPr>
        <p:spPr>
          <a:xfrm>
            <a:off x="50799" y="501381"/>
            <a:ext cx="70733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IN</a:t>
            </a:r>
            <a:r>
              <a:rPr lang="en-US" sz="1800" dirty="0">
                <a:solidFill>
                  <a:schemeClr val="dk1"/>
                </a:solidFill>
                <a:latin typeface="Arial" panose="020B0604020202020204" pitchFamily="34" charset="0"/>
                <a:ea typeface="Calibri"/>
                <a:cs typeface="Arial" panose="020B0604020202020204" pitchFamily="34" charset="0"/>
                <a:sym typeface="Calibri"/>
              </a:rPr>
              <a:t>TRODUCTION</a:t>
            </a: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Remembering Our True Nature</a:t>
            </a:r>
            <a:endParaRPr sz="14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23647C4C-3EA6-0D15-EDF4-350A970B70BD}"/>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pic>
        <p:nvPicPr>
          <p:cNvPr id="29" name="Audio 28">
            <a:extLst>
              <a:ext uri="{FF2B5EF4-FFF2-40B4-BE49-F238E27FC236}">
                <a16:creationId xmlns:a16="http://schemas.microsoft.com/office/drawing/2014/main" id="{D6F04CF7-8508-F1BF-C999-8AE6077BF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63176737"/>
      </p:ext>
    </p:extLst>
  </p:cSld>
  <p:clrMapOvr>
    <a:masterClrMapping/>
  </p:clrMapOvr>
  <mc:AlternateContent xmlns:mc="http://schemas.openxmlformats.org/markup-compatibility/2006" xmlns:p14="http://schemas.microsoft.com/office/powerpoint/2010/main">
    <mc:Choice Requires="p14">
      <p:transition spd="slow" p14:dur="2000" advTm="42052"/>
    </mc:Choice>
    <mc:Fallback xmlns="">
      <p:transition spd="slow" advTm="4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5" descr="A close up of a nautilus shell&#10;&#10;AI-generated content may be incorrect."/>
          <p:cNvPicPr preferRelativeResize="0"/>
          <p:nvPr/>
        </p:nvPicPr>
        <p:blipFill rotWithShape="1">
          <a:blip r:embed="rId5">
            <a:alphaModFix amt="71000"/>
          </a:blip>
          <a:srcRect t="13300" b="12500"/>
          <a:stretch/>
        </p:blipFill>
        <p:spPr>
          <a:xfrm>
            <a:off x="0" y="-1"/>
            <a:ext cx="12192000" cy="6858001"/>
          </a:xfrm>
          <a:prstGeom prst="rect">
            <a:avLst/>
          </a:prstGeom>
          <a:noFill/>
          <a:ln>
            <a:noFill/>
          </a:ln>
        </p:spPr>
      </p:pic>
      <p:sp>
        <p:nvSpPr>
          <p:cNvPr id="3" name="Google Shape;167;p7">
            <a:extLst>
              <a:ext uri="{FF2B5EF4-FFF2-40B4-BE49-F238E27FC236}">
                <a16:creationId xmlns:a16="http://schemas.microsoft.com/office/drawing/2014/main" id="{61EBA4F2-042C-808D-2B68-BC16989581A6}"/>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pic>
        <p:nvPicPr>
          <p:cNvPr id="313" name="Google Shape;313;p15"/>
          <p:cNvPicPr preferRelativeResize="0">
            <a:picLocks noChangeAspect="1"/>
          </p:cNvPicPr>
          <p:nvPr/>
        </p:nvPicPr>
        <p:blipFill rotWithShape="1">
          <a:blip r:embed="rId6">
            <a:alphaModFix/>
          </a:blip>
          <a:srcRect t="841" b="842"/>
          <a:stretch/>
        </p:blipFill>
        <p:spPr>
          <a:xfrm>
            <a:off x="7995152" y="2797100"/>
            <a:ext cx="3557184" cy="3421095"/>
          </a:xfrm>
          <a:prstGeom prst="rect">
            <a:avLst/>
          </a:prstGeom>
          <a:noFill/>
          <a:ln>
            <a:noFill/>
          </a:ln>
          <a:effectLst>
            <a:outerShdw blurRad="63500" sx="102000" sy="102000" algn="ctr" rotWithShape="0">
              <a:prstClr val="black">
                <a:alpha val="40000"/>
              </a:prstClr>
            </a:outerShdw>
          </a:effectLst>
        </p:spPr>
      </p:pic>
      <p:pic>
        <p:nvPicPr>
          <p:cNvPr id="314" name="Google Shape;314;p15" descr="A person and person in a suit holding an object&#10;&#10;AI-generated content may be incorrect."/>
          <p:cNvPicPr preferRelativeResize="0">
            <a:picLocks noChangeAspect="1"/>
          </p:cNvPicPr>
          <p:nvPr/>
        </p:nvPicPr>
        <p:blipFill rotWithShape="1">
          <a:blip r:embed="rId7">
            <a:alphaModFix/>
          </a:blip>
          <a:srcRect l="4352"/>
          <a:stretch/>
        </p:blipFill>
        <p:spPr>
          <a:xfrm>
            <a:off x="5198010" y="2394626"/>
            <a:ext cx="1793163" cy="2532973"/>
          </a:xfrm>
          <a:prstGeom prst="rect">
            <a:avLst/>
          </a:prstGeom>
          <a:noFill/>
          <a:ln>
            <a:noFill/>
          </a:ln>
          <a:effectLst>
            <a:outerShdw blurRad="63500" sx="102000" sy="102000" algn="ctr" rotWithShape="0">
              <a:prstClr val="black">
                <a:alpha val="40000"/>
              </a:prstClr>
            </a:outerShdw>
          </a:effectLst>
        </p:spPr>
      </p:pic>
      <p:sp>
        <p:nvSpPr>
          <p:cNvPr id="315" name="Google Shape;315;p15"/>
          <p:cNvSpPr txBox="1"/>
          <p:nvPr/>
        </p:nvSpPr>
        <p:spPr>
          <a:xfrm>
            <a:off x="7337909" y="2490487"/>
            <a:ext cx="493191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u="none" strike="noStrike" cap="none" dirty="0">
                <a:solidFill>
                  <a:srgbClr val="000000"/>
                </a:solidFill>
                <a:latin typeface="Arial" panose="020B0604020202020204" pitchFamily="34" charset="0"/>
                <a:ea typeface="Calibri"/>
                <a:cs typeface="Arial" panose="020B0604020202020204" pitchFamily="34" charset="0"/>
                <a:sym typeface="Calibri"/>
              </a:rPr>
              <a:t>The Squaring 32x32 of the Circle 40x40 = 0.64</a:t>
            </a:r>
            <a:endParaRPr sz="12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2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316" name="Google Shape;316;p15"/>
          <p:cNvSpPr txBox="1"/>
          <p:nvPr/>
        </p:nvSpPr>
        <p:spPr>
          <a:xfrm>
            <a:off x="2713150" y="1921898"/>
            <a:ext cx="6765700"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0.462962962 </a:t>
            </a:r>
            <a:r>
              <a:rPr lang="en-US" sz="1500" dirty="0">
                <a:latin typeface="Arial" panose="020B0604020202020204" pitchFamily="34" charset="0"/>
                <a:ea typeface="Calibri"/>
                <a:cs typeface="Arial" panose="020B0604020202020204" pitchFamily="34" charset="0"/>
                <a:sym typeface="Calibri"/>
              </a:rPr>
              <a:t>Cu / 0.864</a:t>
            </a: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 = 0.535836763 rc</a:t>
            </a:r>
            <a:endParaRPr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317" name="Google Shape;317;p15"/>
          <p:cNvSpPr txBox="1"/>
          <p:nvPr/>
        </p:nvSpPr>
        <p:spPr>
          <a:xfrm>
            <a:off x="0" y="501381"/>
            <a:ext cx="79910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RECALIBRATION: </a:t>
            </a:r>
            <a:r>
              <a:rPr lang="en-US" sz="1800" dirty="0">
                <a:solidFill>
                  <a:schemeClr val="dk1"/>
                </a:solidFill>
                <a:latin typeface="Arial" panose="020B0604020202020204" pitchFamily="34" charset="0"/>
                <a:ea typeface="Calibri"/>
                <a:cs typeface="Arial" panose="020B0604020202020204" pitchFamily="34" charset="0"/>
                <a:sym typeface="Calibri"/>
              </a:rPr>
              <a:t>The Universal Q Bonding the </a:t>
            </a: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Cu and the Bit</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3E1B5E9E-5634-A31C-CB64-814E4C1E7CA4}"/>
              </a:ext>
            </a:extLst>
          </p:cNvPr>
          <p:cNvSpPr txBox="1"/>
          <p:nvPr/>
        </p:nvSpPr>
        <p:spPr>
          <a:xfrm>
            <a:off x="290945" y="976391"/>
            <a:ext cx="11596255" cy="830997"/>
          </a:xfrm>
          <a:prstGeom prst="rect">
            <a:avLst/>
          </a:prstGeom>
          <a:noFill/>
        </p:spPr>
        <p:txBody>
          <a:bodyPr wrap="square" rtlCol="0">
            <a:spAutoFit/>
          </a:bodyPr>
          <a:lstStyle/>
          <a:p>
            <a:pPr algn="ctr"/>
            <a:r>
              <a:rPr lang="en-US" sz="2400" u="none" strike="noStrike" dirty="0">
                <a:solidFill>
                  <a:srgbClr val="000000"/>
                </a:solidFill>
                <a:latin typeface="Arial" panose="020B0604020202020204" pitchFamily="34" charset="0"/>
                <a:ea typeface="Calibri"/>
                <a:cs typeface="Arial" panose="020B0604020202020204" pitchFamily="34" charset="0"/>
                <a:sym typeface="Calibri"/>
              </a:rPr>
              <a:t>The Height Of The Great Pyramid: </a:t>
            </a:r>
            <a:r>
              <a:rPr lang="en-US" sz="2400" strike="noStrike" dirty="0">
                <a:solidFill>
                  <a:srgbClr val="000000"/>
                </a:solidFill>
                <a:latin typeface="Arial" panose="020B0604020202020204" pitchFamily="34" charset="0"/>
                <a:ea typeface="Calibri"/>
                <a:cs typeface="Arial" panose="020B0604020202020204" pitchFamily="34" charset="0"/>
                <a:sym typeface="Calibri"/>
              </a:rPr>
              <a:t>148.148148 m</a:t>
            </a:r>
          </a:p>
          <a:p>
            <a:pPr algn="ctr"/>
            <a:r>
              <a:rPr lang="en-US" sz="2400" strike="noStrike" dirty="0">
                <a:solidFill>
                  <a:srgbClr val="000000"/>
                </a:solidFill>
                <a:latin typeface="Arial" panose="020B0604020202020204" pitchFamily="34" charset="0"/>
                <a:ea typeface="Calibri"/>
                <a:cs typeface="Arial" panose="020B0604020202020204" pitchFamily="34" charset="0"/>
                <a:sym typeface="Calibri"/>
              </a:rPr>
              <a:t>Divide by </a:t>
            </a:r>
            <a:r>
              <a:rPr lang="en-US" sz="2400" u="none" strike="noStrike" dirty="0">
                <a:solidFill>
                  <a:srgbClr val="000000"/>
                </a:solidFill>
                <a:latin typeface="Arial" panose="020B0604020202020204" pitchFamily="34" charset="0"/>
                <a:ea typeface="Calibri"/>
                <a:cs typeface="Arial" panose="020B0604020202020204" pitchFamily="34" charset="0"/>
                <a:sym typeface="Calibri"/>
              </a:rPr>
              <a:t>320</a:t>
            </a:r>
            <a:endParaRPr lang="en-US" sz="2400" b="1" dirty="0"/>
          </a:p>
        </p:txBody>
      </p:sp>
      <p:sp>
        <p:nvSpPr>
          <p:cNvPr id="8" name="TextBox 7">
            <a:extLst>
              <a:ext uri="{FF2B5EF4-FFF2-40B4-BE49-F238E27FC236}">
                <a16:creationId xmlns:a16="http://schemas.microsoft.com/office/drawing/2014/main" id="{67A4A3DF-F5A0-507E-9EBB-F7F98562A239}"/>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pic>
        <p:nvPicPr>
          <p:cNvPr id="4" name="Picture 3">
            <a:extLst>
              <a:ext uri="{FF2B5EF4-FFF2-40B4-BE49-F238E27FC236}">
                <a16:creationId xmlns:a16="http://schemas.microsoft.com/office/drawing/2014/main" id="{018C8C52-3737-4FEE-A623-D341B2015D11}"/>
              </a:ext>
            </a:extLst>
          </p:cNvPr>
          <p:cNvPicPr>
            <a:picLocks noChangeAspect="1"/>
          </p:cNvPicPr>
          <p:nvPr/>
        </p:nvPicPr>
        <p:blipFill>
          <a:blip r:embed="rId8"/>
          <a:stretch>
            <a:fillRect/>
          </a:stretch>
        </p:blipFill>
        <p:spPr>
          <a:xfrm>
            <a:off x="663667" y="2782957"/>
            <a:ext cx="3487443" cy="3470576"/>
          </a:xfrm>
          <a:prstGeom prst="rect">
            <a:avLst/>
          </a:prstGeom>
          <a:effectLst>
            <a:outerShdw blurRad="63500" sx="102000" sy="102000" algn="ctr" rotWithShape="0">
              <a:prstClr val="black">
                <a:alpha val="40000"/>
              </a:prstClr>
            </a:outerShdw>
          </a:effectLst>
        </p:spPr>
      </p:pic>
      <p:sp>
        <p:nvSpPr>
          <p:cNvPr id="6" name="Google Shape;315;p15">
            <a:extLst>
              <a:ext uri="{FF2B5EF4-FFF2-40B4-BE49-F238E27FC236}">
                <a16:creationId xmlns:a16="http://schemas.microsoft.com/office/drawing/2014/main" id="{FAB836B2-FB13-D6DF-6845-B8B2F1CB9CB2}"/>
              </a:ext>
            </a:extLst>
          </p:cNvPr>
          <p:cNvSpPr txBox="1"/>
          <p:nvPr/>
        </p:nvSpPr>
        <p:spPr>
          <a:xfrm>
            <a:off x="-69460" y="2337882"/>
            <a:ext cx="493191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u="none" strike="noStrike" cap="none" dirty="0">
                <a:solidFill>
                  <a:srgbClr val="000000"/>
                </a:solidFill>
                <a:latin typeface="Arial" panose="020B0604020202020204" pitchFamily="34" charset="0"/>
                <a:ea typeface="Calibri"/>
                <a:cs typeface="Arial" panose="020B0604020202020204" pitchFamily="34" charset="0"/>
                <a:sym typeface="Calibri"/>
              </a:rPr>
              <a:t>SOL Vitruvian Proportions </a:t>
            </a:r>
          </a:p>
          <a:p>
            <a:pPr marL="0" marR="0" lvl="0" indent="0" algn="ctr" rtl="0">
              <a:lnSpc>
                <a:spcPct val="100000"/>
              </a:lnSpc>
              <a:spcBef>
                <a:spcPts val="0"/>
              </a:spcBef>
              <a:spcAft>
                <a:spcPts val="0"/>
              </a:spcAft>
              <a:buNone/>
            </a:pPr>
            <a:r>
              <a:rPr lang="en-US" sz="1200" u="none" strike="noStrike" cap="none" dirty="0">
                <a:solidFill>
                  <a:srgbClr val="000000"/>
                </a:solidFill>
                <a:latin typeface="Arial" panose="020B0604020202020204" pitchFamily="34" charset="0"/>
                <a:ea typeface="Calibri"/>
                <a:cs typeface="Arial" panose="020B0604020202020204" pitchFamily="34" charset="0"/>
                <a:sym typeface="Calibri"/>
              </a:rPr>
              <a:t>1:4 Scaling reflects Khafre SAR Scan 864 m</a:t>
            </a:r>
            <a:endParaRPr sz="12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5" name="Google Shape;316;p15">
            <a:extLst>
              <a:ext uri="{FF2B5EF4-FFF2-40B4-BE49-F238E27FC236}">
                <a16:creationId xmlns:a16="http://schemas.microsoft.com/office/drawing/2014/main" id="{D5853FE5-0778-E513-F351-14445AAB4BDA}"/>
              </a:ext>
            </a:extLst>
          </p:cNvPr>
          <p:cNvSpPr txBox="1"/>
          <p:nvPr/>
        </p:nvSpPr>
        <p:spPr>
          <a:xfrm>
            <a:off x="4090124" y="5184210"/>
            <a:ext cx="4049829" cy="5693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148.148148/320/64 = </a:t>
            </a:r>
            <a:r>
              <a:rPr lang="en-US" sz="1600" b="1" dirty="0">
                <a:solidFill>
                  <a:srgbClr val="000000"/>
                </a:solidFill>
              </a:rPr>
              <a:t>0.0072337963 cm</a:t>
            </a: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 </a:t>
            </a:r>
          </a:p>
          <a:p>
            <a:pPr marL="0" marR="0" lvl="0" indent="0" algn="ctr" rtl="0">
              <a:lnSpc>
                <a:spcPct val="10000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0.007 ONE Bit</a:t>
            </a:r>
          </a:p>
        </p:txBody>
      </p:sp>
      <p:pic>
        <p:nvPicPr>
          <p:cNvPr id="31" name="Audio 30">
            <a:extLst>
              <a:ext uri="{FF2B5EF4-FFF2-40B4-BE49-F238E27FC236}">
                <a16:creationId xmlns:a16="http://schemas.microsoft.com/office/drawing/2014/main" id="{2B2D9B85-6175-C5C8-9519-181E495D90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00"/>
    </mc:Choice>
    <mc:Fallback xmlns="">
      <p:transition spd="slow" advTm="2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16" descr="A close up of a nautilus shell&#10;&#10;AI-generated content may be incorrect."/>
          <p:cNvPicPr preferRelativeResize="0"/>
          <p:nvPr/>
        </p:nvPicPr>
        <p:blipFill rotWithShape="1">
          <a:blip r:embed="rId5">
            <a:alphaModFix amt="71000"/>
          </a:blip>
          <a:srcRect t="13300" b="12500"/>
          <a:stretch/>
        </p:blipFill>
        <p:spPr>
          <a:xfrm>
            <a:off x="0" y="-1"/>
            <a:ext cx="12192000" cy="6858001"/>
          </a:xfrm>
          <a:prstGeom prst="rect">
            <a:avLst/>
          </a:prstGeom>
          <a:noFill/>
          <a:ln>
            <a:noFill/>
          </a:ln>
        </p:spPr>
      </p:pic>
      <p:sp>
        <p:nvSpPr>
          <p:cNvPr id="4" name="Google Shape;167;p7">
            <a:extLst>
              <a:ext uri="{FF2B5EF4-FFF2-40B4-BE49-F238E27FC236}">
                <a16:creationId xmlns:a16="http://schemas.microsoft.com/office/drawing/2014/main" id="{1AE8CD20-5AFE-E02A-5CF8-C59B8D1297C9}"/>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1" name="Rectangle 10">
            <a:extLst>
              <a:ext uri="{FF2B5EF4-FFF2-40B4-BE49-F238E27FC236}">
                <a16:creationId xmlns:a16="http://schemas.microsoft.com/office/drawing/2014/main" id="{4AF6AB07-54DF-23BC-5F41-D9C66632FE78}"/>
              </a:ext>
            </a:extLst>
          </p:cNvPr>
          <p:cNvSpPr/>
          <p:nvPr/>
        </p:nvSpPr>
        <p:spPr>
          <a:xfrm>
            <a:off x="4855780" y="2045694"/>
            <a:ext cx="6526924" cy="382863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6" name="Google Shape;326;p16" descr="A diagram of the sun&#10;&#10;AI-generated content may be incorrect."/>
          <p:cNvPicPr preferRelativeResize="0"/>
          <p:nvPr/>
        </p:nvPicPr>
        <p:blipFill rotWithShape="1">
          <a:blip r:embed="rId6">
            <a:alphaModFix/>
          </a:blip>
          <a:srcRect/>
          <a:stretch/>
        </p:blipFill>
        <p:spPr>
          <a:xfrm>
            <a:off x="858657" y="2042530"/>
            <a:ext cx="3929423" cy="3828570"/>
          </a:xfrm>
          <a:prstGeom prst="rect">
            <a:avLst/>
          </a:prstGeom>
          <a:noFill/>
          <a:ln>
            <a:noFill/>
          </a:ln>
          <a:effectLst>
            <a:outerShdw blurRad="63500" sx="102000" sy="102000" algn="ctr" rotWithShape="0">
              <a:prstClr val="black">
                <a:alpha val="40000"/>
              </a:prstClr>
            </a:outerShdw>
          </a:effectLst>
        </p:spPr>
      </p:pic>
      <p:sp>
        <p:nvSpPr>
          <p:cNvPr id="327" name="Google Shape;327;p16"/>
          <p:cNvSpPr txBox="1"/>
          <p:nvPr/>
        </p:nvSpPr>
        <p:spPr>
          <a:xfrm>
            <a:off x="4887310" y="1667031"/>
            <a:ext cx="651115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Harmonic Octavial Doubling</a:t>
            </a:r>
            <a:endParaRPr sz="1800" b="0" i="0" u="none" strike="noStrike" cap="none" dirty="0">
              <a:solidFill>
                <a:srgbClr val="000000"/>
              </a:solidFill>
              <a:latin typeface="Arial"/>
              <a:ea typeface="Arial"/>
              <a:cs typeface="Arial"/>
              <a:sym typeface="Arial"/>
            </a:endParaRPr>
          </a:p>
        </p:txBody>
      </p:sp>
      <p:sp>
        <p:nvSpPr>
          <p:cNvPr id="328" name="Google Shape;328;p16"/>
          <p:cNvSpPr txBox="1"/>
          <p:nvPr/>
        </p:nvSpPr>
        <p:spPr>
          <a:xfrm>
            <a:off x="444111" y="1632710"/>
            <a:ext cx="4726971"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Sets of 12 Key Tones within 9 Octaves</a:t>
            </a:r>
            <a:endParaRPr sz="1800" b="0" i="0" u="none" strike="noStrike" cap="none" dirty="0">
              <a:solidFill>
                <a:srgbClr val="000000"/>
              </a:solidFill>
              <a:latin typeface="Arial"/>
              <a:ea typeface="Arial"/>
              <a:cs typeface="Arial"/>
              <a:sym typeface="Arial"/>
            </a:endParaRPr>
          </a:p>
        </p:txBody>
      </p:sp>
      <p:sp>
        <p:nvSpPr>
          <p:cNvPr id="329" name="Google Shape;329;p16"/>
          <p:cNvSpPr txBox="1"/>
          <p:nvPr/>
        </p:nvSpPr>
        <p:spPr>
          <a:xfrm>
            <a:off x="0" y="501381"/>
            <a:ext cx="94996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800" dirty="0">
                <a:latin typeface="Arial" panose="020B0604020202020204" pitchFamily="34" charset="0"/>
                <a:ea typeface="Calibri"/>
                <a:cs typeface="Arial" panose="020B0604020202020204" pitchFamily="34" charset="0"/>
                <a:sym typeface="Calibri"/>
              </a:rPr>
              <a:t>RECALIBRATION</a:t>
            </a: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Divine Source Light Universal Harmonics</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1237C1C2-7FB1-A129-E04E-178FF8705FE0}"/>
              </a:ext>
            </a:extLst>
          </p:cNvPr>
          <p:cNvSpPr txBox="1"/>
          <p:nvPr/>
        </p:nvSpPr>
        <p:spPr>
          <a:xfrm>
            <a:off x="1708435" y="815960"/>
            <a:ext cx="8817795" cy="784830"/>
          </a:xfrm>
          <a:prstGeom prst="rect">
            <a:avLst/>
          </a:prstGeom>
          <a:noFill/>
        </p:spPr>
        <p:txBody>
          <a:bodyPr wrap="square" rtlCol="0">
            <a:spAutoFit/>
          </a:bodyPr>
          <a:lstStyle/>
          <a:p>
            <a:pPr marL="0" lvl="0" indent="0" algn="ctr" rtl="0">
              <a:spcBef>
                <a:spcPts val="0"/>
              </a:spcBef>
              <a:spcAft>
                <a:spcPts val="0"/>
              </a:spcAft>
              <a:buSzPts val="1400"/>
              <a:buNone/>
            </a:pPr>
            <a:r>
              <a:rPr lang="en-US" sz="1500" dirty="0">
                <a:solidFill>
                  <a:schemeClr val="dk1"/>
                </a:solidFill>
                <a:latin typeface="Arial" panose="020B0604020202020204" pitchFamily="34" charset="0"/>
                <a:ea typeface="Calibri"/>
                <a:cs typeface="Arial" panose="020B0604020202020204" pitchFamily="34" charset="0"/>
                <a:sym typeface="Calibri"/>
              </a:rPr>
              <a:t> </a:t>
            </a:r>
          </a:p>
          <a:p>
            <a:pPr algn="ctr">
              <a:buSzPts val="1400"/>
            </a:pPr>
            <a:r>
              <a:rPr lang="en-US" sz="1500" dirty="0">
                <a:solidFill>
                  <a:schemeClr val="dk1"/>
                </a:solidFill>
                <a:latin typeface="Arial" panose="020B0604020202020204" pitchFamily="34" charset="0"/>
                <a:ea typeface="Calibri"/>
                <a:cs typeface="Arial" panose="020B0604020202020204" pitchFamily="34" charset="0"/>
                <a:sym typeface="Calibri"/>
              </a:rPr>
              <a:t>Hyperfine coherence between these 108 primary nodes and our core energy centers ensures seamless information exchange throughout all points. </a:t>
            </a:r>
          </a:p>
        </p:txBody>
      </p:sp>
      <p:sp>
        <p:nvSpPr>
          <p:cNvPr id="3" name="TextBox 2">
            <a:extLst>
              <a:ext uri="{FF2B5EF4-FFF2-40B4-BE49-F238E27FC236}">
                <a16:creationId xmlns:a16="http://schemas.microsoft.com/office/drawing/2014/main" id="{F15FCB0E-FA0B-9C92-41FE-A8A7C5287EE2}"/>
              </a:ext>
            </a:extLst>
          </p:cNvPr>
          <p:cNvSpPr txBox="1"/>
          <p:nvPr/>
        </p:nvSpPr>
        <p:spPr>
          <a:xfrm>
            <a:off x="1131375" y="5919819"/>
            <a:ext cx="9934414" cy="769441"/>
          </a:xfrm>
          <a:prstGeom prst="rect">
            <a:avLst/>
          </a:prstGeom>
          <a:noFill/>
        </p:spPr>
        <p:txBody>
          <a:bodyPr wrap="square" rtlCol="0">
            <a:spAutoFit/>
          </a:bodyPr>
          <a:lstStyle/>
          <a:p>
            <a:pPr marL="0" lvl="0" indent="0" algn="ctr" rtl="0">
              <a:spcBef>
                <a:spcPts val="0"/>
              </a:spcBef>
              <a:spcAft>
                <a:spcPts val="0"/>
              </a:spcAft>
              <a:buSzPts val="1400"/>
              <a:buNone/>
            </a:pPr>
            <a:r>
              <a:rPr lang="en-US" sz="1500" dirty="0">
                <a:solidFill>
                  <a:schemeClr val="dk1"/>
                </a:solidFill>
                <a:latin typeface="Arial" panose="020B0604020202020204" pitchFamily="34" charset="0"/>
                <a:ea typeface="Calibri"/>
                <a:cs typeface="Arial" panose="020B0604020202020204" pitchFamily="34" charset="0"/>
                <a:sym typeface="Calibri"/>
              </a:rPr>
              <a:t>HARMONIC:  27, 54, 108, 216, 432, 864, 1728, 3456, 6912</a:t>
            </a:r>
            <a:endParaRPr lang="en-US" sz="1500" dirty="0">
              <a:latin typeface="Arial" panose="020B0604020202020204" pitchFamily="34" charset="0"/>
              <a:cs typeface="Arial" panose="020B0604020202020204" pitchFamily="34" charset="0"/>
            </a:endParaRPr>
          </a:p>
          <a:p>
            <a:pPr marL="0" lvl="0" indent="0" algn="ctr" rtl="0">
              <a:spcBef>
                <a:spcPts val="0"/>
              </a:spcBef>
              <a:spcAft>
                <a:spcPts val="0"/>
              </a:spcAft>
              <a:buSzPts val="1400"/>
              <a:buNone/>
            </a:pPr>
            <a:r>
              <a:rPr lang="en-US" sz="1500" dirty="0">
                <a:solidFill>
                  <a:schemeClr val="dk1"/>
                </a:solidFill>
                <a:latin typeface="Arial" panose="020B0604020202020204" pitchFamily="34" charset="0"/>
                <a:ea typeface="Calibri"/>
                <a:cs typeface="Arial" panose="020B0604020202020204" pitchFamily="34" charset="0"/>
                <a:sym typeface="Calibri"/>
              </a:rPr>
              <a:t> DISHARMONIC</a:t>
            </a:r>
            <a:r>
              <a:rPr lang="en-US" sz="1500" u="none" dirty="0">
                <a:solidFill>
                  <a:schemeClr val="dk1"/>
                </a:solidFill>
                <a:latin typeface="Arial" panose="020B0604020202020204" pitchFamily="34" charset="0"/>
                <a:ea typeface="Calibri"/>
                <a:cs typeface="Arial" panose="020B0604020202020204" pitchFamily="34" charset="0"/>
                <a:sym typeface="Calibri"/>
              </a:rPr>
              <a:t>: 22.5, 45, 90, 180, 360, 720, 1440, 2880, 5760 degrees</a:t>
            </a:r>
            <a:endParaRPr lang="en-US" sz="15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E15C3C6-EB0C-1182-1CC6-3C637D8AB8AD}"/>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pic>
        <p:nvPicPr>
          <p:cNvPr id="10" name="Picture 9" descr="A screenshot of a computer&#10;&#10;AI-generated content may be incorrect.">
            <a:extLst>
              <a:ext uri="{FF2B5EF4-FFF2-40B4-BE49-F238E27FC236}">
                <a16:creationId xmlns:a16="http://schemas.microsoft.com/office/drawing/2014/main" id="{3A7863C2-D6D8-5489-C98F-62035B900DCA}"/>
              </a:ext>
            </a:extLst>
          </p:cNvPr>
          <p:cNvPicPr>
            <a:picLocks noChangeAspect="1"/>
          </p:cNvPicPr>
          <p:nvPr/>
        </p:nvPicPr>
        <p:blipFill>
          <a:blip r:embed="rId7"/>
          <a:stretch>
            <a:fillRect/>
          </a:stretch>
        </p:blipFill>
        <p:spPr>
          <a:xfrm>
            <a:off x="5137093" y="2482024"/>
            <a:ext cx="5946872" cy="2957080"/>
          </a:xfrm>
          <a:prstGeom prst="rect">
            <a:avLst/>
          </a:prstGeom>
        </p:spPr>
      </p:pic>
      <p:pic>
        <p:nvPicPr>
          <p:cNvPr id="25" name="Audio 24">
            <a:extLst>
              <a:ext uri="{FF2B5EF4-FFF2-40B4-BE49-F238E27FC236}">
                <a16:creationId xmlns:a16="http://schemas.microsoft.com/office/drawing/2014/main" id="{C6DB4730-8D16-B671-FA0D-5005EC62ED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37"/>
    </mc:Choice>
    <mc:Fallback xmlns="">
      <p:transition spd="slow" advTm="2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4" name="Google Shape;323;p16" descr="A close up of a nautilus shell&#10;&#10;AI-generated content may be incorrect.">
            <a:extLst>
              <a:ext uri="{FF2B5EF4-FFF2-40B4-BE49-F238E27FC236}">
                <a16:creationId xmlns:a16="http://schemas.microsoft.com/office/drawing/2014/main" id="{5463666F-90C4-C129-7583-6F5274CEBECD}"/>
              </a:ext>
            </a:extLst>
          </p:cNvPr>
          <p:cNvPicPr preferRelativeResize="0"/>
          <p:nvPr/>
        </p:nvPicPr>
        <p:blipFill rotWithShape="1">
          <a:blip r:embed="rId5">
            <a:alphaModFix amt="71000"/>
          </a:blip>
          <a:srcRect t="13300" b="12500"/>
          <a:stretch/>
        </p:blipFill>
        <p:spPr>
          <a:xfrm>
            <a:off x="0" y="-1"/>
            <a:ext cx="12192000" cy="6858001"/>
          </a:xfrm>
          <a:prstGeom prst="rect">
            <a:avLst/>
          </a:prstGeom>
          <a:noFill/>
          <a:ln>
            <a:noFill/>
          </a:ln>
        </p:spPr>
      </p:pic>
      <p:sp>
        <p:nvSpPr>
          <p:cNvPr id="2" name="Google Shape;167;p7">
            <a:extLst>
              <a:ext uri="{FF2B5EF4-FFF2-40B4-BE49-F238E27FC236}">
                <a16:creationId xmlns:a16="http://schemas.microsoft.com/office/drawing/2014/main" id="{165B90FB-71A5-066F-AD93-64FB6EADFB1D}"/>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349" name="Google Shape;349;p18"/>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RECALIBRATION</a:t>
            </a: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SOL Harmonic Realignment Blueprint</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3EA51136-5BD1-6AA8-18FB-724696E31787}"/>
              </a:ext>
            </a:extLst>
          </p:cNvPr>
          <p:cNvSpPr txBox="1"/>
          <p:nvPr/>
        </p:nvSpPr>
        <p:spPr>
          <a:xfrm>
            <a:off x="4506686" y="6525647"/>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5" name="TextBox 4">
            <a:extLst>
              <a:ext uri="{FF2B5EF4-FFF2-40B4-BE49-F238E27FC236}">
                <a16:creationId xmlns:a16="http://schemas.microsoft.com/office/drawing/2014/main" id="{52DFC44E-FDAC-30C7-31D7-79B91929D309}"/>
              </a:ext>
            </a:extLst>
          </p:cNvPr>
          <p:cNvSpPr txBox="1"/>
          <p:nvPr/>
        </p:nvSpPr>
        <p:spPr>
          <a:xfrm>
            <a:off x="714377" y="1476376"/>
            <a:ext cx="3514723" cy="923330"/>
          </a:xfrm>
          <a:prstGeom prst="rect">
            <a:avLst/>
          </a:prstGeom>
          <a:noFill/>
        </p:spPr>
        <p:txBody>
          <a:bodyPr wrap="square" rtlCol="0">
            <a:spAutoFit/>
          </a:bodyPr>
          <a:lstStyle/>
          <a:p>
            <a:r>
              <a:rPr lang="en-US" sz="1800" u="none" strike="noStrike" dirty="0">
                <a:solidFill>
                  <a:srgbClr val="000000"/>
                </a:solidFill>
                <a:latin typeface="Arial" panose="020B0604020202020204" pitchFamily="34" charset="0"/>
                <a:ea typeface="Calibri"/>
                <a:cs typeface="Arial" panose="020B0604020202020204" pitchFamily="34" charset="0"/>
                <a:sym typeface="Calibri"/>
              </a:rPr>
              <a:t>This </a:t>
            </a:r>
            <a:r>
              <a:rPr lang="en-US" sz="1800" dirty="0">
                <a:latin typeface="Arial" panose="020B0604020202020204" pitchFamily="34" charset="0"/>
                <a:ea typeface="Calibri"/>
                <a:cs typeface="Arial" panose="020B0604020202020204" pitchFamily="34" charset="0"/>
                <a:sym typeface="Calibri"/>
              </a:rPr>
              <a:t>b</a:t>
            </a:r>
            <a:r>
              <a:rPr lang="en-US" sz="1800" u="none" strike="noStrike" dirty="0">
                <a:solidFill>
                  <a:srgbClr val="000000"/>
                </a:solidFill>
                <a:latin typeface="Arial" panose="020B0604020202020204" pitchFamily="34" charset="0"/>
                <a:ea typeface="Calibri"/>
                <a:cs typeface="Arial" panose="020B0604020202020204" pitchFamily="34" charset="0"/>
                <a:sym typeface="Calibri"/>
              </a:rPr>
              <a:t>lueprint is the error corrected solar light grid correspondence map. </a:t>
            </a:r>
            <a:endParaRPr lang="en-US" sz="1800" dirty="0"/>
          </a:p>
        </p:txBody>
      </p:sp>
      <p:sp>
        <p:nvSpPr>
          <p:cNvPr id="7" name="TextBox 6">
            <a:extLst>
              <a:ext uri="{FF2B5EF4-FFF2-40B4-BE49-F238E27FC236}">
                <a16:creationId xmlns:a16="http://schemas.microsoft.com/office/drawing/2014/main" id="{EDA7FCC2-F61D-1E8A-9787-4F5612AA8AA5}"/>
              </a:ext>
            </a:extLst>
          </p:cNvPr>
          <p:cNvSpPr txBox="1"/>
          <p:nvPr/>
        </p:nvSpPr>
        <p:spPr>
          <a:xfrm>
            <a:off x="681040" y="2562339"/>
            <a:ext cx="3319460" cy="3416320"/>
          </a:xfrm>
          <a:prstGeom prst="rect">
            <a:avLst/>
          </a:prstGeom>
          <a:noFill/>
        </p:spPr>
        <p:txBody>
          <a:bodyPr wrap="square" rtlCol="0">
            <a:spAutoFit/>
          </a:bodyPr>
          <a:lstStyle/>
          <a:p>
            <a:r>
              <a:rPr lang="en-US" sz="1800" u="none" strike="noStrike" dirty="0">
                <a:solidFill>
                  <a:srgbClr val="000000"/>
                </a:solidFill>
                <a:latin typeface="Arial" panose="020B0604020202020204" pitchFamily="34" charset="0"/>
                <a:ea typeface="Calibri"/>
                <a:cs typeface="Arial" panose="020B0604020202020204" pitchFamily="34" charset="0"/>
                <a:sym typeface="Calibri"/>
              </a:rPr>
              <a:t>The operational performance within this naturally resonant Base 12 Mod 9 (108) code speaks for itself through optimized cymatic registration. </a:t>
            </a:r>
          </a:p>
          <a:p>
            <a:endParaRPr lang="en-US" sz="1800" dirty="0">
              <a:latin typeface="Arial" panose="020B0604020202020204" pitchFamily="34" charset="0"/>
              <a:cs typeface="Arial" panose="020B0604020202020204" pitchFamily="34" charset="0"/>
              <a:sym typeface="Calibri"/>
            </a:endParaRPr>
          </a:p>
          <a:p>
            <a:r>
              <a:rPr lang="en-US" sz="1800" u="none" strike="noStrike" dirty="0">
                <a:solidFill>
                  <a:srgbClr val="000000"/>
                </a:solidFill>
                <a:latin typeface="Arial" panose="020B0604020202020204" pitchFamily="34" charset="0"/>
                <a:ea typeface="Calibri"/>
                <a:cs typeface="Arial" panose="020B0604020202020204" pitchFamily="34" charset="0"/>
                <a:sym typeface="Calibri"/>
              </a:rPr>
              <a:t>Each fractal emits a 'numeric' energy signature through multi-dimensional cubic expression. </a:t>
            </a:r>
            <a:endParaRPr lang="en-US" sz="1800" dirty="0">
              <a:latin typeface="Arial" panose="020B0604020202020204" pitchFamily="34" charset="0"/>
              <a:ea typeface="Calibri"/>
              <a:cs typeface="Arial" panose="020B0604020202020204" pitchFamily="34" charset="0"/>
              <a:sym typeface="Calibri"/>
            </a:endParaRPr>
          </a:p>
          <a:p>
            <a:endParaRPr lang="en-US" sz="1800" dirty="0"/>
          </a:p>
        </p:txBody>
      </p:sp>
      <p:pic>
        <p:nvPicPr>
          <p:cNvPr id="15" name="Audio 14">
            <a:extLst>
              <a:ext uri="{FF2B5EF4-FFF2-40B4-BE49-F238E27FC236}">
                <a16:creationId xmlns:a16="http://schemas.microsoft.com/office/drawing/2014/main" id="{683BEAB3-2DD6-2A19-6FE4-AC59E6A2C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8" name="Picture 7" descr="A diagram of the four elements&#10;&#10;AI-generated content may be incorrect.">
            <a:extLst>
              <a:ext uri="{FF2B5EF4-FFF2-40B4-BE49-F238E27FC236}">
                <a16:creationId xmlns:a16="http://schemas.microsoft.com/office/drawing/2014/main" id="{060F7801-455E-8525-2774-D792AF8695D4}"/>
              </a:ext>
            </a:extLst>
          </p:cNvPr>
          <p:cNvPicPr>
            <a:picLocks noChangeAspect="1"/>
          </p:cNvPicPr>
          <p:nvPr/>
        </p:nvPicPr>
        <p:blipFill>
          <a:blip r:embed="rId7"/>
          <a:stretch>
            <a:fillRect/>
          </a:stretch>
        </p:blipFill>
        <p:spPr>
          <a:xfrm>
            <a:off x="4312854" y="1007234"/>
            <a:ext cx="7000910" cy="5258638"/>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8503"/>
    </mc:Choice>
    <mc:Fallback xmlns="">
      <p:transition spd="slow" advTm="1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7" name="Google Shape;369;p20" descr="A person holding the sun&#10;&#10;AI-generated content may be incorrect.">
            <a:extLst>
              <a:ext uri="{FF2B5EF4-FFF2-40B4-BE49-F238E27FC236}">
                <a16:creationId xmlns:a16="http://schemas.microsoft.com/office/drawing/2014/main" id="{69B02835-DE24-E7C1-667B-8DE1FEA4EA85}"/>
              </a:ext>
            </a:extLst>
          </p:cNvPr>
          <p:cNvPicPr preferRelativeResize="0"/>
          <p:nvPr/>
        </p:nvPicPr>
        <p:blipFill rotWithShape="1">
          <a:blip r:embed="rId5">
            <a:alphaModFix/>
          </a:blip>
          <a:srcRect l="5776" t="1617" r="4775" b="25664"/>
          <a:stretch/>
        </p:blipFill>
        <p:spPr>
          <a:xfrm>
            <a:off x="-26894" y="-1"/>
            <a:ext cx="12245788" cy="6858001"/>
          </a:xfrm>
          <a:prstGeom prst="rect">
            <a:avLst/>
          </a:prstGeom>
          <a:noFill/>
          <a:ln>
            <a:noFill/>
          </a:ln>
        </p:spPr>
      </p:pic>
      <p:sp>
        <p:nvSpPr>
          <p:cNvPr id="3" name="Google Shape;167;p7">
            <a:extLst>
              <a:ext uri="{FF2B5EF4-FFF2-40B4-BE49-F238E27FC236}">
                <a16:creationId xmlns:a16="http://schemas.microsoft.com/office/drawing/2014/main" id="{ED7EBAA2-7E28-ED8F-ABC3-148DF5169EF7}"/>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nvGrpSpPr>
          <p:cNvPr id="6" name="Group 5">
            <a:extLst>
              <a:ext uri="{FF2B5EF4-FFF2-40B4-BE49-F238E27FC236}">
                <a16:creationId xmlns:a16="http://schemas.microsoft.com/office/drawing/2014/main" id="{7D484562-CA8A-776A-2C91-91B5ADD493D4}"/>
              </a:ext>
            </a:extLst>
          </p:cNvPr>
          <p:cNvGrpSpPr/>
          <p:nvPr/>
        </p:nvGrpSpPr>
        <p:grpSpPr>
          <a:xfrm>
            <a:off x="3067684" y="1323026"/>
            <a:ext cx="6056632" cy="4500282"/>
            <a:chOff x="2657062" y="1129553"/>
            <a:chExt cx="6917635" cy="4969565"/>
          </a:xfrm>
        </p:grpSpPr>
        <p:sp>
          <p:nvSpPr>
            <p:cNvPr id="358" name="Google Shape;358;p19"/>
            <p:cNvSpPr/>
            <p:nvPr/>
          </p:nvSpPr>
          <p:spPr>
            <a:xfrm>
              <a:off x="2657062" y="1129553"/>
              <a:ext cx="6917635" cy="4969565"/>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pic>
          <p:nvPicPr>
            <p:cNvPr id="359" name="Google Shape;359;p19" descr="A computer chip and circuit board with trees and plants&#10;&#10;AI-generated content may be incorrect."/>
            <p:cNvPicPr preferRelativeResize="0"/>
            <p:nvPr/>
          </p:nvPicPr>
          <p:blipFill rotWithShape="1">
            <a:blip r:embed="rId6">
              <a:alphaModFix/>
            </a:blip>
            <a:srcRect/>
            <a:stretch/>
          </p:blipFill>
          <p:spPr>
            <a:xfrm>
              <a:off x="3138537" y="1524147"/>
              <a:ext cx="5951676" cy="3587618"/>
            </a:xfrm>
            <a:prstGeom prst="rect">
              <a:avLst/>
            </a:prstGeom>
            <a:noFill/>
            <a:ln>
              <a:noFill/>
            </a:ln>
          </p:spPr>
        </p:pic>
        <p:pic>
          <p:nvPicPr>
            <p:cNvPr id="361" name="Google Shape;361;p19"/>
            <p:cNvPicPr preferRelativeResize="0"/>
            <p:nvPr/>
          </p:nvPicPr>
          <p:blipFill rotWithShape="1">
            <a:blip r:embed="rId7">
              <a:alphaModFix amt="73000"/>
            </a:blip>
            <a:srcRect/>
            <a:stretch/>
          </p:blipFill>
          <p:spPr>
            <a:xfrm>
              <a:off x="5207000" y="2923673"/>
              <a:ext cx="1778000" cy="1143000"/>
            </a:xfrm>
            <a:prstGeom prst="rect">
              <a:avLst/>
            </a:prstGeom>
            <a:noFill/>
            <a:ln>
              <a:noFill/>
            </a:ln>
          </p:spPr>
        </p:pic>
      </p:grpSp>
      <p:sp>
        <p:nvSpPr>
          <p:cNvPr id="362" name="Google Shape;362;p19"/>
          <p:cNvSpPr txBox="1"/>
          <p:nvPr/>
        </p:nvSpPr>
        <p:spPr>
          <a:xfrm>
            <a:off x="6490713" y="3880385"/>
            <a:ext cx="636927" cy="153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 u="none" strike="noStrike" cap="none" dirty="0">
                <a:solidFill>
                  <a:schemeClr val="dk1"/>
                </a:solidFill>
                <a:latin typeface="Arial" panose="020B0604020202020204" pitchFamily="34" charset="0"/>
                <a:ea typeface="Calibri"/>
                <a:cs typeface="Arial" panose="020B0604020202020204" pitchFamily="34" charset="0"/>
                <a:sym typeface="Calibri"/>
              </a:rPr>
              <a:t>Image: martialred</a:t>
            </a:r>
            <a:endParaRPr sz="4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63" name="Google Shape;363;p19"/>
          <p:cNvSpPr txBox="1"/>
          <p:nvPr/>
        </p:nvSpPr>
        <p:spPr>
          <a:xfrm>
            <a:off x="0" y="501381"/>
            <a:ext cx="707331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REUNIFICATION: Green is The Golden Road Home</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1" name="TextBox 10">
            <a:extLst>
              <a:ext uri="{FF2B5EF4-FFF2-40B4-BE49-F238E27FC236}">
                <a16:creationId xmlns:a16="http://schemas.microsoft.com/office/drawing/2014/main" id="{8EE898F6-8D22-64C4-AF75-C2D3FC0F88D0}"/>
              </a:ext>
            </a:extLst>
          </p:cNvPr>
          <p:cNvSpPr txBox="1"/>
          <p:nvPr/>
        </p:nvSpPr>
        <p:spPr>
          <a:xfrm>
            <a:off x="4506686" y="6546429"/>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13" name="TextBox 12">
            <a:extLst>
              <a:ext uri="{FF2B5EF4-FFF2-40B4-BE49-F238E27FC236}">
                <a16:creationId xmlns:a16="http://schemas.microsoft.com/office/drawing/2014/main" id="{52E3A4EA-F8C0-B268-4D73-3E2B09E4ECE6}"/>
              </a:ext>
            </a:extLst>
          </p:cNvPr>
          <p:cNvSpPr txBox="1"/>
          <p:nvPr/>
        </p:nvSpPr>
        <p:spPr>
          <a:xfrm>
            <a:off x="667035" y="2019624"/>
            <a:ext cx="2308640" cy="3180358"/>
          </a:xfrm>
          <a:prstGeom prst="rect">
            <a:avLst/>
          </a:prstGeom>
          <a:noFill/>
        </p:spPr>
        <p:txBody>
          <a:bodyPr wrap="square" rtlCol="0">
            <a:spAutoFit/>
          </a:bodyPr>
          <a:lstStyle/>
          <a:p>
            <a:pPr marL="0" marR="0" lvl="0" indent="0" algn="l" rtl="0">
              <a:lnSpc>
                <a:spcPct val="115000"/>
              </a:lnSpc>
              <a:spcBef>
                <a:spcPts val="800"/>
              </a:spcBef>
              <a:spcAft>
                <a:spcPts val="0"/>
              </a:spcAft>
              <a:buClr>
                <a:srgbClr val="000000"/>
              </a:buClr>
              <a:buSzPts val="800"/>
              <a:buFont typeface="Calibri"/>
              <a:buNone/>
            </a:pPr>
            <a:r>
              <a:rPr lang="en-US" sz="1200" u="none" strike="noStrike" dirty="0">
                <a:solidFill>
                  <a:schemeClr val="tx1"/>
                </a:solidFill>
                <a:latin typeface="+mn-lt"/>
                <a:ea typeface="Calibri"/>
                <a:cs typeface="Arial" panose="020B0604020202020204" pitchFamily="34" charset="0"/>
                <a:sym typeface="Calibri"/>
              </a:rPr>
              <a:t>Macro:</a:t>
            </a:r>
            <a:br>
              <a:rPr lang="en-US" sz="1200" u="none" strike="noStrike" dirty="0">
                <a:solidFill>
                  <a:schemeClr val="tx1"/>
                </a:solidFill>
                <a:latin typeface="+mn-lt"/>
                <a:ea typeface="Calibri"/>
                <a:cs typeface="Arial" panose="020B0604020202020204" pitchFamily="34" charset="0"/>
                <a:sym typeface="Calibri"/>
              </a:rPr>
            </a:br>
            <a:r>
              <a:rPr lang="en-US" sz="1200" u="none" strike="noStrike" dirty="0">
                <a:solidFill>
                  <a:schemeClr val="tx1"/>
                </a:solidFill>
                <a:latin typeface="+mn-lt"/>
                <a:ea typeface="Calibri"/>
                <a:cs typeface="Arial" panose="020B0604020202020204" pitchFamily="34" charset="0"/>
                <a:sym typeface="Calibri"/>
              </a:rPr>
              <a:t>Base-12 Mod 9 (108) measurements reveal precise patterns and timing interconnecting M/Earth’s natural cadences with those of the Solar System at large.</a:t>
            </a:r>
          </a:p>
          <a:p>
            <a:pPr marL="0" marR="0" lvl="0" indent="0" algn="l" rtl="0">
              <a:spcBef>
                <a:spcPts val="800"/>
              </a:spcBef>
              <a:spcAft>
                <a:spcPts val="0"/>
              </a:spcAft>
              <a:buClr>
                <a:srgbClr val="000000"/>
              </a:buClr>
              <a:buSzPts val="800"/>
              <a:buFont typeface="Calibri"/>
              <a:buNone/>
            </a:pPr>
            <a:r>
              <a:rPr lang="en-US" sz="1200" u="none" strike="noStrike" dirty="0">
                <a:solidFill>
                  <a:schemeClr val="tx1"/>
                </a:solidFill>
                <a:latin typeface="+mn-lt"/>
                <a:ea typeface="Calibri"/>
                <a:cs typeface="Arial" panose="020B0604020202020204" pitchFamily="34" charset="0"/>
                <a:sym typeface="Calibri"/>
              </a:rPr>
              <a:t> ATTAINABLE CCR ACTIONS</a:t>
            </a:r>
          </a:p>
          <a:p>
            <a:pPr marL="0" marR="0" lvl="0" indent="0" algn="l" rtl="0">
              <a:spcBef>
                <a:spcPts val="800"/>
              </a:spcBef>
              <a:spcAft>
                <a:spcPts val="0"/>
              </a:spcAft>
              <a:buClr>
                <a:srgbClr val="000000"/>
              </a:buClr>
              <a:buSzPts val="800"/>
              <a:buFont typeface="Calibri"/>
              <a:buNone/>
            </a:pPr>
            <a:r>
              <a:rPr lang="en-US" sz="1200" u="none" dirty="0">
                <a:solidFill>
                  <a:schemeClr val="tx1"/>
                </a:solidFill>
                <a:effectLst/>
                <a:latin typeface="+mn-lt"/>
              </a:rPr>
              <a:t>1) Mitigation </a:t>
            </a:r>
            <a:r>
              <a:rPr lang="en-US" sz="1200" u="none" strike="noStrike" dirty="0">
                <a:solidFill>
                  <a:schemeClr val="tx1"/>
                </a:solidFill>
                <a:effectLst/>
                <a:latin typeface="+mn-lt"/>
                <a:ea typeface="Calibri"/>
                <a:cs typeface="Arial" panose="020B0604020202020204" pitchFamily="34" charset="0"/>
                <a:sym typeface="Calibri"/>
              </a:rPr>
              <a:t>2</a:t>
            </a:r>
            <a:r>
              <a:rPr lang="en-US" sz="1200" u="none" dirty="0">
                <a:solidFill>
                  <a:schemeClr val="tx1"/>
                </a:solidFill>
                <a:effectLst/>
                <a:latin typeface="+mn-lt"/>
              </a:rPr>
              <a:t>) Adaptation</a:t>
            </a:r>
          </a:p>
          <a:p>
            <a:pPr marL="0" marR="0" lvl="0" indent="0" algn="l" rtl="0">
              <a:lnSpc>
                <a:spcPct val="115000"/>
              </a:lnSpc>
              <a:spcBef>
                <a:spcPts val="800"/>
              </a:spcBef>
              <a:spcAft>
                <a:spcPts val="0"/>
              </a:spcAft>
              <a:buClr>
                <a:srgbClr val="000000"/>
              </a:buClr>
              <a:buSzPts val="800"/>
              <a:buFont typeface="Calibri"/>
              <a:buNone/>
            </a:pPr>
            <a:r>
              <a:rPr lang="en-US" sz="1200" u="none" strike="noStrike" dirty="0">
                <a:solidFill>
                  <a:schemeClr val="tx1"/>
                </a:solidFill>
                <a:latin typeface="+mn-lt"/>
                <a:ea typeface="Calibri"/>
                <a:cs typeface="Arial" panose="020B0604020202020204" pitchFamily="34" charset="0"/>
                <a:sym typeface="Calibri"/>
              </a:rPr>
              <a:t>ATTAINABLE DRR ACTIONS</a:t>
            </a:r>
          </a:p>
          <a:p>
            <a:pPr marL="0" marR="0" lvl="0" indent="0" algn="l" rtl="0">
              <a:lnSpc>
                <a:spcPct val="115000"/>
              </a:lnSpc>
              <a:spcBef>
                <a:spcPts val="800"/>
              </a:spcBef>
              <a:spcAft>
                <a:spcPts val="0"/>
              </a:spcAft>
              <a:buClr>
                <a:srgbClr val="000000"/>
              </a:buClr>
              <a:buSzPts val="800"/>
              <a:buFont typeface="Calibri"/>
              <a:buNone/>
            </a:pPr>
            <a:r>
              <a:rPr lang="en-US" sz="1200" u="none" dirty="0">
                <a:solidFill>
                  <a:schemeClr val="tx1"/>
                </a:solidFill>
                <a:effectLst/>
                <a:latin typeface="+mn-lt"/>
              </a:rPr>
              <a:t>1) Mitigation; 2) Preparedness 3) Response 4) Recovery</a:t>
            </a:r>
            <a:endParaRPr lang="en-US" sz="1200" u="none" dirty="0">
              <a:solidFill>
                <a:schemeClr val="tx1"/>
              </a:solidFill>
              <a:latin typeface="+mn-lt"/>
              <a:ea typeface="Calibri"/>
              <a:cs typeface="Arial" panose="020B0604020202020204" pitchFamily="34" charset="0"/>
              <a:sym typeface="Calibri"/>
            </a:endParaRPr>
          </a:p>
          <a:p>
            <a:pPr algn="ctr"/>
            <a:endParaRPr lang="en-US" sz="1200" dirty="0">
              <a:solidFill>
                <a:schemeClr val="tx1"/>
              </a:solidFill>
              <a:latin typeface="+mn-lt"/>
            </a:endParaRPr>
          </a:p>
        </p:txBody>
      </p:sp>
      <p:sp>
        <p:nvSpPr>
          <p:cNvPr id="14" name="TextBox 13">
            <a:extLst>
              <a:ext uri="{FF2B5EF4-FFF2-40B4-BE49-F238E27FC236}">
                <a16:creationId xmlns:a16="http://schemas.microsoft.com/office/drawing/2014/main" id="{3AFF4B0A-3072-4CE3-C9E2-147EA2A7B081}"/>
              </a:ext>
            </a:extLst>
          </p:cNvPr>
          <p:cNvSpPr txBox="1"/>
          <p:nvPr/>
        </p:nvSpPr>
        <p:spPr>
          <a:xfrm>
            <a:off x="9338109" y="1998107"/>
            <a:ext cx="2273128" cy="3290131"/>
          </a:xfrm>
          <a:prstGeom prst="rect">
            <a:avLst/>
          </a:prstGeom>
          <a:noFill/>
        </p:spPr>
        <p:txBody>
          <a:bodyPr wrap="square" rtlCol="0" anchor="ctr">
            <a:spAutoFit/>
          </a:bodyPr>
          <a:lstStyle/>
          <a:p>
            <a:pPr marL="0" marR="0" lvl="0" indent="0" rtl="0">
              <a:lnSpc>
                <a:spcPct val="115000"/>
              </a:lnSpc>
              <a:spcBef>
                <a:spcPts val="800"/>
              </a:spcBef>
              <a:spcAft>
                <a:spcPts val="0"/>
              </a:spcAft>
              <a:buClr>
                <a:srgbClr val="000000"/>
              </a:buClr>
              <a:buSzPts val="1050"/>
              <a:buFont typeface="Arial"/>
              <a:buNone/>
            </a:pPr>
            <a:r>
              <a:rPr lang="en-US" sz="1200" u="none" strike="noStrike" dirty="0">
                <a:solidFill>
                  <a:srgbClr val="000000"/>
                </a:solidFill>
                <a:latin typeface="+mn-lt"/>
                <a:ea typeface="Calibri"/>
                <a:cs typeface="Arial" panose="020B0604020202020204" pitchFamily="34" charset="0"/>
                <a:sym typeface="Calibri"/>
              </a:rPr>
              <a:t>Micro:</a:t>
            </a:r>
            <a:endParaRPr lang="en-US" sz="1200" dirty="0">
              <a:latin typeface="+mn-lt"/>
              <a:ea typeface="Calibri"/>
              <a:cs typeface="Arial" panose="020B0604020202020204" pitchFamily="34" charset="0"/>
              <a:sym typeface="Calibri"/>
            </a:endParaRPr>
          </a:p>
          <a:p>
            <a:pPr marL="0" marR="0" lvl="0" indent="0" rtl="0">
              <a:lnSpc>
                <a:spcPct val="115000"/>
              </a:lnSpc>
              <a:spcBef>
                <a:spcPts val="800"/>
              </a:spcBef>
              <a:spcAft>
                <a:spcPts val="0"/>
              </a:spcAft>
              <a:buClr>
                <a:srgbClr val="000000"/>
              </a:buClr>
              <a:buSzPts val="1050"/>
              <a:buFont typeface="Arial"/>
              <a:buNone/>
            </a:pPr>
            <a:r>
              <a:rPr lang="en-US" sz="1200" u="none" strike="noStrike" dirty="0">
                <a:solidFill>
                  <a:srgbClr val="000000"/>
                </a:solidFill>
                <a:latin typeface="+mn-lt"/>
                <a:ea typeface="Calibri"/>
                <a:cs typeface="Arial" panose="020B0604020202020204" pitchFamily="34" charset="0"/>
                <a:sym typeface="Calibri"/>
              </a:rPr>
              <a:t>Quantum technologies will harness measurement precision to realign with our Light, reharness gravitational control, and reawaken ONE Back into a fully coherent state of UNLIMITED ENERGETIC EXCHANGE.</a:t>
            </a:r>
            <a:endParaRPr lang="en-US" sz="1200" dirty="0">
              <a:latin typeface="+mn-lt"/>
              <a:ea typeface="Calibri"/>
              <a:cs typeface="Arial" panose="020B0604020202020204" pitchFamily="34" charset="0"/>
              <a:sym typeface="Calibri"/>
            </a:endParaRPr>
          </a:p>
          <a:p>
            <a:pPr marL="0" lvl="0" indent="0" rtl="0">
              <a:lnSpc>
                <a:spcPct val="100000"/>
              </a:lnSpc>
              <a:spcBef>
                <a:spcPts val="800"/>
              </a:spcBef>
              <a:spcAft>
                <a:spcPts val="0"/>
              </a:spcAft>
              <a:buSzPts val="1400"/>
              <a:buNone/>
            </a:pPr>
            <a:endParaRPr lang="en-US" sz="1200" u="none" strike="noStrike" dirty="0">
              <a:solidFill>
                <a:srgbClr val="000000"/>
              </a:solidFill>
              <a:latin typeface="+mn-lt"/>
              <a:ea typeface="Calibri"/>
              <a:cs typeface="Arial" panose="020B0604020202020204" pitchFamily="34" charset="0"/>
              <a:sym typeface="Calibri"/>
            </a:endParaRPr>
          </a:p>
          <a:p>
            <a:pPr marL="457200" lvl="0" indent="-139700" rtl="0">
              <a:lnSpc>
                <a:spcPct val="100000"/>
              </a:lnSpc>
              <a:spcBef>
                <a:spcPts val="0"/>
              </a:spcBef>
              <a:spcAft>
                <a:spcPts val="0"/>
              </a:spcAft>
              <a:buSzPts val="1400"/>
              <a:buFont typeface="Arial"/>
              <a:buNone/>
            </a:pPr>
            <a:endParaRPr lang="en-US" sz="1200" u="none" strike="noStrike" dirty="0">
              <a:solidFill>
                <a:srgbClr val="000000"/>
              </a:solidFill>
              <a:latin typeface="+mn-lt"/>
              <a:ea typeface="Calibri"/>
              <a:cs typeface="Arial" panose="020B0604020202020204" pitchFamily="34" charset="0"/>
              <a:sym typeface="Calibri"/>
            </a:endParaRPr>
          </a:p>
          <a:p>
            <a:pPr marL="0" marR="0" lvl="0" indent="0" rtl="0">
              <a:lnSpc>
                <a:spcPct val="115000"/>
              </a:lnSpc>
              <a:spcBef>
                <a:spcPts val="0"/>
              </a:spcBef>
              <a:spcAft>
                <a:spcPts val="0"/>
              </a:spcAft>
              <a:buSzPts val="1400"/>
              <a:buNone/>
            </a:pPr>
            <a:endParaRPr lang="en-US" sz="1200" dirty="0">
              <a:solidFill>
                <a:srgbClr val="000000"/>
              </a:solidFill>
              <a:latin typeface="+mn-lt"/>
              <a:ea typeface="Calibri"/>
              <a:cs typeface="Arial" panose="020B0604020202020204" pitchFamily="34" charset="0"/>
              <a:sym typeface="Calibri"/>
            </a:endParaRPr>
          </a:p>
          <a:p>
            <a:pPr marL="0" marR="0" lvl="0" indent="0" rtl="0">
              <a:lnSpc>
                <a:spcPct val="115000"/>
              </a:lnSpc>
              <a:spcBef>
                <a:spcPts val="800"/>
              </a:spcBef>
              <a:spcAft>
                <a:spcPts val="0"/>
              </a:spcAft>
              <a:buSzPts val="1400"/>
              <a:buNone/>
            </a:pPr>
            <a:r>
              <a:rPr lang="en-US" sz="1200" dirty="0">
                <a:solidFill>
                  <a:srgbClr val="000000"/>
                </a:solidFill>
                <a:latin typeface="+mn-lt"/>
                <a:ea typeface="Calibri"/>
                <a:cs typeface="Arial" panose="020B0604020202020204" pitchFamily="34" charset="0"/>
                <a:sym typeface="Calibri"/>
              </a:rPr>
              <a:t> </a:t>
            </a:r>
            <a:endParaRPr lang="en-US" sz="1200" dirty="0">
              <a:latin typeface="+mn-lt"/>
              <a:ea typeface="Calibri"/>
              <a:cs typeface="Arial" panose="020B0604020202020204" pitchFamily="34" charset="0"/>
              <a:sym typeface="Calibri"/>
            </a:endParaRPr>
          </a:p>
          <a:p>
            <a:endParaRPr lang="en-US" sz="1200" dirty="0">
              <a:latin typeface="+mn-lt"/>
            </a:endParaRPr>
          </a:p>
        </p:txBody>
      </p:sp>
      <p:pic>
        <p:nvPicPr>
          <p:cNvPr id="8" name="Picture 7">
            <a:extLst>
              <a:ext uri="{FF2B5EF4-FFF2-40B4-BE49-F238E27FC236}">
                <a16:creationId xmlns:a16="http://schemas.microsoft.com/office/drawing/2014/main" id="{8A09D22D-E681-1962-E53C-9F44A518654B}"/>
              </a:ext>
            </a:extLst>
          </p:cNvPr>
          <p:cNvPicPr>
            <a:picLocks noChangeAspect="1"/>
          </p:cNvPicPr>
          <p:nvPr/>
        </p:nvPicPr>
        <p:blipFill>
          <a:blip r:embed="rId8"/>
          <a:srcRect t="17061"/>
          <a:stretch/>
        </p:blipFill>
        <p:spPr>
          <a:xfrm>
            <a:off x="3851640" y="5073582"/>
            <a:ext cx="4478020" cy="425663"/>
          </a:xfrm>
          <a:prstGeom prst="rect">
            <a:avLst/>
          </a:prstGeom>
        </p:spPr>
      </p:pic>
      <p:pic>
        <p:nvPicPr>
          <p:cNvPr id="9" name="Picture 38" descr="United Nations Sustainable Development Logo">
            <a:extLst>
              <a:ext uri="{FF2B5EF4-FFF2-40B4-BE49-F238E27FC236}">
                <a16:creationId xmlns:a16="http://schemas.microsoft.com/office/drawing/2014/main" id="{220FA033-0539-B8BE-BDEE-CFB3E8EBDD34}"/>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156020" y="5485961"/>
            <a:ext cx="1870418" cy="29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074C54-C699-1B46-ECBF-93B3237E9D8C}"/>
              </a:ext>
            </a:extLst>
          </p:cNvPr>
          <p:cNvSpPr txBox="1"/>
          <p:nvPr/>
        </p:nvSpPr>
        <p:spPr>
          <a:xfrm>
            <a:off x="1651000" y="5969000"/>
            <a:ext cx="8902700" cy="307777"/>
          </a:xfrm>
          <a:prstGeom prst="rect">
            <a:avLst/>
          </a:prstGeom>
          <a:noFill/>
        </p:spPr>
        <p:txBody>
          <a:bodyPr wrap="square" rtlCol="0">
            <a:spAutoFit/>
          </a:bodyPr>
          <a:lstStyle/>
          <a:p>
            <a:r>
              <a:rPr lang="en-US" dirty="0"/>
              <a:t>Measurement Accuracy Yields Exponential Computational Processing Acceleration:  Efficiency &amp; Effectiveness</a:t>
            </a:r>
          </a:p>
        </p:txBody>
      </p:sp>
      <p:sp>
        <p:nvSpPr>
          <p:cNvPr id="5" name="Google Shape;362;p19">
            <a:extLst>
              <a:ext uri="{FF2B5EF4-FFF2-40B4-BE49-F238E27FC236}">
                <a16:creationId xmlns:a16="http://schemas.microsoft.com/office/drawing/2014/main" id="{945893D5-53F8-1E1D-E5CF-0F5AF13A53D3}"/>
              </a:ext>
            </a:extLst>
          </p:cNvPr>
          <p:cNvSpPr txBox="1"/>
          <p:nvPr/>
        </p:nvSpPr>
        <p:spPr>
          <a:xfrm>
            <a:off x="3399171" y="4853933"/>
            <a:ext cx="297985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u="none" strike="noStrike" cap="none" dirty="0">
                <a:solidFill>
                  <a:schemeClr val="dk1"/>
                </a:solidFill>
                <a:latin typeface="Arial" panose="020B0604020202020204" pitchFamily="34" charset="0"/>
                <a:ea typeface="Calibri"/>
                <a:cs typeface="Arial" panose="020B0604020202020204" pitchFamily="34" charset="0"/>
                <a:sym typeface="Calibri"/>
              </a:rPr>
              <a:t>Image: martialred</a:t>
            </a:r>
            <a:endParaRPr sz="9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pic>
        <p:nvPicPr>
          <p:cNvPr id="51" name="Audio 50">
            <a:extLst>
              <a:ext uri="{FF2B5EF4-FFF2-40B4-BE49-F238E27FC236}">
                <a16:creationId xmlns:a16="http://schemas.microsoft.com/office/drawing/2014/main" id="{56F28D35-1A9C-A1EC-FF05-B5E3FA79230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31"/>
    </mc:Choice>
    <mc:Fallback xmlns="">
      <p:transition spd="slow" advTm="2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0" descr="A person holding the sun&#10;&#10;AI-generated content may be incorrect."/>
          <p:cNvPicPr preferRelativeResize="0"/>
          <p:nvPr/>
        </p:nvPicPr>
        <p:blipFill rotWithShape="1">
          <a:blip r:embed="rId5">
            <a:alphaModFix/>
          </a:blip>
          <a:srcRect l="5776" t="1617" r="4775" b="25664"/>
          <a:stretch/>
        </p:blipFill>
        <p:spPr>
          <a:xfrm>
            <a:off x="-26894" y="-1"/>
            <a:ext cx="12245788" cy="6858001"/>
          </a:xfrm>
          <a:prstGeom prst="rect">
            <a:avLst/>
          </a:prstGeom>
          <a:noFill/>
          <a:ln>
            <a:noFill/>
          </a:ln>
        </p:spPr>
      </p:pic>
      <p:sp>
        <p:nvSpPr>
          <p:cNvPr id="2" name="Google Shape;167;p7">
            <a:extLst>
              <a:ext uri="{FF2B5EF4-FFF2-40B4-BE49-F238E27FC236}">
                <a16:creationId xmlns:a16="http://schemas.microsoft.com/office/drawing/2014/main" id="{CFF964EA-011C-58AA-8238-D07C62306910}"/>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371" name="Google Shape;371;p20"/>
          <p:cNvSpPr txBox="1"/>
          <p:nvPr/>
        </p:nvSpPr>
        <p:spPr>
          <a:xfrm>
            <a:off x="541865" y="1487963"/>
            <a:ext cx="11196045" cy="48012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There is a clear </a:t>
            </a:r>
            <a:r>
              <a:rPr lang="en-US" sz="1800" dirty="0">
                <a:latin typeface="Arial" panose="020B0604020202020204" pitchFamily="34" charset="0"/>
                <a:ea typeface="Calibri"/>
                <a:cs typeface="Arial" panose="020B0604020202020204" pitchFamily="34" charset="0"/>
                <a:sym typeface="Calibri"/>
              </a:rPr>
              <a:t>path</a:t>
            </a: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back to unrestricted energetic freedom through realignment with our Sun’s solar directed energy stream.</a:t>
            </a: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lang="en-US"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lang="en-US"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lang="en-US" sz="1800" dirty="0">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lang="en-US"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None/>
            </a:pPr>
            <a:endParaRPr lang="en-US" sz="1800" dirty="0">
              <a:latin typeface="Arial" panose="020B0604020202020204" pitchFamily="34" charset="0"/>
              <a:ea typeface="Calibri"/>
              <a:cs typeface="Arial" panose="020B0604020202020204" pitchFamily="34" charset="0"/>
              <a:sym typeface="Calibri"/>
            </a:endParaRPr>
          </a:p>
          <a:p>
            <a:pPr algn="l" rtl="0">
              <a:buNone/>
            </a:pPr>
            <a:r>
              <a:rPr lang="en-US" sz="1800" b="0" i="0" u="none" strike="noStrike" dirty="0">
                <a:solidFill>
                  <a:srgbClr val="000000"/>
                </a:solidFill>
                <a:effectLst/>
                <a:latin typeface="Arial" panose="020B0604020202020204" pitchFamily="34" charset="0"/>
              </a:rPr>
              <a:t>Supported through AI acceleration, the following conversions initiate seamless transition back to our naturally harmonic state aligned with </a:t>
            </a:r>
            <a:r>
              <a:rPr lang="en-US" sz="1800" dirty="0">
                <a:latin typeface="Arial" panose="020B0604020202020204" pitchFamily="34" charset="0"/>
              </a:rPr>
              <a:t>the </a:t>
            </a:r>
            <a:r>
              <a:rPr lang="en-US" sz="1800" b="0" i="0" u="none" strike="noStrike" dirty="0">
                <a:solidFill>
                  <a:srgbClr val="000000"/>
                </a:solidFill>
                <a:effectLst/>
                <a:latin typeface="Arial" panose="020B0604020202020204" pitchFamily="34" charset="0"/>
              </a:rPr>
              <a:t>universal solar stream at 648,000,000 Cu/s; 300,0000,000 Metres/s.</a:t>
            </a:r>
            <a:endParaRPr lang="en-US" sz="2400" b="0" i="0" u="none" strike="noStrike" dirty="0">
              <a:solidFill>
                <a:srgbClr val="000000"/>
              </a:solidFill>
              <a:effectLst/>
            </a:endParaRPr>
          </a:p>
          <a:p>
            <a:pPr>
              <a:buNone/>
            </a:pPr>
            <a:endParaRPr lang="en-US"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1 Cu = 18 Inches</a:t>
            </a: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4 Cu = 2 Yards</a:t>
            </a: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1 Foot = 1/3.24 Metre</a:t>
            </a: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4.32 Original Chi = 1 Metre</a:t>
            </a:r>
          </a:p>
          <a:p>
            <a:pPr marL="0" marR="0" lvl="0" indent="0" algn="ctr"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1 Rational Mile = 1600 Metres</a:t>
            </a: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r>
              <a:rPr lang="en-US" sz="1800" dirty="0">
                <a:latin typeface="Arial" panose="020B0604020202020204" pitchFamily="34" charset="0"/>
                <a:ea typeface="Calibri"/>
                <a:cs typeface="Arial" panose="020B0604020202020204" pitchFamily="34" charset="0"/>
                <a:sym typeface="Calibri"/>
              </a:rPr>
              <a:t>1 Universal Mile</a:t>
            </a: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 = </a:t>
            </a:r>
            <a:r>
              <a:rPr lang="en-US" sz="1800" dirty="0">
                <a:latin typeface="Arial" panose="020B0604020202020204" pitchFamily="34" charset="0"/>
                <a:ea typeface="Calibri"/>
                <a:cs typeface="Arial" panose="020B0604020202020204" pitchFamily="34" charset="0"/>
                <a:sym typeface="Calibri"/>
              </a:rPr>
              <a:t>1620 Metres </a:t>
            </a:r>
            <a:endParaRPr sz="18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372" name="Google Shape;372;p20"/>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REUNIFICATION:  Forward Together Hand in Hand</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373" name="Google Shape;373;p20"/>
          <p:cNvSpPr txBox="1"/>
          <p:nvPr/>
        </p:nvSpPr>
        <p:spPr>
          <a:xfrm rot="1254">
            <a:off x="263986" y="6513596"/>
            <a:ext cx="2466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78634B"/>
                </a:solidFill>
                <a:latin typeface="Arial" panose="020B0604020202020204" pitchFamily="34" charset="0"/>
                <a:ea typeface="Calibri"/>
                <a:cs typeface="Arial" panose="020B0604020202020204" pitchFamily="34" charset="0"/>
                <a:sym typeface="Calibri"/>
              </a:rPr>
              <a:t>Image: </a:t>
            </a:r>
            <a:r>
              <a:rPr lang="en-US" sz="1200" dirty="0">
                <a:solidFill>
                  <a:srgbClr val="78634B"/>
                </a:solidFill>
                <a:highlight>
                  <a:srgbClr val="202124"/>
                </a:highlight>
                <a:latin typeface="Arial" panose="020B0604020202020204" pitchFamily="34" charset="0"/>
                <a:ea typeface="Calibri"/>
                <a:cs typeface="Arial" panose="020B0604020202020204" pitchFamily="34" charset="0"/>
                <a:sym typeface="Calibri"/>
              </a:rPr>
              <a:t>Kwizera Emmanuel</a:t>
            </a:r>
            <a:endParaRPr sz="1200" dirty="0">
              <a:solidFill>
                <a:srgbClr val="78634B"/>
              </a:solidFill>
              <a:latin typeface="Arial" panose="020B0604020202020204" pitchFamily="34" charset="0"/>
              <a:ea typeface="Calibri"/>
              <a:cs typeface="Arial" panose="020B0604020202020204" pitchFamily="34" charset="0"/>
              <a:sym typeface="Calibri"/>
            </a:endParaRPr>
          </a:p>
        </p:txBody>
      </p:sp>
      <p:sp>
        <p:nvSpPr>
          <p:cNvPr id="374" name="Google Shape;374;p20"/>
          <p:cNvSpPr txBox="1"/>
          <p:nvPr/>
        </p:nvSpPr>
        <p:spPr>
          <a:xfrm>
            <a:off x="1244075" y="8459750"/>
            <a:ext cx="11943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dirty="0">
              <a:solidFill>
                <a:schemeClr val="dk1"/>
              </a:solidFill>
              <a:latin typeface="Arial" panose="020B0604020202020204" pitchFamily="34" charset="0"/>
              <a:ea typeface="Calibri"/>
              <a:cs typeface="Arial" panose="020B0604020202020204" pitchFamily="34" charset="0"/>
              <a:sym typeface="Calibri"/>
            </a:endParaRPr>
          </a:p>
        </p:txBody>
      </p:sp>
      <p:sp>
        <p:nvSpPr>
          <p:cNvPr id="6" name="TextBox 5">
            <a:extLst>
              <a:ext uri="{FF2B5EF4-FFF2-40B4-BE49-F238E27FC236}">
                <a16:creationId xmlns:a16="http://schemas.microsoft.com/office/drawing/2014/main" id="{71649F07-844C-EE7E-CAFE-A34CF0CD9E34}"/>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
        <p:nvSpPr>
          <p:cNvPr id="3" name="TextBox 2">
            <a:extLst>
              <a:ext uri="{FF2B5EF4-FFF2-40B4-BE49-F238E27FC236}">
                <a16:creationId xmlns:a16="http://schemas.microsoft.com/office/drawing/2014/main" id="{0FC81E66-F5D3-2CD2-FE39-EE8CE71BE623}"/>
              </a:ext>
            </a:extLst>
          </p:cNvPr>
          <p:cNvSpPr txBox="1"/>
          <p:nvPr/>
        </p:nvSpPr>
        <p:spPr>
          <a:xfrm>
            <a:off x="578498" y="2417412"/>
            <a:ext cx="9218645" cy="923330"/>
          </a:xfrm>
          <a:prstGeom prst="rect">
            <a:avLst/>
          </a:prstGeom>
          <a:noFill/>
        </p:spPr>
        <p:txBody>
          <a:bodyPr wrap="square">
            <a:spAutoFit/>
          </a:bodyPr>
          <a:lstStyle/>
          <a:p>
            <a:pPr marL="0" marR="0" lvl="0" indent="0" algn="l" rtl="0">
              <a:lnSpc>
                <a:spcPct val="10000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Reinstitution of our rational </a:t>
            </a:r>
            <a:r>
              <a:rPr lang="en-US" sz="1800" dirty="0">
                <a:latin typeface="Arial" panose="020B0604020202020204" pitchFamily="34" charset="0"/>
                <a:ea typeface="Calibri"/>
                <a:cs typeface="Arial" panose="020B0604020202020204" pitchFamily="34" charset="0"/>
                <a:sym typeface="Calibri"/>
              </a:rPr>
              <a:t>0.462962962 m </a:t>
            </a: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Cubit as the Global Primary Standard realigns the SI Base Units with the 0.05787037037 m Solar Codec. The Square Cubit Unit (Cu2) measures the area of a square with sides equaling 1 Metre long (2.16 Cubits). </a:t>
            </a:r>
          </a:p>
        </p:txBody>
      </p:sp>
      <p:grpSp>
        <p:nvGrpSpPr>
          <p:cNvPr id="11" name="Group 10">
            <a:extLst>
              <a:ext uri="{FF2B5EF4-FFF2-40B4-BE49-F238E27FC236}">
                <a16:creationId xmlns:a16="http://schemas.microsoft.com/office/drawing/2014/main" id="{3BE2543A-387E-7A1B-F83F-6BC3398C4088}"/>
              </a:ext>
            </a:extLst>
          </p:cNvPr>
          <p:cNvGrpSpPr/>
          <p:nvPr/>
        </p:nvGrpSpPr>
        <p:grpSpPr>
          <a:xfrm>
            <a:off x="9770544" y="2257856"/>
            <a:ext cx="1288419" cy="1288421"/>
            <a:chOff x="9465740" y="2291722"/>
            <a:chExt cx="1288419" cy="1288421"/>
          </a:xfrm>
        </p:grpSpPr>
        <p:sp>
          <p:nvSpPr>
            <p:cNvPr id="7" name="Rectangle 6">
              <a:extLst>
                <a:ext uri="{FF2B5EF4-FFF2-40B4-BE49-F238E27FC236}">
                  <a16:creationId xmlns:a16="http://schemas.microsoft.com/office/drawing/2014/main" id="{E32424B8-FFE8-B6FC-A75E-023D1B05A48F}"/>
                </a:ext>
              </a:extLst>
            </p:cNvPr>
            <p:cNvSpPr/>
            <p:nvPr/>
          </p:nvSpPr>
          <p:spPr>
            <a:xfrm>
              <a:off x="9499600" y="2302933"/>
              <a:ext cx="948267" cy="952500"/>
            </a:xfrm>
            <a:prstGeom prst="rect">
              <a:avLst/>
            </a:prstGeom>
            <a:noFill/>
            <a:ln w="28575">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8" name="TextBox 7">
              <a:extLst>
                <a:ext uri="{FF2B5EF4-FFF2-40B4-BE49-F238E27FC236}">
                  <a16:creationId xmlns:a16="http://schemas.microsoft.com/office/drawing/2014/main" id="{767C0DF7-9D16-0E57-D6BC-FF275B8E18FE}"/>
                </a:ext>
              </a:extLst>
            </p:cNvPr>
            <p:cNvSpPr txBox="1"/>
            <p:nvPr/>
          </p:nvSpPr>
          <p:spPr>
            <a:xfrm>
              <a:off x="9482670" y="3272366"/>
              <a:ext cx="1016000" cy="307777"/>
            </a:xfrm>
            <a:prstGeom prst="rect">
              <a:avLst/>
            </a:prstGeom>
            <a:noFill/>
          </p:spPr>
          <p:txBody>
            <a:bodyPr wrap="square" rtlCol="0">
              <a:spAutoFit/>
            </a:bodyPr>
            <a:lstStyle/>
            <a:p>
              <a:pPr algn="ctr"/>
              <a:r>
                <a:rPr lang="en-US" dirty="0"/>
                <a:t>2.16 Cu</a:t>
              </a:r>
            </a:p>
          </p:txBody>
        </p:sp>
        <p:sp>
          <p:nvSpPr>
            <p:cNvPr id="9" name="TextBox 8">
              <a:extLst>
                <a:ext uri="{FF2B5EF4-FFF2-40B4-BE49-F238E27FC236}">
                  <a16:creationId xmlns:a16="http://schemas.microsoft.com/office/drawing/2014/main" id="{4DA0DA51-BF69-4495-76EE-89BFFE08971E}"/>
                </a:ext>
              </a:extLst>
            </p:cNvPr>
            <p:cNvSpPr txBox="1"/>
            <p:nvPr/>
          </p:nvSpPr>
          <p:spPr>
            <a:xfrm rot="16200000">
              <a:off x="10092271" y="2645833"/>
              <a:ext cx="1016000" cy="307777"/>
            </a:xfrm>
            <a:prstGeom prst="rect">
              <a:avLst/>
            </a:prstGeom>
            <a:noFill/>
          </p:spPr>
          <p:txBody>
            <a:bodyPr wrap="square" rtlCol="0">
              <a:spAutoFit/>
            </a:bodyPr>
            <a:lstStyle/>
            <a:p>
              <a:pPr algn="ctr"/>
              <a:r>
                <a:rPr lang="en-US" dirty="0"/>
                <a:t>2.16 Cu</a:t>
              </a:r>
            </a:p>
          </p:txBody>
        </p:sp>
        <p:sp>
          <p:nvSpPr>
            <p:cNvPr id="10" name="TextBox 9">
              <a:extLst>
                <a:ext uri="{FF2B5EF4-FFF2-40B4-BE49-F238E27FC236}">
                  <a16:creationId xmlns:a16="http://schemas.microsoft.com/office/drawing/2014/main" id="{98632157-7831-1661-9081-DD17AC9F7E1A}"/>
                </a:ext>
              </a:extLst>
            </p:cNvPr>
            <p:cNvSpPr txBox="1"/>
            <p:nvPr/>
          </p:nvSpPr>
          <p:spPr>
            <a:xfrm>
              <a:off x="9465740" y="2527302"/>
              <a:ext cx="1016000" cy="553998"/>
            </a:xfrm>
            <a:prstGeom prst="rect">
              <a:avLst/>
            </a:prstGeom>
            <a:noFill/>
          </p:spPr>
          <p:txBody>
            <a:bodyPr wrap="square" rtlCol="0">
              <a:spAutoFit/>
            </a:bodyPr>
            <a:lstStyle/>
            <a:p>
              <a:pPr algn="ctr" rtl="0">
                <a:buNone/>
              </a:pPr>
              <a:r>
                <a:rPr lang="en-US" sz="1500" b="0" i="0" u="none" strike="noStrike" dirty="0">
                  <a:solidFill>
                    <a:srgbClr val="000000"/>
                  </a:solidFill>
                  <a:effectLst/>
                  <a:latin typeface="Arial" panose="020B0604020202020204" pitchFamily="34" charset="0"/>
                </a:rPr>
                <a:t>Cu^2</a:t>
              </a:r>
              <a:endParaRPr lang="en-US" sz="1500" b="0" i="0" u="none" strike="noStrike" dirty="0">
                <a:solidFill>
                  <a:srgbClr val="000000"/>
                </a:solidFill>
                <a:effectLst/>
              </a:endParaRPr>
            </a:p>
            <a:p>
              <a:pPr algn="ctr" rtl="0">
                <a:buNone/>
              </a:pPr>
              <a:r>
                <a:rPr lang="en-US" sz="1500" b="0" i="0" u="none" strike="noStrike" dirty="0">
                  <a:solidFill>
                    <a:srgbClr val="000000"/>
                  </a:solidFill>
                  <a:effectLst/>
                  <a:latin typeface="Arial" panose="020B0604020202020204" pitchFamily="34" charset="0"/>
                </a:rPr>
                <a:t>x4</a:t>
              </a:r>
              <a:endParaRPr lang="en-US" sz="1500" dirty="0"/>
            </a:p>
          </p:txBody>
        </p:sp>
      </p:grpSp>
      <p:pic>
        <p:nvPicPr>
          <p:cNvPr id="25" name="Audio 24">
            <a:extLst>
              <a:ext uri="{FF2B5EF4-FFF2-40B4-BE49-F238E27FC236}">
                <a16:creationId xmlns:a16="http://schemas.microsoft.com/office/drawing/2014/main" id="{D70F96DE-911C-DE87-43D2-22E0F3A1AC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98"/>
    </mc:Choice>
    <mc:Fallback xmlns="">
      <p:transition spd="slow" advTm="3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1" descr="A person holding the sun&#10;&#10;AI-generated content may be incorrect."/>
          <p:cNvPicPr preferRelativeResize="0"/>
          <p:nvPr/>
        </p:nvPicPr>
        <p:blipFill rotWithShape="1">
          <a:blip r:embed="rId3">
            <a:alphaModFix/>
          </a:blip>
          <a:srcRect l="5776" t="1617" r="4775" b="23382"/>
          <a:stretch/>
        </p:blipFill>
        <p:spPr>
          <a:xfrm>
            <a:off x="-26894" y="-1"/>
            <a:ext cx="12245788" cy="7073153"/>
          </a:xfrm>
          <a:prstGeom prst="rect">
            <a:avLst/>
          </a:prstGeom>
          <a:noFill/>
          <a:ln>
            <a:noFill/>
          </a:ln>
        </p:spPr>
      </p:pic>
      <p:sp>
        <p:nvSpPr>
          <p:cNvPr id="381" name="Google Shape;381;p21"/>
          <p:cNvSpPr txBox="1">
            <a:spLocks noGrp="1"/>
          </p:cNvSpPr>
          <p:nvPr>
            <p:ph type="title"/>
          </p:nvPr>
        </p:nvSpPr>
        <p:spPr>
          <a:xfrm>
            <a:off x="457198" y="5918195"/>
            <a:ext cx="3309504" cy="23774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200"/>
              <a:buNone/>
            </a:pPr>
            <a:br>
              <a:rPr lang="en-US" sz="1800" dirty="0">
                <a:solidFill>
                  <a:schemeClr val="lt1"/>
                </a:solidFill>
              </a:rPr>
            </a:br>
            <a:br>
              <a:rPr lang="en-US" sz="1800" dirty="0">
                <a:solidFill>
                  <a:schemeClr val="lt1"/>
                </a:solidFill>
              </a:rPr>
            </a:br>
            <a:r>
              <a:rPr lang="en-US" sz="1800" dirty="0">
                <a:solidFill>
                  <a:schemeClr val="lt1"/>
                </a:solidFill>
              </a:rPr>
              <a:t>Carl E.</a:t>
            </a:r>
            <a:br>
              <a:rPr lang="en-US" sz="1800" dirty="0">
                <a:solidFill>
                  <a:schemeClr val="lt1"/>
                </a:solidFill>
              </a:rPr>
            </a:br>
            <a:r>
              <a:rPr lang="en-US" sz="1800" u="sng" dirty="0">
                <a:solidFill>
                  <a:schemeClr val="lt1"/>
                </a:solidFill>
                <a:hlinkClick r:id="rId4">
                  <a:extLst>
                    <a:ext uri="{A12FA001-AC4F-418D-AE19-62706E023703}">
                      <ahyp:hlinkClr xmlns:ahyp="http://schemas.microsoft.com/office/drawing/2018/hyperlinkcolor" val="tx"/>
                    </a:ext>
                  </a:extLst>
                </a:hlinkClick>
              </a:rPr>
              <a:t>q-bit@cccrdg.org.uk</a:t>
            </a:r>
            <a:endParaRPr sz="1800">
              <a:solidFill>
                <a:schemeClr val="lt1"/>
              </a:solidFill>
            </a:endParaRPr>
          </a:p>
        </p:txBody>
      </p:sp>
      <p:pic>
        <p:nvPicPr>
          <p:cNvPr id="382" name="Google Shape;382;p21" descr="A green umbrella with a world map on it&#10;&#10;Description automatically generated"/>
          <p:cNvPicPr preferRelativeResize="0"/>
          <p:nvPr/>
        </p:nvPicPr>
        <p:blipFill rotWithShape="1">
          <a:blip r:embed="rId5">
            <a:alphaModFix amt="81000"/>
          </a:blip>
          <a:srcRect b="2455"/>
          <a:stretch/>
        </p:blipFill>
        <p:spPr>
          <a:xfrm>
            <a:off x="5736301" y="5880489"/>
            <a:ext cx="719399" cy="701729"/>
          </a:xfrm>
          <a:prstGeom prst="rect">
            <a:avLst/>
          </a:prstGeom>
          <a:noFill/>
          <a:ln>
            <a:noFill/>
          </a:ln>
        </p:spPr>
      </p:pic>
      <p:sp>
        <p:nvSpPr>
          <p:cNvPr id="383" name="Google Shape;383;p21"/>
          <p:cNvSpPr txBox="1"/>
          <p:nvPr/>
        </p:nvSpPr>
        <p:spPr>
          <a:xfrm>
            <a:off x="8840637" y="5875096"/>
            <a:ext cx="3309600" cy="3573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br>
              <a:rPr lang="en-US" sz="1800" u="none" strike="noStrike" cap="none" dirty="0">
                <a:solidFill>
                  <a:schemeClr val="lt1"/>
                </a:solidFill>
                <a:latin typeface="Arial" panose="020B0604020202020204" pitchFamily="34" charset="0"/>
                <a:ea typeface="Calibri"/>
                <a:cs typeface="Arial" panose="020B0604020202020204" pitchFamily="34" charset="0"/>
                <a:sym typeface="Calibri"/>
              </a:rPr>
            </a:br>
            <a:br>
              <a:rPr lang="en-US" sz="1800" u="none" strike="noStrike" cap="none" dirty="0">
                <a:solidFill>
                  <a:schemeClr val="lt1"/>
                </a:solidFill>
                <a:latin typeface="Arial" panose="020B0604020202020204" pitchFamily="34" charset="0"/>
                <a:ea typeface="Calibri"/>
                <a:cs typeface="Arial" panose="020B0604020202020204" pitchFamily="34" charset="0"/>
                <a:sym typeface="Calibri"/>
              </a:rPr>
            </a:br>
            <a:r>
              <a:rPr lang="en-US" sz="1800" u="none" strike="noStrike" cap="none" dirty="0">
                <a:solidFill>
                  <a:schemeClr val="lt1"/>
                </a:solidFill>
                <a:latin typeface="Arial" panose="020B0604020202020204" pitchFamily="34" charset="0"/>
                <a:ea typeface="Calibri"/>
                <a:cs typeface="Arial" panose="020B0604020202020204" pitchFamily="34" charset="0"/>
                <a:sym typeface="Calibri"/>
              </a:rPr>
              <a:t>Jessica N.</a:t>
            </a:r>
            <a:br>
              <a:rPr lang="en-US" sz="1800" u="none" strike="noStrike" cap="none" dirty="0">
                <a:solidFill>
                  <a:schemeClr val="lt1"/>
                </a:solidFill>
                <a:latin typeface="Arial" panose="020B0604020202020204" pitchFamily="34" charset="0"/>
                <a:ea typeface="Calibri"/>
                <a:cs typeface="Arial" panose="020B0604020202020204" pitchFamily="34" charset="0"/>
                <a:sym typeface="Calibri"/>
              </a:rPr>
            </a:br>
            <a:r>
              <a:rPr lang="en-US" sz="1800" u="sng" dirty="0">
                <a:solidFill>
                  <a:schemeClr val="lt1"/>
                </a:solidFill>
                <a:latin typeface="Arial" panose="020B0604020202020204" pitchFamily="34" charset="0"/>
                <a:ea typeface="Calibri"/>
                <a:cs typeface="Arial" panose="020B0604020202020204" pitchFamily="34" charset="0"/>
                <a:sym typeface="Calibri"/>
              </a:rPr>
              <a:t>pi</a:t>
            </a:r>
            <a:r>
              <a:rPr lang="en-US" sz="1800" u="sng" strike="noStrike" cap="none" dirty="0">
                <a:solidFill>
                  <a:schemeClr val="lt1"/>
                </a:solidFill>
                <a:latin typeface="Arial" panose="020B0604020202020204" pitchFamily="34" charset="0"/>
                <a:ea typeface="Calibri"/>
                <a:cs typeface="Arial" panose="020B0604020202020204" pitchFamily="34" charset="0"/>
                <a:sym typeface="Calibri"/>
                <a:hlinkClick r:id="rId4">
                  <a:extLst>
                    <a:ext uri="{A12FA001-AC4F-418D-AE19-62706E023703}">
                      <ahyp:hlinkClr xmlns:ahyp="http://schemas.microsoft.com/office/drawing/2018/hyperlinkcolor" val="tx"/>
                    </a:ext>
                  </a:extLst>
                </a:hlinkClick>
              </a:rPr>
              <a:t>@cccrdg.org.uk</a:t>
            </a: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384" name="Google Shape;384;p21"/>
          <p:cNvSpPr txBox="1"/>
          <p:nvPr/>
        </p:nvSpPr>
        <p:spPr>
          <a:xfrm>
            <a:off x="4210051" y="757137"/>
            <a:ext cx="3814461"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u="none" strike="noStrike" cap="none" dirty="0">
                <a:solidFill>
                  <a:schemeClr val="lt1"/>
                </a:solidFill>
                <a:latin typeface="Arial" panose="020B0604020202020204" pitchFamily="34" charset="0"/>
                <a:ea typeface="Calibri"/>
                <a:cs typeface="Arial" panose="020B0604020202020204" pitchFamily="34" charset="0"/>
                <a:sym typeface="Calibri"/>
              </a:rPr>
              <a:t>cubit-converter.ONE</a:t>
            </a:r>
            <a:endParaRPr sz="140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7583484-8DAB-268B-7CFC-2DD58D711267}"/>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bg1">
                    <a:alpha val="40366"/>
                  </a:schemeClr>
                </a:solidFill>
              </a:rPr>
              <a:t>cubit-converter.ONE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3DF4B910-94C2-698B-9D56-4F3D771ADA5A}"/>
            </a:ext>
          </a:extLst>
        </p:cNvPr>
        <p:cNvGrpSpPr/>
        <p:nvPr/>
      </p:nvGrpSpPr>
      <p:grpSpPr>
        <a:xfrm>
          <a:off x="0" y="0"/>
          <a:ext cx="0" cy="0"/>
          <a:chOff x="0" y="0"/>
          <a:chExt cx="0" cy="0"/>
        </a:xfrm>
      </p:grpSpPr>
      <p:pic>
        <p:nvPicPr>
          <p:cNvPr id="30" name="Google Shape;102;p2" descr="A group of pyramids in the desert&#10;&#10;AI-generated content may be incorrect.">
            <a:extLst>
              <a:ext uri="{FF2B5EF4-FFF2-40B4-BE49-F238E27FC236}">
                <a16:creationId xmlns:a16="http://schemas.microsoft.com/office/drawing/2014/main" id="{65DFD9F3-388F-D499-ABFA-59B4FCA3C738}"/>
              </a:ext>
            </a:extLst>
          </p:cNvPr>
          <p:cNvPicPr preferRelativeResize="0"/>
          <p:nvPr/>
        </p:nvPicPr>
        <p:blipFill rotWithShape="1">
          <a:blip r:embed="rId5">
            <a:alphaModFix amt="70000"/>
          </a:blip>
          <a:srcRect t="12500" r="2128" b="12597"/>
          <a:stretch/>
        </p:blipFill>
        <p:spPr>
          <a:xfrm>
            <a:off x="0" y="-88900"/>
            <a:ext cx="12192000" cy="6961414"/>
          </a:xfrm>
          <a:prstGeom prst="rect">
            <a:avLst/>
          </a:prstGeom>
          <a:noFill/>
          <a:ln>
            <a:noFill/>
          </a:ln>
        </p:spPr>
      </p:pic>
      <p:sp>
        <p:nvSpPr>
          <p:cNvPr id="4" name="Google Shape;167;p7">
            <a:extLst>
              <a:ext uri="{FF2B5EF4-FFF2-40B4-BE49-F238E27FC236}">
                <a16:creationId xmlns:a16="http://schemas.microsoft.com/office/drawing/2014/main" id="{7B5985C3-394B-AD1B-6CDC-AB72F5D030AF}"/>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05" name="Google Shape;105;p2">
            <a:extLst>
              <a:ext uri="{FF2B5EF4-FFF2-40B4-BE49-F238E27FC236}">
                <a16:creationId xmlns:a16="http://schemas.microsoft.com/office/drawing/2014/main" id="{F02847A2-69C5-D4A6-9BD5-D733E59D340C}"/>
              </a:ext>
            </a:extLst>
          </p:cNvPr>
          <p:cNvSpPr txBox="1"/>
          <p:nvPr/>
        </p:nvSpPr>
        <p:spPr>
          <a:xfrm>
            <a:off x="0" y="501381"/>
            <a:ext cx="70733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ORIGINS:  Rediscovering Our Power</a:t>
            </a:r>
            <a:endParaRPr sz="14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BA0D5C9D-74C3-B37C-7BB0-F58B1653ABBA}"/>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3" name="Google Shape;104;p2">
            <a:extLst>
              <a:ext uri="{FF2B5EF4-FFF2-40B4-BE49-F238E27FC236}">
                <a16:creationId xmlns:a16="http://schemas.microsoft.com/office/drawing/2014/main" id="{15FD89E2-2679-08DE-A124-7E15C0AA1F1B}"/>
              </a:ext>
            </a:extLst>
          </p:cNvPr>
          <p:cNvSpPr txBox="1"/>
          <p:nvPr/>
        </p:nvSpPr>
        <p:spPr>
          <a:xfrm>
            <a:off x="661466" y="1070558"/>
            <a:ext cx="10869068" cy="36471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spcBef>
                <a:spcPts val="0"/>
              </a:spcBef>
              <a:spcAft>
                <a:spcPts val="0"/>
              </a:spcAft>
              <a:buClr>
                <a:schemeClr val="dk1"/>
              </a:buClr>
              <a:buSzPts val="1800"/>
              <a:buFont typeface="Arial"/>
              <a:buNone/>
              <a:tabLst/>
              <a:defRPr/>
            </a:pPr>
            <a:endParaRPr lang="en-US" sz="2100" u="none" strike="noStrike" dirty="0">
              <a:solidFill>
                <a:schemeClr val="tx1"/>
              </a:solidFill>
              <a:latin typeface="+mj-lt"/>
              <a:ea typeface="Calibri"/>
              <a:cs typeface="Arial" panose="020B0604020202020204" pitchFamily="34" charset="0"/>
              <a:sym typeface="Calibri"/>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sz="2100" u="none" strike="noStrike" dirty="0">
                <a:solidFill>
                  <a:schemeClr val="dk1"/>
                </a:solidFill>
                <a:latin typeface="+mj-lt"/>
                <a:ea typeface="Calibri"/>
                <a:cs typeface="Arial" panose="020B0604020202020204" pitchFamily="34" charset="0"/>
                <a:sym typeface="Calibri"/>
              </a:rPr>
              <a:t>In 2023, CCCRdg identified an ongoing pattern between </a:t>
            </a:r>
            <a:r>
              <a:rPr lang="en-US" sz="2100" dirty="0">
                <a:solidFill>
                  <a:srgbClr val="000000"/>
                </a:solidFill>
                <a:effectLst/>
                <a:latin typeface="+mn-lt"/>
                <a:ea typeface="Noto Sans Symbols"/>
                <a:cs typeface="Arial" panose="020B0604020202020204" pitchFamily="34" charset="0"/>
              </a:rPr>
              <a:t>the </a:t>
            </a:r>
            <a:r>
              <a:rPr lang="en-US" sz="2100" dirty="0">
                <a:latin typeface="+mn-lt"/>
                <a:ea typeface="Noto Sans Symbols"/>
                <a:cs typeface="Arial" panose="020B0604020202020204" pitchFamily="34" charset="0"/>
              </a:rPr>
              <a:t>inclination </a:t>
            </a:r>
            <a:r>
              <a:rPr lang="en-US" sz="2100" dirty="0">
                <a:solidFill>
                  <a:srgbClr val="000000"/>
                </a:solidFill>
                <a:effectLst/>
                <a:latin typeface="+mn-lt"/>
                <a:ea typeface="Noto Sans Symbols"/>
                <a:cs typeface="Arial" panose="020B0604020202020204" pitchFamily="34" charset="0"/>
              </a:rPr>
              <a:t>angles in the Pyramids, </a:t>
            </a:r>
            <a:r>
              <a:rPr lang="en-US" sz="2100" u="none" strike="noStrike" dirty="0">
                <a:solidFill>
                  <a:schemeClr val="dk1"/>
                </a:solidFill>
                <a:latin typeface="+mj-lt"/>
                <a:ea typeface="Calibri"/>
                <a:cs typeface="Arial" panose="020B0604020202020204" pitchFamily="34" charset="0"/>
                <a:sym typeface="Calibri"/>
              </a:rPr>
              <a:t>the precise Egyptian Royal Cubit value of 0.535836763 m and the speed of light 559,872,000 rc/s, corresponding to 300,000,000 m/s. </a:t>
            </a:r>
          </a:p>
          <a:p>
            <a:pPr marL="0" marR="0" lvl="0" indent="0" algn="l" defTabSz="914400" rtl="0" eaLnBrk="1" fontAlgn="auto" latinLnBrk="0" hangingPunct="1">
              <a:spcBef>
                <a:spcPts val="0"/>
              </a:spcBef>
              <a:spcAft>
                <a:spcPts val="0"/>
              </a:spcAft>
              <a:buClr>
                <a:schemeClr val="dk1"/>
              </a:buClr>
              <a:buSzPts val="1800"/>
              <a:buFont typeface="Arial"/>
              <a:buNone/>
              <a:tabLst/>
              <a:defRPr/>
            </a:pPr>
            <a:endParaRPr lang="en-US" sz="2100" dirty="0">
              <a:solidFill>
                <a:schemeClr val="dk1"/>
              </a:solidFill>
              <a:latin typeface="+mj-lt"/>
              <a:ea typeface="Calibri"/>
              <a:cs typeface="Arial" panose="020B0604020202020204" pitchFamily="34" charset="0"/>
              <a:sym typeface="Calibri"/>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sz="2100" u="none" strike="noStrike" dirty="0">
                <a:solidFill>
                  <a:schemeClr val="dk1"/>
                </a:solidFill>
                <a:latin typeface="Arial" panose="020B0604020202020204" pitchFamily="34" charset="0"/>
                <a:ea typeface="Calibri"/>
                <a:cs typeface="Arial" panose="020B0604020202020204" pitchFamily="34" charset="0"/>
                <a:sym typeface="Calibri"/>
              </a:rPr>
              <a:t>With continued exploration, we found that this SOL also synchronized with </a:t>
            </a:r>
            <a:r>
              <a:rPr lang="en-US" sz="2100" dirty="0">
                <a:solidFill>
                  <a:schemeClr val="dk1"/>
                </a:solidFill>
                <a:latin typeface="Arial" panose="020B0604020202020204" pitchFamily="34" charset="0"/>
                <a:ea typeface="Calibri"/>
                <a:cs typeface="Arial" panose="020B0604020202020204" pitchFamily="34" charset="0"/>
                <a:sym typeface="Calibri"/>
              </a:rPr>
              <a:t>a precise</a:t>
            </a:r>
            <a:r>
              <a:rPr lang="en-US" sz="2100" u="none" strike="noStrike" dirty="0">
                <a:solidFill>
                  <a:schemeClr val="dk1"/>
                </a:solidFill>
                <a:latin typeface="Arial" panose="020B0604020202020204" pitchFamily="34" charset="0"/>
                <a:ea typeface="Calibri"/>
                <a:cs typeface="Arial" panose="020B0604020202020204" pitchFamily="34" charset="0"/>
                <a:sym typeface="Calibri"/>
              </a:rPr>
              <a:t> Egyptian Cubit, Indian Hasta, Chinese Chi and Li, and Mayan equivalencies. </a:t>
            </a:r>
          </a:p>
          <a:p>
            <a:pPr marL="0" marR="0" lvl="0" indent="0" algn="l" defTabSz="914400" rtl="0" eaLnBrk="1" fontAlgn="auto" latinLnBrk="0" hangingPunct="1">
              <a:spcBef>
                <a:spcPts val="0"/>
              </a:spcBef>
              <a:spcAft>
                <a:spcPts val="0"/>
              </a:spcAft>
              <a:buClr>
                <a:schemeClr val="dk1"/>
              </a:buClr>
              <a:buSzPts val="1800"/>
              <a:buFont typeface="Arial"/>
              <a:buNone/>
              <a:tabLst/>
              <a:defRPr/>
            </a:pPr>
            <a:endParaRPr lang="en-US" sz="2100" u="none" strike="noStrik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spcBef>
                <a:spcPts val="0"/>
              </a:spcBef>
              <a:spcAft>
                <a:spcPts val="0"/>
              </a:spcAft>
              <a:buClr>
                <a:schemeClr val="dk1"/>
              </a:buClr>
              <a:buSzPts val="1800"/>
              <a:buFont typeface="Arial"/>
              <a:buNone/>
              <a:tabLst/>
              <a:defRPr/>
            </a:pPr>
            <a:r>
              <a:rPr lang="en-US" sz="2100" u="none" strike="noStrike" dirty="0">
                <a:solidFill>
                  <a:schemeClr val="tx1"/>
                </a:solidFill>
                <a:latin typeface="+mj-lt"/>
                <a:ea typeface="Calibri"/>
                <a:cs typeface="Arial" panose="020B0604020202020204" pitchFamily="34" charset="0"/>
                <a:sym typeface="Calibri"/>
              </a:rPr>
              <a:t>As we added more light stream coordinates to the record, it became crystal clear that we were beginning to remap the energetic footprints of our Ancient Global Solar Positioning System…</a:t>
            </a:r>
          </a:p>
        </p:txBody>
      </p:sp>
      <p:pic>
        <p:nvPicPr>
          <p:cNvPr id="110" name="Audio 109">
            <a:extLst>
              <a:ext uri="{FF2B5EF4-FFF2-40B4-BE49-F238E27FC236}">
                <a16:creationId xmlns:a16="http://schemas.microsoft.com/office/drawing/2014/main" id="{F917396A-6D14-E27F-27BB-AFD69BC60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7848506"/>
      </p:ext>
    </p:extLst>
  </p:cSld>
  <p:clrMapOvr>
    <a:masterClrMapping/>
  </p:clrMapOvr>
  <mc:AlternateContent xmlns:mc="http://schemas.openxmlformats.org/markup-compatibility/2006" xmlns:p14="http://schemas.microsoft.com/office/powerpoint/2010/main">
    <mc:Choice Requires="p14">
      <p:transition spd="slow" p14:dur="2000" advTm="38081"/>
    </mc:Choice>
    <mc:Fallback xmlns="">
      <p:transition spd="slow" advTm="3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41" name="Google Shape;102;p2" descr="A group of pyramids in the desert&#10;&#10;AI-generated content may be incorrect.">
            <a:extLst>
              <a:ext uri="{FF2B5EF4-FFF2-40B4-BE49-F238E27FC236}">
                <a16:creationId xmlns:a16="http://schemas.microsoft.com/office/drawing/2014/main" id="{72F60324-49D5-515C-1CC8-438A2CD3B9EC}"/>
              </a:ext>
            </a:extLst>
          </p:cNvPr>
          <p:cNvPicPr preferRelativeResize="0"/>
          <p:nvPr/>
        </p:nvPicPr>
        <p:blipFill rotWithShape="1">
          <a:blip r:embed="rId5">
            <a:alphaModFix amt="70000"/>
          </a:blip>
          <a:srcRect t="12500" r="2128" b="12597"/>
          <a:stretch/>
        </p:blipFill>
        <p:spPr>
          <a:xfrm>
            <a:off x="0" y="-88900"/>
            <a:ext cx="12192000" cy="6961414"/>
          </a:xfrm>
          <a:prstGeom prst="rect">
            <a:avLst/>
          </a:prstGeom>
          <a:noFill/>
          <a:ln>
            <a:noFill/>
          </a:ln>
        </p:spPr>
      </p:pic>
      <p:sp>
        <p:nvSpPr>
          <p:cNvPr id="112" name="Google Shape;112;p3"/>
          <p:cNvSpPr/>
          <p:nvPr/>
        </p:nvSpPr>
        <p:spPr>
          <a:xfrm>
            <a:off x="304800" y="310880"/>
            <a:ext cx="11582400" cy="6225702"/>
          </a:xfrm>
          <a:prstGeom prst="rect">
            <a:avLst/>
          </a:prstGeom>
          <a:solidFill>
            <a:schemeClr val="lt1">
              <a:alpha val="38823"/>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13" name="Google Shape;113;p3"/>
          <p:cNvSpPr/>
          <p:nvPr/>
        </p:nvSpPr>
        <p:spPr>
          <a:xfrm>
            <a:off x="310243" y="316149"/>
            <a:ext cx="11544300" cy="6225702"/>
          </a:xfrm>
          <a:prstGeom prst="rect">
            <a:avLst/>
          </a:prstGeom>
          <a:solidFill>
            <a:schemeClr val="lt1"/>
          </a:solidFill>
          <a:ln>
            <a:noFill/>
          </a:ln>
          <a:effectLst>
            <a:outerShdw blurRad="63500" sx="102000" sy="102000" algn="ctr" rotWithShape="0">
              <a:srgbClr val="000000">
                <a:alpha val="28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pic>
        <p:nvPicPr>
          <p:cNvPr id="114" name="Google Shape;114;p3" descr="A diagram of the earth&#10;&#10;AI-generated content may be incorrect."/>
          <p:cNvPicPr preferRelativeResize="0"/>
          <p:nvPr/>
        </p:nvPicPr>
        <p:blipFill rotWithShape="1">
          <a:blip r:embed="rId6">
            <a:alphaModFix/>
          </a:blip>
          <a:srcRect l="10208" t="1203" b="8765"/>
          <a:stretch/>
        </p:blipFill>
        <p:spPr>
          <a:xfrm>
            <a:off x="585159" y="2270760"/>
            <a:ext cx="5510842" cy="4097141"/>
          </a:xfrm>
          <a:prstGeom prst="rect">
            <a:avLst/>
          </a:prstGeom>
          <a:noFill/>
          <a:ln>
            <a:noFill/>
          </a:ln>
        </p:spPr>
      </p:pic>
      <p:sp>
        <p:nvSpPr>
          <p:cNvPr id="115" name="Google Shape;115;p3"/>
          <p:cNvSpPr txBox="1"/>
          <p:nvPr/>
        </p:nvSpPr>
        <p:spPr>
          <a:xfrm>
            <a:off x="742692" y="2609707"/>
            <a:ext cx="198407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u="none" strike="noStrike" cap="none" dirty="0">
                <a:solidFill>
                  <a:schemeClr val="dk1"/>
                </a:solidFill>
                <a:latin typeface="Arial" panose="020B0604020202020204" pitchFamily="34" charset="0"/>
                <a:ea typeface="Calibri"/>
                <a:cs typeface="Arial" panose="020B0604020202020204" pitchFamily="34" charset="0"/>
                <a:sym typeface="Calibri"/>
              </a:rPr>
              <a:t>23.4° (288 tilt)</a:t>
            </a:r>
          </a:p>
        </p:txBody>
      </p:sp>
      <p:sp>
        <p:nvSpPr>
          <p:cNvPr id="117" name="Google Shape;117;p3"/>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800" dirty="0">
                <a:solidFill>
                  <a:schemeClr val="dk1"/>
                </a:solidFill>
                <a:latin typeface="Arial" panose="020B0604020202020204" pitchFamily="34" charset="0"/>
                <a:ea typeface="Calibri"/>
                <a:cs typeface="Arial" panose="020B0604020202020204" pitchFamily="34" charset="0"/>
                <a:sym typeface="Calibri"/>
              </a:rPr>
              <a:t>ORIGINS</a:t>
            </a: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Paradigm Shifting Perspective</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7" name="TextBox 6">
            <a:extLst>
              <a:ext uri="{FF2B5EF4-FFF2-40B4-BE49-F238E27FC236}">
                <a16:creationId xmlns:a16="http://schemas.microsoft.com/office/drawing/2014/main" id="{3F9B0B22-A670-B1CB-111A-BC83220712FC}"/>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9" name="Google Shape;116;p3">
            <a:extLst>
              <a:ext uri="{FF2B5EF4-FFF2-40B4-BE49-F238E27FC236}">
                <a16:creationId xmlns:a16="http://schemas.microsoft.com/office/drawing/2014/main" id="{3687B32F-88C2-AE5B-57DE-FDB19C5BDCE1}"/>
              </a:ext>
            </a:extLst>
          </p:cNvPr>
          <p:cNvSpPr txBox="1"/>
          <p:nvPr/>
        </p:nvSpPr>
        <p:spPr>
          <a:xfrm>
            <a:off x="6514126" y="1938679"/>
            <a:ext cx="5916706" cy="4873601"/>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1800" strike="noStrike" cap="none" dirty="0">
                <a:solidFill>
                  <a:schemeClr val="dk1"/>
                </a:solidFill>
                <a:latin typeface="Arial" panose="020B0604020202020204" pitchFamily="34" charset="0"/>
                <a:ea typeface="Calibri"/>
                <a:cs typeface="Arial" panose="020B0604020202020204" pitchFamily="34" charset="0"/>
                <a:sym typeface="Calibri"/>
              </a:rPr>
              <a:t>Universal Solar Fundamentals</a:t>
            </a:r>
            <a:endParaRPr sz="1800"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l" rtl="0">
              <a:lnSpc>
                <a:spcPts val="1500"/>
              </a:lnSpc>
              <a:spcBef>
                <a:spcPts val="80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True Sun 432° Great Circle = 1,728,000 Miles </a:t>
            </a:r>
          </a:p>
          <a:p>
            <a:pPr marL="285750" marR="0" lvl="0" indent="-285750" algn="l" rtl="0">
              <a:lnSpc>
                <a:spcPts val="1500"/>
              </a:lnSpc>
              <a:spcBef>
                <a:spcPts val="800"/>
              </a:spcBef>
              <a:spcAft>
                <a:spcPts val="0"/>
              </a:spcAft>
              <a:buFont typeface="Arial" panose="020B0604020202020204" pitchFamily="34" charset="0"/>
              <a:buChar char="•"/>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4r (4 x 432 mi) </a:t>
            </a:r>
            <a:endParaRPr sz="15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285750" marR="0" lvl="0" indent="-285750" algn="l" rtl="0">
              <a:lnSpc>
                <a:spcPts val="1500"/>
              </a:lnSpc>
              <a:spcBef>
                <a:spcPts val="800"/>
              </a:spcBef>
              <a:spcAft>
                <a:spcPts val="0"/>
              </a:spcAft>
              <a:buFont typeface="Arial" panose="020B0604020202020204" pitchFamily="34" charset="0"/>
              <a:buChar char="•"/>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Sun Circle 360 x 1.2 = 432</a:t>
            </a:r>
          </a:p>
          <a:p>
            <a:pPr marL="285750" indent="-285750">
              <a:lnSpc>
                <a:spcPts val="1500"/>
              </a:lnSpc>
              <a:spcBef>
                <a:spcPts val="800"/>
              </a:spcBef>
              <a:buFont typeface="Arial" panose="020B0604020202020204" pitchFamily="34" charset="0"/>
              <a:buChar char="•"/>
            </a:pPr>
            <a:r>
              <a:rPr lang="en-US" sz="1500" dirty="0">
                <a:solidFill>
                  <a:schemeClr val="dk1"/>
                </a:solidFill>
                <a:latin typeface="Arial" panose="020B0604020202020204" pitchFamily="34" charset="0"/>
                <a:ea typeface="Arial"/>
                <a:cs typeface="Arial" panose="020B0604020202020204" pitchFamily="34" charset="0"/>
                <a:sym typeface="Calibri"/>
              </a:rPr>
              <a:t>Spherical Platonics: </a:t>
            </a:r>
            <a:r>
              <a:rPr lang="en-US" sz="1500" i="0" dirty="0">
                <a:solidFill>
                  <a:schemeClr val="dk1"/>
                </a:solidFill>
                <a:latin typeface="Arial" panose="020B0604020202020204" pitchFamily="34" charset="0"/>
                <a:ea typeface="Arial"/>
                <a:cs typeface="Arial" panose="020B0604020202020204" pitchFamily="34" charset="0"/>
                <a:sym typeface="Calibri"/>
              </a:rPr>
              <a:t>30</a:t>
            </a:r>
            <a:r>
              <a:rPr lang="en-US" sz="1500" dirty="0">
                <a:solidFill>
                  <a:schemeClr val="dk1"/>
                </a:solidFill>
                <a:latin typeface="Arial" panose="020B0604020202020204" pitchFamily="34" charset="0"/>
                <a:ea typeface="Arial"/>
                <a:cs typeface="Arial" panose="020B0604020202020204" pitchFamily="34" charset="0"/>
                <a:sym typeface="Calibri"/>
              </a:rPr>
              <a:t>° x 1.2 = 36°</a:t>
            </a:r>
          </a:p>
          <a:p>
            <a:pPr marL="0" marR="0" lvl="0" indent="0" algn="l" rtl="0">
              <a:lnSpc>
                <a:spcPts val="1500"/>
              </a:lnSpc>
              <a:spcBef>
                <a:spcPts val="800"/>
              </a:spcBef>
              <a:spcAft>
                <a:spcPts val="0"/>
              </a:spcAft>
              <a:buNone/>
            </a:pPr>
            <a:endParaRPr lang="en-US" sz="15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ts val="1500"/>
              </a:lnSpc>
              <a:spcBef>
                <a:spcPts val="80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Sun Diameter = 864,000 Miles </a:t>
            </a:r>
            <a:endParaRPr sz="15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a:lnSpc>
                <a:spcPts val="1500"/>
              </a:lnSpc>
              <a:spcBef>
                <a:spcPts val="800"/>
              </a:spcBef>
            </a:pPr>
            <a:endParaRPr lang="en-US" sz="1500" dirty="0">
              <a:solidFill>
                <a:schemeClr val="dk1"/>
              </a:solidFill>
              <a:latin typeface="Arial" panose="020B0604020202020204" pitchFamily="34" charset="0"/>
              <a:ea typeface="Calibri"/>
              <a:cs typeface="Arial" panose="020B0604020202020204" pitchFamily="34" charset="0"/>
              <a:sym typeface="Calibri"/>
            </a:endParaRPr>
          </a:p>
          <a:p>
            <a:pPr>
              <a:lnSpc>
                <a:spcPts val="1500"/>
              </a:lnSpc>
              <a:spcBef>
                <a:spcPts val="800"/>
              </a:spcBef>
            </a:pPr>
            <a:r>
              <a:rPr lang="en-US" sz="1500" dirty="0">
                <a:solidFill>
                  <a:schemeClr val="dk1"/>
                </a:solidFill>
                <a:latin typeface="Arial" panose="020B0604020202020204" pitchFamily="34" charset="0"/>
                <a:ea typeface="Calibri"/>
                <a:cs typeface="Arial" panose="020B0604020202020204" pitchFamily="34" charset="0"/>
                <a:sym typeface="Calibri"/>
              </a:rPr>
              <a:t>Grand Cycle Precession:  25,920 Years (24,000 x 1.08)</a:t>
            </a:r>
          </a:p>
          <a:p>
            <a:pPr>
              <a:lnSpc>
                <a:spcPts val="1500"/>
              </a:lnSpc>
              <a:spcBef>
                <a:spcPts val="800"/>
              </a:spcBef>
            </a:pPr>
            <a:endParaRPr lang="en-US" sz="15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ts val="1500"/>
              </a:lnSpc>
              <a:spcBef>
                <a:spcPts val="80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Sun Orbital Rotation = 360 Days</a:t>
            </a:r>
            <a:endParaRPr sz="15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ts val="1500"/>
              </a:lnSpc>
              <a:spcBef>
                <a:spcPts val="800"/>
              </a:spcBef>
              <a:spcAft>
                <a:spcPts val="0"/>
              </a:spcAft>
              <a:buNone/>
            </a:pPr>
            <a:endParaRPr lang="en-US" sz="15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ts val="1500"/>
              </a:lnSpc>
              <a:spcBef>
                <a:spcPts val="800"/>
              </a:spcBef>
              <a:spcAft>
                <a:spcPts val="0"/>
              </a:spcAft>
              <a:buNone/>
            </a:pPr>
            <a:r>
              <a:rPr lang="en-US" sz="1500" u="none" strike="noStrike" cap="none" dirty="0">
                <a:solidFill>
                  <a:schemeClr val="dk1"/>
                </a:solidFill>
                <a:latin typeface="Arial" panose="020B0604020202020204" pitchFamily="34" charset="0"/>
                <a:ea typeface="Calibri"/>
                <a:cs typeface="Arial" panose="020B0604020202020204" pitchFamily="34" charset="0"/>
                <a:sym typeface="Calibri"/>
              </a:rPr>
              <a:t>1 Day = 1440 Minutes = 86,400 Seconds</a:t>
            </a:r>
          </a:p>
          <a:p>
            <a:pPr marL="0" marR="0" lvl="0" indent="0" algn="l" rtl="0">
              <a:lnSpc>
                <a:spcPts val="1500"/>
              </a:lnSpc>
              <a:spcBef>
                <a:spcPts val="800"/>
              </a:spcBef>
              <a:spcAft>
                <a:spcPts val="0"/>
              </a:spcAft>
              <a:buNone/>
            </a:pPr>
            <a:endParaRPr lang="en-US" sz="15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ts val="1500"/>
              </a:lnSpc>
              <a:spcBef>
                <a:spcPts val="800"/>
              </a:spcBef>
              <a:spcAft>
                <a:spcPts val="0"/>
              </a:spcAft>
              <a:buNone/>
            </a:pPr>
            <a:r>
              <a:rPr lang="en-US" sz="1500" dirty="0">
                <a:solidFill>
                  <a:schemeClr val="dk1"/>
                </a:solidFill>
                <a:latin typeface="Arial" panose="020B0604020202020204" pitchFamily="34" charset="0"/>
                <a:ea typeface="Calibri"/>
                <a:cs typeface="Arial" panose="020B0604020202020204" pitchFamily="34" charset="0"/>
                <a:sym typeface="Calibri"/>
              </a:rPr>
              <a:t>1 Month = 30 Days = 43200 Minutes</a:t>
            </a:r>
            <a:endParaRPr sz="150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800"/>
              </a:spcBef>
              <a:spcAft>
                <a:spcPts val="0"/>
              </a:spcAft>
              <a:buNone/>
            </a:pPr>
            <a:endParaRPr sz="15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0CAFBB54-6718-2587-78D3-BB0352837B34}"/>
              </a:ext>
            </a:extLst>
          </p:cNvPr>
          <p:cNvSpPr txBox="1"/>
          <p:nvPr/>
        </p:nvSpPr>
        <p:spPr>
          <a:xfrm>
            <a:off x="596744" y="990816"/>
            <a:ext cx="10835951" cy="784830"/>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1400"/>
              <a:buFont typeface="Arial"/>
              <a:buNone/>
            </a:pPr>
            <a:r>
              <a:rPr lang="en-US" sz="1500" dirty="0">
                <a:solidFill>
                  <a:schemeClr val="tx1"/>
                </a:solidFill>
                <a:latin typeface="Arial" panose="020B0604020202020204" pitchFamily="34" charset="0"/>
                <a:ea typeface="Calibri"/>
                <a:cs typeface="Arial" panose="020B0604020202020204" pitchFamily="34" charset="0"/>
                <a:sym typeface="Calibri"/>
              </a:rPr>
              <a:t>The map of our solar positioning system</a:t>
            </a:r>
            <a:r>
              <a:rPr lang="en-US" sz="1500" u="none" strike="noStrike" dirty="0">
                <a:solidFill>
                  <a:schemeClr val="tx1"/>
                </a:solidFill>
                <a:latin typeface="Arial" panose="020B0604020202020204" pitchFamily="34" charset="0"/>
                <a:ea typeface="Calibri"/>
                <a:cs typeface="Arial" panose="020B0604020202020204" pitchFamily="34" charset="0"/>
                <a:sym typeface="Calibri"/>
              </a:rPr>
              <a:t> was plotted without our current 23.4º axial tilt. Centuries of exploratory have been missing the pattern because all positions have shifted from original coordinates. We have been electromagnetically </a:t>
            </a:r>
            <a:r>
              <a:rPr lang="en-US" sz="1500" dirty="0">
                <a:solidFill>
                  <a:schemeClr val="tx1"/>
                </a:solidFill>
                <a:latin typeface="Arial" panose="020B0604020202020204" pitchFamily="34" charset="0"/>
                <a:ea typeface="Calibri"/>
                <a:cs typeface="Arial" panose="020B0604020202020204" pitchFamily="34" charset="0"/>
                <a:sym typeface="Calibri"/>
              </a:rPr>
              <a:t>misaligned with our </a:t>
            </a:r>
            <a:r>
              <a:rPr lang="en-US" sz="1500" u="none" strike="noStrike" dirty="0">
                <a:solidFill>
                  <a:schemeClr val="tx1"/>
                </a:solidFill>
                <a:latin typeface="Arial" panose="020B0604020202020204" pitchFamily="34" charset="0"/>
                <a:ea typeface="Calibri"/>
                <a:cs typeface="Arial" panose="020B0604020202020204" pitchFamily="34" charset="0"/>
                <a:sym typeface="Calibri"/>
              </a:rPr>
              <a:t>solar light energy stream...experiencing within an energetically depleted state of consciousness.</a:t>
            </a:r>
            <a:endParaRPr lang="en-US" sz="1500" dirty="0">
              <a:solidFill>
                <a:schemeClr val="tx1"/>
              </a:solidFill>
            </a:endParaRPr>
          </a:p>
        </p:txBody>
      </p:sp>
      <p:pic>
        <p:nvPicPr>
          <p:cNvPr id="38" name="Audio 37">
            <a:extLst>
              <a:ext uri="{FF2B5EF4-FFF2-40B4-BE49-F238E27FC236}">
                <a16:creationId xmlns:a16="http://schemas.microsoft.com/office/drawing/2014/main" id="{D54EC603-6B53-54CA-8440-FFA990FF82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08"/>
    </mc:Choice>
    <mc:Fallback xmlns="">
      <p:transition spd="slow" advTm="2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39" descr="A group of pyramids in the desert&#10;&#10;AI-generated content may be incorrect."/>
          <p:cNvPicPr preferRelativeResize="0"/>
          <p:nvPr/>
        </p:nvPicPr>
        <p:blipFill rotWithShape="1">
          <a:blip r:embed="rId5">
            <a:alphaModFix amt="70000"/>
          </a:blip>
          <a:srcRect t="12500" r="2128" b="12596"/>
          <a:stretch/>
        </p:blipFill>
        <p:spPr>
          <a:xfrm>
            <a:off x="0" y="-88900"/>
            <a:ext cx="12192000" cy="6961414"/>
          </a:xfrm>
          <a:prstGeom prst="rect">
            <a:avLst/>
          </a:prstGeom>
          <a:noFill/>
          <a:ln>
            <a:noFill/>
          </a:ln>
        </p:spPr>
      </p:pic>
      <p:sp>
        <p:nvSpPr>
          <p:cNvPr id="136" name="Google Shape;136;p39"/>
          <p:cNvSpPr/>
          <p:nvPr/>
        </p:nvSpPr>
        <p:spPr>
          <a:xfrm>
            <a:off x="304800" y="310880"/>
            <a:ext cx="11582400" cy="6225702"/>
          </a:xfrm>
          <a:prstGeom prst="rect">
            <a:avLst/>
          </a:prstGeom>
          <a:solidFill>
            <a:schemeClr val="lt1">
              <a:alpha val="38431"/>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7" name="Google Shape;137;p39"/>
          <p:cNvSpPr/>
          <p:nvPr/>
        </p:nvSpPr>
        <p:spPr>
          <a:xfrm>
            <a:off x="310243" y="316149"/>
            <a:ext cx="11544300" cy="6225702"/>
          </a:xfrm>
          <a:prstGeom prst="rect">
            <a:avLst/>
          </a:prstGeom>
          <a:solidFill>
            <a:schemeClr val="lt1"/>
          </a:solidFill>
          <a:ln>
            <a:noFill/>
          </a:ln>
          <a:effectLst>
            <a:outerShdw blurRad="63500" sx="102000" sy="102000" algn="ctr" rotWithShape="0">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39"/>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ORIGINS:  Sleeping Satellite</a:t>
            </a:r>
            <a:endParaRPr sz="1800" b="0" i="0" u="none" strike="noStrike" cap="none">
              <a:solidFill>
                <a:schemeClr val="dk1"/>
              </a:solidFill>
              <a:latin typeface="Arial"/>
              <a:ea typeface="Arial"/>
              <a:cs typeface="Arial"/>
              <a:sym typeface="Arial"/>
            </a:endParaRPr>
          </a:p>
        </p:txBody>
      </p:sp>
      <p:sp>
        <p:nvSpPr>
          <p:cNvPr id="139" name="Google Shape;139;p39"/>
          <p:cNvSpPr txBox="1"/>
          <p:nvPr/>
        </p:nvSpPr>
        <p:spPr>
          <a:xfrm>
            <a:off x="4506686" y="6537523"/>
            <a:ext cx="32203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cubit-converter.ONE</a:t>
            </a:r>
            <a:endParaRPr/>
          </a:p>
        </p:txBody>
      </p:sp>
      <p:sp>
        <p:nvSpPr>
          <p:cNvPr id="140" name="Google Shape;140;p39"/>
          <p:cNvSpPr txBox="1"/>
          <p:nvPr/>
        </p:nvSpPr>
        <p:spPr>
          <a:xfrm>
            <a:off x="128016" y="2614768"/>
            <a:ext cx="5916600" cy="39306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Lunar </a:t>
            </a:r>
            <a:r>
              <a:rPr lang="en-US" sz="1800" b="1" dirty="0">
                <a:solidFill>
                  <a:schemeClr val="dk1"/>
                </a:solidFill>
              </a:rPr>
              <a:t>Cycle</a:t>
            </a:r>
            <a:r>
              <a:rPr lang="en-US" sz="1800" b="1" i="0" u="none" strike="noStrike" cap="none" dirty="0">
                <a:solidFill>
                  <a:schemeClr val="dk1"/>
                </a:solidFill>
                <a:latin typeface="Arial"/>
                <a:ea typeface="Arial"/>
                <a:cs typeface="Arial"/>
                <a:sym typeface="Arial"/>
              </a:rPr>
              <a:t> Correspondence</a:t>
            </a:r>
            <a:endParaRPr dirty="0"/>
          </a:p>
          <a:p>
            <a:pPr marL="0" marR="0" lvl="0" indent="0" algn="ctr" rtl="0">
              <a:lnSpc>
                <a:spcPct val="115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2" indent="0" algn="ctr" rtl="0">
              <a:lnSpc>
                <a:spcPct val="115000"/>
              </a:lnSpc>
              <a:spcBef>
                <a:spcPts val="0"/>
              </a:spcBef>
              <a:spcAft>
                <a:spcPts val="0"/>
              </a:spcAft>
              <a:buNone/>
            </a:pPr>
            <a:r>
              <a:rPr lang="en-US" sz="1800" b="0" i="1" u="none" strike="noStrike" cap="none" dirty="0">
                <a:solidFill>
                  <a:schemeClr val="dk1"/>
                </a:solidFill>
                <a:latin typeface="Arial"/>
                <a:ea typeface="Arial"/>
                <a:cs typeface="Arial"/>
                <a:sym typeface="Arial"/>
              </a:rPr>
              <a:t>Lunar Month</a:t>
            </a:r>
            <a:r>
              <a:rPr lang="en-US" sz="1800" b="0" i="0" u="none" strike="noStrike" cap="none" dirty="0">
                <a:solidFill>
                  <a:schemeClr val="dk1"/>
                </a:solidFill>
                <a:latin typeface="Arial"/>
                <a:ea typeface="Arial"/>
                <a:cs typeface="Arial"/>
                <a:sym typeface="Arial"/>
              </a:rPr>
              <a:t> </a:t>
            </a:r>
            <a:endParaRPr dirty="0"/>
          </a:p>
          <a:p>
            <a:pPr marL="0" marR="0" lvl="2" indent="0" algn="ctr"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 </a:t>
            </a:r>
            <a:endParaRPr dirty="0"/>
          </a:p>
          <a:p>
            <a:pPr marL="0" marR="0" lvl="2" indent="0" algn="ctr"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720 Hours</a:t>
            </a:r>
            <a:endParaRPr dirty="0"/>
          </a:p>
          <a:p>
            <a:pPr marL="0" marR="0" lvl="2" indent="0" algn="ctr" rtl="0">
              <a:lnSpc>
                <a:spcPct val="115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0" marR="0" lvl="2" indent="0" algn="ctr"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30 Days</a:t>
            </a:r>
            <a:endParaRPr dirty="0"/>
          </a:p>
          <a:p>
            <a:pPr marL="0" marR="0" lvl="2" indent="0" algn="ctr" rtl="0">
              <a:lnSpc>
                <a:spcPct val="115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0" marR="0" lvl="2" indent="0" algn="ctr" rtl="0">
              <a:lnSpc>
                <a:spcPct val="115000"/>
              </a:lnSpc>
              <a:spcBef>
                <a:spcPts val="0"/>
              </a:spcBef>
              <a:spcAft>
                <a:spcPts val="0"/>
              </a:spcAft>
              <a:buNone/>
            </a:pPr>
            <a:r>
              <a:rPr lang="en-US" sz="1800" b="0" i="1" u="none" strike="noStrike" cap="none" dirty="0">
                <a:solidFill>
                  <a:schemeClr val="dk1"/>
                </a:solidFill>
                <a:latin typeface="Arial"/>
                <a:ea typeface="Arial"/>
                <a:cs typeface="Arial"/>
                <a:sym typeface="Arial"/>
              </a:rPr>
              <a:t>Lunar Year</a:t>
            </a:r>
            <a:r>
              <a:rPr lang="en-US" sz="1800" b="0" i="0" u="none" strike="noStrike" cap="none" dirty="0">
                <a:solidFill>
                  <a:schemeClr val="dk1"/>
                </a:solidFill>
                <a:latin typeface="Arial"/>
                <a:ea typeface="Arial"/>
                <a:cs typeface="Arial"/>
                <a:sym typeface="Arial"/>
              </a:rPr>
              <a:t>  </a:t>
            </a:r>
            <a:endParaRPr dirty="0"/>
          </a:p>
          <a:p>
            <a:pPr marL="0" marR="0" lvl="2" indent="0" algn="ctr" rtl="0">
              <a:lnSpc>
                <a:spcPct val="115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0" marR="0" lvl="2" indent="0" algn="ctr" rtl="0">
              <a:lnSpc>
                <a:spcPct val="115000"/>
              </a:lnSpc>
              <a:spcBef>
                <a:spcPts val="0"/>
              </a:spcBef>
              <a:spcAft>
                <a:spcPts val="0"/>
              </a:spcAft>
              <a:buNone/>
            </a:pPr>
            <a:r>
              <a:rPr lang="en-US" sz="1800" b="0" i="0" u="none" strike="noStrike" cap="none" dirty="0">
                <a:solidFill>
                  <a:schemeClr val="dk1"/>
                </a:solidFill>
                <a:latin typeface="Arial"/>
                <a:ea typeface="Arial"/>
                <a:cs typeface="Arial"/>
                <a:sym typeface="Arial"/>
              </a:rPr>
              <a:t>360 Days</a:t>
            </a:r>
            <a:endParaRPr dirty="0"/>
          </a:p>
          <a:p>
            <a:pPr marL="0" marR="0" lvl="0" indent="0" algn="l" rtl="0">
              <a:lnSpc>
                <a:spcPct val="100000"/>
              </a:lnSpc>
              <a:spcBef>
                <a:spcPts val="800"/>
              </a:spcBef>
              <a:spcAft>
                <a:spcPts val="0"/>
              </a:spcAft>
              <a:buNone/>
            </a:pPr>
            <a:endParaRPr sz="1500" b="0" i="0" u="none" strike="noStrike" cap="none" dirty="0">
              <a:solidFill>
                <a:schemeClr val="dk1"/>
              </a:solidFill>
              <a:latin typeface="Arial"/>
              <a:ea typeface="Arial"/>
              <a:cs typeface="Arial"/>
              <a:sym typeface="Arial"/>
            </a:endParaRPr>
          </a:p>
        </p:txBody>
      </p:sp>
      <p:sp>
        <p:nvSpPr>
          <p:cNvPr id="141" name="Google Shape;141;p39"/>
          <p:cNvSpPr txBox="1"/>
          <p:nvPr/>
        </p:nvSpPr>
        <p:spPr>
          <a:xfrm>
            <a:off x="596744" y="990816"/>
            <a:ext cx="108360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rial"/>
                <a:ea typeface="Arial"/>
                <a:cs typeface="Arial"/>
                <a:sym typeface="Arial"/>
              </a:rPr>
              <a:t>The impact creating the axial tilt also resulted in another major factor: the creation and influence of the Moon.  The electromagnetic gravitational lock between the Moon, Earth, and Sun maintains the tilt angle of the rotational axis throughout the revolving dynamics of the 25,920 year Grand Cycle.  Accordingly, harnessing gravitational control through solar stream alignment must also account for this lunar correspondence at all points </a:t>
            </a:r>
            <a:r>
              <a:rPr lang="en-US" sz="1800" dirty="0">
                <a:solidFill>
                  <a:schemeClr val="dk1"/>
                </a:solidFill>
              </a:rPr>
              <a:t>across</a:t>
            </a:r>
            <a:r>
              <a:rPr lang="en-US" sz="1800" b="0" i="0" u="none" strike="noStrike" cap="none" dirty="0">
                <a:solidFill>
                  <a:schemeClr val="dk1"/>
                </a:solidFill>
                <a:latin typeface="Arial"/>
                <a:ea typeface="Arial"/>
                <a:cs typeface="Arial"/>
                <a:sym typeface="Arial"/>
              </a:rPr>
              <a:t> time and space.   </a:t>
            </a:r>
            <a:endParaRPr sz="1800" b="0" i="0" u="none" strike="noStrike" cap="none" dirty="0">
              <a:solidFill>
                <a:schemeClr val="dk1"/>
              </a:solidFill>
              <a:latin typeface="Arial"/>
              <a:ea typeface="Arial"/>
              <a:cs typeface="Arial"/>
              <a:sym typeface="Arial"/>
            </a:endParaRPr>
          </a:p>
        </p:txBody>
      </p:sp>
      <p:pic>
        <p:nvPicPr>
          <p:cNvPr id="142" name="Google Shape;142;p39"/>
          <p:cNvPicPr preferRelativeResize="0"/>
          <p:nvPr/>
        </p:nvPicPr>
        <p:blipFill rotWithShape="1">
          <a:blip r:embed="rId6">
            <a:alphaModFix/>
          </a:blip>
          <a:srcRect/>
          <a:stretch/>
        </p:blipFill>
        <p:spPr>
          <a:xfrm>
            <a:off x="11226800" y="5892800"/>
            <a:ext cx="812800" cy="812800"/>
          </a:xfrm>
          <a:prstGeom prst="rect">
            <a:avLst/>
          </a:prstGeom>
          <a:noFill/>
          <a:ln>
            <a:noFill/>
          </a:ln>
        </p:spPr>
      </p:pic>
      <p:pic>
        <p:nvPicPr>
          <p:cNvPr id="143" name="Google Shape;143;p39" descr="A drawing of circles and a circle with numbers and a circle with a circle with a circle with a circle with a circle with a circle with a circle with a circle with a circle with a circle&#10;&#10;AI-generated content may be incorrect."/>
          <p:cNvPicPr preferRelativeResize="0"/>
          <p:nvPr/>
        </p:nvPicPr>
        <p:blipFill rotWithShape="1">
          <a:blip r:embed="rId7">
            <a:alphaModFix/>
          </a:blip>
          <a:srcRect/>
          <a:stretch/>
        </p:blipFill>
        <p:spPr>
          <a:xfrm>
            <a:off x="7438074" y="2858524"/>
            <a:ext cx="3295224" cy="3205199"/>
          </a:xfrm>
          <a:prstGeom prst="rect">
            <a:avLst/>
          </a:prstGeom>
          <a:noFill/>
          <a:ln>
            <a:noFill/>
          </a:ln>
        </p:spPr>
      </p:pic>
      <p:cxnSp>
        <p:nvCxnSpPr>
          <p:cNvPr id="144" name="Google Shape;144;p39"/>
          <p:cNvCxnSpPr/>
          <p:nvPr/>
        </p:nvCxnSpPr>
        <p:spPr>
          <a:xfrm flipH="1">
            <a:off x="6119950" y="2833975"/>
            <a:ext cx="12300" cy="3324600"/>
          </a:xfrm>
          <a:prstGeom prst="straightConnector1">
            <a:avLst/>
          </a:prstGeom>
          <a:noFill/>
          <a:ln w="9525" cap="flat" cmpd="sng">
            <a:solidFill>
              <a:srgbClr val="1F1F1F"/>
            </a:solidFill>
            <a:prstDash val="solid"/>
            <a:round/>
            <a:headEnd type="none" w="med" len="med"/>
            <a:tailEnd type="none" w="med" len="med"/>
          </a:ln>
        </p:spPr>
      </p:cxnSp>
      <p:pic>
        <p:nvPicPr>
          <p:cNvPr id="181" name="Audio 180">
            <a:extLst>
              <a:ext uri="{FF2B5EF4-FFF2-40B4-BE49-F238E27FC236}">
                <a16:creationId xmlns:a16="http://schemas.microsoft.com/office/drawing/2014/main" id="{DC689A18-3675-6001-992E-F47E528253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507"/>
    </mc:Choice>
    <mc:Fallback>
      <p:transition spd="slow" advTm="2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1"/>
                                        </p:tgtEl>
                                      </p:cBhvr>
                                    </p:cmd>
                                  </p:childTnLst>
                                </p:cTn>
                              </p:par>
                              <p:par>
                                <p:cTn id="7" presetID="10"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animEffect transition="in" filter="fade">
                                      <p:cBhvr>
                                        <p:cTn id="9" dur="1"/>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3DF2616C-B308-980B-EF47-F3912A9D030D}"/>
            </a:ext>
          </a:extLst>
        </p:cNvPr>
        <p:cNvGrpSpPr/>
        <p:nvPr/>
      </p:nvGrpSpPr>
      <p:grpSpPr>
        <a:xfrm>
          <a:off x="0" y="0"/>
          <a:ext cx="0" cy="0"/>
          <a:chOff x="0" y="0"/>
          <a:chExt cx="0" cy="0"/>
        </a:xfrm>
      </p:grpSpPr>
      <p:pic>
        <p:nvPicPr>
          <p:cNvPr id="45" name="Google Shape;102;p2" descr="A group of pyramids in the desert&#10;&#10;AI-generated content may be incorrect.">
            <a:extLst>
              <a:ext uri="{FF2B5EF4-FFF2-40B4-BE49-F238E27FC236}">
                <a16:creationId xmlns:a16="http://schemas.microsoft.com/office/drawing/2014/main" id="{BE183AE8-B4E9-C18F-C739-F9D77A993FE3}"/>
              </a:ext>
            </a:extLst>
          </p:cNvPr>
          <p:cNvPicPr preferRelativeResize="0"/>
          <p:nvPr/>
        </p:nvPicPr>
        <p:blipFill rotWithShape="1">
          <a:blip r:embed="rId5">
            <a:alphaModFix amt="70000"/>
          </a:blip>
          <a:srcRect t="12500" r="2128" b="12597"/>
          <a:stretch/>
        </p:blipFill>
        <p:spPr>
          <a:xfrm>
            <a:off x="0" y="-88900"/>
            <a:ext cx="12192000" cy="6961414"/>
          </a:xfrm>
          <a:prstGeom prst="rect">
            <a:avLst/>
          </a:prstGeom>
          <a:noFill/>
          <a:ln>
            <a:noFill/>
          </a:ln>
        </p:spPr>
      </p:pic>
      <p:sp>
        <p:nvSpPr>
          <p:cNvPr id="4" name="Google Shape;167;p7">
            <a:extLst>
              <a:ext uri="{FF2B5EF4-FFF2-40B4-BE49-F238E27FC236}">
                <a16:creationId xmlns:a16="http://schemas.microsoft.com/office/drawing/2014/main" id="{6B33709B-C25D-6820-A844-207F16E31C8A}"/>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317" name="Google Shape;317;p15">
            <a:extLst>
              <a:ext uri="{FF2B5EF4-FFF2-40B4-BE49-F238E27FC236}">
                <a16:creationId xmlns:a16="http://schemas.microsoft.com/office/drawing/2014/main" id="{F9B2B9F0-712F-5F18-B481-8C81A8AF0BC8}"/>
              </a:ext>
            </a:extLst>
          </p:cNvPr>
          <p:cNvSpPr txBox="1"/>
          <p:nvPr/>
        </p:nvSpPr>
        <p:spPr>
          <a:xfrm>
            <a:off x="0" y="501381"/>
            <a:ext cx="70733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ORIGINS: SOL Measurement Foundations</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E490D8AF-A228-A94D-B7A5-BCA8D363F2E9}"/>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33" name="TextBox 32">
            <a:extLst>
              <a:ext uri="{FF2B5EF4-FFF2-40B4-BE49-F238E27FC236}">
                <a16:creationId xmlns:a16="http://schemas.microsoft.com/office/drawing/2014/main" id="{86E00EB2-80A8-1CAB-10A2-3620E29822B2}"/>
              </a:ext>
            </a:extLst>
          </p:cNvPr>
          <p:cNvSpPr txBox="1"/>
          <p:nvPr/>
        </p:nvSpPr>
        <p:spPr>
          <a:xfrm>
            <a:off x="589280" y="976801"/>
            <a:ext cx="10688320" cy="1200329"/>
          </a:xfrm>
          <a:prstGeom prst="rect">
            <a:avLst/>
          </a:prstGeom>
          <a:noFill/>
        </p:spPr>
        <p:txBody>
          <a:bodyPr wrap="square" rtlCol="0">
            <a:spAutoFit/>
          </a:bodyPr>
          <a:lstStyle/>
          <a:p>
            <a:pPr algn="ctr"/>
            <a:endParaRPr lang="en-US" sz="1800" dirty="0">
              <a:solidFill>
                <a:srgbClr val="000000"/>
              </a:solidFill>
              <a:effectLst/>
              <a:latin typeface="+mn-lt"/>
              <a:ea typeface="Noto Sans Symbols"/>
              <a:cs typeface="Arial" panose="020B0604020202020204" pitchFamily="34" charset="0"/>
            </a:endParaRPr>
          </a:p>
          <a:p>
            <a:pPr algn="ctr"/>
            <a:r>
              <a:rPr lang="en-US" sz="1800" dirty="0">
                <a:solidFill>
                  <a:srgbClr val="000000"/>
                </a:solidFill>
                <a:effectLst/>
                <a:latin typeface="+mn-lt"/>
                <a:ea typeface="Noto Sans Symbols"/>
                <a:cs typeface="Arial" panose="020B0604020202020204" pitchFamily="34" charset="0"/>
              </a:rPr>
              <a:t>After </a:t>
            </a:r>
            <a:r>
              <a:rPr lang="en-US" sz="1800" dirty="0">
                <a:latin typeface="+mn-lt"/>
                <a:ea typeface="Noto Sans Symbols"/>
                <a:cs typeface="Arial" panose="020B0604020202020204" pitchFamily="34" charset="0"/>
              </a:rPr>
              <a:t>observing a </a:t>
            </a:r>
            <a:r>
              <a:rPr lang="en-US" sz="1800" dirty="0">
                <a:solidFill>
                  <a:srgbClr val="000000"/>
                </a:solidFill>
                <a:effectLst/>
                <a:latin typeface="+mn-lt"/>
                <a:ea typeface="Noto Sans Symbols"/>
                <a:cs typeface="Arial" panose="020B0604020202020204" pitchFamily="34" charset="0"/>
              </a:rPr>
              <a:t>pattern linking the 0.535836763 m Egyptian Royal Cubit to 300,000,000 m/s SOL, </a:t>
            </a:r>
            <a:r>
              <a:rPr lang="en-US" sz="1800" dirty="0">
                <a:latin typeface="+mn-lt"/>
                <a:ea typeface="Noto Sans Symbols"/>
                <a:cs typeface="Arial" panose="020B0604020202020204" pitchFamily="34" charset="0"/>
              </a:rPr>
              <a:t>we found equivocal light speed correspondence in the 0.462962962 m Egyptian Cubit. And then again, aligned from across the globe through our Chinese and Indian foundations.  </a:t>
            </a:r>
            <a:endParaRPr lang="en-US" sz="1800" dirty="0">
              <a:latin typeface="+mn-lt"/>
            </a:endParaRPr>
          </a:p>
        </p:txBody>
      </p:sp>
      <p:sp>
        <p:nvSpPr>
          <p:cNvPr id="41" name="TextBox 40">
            <a:extLst>
              <a:ext uri="{FF2B5EF4-FFF2-40B4-BE49-F238E27FC236}">
                <a16:creationId xmlns:a16="http://schemas.microsoft.com/office/drawing/2014/main" id="{7A63C424-0956-00A6-F81C-33A22D4CDB77}"/>
              </a:ext>
            </a:extLst>
          </p:cNvPr>
          <p:cNvSpPr txBox="1"/>
          <p:nvPr/>
        </p:nvSpPr>
        <p:spPr>
          <a:xfrm>
            <a:off x="309562" y="2201937"/>
            <a:ext cx="11572875" cy="61555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
                <a:schemeClr val="dk1"/>
              </a:buClr>
              <a:buSzPts val="1800"/>
              <a:buFont typeface="Arial"/>
              <a:buNone/>
              <a:tabLst/>
              <a:defRPr/>
            </a:pPr>
            <a:r>
              <a:rPr lang="en-US" sz="1600" b="1" i="1" dirty="0">
                <a:solidFill>
                  <a:schemeClr val="dk1"/>
                </a:solidFill>
                <a:latin typeface="Arial" panose="020B0604020202020204" pitchFamily="34" charset="0"/>
                <a:ea typeface="Calibri"/>
                <a:cs typeface="Arial" panose="020B0604020202020204" pitchFamily="34" charset="0"/>
                <a:sym typeface="Calibri"/>
              </a:rPr>
              <a:t>Our Rational Units from across ancient cultures adhere to a singular inverse number ratio system driven by our Universal Q-bit exchanging </a:t>
            </a:r>
            <a:r>
              <a:rPr lang="en-US" sz="1800" b="1" i="1" dirty="0"/>
              <a:t>0.54 m Q of light information at 300,000,000 m/s; 185,185.185 mi/s.</a:t>
            </a:r>
          </a:p>
        </p:txBody>
      </p:sp>
      <p:pic>
        <p:nvPicPr>
          <p:cNvPr id="287" name="Audio 286">
            <a:extLst>
              <a:ext uri="{FF2B5EF4-FFF2-40B4-BE49-F238E27FC236}">
                <a16:creationId xmlns:a16="http://schemas.microsoft.com/office/drawing/2014/main" id="{70134051-539F-D2C1-081A-9351E4F47F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291" name="Picture 290">
            <a:extLst>
              <a:ext uri="{FF2B5EF4-FFF2-40B4-BE49-F238E27FC236}">
                <a16:creationId xmlns:a16="http://schemas.microsoft.com/office/drawing/2014/main" id="{FBEDD824-B93A-8C1A-1F9C-8E0AD70B3559}"/>
              </a:ext>
            </a:extLst>
          </p:cNvPr>
          <p:cNvPicPr>
            <a:picLocks noChangeAspect="1"/>
          </p:cNvPicPr>
          <p:nvPr/>
        </p:nvPicPr>
        <p:blipFill>
          <a:blip r:embed="rId7"/>
          <a:stretch>
            <a:fillRect/>
          </a:stretch>
        </p:blipFill>
        <p:spPr>
          <a:xfrm>
            <a:off x="2991092" y="2940961"/>
            <a:ext cx="6209815" cy="34740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0536708"/>
      </p:ext>
    </p:extLst>
  </p:cSld>
  <p:clrMapOvr>
    <a:masterClrMapping/>
  </p:clrMapOvr>
  <mc:AlternateContent xmlns:mc="http://schemas.openxmlformats.org/markup-compatibility/2006" xmlns:p14="http://schemas.microsoft.com/office/powerpoint/2010/main">
    <mc:Choice Requires="p14">
      <p:transition spd="slow" p14:dur="2000" advTm="35353"/>
    </mc:Choice>
    <mc:Fallback xmlns="">
      <p:transition spd="slow" advTm="3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3DF2616C-B308-980B-EF47-F3912A9D030D}"/>
            </a:ext>
          </a:extLst>
        </p:cNvPr>
        <p:cNvGrpSpPr/>
        <p:nvPr/>
      </p:nvGrpSpPr>
      <p:grpSpPr>
        <a:xfrm>
          <a:off x="0" y="0"/>
          <a:ext cx="0" cy="0"/>
          <a:chOff x="0" y="0"/>
          <a:chExt cx="0" cy="0"/>
        </a:xfrm>
      </p:grpSpPr>
      <p:pic>
        <p:nvPicPr>
          <p:cNvPr id="17" name="Google Shape;102;p2" descr="A group of pyramids in the desert&#10;&#10;AI-generated content may be incorrect.">
            <a:extLst>
              <a:ext uri="{FF2B5EF4-FFF2-40B4-BE49-F238E27FC236}">
                <a16:creationId xmlns:a16="http://schemas.microsoft.com/office/drawing/2014/main" id="{90E82A4D-6CE1-F274-4AF6-CBC9BB683FE1}"/>
              </a:ext>
            </a:extLst>
          </p:cNvPr>
          <p:cNvPicPr preferRelativeResize="0"/>
          <p:nvPr/>
        </p:nvPicPr>
        <p:blipFill rotWithShape="1">
          <a:blip r:embed="rId5">
            <a:alphaModFix amt="70000"/>
          </a:blip>
          <a:srcRect t="12500" r="2128" b="12597"/>
          <a:stretch/>
        </p:blipFill>
        <p:spPr>
          <a:xfrm>
            <a:off x="0" y="-88900"/>
            <a:ext cx="12192000" cy="6961414"/>
          </a:xfrm>
          <a:prstGeom prst="rect">
            <a:avLst/>
          </a:prstGeom>
          <a:noFill/>
          <a:ln>
            <a:noFill/>
          </a:ln>
        </p:spPr>
      </p:pic>
      <p:sp>
        <p:nvSpPr>
          <p:cNvPr id="4" name="Google Shape;167;p7">
            <a:extLst>
              <a:ext uri="{FF2B5EF4-FFF2-40B4-BE49-F238E27FC236}">
                <a16:creationId xmlns:a16="http://schemas.microsoft.com/office/drawing/2014/main" id="{6B33709B-C25D-6820-A844-207F16E31C8A}"/>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317" name="Google Shape;317;p15">
            <a:extLst>
              <a:ext uri="{FF2B5EF4-FFF2-40B4-BE49-F238E27FC236}">
                <a16:creationId xmlns:a16="http://schemas.microsoft.com/office/drawing/2014/main" id="{F9B2B9F0-712F-5F18-B481-8C81A8AF0BC8}"/>
              </a:ext>
            </a:extLst>
          </p:cNvPr>
          <p:cNvSpPr txBox="1"/>
          <p:nvPr/>
        </p:nvSpPr>
        <p:spPr>
          <a:xfrm>
            <a:off x="0" y="501381"/>
            <a:ext cx="108333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ORIGINS: Closing the Distance Between Metric and Imperial</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E490D8AF-A228-A94D-B7A5-BCA8D363F2E9}"/>
              </a:ext>
            </a:extLst>
          </p:cNvPr>
          <p:cNvSpPr txBox="1"/>
          <p:nvPr/>
        </p:nvSpPr>
        <p:spPr>
          <a:xfrm>
            <a:off x="4506686" y="6537523"/>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3" name="Google Shape;207;p10">
            <a:extLst>
              <a:ext uri="{FF2B5EF4-FFF2-40B4-BE49-F238E27FC236}">
                <a16:creationId xmlns:a16="http://schemas.microsoft.com/office/drawing/2014/main" id="{035B3C11-9D8B-7A65-05FC-556DB596B3DB}"/>
              </a:ext>
            </a:extLst>
          </p:cNvPr>
          <p:cNvSpPr txBox="1">
            <a:spLocks noGrp="1"/>
          </p:cNvSpPr>
          <p:nvPr>
            <p:ph type="body" idx="1"/>
          </p:nvPr>
        </p:nvSpPr>
        <p:spPr>
          <a:xfrm>
            <a:off x="203202" y="1838582"/>
            <a:ext cx="5791200" cy="1632669"/>
          </a:xfrm>
          <a:prstGeom prst="rect">
            <a:avLst/>
          </a:prstGeom>
          <a:noFill/>
          <a:ln>
            <a:noFill/>
          </a:ln>
        </p:spPr>
        <p:txBody>
          <a:bodyPr spcFirstLastPara="1" wrap="square" lIns="91425" tIns="45700" rIns="91425" bIns="45700" anchor="t" anchorCtr="0">
            <a:noAutofit/>
          </a:bodyPr>
          <a:lstStyle/>
          <a:p>
            <a:pPr marL="114300" indent="0" algn="ctr">
              <a:buNone/>
            </a:pPr>
            <a:r>
              <a:rPr lang="en-US" sz="1800" dirty="0"/>
              <a:t>RATIONAL MILE</a:t>
            </a:r>
          </a:p>
          <a:p>
            <a:pPr marL="114300" indent="0" algn="ctr">
              <a:buNone/>
            </a:pPr>
            <a:r>
              <a:rPr lang="en-US" sz="1800" dirty="0"/>
              <a:t>1 Mile = 1600 Metres</a:t>
            </a:r>
          </a:p>
          <a:p>
            <a:pPr marL="0" indent="0" algn="ctr">
              <a:lnSpc>
                <a:spcPct val="100000"/>
              </a:lnSpc>
              <a:buNone/>
            </a:pPr>
            <a:r>
              <a:rPr lang="en-US" sz="1800" dirty="0"/>
              <a:t>(400 m Stadion x 8.64 Cu)</a:t>
            </a:r>
          </a:p>
          <a:p>
            <a:pPr marL="0" indent="0" algn="ctr">
              <a:lnSpc>
                <a:spcPct val="100000"/>
              </a:lnSpc>
              <a:buNone/>
            </a:pPr>
            <a:r>
              <a:rPr lang="en-US" sz="1800" dirty="0"/>
              <a:t>Stadec: 600 Feet x 2.16</a:t>
            </a:r>
          </a:p>
          <a:p>
            <a:pPr marL="0" indent="0" algn="ctr">
              <a:lnSpc>
                <a:spcPct val="100000"/>
              </a:lnSpc>
              <a:buNone/>
            </a:pPr>
            <a:r>
              <a:rPr lang="en-US" sz="1400" u="none" strike="noStrike" dirty="0">
                <a:solidFill>
                  <a:srgbClr val="000000"/>
                </a:solidFill>
                <a:effectLst/>
                <a:latin typeface="Arial" panose="020B0604020202020204" pitchFamily="34" charset="0"/>
              </a:rPr>
              <a:t>185.185185185 m – 200 yd – 600 ft × 1/3.24 cm / 1/8.64 = 1600 m</a:t>
            </a:r>
          </a:p>
          <a:p>
            <a:pPr marL="0" indent="0" algn="ctr">
              <a:lnSpc>
                <a:spcPct val="100000"/>
              </a:lnSpc>
              <a:buNone/>
            </a:pPr>
            <a:r>
              <a:rPr lang="en-US" sz="1200" u="none" strike="noStrike" dirty="0">
                <a:solidFill>
                  <a:srgbClr val="000000"/>
                </a:solidFill>
                <a:effectLst/>
              </a:rPr>
              <a:t>300,000,000 m /187,500 mi/s = 1600 </a:t>
            </a:r>
            <a:r>
              <a:rPr lang="en-US" sz="1200" dirty="0"/>
              <a:t>m</a:t>
            </a:r>
            <a:r>
              <a:rPr lang="en-US" sz="1200" u="none" strike="noStrike" dirty="0">
                <a:solidFill>
                  <a:srgbClr val="000000"/>
                </a:solidFill>
                <a:effectLst/>
              </a:rPr>
              <a:t> </a:t>
            </a:r>
          </a:p>
          <a:p>
            <a:pPr marL="0" indent="0" algn="ctr">
              <a:lnSpc>
                <a:spcPct val="100000"/>
              </a:lnSpc>
              <a:buNone/>
            </a:pPr>
            <a:endParaRPr lang="en-US" sz="1500" u="none" strike="noStrike" dirty="0">
              <a:solidFill>
                <a:srgbClr val="000000"/>
              </a:solidFill>
              <a:effectLst/>
            </a:endParaRPr>
          </a:p>
          <a:p>
            <a:pPr marL="0" indent="0" algn="ctr">
              <a:lnSpc>
                <a:spcPct val="100000"/>
              </a:lnSpc>
              <a:buNone/>
            </a:pPr>
            <a:endParaRPr lang="en-US" sz="2100" dirty="0"/>
          </a:p>
        </p:txBody>
      </p:sp>
      <p:sp>
        <p:nvSpPr>
          <p:cNvPr id="5" name="TextBox 4">
            <a:extLst>
              <a:ext uri="{FF2B5EF4-FFF2-40B4-BE49-F238E27FC236}">
                <a16:creationId xmlns:a16="http://schemas.microsoft.com/office/drawing/2014/main" id="{91D37549-71B5-C1A2-2F53-D4ECF22D1D34}"/>
              </a:ext>
            </a:extLst>
          </p:cNvPr>
          <p:cNvSpPr txBox="1"/>
          <p:nvPr/>
        </p:nvSpPr>
        <p:spPr>
          <a:xfrm>
            <a:off x="871525" y="1008282"/>
            <a:ext cx="10488706" cy="1061829"/>
          </a:xfrm>
          <a:prstGeom prst="rect">
            <a:avLst/>
          </a:prstGeom>
          <a:noFill/>
        </p:spPr>
        <p:txBody>
          <a:bodyPr wrap="square" rtlCol="0">
            <a:spAutoFit/>
          </a:bodyPr>
          <a:lstStyle/>
          <a:p>
            <a:pPr algn="ctr">
              <a:buSzPts val="1400"/>
              <a:defRPr/>
            </a:pPr>
            <a:r>
              <a:rPr lang="en-US" sz="1600" dirty="0"/>
              <a:t>In pursuit of seamless spatial mapping, </a:t>
            </a:r>
            <a:r>
              <a:rPr lang="en-US" sz="1600" u="none" strike="noStrike" dirty="0">
                <a:solidFill>
                  <a:srgbClr val="000000"/>
                </a:solidFill>
                <a:effectLst/>
              </a:rPr>
              <a:t>we traced </a:t>
            </a:r>
            <a:r>
              <a:rPr lang="en-US" sz="1600" dirty="0"/>
              <a:t>the Mile history </a:t>
            </a:r>
            <a:r>
              <a:rPr lang="en-US" sz="1600" u="none" strike="noStrike" dirty="0">
                <a:solidFill>
                  <a:srgbClr val="000000"/>
                </a:solidFill>
                <a:effectLst/>
              </a:rPr>
              <a:t>back to the Stadion.  </a:t>
            </a:r>
            <a:endParaRPr lang="en-US" sz="1600" dirty="0"/>
          </a:p>
          <a:p>
            <a:pPr algn="ctr">
              <a:buSzPts val="1400"/>
              <a:defRPr/>
            </a:pPr>
            <a:r>
              <a:rPr lang="en-US" sz="1600" u="none" strike="noStrike" dirty="0">
                <a:solidFill>
                  <a:srgbClr val="000000"/>
                </a:solidFill>
                <a:effectLst/>
              </a:rPr>
              <a:t>Here we found the link between the </a:t>
            </a:r>
            <a:r>
              <a:rPr lang="en-US" sz="1600" dirty="0"/>
              <a:t>0.462962962 m rational Cubit </a:t>
            </a:r>
            <a:r>
              <a:rPr lang="en-US" sz="1600" u="none" strike="noStrike" dirty="0">
                <a:solidFill>
                  <a:srgbClr val="000000"/>
                </a:solidFill>
                <a:effectLst/>
              </a:rPr>
              <a:t>and the original 1620 m</a:t>
            </a:r>
            <a:r>
              <a:rPr lang="en-US" sz="1600" dirty="0"/>
              <a:t> universal </a:t>
            </a:r>
            <a:r>
              <a:rPr lang="en-US" sz="1600" u="none" strike="noStrike" dirty="0">
                <a:solidFill>
                  <a:srgbClr val="000000"/>
                </a:solidFill>
                <a:effectLst/>
              </a:rPr>
              <a:t>Mile value. </a:t>
            </a:r>
          </a:p>
          <a:p>
            <a:pPr algn="ctr">
              <a:buSzPts val="1400"/>
              <a:defRPr/>
            </a:pPr>
            <a:r>
              <a:rPr lang="en-US" sz="1600" u="none" strike="noStrike" dirty="0">
                <a:solidFill>
                  <a:srgbClr val="000000"/>
                </a:solidFill>
                <a:effectLst/>
              </a:rPr>
              <a:t>This returns SOL correspondence to the distance unit by correcting the errored </a:t>
            </a:r>
            <a:r>
              <a:rPr lang="en-US" sz="1600" dirty="0"/>
              <a:t>1</a:t>
            </a:r>
            <a:r>
              <a:rPr lang="en-US" sz="1600" u="none" strike="noStrike" dirty="0">
                <a:solidFill>
                  <a:srgbClr val="000000"/>
                </a:solidFill>
                <a:effectLst/>
              </a:rPr>
              <a:t>609.344 Roman Mile.</a:t>
            </a:r>
          </a:p>
          <a:p>
            <a:pPr marL="0" lvl="0" indent="0" algn="ctr" rtl="0">
              <a:lnSpc>
                <a:spcPct val="100000"/>
              </a:lnSpc>
              <a:spcBef>
                <a:spcPts val="0"/>
              </a:spcBef>
              <a:spcAft>
                <a:spcPts val="0"/>
              </a:spcAft>
              <a:buSzPts val="1400"/>
              <a:buNone/>
            </a:pPr>
            <a:endParaRPr lang="en-US" sz="1500" dirty="0"/>
          </a:p>
        </p:txBody>
      </p:sp>
      <p:sp>
        <p:nvSpPr>
          <p:cNvPr id="6" name="TextBox 5">
            <a:extLst>
              <a:ext uri="{FF2B5EF4-FFF2-40B4-BE49-F238E27FC236}">
                <a16:creationId xmlns:a16="http://schemas.microsoft.com/office/drawing/2014/main" id="{E9F19B3F-0DD1-F106-719E-5E555110851F}"/>
              </a:ext>
            </a:extLst>
          </p:cNvPr>
          <p:cNvSpPr txBox="1"/>
          <p:nvPr/>
        </p:nvSpPr>
        <p:spPr>
          <a:xfrm>
            <a:off x="1016000" y="4757631"/>
            <a:ext cx="10159999" cy="1708160"/>
          </a:xfrm>
          <a:prstGeom prst="rect">
            <a:avLst/>
          </a:prstGeom>
          <a:noFill/>
        </p:spPr>
        <p:txBody>
          <a:bodyPr wrap="square" rtlCol="0">
            <a:spAutoFit/>
          </a:bodyPr>
          <a:lstStyle/>
          <a:p>
            <a:pPr marL="0" lvl="0" indent="0" algn="ctr" rtl="0">
              <a:lnSpc>
                <a:spcPct val="100000"/>
              </a:lnSpc>
              <a:spcBef>
                <a:spcPts val="0"/>
              </a:spcBef>
              <a:spcAft>
                <a:spcPts val="0"/>
              </a:spcAft>
              <a:buSzPts val="1400"/>
              <a:buNone/>
            </a:pPr>
            <a:endParaRPr lang="en-US" sz="1500" dirty="0"/>
          </a:p>
          <a:p>
            <a:pPr marL="0" lvl="0" indent="0" algn="ctr" rtl="0">
              <a:lnSpc>
                <a:spcPct val="100000"/>
              </a:lnSpc>
              <a:spcBef>
                <a:spcPts val="0"/>
              </a:spcBef>
              <a:spcAft>
                <a:spcPts val="0"/>
              </a:spcAft>
              <a:buSzPts val="1400"/>
              <a:buNone/>
            </a:pPr>
            <a:r>
              <a:rPr lang="en-US" sz="1500" b="0" i="0" u="none" strike="noStrike" dirty="0">
                <a:solidFill>
                  <a:srgbClr val="000000"/>
                </a:solidFill>
                <a:effectLst/>
              </a:rPr>
              <a:t>Universal Mile syncs to 0.462962962 m Cubit</a:t>
            </a:r>
          </a:p>
          <a:p>
            <a:pPr marL="0" lvl="0" indent="0" algn="ctr" rtl="0">
              <a:lnSpc>
                <a:spcPct val="100000"/>
              </a:lnSpc>
              <a:spcBef>
                <a:spcPts val="0"/>
              </a:spcBef>
              <a:spcAft>
                <a:spcPts val="0"/>
              </a:spcAft>
              <a:buSzPts val="1400"/>
              <a:buNone/>
            </a:pPr>
            <a:r>
              <a:rPr lang="en-US" sz="1500" dirty="0"/>
              <a:t>185185.185/0.462962962 = 400,000</a:t>
            </a:r>
            <a:endParaRPr lang="en-US" sz="1500" b="0" i="0" u="none" strike="noStrike" dirty="0">
              <a:solidFill>
                <a:srgbClr val="000000"/>
              </a:solidFill>
              <a:effectLst/>
            </a:endParaRPr>
          </a:p>
          <a:p>
            <a:pPr marL="0" lvl="0" indent="0" algn="ctr" rtl="0">
              <a:lnSpc>
                <a:spcPct val="100000"/>
              </a:lnSpc>
              <a:spcBef>
                <a:spcPts val="0"/>
              </a:spcBef>
              <a:spcAft>
                <a:spcPts val="0"/>
              </a:spcAft>
              <a:buSzPts val="1400"/>
              <a:buNone/>
            </a:pPr>
            <a:endParaRPr lang="en-US" sz="1500" dirty="0"/>
          </a:p>
          <a:p>
            <a:pPr marL="0" lvl="0" indent="0" algn="ctr" rtl="0">
              <a:lnSpc>
                <a:spcPct val="100000"/>
              </a:lnSpc>
              <a:spcBef>
                <a:spcPts val="0"/>
              </a:spcBef>
              <a:spcAft>
                <a:spcPts val="0"/>
              </a:spcAft>
              <a:buSzPts val="1400"/>
              <a:buNone/>
            </a:pPr>
            <a:r>
              <a:rPr lang="en-US" sz="1500" dirty="0"/>
              <a:t>Universal Mile syncs 0.535836763 m Royal Cubit</a:t>
            </a:r>
          </a:p>
          <a:p>
            <a:pPr algn="ctr">
              <a:buSzPts val="1400"/>
            </a:pPr>
            <a:r>
              <a:rPr lang="en-US" sz="1500" dirty="0"/>
              <a:t>185185.185/0.535836763 = 345,600 </a:t>
            </a:r>
            <a:endParaRPr lang="en-US" sz="1500" b="0" i="0" u="none" strike="noStrike" dirty="0">
              <a:solidFill>
                <a:srgbClr val="000000"/>
              </a:solidFill>
              <a:effectLst/>
            </a:endParaRPr>
          </a:p>
          <a:p>
            <a:pPr marL="0" lvl="0" indent="0" algn="ctr" rtl="0">
              <a:lnSpc>
                <a:spcPct val="100000"/>
              </a:lnSpc>
              <a:spcBef>
                <a:spcPts val="0"/>
              </a:spcBef>
              <a:spcAft>
                <a:spcPts val="0"/>
              </a:spcAft>
              <a:buSzPts val="1400"/>
              <a:buNone/>
            </a:pPr>
            <a:endParaRPr lang="en-US" sz="1500" b="0" i="0" u="none" strike="noStrike" dirty="0">
              <a:solidFill>
                <a:srgbClr val="000000"/>
              </a:solidFill>
              <a:effectLst/>
            </a:endParaRPr>
          </a:p>
        </p:txBody>
      </p:sp>
      <p:pic>
        <p:nvPicPr>
          <p:cNvPr id="8" name="Picture 7" descr="A diagram of a graph&#10;&#10;AI-generated content may be incorrect.">
            <a:extLst>
              <a:ext uri="{FF2B5EF4-FFF2-40B4-BE49-F238E27FC236}">
                <a16:creationId xmlns:a16="http://schemas.microsoft.com/office/drawing/2014/main" id="{CC9D0546-9573-4938-32F5-1AE9FCC94041}"/>
              </a:ext>
            </a:extLst>
          </p:cNvPr>
          <p:cNvPicPr>
            <a:picLocks noChangeAspect="1"/>
          </p:cNvPicPr>
          <p:nvPr/>
        </p:nvPicPr>
        <p:blipFill>
          <a:blip r:embed="rId6"/>
          <a:stretch>
            <a:fillRect/>
          </a:stretch>
        </p:blipFill>
        <p:spPr>
          <a:xfrm>
            <a:off x="1392787" y="4771222"/>
            <a:ext cx="1545961" cy="1554550"/>
          </a:xfrm>
          <a:prstGeom prst="rect">
            <a:avLst/>
          </a:prstGeom>
          <a:effectLst>
            <a:outerShdw blurRad="63500" sx="102000" sy="102000" algn="ctr" rotWithShape="0">
              <a:prstClr val="black">
                <a:alpha val="40000"/>
              </a:prstClr>
            </a:outerShdw>
          </a:effectLst>
        </p:spPr>
      </p:pic>
      <p:pic>
        <p:nvPicPr>
          <p:cNvPr id="9" name="Picture 8" descr="A close-up of a white grid with numbers&#10;&#10;AI-generated content may be incorrect.">
            <a:extLst>
              <a:ext uri="{FF2B5EF4-FFF2-40B4-BE49-F238E27FC236}">
                <a16:creationId xmlns:a16="http://schemas.microsoft.com/office/drawing/2014/main" id="{7800E39C-56B4-7AA0-90F7-F9EA7E6EBCB1}"/>
              </a:ext>
            </a:extLst>
          </p:cNvPr>
          <p:cNvPicPr>
            <a:picLocks noChangeAspect="1"/>
          </p:cNvPicPr>
          <p:nvPr/>
        </p:nvPicPr>
        <p:blipFill>
          <a:blip r:embed="rId7"/>
          <a:srcRect b="6446"/>
          <a:stretch/>
        </p:blipFill>
        <p:spPr>
          <a:xfrm>
            <a:off x="9249661" y="4731623"/>
            <a:ext cx="1561775" cy="1565280"/>
          </a:xfrm>
          <a:prstGeom prst="rect">
            <a:avLst/>
          </a:prstGeom>
          <a:effectLst>
            <a:outerShdw blurRad="63500" sx="102000" sy="102000" algn="ctr" rotWithShape="0">
              <a:prstClr val="black">
                <a:alpha val="40000"/>
              </a:prstClr>
            </a:outerShdw>
          </a:effectLst>
        </p:spPr>
      </p:pic>
      <p:sp>
        <p:nvSpPr>
          <p:cNvPr id="10" name="Google Shape;207;p10">
            <a:extLst>
              <a:ext uri="{FF2B5EF4-FFF2-40B4-BE49-F238E27FC236}">
                <a16:creationId xmlns:a16="http://schemas.microsoft.com/office/drawing/2014/main" id="{3A7A8128-8162-4E0A-83D7-7B60F417283D}"/>
              </a:ext>
            </a:extLst>
          </p:cNvPr>
          <p:cNvSpPr txBox="1">
            <a:spLocks/>
          </p:cNvSpPr>
          <p:nvPr/>
        </p:nvSpPr>
        <p:spPr>
          <a:xfrm>
            <a:off x="5861052" y="1874198"/>
            <a:ext cx="6019801" cy="16326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panose="020B0604020202020204" pitchFamily="34" charset="0"/>
                <a:ea typeface="Calibri"/>
                <a:cs typeface="Arial" panose="020B0604020202020204" pitchFamily="34" charset="0"/>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Font typeface="Arial"/>
              <a:buNone/>
            </a:pPr>
            <a:r>
              <a:rPr lang="en-US" sz="1800" dirty="0"/>
              <a:t>UNIVERSAL MILE</a:t>
            </a:r>
          </a:p>
          <a:p>
            <a:pPr marL="114300" indent="0" algn="ctr">
              <a:buFont typeface="Arial"/>
              <a:buNone/>
            </a:pPr>
            <a:r>
              <a:rPr lang="en-US" sz="1800" dirty="0"/>
              <a:t>1 Mile = 1620 Metres</a:t>
            </a:r>
          </a:p>
          <a:p>
            <a:pPr marL="114300" indent="0" algn="ctr">
              <a:buFont typeface="Arial"/>
              <a:buNone/>
            </a:pPr>
            <a:r>
              <a:rPr lang="en-US" sz="1800" dirty="0"/>
              <a:t>(405 m Stadion x 8.64 Cu)</a:t>
            </a:r>
          </a:p>
          <a:p>
            <a:pPr marL="114300" indent="0" algn="ctr">
              <a:lnSpc>
                <a:spcPct val="100000"/>
              </a:lnSpc>
              <a:buFont typeface="Arial"/>
              <a:buNone/>
            </a:pPr>
            <a:r>
              <a:rPr lang="en-US" sz="1800" dirty="0"/>
              <a:t>Stadec: 607.5 Feet x 2.16 (Mathematical)</a:t>
            </a:r>
          </a:p>
          <a:p>
            <a:pPr marL="114300" indent="0" algn="ctr">
              <a:lnSpc>
                <a:spcPct val="100000"/>
              </a:lnSpc>
              <a:buNone/>
            </a:pPr>
            <a:r>
              <a:rPr lang="en-US" sz="1400" u="none" strike="noStrike" dirty="0">
                <a:solidFill>
                  <a:srgbClr val="000000"/>
                </a:solidFill>
                <a:effectLst/>
                <a:latin typeface="Arial" panose="020B0604020202020204" pitchFamily="34" charset="0"/>
              </a:rPr>
              <a:t>185.185185185 m – 200 yd – 600 ft × 1/3.2 cm / 1/8.64 = 1620 m</a:t>
            </a:r>
          </a:p>
          <a:p>
            <a:pPr marL="114300" indent="0" algn="ctr">
              <a:buNone/>
            </a:pPr>
            <a:r>
              <a:rPr lang="en-US" sz="1200" u="none" strike="noStrike" dirty="0">
                <a:solidFill>
                  <a:srgbClr val="000000"/>
                </a:solidFill>
                <a:effectLst/>
              </a:rPr>
              <a:t>300,000,000 m /185,185.185…mi/s = 1620 </a:t>
            </a:r>
            <a:r>
              <a:rPr lang="en-US" sz="1200" dirty="0"/>
              <a:t>m</a:t>
            </a:r>
            <a:r>
              <a:rPr lang="en-US" sz="1200" u="none" strike="noStrike" dirty="0">
                <a:solidFill>
                  <a:srgbClr val="000000"/>
                </a:solidFill>
                <a:effectLst/>
              </a:rPr>
              <a:t> </a:t>
            </a:r>
          </a:p>
          <a:p>
            <a:pPr marL="114300" indent="0" algn="ctr">
              <a:buNone/>
            </a:pPr>
            <a:endParaRPr lang="en-US" sz="1500" u="none" strike="noStrike" dirty="0">
              <a:solidFill>
                <a:srgbClr val="000000"/>
              </a:solidFill>
              <a:effectLst/>
            </a:endParaRPr>
          </a:p>
        </p:txBody>
      </p:sp>
      <p:cxnSp>
        <p:nvCxnSpPr>
          <p:cNvPr id="16" name="Straight Connector 15">
            <a:extLst>
              <a:ext uri="{FF2B5EF4-FFF2-40B4-BE49-F238E27FC236}">
                <a16:creationId xmlns:a16="http://schemas.microsoft.com/office/drawing/2014/main" id="{9D421E2C-8ED2-ABF1-604D-BE9C5796917B}"/>
              </a:ext>
            </a:extLst>
          </p:cNvPr>
          <p:cNvCxnSpPr>
            <a:cxnSpLocks/>
          </p:cNvCxnSpPr>
          <p:nvPr/>
        </p:nvCxnSpPr>
        <p:spPr>
          <a:xfrm>
            <a:off x="6096000" y="1918652"/>
            <a:ext cx="0" cy="2334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99A13F-7F82-BEA6-90C4-17EA10E070D5}"/>
              </a:ext>
            </a:extLst>
          </p:cNvPr>
          <p:cNvCxnSpPr>
            <a:cxnSpLocks/>
          </p:cNvCxnSpPr>
          <p:nvPr/>
        </p:nvCxnSpPr>
        <p:spPr>
          <a:xfrm>
            <a:off x="627417" y="4261644"/>
            <a:ext cx="111694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9BBFEA9-62F5-7930-ACA8-571F977E4A9D}"/>
              </a:ext>
            </a:extLst>
          </p:cNvPr>
          <p:cNvSpPr txBox="1"/>
          <p:nvPr/>
        </p:nvSpPr>
        <p:spPr>
          <a:xfrm>
            <a:off x="2335382" y="4354414"/>
            <a:ext cx="7521236" cy="738664"/>
          </a:xfrm>
          <a:prstGeom prst="rect">
            <a:avLst/>
          </a:prstGeom>
          <a:noFill/>
        </p:spPr>
        <p:txBody>
          <a:bodyPr wrap="square" rtlCol="0">
            <a:spAutoFit/>
          </a:bodyPr>
          <a:lstStyle/>
          <a:p>
            <a:pPr algn="ctr"/>
            <a:r>
              <a:rPr lang="en-US" b="1" i="1" u="none" strike="noStrike" dirty="0">
                <a:solidFill>
                  <a:srgbClr val="000000"/>
                </a:solidFill>
                <a:effectLst/>
              </a:rPr>
              <a:t>Through these interconnected distance and timing light correlations, we pinpointed universal solar stream alignment at 185,185.185…mi/s.</a:t>
            </a:r>
          </a:p>
          <a:p>
            <a:pPr algn="ctr"/>
            <a:endParaRPr lang="en-US" b="1" i="1" dirty="0"/>
          </a:p>
        </p:txBody>
      </p:sp>
      <p:pic>
        <p:nvPicPr>
          <p:cNvPr id="25" name="Audio 24">
            <a:extLst>
              <a:ext uri="{FF2B5EF4-FFF2-40B4-BE49-F238E27FC236}">
                <a16:creationId xmlns:a16="http://schemas.microsoft.com/office/drawing/2014/main" id="{49D6AA4E-25E0-0279-2778-376B045626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9400177"/>
      </p:ext>
    </p:extLst>
  </p:cSld>
  <p:clrMapOvr>
    <a:masterClrMapping/>
  </p:clrMapOvr>
  <mc:AlternateContent xmlns:mc="http://schemas.openxmlformats.org/markup-compatibility/2006" xmlns:p14="http://schemas.microsoft.com/office/powerpoint/2010/main">
    <mc:Choice Requires="p14">
      <p:transition spd="slow" p14:dur="2000" advTm="20352"/>
    </mc:Choice>
    <mc:Fallback xmlns="">
      <p:transition spd="slow" advTm="20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42" descr="A group of pyramids in the desert&#10;&#10;AI-generated content may be incorrect."/>
          <p:cNvPicPr preferRelativeResize="0"/>
          <p:nvPr/>
        </p:nvPicPr>
        <p:blipFill rotWithShape="1">
          <a:blip r:embed="rId5">
            <a:alphaModFix amt="70000"/>
          </a:blip>
          <a:srcRect t="12500" r="2128" b="12596"/>
          <a:stretch/>
        </p:blipFill>
        <p:spPr>
          <a:xfrm>
            <a:off x="0" y="-88900"/>
            <a:ext cx="12192000" cy="6961414"/>
          </a:xfrm>
          <a:prstGeom prst="rect">
            <a:avLst/>
          </a:prstGeom>
          <a:noFill/>
          <a:ln>
            <a:noFill/>
          </a:ln>
        </p:spPr>
      </p:pic>
      <p:sp>
        <p:nvSpPr>
          <p:cNvPr id="183" name="Google Shape;183;p42"/>
          <p:cNvSpPr/>
          <p:nvPr/>
        </p:nvSpPr>
        <p:spPr>
          <a:xfrm>
            <a:off x="304800" y="310880"/>
            <a:ext cx="11582400" cy="6225702"/>
          </a:xfrm>
          <a:prstGeom prst="rect">
            <a:avLst/>
          </a:prstGeom>
          <a:solidFill>
            <a:schemeClr val="lt1">
              <a:alpha val="69803"/>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 name="Google Shape;184;p42"/>
          <p:cNvSpPr txBox="1"/>
          <p:nvPr/>
        </p:nvSpPr>
        <p:spPr>
          <a:xfrm>
            <a:off x="0" y="501381"/>
            <a:ext cx="1083331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         ORIGINS: The Weighting Game</a:t>
            </a:r>
            <a:endParaRPr sz="1800" b="0" i="0" u="none" strike="noStrike" cap="none">
              <a:solidFill>
                <a:schemeClr val="dk1"/>
              </a:solidFill>
              <a:latin typeface="Arial"/>
              <a:ea typeface="Arial"/>
              <a:cs typeface="Arial"/>
              <a:sym typeface="Arial"/>
            </a:endParaRPr>
          </a:p>
        </p:txBody>
      </p:sp>
      <p:sp>
        <p:nvSpPr>
          <p:cNvPr id="185" name="Google Shape;185;p42"/>
          <p:cNvSpPr txBox="1"/>
          <p:nvPr/>
        </p:nvSpPr>
        <p:spPr>
          <a:xfrm>
            <a:off x="4506686" y="6537523"/>
            <a:ext cx="322035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cubit-converter.ONE</a:t>
            </a:r>
            <a:endParaRPr/>
          </a:p>
        </p:txBody>
      </p:sp>
      <p:sp>
        <p:nvSpPr>
          <p:cNvPr id="186" name="Google Shape;186;p42"/>
          <p:cNvSpPr txBox="1"/>
          <p:nvPr/>
        </p:nvSpPr>
        <p:spPr>
          <a:xfrm>
            <a:off x="601125" y="899600"/>
            <a:ext cx="5349000" cy="591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0" i="0" u="none" strike="noStrike" cap="none" dirty="0">
                <a:solidFill>
                  <a:srgbClr val="000000"/>
                </a:solidFill>
                <a:latin typeface="Arial"/>
                <a:ea typeface="Arial"/>
                <a:cs typeface="Arial"/>
                <a:sym typeface="Arial"/>
              </a:rPr>
              <a:t>Just as the Cubit provides the micro to macro distance ruler for accurate solar stream aligned Metre and Mile valuations, the Egyptian Deben synchronizes the corresponding unit of weight.  This provides us with the necessary constant to negotiate the gravitational flux within the system.</a:t>
            </a:r>
            <a:endParaRPr dirty="0"/>
          </a:p>
          <a:p>
            <a:pPr marL="0" marR="0" lvl="0" indent="0" algn="l" rtl="0">
              <a:lnSpc>
                <a:spcPct val="100000"/>
              </a:lnSpc>
              <a:spcBef>
                <a:spcPts val="0"/>
              </a:spcBef>
              <a:spcAft>
                <a:spcPts val="0"/>
              </a:spcAft>
              <a:buNone/>
            </a:pP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Deben (90 gr) 1/12 of 10.8</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Q = 0.54 M</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1 Kg x 1.08 = 1080 gr - (1080 / 92.592592.. gr = 11.664)</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1.08 M = 185.185185.. gr x 5.4 = 1 Kg</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0.54 M = 92.592592.. gr x 5.4 = 0.5 Kg</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0.54 M / 10.8 Deben (92.592592.. gr) = 0.00054</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(0.535836763 M (Royal Cubit) / 0.005 = 91 gr</a:t>
            </a:r>
            <a:br>
              <a:rPr lang="en-US" sz="1800" b="0" i="0" u="none" strike="noStrike" cap="none" dirty="0">
                <a:solidFill>
                  <a:srgbClr val="000000"/>
                </a:solidFill>
                <a:latin typeface="Arial"/>
                <a:ea typeface="Arial"/>
                <a:cs typeface="Arial"/>
                <a:sym typeface="Arial"/>
              </a:rPr>
            </a:b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DIVINE FORMULA 1.08 M / 1.2 = 90 gr</a:t>
            </a: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(Measure / 1.2 = Weight)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p:txBody>
      </p:sp>
      <p:pic>
        <p:nvPicPr>
          <p:cNvPr id="187" name="Google Shape;187;p42"/>
          <p:cNvPicPr preferRelativeResize="0"/>
          <p:nvPr/>
        </p:nvPicPr>
        <p:blipFill rotWithShape="1">
          <a:blip r:embed="rId6">
            <a:alphaModFix/>
          </a:blip>
          <a:srcRect/>
          <a:stretch/>
        </p:blipFill>
        <p:spPr>
          <a:xfrm>
            <a:off x="11226800" y="5892800"/>
            <a:ext cx="812800" cy="812800"/>
          </a:xfrm>
          <a:prstGeom prst="rect">
            <a:avLst/>
          </a:prstGeom>
          <a:noFill/>
          <a:ln>
            <a:noFill/>
          </a:ln>
        </p:spPr>
      </p:pic>
      <p:pic>
        <p:nvPicPr>
          <p:cNvPr id="188" name="Google Shape;188;p42" descr="A white paper with black writing on it&#10;&#10;AI-generated content may be incorrect."/>
          <p:cNvPicPr preferRelativeResize="0"/>
          <p:nvPr/>
        </p:nvPicPr>
        <p:blipFill rotWithShape="1">
          <a:blip r:embed="rId7">
            <a:alphaModFix/>
          </a:blip>
          <a:srcRect/>
          <a:stretch/>
        </p:blipFill>
        <p:spPr>
          <a:xfrm>
            <a:off x="6089600" y="862700"/>
            <a:ext cx="5223400" cy="5185800"/>
          </a:xfrm>
          <a:prstGeom prst="rect">
            <a:avLst/>
          </a:prstGeom>
          <a:noFill/>
          <a:ln>
            <a:noFill/>
          </a:ln>
        </p:spPr>
      </p:pic>
      <p:pic>
        <p:nvPicPr>
          <p:cNvPr id="21" name="Audio 20">
            <a:extLst>
              <a:ext uri="{FF2B5EF4-FFF2-40B4-BE49-F238E27FC236}">
                <a16:creationId xmlns:a16="http://schemas.microsoft.com/office/drawing/2014/main" id="{61B4A033-6E6C-CDDC-2E3C-4EF57DDA24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38"/>
    </mc:Choice>
    <mc:Fallback>
      <p:transition spd="slow" advTm="16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10" presetClass="entr" presetSubtype="0" fill="hold" nodeType="withEffect">
                                  <p:stCondLst>
                                    <p:cond delay="0"/>
                                  </p:stCondLst>
                                  <p:childTnLst>
                                    <p:set>
                                      <p:cBhvr>
                                        <p:cTn id="8" dur="1" fill="hold">
                                          <p:stCondLst>
                                            <p:cond delay="0"/>
                                          </p:stCondLst>
                                        </p:cTn>
                                        <p:tgtEl>
                                          <p:spTgt spid="187"/>
                                        </p:tgtEl>
                                        <p:attrNameLst>
                                          <p:attrName>style.visibility</p:attrName>
                                        </p:attrNameLst>
                                      </p:cBhvr>
                                      <p:to>
                                        <p:strVal val="visible"/>
                                      </p:to>
                                    </p:set>
                                    <p:animEffect transition="in" filter="fade">
                                      <p:cBhvr>
                                        <p:cTn id="9" dur="1"/>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5C91C8FC-EB29-0B69-0AEC-F01F3501794A}"/>
            </a:ext>
          </a:extLst>
        </p:cNvPr>
        <p:cNvGrpSpPr/>
        <p:nvPr/>
      </p:nvGrpSpPr>
      <p:grpSpPr>
        <a:xfrm>
          <a:off x="0" y="0"/>
          <a:ext cx="0" cy="0"/>
          <a:chOff x="0" y="0"/>
          <a:chExt cx="0" cy="0"/>
        </a:xfrm>
      </p:grpSpPr>
      <p:pic>
        <p:nvPicPr>
          <p:cNvPr id="123" name="Google Shape;123;p4" descr="A stone structure with a cross in the middle&#10;&#10;AI-generated content may be incorrect.">
            <a:extLst>
              <a:ext uri="{FF2B5EF4-FFF2-40B4-BE49-F238E27FC236}">
                <a16:creationId xmlns:a16="http://schemas.microsoft.com/office/drawing/2014/main" id="{403B7FE2-2F2E-3432-3529-7C636AE9D455}"/>
              </a:ext>
            </a:extLst>
          </p:cNvPr>
          <p:cNvPicPr preferRelativeResize="0"/>
          <p:nvPr/>
        </p:nvPicPr>
        <p:blipFill rotWithShape="1">
          <a:blip r:embed="rId5">
            <a:alphaModFix amt="60000"/>
          </a:blip>
          <a:srcRect t="2374" b="22624"/>
          <a:stretch/>
        </p:blipFill>
        <p:spPr>
          <a:xfrm>
            <a:off x="0" y="0"/>
            <a:ext cx="12192000" cy="6858000"/>
          </a:xfrm>
          <a:prstGeom prst="rect">
            <a:avLst/>
          </a:prstGeom>
          <a:noFill/>
          <a:ln>
            <a:noFill/>
          </a:ln>
          <a:effectLst>
            <a:outerShdw blurRad="50800" dist="50800" dir="5400000" algn="ctr" rotWithShape="0">
              <a:srgbClr val="000000"/>
            </a:outerShdw>
          </a:effectLst>
        </p:spPr>
      </p:pic>
      <p:sp>
        <p:nvSpPr>
          <p:cNvPr id="3" name="Google Shape;167;p7">
            <a:extLst>
              <a:ext uri="{FF2B5EF4-FFF2-40B4-BE49-F238E27FC236}">
                <a16:creationId xmlns:a16="http://schemas.microsoft.com/office/drawing/2014/main" id="{12FC874A-54EB-8253-77D7-0EF48AB2853C}"/>
              </a:ext>
            </a:extLst>
          </p:cNvPr>
          <p:cNvSpPr/>
          <p:nvPr/>
        </p:nvSpPr>
        <p:spPr>
          <a:xfrm>
            <a:off x="304800" y="310880"/>
            <a:ext cx="11582400" cy="6225702"/>
          </a:xfrm>
          <a:prstGeom prst="rect">
            <a:avLst/>
          </a:prstGeom>
          <a:solidFill>
            <a:schemeClr val="lt1">
              <a:alpha val="70177"/>
            </a:schemeClr>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en-US"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25" name="Google Shape;125;p4">
            <a:extLst>
              <a:ext uri="{FF2B5EF4-FFF2-40B4-BE49-F238E27FC236}">
                <a16:creationId xmlns:a16="http://schemas.microsoft.com/office/drawing/2014/main" id="{4FB99478-0C22-13F2-F763-5EAF3CA44CDC}"/>
              </a:ext>
            </a:extLst>
          </p:cNvPr>
          <p:cNvSpPr/>
          <p:nvPr/>
        </p:nvSpPr>
        <p:spPr>
          <a:xfrm>
            <a:off x="4541716" y="2003155"/>
            <a:ext cx="3135113" cy="2878810"/>
          </a:xfrm>
          <a:prstGeom prst="ellipse">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50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None/>
            </a:pPr>
            <a:endParaRPr sz="180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29" name="Google Shape;129;p4">
            <a:extLst>
              <a:ext uri="{FF2B5EF4-FFF2-40B4-BE49-F238E27FC236}">
                <a16:creationId xmlns:a16="http://schemas.microsoft.com/office/drawing/2014/main" id="{D89AFB7D-9089-70DF-2DD5-EF938613EB09}"/>
              </a:ext>
            </a:extLst>
          </p:cNvPr>
          <p:cNvSpPr txBox="1"/>
          <p:nvPr/>
        </p:nvSpPr>
        <p:spPr>
          <a:xfrm>
            <a:off x="304790" y="6536572"/>
            <a:ext cx="1698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u="none" strike="noStrike" cap="none" dirty="0">
                <a:solidFill>
                  <a:srgbClr val="1F1F1F"/>
                </a:solidFill>
                <a:latin typeface="Arial" panose="020B0604020202020204" pitchFamily="34" charset="0"/>
                <a:ea typeface="Calibri"/>
                <a:cs typeface="Arial" panose="020B0604020202020204" pitchFamily="34" charset="0"/>
                <a:sym typeface="Calibri"/>
              </a:rPr>
              <a:t>Image: jes</a:t>
            </a:r>
            <a:endParaRPr sz="1200" u="none" strike="noStrike" cap="none" dirty="0">
              <a:solidFill>
                <a:srgbClr val="1F1F1F"/>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86A3A723-BF41-DDB5-788D-FFEDFF34E124}"/>
              </a:ext>
            </a:extLst>
          </p:cNvPr>
          <p:cNvSpPr txBox="1"/>
          <p:nvPr/>
        </p:nvSpPr>
        <p:spPr>
          <a:xfrm>
            <a:off x="4506686" y="6521194"/>
            <a:ext cx="3220357" cy="369332"/>
          </a:xfrm>
          <a:prstGeom prst="rect">
            <a:avLst/>
          </a:prstGeom>
          <a:noFill/>
        </p:spPr>
        <p:txBody>
          <a:bodyPr wrap="square" rtlCol="0">
            <a:spAutoFit/>
          </a:bodyPr>
          <a:lstStyle/>
          <a:p>
            <a:pPr algn="ctr"/>
            <a:r>
              <a:rPr lang="en-US" sz="1800" dirty="0">
                <a:solidFill>
                  <a:schemeClr val="tx1">
                    <a:alpha val="49928"/>
                  </a:schemeClr>
                </a:solidFill>
              </a:rPr>
              <a:t>cubit-converter.ONE</a:t>
            </a:r>
          </a:p>
        </p:txBody>
      </p:sp>
      <p:sp>
        <p:nvSpPr>
          <p:cNvPr id="4" name="Rectangle 3">
            <a:extLst>
              <a:ext uri="{FF2B5EF4-FFF2-40B4-BE49-F238E27FC236}">
                <a16:creationId xmlns:a16="http://schemas.microsoft.com/office/drawing/2014/main" id="{320C74C5-3BA7-71D2-9BD0-2C76E43AC0F5}"/>
              </a:ext>
            </a:extLst>
          </p:cNvPr>
          <p:cNvSpPr/>
          <p:nvPr/>
        </p:nvSpPr>
        <p:spPr>
          <a:xfrm>
            <a:off x="3759521" y="2506088"/>
            <a:ext cx="4751295" cy="978498"/>
          </a:xfrm>
          <a:prstGeom prst="rect">
            <a:avLst/>
          </a:prstGeom>
          <a:solidFill>
            <a:schemeClr val="bg1"/>
          </a:solidFill>
          <a:ln w="1270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Google Shape;128;p4">
            <a:extLst>
              <a:ext uri="{FF2B5EF4-FFF2-40B4-BE49-F238E27FC236}">
                <a16:creationId xmlns:a16="http://schemas.microsoft.com/office/drawing/2014/main" id="{6B589244-D7E1-15F7-0C88-B39531CE487C}"/>
              </a:ext>
            </a:extLst>
          </p:cNvPr>
          <p:cNvSpPr txBox="1"/>
          <p:nvPr/>
        </p:nvSpPr>
        <p:spPr>
          <a:xfrm>
            <a:off x="0" y="501381"/>
            <a:ext cx="81806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u="none" strike="noStrike" cap="none" dirty="0">
                <a:solidFill>
                  <a:schemeClr val="dk1"/>
                </a:solidFill>
                <a:latin typeface="Arial" panose="020B0604020202020204" pitchFamily="34" charset="0"/>
                <a:ea typeface="Calibri"/>
                <a:cs typeface="Arial" panose="020B0604020202020204" pitchFamily="34" charset="0"/>
                <a:sym typeface="Calibri"/>
              </a:rPr>
              <a:t>         ALIGNMENTS: Th</a:t>
            </a:r>
            <a:r>
              <a:rPr lang="en-US" sz="1800" dirty="0">
                <a:solidFill>
                  <a:schemeClr val="dk1"/>
                </a:solidFill>
                <a:latin typeface="Arial" panose="020B0604020202020204" pitchFamily="34" charset="0"/>
                <a:ea typeface="Calibri"/>
                <a:cs typeface="Arial" panose="020B0604020202020204" pitchFamily="34" charset="0"/>
                <a:sym typeface="Calibri"/>
              </a:rPr>
              <a:t>e Tellus Space/Time Light Grid Coordinates</a:t>
            </a:r>
            <a:endParaRPr sz="180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7" name="TextBox 16">
            <a:extLst>
              <a:ext uri="{FF2B5EF4-FFF2-40B4-BE49-F238E27FC236}">
                <a16:creationId xmlns:a16="http://schemas.microsoft.com/office/drawing/2014/main" id="{BCE45C2D-341F-7D23-B28D-EB79101A8DDD}"/>
              </a:ext>
            </a:extLst>
          </p:cNvPr>
          <p:cNvSpPr txBox="1"/>
          <p:nvPr/>
        </p:nvSpPr>
        <p:spPr>
          <a:xfrm>
            <a:off x="457199" y="952335"/>
            <a:ext cx="11248496" cy="1938992"/>
          </a:xfrm>
          <a:prstGeom prst="rect">
            <a:avLst/>
          </a:prstGeom>
          <a:noFill/>
        </p:spPr>
        <p:txBody>
          <a:bodyPr wrap="square" rtlCol="0">
            <a:spAutoFit/>
          </a:bodyPr>
          <a:lstStyle/>
          <a:p>
            <a:pPr algn="ctr"/>
            <a:r>
              <a:rPr lang="en-US" sz="1500" dirty="0">
                <a:solidFill>
                  <a:schemeClr val="dk1"/>
                </a:solidFill>
                <a:latin typeface="Arial" panose="020B0604020202020204" pitchFamily="34" charset="0"/>
                <a:ea typeface="Calibri"/>
                <a:cs typeface="Arial" panose="020B0604020202020204" pitchFamily="34" charset="0"/>
                <a:sym typeface="Calibri"/>
              </a:rPr>
              <a:t>Throughout one energetic grid system, light information expresses via platonic construction using 30° as the base angle. </a:t>
            </a:r>
          </a:p>
          <a:p>
            <a:pPr algn="ctr">
              <a:buNone/>
            </a:pPr>
            <a:r>
              <a:rPr lang="en-US" sz="1500" dirty="0">
                <a:latin typeface="Arial" panose="020B0604020202020204" pitchFamily="34" charset="0"/>
                <a:cs typeface="Arial" panose="020B0604020202020204" pitchFamily="34" charset="0"/>
              </a:rPr>
              <a:t>All pointing to magnetic North, </a:t>
            </a:r>
            <a:r>
              <a:rPr lang="en-US" sz="1500" b="0" i="0" u="none" strike="noStrike" dirty="0">
                <a:solidFill>
                  <a:srgbClr val="000000"/>
                </a:solidFill>
                <a:effectLst/>
                <a:latin typeface="Arial" panose="020B0604020202020204" pitchFamily="34" charset="0"/>
                <a:cs typeface="Arial" panose="020B0604020202020204" pitchFamily="34" charset="0"/>
              </a:rPr>
              <a:t>30° </a:t>
            </a:r>
            <a:r>
              <a:rPr lang="en-US" sz="1500" b="0" i="0" strike="noStrike" dirty="0">
                <a:solidFill>
                  <a:schemeClr val="tx1"/>
                </a:solidFill>
                <a:effectLst/>
                <a:latin typeface="Arial" panose="020B0604020202020204" pitchFamily="34" charset="0"/>
                <a:cs typeface="Arial" panose="020B0604020202020204" pitchFamily="34" charset="0"/>
              </a:rPr>
              <a:t>is present </a:t>
            </a:r>
            <a:r>
              <a:rPr lang="en-US" sz="1500" dirty="0">
                <a:solidFill>
                  <a:schemeClr val="tx1"/>
                </a:solidFill>
                <a:latin typeface="Arial" panose="020B0604020202020204" pitchFamily="34" charset="0"/>
                <a:cs typeface="Arial" panose="020B0604020202020204" pitchFamily="34" charset="0"/>
              </a:rPr>
              <a:t>in </a:t>
            </a:r>
            <a:r>
              <a:rPr lang="en-US" sz="1500" b="0" i="0" strike="noStrike" dirty="0">
                <a:solidFill>
                  <a:schemeClr val="tx1"/>
                </a:solidFill>
                <a:effectLst/>
                <a:latin typeface="Arial" panose="020B0604020202020204" pitchFamily="34" charset="0"/>
                <a:cs typeface="Arial" panose="020B0604020202020204" pitchFamily="34" charset="0"/>
              </a:rPr>
              <a:t>the north wall of the Giza plateau and </a:t>
            </a:r>
            <a:r>
              <a:rPr lang="en-US" sz="1500" dirty="0">
                <a:solidFill>
                  <a:schemeClr val="tx1"/>
                </a:solidFill>
                <a:latin typeface="Arial" panose="020B0604020202020204" pitchFamily="34" charset="0"/>
                <a:cs typeface="Arial" panose="020B0604020202020204" pitchFamily="34" charset="0"/>
              </a:rPr>
              <a:t>r</a:t>
            </a:r>
            <a:r>
              <a:rPr lang="en-US" sz="1500" b="0" i="0" strike="noStrike" dirty="0">
                <a:solidFill>
                  <a:schemeClr val="tx1"/>
                </a:solidFill>
                <a:effectLst/>
                <a:latin typeface="Arial" panose="020B0604020202020204" pitchFamily="34" charset="0"/>
                <a:cs typeface="Arial" panose="020B0604020202020204" pitchFamily="34" charset="0"/>
              </a:rPr>
              <a:t>epeats through the equatorial alignment of the great circle of ancient sites globally, as well as at all astrological cycles at scale. </a:t>
            </a:r>
          </a:p>
          <a:p>
            <a:pPr>
              <a:buNone/>
            </a:pPr>
            <a:endParaRPr lang="en-US" sz="1500" b="0" i="0" u="none" strike="noStrike" dirty="0">
              <a:solidFill>
                <a:srgbClr val="000000"/>
              </a:solidFill>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chemeClr val="dk1"/>
              </a:buClr>
              <a:buSzPts val="800"/>
              <a:buFont typeface="Arial"/>
              <a:buNone/>
              <a:tabLst/>
              <a:defRPr/>
            </a:pPr>
            <a:r>
              <a:rPr lang="en-US" sz="1500" dirty="0">
                <a:solidFill>
                  <a:schemeClr val="dk1"/>
                </a:solidFill>
                <a:latin typeface="Arial" panose="020B0604020202020204" pitchFamily="34" charset="0"/>
                <a:ea typeface="Calibri"/>
                <a:cs typeface="Arial" panose="020B0604020202020204" pitchFamily="34" charset="0"/>
                <a:sym typeface="Calibri"/>
              </a:rPr>
              <a:t>Given our axial tilt, the platonic angles no longer sync with true north.</a:t>
            </a:r>
          </a:p>
          <a:p>
            <a:pPr marL="0" marR="0" lvl="0" indent="0" algn="ctr" defTabSz="914400" rtl="0" eaLnBrk="1" fontAlgn="auto" latinLnBrk="0" hangingPunct="1">
              <a:lnSpc>
                <a:spcPct val="100000"/>
              </a:lnSpc>
              <a:spcBef>
                <a:spcPts val="0"/>
              </a:spcBef>
              <a:spcAft>
                <a:spcPts val="0"/>
              </a:spcAft>
              <a:buClr>
                <a:schemeClr val="dk1"/>
              </a:buClr>
              <a:buSzPts val="800"/>
              <a:buFont typeface="Arial"/>
              <a:buNone/>
              <a:tabLst/>
              <a:defRPr/>
            </a:pPr>
            <a:r>
              <a:rPr lang="en-US" sz="1500" dirty="0">
                <a:solidFill>
                  <a:schemeClr val="dk1"/>
                </a:solidFill>
                <a:latin typeface="Arial" panose="020B0604020202020204" pitchFamily="34" charset="0"/>
                <a:ea typeface="Calibri"/>
                <a:cs typeface="Arial" panose="020B0604020202020204" pitchFamily="34" charset="0"/>
                <a:sym typeface="Calibri"/>
              </a:rPr>
              <a:t>Accordingly, the following error correction returns us to electromagnetic alignment with our solar directed energy stream.</a:t>
            </a: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endParaRPr lang="en-US" sz="15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defTabSz="914400" rtl="0" eaLnBrk="1" fontAlgn="auto" latinLnBrk="0" hangingPunct="1">
              <a:lnSpc>
                <a:spcPct val="100000"/>
              </a:lnSpc>
              <a:spcBef>
                <a:spcPts val="0"/>
              </a:spcBef>
              <a:spcAft>
                <a:spcPts val="0"/>
              </a:spcAft>
              <a:buClr>
                <a:schemeClr val="dk1"/>
              </a:buClr>
              <a:buSzPts val="800"/>
              <a:buFont typeface="Arial"/>
              <a:buNone/>
              <a:tabLst/>
              <a:defRPr/>
            </a:pPr>
            <a:r>
              <a:rPr lang="en-US" sz="1500" dirty="0">
                <a:solidFill>
                  <a:schemeClr val="dk1"/>
                </a:solidFill>
                <a:latin typeface="Arial" panose="020B0604020202020204" pitchFamily="34" charset="0"/>
                <a:ea typeface="Calibri"/>
                <a:cs typeface="Arial" panose="020B0604020202020204" pitchFamily="34" charset="0"/>
                <a:sym typeface="Calibri"/>
              </a:rPr>
              <a:t>.</a:t>
            </a:r>
          </a:p>
        </p:txBody>
      </p:sp>
      <p:sp>
        <p:nvSpPr>
          <p:cNvPr id="23" name="TextBox 22">
            <a:extLst>
              <a:ext uri="{FF2B5EF4-FFF2-40B4-BE49-F238E27FC236}">
                <a16:creationId xmlns:a16="http://schemas.microsoft.com/office/drawing/2014/main" id="{23018A52-8762-DDF8-B399-4B111BF9324D}"/>
              </a:ext>
            </a:extLst>
          </p:cNvPr>
          <p:cNvSpPr txBox="1"/>
          <p:nvPr/>
        </p:nvSpPr>
        <p:spPr>
          <a:xfrm>
            <a:off x="450961" y="3590410"/>
            <a:ext cx="5526506" cy="2246769"/>
          </a:xfrm>
          <a:prstGeom prst="rect">
            <a:avLst/>
          </a:prstGeom>
          <a:noFill/>
        </p:spPr>
        <p:txBody>
          <a:bodyPr wrap="square" rtlCol="0">
            <a:spAutoFit/>
          </a:bodyPr>
          <a:lstStyle/>
          <a:p>
            <a:pPr algn="ctr">
              <a:lnSpc>
                <a:spcPts val="1500"/>
              </a:lnSpc>
            </a:pPr>
            <a:r>
              <a:rPr lang="en-US" sz="1500" b="1" i="0" u="none" strike="noStrike" dirty="0">
                <a:solidFill>
                  <a:srgbClr val="000000"/>
                </a:solidFill>
                <a:effectLst/>
                <a:latin typeface="Arial" panose="020B0604020202020204" pitchFamily="34" charset="0"/>
                <a:cs typeface="Arial" panose="020B0604020202020204" pitchFamily="34" charset="0"/>
              </a:rPr>
              <a:t>Step 1: Dimensional Frequency Bridge </a:t>
            </a:r>
          </a:p>
          <a:p>
            <a:pPr algn="ctr">
              <a:lnSpc>
                <a:spcPts val="1500"/>
              </a:lnSpc>
            </a:pPr>
            <a:endParaRPr lang="en-US" sz="1500" b="1" i="0" u="none" strike="noStrike" dirty="0">
              <a:solidFill>
                <a:srgbClr val="000000"/>
              </a:solidFill>
              <a:effectLst/>
              <a:latin typeface="Arial" panose="020B0604020202020204" pitchFamily="34" charset="0"/>
              <a:cs typeface="Arial" panose="020B0604020202020204" pitchFamily="34" charset="0"/>
            </a:endParaRPr>
          </a:p>
          <a:p>
            <a:pPr algn="ctr">
              <a:lnSpc>
                <a:spcPts val="1500"/>
              </a:lnSpc>
            </a:pPr>
            <a:r>
              <a:rPr lang="en-US" sz="1500" b="1" i="0" u="none" strike="noStrike" dirty="0">
                <a:solidFill>
                  <a:srgbClr val="000000"/>
                </a:solidFill>
                <a:effectLst/>
                <a:latin typeface="Arial" panose="020B0604020202020204" pitchFamily="34" charset="0"/>
                <a:cs typeface="Arial" panose="020B0604020202020204" pitchFamily="34" charset="0"/>
              </a:rPr>
              <a:t>SPACE Latitudinal Adjustment:  </a:t>
            </a:r>
            <a:r>
              <a:rPr lang="en-US" sz="1500" b="1" dirty="0">
                <a:solidFill>
                  <a:srgbClr val="000000"/>
                </a:solidFill>
                <a:latin typeface="Arial" panose="020B0604020202020204" pitchFamily="34" charset="0"/>
                <a:cs typeface="Arial" panose="020B0604020202020204" pitchFamily="34" charset="0"/>
              </a:rPr>
              <a:t>n° x 1.2</a:t>
            </a:r>
          </a:p>
          <a:p>
            <a:pPr algn="ctr">
              <a:lnSpc>
                <a:spcPts val="1500"/>
              </a:lnSpc>
            </a:pPr>
            <a:endParaRPr lang="en-US" sz="1500" b="1" i="0" u="none" strike="noStrike" dirty="0">
              <a:solidFill>
                <a:srgbClr val="000000"/>
              </a:solidFill>
              <a:effectLst/>
              <a:latin typeface="Arial" panose="020B0604020202020204" pitchFamily="34" charset="0"/>
              <a:cs typeface="Arial" panose="020B0604020202020204" pitchFamily="34" charset="0"/>
            </a:endParaRPr>
          </a:p>
          <a:p>
            <a:r>
              <a:rPr lang="en-US" sz="1500" b="0" i="0" u="none" strike="noStrike" dirty="0">
                <a:solidFill>
                  <a:srgbClr val="000000"/>
                </a:solidFill>
                <a:effectLst/>
                <a:latin typeface="Arial" panose="020B0604020202020204" pitchFamily="34" charset="0"/>
                <a:cs typeface="Arial" panose="020B0604020202020204" pitchFamily="34" charset="0"/>
              </a:rPr>
              <a:t>360 circle(x1.2) stellates into a 432 sphere.  Base 10 back to Base 12. Cross triangulation at any three points within the sphere provides </a:t>
            </a:r>
            <a:r>
              <a:rPr lang="en-US" sz="1500" dirty="0">
                <a:latin typeface="Arial" panose="020B0604020202020204" pitchFamily="34" charset="0"/>
                <a:cs typeface="Arial" panose="020B0604020202020204" pitchFamily="34" charset="0"/>
              </a:rPr>
              <a:t>original </a:t>
            </a:r>
            <a:r>
              <a:rPr lang="en-US" sz="1500" b="0" i="0" u="none" strike="noStrike" dirty="0">
                <a:solidFill>
                  <a:srgbClr val="000000"/>
                </a:solidFill>
                <a:effectLst/>
                <a:latin typeface="Arial" panose="020B0604020202020204" pitchFamily="34" charset="0"/>
                <a:cs typeface="Arial" panose="020B0604020202020204" pitchFamily="34" charset="0"/>
              </a:rPr>
              <a:t>frequency coordinate intersections.  </a:t>
            </a:r>
          </a:p>
          <a:p>
            <a:endParaRPr lang="en-US" sz="1500" dirty="0">
              <a:solidFill>
                <a:srgbClr val="000000"/>
              </a:solidFill>
              <a:latin typeface="Arial" panose="020B0604020202020204" pitchFamily="34" charset="0"/>
              <a:cs typeface="Arial" panose="020B0604020202020204" pitchFamily="34" charset="0"/>
            </a:endParaRPr>
          </a:p>
          <a:p>
            <a:pPr algn="ctr"/>
            <a:endParaRPr lang="en-US" sz="1500" b="0" i="0" u="none" strike="noStrike" dirty="0">
              <a:solidFill>
                <a:srgbClr val="000000"/>
              </a:solidFill>
              <a:effectLst/>
              <a:latin typeface="Arial" panose="020B0604020202020204" pitchFamily="34" charset="0"/>
              <a:cs typeface="Arial" panose="020B0604020202020204" pitchFamily="34" charset="0"/>
            </a:endParaRPr>
          </a:p>
          <a:p>
            <a:pPr algn="ctr"/>
            <a:endParaRPr lang="en-US" sz="15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4F76758-BEDF-E465-E63B-D671052A90EE}"/>
              </a:ext>
            </a:extLst>
          </p:cNvPr>
          <p:cNvSpPr txBox="1"/>
          <p:nvPr/>
        </p:nvSpPr>
        <p:spPr>
          <a:xfrm>
            <a:off x="695738" y="5062622"/>
            <a:ext cx="3901913" cy="1477328"/>
          </a:xfrm>
          <a:prstGeom prst="rect">
            <a:avLst/>
          </a:prstGeom>
          <a:noFill/>
        </p:spPr>
        <p:txBody>
          <a:bodyPr wrap="square" rtlCol="0">
            <a:spAutoFit/>
          </a:bodyPr>
          <a:lstStyle/>
          <a:p>
            <a:pPr>
              <a:buNone/>
            </a:pPr>
            <a:endParaRPr lang="en-US" sz="1500" b="1" i="0" u="none" strike="noStrike" dirty="0">
              <a:solidFill>
                <a:srgbClr val="000000"/>
              </a:solidFill>
              <a:effectLst/>
              <a:latin typeface="Arial" panose="020B0604020202020204" pitchFamily="34" charset="0"/>
              <a:cs typeface="Arial" panose="020B0604020202020204" pitchFamily="34" charset="0"/>
            </a:endParaRPr>
          </a:p>
          <a:p>
            <a:pPr>
              <a:buNone/>
            </a:pPr>
            <a:r>
              <a:rPr lang="en-US" sz="1500" b="1" i="0" u="none" strike="noStrike" dirty="0">
                <a:solidFill>
                  <a:srgbClr val="000000"/>
                </a:solidFill>
                <a:effectLst/>
                <a:latin typeface="Arial" panose="020B0604020202020204" pitchFamily="34" charset="0"/>
                <a:cs typeface="Arial" panose="020B0604020202020204" pitchFamily="34" charset="0"/>
              </a:rPr>
              <a:t>SOL Space </a:t>
            </a:r>
            <a:r>
              <a:rPr lang="en-US" sz="1500" b="1" i="0" u="none" strike="noStrike" dirty="0">
                <a:effectLst/>
                <a:latin typeface="Arial" panose="020B0604020202020204" pitchFamily="34" charset="0"/>
                <a:cs typeface="Arial" panose="020B0604020202020204" pitchFamily="34" charset="0"/>
              </a:rPr>
              <a:t>Foundations</a:t>
            </a:r>
            <a:r>
              <a:rPr lang="en-US" sz="1500" b="1" i="0" u="none" strike="noStrike" dirty="0">
                <a:solidFill>
                  <a:srgbClr val="000000"/>
                </a:solidFill>
                <a:effectLst/>
                <a:latin typeface="Arial" panose="020B0604020202020204" pitchFamily="34" charset="0"/>
                <a:cs typeface="Arial" panose="020B0604020202020204" pitchFamily="34" charset="0"/>
              </a:rPr>
              <a:t> </a:t>
            </a:r>
          </a:p>
          <a:p>
            <a:pPr>
              <a:buNone/>
            </a:pPr>
            <a:r>
              <a:rPr lang="en-US" sz="1500" dirty="0">
                <a:solidFill>
                  <a:srgbClr val="000000"/>
                </a:solidFill>
                <a:latin typeface="Arial" panose="020B0604020202020204" pitchFamily="34" charset="0"/>
                <a:cs typeface="Arial" panose="020B0604020202020204" pitchFamily="34" charset="0"/>
              </a:rPr>
              <a:t>30° and 300,000,000 m/s </a:t>
            </a:r>
          </a:p>
          <a:p>
            <a:pPr>
              <a:buNone/>
            </a:pPr>
            <a:r>
              <a:rPr lang="en-US" sz="1500" b="0" i="0" u="none" strike="noStrike" dirty="0">
                <a:solidFill>
                  <a:srgbClr val="000000"/>
                </a:solidFill>
                <a:effectLst/>
                <a:latin typeface="Arial" panose="020B0604020202020204" pitchFamily="34" charset="0"/>
                <a:cs typeface="Arial" panose="020B0604020202020204" pitchFamily="34" charset="0"/>
              </a:rPr>
              <a:t>30° and 186,624 miles/s</a:t>
            </a:r>
          </a:p>
          <a:p>
            <a:pPr>
              <a:buNone/>
            </a:pPr>
            <a:r>
              <a:rPr lang="el-GR" sz="1500" b="0" i="0" u="none" strike="noStrike" dirty="0">
                <a:solidFill>
                  <a:srgbClr val="000000"/>
                </a:solidFill>
                <a:effectLst/>
                <a:latin typeface="+mj-lt"/>
              </a:rPr>
              <a:t>π31.104°/</a:t>
            </a:r>
            <a:r>
              <a:rPr lang="en-US" sz="1500" b="0" i="0" u="none" strike="noStrike" dirty="0">
                <a:solidFill>
                  <a:srgbClr val="000000"/>
                </a:solidFill>
                <a:effectLst/>
                <a:latin typeface="+mj-lt"/>
              </a:rPr>
              <a:t>year = Sun cycle</a:t>
            </a:r>
            <a:endParaRPr lang="en-US" sz="1500" b="0" i="0" u="none" strike="noStrike" dirty="0">
              <a:solidFill>
                <a:srgbClr val="000000"/>
              </a:solidFill>
              <a:effectLst/>
              <a:latin typeface="+mj-lt"/>
              <a:cs typeface="Arial" panose="020B0604020202020204" pitchFamily="34" charset="0"/>
            </a:endParaRPr>
          </a:p>
          <a:p>
            <a:pPr>
              <a:buNone/>
            </a:pPr>
            <a:endParaRPr lang="en-US" sz="1500" b="1" i="0" u="none" strike="noStrike" dirty="0">
              <a:solidFill>
                <a:srgbClr val="000000"/>
              </a:solidFill>
              <a:effectLst/>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260139C-A12A-C473-0FE8-41F9C859AB8C}"/>
              </a:ext>
            </a:extLst>
          </p:cNvPr>
          <p:cNvSpPr txBox="1"/>
          <p:nvPr/>
        </p:nvSpPr>
        <p:spPr>
          <a:xfrm>
            <a:off x="6056244" y="3602437"/>
            <a:ext cx="5699760" cy="2246769"/>
          </a:xfrm>
          <a:prstGeom prst="rect">
            <a:avLst/>
          </a:prstGeom>
          <a:noFill/>
        </p:spPr>
        <p:txBody>
          <a:bodyPr wrap="square" rtlCol="0">
            <a:spAutoFit/>
          </a:bodyPr>
          <a:lstStyle/>
          <a:p>
            <a:pPr algn="ctr">
              <a:lnSpc>
                <a:spcPts val="1500"/>
              </a:lnSpc>
              <a:buNone/>
            </a:pPr>
            <a:r>
              <a:rPr lang="en-US" sz="1500" b="1" i="0" u="none" strike="noStrike" dirty="0">
                <a:solidFill>
                  <a:srgbClr val="000000"/>
                </a:solidFill>
                <a:effectLst/>
                <a:latin typeface="Arial" panose="020B0604020202020204" pitchFamily="34" charset="0"/>
                <a:cs typeface="Arial" panose="020B0604020202020204" pitchFamily="34" charset="0"/>
              </a:rPr>
              <a:t>Step 2: Harmonic Timing Bridge</a:t>
            </a:r>
          </a:p>
          <a:p>
            <a:pPr algn="ctr">
              <a:lnSpc>
                <a:spcPts val="1500"/>
              </a:lnSpc>
              <a:buNone/>
            </a:pPr>
            <a:endParaRPr lang="en-US" sz="1500" b="1" i="0" u="none" strike="noStrike" dirty="0">
              <a:solidFill>
                <a:srgbClr val="000000"/>
              </a:solidFill>
              <a:effectLst/>
              <a:latin typeface="Arial" panose="020B0604020202020204" pitchFamily="34" charset="0"/>
              <a:cs typeface="Arial" panose="020B0604020202020204" pitchFamily="34" charset="0"/>
            </a:endParaRPr>
          </a:p>
          <a:p>
            <a:pPr algn="ctr">
              <a:lnSpc>
                <a:spcPts val="1500"/>
              </a:lnSpc>
              <a:buNone/>
            </a:pPr>
            <a:r>
              <a:rPr lang="en-US" sz="1500" b="1" dirty="0">
                <a:solidFill>
                  <a:srgbClr val="000000"/>
                </a:solidFill>
                <a:latin typeface="Arial" panose="020B0604020202020204" pitchFamily="34" charset="0"/>
                <a:cs typeface="Arial" panose="020B0604020202020204" pitchFamily="34" charset="0"/>
              </a:rPr>
              <a:t>TIME L</a:t>
            </a:r>
            <a:r>
              <a:rPr lang="en-US" sz="1500" b="1" i="0" u="none" strike="noStrike" dirty="0">
                <a:solidFill>
                  <a:srgbClr val="000000"/>
                </a:solidFill>
                <a:effectLst/>
                <a:latin typeface="Arial" panose="020B0604020202020204" pitchFamily="34" charset="0"/>
                <a:cs typeface="Arial" panose="020B0604020202020204" pitchFamily="34" charset="0"/>
              </a:rPr>
              <a:t>ongitudinal Adjustment: n° x 1.0368</a:t>
            </a:r>
          </a:p>
          <a:p>
            <a:pPr algn="ctr">
              <a:lnSpc>
                <a:spcPts val="1500"/>
              </a:lnSpc>
              <a:buNone/>
            </a:pPr>
            <a:endParaRPr lang="en-US" sz="1500" b="1" u="none" strike="noStrike" dirty="0">
              <a:solidFill>
                <a:srgbClr val="000000"/>
              </a:solidFill>
              <a:effectLst/>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C</a:t>
            </a:r>
            <a:r>
              <a:rPr lang="en-US" sz="1500" b="0" i="0" u="none" strike="noStrike" dirty="0">
                <a:solidFill>
                  <a:srgbClr val="000000"/>
                </a:solidFill>
                <a:effectLst/>
                <a:latin typeface="Arial" panose="020B0604020202020204" pitchFamily="34" charset="0"/>
                <a:cs typeface="Arial" panose="020B0604020202020204" pitchFamily="34" charset="0"/>
              </a:rPr>
              <a:t>orrection back into electromagnetic harmonic </a:t>
            </a:r>
            <a:r>
              <a:rPr lang="en-US" sz="1500" dirty="0">
                <a:latin typeface="Arial" panose="020B0604020202020204" pitchFamily="34" charset="0"/>
                <a:cs typeface="Arial" panose="020B0604020202020204" pitchFamily="34" charset="0"/>
              </a:rPr>
              <a:t>sync</a:t>
            </a:r>
            <a:r>
              <a:rPr lang="en-US" sz="1500" b="0" i="0" u="none" strike="noStrike" dirty="0">
                <a:solidFill>
                  <a:srgbClr val="000000"/>
                </a:solidFill>
                <a:effectLst/>
                <a:latin typeface="Arial" panose="020B0604020202020204" pitchFamily="34" charset="0"/>
                <a:cs typeface="Arial" panose="020B0604020202020204" pitchFamily="34" charset="0"/>
              </a:rPr>
              <a:t> within and between every coordinate point; fine structure tuning. Full mitochondrial function restoration - unlimited energetic z line.  </a:t>
            </a:r>
            <a:endParaRPr lang="en-US" sz="1500" u="none" strike="noStrike" dirty="0">
              <a:solidFill>
                <a:srgbClr val="000000"/>
              </a:solidFill>
              <a:effectLst/>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a:p>
            <a:pPr algn="ctr"/>
            <a:endParaRPr lang="en-US" sz="1500" b="0" i="0" u="none" strike="noStrike" dirty="0">
              <a:solidFill>
                <a:srgbClr val="000000"/>
              </a:solidFill>
              <a:effectLst/>
              <a:latin typeface="Arial" panose="020B0604020202020204" pitchFamily="34" charset="0"/>
              <a:cs typeface="Arial" panose="020B0604020202020204" pitchFamily="34" charset="0"/>
            </a:endParaRPr>
          </a:p>
          <a:p>
            <a:pPr algn="ctr"/>
            <a:endParaRPr lang="en-US" sz="1500"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810F984F-AA51-91E4-C2F7-20D83524223B}"/>
              </a:ext>
            </a:extLst>
          </p:cNvPr>
          <p:cNvSpPr/>
          <p:nvPr/>
        </p:nvSpPr>
        <p:spPr>
          <a:xfrm>
            <a:off x="630226" y="5252627"/>
            <a:ext cx="2629806" cy="106984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74636B22-26A1-6886-D460-59C885EFD4AE}"/>
              </a:ext>
            </a:extLst>
          </p:cNvPr>
          <p:cNvSpPr txBox="1"/>
          <p:nvPr/>
        </p:nvSpPr>
        <p:spPr>
          <a:xfrm>
            <a:off x="2200656" y="5276003"/>
            <a:ext cx="7790688" cy="1220847"/>
          </a:xfrm>
          <a:prstGeom prst="rect">
            <a:avLst/>
          </a:prstGeom>
          <a:noFill/>
        </p:spPr>
        <p:txBody>
          <a:bodyPr wrap="square" rtlCol="0">
            <a:spAutoFit/>
          </a:bodyPr>
          <a:lstStyle/>
          <a:p>
            <a:pPr marL="0" marR="0" lvl="0" indent="0" algn="ctr" rtl="0">
              <a:lnSpc>
                <a:spcPts val="1560"/>
              </a:lnSpc>
              <a:spcBef>
                <a:spcPts val="0"/>
              </a:spcBef>
              <a:spcAft>
                <a:spcPts val="0"/>
              </a:spcAft>
              <a:buNone/>
            </a:pPr>
            <a:r>
              <a:rPr lang="en-US" sz="1200" dirty="0"/>
              <a:t>Latitude x 1.0368 = Longitude</a:t>
            </a:r>
          </a:p>
          <a:p>
            <a:pPr algn="ctr">
              <a:buNone/>
            </a:pPr>
            <a:endParaRPr lang="en-US" sz="1200" b="1" i="0" u="none" strike="noStrike" dirty="0">
              <a:solidFill>
                <a:srgbClr val="000000"/>
              </a:solidFill>
              <a:effectLst/>
              <a:latin typeface="Arial" panose="020B0604020202020204" pitchFamily="34" charset="0"/>
              <a:cs typeface="Arial" panose="020B0604020202020204" pitchFamily="34" charset="0"/>
            </a:endParaRPr>
          </a:p>
          <a:p>
            <a:pPr algn="ctr">
              <a:buNone/>
            </a:pPr>
            <a:r>
              <a:rPr lang="en-US" sz="1200" b="1" i="0" u="none" strike="noStrike" dirty="0">
                <a:solidFill>
                  <a:srgbClr val="000000"/>
                </a:solidFill>
                <a:effectLst/>
                <a:latin typeface="Arial" panose="020B0604020202020204" pitchFamily="34" charset="0"/>
                <a:cs typeface="Arial" panose="020B0604020202020204" pitchFamily="34" charset="0"/>
              </a:rPr>
              <a:t>SOL 300,000,000 m corresponds with Khafre pyramid Latitude 30°</a:t>
            </a:r>
            <a:endParaRPr lang="en-US" sz="1200" b="0" i="0" u="none" strike="noStrike" dirty="0">
              <a:solidFill>
                <a:srgbClr val="000000"/>
              </a:solidFill>
              <a:effectLst/>
              <a:latin typeface="Arial" panose="020B0604020202020204" pitchFamily="34" charset="0"/>
              <a:cs typeface="Arial" panose="020B0604020202020204" pitchFamily="34" charset="0"/>
            </a:endParaRPr>
          </a:p>
          <a:p>
            <a:pPr algn="ctr">
              <a:buNone/>
            </a:pPr>
            <a:r>
              <a:rPr lang="en-US" sz="1200" b="1" i="0" u="none" strike="noStrike" dirty="0">
                <a:solidFill>
                  <a:srgbClr val="000000"/>
                </a:solidFill>
                <a:effectLst/>
                <a:latin typeface="Arial" panose="020B0604020202020204" pitchFamily="34" charset="0"/>
                <a:cs typeface="Arial" panose="020B0604020202020204" pitchFamily="34" charset="0"/>
              </a:rPr>
              <a:t>SOL </a:t>
            </a:r>
            <a:r>
              <a:rPr lang="el-GR" sz="1200" b="1" i="0" u="none" strike="noStrike" dirty="0">
                <a:solidFill>
                  <a:srgbClr val="000000"/>
                </a:solidFill>
                <a:effectLst/>
                <a:latin typeface="Arial" panose="020B0604020202020204" pitchFamily="34" charset="0"/>
                <a:cs typeface="Arial" panose="020B0604020202020204" pitchFamily="34" charset="0"/>
              </a:rPr>
              <a:t>π 3.1104 </a:t>
            </a:r>
            <a:r>
              <a:rPr lang="en-US" sz="1200" b="1" i="0" u="none" strike="noStrike" dirty="0">
                <a:solidFill>
                  <a:srgbClr val="000000"/>
                </a:solidFill>
                <a:effectLst/>
                <a:latin typeface="Arial" panose="020B0604020202020204" pitchFamily="34" charset="0"/>
                <a:cs typeface="Arial" panose="020B0604020202020204" pitchFamily="34" charset="0"/>
              </a:rPr>
              <a:t>corresponds with Khafre pyramid Longitude 31.104°</a:t>
            </a:r>
            <a:endParaRPr lang="en-US" sz="1200" b="0" i="0" u="none" strike="noStrike" dirty="0">
              <a:solidFill>
                <a:srgbClr val="000000"/>
              </a:solidFill>
              <a:effectLst/>
              <a:latin typeface="Arial" panose="020B0604020202020204" pitchFamily="34" charset="0"/>
              <a:cs typeface="Arial" panose="020B0604020202020204" pitchFamily="34" charset="0"/>
            </a:endParaRPr>
          </a:p>
          <a:p>
            <a:pPr algn="ctr"/>
            <a:r>
              <a:rPr lang="en-US" sz="1200" b="1" i="1" u="none" strike="noStrike" dirty="0">
                <a:solidFill>
                  <a:srgbClr val="000000"/>
                </a:solidFill>
                <a:effectLst/>
                <a:latin typeface="Arial" panose="020B0604020202020204" pitchFamily="34" charset="0"/>
                <a:cs typeface="Arial" panose="020B0604020202020204" pitchFamily="34" charset="0"/>
              </a:rPr>
              <a:t>This is the true MID of Mearth landmass in relation to the Sun</a:t>
            </a:r>
            <a:endParaRPr lang="en-US" sz="1200" b="0" i="1" u="none" strike="noStrike" dirty="0">
              <a:solidFill>
                <a:srgbClr val="000000"/>
              </a:solidFill>
              <a:effectLst/>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19AE847-A702-6A6A-438B-987C7B90D687}"/>
              </a:ext>
            </a:extLst>
          </p:cNvPr>
          <p:cNvSpPr txBox="1"/>
          <p:nvPr/>
        </p:nvSpPr>
        <p:spPr>
          <a:xfrm>
            <a:off x="8960294" y="5425252"/>
            <a:ext cx="5364070" cy="784830"/>
          </a:xfrm>
          <a:prstGeom prst="rect">
            <a:avLst/>
          </a:prstGeom>
          <a:noFill/>
        </p:spPr>
        <p:txBody>
          <a:bodyPr wrap="square" rtlCol="0">
            <a:spAutoFit/>
          </a:bodyPr>
          <a:lstStyle/>
          <a:p>
            <a:pPr>
              <a:buNone/>
            </a:pPr>
            <a:r>
              <a:rPr lang="en-US" sz="1500" b="1" i="0" u="none" strike="noStrike" dirty="0">
                <a:solidFill>
                  <a:srgbClr val="000000"/>
                </a:solidFill>
                <a:effectLst/>
                <a:latin typeface="Arial" panose="020B0604020202020204" pitchFamily="34" charset="0"/>
                <a:cs typeface="Arial" panose="020B0604020202020204" pitchFamily="34" charset="0"/>
              </a:rPr>
              <a:t>SOL Time Foundations</a:t>
            </a:r>
          </a:p>
          <a:p>
            <a:r>
              <a:rPr lang="en-US" sz="1500" dirty="0">
                <a:solidFill>
                  <a:srgbClr val="000000"/>
                </a:solidFill>
                <a:latin typeface="Arial" panose="020B0604020202020204" pitchFamily="34" charset="0"/>
                <a:cs typeface="Arial" panose="020B0604020202020204" pitchFamily="34" charset="0"/>
              </a:rPr>
              <a:t>3.1104 and 300,000,000 m/s</a:t>
            </a:r>
            <a:endParaRPr lang="en-US" sz="1500" b="1" dirty="0">
              <a:solidFill>
                <a:srgbClr val="000000"/>
              </a:solidFill>
              <a:latin typeface="Arial" panose="020B0604020202020204" pitchFamily="34" charset="0"/>
              <a:cs typeface="Arial" panose="020B0604020202020204" pitchFamily="34" charset="0"/>
            </a:endParaRPr>
          </a:p>
          <a:p>
            <a:pPr>
              <a:buNone/>
            </a:pPr>
            <a:r>
              <a:rPr lang="en-US" sz="1500" b="0" i="0" u="none" strike="noStrike" dirty="0">
                <a:solidFill>
                  <a:srgbClr val="000000"/>
                </a:solidFill>
                <a:effectLst/>
                <a:latin typeface="Arial" panose="020B0604020202020204" pitchFamily="34" charset="0"/>
                <a:cs typeface="Arial" panose="020B0604020202020204" pitchFamily="34" charset="0"/>
              </a:rPr>
              <a:t>3.1104 and 186,624 miles/s</a:t>
            </a:r>
          </a:p>
        </p:txBody>
      </p:sp>
      <p:sp>
        <p:nvSpPr>
          <p:cNvPr id="44" name="Rectangle 43">
            <a:extLst>
              <a:ext uri="{FF2B5EF4-FFF2-40B4-BE49-F238E27FC236}">
                <a16:creationId xmlns:a16="http://schemas.microsoft.com/office/drawing/2014/main" id="{BB67B062-5745-D736-6D87-C8CCD6FCE896}"/>
              </a:ext>
            </a:extLst>
          </p:cNvPr>
          <p:cNvSpPr/>
          <p:nvPr/>
        </p:nvSpPr>
        <p:spPr>
          <a:xfrm>
            <a:off x="8928470" y="5258728"/>
            <a:ext cx="2629806" cy="1063752"/>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3BBBA847-F92C-00AB-DCEB-C28F6EAF74F7}"/>
              </a:ext>
            </a:extLst>
          </p:cNvPr>
          <p:cNvSpPr txBox="1"/>
          <p:nvPr/>
        </p:nvSpPr>
        <p:spPr>
          <a:xfrm>
            <a:off x="3752252" y="2639257"/>
            <a:ext cx="4686300" cy="1190069"/>
          </a:xfrm>
          <a:prstGeom prst="rect">
            <a:avLst/>
          </a:prstGeom>
          <a:noFill/>
        </p:spPr>
        <p:txBody>
          <a:bodyPr wrap="square" rtlCol="0">
            <a:spAutoFit/>
          </a:bodyPr>
          <a:lstStyle/>
          <a:p>
            <a:pPr marL="0" marR="0" lvl="0" indent="0" algn="ctr" rtl="0">
              <a:lnSpc>
                <a:spcPts val="1560"/>
              </a:lnSpc>
              <a:spcBef>
                <a:spcPts val="0"/>
              </a:spcBef>
              <a:spcAft>
                <a:spcPts val="0"/>
              </a:spcAft>
              <a:buNone/>
            </a:pPr>
            <a:r>
              <a:rPr lang="en-US" sz="1500" u="none" strike="noStrike" cap="none" dirty="0">
                <a:solidFill>
                  <a:srgbClr val="000000"/>
                </a:solidFill>
                <a:latin typeface="Arial" panose="020B0604020202020204" pitchFamily="34" charset="0"/>
                <a:ea typeface="Calibri"/>
                <a:cs typeface="Arial" panose="020B0604020202020204" pitchFamily="34" charset="0"/>
                <a:sym typeface="Calibri"/>
              </a:rPr>
              <a:t>SOL HARMONIC REALIGNMENT FORMULA</a:t>
            </a:r>
          </a:p>
          <a:p>
            <a:pPr marL="0" marR="0" lvl="0" indent="0" algn="ctr" rtl="0">
              <a:lnSpc>
                <a:spcPts val="1560"/>
              </a:lnSpc>
              <a:spcBef>
                <a:spcPts val="0"/>
              </a:spcBef>
              <a:spcAft>
                <a:spcPts val="0"/>
              </a:spcAft>
              <a:buNone/>
            </a:pPr>
            <a:endParaRPr lang="en-US" sz="150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ts val="1560"/>
              </a:lnSpc>
              <a:spcBef>
                <a:spcPts val="0"/>
              </a:spcBef>
              <a:spcAft>
                <a:spcPts val="0"/>
              </a:spcAft>
              <a:buNone/>
            </a:pPr>
            <a:r>
              <a:rPr lang="en-US" sz="1800" u="none" strike="noStrike" cap="none" dirty="0">
                <a:solidFill>
                  <a:srgbClr val="000000"/>
                </a:solidFill>
                <a:latin typeface="Arial" panose="020B0604020202020204" pitchFamily="34" charset="0"/>
                <a:ea typeface="Calibri"/>
                <a:cs typeface="Arial" panose="020B0604020202020204" pitchFamily="34" charset="0"/>
                <a:sym typeface="Calibri"/>
              </a:rPr>
              <a:t>SUM(x°+n°) x 1.2 x 1.0368</a:t>
            </a:r>
          </a:p>
          <a:p>
            <a:pPr marL="0" marR="0" lvl="0" indent="0" algn="ctr" rtl="0">
              <a:lnSpc>
                <a:spcPts val="1560"/>
              </a:lnSpc>
              <a:spcBef>
                <a:spcPts val="0"/>
              </a:spcBef>
              <a:spcAft>
                <a:spcPts val="0"/>
              </a:spcAft>
              <a:buNone/>
            </a:pPr>
            <a:endParaRPr lang="en-US" sz="1800" b="1" dirty="0">
              <a:latin typeface="Arial" panose="020B0604020202020204" pitchFamily="34" charset="0"/>
              <a:cs typeface="Arial" panose="020B0604020202020204" pitchFamily="34" charset="0"/>
              <a:sym typeface="Calibri"/>
            </a:endParaRPr>
          </a:p>
          <a:p>
            <a:pPr algn="ctr"/>
            <a:endParaRPr lang="en-US" sz="1800" i="1" dirty="0"/>
          </a:p>
        </p:txBody>
      </p:sp>
      <p:cxnSp>
        <p:nvCxnSpPr>
          <p:cNvPr id="6" name="Straight Connector 5">
            <a:extLst>
              <a:ext uri="{FF2B5EF4-FFF2-40B4-BE49-F238E27FC236}">
                <a16:creationId xmlns:a16="http://schemas.microsoft.com/office/drawing/2014/main" id="{2C7D2BAE-1EB2-896E-960B-49F372202E6E}"/>
              </a:ext>
            </a:extLst>
          </p:cNvPr>
          <p:cNvCxnSpPr/>
          <p:nvPr/>
        </p:nvCxnSpPr>
        <p:spPr>
          <a:xfrm>
            <a:off x="6122503" y="3538330"/>
            <a:ext cx="0" cy="1411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Audio 9">
            <a:extLst>
              <a:ext uri="{FF2B5EF4-FFF2-40B4-BE49-F238E27FC236}">
                <a16:creationId xmlns:a16="http://schemas.microsoft.com/office/drawing/2014/main" id="{49157E45-D983-8C47-177F-93ACFFED91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99741217"/>
      </p:ext>
    </p:extLst>
  </p:cSld>
  <p:clrMapOvr>
    <a:masterClrMapping/>
  </p:clrMapOvr>
  <mc:AlternateContent xmlns:mc="http://schemas.openxmlformats.org/markup-compatibility/2006" xmlns:p14="http://schemas.microsoft.com/office/powerpoint/2010/main">
    <mc:Choice Requires="p14">
      <p:transition spd="slow" p14:dur="2000" advTm="23032"/>
    </mc:Choice>
    <mc:Fallback xmlns="">
      <p:transition spd="slow" advTm="2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37196</TotalTime>
  <Words>7438</Words>
  <Application>Microsoft Macintosh PowerPoint</Application>
  <PresentationFormat>Widescreen</PresentationFormat>
  <Paragraphs>786</Paragraphs>
  <Slides>25</Slides>
  <Notes>25</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Courier New</vt: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Pyramid </vt:lpstr>
      <vt:lpstr>The Three Shrines:  Giza Nekropolis </vt:lpstr>
      <vt:lpstr>PowerPoint Presentation</vt:lpstr>
      <vt:lpstr>PowerPoint Presentation</vt:lpstr>
      <vt:lpstr>PowerPoint Presentation</vt:lpstr>
      <vt:lpstr>Geometric Expansion:  Paisley’s Code</vt:lpstr>
      <vt:lpstr>PowerPoint Presentation</vt:lpstr>
      <vt:lpstr>PowerPoint Presentation</vt:lpstr>
      <vt:lpstr>PowerPoint Presentation</vt:lpstr>
      <vt:lpstr>PowerPoint Presentation</vt:lpstr>
      <vt:lpstr>PowerPoint Presentation</vt:lpstr>
      <vt:lpstr>  Carl E. q-bit@cccrdg.org.uk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jessica garretson</dc:creator>
  <cp:lastModifiedBy>jessica garretson</cp:lastModifiedBy>
  <cp:revision>75</cp:revision>
  <dcterms:created xsi:type="dcterms:W3CDTF">2024-07-28T20:00:31Z</dcterms:created>
  <dcterms:modified xsi:type="dcterms:W3CDTF">2025-05-30T16:31:04Z</dcterms:modified>
</cp:coreProperties>
</file>