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15" r:id="rId2"/>
    <p:sldId id="256" r:id="rId3"/>
    <p:sldId id="258" r:id="rId4"/>
    <p:sldId id="284" r:id="rId5"/>
    <p:sldId id="257" r:id="rId6"/>
    <p:sldId id="285" r:id="rId7"/>
    <p:sldId id="286" r:id="rId8"/>
    <p:sldId id="310" r:id="rId9"/>
    <p:sldId id="293" r:id="rId10"/>
    <p:sldId id="312" r:id="rId11"/>
    <p:sldId id="316"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88600" autoAdjust="0"/>
  </p:normalViewPr>
  <p:slideViewPr>
    <p:cSldViewPr snapToGrid="0">
      <p:cViewPr varScale="1">
        <p:scale>
          <a:sx n="59" d="100"/>
          <a:sy n="59" d="100"/>
        </p:scale>
        <p:origin x="118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C\OneDrive\Documents\Structuration%20Th&#232;se%20Samba.Prefina\Donn&#233;es%20synoptiques%20r&#233;centes\Mouyondzi-donnees%202020-2023.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C\Downloads\Evol_C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C\Downloads\Evol_Ch.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C\Downloads\Travaux_hydro_Prefina\Time_trend_Nuage%20point.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636316208225217E-2"/>
          <c:y val="3.4535260946404585E-2"/>
          <c:w val="0.82971743973978063"/>
          <c:h val="0.74093832575922569"/>
        </c:manualLayout>
      </c:layout>
      <c:barChart>
        <c:barDir val="col"/>
        <c:grouping val="clustered"/>
        <c:varyColors val="0"/>
        <c:ser>
          <c:idx val="0"/>
          <c:order val="0"/>
          <c:tx>
            <c:v>Year 2021</c:v>
          </c:tx>
          <c:spPr>
            <a:solidFill>
              <a:schemeClr val="accent1"/>
            </a:solidFill>
            <a:ln>
              <a:noFill/>
            </a:ln>
            <a:effectLst/>
          </c:spPr>
          <c:invertIfNegative val="0"/>
          <c:cat>
            <c:strRef>
              <c:f>Feuil4!$B$1:$M$1</c:f>
              <c:strCache>
                <c:ptCount val="12"/>
                <c:pt idx="0">
                  <c:v>Jan.</c:v>
                </c:pt>
                <c:pt idx="1">
                  <c:v>Févr.</c:v>
                </c:pt>
                <c:pt idx="2">
                  <c:v>Mars</c:v>
                </c:pt>
                <c:pt idx="3">
                  <c:v>Avril</c:v>
                </c:pt>
                <c:pt idx="4">
                  <c:v>Mai</c:v>
                </c:pt>
                <c:pt idx="5">
                  <c:v>Juin</c:v>
                </c:pt>
                <c:pt idx="6">
                  <c:v>Juillet</c:v>
                </c:pt>
                <c:pt idx="7">
                  <c:v>Août</c:v>
                </c:pt>
                <c:pt idx="8">
                  <c:v>Sept.</c:v>
                </c:pt>
                <c:pt idx="9">
                  <c:v>Oct.</c:v>
                </c:pt>
                <c:pt idx="10">
                  <c:v>Nov.</c:v>
                </c:pt>
                <c:pt idx="11">
                  <c:v>Déc.</c:v>
                </c:pt>
              </c:strCache>
            </c:strRef>
          </c:cat>
          <c:val>
            <c:numRef>
              <c:f>Feuil4!$B$2:$M$2</c:f>
              <c:numCache>
                <c:formatCode>General</c:formatCode>
                <c:ptCount val="12"/>
                <c:pt idx="0">
                  <c:v>141.6</c:v>
                </c:pt>
                <c:pt idx="1">
                  <c:v>116.3</c:v>
                </c:pt>
                <c:pt idx="2">
                  <c:v>244.3</c:v>
                </c:pt>
                <c:pt idx="3">
                  <c:v>309.10000000000002</c:v>
                </c:pt>
                <c:pt idx="4">
                  <c:v>123</c:v>
                </c:pt>
                <c:pt idx="5">
                  <c:v>14.8</c:v>
                </c:pt>
                <c:pt idx="6">
                  <c:v>0</c:v>
                </c:pt>
                <c:pt idx="7">
                  <c:v>0.2</c:v>
                </c:pt>
                <c:pt idx="8">
                  <c:v>93</c:v>
                </c:pt>
                <c:pt idx="9">
                  <c:v>245</c:v>
                </c:pt>
                <c:pt idx="10">
                  <c:v>245</c:v>
                </c:pt>
                <c:pt idx="11">
                  <c:v>142</c:v>
                </c:pt>
              </c:numCache>
            </c:numRef>
          </c:val>
          <c:extLst>
            <c:ext xmlns:c16="http://schemas.microsoft.com/office/drawing/2014/chart" uri="{C3380CC4-5D6E-409C-BE32-E72D297353CC}">
              <c16:uniqueId val="{00000000-DB8B-4C55-829C-FBA52A627DC6}"/>
            </c:ext>
          </c:extLst>
        </c:ser>
        <c:ser>
          <c:idx val="1"/>
          <c:order val="1"/>
          <c:tx>
            <c:v>Year 2022</c:v>
          </c:tx>
          <c:spPr>
            <a:solidFill>
              <a:schemeClr val="accent2"/>
            </a:solidFill>
            <a:ln>
              <a:noFill/>
            </a:ln>
            <a:effectLst/>
          </c:spPr>
          <c:invertIfNegative val="0"/>
          <c:cat>
            <c:strRef>
              <c:f>Feuil4!$B$1:$M$1</c:f>
              <c:strCache>
                <c:ptCount val="12"/>
                <c:pt idx="0">
                  <c:v>Jan.</c:v>
                </c:pt>
                <c:pt idx="1">
                  <c:v>Févr.</c:v>
                </c:pt>
                <c:pt idx="2">
                  <c:v>Mars</c:v>
                </c:pt>
                <c:pt idx="3">
                  <c:v>Avril</c:v>
                </c:pt>
                <c:pt idx="4">
                  <c:v>Mai</c:v>
                </c:pt>
                <c:pt idx="5">
                  <c:v>Juin</c:v>
                </c:pt>
                <c:pt idx="6">
                  <c:v>Juillet</c:v>
                </c:pt>
                <c:pt idx="7">
                  <c:v>Août</c:v>
                </c:pt>
                <c:pt idx="8">
                  <c:v>Sept.</c:v>
                </c:pt>
                <c:pt idx="9">
                  <c:v>Oct.</c:v>
                </c:pt>
                <c:pt idx="10">
                  <c:v>Nov.</c:v>
                </c:pt>
                <c:pt idx="11">
                  <c:v>Déc.</c:v>
                </c:pt>
              </c:strCache>
            </c:strRef>
          </c:cat>
          <c:val>
            <c:numRef>
              <c:f>Feuil4!$B$3:$M$3</c:f>
              <c:numCache>
                <c:formatCode>General</c:formatCode>
                <c:ptCount val="12"/>
                <c:pt idx="0">
                  <c:v>77</c:v>
                </c:pt>
                <c:pt idx="1">
                  <c:v>196.4</c:v>
                </c:pt>
                <c:pt idx="2">
                  <c:v>105.8</c:v>
                </c:pt>
                <c:pt idx="3">
                  <c:v>414.8</c:v>
                </c:pt>
                <c:pt idx="4">
                  <c:v>172.9</c:v>
                </c:pt>
                <c:pt idx="5">
                  <c:v>0</c:v>
                </c:pt>
                <c:pt idx="6">
                  <c:v>0.3</c:v>
                </c:pt>
                <c:pt idx="7">
                  <c:v>0</c:v>
                </c:pt>
                <c:pt idx="8">
                  <c:v>36.799999999999997</c:v>
                </c:pt>
                <c:pt idx="9">
                  <c:v>110.7</c:v>
                </c:pt>
                <c:pt idx="10">
                  <c:v>204.4</c:v>
                </c:pt>
                <c:pt idx="11">
                  <c:v>177.8</c:v>
                </c:pt>
              </c:numCache>
            </c:numRef>
          </c:val>
          <c:extLst>
            <c:ext xmlns:c16="http://schemas.microsoft.com/office/drawing/2014/chart" uri="{C3380CC4-5D6E-409C-BE32-E72D297353CC}">
              <c16:uniqueId val="{00000001-DB8B-4C55-829C-FBA52A627DC6}"/>
            </c:ext>
          </c:extLst>
        </c:ser>
        <c:ser>
          <c:idx val="2"/>
          <c:order val="2"/>
          <c:tx>
            <c:v>Year 2023</c:v>
          </c:tx>
          <c:spPr>
            <a:solidFill>
              <a:schemeClr val="accent3"/>
            </a:solidFill>
            <a:ln>
              <a:noFill/>
            </a:ln>
            <a:effectLst/>
          </c:spPr>
          <c:invertIfNegative val="0"/>
          <c:cat>
            <c:strRef>
              <c:f>Feuil4!$B$1:$M$1</c:f>
              <c:strCache>
                <c:ptCount val="12"/>
                <c:pt idx="0">
                  <c:v>Jan.</c:v>
                </c:pt>
                <c:pt idx="1">
                  <c:v>Févr.</c:v>
                </c:pt>
                <c:pt idx="2">
                  <c:v>Mars</c:v>
                </c:pt>
                <c:pt idx="3">
                  <c:v>Avril</c:v>
                </c:pt>
                <c:pt idx="4">
                  <c:v>Mai</c:v>
                </c:pt>
                <c:pt idx="5">
                  <c:v>Juin</c:v>
                </c:pt>
                <c:pt idx="6">
                  <c:v>Juillet</c:v>
                </c:pt>
                <c:pt idx="7">
                  <c:v>Août</c:v>
                </c:pt>
                <c:pt idx="8">
                  <c:v>Sept.</c:v>
                </c:pt>
                <c:pt idx="9">
                  <c:v>Oct.</c:v>
                </c:pt>
                <c:pt idx="10">
                  <c:v>Nov.</c:v>
                </c:pt>
                <c:pt idx="11">
                  <c:v>Déc.</c:v>
                </c:pt>
              </c:strCache>
            </c:strRef>
          </c:cat>
          <c:val>
            <c:numRef>
              <c:f>Feuil4!$B$4:$M$4</c:f>
              <c:numCache>
                <c:formatCode>General</c:formatCode>
                <c:ptCount val="12"/>
                <c:pt idx="0">
                  <c:v>292</c:v>
                </c:pt>
                <c:pt idx="1">
                  <c:v>210</c:v>
                </c:pt>
                <c:pt idx="2">
                  <c:v>242</c:v>
                </c:pt>
                <c:pt idx="3">
                  <c:v>171</c:v>
                </c:pt>
                <c:pt idx="4">
                  <c:v>106</c:v>
                </c:pt>
                <c:pt idx="5">
                  <c:v>0.9</c:v>
                </c:pt>
                <c:pt idx="6">
                  <c:v>0</c:v>
                </c:pt>
                <c:pt idx="7">
                  <c:v>0</c:v>
                </c:pt>
                <c:pt idx="8">
                  <c:v>24</c:v>
                </c:pt>
                <c:pt idx="9">
                  <c:v>204</c:v>
                </c:pt>
                <c:pt idx="10">
                  <c:v>263</c:v>
                </c:pt>
                <c:pt idx="11">
                  <c:v>258</c:v>
                </c:pt>
              </c:numCache>
            </c:numRef>
          </c:val>
          <c:extLst>
            <c:ext xmlns:c16="http://schemas.microsoft.com/office/drawing/2014/chart" uri="{C3380CC4-5D6E-409C-BE32-E72D297353CC}">
              <c16:uniqueId val="{00000002-DB8B-4C55-829C-FBA52A627DC6}"/>
            </c:ext>
          </c:extLst>
        </c:ser>
        <c:ser>
          <c:idx val="3"/>
          <c:order val="3"/>
          <c:tx>
            <c:v>Year 2024</c:v>
          </c:tx>
          <c:spPr>
            <a:solidFill>
              <a:schemeClr val="accent4"/>
            </a:solidFill>
            <a:ln>
              <a:noFill/>
            </a:ln>
            <a:effectLst/>
          </c:spPr>
          <c:invertIfNegative val="0"/>
          <c:val>
            <c:numRef>
              <c:f>Feuil4!$B$5:$J$5</c:f>
              <c:numCache>
                <c:formatCode>General</c:formatCode>
                <c:ptCount val="9"/>
                <c:pt idx="0">
                  <c:v>64.5</c:v>
                </c:pt>
                <c:pt idx="1">
                  <c:v>191.7</c:v>
                </c:pt>
                <c:pt idx="2">
                  <c:v>200.3</c:v>
                </c:pt>
                <c:pt idx="3">
                  <c:v>231</c:v>
                </c:pt>
                <c:pt idx="4">
                  <c:v>25</c:v>
                </c:pt>
                <c:pt idx="5">
                  <c:v>0</c:v>
                </c:pt>
                <c:pt idx="6">
                  <c:v>5</c:v>
                </c:pt>
                <c:pt idx="7">
                  <c:v>0</c:v>
                </c:pt>
                <c:pt idx="8">
                  <c:v>60</c:v>
                </c:pt>
              </c:numCache>
            </c:numRef>
          </c:val>
          <c:extLst>
            <c:ext xmlns:c16="http://schemas.microsoft.com/office/drawing/2014/chart" uri="{C3380CC4-5D6E-409C-BE32-E72D297353CC}">
              <c16:uniqueId val="{00000003-DB8B-4C55-829C-FBA52A627DC6}"/>
            </c:ext>
          </c:extLst>
        </c:ser>
        <c:dLbls>
          <c:showLegendKey val="0"/>
          <c:showVal val="0"/>
          <c:showCatName val="0"/>
          <c:showSerName val="0"/>
          <c:showPercent val="0"/>
          <c:showBubbleSize val="0"/>
        </c:dLbls>
        <c:gapWidth val="219"/>
        <c:overlap val="-27"/>
        <c:axId val="1472608224"/>
        <c:axId val="2002069200"/>
      </c:barChart>
      <c:catAx>
        <c:axId val="147260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fr-FR"/>
          </a:p>
        </c:txPr>
        <c:crossAx val="2002069200"/>
        <c:crosses val="autoZero"/>
        <c:auto val="1"/>
        <c:lblAlgn val="ctr"/>
        <c:lblOffset val="100"/>
        <c:noMultiLvlLbl val="0"/>
      </c:catAx>
      <c:valAx>
        <c:axId val="2002069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fr-FR" sz="2000" b="1" dirty="0" err="1">
                    <a:solidFill>
                      <a:sysClr val="windowText" lastClr="000000"/>
                    </a:solidFill>
                  </a:rPr>
                  <a:t>Rainfall</a:t>
                </a:r>
                <a:r>
                  <a:rPr lang="fr-FR" sz="2000" b="1" dirty="0">
                    <a:solidFill>
                      <a:sysClr val="windowText" lastClr="000000"/>
                    </a:solidFill>
                  </a:rPr>
                  <a:t> (mm)</a:t>
                </a:r>
              </a:p>
            </c:rich>
          </c:tx>
          <c:layout>
            <c:manualLayout>
              <c:xMode val="edge"/>
              <c:yMode val="edge"/>
              <c:x val="4.9606301020935434E-3"/>
              <c:y val="0.2769965644538335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fr-FR"/>
            </a:p>
          </c:txPr>
        </c:title>
        <c:numFmt formatCode="General" sourceLinked="1"/>
        <c:majorTickMark val="in"/>
        <c:minorTickMark val="none"/>
        <c:tickLblPos val="nextTo"/>
        <c:spPr>
          <a:noFill/>
          <a:ln w="9525" cap="flat" cmpd="sng" algn="ctr">
            <a:solidFill>
              <a:schemeClr val="dk1">
                <a:shade val="95000"/>
                <a:satMod val="105000"/>
              </a:schemeClr>
            </a:solidFill>
            <a:prstDash val="soli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fr-FR"/>
          </a:p>
        </c:txPr>
        <c:crossAx val="1472608224"/>
        <c:crosses val="autoZero"/>
        <c:crossBetween val="between"/>
      </c:valAx>
      <c:spPr>
        <a:noFill/>
        <a:ln>
          <a:noFill/>
        </a:ln>
        <a:effectLst/>
      </c:spPr>
    </c:plotArea>
    <c:legend>
      <c:legendPos val="r"/>
      <c:layout>
        <c:manualLayout>
          <c:xMode val="edge"/>
          <c:yMode val="edge"/>
          <c:x val="0.91328094569883833"/>
          <c:y val="0.29671203055715489"/>
          <c:w val="7.8755459425745383E-2"/>
          <c:h val="0.30924904719019686"/>
        </c:manualLayout>
      </c:layout>
      <c:overlay val="0"/>
      <c:spPr>
        <a:noFill/>
        <a:ln>
          <a:solidFill>
            <a:schemeClr val="tx1"/>
          </a:solid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217362188667946E-2"/>
          <c:y val="0.11908808357265681"/>
          <c:w val="0.72926192817131241"/>
          <c:h val="0.56053498614535024"/>
        </c:manualLayout>
      </c:layout>
      <c:barChart>
        <c:barDir val="col"/>
        <c:grouping val="clustered"/>
        <c:varyColors val="0"/>
        <c:ser>
          <c:idx val="0"/>
          <c:order val="0"/>
          <c:tx>
            <c:strRef>
              <c:f>Evo_chimq!$O$1</c:f>
              <c:strCache>
                <c:ptCount val="1"/>
                <c:pt idx="0">
                  <c:v>Ca2+</c:v>
                </c:pt>
              </c:strCache>
            </c:strRef>
          </c:tx>
          <c:spPr>
            <a:solidFill>
              <a:srgbClr val="1808E6"/>
            </a:solidFill>
            <a:ln>
              <a:solidFill>
                <a:srgbClr val="1808E6"/>
              </a:solidFill>
            </a:ln>
            <a:effectLst/>
          </c:spPr>
          <c:invertIfNegative val="0"/>
          <c:cat>
            <c:strRef>
              <c:f>Evo_chimq!$N$2:$N$30</c:f>
              <c:strCache>
                <c:ptCount val="29"/>
                <c:pt idx="0">
                  <c:v>janv-22</c:v>
                </c:pt>
                <c:pt idx="1">
                  <c:v>Fev-22</c:v>
                </c:pt>
                <c:pt idx="2">
                  <c:v>march-22</c:v>
                </c:pt>
                <c:pt idx="3">
                  <c:v>April-22</c:v>
                </c:pt>
                <c:pt idx="4">
                  <c:v>May-22</c:v>
                </c:pt>
                <c:pt idx="5">
                  <c:v>June-22</c:v>
                </c:pt>
                <c:pt idx="6">
                  <c:v>July-22</c:v>
                </c:pt>
                <c:pt idx="7">
                  <c:v>August-22</c:v>
                </c:pt>
                <c:pt idx="8">
                  <c:v>sept-22</c:v>
                </c:pt>
                <c:pt idx="9">
                  <c:v>oct-22</c:v>
                </c:pt>
                <c:pt idx="10">
                  <c:v>nov-22</c:v>
                </c:pt>
                <c:pt idx="11">
                  <c:v>Dec-22</c:v>
                </c:pt>
                <c:pt idx="12">
                  <c:v>janv-23</c:v>
                </c:pt>
                <c:pt idx="13">
                  <c:v>Feb-23</c:v>
                </c:pt>
                <c:pt idx="14">
                  <c:v>March-23</c:v>
                </c:pt>
                <c:pt idx="15">
                  <c:v>April-23</c:v>
                </c:pt>
                <c:pt idx="16">
                  <c:v>May-23</c:v>
                </c:pt>
                <c:pt idx="17">
                  <c:v>June-23</c:v>
                </c:pt>
                <c:pt idx="18">
                  <c:v>July-23</c:v>
                </c:pt>
                <c:pt idx="19">
                  <c:v>August-23</c:v>
                </c:pt>
                <c:pt idx="20">
                  <c:v>sept-23</c:v>
                </c:pt>
                <c:pt idx="21">
                  <c:v>oct-23</c:v>
                </c:pt>
                <c:pt idx="22">
                  <c:v>nov-23</c:v>
                </c:pt>
                <c:pt idx="23">
                  <c:v>Dec-23</c:v>
                </c:pt>
                <c:pt idx="24">
                  <c:v>janv-24</c:v>
                </c:pt>
                <c:pt idx="25">
                  <c:v>Feb-24</c:v>
                </c:pt>
                <c:pt idx="26">
                  <c:v>March-24</c:v>
                </c:pt>
                <c:pt idx="27">
                  <c:v>April-24</c:v>
                </c:pt>
                <c:pt idx="28">
                  <c:v>May-24</c:v>
                </c:pt>
              </c:strCache>
            </c:strRef>
          </c:cat>
          <c:val>
            <c:numRef>
              <c:f>Evo_chimq!$O$2:$O$30</c:f>
              <c:numCache>
                <c:formatCode>General</c:formatCode>
                <c:ptCount val="29"/>
                <c:pt idx="2" formatCode="#,##0.00">
                  <c:v>26.046666666666699</c:v>
                </c:pt>
                <c:pt idx="8" formatCode="#,##0.00">
                  <c:v>47.0054581623803</c:v>
                </c:pt>
                <c:pt idx="11" formatCode="#,##0.00">
                  <c:v>14.25207604</c:v>
                </c:pt>
                <c:pt idx="16" formatCode="#,##0.00">
                  <c:v>48.718652592120598</c:v>
                </c:pt>
                <c:pt idx="20" formatCode="0.00">
                  <c:v>53</c:v>
                </c:pt>
                <c:pt idx="24" formatCode="0.0">
                  <c:v>64.489346557166201</c:v>
                </c:pt>
                <c:pt idx="28" formatCode="0.0">
                  <c:v>49.281464395762299</c:v>
                </c:pt>
              </c:numCache>
            </c:numRef>
          </c:val>
          <c:extLst>
            <c:ext xmlns:c16="http://schemas.microsoft.com/office/drawing/2014/chart" uri="{C3380CC4-5D6E-409C-BE32-E72D297353CC}">
              <c16:uniqueId val="{00000000-570D-4A72-A82B-AC0FBD8C2ED7}"/>
            </c:ext>
          </c:extLst>
        </c:ser>
        <c:ser>
          <c:idx val="1"/>
          <c:order val="1"/>
          <c:tx>
            <c:strRef>
              <c:f>Evo_chimq!$P$1</c:f>
              <c:strCache>
                <c:ptCount val="1"/>
                <c:pt idx="0">
                  <c:v>Mg2+</c:v>
                </c:pt>
              </c:strCache>
            </c:strRef>
          </c:tx>
          <c:spPr>
            <a:solidFill>
              <a:schemeClr val="accent2"/>
            </a:solidFill>
            <a:ln>
              <a:solidFill>
                <a:schemeClr val="accent2"/>
              </a:solidFill>
            </a:ln>
            <a:effectLst/>
          </c:spPr>
          <c:invertIfNegative val="0"/>
          <c:cat>
            <c:strRef>
              <c:f>Evo_chimq!$N$2:$N$30</c:f>
              <c:strCache>
                <c:ptCount val="29"/>
                <c:pt idx="0">
                  <c:v>janv-22</c:v>
                </c:pt>
                <c:pt idx="1">
                  <c:v>Fev-22</c:v>
                </c:pt>
                <c:pt idx="2">
                  <c:v>march-22</c:v>
                </c:pt>
                <c:pt idx="3">
                  <c:v>April-22</c:v>
                </c:pt>
                <c:pt idx="4">
                  <c:v>May-22</c:v>
                </c:pt>
                <c:pt idx="5">
                  <c:v>June-22</c:v>
                </c:pt>
                <c:pt idx="6">
                  <c:v>July-22</c:v>
                </c:pt>
                <c:pt idx="7">
                  <c:v>August-22</c:v>
                </c:pt>
                <c:pt idx="8">
                  <c:v>sept-22</c:v>
                </c:pt>
                <c:pt idx="9">
                  <c:v>oct-22</c:v>
                </c:pt>
                <c:pt idx="10">
                  <c:v>nov-22</c:v>
                </c:pt>
                <c:pt idx="11">
                  <c:v>Dec-22</c:v>
                </c:pt>
                <c:pt idx="12">
                  <c:v>janv-23</c:v>
                </c:pt>
                <c:pt idx="13">
                  <c:v>Feb-23</c:v>
                </c:pt>
                <c:pt idx="14">
                  <c:v>March-23</c:v>
                </c:pt>
                <c:pt idx="15">
                  <c:v>April-23</c:v>
                </c:pt>
                <c:pt idx="16">
                  <c:v>May-23</c:v>
                </c:pt>
                <c:pt idx="17">
                  <c:v>June-23</c:v>
                </c:pt>
                <c:pt idx="18">
                  <c:v>July-23</c:v>
                </c:pt>
                <c:pt idx="19">
                  <c:v>August-23</c:v>
                </c:pt>
                <c:pt idx="20">
                  <c:v>sept-23</c:v>
                </c:pt>
                <c:pt idx="21">
                  <c:v>oct-23</c:v>
                </c:pt>
                <c:pt idx="22">
                  <c:v>nov-23</c:v>
                </c:pt>
                <c:pt idx="23">
                  <c:v>Dec-23</c:v>
                </c:pt>
                <c:pt idx="24">
                  <c:v>janv-24</c:v>
                </c:pt>
                <c:pt idx="25">
                  <c:v>Feb-24</c:v>
                </c:pt>
                <c:pt idx="26">
                  <c:v>March-24</c:v>
                </c:pt>
                <c:pt idx="27">
                  <c:v>April-24</c:v>
                </c:pt>
                <c:pt idx="28">
                  <c:v>May-24</c:v>
                </c:pt>
              </c:strCache>
            </c:strRef>
          </c:cat>
          <c:val>
            <c:numRef>
              <c:f>Evo_chimq!$P$2:$P$30</c:f>
              <c:numCache>
                <c:formatCode>General</c:formatCode>
                <c:ptCount val="29"/>
                <c:pt idx="2" formatCode="#,##0.00">
                  <c:v>17.053000000000001</c:v>
                </c:pt>
                <c:pt idx="8" formatCode="#,##0.00">
                  <c:v>30.970750627132201</c:v>
                </c:pt>
                <c:pt idx="11" formatCode="#,##0.00">
                  <c:v>8.3394340979999999</c:v>
                </c:pt>
                <c:pt idx="16" formatCode="#,##0.00">
                  <c:v>26.735039350457601</c:v>
                </c:pt>
                <c:pt idx="20" formatCode="0.00">
                  <c:v>29.6</c:v>
                </c:pt>
                <c:pt idx="24" formatCode="0.0">
                  <c:v>38.189570389260403</c:v>
                </c:pt>
                <c:pt idx="28" formatCode="0.0">
                  <c:v>29.4653955830935</c:v>
                </c:pt>
              </c:numCache>
            </c:numRef>
          </c:val>
          <c:extLst>
            <c:ext xmlns:c16="http://schemas.microsoft.com/office/drawing/2014/chart" uri="{C3380CC4-5D6E-409C-BE32-E72D297353CC}">
              <c16:uniqueId val="{00000001-570D-4A72-A82B-AC0FBD8C2ED7}"/>
            </c:ext>
          </c:extLst>
        </c:ser>
        <c:ser>
          <c:idx val="2"/>
          <c:order val="2"/>
          <c:tx>
            <c:strRef>
              <c:f>Evo_chimq!$Q$1</c:f>
              <c:strCache>
                <c:ptCount val="1"/>
                <c:pt idx="0">
                  <c:v>SiO2</c:v>
                </c:pt>
              </c:strCache>
            </c:strRef>
          </c:tx>
          <c:spPr>
            <a:solidFill>
              <a:schemeClr val="tx1"/>
            </a:solidFill>
            <a:ln>
              <a:solidFill>
                <a:schemeClr val="tx1"/>
              </a:solidFill>
            </a:ln>
            <a:effectLst/>
          </c:spPr>
          <c:invertIfNegative val="0"/>
          <c:cat>
            <c:strRef>
              <c:f>Evo_chimq!$N$2:$N$30</c:f>
              <c:strCache>
                <c:ptCount val="29"/>
                <c:pt idx="0">
                  <c:v>janv-22</c:v>
                </c:pt>
                <c:pt idx="1">
                  <c:v>Fev-22</c:v>
                </c:pt>
                <c:pt idx="2">
                  <c:v>march-22</c:v>
                </c:pt>
                <c:pt idx="3">
                  <c:v>April-22</c:v>
                </c:pt>
                <c:pt idx="4">
                  <c:v>May-22</c:v>
                </c:pt>
                <c:pt idx="5">
                  <c:v>June-22</c:v>
                </c:pt>
                <c:pt idx="6">
                  <c:v>July-22</c:v>
                </c:pt>
                <c:pt idx="7">
                  <c:v>August-22</c:v>
                </c:pt>
                <c:pt idx="8">
                  <c:v>sept-22</c:v>
                </c:pt>
                <c:pt idx="9">
                  <c:v>oct-22</c:v>
                </c:pt>
                <c:pt idx="10">
                  <c:v>nov-22</c:v>
                </c:pt>
                <c:pt idx="11">
                  <c:v>Dec-22</c:v>
                </c:pt>
                <c:pt idx="12">
                  <c:v>janv-23</c:v>
                </c:pt>
                <c:pt idx="13">
                  <c:v>Feb-23</c:v>
                </c:pt>
                <c:pt idx="14">
                  <c:v>March-23</c:v>
                </c:pt>
                <c:pt idx="15">
                  <c:v>April-23</c:v>
                </c:pt>
                <c:pt idx="16">
                  <c:v>May-23</c:v>
                </c:pt>
                <c:pt idx="17">
                  <c:v>June-23</c:v>
                </c:pt>
                <c:pt idx="18">
                  <c:v>July-23</c:v>
                </c:pt>
                <c:pt idx="19">
                  <c:v>August-23</c:v>
                </c:pt>
                <c:pt idx="20">
                  <c:v>sept-23</c:v>
                </c:pt>
                <c:pt idx="21">
                  <c:v>oct-23</c:v>
                </c:pt>
                <c:pt idx="22">
                  <c:v>nov-23</c:v>
                </c:pt>
                <c:pt idx="23">
                  <c:v>Dec-23</c:v>
                </c:pt>
                <c:pt idx="24">
                  <c:v>janv-24</c:v>
                </c:pt>
                <c:pt idx="25">
                  <c:v>Feb-24</c:v>
                </c:pt>
                <c:pt idx="26">
                  <c:v>March-24</c:v>
                </c:pt>
                <c:pt idx="27">
                  <c:v>April-24</c:v>
                </c:pt>
                <c:pt idx="28">
                  <c:v>May-24</c:v>
                </c:pt>
              </c:strCache>
            </c:strRef>
          </c:cat>
          <c:val>
            <c:numRef>
              <c:f>Evo_chimq!$Q$2:$Q$30</c:f>
              <c:numCache>
                <c:formatCode>General</c:formatCode>
                <c:ptCount val="29"/>
                <c:pt idx="2" formatCode="#,##0.00">
                  <c:v>7.9211999999999998</c:v>
                </c:pt>
                <c:pt idx="8" formatCode="#,##0.00">
                  <c:v>11.7545723710979</c:v>
                </c:pt>
                <c:pt idx="11" formatCode="#,##0.00">
                  <c:v>2.8438795099999998</c:v>
                </c:pt>
                <c:pt idx="16" formatCode="#,##0.00">
                  <c:v>10.8781923361739</c:v>
                </c:pt>
                <c:pt idx="20" formatCode="0.00">
                  <c:v>12.8</c:v>
                </c:pt>
                <c:pt idx="24" formatCode="0.0">
                  <c:v>12.654747874499</c:v>
                </c:pt>
                <c:pt idx="28" formatCode="0.0">
                  <c:v>11.517477560465499</c:v>
                </c:pt>
              </c:numCache>
            </c:numRef>
          </c:val>
          <c:extLst>
            <c:ext xmlns:c16="http://schemas.microsoft.com/office/drawing/2014/chart" uri="{C3380CC4-5D6E-409C-BE32-E72D297353CC}">
              <c16:uniqueId val="{00000002-570D-4A72-A82B-AC0FBD8C2ED7}"/>
            </c:ext>
          </c:extLst>
        </c:ser>
        <c:dLbls>
          <c:showLegendKey val="0"/>
          <c:showVal val="0"/>
          <c:showCatName val="0"/>
          <c:showSerName val="0"/>
          <c:showPercent val="0"/>
          <c:showBubbleSize val="0"/>
        </c:dLbls>
        <c:gapWidth val="219"/>
        <c:overlap val="-27"/>
        <c:axId val="998411920"/>
        <c:axId val="998429200"/>
      </c:barChart>
      <c:lineChart>
        <c:grouping val="standard"/>
        <c:varyColors val="0"/>
        <c:ser>
          <c:idx val="3"/>
          <c:order val="3"/>
          <c:tx>
            <c:strRef>
              <c:f>Evo_chimq!$R$1</c:f>
              <c:strCache>
                <c:ptCount val="1"/>
                <c:pt idx="0">
                  <c:v>Rainfall</c:v>
                </c:pt>
              </c:strCache>
            </c:strRef>
          </c:tx>
          <c:spPr>
            <a:ln w="28575" cap="rnd">
              <a:solidFill>
                <a:schemeClr val="accent5"/>
              </a:solidFill>
              <a:round/>
            </a:ln>
            <a:effectLst/>
          </c:spPr>
          <c:marker>
            <c:symbol val="none"/>
          </c:marker>
          <c:cat>
            <c:strRef>
              <c:f>Evo_chimq!$N$2:$N$30</c:f>
              <c:strCache>
                <c:ptCount val="29"/>
                <c:pt idx="0">
                  <c:v>janv-22</c:v>
                </c:pt>
                <c:pt idx="1">
                  <c:v>Fev-22</c:v>
                </c:pt>
                <c:pt idx="2">
                  <c:v>march-22</c:v>
                </c:pt>
                <c:pt idx="3">
                  <c:v>April-22</c:v>
                </c:pt>
                <c:pt idx="4">
                  <c:v>May-22</c:v>
                </c:pt>
                <c:pt idx="5">
                  <c:v>June-22</c:v>
                </c:pt>
                <c:pt idx="6">
                  <c:v>July-22</c:v>
                </c:pt>
                <c:pt idx="7">
                  <c:v>August-22</c:v>
                </c:pt>
                <c:pt idx="8">
                  <c:v>sept-22</c:v>
                </c:pt>
                <c:pt idx="9">
                  <c:v>oct-22</c:v>
                </c:pt>
                <c:pt idx="10">
                  <c:v>nov-22</c:v>
                </c:pt>
                <c:pt idx="11">
                  <c:v>Dec-22</c:v>
                </c:pt>
                <c:pt idx="12">
                  <c:v>janv-23</c:v>
                </c:pt>
                <c:pt idx="13">
                  <c:v>Feb-23</c:v>
                </c:pt>
                <c:pt idx="14">
                  <c:v>March-23</c:v>
                </c:pt>
                <c:pt idx="15">
                  <c:v>April-23</c:v>
                </c:pt>
                <c:pt idx="16">
                  <c:v>May-23</c:v>
                </c:pt>
                <c:pt idx="17">
                  <c:v>June-23</c:v>
                </c:pt>
                <c:pt idx="18">
                  <c:v>July-23</c:v>
                </c:pt>
                <c:pt idx="19">
                  <c:v>August-23</c:v>
                </c:pt>
                <c:pt idx="20">
                  <c:v>sept-23</c:v>
                </c:pt>
                <c:pt idx="21">
                  <c:v>oct-23</c:v>
                </c:pt>
                <c:pt idx="22">
                  <c:v>nov-23</c:v>
                </c:pt>
                <c:pt idx="23">
                  <c:v>Dec-23</c:v>
                </c:pt>
                <c:pt idx="24">
                  <c:v>janv-24</c:v>
                </c:pt>
                <c:pt idx="25">
                  <c:v>Feb-24</c:v>
                </c:pt>
                <c:pt idx="26">
                  <c:v>March-24</c:v>
                </c:pt>
                <c:pt idx="27">
                  <c:v>April-24</c:v>
                </c:pt>
                <c:pt idx="28">
                  <c:v>May-24</c:v>
                </c:pt>
              </c:strCache>
            </c:strRef>
          </c:cat>
          <c:val>
            <c:numRef>
              <c:f>Evo_chimq!$R$2:$R$30</c:f>
              <c:numCache>
                <c:formatCode>General</c:formatCode>
                <c:ptCount val="29"/>
                <c:pt idx="0">
                  <c:v>77</c:v>
                </c:pt>
                <c:pt idx="1">
                  <c:v>196.4</c:v>
                </c:pt>
                <c:pt idx="2">
                  <c:v>105.8</c:v>
                </c:pt>
                <c:pt idx="3">
                  <c:v>414.8</c:v>
                </c:pt>
                <c:pt idx="4">
                  <c:v>172.9</c:v>
                </c:pt>
                <c:pt idx="5">
                  <c:v>0</c:v>
                </c:pt>
                <c:pt idx="6">
                  <c:v>0.3</c:v>
                </c:pt>
                <c:pt idx="7">
                  <c:v>0</c:v>
                </c:pt>
                <c:pt idx="8">
                  <c:v>36.799999999999997</c:v>
                </c:pt>
                <c:pt idx="9">
                  <c:v>110.7</c:v>
                </c:pt>
                <c:pt idx="10">
                  <c:v>204.4</c:v>
                </c:pt>
                <c:pt idx="11">
                  <c:v>177.8</c:v>
                </c:pt>
                <c:pt idx="12">
                  <c:v>292</c:v>
                </c:pt>
                <c:pt idx="13">
                  <c:v>210</c:v>
                </c:pt>
                <c:pt idx="14">
                  <c:v>242</c:v>
                </c:pt>
                <c:pt idx="15">
                  <c:v>171</c:v>
                </c:pt>
                <c:pt idx="16">
                  <c:v>106</c:v>
                </c:pt>
                <c:pt idx="17">
                  <c:v>0.9</c:v>
                </c:pt>
                <c:pt idx="18">
                  <c:v>0</c:v>
                </c:pt>
                <c:pt idx="19">
                  <c:v>0</c:v>
                </c:pt>
                <c:pt idx="20">
                  <c:v>24</c:v>
                </c:pt>
                <c:pt idx="21">
                  <c:v>204</c:v>
                </c:pt>
                <c:pt idx="22">
                  <c:v>263</c:v>
                </c:pt>
                <c:pt idx="23">
                  <c:v>258</c:v>
                </c:pt>
                <c:pt idx="24">
                  <c:v>64.5</c:v>
                </c:pt>
                <c:pt idx="25" formatCode="0.00">
                  <c:v>191.7</c:v>
                </c:pt>
                <c:pt idx="26">
                  <c:v>200.3</c:v>
                </c:pt>
                <c:pt idx="27">
                  <c:v>231</c:v>
                </c:pt>
                <c:pt idx="28" formatCode="0.0">
                  <c:v>25</c:v>
                </c:pt>
              </c:numCache>
            </c:numRef>
          </c:val>
          <c:smooth val="0"/>
          <c:extLst>
            <c:ext xmlns:c16="http://schemas.microsoft.com/office/drawing/2014/chart" uri="{C3380CC4-5D6E-409C-BE32-E72D297353CC}">
              <c16:uniqueId val="{00000003-570D-4A72-A82B-AC0FBD8C2ED7}"/>
            </c:ext>
          </c:extLst>
        </c:ser>
        <c:dLbls>
          <c:showLegendKey val="0"/>
          <c:showVal val="0"/>
          <c:showCatName val="0"/>
          <c:showSerName val="0"/>
          <c:showPercent val="0"/>
          <c:showBubbleSize val="0"/>
        </c:dLbls>
        <c:marker val="1"/>
        <c:smooth val="0"/>
        <c:axId val="998428720"/>
        <c:axId val="998432560"/>
      </c:lineChart>
      <c:catAx>
        <c:axId val="9984119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b="1">
                    <a:solidFill>
                      <a:sysClr val="windowText" lastClr="000000"/>
                    </a:solidFill>
                  </a:rPr>
                  <a:t>NZO3</a:t>
                </a:r>
              </a:p>
            </c:rich>
          </c:tx>
          <c:layout>
            <c:manualLayout>
              <c:xMode val="edge"/>
              <c:yMode val="edge"/>
              <c:x val="0.92213613846721054"/>
              <c:y val="4.9032332496899379E-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998429200"/>
        <c:crosses val="autoZero"/>
        <c:auto val="1"/>
        <c:lblAlgn val="ctr"/>
        <c:lblOffset val="100"/>
        <c:noMultiLvlLbl val="1"/>
      </c:catAx>
      <c:valAx>
        <c:axId val="998429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fr-FR" sz="1200" b="0">
                    <a:solidFill>
                      <a:sysClr val="windowText" lastClr="000000"/>
                    </a:solidFill>
                  </a:rPr>
                  <a:t>Concentration (mg/l)</a:t>
                </a:r>
              </a:p>
            </c:rich>
          </c:tx>
          <c:layout>
            <c:manualLayout>
              <c:xMode val="edge"/>
              <c:yMode val="edge"/>
              <c:x val="2.5735545913454757E-4"/>
              <c:y val="4.7897843668527097E-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fr-FR"/>
            </a:p>
          </c:txPr>
        </c:title>
        <c:numFmt formatCode="General"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fr-FR"/>
          </a:p>
        </c:txPr>
        <c:crossAx val="998411920"/>
        <c:crosses val="autoZero"/>
        <c:crossBetween val="between"/>
      </c:valAx>
      <c:valAx>
        <c:axId val="998432560"/>
        <c:scaling>
          <c:orientation val="minMax"/>
        </c:scaling>
        <c:delete val="0"/>
        <c:axPos val="r"/>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fr-FR" sz="1200" b="0">
                    <a:solidFill>
                      <a:sysClr val="windowText" lastClr="000000"/>
                    </a:solidFill>
                  </a:rPr>
                  <a:t>Rainfall (mm)</a:t>
                </a:r>
              </a:p>
            </c:rich>
          </c:tx>
          <c:layout>
            <c:manualLayout>
              <c:xMode val="edge"/>
              <c:yMode val="edge"/>
              <c:x val="0.85280422820229218"/>
              <c:y val="9.4318760276702523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fr-F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998428720"/>
        <c:crosses val="max"/>
        <c:crossBetween val="between"/>
      </c:valAx>
      <c:catAx>
        <c:axId val="998428720"/>
        <c:scaling>
          <c:orientation val="minMax"/>
        </c:scaling>
        <c:delete val="1"/>
        <c:axPos val="b"/>
        <c:numFmt formatCode="General" sourceLinked="1"/>
        <c:majorTickMark val="out"/>
        <c:minorTickMark val="none"/>
        <c:tickLblPos val="nextTo"/>
        <c:crossAx val="998432560"/>
        <c:crosses val="autoZero"/>
        <c:auto val="1"/>
        <c:lblAlgn val="ctr"/>
        <c:lblOffset val="100"/>
        <c:noMultiLvlLbl val="1"/>
      </c:catAx>
      <c:spPr>
        <a:noFill/>
        <a:ln>
          <a:noFill/>
        </a:ln>
        <a:effectLst/>
      </c:spPr>
    </c:plotArea>
    <c:legend>
      <c:legendPos val="r"/>
      <c:layout>
        <c:manualLayout>
          <c:xMode val="edge"/>
          <c:yMode val="edge"/>
          <c:x val="0.88298255155770955"/>
          <c:y val="7.0377931153667514E-2"/>
          <c:w val="0.11701744844229041"/>
          <c:h val="0.59019369014353606"/>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50000"/>
        </a:schemeClr>
      </a:solid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49237560764673E-2"/>
          <c:y val="9.292005295146237E-2"/>
          <c:w val="0.6933035608481134"/>
          <c:h val="0.55751616302361362"/>
        </c:manualLayout>
      </c:layout>
      <c:barChart>
        <c:barDir val="col"/>
        <c:grouping val="clustered"/>
        <c:varyColors val="0"/>
        <c:ser>
          <c:idx val="0"/>
          <c:order val="0"/>
          <c:tx>
            <c:strRef>
              <c:f>Evo_chimq!$AS$1</c:f>
              <c:strCache>
                <c:ptCount val="1"/>
                <c:pt idx="0">
                  <c:v>Ca2+</c:v>
                </c:pt>
              </c:strCache>
            </c:strRef>
          </c:tx>
          <c:spPr>
            <a:solidFill>
              <a:srgbClr val="1808E6"/>
            </a:solidFill>
            <a:ln>
              <a:solidFill>
                <a:srgbClr val="1808E6"/>
              </a:solidFill>
            </a:ln>
            <a:effectLst/>
          </c:spPr>
          <c:invertIfNegative val="0"/>
          <c:cat>
            <c:strRef>
              <c:f>Evo_chimq!$AR$2:$AR$30</c:f>
              <c:strCache>
                <c:ptCount val="29"/>
                <c:pt idx="0">
                  <c:v>janv-22</c:v>
                </c:pt>
                <c:pt idx="1">
                  <c:v>Fev-22</c:v>
                </c:pt>
                <c:pt idx="2">
                  <c:v>march-22</c:v>
                </c:pt>
                <c:pt idx="3">
                  <c:v>April-22</c:v>
                </c:pt>
                <c:pt idx="4">
                  <c:v>May-22</c:v>
                </c:pt>
                <c:pt idx="5">
                  <c:v>June-22</c:v>
                </c:pt>
                <c:pt idx="6">
                  <c:v>July-22</c:v>
                </c:pt>
                <c:pt idx="7">
                  <c:v>August-22</c:v>
                </c:pt>
                <c:pt idx="8">
                  <c:v>sept-22</c:v>
                </c:pt>
                <c:pt idx="9">
                  <c:v>oct-22</c:v>
                </c:pt>
                <c:pt idx="10">
                  <c:v>nov-22</c:v>
                </c:pt>
                <c:pt idx="11">
                  <c:v>Dec-22</c:v>
                </c:pt>
                <c:pt idx="12">
                  <c:v>janv-23</c:v>
                </c:pt>
                <c:pt idx="13">
                  <c:v>Feb-23</c:v>
                </c:pt>
                <c:pt idx="14">
                  <c:v>March-23</c:v>
                </c:pt>
                <c:pt idx="15">
                  <c:v>April-23</c:v>
                </c:pt>
                <c:pt idx="16">
                  <c:v>May-23</c:v>
                </c:pt>
                <c:pt idx="17">
                  <c:v>June-23</c:v>
                </c:pt>
                <c:pt idx="18">
                  <c:v>July-23</c:v>
                </c:pt>
                <c:pt idx="19">
                  <c:v>August-23</c:v>
                </c:pt>
                <c:pt idx="20">
                  <c:v>sept-23</c:v>
                </c:pt>
                <c:pt idx="21">
                  <c:v>oct-23</c:v>
                </c:pt>
                <c:pt idx="22">
                  <c:v>nov-23</c:v>
                </c:pt>
                <c:pt idx="23">
                  <c:v>Dec-23</c:v>
                </c:pt>
                <c:pt idx="24">
                  <c:v>janv-24</c:v>
                </c:pt>
                <c:pt idx="25">
                  <c:v>Feb-24</c:v>
                </c:pt>
                <c:pt idx="26">
                  <c:v>March-24</c:v>
                </c:pt>
                <c:pt idx="27">
                  <c:v>April-24</c:v>
                </c:pt>
                <c:pt idx="28">
                  <c:v>May-24</c:v>
                </c:pt>
              </c:strCache>
            </c:strRef>
          </c:cat>
          <c:val>
            <c:numRef>
              <c:f>Evo_chimq!$AS$2:$AS$30</c:f>
              <c:numCache>
                <c:formatCode>General</c:formatCode>
                <c:ptCount val="29"/>
                <c:pt idx="2" formatCode="#,##0.00">
                  <c:v>36.810666666666698</c:v>
                </c:pt>
                <c:pt idx="8" formatCode="#,##0.00">
                  <c:v>58.316077599022996</c:v>
                </c:pt>
                <c:pt idx="11" formatCode="#,##0.00">
                  <c:v>19.163250300000001</c:v>
                </c:pt>
                <c:pt idx="16" formatCode="#,##0.00">
                  <c:v>63.982605561019199</c:v>
                </c:pt>
                <c:pt idx="20" formatCode="0.00">
                  <c:v>66.7</c:v>
                </c:pt>
                <c:pt idx="24" formatCode="0.0">
                  <c:v>67.842397060263806</c:v>
                </c:pt>
                <c:pt idx="28" formatCode="0.0">
                  <c:v>67.456549899269206</c:v>
                </c:pt>
              </c:numCache>
            </c:numRef>
          </c:val>
          <c:extLst>
            <c:ext xmlns:c16="http://schemas.microsoft.com/office/drawing/2014/chart" uri="{C3380CC4-5D6E-409C-BE32-E72D297353CC}">
              <c16:uniqueId val="{00000000-C280-4892-83F7-FB39DB6A7DF2}"/>
            </c:ext>
          </c:extLst>
        </c:ser>
        <c:ser>
          <c:idx val="1"/>
          <c:order val="1"/>
          <c:tx>
            <c:strRef>
              <c:f>Evo_chimq!$AT$1</c:f>
              <c:strCache>
                <c:ptCount val="1"/>
                <c:pt idx="0">
                  <c:v>Mg2+</c:v>
                </c:pt>
              </c:strCache>
            </c:strRef>
          </c:tx>
          <c:spPr>
            <a:solidFill>
              <a:schemeClr val="accent2"/>
            </a:solidFill>
            <a:ln>
              <a:noFill/>
            </a:ln>
            <a:effectLst/>
          </c:spPr>
          <c:invertIfNegative val="0"/>
          <c:cat>
            <c:strRef>
              <c:f>Evo_chimq!$AR$2:$AR$30</c:f>
              <c:strCache>
                <c:ptCount val="29"/>
                <c:pt idx="0">
                  <c:v>janv-22</c:v>
                </c:pt>
                <c:pt idx="1">
                  <c:v>Fev-22</c:v>
                </c:pt>
                <c:pt idx="2">
                  <c:v>march-22</c:v>
                </c:pt>
                <c:pt idx="3">
                  <c:v>April-22</c:v>
                </c:pt>
                <c:pt idx="4">
                  <c:v>May-22</c:v>
                </c:pt>
                <c:pt idx="5">
                  <c:v>June-22</c:v>
                </c:pt>
                <c:pt idx="6">
                  <c:v>July-22</c:v>
                </c:pt>
                <c:pt idx="7">
                  <c:v>August-22</c:v>
                </c:pt>
                <c:pt idx="8">
                  <c:v>sept-22</c:v>
                </c:pt>
                <c:pt idx="9">
                  <c:v>oct-22</c:v>
                </c:pt>
                <c:pt idx="10">
                  <c:v>nov-22</c:v>
                </c:pt>
                <c:pt idx="11">
                  <c:v>Dec-22</c:v>
                </c:pt>
                <c:pt idx="12">
                  <c:v>janv-23</c:v>
                </c:pt>
                <c:pt idx="13">
                  <c:v>Feb-23</c:v>
                </c:pt>
                <c:pt idx="14">
                  <c:v>March-23</c:v>
                </c:pt>
                <c:pt idx="15">
                  <c:v>April-23</c:v>
                </c:pt>
                <c:pt idx="16">
                  <c:v>May-23</c:v>
                </c:pt>
                <c:pt idx="17">
                  <c:v>June-23</c:v>
                </c:pt>
                <c:pt idx="18">
                  <c:v>July-23</c:v>
                </c:pt>
                <c:pt idx="19">
                  <c:v>August-23</c:v>
                </c:pt>
                <c:pt idx="20">
                  <c:v>sept-23</c:v>
                </c:pt>
                <c:pt idx="21">
                  <c:v>oct-23</c:v>
                </c:pt>
                <c:pt idx="22">
                  <c:v>nov-23</c:v>
                </c:pt>
                <c:pt idx="23">
                  <c:v>Dec-23</c:v>
                </c:pt>
                <c:pt idx="24">
                  <c:v>janv-24</c:v>
                </c:pt>
                <c:pt idx="25">
                  <c:v>Feb-24</c:v>
                </c:pt>
                <c:pt idx="26">
                  <c:v>March-24</c:v>
                </c:pt>
                <c:pt idx="27">
                  <c:v>April-24</c:v>
                </c:pt>
                <c:pt idx="28">
                  <c:v>May-24</c:v>
                </c:pt>
              </c:strCache>
            </c:strRef>
          </c:cat>
          <c:val>
            <c:numRef>
              <c:f>Evo_chimq!$AT$2:$AT$30</c:f>
              <c:numCache>
                <c:formatCode>General</c:formatCode>
                <c:ptCount val="29"/>
                <c:pt idx="2" formatCode="#,##0.00">
                  <c:v>19.216999999999999</c:v>
                </c:pt>
                <c:pt idx="8" formatCode="#,##0.00">
                  <c:v>30.799768107474801</c:v>
                </c:pt>
                <c:pt idx="11" formatCode="#,##0.00">
                  <c:v>9.0851881809999995</c:v>
                </c:pt>
                <c:pt idx="16" formatCode="#,##0.00">
                  <c:v>26.953100949542499</c:v>
                </c:pt>
                <c:pt idx="20" formatCode="0.00">
                  <c:v>29.1</c:v>
                </c:pt>
                <c:pt idx="24" formatCode="0.0">
                  <c:v>31.3620714615043</c:v>
                </c:pt>
                <c:pt idx="28" formatCode="0.0">
                  <c:v>31.305197471570501</c:v>
                </c:pt>
              </c:numCache>
            </c:numRef>
          </c:val>
          <c:extLst>
            <c:ext xmlns:c16="http://schemas.microsoft.com/office/drawing/2014/chart" uri="{C3380CC4-5D6E-409C-BE32-E72D297353CC}">
              <c16:uniqueId val="{00000001-C280-4892-83F7-FB39DB6A7DF2}"/>
            </c:ext>
          </c:extLst>
        </c:ser>
        <c:ser>
          <c:idx val="2"/>
          <c:order val="2"/>
          <c:tx>
            <c:strRef>
              <c:f>Evo_chimq!$AU$1</c:f>
              <c:strCache>
                <c:ptCount val="1"/>
                <c:pt idx="0">
                  <c:v>SiO2</c:v>
                </c:pt>
              </c:strCache>
            </c:strRef>
          </c:tx>
          <c:spPr>
            <a:solidFill>
              <a:schemeClr val="tx1"/>
            </a:solidFill>
            <a:ln>
              <a:solidFill>
                <a:schemeClr val="tx1"/>
              </a:solidFill>
            </a:ln>
            <a:effectLst/>
          </c:spPr>
          <c:invertIfNegative val="0"/>
          <c:cat>
            <c:strRef>
              <c:f>Evo_chimq!$AR$2:$AR$30</c:f>
              <c:strCache>
                <c:ptCount val="29"/>
                <c:pt idx="0">
                  <c:v>janv-22</c:v>
                </c:pt>
                <c:pt idx="1">
                  <c:v>Fev-22</c:v>
                </c:pt>
                <c:pt idx="2">
                  <c:v>march-22</c:v>
                </c:pt>
                <c:pt idx="3">
                  <c:v>April-22</c:v>
                </c:pt>
                <c:pt idx="4">
                  <c:v>May-22</c:v>
                </c:pt>
                <c:pt idx="5">
                  <c:v>June-22</c:v>
                </c:pt>
                <c:pt idx="6">
                  <c:v>July-22</c:v>
                </c:pt>
                <c:pt idx="7">
                  <c:v>August-22</c:v>
                </c:pt>
                <c:pt idx="8">
                  <c:v>sept-22</c:v>
                </c:pt>
                <c:pt idx="9">
                  <c:v>oct-22</c:v>
                </c:pt>
                <c:pt idx="10">
                  <c:v>nov-22</c:v>
                </c:pt>
                <c:pt idx="11">
                  <c:v>Dec-22</c:v>
                </c:pt>
                <c:pt idx="12">
                  <c:v>janv-23</c:v>
                </c:pt>
                <c:pt idx="13">
                  <c:v>Feb-23</c:v>
                </c:pt>
                <c:pt idx="14">
                  <c:v>March-23</c:v>
                </c:pt>
                <c:pt idx="15">
                  <c:v>April-23</c:v>
                </c:pt>
                <c:pt idx="16">
                  <c:v>May-23</c:v>
                </c:pt>
                <c:pt idx="17">
                  <c:v>June-23</c:v>
                </c:pt>
                <c:pt idx="18">
                  <c:v>July-23</c:v>
                </c:pt>
                <c:pt idx="19">
                  <c:v>August-23</c:v>
                </c:pt>
                <c:pt idx="20">
                  <c:v>sept-23</c:v>
                </c:pt>
                <c:pt idx="21">
                  <c:v>oct-23</c:v>
                </c:pt>
                <c:pt idx="22">
                  <c:v>nov-23</c:v>
                </c:pt>
                <c:pt idx="23">
                  <c:v>Dec-23</c:v>
                </c:pt>
                <c:pt idx="24">
                  <c:v>janv-24</c:v>
                </c:pt>
                <c:pt idx="25">
                  <c:v>Feb-24</c:v>
                </c:pt>
                <c:pt idx="26">
                  <c:v>March-24</c:v>
                </c:pt>
                <c:pt idx="27">
                  <c:v>April-24</c:v>
                </c:pt>
                <c:pt idx="28">
                  <c:v>May-24</c:v>
                </c:pt>
              </c:strCache>
            </c:strRef>
          </c:cat>
          <c:val>
            <c:numRef>
              <c:f>Evo_chimq!$AU$2:$AU$30</c:f>
              <c:numCache>
                <c:formatCode>General</c:formatCode>
                <c:ptCount val="29"/>
                <c:pt idx="2" formatCode="#,##0.00">
                  <c:v>7.0500999999999996</c:v>
                </c:pt>
                <c:pt idx="8" formatCode="#,##0.00">
                  <c:v>10.599663986523099</c:v>
                </c:pt>
                <c:pt idx="11" formatCode="#,##0.00">
                  <c:v>3.014300983</c:v>
                </c:pt>
                <c:pt idx="16" formatCode="#,##0.00">
                  <c:v>9.9715774277710008</c:v>
                </c:pt>
                <c:pt idx="20" formatCode="0.00">
                  <c:v>11.4</c:v>
                </c:pt>
                <c:pt idx="24" formatCode="0.0">
                  <c:v>10.175631978056799</c:v>
                </c:pt>
                <c:pt idx="28" formatCode="0.0">
                  <c:v>10.920952152894801</c:v>
                </c:pt>
              </c:numCache>
            </c:numRef>
          </c:val>
          <c:extLst>
            <c:ext xmlns:c16="http://schemas.microsoft.com/office/drawing/2014/chart" uri="{C3380CC4-5D6E-409C-BE32-E72D297353CC}">
              <c16:uniqueId val="{00000002-C280-4892-83F7-FB39DB6A7DF2}"/>
            </c:ext>
          </c:extLst>
        </c:ser>
        <c:dLbls>
          <c:showLegendKey val="0"/>
          <c:showVal val="0"/>
          <c:showCatName val="0"/>
          <c:showSerName val="0"/>
          <c:showPercent val="0"/>
          <c:showBubbleSize val="0"/>
        </c:dLbls>
        <c:gapWidth val="219"/>
        <c:overlap val="-27"/>
        <c:axId val="1356997120"/>
        <c:axId val="1357005280"/>
      </c:barChart>
      <c:lineChart>
        <c:grouping val="standard"/>
        <c:varyColors val="0"/>
        <c:ser>
          <c:idx val="3"/>
          <c:order val="3"/>
          <c:tx>
            <c:strRef>
              <c:f>Evo_chimq!$AV$1</c:f>
              <c:strCache>
                <c:ptCount val="1"/>
                <c:pt idx="0">
                  <c:v>Rainfall</c:v>
                </c:pt>
              </c:strCache>
            </c:strRef>
          </c:tx>
          <c:spPr>
            <a:ln w="28575" cap="rnd">
              <a:solidFill>
                <a:schemeClr val="accent5"/>
              </a:solidFill>
              <a:round/>
            </a:ln>
            <a:effectLst/>
          </c:spPr>
          <c:marker>
            <c:symbol val="none"/>
          </c:marker>
          <c:cat>
            <c:strRef>
              <c:f>Evo_chimq!$AR$2:$AR$30</c:f>
              <c:strCache>
                <c:ptCount val="29"/>
                <c:pt idx="0">
                  <c:v>janv-22</c:v>
                </c:pt>
                <c:pt idx="1">
                  <c:v>Fev-22</c:v>
                </c:pt>
                <c:pt idx="2">
                  <c:v>march-22</c:v>
                </c:pt>
                <c:pt idx="3">
                  <c:v>April-22</c:v>
                </c:pt>
                <c:pt idx="4">
                  <c:v>May-22</c:v>
                </c:pt>
                <c:pt idx="5">
                  <c:v>June-22</c:v>
                </c:pt>
                <c:pt idx="6">
                  <c:v>July-22</c:v>
                </c:pt>
                <c:pt idx="7">
                  <c:v>August-22</c:v>
                </c:pt>
                <c:pt idx="8">
                  <c:v>sept-22</c:v>
                </c:pt>
                <c:pt idx="9">
                  <c:v>oct-22</c:v>
                </c:pt>
                <c:pt idx="10">
                  <c:v>nov-22</c:v>
                </c:pt>
                <c:pt idx="11">
                  <c:v>Dec-22</c:v>
                </c:pt>
                <c:pt idx="12">
                  <c:v>janv-23</c:v>
                </c:pt>
                <c:pt idx="13">
                  <c:v>Feb-23</c:v>
                </c:pt>
                <c:pt idx="14">
                  <c:v>March-23</c:v>
                </c:pt>
                <c:pt idx="15">
                  <c:v>April-23</c:v>
                </c:pt>
                <c:pt idx="16">
                  <c:v>May-23</c:v>
                </c:pt>
                <c:pt idx="17">
                  <c:v>June-23</c:v>
                </c:pt>
                <c:pt idx="18">
                  <c:v>July-23</c:v>
                </c:pt>
                <c:pt idx="19">
                  <c:v>August-23</c:v>
                </c:pt>
                <c:pt idx="20">
                  <c:v>sept-23</c:v>
                </c:pt>
                <c:pt idx="21">
                  <c:v>oct-23</c:v>
                </c:pt>
                <c:pt idx="22">
                  <c:v>nov-23</c:v>
                </c:pt>
                <c:pt idx="23">
                  <c:v>Dec-23</c:v>
                </c:pt>
                <c:pt idx="24">
                  <c:v>janv-24</c:v>
                </c:pt>
                <c:pt idx="25">
                  <c:v>Feb-24</c:v>
                </c:pt>
                <c:pt idx="26">
                  <c:v>March-24</c:v>
                </c:pt>
                <c:pt idx="27">
                  <c:v>April-24</c:v>
                </c:pt>
                <c:pt idx="28">
                  <c:v>May-24</c:v>
                </c:pt>
              </c:strCache>
            </c:strRef>
          </c:cat>
          <c:val>
            <c:numRef>
              <c:f>Evo_chimq!$AV$2:$AV$30</c:f>
              <c:numCache>
                <c:formatCode>General</c:formatCode>
                <c:ptCount val="29"/>
                <c:pt idx="0">
                  <c:v>77</c:v>
                </c:pt>
                <c:pt idx="1">
                  <c:v>196.4</c:v>
                </c:pt>
                <c:pt idx="2">
                  <c:v>105.8</c:v>
                </c:pt>
                <c:pt idx="3">
                  <c:v>414.8</c:v>
                </c:pt>
                <c:pt idx="4">
                  <c:v>172.9</c:v>
                </c:pt>
                <c:pt idx="5">
                  <c:v>0</c:v>
                </c:pt>
                <c:pt idx="6">
                  <c:v>0.3</c:v>
                </c:pt>
                <c:pt idx="7">
                  <c:v>0</c:v>
                </c:pt>
                <c:pt idx="8">
                  <c:v>36.799999999999997</c:v>
                </c:pt>
                <c:pt idx="9">
                  <c:v>110.7</c:v>
                </c:pt>
                <c:pt idx="10">
                  <c:v>204.4</c:v>
                </c:pt>
                <c:pt idx="11">
                  <c:v>177.8</c:v>
                </c:pt>
                <c:pt idx="12">
                  <c:v>292</c:v>
                </c:pt>
                <c:pt idx="13">
                  <c:v>210</c:v>
                </c:pt>
                <c:pt idx="14">
                  <c:v>242</c:v>
                </c:pt>
                <c:pt idx="15">
                  <c:v>171</c:v>
                </c:pt>
                <c:pt idx="16">
                  <c:v>106</c:v>
                </c:pt>
                <c:pt idx="17">
                  <c:v>0.9</c:v>
                </c:pt>
                <c:pt idx="18">
                  <c:v>0</c:v>
                </c:pt>
                <c:pt idx="19">
                  <c:v>0</c:v>
                </c:pt>
                <c:pt idx="20">
                  <c:v>24</c:v>
                </c:pt>
                <c:pt idx="21">
                  <c:v>204</c:v>
                </c:pt>
                <c:pt idx="22">
                  <c:v>263</c:v>
                </c:pt>
                <c:pt idx="23">
                  <c:v>258</c:v>
                </c:pt>
                <c:pt idx="24">
                  <c:v>64.5</c:v>
                </c:pt>
                <c:pt idx="25" formatCode="0.00">
                  <c:v>191.7</c:v>
                </c:pt>
                <c:pt idx="26">
                  <c:v>200.3</c:v>
                </c:pt>
                <c:pt idx="27">
                  <c:v>231</c:v>
                </c:pt>
                <c:pt idx="28" formatCode="0.0">
                  <c:v>25</c:v>
                </c:pt>
              </c:numCache>
            </c:numRef>
          </c:val>
          <c:smooth val="0"/>
          <c:extLst>
            <c:ext xmlns:c16="http://schemas.microsoft.com/office/drawing/2014/chart" uri="{C3380CC4-5D6E-409C-BE32-E72D297353CC}">
              <c16:uniqueId val="{00000003-C280-4892-83F7-FB39DB6A7DF2}"/>
            </c:ext>
          </c:extLst>
        </c:ser>
        <c:dLbls>
          <c:showLegendKey val="0"/>
          <c:showVal val="0"/>
          <c:showCatName val="0"/>
          <c:showSerName val="0"/>
          <c:showPercent val="0"/>
          <c:showBubbleSize val="0"/>
        </c:dLbls>
        <c:marker val="1"/>
        <c:smooth val="0"/>
        <c:axId val="1357024000"/>
        <c:axId val="1357024960"/>
      </c:lineChart>
      <c:catAx>
        <c:axId val="1356997120"/>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fr-FR" b="1">
                    <a:solidFill>
                      <a:sysClr val="windowText" lastClr="000000"/>
                    </a:solidFill>
                  </a:rPr>
                  <a:t>NZE1</a:t>
                </a:r>
              </a:p>
            </c:rich>
          </c:tx>
          <c:layout>
            <c:manualLayout>
              <c:xMode val="edge"/>
              <c:yMode val="edge"/>
              <c:x val="0.92333657451186302"/>
              <c:y val="0.12693666121923433"/>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fr-FR"/>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fr-FR"/>
          </a:p>
        </c:txPr>
        <c:crossAx val="1357005280"/>
        <c:crosses val="autoZero"/>
        <c:auto val="1"/>
        <c:lblAlgn val="ctr"/>
        <c:lblOffset val="100"/>
        <c:noMultiLvlLbl val="1"/>
      </c:catAx>
      <c:valAx>
        <c:axId val="1357005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fr-FR" sz="1200" b="0">
                    <a:solidFill>
                      <a:sysClr val="windowText" lastClr="000000"/>
                    </a:solidFill>
                  </a:rPr>
                  <a:t>Concentration </a:t>
                </a:r>
                <a:r>
                  <a:rPr lang="fr-FR" sz="1200" b="0" baseline="0">
                    <a:solidFill>
                      <a:sysClr val="windowText" lastClr="000000"/>
                    </a:solidFill>
                  </a:rPr>
                  <a:t> (mg/l)</a:t>
                </a:r>
                <a:endParaRPr lang="fr-FR" sz="1200" b="0">
                  <a:solidFill>
                    <a:sysClr val="windowText" lastClr="000000"/>
                  </a:solidFill>
                </a:endParaRPr>
              </a:p>
            </c:rich>
          </c:tx>
          <c:layout>
            <c:manualLayout>
              <c:xMode val="edge"/>
              <c:yMode val="edge"/>
              <c:x val="1.1174912270800485E-3"/>
              <c:y val="4.8921937101182679E-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356997120"/>
        <c:crosses val="autoZero"/>
        <c:crossBetween val="between"/>
      </c:valAx>
      <c:valAx>
        <c:axId val="1357024960"/>
        <c:scaling>
          <c:orientation val="minMax"/>
        </c:scaling>
        <c:delete val="0"/>
        <c:axPos val="r"/>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fr-FR" sz="1200" b="0">
                    <a:solidFill>
                      <a:sysClr val="windowText" lastClr="000000"/>
                    </a:solidFill>
                  </a:rPr>
                  <a:t>Rainfall (mm)</a:t>
                </a:r>
              </a:p>
            </c:rich>
          </c:tx>
          <c:layout>
            <c:manualLayout>
              <c:xMode val="edge"/>
              <c:yMode val="edge"/>
              <c:x val="0.83323157013314586"/>
              <c:y val="5.4679811398067137E-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fr-F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357024000"/>
        <c:crosses val="max"/>
        <c:crossBetween val="between"/>
      </c:valAx>
      <c:catAx>
        <c:axId val="1357024000"/>
        <c:scaling>
          <c:orientation val="minMax"/>
        </c:scaling>
        <c:delete val="1"/>
        <c:axPos val="b"/>
        <c:numFmt formatCode="General" sourceLinked="1"/>
        <c:majorTickMark val="out"/>
        <c:minorTickMark val="none"/>
        <c:tickLblPos val="nextTo"/>
        <c:crossAx val="1357024960"/>
        <c:crosses val="autoZero"/>
        <c:auto val="1"/>
        <c:lblAlgn val="ctr"/>
        <c:lblOffset val="100"/>
        <c:noMultiLvlLbl val="1"/>
      </c:catAx>
      <c:spPr>
        <a:noFill/>
        <a:ln>
          <a:noFill/>
        </a:ln>
        <a:effectLst/>
      </c:spPr>
    </c:plotArea>
    <c:legend>
      <c:legendPos val="r"/>
      <c:layout>
        <c:manualLayout>
          <c:xMode val="edge"/>
          <c:yMode val="edge"/>
          <c:x val="0.87363022498334586"/>
          <c:y val="0.20440112910414499"/>
          <c:w val="0.12636977501665408"/>
          <c:h val="0.49855702591017464"/>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50000"/>
        </a:schemeClr>
      </a:solid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28726664156221"/>
          <c:y val="2.9781636884430546E-2"/>
          <c:w val="0.82716524641157851"/>
          <c:h val="0.85589556442431003"/>
        </c:manualLayout>
      </c:layout>
      <c:scatterChart>
        <c:scatterStyle val="lineMarker"/>
        <c:varyColors val="0"/>
        <c:ser>
          <c:idx val="1"/>
          <c:order val="0"/>
          <c:tx>
            <c:strRef>
              <c:f>[1]Feuil1!$AP$2</c:f>
              <c:strCache>
                <c:ptCount val="1"/>
                <c:pt idx="0">
                  <c:v>NZO3-2203</c:v>
                </c:pt>
              </c:strCache>
            </c:strRef>
          </c:tx>
          <c:spPr>
            <a:ln w="25400" cap="rnd">
              <a:noFill/>
              <a:round/>
            </a:ln>
            <a:effectLst/>
          </c:spPr>
          <c:marker>
            <c:symbol val="triangle"/>
            <c:size val="11"/>
            <c:spPr>
              <a:solidFill>
                <a:srgbClr val="3021F7"/>
              </a:solidFill>
              <a:ln w="9525">
                <a:solidFill>
                  <a:srgbClr val="3021F7"/>
                </a:solidFill>
              </a:ln>
              <a:effectLst/>
            </c:spPr>
          </c:marker>
          <c:xVal>
            <c:numRef>
              <c:f>[1]Feuil1!$AL$2</c:f>
              <c:numCache>
                <c:formatCode>General</c:formatCode>
                <c:ptCount val="1"/>
                <c:pt idx="0">
                  <c:v>1.0911824929613503</c:v>
                </c:pt>
              </c:numCache>
            </c:numRef>
          </c:xVal>
          <c:yVal>
            <c:numRef>
              <c:f>[1]Feuil1!$AM$2</c:f>
              <c:numCache>
                <c:formatCode>General</c:formatCode>
                <c:ptCount val="1"/>
                <c:pt idx="0">
                  <c:v>3.1269831808731043E-4</c:v>
                </c:pt>
              </c:numCache>
            </c:numRef>
          </c:yVal>
          <c:smooth val="0"/>
          <c:extLst>
            <c:ext xmlns:c16="http://schemas.microsoft.com/office/drawing/2014/chart" uri="{C3380CC4-5D6E-409C-BE32-E72D297353CC}">
              <c16:uniqueId val="{00000000-D99B-4047-A04D-C6A52E684061}"/>
            </c:ext>
          </c:extLst>
        </c:ser>
        <c:ser>
          <c:idx val="2"/>
          <c:order val="1"/>
          <c:tx>
            <c:strRef>
              <c:f>[1]Feuil1!$AP$3</c:f>
              <c:strCache>
                <c:ptCount val="1"/>
                <c:pt idx="0">
                  <c:v>NZO2-2203</c:v>
                </c:pt>
              </c:strCache>
            </c:strRef>
          </c:tx>
          <c:spPr>
            <a:ln w="25400" cap="rnd">
              <a:noFill/>
              <a:round/>
            </a:ln>
            <a:effectLst/>
          </c:spPr>
          <c:marker>
            <c:symbol val="triangle"/>
            <c:size val="20"/>
            <c:spPr>
              <a:solidFill>
                <a:schemeClr val="accent5"/>
              </a:solidFill>
              <a:ln w="12700">
                <a:solidFill>
                  <a:schemeClr val="tx1">
                    <a:lumMod val="95000"/>
                    <a:lumOff val="5000"/>
                  </a:schemeClr>
                </a:solidFill>
              </a:ln>
              <a:effectLst/>
            </c:spPr>
          </c:marker>
          <c:xVal>
            <c:numRef>
              <c:f>[1]Feuil1!$AL$3</c:f>
              <c:numCache>
                <c:formatCode>General</c:formatCode>
                <c:ptCount val="1"/>
                <c:pt idx="0">
                  <c:v>1.1210912400942401</c:v>
                </c:pt>
              </c:numCache>
            </c:numRef>
          </c:xVal>
          <c:yVal>
            <c:numRef>
              <c:f>[1]Feuil1!$AM$3</c:f>
              <c:numCache>
                <c:formatCode>General</c:formatCode>
                <c:ptCount val="1"/>
                <c:pt idx="0">
                  <c:v>3.1959925125499917E-4</c:v>
                </c:pt>
              </c:numCache>
            </c:numRef>
          </c:yVal>
          <c:smooth val="0"/>
          <c:extLst>
            <c:ext xmlns:c16="http://schemas.microsoft.com/office/drawing/2014/chart" uri="{C3380CC4-5D6E-409C-BE32-E72D297353CC}">
              <c16:uniqueId val="{00000001-D99B-4047-A04D-C6A52E684061}"/>
            </c:ext>
          </c:extLst>
        </c:ser>
        <c:ser>
          <c:idx val="3"/>
          <c:order val="2"/>
          <c:tx>
            <c:strRef>
              <c:f>[1]Feuil1!$AP$4</c:f>
              <c:strCache>
                <c:ptCount val="1"/>
                <c:pt idx="0">
                  <c:v>NZO1-2203</c:v>
                </c:pt>
              </c:strCache>
            </c:strRef>
          </c:tx>
          <c:spPr>
            <a:ln w="25400" cap="rnd">
              <a:noFill/>
              <a:round/>
            </a:ln>
            <a:effectLst/>
          </c:spPr>
          <c:marker>
            <c:symbol val="triangle"/>
            <c:size val="19"/>
            <c:spPr>
              <a:solidFill>
                <a:srgbClr val="00B0F0"/>
              </a:solidFill>
              <a:ln w="9525">
                <a:solidFill>
                  <a:schemeClr val="tx1">
                    <a:lumMod val="95000"/>
                    <a:lumOff val="5000"/>
                  </a:schemeClr>
                </a:solidFill>
              </a:ln>
              <a:effectLst/>
            </c:spPr>
          </c:marker>
          <c:xVal>
            <c:numRef>
              <c:f>[1]Feuil1!$AL$4</c:f>
              <c:numCache>
                <c:formatCode>General</c:formatCode>
                <c:ptCount val="1"/>
                <c:pt idx="0">
                  <c:v>1.0783947840176493</c:v>
                </c:pt>
              </c:numCache>
            </c:numRef>
          </c:xVal>
          <c:yVal>
            <c:numRef>
              <c:f>[1]Feuil1!$AM$4</c:f>
              <c:numCache>
                <c:formatCode>General</c:formatCode>
                <c:ptCount val="1"/>
                <c:pt idx="0">
                  <c:v>3.3040498963169453E-4</c:v>
                </c:pt>
              </c:numCache>
            </c:numRef>
          </c:yVal>
          <c:smooth val="0"/>
          <c:extLst>
            <c:ext xmlns:c16="http://schemas.microsoft.com/office/drawing/2014/chart" uri="{C3380CC4-5D6E-409C-BE32-E72D297353CC}">
              <c16:uniqueId val="{00000002-D99B-4047-A04D-C6A52E684061}"/>
            </c:ext>
          </c:extLst>
        </c:ser>
        <c:ser>
          <c:idx val="4"/>
          <c:order val="3"/>
          <c:tx>
            <c:strRef>
              <c:f>[1]Feuil1!$AP$5</c:f>
              <c:strCache>
                <c:ptCount val="1"/>
                <c:pt idx="0">
                  <c:v>MAN1-2203</c:v>
                </c:pt>
              </c:strCache>
            </c:strRef>
          </c:tx>
          <c:spPr>
            <a:ln w="25400" cap="rnd">
              <a:noFill/>
              <a:round/>
            </a:ln>
            <a:effectLst/>
          </c:spPr>
          <c:marker>
            <c:symbol val="triangle"/>
            <c:size val="20"/>
            <c:spPr>
              <a:solidFill>
                <a:schemeClr val="accent1">
                  <a:lumMod val="75000"/>
                </a:schemeClr>
              </a:solidFill>
              <a:ln w="12700">
                <a:solidFill>
                  <a:schemeClr val="tx1">
                    <a:lumMod val="95000"/>
                    <a:lumOff val="5000"/>
                  </a:schemeClr>
                </a:solidFill>
              </a:ln>
              <a:effectLst/>
            </c:spPr>
          </c:marker>
          <c:dPt>
            <c:idx val="0"/>
            <c:marker>
              <c:symbol val="triangle"/>
              <c:size val="30"/>
              <c:spPr>
                <a:solidFill>
                  <a:schemeClr val="accent1">
                    <a:lumMod val="75000"/>
                  </a:schemeClr>
                </a:solidFill>
                <a:ln w="12700">
                  <a:solidFill>
                    <a:schemeClr val="tx1">
                      <a:lumMod val="95000"/>
                      <a:lumOff val="5000"/>
                    </a:schemeClr>
                  </a:solidFill>
                </a:ln>
                <a:effectLst/>
              </c:spPr>
            </c:marker>
            <c:bubble3D val="0"/>
            <c:extLst>
              <c:ext xmlns:c16="http://schemas.microsoft.com/office/drawing/2014/chart" uri="{C3380CC4-5D6E-409C-BE32-E72D297353CC}">
                <c16:uniqueId val="{00000003-D99B-4047-A04D-C6A52E684061}"/>
              </c:ext>
            </c:extLst>
          </c:dPt>
          <c:xVal>
            <c:numRef>
              <c:f>[1]Feuil1!$AL$5</c:f>
              <c:numCache>
                <c:formatCode>General</c:formatCode>
                <c:ptCount val="1"/>
                <c:pt idx="0">
                  <c:v>1.1060499172910396</c:v>
                </c:pt>
              </c:numCache>
            </c:numRef>
          </c:xVal>
          <c:yVal>
            <c:numRef>
              <c:f>[1]Feuil1!$AM$5</c:f>
              <c:numCache>
                <c:formatCode>General</c:formatCode>
                <c:ptCount val="1"/>
                <c:pt idx="0">
                  <c:v>3.1938921997651395E-4</c:v>
                </c:pt>
              </c:numCache>
            </c:numRef>
          </c:yVal>
          <c:smooth val="0"/>
          <c:extLst>
            <c:ext xmlns:c16="http://schemas.microsoft.com/office/drawing/2014/chart" uri="{C3380CC4-5D6E-409C-BE32-E72D297353CC}">
              <c16:uniqueId val="{00000004-D99B-4047-A04D-C6A52E684061}"/>
            </c:ext>
          </c:extLst>
        </c:ser>
        <c:ser>
          <c:idx val="5"/>
          <c:order val="4"/>
          <c:tx>
            <c:strRef>
              <c:f>[1]Feuil1!$AP$6</c:f>
              <c:strCache>
                <c:ptCount val="1"/>
                <c:pt idx="0">
                  <c:v>NZE3-2203</c:v>
                </c:pt>
              </c:strCache>
            </c:strRef>
          </c:tx>
          <c:spPr>
            <a:ln w="25400" cap="rnd">
              <a:noFill/>
              <a:round/>
            </a:ln>
            <a:effectLst/>
          </c:spPr>
          <c:marker>
            <c:symbol val="triangle"/>
            <c:size val="14"/>
            <c:spPr>
              <a:solidFill>
                <a:srgbClr val="F8A4FA"/>
              </a:solidFill>
              <a:ln w="12700">
                <a:solidFill>
                  <a:schemeClr val="tx1">
                    <a:lumMod val="95000"/>
                    <a:lumOff val="5000"/>
                  </a:schemeClr>
                </a:solidFill>
              </a:ln>
              <a:effectLst/>
            </c:spPr>
          </c:marker>
          <c:dPt>
            <c:idx val="0"/>
            <c:marker>
              <c:symbol val="triangle"/>
              <c:size val="14"/>
              <c:spPr>
                <a:solidFill>
                  <a:srgbClr val="2F09D1"/>
                </a:solidFill>
                <a:ln w="12700">
                  <a:solidFill>
                    <a:schemeClr val="tx1">
                      <a:lumMod val="95000"/>
                      <a:lumOff val="5000"/>
                    </a:schemeClr>
                  </a:solidFill>
                </a:ln>
                <a:effectLst/>
              </c:spPr>
            </c:marker>
            <c:bubble3D val="0"/>
            <c:extLst>
              <c:ext xmlns:c16="http://schemas.microsoft.com/office/drawing/2014/chart" uri="{C3380CC4-5D6E-409C-BE32-E72D297353CC}">
                <c16:uniqueId val="{00000005-D99B-4047-A04D-C6A52E684061}"/>
              </c:ext>
            </c:extLst>
          </c:dPt>
          <c:xVal>
            <c:numRef>
              <c:f>[1]Feuil1!$AL$6</c:f>
              <c:numCache>
                <c:formatCode>General</c:formatCode>
                <c:ptCount val="1"/>
                <c:pt idx="0">
                  <c:v>0.91063592547298855</c:v>
                </c:pt>
              </c:numCache>
            </c:numRef>
          </c:xVal>
          <c:yVal>
            <c:numRef>
              <c:f>[1]Feuil1!$AM$6</c:f>
              <c:numCache>
                <c:formatCode>General</c:formatCode>
                <c:ptCount val="1"/>
                <c:pt idx="0">
                  <c:v>6.0933578248534466E-4</c:v>
                </c:pt>
              </c:numCache>
            </c:numRef>
          </c:yVal>
          <c:smooth val="0"/>
          <c:extLst>
            <c:ext xmlns:c16="http://schemas.microsoft.com/office/drawing/2014/chart" uri="{C3380CC4-5D6E-409C-BE32-E72D297353CC}">
              <c16:uniqueId val="{00000006-D99B-4047-A04D-C6A52E684061}"/>
            </c:ext>
          </c:extLst>
        </c:ser>
        <c:ser>
          <c:idx val="6"/>
          <c:order val="5"/>
          <c:tx>
            <c:strRef>
              <c:f>[1]Feuil1!$AP$7</c:f>
              <c:strCache>
                <c:ptCount val="1"/>
                <c:pt idx="0">
                  <c:v>NZE1-2203</c:v>
                </c:pt>
              </c:strCache>
            </c:strRef>
          </c:tx>
          <c:spPr>
            <a:ln w="25400" cap="rnd">
              <a:noFill/>
              <a:round/>
            </a:ln>
            <a:effectLst/>
          </c:spPr>
          <c:marker>
            <c:symbol val="triangle"/>
            <c:size val="14"/>
            <c:spPr>
              <a:solidFill>
                <a:srgbClr val="F35FF7"/>
              </a:solidFill>
              <a:ln w="12700">
                <a:solidFill>
                  <a:schemeClr val="bg2">
                    <a:lumMod val="10000"/>
                  </a:schemeClr>
                </a:solidFill>
              </a:ln>
              <a:effectLst/>
            </c:spPr>
          </c:marker>
          <c:xVal>
            <c:numRef>
              <c:f>[1]Feuil1!$AL$7</c:f>
              <c:numCache>
                <c:formatCode>General</c:formatCode>
                <c:ptCount val="1"/>
                <c:pt idx="0">
                  <c:v>0.87008294697189137</c:v>
                </c:pt>
              </c:numCache>
            </c:numRef>
          </c:xVal>
          <c:yVal>
            <c:numRef>
              <c:f>[1]Feuil1!$AM$7</c:f>
              <c:numCache>
                <c:formatCode>General</c:formatCode>
                <c:ptCount val="1"/>
                <c:pt idx="0">
                  <c:v>6.6173493488089555E-4</c:v>
                </c:pt>
              </c:numCache>
            </c:numRef>
          </c:yVal>
          <c:smooth val="0"/>
          <c:extLst>
            <c:ext xmlns:c16="http://schemas.microsoft.com/office/drawing/2014/chart" uri="{C3380CC4-5D6E-409C-BE32-E72D297353CC}">
              <c16:uniqueId val="{00000007-D99B-4047-A04D-C6A52E684061}"/>
            </c:ext>
          </c:extLst>
        </c:ser>
        <c:ser>
          <c:idx val="7"/>
          <c:order val="6"/>
          <c:tx>
            <c:strRef>
              <c:f>[1]Feuil1!$AP$8</c:f>
              <c:strCache>
                <c:ptCount val="1"/>
                <c:pt idx="0">
                  <c:v>LUA2-2203</c:v>
                </c:pt>
              </c:strCache>
            </c:strRef>
          </c:tx>
          <c:spPr>
            <a:ln w="25400" cap="rnd">
              <a:noFill/>
              <a:round/>
            </a:ln>
            <a:effectLst/>
          </c:spPr>
          <c:marker>
            <c:symbol val="triangle"/>
            <c:size val="14"/>
            <c:spPr>
              <a:solidFill>
                <a:srgbClr val="7030A0"/>
              </a:solidFill>
              <a:ln w="12700">
                <a:solidFill>
                  <a:srgbClr val="7030A0"/>
                </a:solidFill>
              </a:ln>
              <a:effectLst/>
            </c:spPr>
          </c:marker>
          <c:xVal>
            <c:numRef>
              <c:f>[1]Feuil1!$AL$8</c:f>
              <c:numCache>
                <c:formatCode>General</c:formatCode>
                <c:ptCount val="1"/>
                <c:pt idx="0">
                  <c:v>0.89851877538888325</c:v>
                </c:pt>
              </c:numCache>
            </c:numRef>
          </c:xVal>
          <c:yVal>
            <c:numRef>
              <c:f>[1]Feuil1!$AM$8</c:f>
              <c:numCache>
                <c:formatCode>General</c:formatCode>
                <c:ptCount val="1"/>
                <c:pt idx="0">
                  <c:v>1.9657369115626501E-3</c:v>
                </c:pt>
              </c:numCache>
            </c:numRef>
          </c:yVal>
          <c:smooth val="0"/>
          <c:extLst>
            <c:ext xmlns:c16="http://schemas.microsoft.com/office/drawing/2014/chart" uri="{C3380CC4-5D6E-409C-BE32-E72D297353CC}">
              <c16:uniqueId val="{00000008-D99B-4047-A04D-C6A52E684061}"/>
            </c:ext>
          </c:extLst>
        </c:ser>
        <c:ser>
          <c:idx val="8"/>
          <c:order val="7"/>
          <c:tx>
            <c:strRef>
              <c:f>[1]Feuil1!$AP$9</c:f>
              <c:strCache>
                <c:ptCount val="1"/>
                <c:pt idx="0">
                  <c:v>NZO3-2209</c:v>
                </c:pt>
              </c:strCache>
            </c:strRef>
          </c:tx>
          <c:spPr>
            <a:ln w="25400" cap="rnd">
              <a:noFill/>
              <a:round/>
            </a:ln>
            <a:effectLst/>
          </c:spPr>
          <c:marker>
            <c:symbol val="diamond"/>
            <c:size val="22"/>
            <c:spPr>
              <a:solidFill>
                <a:srgbClr val="3021F7"/>
              </a:solidFill>
              <a:ln w="12700">
                <a:solidFill>
                  <a:schemeClr val="tx1">
                    <a:lumMod val="95000"/>
                    <a:lumOff val="5000"/>
                  </a:schemeClr>
                </a:solidFill>
              </a:ln>
              <a:effectLst/>
            </c:spPr>
          </c:marker>
          <c:xVal>
            <c:numRef>
              <c:f>[1]Feuil1!$AL$9</c:f>
              <c:numCache>
                <c:formatCode>General</c:formatCode>
                <c:ptCount val="1"/>
                <c:pt idx="0">
                  <c:v>1.0981260417369609</c:v>
                </c:pt>
              </c:numCache>
            </c:numRef>
          </c:xVal>
          <c:yVal>
            <c:numRef>
              <c:f>[1]Feuil1!$AM$9</c:f>
              <c:numCache>
                <c:formatCode>General</c:formatCode>
                <c:ptCount val="1"/>
                <c:pt idx="0">
                  <c:v>3.3626645569233949E-4</c:v>
                </c:pt>
              </c:numCache>
            </c:numRef>
          </c:yVal>
          <c:smooth val="0"/>
          <c:extLst>
            <c:ext xmlns:c16="http://schemas.microsoft.com/office/drawing/2014/chart" uri="{C3380CC4-5D6E-409C-BE32-E72D297353CC}">
              <c16:uniqueId val="{00000009-D99B-4047-A04D-C6A52E684061}"/>
            </c:ext>
          </c:extLst>
        </c:ser>
        <c:ser>
          <c:idx val="9"/>
          <c:order val="8"/>
          <c:tx>
            <c:strRef>
              <c:f>[1]Feuil1!$AP$10</c:f>
              <c:strCache>
                <c:ptCount val="1"/>
                <c:pt idx="0">
                  <c:v>NZO2-2209</c:v>
                </c:pt>
              </c:strCache>
            </c:strRef>
          </c:tx>
          <c:spPr>
            <a:ln w="25400" cap="rnd">
              <a:noFill/>
              <a:round/>
            </a:ln>
            <a:effectLst/>
          </c:spPr>
          <c:marker>
            <c:symbol val="diamond"/>
            <c:size val="18"/>
            <c:spPr>
              <a:solidFill>
                <a:schemeClr val="accent5"/>
              </a:solidFill>
              <a:ln w="12700">
                <a:solidFill>
                  <a:schemeClr val="tx1">
                    <a:lumMod val="95000"/>
                    <a:lumOff val="5000"/>
                  </a:schemeClr>
                </a:solidFill>
              </a:ln>
              <a:effectLst/>
            </c:spPr>
          </c:marker>
          <c:xVal>
            <c:numRef>
              <c:f>[1]Feuil1!$AL$10</c:f>
              <c:numCache>
                <c:formatCode>General</c:formatCode>
                <c:ptCount val="1"/>
                <c:pt idx="0">
                  <c:v>1.1004109306282923</c:v>
                </c:pt>
              </c:numCache>
            </c:numRef>
          </c:xVal>
          <c:yVal>
            <c:numRef>
              <c:f>[1]Feuil1!$AM$10</c:f>
              <c:numCache>
                <c:formatCode>General</c:formatCode>
                <c:ptCount val="1"/>
                <c:pt idx="0">
                  <c:v>2.7835959339126868E-4</c:v>
                </c:pt>
              </c:numCache>
            </c:numRef>
          </c:yVal>
          <c:smooth val="0"/>
          <c:extLst>
            <c:ext xmlns:c16="http://schemas.microsoft.com/office/drawing/2014/chart" uri="{C3380CC4-5D6E-409C-BE32-E72D297353CC}">
              <c16:uniqueId val="{0000000A-D99B-4047-A04D-C6A52E684061}"/>
            </c:ext>
          </c:extLst>
        </c:ser>
        <c:ser>
          <c:idx val="10"/>
          <c:order val="9"/>
          <c:tx>
            <c:strRef>
              <c:f>[1]Feuil1!$AP$11</c:f>
              <c:strCache>
                <c:ptCount val="1"/>
                <c:pt idx="0">
                  <c:v>NZO1-2209</c:v>
                </c:pt>
              </c:strCache>
            </c:strRef>
          </c:tx>
          <c:spPr>
            <a:ln w="25400" cap="rnd">
              <a:noFill/>
              <a:round/>
            </a:ln>
            <a:effectLst/>
          </c:spPr>
          <c:marker>
            <c:symbol val="diamond"/>
            <c:size val="18"/>
            <c:spPr>
              <a:solidFill>
                <a:srgbClr val="00B0F0"/>
              </a:solidFill>
              <a:ln w="12700">
                <a:solidFill>
                  <a:schemeClr val="tx1">
                    <a:lumMod val="95000"/>
                    <a:lumOff val="5000"/>
                  </a:schemeClr>
                </a:solidFill>
              </a:ln>
              <a:effectLst/>
            </c:spPr>
          </c:marker>
          <c:xVal>
            <c:numRef>
              <c:f>[1]Feuil1!$AL$11</c:f>
              <c:numCache>
                <c:formatCode>General</c:formatCode>
                <c:ptCount val="1"/>
                <c:pt idx="0">
                  <c:v>1.1469858985287897</c:v>
                </c:pt>
              </c:numCache>
            </c:numRef>
          </c:xVal>
          <c:yVal>
            <c:numRef>
              <c:f>[1]Feuil1!$AM$11</c:f>
              <c:numCache>
                <c:formatCode>General</c:formatCode>
                <c:ptCount val="1"/>
                <c:pt idx="0">
                  <c:v>2.8457361956655728E-4</c:v>
                </c:pt>
              </c:numCache>
            </c:numRef>
          </c:yVal>
          <c:smooth val="0"/>
          <c:extLst>
            <c:ext xmlns:c16="http://schemas.microsoft.com/office/drawing/2014/chart" uri="{C3380CC4-5D6E-409C-BE32-E72D297353CC}">
              <c16:uniqueId val="{0000000B-D99B-4047-A04D-C6A52E684061}"/>
            </c:ext>
          </c:extLst>
        </c:ser>
        <c:ser>
          <c:idx val="11"/>
          <c:order val="10"/>
          <c:tx>
            <c:strRef>
              <c:f>[1]Feuil1!$AP$12</c:f>
              <c:strCache>
                <c:ptCount val="1"/>
                <c:pt idx="0">
                  <c:v>NZE1-2209</c:v>
                </c:pt>
              </c:strCache>
            </c:strRef>
          </c:tx>
          <c:spPr>
            <a:ln w="25400" cap="rnd">
              <a:noFill/>
              <a:round/>
            </a:ln>
            <a:effectLst/>
          </c:spPr>
          <c:marker>
            <c:symbol val="diamond"/>
            <c:size val="15"/>
            <c:spPr>
              <a:solidFill>
                <a:srgbClr val="F35FF7"/>
              </a:solidFill>
              <a:ln w="12700">
                <a:solidFill>
                  <a:schemeClr val="bg2">
                    <a:lumMod val="10000"/>
                  </a:schemeClr>
                </a:solidFill>
              </a:ln>
              <a:effectLst/>
            </c:spPr>
          </c:marker>
          <c:dPt>
            <c:idx val="0"/>
            <c:marker>
              <c:symbol val="diamond"/>
              <c:size val="14"/>
              <c:spPr>
                <a:solidFill>
                  <a:srgbClr val="F35FF7"/>
                </a:solidFill>
                <a:ln w="12700">
                  <a:solidFill>
                    <a:schemeClr val="bg2">
                      <a:lumMod val="10000"/>
                    </a:schemeClr>
                  </a:solidFill>
                </a:ln>
                <a:effectLst/>
              </c:spPr>
            </c:marker>
            <c:bubble3D val="0"/>
            <c:extLst>
              <c:ext xmlns:c16="http://schemas.microsoft.com/office/drawing/2014/chart" uri="{C3380CC4-5D6E-409C-BE32-E72D297353CC}">
                <c16:uniqueId val="{0000000C-D99B-4047-A04D-C6A52E684061}"/>
              </c:ext>
            </c:extLst>
          </c:dPt>
          <c:xVal>
            <c:numRef>
              <c:f>[1]Feuil1!$AL$12</c:f>
              <c:numCache>
                <c:formatCode>General</c:formatCode>
                <c:ptCount val="1"/>
                <c:pt idx="0">
                  <c:v>0.88025376464365201</c:v>
                </c:pt>
              </c:numCache>
            </c:numRef>
          </c:xVal>
          <c:yVal>
            <c:numRef>
              <c:f>[1]Feuil1!$AM$12</c:f>
              <c:numCache>
                <c:formatCode>General</c:formatCode>
                <c:ptCount val="1"/>
                <c:pt idx="0">
                  <c:v>7.9852236851487277E-4</c:v>
                </c:pt>
              </c:numCache>
            </c:numRef>
          </c:yVal>
          <c:smooth val="0"/>
          <c:extLst>
            <c:ext xmlns:c16="http://schemas.microsoft.com/office/drawing/2014/chart" uri="{C3380CC4-5D6E-409C-BE32-E72D297353CC}">
              <c16:uniqueId val="{0000000D-D99B-4047-A04D-C6A52E684061}"/>
            </c:ext>
          </c:extLst>
        </c:ser>
        <c:ser>
          <c:idx val="12"/>
          <c:order val="11"/>
          <c:tx>
            <c:strRef>
              <c:f>[1]Feuil1!$AP$13</c:f>
              <c:strCache>
                <c:ptCount val="1"/>
                <c:pt idx="0">
                  <c:v>NDO4-2212</c:v>
                </c:pt>
              </c:strCache>
            </c:strRef>
          </c:tx>
          <c:spPr>
            <a:ln w="25400" cap="rnd">
              <a:noFill/>
              <a:round/>
            </a:ln>
            <a:effectLst/>
          </c:spPr>
          <c:marker>
            <c:symbol val="circle"/>
            <c:size val="14"/>
            <c:spPr>
              <a:solidFill>
                <a:schemeClr val="accent2">
                  <a:lumMod val="60000"/>
                  <a:lumOff val="40000"/>
                </a:schemeClr>
              </a:solidFill>
              <a:ln w="12700">
                <a:solidFill>
                  <a:schemeClr val="tx1">
                    <a:lumMod val="95000"/>
                    <a:lumOff val="5000"/>
                  </a:schemeClr>
                </a:solidFill>
              </a:ln>
              <a:effectLst/>
            </c:spPr>
          </c:marker>
          <c:xVal>
            <c:numRef>
              <c:f>[1]Feuil1!$AL$13</c:f>
              <c:numCache>
                <c:formatCode>General</c:formatCode>
                <c:ptCount val="1"/>
                <c:pt idx="0">
                  <c:v>1.2440036359065785</c:v>
                </c:pt>
              </c:numCache>
            </c:numRef>
          </c:xVal>
          <c:yVal>
            <c:numRef>
              <c:f>[1]Feuil1!$AM$13</c:f>
              <c:numCache>
                <c:formatCode>General</c:formatCode>
                <c:ptCount val="1"/>
                <c:pt idx="0">
                  <c:v>8.9139014187656414E-4</c:v>
                </c:pt>
              </c:numCache>
            </c:numRef>
          </c:yVal>
          <c:smooth val="0"/>
          <c:extLst>
            <c:ext xmlns:c16="http://schemas.microsoft.com/office/drawing/2014/chart" uri="{C3380CC4-5D6E-409C-BE32-E72D297353CC}">
              <c16:uniqueId val="{0000000E-D99B-4047-A04D-C6A52E684061}"/>
            </c:ext>
          </c:extLst>
        </c:ser>
        <c:ser>
          <c:idx val="13"/>
          <c:order val="12"/>
          <c:tx>
            <c:strRef>
              <c:f>[1]Feuil1!$AP$14</c:f>
              <c:strCache>
                <c:ptCount val="1"/>
                <c:pt idx="0">
                  <c:v>TSI1-2212</c:v>
                </c:pt>
              </c:strCache>
            </c:strRef>
          </c:tx>
          <c:spPr>
            <a:ln w="25400" cap="rnd">
              <a:noFill/>
              <a:round/>
            </a:ln>
            <a:effectLst/>
          </c:spPr>
          <c:marker>
            <c:symbol val="circle"/>
            <c:size val="14"/>
            <c:spPr>
              <a:solidFill>
                <a:srgbClr val="CCCC00"/>
              </a:solidFill>
              <a:ln w="12700">
                <a:solidFill>
                  <a:schemeClr val="tx1">
                    <a:lumMod val="95000"/>
                    <a:lumOff val="5000"/>
                  </a:schemeClr>
                </a:solidFill>
              </a:ln>
              <a:effectLst/>
            </c:spPr>
          </c:marker>
          <c:xVal>
            <c:numRef>
              <c:f>[1]Feuil1!$AL$14</c:f>
              <c:numCache>
                <c:formatCode>General</c:formatCode>
                <c:ptCount val="1"/>
                <c:pt idx="0">
                  <c:v>0.94773964225221985</c:v>
                </c:pt>
              </c:numCache>
            </c:numRef>
          </c:xVal>
          <c:yVal>
            <c:numRef>
              <c:f>[1]Feuil1!$AM$14</c:f>
              <c:numCache>
                <c:formatCode>General</c:formatCode>
                <c:ptCount val="1"/>
                <c:pt idx="0">
                  <c:v>6.0572240928551428E-4</c:v>
                </c:pt>
              </c:numCache>
            </c:numRef>
          </c:yVal>
          <c:smooth val="0"/>
          <c:extLst>
            <c:ext xmlns:c16="http://schemas.microsoft.com/office/drawing/2014/chart" uri="{C3380CC4-5D6E-409C-BE32-E72D297353CC}">
              <c16:uniqueId val="{0000000F-D99B-4047-A04D-C6A52E684061}"/>
            </c:ext>
          </c:extLst>
        </c:ser>
        <c:ser>
          <c:idx val="14"/>
          <c:order val="13"/>
          <c:tx>
            <c:strRef>
              <c:f>[1]Feuil1!$AP$15</c:f>
              <c:strCache>
                <c:ptCount val="1"/>
                <c:pt idx="0">
                  <c:v>NZO3-2212</c:v>
                </c:pt>
              </c:strCache>
            </c:strRef>
          </c:tx>
          <c:spPr>
            <a:ln w="25400" cap="rnd">
              <a:noFill/>
              <a:round/>
            </a:ln>
            <a:effectLst/>
          </c:spPr>
          <c:marker>
            <c:symbol val="circle"/>
            <c:size val="14"/>
            <c:spPr>
              <a:solidFill>
                <a:srgbClr val="3021F7"/>
              </a:solidFill>
              <a:ln w="12700">
                <a:solidFill>
                  <a:schemeClr val="tx1">
                    <a:lumMod val="95000"/>
                    <a:lumOff val="5000"/>
                  </a:schemeClr>
                </a:solidFill>
              </a:ln>
              <a:effectLst/>
            </c:spPr>
          </c:marker>
          <c:xVal>
            <c:numRef>
              <c:f>[1]Feuil1!$AL$15</c:f>
              <c:numCache>
                <c:formatCode>General</c:formatCode>
                <c:ptCount val="1"/>
                <c:pt idx="0">
                  <c:v>0.97523033072450538</c:v>
                </c:pt>
              </c:numCache>
            </c:numRef>
          </c:xVal>
          <c:yVal>
            <c:numRef>
              <c:f>[1]Feuil1!$AM$15</c:f>
              <c:numCache>
                <c:formatCode>General</c:formatCode>
                <c:ptCount val="1"/>
                <c:pt idx="0">
                  <c:v>6.0016224772174167E-4</c:v>
                </c:pt>
              </c:numCache>
            </c:numRef>
          </c:yVal>
          <c:smooth val="0"/>
          <c:extLst>
            <c:ext xmlns:c16="http://schemas.microsoft.com/office/drawing/2014/chart" uri="{C3380CC4-5D6E-409C-BE32-E72D297353CC}">
              <c16:uniqueId val="{00000010-D99B-4047-A04D-C6A52E684061}"/>
            </c:ext>
          </c:extLst>
        </c:ser>
        <c:ser>
          <c:idx val="15"/>
          <c:order val="14"/>
          <c:tx>
            <c:strRef>
              <c:f>[1]Feuil1!$AP$16</c:f>
              <c:strCache>
                <c:ptCount val="1"/>
                <c:pt idx="0">
                  <c:v>NZO2-2212</c:v>
                </c:pt>
              </c:strCache>
            </c:strRef>
          </c:tx>
          <c:spPr>
            <a:ln w="25400" cap="rnd">
              <a:noFill/>
              <a:round/>
            </a:ln>
            <a:effectLst/>
          </c:spPr>
          <c:marker>
            <c:symbol val="circle"/>
            <c:size val="23"/>
            <c:spPr>
              <a:solidFill>
                <a:schemeClr val="accent5"/>
              </a:solidFill>
              <a:ln w="12700">
                <a:solidFill>
                  <a:schemeClr val="tx1">
                    <a:lumMod val="95000"/>
                    <a:lumOff val="5000"/>
                  </a:schemeClr>
                </a:solidFill>
              </a:ln>
              <a:effectLst/>
            </c:spPr>
          </c:marker>
          <c:xVal>
            <c:numRef>
              <c:f>[1]Feuil1!$AL$16</c:f>
              <c:numCache>
                <c:formatCode>General</c:formatCode>
                <c:ptCount val="1"/>
                <c:pt idx="0">
                  <c:v>0.98393339912342614</c:v>
                </c:pt>
              </c:numCache>
            </c:numRef>
          </c:xVal>
          <c:yVal>
            <c:numRef>
              <c:f>[1]Feuil1!$AM$16</c:f>
              <c:numCache>
                <c:formatCode>General</c:formatCode>
                <c:ptCount val="1"/>
                <c:pt idx="0">
                  <c:v>4.9695791865079011E-4</c:v>
                </c:pt>
              </c:numCache>
            </c:numRef>
          </c:yVal>
          <c:smooth val="0"/>
          <c:extLst>
            <c:ext xmlns:c16="http://schemas.microsoft.com/office/drawing/2014/chart" uri="{C3380CC4-5D6E-409C-BE32-E72D297353CC}">
              <c16:uniqueId val="{00000011-D99B-4047-A04D-C6A52E684061}"/>
            </c:ext>
          </c:extLst>
        </c:ser>
        <c:ser>
          <c:idx val="16"/>
          <c:order val="15"/>
          <c:tx>
            <c:strRef>
              <c:f>[1]Feuil1!$AP$17</c:f>
              <c:strCache>
                <c:ptCount val="1"/>
                <c:pt idx="0">
                  <c:v>NZO1-2212</c:v>
                </c:pt>
              </c:strCache>
            </c:strRef>
          </c:tx>
          <c:spPr>
            <a:ln w="25400" cap="rnd">
              <a:noFill/>
              <a:round/>
            </a:ln>
            <a:effectLst/>
          </c:spPr>
          <c:marker>
            <c:symbol val="circle"/>
            <c:size val="12"/>
            <c:spPr>
              <a:solidFill>
                <a:srgbClr val="00B0F0"/>
              </a:solidFill>
              <a:ln w="12700">
                <a:solidFill>
                  <a:schemeClr val="tx1">
                    <a:lumMod val="95000"/>
                    <a:lumOff val="5000"/>
                  </a:schemeClr>
                </a:solidFill>
              </a:ln>
              <a:effectLst/>
            </c:spPr>
          </c:marker>
          <c:dPt>
            <c:idx val="0"/>
            <c:marker>
              <c:symbol val="circle"/>
              <c:size val="14"/>
              <c:spPr>
                <a:solidFill>
                  <a:srgbClr val="00B0F0"/>
                </a:solidFill>
                <a:ln w="12700">
                  <a:solidFill>
                    <a:schemeClr val="tx1">
                      <a:lumMod val="95000"/>
                      <a:lumOff val="5000"/>
                    </a:schemeClr>
                  </a:solidFill>
                </a:ln>
                <a:effectLst/>
              </c:spPr>
            </c:marker>
            <c:bubble3D val="0"/>
            <c:extLst>
              <c:ext xmlns:c16="http://schemas.microsoft.com/office/drawing/2014/chart" uri="{C3380CC4-5D6E-409C-BE32-E72D297353CC}">
                <c16:uniqueId val="{00000012-D99B-4047-A04D-C6A52E684061}"/>
              </c:ext>
            </c:extLst>
          </c:dPt>
          <c:xVal>
            <c:numRef>
              <c:f>[1]Feuil1!$AL$17</c:f>
              <c:numCache>
                <c:formatCode>General</c:formatCode>
                <c:ptCount val="1"/>
                <c:pt idx="0">
                  <c:v>0.93060188600007543</c:v>
                </c:pt>
              </c:numCache>
            </c:numRef>
          </c:xVal>
          <c:yVal>
            <c:numRef>
              <c:f>[1]Feuil1!$AM$17</c:f>
              <c:numCache>
                <c:formatCode>General</c:formatCode>
                <c:ptCount val="1"/>
                <c:pt idx="0">
                  <c:v>6.4864311604957291E-4</c:v>
                </c:pt>
              </c:numCache>
            </c:numRef>
          </c:yVal>
          <c:smooth val="0"/>
          <c:extLst>
            <c:ext xmlns:c16="http://schemas.microsoft.com/office/drawing/2014/chart" uri="{C3380CC4-5D6E-409C-BE32-E72D297353CC}">
              <c16:uniqueId val="{00000013-D99B-4047-A04D-C6A52E684061}"/>
            </c:ext>
          </c:extLst>
        </c:ser>
        <c:ser>
          <c:idx val="17"/>
          <c:order val="16"/>
          <c:tx>
            <c:strRef>
              <c:f>[1]Feuil1!$AP$18</c:f>
              <c:strCache>
                <c:ptCount val="1"/>
                <c:pt idx="0">
                  <c:v>NZE1-2212</c:v>
                </c:pt>
              </c:strCache>
            </c:strRef>
          </c:tx>
          <c:spPr>
            <a:ln w="25400" cap="rnd">
              <a:noFill/>
              <a:round/>
            </a:ln>
            <a:effectLst/>
          </c:spPr>
          <c:marker>
            <c:symbol val="circle"/>
            <c:size val="14"/>
            <c:spPr>
              <a:solidFill>
                <a:srgbClr val="F35FF7"/>
              </a:solidFill>
              <a:ln w="12700">
                <a:solidFill>
                  <a:schemeClr val="bg2">
                    <a:lumMod val="10000"/>
                  </a:schemeClr>
                </a:solidFill>
              </a:ln>
              <a:effectLst/>
            </c:spPr>
          </c:marker>
          <c:xVal>
            <c:numRef>
              <c:f>[1]Feuil1!$AL$18</c:f>
              <c:numCache>
                <c:formatCode>General</c:formatCode>
                <c:ptCount val="1"/>
                <c:pt idx="0">
                  <c:v>0.79015720530805078</c:v>
                </c:pt>
              </c:numCache>
            </c:numRef>
          </c:xVal>
          <c:yVal>
            <c:numRef>
              <c:f>[1]Feuil1!$AM$18</c:f>
              <c:numCache>
                <c:formatCode>General</c:formatCode>
                <c:ptCount val="1"/>
                <c:pt idx="0">
                  <c:v>6.5513835955567537E-4</c:v>
                </c:pt>
              </c:numCache>
            </c:numRef>
          </c:yVal>
          <c:smooth val="0"/>
          <c:extLst>
            <c:ext xmlns:c16="http://schemas.microsoft.com/office/drawing/2014/chart" uri="{C3380CC4-5D6E-409C-BE32-E72D297353CC}">
              <c16:uniqueId val="{00000014-D99B-4047-A04D-C6A52E684061}"/>
            </c:ext>
          </c:extLst>
        </c:ser>
        <c:ser>
          <c:idx val="18"/>
          <c:order val="17"/>
          <c:tx>
            <c:strRef>
              <c:f>[1]Feuil1!$AP$19</c:f>
              <c:strCache>
                <c:ptCount val="1"/>
                <c:pt idx="0">
                  <c:v>NZO3-2305</c:v>
                </c:pt>
              </c:strCache>
            </c:strRef>
          </c:tx>
          <c:spPr>
            <a:ln w="25400" cap="rnd">
              <a:noFill/>
              <a:round/>
            </a:ln>
            <a:effectLst/>
          </c:spPr>
          <c:marker>
            <c:symbol val="circle"/>
            <c:size val="18"/>
            <c:spPr>
              <a:solidFill>
                <a:srgbClr val="3021F7"/>
              </a:solidFill>
              <a:ln w="12700">
                <a:solidFill>
                  <a:schemeClr val="tx1">
                    <a:lumMod val="95000"/>
                    <a:lumOff val="5000"/>
                  </a:schemeClr>
                </a:solidFill>
              </a:ln>
              <a:effectLst/>
            </c:spPr>
          </c:marker>
          <c:xVal>
            <c:numRef>
              <c:f>[1]Feuil1!$AL$19</c:f>
              <c:numCache>
                <c:formatCode>General</c:formatCode>
                <c:ptCount val="1"/>
                <c:pt idx="0">
                  <c:v>0.91460655306866789</c:v>
                </c:pt>
              </c:numCache>
            </c:numRef>
          </c:xVal>
          <c:yVal>
            <c:numRef>
              <c:f>[1]Feuil1!$AM$19</c:f>
              <c:numCache>
                <c:formatCode>General</c:formatCode>
                <c:ptCount val="1"/>
                <c:pt idx="0">
                  <c:v>1.1966082087483747E-4</c:v>
                </c:pt>
              </c:numCache>
            </c:numRef>
          </c:yVal>
          <c:smooth val="0"/>
          <c:extLst>
            <c:ext xmlns:c16="http://schemas.microsoft.com/office/drawing/2014/chart" uri="{C3380CC4-5D6E-409C-BE32-E72D297353CC}">
              <c16:uniqueId val="{00000015-D99B-4047-A04D-C6A52E684061}"/>
            </c:ext>
          </c:extLst>
        </c:ser>
        <c:ser>
          <c:idx val="19"/>
          <c:order val="18"/>
          <c:tx>
            <c:strRef>
              <c:f>[1]Feuil1!$AP$20</c:f>
              <c:strCache>
                <c:ptCount val="1"/>
                <c:pt idx="0">
                  <c:v>NZO2-2305</c:v>
                </c:pt>
              </c:strCache>
            </c:strRef>
          </c:tx>
          <c:spPr>
            <a:ln w="25400" cap="rnd">
              <a:noFill/>
              <a:round/>
            </a:ln>
            <a:effectLst/>
          </c:spPr>
          <c:marker>
            <c:symbol val="circle"/>
            <c:size val="17"/>
            <c:spPr>
              <a:solidFill>
                <a:schemeClr val="accent5"/>
              </a:solidFill>
              <a:ln w="12700">
                <a:solidFill>
                  <a:schemeClr val="tx1">
                    <a:lumMod val="95000"/>
                    <a:lumOff val="5000"/>
                  </a:schemeClr>
                </a:solidFill>
              </a:ln>
              <a:effectLst/>
            </c:spPr>
          </c:marker>
          <c:xVal>
            <c:numRef>
              <c:f>[1]Feuil1!$AL$20</c:f>
              <c:numCache>
                <c:formatCode>General</c:formatCode>
                <c:ptCount val="1"/>
                <c:pt idx="0">
                  <c:v>0.9038667027396583</c:v>
                </c:pt>
              </c:numCache>
            </c:numRef>
          </c:xVal>
          <c:yVal>
            <c:numRef>
              <c:f>[1]Feuil1!$AM$20</c:f>
              <c:numCache>
                <c:formatCode>General</c:formatCode>
                <c:ptCount val="1"/>
                <c:pt idx="0">
                  <c:v>2.1108040402776786E-4</c:v>
                </c:pt>
              </c:numCache>
            </c:numRef>
          </c:yVal>
          <c:smooth val="0"/>
          <c:extLst>
            <c:ext xmlns:c16="http://schemas.microsoft.com/office/drawing/2014/chart" uri="{C3380CC4-5D6E-409C-BE32-E72D297353CC}">
              <c16:uniqueId val="{00000016-D99B-4047-A04D-C6A52E684061}"/>
            </c:ext>
          </c:extLst>
        </c:ser>
        <c:ser>
          <c:idx val="20"/>
          <c:order val="19"/>
          <c:tx>
            <c:strRef>
              <c:f>[1]Feuil1!$AP$21</c:f>
              <c:strCache>
                <c:ptCount val="1"/>
                <c:pt idx="0">
                  <c:v>NZO1-2305</c:v>
                </c:pt>
              </c:strCache>
            </c:strRef>
          </c:tx>
          <c:spPr>
            <a:ln w="25400" cap="rnd">
              <a:noFill/>
              <a:round/>
            </a:ln>
            <a:effectLst/>
          </c:spPr>
          <c:marker>
            <c:symbol val="circle"/>
            <c:size val="17"/>
            <c:spPr>
              <a:solidFill>
                <a:srgbClr val="00B0F0"/>
              </a:solidFill>
              <a:ln w="12700">
                <a:solidFill>
                  <a:schemeClr val="tx1">
                    <a:lumMod val="95000"/>
                    <a:lumOff val="5000"/>
                  </a:schemeClr>
                </a:solidFill>
              </a:ln>
              <a:effectLst/>
            </c:spPr>
          </c:marker>
          <c:xVal>
            <c:numRef>
              <c:f>[1]Feuil1!$AL$21</c:f>
              <c:numCache>
                <c:formatCode>General</c:formatCode>
                <c:ptCount val="1"/>
                <c:pt idx="0">
                  <c:v>0.92459066485390096</c:v>
                </c:pt>
              </c:numCache>
            </c:numRef>
          </c:xVal>
          <c:yVal>
            <c:numRef>
              <c:f>[1]Feuil1!$AM$21</c:f>
              <c:numCache>
                <c:formatCode>General</c:formatCode>
                <c:ptCount val="1"/>
                <c:pt idx="0">
                  <c:v>1.051727893206739E-4</c:v>
                </c:pt>
              </c:numCache>
            </c:numRef>
          </c:yVal>
          <c:smooth val="0"/>
          <c:extLst>
            <c:ext xmlns:c16="http://schemas.microsoft.com/office/drawing/2014/chart" uri="{C3380CC4-5D6E-409C-BE32-E72D297353CC}">
              <c16:uniqueId val="{00000017-D99B-4047-A04D-C6A52E684061}"/>
            </c:ext>
          </c:extLst>
        </c:ser>
        <c:ser>
          <c:idx val="21"/>
          <c:order val="20"/>
          <c:tx>
            <c:strRef>
              <c:f>[1]Feuil1!$AP$22</c:f>
              <c:strCache>
                <c:ptCount val="1"/>
                <c:pt idx="0">
                  <c:v>NZE1-2305</c:v>
                </c:pt>
              </c:strCache>
            </c:strRef>
          </c:tx>
          <c:spPr>
            <a:ln w="25400" cap="rnd">
              <a:noFill/>
              <a:round/>
            </a:ln>
            <a:effectLst/>
          </c:spPr>
          <c:marker>
            <c:symbol val="circle"/>
            <c:size val="14"/>
            <c:spPr>
              <a:solidFill>
                <a:srgbClr val="F35FF7"/>
              </a:solidFill>
              <a:ln w="12700">
                <a:solidFill>
                  <a:schemeClr val="bg2">
                    <a:lumMod val="10000"/>
                  </a:schemeClr>
                </a:solidFill>
              </a:ln>
              <a:effectLst/>
            </c:spPr>
          </c:marker>
          <c:xVal>
            <c:numRef>
              <c:f>[1]Feuil1!$AL$22</c:f>
              <c:numCache>
                <c:formatCode>General</c:formatCode>
                <c:ptCount val="1"/>
                <c:pt idx="0">
                  <c:v>0.70209449149523806</c:v>
                </c:pt>
              </c:numCache>
            </c:numRef>
          </c:xVal>
          <c:yVal>
            <c:numRef>
              <c:f>[1]Feuil1!$AM$22</c:f>
              <c:numCache>
                <c:formatCode>General</c:formatCode>
                <c:ptCount val="1"/>
                <c:pt idx="0">
                  <c:v>5.6168576918019396E-4</c:v>
                </c:pt>
              </c:numCache>
            </c:numRef>
          </c:yVal>
          <c:smooth val="0"/>
          <c:extLst>
            <c:ext xmlns:c16="http://schemas.microsoft.com/office/drawing/2014/chart" uri="{C3380CC4-5D6E-409C-BE32-E72D297353CC}">
              <c16:uniqueId val="{00000018-D99B-4047-A04D-C6A52E684061}"/>
            </c:ext>
          </c:extLst>
        </c:ser>
        <c:ser>
          <c:idx val="22"/>
          <c:order val="21"/>
          <c:tx>
            <c:strRef>
              <c:f>[1]Feuil1!$AP$23</c:f>
              <c:strCache>
                <c:ptCount val="1"/>
                <c:pt idx="0">
                  <c:v>NZE2-2305</c:v>
                </c:pt>
              </c:strCache>
            </c:strRef>
          </c:tx>
          <c:spPr>
            <a:ln w="25400" cap="rnd">
              <a:noFill/>
              <a:round/>
            </a:ln>
            <a:effectLst/>
          </c:spPr>
          <c:marker>
            <c:symbol val="circle"/>
            <c:size val="14"/>
            <c:spPr>
              <a:solidFill>
                <a:srgbClr val="FC14CA"/>
              </a:solidFill>
              <a:ln w="12700">
                <a:solidFill>
                  <a:schemeClr val="bg2">
                    <a:lumMod val="10000"/>
                  </a:schemeClr>
                </a:solidFill>
              </a:ln>
              <a:effectLst/>
            </c:spPr>
          </c:marker>
          <c:xVal>
            <c:numRef>
              <c:f>[1]Feuil1!$AL$23</c:f>
              <c:numCache>
                <c:formatCode>General</c:formatCode>
                <c:ptCount val="1"/>
                <c:pt idx="0">
                  <c:v>0.45628625567704467</c:v>
                </c:pt>
              </c:numCache>
            </c:numRef>
          </c:xVal>
          <c:yVal>
            <c:numRef>
              <c:f>[1]Feuil1!$AM$23</c:f>
              <c:numCache>
                <c:formatCode>General</c:formatCode>
                <c:ptCount val="1"/>
                <c:pt idx="0">
                  <c:v>2.5293835986123807E-3</c:v>
                </c:pt>
              </c:numCache>
            </c:numRef>
          </c:yVal>
          <c:smooth val="0"/>
          <c:extLst>
            <c:ext xmlns:c16="http://schemas.microsoft.com/office/drawing/2014/chart" uri="{C3380CC4-5D6E-409C-BE32-E72D297353CC}">
              <c16:uniqueId val="{00000019-D99B-4047-A04D-C6A52E684061}"/>
            </c:ext>
          </c:extLst>
        </c:ser>
        <c:ser>
          <c:idx val="23"/>
          <c:order val="22"/>
          <c:tx>
            <c:strRef>
              <c:f>[1]Feuil1!$AP$24</c:f>
              <c:strCache>
                <c:ptCount val="1"/>
                <c:pt idx="0">
                  <c:v>LUA1-2305</c:v>
                </c:pt>
              </c:strCache>
            </c:strRef>
          </c:tx>
          <c:spPr>
            <a:ln w="25400" cap="rnd">
              <a:noFill/>
              <a:round/>
            </a:ln>
            <a:effectLst/>
          </c:spPr>
          <c:marker>
            <c:symbol val="circle"/>
            <c:size val="14"/>
            <c:spPr>
              <a:solidFill>
                <a:srgbClr val="C70ACC"/>
              </a:solidFill>
              <a:ln w="12700">
                <a:solidFill>
                  <a:schemeClr val="bg2">
                    <a:lumMod val="10000"/>
                  </a:schemeClr>
                </a:solidFill>
              </a:ln>
              <a:effectLst/>
            </c:spPr>
          </c:marker>
          <c:xVal>
            <c:numRef>
              <c:f>[1]Feuil1!$AL$24</c:f>
              <c:numCache>
                <c:formatCode>General</c:formatCode>
                <c:ptCount val="1"/>
                <c:pt idx="0">
                  <c:v>0.78150406362233549</c:v>
                </c:pt>
              </c:numCache>
            </c:numRef>
          </c:xVal>
          <c:yVal>
            <c:numRef>
              <c:f>[1]Feuil1!$AM$24</c:f>
              <c:numCache>
                <c:formatCode>General</c:formatCode>
                <c:ptCount val="1"/>
                <c:pt idx="0">
                  <c:v>1.6557498278410221E-3</c:v>
                </c:pt>
              </c:numCache>
            </c:numRef>
          </c:yVal>
          <c:smooth val="0"/>
          <c:extLst>
            <c:ext xmlns:c16="http://schemas.microsoft.com/office/drawing/2014/chart" uri="{C3380CC4-5D6E-409C-BE32-E72D297353CC}">
              <c16:uniqueId val="{0000001A-D99B-4047-A04D-C6A52E684061}"/>
            </c:ext>
          </c:extLst>
        </c:ser>
        <c:ser>
          <c:idx val="24"/>
          <c:order val="23"/>
          <c:tx>
            <c:strRef>
              <c:f>[1]Feuil1!$AP$25</c:f>
              <c:strCache>
                <c:ptCount val="1"/>
                <c:pt idx="0">
                  <c:v>LUA2-2305</c:v>
                </c:pt>
              </c:strCache>
            </c:strRef>
          </c:tx>
          <c:spPr>
            <a:ln w="25400" cap="rnd">
              <a:noFill/>
              <a:round/>
            </a:ln>
            <a:effectLst/>
          </c:spPr>
          <c:marker>
            <c:symbol val="circle"/>
            <c:size val="12"/>
            <c:spPr>
              <a:solidFill>
                <a:srgbClr val="7030A0"/>
              </a:solidFill>
              <a:ln w="12700">
                <a:solidFill>
                  <a:schemeClr val="bg2">
                    <a:lumMod val="10000"/>
                  </a:schemeClr>
                </a:solidFill>
              </a:ln>
              <a:effectLst/>
            </c:spPr>
          </c:marker>
          <c:xVal>
            <c:numRef>
              <c:f>[1]Feuil1!$AL$25</c:f>
              <c:numCache>
                <c:formatCode>General</c:formatCode>
                <c:ptCount val="1"/>
                <c:pt idx="0">
                  <c:v>0.71629036653830003</c:v>
                </c:pt>
              </c:numCache>
            </c:numRef>
          </c:xVal>
          <c:yVal>
            <c:numRef>
              <c:f>[1]Feuil1!$AM$25</c:f>
              <c:numCache>
                <c:formatCode>General</c:formatCode>
                <c:ptCount val="1"/>
                <c:pt idx="0">
                  <c:v>1.812210393047894E-3</c:v>
                </c:pt>
              </c:numCache>
            </c:numRef>
          </c:yVal>
          <c:smooth val="0"/>
          <c:extLst>
            <c:ext xmlns:c16="http://schemas.microsoft.com/office/drawing/2014/chart" uri="{C3380CC4-5D6E-409C-BE32-E72D297353CC}">
              <c16:uniqueId val="{0000001B-D99B-4047-A04D-C6A52E684061}"/>
            </c:ext>
          </c:extLst>
        </c:ser>
        <c:ser>
          <c:idx val="25"/>
          <c:order val="24"/>
          <c:tx>
            <c:strRef>
              <c:f>[1]Feuil1!$AP$26</c:f>
              <c:strCache>
                <c:ptCount val="1"/>
                <c:pt idx="0">
                  <c:v>NZO3-2309</c:v>
                </c:pt>
              </c:strCache>
            </c:strRef>
          </c:tx>
          <c:spPr>
            <a:ln w="25400" cap="rnd">
              <a:noFill/>
              <a:round/>
            </a:ln>
            <a:effectLst/>
          </c:spPr>
          <c:marker>
            <c:symbol val="diamond"/>
            <c:size val="28"/>
            <c:spPr>
              <a:solidFill>
                <a:srgbClr val="3021F7"/>
              </a:solidFill>
              <a:ln w="12700">
                <a:solidFill>
                  <a:schemeClr val="tx1">
                    <a:lumMod val="95000"/>
                    <a:lumOff val="5000"/>
                  </a:schemeClr>
                </a:solidFill>
              </a:ln>
              <a:effectLst/>
            </c:spPr>
          </c:marker>
          <c:xVal>
            <c:numRef>
              <c:f>[1]Feuil1!$AL$26</c:f>
              <c:numCache>
                <c:formatCode>General</c:formatCode>
                <c:ptCount val="1"/>
                <c:pt idx="0">
                  <c:v>0.93081761006289321</c:v>
                </c:pt>
              </c:numCache>
            </c:numRef>
          </c:xVal>
          <c:yVal>
            <c:numRef>
              <c:f>[1]Feuil1!$AM$26</c:f>
              <c:numCache>
                <c:formatCode>General</c:formatCode>
                <c:ptCount val="1"/>
                <c:pt idx="0">
                  <c:v>1.9384853967433448E-4</c:v>
                </c:pt>
              </c:numCache>
            </c:numRef>
          </c:yVal>
          <c:smooth val="0"/>
          <c:extLst>
            <c:ext xmlns:c16="http://schemas.microsoft.com/office/drawing/2014/chart" uri="{C3380CC4-5D6E-409C-BE32-E72D297353CC}">
              <c16:uniqueId val="{0000001C-D99B-4047-A04D-C6A52E684061}"/>
            </c:ext>
          </c:extLst>
        </c:ser>
        <c:ser>
          <c:idx val="26"/>
          <c:order val="25"/>
          <c:tx>
            <c:strRef>
              <c:f>[1]Feuil1!$AP$27</c:f>
              <c:strCache>
                <c:ptCount val="1"/>
                <c:pt idx="0">
                  <c:v>NZO2-2309</c:v>
                </c:pt>
              </c:strCache>
            </c:strRef>
          </c:tx>
          <c:spPr>
            <a:ln w="25400" cap="rnd">
              <a:noFill/>
              <a:round/>
            </a:ln>
            <a:effectLst/>
          </c:spPr>
          <c:marker>
            <c:symbol val="diamond"/>
            <c:size val="21"/>
            <c:spPr>
              <a:solidFill>
                <a:schemeClr val="accent5"/>
              </a:solidFill>
              <a:ln w="12700">
                <a:solidFill>
                  <a:schemeClr val="tx1">
                    <a:lumMod val="95000"/>
                    <a:lumOff val="5000"/>
                  </a:schemeClr>
                </a:solidFill>
              </a:ln>
              <a:effectLst/>
            </c:spPr>
          </c:marker>
          <c:xVal>
            <c:numRef>
              <c:f>[1]Feuil1!$AL$27</c:f>
              <c:numCache>
                <c:formatCode>General</c:formatCode>
                <c:ptCount val="1"/>
                <c:pt idx="0">
                  <c:v>0.93534212178279963</c:v>
                </c:pt>
              </c:numCache>
            </c:numRef>
          </c:xVal>
          <c:yVal>
            <c:numRef>
              <c:f>[1]Feuil1!$AM$27</c:f>
              <c:numCache>
                <c:formatCode>General</c:formatCode>
                <c:ptCount val="1"/>
                <c:pt idx="0">
                  <c:v>1.9692318276019226E-4</c:v>
                </c:pt>
              </c:numCache>
            </c:numRef>
          </c:yVal>
          <c:smooth val="0"/>
          <c:extLst>
            <c:ext xmlns:c16="http://schemas.microsoft.com/office/drawing/2014/chart" uri="{C3380CC4-5D6E-409C-BE32-E72D297353CC}">
              <c16:uniqueId val="{0000001D-D99B-4047-A04D-C6A52E684061}"/>
            </c:ext>
          </c:extLst>
        </c:ser>
        <c:ser>
          <c:idx val="27"/>
          <c:order val="26"/>
          <c:tx>
            <c:strRef>
              <c:f>[1]Feuil1!$AP$28</c:f>
              <c:strCache>
                <c:ptCount val="1"/>
                <c:pt idx="0">
                  <c:v>NZO1-2309</c:v>
                </c:pt>
              </c:strCache>
            </c:strRef>
          </c:tx>
          <c:spPr>
            <a:ln w="25400" cap="rnd">
              <a:noFill/>
              <a:round/>
            </a:ln>
            <a:effectLst/>
          </c:spPr>
          <c:marker>
            <c:symbol val="diamond"/>
            <c:size val="17"/>
            <c:spPr>
              <a:solidFill>
                <a:srgbClr val="00B0F0"/>
              </a:solidFill>
              <a:ln w="12700">
                <a:solidFill>
                  <a:schemeClr val="tx1">
                    <a:lumMod val="95000"/>
                    <a:lumOff val="5000"/>
                  </a:schemeClr>
                </a:solidFill>
              </a:ln>
              <a:effectLst/>
            </c:spPr>
          </c:marker>
          <c:xVal>
            <c:numRef>
              <c:f>[1]Feuil1!$AL$28</c:f>
              <c:numCache>
                <c:formatCode>General</c:formatCode>
                <c:ptCount val="1"/>
                <c:pt idx="0">
                  <c:v>0.93975114603798293</c:v>
                </c:pt>
              </c:numCache>
            </c:numRef>
          </c:xVal>
          <c:yVal>
            <c:numRef>
              <c:f>[1]Feuil1!$AM$28</c:f>
              <c:numCache>
                <c:formatCode>General</c:formatCode>
                <c:ptCount val="1"/>
                <c:pt idx="0">
                  <c:v>1.7852176799346917E-4</c:v>
                </c:pt>
              </c:numCache>
            </c:numRef>
          </c:yVal>
          <c:smooth val="0"/>
          <c:extLst>
            <c:ext xmlns:c16="http://schemas.microsoft.com/office/drawing/2014/chart" uri="{C3380CC4-5D6E-409C-BE32-E72D297353CC}">
              <c16:uniqueId val="{0000001E-D99B-4047-A04D-C6A52E684061}"/>
            </c:ext>
          </c:extLst>
        </c:ser>
        <c:ser>
          <c:idx val="28"/>
          <c:order val="27"/>
          <c:tx>
            <c:strRef>
              <c:f>[1]Feuil1!$AP$29</c:f>
              <c:strCache>
                <c:ptCount val="1"/>
                <c:pt idx="0">
                  <c:v>NZE1-2309</c:v>
                </c:pt>
              </c:strCache>
            </c:strRef>
          </c:tx>
          <c:spPr>
            <a:ln w="25400" cap="rnd">
              <a:noFill/>
              <a:round/>
            </a:ln>
            <a:effectLst/>
          </c:spPr>
          <c:marker>
            <c:symbol val="diamond"/>
            <c:size val="15"/>
            <c:spPr>
              <a:solidFill>
                <a:srgbClr val="F35FF7"/>
              </a:solidFill>
              <a:ln w="12700">
                <a:solidFill>
                  <a:schemeClr val="bg2">
                    <a:lumMod val="10000"/>
                  </a:schemeClr>
                </a:solidFill>
              </a:ln>
              <a:effectLst/>
            </c:spPr>
          </c:marker>
          <c:xVal>
            <c:numRef>
              <c:f>[1]Feuil1!$AL$29</c:f>
              <c:numCache>
                <c:formatCode>General</c:formatCode>
                <c:ptCount val="1"/>
                <c:pt idx="0">
                  <c:v>0.72713643178410803</c:v>
                </c:pt>
              </c:numCache>
            </c:numRef>
          </c:xVal>
          <c:yVal>
            <c:numRef>
              <c:f>[1]Feuil1!$AM$29</c:f>
              <c:numCache>
                <c:formatCode>General</c:formatCode>
                <c:ptCount val="1"/>
                <c:pt idx="0">
                  <c:v>6.845892122431936E-4</c:v>
                </c:pt>
              </c:numCache>
            </c:numRef>
          </c:yVal>
          <c:smooth val="0"/>
          <c:extLst>
            <c:ext xmlns:c16="http://schemas.microsoft.com/office/drawing/2014/chart" uri="{C3380CC4-5D6E-409C-BE32-E72D297353CC}">
              <c16:uniqueId val="{0000001F-D99B-4047-A04D-C6A52E684061}"/>
            </c:ext>
          </c:extLst>
        </c:ser>
        <c:ser>
          <c:idx val="29"/>
          <c:order val="28"/>
          <c:tx>
            <c:strRef>
              <c:f>[1]Feuil1!$AP$30</c:f>
              <c:strCache>
                <c:ptCount val="1"/>
                <c:pt idx="0">
                  <c:v>NZE2-2309</c:v>
                </c:pt>
              </c:strCache>
            </c:strRef>
          </c:tx>
          <c:spPr>
            <a:ln w="25400" cap="rnd">
              <a:noFill/>
              <a:round/>
            </a:ln>
            <a:effectLst/>
          </c:spPr>
          <c:marker>
            <c:symbol val="diamond"/>
            <c:size val="15"/>
            <c:spPr>
              <a:solidFill>
                <a:srgbClr val="F406C1"/>
              </a:solidFill>
              <a:ln w="12700">
                <a:solidFill>
                  <a:schemeClr val="bg2">
                    <a:lumMod val="10000"/>
                  </a:schemeClr>
                </a:solidFill>
              </a:ln>
              <a:effectLst/>
            </c:spPr>
          </c:marker>
          <c:xVal>
            <c:numRef>
              <c:f>[1]Feuil1!$AL$30</c:f>
              <c:numCache>
                <c:formatCode>General</c:formatCode>
                <c:ptCount val="1"/>
                <c:pt idx="0">
                  <c:v>0.43541895353091842</c:v>
                </c:pt>
              </c:numCache>
            </c:numRef>
          </c:xVal>
          <c:yVal>
            <c:numRef>
              <c:f>[1]Feuil1!$AM$30</c:f>
              <c:numCache>
                <c:formatCode>General</c:formatCode>
                <c:ptCount val="1"/>
                <c:pt idx="0">
                  <c:v>3.3111288212561841E-3</c:v>
                </c:pt>
              </c:numCache>
            </c:numRef>
          </c:yVal>
          <c:smooth val="0"/>
          <c:extLst>
            <c:ext xmlns:c16="http://schemas.microsoft.com/office/drawing/2014/chart" uri="{C3380CC4-5D6E-409C-BE32-E72D297353CC}">
              <c16:uniqueId val="{00000020-D99B-4047-A04D-C6A52E684061}"/>
            </c:ext>
          </c:extLst>
        </c:ser>
        <c:ser>
          <c:idx val="30"/>
          <c:order val="29"/>
          <c:tx>
            <c:strRef>
              <c:f>[1]Feuil1!$AP$31</c:f>
              <c:strCache>
                <c:ptCount val="1"/>
                <c:pt idx="0">
                  <c:v>LUA1-2309</c:v>
                </c:pt>
              </c:strCache>
            </c:strRef>
          </c:tx>
          <c:spPr>
            <a:ln w="25400" cap="rnd">
              <a:noFill/>
              <a:round/>
            </a:ln>
            <a:effectLst/>
          </c:spPr>
          <c:marker>
            <c:symbol val="diamond"/>
            <c:size val="15"/>
            <c:spPr>
              <a:solidFill>
                <a:srgbClr val="C70ACC"/>
              </a:solidFill>
              <a:ln w="12700">
                <a:solidFill>
                  <a:schemeClr val="bg2">
                    <a:lumMod val="10000"/>
                  </a:schemeClr>
                </a:solidFill>
              </a:ln>
              <a:effectLst/>
            </c:spPr>
          </c:marker>
          <c:xVal>
            <c:numRef>
              <c:f>[1]Feuil1!$AL$31</c:f>
              <c:numCache>
                <c:formatCode>General</c:formatCode>
                <c:ptCount val="1"/>
                <c:pt idx="0">
                  <c:v>0.81699346405228768</c:v>
                </c:pt>
              </c:numCache>
            </c:numRef>
          </c:xVal>
          <c:yVal>
            <c:numRef>
              <c:f>[1]Feuil1!$AM$31</c:f>
              <c:numCache>
                <c:formatCode>General</c:formatCode>
                <c:ptCount val="1"/>
                <c:pt idx="0">
                  <c:v>1.8767605391295968E-3</c:v>
                </c:pt>
              </c:numCache>
            </c:numRef>
          </c:yVal>
          <c:smooth val="0"/>
          <c:extLst>
            <c:ext xmlns:c16="http://schemas.microsoft.com/office/drawing/2014/chart" uri="{C3380CC4-5D6E-409C-BE32-E72D297353CC}">
              <c16:uniqueId val="{00000021-D99B-4047-A04D-C6A52E684061}"/>
            </c:ext>
          </c:extLst>
        </c:ser>
        <c:ser>
          <c:idx val="31"/>
          <c:order val="30"/>
          <c:tx>
            <c:strRef>
              <c:f>[1]Feuil1!$AP$32</c:f>
              <c:strCache>
                <c:ptCount val="1"/>
                <c:pt idx="0">
                  <c:v>LUA2-2309</c:v>
                </c:pt>
              </c:strCache>
            </c:strRef>
          </c:tx>
          <c:spPr>
            <a:ln w="25400" cap="rnd">
              <a:noFill/>
              <a:round/>
            </a:ln>
            <a:effectLst/>
          </c:spPr>
          <c:marker>
            <c:symbol val="diamond"/>
            <c:size val="14"/>
            <c:spPr>
              <a:solidFill>
                <a:srgbClr val="7030A0"/>
              </a:solidFill>
              <a:ln w="12700">
                <a:solidFill>
                  <a:schemeClr val="tx1">
                    <a:lumMod val="95000"/>
                    <a:lumOff val="5000"/>
                  </a:schemeClr>
                </a:solidFill>
              </a:ln>
              <a:effectLst/>
            </c:spPr>
          </c:marker>
          <c:xVal>
            <c:numRef>
              <c:f>[1]Feuil1!$AL$32</c:f>
              <c:numCache>
                <c:formatCode>General</c:formatCode>
                <c:ptCount val="1"/>
                <c:pt idx="0">
                  <c:v>0.69521178637200731</c:v>
                </c:pt>
              </c:numCache>
            </c:numRef>
          </c:xVal>
          <c:yVal>
            <c:numRef>
              <c:f>[1]Feuil1!$AM$32</c:f>
              <c:numCache>
                <c:formatCode>General</c:formatCode>
                <c:ptCount val="1"/>
                <c:pt idx="0">
                  <c:v>2.4174424178208332E-3</c:v>
                </c:pt>
              </c:numCache>
            </c:numRef>
          </c:yVal>
          <c:smooth val="0"/>
          <c:extLst>
            <c:ext xmlns:c16="http://schemas.microsoft.com/office/drawing/2014/chart" uri="{C3380CC4-5D6E-409C-BE32-E72D297353CC}">
              <c16:uniqueId val="{00000022-D99B-4047-A04D-C6A52E684061}"/>
            </c:ext>
          </c:extLst>
        </c:ser>
        <c:ser>
          <c:idx val="32"/>
          <c:order val="31"/>
          <c:tx>
            <c:strRef>
              <c:f>[1]Feuil1!$AP$33</c:f>
              <c:strCache>
                <c:ptCount val="1"/>
                <c:pt idx="0">
                  <c:v>NDO1-2309</c:v>
                </c:pt>
              </c:strCache>
            </c:strRef>
          </c:tx>
          <c:spPr>
            <a:ln w="25400" cap="rnd">
              <a:noFill/>
              <a:round/>
            </a:ln>
            <a:effectLst/>
          </c:spPr>
          <c:marker>
            <c:symbol val="diamond"/>
            <c:size val="17"/>
            <c:spPr>
              <a:solidFill>
                <a:schemeClr val="accent2">
                  <a:lumMod val="50000"/>
                </a:schemeClr>
              </a:solidFill>
              <a:ln w="12700">
                <a:solidFill>
                  <a:schemeClr val="tx1">
                    <a:lumMod val="95000"/>
                    <a:lumOff val="5000"/>
                  </a:schemeClr>
                </a:solidFill>
              </a:ln>
              <a:effectLst/>
            </c:spPr>
          </c:marker>
          <c:xVal>
            <c:numRef>
              <c:f>[1]Feuil1!$AL$33</c:f>
              <c:numCache>
                <c:formatCode>General</c:formatCode>
                <c:ptCount val="1"/>
                <c:pt idx="0">
                  <c:v>1.1295822676896845</c:v>
                </c:pt>
              </c:numCache>
            </c:numRef>
          </c:xVal>
          <c:yVal>
            <c:numRef>
              <c:f>[1]Feuil1!$AM$33</c:f>
              <c:numCache>
                <c:formatCode>General</c:formatCode>
                <c:ptCount val="1"/>
                <c:pt idx="0">
                  <c:v>2.3473355989209264E-4</c:v>
                </c:pt>
              </c:numCache>
            </c:numRef>
          </c:yVal>
          <c:smooth val="0"/>
          <c:extLst>
            <c:ext xmlns:c16="http://schemas.microsoft.com/office/drawing/2014/chart" uri="{C3380CC4-5D6E-409C-BE32-E72D297353CC}">
              <c16:uniqueId val="{00000023-D99B-4047-A04D-C6A52E684061}"/>
            </c:ext>
          </c:extLst>
        </c:ser>
        <c:ser>
          <c:idx val="33"/>
          <c:order val="32"/>
          <c:tx>
            <c:strRef>
              <c:f>[1]Feuil1!$AP$34</c:f>
              <c:strCache>
                <c:ptCount val="1"/>
                <c:pt idx="0">
                  <c:v>NDO2-2309</c:v>
                </c:pt>
              </c:strCache>
            </c:strRef>
          </c:tx>
          <c:spPr>
            <a:ln w="25400" cap="rnd">
              <a:noFill/>
              <a:round/>
            </a:ln>
            <a:effectLst/>
          </c:spPr>
          <c:marker>
            <c:symbol val="diamond"/>
            <c:size val="16"/>
            <c:spPr>
              <a:solidFill>
                <a:schemeClr val="accent2"/>
              </a:solidFill>
              <a:ln w="12700">
                <a:solidFill>
                  <a:schemeClr val="tx1">
                    <a:lumMod val="95000"/>
                    <a:lumOff val="5000"/>
                  </a:schemeClr>
                </a:solidFill>
              </a:ln>
              <a:effectLst/>
            </c:spPr>
          </c:marker>
          <c:xVal>
            <c:numRef>
              <c:f>[1]Feuil1!$AL$34</c:f>
              <c:numCache>
                <c:formatCode>General</c:formatCode>
                <c:ptCount val="1"/>
                <c:pt idx="0">
                  <c:v>1.0653303637713436</c:v>
                </c:pt>
              </c:numCache>
            </c:numRef>
          </c:xVal>
          <c:yVal>
            <c:numRef>
              <c:f>[1]Feuil1!$AM$34</c:f>
              <c:numCache>
                <c:formatCode>General</c:formatCode>
                <c:ptCount val="1"/>
                <c:pt idx="0">
                  <c:v>4.8713020308956481E-4</c:v>
                </c:pt>
              </c:numCache>
            </c:numRef>
          </c:yVal>
          <c:smooth val="0"/>
          <c:extLst>
            <c:ext xmlns:c16="http://schemas.microsoft.com/office/drawing/2014/chart" uri="{C3380CC4-5D6E-409C-BE32-E72D297353CC}">
              <c16:uniqueId val="{00000024-D99B-4047-A04D-C6A52E684061}"/>
            </c:ext>
          </c:extLst>
        </c:ser>
        <c:ser>
          <c:idx val="34"/>
          <c:order val="33"/>
          <c:tx>
            <c:strRef>
              <c:f>[1]Feuil1!$AP$35</c:f>
              <c:strCache>
                <c:ptCount val="1"/>
                <c:pt idx="0">
                  <c:v>NKE1-2309</c:v>
                </c:pt>
              </c:strCache>
            </c:strRef>
          </c:tx>
          <c:spPr>
            <a:ln w="25400" cap="rnd">
              <a:noFill/>
              <a:round/>
            </a:ln>
            <a:effectLst/>
          </c:spPr>
          <c:marker>
            <c:symbol val="diamond"/>
            <c:size val="15"/>
            <c:spPr>
              <a:solidFill>
                <a:schemeClr val="tx2">
                  <a:lumMod val="50000"/>
                </a:schemeClr>
              </a:solidFill>
              <a:ln w="12700">
                <a:solidFill>
                  <a:schemeClr val="tx1">
                    <a:lumMod val="95000"/>
                    <a:lumOff val="5000"/>
                  </a:schemeClr>
                </a:solidFill>
              </a:ln>
              <a:effectLst/>
            </c:spPr>
          </c:marker>
          <c:xVal>
            <c:numRef>
              <c:f>[1]Feuil1!$AL$35</c:f>
              <c:numCache>
                <c:formatCode>General</c:formatCode>
                <c:ptCount val="1"/>
                <c:pt idx="0">
                  <c:v>0.84518167456556059</c:v>
                </c:pt>
              </c:numCache>
            </c:numRef>
          </c:xVal>
          <c:yVal>
            <c:numRef>
              <c:f>[1]Feuil1!$AM$35</c:f>
              <c:numCache>
                <c:formatCode>General</c:formatCode>
                <c:ptCount val="1"/>
                <c:pt idx="0">
                  <c:v>8.6563223614447395E-4</c:v>
                </c:pt>
              </c:numCache>
            </c:numRef>
          </c:yVal>
          <c:smooth val="0"/>
          <c:extLst>
            <c:ext xmlns:c16="http://schemas.microsoft.com/office/drawing/2014/chart" uri="{C3380CC4-5D6E-409C-BE32-E72D297353CC}">
              <c16:uniqueId val="{00000025-D99B-4047-A04D-C6A52E684061}"/>
            </c:ext>
          </c:extLst>
        </c:ser>
        <c:ser>
          <c:idx val="35"/>
          <c:order val="34"/>
          <c:tx>
            <c:strRef>
              <c:f>[1]Feuil1!$AP$36</c:f>
              <c:strCache>
                <c:ptCount val="1"/>
                <c:pt idx="0">
                  <c:v>MAL1-2309</c:v>
                </c:pt>
              </c:strCache>
            </c:strRef>
          </c:tx>
          <c:spPr>
            <a:ln w="25400" cap="rnd">
              <a:noFill/>
              <a:round/>
            </a:ln>
            <a:effectLst/>
          </c:spPr>
          <c:marker>
            <c:symbol val="diamond"/>
            <c:size val="14"/>
            <c:spPr>
              <a:solidFill>
                <a:srgbClr val="00B050"/>
              </a:solidFill>
              <a:ln w="12700">
                <a:solidFill>
                  <a:schemeClr val="bg2">
                    <a:lumMod val="10000"/>
                  </a:schemeClr>
                </a:solidFill>
              </a:ln>
              <a:effectLst/>
            </c:spPr>
          </c:marker>
          <c:xVal>
            <c:numRef>
              <c:f>[1]Feuil1!$AL$36</c:f>
              <c:numCache>
                <c:formatCode>General</c:formatCode>
                <c:ptCount val="1"/>
                <c:pt idx="0">
                  <c:v>0.40989526905019857</c:v>
                </c:pt>
              </c:numCache>
            </c:numRef>
          </c:xVal>
          <c:yVal>
            <c:numRef>
              <c:f>[1]Feuil1!$AM$36</c:f>
              <c:numCache>
                <c:formatCode>General</c:formatCode>
                <c:ptCount val="1"/>
                <c:pt idx="0">
                  <c:v>7.4503925555440128E-4</c:v>
                </c:pt>
              </c:numCache>
            </c:numRef>
          </c:yVal>
          <c:smooth val="0"/>
          <c:extLst>
            <c:ext xmlns:c16="http://schemas.microsoft.com/office/drawing/2014/chart" uri="{C3380CC4-5D6E-409C-BE32-E72D297353CC}">
              <c16:uniqueId val="{00000026-D99B-4047-A04D-C6A52E684061}"/>
            </c:ext>
          </c:extLst>
        </c:ser>
        <c:ser>
          <c:idx val="0"/>
          <c:order val="35"/>
          <c:tx>
            <c:v>NDO1-2401</c:v>
          </c:tx>
          <c:spPr>
            <a:ln w="25400" cap="rnd">
              <a:noFill/>
              <a:round/>
            </a:ln>
            <a:effectLst/>
          </c:spPr>
          <c:marker>
            <c:symbol val="triangle"/>
            <c:size val="14"/>
            <c:spPr>
              <a:solidFill>
                <a:schemeClr val="accent2">
                  <a:lumMod val="50000"/>
                </a:schemeClr>
              </a:solidFill>
              <a:ln w="9525">
                <a:solidFill>
                  <a:schemeClr val="tx1">
                    <a:lumMod val="95000"/>
                    <a:lumOff val="5000"/>
                  </a:schemeClr>
                </a:solidFill>
              </a:ln>
              <a:effectLst/>
            </c:spPr>
          </c:marker>
          <c:xVal>
            <c:numRef>
              <c:f>Mg_Sr!$X$37</c:f>
              <c:numCache>
                <c:formatCode>General</c:formatCode>
                <c:ptCount val="1"/>
                <c:pt idx="0">
                  <c:v>1.1852234005660822</c:v>
                </c:pt>
              </c:numCache>
            </c:numRef>
          </c:xVal>
          <c:yVal>
            <c:numRef>
              <c:f>Mg_Sr!$Y$37</c:f>
              <c:numCache>
                <c:formatCode>General</c:formatCode>
                <c:ptCount val="1"/>
                <c:pt idx="0">
                  <c:v>6.1799737472207977E-4</c:v>
                </c:pt>
              </c:numCache>
            </c:numRef>
          </c:yVal>
          <c:smooth val="0"/>
          <c:extLst>
            <c:ext xmlns:c16="http://schemas.microsoft.com/office/drawing/2014/chart" uri="{C3380CC4-5D6E-409C-BE32-E72D297353CC}">
              <c16:uniqueId val="{00000027-D99B-4047-A04D-C6A52E684061}"/>
            </c:ext>
          </c:extLst>
        </c:ser>
        <c:ser>
          <c:idx val="36"/>
          <c:order val="36"/>
          <c:tx>
            <c:v>NZO3-2401</c:v>
          </c:tx>
          <c:spPr>
            <a:ln w="25400" cap="rnd">
              <a:noFill/>
              <a:round/>
            </a:ln>
            <a:effectLst/>
          </c:spPr>
          <c:marker>
            <c:symbol val="triangle"/>
            <c:size val="22"/>
            <c:spPr>
              <a:solidFill>
                <a:srgbClr val="2F09D1"/>
              </a:solidFill>
              <a:ln w="9525">
                <a:solidFill>
                  <a:schemeClr val="tx1">
                    <a:lumMod val="95000"/>
                    <a:lumOff val="5000"/>
                  </a:schemeClr>
                </a:solidFill>
              </a:ln>
              <a:effectLst/>
            </c:spPr>
          </c:marker>
          <c:xVal>
            <c:numRef>
              <c:f>Mg_Sr!$X$38</c:f>
              <c:numCache>
                <c:formatCode>General</c:formatCode>
                <c:ptCount val="1"/>
                <c:pt idx="0">
                  <c:v>0.98697362246769149</c:v>
                </c:pt>
              </c:numCache>
            </c:numRef>
          </c:xVal>
          <c:yVal>
            <c:numRef>
              <c:f>Mg_Sr!$Y$38</c:f>
              <c:numCache>
                <c:formatCode>General</c:formatCode>
                <c:ptCount val="1"/>
                <c:pt idx="0">
                  <c:v>5.3690367498250558E-4</c:v>
                </c:pt>
              </c:numCache>
            </c:numRef>
          </c:yVal>
          <c:smooth val="0"/>
          <c:extLst>
            <c:ext xmlns:c16="http://schemas.microsoft.com/office/drawing/2014/chart" uri="{C3380CC4-5D6E-409C-BE32-E72D297353CC}">
              <c16:uniqueId val="{00000028-D99B-4047-A04D-C6A52E684061}"/>
            </c:ext>
          </c:extLst>
        </c:ser>
        <c:ser>
          <c:idx val="37"/>
          <c:order val="37"/>
          <c:tx>
            <c:v>NZO2-2401</c:v>
          </c:tx>
          <c:spPr>
            <a:ln w="25400" cap="rnd">
              <a:noFill/>
              <a:round/>
            </a:ln>
            <a:effectLst/>
          </c:spPr>
          <c:marker>
            <c:symbol val="triangle"/>
            <c:size val="16"/>
            <c:spPr>
              <a:solidFill>
                <a:schemeClr val="accent5"/>
              </a:solidFill>
              <a:ln w="9525">
                <a:solidFill>
                  <a:schemeClr val="tx1">
                    <a:lumMod val="95000"/>
                    <a:lumOff val="5000"/>
                  </a:schemeClr>
                </a:solidFill>
              </a:ln>
              <a:effectLst/>
            </c:spPr>
          </c:marker>
          <c:xVal>
            <c:numRef>
              <c:f>Mg_Sr!$X$39</c:f>
              <c:numCache>
                <c:formatCode>General</c:formatCode>
                <c:ptCount val="1"/>
                <c:pt idx="0">
                  <c:v>0.98883868519168672</c:v>
                </c:pt>
              </c:numCache>
            </c:numRef>
          </c:xVal>
          <c:yVal>
            <c:numRef>
              <c:f>Mg_Sr!$Y$39</c:f>
              <c:numCache>
                <c:formatCode>General</c:formatCode>
                <c:ptCount val="1"/>
                <c:pt idx="0">
                  <c:v>5.1143449613875428E-4</c:v>
                </c:pt>
              </c:numCache>
            </c:numRef>
          </c:yVal>
          <c:smooth val="0"/>
          <c:extLst>
            <c:ext xmlns:c16="http://schemas.microsoft.com/office/drawing/2014/chart" uri="{C3380CC4-5D6E-409C-BE32-E72D297353CC}">
              <c16:uniqueId val="{00000029-D99B-4047-A04D-C6A52E684061}"/>
            </c:ext>
          </c:extLst>
        </c:ser>
        <c:ser>
          <c:idx val="38"/>
          <c:order val="38"/>
          <c:tx>
            <c:v>NZO1-2401</c:v>
          </c:tx>
          <c:spPr>
            <a:ln w="25400" cap="rnd">
              <a:noFill/>
              <a:round/>
            </a:ln>
            <a:effectLst/>
          </c:spPr>
          <c:marker>
            <c:symbol val="triangle"/>
            <c:size val="16"/>
            <c:spPr>
              <a:solidFill>
                <a:srgbClr val="00B0F0"/>
              </a:solidFill>
              <a:ln w="9525">
                <a:solidFill>
                  <a:schemeClr val="tx1">
                    <a:lumMod val="95000"/>
                    <a:lumOff val="5000"/>
                  </a:schemeClr>
                </a:solidFill>
              </a:ln>
              <a:effectLst/>
            </c:spPr>
          </c:marker>
          <c:xVal>
            <c:numRef>
              <c:f>Mg_Sr!$X$40</c:f>
              <c:numCache>
                <c:formatCode>General</c:formatCode>
                <c:ptCount val="1"/>
                <c:pt idx="0">
                  <c:v>1.0105014481258872</c:v>
                </c:pt>
              </c:numCache>
            </c:numRef>
          </c:xVal>
          <c:yVal>
            <c:numRef>
              <c:f>Mg_Sr!$Y$40</c:f>
              <c:numCache>
                <c:formatCode>General</c:formatCode>
                <c:ptCount val="1"/>
                <c:pt idx="0">
                  <c:v>3.6772412739220875E-4</c:v>
                </c:pt>
              </c:numCache>
            </c:numRef>
          </c:yVal>
          <c:smooth val="0"/>
          <c:extLst>
            <c:ext xmlns:c16="http://schemas.microsoft.com/office/drawing/2014/chart" uri="{C3380CC4-5D6E-409C-BE32-E72D297353CC}">
              <c16:uniqueId val="{0000002A-D99B-4047-A04D-C6A52E684061}"/>
            </c:ext>
          </c:extLst>
        </c:ser>
        <c:ser>
          <c:idx val="39"/>
          <c:order val="39"/>
          <c:tx>
            <c:v>NZE1-2401</c:v>
          </c:tx>
          <c:spPr>
            <a:ln w="25400" cap="rnd">
              <a:noFill/>
              <a:round/>
            </a:ln>
            <a:effectLst/>
          </c:spPr>
          <c:marker>
            <c:symbol val="triangle"/>
            <c:size val="16"/>
            <c:spPr>
              <a:solidFill>
                <a:srgbClr val="FE44FE"/>
              </a:solidFill>
              <a:ln w="9525">
                <a:solidFill>
                  <a:schemeClr val="bg2">
                    <a:lumMod val="10000"/>
                  </a:schemeClr>
                </a:solidFill>
              </a:ln>
              <a:effectLst/>
            </c:spPr>
          </c:marker>
          <c:xVal>
            <c:numRef>
              <c:f>Mg_Sr!$X$41</c:f>
              <c:numCache>
                <c:formatCode>General</c:formatCode>
                <c:ptCount val="1"/>
                <c:pt idx="0">
                  <c:v>0.77046391883936638</c:v>
                </c:pt>
              </c:numCache>
            </c:numRef>
          </c:xVal>
          <c:yVal>
            <c:numRef>
              <c:f>Mg_Sr!$Y$41</c:f>
              <c:numCache>
                <c:formatCode>General</c:formatCode>
                <c:ptCount val="1"/>
                <c:pt idx="0">
                  <c:v>7.2501059564557388E-4</c:v>
                </c:pt>
              </c:numCache>
            </c:numRef>
          </c:yVal>
          <c:smooth val="0"/>
          <c:extLst>
            <c:ext xmlns:c16="http://schemas.microsoft.com/office/drawing/2014/chart" uri="{C3380CC4-5D6E-409C-BE32-E72D297353CC}">
              <c16:uniqueId val="{0000002B-D99B-4047-A04D-C6A52E684061}"/>
            </c:ext>
          </c:extLst>
        </c:ser>
        <c:ser>
          <c:idx val="40"/>
          <c:order val="40"/>
          <c:tx>
            <c:v>NZE2-2401</c:v>
          </c:tx>
          <c:spPr>
            <a:ln w="25400" cap="rnd">
              <a:noFill/>
              <a:round/>
            </a:ln>
            <a:effectLst/>
          </c:spPr>
          <c:marker>
            <c:symbol val="triangle"/>
            <c:size val="15"/>
            <c:spPr>
              <a:solidFill>
                <a:srgbClr val="F062B3"/>
              </a:solidFill>
              <a:ln w="9525">
                <a:solidFill>
                  <a:schemeClr val="bg2">
                    <a:lumMod val="10000"/>
                  </a:schemeClr>
                </a:solidFill>
              </a:ln>
              <a:effectLst/>
            </c:spPr>
          </c:marker>
          <c:xVal>
            <c:numRef>
              <c:f>Mg_Sr!$X$42</c:f>
              <c:numCache>
                <c:formatCode>General</c:formatCode>
                <c:ptCount val="1"/>
                <c:pt idx="0">
                  <c:v>0.53085518529824571</c:v>
                </c:pt>
              </c:numCache>
            </c:numRef>
          </c:xVal>
          <c:yVal>
            <c:numRef>
              <c:f>Mg_Sr!$Y$42</c:f>
              <c:numCache>
                <c:formatCode>General</c:formatCode>
                <c:ptCount val="1"/>
                <c:pt idx="0">
                  <c:v>2.5169217860618568E-3</c:v>
                </c:pt>
              </c:numCache>
            </c:numRef>
          </c:yVal>
          <c:smooth val="0"/>
          <c:extLst>
            <c:ext xmlns:c16="http://schemas.microsoft.com/office/drawing/2014/chart" uri="{C3380CC4-5D6E-409C-BE32-E72D297353CC}">
              <c16:uniqueId val="{0000002C-D99B-4047-A04D-C6A52E684061}"/>
            </c:ext>
          </c:extLst>
        </c:ser>
        <c:ser>
          <c:idx val="41"/>
          <c:order val="41"/>
          <c:tx>
            <c:v>LUA1-2401</c:v>
          </c:tx>
          <c:spPr>
            <a:ln w="25400" cap="rnd">
              <a:noFill/>
              <a:round/>
            </a:ln>
            <a:effectLst/>
          </c:spPr>
          <c:marker>
            <c:symbol val="triangle"/>
            <c:size val="14"/>
            <c:spPr>
              <a:solidFill>
                <a:srgbClr val="C24EBC"/>
              </a:solidFill>
              <a:ln w="9525">
                <a:solidFill>
                  <a:schemeClr val="bg2">
                    <a:lumMod val="10000"/>
                  </a:schemeClr>
                </a:solidFill>
              </a:ln>
              <a:effectLst/>
            </c:spPr>
          </c:marker>
          <c:xVal>
            <c:numRef>
              <c:f>Mg_Sr!$X$43</c:f>
              <c:numCache>
                <c:formatCode>General</c:formatCode>
                <c:ptCount val="1"/>
                <c:pt idx="0">
                  <c:v>0.83550293236567164</c:v>
                </c:pt>
              </c:numCache>
            </c:numRef>
          </c:xVal>
          <c:yVal>
            <c:numRef>
              <c:f>Mg_Sr!$Y$43</c:f>
              <c:numCache>
                <c:formatCode>General</c:formatCode>
                <c:ptCount val="1"/>
                <c:pt idx="0">
                  <c:v>1.7841367065334443E-3</c:v>
                </c:pt>
              </c:numCache>
            </c:numRef>
          </c:yVal>
          <c:smooth val="0"/>
          <c:extLst>
            <c:ext xmlns:c16="http://schemas.microsoft.com/office/drawing/2014/chart" uri="{C3380CC4-5D6E-409C-BE32-E72D297353CC}">
              <c16:uniqueId val="{0000002D-D99B-4047-A04D-C6A52E684061}"/>
            </c:ext>
          </c:extLst>
        </c:ser>
        <c:ser>
          <c:idx val="42"/>
          <c:order val="42"/>
          <c:tx>
            <c:v>LUA2-2401</c:v>
          </c:tx>
          <c:spPr>
            <a:ln w="25400" cap="rnd">
              <a:noFill/>
              <a:round/>
            </a:ln>
            <a:effectLst/>
          </c:spPr>
          <c:marker>
            <c:symbol val="triangle"/>
            <c:size val="14"/>
            <c:spPr>
              <a:solidFill>
                <a:srgbClr val="7030A0"/>
              </a:solidFill>
              <a:ln w="9525">
                <a:solidFill>
                  <a:schemeClr val="bg2">
                    <a:lumMod val="10000"/>
                  </a:schemeClr>
                </a:solidFill>
              </a:ln>
              <a:effectLst/>
            </c:spPr>
          </c:marker>
          <c:xVal>
            <c:numRef>
              <c:f>Mg_Sr!$X$44</c:f>
              <c:numCache>
                <c:formatCode>General</c:formatCode>
                <c:ptCount val="1"/>
                <c:pt idx="0">
                  <c:v>0.78135661269096268</c:v>
                </c:pt>
              </c:numCache>
            </c:numRef>
          </c:xVal>
          <c:yVal>
            <c:numRef>
              <c:f>Mg_Sr!$Y$44</c:f>
              <c:numCache>
                <c:formatCode>General</c:formatCode>
                <c:ptCount val="1"/>
                <c:pt idx="0">
                  <c:v>1.9271097541399215E-3</c:v>
                </c:pt>
              </c:numCache>
            </c:numRef>
          </c:yVal>
          <c:smooth val="0"/>
          <c:extLst>
            <c:ext xmlns:c16="http://schemas.microsoft.com/office/drawing/2014/chart" uri="{C3380CC4-5D6E-409C-BE32-E72D297353CC}">
              <c16:uniqueId val="{0000002E-D99B-4047-A04D-C6A52E684061}"/>
            </c:ext>
          </c:extLst>
        </c:ser>
        <c:ser>
          <c:idx val="43"/>
          <c:order val="43"/>
          <c:tx>
            <c:v>MAL1-2401</c:v>
          </c:tx>
          <c:spPr>
            <a:ln w="25400" cap="rnd">
              <a:noFill/>
              <a:round/>
            </a:ln>
            <a:effectLst/>
          </c:spPr>
          <c:marker>
            <c:symbol val="circle"/>
            <c:size val="5"/>
            <c:spPr>
              <a:solidFill>
                <a:schemeClr val="accent2">
                  <a:lumMod val="70000"/>
                </a:schemeClr>
              </a:solidFill>
              <a:ln w="9525">
                <a:solidFill>
                  <a:schemeClr val="bg2">
                    <a:lumMod val="10000"/>
                  </a:schemeClr>
                </a:solidFill>
              </a:ln>
              <a:effectLst/>
            </c:spPr>
          </c:marker>
          <c:dPt>
            <c:idx val="0"/>
            <c:marker>
              <c:symbol val="triangle"/>
              <c:size val="14"/>
              <c:spPr>
                <a:solidFill>
                  <a:srgbClr val="00B050"/>
                </a:solidFill>
                <a:ln w="9525">
                  <a:solidFill>
                    <a:schemeClr val="bg2">
                      <a:lumMod val="10000"/>
                    </a:schemeClr>
                  </a:solidFill>
                </a:ln>
                <a:effectLst/>
              </c:spPr>
            </c:marker>
            <c:bubble3D val="0"/>
            <c:extLst>
              <c:ext xmlns:c16="http://schemas.microsoft.com/office/drawing/2014/chart" uri="{C3380CC4-5D6E-409C-BE32-E72D297353CC}">
                <c16:uniqueId val="{0000002F-D99B-4047-A04D-C6A52E684061}"/>
              </c:ext>
            </c:extLst>
          </c:dPt>
          <c:xVal>
            <c:numRef>
              <c:f>Mg_Sr!$X$45</c:f>
              <c:numCache>
                <c:formatCode>General</c:formatCode>
                <c:ptCount val="1"/>
                <c:pt idx="0">
                  <c:v>0.46289999190119741</c:v>
                </c:pt>
              </c:numCache>
            </c:numRef>
          </c:xVal>
          <c:yVal>
            <c:numRef>
              <c:f>Mg_Sr!$Y$45</c:f>
              <c:numCache>
                <c:formatCode>General</c:formatCode>
                <c:ptCount val="1"/>
                <c:pt idx="0">
                  <c:v>8.0360010219207665E-4</c:v>
                </c:pt>
              </c:numCache>
            </c:numRef>
          </c:yVal>
          <c:smooth val="0"/>
          <c:extLst>
            <c:ext xmlns:c16="http://schemas.microsoft.com/office/drawing/2014/chart" uri="{C3380CC4-5D6E-409C-BE32-E72D297353CC}">
              <c16:uniqueId val="{00000030-D99B-4047-A04D-C6A52E684061}"/>
            </c:ext>
          </c:extLst>
        </c:ser>
        <c:ser>
          <c:idx val="44"/>
          <c:order val="44"/>
          <c:tx>
            <c:v>MID1-2401</c:v>
          </c:tx>
          <c:spPr>
            <a:ln w="25400" cap="rnd">
              <a:noFill/>
              <a:round/>
            </a:ln>
            <a:effectLst/>
          </c:spPr>
          <c:marker>
            <c:symbol val="triangle"/>
            <c:size val="14"/>
            <c:spPr>
              <a:solidFill>
                <a:srgbClr val="47F62A"/>
              </a:solidFill>
              <a:ln w="9525">
                <a:solidFill>
                  <a:schemeClr val="tx1">
                    <a:lumMod val="95000"/>
                    <a:lumOff val="5000"/>
                  </a:schemeClr>
                </a:solidFill>
              </a:ln>
              <a:effectLst/>
            </c:spPr>
          </c:marker>
          <c:xVal>
            <c:numRef>
              <c:f>Mg_Sr!$X$46</c:f>
              <c:numCache>
                <c:formatCode>General</c:formatCode>
                <c:ptCount val="1"/>
                <c:pt idx="0">
                  <c:v>0.39434590604043052</c:v>
                </c:pt>
              </c:numCache>
            </c:numRef>
          </c:xVal>
          <c:yVal>
            <c:numRef>
              <c:f>Mg_Sr!$Y$46</c:f>
              <c:numCache>
                <c:formatCode>General</c:formatCode>
                <c:ptCount val="1"/>
                <c:pt idx="0">
                  <c:v>6.5398989754143929E-4</c:v>
                </c:pt>
              </c:numCache>
            </c:numRef>
          </c:yVal>
          <c:smooth val="0"/>
          <c:extLst>
            <c:ext xmlns:c16="http://schemas.microsoft.com/office/drawing/2014/chart" uri="{C3380CC4-5D6E-409C-BE32-E72D297353CC}">
              <c16:uniqueId val="{00000031-D99B-4047-A04D-C6A52E684061}"/>
            </c:ext>
          </c:extLst>
        </c:ser>
        <c:ser>
          <c:idx val="45"/>
          <c:order val="45"/>
          <c:tx>
            <c:v>BOU2-2401</c:v>
          </c:tx>
          <c:spPr>
            <a:ln w="25400" cap="rnd">
              <a:noFill/>
              <a:round/>
            </a:ln>
            <a:effectLst/>
          </c:spPr>
          <c:marker>
            <c:symbol val="triangle"/>
            <c:size val="14"/>
            <c:spPr>
              <a:solidFill>
                <a:srgbClr val="FF0000"/>
              </a:solidFill>
              <a:ln w="9525">
                <a:solidFill>
                  <a:schemeClr val="tx2">
                    <a:lumMod val="50000"/>
                  </a:schemeClr>
                </a:solidFill>
              </a:ln>
              <a:effectLst/>
            </c:spPr>
          </c:marker>
          <c:xVal>
            <c:numRef>
              <c:f>Mg_Sr!$X$47</c:f>
              <c:numCache>
                <c:formatCode>General</c:formatCode>
                <c:ptCount val="1"/>
                <c:pt idx="0">
                  <c:v>0.49027580719041403</c:v>
                </c:pt>
              </c:numCache>
            </c:numRef>
          </c:xVal>
          <c:yVal>
            <c:numRef>
              <c:f>Mg_Sr!$Y$47</c:f>
              <c:numCache>
                <c:formatCode>General</c:formatCode>
                <c:ptCount val="1"/>
                <c:pt idx="0">
                  <c:v>5.9570181674591018E-4</c:v>
                </c:pt>
              </c:numCache>
            </c:numRef>
          </c:yVal>
          <c:smooth val="0"/>
          <c:extLst>
            <c:ext xmlns:c16="http://schemas.microsoft.com/office/drawing/2014/chart" uri="{C3380CC4-5D6E-409C-BE32-E72D297353CC}">
              <c16:uniqueId val="{00000032-D99B-4047-A04D-C6A52E684061}"/>
            </c:ext>
          </c:extLst>
        </c:ser>
        <c:ser>
          <c:idx val="46"/>
          <c:order val="46"/>
          <c:tx>
            <c:v>NKE2-2401</c:v>
          </c:tx>
          <c:spPr>
            <a:ln w="25400" cap="rnd">
              <a:noFill/>
              <a:round/>
            </a:ln>
            <a:effectLst/>
          </c:spPr>
          <c:marker>
            <c:symbol val="triangle"/>
            <c:size val="14"/>
            <c:spPr>
              <a:solidFill>
                <a:schemeClr val="tx1">
                  <a:lumMod val="65000"/>
                  <a:lumOff val="35000"/>
                </a:schemeClr>
              </a:solidFill>
              <a:ln w="9525">
                <a:solidFill>
                  <a:schemeClr val="tx1">
                    <a:lumMod val="95000"/>
                    <a:lumOff val="5000"/>
                  </a:schemeClr>
                </a:solidFill>
              </a:ln>
              <a:effectLst/>
            </c:spPr>
          </c:marker>
          <c:xVal>
            <c:numRef>
              <c:f>Mg_Sr!$X$48</c:f>
              <c:numCache>
                <c:formatCode>General</c:formatCode>
                <c:ptCount val="1"/>
                <c:pt idx="0">
                  <c:v>0.67986543736448757</c:v>
                </c:pt>
              </c:numCache>
            </c:numRef>
          </c:xVal>
          <c:yVal>
            <c:numRef>
              <c:f>Mg_Sr!$Y$48</c:f>
              <c:numCache>
                <c:formatCode>General</c:formatCode>
                <c:ptCount val="1"/>
                <c:pt idx="0">
                  <c:v>1.5428978422481116E-3</c:v>
                </c:pt>
              </c:numCache>
            </c:numRef>
          </c:yVal>
          <c:smooth val="0"/>
          <c:extLst>
            <c:ext xmlns:c16="http://schemas.microsoft.com/office/drawing/2014/chart" uri="{C3380CC4-5D6E-409C-BE32-E72D297353CC}">
              <c16:uniqueId val="{00000033-D99B-4047-A04D-C6A52E684061}"/>
            </c:ext>
          </c:extLst>
        </c:ser>
        <c:ser>
          <c:idx val="47"/>
          <c:order val="47"/>
          <c:tx>
            <c:v>NKE3-2401</c:v>
          </c:tx>
          <c:spPr>
            <a:ln w="25400" cap="rnd">
              <a:noFill/>
              <a:round/>
            </a:ln>
            <a:effectLst/>
          </c:spPr>
          <c:marker>
            <c:symbol val="triangle"/>
            <c:size val="14"/>
            <c:spPr>
              <a:solidFill>
                <a:schemeClr val="bg1">
                  <a:lumMod val="50000"/>
                </a:schemeClr>
              </a:solidFill>
              <a:ln w="9525">
                <a:solidFill>
                  <a:schemeClr val="tx1">
                    <a:lumMod val="95000"/>
                    <a:lumOff val="5000"/>
                  </a:schemeClr>
                </a:solidFill>
              </a:ln>
              <a:effectLst/>
            </c:spPr>
          </c:marker>
          <c:xVal>
            <c:numRef>
              <c:f>Mg_Sr!$X$49</c:f>
              <c:numCache>
                <c:formatCode>General</c:formatCode>
                <c:ptCount val="1"/>
                <c:pt idx="0">
                  <c:v>0.71095133428105128</c:v>
                </c:pt>
              </c:numCache>
            </c:numRef>
          </c:xVal>
          <c:yVal>
            <c:numRef>
              <c:f>Mg_Sr!$Y$49</c:f>
              <c:numCache>
                <c:formatCode>General</c:formatCode>
                <c:ptCount val="1"/>
                <c:pt idx="0">
                  <c:v>1.5936524034993681E-3</c:v>
                </c:pt>
              </c:numCache>
            </c:numRef>
          </c:yVal>
          <c:smooth val="0"/>
          <c:extLst>
            <c:ext xmlns:c16="http://schemas.microsoft.com/office/drawing/2014/chart" uri="{C3380CC4-5D6E-409C-BE32-E72D297353CC}">
              <c16:uniqueId val="{00000034-D99B-4047-A04D-C6A52E684061}"/>
            </c:ext>
          </c:extLst>
        </c:ser>
        <c:ser>
          <c:idx val="48"/>
          <c:order val="48"/>
          <c:tx>
            <c:v>NKO1-2401</c:v>
          </c:tx>
          <c:spPr>
            <a:ln w="25400" cap="rnd">
              <a:noFill/>
              <a:round/>
            </a:ln>
            <a:effectLst/>
          </c:spPr>
          <c:marker>
            <c:symbol val="triangle"/>
            <c:size val="16"/>
            <c:spPr>
              <a:solidFill>
                <a:srgbClr val="FFFF99"/>
              </a:solidFill>
              <a:ln w="9525">
                <a:solidFill>
                  <a:schemeClr val="tx1"/>
                </a:solidFill>
              </a:ln>
              <a:effectLst/>
            </c:spPr>
          </c:marker>
          <c:xVal>
            <c:numRef>
              <c:f>Mg_Sr!$X$50</c:f>
              <c:numCache>
                <c:formatCode>General</c:formatCode>
                <c:ptCount val="1"/>
                <c:pt idx="0">
                  <c:v>0.73102213806812411</c:v>
                </c:pt>
              </c:numCache>
            </c:numRef>
          </c:xVal>
          <c:yVal>
            <c:numRef>
              <c:f>Mg_Sr!$Y$50</c:f>
              <c:numCache>
                <c:formatCode>General</c:formatCode>
                <c:ptCount val="1"/>
                <c:pt idx="0">
                  <c:v>1.9658549819057641E-3</c:v>
                </c:pt>
              </c:numCache>
            </c:numRef>
          </c:yVal>
          <c:smooth val="0"/>
          <c:extLst>
            <c:ext xmlns:c16="http://schemas.microsoft.com/office/drawing/2014/chart" uri="{C3380CC4-5D6E-409C-BE32-E72D297353CC}">
              <c16:uniqueId val="{00000035-D99B-4047-A04D-C6A52E684061}"/>
            </c:ext>
          </c:extLst>
        </c:ser>
        <c:ser>
          <c:idx val="49"/>
          <c:order val="49"/>
          <c:tx>
            <c:v>NKE4-2401</c:v>
          </c:tx>
          <c:spPr>
            <a:ln w="25400" cap="rnd">
              <a:noFill/>
              <a:round/>
            </a:ln>
            <a:effectLst/>
          </c:spPr>
          <c:marker>
            <c:symbol val="triangle"/>
            <c:size val="15"/>
            <c:spPr>
              <a:solidFill>
                <a:schemeClr val="bg1">
                  <a:lumMod val="75000"/>
                </a:schemeClr>
              </a:solidFill>
              <a:ln w="9525">
                <a:solidFill>
                  <a:schemeClr val="tx1">
                    <a:lumMod val="95000"/>
                    <a:lumOff val="5000"/>
                  </a:schemeClr>
                </a:solidFill>
              </a:ln>
              <a:effectLst/>
            </c:spPr>
          </c:marker>
          <c:xVal>
            <c:numRef>
              <c:f>Mg_Sr!$X$51</c:f>
              <c:numCache>
                <c:formatCode>General</c:formatCode>
                <c:ptCount val="1"/>
                <c:pt idx="0">
                  <c:v>0.63771833539538203</c:v>
                </c:pt>
              </c:numCache>
            </c:numRef>
          </c:xVal>
          <c:yVal>
            <c:numRef>
              <c:f>Mg_Sr!$Y$51</c:f>
              <c:numCache>
                <c:formatCode>General</c:formatCode>
                <c:ptCount val="1"/>
                <c:pt idx="0">
                  <c:v>2.3073926249111828E-3</c:v>
                </c:pt>
              </c:numCache>
            </c:numRef>
          </c:yVal>
          <c:smooth val="0"/>
          <c:extLst>
            <c:ext xmlns:c16="http://schemas.microsoft.com/office/drawing/2014/chart" uri="{C3380CC4-5D6E-409C-BE32-E72D297353CC}">
              <c16:uniqueId val="{00000036-D99B-4047-A04D-C6A52E684061}"/>
            </c:ext>
          </c:extLst>
        </c:ser>
        <c:ser>
          <c:idx val="50"/>
          <c:order val="50"/>
          <c:tx>
            <c:v>NKE5-2401</c:v>
          </c:tx>
          <c:spPr>
            <a:ln w="25400" cap="rnd">
              <a:noFill/>
              <a:round/>
            </a:ln>
            <a:effectLst/>
          </c:spPr>
          <c:marker>
            <c:symbol val="circle"/>
            <c:size val="18"/>
            <c:spPr>
              <a:solidFill>
                <a:schemeClr val="accent3">
                  <a:lumMod val="40000"/>
                  <a:lumOff val="60000"/>
                </a:schemeClr>
              </a:solidFill>
              <a:ln w="9525">
                <a:solidFill>
                  <a:schemeClr val="bg2">
                    <a:lumMod val="10000"/>
                  </a:schemeClr>
                </a:solidFill>
              </a:ln>
              <a:effectLst/>
            </c:spPr>
          </c:marker>
          <c:xVal>
            <c:numRef>
              <c:f>Mg_Sr!$X$52</c:f>
              <c:numCache>
                <c:formatCode>General</c:formatCode>
                <c:ptCount val="1"/>
                <c:pt idx="0">
                  <c:v>0.63638448682502413</c:v>
                </c:pt>
              </c:numCache>
            </c:numRef>
          </c:xVal>
          <c:yVal>
            <c:numRef>
              <c:f>Mg_Sr!$Y$52</c:f>
              <c:numCache>
                <c:formatCode>General</c:formatCode>
                <c:ptCount val="1"/>
                <c:pt idx="0">
                  <c:v>2.3666169036826545E-3</c:v>
                </c:pt>
              </c:numCache>
            </c:numRef>
          </c:yVal>
          <c:smooth val="0"/>
          <c:extLst>
            <c:ext xmlns:c16="http://schemas.microsoft.com/office/drawing/2014/chart" uri="{C3380CC4-5D6E-409C-BE32-E72D297353CC}">
              <c16:uniqueId val="{00000037-D99B-4047-A04D-C6A52E684061}"/>
            </c:ext>
          </c:extLst>
        </c:ser>
        <c:ser>
          <c:idx val="51"/>
          <c:order val="51"/>
          <c:tx>
            <c:v>MUW1-2401</c:v>
          </c:tx>
          <c:spPr>
            <a:ln w="25400" cap="rnd">
              <a:noFill/>
              <a:round/>
            </a:ln>
            <a:effectLst/>
          </c:spPr>
          <c:marker>
            <c:symbol val="triangle"/>
            <c:size val="16"/>
            <c:spPr>
              <a:solidFill>
                <a:srgbClr val="FFCC00"/>
              </a:solidFill>
              <a:ln w="9525">
                <a:solidFill>
                  <a:schemeClr val="tx1">
                    <a:lumMod val="95000"/>
                    <a:lumOff val="5000"/>
                  </a:schemeClr>
                </a:solidFill>
              </a:ln>
              <a:effectLst/>
            </c:spPr>
          </c:marker>
          <c:xVal>
            <c:numRef>
              <c:f>Mg_Sr!$X$53</c:f>
              <c:numCache>
                <c:formatCode>General</c:formatCode>
                <c:ptCount val="1"/>
                <c:pt idx="0">
                  <c:v>0.51388969948804897</c:v>
                </c:pt>
              </c:numCache>
            </c:numRef>
          </c:xVal>
          <c:yVal>
            <c:numRef>
              <c:f>Mg_Sr!$Y$53</c:f>
              <c:numCache>
                <c:formatCode>General</c:formatCode>
                <c:ptCount val="1"/>
                <c:pt idx="0">
                  <c:v>1.8392884800284108E-3</c:v>
                </c:pt>
              </c:numCache>
            </c:numRef>
          </c:yVal>
          <c:smooth val="0"/>
          <c:extLst>
            <c:ext xmlns:c16="http://schemas.microsoft.com/office/drawing/2014/chart" uri="{C3380CC4-5D6E-409C-BE32-E72D297353CC}">
              <c16:uniqueId val="{00000038-D99B-4047-A04D-C6A52E684061}"/>
            </c:ext>
          </c:extLst>
        </c:ser>
        <c:ser>
          <c:idx val="52"/>
          <c:order val="52"/>
          <c:tx>
            <c:v>SIN1-2401</c:v>
          </c:tx>
          <c:spPr>
            <a:ln w="25400" cap="rnd">
              <a:noFill/>
              <a:round/>
            </a:ln>
            <a:effectLst/>
          </c:spPr>
          <c:marker>
            <c:symbol val="triangle"/>
            <c:size val="16"/>
            <c:spPr>
              <a:solidFill>
                <a:srgbClr val="FFFF00"/>
              </a:solidFill>
              <a:ln w="9525">
                <a:solidFill>
                  <a:schemeClr val="tx1">
                    <a:lumMod val="95000"/>
                    <a:lumOff val="5000"/>
                  </a:schemeClr>
                </a:solidFill>
              </a:ln>
              <a:effectLst/>
            </c:spPr>
          </c:marker>
          <c:xVal>
            <c:numRef>
              <c:f>Mg_Sr!$X$54</c:f>
              <c:numCache>
                <c:formatCode>General</c:formatCode>
                <c:ptCount val="1"/>
                <c:pt idx="0">
                  <c:v>0.63425293659547011</c:v>
                </c:pt>
              </c:numCache>
            </c:numRef>
          </c:xVal>
          <c:yVal>
            <c:numRef>
              <c:f>Mg_Sr!$Y$54</c:f>
              <c:numCache>
                <c:formatCode>General</c:formatCode>
                <c:ptCount val="1"/>
                <c:pt idx="0">
                  <c:v>3.6972276887703545E-3</c:v>
                </c:pt>
              </c:numCache>
            </c:numRef>
          </c:yVal>
          <c:smooth val="0"/>
          <c:extLst>
            <c:ext xmlns:c16="http://schemas.microsoft.com/office/drawing/2014/chart" uri="{C3380CC4-5D6E-409C-BE32-E72D297353CC}">
              <c16:uniqueId val="{00000039-D99B-4047-A04D-C6A52E684061}"/>
            </c:ext>
          </c:extLst>
        </c:ser>
        <c:ser>
          <c:idx val="53"/>
          <c:order val="53"/>
          <c:tx>
            <c:v>TSI1-2405</c:v>
          </c:tx>
          <c:spPr>
            <a:ln w="25400" cap="rnd">
              <a:noFill/>
              <a:round/>
            </a:ln>
            <a:effectLst/>
          </c:spPr>
          <c:marker>
            <c:symbol val="circle"/>
            <c:size val="14"/>
            <c:spPr>
              <a:solidFill>
                <a:srgbClr val="CCCC00"/>
              </a:solidFill>
              <a:ln w="9525">
                <a:solidFill>
                  <a:schemeClr val="tx1">
                    <a:lumMod val="95000"/>
                    <a:lumOff val="5000"/>
                  </a:schemeClr>
                </a:solidFill>
              </a:ln>
              <a:effectLst/>
            </c:spPr>
          </c:marker>
          <c:xVal>
            <c:numRef>
              <c:f>Mg_Sr!$X$55</c:f>
              <c:numCache>
                <c:formatCode>General</c:formatCode>
                <c:ptCount val="1"/>
                <c:pt idx="0">
                  <c:v>1.0970030305705392</c:v>
                </c:pt>
              </c:numCache>
            </c:numRef>
          </c:xVal>
          <c:yVal>
            <c:numRef>
              <c:f>Mg_Sr!$Y$55</c:f>
              <c:numCache>
                <c:formatCode>General</c:formatCode>
                <c:ptCount val="1"/>
                <c:pt idx="0">
                  <c:v>3.1304665049978781E-4</c:v>
                </c:pt>
              </c:numCache>
            </c:numRef>
          </c:yVal>
          <c:smooth val="0"/>
          <c:extLst>
            <c:ext xmlns:c16="http://schemas.microsoft.com/office/drawing/2014/chart" uri="{C3380CC4-5D6E-409C-BE32-E72D297353CC}">
              <c16:uniqueId val="{0000003A-D99B-4047-A04D-C6A52E684061}"/>
            </c:ext>
          </c:extLst>
        </c:ser>
        <c:ser>
          <c:idx val="54"/>
          <c:order val="54"/>
          <c:tx>
            <c:v>NDO1-2405</c:v>
          </c:tx>
          <c:spPr>
            <a:ln w="25400" cap="rnd">
              <a:noFill/>
              <a:round/>
            </a:ln>
            <a:effectLst/>
          </c:spPr>
          <c:marker>
            <c:symbol val="circle"/>
            <c:size val="14"/>
            <c:spPr>
              <a:solidFill>
                <a:schemeClr val="accent2">
                  <a:lumMod val="50000"/>
                </a:schemeClr>
              </a:solidFill>
              <a:ln w="9525">
                <a:solidFill>
                  <a:schemeClr val="tx1">
                    <a:lumMod val="95000"/>
                    <a:lumOff val="5000"/>
                  </a:schemeClr>
                </a:solidFill>
              </a:ln>
              <a:effectLst/>
            </c:spPr>
          </c:marker>
          <c:xVal>
            <c:numRef>
              <c:f>Mg_Sr!$X$56</c:f>
              <c:numCache>
                <c:formatCode>General</c:formatCode>
                <c:ptCount val="1"/>
                <c:pt idx="0">
                  <c:v>1.2116281318253594</c:v>
                </c:pt>
              </c:numCache>
            </c:numRef>
          </c:xVal>
          <c:yVal>
            <c:numRef>
              <c:f>Mg_Sr!$Y$56</c:f>
              <c:numCache>
                <c:formatCode>General</c:formatCode>
                <c:ptCount val="1"/>
                <c:pt idx="0">
                  <c:v>5.3355640472069687E-4</c:v>
                </c:pt>
              </c:numCache>
            </c:numRef>
          </c:yVal>
          <c:smooth val="0"/>
          <c:extLst>
            <c:ext xmlns:c16="http://schemas.microsoft.com/office/drawing/2014/chart" uri="{C3380CC4-5D6E-409C-BE32-E72D297353CC}">
              <c16:uniqueId val="{0000003B-D99B-4047-A04D-C6A52E684061}"/>
            </c:ext>
          </c:extLst>
        </c:ser>
        <c:ser>
          <c:idx val="55"/>
          <c:order val="55"/>
          <c:tx>
            <c:v>NDO5-2405</c:v>
          </c:tx>
          <c:spPr>
            <a:ln w="25400" cap="rnd">
              <a:noFill/>
              <a:round/>
            </a:ln>
            <a:effectLst/>
          </c:spPr>
          <c:marker>
            <c:symbol val="circle"/>
            <c:size val="14"/>
            <c:spPr>
              <a:solidFill>
                <a:schemeClr val="accent2">
                  <a:lumMod val="40000"/>
                  <a:lumOff val="60000"/>
                </a:schemeClr>
              </a:solidFill>
              <a:ln w="9525">
                <a:solidFill>
                  <a:schemeClr val="tx1">
                    <a:lumMod val="95000"/>
                    <a:lumOff val="5000"/>
                  </a:schemeClr>
                </a:solidFill>
              </a:ln>
              <a:effectLst/>
            </c:spPr>
          </c:marker>
          <c:xVal>
            <c:numRef>
              <c:f>Mg_Sr!$X$57</c:f>
              <c:numCache>
                <c:formatCode>General</c:formatCode>
                <c:ptCount val="1"/>
                <c:pt idx="0">
                  <c:v>0.93850502202879149</c:v>
                </c:pt>
              </c:numCache>
            </c:numRef>
          </c:xVal>
          <c:yVal>
            <c:numRef>
              <c:f>Mg_Sr!$Y$57</c:f>
              <c:numCache>
                <c:formatCode>General</c:formatCode>
                <c:ptCount val="1"/>
                <c:pt idx="0">
                  <c:v>5.0189155483291016E-4</c:v>
                </c:pt>
              </c:numCache>
            </c:numRef>
          </c:yVal>
          <c:smooth val="0"/>
          <c:extLst>
            <c:ext xmlns:c16="http://schemas.microsoft.com/office/drawing/2014/chart" uri="{C3380CC4-5D6E-409C-BE32-E72D297353CC}">
              <c16:uniqueId val="{0000003C-D99B-4047-A04D-C6A52E684061}"/>
            </c:ext>
          </c:extLst>
        </c:ser>
        <c:ser>
          <c:idx val="56"/>
          <c:order val="56"/>
          <c:tx>
            <c:v>NZO3-2405</c:v>
          </c:tx>
          <c:spPr>
            <a:ln w="25400" cap="rnd">
              <a:noFill/>
              <a:round/>
            </a:ln>
            <a:effectLst/>
          </c:spPr>
          <c:marker>
            <c:symbol val="circle"/>
            <c:size val="15"/>
            <c:spPr>
              <a:solidFill>
                <a:srgbClr val="2F09D1"/>
              </a:solidFill>
              <a:ln w="9525">
                <a:solidFill>
                  <a:schemeClr val="tx1">
                    <a:lumMod val="95000"/>
                    <a:lumOff val="5000"/>
                  </a:schemeClr>
                </a:solidFill>
              </a:ln>
              <a:effectLst/>
            </c:spPr>
          </c:marker>
          <c:xVal>
            <c:numRef>
              <c:f>Mg_Sr!$X$58</c:f>
              <c:numCache>
                <c:formatCode>General</c:formatCode>
                <c:ptCount val="1"/>
                <c:pt idx="0">
                  <c:v>0.9965002712604466</c:v>
                </c:pt>
              </c:numCache>
            </c:numRef>
          </c:xVal>
          <c:yVal>
            <c:numRef>
              <c:f>Mg_Sr!$Y$58</c:f>
              <c:numCache>
                <c:formatCode>General</c:formatCode>
                <c:ptCount val="1"/>
                <c:pt idx="0">
                  <c:v>3.4935581765998213E-4</c:v>
                </c:pt>
              </c:numCache>
            </c:numRef>
          </c:yVal>
          <c:smooth val="0"/>
          <c:extLst>
            <c:ext xmlns:c16="http://schemas.microsoft.com/office/drawing/2014/chart" uri="{C3380CC4-5D6E-409C-BE32-E72D297353CC}">
              <c16:uniqueId val="{0000003D-D99B-4047-A04D-C6A52E684061}"/>
            </c:ext>
          </c:extLst>
        </c:ser>
        <c:ser>
          <c:idx val="57"/>
          <c:order val="57"/>
          <c:tx>
            <c:v>NZO2-2405</c:v>
          </c:tx>
          <c:spPr>
            <a:ln w="25400" cap="rnd">
              <a:noFill/>
              <a:round/>
            </a:ln>
            <a:effectLst/>
          </c:spPr>
          <c:marker>
            <c:symbol val="circle"/>
            <c:size val="15"/>
            <c:spPr>
              <a:solidFill>
                <a:schemeClr val="accent5"/>
              </a:solidFill>
              <a:ln w="9525">
                <a:solidFill>
                  <a:schemeClr val="tx1">
                    <a:lumMod val="95000"/>
                    <a:lumOff val="5000"/>
                  </a:schemeClr>
                </a:solidFill>
              </a:ln>
              <a:effectLst/>
            </c:spPr>
          </c:marker>
          <c:xVal>
            <c:numRef>
              <c:f>Mg_Sr!$X$59</c:f>
              <c:numCache>
                <c:formatCode>General</c:formatCode>
                <c:ptCount val="1"/>
                <c:pt idx="0">
                  <c:v>0.97128460378429005</c:v>
                </c:pt>
              </c:numCache>
            </c:numRef>
          </c:xVal>
          <c:yVal>
            <c:numRef>
              <c:f>Mg_Sr!$Y$59</c:f>
              <c:numCache>
                <c:formatCode>General</c:formatCode>
                <c:ptCount val="1"/>
                <c:pt idx="0">
                  <c:v>3.33618674666523E-4</c:v>
                </c:pt>
              </c:numCache>
            </c:numRef>
          </c:yVal>
          <c:smooth val="0"/>
          <c:extLst>
            <c:ext xmlns:c16="http://schemas.microsoft.com/office/drawing/2014/chart" uri="{C3380CC4-5D6E-409C-BE32-E72D297353CC}">
              <c16:uniqueId val="{0000003E-D99B-4047-A04D-C6A52E684061}"/>
            </c:ext>
          </c:extLst>
        </c:ser>
        <c:ser>
          <c:idx val="58"/>
          <c:order val="58"/>
          <c:tx>
            <c:v>NZO1-2405</c:v>
          </c:tx>
          <c:spPr>
            <a:ln w="25400" cap="rnd">
              <a:noFill/>
              <a:round/>
            </a:ln>
            <a:effectLst/>
          </c:spPr>
          <c:marker>
            <c:symbol val="circle"/>
            <c:size val="15"/>
            <c:spPr>
              <a:solidFill>
                <a:srgbClr val="00B0F0"/>
              </a:solidFill>
              <a:ln w="9525">
                <a:solidFill>
                  <a:schemeClr val="tx1">
                    <a:lumMod val="95000"/>
                    <a:lumOff val="5000"/>
                  </a:schemeClr>
                </a:solidFill>
              </a:ln>
              <a:effectLst/>
            </c:spPr>
          </c:marker>
          <c:xVal>
            <c:numRef>
              <c:f>Mg_Sr!$X$60</c:f>
              <c:numCache>
                <c:formatCode>General</c:formatCode>
                <c:ptCount val="1"/>
                <c:pt idx="0">
                  <c:v>0.9720788452168958</c:v>
                </c:pt>
              </c:numCache>
            </c:numRef>
          </c:xVal>
          <c:yVal>
            <c:numRef>
              <c:f>Mg_Sr!$Y$60</c:f>
              <c:numCache>
                <c:formatCode>General</c:formatCode>
                <c:ptCount val="1"/>
                <c:pt idx="0">
                  <c:v>4.1367824526132975E-4</c:v>
                </c:pt>
              </c:numCache>
            </c:numRef>
          </c:yVal>
          <c:smooth val="0"/>
          <c:extLst>
            <c:ext xmlns:c16="http://schemas.microsoft.com/office/drawing/2014/chart" uri="{C3380CC4-5D6E-409C-BE32-E72D297353CC}">
              <c16:uniqueId val="{0000003F-D99B-4047-A04D-C6A52E684061}"/>
            </c:ext>
          </c:extLst>
        </c:ser>
        <c:ser>
          <c:idx val="59"/>
          <c:order val="59"/>
          <c:tx>
            <c:v>NZE1-2405</c:v>
          </c:tx>
          <c:spPr>
            <a:ln w="25400" cap="rnd">
              <a:noFill/>
              <a:round/>
            </a:ln>
            <a:effectLst/>
          </c:spPr>
          <c:marker>
            <c:symbol val="circle"/>
            <c:size val="14"/>
            <c:spPr>
              <a:solidFill>
                <a:srgbClr val="FE44FE"/>
              </a:solidFill>
              <a:ln w="9525">
                <a:solidFill>
                  <a:schemeClr val="bg2">
                    <a:lumMod val="10000"/>
                  </a:schemeClr>
                </a:solidFill>
              </a:ln>
              <a:effectLst/>
            </c:spPr>
          </c:marker>
          <c:xVal>
            <c:numRef>
              <c:f>Mg_Sr!$X$61</c:f>
              <c:numCache>
                <c:formatCode>General</c:formatCode>
                <c:ptCount val="1"/>
                <c:pt idx="0">
                  <c:v>0.7734657227088545</c:v>
                </c:pt>
              </c:numCache>
            </c:numRef>
          </c:xVal>
          <c:yVal>
            <c:numRef>
              <c:f>Mg_Sr!$Y$61</c:f>
              <c:numCache>
                <c:formatCode>General</c:formatCode>
                <c:ptCount val="1"/>
                <c:pt idx="0">
                  <c:v>6.7039362667914762E-4</c:v>
                </c:pt>
              </c:numCache>
            </c:numRef>
          </c:yVal>
          <c:smooth val="0"/>
          <c:extLst>
            <c:ext xmlns:c16="http://schemas.microsoft.com/office/drawing/2014/chart" uri="{C3380CC4-5D6E-409C-BE32-E72D297353CC}">
              <c16:uniqueId val="{00000040-D99B-4047-A04D-C6A52E684061}"/>
            </c:ext>
          </c:extLst>
        </c:ser>
        <c:ser>
          <c:idx val="60"/>
          <c:order val="60"/>
          <c:tx>
            <c:v>NZE2-2405</c:v>
          </c:tx>
          <c:spPr>
            <a:ln w="25400" cap="rnd">
              <a:noFill/>
              <a:round/>
            </a:ln>
            <a:effectLst/>
          </c:spPr>
          <c:marker>
            <c:symbol val="circle"/>
            <c:size val="14"/>
            <c:spPr>
              <a:solidFill>
                <a:srgbClr val="F062B3"/>
              </a:solidFill>
              <a:ln w="9525">
                <a:solidFill>
                  <a:schemeClr val="tx1">
                    <a:lumMod val="95000"/>
                    <a:lumOff val="5000"/>
                  </a:schemeClr>
                </a:solidFill>
              </a:ln>
              <a:effectLst/>
            </c:spPr>
          </c:marker>
          <c:xVal>
            <c:numRef>
              <c:f>Mg_Sr!$X$62</c:f>
              <c:numCache>
                <c:formatCode>General</c:formatCode>
                <c:ptCount val="1"/>
                <c:pt idx="0">
                  <c:v>0.50212296137333345</c:v>
                </c:pt>
              </c:numCache>
            </c:numRef>
          </c:xVal>
          <c:yVal>
            <c:numRef>
              <c:f>Mg_Sr!$Y$62</c:f>
              <c:numCache>
                <c:formatCode>General</c:formatCode>
                <c:ptCount val="1"/>
                <c:pt idx="0">
                  <c:v>2.6252935937020588E-3</c:v>
                </c:pt>
              </c:numCache>
            </c:numRef>
          </c:yVal>
          <c:smooth val="0"/>
          <c:extLst>
            <c:ext xmlns:c16="http://schemas.microsoft.com/office/drawing/2014/chart" uri="{C3380CC4-5D6E-409C-BE32-E72D297353CC}">
              <c16:uniqueId val="{00000041-D99B-4047-A04D-C6A52E684061}"/>
            </c:ext>
          </c:extLst>
        </c:ser>
        <c:ser>
          <c:idx val="61"/>
          <c:order val="61"/>
          <c:tx>
            <c:v>LUA1-2405</c:v>
          </c:tx>
          <c:spPr>
            <a:ln w="25400" cap="rnd">
              <a:noFill/>
              <a:round/>
            </a:ln>
            <a:effectLst/>
          </c:spPr>
          <c:marker>
            <c:symbol val="circle"/>
            <c:size val="14"/>
            <c:spPr>
              <a:solidFill>
                <a:srgbClr val="C24EBC"/>
              </a:solidFill>
              <a:ln w="9525">
                <a:solidFill>
                  <a:schemeClr val="bg2">
                    <a:lumMod val="10000"/>
                  </a:schemeClr>
                </a:solidFill>
              </a:ln>
              <a:effectLst/>
            </c:spPr>
          </c:marker>
          <c:xVal>
            <c:numRef>
              <c:f>Mg_Sr!$X$63</c:f>
              <c:numCache>
                <c:formatCode>General</c:formatCode>
                <c:ptCount val="1"/>
                <c:pt idx="0">
                  <c:v>0.86106247134065339</c:v>
                </c:pt>
              </c:numCache>
            </c:numRef>
          </c:xVal>
          <c:yVal>
            <c:numRef>
              <c:f>Mg_Sr!$Y$63</c:f>
              <c:numCache>
                <c:formatCode>General</c:formatCode>
                <c:ptCount val="1"/>
                <c:pt idx="0">
                  <c:v>1.7142915886790928E-3</c:v>
                </c:pt>
              </c:numCache>
            </c:numRef>
          </c:yVal>
          <c:smooth val="0"/>
          <c:extLst>
            <c:ext xmlns:c16="http://schemas.microsoft.com/office/drawing/2014/chart" uri="{C3380CC4-5D6E-409C-BE32-E72D297353CC}">
              <c16:uniqueId val="{00000042-D99B-4047-A04D-C6A52E684061}"/>
            </c:ext>
          </c:extLst>
        </c:ser>
        <c:ser>
          <c:idx val="62"/>
          <c:order val="62"/>
          <c:tx>
            <c:v>LUA2-2405</c:v>
          </c:tx>
          <c:spPr>
            <a:ln w="25400" cap="rnd">
              <a:noFill/>
              <a:round/>
            </a:ln>
            <a:effectLst/>
          </c:spPr>
          <c:marker>
            <c:symbol val="circle"/>
            <c:size val="14"/>
            <c:spPr>
              <a:solidFill>
                <a:srgbClr val="7030A0"/>
              </a:solidFill>
              <a:ln w="9525">
                <a:solidFill>
                  <a:schemeClr val="tx1">
                    <a:lumMod val="95000"/>
                    <a:lumOff val="5000"/>
                  </a:schemeClr>
                </a:solidFill>
              </a:ln>
              <a:effectLst/>
            </c:spPr>
          </c:marker>
          <c:xVal>
            <c:numRef>
              <c:f>Mg_Sr!$X$64</c:f>
              <c:numCache>
                <c:formatCode>General</c:formatCode>
                <c:ptCount val="1"/>
                <c:pt idx="0">
                  <c:v>0.70098627079699727</c:v>
                </c:pt>
              </c:numCache>
            </c:numRef>
          </c:xVal>
          <c:yVal>
            <c:numRef>
              <c:f>Mg_Sr!$Y$64</c:f>
              <c:numCache>
                <c:formatCode>General</c:formatCode>
                <c:ptCount val="1"/>
                <c:pt idx="0">
                  <c:v>2.0721647906527967E-3</c:v>
                </c:pt>
              </c:numCache>
            </c:numRef>
          </c:yVal>
          <c:smooth val="0"/>
          <c:extLst>
            <c:ext xmlns:c16="http://schemas.microsoft.com/office/drawing/2014/chart" uri="{C3380CC4-5D6E-409C-BE32-E72D297353CC}">
              <c16:uniqueId val="{00000043-D99B-4047-A04D-C6A52E684061}"/>
            </c:ext>
          </c:extLst>
        </c:ser>
        <c:ser>
          <c:idx val="63"/>
          <c:order val="63"/>
          <c:tx>
            <c:v>MAL1-2405</c:v>
          </c:tx>
          <c:spPr>
            <a:ln w="25400" cap="rnd">
              <a:noFill/>
              <a:round/>
            </a:ln>
            <a:effectLst/>
          </c:spPr>
          <c:marker>
            <c:symbol val="circle"/>
            <c:size val="14"/>
            <c:spPr>
              <a:solidFill>
                <a:srgbClr val="00B050"/>
              </a:solidFill>
              <a:ln w="9525">
                <a:solidFill>
                  <a:schemeClr val="bg2">
                    <a:lumMod val="10000"/>
                  </a:schemeClr>
                </a:solidFill>
              </a:ln>
              <a:effectLst/>
            </c:spPr>
          </c:marker>
          <c:xVal>
            <c:numRef>
              <c:f>Mg_Sr!$X$65</c:f>
              <c:numCache>
                <c:formatCode>General</c:formatCode>
                <c:ptCount val="1"/>
                <c:pt idx="0">
                  <c:v>0.45115480782654999</c:v>
                </c:pt>
              </c:numCache>
            </c:numRef>
          </c:xVal>
          <c:yVal>
            <c:numRef>
              <c:f>Mg_Sr!$Y$65</c:f>
              <c:numCache>
                <c:formatCode>General</c:formatCode>
                <c:ptCount val="1"/>
                <c:pt idx="0">
                  <c:v>7.3539964717829617E-4</c:v>
                </c:pt>
              </c:numCache>
            </c:numRef>
          </c:yVal>
          <c:smooth val="0"/>
          <c:extLst>
            <c:ext xmlns:c16="http://schemas.microsoft.com/office/drawing/2014/chart" uri="{C3380CC4-5D6E-409C-BE32-E72D297353CC}">
              <c16:uniqueId val="{00000044-D99B-4047-A04D-C6A52E684061}"/>
            </c:ext>
          </c:extLst>
        </c:ser>
        <c:ser>
          <c:idx val="64"/>
          <c:order val="64"/>
          <c:tx>
            <c:v>BOU1-2405</c:v>
          </c:tx>
          <c:spPr>
            <a:ln w="25400" cap="rnd">
              <a:noFill/>
              <a:round/>
            </a:ln>
            <a:effectLst/>
          </c:spPr>
          <c:marker>
            <c:symbol val="circle"/>
            <c:size val="14"/>
            <c:spPr>
              <a:solidFill>
                <a:srgbClr val="C00000"/>
              </a:solidFill>
              <a:ln w="9525">
                <a:solidFill>
                  <a:schemeClr val="tx1">
                    <a:lumMod val="95000"/>
                    <a:lumOff val="5000"/>
                  </a:schemeClr>
                </a:solidFill>
              </a:ln>
              <a:effectLst/>
            </c:spPr>
          </c:marker>
          <c:xVal>
            <c:numRef>
              <c:f>Mg_Sr!$X$66</c:f>
              <c:numCache>
                <c:formatCode>General</c:formatCode>
                <c:ptCount val="1"/>
                <c:pt idx="0">
                  <c:v>0.24848433781222506</c:v>
                </c:pt>
              </c:numCache>
            </c:numRef>
          </c:xVal>
          <c:yVal>
            <c:numRef>
              <c:f>Mg_Sr!$Y$66</c:f>
              <c:numCache>
                <c:formatCode>General</c:formatCode>
                <c:ptCount val="1"/>
                <c:pt idx="0">
                  <c:v>7.1967839707342152E-4</c:v>
                </c:pt>
              </c:numCache>
            </c:numRef>
          </c:yVal>
          <c:smooth val="0"/>
          <c:extLst>
            <c:ext xmlns:c16="http://schemas.microsoft.com/office/drawing/2014/chart" uri="{C3380CC4-5D6E-409C-BE32-E72D297353CC}">
              <c16:uniqueId val="{00000045-D99B-4047-A04D-C6A52E684061}"/>
            </c:ext>
          </c:extLst>
        </c:ser>
        <c:ser>
          <c:idx val="65"/>
          <c:order val="65"/>
          <c:tx>
            <c:v>MID1-2405</c:v>
          </c:tx>
          <c:spPr>
            <a:ln w="25400" cap="rnd">
              <a:noFill/>
              <a:round/>
            </a:ln>
            <a:effectLst/>
          </c:spPr>
          <c:marker>
            <c:symbol val="circle"/>
            <c:size val="5"/>
            <c:spPr>
              <a:solidFill>
                <a:schemeClr val="accent6">
                  <a:lumMod val="60000"/>
                </a:schemeClr>
              </a:solidFill>
              <a:ln w="9525">
                <a:solidFill>
                  <a:schemeClr val="bg2">
                    <a:lumMod val="10000"/>
                  </a:schemeClr>
                </a:solidFill>
              </a:ln>
              <a:effectLst/>
            </c:spPr>
          </c:marker>
          <c:dPt>
            <c:idx val="0"/>
            <c:marker>
              <c:symbol val="circle"/>
              <c:size val="14"/>
              <c:spPr>
                <a:solidFill>
                  <a:srgbClr val="47F62A"/>
                </a:solidFill>
                <a:ln w="9525">
                  <a:solidFill>
                    <a:schemeClr val="bg2">
                      <a:lumMod val="10000"/>
                    </a:schemeClr>
                  </a:solidFill>
                </a:ln>
                <a:effectLst/>
              </c:spPr>
            </c:marker>
            <c:bubble3D val="0"/>
            <c:extLst>
              <c:ext xmlns:c16="http://schemas.microsoft.com/office/drawing/2014/chart" uri="{C3380CC4-5D6E-409C-BE32-E72D297353CC}">
                <c16:uniqueId val="{00000046-D99B-4047-A04D-C6A52E684061}"/>
              </c:ext>
            </c:extLst>
          </c:dPt>
          <c:xVal>
            <c:numRef>
              <c:f>Mg_Sr!$X$67</c:f>
              <c:numCache>
                <c:formatCode>General</c:formatCode>
                <c:ptCount val="1"/>
                <c:pt idx="0">
                  <c:v>0.38565126571684971</c:v>
                </c:pt>
              </c:numCache>
            </c:numRef>
          </c:xVal>
          <c:yVal>
            <c:numRef>
              <c:f>Mg_Sr!$Y$67</c:f>
              <c:numCache>
                <c:formatCode>General</c:formatCode>
                <c:ptCount val="1"/>
                <c:pt idx="0">
                  <c:v>6.9606663244782909E-4</c:v>
                </c:pt>
              </c:numCache>
            </c:numRef>
          </c:yVal>
          <c:smooth val="0"/>
          <c:extLst>
            <c:ext xmlns:c16="http://schemas.microsoft.com/office/drawing/2014/chart" uri="{C3380CC4-5D6E-409C-BE32-E72D297353CC}">
              <c16:uniqueId val="{00000047-D99B-4047-A04D-C6A52E684061}"/>
            </c:ext>
          </c:extLst>
        </c:ser>
        <c:ser>
          <c:idx val="66"/>
          <c:order val="66"/>
          <c:tx>
            <c:v>BOU2-2405</c:v>
          </c:tx>
          <c:spPr>
            <a:ln w="25400" cap="rnd">
              <a:noFill/>
              <a:round/>
            </a:ln>
            <a:effectLst/>
          </c:spPr>
          <c:marker>
            <c:symbol val="circle"/>
            <c:size val="14"/>
            <c:spPr>
              <a:solidFill>
                <a:srgbClr val="FF0000"/>
              </a:solidFill>
              <a:ln w="9525">
                <a:solidFill>
                  <a:schemeClr val="bg2">
                    <a:lumMod val="10000"/>
                  </a:schemeClr>
                </a:solidFill>
              </a:ln>
              <a:effectLst/>
            </c:spPr>
          </c:marker>
          <c:xVal>
            <c:numRef>
              <c:f>Mg_Sr!$X$68</c:f>
              <c:numCache>
                <c:formatCode>General</c:formatCode>
                <c:ptCount val="1"/>
                <c:pt idx="0">
                  <c:v>0.47507350741316201</c:v>
                </c:pt>
              </c:numCache>
            </c:numRef>
          </c:xVal>
          <c:yVal>
            <c:numRef>
              <c:f>Mg_Sr!$Y$68</c:f>
              <c:numCache>
                <c:formatCode>General</c:formatCode>
                <c:ptCount val="1"/>
                <c:pt idx="0">
                  <c:v>5.8502042260102037E-4</c:v>
                </c:pt>
              </c:numCache>
            </c:numRef>
          </c:yVal>
          <c:smooth val="0"/>
          <c:extLst>
            <c:ext xmlns:c16="http://schemas.microsoft.com/office/drawing/2014/chart" uri="{C3380CC4-5D6E-409C-BE32-E72D297353CC}">
              <c16:uniqueId val="{00000048-D99B-4047-A04D-C6A52E684061}"/>
            </c:ext>
          </c:extLst>
        </c:ser>
        <c:ser>
          <c:idx val="67"/>
          <c:order val="67"/>
          <c:tx>
            <c:v>NKE2-2405</c:v>
          </c:tx>
          <c:spPr>
            <a:ln w="25400" cap="rnd">
              <a:noFill/>
              <a:round/>
            </a:ln>
            <a:effectLst/>
          </c:spPr>
          <c:marker>
            <c:symbol val="circle"/>
            <c:size val="14"/>
            <c:spPr>
              <a:solidFill>
                <a:schemeClr val="tx1">
                  <a:lumMod val="65000"/>
                  <a:lumOff val="35000"/>
                </a:schemeClr>
              </a:solidFill>
              <a:ln w="9525">
                <a:solidFill>
                  <a:schemeClr val="bg2">
                    <a:lumMod val="10000"/>
                  </a:schemeClr>
                </a:solidFill>
              </a:ln>
              <a:effectLst/>
            </c:spPr>
          </c:marker>
          <c:xVal>
            <c:numRef>
              <c:f>Mg_Sr!$X$69</c:f>
              <c:numCache>
                <c:formatCode>General</c:formatCode>
                <c:ptCount val="1"/>
                <c:pt idx="0">
                  <c:v>0.73428728430685775</c:v>
                </c:pt>
              </c:numCache>
            </c:numRef>
          </c:xVal>
          <c:yVal>
            <c:numRef>
              <c:f>Mg_Sr!$Y$69</c:f>
              <c:numCache>
                <c:formatCode>General</c:formatCode>
                <c:ptCount val="1"/>
                <c:pt idx="0">
                  <c:v>1.4243009458421098E-3</c:v>
                </c:pt>
              </c:numCache>
            </c:numRef>
          </c:yVal>
          <c:smooth val="0"/>
          <c:extLst>
            <c:ext xmlns:c16="http://schemas.microsoft.com/office/drawing/2014/chart" uri="{C3380CC4-5D6E-409C-BE32-E72D297353CC}">
              <c16:uniqueId val="{00000049-D99B-4047-A04D-C6A52E684061}"/>
            </c:ext>
          </c:extLst>
        </c:ser>
        <c:ser>
          <c:idx val="68"/>
          <c:order val="68"/>
          <c:tx>
            <c:v>NKE3-2405</c:v>
          </c:tx>
          <c:spPr>
            <a:ln w="25400" cap="rnd">
              <a:noFill/>
              <a:round/>
            </a:ln>
            <a:effectLst/>
          </c:spPr>
          <c:marker>
            <c:symbol val="circle"/>
            <c:size val="13"/>
            <c:spPr>
              <a:solidFill>
                <a:schemeClr val="bg1">
                  <a:lumMod val="50000"/>
                </a:schemeClr>
              </a:solidFill>
              <a:ln w="9525">
                <a:solidFill>
                  <a:schemeClr val="tx1">
                    <a:lumMod val="95000"/>
                    <a:lumOff val="5000"/>
                  </a:schemeClr>
                </a:solidFill>
              </a:ln>
              <a:effectLst/>
            </c:spPr>
          </c:marker>
          <c:xVal>
            <c:numRef>
              <c:f>Mg_Sr!$X$70</c:f>
              <c:numCache>
                <c:formatCode>General</c:formatCode>
                <c:ptCount val="1"/>
                <c:pt idx="0">
                  <c:v>0.72617773534650731</c:v>
                </c:pt>
              </c:numCache>
            </c:numRef>
          </c:xVal>
          <c:yVal>
            <c:numRef>
              <c:f>Mg_Sr!$Y$70</c:f>
              <c:numCache>
                <c:formatCode>General</c:formatCode>
                <c:ptCount val="1"/>
                <c:pt idx="0">
                  <c:v>1.4122936690436991E-3</c:v>
                </c:pt>
              </c:numCache>
            </c:numRef>
          </c:yVal>
          <c:smooth val="0"/>
          <c:extLst>
            <c:ext xmlns:c16="http://schemas.microsoft.com/office/drawing/2014/chart" uri="{C3380CC4-5D6E-409C-BE32-E72D297353CC}">
              <c16:uniqueId val="{0000004A-D99B-4047-A04D-C6A52E684061}"/>
            </c:ext>
          </c:extLst>
        </c:ser>
        <c:ser>
          <c:idx val="69"/>
          <c:order val="69"/>
          <c:tx>
            <c:v>NKO1-2405</c:v>
          </c:tx>
          <c:spPr>
            <a:ln w="25400" cap="rnd">
              <a:noFill/>
              <a:round/>
            </a:ln>
            <a:effectLst/>
          </c:spPr>
          <c:marker>
            <c:symbol val="circle"/>
            <c:size val="16"/>
            <c:spPr>
              <a:solidFill>
                <a:srgbClr val="FFFF99"/>
              </a:solidFill>
              <a:ln w="9525">
                <a:solidFill>
                  <a:schemeClr val="tx1">
                    <a:lumMod val="95000"/>
                    <a:lumOff val="5000"/>
                  </a:schemeClr>
                </a:solidFill>
              </a:ln>
              <a:effectLst/>
            </c:spPr>
          </c:marker>
          <c:xVal>
            <c:numRef>
              <c:f>Mg_Sr!$X$71</c:f>
              <c:numCache>
                <c:formatCode>General</c:formatCode>
                <c:ptCount val="1"/>
                <c:pt idx="0">
                  <c:v>0.43003679259424582</c:v>
                </c:pt>
              </c:numCache>
            </c:numRef>
          </c:xVal>
          <c:yVal>
            <c:numRef>
              <c:f>Mg_Sr!$Y$71</c:f>
              <c:numCache>
                <c:formatCode>General</c:formatCode>
                <c:ptCount val="1"/>
                <c:pt idx="0">
                  <c:v>1.5656544020580079E-3</c:v>
                </c:pt>
              </c:numCache>
            </c:numRef>
          </c:yVal>
          <c:smooth val="0"/>
          <c:extLst>
            <c:ext xmlns:c16="http://schemas.microsoft.com/office/drawing/2014/chart" uri="{C3380CC4-5D6E-409C-BE32-E72D297353CC}">
              <c16:uniqueId val="{0000004B-D99B-4047-A04D-C6A52E684061}"/>
            </c:ext>
          </c:extLst>
        </c:ser>
        <c:ser>
          <c:idx val="70"/>
          <c:order val="70"/>
          <c:tx>
            <c:v>NKE4-2405</c:v>
          </c:tx>
          <c:spPr>
            <a:ln w="25400" cap="rnd">
              <a:noFill/>
              <a:round/>
            </a:ln>
            <a:effectLst/>
          </c:spPr>
          <c:marker>
            <c:symbol val="circle"/>
            <c:size val="15"/>
            <c:spPr>
              <a:solidFill>
                <a:schemeClr val="bg1">
                  <a:lumMod val="75000"/>
                </a:schemeClr>
              </a:solidFill>
              <a:ln w="9525">
                <a:solidFill>
                  <a:schemeClr val="bg2">
                    <a:lumMod val="10000"/>
                  </a:schemeClr>
                </a:solidFill>
              </a:ln>
              <a:effectLst/>
            </c:spPr>
          </c:marker>
          <c:xVal>
            <c:numRef>
              <c:f>Mg_Sr!$X$72</c:f>
              <c:numCache>
                <c:formatCode>General</c:formatCode>
                <c:ptCount val="1"/>
                <c:pt idx="0">
                  <c:v>0.65222308300316401</c:v>
                </c:pt>
              </c:numCache>
            </c:numRef>
          </c:xVal>
          <c:yVal>
            <c:numRef>
              <c:f>Mg_Sr!$Y$72</c:f>
              <c:numCache>
                <c:formatCode>General</c:formatCode>
                <c:ptCount val="1"/>
                <c:pt idx="0">
                  <c:v>2.1628936939865136E-3</c:v>
                </c:pt>
              </c:numCache>
            </c:numRef>
          </c:yVal>
          <c:smooth val="0"/>
          <c:extLst>
            <c:ext xmlns:c16="http://schemas.microsoft.com/office/drawing/2014/chart" uri="{C3380CC4-5D6E-409C-BE32-E72D297353CC}">
              <c16:uniqueId val="{0000004C-D99B-4047-A04D-C6A52E684061}"/>
            </c:ext>
          </c:extLst>
        </c:ser>
        <c:ser>
          <c:idx val="71"/>
          <c:order val="71"/>
          <c:tx>
            <c:v>NKE5-2405</c:v>
          </c:tx>
          <c:spPr>
            <a:ln w="25400" cap="rnd">
              <a:noFill/>
              <a:round/>
            </a:ln>
            <a:effectLst/>
          </c:spPr>
          <c:marker>
            <c:symbol val="circle"/>
            <c:size val="17"/>
            <c:spPr>
              <a:solidFill>
                <a:schemeClr val="accent3">
                  <a:lumMod val="40000"/>
                  <a:lumOff val="60000"/>
                </a:schemeClr>
              </a:solidFill>
              <a:ln w="9525">
                <a:solidFill>
                  <a:schemeClr val="bg2">
                    <a:lumMod val="10000"/>
                  </a:schemeClr>
                </a:solidFill>
              </a:ln>
              <a:effectLst/>
            </c:spPr>
          </c:marker>
          <c:xVal>
            <c:numRef>
              <c:f>Mg_Sr!$X$73</c:f>
              <c:numCache>
                <c:formatCode>General</c:formatCode>
                <c:ptCount val="1"/>
                <c:pt idx="0">
                  <c:v>0.64470704970294768</c:v>
                </c:pt>
              </c:numCache>
            </c:numRef>
          </c:xVal>
          <c:yVal>
            <c:numRef>
              <c:f>Mg_Sr!$Y$73</c:f>
              <c:numCache>
                <c:formatCode>General</c:formatCode>
                <c:ptCount val="1"/>
                <c:pt idx="0">
                  <c:v>2.3588207397310336E-3</c:v>
                </c:pt>
              </c:numCache>
            </c:numRef>
          </c:yVal>
          <c:smooth val="0"/>
          <c:extLst>
            <c:ext xmlns:c16="http://schemas.microsoft.com/office/drawing/2014/chart" uri="{C3380CC4-5D6E-409C-BE32-E72D297353CC}">
              <c16:uniqueId val="{0000004D-D99B-4047-A04D-C6A52E684061}"/>
            </c:ext>
          </c:extLst>
        </c:ser>
        <c:ser>
          <c:idx val="72"/>
          <c:order val="72"/>
          <c:tx>
            <c:v>MUW1-2405</c:v>
          </c:tx>
          <c:spPr>
            <a:ln w="25400" cap="rnd">
              <a:noFill/>
              <a:round/>
            </a:ln>
            <a:effectLst/>
          </c:spPr>
          <c:marker>
            <c:symbol val="circle"/>
            <c:size val="16"/>
            <c:spPr>
              <a:solidFill>
                <a:srgbClr val="FFCC00"/>
              </a:solidFill>
              <a:ln w="9525">
                <a:solidFill>
                  <a:schemeClr val="tx1">
                    <a:lumMod val="95000"/>
                    <a:lumOff val="5000"/>
                  </a:schemeClr>
                </a:solidFill>
              </a:ln>
              <a:effectLst/>
            </c:spPr>
          </c:marker>
          <c:xVal>
            <c:numRef>
              <c:f>Mg_Sr!$X$74</c:f>
              <c:numCache>
                <c:formatCode>General</c:formatCode>
                <c:ptCount val="1"/>
                <c:pt idx="0">
                  <c:v>0.66169070182781031</c:v>
                </c:pt>
              </c:numCache>
            </c:numRef>
          </c:xVal>
          <c:yVal>
            <c:numRef>
              <c:f>Mg_Sr!$Y$74</c:f>
              <c:numCache>
                <c:formatCode>General</c:formatCode>
                <c:ptCount val="1"/>
                <c:pt idx="0">
                  <c:v>2.2622565266346719E-3</c:v>
                </c:pt>
              </c:numCache>
            </c:numRef>
          </c:yVal>
          <c:smooth val="0"/>
          <c:extLst>
            <c:ext xmlns:c16="http://schemas.microsoft.com/office/drawing/2014/chart" uri="{C3380CC4-5D6E-409C-BE32-E72D297353CC}">
              <c16:uniqueId val="{0000004E-D99B-4047-A04D-C6A52E684061}"/>
            </c:ext>
          </c:extLst>
        </c:ser>
        <c:ser>
          <c:idx val="73"/>
          <c:order val="73"/>
          <c:tx>
            <c:v>SIN1-2405</c:v>
          </c:tx>
          <c:spPr>
            <a:ln w="25400" cap="rnd">
              <a:noFill/>
              <a:round/>
            </a:ln>
            <a:effectLst/>
          </c:spPr>
          <c:marker>
            <c:symbol val="circle"/>
            <c:size val="17"/>
            <c:spPr>
              <a:solidFill>
                <a:srgbClr val="FFFF00"/>
              </a:solidFill>
              <a:ln w="9525">
                <a:solidFill>
                  <a:schemeClr val="tx1">
                    <a:lumMod val="95000"/>
                    <a:lumOff val="5000"/>
                  </a:schemeClr>
                </a:solidFill>
              </a:ln>
              <a:effectLst/>
            </c:spPr>
          </c:marker>
          <c:xVal>
            <c:numRef>
              <c:f>Mg_Sr!$X$75</c:f>
              <c:numCache>
                <c:formatCode>General</c:formatCode>
                <c:ptCount val="1"/>
                <c:pt idx="0">
                  <c:v>0.32334429843476248</c:v>
                </c:pt>
              </c:numCache>
            </c:numRef>
          </c:xVal>
          <c:yVal>
            <c:numRef>
              <c:f>Mg_Sr!$Y$75</c:f>
              <c:numCache>
                <c:formatCode>General</c:formatCode>
                <c:ptCount val="1"/>
                <c:pt idx="0">
                  <c:v>2.9609440566619885E-3</c:v>
                </c:pt>
              </c:numCache>
            </c:numRef>
          </c:yVal>
          <c:smooth val="0"/>
          <c:extLst>
            <c:ext xmlns:c16="http://schemas.microsoft.com/office/drawing/2014/chart" uri="{C3380CC4-5D6E-409C-BE32-E72D297353CC}">
              <c16:uniqueId val="{0000004F-D99B-4047-A04D-C6A52E684061}"/>
            </c:ext>
          </c:extLst>
        </c:ser>
        <c:dLbls>
          <c:showLegendKey val="0"/>
          <c:showVal val="0"/>
          <c:showCatName val="0"/>
          <c:showSerName val="0"/>
          <c:showPercent val="0"/>
          <c:showBubbleSize val="0"/>
        </c:dLbls>
        <c:axId val="1745470399"/>
        <c:axId val="1745469919"/>
      </c:scatterChart>
      <c:valAx>
        <c:axId val="174547039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r-FR" sz="1200" b="1">
                    <a:solidFill>
                      <a:schemeClr val="tx1"/>
                    </a:solidFill>
                    <a:latin typeface="Arial" panose="020B0604020202020204" pitchFamily="34" charset="0"/>
                    <a:cs typeface="Arial" panose="020B0604020202020204" pitchFamily="34" charset="0"/>
                  </a:rPr>
                  <a:t>Mg/Ca (meq/l)</a:t>
                </a:r>
              </a:p>
            </c:rich>
          </c:tx>
          <c:layout>
            <c:manualLayout>
              <c:xMode val="edge"/>
              <c:yMode val="edge"/>
              <c:x val="0.41692109913956354"/>
              <c:y val="0.9448042282385934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1745469919"/>
        <c:crosses val="autoZero"/>
        <c:crossBetween val="midCat"/>
      </c:valAx>
      <c:valAx>
        <c:axId val="1745469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r-FR" sz="1200" b="1">
                    <a:solidFill>
                      <a:schemeClr val="tx1"/>
                    </a:solidFill>
                    <a:latin typeface="Arial" panose="020B0604020202020204" pitchFamily="34" charset="0"/>
                    <a:cs typeface="Arial" panose="020B0604020202020204" pitchFamily="34" charset="0"/>
                  </a:rPr>
                  <a:t>Sr/Ca (meq/l)</a:t>
                </a:r>
              </a:p>
            </c:rich>
          </c:tx>
          <c:layout>
            <c:manualLayout>
              <c:xMode val="edge"/>
              <c:yMode val="edge"/>
              <c:x val="1.9882260453041299E-3"/>
              <c:y val="0.360601082487105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1745470399"/>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0.63211</cdr:x>
      <cdr:y>0.82885</cdr:y>
    </cdr:from>
    <cdr:to>
      <cdr:x>0.875</cdr:x>
      <cdr:y>0.87594</cdr:y>
    </cdr:to>
    <cdr:sp macro="" textlink="">
      <cdr:nvSpPr>
        <cdr:cNvPr id="2" name="ZoneTexte 1">
          <a:extLst xmlns:a="http://schemas.openxmlformats.org/drawingml/2006/main">
            <a:ext uri="{FF2B5EF4-FFF2-40B4-BE49-F238E27FC236}">
              <a16:creationId xmlns:a16="http://schemas.microsoft.com/office/drawing/2014/main" id="{901E3C98-93CC-E3DF-9EA8-32DCD716A0FD}"/>
            </a:ext>
          </a:extLst>
        </cdr:cNvPr>
        <cdr:cNvSpPr txBox="1"/>
      </cdr:nvSpPr>
      <cdr:spPr>
        <a:xfrm xmlns:a="http://schemas.openxmlformats.org/drawingml/2006/main">
          <a:off x="6048375" y="3352801"/>
          <a:ext cx="2324100" cy="190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sz="1100" kern="1200"/>
        </a:p>
      </cdr:txBody>
    </cdr:sp>
  </cdr:relSizeAnchor>
  <cdr:relSizeAnchor xmlns:cdr="http://schemas.openxmlformats.org/drawingml/2006/chartDrawing">
    <cdr:from>
      <cdr:x>0.7008</cdr:x>
      <cdr:y>0.86181</cdr:y>
    </cdr:from>
    <cdr:to>
      <cdr:x>0.87002</cdr:x>
      <cdr:y>0.92539</cdr:y>
    </cdr:to>
    <cdr:sp macro="" textlink="">
      <cdr:nvSpPr>
        <cdr:cNvPr id="3" name="ZoneTexte 2">
          <a:extLst xmlns:a="http://schemas.openxmlformats.org/drawingml/2006/main">
            <a:ext uri="{FF2B5EF4-FFF2-40B4-BE49-F238E27FC236}">
              <a16:creationId xmlns:a16="http://schemas.microsoft.com/office/drawing/2014/main" id="{A9B44E8C-5C6C-1015-70EA-365C3B99E11D}"/>
            </a:ext>
          </a:extLst>
        </cdr:cNvPr>
        <cdr:cNvSpPr txBox="1"/>
      </cdr:nvSpPr>
      <cdr:spPr>
        <a:xfrm xmlns:a="http://schemas.openxmlformats.org/drawingml/2006/main">
          <a:off x="6705600" y="3486150"/>
          <a:ext cx="1619250"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600" dirty="0">
              <a:effectLst/>
            </a:rPr>
            <a:t>     </a:t>
          </a:r>
          <a:r>
            <a:rPr lang="en-GB" sz="1600" b="1" dirty="0">
              <a:solidFill>
                <a:schemeClr val="tx1"/>
              </a:solidFill>
              <a:effectLst/>
            </a:rPr>
            <a:t>Rainy season </a:t>
          </a:r>
          <a:endParaRPr lang="fr-FR" sz="1600" b="1" kern="1200" dirty="0">
            <a:solidFill>
              <a:schemeClr val="tx1"/>
            </a:solidFill>
          </a:endParaRPr>
        </a:p>
      </cdr:txBody>
    </cdr:sp>
  </cdr:relSizeAnchor>
  <cdr:relSizeAnchor xmlns:cdr="http://schemas.openxmlformats.org/drawingml/2006/chartDrawing">
    <cdr:from>
      <cdr:x>0.71274</cdr:x>
      <cdr:y>0.82649</cdr:y>
    </cdr:from>
    <cdr:to>
      <cdr:x>0.87799</cdr:x>
      <cdr:y>0.85946</cdr:y>
    </cdr:to>
    <cdr:sp macro="" textlink="">
      <cdr:nvSpPr>
        <cdr:cNvPr id="4" name="Accolade fermante 3">
          <a:extLst xmlns:a="http://schemas.openxmlformats.org/drawingml/2006/main">
            <a:ext uri="{FF2B5EF4-FFF2-40B4-BE49-F238E27FC236}">
              <a16:creationId xmlns:a16="http://schemas.microsoft.com/office/drawing/2014/main" id="{621179D3-A66E-C063-BCED-792B4AF6D4D1}"/>
            </a:ext>
          </a:extLst>
        </cdr:cNvPr>
        <cdr:cNvSpPr/>
      </cdr:nvSpPr>
      <cdr:spPr>
        <a:xfrm xmlns:a="http://schemas.openxmlformats.org/drawingml/2006/main" rot="16200000" flipH="1">
          <a:off x="7543800" y="2619376"/>
          <a:ext cx="133350" cy="1581149"/>
        </a:xfrm>
        <a:prstGeom xmlns:a="http://schemas.openxmlformats.org/drawingml/2006/main" prst="rightBrace">
          <a:avLst/>
        </a:prstGeom>
        <a:ln xmlns:a="http://schemas.openxmlformats.org/drawingml/2006/main" w="19050">
          <a:solidFill>
            <a:srgbClr val="370CD6"/>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fr-FR" kern="1200"/>
        </a:p>
      </cdr:txBody>
    </cdr:sp>
  </cdr:relSizeAnchor>
  <cdr:relSizeAnchor xmlns:cdr="http://schemas.openxmlformats.org/drawingml/2006/chartDrawing">
    <cdr:from>
      <cdr:x>0.42749</cdr:x>
      <cdr:y>0.86417</cdr:y>
    </cdr:from>
    <cdr:to>
      <cdr:x>0.65545</cdr:x>
      <cdr:y>0.95122</cdr:y>
    </cdr:to>
    <cdr:sp macro="" textlink="">
      <cdr:nvSpPr>
        <cdr:cNvPr id="5" name="ZoneTexte 4">
          <a:extLst xmlns:a="http://schemas.openxmlformats.org/drawingml/2006/main">
            <a:ext uri="{FF2B5EF4-FFF2-40B4-BE49-F238E27FC236}">
              <a16:creationId xmlns:a16="http://schemas.microsoft.com/office/drawing/2014/main" id="{FD7EB217-15B4-55D2-557F-0D4C8414B553}"/>
            </a:ext>
          </a:extLst>
        </cdr:cNvPr>
        <cdr:cNvSpPr txBox="1"/>
      </cdr:nvSpPr>
      <cdr:spPr>
        <a:xfrm xmlns:a="http://schemas.openxmlformats.org/drawingml/2006/main">
          <a:off x="5025817" y="4049760"/>
          <a:ext cx="2680028" cy="4079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100" dirty="0">
              <a:effectLst/>
              <a:latin typeface="+mn-lt"/>
              <a:ea typeface="+mn-ea"/>
              <a:cs typeface="+mn-cs"/>
            </a:rPr>
            <a:t>     </a:t>
          </a:r>
          <a:r>
            <a:rPr lang="en-GB" sz="1600" b="1" dirty="0">
              <a:solidFill>
                <a:schemeClr val="tx1"/>
              </a:solidFill>
              <a:effectLst/>
            </a:rPr>
            <a:t>Dry season </a:t>
          </a:r>
          <a:endParaRPr lang="fr-FR" sz="1600" b="1" kern="1200" dirty="0">
            <a:solidFill>
              <a:schemeClr val="tx1"/>
            </a:solidFill>
          </a:endParaRPr>
        </a:p>
      </cdr:txBody>
    </cdr:sp>
  </cdr:relSizeAnchor>
  <cdr:relSizeAnchor xmlns:cdr="http://schemas.openxmlformats.org/drawingml/2006/chartDrawing">
    <cdr:from>
      <cdr:x>0.44397</cdr:x>
      <cdr:y>0.83827</cdr:y>
    </cdr:from>
    <cdr:to>
      <cdr:x>0.65899</cdr:x>
      <cdr:y>0.87123</cdr:y>
    </cdr:to>
    <cdr:sp macro="" textlink="">
      <cdr:nvSpPr>
        <cdr:cNvPr id="6" name="Accolade fermante 5">
          <a:extLst xmlns:a="http://schemas.openxmlformats.org/drawingml/2006/main">
            <a:ext uri="{FF2B5EF4-FFF2-40B4-BE49-F238E27FC236}">
              <a16:creationId xmlns:a16="http://schemas.microsoft.com/office/drawing/2014/main" id="{2BB5F3BF-8768-567D-D8FD-66F598EB118A}"/>
            </a:ext>
          </a:extLst>
        </cdr:cNvPr>
        <cdr:cNvSpPr/>
      </cdr:nvSpPr>
      <cdr:spPr>
        <a:xfrm xmlns:a="http://schemas.openxmlformats.org/drawingml/2006/main" rot="16200000" flipH="1">
          <a:off x="5210176" y="2428875"/>
          <a:ext cx="133351" cy="2057403"/>
        </a:xfrm>
        <a:prstGeom xmlns:a="http://schemas.openxmlformats.org/drawingml/2006/main" prst="rightBrace">
          <a:avLst/>
        </a:prstGeom>
        <a:ln xmlns:a="http://schemas.openxmlformats.org/drawingml/2006/main" w="19050">
          <a:solidFill>
            <a:srgbClr val="370CD6"/>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fr-FR" kern="1200"/>
        </a:p>
      </cdr:txBody>
    </cdr:sp>
  </cdr:relSizeAnchor>
  <cdr:relSizeAnchor xmlns:cdr="http://schemas.openxmlformats.org/drawingml/2006/chartDrawing">
    <cdr:from>
      <cdr:x>0.20852</cdr:x>
      <cdr:y>0.86529</cdr:y>
    </cdr:from>
    <cdr:to>
      <cdr:x>0.37974</cdr:x>
      <cdr:y>0.93122</cdr:y>
    </cdr:to>
    <cdr:sp macro="" textlink="">
      <cdr:nvSpPr>
        <cdr:cNvPr id="7" name="ZoneTexte 6">
          <a:extLst xmlns:a="http://schemas.openxmlformats.org/drawingml/2006/main">
            <a:ext uri="{FF2B5EF4-FFF2-40B4-BE49-F238E27FC236}">
              <a16:creationId xmlns:a16="http://schemas.microsoft.com/office/drawing/2014/main" id="{0287A189-D2B7-FFFB-FA2D-5B93F3651800}"/>
            </a:ext>
          </a:extLst>
        </cdr:cNvPr>
        <cdr:cNvSpPr txBox="1"/>
      </cdr:nvSpPr>
      <cdr:spPr>
        <a:xfrm xmlns:a="http://schemas.openxmlformats.org/drawingml/2006/main">
          <a:off x="2451428" y="4055028"/>
          <a:ext cx="2012960" cy="3089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400" dirty="0">
              <a:effectLst/>
            </a:rPr>
            <a:t>     </a:t>
          </a:r>
          <a:r>
            <a:rPr lang="en-GB" sz="1400" b="1" dirty="0">
              <a:solidFill>
                <a:schemeClr val="tx1"/>
              </a:solidFill>
              <a:effectLst/>
            </a:rPr>
            <a:t>Rainy</a:t>
          </a:r>
          <a:r>
            <a:rPr lang="en-GB" sz="1400" dirty="0">
              <a:effectLst/>
            </a:rPr>
            <a:t> </a:t>
          </a:r>
          <a:r>
            <a:rPr lang="en-GB" sz="1600" b="1" dirty="0">
              <a:solidFill>
                <a:schemeClr val="tx1"/>
              </a:solidFill>
              <a:effectLst/>
            </a:rPr>
            <a:t>season</a:t>
          </a:r>
          <a:r>
            <a:rPr lang="en-GB" sz="1400" dirty="0">
              <a:effectLst/>
            </a:rPr>
            <a:t> </a:t>
          </a:r>
          <a:endParaRPr lang="fr-FR" sz="1400" kern="1200" dirty="0"/>
        </a:p>
      </cdr:txBody>
    </cdr:sp>
  </cdr:relSizeAnchor>
  <cdr:relSizeAnchor xmlns:cdr="http://schemas.openxmlformats.org/drawingml/2006/chartDrawing">
    <cdr:from>
      <cdr:x>0.22895</cdr:x>
      <cdr:y>0.82885</cdr:y>
    </cdr:from>
    <cdr:to>
      <cdr:x>0.3932</cdr:x>
      <cdr:y>0.86417</cdr:y>
    </cdr:to>
    <cdr:sp macro="" textlink="">
      <cdr:nvSpPr>
        <cdr:cNvPr id="8" name="Accolade fermante 7">
          <a:extLst xmlns:a="http://schemas.openxmlformats.org/drawingml/2006/main">
            <a:ext uri="{FF2B5EF4-FFF2-40B4-BE49-F238E27FC236}">
              <a16:creationId xmlns:a16="http://schemas.microsoft.com/office/drawing/2014/main" id="{D9755F7A-35B2-3B33-34F8-2E03D95B5DF2}"/>
            </a:ext>
          </a:extLst>
        </cdr:cNvPr>
        <cdr:cNvSpPr/>
      </cdr:nvSpPr>
      <cdr:spPr>
        <a:xfrm xmlns:a="http://schemas.openxmlformats.org/drawingml/2006/main" rot="16200000" flipH="1">
          <a:off x="2905124" y="2638426"/>
          <a:ext cx="142877" cy="1571625"/>
        </a:xfrm>
        <a:prstGeom xmlns:a="http://schemas.openxmlformats.org/drawingml/2006/main" prst="rightBrace">
          <a:avLst/>
        </a:prstGeom>
        <a:ln xmlns:a="http://schemas.openxmlformats.org/drawingml/2006/main" w="19050">
          <a:solidFill>
            <a:srgbClr val="370CD6"/>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fr-FR" kern="1200"/>
        </a:p>
      </cdr:txBody>
    </cdr:sp>
  </cdr:relSizeAnchor>
  <cdr:relSizeAnchor xmlns:cdr="http://schemas.openxmlformats.org/drawingml/2006/chartDrawing">
    <cdr:from>
      <cdr:x>0.0667</cdr:x>
      <cdr:y>0.86417</cdr:y>
    </cdr:from>
    <cdr:to>
      <cdr:x>0.21601</cdr:x>
      <cdr:y>0.92774</cdr:y>
    </cdr:to>
    <cdr:sp macro="" textlink="">
      <cdr:nvSpPr>
        <cdr:cNvPr id="9" name="ZoneTexte 8">
          <a:extLst xmlns:a="http://schemas.openxmlformats.org/drawingml/2006/main">
            <a:ext uri="{FF2B5EF4-FFF2-40B4-BE49-F238E27FC236}">
              <a16:creationId xmlns:a16="http://schemas.microsoft.com/office/drawing/2014/main" id="{8C21CE2C-94B8-1E98-A68F-08CC69152002}"/>
            </a:ext>
          </a:extLst>
        </cdr:cNvPr>
        <cdr:cNvSpPr txBox="1"/>
      </cdr:nvSpPr>
      <cdr:spPr>
        <a:xfrm xmlns:a="http://schemas.openxmlformats.org/drawingml/2006/main">
          <a:off x="638175" y="3495675"/>
          <a:ext cx="1428750"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fr-FR" sz="1400" b="1" dirty="0" err="1">
              <a:solidFill>
                <a:schemeClr val="tx1"/>
              </a:solidFill>
            </a:rPr>
            <a:t>Rainfall</a:t>
          </a:r>
          <a:r>
            <a:rPr lang="fr-FR" sz="1400" b="1" dirty="0">
              <a:solidFill>
                <a:schemeClr val="tx1"/>
              </a:solidFill>
            </a:rPr>
            <a:t> </a:t>
          </a:r>
          <a:r>
            <a:rPr lang="fr-FR" sz="1600" b="1" dirty="0" err="1">
              <a:solidFill>
                <a:schemeClr val="tx1"/>
              </a:solidFill>
            </a:rPr>
            <a:t>slowdown</a:t>
          </a:r>
          <a:endParaRPr lang="fr-FR" sz="1600" b="1" kern="1200" dirty="0">
            <a:solidFill>
              <a:schemeClr val="tx1"/>
            </a:solidFill>
          </a:endParaRPr>
        </a:p>
      </cdr:txBody>
    </cdr:sp>
  </cdr:relSizeAnchor>
  <cdr:relSizeAnchor xmlns:cdr="http://schemas.openxmlformats.org/drawingml/2006/chartDrawing">
    <cdr:from>
      <cdr:x>0.08163</cdr:x>
      <cdr:y>0.83591</cdr:y>
    </cdr:from>
    <cdr:to>
      <cdr:x>0.1961</cdr:x>
      <cdr:y>0.86888</cdr:y>
    </cdr:to>
    <cdr:sp macro="" textlink="">
      <cdr:nvSpPr>
        <cdr:cNvPr id="10" name="Accolade fermante 9">
          <a:extLst xmlns:a="http://schemas.openxmlformats.org/drawingml/2006/main">
            <a:ext uri="{FF2B5EF4-FFF2-40B4-BE49-F238E27FC236}">
              <a16:creationId xmlns:a16="http://schemas.microsoft.com/office/drawing/2014/main" id="{6F900FC9-14BB-4451-95D9-A0E4D8678AF7}"/>
            </a:ext>
          </a:extLst>
        </cdr:cNvPr>
        <cdr:cNvSpPr/>
      </cdr:nvSpPr>
      <cdr:spPr>
        <a:xfrm xmlns:a="http://schemas.openxmlformats.org/drawingml/2006/main" rot="16200000" flipH="1">
          <a:off x="1262064" y="2900364"/>
          <a:ext cx="133350" cy="1095378"/>
        </a:xfrm>
        <a:prstGeom xmlns:a="http://schemas.openxmlformats.org/drawingml/2006/main" prst="rightBrace">
          <a:avLst/>
        </a:prstGeom>
        <a:ln xmlns:a="http://schemas.openxmlformats.org/drawingml/2006/main" w="19050">
          <a:solidFill>
            <a:srgbClr val="370CD6"/>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fr-FR" kern="1200"/>
        </a:p>
      </cdr:txBody>
    </cdr:sp>
  </cdr:relSizeAnchor>
</c:userShapes>
</file>

<file path=ppt/drawings/drawing2.xml><?xml version="1.0" encoding="utf-8"?>
<c:userShapes xmlns:c="http://schemas.openxmlformats.org/drawingml/2006/chart">
  <cdr:relSizeAnchor xmlns:cdr="http://schemas.openxmlformats.org/drawingml/2006/chartDrawing">
    <cdr:from>
      <cdr:x>0.25229</cdr:x>
      <cdr:y>0.05214</cdr:y>
    </cdr:from>
    <cdr:to>
      <cdr:x>0.76174</cdr:x>
      <cdr:y>0.63057</cdr:y>
    </cdr:to>
    <cdr:sp macro="" textlink="">
      <cdr:nvSpPr>
        <cdr:cNvPr id="2" name="Ellipse 1">
          <a:extLst xmlns:a="http://schemas.openxmlformats.org/drawingml/2006/main">
            <a:ext uri="{FF2B5EF4-FFF2-40B4-BE49-F238E27FC236}">
              <a16:creationId xmlns:a16="http://schemas.microsoft.com/office/drawing/2014/main" id="{6E08D6DF-1660-1672-A640-CE05D2891298}"/>
            </a:ext>
          </a:extLst>
        </cdr:cNvPr>
        <cdr:cNvSpPr/>
      </cdr:nvSpPr>
      <cdr:spPr>
        <a:xfrm xmlns:a="http://schemas.openxmlformats.org/drawingml/2006/main">
          <a:off x="1350914" y="253916"/>
          <a:ext cx="2727960" cy="2816993"/>
        </a:xfrm>
        <a:prstGeom xmlns:a="http://schemas.openxmlformats.org/drawingml/2006/main" prst="ellipse">
          <a:avLst/>
        </a:prstGeom>
        <a:noFill xmlns:a="http://schemas.openxmlformats.org/drawingml/2006/main"/>
        <a:ln xmlns:a="http://schemas.openxmlformats.org/drawingml/2006/main">
          <a:solidFill>
            <a:schemeClr val="tx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kern="1200"/>
        </a:p>
      </cdr:txBody>
    </cdr:sp>
  </cdr:relSizeAnchor>
  <cdr:relSizeAnchor xmlns:cdr="http://schemas.openxmlformats.org/drawingml/2006/chartDrawing">
    <cdr:from>
      <cdr:x>0.21529</cdr:x>
      <cdr:y>0.63057</cdr:y>
    </cdr:from>
    <cdr:to>
      <cdr:x>0.48282</cdr:x>
      <cdr:y>0.82062</cdr:y>
    </cdr:to>
    <cdr:sp macro="" textlink="">
      <cdr:nvSpPr>
        <cdr:cNvPr id="3" name="Ellipse 2">
          <a:extLst xmlns:a="http://schemas.openxmlformats.org/drawingml/2006/main">
            <a:ext uri="{FF2B5EF4-FFF2-40B4-BE49-F238E27FC236}">
              <a16:creationId xmlns:a16="http://schemas.microsoft.com/office/drawing/2014/main" id="{69480FD7-5633-4885-56DD-1BDB1B49F8CE}"/>
            </a:ext>
          </a:extLst>
        </cdr:cNvPr>
        <cdr:cNvSpPr/>
      </cdr:nvSpPr>
      <cdr:spPr>
        <a:xfrm xmlns:a="http://schemas.openxmlformats.org/drawingml/2006/main">
          <a:off x="1152794" y="3070909"/>
          <a:ext cx="1432560" cy="925593"/>
        </a:xfrm>
        <a:prstGeom xmlns:a="http://schemas.openxmlformats.org/drawingml/2006/main" prst="ellipse">
          <a:avLst/>
        </a:prstGeom>
        <a:noFill xmlns:a="http://schemas.openxmlformats.org/drawingml/2006/mai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kern="1200"/>
        </a:p>
      </cdr:txBody>
    </cdr:sp>
  </cdr:relSizeAnchor>
  <cdr:relSizeAnchor xmlns:cdr="http://schemas.openxmlformats.org/drawingml/2006/chartDrawing">
    <cdr:from>
      <cdr:x>0.5</cdr:x>
      <cdr:y>0.63493</cdr:y>
    </cdr:from>
    <cdr:to>
      <cdr:x>0.66996</cdr:x>
      <cdr:y>0.82347</cdr:y>
    </cdr:to>
    <cdr:sp macro="" textlink="">
      <cdr:nvSpPr>
        <cdr:cNvPr id="4" name="Ellipse 3">
          <a:extLst xmlns:a="http://schemas.openxmlformats.org/drawingml/2006/main">
            <a:ext uri="{FF2B5EF4-FFF2-40B4-BE49-F238E27FC236}">
              <a16:creationId xmlns:a16="http://schemas.microsoft.com/office/drawing/2014/main" id="{6AD080B4-298A-33A3-9CC3-C94F208B532C}"/>
            </a:ext>
          </a:extLst>
        </cdr:cNvPr>
        <cdr:cNvSpPr/>
      </cdr:nvSpPr>
      <cdr:spPr>
        <a:xfrm xmlns:a="http://schemas.openxmlformats.org/drawingml/2006/main">
          <a:off x="2420662" y="2795719"/>
          <a:ext cx="822842" cy="830184"/>
        </a:xfrm>
        <a:prstGeom xmlns:a="http://schemas.openxmlformats.org/drawingml/2006/main" prst="ellipse">
          <a:avLst/>
        </a:prstGeom>
        <a:noFill xmlns:a="http://schemas.openxmlformats.org/drawingml/2006/mai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kern="1200"/>
        </a:p>
      </cdr:txBody>
    </cdr:sp>
  </cdr:relSizeAnchor>
  <cdr:relSizeAnchor xmlns:cdr="http://schemas.openxmlformats.org/drawingml/2006/chartDrawing">
    <cdr:from>
      <cdr:x>0.64221</cdr:x>
      <cdr:y>0.63759</cdr:y>
    </cdr:from>
    <cdr:to>
      <cdr:x>0.92682</cdr:x>
      <cdr:y>0.90825</cdr:y>
    </cdr:to>
    <cdr:sp macro="" textlink="">
      <cdr:nvSpPr>
        <cdr:cNvPr id="5" name="Ellipse 4">
          <a:extLst xmlns:a="http://schemas.openxmlformats.org/drawingml/2006/main">
            <a:ext uri="{FF2B5EF4-FFF2-40B4-BE49-F238E27FC236}">
              <a16:creationId xmlns:a16="http://schemas.microsoft.com/office/drawing/2014/main" id="{FF2E5BB9-6CB8-1C10-1CA7-D09A94D0301E}"/>
            </a:ext>
          </a:extLst>
        </cdr:cNvPr>
        <cdr:cNvSpPr/>
      </cdr:nvSpPr>
      <cdr:spPr>
        <a:xfrm xmlns:a="http://schemas.openxmlformats.org/drawingml/2006/main">
          <a:off x="3438795" y="3105109"/>
          <a:ext cx="1524000" cy="1318114"/>
        </a:xfrm>
        <a:prstGeom xmlns:a="http://schemas.openxmlformats.org/drawingml/2006/main" prst="ellipse">
          <a:avLst/>
        </a:prstGeom>
        <a:noFill xmlns:a="http://schemas.openxmlformats.org/drawingml/2006/mai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DF11AF-37C6-4748-BCD3-A0148657BB79}" type="datetimeFigureOut">
              <a:rPr lang="fr-FR" smtClean="0"/>
              <a:t>01/05/2025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0106A-DAC3-43EE-9616-C5955A4927F6}" type="slidenum">
              <a:rPr lang="fr-FR" smtClean="0"/>
              <a:t>‹N°›</a:t>
            </a:fld>
            <a:endParaRPr lang="fr-FR"/>
          </a:p>
        </p:txBody>
      </p:sp>
    </p:spTree>
    <p:extLst>
      <p:ext uri="{BB962C8B-B14F-4D97-AF65-F5344CB8AC3E}">
        <p14:creationId xmlns:p14="http://schemas.microsoft.com/office/powerpoint/2010/main" val="1696806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180106A-DAC3-43EE-9616-C5955A4927F6}" type="slidenum">
              <a:rPr lang="fr-FR" smtClean="0"/>
              <a:t>1</a:t>
            </a:fld>
            <a:endParaRPr lang="fr-FR"/>
          </a:p>
        </p:txBody>
      </p:sp>
    </p:spTree>
    <p:extLst>
      <p:ext uri="{BB962C8B-B14F-4D97-AF65-F5344CB8AC3E}">
        <p14:creationId xmlns:p14="http://schemas.microsoft.com/office/powerpoint/2010/main" val="4203332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180106A-DAC3-43EE-9616-C5955A4927F6}" type="slidenum">
              <a:rPr lang="fr-FR" smtClean="0"/>
              <a:t>3</a:t>
            </a:fld>
            <a:endParaRPr lang="fr-FR"/>
          </a:p>
        </p:txBody>
      </p:sp>
    </p:spTree>
    <p:extLst>
      <p:ext uri="{BB962C8B-B14F-4D97-AF65-F5344CB8AC3E}">
        <p14:creationId xmlns:p14="http://schemas.microsoft.com/office/powerpoint/2010/main" val="1690902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180106A-DAC3-43EE-9616-C5955A4927F6}" type="slidenum">
              <a:rPr lang="fr-FR" smtClean="0"/>
              <a:t>4</a:t>
            </a:fld>
            <a:endParaRPr lang="fr-FR"/>
          </a:p>
        </p:txBody>
      </p:sp>
    </p:spTree>
    <p:extLst>
      <p:ext uri="{BB962C8B-B14F-4D97-AF65-F5344CB8AC3E}">
        <p14:creationId xmlns:p14="http://schemas.microsoft.com/office/powerpoint/2010/main" val="1601010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180106A-DAC3-43EE-9616-C5955A4927F6}" type="slidenum">
              <a:rPr lang="fr-FR" smtClean="0"/>
              <a:t>7</a:t>
            </a:fld>
            <a:endParaRPr lang="fr-FR"/>
          </a:p>
        </p:txBody>
      </p:sp>
    </p:spTree>
    <p:extLst>
      <p:ext uri="{BB962C8B-B14F-4D97-AF65-F5344CB8AC3E}">
        <p14:creationId xmlns:p14="http://schemas.microsoft.com/office/powerpoint/2010/main" val="3047821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180106A-DAC3-43EE-9616-C5955A4927F6}" type="slidenum">
              <a:rPr lang="fr-FR" smtClean="0"/>
              <a:t>11</a:t>
            </a:fld>
            <a:endParaRPr lang="fr-FR"/>
          </a:p>
        </p:txBody>
      </p:sp>
    </p:spTree>
    <p:extLst>
      <p:ext uri="{BB962C8B-B14F-4D97-AF65-F5344CB8AC3E}">
        <p14:creationId xmlns:p14="http://schemas.microsoft.com/office/powerpoint/2010/main" val="4275593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AEB776-C46E-4CAC-7204-5FC520EAD94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B406C69-9DD7-AFA6-6280-D24D58B57D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A45CDCE-87F1-0D07-F37B-4903E9BDC99B}"/>
              </a:ext>
            </a:extLst>
          </p:cNvPr>
          <p:cNvSpPr>
            <a:spLocks noGrp="1"/>
          </p:cNvSpPr>
          <p:nvPr>
            <p:ph type="dt" sz="half" idx="10"/>
          </p:nvPr>
        </p:nvSpPr>
        <p:spPr/>
        <p:txBody>
          <a:bodyPr/>
          <a:lstStyle/>
          <a:p>
            <a:fld id="{67EE0082-2F10-4354-B2B3-31CB26B6664A}" type="datetimeFigureOut">
              <a:rPr lang="fr-FR" smtClean="0"/>
              <a:t>01/05/2025</a:t>
            </a:fld>
            <a:endParaRPr lang="fr-FR"/>
          </a:p>
        </p:txBody>
      </p:sp>
      <p:sp>
        <p:nvSpPr>
          <p:cNvPr id="5" name="Espace réservé du pied de page 4">
            <a:extLst>
              <a:ext uri="{FF2B5EF4-FFF2-40B4-BE49-F238E27FC236}">
                <a16:creationId xmlns:a16="http://schemas.microsoft.com/office/drawing/2014/main" id="{93E7B4B2-CBA1-CBD5-042A-AE8A8C5F8EA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9946BB2-D4E9-365C-B87D-522868C62CE7}"/>
              </a:ext>
            </a:extLst>
          </p:cNvPr>
          <p:cNvSpPr>
            <a:spLocks noGrp="1"/>
          </p:cNvSpPr>
          <p:nvPr>
            <p:ph type="sldNum" sz="quarter" idx="12"/>
          </p:nvPr>
        </p:nvSpPr>
        <p:spPr/>
        <p:txBody>
          <a:bodyPr/>
          <a:lstStyle/>
          <a:p>
            <a:fld id="{0A40D5F5-9479-4F2F-9BDB-44E1D24BBDFD}" type="slidenum">
              <a:rPr lang="fr-FR" smtClean="0"/>
              <a:t>‹N°›</a:t>
            </a:fld>
            <a:endParaRPr lang="fr-FR"/>
          </a:p>
        </p:txBody>
      </p:sp>
    </p:spTree>
    <p:extLst>
      <p:ext uri="{BB962C8B-B14F-4D97-AF65-F5344CB8AC3E}">
        <p14:creationId xmlns:p14="http://schemas.microsoft.com/office/powerpoint/2010/main" val="2194150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1837B3-264F-82EC-FA4F-1165D7478D6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C5F3664-02AA-E70B-6960-55DB92032B8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04B8E53-5372-1098-F080-9EC08ECD179A}"/>
              </a:ext>
            </a:extLst>
          </p:cNvPr>
          <p:cNvSpPr>
            <a:spLocks noGrp="1"/>
          </p:cNvSpPr>
          <p:nvPr>
            <p:ph type="dt" sz="half" idx="10"/>
          </p:nvPr>
        </p:nvSpPr>
        <p:spPr/>
        <p:txBody>
          <a:bodyPr/>
          <a:lstStyle/>
          <a:p>
            <a:fld id="{67EE0082-2F10-4354-B2B3-31CB26B6664A}" type="datetimeFigureOut">
              <a:rPr lang="fr-FR" smtClean="0"/>
              <a:t>01/05/2025</a:t>
            </a:fld>
            <a:endParaRPr lang="fr-FR"/>
          </a:p>
        </p:txBody>
      </p:sp>
      <p:sp>
        <p:nvSpPr>
          <p:cNvPr id="5" name="Espace réservé du pied de page 4">
            <a:extLst>
              <a:ext uri="{FF2B5EF4-FFF2-40B4-BE49-F238E27FC236}">
                <a16:creationId xmlns:a16="http://schemas.microsoft.com/office/drawing/2014/main" id="{C9FDED89-C01C-03E3-CDA4-C3083421B61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C8AFC97-290F-30BB-418B-86055A45C132}"/>
              </a:ext>
            </a:extLst>
          </p:cNvPr>
          <p:cNvSpPr>
            <a:spLocks noGrp="1"/>
          </p:cNvSpPr>
          <p:nvPr>
            <p:ph type="sldNum" sz="quarter" idx="12"/>
          </p:nvPr>
        </p:nvSpPr>
        <p:spPr/>
        <p:txBody>
          <a:bodyPr/>
          <a:lstStyle/>
          <a:p>
            <a:fld id="{0A40D5F5-9479-4F2F-9BDB-44E1D24BBDFD}" type="slidenum">
              <a:rPr lang="fr-FR" smtClean="0"/>
              <a:t>‹N°›</a:t>
            </a:fld>
            <a:endParaRPr lang="fr-FR"/>
          </a:p>
        </p:txBody>
      </p:sp>
    </p:spTree>
    <p:extLst>
      <p:ext uri="{BB962C8B-B14F-4D97-AF65-F5344CB8AC3E}">
        <p14:creationId xmlns:p14="http://schemas.microsoft.com/office/powerpoint/2010/main" val="396053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FA91AA8-D8F4-8779-5FD5-82A15717A64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5879771-6560-C02D-2134-A4F3E6580B9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02228D3-FE39-BFBD-C81A-43044C7B3B63}"/>
              </a:ext>
            </a:extLst>
          </p:cNvPr>
          <p:cNvSpPr>
            <a:spLocks noGrp="1"/>
          </p:cNvSpPr>
          <p:nvPr>
            <p:ph type="dt" sz="half" idx="10"/>
          </p:nvPr>
        </p:nvSpPr>
        <p:spPr/>
        <p:txBody>
          <a:bodyPr/>
          <a:lstStyle/>
          <a:p>
            <a:fld id="{67EE0082-2F10-4354-B2B3-31CB26B6664A}" type="datetimeFigureOut">
              <a:rPr lang="fr-FR" smtClean="0"/>
              <a:t>01/05/2025</a:t>
            </a:fld>
            <a:endParaRPr lang="fr-FR"/>
          </a:p>
        </p:txBody>
      </p:sp>
      <p:sp>
        <p:nvSpPr>
          <p:cNvPr id="5" name="Espace réservé du pied de page 4">
            <a:extLst>
              <a:ext uri="{FF2B5EF4-FFF2-40B4-BE49-F238E27FC236}">
                <a16:creationId xmlns:a16="http://schemas.microsoft.com/office/drawing/2014/main" id="{0FBC5117-ECC2-88AF-0488-D64F75CD960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2D380C-26CA-2CD2-9CB6-74F398CEEB5D}"/>
              </a:ext>
            </a:extLst>
          </p:cNvPr>
          <p:cNvSpPr>
            <a:spLocks noGrp="1"/>
          </p:cNvSpPr>
          <p:nvPr>
            <p:ph type="sldNum" sz="quarter" idx="12"/>
          </p:nvPr>
        </p:nvSpPr>
        <p:spPr/>
        <p:txBody>
          <a:bodyPr/>
          <a:lstStyle/>
          <a:p>
            <a:fld id="{0A40D5F5-9479-4F2F-9BDB-44E1D24BBDFD}" type="slidenum">
              <a:rPr lang="fr-FR" smtClean="0"/>
              <a:t>‹N°›</a:t>
            </a:fld>
            <a:endParaRPr lang="fr-FR"/>
          </a:p>
        </p:txBody>
      </p:sp>
    </p:spTree>
    <p:extLst>
      <p:ext uri="{BB962C8B-B14F-4D97-AF65-F5344CB8AC3E}">
        <p14:creationId xmlns:p14="http://schemas.microsoft.com/office/powerpoint/2010/main" val="253111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B4C618-79EB-29D4-08CB-C2140DB7FBB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9B52A3A-B558-7EC1-F7E0-FF34FE630C8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FD1631-7435-9762-F6C1-5C5132992387}"/>
              </a:ext>
            </a:extLst>
          </p:cNvPr>
          <p:cNvSpPr>
            <a:spLocks noGrp="1"/>
          </p:cNvSpPr>
          <p:nvPr>
            <p:ph type="dt" sz="half" idx="10"/>
          </p:nvPr>
        </p:nvSpPr>
        <p:spPr/>
        <p:txBody>
          <a:bodyPr/>
          <a:lstStyle/>
          <a:p>
            <a:fld id="{67EE0082-2F10-4354-B2B3-31CB26B6664A}" type="datetimeFigureOut">
              <a:rPr lang="fr-FR" smtClean="0"/>
              <a:t>01/05/2025</a:t>
            </a:fld>
            <a:endParaRPr lang="fr-FR"/>
          </a:p>
        </p:txBody>
      </p:sp>
      <p:sp>
        <p:nvSpPr>
          <p:cNvPr id="5" name="Espace réservé du pied de page 4">
            <a:extLst>
              <a:ext uri="{FF2B5EF4-FFF2-40B4-BE49-F238E27FC236}">
                <a16:creationId xmlns:a16="http://schemas.microsoft.com/office/drawing/2014/main" id="{6E3DD86C-B946-4361-D0B1-CE2A121D5C1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9F2C2D-E0E5-EE1D-DAE6-CE02323E9EAE}"/>
              </a:ext>
            </a:extLst>
          </p:cNvPr>
          <p:cNvSpPr>
            <a:spLocks noGrp="1"/>
          </p:cNvSpPr>
          <p:nvPr>
            <p:ph type="sldNum" sz="quarter" idx="12"/>
          </p:nvPr>
        </p:nvSpPr>
        <p:spPr/>
        <p:txBody>
          <a:bodyPr/>
          <a:lstStyle/>
          <a:p>
            <a:fld id="{0A40D5F5-9479-4F2F-9BDB-44E1D24BBDFD}" type="slidenum">
              <a:rPr lang="fr-FR" smtClean="0"/>
              <a:t>‹N°›</a:t>
            </a:fld>
            <a:endParaRPr lang="fr-FR"/>
          </a:p>
        </p:txBody>
      </p:sp>
    </p:spTree>
    <p:extLst>
      <p:ext uri="{BB962C8B-B14F-4D97-AF65-F5344CB8AC3E}">
        <p14:creationId xmlns:p14="http://schemas.microsoft.com/office/powerpoint/2010/main" val="1375309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6DFAC7-3B6D-508C-4487-D6A7566212E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3E786E8-D650-6133-0440-EF9B95929C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6D5DD53-C343-7CC1-5A14-70AA228A3EB3}"/>
              </a:ext>
            </a:extLst>
          </p:cNvPr>
          <p:cNvSpPr>
            <a:spLocks noGrp="1"/>
          </p:cNvSpPr>
          <p:nvPr>
            <p:ph type="dt" sz="half" idx="10"/>
          </p:nvPr>
        </p:nvSpPr>
        <p:spPr/>
        <p:txBody>
          <a:bodyPr/>
          <a:lstStyle/>
          <a:p>
            <a:fld id="{67EE0082-2F10-4354-B2B3-31CB26B6664A}" type="datetimeFigureOut">
              <a:rPr lang="fr-FR" smtClean="0"/>
              <a:t>01/05/2025</a:t>
            </a:fld>
            <a:endParaRPr lang="fr-FR"/>
          </a:p>
        </p:txBody>
      </p:sp>
      <p:sp>
        <p:nvSpPr>
          <p:cNvPr id="5" name="Espace réservé du pied de page 4">
            <a:extLst>
              <a:ext uri="{FF2B5EF4-FFF2-40B4-BE49-F238E27FC236}">
                <a16:creationId xmlns:a16="http://schemas.microsoft.com/office/drawing/2014/main" id="{52B8DE81-9147-7A6D-A21A-4C6C8C5F61C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242E78-7421-1518-64A3-D6ABDA559225}"/>
              </a:ext>
            </a:extLst>
          </p:cNvPr>
          <p:cNvSpPr>
            <a:spLocks noGrp="1"/>
          </p:cNvSpPr>
          <p:nvPr>
            <p:ph type="sldNum" sz="quarter" idx="12"/>
          </p:nvPr>
        </p:nvSpPr>
        <p:spPr/>
        <p:txBody>
          <a:bodyPr/>
          <a:lstStyle/>
          <a:p>
            <a:fld id="{0A40D5F5-9479-4F2F-9BDB-44E1D24BBDFD}" type="slidenum">
              <a:rPr lang="fr-FR" smtClean="0"/>
              <a:t>‹N°›</a:t>
            </a:fld>
            <a:endParaRPr lang="fr-FR"/>
          </a:p>
        </p:txBody>
      </p:sp>
    </p:spTree>
    <p:extLst>
      <p:ext uri="{BB962C8B-B14F-4D97-AF65-F5344CB8AC3E}">
        <p14:creationId xmlns:p14="http://schemas.microsoft.com/office/powerpoint/2010/main" val="1469180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C6ABD3-5B1A-D77F-1171-F5AC5C94C69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0C3979D-12B6-CF0F-4405-E689E18B34A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585BAD9-6C63-0213-4628-8EB89579805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5EF37C4-583A-9154-1165-AC40E69D4A67}"/>
              </a:ext>
            </a:extLst>
          </p:cNvPr>
          <p:cNvSpPr>
            <a:spLocks noGrp="1"/>
          </p:cNvSpPr>
          <p:nvPr>
            <p:ph type="dt" sz="half" idx="10"/>
          </p:nvPr>
        </p:nvSpPr>
        <p:spPr/>
        <p:txBody>
          <a:bodyPr/>
          <a:lstStyle/>
          <a:p>
            <a:fld id="{67EE0082-2F10-4354-B2B3-31CB26B6664A}" type="datetimeFigureOut">
              <a:rPr lang="fr-FR" smtClean="0"/>
              <a:t>01/05/2025</a:t>
            </a:fld>
            <a:endParaRPr lang="fr-FR"/>
          </a:p>
        </p:txBody>
      </p:sp>
      <p:sp>
        <p:nvSpPr>
          <p:cNvPr id="6" name="Espace réservé du pied de page 5">
            <a:extLst>
              <a:ext uri="{FF2B5EF4-FFF2-40B4-BE49-F238E27FC236}">
                <a16:creationId xmlns:a16="http://schemas.microsoft.com/office/drawing/2014/main" id="{31E85FD2-F625-7457-32DC-55C5F1F2B8C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E1C9F4F-93AA-43E8-FF6D-BD3FFA9C3332}"/>
              </a:ext>
            </a:extLst>
          </p:cNvPr>
          <p:cNvSpPr>
            <a:spLocks noGrp="1"/>
          </p:cNvSpPr>
          <p:nvPr>
            <p:ph type="sldNum" sz="quarter" idx="12"/>
          </p:nvPr>
        </p:nvSpPr>
        <p:spPr/>
        <p:txBody>
          <a:bodyPr/>
          <a:lstStyle/>
          <a:p>
            <a:fld id="{0A40D5F5-9479-4F2F-9BDB-44E1D24BBDFD}" type="slidenum">
              <a:rPr lang="fr-FR" smtClean="0"/>
              <a:t>‹N°›</a:t>
            </a:fld>
            <a:endParaRPr lang="fr-FR"/>
          </a:p>
        </p:txBody>
      </p:sp>
    </p:spTree>
    <p:extLst>
      <p:ext uri="{BB962C8B-B14F-4D97-AF65-F5344CB8AC3E}">
        <p14:creationId xmlns:p14="http://schemas.microsoft.com/office/powerpoint/2010/main" val="2095747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8FE746-8B3C-4206-62C4-C8FC5D6827D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8434E9A-4003-BDB0-FA46-E14DBF9868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76AD102-647B-24C9-C099-1A26099A684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F74B56E-F8F1-7199-D5EB-069CD1CD81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F5B2C1D-CE69-B421-BD4A-B5294070C75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5124829-3959-3138-F798-F54F8E1CD497}"/>
              </a:ext>
            </a:extLst>
          </p:cNvPr>
          <p:cNvSpPr>
            <a:spLocks noGrp="1"/>
          </p:cNvSpPr>
          <p:nvPr>
            <p:ph type="dt" sz="half" idx="10"/>
          </p:nvPr>
        </p:nvSpPr>
        <p:spPr/>
        <p:txBody>
          <a:bodyPr/>
          <a:lstStyle/>
          <a:p>
            <a:fld id="{67EE0082-2F10-4354-B2B3-31CB26B6664A}" type="datetimeFigureOut">
              <a:rPr lang="fr-FR" smtClean="0"/>
              <a:t>01/05/2025</a:t>
            </a:fld>
            <a:endParaRPr lang="fr-FR"/>
          </a:p>
        </p:txBody>
      </p:sp>
      <p:sp>
        <p:nvSpPr>
          <p:cNvPr id="8" name="Espace réservé du pied de page 7">
            <a:extLst>
              <a:ext uri="{FF2B5EF4-FFF2-40B4-BE49-F238E27FC236}">
                <a16:creationId xmlns:a16="http://schemas.microsoft.com/office/drawing/2014/main" id="{0D69853E-609B-B6C0-4E98-187707D4583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84AE743-5682-97D4-C591-F8B92A534C3C}"/>
              </a:ext>
            </a:extLst>
          </p:cNvPr>
          <p:cNvSpPr>
            <a:spLocks noGrp="1"/>
          </p:cNvSpPr>
          <p:nvPr>
            <p:ph type="sldNum" sz="quarter" idx="12"/>
          </p:nvPr>
        </p:nvSpPr>
        <p:spPr/>
        <p:txBody>
          <a:bodyPr/>
          <a:lstStyle/>
          <a:p>
            <a:fld id="{0A40D5F5-9479-4F2F-9BDB-44E1D24BBDFD}" type="slidenum">
              <a:rPr lang="fr-FR" smtClean="0"/>
              <a:t>‹N°›</a:t>
            </a:fld>
            <a:endParaRPr lang="fr-FR"/>
          </a:p>
        </p:txBody>
      </p:sp>
    </p:spTree>
    <p:extLst>
      <p:ext uri="{BB962C8B-B14F-4D97-AF65-F5344CB8AC3E}">
        <p14:creationId xmlns:p14="http://schemas.microsoft.com/office/powerpoint/2010/main" val="3094460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8C0259-FD6C-EC99-CD93-C236E70E01D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9B9FCF0-3E21-BD6D-11F0-B4F6FEC789EC}"/>
              </a:ext>
            </a:extLst>
          </p:cNvPr>
          <p:cNvSpPr>
            <a:spLocks noGrp="1"/>
          </p:cNvSpPr>
          <p:nvPr>
            <p:ph type="dt" sz="half" idx="10"/>
          </p:nvPr>
        </p:nvSpPr>
        <p:spPr/>
        <p:txBody>
          <a:bodyPr/>
          <a:lstStyle/>
          <a:p>
            <a:fld id="{67EE0082-2F10-4354-B2B3-31CB26B6664A}" type="datetimeFigureOut">
              <a:rPr lang="fr-FR" smtClean="0"/>
              <a:t>01/05/2025</a:t>
            </a:fld>
            <a:endParaRPr lang="fr-FR"/>
          </a:p>
        </p:txBody>
      </p:sp>
      <p:sp>
        <p:nvSpPr>
          <p:cNvPr id="4" name="Espace réservé du pied de page 3">
            <a:extLst>
              <a:ext uri="{FF2B5EF4-FFF2-40B4-BE49-F238E27FC236}">
                <a16:creationId xmlns:a16="http://schemas.microsoft.com/office/drawing/2014/main" id="{ED682A7B-D816-E6EE-E2C6-A28E3071020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3A4B143-BDC5-550E-CE15-5A9A58127F16}"/>
              </a:ext>
            </a:extLst>
          </p:cNvPr>
          <p:cNvSpPr>
            <a:spLocks noGrp="1"/>
          </p:cNvSpPr>
          <p:nvPr>
            <p:ph type="sldNum" sz="quarter" idx="12"/>
          </p:nvPr>
        </p:nvSpPr>
        <p:spPr/>
        <p:txBody>
          <a:bodyPr/>
          <a:lstStyle/>
          <a:p>
            <a:fld id="{0A40D5F5-9479-4F2F-9BDB-44E1D24BBDFD}" type="slidenum">
              <a:rPr lang="fr-FR" smtClean="0"/>
              <a:t>‹N°›</a:t>
            </a:fld>
            <a:endParaRPr lang="fr-FR"/>
          </a:p>
        </p:txBody>
      </p:sp>
    </p:spTree>
    <p:extLst>
      <p:ext uri="{BB962C8B-B14F-4D97-AF65-F5344CB8AC3E}">
        <p14:creationId xmlns:p14="http://schemas.microsoft.com/office/powerpoint/2010/main" val="3784962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10C73B9-94E0-CD7C-87AE-96906BC325ED}"/>
              </a:ext>
            </a:extLst>
          </p:cNvPr>
          <p:cNvSpPr>
            <a:spLocks noGrp="1"/>
          </p:cNvSpPr>
          <p:nvPr>
            <p:ph type="dt" sz="half" idx="10"/>
          </p:nvPr>
        </p:nvSpPr>
        <p:spPr/>
        <p:txBody>
          <a:bodyPr/>
          <a:lstStyle/>
          <a:p>
            <a:fld id="{67EE0082-2F10-4354-B2B3-31CB26B6664A}" type="datetimeFigureOut">
              <a:rPr lang="fr-FR" smtClean="0"/>
              <a:t>01/05/2025</a:t>
            </a:fld>
            <a:endParaRPr lang="fr-FR"/>
          </a:p>
        </p:txBody>
      </p:sp>
      <p:sp>
        <p:nvSpPr>
          <p:cNvPr id="3" name="Espace réservé du pied de page 2">
            <a:extLst>
              <a:ext uri="{FF2B5EF4-FFF2-40B4-BE49-F238E27FC236}">
                <a16:creationId xmlns:a16="http://schemas.microsoft.com/office/drawing/2014/main" id="{F7609F10-AEF0-4BE1-7486-08EBE9EC238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8EAED20-E3FA-3107-E743-542E5FF92CAD}"/>
              </a:ext>
            </a:extLst>
          </p:cNvPr>
          <p:cNvSpPr>
            <a:spLocks noGrp="1"/>
          </p:cNvSpPr>
          <p:nvPr>
            <p:ph type="sldNum" sz="quarter" idx="12"/>
          </p:nvPr>
        </p:nvSpPr>
        <p:spPr/>
        <p:txBody>
          <a:bodyPr/>
          <a:lstStyle/>
          <a:p>
            <a:fld id="{0A40D5F5-9479-4F2F-9BDB-44E1D24BBDFD}" type="slidenum">
              <a:rPr lang="fr-FR" smtClean="0"/>
              <a:t>‹N°›</a:t>
            </a:fld>
            <a:endParaRPr lang="fr-FR"/>
          </a:p>
        </p:txBody>
      </p:sp>
    </p:spTree>
    <p:extLst>
      <p:ext uri="{BB962C8B-B14F-4D97-AF65-F5344CB8AC3E}">
        <p14:creationId xmlns:p14="http://schemas.microsoft.com/office/powerpoint/2010/main" val="2600064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FEF8F-4E0C-FEF4-7AB7-6CBEDCD0D87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A51EC1F-8F18-2B1A-E1DD-6929D292D8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A12AE8C-75A3-0823-D2BF-88EB6BAD93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1BD98C4-EAF2-A90F-CE43-D459D0CAF116}"/>
              </a:ext>
            </a:extLst>
          </p:cNvPr>
          <p:cNvSpPr>
            <a:spLocks noGrp="1"/>
          </p:cNvSpPr>
          <p:nvPr>
            <p:ph type="dt" sz="half" idx="10"/>
          </p:nvPr>
        </p:nvSpPr>
        <p:spPr/>
        <p:txBody>
          <a:bodyPr/>
          <a:lstStyle/>
          <a:p>
            <a:fld id="{67EE0082-2F10-4354-B2B3-31CB26B6664A}" type="datetimeFigureOut">
              <a:rPr lang="fr-FR" smtClean="0"/>
              <a:t>01/05/2025</a:t>
            </a:fld>
            <a:endParaRPr lang="fr-FR"/>
          </a:p>
        </p:txBody>
      </p:sp>
      <p:sp>
        <p:nvSpPr>
          <p:cNvPr id="6" name="Espace réservé du pied de page 5">
            <a:extLst>
              <a:ext uri="{FF2B5EF4-FFF2-40B4-BE49-F238E27FC236}">
                <a16:creationId xmlns:a16="http://schemas.microsoft.com/office/drawing/2014/main" id="{523B1F8C-6B73-ABEA-102C-D840DE1800C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3E7B3AF-E0DB-BEEA-8591-5102CBEB3A1E}"/>
              </a:ext>
            </a:extLst>
          </p:cNvPr>
          <p:cNvSpPr>
            <a:spLocks noGrp="1"/>
          </p:cNvSpPr>
          <p:nvPr>
            <p:ph type="sldNum" sz="quarter" idx="12"/>
          </p:nvPr>
        </p:nvSpPr>
        <p:spPr/>
        <p:txBody>
          <a:bodyPr/>
          <a:lstStyle/>
          <a:p>
            <a:fld id="{0A40D5F5-9479-4F2F-9BDB-44E1D24BBDFD}" type="slidenum">
              <a:rPr lang="fr-FR" smtClean="0"/>
              <a:t>‹N°›</a:t>
            </a:fld>
            <a:endParaRPr lang="fr-FR"/>
          </a:p>
        </p:txBody>
      </p:sp>
    </p:spTree>
    <p:extLst>
      <p:ext uri="{BB962C8B-B14F-4D97-AF65-F5344CB8AC3E}">
        <p14:creationId xmlns:p14="http://schemas.microsoft.com/office/powerpoint/2010/main" val="3803677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1939A9-926D-197F-632B-1D9B0D3A1E2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71493DC-EF56-6F00-5682-38CB8F5577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F1CAE2E-E748-474B-A95E-E613AB6B30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7898EA2-B6DD-CF65-3ABC-509B3C85371A}"/>
              </a:ext>
            </a:extLst>
          </p:cNvPr>
          <p:cNvSpPr>
            <a:spLocks noGrp="1"/>
          </p:cNvSpPr>
          <p:nvPr>
            <p:ph type="dt" sz="half" idx="10"/>
          </p:nvPr>
        </p:nvSpPr>
        <p:spPr/>
        <p:txBody>
          <a:bodyPr/>
          <a:lstStyle/>
          <a:p>
            <a:fld id="{67EE0082-2F10-4354-B2B3-31CB26B6664A}" type="datetimeFigureOut">
              <a:rPr lang="fr-FR" smtClean="0"/>
              <a:t>01/05/2025</a:t>
            </a:fld>
            <a:endParaRPr lang="fr-FR"/>
          </a:p>
        </p:txBody>
      </p:sp>
      <p:sp>
        <p:nvSpPr>
          <p:cNvPr id="6" name="Espace réservé du pied de page 5">
            <a:extLst>
              <a:ext uri="{FF2B5EF4-FFF2-40B4-BE49-F238E27FC236}">
                <a16:creationId xmlns:a16="http://schemas.microsoft.com/office/drawing/2014/main" id="{15D32BEB-D09E-B071-D084-611784F77E7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D63488E-EAE4-3D88-C847-EC61D75CDFCA}"/>
              </a:ext>
            </a:extLst>
          </p:cNvPr>
          <p:cNvSpPr>
            <a:spLocks noGrp="1"/>
          </p:cNvSpPr>
          <p:nvPr>
            <p:ph type="sldNum" sz="quarter" idx="12"/>
          </p:nvPr>
        </p:nvSpPr>
        <p:spPr/>
        <p:txBody>
          <a:bodyPr/>
          <a:lstStyle/>
          <a:p>
            <a:fld id="{0A40D5F5-9479-4F2F-9BDB-44E1D24BBDFD}" type="slidenum">
              <a:rPr lang="fr-FR" smtClean="0"/>
              <a:t>‹N°›</a:t>
            </a:fld>
            <a:endParaRPr lang="fr-FR"/>
          </a:p>
        </p:txBody>
      </p:sp>
    </p:spTree>
    <p:extLst>
      <p:ext uri="{BB962C8B-B14F-4D97-AF65-F5344CB8AC3E}">
        <p14:creationId xmlns:p14="http://schemas.microsoft.com/office/powerpoint/2010/main" val="3184898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8F1FEC8-0F03-AA69-0AFF-E76C007406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8519EA2-7F0D-1BE7-11AE-4574E3EAA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8AC9888-EAFD-C7ED-DD5F-C27257F54F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E0082-2F10-4354-B2B3-31CB26B6664A}" type="datetimeFigureOut">
              <a:rPr lang="fr-FR" smtClean="0"/>
              <a:t>01/05/2025</a:t>
            </a:fld>
            <a:endParaRPr lang="fr-FR"/>
          </a:p>
        </p:txBody>
      </p:sp>
      <p:sp>
        <p:nvSpPr>
          <p:cNvPr id="5" name="Espace réservé du pied de page 4">
            <a:extLst>
              <a:ext uri="{FF2B5EF4-FFF2-40B4-BE49-F238E27FC236}">
                <a16:creationId xmlns:a16="http://schemas.microsoft.com/office/drawing/2014/main" id="{01B87F99-46C5-8F4F-0065-F999FC4CB6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48BFE1C-07EC-E2A3-423F-CAF7C86492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0D5F5-9479-4F2F-9BDB-44E1D24BBDFD}" type="slidenum">
              <a:rPr lang="fr-FR" smtClean="0"/>
              <a:t>‹N°›</a:t>
            </a:fld>
            <a:endParaRPr lang="fr-FR"/>
          </a:p>
        </p:txBody>
      </p:sp>
    </p:spTree>
    <p:extLst>
      <p:ext uri="{BB962C8B-B14F-4D97-AF65-F5344CB8AC3E}">
        <p14:creationId xmlns:p14="http://schemas.microsoft.com/office/powerpoint/2010/main" val="3527448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chart" Target="../charts/chart3.xml"/><Relationship Id="rId4" Type="http://schemas.openxmlformats.org/officeDocument/2006/relationships/image" Target="../media/image24.png"/><Relationship Id="rId9"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chart" Target="../charts/chart4.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5">
            <a:extLst>
              <a:ext uri="{FF2B5EF4-FFF2-40B4-BE49-F238E27FC236}">
                <a16:creationId xmlns:a16="http://schemas.microsoft.com/office/drawing/2014/main" id="{D94EC54E-D98B-D1DE-AF88-B2D0A865F6AE}"/>
              </a:ext>
            </a:extLst>
          </p:cNvPr>
          <p:cNvPicPr>
            <a:picLocks noChangeAspect="1"/>
          </p:cNvPicPr>
          <p:nvPr/>
        </p:nvPicPr>
        <p:blipFill rotWithShape="1">
          <a:blip r:embed="rId3">
            <a:extLst>
              <a:ext uri="{28A0092B-C50C-407E-A947-70E740481C1C}">
                <a14:useLocalDpi xmlns:a14="http://schemas.microsoft.com/office/drawing/2010/main" val="0"/>
              </a:ext>
            </a:extLst>
          </a:blip>
          <a:srcRect l="17669" t="-4024" r="9025" b="781"/>
          <a:stretch/>
        </p:blipFill>
        <p:spPr>
          <a:xfrm rot="5400000">
            <a:off x="1861295" y="-2516080"/>
            <a:ext cx="9156481" cy="12895899"/>
          </a:xfrm>
          <a:prstGeom prst="rect">
            <a:avLst/>
          </a:prstGeom>
        </p:spPr>
      </p:pic>
      <p:sp>
        <p:nvSpPr>
          <p:cNvPr id="2" name="Titre 1">
            <a:extLst>
              <a:ext uri="{FF2B5EF4-FFF2-40B4-BE49-F238E27FC236}">
                <a16:creationId xmlns:a16="http://schemas.microsoft.com/office/drawing/2014/main" id="{16A86E25-313E-0C00-D4A3-6E4355431B95}"/>
              </a:ext>
            </a:extLst>
          </p:cNvPr>
          <p:cNvSpPr>
            <a:spLocks noGrp="1"/>
          </p:cNvSpPr>
          <p:nvPr>
            <p:ph type="title"/>
          </p:nvPr>
        </p:nvSpPr>
        <p:spPr>
          <a:xfrm>
            <a:off x="214272" y="1476752"/>
            <a:ext cx="11045232" cy="1246505"/>
          </a:xfrm>
          <a:solidFill>
            <a:schemeClr val="bg1"/>
          </a:solidFill>
        </p:spPr>
        <p:txBody>
          <a:bodyPr rtlCol="0">
            <a:normAutofit/>
          </a:bodyPr>
          <a:lstStyle/>
          <a:p>
            <a:pPr algn="ctr">
              <a:lnSpc>
                <a:spcPct val="150000"/>
              </a:lnSpc>
              <a:spcBef>
                <a:spcPts val="600"/>
              </a:spcBef>
              <a:spcAft>
                <a:spcPts val="600"/>
              </a:spcAft>
            </a:pPr>
            <a:r>
              <a:rPr lang="en-GB" sz="2400" b="1" dirty="0">
                <a:effectLst/>
                <a:latin typeface="Arial" panose="020B0604020202020204" pitchFamily="34" charset="0"/>
                <a:ea typeface="Calibri" panose="020F0502020204030204" pitchFamily="34" charset="0"/>
                <a:cs typeface="Times New Roman" panose="02020603050405020304" pitchFamily="18" charset="0"/>
              </a:rPr>
              <a:t>Chemical signature and structural study of a Madingou hydrokarst system, southwest of the Republic of Congo</a:t>
            </a:r>
            <a:r>
              <a:rPr lang="en-GB" sz="1800" b="1" dirty="0">
                <a:effectLst/>
                <a:latin typeface="Arial" panose="020B0604020202020204" pitchFamily="34" charset="0"/>
                <a:ea typeface="Calibri" panose="020F0502020204030204" pitchFamily="34" charset="0"/>
                <a:cs typeface="Times New Roman" panose="02020603050405020304" pitchFamily="18"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052" name="Groupe 7">
            <a:extLst>
              <a:ext uri="{FF2B5EF4-FFF2-40B4-BE49-F238E27FC236}">
                <a16:creationId xmlns:a16="http://schemas.microsoft.com/office/drawing/2014/main" id="{2A923E19-9A4A-0105-13B4-5153A7504E54}"/>
              </a:ext>
            </a:extLst>
          </p:cNvPr>
          <p:cNvGrpSpPr>
            <a:grpSpLocks/>
          </p:cNvGrpSpPr>
          <p:nvPr/>
        </p:nvGrpSpPr>
        <p:grpSpPr bwMode="auto">
          <a:xfrm>
            <a:off x="7710115" y="142024"/>
            <a:ext cx="4621212" cy="610430"/>
            <a:chOff x="7077694" y="310354"/>
            <a:chExt cx="4621877" cy="609751"/>
          </a:xfrm>
        </p:grpSpPr>
        <p:sp>
          <p:nvSpPr>
            <p:cNvPr id="3" name="Rectangle 2">
              <a:extLst>
                <a:ext uri="{FF2B5EF4-FFF2-40B4-BE49-F238E27FC236}">
                  <a16:creationId xmlns:a16="http://schemas.microsoft.com/office/drawing/2014/main" id="{0685BAA0-3F8E-D584-BC36-D8A6FB509C0B}"/>
                </a:ext>
              </a:extLst>
            </p:cNvPr>
            <p:cNvSpPr/>
            <p:nvPr/>
          </p:nvSpPr>
          <p:spPr>
            <a:xfrm>
              <a:off x="7077694" y="310354"/>
              <a:ext cx="4621877" cy="578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2057" name="Graphique 8">
              <a:extLst>
                <a:ext uri="{FF2B5EF4-FFF2-40B4-BE49-F238E27FC236}">
                  <a16:creationId xmlns:a16="http://schemas.microsoft.com/office/drawing/2014/main" id="{F536C621-E3F0-6C14-9ACA-AA8AE0DAA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3929" y="386705"/>
              <a:ext cx="4889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Graphique 9">
              <a:extLst>
                <a:ext uri="{FF2B5EF4-FFF2-40B4-BE49-F238E27FC236}">
                  <a16:creationId xmlns:a16="http://schemas.microsoft.com/office/drawing/2014/main" id="{15677202-CF03-F6C4-5819-32141C0E98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6288" y="341313"/>
              <a:ext cx="4492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Graphique 7">
              <a:extLst>
                <a:ext uri="{FF2B5EF4-FFF2-40B4-BE49-F238E27FC236}">
                  <a16:creationId xmlns:a16="http://schemas.microsoft.com/office/drawing/2014/main" id="{881F12D9-E168-C26C-15EE-BF4490BFC9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5513" y="417661"/>
              <a:ext cx="107315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Graphique 6">
              <a:extLst>
                <a:ext uri="{FF2B5EF4-FFF2-40B4-BE49-F238E27FC236}">
                  <a16:creationId xmlns:a16="http://schemas.microsoft.com/office/drawing/2014/main" id="{81A2C87D-FD87-E7B0-9028-0110EAF08F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1226" y="472100"/>
              <a:ext cx="1674813"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3" name="ZoneTexte 12">
            <a:extLst>
              <a:ext uri="{FF2B5EF4-FFF2-40B4-BE49-F238E27FC236}">
                <a16:creationId xmlns:a16="http://schemas.microsoft.com/office/drawing/2014/main" id="{7ACA901E-1BEE-E199-6764-87DD9EACD111}"/>
              </a:ext>
            </a:extLst>
          </p:cNvPr>
          <p:cNvSpPr txBox="1">
            <a:spLocks noChangeArrowheads="1"/>
          </p:cNvSpPr>
          <p:nvPr/>
        </p:nvSpPr>
        <p:spPr bwMode="auto">
          <a:xfrm>
            <a:off x="10226675" y="7808913"/>
            <a:ext cx="1566863"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7000"/>
              </a:lnSpc>
              <a:spcBef>
                <a:spcPct val="0"/>
              </a:spcBef>
              <a:spcAft>
                <a:spcPts val="800"/>
              </a:spcAft>
              <a:buFontTx/>
              <a:buNone/>
            </a:pPr>
            <a:r>
              <a:rPr lang="fr-FR" altLang="fr-FR" sz="1400" b="1" dirty="0">
                <a:ea typeface="Calibri" panose="020F0502020204030204" pitchFamily="34" charset="0"/>
                <a:cs typeface="Times New Roman" panose="02020603050405020304" pitchFamily="18" charset="0"/>
              </a:rPr>
              <a:t>© N. </a:t>
            </a:r>
            <a:r>
              <a:rPr lang="fr-FR" altLang="fr-FR" sz="1400" b="1" dirty="0" err="1">
                <a:ea typeface="Calibri" panose="020F0502020204030204" pitchFamily="34" charset="0"/>
                <a:cs typeface="Times New Roman" panose="02020603050405020304" pitchFamily="18" charset="0"/>
              </a:rPr>
              <a:t>Bazebizonza</a:t>
            </a:r>
            <a:endParaRPr lang="fr-FR" altLang="fr-FR" sz="1400" b="1" dirty="0">
              <a:ea typeface="Calibri" panose="020F0502020204030204" pitchFamily="34" charset="0"/>
              <a:cs typeface="Times New Roman" panose="02020603050405020304" pitchFamily="18" charset="0"/>
            </a:endParaRPr>
          </a:p>
        </p:txBody>
      </p:sp>
      <p:sp>
        <p:nvSpPr>
          <p:cNvPr id="2054" name="ZoneTexte 13">
            <a:extLst>
              <a:ext uri="{FF2B5EF4-FFF2-40B4-BE49-F238E27FC236}">
                <a16:creationId xmlns:a16="http://schemas.microsoft.com/office/drawing/2014/main" id="{B5AF0876-C996-19F9-2505-8428AABDF8DC}"/>
              </a:ext>
            </a:extLst>
          </p:cNvPr>
          <p:cNvSpPr txBox="1">
            <a:spLocks noChangeArrowheads="1"/>
          </p:cNvSpPr>
          <p:nvPr/>
        </p:nvSpPr>
        <p:spPr bwMode="auto">
          <a:xfrm>
            <a:off x="1717524" y="3447555"/>
            <a:ext cx="9899968" cy="646331"/>
          </a:xfrm>
          <a:prstGeom prst="rect">
            <a:avLst/>
          </a:prstGeom>
          <a:solidFill>
            <a:schemeClr val="bg1">
              <a:alpha val="8705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600"/>
              </a:spcAft>
              <a:buFontTx/>
              <a:buNone/>
            </a:pPr>
            <a:r>
              <a:rPr lang="fr-FR" altLang="fr-FR" sz="1800" dirty="0">
                <a:latin typeface="Times New Roman" panose="02020603050405020304" pitchFamily="18" charset="0"/>
                <a:cs typeface="Times New Roman" panose="02020603050405020304" pitchFamily="18" charset="0"/>
              </a:rPr>
              <a:t>SAMBA Prefina </a:t>
            </a:r>
            <a:r>
              <a:rPr lang="fr-FR" altLang="fr-FR" sz="1800" baseline="30000" dirty="0">
                <a:latin typeface="Times New Roman" panose="02020603050405020304" pitchFamily="18" charset="0"/>
                <a:cs typeface="Times New Roman" panose="02020603050405020304" pitchFamily="18" charset="0"/>
              </a:rPr>
              <a:t>1,2</a:t>
            </a:r>
            <a:r>
              <a:rPr lang="fr-FR" altLang="fr-FR" sz="1800" dirty="0">
                <a:latin typeface="Times New Roman" panose="02020603050405020304" pitchFamily="18" charset="0"/>
                <a:cs typeface="Times New Roman" panose="02020603050405020304" pitchFamily="18" charset="0"/>
              </a:rPr>
              <a:t> ; BAZEBIZONZA </a:t>
            </a:r>
            <a:r>
              <a:rPr lang="fr-FR" altLang="fr-FR" sz="1800" dirty="0" err="1">
                <a:latin typeface="Times New Roman" panose="02020603050405020304" pitchFamily="18" charset="0"/>
                <a:cs typeface="Times New Roman" panose="02020603050405020304" pitchFamily="18" charset="0"/>
              </a:rPr>
              <a:t>Nicy</a:t>
            </a:r>
            <a:r>
              <a:rPr lang="fr-FR" altLang="fr-FR" sz="1800" dirty="0">
                <a:latin typeface="Times New Roman" panose="02020603050405020304" pitchFamily="18" charset="0"/>
                <a:cs typeface="Times New Roman" panose="02020603050405020304" pitchFamily="18" charset="0"/>
              </a:rPr>
              <a:t> </a:t>
            </a:r>
            <a:r>
              <a:rPr lang="fr-FR" altLang="fr-FR" sz="1800" baseline="30000" dirty="0">
                <a:latin typeface="Times New Roman" panose="02020603050405020304" pitchFamily="18" charset="0"/>
                <a:cs typeface="Times New Roman" panose="02020603050405020304" pitchFamily="18" charset="0"/>
              </a:rPr>
              <a:t>1,2,4</a:t>
            </a:r>
            <a:r>
              <a:rPr lang="fr-FR" altLang="fr-FR" sz="1800" dirty="0">
                <a:latin typeface="Times New Roman" panose="02020603050405020304" pitchFamily="18" charset="0"/>
                <a:cs typeface="Times New Roman" panose="02020603050405020304" pitchFamily="18" charset="0"/>
              </a:rPr>
              <a:t>   ; NKODIA Hardy1 </a:t>
            </a:r>
            <a:r>
              <a:rPr lang="fr-FR" altLang="fr-FR" sz="1800" baseline="30000" dirty="0">
                <a:latin typeface="Times New Roman" panose="02020603050405020304" pitchFamily="18" charset="0"/>
                <a:cs typeface="Times New Roman" panose="02020603050405020304" pitchFamily="18" charset="0"/>
              </a:rPr>
              <a:t>1,2</a:t>
            </a:r>
            <a:r>
              <a:rPr lang="fr-FR" altLang="fr-FR" sz="1800" dirty="0">
                <a:latin typeface="Times New Roman" panose="02020603050405020304" pitchFamily="18" charset="0"/>
                <a:cs typeface="Times New Roman" panose="02020603050405020304" pitchFamily="18" charset="0"/>
              </a:rPr>
              <a:t> ; BOUDZOUMOU Florent </a:t>
            </a:r>
            <a:r>
              <a:rPr lang="fr-FR" altLang="fr-FR" sz="1800" baseline="30000" dirty="0">
                <a:latin typeface="Times New Roman" panose="02020603050405020304" pitchFamily="18" charset="0"/>
                <a:cs typeface="Times New Roman" panose="02020603050405020304" pitchFamily="18" charset="0"/>
              </a:rPr>
              <a:t>1,3</a:t>
            </a:r>
            <a:r>
              <a:rPr lang="fr-FR" altLang="fr-FR" sz="1800" dirty="0">
                <a:latin typeface="Times New Roman" panose="02020603050405020304" pitchFamily="18" charset="0"/>
                <a:cs typeface="Times New Roman" panose="02020603050405020304" pitchFamily="18" charset="0"/>
              </a:rPr>
              <a:t>  ;</a:t>
            </a:r>
            <a:br>
              <a:rPr lang="fr-FR" altLang="fr-FR" sz="1800" dirty="0">
                <a:latin typeface="Times New Roman" panose="02020603050405020304" pitchFamily="18" charset="0"/>
                <a:cs typeface="Times New Roman" panose="02020603050405020304" pitchFamily="18" charset="0"/>
              </a:rPr>
            </a:br>
            <a:r>
              <a:rPr lang="fr-FR" altLang="fr-FR" sz="1800" dirty="0">
                <a:latin typeface="Times New Roman" panose="02020603050405020304" pitchFamily="18" charset="0"/>
                <a:ea typeface="Calibri" panose="020F0502020204030204" pitchFamily="34" charset="0"/>
                <a:cs typeface="Times New Roman" panose="02020603050405020304" pitchFamily="18" charset="0"/>
              </a:rPr>
              <a:t>ARFAOUI Imen </a:t>
            </a:r>
            <a:r>
              <a:rPr lang="fr-FR" altLang="fr-FR" sz="1800" baseline="30000" dirty="0">
                <a:latin typeface="Times New Roman" panose="02020603050405020304" pitchFamily="18" charset="0"/>
                <a:ea typeface="Calibri" panose="020F0502020204030204" pitchFamily="34" charset="0"/>
                <a:cs typeface="Times New Roman" panose="02020603050405020304" pitchFamily="18" charset="0"/>
              </a:rPr>
              <a:t>2</a:t>
            </a:r>
            <a:r>
              <a:rPr lang="fr-FR" altLang="fr-FR" sz="1800" dirty="0">
                <a:latin typeface="Times New Roman" panose="02020603050405020304" pitchFamily="18" charset="0"/>
                <a:ea typeface="Calibri" panose="020F0502020204030204" pitchFamily="34" charset="0"/>
                <a:cs typeface="Times New Roman" panose="02020603050405020304" pitchFamily="18" charset="0"/>
              </a:rPr>
              <a:t> ; LAHOGUE Pascale </a:t>
            </a:r>
            <a:r>
              <a:rPr lang="fr-FR" altLang="fr-FR" sz="1800" baseline="30000" dirty="0">
                <a:latin typeface="Times New Roman" panose="02020603050405020304" pitchFamily="18" charset="0"/>
                <a:ea typeface="Calibri" panose="020F0502020204030204" pitchFamily="34" charset="0"/>
                <a:cs typeface="Times New Roman" panose="02020603050405020304" pitchFamily="18" charset="0"/>
              </a:rPr>
              <a:t>2</a:t>
            </a:r>
            <a:endParaRPr lang="fr-FR" altLang="fr-FR" sz="1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346" name="ZoneTexte 2">
            <a:extLst>
              <a:ext uri="{FF2B5EF4-FFF2-40B4-BE49-F238E27FC236}">
                <a16:creationId xmlns:a16="http://schemas.microsoft.com/office/drawing/2014/main" id="{C25862E5-0F6B-CD4C-414C-F3ED7AE67923}"/>
              </a:ext>
            </a:extLst>
          </p:cNvPr>
          <p:cNvSpPr txBox="1">
            <a:spLocks noChangeArrowheads="1"/>
          </p:cNvSpPr>
          <p:nvPr/>
        </p:nvSpPr>
        <p:spPr bwMode="auto">
          <a:xfrm>
            <a:off x="463689" y="4354152"/>
            <a:ext cx="11045232" cy="2291974"/>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lvl="0" indent="-342900" algn="just">
              <a:lnSpc>
                <a:spcPct val="150000"/>
              </a:lnSpc>
              <a:spcBef>
                <a:spcPts val="600"/>
              </a:spcBef>
              <a:spcAft>
                <a:spcPts val="600"/>
              </a:spcAft>
              <a:buNone/>
              <a:tabLst>
                <a:tab pos="457200" algn="l"/>
              </a:tabLst>
            </a:pPr>
            <a:r>
              <a:rPr lang="fr-FR" b="1" dirty="0">
                <a:ln w="0">
                  <a:solidFill>
                    <a:srgbClr val="FFFF00"/>
                  </a:solidFill>
                </a:ln>
                <a:solidFill>
                  <a:srgbClr val="FFC000"/>
                </a:solidFill>
                <a:effectLst>
                  <a:outerShdw blurRad="38100" dist="19050" dir="2700000" algn="tl" rotWithShape="0">
                    <a:schemeClr val="dk1">
                      <a:alpha val="40000"/>
                    </a:schemeClr>
                  </a:outerShdw>
                </a:effectLst>
                <a:latin typeface="Candara" panose="020E0502030303020204" pitchFamily="34" charset="0"/>
                <a:ea typeface="Calibri" panose="020F0502020204030204" pitchFamily="34" charset="0"/>
                <a:cs typeface="Times New Roman" panose="02020603050405020304" pitchFamily="18" charset="0"/>
              </a:rPr>
              <a:t>1.</a:t>
            </a:r>
            <a:r>
              <a:rPr lang="en-GB" sz="1800" b="1"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Marien Ngouabi University, Faculty of Sciences and Techniques, Brazzaville, Republic of Congo </a:t>
            </a:r>
            <a:endParaRPr lang="fr-FR" sz="18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800"/>
              </a:spcAft>
              <a:buNone/>
            </a:pPr>
            <a:r>
              <a:rPr lang="en-GB" sz="1800" b="1"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2.Royal Museum for Central Africa, Department of Earth Sciences, Geodynamics and Mineral Resources, GeoRes4Dev Project, 13 Leuvensesteenweg, B-3080, Tervuren, Belgium</a:t>
            </a:r>
            <a:endParaRPr lang="fr-FR" sz="1800" b="1"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None/>
              <a:tabLst>
                <a:tab pos="457200" algn="l"/>
              </a:tabLst>
            </a:pPr>
            <a:r>
              <a:rPr lang="en-GB" sz="1800" b="1"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3.Institute of Research in Exact and Natural Sciences, Brazzaville, Republic of Congo </a:t>
            </a:r>
            <a:endParaRPr lang="fr-FR" sz="18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tabLst>
                <a:tab pos="457200" algn="l"/>
              </a:tabLst>
            </a:pPr>
            <a:r>
              <a:rPr lang="en-GB" sz="1800" b="1"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4.National Geographic Institute, Brazzaville, Republic of Congo </a:t>
            </a:r>
            <a:endParaRPr lang="fr-FR" sz="18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chemin : horizontal 4">
            <a:extLst>
              <a:ext uri="{FF2B5EF4-FFF2-40B4-BE49-F238E27FC236}">
                <a16:creationId xmlns:a16="http://schemas.microsoft.com/office/drawing/2014/main" id="{277F24C4-63C0-004B-3272-02C9D196586F}"/>
              </a:ext>
            </a:extLst>
          </p:cNvPr>
          <p:cNvSpPr/>
          <p:nvPr/>
        </p:nvSpPr>
        <p:spPr>
          <a:xfrm>
            <a:off x="255815" y="497669"/>
            <a:ext cx="11658600" cy="784828"/>
          </a:xfrm>
          <a:prstGeom prst="horizontalScroll">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EAE6CC3B-60DB-6D27-C56F-42C88A367B64}"/>
              </a:ext>
            </a:extLst>
          </p:cNvPr>
          <p:cNvSpPr txBox="1"/>
          <p:nvPr/>
        </p:nvSpPr>
        <p:spPr>
          <a:xfrm>
            <a:off x="277585" y="628473"/>
            <a:ext cx="11332029" cy="461665"/>
          </a:xfrm>
          <a:prstGeom prst="rect">
            <a:avLst/>
          </a:prstGeom>
          <a:noFill/>
        </p:spPr>
        <p:txBody>
          <a:bodyPr wrap="square" rtlCol="0">
            <a:spAutoFit/>
          </a:bodyPr>
          <a:lstStyle/>
          <a:p>
            <a:pPr algn="ctr"/>
            <a:r>
              <a:rPr lang="fr-FR" sz="2400" dirty="0">
                <a:latin typeface="Times New Roman" panose="02020603050405020304" pitchFamily="18" charset="0"/>
                <a:cs typeface="Times New Roman" panose="02020603050405020304" pitchFamily="18" charset="0"/>
              </a:rPr>
              <a:t>Conclusion</a:t>
            </a:r>
          </a:p>
        </p:txBody>
      </p:sp>
      <p:sp>
        <p:nvSpPr>
          <p:cNvPr id="6" name="ZoneTexte 5">
            <a:extLst>
              <a:ext uri="{FF2B5EF4-FFF2-40B4-BE49-F238E27FC236}">
                <a16:creationId xmlns:a16="http://schemas.microsoft.com/office/drawing/2014/main" id="{69CFA17B-3B14-79BD-CC90-63CA27CB672C}"/>
              </a:ext>
            </a:extLst>
          </p:cNvPr>
          <p:cNvSpPr txBox="1"/>
          <p:nvPr/>
        </p:nvSpPr>
        <p:spPr>
          <a:xfrm>
            <a:off x="277585" y="1518558"/>
            <a:ext cx="11658600" cy="4431983"/>
          </a:xfrm>
          <a:prstGeom prst="rect">
            <a:avLst/>
          </a:prstGeom>
          <a:noFill/>
        </p:spPr>
        <p:txBody>
          <a:bodyPr wrap="square" rtlCol="0">
            <a:spAutoFit/>
          </a:bodyPr>
          <a:lstStyle/>
          <a:p>
            <a:pPr marL="342900" indent="-342900" algn="just">
              <a:buFont typeface="Wingdings" panose="05000000000000000000" pitchFamily="2" charset="2"/>
              <a:buChar char="q"/>
            </a:pPr>
            <a:r>
              <a:rPr lang="en-US" sz="2400" dirty="0"/>
              <a:t>Piper diagram and Sr/Ca vs. Mg/Ca ratios show that Nzonzi, Ndoungou, and </a:t>
            </a:r>
            <a:r>
              <a:rPr lang="en-US" sz="2400" dirty="0" err="1"/>
              <a:t>Tsinguidi</a:t>
            </a:r>
            <a:r>
              <a:rPr lang="en-US" sz="2400" dirty="0"/>
              <a:t> samples are similar. Malembelembe, Bourala, and Midimba also display similar behavior. This suggests that waters with similar chemistry flowed through reservoirs of the same nature. Piper and Chadha diagrams identify limestone and dolomite dissolution as the main process controlling water chemistry.</a:t>
            </a:r>
          </a:p>
          <a:p>
            <a:pPr marL="342900" indent="-342900" algn="just">
              <a:buFont typeface="Wingdings" panose="05000000000000000000" pitchFamily="2" charset="2"/>
              <a:buChar char="q"/>
            </a:pPr>
            <a:endParaRPr lang="en-US" sz="2400" dirty="0"/>
          </a:p>
          <a:p>
            <a:pPr marL="342900" indent="-342900" algn="just">
              <a:buFont typeface="Wingdings" panose="05000000000000000000" pitchFamily="2" charset="2"/>
              <a:buChar char="q"/>
            </a:pPr>
            <a:r>
              <a:rPr lang="en-US" sz="2400" dirty="0"/>
              <a:t>Ca and Mg are dominant, followed by </a:t>
            </a:r>
            <a:r>
              <a:rPr lang="en-US" sz="2400" dirty="0" err="1"/>
              <a:t>SiO</a:t>
            </a:r>
            <a:r>
              <a:rPr lang="en-US" sz="2400" dirty="0"/>
              <a:t>₂.</a:t>
            </a:r>
          </a:p>
          <a:p>
            <a:pPr marL="342900" indent="-342900" algn="just">
              <a:buFont typeface="Wingdings" panose="05000000000000000000" pitchFamily="2" charset="2"/>
              <a:buChar char="q"/>
            </a:pPr>
            <a:endParaRPr lang="en-US" sz="2400" dirty="0"/>
          </a:p>
          <a:p>
            <a:pPr marL="342900" indent="-342900" algn="just">
              <a:buFont typeface="Wingdings" panose="05000000000000000000" pitchFamily="2" charset="2"/>
              <a:buChar char="q"/>
            </a:pPr>
            <a:r>
              <a:rPr lang="en-US" sz="2400" dirty="0"/>
              <a:t>Structural features guide water movement, both at the surface and underground. Fractures connect swallow holes, springs, and resurgences. This is seen at Maniala, Ndoungou, and Malembelembe swallow holes, and at Nzonzi resurgence.</a:t>
            </a:r>
            <a:endParaRPr lang="fr-FR" sz="2400" dirty="0"/>
          </a:p>
          <a:p>
            <a:endParaRPr lang="fr-FR" dirty="0"/>
          </a:p>
        </p:txBody>
      </p:sp>
    </p:spTree>
    <p:extLst>
      <p:ext uri="{BB962C8B-B14F-4D97-AF65-F5344CB8AC3E}">
        <p14:creationId xmlns:p14="http://schemas.microsoft.com/office/powerpoint/2010/main" val="300872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D72E12B-52EF-047B-D3E6-FD4561ECB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56" y="78803"/>
            <a:ext cx="11854543" cy="6675871"/>
          </a:xfrm>
          <a:prstGeom prst="rect">
            <a:avLst/>
          </a:prstGeom>
        </p:spPr>
      </p:pic>
      <p:sp>
        <p:nvSpPr>
          <p:cNvPr id="9" name="ZoneTexte 8">
            <a:extLst>
              <a:ext uri="{FF2B5EF4-FFF2-40B4-BE49-F238E27FC236}">
                <a16:creationId xmlns:a16="http://schemas.microsoft.com/office/drawing/2014/main" id="{1F84EBA6-BB1B-F49A-E0F2-F30958E6FC66}"/>
              </a:ext>
            </a:extLst>
          </p:cNvPr>
          <p:cNvSpPr txBox="1"/>
          <p:nvPr/>
        </p:nvSpPr>
        <p:spPr>
          <a:xfrm>
            <a:off x="1322615" y="1126672"/>
            <a:ext cx="8723538" cy="769441"/>
          </a:xfrm>
          <a:prstGeom prst="rect">
            <a:avLst/>
          </a:prstGeom>
          <a:noFill/>
          <a:ln>
            <a:noFill/>
          </a:ln>
        </p:spPr>
        <p:txBody>
          <a:bodyPr wrap="square">
            <a:spAutoFit/>
          </a:bodyPr>
          <a:lstStyle/>
          <a:p>
            <a:pPr algn="ctr"/>
            <a:r>
              <a:rPr lang="en-US" sz="4400" b="1" dirty="0">
                <a:solidFill>
                  <a:srgbClr val="FF0000"/>
                </a:solidFill>
                <a:latin typeface="Arial" panose="020B0604020202020204" pitchFamily="34" charset="0"/>
                <a:cs typeface="Arial" panose="020B0604020202020204" pitchFamily="34" charset="0"/>
              </a:rPr>
              <a:t>Thank you for your attention!!!</a:t>
            </a:r>
            <a:endParaRPr lang="fr-FR"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4702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chemin : horizontal 8">
            <a:extLst>
              <a:ext uri="{FF2B5EF4-FFF2-40B4-BE49-F238E27FC236}">
                <a16:creationId xmlns:a16="http://schemas.microsoft.com/office/drawing/2014/main" id="{ED81E638-D081-FEB4-8994-549E17BC9675}"/>
              </a:ext>
            </a:extLst>
          </p:cNvPr>
          <p:cNvSpPr/>
          <p:nvPr/>
        </p:nvSpPr>
        <p:spPr>
          <a:xfrm>
            <a:off x="9522479" y="40769"/>
            <a:ext cx="2669522" cy="620486"/>
          </a:xfrm>
          <a:prstGeom prst="horizontalScroll">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192A889F-F67A-6C62-3915-DBD650E3B2B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59" y="98225"/>
            <a:ext cx="9494520" cy="6719006"/>
          </a:xfrm>
          <a:prstGeom prst="rect">
            <a:avLst/>
          </a:prstGeom>
          <a:noFill/>
          <a:ln>
            <a:noFill/>
          </a:ln>
        </p:spPr>
      </p:pic>
      <p:sp>
        <p:nvSpPr>
          <p:cNvPr id="3" name="ZoneTexte 2">
            <a:extLst>
              <a:ext uri="{FF2B5EF4-FFF2-40B4-BE49-F238E27FC236}">
                <a16:creationId xmlns:a16="http://schemas.microsoft.com/office/drawing/2014/main" id="{EBD99C5E-551B-370E-6934-25601D52E86B}"/>
              </a:ext>
            </a:extLst>
          </p:cNvPr>
          <p:cNvSpPr txBox="1"/>
          <p:nvPr/>
        </p:nvSpPr>
        <p:spPr>
          <a:xfrm>
            <a:off x="9653106" y="166346"/>
            <a:ext cx="2669522" cy="369332"/>
          </a:xfrm>
          <a:prstGeom prst="rect">
            <a:avLst/>
          </a:prstGeom>
          <a:noFill/>
          <a:ln>
            <a:noFill/>
          </a:ln>
        </p:spPr>
        <p:txBody>
          <a:bodyPr wrap="square">
            <a:spAutoFit/>
          </a:bodyPr>
          <a:lstStyle/>
          <a:p>
            <a:r>
              <a:rPr lang="fr-FR" dirty="0">
                <a:effectLst/>
                <a:latin typeface="Calibri" panose="020F0502020204030204" pitchFamily="34" charset="0"/>
                <a:ea typeface="Calibri" panose="020F0502020204030204" pitchFamily="34" charset="0"/>
                <a:cs typeface="Times New Roman" panose="02020603050405020304" pitchFamily="18" charset="0"/>
              </a:rPr>
              <a:t>Location of the study area</a:t>
            </a:r>
            <a:endParaRPr lang="fr-FR" dirty="0"/>
          </a:p>
        </p:txBody>
      </p:sp>
      <p:sp>
        <p:nvSpPr>
          <p:cNvPr id="2" name="ZoneTexte 1">
            <a:extLst>
              <a:ext uri="{FF2B5EF4-FFF2-40B4-BE49-F238E27FC236}">
                <a16:creationId xmlns:a16="http://schemas.microsoft.com/office/drawing/2014/main" id="{6C5464D8-60B5-A64D-EAAA-5183142C8BFD}"/>
              </a:ext>
            </a:extLst>
          </p:cNvPr>
          <p:cNvSpPr txBox="1"/>
          <p:nvPr/>
        </p:nvSpPr>
        <p:spPr>
          <a:xfrm>
            <a:off x="9522479" y="1028700"/>
            <a:ext cx="2446364" cy="1569660"/>
          </a:xfrm>
          <a:prstGeom prst="rect">
            <a:avLst/>
          </a:prstGeom>
          <a:noFill/>
        </p:spPr>
        <p:txBody>
          <a:bodyPr wrap="square" rtlCol="0">
            <a:spAutoFit/>
          </a:bodyPr>
          <a:lstStyle/>
          <a:p>
            <a:pPr algn="just"/>
            <a:r>
              <a:rPr lang="fr-FR" sz="2400" dirty="0"/>
              <a:t>Karst in the Republic of Congo </a:t>
            </a:r>
            <a:r>
              <a:rPr lang="fr-FR" sz="2400" dirty="0" err="1"/>
              <a:t>developed</a:t>
            </a:r>
            <a:r>
              <a:rPr lang="fr-FR" sz="2400" dirty="0"/>
              <a:t> in Niari Basin</a:t>
            </a:r>
          </a:p>
        </p:txBody>
      </p:sp>
    </p:spTree>
    <p:extLst>
      <p:ext uri="{BB962C8B-B14F-4D97-AF65-F5344CB8AC3E}">
        <p14:creationId xmlns:p14="http://schemas.microsoft.com/office/powerpoint/2010/main" val="93557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BAB5B8C-3D3E-DDF8-3BD3-1FAA69FD041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6906"/>
            <a:ext cx="4434840" cy="6602884"/>
          </a:xfrm>
          <a:prstGeom prst="rect">
            <a:avLst/>
          </a:prstGeom>
          <a:noFill/>
          <a:ln>
            <a:noFill/>
          </a:ln>
        </p:spPr>
      </p:pic>
      <p:sp>
        <p:nvSpPr>
          <p:cNvPr id="10" name="ZoneTexte 9">
            <a:extLst>
              <a:ext uri="{FF2B5EF4-FFF2-40B4-BE49-F238E27FC236}">
                <a16:creationId xmlns:a16="http://schemas.microsoft.com/office/drawing/2014/main" id="{6898C1F9-FFAB-C45F-E72D-997EBBDCB6DD}"/>
              </a:ext>
            </a:extLst>
          </p:cNvPr>
          <p:cNvSpPr txBox="1"/>
          <p:nvPr/>
        </p:nvSpPr>
        <p:spPr>
          <a:xfrm rot="3037714">
            <a:off x="2270426" y="3653771"/>
            <a:ext cx="658726" cy="215444"/>
          </a:xfrm>
          <a:prstGeom prst="rect">
            <a:avLst/>
          </a:prstGeom>
          <a:noFill/>
        </p:spPr>
        <p:txBody>
          <a:bodyPr wrap="square" rtlCol="0">
            <a:spAutoFit/>
          </a:bodyPr>
          <a:lstStyle/>
          <a:p>
            <a:r>
              <a:rPr lang="fr-FR" sz="800" b="1" dirty="0" err="1"/>
              <a:t>Malembe</a:t>
            </a:r>
            <a:endParaRPr lang="fr-FR" sz="800" b="1" dirty="0"/>
          </a:p>
        </p:txBody>
      </p:sp>
      <p:sp>
        <p:nvSpPr>
          <p:cNvPr id="11" name="ZoneTexte 10">
            <a:extLst>
              <a:ext uri="{FF2B5EF4-FFF2-40B4-BE49-F238E27FC236}">
                <a16:creationId xmlns:a16="http://schemas.microsoft.com/office/drawing/2014/main" id="{A1FAB332-7D63-9240-9200-63367943B025}"/>
              </a:ext>
            </a:extLst>
          </p:cNvPr>
          <p:cNvSpPr txBox="1"/>
          <p:nvPr/>
        </p:nvSpPr>
        <p:spPr>
          <a:xfrm flipH="1">
            <a:off x="1700477" y="445165"/>
            <a:ext cx="354912" cy="307777"/>
          </a:xfrm>
          <a:prstGeom prst="rect">
            <a:avLst/>
          </a:prstGeom>
          <a:noFill/>
        </p:spPr>
        <p:txBody>
          <a:bodyPr wrap="square" rtlCol="0">
            <a:spAutoFit/>
          </a:bodyPr>
          <a:lstStyle/>
          <a:p>
            <a:r>
              <a:rPr lang="fr-FR" sz="1400" b="1" dirty="0">
                <a:solidFill>
                  <a:srgbClr val="FF0000"/>
                </a:solidFill>
              </a:rPr>
              <a:t>1</a:t>
            </a:r>
          </a:p>
        </p:txBody>
      </p:sp>
      <p:sp>
        <p:nvSpPr>
          <p:cNvPr id="12" name="ZoneTexte 11">
            <a:extLst>
              <a:ext uri="{FF2B5EF4-FFF2-40B4-BE49-F238E27FC236}">
                <a16:creationId xmlns:a16="http://schemas.microsoft.com/office/drawing/2014/main" id="{9E6090AB-0D47-7E27-26CA-C7B406B10BA3}"/>
              </a:ext>
            </a:extLst>
          </p:cNvPr>
          <p:cNvSpPr txBox="1"/>
          <p:nvPr/>
        </p:nvSpPr>
        <p:spPr>
          <a:xfrm flipH="1">
            <a:off x="9258357" y="4048760"/>
            <a:ext cx="354911" cy="369332"/>
          </a:xfrm>
          <a:prstGeom prst="rect">
            <a:avLst/>
          </a:prstGeom>
          <a:noFill/>
        </p:spPr>
        <p:txBody>
          <a:bodyPr wrap="square" rtlCol="0">
            <a:spAutoFit/>
          </a:bodyPr>
          <a:lstStyle/>
          <a:p>
            <a:r>
              <a:rPr lang="fr-FR" b="1" dirty="0">
                <a:solidFill>
                  <a:srgbClr val="FF0000"/>
                </a:solidFill>
              </a:rPr>
              <a:t>E</a:t>
            </a:r>
          </a:p>
        </p:txBody>
      </p:sp>
      <p:pic>
        <p:nvPicPr>
          <p:cNvPr id="14" name="Image 13">
            <a:extLst>
              <a:ext uri="{FF2B5EF4-FFF2-40B4-BE49-F238E27FC236}">
                <a16:creationId xmlns:a16="http://schemas.microsoft.com/office/drawing/2014/main" id="{6E4B5838-E2D3-1901-132F-8654A8FE8ACE}"/>
              </a:ext>
            </a:extLst>
          </p:cNvPr>
          <p:cNvPicPr>
            <a:picLocks noChangeAspect="1"/>
          </p:cNvPicPr>
          <p:nvPr/>
        </p:nvPicPr>
        <p:blipFill>
          <a:blip r:embed="rId4">
            <a:extLst>
              <a:ext uri="{28A0092B-C50C-407E-A947-70E740481C1C}">
                <a14:useLocalDpi xmlns:a14="http://schemas.microsoft.com/office/drawing/2010/main" val="0"/>
              </a:ext>
            </a:extLst>
          </a:blip>
          <a:srcRect l="-9526" t="29828" r="24411" b="33630"/>
          <a:stretch/>
        </p:blipFill>
        <p:spPr>
          <a:xfrm>
            <a:off x="3984941" y="240632"/>
            <a:ext cx="4580085" cy="1966353"/>
          </a:xfrm>
          <a:prstGeom prst="rect">
            <a:avLst/>
          </a:prstGeom>
        </p:spPr>
      </p:pic>
      <p:pic>
        <p:nvPicPr>
          <p:cNvPr id="16" name="Image 15">
            <a:extLst>
              <a:ext uri="{FF2B5EF4-FFF2-40B4-BE49-F238E27FC236}">
                <a16:creationId xmlns:a16="http://schemas.microsoft.com/office/drawing/2014/main" id="{3966779B-AC6F-F5E1-237E-7A9A767FF29C}"/>
              </a:ext>
            </a:extLst>
          </p:cNvPr>
          <p:cNvPicPr>
            <a:picLocks noChangeAspect="1"/>
          </p:cNvPicPr>
          <p:nvPr/>
        </p:nvPicPr>
        <p:blipFill>
          <a:blip r:embed="rId5">
            <a:extLst>
              <a:ext uri="{28A0092B-C50C-407E-A947-70E740481C1C}">
                <a14:useLocalDpi xmlns:a14="http://schemas.microsoft.com/office/drawing/2010/main" val="0"/>
              </a:ext>
            </a:extLst>
          </a:blip>
          <a:srcRect l="1188" t="8523" r="3775" b="8461"/>
          <a:stretch/>
        </p:blipFill>
        <p:spPr>
          <a:xfrm>
            <a:off x="4434839" y="2418866"/>
            <a:ext cx="5624686" cy="2766878"/>
          </a:xfrm>
          <a:prstGeom prst="rect">
            <a:avLst/>
          </a:prstGeom>
        </p:spPr>
      </p:pic>
      <p:pic>
        <p:nvPicPr>
          <p:cNvPr id="20" name="Image 19">
            <a:extLst>
              <a:ext uri="{FF2B5EF4-FFF2-40B4-BE49-F238E27FC236}">
                <a16:creationId xmlns:a16="http://schemas.microsoft.com/office/drawing/2014/main" id="{0F1310CC-BB00-1DA0-3755-6B5C873DD2B4}"/>
              </a:ext>
            </a:extLst>
          </p:cNvPr>
          <p:cNvPicPr>
            <a:picLocks noChangeAspect="1"/>
          </p:cNvPicPr>
          <p:nvPr/>
        </p:nvPicPr>
        <p:blipFill>
          <a:blip r:embed="rId6">
            <a:extLst>
              <a:ext uri="{28A0092B-C50C-407E-A947-70E740481C1C}">
                <a14:useLocalDpi xmlns:a14="http://schemas.microsoft.com/office/drawing/2010/main" val="0"/>
              </a:ext>
            </a:extLst>
          </a:blip>
          <a:srcRect t="2498" r="29069"/>
          <a:stretch/>
        </p:blipFill>
        <p:spPr>
          <a:xfrm>
            <a:off x="8648856" y="66906"/>
            <a:ext cx="3433009" cy="2654460"/>
          </a:xfrm>
          <a:prstGeom prst="rect">
            <a:avLst/>
          </a:prstGeom>
        </p:spPr>
      </p:pic>
      <p:pic>
        <p:nvPicPr>
          <p:cNvPr id="23" name="Image 22">
            <a:extLst>
              <a:ext uri="{FF2B5EF4-FFF2-40B4-BE49-F238E27FC236}">
                <a16:creationId xmlns:a16="http://schemas.microsoft.com/office/drawing/2014/main" id="{B2C88379-11C5-1D75-B16F-A2F8F0C676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3954" y="3554814"/>
            <a:ext cx="1990845" cy="2654460"/>
          </a:xfrm>
          <a:prstGeom prst="rect">
            <a:avLst/>
          </a:prstGeom>
        </p:spPr>
      </p:pic>
      <p:sp>
        <p:nvSpPr>
          <p:cNvPr id="24" name="ZoneTexte 23">
            <a:extLst>
              <a:ext uri="{FF2B5EF4-FFF2-40B4-BE49-F238E27FC236}">
                <a16:creationId xmlns:a16="http://schemas.microsoft.com/office/drawing/2014/main" id="{81DBEF05-21BC-AE2E-651B-64857DD9986E}"/>
              </a:ext>
            </a:extLst>
          </p:cNvPr>
          <p:cNvSpPr txBox="1"/>
          <p:nvPr/>
        </p:nvSpPr>
        <p:spPr>
          <a:xfrm>
            <a:off x="144379" y="6550223"/>
            <a:ext cx="7759483" cy="307777"/>
          </a:xfrm>
          <a:prstGeom prst="rect">
            <a:avLst/>
          </a:prstGeom>
          <a:noFill/>
        </p:spPr>
        <p:txBody>
          <a:bodyPr wrap="square" rtlCol="0">
            <a:spAutoFit/>
          </a:bodyPr>
          <a:lstStyle/>
          <a:p>
            <a:r>
              <a:rPr lang="fr-FR" sz="1400" b="1" dirty="0">
                <a:effectLst/>
                <a:latin typeface="Calibri" panose="020F0502020204030204" pitchFamily="34" charset="0"/>
                <a:ea typeface="Calibri" panose="020F0502020204030204" pitchFamily="34" charset="0"/>
                <a:cs typeface="Times New Roman" panose="02020603050405020304" pitchFamily="18" charset="0"/>
              </a:rPr>
              <a:t>Figure 1. (a) </a:t>
            </a:r>
            <a:r>
              <a:rPr lang="fr-FR" sz="1400" b="1" dirty="0" err="1">
                <a:effectLst/>
                <a:latin typeface="Calibri" panose="020F0502020204030204" pitchFamily="34" charset="0"/>
                <a:ea typeface="Calibri" panose="020F0502020204030204" pitchFamily="34" charset="0"/>
                <a:cs typeface="Times New Roman" panose="02020603050405020304" pitchFamily="18" charset="0"/>
              </a:rPr>
              <a:t>Hydrokarstic</a:t>
            </a:r>
            <a:r>
              <a:rPr lang="fr-FR" sz="1400" b="1" dirty="0">
                <a:effectLst/>
                <a:latin typeface="Calibri" panose="020F0502020204030204" pitchFamily="34" charset="0"/>
                <a:ea typeface="Calibri" panose="020F0502020204030204" pitchFamily="34" charset="0"/>
                <a:cs typeface="Times New Roman" panose="02020603050405020304" pitchFamily="18" charset="0"/>
              </a:rPr>
              <a:t> network </a:t>
            </a:r>
            <a:r>
              <a:rPr lang="fr-FR" sz="1400" b="1" dirty="0" err="1">
                <a:effectLst/>
                <a:latin typeface="Calibri" panose="020F0502020204030204" pitchFamily="34" charset="0"/>
                <a:ea typeface="Calibri" panose="020F0502020204030204" pitchFamily="34" charset="0"/>
                <a:cs typeface="Times New Roman" panose="02020603050405020304" pitchFamily="18" charset="0"/>
              </a:rPr>
              <a:t>map</a:t>
            </a:r>
            <a:r>
              <a:rPr lang="fr-FR" sz="1400" b="1" dirty="0">
                <a:effectLst/>
                <a:latin typeface="Calibri" panose="020F0502020204030204" pitchFamily="34" charset="0"/>
                <a:ea typeface="Calibri" panose="020F0502020204030204" pitchFamily="34" charset="0"/>
                <a:cs typeface="Times New Roman" panose="02020603050405020304" pitchFamily="18" charset="0"/>
              </a:rPr>
              <a:t> of Madingou, (b) </a:t>
            </a:r>
            <a:r>
              <a:rPr lang="fr-FR" sz="1400" b="1" dirty="0" err="1">
                <a:effectLst/>
                <a:latin typeface="Calibri" panose="020F0502020204030204" pitchFamily="34" charset="0"/>
                <a:ea typeface="Calibri" panose="020F0502020204030204" pitchFamily="34" charset="0"/>
                <a:cs typeface="Times New Roman" panose="02020603050405020304" pitchFamily="18" charset="0"/>
              </a:rPr>
              <a:t>Simplified</a:t>
            </a:r>
            <a:r>
              <a:rPr lang="fr-FR" sz="1400" b="1" dirty="0">
                <a:effectLst/>
                <a:latin typeface="Calibri" panose="020F0502020204030204" pitchFamily="34" charset="0"/>
                <a:ea typeface="Calibri" panose="020F0502020204030204" pitchFamily="34" charset="0"/>
                <a:cs typeface="Times New Roman" panose="02020603050405020304" pitchFamily="18" charset="0"/>
              </a:rPr>
              <a:t> karst network </a:t>
            </a:r>
            <a:r>
              <a:rPr lang="fr-FR" sz="1400" b="1" dirty="0" err="1">
                <a:effectLst/>
                <a:latin typeface="Calibri" panose="020F0502020204030204" pitchFamily="34" charset="0"/>
                <a:ea typeface="Calibri" panose="020F0502020204030204" pitchFamily="34" charset="0"/>
                <a:cs typeface="Times New Roman" panose="02020603050405020304" pitchFamily="18" charset="0"/>
              </a:rPr>
              <a:t>map</a:t>
            </a:r>
            <a:r>
              <a:rPr lang="fr-FR" sz="1400" b="1" dirty="0">
                <a:effectLst/>
                <a:latin typeface="Calibri" panose="020F0502020204030204" pitchFamily="34" charset="0"/>
                <a:ea typeface="Calibri" panose="020F0502020204030204" pitchFamily="34" charset="0"/>
                <a:cs typeface="Times New Roman" panose="02020603050405020304" pitchFamily="18" charset="0"/>
              </a:rPr>
              <a:t> of Kibounda</a:t>
            </a:r>
            <a:endParaRPr lang="fr-FR" sz="1400" b="1" dirty="0"/>
          </a:p>
        </p:txBody>
      </p:sp>
      <p:pic>
        <p:nvPicPr>
          <p:cNvPr id="9" name="Image 8">
            <a:extLst>
              <a:ext uri="{FF2B5EF4-FFF2-40B4-BE49-F238E27FC236}">
                <a16:creationId xmlns:a16="http://schemas.microsoft.com/office/drawing/2014/main" id="{9AC41D16-E59E-8A9F-F3C7-073C2C96A5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2092" y="4048760"/>
            <a:ext cx="2078046" cy="2770728"/>
          </a:xfrm>
          <a:prstGeom prst="rect">
            <a:avLst/>
          </a:prstGeom>
        </p:spPr>
      </p:pic>
      <p:sp>
        <p:nvSpPr>
          <p:cNvPr id="25" name="ZoneTexte 24">
            <a:extLst>
              <a:ext uri="{FF2B5EF4-FFF2-40B4-BE49-F238E27FC236}">
                <a16:creationId xmlns:a16="http://schemas.microsoft.com/office/drawing/2014/main" id="{B7DABA3A-93B6-BBAE-2999-3215ED2713E7}"/>
              </a:ext>
            </a:extLst>
          </p:cNvPr>
          <p:cNvSpPr txBox="1"/>
          <p:nvPr/>
        </p:nvSpPr>
        <p:spPr>
          <a:xfrm flipH="1">
            <a:off x="1185144" y="5212404"/>
            <a:ext cx="354912" cy="307777"/>
          </a:xfrm>
          <a:prstGeom prst="rect">
            <a:avLst/>
          </a:prstGeom>
          <a:noFill/>
        </p:spPr>
        <p:txBody>
          <a:bodyPr wrap="square" rtlCol="0">
            <a:spAutoFit/>
          </a:bodyPr>
          <a:lstStyle/>
          <a:p>
            <a:r>
              <a:rPr lang="fr-FR" sz="1400" b="1" dirty="0">
                <a:solidFill>
                  <a:srgbClr val="FF0000"/>
                </a:solidFill>
              </a:rPr>
              <a:t>2</a:t>
            </a:r>
          </a:p>
        </p:txBody>
      </p:sp>
      <p:sp>
        <p:nvSpPr>
          <p:cNvPr id="26" name="ZoneTexte 25">
            <a:extLst>
              <a:ext uri="{FF2B5EF4-FFF2-40B4-BE49-F238E27FC236}">
                <a16:creationId xmlns:a16="http://schemas.microsoft.com/office/drawing/2014/main" id="{75B550C5-1917-8BA1-2921-B3AB2028F1B7}"/>
              </a:ext>
            </a:extLst>
          </p:cNvPr>
          <p:cNvSpPr txBox="1"/>
          <p:nvPr/>
        </p:nvSpPr>
        <p:spPr>
          <a:xfrm flipH="1">
            <a:off x="1185144" y="4135177"/>
            <a:ext cx="354912" cy="307777"/>
          </a:xfrm>
          <a:prstGeom prst="rect">
            <a:avLst/>
          </a:prstGeom>
          <a:noFill/>
        </p:spPr>
        <p:txBody>
          <a:bodyPr wrap="square" rtlCol="0">
            <a:spAutoFit/>
          </a:bodyPr>
          <a:lstStyle/>
          <a:p>
            <a:r>
              <a:rPr lang="fr-FR" sz="1400" b="1" dirty="0">
                <a:solidFill>
                  <a:srgbClr val="FF0000"/>
                </a:solidFill>
              </a:rPr>
              <a:t>3</a:t>
            </a:r>
          </a:p>
        </p:txBody>
      </p:sp>
      <p:sp>
        <p:nvSpPr>
          <p:cNvPr id="27" name="ZoneTexte 26">
            <a:extLst>
              <a:ext uri="{FF2B5EF4-FFF2-40B4-BE49-F238E27FC236}">
                <a16:creationId xmlns:a16="http://schemas.microsoft.com/office/drawing/2014/main" id="{A939C05F-513F-5A31-256D-AC537F2F38B3}"/>
              </a:ext>
            </a:extLst>
          </p:cNvPr>
          <p:cNvSpPr txBox="1"/>
          <p:nvPr/>
        </p:nvSpPr>
        <p:spPr>
          <a:xfrm flipH="1">
            <a:off x="8094271" y="283473"/>
            <a:ext cx="354912" cy="400110"/>
          </a:xfrm>
          <a:prstGeom prst="rect">
            <a:avLst/>
          </a:prstGeom>
          <a:solidFill>
            <a:schemeClr val="tx1"/>
          </a:solidFill>
        </p:spPr>
        <p:txBody>
          <a:bodyPr wrap="square" rtlCol="0">
            <a:spAutoFit/>
          </a:bodyPr>
          <a:lstStyle/>
          <a:p>
            <a:r>
              <a:rPr lang="fr-FR" sz="2000" b="1" dirty="0">
                <a:solidFill>
                  <a:schemeClr val="bg1"/>
                </a:solidFill>
              </a:rPr>
              <a:t>1</a:t>
            </a:r>
          </a:p>
        </p:txBody>
      </p:sp>
      <p:sp>
        <p:nvSpPr>
          <p:cNvPr id="28" name="ZoneTexte 27">
            <a:extLst>
              <a:ext uri="{FF2B5EF4-FFF2-40B4-BE49-F238E27FC236}">
                <a16:creationId xmlns:a16="http://schemas.microsoft.com/office/drawing/2014/main" id="{F85FF389-D03A-0B73-A999-B61AA236BD44}"/>
              </a:ext>
            </a:extLst>
          </p:cNvPr>
          <p:cNvSpPr txBox="1"/>
          <p:nvPr/>
        </p:nvSpPr>
        <p:spPr>
          <a:xfrm flipH="1">
            <a:off x="11694898" y="127558"/>
            <a:ext cx="354912" cy="400110"/>
          </a:xfrm>
          <a:prstGeom prst="rect">
            <a:avLst/>
          </a:prstGeom>
          <a:solidFill>
            <a:schemeClr val="tx1"/>
          </a:solidFill>
        </p:spPr>
        <p:txBody>
          <a:bodyPr wrap="square" rtlCol="0">
            <a:spAutoFit/>
          </a:bodyPr>
          <a:lstStyle/>
          <a:p>
            <a:r>
              <a:rPr lang="fr-FR" sz="2000" b="1" dirty="0">
                <a:solidFill>
                  <a:schemeClr val="bg1"/>
                </a:solidFill>
              </a:rPr>
              <a:t>2</a:t>
            </a:r>
          </a:p>
        </p:txBody>
      </p:sp>
      <p:sp>
        <p:nvSpPr>
          <p:cNvPr id="29" name="ZoneTexte 28">
            <a:extLst>
              <a:ext uri="{FF2B5EF4-FFF2-40B4-BE49-F238E27FC236}">
                <a16:creationId xmlns:a16="http://schemas.microsoft.com/office/drawing/2014/main" id="{6C289B2D-E7D6-4195-2A53-8F7C54518C53}"/>
              </a:ext>
            </a:extLst>
          </p:cNvPr>
          <p:cNvSpPr txBox="1"/>
          <p:nvPr/>
        </p:nvSpPr>
        <p:spPr>
          <a:xfrm flipH="1">
            <a:off x="9630506" y="4090589"/>
            <a:ext cx="354912" cy="400110"/>
          </a:xfrm>
          <a:prstGeom prst="rect">
            <a:avLst/>
          </a:prstGeom>
          <a:solidFill>
            <a:schemeClr val="tx1"/>
          </a:solidFill>
        </p:spPr>
        <p:txBody>
          <a:bodyPr wrap="square" rtlCol="0">
            <a:spAutoFit/>
          </a:bodyPr>
          <a:lstStyle/>
          <a:p>
            <a:r>
              <a:rPr lang="fr-FR" sz="2000" b="1" dirty="0">
                <a:solidFill>
                  <a:schemeClr val="bg1"/>
                </a:solidFill>
              </a:rPr>
              <a:t>3</a:t>
            </a:r>
          </a:p>
        </p:txBody>
      </p:sp>
      <p:sp>
        <p:nvSpPr>
          <p:cNvPr id="30" name="ZoneTexte 29">
            <a:extLst>
              <a:ext uri="{FF2B5EF4-FFF2-40B4-BE49-F238E27FC236}">
                <a16:creationId xmlns:a16="http://schemas.microsoft.com/office/drawing/2014/main" id="{0B7E5E63-6075-C847-5300-138074096E75}"/>
              </a:ext>
            </a:extLst>
          </p:cNvPr>
          <p:cNvSpPr txBox="1"/>
          <p:nvPr/>
        </p:nvSpPr>
        <p:spPr>
          <a:xfrm>
            <a:off x="4518670" y="2418867"/>
            <a:ext cx="1882130" cy="338554"/>
          </a:xfrm>
          <a:prstGeom prst="rect">
            <a:avLst/>
          </a:prstGeom>
          <a:noFill/>
        </p:spPr>
        <p:txBody>
          <a:bodyPr wrap="square" rtlCol="0">
            <a:spAutoFit/>
          </a:bodyPr>
          <a:lstStyle/>
          <a:p>
            <a:endParaRPr lang="fr-FR" sz="1600" b="1" dirty="0">
              <a:solidFill>
                <a:srgbClr val="FF0000"/>
              </a:solidFill>
            </a:endParaRPr>
          </a:p>
        </p:txBody>
      </p:sp>
      <p:sp>
        <p:nvSpPr>
          <p:cNvPr id="31" name="ZoneTexte 30">
            <a:extLst>
              <a:ext uri="{FF2B5EF4-FFF2-40B4-BE49-F238E27FC236}">
                <a16:creationId xmlns:a16="http://schemas.microsoft.com/office/drawing/2014/main" id="{B8C934F8-1D06-4EF7-9599-931999BA14B0}"/>
              </a:ext>
            </a:extLst>
          </p:cNvPr>
          <p:cNvSpPr txBox="1"/>
          <p:nvPr/>
        </p:nvSpPr>
        <p:spPr>
          <a:xfrm>
            <a:off x="10113954" y="3577792"/>
            <a:ext cx="2047154" cy="307777"/>
          </a:xfrm>
          <a:prstGeom prst="rect">
            <a:avLst/>
          </a:prstGeom>
          <a:solidFill>
            <a:schemeClr val="bg1"/>
          </a:solidFill>
        </p:spPr>
        <p:txBody>
          <a:bodyPr wrap="square" rtlCol="0">
            <a:spAutoFit/>
          </a:bodyPr>
          <a:lstStyle/>
          <a:p>
            <a:pPr algn="ctr"/>
            <a:r>
              <a:rPr lang="fr-FR" sz="1400" b="1" dirty="0">
                <a:solidFill>
                  <a:srgbClr val="FF0000"/>
                </a:solidFill>
              </a:rPr>
              <a:t>Madingou-Kibounda </a:t>
            </a:r>
            <a:r>
              <a:rPr lang="fr-FR" sz="1400" b="1" dirty="0" err="1">
                <a:solidFill>
                  <a:srgbClr val="FF0000"/>
                </a:solidFill>
              </a:rPr>
              <a:t>way</a:t>
            </a:r>
            <a:endParaRPr lang="fr-FR" sz="1400" b="1" dirty="0">
              <a:solidFill>
                <a:srgbClr val="FF0000"/>
              </a:solidFill>
            </a:endParaRPr>
          </a:p>
        </p:txBody>
      </p:sp>
      <p:sp>
        <p:nvSpPr>
          <p:cNvPr id="32" name="ZoneTexte 31">
            <a:extLst>
              <a:ext uri="{FF2B5EF4-FFF2-40B4-BE49-F238E27FC236}">
                <a16:creationId xmlns:a16="http://schemas.microsoft.com/office/drawing/2014/main" id="{666B18E3-9D10-01E2-B027-2118BC816B75}"/>
              </a:ext>
            </a:extLst>
          </p:cNvPr>
          <p:cNvSpPr txBox="1"/>
          <p:nvPr/>
        </p:nvSpPr>
        <p:spPr>
          <a:xfrm>
            <a:off x="4518669" y="2450000"/>
            <a:ext cx="1302549" cy="369332"/>
          </a:xfrm>
          <a:prstGeom prst="rect">
            <a:avLst/>
          </a:prstGeom>
          <a:solidFill>
            <a:schemeClr val="bg1"/>
          </a:solidFill>
        </p:spPr>
        <p:txBody>
          <a:bodyPr wrap="square" rtlCol="0">
            <a:spAutoFit/>
          </a:bodyPr>
          <a:lstStyle/>
          <a:p>
            <a:r>
              <a:rPr lang="en-GB" sz="1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kegelkarst</a:t>
            </a:r>
            <a:endParaRPr lang="fr-FR" b="1" dirty="0">
              <a:solidFill>
                <a:srgbClr val="FF0000"/>
              </a:solidFill>
            </a:endParaRPr>
          </a:p>
        </p:txBody>
      </p:sp>
      <p:sp>
        <p:nvSpPr>
          <p:cNvPr id="33" name="ZoneTexte 32">
            <a:extLst>
              <a:ext uri="{FF2B5EF4-FFF2-40B4-BE49-F238E27FC236}">
                <a16:creationId xmlns:a16="http://schemas.microsoft.com/office/drawing/2014/main" id="{BA975BB2-2802-BC13-357F-6F9B3B8EA963}"/>
              </a:ext>
            </a:extLst>
          </p:cNvPr>
          <p:cNvSpPr txBox="1"/>
          <p:nvPr/>
        </p:nvSpPr>
        <p:spPr>
          <a:xfrm>
            <a:off x="7231944" y="278571"/>
            <a:ext cx="922205" cy="369332"/>
          </a:xfrm>
          <a:prstGeom prst="rect">
            <a:avLst/>
          </a:prstGeom>
          <a:solidFill>
            <a:schemeClr val="bg1"/>
          </a:solidFill>
        </p:spPr>
        <p:txBody>
          <a:bodyPr wrap="square" rtlCol="0">
            <a:spAutoFit/>
          </a:bodyPr>
          <a:lstStyle/>
          <a:p>
            <a:r>
              <a:rPr lang="en-GB"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Uvala</a:t>
            </a:r>
            <a:endParaRPr lang="fr-FR" b="1" dirty="0">
              <a:solidFill>
                <a:srgbClr val="FF0000"/>
              </a:solidFill>
            </a:endParaRPr>
          </a:p>
        </p:txBody>
      </p:sp>
      <p:sp>
        <p:nvSpPr>
          <p:cNvPr id="34" name="ZoneTexte 33">
            <a:extLst>
              <a:ext uri="{FF2B5EF4-FFF2-40B4-BE49-F238E27FC236}">
                <a16:creationId xmlns:a16="http://schemas.microsoft.com/office/drawing/2014/main" id="{EAD2F92E-DACA-1B85-284C-936A542E8F89}"/>
              </a:ext>
            </a:extLst>
          </p:cNvPr>
          <p:cNvSpPr txBox="1"/>
          <p:nvPr/>
        </p:nvSpPr>
        <p:spPr>
          <a:xfrm>
            <a:off x="8002091" y="4110315"/>
            <a:ext cx="1687259" cy="307777"/>
          </a:xfrm>
          <a:prstGeom prst="rect">
            <a:avLst/>
          </a:prstGeom>
          <a:solidFill>
            <a:schemeClr val="bg1"/>
          </a:solidFill>
        </p:spPr>
        <p:txBody>
          <a:bodyPr wrap="square" rtlCol="0">
            <a:spAutoFit/>
          </a:bodyPr>
          <a:lstStyle/>
          <a:p>
            <a:pPr algn="ctr"/>
            <a:r>
              <a:rPr lang="en-GB"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Intermittent stream</a:t>
            </a:r>
            <a:endParaRPr lang="fr-FR" sz="1400" b="1" dirty="0">
              <a:solidFill>
                <a:srgbClr val="FF0000"/>
              </a:solidFill>
            </a:endParaRPr>
          </a:p>
        </p:txBody>
      </p:sp>
      <p:sp>
        <p:nvSpPr>
          <p:cNvPr id="35" name="ZoneTexte 34">
            <a:extLst>
              <a:ext uri="{FF2B5EF4-FFF2-40B4-BE49-F238E27FC236}">
                <a16:creationId xmlns:a16="http://schemas.microsoft.com/office/drawing/2014/main" id="{C4F38DA9-3CAD-C554-CE36-AC5EA1EF107A}"/>
              </a:ext>
            </a:extLst>
          </p:cNvPr>
          <p:cNvSpPr txBox="1"/>
          <p:nvPr/>
        </p:nvSpPr>
        <p:spPr>
          <a:xfrm>
            <a:off x="9930487" y="102132"/>
            <a:ext cx="1365065" cy="338554"/>
          </a:xfrm>
          <a:prstGeom prst="rect">
            <a:avLst/>
          </a:prstGeom>
          <a:solidFill>
            <a:schemeClr val="bg1"/>
          </a:solidFill>
        </p:spPr>
        <p:txBody>
          <a:bodyPr wrap="square" rtlCol="0">
            <a:spAutoFit/>
          </a:bodyPr>
          <a:lstStyle/>
          <a:p>
            <a:pPr algn="ctr"/>
            <a:r>
              <a:rPr lang="fr-FR" sz="1600" b="1" dirty="0" err="1">
                <a:solidFill>
                  <a:srgbClr val="FF0000"/>
                </a:solidFill>
              </a:rPr>
              <a:t>swallow</a:t>
            </a:r>
            <a:r>
              <a:rPr lang="fr-FR" sz="1600" b="1" dirty="0">
                <a:solidFill>
                  <a:srgbClr val="FF0000"/>
                </a:solidFill>
              </a:rPr>
              <a:t> </a:t>
            </a:r>
            <a:r>
              <a:rPr lang="fr-FR" sz="1600" b="1" dirty="0" err="1">
                <a:solidFill>
                  <a:srgbClr val="FF0000"/>
                </a:solidFill>
              </a:rPr>
              <a:t>hole</a:t>
            </a:r>
            <a:endParaRPr lang="fr-FR" sz="1600" b="1" dirty="0">
              <a:solidFill>
                <a:srgbClr val="FF0000"/>
              </a:solidFill>
            </a:endParaRPr>
          </a:p>
        </p:txBody>
      </p:sp>
    </p:spTree>
    <p:extLst>
      <p:ext uri="{BB962C8B-B14F-4D97-AF65-F5344CB8AC3E}">
        <p14:creationId xmlns:p14="http://schemas.microsoft.com/office/powerpoint/2010/main" val="891810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chemin : horizontal 11">
            <a:extLst>
              <a:ext uri="{FF2B5EF4-FFF2-40B4-BE49-F238E27FC236}">
                <a16:creationId xmlns:a16="http://schemas.microsoft.com/office/drawing/2014/main" id="{7B710D3E-F23C-A558-8D14-DA2BE3DFEE93}"/>
              </a:ext>
            </a:extLst>
          </p:cNvPr>
          <p:cNvSpPr/>
          <p:nvPr/>
        </p:nvSpPr>
        <p:spPr>
          <a:xfrm>
            <a:off x="2988129" y="148909"/>
            <a:ext cx="5638219" cy="700177"/>
          </a:xfrm>
          <a:prstGeom prst="horizontalScroll">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98" name="Titre 1">
            <a:extLst>
              <a:ext uri="{FF2B5EF4-FFF2-40B4-BE49-F238E27FC236}">
                <a16:creationId xmlns:a16="http://schemas.microsoft.com/office/drawing/2014/main" id="{8F863BAE-54A4-11E6-A34F-D1084887CF16}"/>
              </a:ext>
            </a:extLst>
          </p:cNvPr>
          <p:cNvSpPr>
            <a:spLocks noGrp="1"/>
          </p:cNvSpPr>
          <p:nvPr>
            <p:ph type="title"/>
          </p:nvPr>
        </p:nvSpPr>
        <p:spPr>
          <a:xfrm>
            <a:off x="4000500" y="277586"/>
            <a:ext cx="3494314" cy="403854"/>
          </a:xfrm>
          <a:ln>
            <a:noFill/>
            <a:miter lim="800000"/>
            <a:headEnd/>
            <a:tailEnd/>
          </a:ln>
        </p:spPr>
        <p:txBody>
          <a:bodyPr>
            <a:noAutofit/>
          </a:bodyPr>
          <a:lstStyle/>
          <a:p>
            <a:pPr marL="228600" algn="ctr">
              <a:lnSpc>
                <a:spcPct val="107000"/>
              </a:lnSpc>
              <a:spcAft>
                <a:spcPts val="800"/>
              </a:spcAft>
            </a:pP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Climate context</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03" name="ZoneTexte 11">
            <a:extLst>
              <a:ext uri="{FF2B5EF4-FFF2-40B4-BE49-F238E27FC236}">
                <a16:creationId xmlns:a16="http://schemas.microsoft.com/office/drawing/2014/main" id="{29746376-D0EC-D428-CCCA-BA185331ED8E}"/>
              </a:ext>
            </a:extLst>
          </p:cNvPr>
          <p:cNvSpPr txBox="1">
            <a:spLocks noChangeArrowheads="1"/>
          </p:cNvSpPr>
          <p:nvPr/>
        </p:nvSpPr>
        <p:spPr bwMode="auto">
          <a:xfrm>
            <a:off x="212272" y="5994794"/>
            <a:ext cx="11756570" cy="8309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400" b="1" dirty="0">
                <a:latin typeface="Times New Roman" panose="02020603050405020304" pitchFamily="18" charset="0"/>
                <a:cs typeface="Times New Roman" panose="02020603050405020304" pitchFamily="18" charset="0"/>
              </a:rPr>
              <a:t>Figure 1</a:t>
            </a:r>
            <a:r>
              <a:rPr lang="fr-FR" altLang="fr-FR" sz="2400" dirty="0">
                <a:latin typeface="Times New Roman" panose="02020603050405020304" pitchFamily="18" charset="0"/>
                <a:cs typeface="Times New Roman" panose="02020603050405020304" pitchFamily="18" charset="0"/>
              </a:rPr>
              <a:t>. </a:t>
            </a:r>
            <a:r>
              <a:rPr lang="en-US" altLang="fr-FR" sz="2400" dirty="0">
                <a:latin typeface="Times New Roman" panose="02020603050405020304" pitchFamily="18" charset="0"/>
                <a:cs typeface="Times New Roman" panose="02020603050405020304" pitchFamily="18" charset="0"/>
              </a:rPr>
              <a:t>Average monthly rainfall at the Mouyondzi synoptic station </a:t>
            </a:r>
          </a:p>
          <a:p>
            <a:pPr algn="ctr" eaLnBrk="1" hangingPunct="1">
              <a:lnSpc>
                <a:spcPct val="100000"/>
              </a:lnSpc>
              <a:spcBef>
                <a:spcPct val="0"/>
              </a:spcBef>
              <a:buFontTx/>
              <a:buNone/>
            </a:pPr>
            <a:r>
              <a:rPr lang="fr-FR" altLang="fr-FR" sz="2400" dirty="0">
                <a:latin typeface="Times New Roman" panose="02020603050405020304" pitchFamily="18" charset="0"/>
                <a:cs typeface="Times New Roman" panose="02020603050405020304" pitchFamily="18" charset="0"/>
              </a:rPr>
              <a:t>(Source ANAC, 2021-2024)</a:t>
            </a:r>
          </a:p>
        </p:txBody>
      </p:sp>
      <p:graphicFrame>
        <p:nvGraphicFramePr>
          <p:cNvPr id="3" name="Graphique 2">
            <a:extLst>
              <a:ext uri="{FF2B5EF4-FFF2-40B4-BE49-F238E27FC236}">
                <a16:creationId xmlns:a16="http://schemas.microsoft.com/office/drawing/2014/main" id="{CB6C065D-ED4F-3EA0-549A-2657B8529995}"/>
              </a:ext>
            </a:extLst>
          </p:cNvPr>
          <p:cNvGraphicFramePr>
            <a:graphicFrameLocks/>
          </p:cNvGraphicFramePr>
          <p:nvPr>
            <p:extLst>
              <p:ext uri="{D42A27DB-BD31-4B8C-83A1-F6EECF244321}">
                <p14:modId xmlns:p14="http://schemas.microsoft.com/office/powerpoint/2010/main" val="4189198489"/>
              </p:ext>
            </p:extLst>
          </p:nvPr>
        </p:nvGraphicFramePr>
        <p:xfrm>
          <a:off x="212271" y="1012371"/>
          <a:ext cx="11756571" cy="46863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chemin : horizontal 7">
            <a:extLst>
              <a:ext uri="{FF2B5EF4-FFF2-40B4-BE49-F238E27FC236}">
                <a16:creationId xmlns:a16="http://schemas.microsoft.com/office/drawing/2014/main" id="{D2398B09-62E3-34CF-429A-DB4866A4A751}"/>
              </a:ext>
            </a:extLst>
          </p:cNvPr>
          <p:cNvSpPr/>
          <p:nvPr/>
        </p:nvSpPr>
        <p:spPr>
          <a:xfrm>
            <a:off x="8931729" y="26431"/>
            <a:ext cx="3174638" cy="342902"/>
          </a:xfrm>
          <a:prstGeom prst="horizontalScroll">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dirty="0"/>
          </a:p>
        </p:txBody>
      </p:sp>
      <p:pic>
        <p:nvPicPr>
          <p:cNvPr id="4" name="Image 3">
            <a:extLst>
              <a:ext uri="{FF2B5EF4-FFF2-40B4-BE49-F238E27FC236}">
                <a16:creationId xmlns:a16="http://schemas.microsoft.com/office/drawing/2014/main" id="{6BBF0332-BDC3-8DD9-F14C-D2C013333682}"/>
              </a:ext>
            </a:extLst>
          </p:cNvPr>
          <p:cNvPicPr>
            <a:picLocks noChangeAspect="1"/>
          </p:cNvPicPr>
          <p:nvPr/>
        </p:nvPicPr>
        <p:blipFill>
          <a:blip r:embed="rId2" cstate="print">
            <a:extLst>
              <a:ext uri="{28A0092B-C50C-407E-A947-70E740481C1C}">
                <a14:useLocalDpi xmlns:a14="http://schemas.microsoft.com/office/drawing/2010/main" val="0"/>
              </a:ext>
            </a:extLst>
          </a:blip>
          <a:srcRect l="4402" t="-1372" r="1689" b="1"/>
          <a:stretch/>
        </p:blipFill>
        <p:spPr bwMode="auto">
          <a:xfrm>
            <a:off x="85633" y="0"/>
            <a:ext cx="8884196" cy="6784609"/>
          </a:xfrm>
          <a:prstGeom prst="rect">
            <a:avLst/>
          </a:prstGeom>
          <a:noFill/>
          <a:ln>
            <a:noFill/>
          </a:ln>
        </p:spPr>
      </p:pic>
      <p:sp>
        <p:nvSpPr>
          <p:cNvPr id="5" name="ZoneTexte 4">
            <a:extLst>
              <a:ext uri="{FF2B5EF4-FFF2-40B4-BE49-F238E27FC236}">
                <a16:creationId xmlns:a16="http://schemas.microsoft.com/office/drawing/2014/main" id="{E4E50332-B1C1-4772-7D7C-0EAD3268A493}"/>
              </a:ext>
            </a:extLst>
          </p:cNvPr>
          <p:cNvSpPr txBox="1"/>
          <p:nvPr/>
        </p:nvSpPr>
        <p:spPr>
          <a:xfrm>
            <a:off x="8893629" y="26432"/>
            <a:ext cx="3212738" cy="369332"/>
          </a:xfrm>
          <a:prstGeom prst="rect">
            <a:avLst/>
          </a:prstGeom>
          <a:noFill/>
        </p:spPr>
        <p:txBody>
          <a:bodyPr wrap="square" rtlCol="0">
            <a:spAutoFit/>
          </a:bodyPr>
          <a:lstStyle/>
          <a:p>
            <a:pPr algn="ctr"/>
            <a:r>
              <a:rPr lang="fr-FR" dirty="0" err="1">
                <a:effectLst/>
              </a:rPr>
              <a:t>Geological</a:t>
            </a:r>
            <a:r>
              <a:rPr lang="fr-FR" dirty="0">
                <a:effectLst/>
              </a:rPr>
              <a:t> </a:t>
            </a:r>
            <a:r>
              <a:rPr lang="fr-FR" dirty="0" err="1">
                <a:effectLst/>
              </a:rPr>
              <a:t>context</a:t>
            </a:r>
            <a:r>
              <a:rPr lang="fr-FR" dirty="0">
                <a:effectLst/>
              </a:rPr>
              <a:t> of the area</a:t>
            </a:r>
            <a:endParaRPr lang="fr-FR"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997C82AF-B31C-E974-1503-FA097D98219E}"/>
              </a:ext>
            </a:extLst>
          </p:cNvPr>
          <p:cNvSpPr txBox="1"/>
          <p:nvPr/>
        </p:nvSpPr>
        <p:spPr>
          <a:xfrm>
            <a:off x="8931729" y="559806"/>
            <a:ext cx="3212738" cy="1569660"/>
          </a:xfrm>
          <a:prstGeom prst="rect">
            <a:avLst/>
          </a:prstGeom>
          <a:noFill/>
        </p:spPr>
        <p:txBody>
          <a:bodyPr wrap="square">
            <a:spAutoFit/>
          </a:bodyPr>
          <a:lstStyle/>
          <a:p>
            <a:pPr algn="just">
              <a:spcBef>
                <a:spcPts val="600"/>
              </a:spcBef>
              <a:spcAft>
                <a:spcPts val="600"/>
              </a:spcAft>
              <a:buNone/>
            </a:pPr>
            <a:r>
              <a:rPr lang="en-US" sz="2400" b="0" i="0" dirty="0">
                <a:effectLst/>
                <a:latin typeface="Times New Roman" panose="02020603050405020304" pitchFamily="18" charset="0"/>
                <a:cs typeface="Times New Roman" panose="02020603050405020304" pitchFamily="18" charset="0"/>
              </a:rPr>
              <a:t>Explored points are within SCII and SCIII levels of the Schisto-</a:t>
            </a:r>
            <a:r>
              <a:rPr lang="en-US" sz="2400" b="0" i="0" dirty="0" err="1">
                <a:effectLst/>
                <a:latin typeface="Times New Roman" panose="02020603050405020304" pitchFamily="18" charset="0"/>
                <a:cs typeface="Times New Roman" panose="02020603050405020304" pitchFamily="18" charset="0"/>
              </a:rPr>
              <a:t>Calcaire</a:t>
            </a:r>
            <a:r>
              <a:rPr lang="en-US" sz="2400" b="0" i="0" dirty="0">
                <a:effectLst/>
                <a:latin typeface="Times New Roman" panose="02020603050405020304" pitchFamily="18" charset="0"/>
                <a:cs typeface="Times New Roman" panose="02020603050405020304" pitchFamily="18" charset="0"/>
              </a:rPr>
              <a:t> Group</a:t>
            </a:r>
            <a:r>
              <a:rPr lang="en-US" b="0" i="0" dirty="0">
                <a:effectLst/>
                <a:latin typeface="Inter"/>
              </a:rPr>
              <a:t>.</a:t>
            </a:r>
          </a:p>
        </p:txBody>
      </p:sp>
    </p:spTree>
    <p:extLst>
      <p:ext uri="{BB962C8B-B14F-4D97-AF65-F5344CB8AC3E}">
        <p14:creationId xmlns:p14="http://schemas.microsoft.com/office/powerpoint/2010/main" val="1580543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a:extLst>
              <a:ext uri="{FF2B5EF4-FFF2-40B4-BE49-F238E27FC236}">
                <a16:creationId xmlns:a16="http://schemas.microsoft.com/office/drawing/2014/main" id="{D437FAC5-F5AC-31EC-45CB-7B73C497C0FC}"/>
              </a:ext>
            </a:extLst>
          </p:cNvPr>
          <p:cNvPicPr>
            <a:picLocks noChangeAspect="1"/>
          </p:cNvPicPr>
          <p:nvPr/>
        </p:nvPicPr>
        <p:blipFill>
          <a:blip r:embed="rId2"/>
          <a:stretch>
            <a:fillRect/>
          </a:stretch>
        </p:blipFill>
        <p:spPr>
          <a:xfrm>
            <a:off x="7235561" y="143380"/>
            <a:ext cx="5009492" cy="4864709"/>
          </a:xfrm>
          <a:prstGeom prst="rect">
            <a:avLst/>
          </a:prstGeom>
        </p:spPr>
      </p:pic>
      <p:grpSp>
        <p:nvGrpSpPr>
          <p:cNvPr id="12" name="Groupe 11">
            <a:extLst>
              <a:ext uri="{FF2B5EF4-FFF2-40B4-BE49-F238E27FC236}">
                <a16:creationId xmlns:a16="http://schemas.microsoft.com/office/drawing/2014/main" id="{E13F96DE-C325-B4E6-6118-BCE8A3091FA4}"/>
              </a:ext>
            </a:extLst>
          </p:cNvPr>
          <p:cNvGrpSpPr/>
          <p:nvPr/>
        </p:nvGrpSpPr>
        <p:grpSpPr>
          <a:xfrm>
            <a:off x="22289" y="410989"/>
            <a:ext cx="3588807" cy="3798128"/>
            <a:chOff x="174187" y="42961"/>
            <a:chExt cx="3796269" cy="4017691"/>
          </a:xfrm>
          <a:noFill/>
        </p:grpSpPr>
        <p:pic>
          <p:nvPicPr>
            <p:cNvPr id="13" name="Image 14">
              <a:extLst>
                <a:ext uri="{FF2B5EF4-FFF2-40B4-BE49-F238E27FC236}">
                  <a16:creationId xmlns:a16="http://schemas.microsoft.com/office/drawing/2014/main" id="{87CEE5DA-3EF9-DA6C-5DBD-B15498A0FD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78" r="3846"/>
            <a:stretch/>
          </p:blipFill>
          <p:spPr bwMode="auto">
            <a:xfrm>
              <a:off x="174187" y="42961"/>
              <a:ext cx="3796269" cy="401769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ZoneTexte 13">
              <a:extLst>
                <a:ext uri="{FF2B5EF4-FFF2-40B4-BE49-F238E27FC236}">
                  <a16:creationId xmlns:a16="http://schemas.microsoft.com/office/drawing/2014/main" id="{C2DB5E9C-D28D-378E-2B79-F6B391C71B78}"/>
                </a:ext>
              </a:extLst>
            </p:cNvPr>
            <p:cNvSpPr txBox="1"/>
            <p:nvPr/>
          </p:nvSpPr>
          <p:spPr>
            <a:xfrm>
              <a:off x="1583733" y="45896"/>
              <a:ext cx="2320594" cy="358125"/>
            </a:xfrm>
            <a:prstGeom prst="rect">
              <a:avLst/>
            </a:prstGeom>
            <a:solidFill>
              <a:schemeClr val="bg1"/>
            </a:solidFill>
          </p:spPr>
          <p:txBody>
            <a:bodyPr wrap="square" rtlCol="0">
              <a:spAutoFit/>
            </a:bodyPr>
            <a:lstStyle/>
            <a:p>
              <a:r>
                <a:rPr lang="fr-FR" sz="1400" b="1" dirty="0">
                  <a:solidFill>
                    <a:srgbClr val="FF0000"/>
                  </a:solidFill>
                </a:rPr>
                <a:t>   </a:t>
              </a:r>
              <a:r>
                <a:rPr lang="fr-FR" sz="1600" b="1" dirty="0">
                  <a:solidFill>
                    <a:srgbClr val="FF0000"/>
                  </a:solidFill>
                </a:rPr>
                <a:t>1  : </a:t>
              </a:r>
              <a:r>
                <a:rPr lang="fr-FR" sz="1600" b="1" dirty="0" err="1">
                  <a:solidFill>
                    <a:srgbClr val="FF0000"/>
                  </a:solidFill>
                </a:rPr>
                <a:t>Manhole</a:t>
              </a:r>
              <a:r>
                <a:rPr lang="fr-FR" sz="1600" b="1" dirty="0">
                  <a:solidFill>
                    <a:srgbClr val="FF0000"/>
                  </a:solidFill>
                </a:rPr>
                <a:t> Probable</a:t>
              </a:r>
            </a:p>
          </p:txBody>
        </p:sp>
      </p:grpSp>
      <p:grpSp>
        <p:nvGrpSpPr>
          <p:cNvPr id="15" name="Groupe 14">
            <a:extLst>
              <a:ext uri="{FF2B5EF4-FFF2-40B4-BE49-F238E27FC236}">
                <a16:creationId xmlns:a16="http://schemas.microsoft.com/office/drawing/2014/main" id="{1B817C07-4172-6D38-6FDD-C034348EC480}"/>
              </a:ext>
            </a:extLst>
          </p:cNvPr>
          <p:cNvGrpSpPr>
            <a:grpSpLocks noChangeAspect="1"/>
          </p:cNvGrpSpPr>
          <p:nvPr/>
        </p:nvGrpSpPr>
        <p:grpSpPr>
          <a:xfrm>
            <a:off x="2451693" y="2554368"/>
            <a:ext cx="4269735" cy="4579039"/>
            <a:chOff x="3743067" y="3126633"/>
            <a:chExt cx="5054859" cy="5421039"/>
          </a:xfrm>
        </p:grpSpPr>
        <p:grpSp>
          <p:nvGrpSpPr>
            <p:cNvPr id="16" name="Groupe 30">
              <a:extLst>
                <a:ext uri="{FF2B5EF4-FFF2-40B4-BE49-F238E27FC236}">
                  <a16:creationId xmlns:a16="http://schemas.microsoft.com/office/drawing/2014/main" id="{5A91F283-7C88-5067-7F2F-CD577368D137}"/>
                </a:ext>
              </a:extLst>
            </p:cNvPr>
            <p:cNvGrpSpPr>
              <a:grpSpLocks noChangeAspect="1"/>
            </p:cNvGrpSpPr>
            <p:nvPr/>
          </p:nvGrpSpPr>
          <p:grpSpPr bwMode="auto">
            <a:xfrm>
              <a:off x="3743067" y="3126633"/>
              <a:ext cx="5054859" cy="5421039"/>
              <a:chOff x="3375314" y="2113005"/>
              <a:chExt cx="5540793" cy="5942177"/>
            </a:xfrm>
          </p:grpSpPr>
          <p:pic>
            <p:nvPicPr>
              <p:cNvPr id="18" name="Image 12">
                <a:extLst>
                  <a:ext uri="{FF2B5EF4-FFF2-40B4-BE49-F238E27FC236}">
                    <a16:creationId xmlns:a16="http://schemas.microsoft.com/office/drawing/2014/main" id="{7C8D8B93-F65F-E539-EDC7-6DD76C7CF2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5314" y="2113005"/>
                <a:ext cx="4163250" cy="416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Connecteur droit avec flèche 18">
                <a:extLst>
                  <a:ext uri="{FF2B5EF4-FFF2-40B4-BE49-F238E27FC236}">
                    <a16:creationId xmlns:a16="http://schemas.microsoft.com/office/drawing/2014/main" id="{55B6819F-1C20-D172-9643-25A1299D26D8}"/>
                  </a:ext>
                </a:extLst>
              </p:cNvPr>
              <p:cNvCxnSpPr>
                <a:cxnSpLocks/>
              </p:cNvCxnSpPr>
              <p:nvPr/>
            </p:nvCxnSpPr>
            <p:spPr>
              <a:xfrm>
                <a:off x="5675227" y="5196077"/>
                <a:ext cx="0" cy="2556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F9AD777D-443A-A492-6526-9919858F3703}"/>
                  </a:ext>
                </a:extLst>
              </p:cNvPr>
              <p:cNvCxnSpPr>
                <a:cxnSpLocks/>
              </p:cNvCxnSpPr>
              <p:nvPr/>
            </p:nvCxnSpPr>
            <p:spPr>
              <a:xfrm flipV="1">
                <a:off x="8562380" y="7718976"/>
                <a:ext cx="353727" cy="33620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ZoneTexte 16">
              <a:extLst>
                <a:ext uri="{FF2B5EF4-FFF2-40B4-BE49-F238E27FC236}">
                  <a16:creationId xmlns:a16="http://schemas.microsoft.com/office/drawing/2014/main" id="{5D1AF013-BEEC-C30E-DF7C-A0E9F63C6F61}"/>
                </a:ext>
              </a:extLst>
            </p:cNvPr>
            <p:cNvSpPr txBox="1"/>
            <p:nvPr/>
          </p:nvSpPr>
          <p:spPr>
            <a:xfrm>
              <a:off x="4474799" y="3181638"/>
              <a:ext cx="2937259" cy="400808"/>
            </a:xfrm>
            <a:prstGeom prst="rect">
              <a:avLst/>
            </a:prstGeom>
            <a:solidFill>
              <a:schemeClr val="bg1"/>
            </a:solidFill>
          </p:spPr>
          <p:txBody>
            <a:bodyPr wrap="square" rtlCol="0">
              <a:spAutoFit/>
            </a:bodyPr>
            <a:lstStyle/>
            <a:p>
              <a:r>
                <a:rPr lang="fr-FR" sz="1600" b="1" dirty="0">
                  <a:solidFill>
                    <a:srgbClr val="FF0000"/>
                  </a:solidFill>
                </a:rPr>
                <a:t>       2: Nzonzi Resurgence </a:t>
              </a:r>
            </a:p>
          </p:txBody>
        </p:sp>
      </p:grpSp>
      <p:sp>
        <p:nvSpPr>
          <p:cNvPr id="24" name="ZoneTexte 23">
            <a:extLst>
              <a:ext uri="{FF2B5EF4-FFF2-40B4-BE49-F238E27FC236}">
                <a16:creationId xmlns:a16="http://schemas.microsoft.com/office/drawing/2014/main" id="{602B0ADB-CB2D-AEDE-122C-399BC02F6101}"/>
              </a:ext>
            </a:extLst>
          </p:cNvPr>
          <p:cNvSpPr txBox="1"/>
          <p:nvPr/>
        </p:nvSpPr>
        <p:spPr>
          <a:xfrm>
            <a:off x="22289" y="-26765"/>
            <a:ext cx="6096000" cy="400110"/>
          </a:xfrm>
          <a:prstGeom prst="rect">
            <a:avLst/>
          </a:prstGeom>
          <a:noFill/>
        </p:spPr>
        <p:txBody>
          <a:bodyPr wrap="square">
            <a:spAutoFit/>
          </a:bodyPr>
          <a:lstStyle/>
          <a:p>
            <a:pPr eaLnBrk="1" hangingPunct="1">
              <a:lnSpc>
                <a:spcPct val="100000"/>
              </a:lnSpc>
              <a:spcBef>
                <a:spcPct val="0"/>
              </a:spcBef>
              <a:buFontTx/>
              <a:buNone/>
            </a:pPr>
            <a:r>
              <a:rPr lang="en-US" altLang="fr-FR" sz="2000" b="1" dirty="0"/>
              <a:t>Problem of the Nzonzi karst system</a:t>
            </a:r>
            <a:endParaRPr lang="fr-FR" altLang="fr-FR" sz="2000" b="1" dirty="0"/>
          </a:p>
        </p:txBody>
      </p:sp>
      <p:sp>
        <p:nvSpPr>
          <p:cNvPr id="25" name="Parchemin : horizontal 24">
            <a:extLst>
              <a:ext uri="{FF2B5EF4-FFF2-40B4-BE49-F238E27FC236}">
                <a16:creationId xmlns:a16="http://schemas.microsoft.com/office/drawing/2014/main" id="{EDF0CC80-3D58-4213-D0DD-D8DB60E76D6F}"/>
              </a:ext>
            </a:extLst>
          </p:cNvPr>
          <p:cNvSpPr/>
          <p:nvPr/>
        </p:nvSpPr>
        <p:spPr>
          <a:xfrm>
            <a:off x="56605" y="244750"/>
            <a:ext cx="5048293" cy="109568"/>
          </a:xfrm>
          <a:prstGeom prst="horizontalScroll">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0" name="Groupe 19">
            <a:extLst>
              <a:ext uri="{FF2B5EF4-FFF2-40B4-BE49-F238E27FC236}">
                <a16:creationId xmlns:a16="http://schemas.microsoft.com/office/drawing/2014/main" id="{52AC250F-C91D-154E-36FA-2FBE61346EE4}"/>
              </a:ext>
            </a:extLst>
          </p:cNvPr>
          <p:cNvGrpSpPr>
            <a:grpSpLocks noChangeAspect="1"/>
          </p:cNvGrpSpPr>
          <p:nvPr/>
        </p:nvGrpSpPr>
        <p:grpSpPr>
          <a:xfrm>
            <a:off x="4775435" y="4500887"/>
            <a:ext cx="3772500" cy="2592320"/>
            <a:chOff x="7449360" y="4308256"/>
            <a:chExt cx="3772500" cy="2592320"/>
          </a:xfrm>
        </p:grpSpPr>
        <p:pic>
          <p:nvPicPr>
            <p:cNvPr id="21" name="Image 10">
              <a:extLst>
                <a:ext uri="{FF2B5EF4-FFF2-40B4-BE49-F238E27FC236}">
                  <a16:creationId xmlns:a16="http://schemas.microsoft.com/office/drawing/2014/main" id="{CC5F8949-A382-2D80-C1A4-97D3E049C2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341" r="13238" b="2231"/>
            <a:stretch/>
          </p:blipFill>
          <p:spPr bwMode="auto">
            <a:xfrm>
              <a:off x="7449360" y="4308256"/>
              <a:ext cx="3772500" cy="259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1">
              <a:extLst>
                <a:ext uri="{FF2B5EF4-FFF2-40B4-BE49-F238E27FC236}">
                  <a16:creationId xmlns:a16="http://schemas.microsoft.com/office/drawing/2014/main" id="{FD61FFD5-1C8D-DA70-DDB5-2CDFAEE28642}"/>
                </a:ext>
              </a:extLst>
            </p:cNvPr>
            <p:cNvSpPr txBox="1"/>
            <p:nvPr/>
          </p:nvSpPr>
          <p:spPr>
            <a:xfrm>
              <a:off x="9471901" y="4354718"/>
              <a:ext cx="1749959" cy="338554"/>
            </a:xfrm>
            <a:prstGeom prst="rect">
              <a:avLst/>
            </a:prstGeom>
            <a:solidFill>
              <a:schemeClr val="bg1"/>
            </a:solidFill>
          </p:spPr>
          <p:txBody>
            <a:bodyPr wrap="square" rtlCol="0">
              <a:spAutoFit/>
            </a:bodyPr>
            <a:lstStyle/>
            <a:p>
              <a:r>
                <a:rPr lang="fr-FR" sz="1400" b="1" dirty="0">
                  <a:solidFill>
                    <a:srgbClr val="FF0000"/>
                  </a:solidFill>
                </a:rPr>
                <a:t>      </a:t>
              </a:r>
              <a:r>
                <a:rPr lang="fr-FR" sz="1600" b="1" dirty="0">
                  <a:solidFill>
                    <a:srgbClr val="FF0000"/>
                  </a:solidFill>
                </a:rPr>
                <a:t>3: Maniala </a:t>
              </a:r>
              <a:r>
                <a:rPr lang="fr-FR" sz="1600" b="1" dirty="0" err="1">
                  <a:solidFill>
                    <a:srgbClr val="FF0000"/>
                  </a:solidFill>
                </a:rPr>
                <a:t>sink</a:t>
              </a:r>
              <a:endParaRPr lang="fr-FR" sz="1600" b="1" dirty="0">
                <a:solidFill>
                  <a:srgbClr val="FF0000"/>
                </a:solidFill>
              </a:endParaRPr>
            </a:p>
          </p:txBody>
        </p:sp>
      </p:grpSp>
      <p:cxnSp>
        <p:nvCxnSpPr>
          <p:cNvPr id="33" name="Connecteur droit avec flèche 32">
            <a:extLst>
              <a:ext uri="{FF2B5EF4-FFF2-40B4-BE49-F238E27FC236}">
                <a16:creationId xmlns:a16="http://schemas.microsoft.com/office/drawing/2014/main" id="{CAF829DC-EB43-5041-B135-77A7C54965BB}"/>
              </a:ext>
            </a:extLst>
          </p:cNvPr>
          <p:cNvCxnSpPr>
            <a:cxnSpLocks/>
          </p:cNvCxnSpPr>
          <p:nvPr/>
        </p:nvCxnSpPr>
        <p:spPr>
          <a:xfrm flipV="1">
            <a:off x="6797976" y="6598523"/>
            <a:ext cx="136291" cy="11609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75CC018F-D289-1B74-4BCF-1D62FD9133B2}"/>
              </a:ext>
            </a:extLst>
          </p:cNvPr>
          <p:cNvSpPr txBox="1"/>
          <p:nvPr/>
        </p:nvSpPr>
        <p:spPr>
          <a:xfrm>
            <a:off x="7710297" y="1860468"/>
            <a:ext cx="914400" cy="461665"/>
          </a:xfrm>
          <a:prstGeom prst="rect">
            <a:avLst/>
          </a:prstGeom>
          <a:noFill/>
        </p:spPr>
        <p:txBody>
          <a:bodyPr wrap="square" rtlCol="0">
            <a:spAutoFit/>
          </a:bodyPr>
          <a:lstStyle/>
          <a:p>
            <a:r>
              <a:rPr lang="fr-FR" sz="1200" dirty="0" err="1"/>
              <a:t>Nzenze</a:t>
            </a:r>
            <a:r>
              <a:rPr lang="fr-FR" sz="1200" dirty="0"/>
              <a:t> Resurgence</a:t>
            </a:r>
          </a:p>
        </p:txBody>
      </p:sp>
      <p:pic>
        <p:nvPicPr>
          <p:cNvPr id="47" name="Image 46">
            <a:extLst>
              <a:ext uri="{FF2B5EF4-FFF2-40B4-BE49-F238E27FC236}">
                <a16:creationId xmlns:a16="http://schemas.microsoft.com/office/drawing/2014/main" id="{394C9475-E0E1-3BCE-B28D-54AB4F86DB5D}"/>
              </a:ext>
            </a:extLst>
          </p:cNvPr>
          <p:cNvPicPr>
            <a:picLocks noChangeAspect="1"/>
          </p:cNvPicPr>
          <p:nvPr/>
        </p:nvPicPr>
        <p:blipFill>
          <a:blip r:embed="rId6"/>
          <a:stretch>
            <a:fillRect/>
          </a:stretch>
        </p:blipFill>
        <p:spPr>
          <a:xfrm>
            <a:off x="5716665" y="143380"/>
            <a:ext cx="1457325" cy="2457450"/>
          </a:xfrm>
          <a:prstGeom prst="rect">
            <a:avLst/>
          </a:prstGeom>
          <a:ln>
            <a:solidFill>
              <a:schemeClr val="tx1"/>
            </a:solidFill>
          </a:ln>
        </p:spPr>
      </p:pic>
      <p:sp>
        <p:nvSpPr>
          <p:cNvPr id="48" name="ZoneTexte 47">
            <a:extLst>
              <a:ext uri="{FF2B5EF4-FFF2-40B4-BE49-F238E27FC236}">
                <a16:creationId xmlns:a16="http://schemas.microsoft.com/office/drawing/2014/main" id="{BC9AEE2A-2D01-41EB-2B14-5F4233CB6DCF}"/>
              </a:ext>
            </a:extLst>
          </p:cNvPr>
          <p:cNvSpPr txBox="1"/>
          <p:nvPr/>
        </p:nvSpPr>
        <p:spPr>
          <a:xfrm>
            <a:off x="10410867" y="2928962"/>
            <a:ext cx="348573" cy="369332"/>
          </a:xfrm>
          <a:prstGeom prst="rect">
            <a:avLst/>
          </a:prstGeom>
          <a:noFill/>
        </p:spPr>
        <p:txBody>
          <a:bodyPr wrap="square" rtlCol="0">
            <a:spAutoFit/>
          </a:bodyPr>
          <a:lstStyle/>
          <a:p>
            <a:r>
              <a:rPr lang="fr-FR" b="1" dirty="0">
                <a:solidFill>
                  <a:srgbClr val="FF0000"/>
                </a:solidFill>
              </a:rPr>
              <a:t>2</a:t>
            </a:r>
          </a:p>
        </p:txBody>
      </p:sp>
      <p:sp>
        <p:nvSpPr>
          <p:cNvPr id="49" name="ZoneTexte 48">
            <a:extLst>
              <a:ext uri="{FF2B5EF4-FFF2-40B4-BE49-F238E27FC236}">
                <a16:creationId xmlns:a16="http://schemas.microsoft.com/office/drawing/2014/main" id="{7AF05372-0292-6C6D-E4A9-BD089B9ED88D}"/>
              </a:ext>
            </a:extLst>
          </p:cNvPr>
          <p:cNvSpPr txBox="1"/>
          <p:nvPr/>
        </p:nvSpPr>
        <p:spPr>
          <a:xfrm>
            <a:off x="9989086" y="3755816"/>
            <a:ext cx="348573" cy="369332"/>
          </a:xfrm>
          <a:prstGeom prst="rect">
            <a:avLst/>
          </a:prstGeom>
          <a:noFill/>
        </p:spPr>
        <p:txBody>
          <a:bodyPr wrap="square" rtlCol="0">
            <a:spAutoFit/>
          </a:bodyPr>
          <a:lstStyle/>
          <a:p>
            <a:r>
              <a:rPr lang="fr-FR" b="1" dirty="0">
                <a:solidFill>
                  <a:srgbClr val="FF0000"/>
                </a:solidFill>
              </a:rPr>
              <a:t>1</a:t>
            </a:r>
          </a:p>
        </p:txBody>
      </p:sp>
      <p:sp>
        <p:nvSpPr>
          <p:cNvPr id="50" name="ZoneTexte 49">
            <a:extLst>
              <a:ext uri="{FF2B5EF4-FFF2-40B4-BE49-F238E27FC236}">
                <a16:creationId xmlns:a16="http://schemas.microsoft.com/office/drawing/2014/main" id="{FF88631C-ACFB-30DD-E106-6CA129DB02A7}"/>
              </a:ext>
            </a:extLst>
          </p:cNvPr>
          <p:cNvSpPr txBox="1"/>
          <p:nvPr/>
        </p:nvSpPr>
        <p:spPr>
          <a:xfrm>
            <a:off x="10038983" y="2912725"/>
            <a:ext cx="348573" cy="369332"/>
          </a:xfrm>
          <a:prstGeom prst="rect">
            <a:avLst/>
          </a:prstGeom>
          <a:noFill/>
        </p:spPr>
        <p:txBody>
          <a:bodyPr wrap="square" rtlCol="0">
            <a:spAutoFit/>
          </a:bodyPr>
          <a:lstStyle/>
          <a:p>
            <a:r>
              <a:rPr lang="fr-FR" b="1" dirty="0">
                <a:solidFill>
                  <a:srgbClr val="FF0000"/>
                </a:solidFill>
              </a:rPr>
              <a:t>3</a:t>
            </a:r>
          </a:p>
        </p:txBody>
      </p:sp>
      <p:sp>
        <p:nvSpPr>
          <p:cNvPr id="54" name="ZoneTexte 53">
            <a:extLst>
              <a:ext uri="{FF2B5EF4-FFF2-40B4-BE49-F238E27FC236}">
                <a16:creationId xmlns:a16="http://schemas.microsoft.com/office/drawing/2014/main" id="{37526A1A-74BE-85EB-22BD-3F3DD1666ECB}"/>
              </a:ext>
            </a:extLst>
          </p:cNvPr>
          <p:cNvSpPr txBox="1"/>
          <p:nvPr/>
        </p:nvSpPr>
        <p:spPr>
          <a:xfrm rot="17549187">
            <a:off x="8964916" y="4322204"/>
            <a:ext cx="1039347" cy="407427"/>
          </a:xfrm>
          <a:prstGeom prst="rect">
            <a:avLst/>
          </a:prstGeom>
          <a:noFill/>
        </p:spPr>
        <p:txBody>
          <a:bodyPr wrap="square" rtlCol="0">
            <a:spAutoFit/>
          </a:bodyPr>
          <a:lstStyle/>
          <a:p>
            <a:r>
              <a:rPr lang="fr-FR" sz="1000" dirty="0"/>
              <a:t>Ndoungou </a:t>
            </a:r>
            <a:r>
              <a:rPr lang="fr-FR" sz="1000" dirty="0" err="1"/>
              <a:t>stream</a:t>
            </a:r>
            <a:endParaRPr lang="fr-FR" sz="1000" dirty="0"/>
          </a:p>
        </p:txBody>
      </p:sp>
      <p:sp>
        <p:nvSpPr>
          <p:cNvPr id="55" name="ZoneTexte 54">
            <a:extLst>
              <a:ext uri="{FF2B5EF4-FFF2-40B4-BE49-F238E27FC236}">
                <a16:creationId xmlns:a16="http://schemas.microsoft.com/office/drawing/2014/main" id="{14BE8BC3-9304-25B4-3039-1490454D8F81}"/>
              </a:ext>
            </a:extLst>
          </p:cNvPr>
          <p:cNvSpPr txBox="1"/>
          <p:nvPr/>
        </p:nvSpPr>
        <p:spPr>
          <a:xfrm rot="17549187">
            <a:off x="11213944" y="4002038"/>
            <a:ext cx="1039347" cy="246221"/>
          </a:xfrm>
          <a:prstGeom prst="rect">
            <a:avLst/>
          </a:prstGeom>
          <a:noFill/>
        </p:spPr>
        <p:txBody>
          <a:bodyPr wrap="square" rtlCol="0">
            <a:spAutoFit/>
          </a:bodyPr>
          <a:lstStyle/>
          <a:p>
            <a:r>
              <a:rPr lang="fr-FR" sz="1000" dirty="0" err="1"/>
              <a:t>Tsinguidi</a:t>
            </a:r>
            <a:r>
              <a:rPr lang="fr-FR" sz="1000" dirty="0"/>
              <a:t> </a:t>
            </a:r>
            <a:r>
              <a:rPr lang="fr-FR" sz="1000" dirty="0" err="1"/>
              <a:t>spring</a:t>
            </a:r>
            <a:endParaRPr lang="fr-FR" sz="1000" dirty="0"/>
          </a:p>
        </p:txBody>
      </p:sp>
    </p:spTree>
    <p:extLst>
      <p:ext uri="{BB962C8B-B14F-4D97-AF65-F5344CB8AC3E}">
        <p14:creationId xmlns:p14="http://schemas.microsoft.com/office/powerpoint/2010/main" val="2148371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archemin : horizontal 28">
            <a:extLst>
              <a:ext uri="{FF2B5EF4-FFF2-40B4-BE49-F238E27FC236}">
                <a16:creationId xmlns:a16="http://schemas.microsoft.com/office/drawing/2014/main" id="{1B8C72B1-8A0E-014C-F867-A2920B58FFB5}"/>
              </a:ext>
            </a:extLst>
          </p:cNvPr>
          <p:cNvSpPr/>
          <p:nvPr/>
        </p:nvSpPr>
        <p:spPr>
          <a:xfrm>
            <a:off x="73008" y="0"/>
            <a:ext cx="7291178" cy="428121"/>
          </a:xfrm>
          <a:prstGeom prst="horizontalScroll">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A5863F24-2F31-CD0B-936F-A8E92C006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8852" y="197481"/>
            <a:ext cx="3540140" cy="3540140"/>
          </a:xfrm>
          <a:prstGeom prst="rect">
            <a:avLst/>
          </a:prstGeom>
        </p:spPr>
      </p:pic>
      <p:pic>
        <p:nvPicPr>
          <p:cNvPr id="19" name="Image 85">
            <a:extLst>
              <a:ext uri="{FF2B5EF4-FFF2-40B4-BE49-F238E27FC236}">
                <a16:creationId xmlns:a16="http://schemas.microsoft.com/office/drawing/2014/main" id="{D07AE75D-B333-CC41-CBED-7E70495AC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0338" y="2748305"/>
            <a:ext cx="8382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A8702B14-5B79-E477-872D-E1F2A149EEA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9" y="505065"/>
            <a:ext cx="8123664" cy="5941892"/>
          </a:xfrm>
          <a:prstGeom prst="rect">
            <a:avLst/>
          </a:prstGeom>
          <a:noFill/>
          <a:ln>
            <a:solidFill>
              <a:schemeClr val="tx1"/>
            </a:solidFill>
          </a:ln>
        </p:spPr>
      </p:pic>
      <p:sp>
        <p:nvSpPr>
          <p:cNvPr id="22" name="ZoneTexte 21">
            <a:extLst>
              <a:ext uri="{FF2B5EF4-FFF2-40B4-BE49-F238E27FC236}">
                <a16:creationId xmlns:a16="http://schemas.microsoft.com/office/drawing/2014/main" id="{67CEA6D3-B007-A432-515F-70B00AE93BEF}"/>
              </a:ext>
            </a:extLst>
          </p:cNvPr>
          <p:cNvSpPr txBox="1"/>
          <p:nvPr/>
        </p:nvSpPr>
        <p:spPr>
          <a:xfrm>
            <a:off x="73008" y="-33352"/>
            <a:ext cx="6972300" cy="461665"/>
          </a:xfrm>
          <a:prstGeom prst="rect">
            <a:avLst/>
          </a:prstGeom>
          <a:noFill/>
        </p:spPr>
        <p:txBody>
          <a:bodyPr wrap="square" rtlCol="0">
            <a:spAutoFit/>
          </a:bodyPr>
          <a:lstStyle/>
          <a:p>
            <a:pPr algn="ctr"/>
            <a:r>
              <a:rPr lang="en-US" sz="2400" dirty="0"/>
              <a:t>Structural context of Kibounda karst system</a:t>
            </a:r>
            <a:endParaRPr lang="fr-FR" sz="2400" dirty="0"/>
          </a:p>
        </p:txBody>
      </p:sp>
      <p:grpSp>
        <p:nvGrpSpPr>
          <p:cNvPr id="23" name="Groupe 22">
            <a:extLst>
              <a:ext uri="{FF2B5EF4-FFF2-40B4-BE49-F238E27FC236}">
                <a16:creationId xmlns:a16="http://schemas.microsoft.com/office/drawing/2014/main" id="{3B4FC604-1487-3130-7FCE-9843EE5524C4}"/>
              </a:ext>
            </a:extLst>
          </p:cNvPr>
          <p:cNvGrpSpPr>
            <a:grpSpLocks noChangeAspect="1"/>
          </p:cNvGrpSpPr>
          <p:nvPr/>
        </p:nvGrpSpPr>
        <p:grpSpPr>
          <a:xfrm>
            <a:off x="8346492" y="4068199"/>
            <a:ext cx="3772500" cy="2592320"/>
            <a:chOff x="7449360" y="4308256"/>
            <a:chExt cx="3772500" cy="2592320"/>
          </a:xfrm>
        </p:grpSpPr>
        <p:pic>
          <p:nvPicPr>
            <p:cNvPr id="24" name="Image 10">
              <a:extLst>
                <a:ext uri="{FF2B5EF4-FFF2-40B4-BE49-F238E27FC236}">
                  <a16:creationId xmlns:a16="http://schemas.microsoft.com/office/drawing/2014/main" id="{3352D8CA-9AE4-A971-9760-019634C323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341" r="13238" b="2231"/>
            <a:stretch/>
          </p:blipFill>
          <p:spPr bwMode="auto">
            <a:xfrm>
              <a:off x="7449360" y="4308256"/>
              <a:ext cx="3772500" cy="259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24">
              <a:extLst>
                <a:ext uri="{FF2B5EF4-FFF2-40B4-BE49-F238E27FC236}">
                  <a16:creationId xmlns:a16="http://schemas.microsoft.com/office/drawing/2014/main" id="{72CA6FDB-749E-CC74-416D-2818102F96C8}"/>
                </a:ext>
              </a:extLst>
            </p:cNvPr>
            <p:cNvSpPr txBox="1"/>
            <p:nvPr/>
          </p:nvSpPr>
          <p:spPr>
            <a:xfrm>
              <a:off x="7491784" y="4352368"/>
              <a:ext cx="1419072" cy="338554"/>
            </a:xfrm>
            <a:prstGeom prst="rect">
              <a:avLst/>
            </a:prstGeom>
            <a:solidFill>
              <a:schemeClr val="bg1"/>
            </a:solidFill>
          </p:spPr>
          <p:txBody>
            <a:bodyPr wrap="square" rtlCol="0">
              <a:spAutoFit/>
            </a:bodyPr>
            <a:lstStyle/>
            <a:p>
              <a:r>
                <a:rPr lang="fr-FR" sz="1400" b="1" dirty="0">
                  <a:solidFill>
                    <a:srgbClr val="FF0000"/>
                  </a:solidFill>
                </a:rPr>
                <a:t>  </a:t>
              </a:r>
              <a:r>
                <a:rPr lang="fr-FR" sz="1600" b="1" dirty="0">
                  <a:solidFill>
                    <a:srgbClr val="FF0000"/>
                  </a:solidFill>
                </a:rPr>
                <a:t>Maniala </a:t>
              </a:r>
              <a:r>
                <a:rPr lang="fr-FR" sz="1600" b="1" dirty="0" err="1">
                  <a:solidFill>
                    <a:srgbClr val="FF0000"/>
                  </a:solidFill>
                </a:rPr>
                <a:t>sink</a:t>
              </a:r>
              <a:endParaRPr lang="fr-FR" sz="1600" b="1" dirty="0">
                <a:solidFill>
                  <a:srgbClr val="FF0000"/>
                </a:solidFill>
              </a:endParaRPr>
            </a:p>
          </p:txBody>
        </p:sp>
      </p:grpSp>
      <p:cxnSp>
        <p:nvCxnSpPr>
          <p:cNvPr id="27" name="Connecteur droit avec flèche 26">
            <a:extLst>
              <a:ext uri="{FF2B5EF4-FFF2-40B4-BE49-F238E27FC236}">
                <a16:creationId xmlns:a16="http://schemas.microsoft.com/office/drawing/2014/main" id="{37188137-6D98-21AB-4E67-0C80BC44B05D}"/>
              </a:ext>
            </a:extLst>
          </p:cNvPr>
          <p:cNvCxnSpPr/>
          <p:nvPr/>
        </p:nvCxnSpPr>
        <p:spPr>
          <a:xfrm flipV="1">
            <a:off x="10348922" y="6221186"/>
            <a:ext cx="183007" cy="19594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174F0715-3EF8-1ECE-9FC6-4CA6DA740D7A}"/>
              </a:ext>
            </a:extLst>
          </p:cNvPr>
          <p:cNvSpPr txBox="1"/>
          <p:nvPr/>
        </p:nvSpPr>
        <p:spPr>
          <a:xfrm>
            <a:off x="11723915" y="243455"/>
            <a:ext cx="395077" cy="523220"/>
          </a:xfrm>
          <a:prstGeom prst="rect">
            <a:avLst/>
          </a:prstGeom>
          <a:solidFill>
            <a:schemeClr val="tx1"/>
          </a:solidFill>
          <a:ln>
            <a:solidFill>
              <a:schemeClr val="tx1"/>
            </a:solidFill>
          </a:ln>
        </p:spPr>
        <p:txBody>
          <a:bodyPr wrap="square" rtlCol="0">
            <a:spAutoFit/>
          </a:bodyPr>
          <a:lstStyle/>
          <a:p>
            <a:r>
              <a:rPr lang="fr-FR" sz="2800" b="1" dirty="0">
                <a:solidFill>
                  <a:schemeClr val="bg1"/>
                </a:solidFill>
              </a:rPr>
              <a:t>c</a:t>
            </a:r>
          </a:p>
        </p:txBody>
      </p:sp>
      <p:sp>
        <p:nvSpPr>
          <p:cNvPr id="30" name="ZoneTexte 29">
            <a:extLst>
              <a:ext uri="{FF2B5EF4-FFF2-40B4-BE49-F238E27FC236}">
                <a16:creationId xmlns:a16="http://schemas.microsoft.com/office/drawing/2014/main" id="{30B648C8-3E3D-90B2-C61C-D6D60FD028D9}"/>
              </a:ext>
            </a:extLst>
          </p:cNvPr>
          <p:cNvSpPr txBox="1"/>
          <p:nvPr/>
        </p:nvSpPr>
        <p:spPr>
          <a:xfrm>
            <a:off x="9993087" y="271594"/>
            <a:ext cx="1600199" cy="338554"/>
          </a:xfrm>
          <a:prstGeom prst="rect">
            <a:avLst/>
          </a:prstGeom>
          <a:solidFill>
            <a:schemeClr val="bg1"/>
          </a:solidFill>
        </p:spPr>
        <p:txBody>
          <a:bodyPr wrap="square" rtlCol="0">
            <a:spAutoFit/>
          </a:bodyPr>
          <a:lstStyle/>
          <a:p>
            <a:r>
              <a:rPr lang="fr-FR" sz="1600" b="1" dirty="0" err="1">
                <a:solidFill>
                  <a:srgbClr val="FF0000"/>
                </a:solidFill>
              </a:rPr>
              <a:t>Malembe</a:t>
            </a:r>
            <a:r>
              <a:rPr lang="fr-FR" sz="1600" b="1" dirty="0">
                <a:solidFill>
                  <a:srgbClr val="FF0000"/>
                </a:solidFill>
              </a:rPr>
              <a:t> </a:t>
            </a:r>
            <a:r>
              <a:rPr lang="fr-FR" sz="1600" b="1" dirty="0" err="1">
                <a:solidFill>
                  <a:srgbClr val="FF0000"/>
                </a:solidFill>
              </a:rPr>
              <a:t>spring</a:t>
            </a:r>
            <a:endParaRPr lang="fr-FR" sz="1600" b="1" dirty="0">
              <a:solidFill>
                <a:srgbClr val="FF0000"/>
              </a:solidFill>
            </a:endParaRPr>
          </a:p>
        </p:txBody>
      </p:sp>
      <p:sp>
        <p:nvSpPr>
          <p:cNvPr id="31" name="ZoneTexte 30">
            <a:extLst>
              <a:ext uri="{FF2B5EF4-FFF2-40B4-BE49-F238E27FC236}">
                <a16:creationId xmlns:a16="http://schemas.microsoft.com/office/drawing/2014/main" id="{E836AC43-494D-FAEB-0041-F251FDA8C338}"/>
              </a:ext>
            </a:extLst>
          </p:cNvPr>
          <p:cNvSpPr txBox="1"/>
          <p:nvPr/>
        </p:nvSpPr>
        <p:spPr>
          <a:xfrm>
            <a:off x="73008" y="6417129"/>
            <a:ext cx="7536106" cy="461665"/>
          </a:xfrm>
          <a:prstGeom prst="rect">
            <a:avLst/>
          </a:prstGeom>
          <a:noFill/>
        </p:spPr>
        <p:txBody>
          <a:bodyPr wrap="square" rtlCol="0">
            <a:spAutoFit/>
          </a:bodyPr>
          <a:lstStyle/>
          <a:p>
            <a:pPr algn="ctr"/>
            <a:r>
              <a:rPr lang="fr-FR" sz="2400" dirty="0">
                <a:latin typeface="Times New Roman" panose="02020603050405020304" pitchFamily="18" charset="0"/>
                <a:cs typeface="Times New Roman" panose="02020603050405020304" pitchFamily="18" charset="0"/>
              </a:rPr>
              <a:t>Figure . Structural </a:t>
            </a:r>
            <a:r>
              <a:rPr lang="fr-FR" sz="2400" dirty="0" err="1">
                <a:latin typeface="Times New Roman" panose="02020603050405020304" pitchFamily="18" charset="0"/>
                <a:cs typeface="Times New Roman" panose="02020603050405020304" pitchFamily="18" charset="0"/>
              </a:rPr>
              <a:t>map</a:t>
            </a:r>
            <a:r>
              <a:rPr lang="fr-FR" sz="2400" dirty="0">
                <a:latin typeface="Times New Roman" panose="02020603050405020304" pitchFamily="18" charset="0"/>
                <a:cs typeface="Times New Roman" panose="02020603050405020304" pitchFamily="18" charset="0"/>
              </a:rPr>
              <a:t> of Kibounda</a:t>
            </a:r>
          </a:p>
        </p:txBody>
      </p:sp>
    </p:spTree>
    <p:extLst>
      <p:ext uri="{BB962C8B-B14F-4D97-AF65-F5344CB8AC3E}">
        <p14:creationId xmlns:p14="http://schemas.microsoft.com/office/powerpoint/2010/main" val="2825703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8403A2E-05DA-8937-C2E3-0CB4C855DBFC}"/>
              </a:ext>
            </a:extLst>
          </p:cNvPr>
          <p:cNvPicPr>
            <a:picLocks noChangeAspect="1"/>
          </p:cNvPicPr>
          <p:nvPr/>
        </p:nvPicPr>
        <p:blipFill>
          <a:blip r:embed="rId2" cstate="print">
            <a:extLst>
              <a:ext uri="{28A0092B-C50C-407E-A947-70E740481C1C}">
                <a14:useLocalDpi xmlns:a14="http://schemas.microsoft.com/office/drawing/2010/main" val="0"/>
              </a:ext>
            </a:extLst>
          </a:blip>
          <a:srcRect b="49114"/>
          <a:stretch/>
        </p:blipFill>
        <p:spPr bwMode="auto">
          <a:xfrm>
            <a:off x="385760" y="107824"/>
            <a:ext cx="4207329" cy="2325306"/>
          </a:xfrm>
          <a:prstGeom prst="rect">
            <a:avLst/>
          </a:prstGeom>
          <a:noFill/>
          <a:ln>
            <a:solidFill>
              <a:schemeClr val="tx1"/>
            </a:solidFill>
          </a:ln>
        </p:spPr>
      </p:pic>
      <p:grpSp>
        <p:nvGrpSpPr>
          <p:cNvPr id="8" name="Groupe 7">
            <a:extLst>
              <a:ext uri="{FF2B5EF4-FFF2-40B4-BE49-F238E27FC236}">
                <a16:creationId xmlns:a16="http://schemas.microsoft.com/office/drawing/2014/main" id="{BE99D8E0-0E97-DBDB-F5AF-A2FAC0C49854}"/>
              </a:ext>
            </a:extLst>
          </p:cNvPr>
          <p:cNvGrpSpPr/>
          <p:nvPr/>
        </p:nvGrpSpPr>
        <p:grpSpPr>
          <a:xfrm>
            <a:off x="106543" y="2472702"/>
            <a:ext cx="6308331" cy="1712323"/>
            <a:chOff x="0" y="16118"/>
            <a:chExt cx="5539963" cy="1505341"/>
          </a:xfrm>
        </p:grpSpPr>
        <p:pic>
          <p:nvPicPr>
            <p:cNvPr id="10" name="Image 9">
              <a:extLst>
                <a:ext uri="{FF2B5EF4-FFF2-40B4-BE49-F238E27FC236}">
                  <a16:creationId xmlns:a16="http://schemas.microsoft.com/office/drawing/2014/main" id="{9AE39B0F-9B86-3D29-48DE-275A8B010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653"/>
            <a:stretch/>
          </p:blipFill>
          <p:spPr bwMode="auto">
            <a:xfrm>
              <a:off x="2832728" y="16118"/>
              <a:ext cx="2707235" cy="1505341"/>
            </a:xfrm>
            <a:prstGeom prst="rect">
              <a:avLst/>
            </a:prstGeom>
            <a:noFill/>
            <a:ln>
              <a:solidFill>
                <a:schemeClr val="tx1"/>
              </a:solidFill>
            </a:ln>
            <a:extLst>
              <a:ext uri="{53640926-AAD7-44D8-BBD7-CCE9431645EC}">
                <a14:shadowObscured xmlns:a14="http://schemas.microsoft.com/office/drawing/2010/main"/>
              </a:ext>
            </a:extLst>
          </p:spPr>
        </p:pic>
        <p:pic>
          <p:nvPicPr>
            <p:cNvPr id="11" name="Image 10">
              <a:extLst>
                <a:ext uri="{FF2B5EF4-FFF2-40B4-BE49-F238E27FC236}">
                  <a16:creationId xmlns:a16="http://schemas.microsoft.com/office/drawing/2014/main" id="{188C8C97-DC4B-0310-C646-9A2673C29A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131" b="782"/>
            <a:stretch/>
          </p:blipFill>
          <p:spPr bwMode="auto">
            <a:xfrm>
              <a:off x="0" y="16118"/>
              <a:ext cx="2860525" cy="1505341"/>
            </a:xfrm>
            <a:prstGeom prst="rect">
              <a:avLst/>
            </a:prstGeom>
            <a:noFill/>
            <a:ln>
              <a:solidFill>
                <a:schemeClr val="tx1"/>
              </a:solidFill>
            </a:ln>
            <a:extLst>
              <a:ext uri="{53640926-AAD7-44D8-BBD7-CCE9431645EC}">
                <a14:shadowObscured xmlns:a14="http://schemas.microsoft.com/office/drawing/2010/main"/>
              </a:ext>
            </a:extLst>
          </p:spPr>
        </p:pic>
        <p:pic>
          <p:nvPicPr>
            <p:cNvPr id="12" name="Image 11">
              <a:extLst>
                <a:ext uri="{FF2B5EF4-FFF2-40B4-BE49-F238E27FC236}">
                  <a16:creationId xmlns:a16="http://schemas.microsoft.com/office/drawing/2014/main" id="{DB68A41A-6EEF-5F17-1F9F-0D0B39A81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63" y="1222140"/>
              <a:ext cx="169545" cy="277495"/>
            </a:xfrm>
            <a:prstGeom prst="rect">
              <a:avLst/>
            </a:prstGeom>
            <a:ln>
              <a:solidFill>
                <a:schemeClr val="tx1"/>
              </a:solidFill>
            </a:ln>
          </p:spPr>
        </p:pic>
        <p:pic>
          <p:nvPicPr>
            <p:cNvPr id="13" name="Image 12">
              <a:extLst>
                <a:ext uri="{FF2B5EF4-FFF2-40B4-BE49-F238E27FC236}">
                  <a16:creationId xmlns:a16="http://schemas.microsoft.com/office/drawing/2014/main" id="{E931176D-31CB-B41E-F0DE-B42BD10057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3291" y="1310054"/>
              <a:ext cx="146050" cy="201295"/>
            </a:xfrm>
            <a:prstGeom prst="rect">
              <a:avLst/>
            </a:prstGeom>
            <a:ln>
              <a:solidFill>
                <a:schemeClr val="tx1"/>
              </a:solidFill>
            </a:ln>
          </p:spPr>
        </p:pic>
      </p:grpSp>
      <p:pic>
        <p:nvPicPr>
          <p:cNvPr id="27" name="Image 26">
            <a:extLst>
              <a:ext uri="{FF2B5EF4-FFF2-40B4-BE49-F238E27FC236}">
                <a16:creationId xmlns:a16="http://schemas.microsoft.com/office/drawing/2014/main" id="{2F89C612-EBE3-650D-9AFE-0161A78A7B8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928" y="4242960"/>
            <a:ext cx="4160905" cy="2407898"/>
          </a:xfrm>
          <a:prstGeom prst="rect">
            <a:avLst/>
          </a:prstGeom>
          <a:noFill/>
          <a:ln>
            <a:solidFill>
              <a:schemeClr val="tx1"/>
            </a:solidFill>
          </a:ln>
        </p:spPr>
      </p:pic>
      <p:pic>
        <p:nvPicPr>
          <p:cNvPr id="52" name="Image 51">
            <a:extLst>
              <a:ext uri="{FF2B5EF4-FFF2-40B4-BE49-F238E27FC236}">
                <a16:creationId xmlns:a16="http://schemas.microsoft.com/office/drawing/2014/main" id="{559D8BB5-BC60-C67F-EF28-3645330B59D3}"/>
              </a:ext>
            </a:extLst>
          </p:cNvPr>
          <p:cNvPicPr>
            <a:picLocks noChangeAspect="1"/>
          </p:cNvPicPr>
          <p:nvPr/>
        </p:nvPicPr>
        <p:blipFill>
          <a:blip r:embed="rId8"/>
          <a:stretch>
            <a:fillRect/>
          </a:stretch>
        </p:blipFill>
        <p:spPr>
          <a:xfrm>
            <a:off x="6537846" y="2239690"/>
            <a:ext cx="5547611" cy="2232694"/>
          </a:xfrm>
          <a:prstGeom prst="rect">
            <a:avLst/>
          </a:prstGeom>
          <a:ln w="6350">
            <a:solidFill>
              <a:schemeClr val="tx1"/>
            </a:solidFill>
          </a:ln>
        </p:spPr>
      </p:pic>
      <p:sp>
        <p:nvSpPr>
          <p:cNvPr id="53" name="ZoneTexte 52">
            <a:extLst>
              <a:ext uri="{FF2B5EF4-FFF2-40B4-BE49-F238E27FC236}">
                <a16:creationId xmlns:a16="http://schemas.microsoft.com/office/drawing/2014/main" id="{9A0B4B13-9F62-CEF4-35F1-7021BA50E449}"/>
              </a:ext>
            </a:extLst>
          </p:cNvPr>
          <p:cNvSpPr txBox="1"/>
          <p:nvPr/>
        </p:nvSpPr>
        <p:spPr>
          <a:xfrm>
            <a:off x="4268045" y="4231766"/>
            <a:ext cx="2042411" cy="830997"/>
          </a:xfrm>
          <a:prstGeom prst="rect">
            <a:avLst/>
          </a:prstGeom>
          <a:noFill/>
        </p:spPr>
        <p:txBody>
          <a:bodyPr wrap="square" rtlCol="0">
            <a:spAutoFit/>
          </a:bodyPr>
          <a:lstStyle/>
          <a:p>
            <a:r>
              <a:rPr lang="fr-FR" sz="1200" dirty="0"/>
              <a:t>NZO3:  </a:t>
            </a:r>
            <a:r>
              <a:rPr lang="fr-FR" sz="1200" dirty="0" err="1"/>
              <a:t>Upper</a:t>
            </a:r>
            <a:r>
              <a:rPr lang="fr-FR" sz="1200" dirty="0"/>
              <a:t> </a:t>
            </a:r>
            <a:r>
              <a:rPr lang="fr-FR" sz="1200" dirty="0" err="1"/>
              <a:t>galery</a:t>
            </a:r>
            <a:endParaRPr lang="fr-FR" sz="1200" dirty="0"/>
          </a:p>
          <a:p>
            <a:r>
              <a:rPr lang="fr-FR" sz="1200" dirty="0"/>
              <a:t>NZO2 : </a:t>
            </a:r>
            <a:r>
              <a:rPr lang="fr-FR" sz="1200" dirty="0" err="1"/>
              <a:t>Lower</a:t>
            </a:r>
            <a:r>
              <a:rPr lang="fr-FR" sz="1200" dirty="0"/>
              <a:t> </a:t>
            </a:r>
            <a:r>
              <a:rPr lang="fr-FR" sz="1200" dirty="0" err="1"/>
              <a:t>galery</a:t>
            </a:r>
            <a:endParaRPr lang="fr-FR" sz="1200" dirty="0"/>
          </a:p>
          <a:p>
            <a:r>
              <a:rPr lang="fr-FR" sz="1200" dirty="0"/>
              <a:t>NZO1 : Nzonzi </a:t>
            </a:r>
            <a:r>
              <a:rPr lang="fr-FR" sz="1200" dirty="0" err="1"/>
              <a:t>resurgence</a:t>
            </a:r>
            <a:endParaRPr lang="fr-FR" sz="1200" dirty="0"/>
          </a:p>
          <a:p>
            <a:r>
              <a:rPr lang="fr-FR" sz="1200" dirty="0"/>
              <a:t>NZE1 : </a:t>
            </a:r>
            <a:r>
              <a:rPr lang="fr-FR" sz="1200" dirty="0" err="1"/>
              <a:t>Nzenze</a:t>
            </a:r>
            <a:r>
              <a:rPr lang="fr-FR" sz="1200" dirty="0"/>
              <a:t> </a:t>
            </a:r>
            <a:r>
              <a:rPr lang="fr-FR" sz="1200" dirty="0" err="1"/>
              <a:t>resurgence</a:t>
            </a:r>
            <a:r>
              <a:rPr lang="fr-FR" sz="1200" dirty="0"/>
              <a:t> </a:t>
            </a:r>
          </a:p>
        </p:txBody>
      </p:sp>
      <p:sp>
        <p:nvSpPr>
          <p:cNvPr id="54" name="ZoneTexte 53">
            <a:extLst>
              <a:ext uri="{FF2B5EF4-FFF2-40B4-BE49-F238E27FC236}">
                <a16:creationId xmlns:a16="http://schemas.microsoft.com/office/drawing/2014/main" id="{0D602062-26CC-7303-75B7-1B8034329E03}"/>
              </a:ext>
            </a:extLst>
          </p:cNvPr>
          <p:cNvSpPr txBox="1"/>
          <p:nvPr/>
        </p:nvSpPr>
        <p:spPr>
          <a:xfrm>
            <a:off x="11597640" y="1676400"/>
            <a:ext cx="335280" cy="461665"/>
          </a:xfrm>
          <a:prstGeom prst="rect">
            <a:avLst/>
          </a:prstGeom>
          <a:noFill/>
        </p:spPr>
        <p:txBody>
          <a:bodyPr wrap="square" rtlCol="0">
            <a:spAutoFit/>
          </a:bodyPr>
          <a:lstStyle/>
          <a:p>
            <a:r>
              <a:rPr lang="fr-FR" sz="2400" b="1" dirty="0"/>
              <a:t>a</a:t>
            </a:r>
          </a:p>
        </p:txBody>
      </p:sp>
      <p:sp>
        <p:nvSpPr>
          <p:cNvPr id="55" name="ZoneTexte 54">
            <a:extLst>
              <a:ext uri="{FF2B5EF4-FFF2-40B4-BE49-F238E27FC236}">
                <a16:creationId xmlns:a16="http://schemas.microsoft.com/office/drawing/2014/main" id="{B3382D17-A431-373C-7A9F-BAF648965BDC}"/>
              </a:ext>
            </a:extLst>
          </p:cNvPr>
          <p:cNvSpPr txBox="1"/>
          <p:nvPr/>
        </p:nvSpPr>
        <p:spPr>
          <a:xfrm>
            <a:off x="11558579" y="3843669"/>
            <a:ext cx="335280" cy="461665"/>
          </a:xfrm>
          <a:prstGeom prst="rect">
            <a:avLst/>
          </a:prstGeom>
          <a:noFill/>
        </p:spPr>
        <p:txBody>
          <a:bodyPr wrap="square" rtlCol="0">
            <a:spAutoFit/>
          </a:bodyPr>
          <a:lstStyle/>
          <a:p>
            <a:r>
              <a:rPr lang="fr-FR" sz="2400" b="1" dirty="0"/>
              <a:t>b</a:t>
            </a:r>
          </a:p>
        </p:txBody>
      </p:sp>
      <p:sp>
        <p:nvSpPr>
          <p:cNvPr id="56" name="ZoneTexte 55">
            <a:extLst>
              <a:ext uri="{FF2B5EF4-FFF2-40B4-BE49-F238E27FC236}">
                <a16:creationId xmlns:a16="http://schemas.microsoft.com/office/drawing/2014/main" id="{12F3B2D6-3BA0-E706-9635-6081B3C391AF}"/>
              </a:ext>
            </a:extLst>
          </p:cNvPr>
          <p:cNvSpPr txBox="1"/>
          <p:nvPr/>
        </p:nvSpPr>
        <p:spPr>
          <a:xfrm>
            <a:off x="11519518" y="6010938"/>
            <a:ext cx="335280" cy="461665"/>
          </a:xfrm>
          <a:prstGeom prst="rect">
            <a:avLst/>
          </a:prstGeom>
          <a:noFill/>
        </p:spPr>
        <p:txBody>
          <a:bodyPr wrap="square" rtlCol="0">
            <a:spAutoFit/>
          </a:bodyPr>
          <a:lstStyle/>
          <a:p>
            <a:r>
              <a:rPr lang="fr-FR" sz="2400" b="1" dirty="0"/>
              <a:t>c</a:t>
            </a:r>
          </a:p>
        </p:txBody>
      </p:sp>
      <p:sp>
        <p:nvSpPr>
          <p:cNvPr id="57" name="ZoneTexte 56">
            <a:extLst>
              <a:ext uri="{FF2B5EF4-FFF2-40B4-BE49-F238E27FC236}">
                <a16:creationId xmlns:a16="http://schemas.microsoft.com/office/drawing/2014/main" id="{12A4E3F9-2569-F396-3C70-56ECF2C26474}"/>
              </a:ext>
            </a:extLst>
          </p:cNvPr>
          <p:cNvSpPr txBox="1"/>
          <p:nvPr/>
        </p:nvSpPr>
        <p:spPr>
          <a:xfrm>
            <a:off x="3869860" y="6288511"/>
            <a:ext cx="335280" cy="461665"/>
          </a:xfrm>
          <a:prstGeom prst="rect">
            <a:avLst/>
          </a:prstGeom>
          <a:noFill/>
        </p:spPr>
        <p:txBody>
          <a:bodyPr wrap="square" rtlCol="0">
            <a:spAutoFit/>
          </a:bodyPr>
          <a:lstStyle/>
          <a:p>
            <a:r>
              <a:rPr lang="fr-FR" sz="2400" b="1" dirty="0"/>
              <a:t>d</a:t>
            </a:r>
          </a:p>
        </p:txBody>
      </p:sp>
      <p:sp>
        <p:nvSpPr>
          <p:cNvPr id="58" name="ZoneTexte 57">
            <a:extLst>
              <a:ext uri="{FF2B5EF4-FFF2-40B4-BE49-F238E27FC236}">
                <a16:creationId xmlns:a16="http://schemas.microsoft.com/office/drawing/2014/main" id="{A4C6A88C-F6A1-ED55-FCD9-BA9947B336F0}"/>
              </a:ext>
            </a:extLst>
          </p:cNvPr>
          <p:cNvSpPr txBox="1"/>
          <p:nvPr/>
        </p:nvSpPr>
        <p:spPr>
          <a:xfrm>
            <a:off x="4205140" y="6519344"/>
            <a:ext cx="7863017" cy="369332"/>
          </a:xfrm>
          <a:prstGeom prst="rect">
            <a:avLst/>
          </a:prstGeom>
          <a:noFill/>
        </p:spPr>
        <p:txBody>
          <a:bodyPr wrap="square" rtlCol="0">
            <a:spAutoFit/>
          </a:bodyPr>
          <a:lstStyle/>
          <a:p>
            <a:r>
              <a:rPr lang="fr-FR" dirty="0"/>
              <a:t>Figure.  </a:t>
            </a:r>
            <a:r>
              <a:rPr lang="fr-FR" b="1" dirty="0"/>
              <a:t>(A)</a:t>
            </a:r>
            <a:r>
              <a:rPr lang="fr-FR" dirty="0"/>
              <a:t> </a:t>
            </a:r>
            <a:r>
              <a:rPr lang="fr-FR" dirty="0" err="1"/>
              <a:t>Lithology</a:t>
            </a:r>
            <a:r>
              <a:rPr lang="fr-FR" dirty="0"/>
              <a:t>, </a:t>
            </a:r>
            <a:r>
              <a:rPr lang="fr-FR" b="1" dirty="0"/>
              <a:t>(B) </a:t>
            </a:r>
            <a:r>
              <a:rPr lang="fr-FR" dirty="0" err="1"/>
              <a:t>geochimistry</a:t>
            </a:r>
            <a:r>
              <a:rPr lang="fr-FR" dirty="0"/>
              <a:t> of  rocks and </a:t>
            </a:r>
            <a:r>
              <a:rPr lang="fr-FR" dirty="0" err="1"/>
              <a:t>chemical</a:t>
            </a:r>
            <a:r>
              <a:rPr lang="fr-FR" dirty="0"/>
              <a:t> composition of water</a:t>
            </a:r>
          </a:p>
        </p:txBody>
      </p:sp>
      <p:sp>
        <p:nvSpPr>
          <p:cNvPr id="59" name="ZoneTexte 58">
            <a:extLst>
              <a:ext uri="{FF2B5EF4-FFF2-40B4-BE49-F238E27FC236}">
                <a16:creationId xmlns:a16="http://schemas.microsoft.com/office/drawing/2014/main" id="{3D7AD463-F313-6D1A-B655-8F9438692D19}"/>
              </a:ext>
            </a:extLst>
          </p:cNvPr>
          <p:cNvSpPr txBox="1"/>
          <p:nvPr/>
        </p:nvSpPr>
        <p:spPr>
          <a:xfrm>
            <a:off x="4245832" y="346520"/>
            <a:ext cx="306029" cy="369332"/>
          </a:xfrm>
          <a:prstGeom prst="rect">
            <a:avLst/>
          </a:prstGeom>
          <a:solidFill>
            <a:schemeClr val="tx1"/>
          </a:solidFill>
        </p:spPr>
        <p:txBody>
          <a:bodyPr wrap="square" rtlCol="0">
            <a:spAutoFit/>
          </a:bodyPr>
          <a:lstStyle/>
          <a:p>
            <a:r>
              <a:rPr lang="fr-FR" b="1" dirty="0">
                <a:solidFill>
                  <a:schemeClr val="bg1"/>
                </a:solidFill>
              </a:rPr>
              <a:t>A</a:t>
            </a:r>
          </a:p>
        </p:txBody>
      </p:sp>
      <p:sp>
        <p:nvSpPr>
          <p:cNvPr id="61" name="ZoneTexte 60">
            <a:extLst>
              <a:ext uri="{FF2B5EF4-FFF2-40B4-BE49-F238E27FC236}">
                <a16:creationId xmlns:a16="http://schemas.microsoft.com/office/drawing/2014/main" id="{390F60B0-F665-3736-794E-FDA0E475FCC4}"/>
              </a:ext>
            </a:extLst>
          </p:cNvPr>
          <p:cNvSpPr txBox="1"/>
          <p:nvPr/>
        </p:nvSpPr>
        <p:spPr>
          <a:xfrm>
            <a:off x="5972493" y="2666529"/>
            <a:ext cx="358125" cy="369332"/>
          </a:xfrm>
          <a:prstGeom prst="rect">
            <a:avLst/>
          </a:prstGeom>
          <a:solidFill>
            <a:schemeClr val="tx1"/>
          </a:solidFill>
        </p:spPr>
        <p:txBody>
          <a:bodyPr wrap="square" rtlCol="0">
            <a:spAutoFit/>
          </a:bodyPr>
          <a:lstStyle/>
          <a:p>
            <a:r>
              <a:rPr lang="fr-FR" b="1" dirty="0">
                <a:solidFill>
                  <a:schemeClr val="bg1"/>
                </a:solidFill>
              </a:rPr>
              <a:t>B</a:t>
            </a:r>
          </a:p>
        </p:txBody>
      </p:sp>
      <p:graphicFrame>
        <p:nvGraphicFramePr>
          <p:cNvPr id="2" name="Graphique 1">
            <a:extLst>
              <a:ext uri="{FF2B5EF4-FFF2-40B4-BE49-F238E27FC236}">
                <a16:creationId xmlns:a16="http://schemas.microsoft.com/office/drawing/2014/main" id="{F2BBEB36-9936-F568-98EB-2E15C36D79C5}"/>
              </a:ext>
            </a:extLst>
          </p:cNvPr>
          <p:cNvGraphicFramePr>
            <a:graphicFrameLocks/>
          </p:cNvGraphicFramePr>
          <p:nvPr>
            <p:extLst>
              <p:ext uri="{D42A27DB-BD31-4B8C-83A1-F6EECF244321}">
                <p14:modId xmlns:p14="http://schemas.microsoft.com/office/powerpoint/2010/main" val="3262243089"/>
              </p:ext>
            </p:extLst>
          </p:nvPr>
        </p:nvGraphicFramePr>
        <p:xfrm>
          <a:off x="5241471" y="66730"/>
          <a:ext cx="6691449" cy="210001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 name="Graphique 2">
            <a:extLst>
              <a:ext uri="{FF2B5EF4-FFF2-40B4-BE49-F238E27FC236}">
                <a16:creationId xmlns:a16="http://schemas.microsoft.com/office/drawing/2014/main" id="{8616FB16-7A88-F1AF-E1A9-02CF06ADF2C3}"/>
              </a:ext>
            </a:extLst>
          </p:cNvPr>
          <p:cNvGraphicFramePr>
            <a:graphicFrameLocks/>
          </p:cNvGraphicFramePr>
          <p:nvPr>
            <p:extLst>
              <p:ext uri="{D42A27DB-BD31-4B8C-83A1-F6EECF244321}">
                <p14:modId xmlns:p14="http://schemas.microsoft.com/office/powerpoint/2010/main" val="2988572236"/>
              </p:ext>
            </p:extLst>
          </p:nvPr>
        </p:nvGraphicFramePr>
        <p:xfrm>
          <a:off x="6096000" y="4520864"/>
          <a:ext cx="5864923" cy="1925537"/>
        </p:xfrm>
        <a:graphic>
          <a:graphicData uri="http://schemas.openxmlformats.org/drawingml/2006/chart">
            <c:chart xmlns:c="http://schemas.openxmlformats.org/drawingml/2006/chart" xmlns:r="http://schemas.openxmlformats.org/officeDocument/2006/relationships" r:id="rId10"/>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43">
            <a:extLst>
              <a:ext uri="{FF2B5EF4-FFF2-40B4-BE49-F238E27FC236}">
                <a16:creationId xmlns:a16="http://schemas.microsoft.com/office/drawing/2014/main" id="{FCB7107F-C3B0-DB6F-5A9C-978EDDCA1C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89" r="21446" b="21130"/>
          <a:stretch/>
        </p:blipFill>
        <p:spPr bwMode="auto">
          <a:xfrm>
            <a:off x="-51497" y="102816"/>
            <a:ext cx="3367914" cy="3119556"/>
          </a:xfrm>
          <a:prstGeom prst="rect">
            <a:avLst/>
          </a:prstGeom>
          <a:noFill/>
          <a:ln>
            <a:noFill/>
          </a:ln>
          <a:extLst>
            <a:ext uri="{53640926-AAD7-44D8-BBD7-CCE9431645EC}">
              <a14:shadowObscured xmlns:a14="http://schemas.microsoft.com/office/drawing/2010/main"/>
            </a:ext>
          </a:extLst>
        </p:spPr>
      </p:pic>
      <p:pic>
        <p:nvPicPr>
          <p:cNvPr id="46" name="Image 45">
            <a:extLst>
              <a:ext uri="{FF2B5EF4-FFF2-40B4-BE49-F238E27FC236}">
                <a16:creationId xmlns:a16="http://schemas.microsoft.com/office/drawing/2014/main" id="{2EE680FA-011B-CCD7-7427-BAD9BE5558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64" r="21180" b="21396"/>
          <a:stretch/>
        </p:blipFill>
        <p:spPr bwMode="auto">
          <a:xfrm>
            <a:off x="3266932" y="157256"/>
            <a:ext cx="3367914" cy="3085357"/>
          </a:xfrm>
          <a:prstGeom prst="rect">
            <a:avLst/>
          </a:prstGeom>
          <a:noFill/>
          <a:ln>
            <a:noFill/>
          </a:ln>
          <a:extLst>
            <a:ext uri="{53640926-AAD7-44D8-BBD7-CCE9431645EC}">
              <a14:shadowObscured xmlns:a14="http://schemas.microsoft.com/office/drawing/2010/main"/>
            </a:ext>
          </a:extLst>
        </p:spPr>
      </p:pic>
      <p:pic>
        <p:nvPicPr>
          <p:cNvPr id="47" name="Image 46">
            <a:extLst>
              <a:ext uri="{FF2B5EF4-FFF2-40B4-BE49-F238E27FC236}">
                <a16:creationId xmlns:a16="http://schemas.microsoft.com/office/drawing/2014/main" id="{B1A6A9F1-4F02-1259-2A66-576CF4FFED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75" r="22889" b="24831"/>
          <a:stretch/>
        </p:blipFill>
        <p:spPr bwMode="auto">
          <a:xfrm>
            <a:off x="-2010" y="3262854"/>
            <a:ext cx="3153072" cy="2831813"/>
          </a:xfrm>
          <a:prstGeom prst="rect">
            <a:avLst/>
          </a:prstGeom>
          <a:noFill/>
          <a:ln>
            <a:noFill/>
          </a:ln>
          <a:extLst>
            <a:ext uri="{53640926-AAD7-44D8-BBD7-CCE9431645EC}">
              <a14:shadowObscured xmlns:a14="http://schemas.microsoft.com/office/drawing/2010/main"/>
            </a:ext>
          </a:extLst>
        </p:spPr>
      </p:pic>
      <p:sp>
        <p:nvSpPr>
          <p:cNvPr id="48" name="ZoneTexte 47">
            <a:extLst>
              <a:ext uri="{FF2B5EF4-FFF2-40B4-BE49-F238E27FC236}">
                <a16:creationId xmlns:a16="http://schemas.microsoft.com/office/drawing/2014/main" id="{414503A5-2648-53A6-B7C7-13ACD8F12209}"/>
              </a:ext>
            </a:extLst>
          </p:cNvPr>
          <p:cNvSpPr txBox="1"/>
          <p:nvPr/>
        </p:nvSpPr>
        <p:spPr>
          <a:xfrm>
            <a:off x="868047" y="-24142"/>
            <a:ext cx="1371600" cy="253916"/>
          </a:xfrm>
          <a:prstGeom prst="rect">
            <a:avLst/>
          </a:prstGeom>
          <a:noFill/>
          <a:ln>
            <a:noFill/>
          </a:ln>
        </p:spPr>
        <p:txBody>
          <a:bodyPr wrap="square" rtlCol="0">
            <a:spAutoFit/>
          </a:bodyPr>
          <a:lstStyle/>
          <a:p>
            <a:pPr algn="ctr"/>
            <a:r>
              <a:rPr lang="fr-FR" sz="1050" b="1" dirty="0"/>
              <a:t>Septembre 2022</a:t>
            </a:r>
          </a:p>
        </p:txBody>
      </p:sp>
      <p:sp>
        <p:nvSpPr>
          <p:cNvPr id="49" name="ZoneTexte 48">
            <a:extLst>
              <a:ext uri="{FF2B5EF4-FFF2-40B4-BE49-F238E27FC236}">
                <a16:creationId xmlns:a16="http://schemas.microsoft.com/office/drawing/2014/main" id="{C3C89FEF-3A91-43E2-978B-87CFC5BCD0A2}"/>
              </a:ext>
            </a:extLst>
          </p:cNvPr>
          <p:cNvSpPr txBox="1"/>
          <p:nvPr/>
        </p:nvSpPr>
        <p:spPr>
          <a:xfrm>
            <a:off x="4265089" y="0"/>
            <a:ext cx="1371600" cy="253916"/>
          </a:xfrm>
          <a:prstGeom prst="rect">
            <a:avLst/>
          </a:prstGeom>
          <a:noFill/>
          <a:ln>
            <a:noFill/>
          </a:ln>
        </p:spPr>
        <p:txBody>
          <a:bodyPr wrap="square" rtlCol="0">
            <a:spAutoFit/>
          </a:bodyPr>
          <a:lstStyle/>
          <a:p>
            <a:pPr algn="ctr"/>
            <a:r>
              <a:rPr lang="fr-FR" sz="1050" b="1" dirty="0"/>
              <a:t>Septembre 2023</a:t>
            </a:r>
          </a:p>
        </p:txBody>
      </p:sp>
      <p:sp>
        <p:nvSpPr>
          <p:cNvPr id="51" name="ZoneTexte 50">
            <a:extLst>
              <a:ext uri="{FF2B5EF4-FFF2-40B4-BE49-F238E27FC236}">
                <a16:creationId xmlns:a16="http://schemas.microsoft.com/office/drawing/2014/main" id="{18C73AA4-8FD2-938D-9C3D-1235B5F687FC}"/>
              </a:ext>
            </a:extLst>
          </p:cNvPr>
          <p:cNvSpPr txBox="1"/>
          <p:nvPr/>
        </p:nvSpPr>
        <p:spPr>
          <a:xfrm>
            <a:off x="1764353" y="3430117"/>
            <a:ext cx="950587" cy="253916"/>
          </a:xfrm>
          <a:prstGeom prst="rect">
            <a:avLst/>
          </a:prstGeom>
          <a:noFill/>
          <a:ln>
            <a:noFill/>
          </a:ln>
        </p:spPr>
        <p:txBody>
          <a:bodyPr wrap="square" rtlCol="0">
            <a:spAutoFit/>
          </a:bodyPr>
          <a:lstStyle/>
          <a:p>
            <a:pPr algn="ctr"/>
            <a:r>
              <a:rPr lang="fr-FR" sz="1050" b="1" dirty="0"/>
              <a:t>Mai 2024</a:t>
            </a:r>
          </a:p>
        </p:txBody>
      </p:sp>
      <p:graphicFrame>
        <p:nvGraphicFramePr>
          <p:cNvPr id="5" name="Graphique 4">
            <a:extLst>
              <a:ext uri="{FF2B5EF4-FFF2-40B4-BE49-F238E27FC236}">
                <a16:creationId xmlns:a16="http://schemas.microsoft.com/office/drawing/2014/main" id="{1A50F244-4AE5-46F6-A578-DA85F84AB0B0}"/>
              </a:ext>
            </a:extLst>
          </p:cNvPr>
          <p:cNvGraphicFramePr/>
          <p:nvPr>
            <p:extLst>
              <p:ext uri="{D42A27DB-BD31-4B8C-83A1-F6EECF244321}">
                <p14:modId xmlns:p14="http://schemas.microsoft.com/office/powerpoint/2010/main" val="2887887678"/>
              </p:ext>
            </p:extLst>
          </p:nvPr>
        </p:nvGraphicFramePr>
        <p:xfrm>
          <a:off x="7317816" y="58130"/>
          <a:ext cx="4841325" cy="4403193"/>
        </p:xfrm>
        <a:graphic>
          <a:graphicData uri="http://schemas.openxmlformats.org/drawingml/2006/chart">
            <c:chart xmlns:c="http://schemas.openxmlformats.org/drawingml/2006/chart" xmlns:r="http://schemas.openxmlformats.org/officeDocument/2006/relationships" r:id="rId5"/>
          </a:graphicData>
        </a:graphic>
      </p:graphicFrame>
      <p:pic>
        <p:nvPicPr>
          <p:cNvPr id="10" name="Image 9">
            <a:extLst>
              <a:ext uri="{FF2B5EF4-FFF2-40B4-BE49-F238E27FC236}">
                <a16:creationId xmlns:a16="http://schemas.microsoft.com/office/drawing/2014/main" id="{B10DB98E-AE28-20C3-ECB2-AC0C7880E67B}"/>
              </a:ext>
            </a:extLst>
          </p:cNvPr>
          <p:cNvPicPr>
            <a:picLocks noChangeAspect="1"/>
          </p:cNvPicPr>
          <p:nvPr/>
        </p:nvPicPr>
        <p:blipFill>
          <a:blip r:embed="rId6"/>
          <a:stretch>
            <a:fillRect/>
          </a:stretch>
        </p:blipFill>
        <p:spPr>
          <a:xfrm>
            <a:off x="3151061" y="3636134"/>
            <a:ext cx="4621340" cy="3221866"/>
          </a:xfrm>
          <a:prstGeom prst="rect">
            <a:avLst/>
          </a:prstGeom>
          <a:ln>
            <a:solidFill>
              <a:schemeClr val="tx1"/>
            </a:solidFill>
          </a:ln>
        </p:spPr>
      </p:pic>
      <p:sp>
        <p:nvSpPr>
          <p:cNvPr id="12" name="ZoneTexte 11">
            <a:extLst>
              <a:ext uri="{FF2B5EF4-FFF2-40B4-BE49-F238E27FC236}">
                <a16:creationId xmlns:a16="http://schemas.microsoft.com/office/drawing/2014/main" id="{D1CC677A-09BD-8712-059D-E2F1B6C7FD1B}"/>
              </a:ext>
            </a:extLst>
          </p:cNvPr>
          <p:cNvSpPr txBox="1"/>
          <p:nvPr/>
        </p:nvSpPr>
        <p:spPr>
          <a:xfrm>
            <a:off x="3151060" y="1665514"/>
            <a:ext cx="424897" cy="369332"/>
          </a:xfrm>
          <a:prstGeom prst="rect">
            <a:avLst/>
          </a:prstGeom>
          <a:solidFill>
            <a:schemeClr val="tx1"/>
          </a:solidFill>
        </p:spPr>
        <p:txBody>
          <a:bodyPr wrap="square" rtlCol="0">
            <a:spAutoFit/>
          </a:bodyPr>
          <a:lstStyle/>
          <a:p>
            <a:r>
              <a:rPr lang="fr-FR" b="1" dirty="0">
                <a:solidFill>
                  <a:schemeClr val="bg1"/>
                </a:solidFill>
              </a:rPr>
              <a:t>A</a:t>
            </a:r>
          </a:p>
        </p:txBody>
      </p:sp>
      <p:sp>
        <p:nvSpPr>
          <p:cNvPr id="13" name="ZoneTexte 12">
            <a:extLst>
              <a:ext uri="{FF2B5EF4-FFF2-40B4-BE49-F238E27FC236}">
                <a16:creationId xmlns:a16="http://schemas.microsoft.com/office/drawing/2014/main" id="{D4CFE534-5E11-2607-88ED-3D1B4CB7EAC3}"/>
              </a:ext>
            </a:extLst>
          </p:cNvPr>
          <p:cNvSpPr txBox="1"/>
          <p:nvPr/>
        </p:nvSpPr>
        <p:spPr>
          <a:xfrm>
            <a:off x="3151059" y="6488668"/>
            <a:ext cx="424897" cy="369332"/>
          </a:xfrm>
          <a:prstGeom prst="rect">
            <a:avLst/>
          </a:prstGeom>
          <a:solidFill>
            <a:schemeClr val="tx1"/>
          </a:solidFill>
        </p:spPr>
        <p:txBody>
          <a:bodyPr wrap="square" rtlCol="0">
            <a:spAutoFit/>
          </a:bodyPr>
          <a:lstStyle/>
          <a:p>
            <a:r>
              <a:rPr lang="fr-FR" b="1" dirty="0">
                <a:solidFill>
                  <a:schemeClr val="bg1"/>
                </a:solidFill>
              </a:rPr>
              <a:t>B</a:t>
            </a:r>
          </a:p>
        </p:txBody>
      </p:sp>
      <p:sp>
        <p:nvSpPr>
          <p:cNvPr id="14" name="ZoneTexte 13">
            <a:extLst>
              <a:ext uri="{FF2B5EF4-FFF2-40B4-BE49-F238E27FC236}">
                <a16:creationId xmlns:a16="http://schemas.microsoft.com/office/drawing/2014/main" id="{C39728F5-32A6-6F63-FBEC-65ACB251B0B6}"/>
              </a:ext>
            </a:extLst>
          </p:cNvPr>
          <p:cNvSpPr txBox="1"/>
          <p:nvPr/>
        </p:nvSpPr>
        <p:spPr>
          <a:xfrm>
            <a:off x="11429646" y="370897"/>
            <a:ext cx="424897" cy="400110"/>
          </a:xfrm>
          <a:prstGeom prst="rect">
            <a:avLst/>
          </a:prstGeom>
          <a:solidFill>
            <a:schemeClr val="tx1"/>
          </a:solidFill>
        </p:spPr>
        <p:txBody>
          <a:bodyPr wrap="square" rtlCol="0">
            <a:spAutoFit/>
          </a:bodyPr>
          <a:lstStyle/>
          <a:p>
            <a:r>
              <a:rPr lang="fr-FR" sz="2000" b="1" dirty="0">
                <a:solidFill>
                  <a:schemeClr val="bg1"/>
                </a:solidFill>
              </a:rPr>
              <a:t>C</a:t>
            </a:r>
          </a:p>
        </p:txBody>
      </p:sp>
      <p:sp>
        <p:nvSpPr>
          <p:cNvPr id="15" name="ZoneTexte 14">
            <a:extLst>
              <a:ext uri="{FF2B5EF4-FFF2-40B4-BE49-F238E27FC236}">
                <a16:creationId xmlns:a16="http://schemas.microsoft.com/office/drawing/2014/main" id="{DF460952-716B-BE8F-2C01-469A56536B01}"/>
              </a:ext>
            </a:extLst>
          </p:cNvPr>
          <p:cNvSpPr txBox="1"/>
          <p:nvPr/>
        </p:nvSpPr>
        <p:spPr>
          <a:xfrm>
            <a:off x="7903029" y="4604657"/>
            <a:ext cx="4256112" cy="1200329"/>
          </a:xfrm>
          <a:prstGeom prst="rect">
            <a:avLst/>
          </a:prstGeom>
          <a:noFill/>
        </p:spPr>
        <p:txBody>
          <a:bodyPr wrap="square" rtlCol="0">
            <a:spAutoFit/>
          </a:bodyPr>
          <a:lstStyle/>
          <a:p>
            <a:r>
              <a:rPr lang="fr-FR" sz="2400" dirty="0"/>
              <a:t>Figure. (A) Piper Diagram ; (B) Chadha Diagram; (C) Relation Sr/Ca Vs Mg/Sr </a:t>
            </a:r>
          </a:p>
        </p:txBody>
      </p:sp>
      <p:sp>
        <p:nvSpPr>
          <p:cNvPr id="2" name="ZoneTexte 1">
            <a:extLst>
              <a:ext uri="{FF2B5EF4-FFF2-40B4-BE49-F238E27FC236}">
                <a16:creationId xmlns:a16="http://schemas.microsoft.com/office/drawing/2014/main" id="{784CBB27-0B4B-722C-972C-85E705186432}"/>
              </a:ext>
            </a:extLst>
          </p:cNvPr>
          <p:cNvSpPr txBox="1"/>
          <p:nvPr/>
        </p:nvSpPr>
        <p:spPr>
          <a:xfrm>
            <a:off x="11004750" y="2616523"/>
            <a:ext cx="424896" cy="800219"/>
          </a:xfrm>
          <a:prstGeom prst="rect">
            <a:avLst/>
          </a:prstGeom>
          <a:noFill/>
        </p:spPr>
        <p:txBody>
          <a:bodyPr wrap="square" rtlCol="0">
            <a:spAutoFit/>
          </a:bodyPr>
          <a:lstStyle/>
          <a:p>
            <a:r>
              <a:rPr lang="fr-FR" dirty="0"/>
              <a:t>	</a:t>
            </a:r>
            <a:r>
              <a:rPr lang="fr-FR" sz="2800" dirty="0">
                <a:solidFill>
                  <a:srgbClr val="FF0000"/>
                </a:solidFill>
              </a:rPr>
              <a:t>1</a:t>
            </a:r>
          </a:p>
        </p:txBody>
      </p:sp>
      <p:sp>
        <p:nvSpPr>
          <p:cNvPr id="3" name="ZoneTexte 2">
            <a:extLst>
              <a:ext uri="{FF2B5EF4-FFF2-40B4-BE49-F238E27FC236}">
                <a16:creationId xmlns:a16="http://schemas.microsoft.com/office/drawing/2014/main" id="{BCD588BC-98B4-844A-556D-2DD7A8ACE201}"/>
              </a:ext>
            </a:extLst>
          </p:cNvPr>
          <p:cNvSpPr txBox="1"/>
          <p:nvPr/>
        </p:nvSpPr>
        <p:spPr>
          <a:xfrm>
            <a:off x="8681256" y="2540124"/>
            <a:ext cx="424896" cy="800219"/>
          </a:xfrm>
          <a:prstGeom prst="rect">
            <a:avLst/>
          </a:prstGeom>
          <a:noFill/>
        </p:spPr>
        <p:txBody>
          <a:bodyPr wrap="square" rtlCol="0">
            <a:spAutoFit/>
          </a:bodyPr>
          <a:lstStyle/>
          <a:p>
            <a:r>
              <a:rPr lang="fr-FR" dirty="0"/>
              <a:t>	</a:t>
            </a:r>
            <a:r>
              <a:rPr lang="fr-FR" sz="2800" dirty="0">
                <a:solidFill>
                  <a:srgbClr val="FF0000"/>
                </a:solidFill>
              </a:rPr>
              <a:t>2</a:t>
            </a:r>
          </a:p>
        </p:txBody>
      </p:sp>
    </p:spTree>
    <p:extLst>
      <p:ext uri="{BB962C8B-B14F-4D97-AF65-F5344CB8AC3E}">
        <p14:creationId xmlns:p14="http://schemas.microsoft.com/office/powerpoint/2010/main" val="22807653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6442</TotalTime>
  <Words>518</Words>
  <Application>Microsoft Office PowerPoint</Application>
  <PresentationFormat>Grand écran</PresentationFormat>
  <Paragraphs>88</Paragraphs>
  <Slides>11</Slides>
  <Notes>5</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11</vt:i4>
      </vt:variant>
    </vt:vector>
  </HeadingPairs>
  <TitlesOfParts>
    <vt:vector size="19" baseType="lpstr">
      <vt:lpstr>Arial</vt:lpstr>
      <vt:lpstr>Calibri</vt:lpstr>
      <vt:lpstr>Calibri Light</vt:lpstr>
      <vt:lpstr>Candara</vt:lpstr>
      <vt:lpstr>Inter</vt:lpstr>
      <vt:lpstr>Times New Roman</vt:lpstr>
      <vt:lpstr>Wingdings</vt:lpstr>
      <vt:lpstr>Thème Office</vt:lpstr>
      <vt:lpstr>Chemical signature and structural study of a Madingou hydrokarst system, southwest of the Republic of Congo.</vt:lpstr>
      <vt:lpstr>Présentation PowerPoint</vt:lpstr>
      <vt:lpstr>Présentation PowerPoint</vt:lpstr>
      <vt:lpstr>Climate context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PC</dc:creator>
  <cp:lastModifiedBy>PC</cp:lastModifiedBy>
  <cp:revision>80</cp:revision>
  <dcterms:created xsi:type="dcterms:W3CDTF">2025-04-23T07:21:54Z</dcterms:created>
  <dcterms:modified xsi:type="dcterms:W3CDTF">2025-05-01T11:57:43Z</dcterms:modified>
</cp:coreProperties>
</file>