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3"/>
  </p:notesMasterIdLst>
  <p:sldIdLst>
    <p:sldId id="428" r:id="rId5"/>
    <p:sldId id="429" r:id="rId6"/>
    <p:sldId id="430" r:id="rId7"/>
    <p:sldId id="431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5" r:id="rId18"/>
    <p:sldId id="443" r:id="rId19"/>
    <p:sldId id="444" r:id="rId20"/>
    <p:sldId id="442" r:id="rId21"/>
    <p:sldId id="4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e Larsen" initials="TL" lastIdx="1" clrIdx="0">
    <p:extLst>
      <p:ext uri="{19B8F6BF-5375-455C-9EA6-DF929625EA0E}">
        <p15:presenceInfo xmlns:p15="http://schemas.microsoft.com/office/powerpoint/2012/main" userId="S::tbl@geus.dk::5708fae5-c114-44ed-b2ac-99fc8148a7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A6969"/>
    <a:srgbClr val="5A6DD5"/>
    <a:srgbClr val="5071B3"/>
    <a:srgbClr val="383737"/>
    <a:srgbClr val="9C9B9B"/>
    <a:srgbClr val="525F78"/>
    <a:srgbClr val="696668"/>
    <a:srgbClr val="726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C220DA-AAD6-47B8-8110-4D7029575B96}" v="16" dt="2025-04-26T17:03:45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87"/>
  </p:normalViewPr>
  <p:slideViewPr>
    <p:cSldViewPr snapToGrid="0" snapToObjects="1">
      <p:cViewPr varScale="1">
        <p:scale>
          <a:sx n="57" d="100"/>
          <a:sy n="57" d="100"/>
        </p:scale>
        <p:origin x="72" y="12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élien Mordret" userId="bb006ec0-1be6-4df3-a59e-2f9f19d43a9a" providerId="ADAL" clId="{4FC220DA-AAD6-47B8-8110-4D7029575B96}"/>
    <pc:docChg chg="undo custSel addSld delSld modSld sldOrd">
      <pc:chgData name="Aurélien Mordret" userId="bb006ec0-1be6-4df3-a59e-2f9f19d43a9a" providerId="ADAL" clId="{4FC220DA-AAD6-47B8-8110-4D7029575B96}" dt="2025-04-26T17:10:38.914" v="499" actId="20577"/>
      <pc:docMkLst>
        <pc:docMk/>
      </pc:docMkLst>
      <pc:sldChg chg="addSp modSp mod">
        <pc:chgData name="Aurélien Mordret" userId="bb006ec0-1be6-4df3-a59e-2f9f19d43a9a" providerId="ADAL" clId="{4FC220DA-AAD6-47B8-8110-4D7029575B96}" dt="2025-04-25T10:01:33.233" v="37" actId="947"/>
        <pc:sldMkLst>
          <pc:docMk/>
          <pc:sldMk cId="2344243389" sldId="428"/>
        </pc:sldMkLst>
        <pc:spChg chg="add mod">
          <ac:chgData name="Aurélien Mordret" userId="bb006ec0-1be6-4df3-a59e-2f9f19d43a9a" providerId="ADAL" clId="{4FC220DA-AAD6-47B8-8110-4D7029575B96}" dt="2025-04-25T10:01:33.233" v="37" actId="947"/>
          <ac:spMkLst>
            <pc:docMk/>
            <pc:sldMk cId="2344243389" sldId="428"/>
            <ac:spMk id="2" creationId="{4F4C0D5E-568F-EE91-B62D-5B5363315A86}"/>
          </ac:spMkLst>
        </pc:spChg>
        <pc:spChg chg="mod">
          <ac:chgData name="Aurélien Mordret" userId="bb006ec0-1be6-4df3-a59e-2f9f19d43a9a" providerId="ADAL" clId="{4FC220DA-AAD6-47B8-8110-4D7029575B96}" dt="2025-04-25T09:57:23.658" v="8" actId="1076"/>
          <ac:spMkLst>
            <pc:docMk/>
            <pc:sldMk cId="2344243389" sldId="428"/>
            <ac:spMk id="11" creationId="{F60EC719-2811-2B33-3AEE-DF8C0B0C8F10}"/>
          </ac:spMkLst>
        </pc:spChg>
        <pc:picChg chg="mod">
          <ac:chgData name="Aurélien Mordret" userId="bb006ec0-1be6-4df3-a59e-2f9f19d43a9a" providerId="ADAL" clId="{4FC220DA-AAD6-47B8-8110-4D7029575B96}" dt="2025-04-25T09:57:16.594" v="7" actId="1076"/>
          <ac:picMkLst>
            <pc:docMk/>
            <pc:sldMk cId="2344243389" sldId="428"/>
            <ac:picMk id="3" creationId="{FF1A76BA-4C5F-FF0A-A6CE-0707E64CF9B6}"/>
          </ac:picMkLst>
        </pc:picChg>
        <pc:picChg chg="add mod">
          <ac:chgData name="Aurélien Mordret" userId="bb006ec0-1be6-4df3-a59e-2f9f19d43a9a" providerId="ADAL" clId="{4FC220DA-AAD6-47B8-8110-4D7029575B96}" dt="2025-04-25T10:00:37.129" v="35" actId="14100"/>
          <ac:picMkLst>
            <pc:docMk/>
            <pc:sldMk cId="2344243389" sldId="428"/>
            <ac:picMk id="1026" creationId="{259CDFFB-C3DA-200C-CD2C-94AA0E4D6A5F}"/>
          </ac:picMkLst>
        </pc:picChg>
        <pc:picChg chg="add mod">
          <ac:chgData name="Aurélien Mordret" userId="bb006ec0-1be6-4df3-a59e-2f9f19d43a9a" providerId="ADAL" clId="{4FC220DA-AAD6-47B8-8110-4D7029575B96}" dt="2025-04-25T10:00:45.500" v="36" actId="14100"/>
          <ac:picMkLst>
            <pc:docMk/>
            <pc:sldMk cId="2344243389" sldId="428"/>
            <ac:picMk id="1028" creationId="{195C4E80-11B3-71C6-5C2E-75FAF9C0F24F}"/>
          </ac:picMkLst>
        </pc:picChg>
      </pc:sldChg>
      <pc:sldChg chg="addSp delSp modSp mod delAnim">
        <pc:chgData name="Aurélien Mordret" userId="bb006ec0-1be6-4df3-a59e-2f9f19d43a9a" providerId="ADAL" clId="{4FC220DA-AAD6-47B8-8110-4D7029575B96}" dt="2025-04-25T10:02:41.939" v="78" actId="20577"/>
        <pc:sldMkLst>
          <pc:docMk/>
          <pc:sldMk cId="1503061611" sldId="431"/>
        </pc:sldMkLst>
        <pc:spChg chg="add mod">
          <ac:chgData name="Aurélien Mordret" userId="bb006ec0-1be6-4df3-a59e-2f9f19d43a9a" providerId="ADAL" clId="{4FC220DA-AAD6-47B8-8110-4D7029575B96}" dt="2025-04-25T10:02:41.939" v="78" actId="20577"/>
          <ac:spMkLst>
            <pc:docMk/>
            <pc:sldMk cId="1503061611" sldId="431"/>
            <ac:spMk id="2" creationId="{85F33E95-B083-B8CA-6924-F642C03EF4C6}"/>
          </ac:spMkLst>
        </pc:spChg>
        <pc:picChg chg="del">
          <ac:chgData name="Aurélien Mordret" userId="bb006ec0-1be6-4df3-a59e-2f9f19d43a9a" providerId="ADAL" clId="{4FC220DA-AAD6-47B8-8110-4D7029575B96}" dt="2025-04-25T10:02:00.068" v="38" actId="478"/>
          <ac:picMkLst>
            <pc:docMk/>
            <pc:sldMk cId="1503061611" sldId="431"/>
            <ac:picMk id="18" creationId="{A57D6B85-E6F0-EA43-23A5-2C6BDCF5BC07}"/>
          </ac:picMkLst>
        </pc:picChg>
      </pc:sldChg>
      <pc:sldChg chg="modSp mod">
        <pc:chgData name="Aurélien Mordret" userId="bb006ec0-1be6-4df3-a59e-2f9f19d43a9a" providerId="ADAL" clId="{4FC220DA-AAD6-47B8-8110-4D7029575B96}" dt="2025-04-26T16:54:54.318" v="93" actId="20577"/>
        <pc:sldMkLst>
          <pc:docMk/>
          <pc:sldMk cId="1140739205" sldId="440"/>
        </pc:sldMkLst>
        <pc:spChg chg="mod">
          <ac:chgData name="Aurélien Mordret" userId="bb006ec0-1be6-4df3-a59e-2f9f19d43a9a" providerId="ADAL" clId="{4FC220DA-AAD6-47B8-8110-4D7029575B96}" dt="2025-04-26T16:54:49.780" v="90" actId="1076"/>
          <ac:spMkLst>
            <pc:docMk/>
            <pc:sldMk cId="1140739205" sldId="440"/>
            <ac:spMk id="5" creationId="{0E76A791-B8F3-5A1F-9B23-594AB7E9FCD9}"/>
          </ac:spMkLst>
        </pc:spChg>
        <pc:spChg chg="mod">
          <ac:chgData name="Aurélien Mordret" userId="bb006ec0-1be6-4df3-a59e-2f9f19d43a9a" providerId="ADAL" clId="{4FC220DA-AAD6-47B8-8110-4D7029575B96}" dt="2025-04-26T16:54:54.318" v="93" actId="20577"/>
          <ac:spMkLst>
            <pc:docMk/>
            <pc:sldMk cId="1140739205" sldId="440"/>
            <ac:spMk id="11" creationId="{7CA0AB9F-898B-E58E-C49F-D7B7273A1387}"/>
          </ac:spMkLst>
        </pc:spChg>
        <pc:grpChg chg="mod">
          <ac:chgData name="Aurélien Mordret" userId="bb006ec0-1be6-4df3-a59e-2f9f19d43a9a" providerId="ADAL" clId="{4FC220DA-AAD6-47B8-8110-4D7029575B96}" dt="2025-04-26T16:54:47.235" v="89" actId="1076"/>
          <ac:grpSpMkLst>
            <pc:docMk/>
            <pc:sldMk cId="1140739205" sldId="440"/>
            <ac:grpSpMk id="15" creationId="{093AE650-20F3-98ED-B1C0-A023E84C6C83}"/>
          </ac:grpSpMkLst>
        </pc:grpChg>
      </pc:sldChg>
      <pc:sldChg chg="add ord modAnim">
        <pc:chgData name="Aurélien Mordret" userId="bb006ec0-1be6-4df3-a59e-2f9f19d43a9a" providerId="ADAL" clId="{4FC220DA-AAD6-47B8-8110-4D7029575B96}" dt="2025-04-26T16:54:01.596" v="87"/>
        <pc:sldMkLst>
          <pc:docMk/>
          <pc:sldMk cId="3042832602" sldId="441"/>
        </pc:sldMkLst>
      </pc:sldChg>
      <pc:sldChg chg="del">
        <pc:chgData name="Aurélien Mordret" userId="bb006ec0-1be6-4df3-a59e-2f9f19d43a9a" providerId="ADAL" clId="{4FC220DA-AAD6-47B8-8110-4D7029575B96}" dt="2025-04-26T16:52:47.913" v="79" actId="47"/>
        <pc:sldMkLst>
          <pc:docMk/>
          <pc:sldMk cId="4213609087" sldId="441"/>
        </pc:sldMkLst>
      </pc:sldChg>
      <pc:sldChg chg="delSp add mod ord delAnim">
        <pc:chgData name="Aurélien Mordret" userId="bb006ec0-1be6-4df3-a59e-2f9f19d43a9a" providerId="ADAL" clId="{4FC220DA-AAD6-47B8-8110-4D7029575B96}" dt="2025-04-26T16:53:51.846" v="86"/>
        <pc:sldMkLst>
          <pc:docMk/>
          <pc:sldMk cId="918415426" sldId="442"/>
        </pc:sldMkLst>
        <pc:grpChg chg="del">
          <ac:chgData name="Aurélien Mordret" userId="bb006ec0-1be6-4df3-a59e-2f9f19d43a9a" providerId="ADAL" clId="{4FC220DA-AAD6-47B8-8110-4D7029575B96}" dt="2025-04-26T16:53:46.115" v="84" actId="478"/>
          <ac:grpSpMkLst>
            <pc:docMk/>
            <pc:sldMk cId="918415426" sldId="442"/>
            <ac:grpSpMk id="12" creationId="{0860C5FB-A718-63BD-072A-F431DEB22842}"/>
          </ac:grpSpMkLst>
        </pc:grpChg>
      </pc:sldChg>
      <pc:sldChg chg="addSp delSp modSp add mod">
        <pc:chgData name="Aurélien Mordret" userId="bb006ec0-1be6-4df3-a59e-2f9f19d43a9a" providerId="ADAL" clId="{4FC220DA-AAD6-47B8-8110-4D7029575B96}" dt="2025-04-26T16:57:39.499" v="153" actId="1038"/>
        <pc:sldMkLst>
          <pc:docMk/>
          <pc:sldMk cId="1516069278" sldId="443"/>
        </pc:sldMkLst>
        <pc:spChg chg="mod">
          <ac:chgData name="Aurélien Mordret" userId="bb006ec0-1be6-4df3-a59e-2f9f19d43a9a" providerId="ADAL" clId="{4FC220DA-AAD6-47B8-8110-4D7029575B96}" dt="2025-04-26T16:56:35.456" v="134" actId="20577"/>
          <ac:spMkLst>
            <pc:docMk/>
            <pc:sldMk cId="1516069278" sldId="443"/>
            <ac:spMk id="5" creationId="{775A49CE-AF82-4C8F-073F-D72D94B1ABE1}"/>
          </ac:spMkLst>
        </pc:spChg>
        <pc:spChg chg="add mod">
          <ac:chgData name="Aurélien Mordret" userId="bb006ec0-1be6-4df3-a59e-2f9f19d43a9a" providerId="ADAL" clId="{4FC220DA-AAD6-47B8-8110-4D7029575B96}" dt="2025-04-26T16:57:28.427" v="144" actId="1076"/>
          <ac:spMkLst>
            <pc:docMk/>
            <pc:sldMk cId="1516069278" sldId="443"/>
            <ac:spMk id="9" creationId="{05DEC1C4-CABA-905C-2E5B-5D85D5303F64}"/>
          </ac:spMkLst>
        </pc:spChg>
        <pc:spChg chg="add mod">
          <ac:chgData name="Aurélien Mordret" userId="bb006ec0-1be6-4df3-a59e-2f9f19d43a9a" providerId="ADAL" clId="{4FC220DA-AAD6-47B8-8110-4D7029575B96}" dt="2025-04-26T16:57:39.499" v="153" actId="1038"/>
          <ac:spMkLst>
            <pc:docMk/>
            <pc:sldMk cId="1516069278" sldId="443"/>
            <ac:spMk id="10" creationId="{D729C84D-A18B-5092-2A97-3379CAA8E924}"/>
          </ac:spMkLst>
        </pc:spChg>
        <pc:spChg chg="del mod">
          <ac:chgData name="Aurélien Mordret" userId="bb006ec0-1be6-4df3-a59e-2f9f19d43a9a" providerId="ADAL" clId="{4FC220DA-AAD6-47B8-8110-4D7029575B96}" dt="2025-04-26T16:56:16.561" v="97" actId="478"/>
          <ac:spMkLst>
            <pc:docMk/>
            <pc:sldMk cId="1516069278" sldId="443"/>
            <ac:spMk id="17" creationId="{067713BE-D590-4472-2422-373182E99A26}"/>
          </ac:spMkLst>
        </pc:spChg>
        <pc:picChg chg="add mod">
          <ac:chgData name="Aurélien Mordret" userId="bb006ec0-1be6-4df3-a59e-2f9f19d43a9a" providerId="ADAL" clId="{4FC220DA-AAD6-47B8-8110-4D7029575B96}" dt="2025-04-26T16:56:56.627" v="139" actId="1076"/>
          <ac:picMkLst>
            <pc:docMk/>
            <pc:sldMk cId="1516069278" sldId="443"/>
            <ac:picMk id="6" creationId="{B009B642-D3C3-9BAC-6FBC-413C212D27AE}"/>
          </ac:picMkLst>
        </pc:picChg>
        <pc:picChg chg="del">
          <ac:chgData name="Aurélien Mordret" userId="bb006ec0-1be6-4df3-a59e-2f9f19d43a9a" providerId="ADAL" clId="{4FC220DA-AAD6-47B8-8110-4D7029575B96}" dt="2025-04-26T16:56:17.644" v="98" actId="478"/>
          <ac:picMkLst>
            <pc:docMk/>
            <pc:sldMk cId="1516069278" sldId="443"/>
            <ac:picMk id="8" creationId="{CC69349A-02B2-FD2E-9A76-B6EF283D524A}"/>
          </ac:picMkLst>
        </pc:picChg>
        <pc:picChg chg="del">
          <ac:chgData name="Aurélien Mordret" userId="bb006ec0-1be6-4df3-a59e-2f9f19d43a9a" providerId="ADAL" clId="{4FC220DA-AAD6-47B8-8110-4D7029575B96}" dt="2025-04-26T16:56:13.069" v="95" actId="478"/>
          <ac:picMkLst>
            <pc:docMk/>
            <pc:sldMk cId="1516069278" sldId="443"/>
            <ac:picMk id="14" creationId="{08783E31-E00D-F10C-BCFF-57F6D0803CD4}"/>
          </ac:picMkLst>
        </pc:picChg>
        <pc:picChg chg="del">
          <ac:chgData name="Aurélien Mordret" userId="bb006ec0-1be6-4df3-a59e-2f9f19d43a9a" providerId="ADAL" clId="{4FC220DA-AAD6-47B8-8110-4D7029575B96}" dt="2025-04-26T16:56:18.318" v="99" actId="478"/>
          <ac:picMkLst>
            <pc:docMk/>
            <pc:sldMk cId="1516069278" sldId="443"/>
            <ac:picMk id="20" creationId="{62138E3A-5FF4-6BA5-78DE-1A91DEB60B41}"/>
          </ac:picMkLst>
        </pc:picChg>
      </pc:sldChg>
      <pc:sldChg chg="addSp modSp add mod">
        <pc:chgData name="Aurélien Mordret" userId="bb006ec0-1be6-4df3-a59e-2f9f19d43a9a" providerId="ADAL" clId="{4FC220DA-AAD6-47B8-8110-4D7029575B96}" dt="2025-04-26T17:02:28.611" v="240" actId="1076"/>
        <pc:sldMkLst>
          <pc:docMk/>
          <pc:sldMk cId="1733555506" sldId="444"/>
        </pc:sldMkLst>
        <pc:spChg chg="mod">
          <ac:chgData name="Aurélien Mordret" userId="bb006ec0-1be6-4df3-a59e-2f9f19d43a9a" providerId="ADAL" clId="{4FC220DA-AAD6-47B8-8110-4D7029575B96}" dt="2025-04-26T17:02:28.611" v="240" actId="1076"/>
          <ac:spMkLst>
            <pc:docMk/>
            <pc:sldMk cId="1733555506" sldId="444"/>
            <ac:spMk id="5" creationId="{172C051E-7F8B-BC81-3274-26384DAE1B0D}"/>
          </ac:spMkLst>
        </pc:spChg>
        <pc:spChg chg="mod">
          <ac:chgData name="Aurélien Mordret" userId="bb006ec0-1be6-4df3-a59e-2f9f19d43a9a" providerId="ADAL" clId="{4FC220DA-AAD6-47B8-8110-4D7029575B96}" dt="2025-04-26T17:00:43.580" v="198" actId="1076"/>
          <ac:spMkLst>
            <pc:docMk/>
            <pc:sldMk cId="1733555506" sldId="444"/>
            <ac:spMk id="9" creationId="{1D1F1B52-EBDC-0D76-5794-81319B06EB3F}"/>
          </ac:spMkLst>
        </pc:spChg>
        <pc:spChg chg="mod">
          <ac:chgData name="Aurélien Mordret" userId="bb006ec0-1be6-4df3-a59e-2f9f19d43a9a" providerId="ADAL" clId="{4FC220DA-AAD6-47B8-8110-4D7029575B96}" dt="2025-04-26T17:00:40.004" v="197" actId="1076"/>
          <ac:spMkLst>
            <pc:docMk/>
            <pc:sldMk cId="1733555506" sldId="444"/>
            <ac:spMk id="10" creationId="{54A9EEF7-5285-B148-A51A-9A602338BA9F}"/>
          </ac:spMkLst>
        </pc:spChg>
        <pc:grpChg chg="mod">
          <ac:chgData name="Aurélien Mordret" userId="bb006ec0-1be6-4df3-a59e-2f9f19d43a9a" providerId="ADAL" clId="{4FC220DA-AAD6-47B8-8110-4D7029575B96}" dt="2025-04-26T16:59:20.037" v="156" actId="1076"/>
          <ac:grpSpMkLst>
            <pc:docMk/>
            <pc:sldMk cId="1733555506" sldId="444"/>
            <ac:grpSpMk id="15" creationId="{6CC7E814-0AA5-F973-3633-0859D449531A}"/>
          </ac:grpSpMkLst>
        </pc:grpChg>
        <pc:picChg chg="mod">
          <ac:chgData name="Aurélien Mordret" userId="bb006ec0-1be6-4df3-a59e-2f9f19d43a9a" providerId="ADAL" clId="{4FC220DA-AAD6-47B8-8110-4D7029575B96}" dt="2025-04-26T17:00:23.757" v="196" actId="14826"/>
          <ac:picMkLst>
            <pc:docMk/>
            <pc:sldMk cId="1733555506" sldId="444"/>
            <ac:picMk id="6" creationId="{8F88F8A8-4D23-5C7F-B0E8-379486D2F7E3}"/>
          </ac:picMkLst>
        </pc:picChg>
        <pc:picChg chg="add mod">
          <ac:chgData name="Aurélien Mordret" userId="bb006ec0-1be6-4df3-a59e-2f9f19d43a9a" providerId="ADAL" clId="{4FC220DA-AAD6-47B8-8110-4D7029575B96}" dt="2025-04-26T16:59:36.875" v="159" actId="1076"/>
          <ac:picMkLst>
            <pc:docMk/>
            <pc:sldMk cId="1733555506" sldId="444"/>
            <ac:picMk id="8" creationId="{BBED6448-CB21-24DD-0ADD-8BF81AF08C38}"/>
          </ac:picMkLst>
        </pc:picChg>
      </pc:sldChg>
      <pc:sldChg chg="addSp delSp modSp add mod">
        <pc:chgData name="Aurélien Mordret" userId="bb006ec0-1be6-4df3-a59e-2f9f19d43a9a" providerId="ADAL" clId="{4FC220DA-AAD6-47B8-8110-4D7029575B96}" dt="2025-04-26T17:10:38.914" v="499" actId="20577"/>
        <pc:sldMkLst>
          <pc:docMk/>
          <pc:sldMk cId="3091045470" sldId="445"/>
        </pc:sldMkLst>
        <pc:spChg chg="mod">
          <ac:chgData name="Aurélien Mordret" userId="bb006ec0-1be6-4df3-a59e-2f9f19d43a9a" providerId="ADAL" clId="{4FC220DA-AAD6-47B8-8110-4D7029575B96}" dt="2025-04-26T17:10:38.914" v="499" actId="20577"/>
          <ac:spMkLst>
            <pc:docMk/>
            <pc:sldMk cId="3091045470" sldId="445"/>
            <ac:spMk id="5" creationId="{563E4B1C-BE6E-9430-DCB9-F09FA4C81933}"/>
          </ac:spMkLst>
        </pc:spChg>
        <pc:spChg chg="mod">
          <ac:chgData name="Aurélien Mordret" userId="bb006ec0-1be6-4df3-a59e-2f9f19d43a9a" providerId="ADAL" clId="{4FC220DA-AAD6-47B8-8110-4D7029575B96}" dt="2025-04-26T17:03:08.026" v="254" actId="20577"/>
          <ac:spMkLst>
            <pc:docMk/>
            <pc:sldMk cId="3091045470" sldId="445"/>
            <ac:spMk id="11" creationId="{9536A336-A89C-B608-834A-64A465227102}"/>
          </ac:spMkLst>
        </pc:spChg>
        <pc:spChg chg="del">
          <ac:chgData name="Aurélien Mordret" userId="bb006ec0-1be6-4df3-a59e-2f9f19d43a9a" providerId="ADAL" clId="{4FC220DA-AAD6-47B8-8110-4D7029575B96}" dt="2025-04-26T17:04:23.334" v="274" actId="478"/>
          <ac:spMkLst>
            <pc:docMk/>
            <pc:sldMk cId="3091045470" sldId="445"/>
            <ac:spMk id="17" creationId="{06193174-3431-5B15-F878-17EDA8DD5B26}"/>
          </ac:spMkLst>
        </pc:spChg>
        <pc:grpChg chg="del">
          <ac:chgData name="Aurélien Mordret" userId="bb006ec0-1be6-4df3-a59e-2f9f19d43a9a" providerId="ADAL" clId="{4FC220DA-AAD6-47B8-8110-4D7029575B96}" dt="2025-04-26T17:03:10.295" v="255" actId="478"/>
          <ac:grpSpMkLst>
            <pc:docMk/>
            <pc:sldMk cId="3091045470" sldId="445"/>
            <ac:grpSpMk id="15" creationId="{69751051-5DE1-5F54-1DDF-6C25407AB8E7}"/>
          </ac:grpSpMkLst>
        </pc:grpChg>
        <pc:picChg chg="add mod">
          <ac:chgData name="Aurélien Mordret" userId="bb006ec0-1be6-4df3-a59e-2f9f19d43a9a" providerId="ADAL" clId="{4FC220DA-AAD6-47B8-8110-4D7029575B96}" dt="2025-04-26T17:07:18.292" v="352" actId="1076"/>
          <ac:picMkLst>
            <pc:docMk/>
            <pc:sldMk cId="3091045470" sldId="445"/>
            <ac:picMk id="3" creationId="{AA61C6D8-EAD1-1232-73B8-6DDE404B3FD4}"/>
          </ac:picMkLst>
        </pc:picChg>
        <pc:picChg chg="add mod">
          <ac:chgData name="Aurélien Mordret" userId="bb006ec0-1be6-4df3-a59e-2f9f19d43a9a" providerId="ADAL" clId="{4FC220DA-AAD6-47B8-8110-4D7029575B96}" dt="2025-04-26T17:07:15.140" v="350" actId="1076"/>
          <ac:picMkLst>
            <pc:docMk/>
            <pc:sldMk cId="3091045470" sldId="445"/>
            <ac:picMk id="6" creationId="{BBC4EE4D-757A-3050-1E35-A2D9373BBDF6}"/>
          </ac:picMkLst>
        </pc:picChg>
        <pc:picChg chg="mod">
          <ac:chgData name="Aurélien Mordret" userId="bb006ec0-1be6-4df3-a59e-2f9f19d43a9a" providerId="ADAL" clId="{4FC220DA-AAD6-47B8-8110-4D7029575B96}" dt="2025-04-26T17:07:16.596" v="351" actId="1076"/>
          <ac:picMkLst>
            <pc:docMk/>
            <pc:sldMk cId="3091045470" sldId="445"/>
            <ac:picMk id="8" creationId="{BEE58774-ED64-1938-EB16-6558F2E4488C}"/>
          </ac:picMkLst>
        </pc:picChg>
        <pc:picChg chg="del">
          <ac:chgData name="Aurélien Mordret" userId="bb006ec0-1be6-4df3-a59e-2f9f19d43a9a" providerId="ADAL" clId="{4FC220DA-AAD6-47B8-8110-4D7029575B96}" dt="2025-04-26T17:03:42.143" v="256" actId="478"/>
          <ac:picMkLst>
            <pc:docMk/>
            <pc:sldMk cId="3091045470" sldId="445"/>
            <ac:picMk id="14" creationId="{3EEE048C-0939-2CFE-80E3-300E2986B5E2}"/>
          </ac:picMkLst>
        </pc:picChg>
        <pc:picChg chg="del">
          <ac:chgData name="Aurélien Mordret" userId="bb006ec0-1be6-4df3-a59e-2f9f19d43a9a" providerId="ADAL" clId="{4FC220DA-AAD6-47B8-8110-4D7029575B96}" dt="2025-04-26T17:03:43.939" v="257" actId="478"/>
          <ac:picMkLst>
            <pc:docMk/>
            <pc:sldMk cId="3091045470" sldId="445"/>
            <ac:picMk id="20" creationId="{5015F216-0330-FE42-2C46-BE1C1E35A5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2D9DB-FD32-6449-91C3-5F7EBE7A76BF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B1E10-D4D8-954D-9994-3B8D6A16D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151D9-BC88-B949-A29F-72BF21666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8230" y="1809697"/>
            <a:ext cx="2318600" cy="30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D1280-D968-9D45-B1BB-CB9956BC09F0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C810F5-46A8-B246-8DC8-2C262E7C2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298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298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890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0927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4198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2CFCB6-C757-6F43-B258-FACF775061A6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D1D51-54BC-5D44-965E-583CD5574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9934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2411E-ECB9-074F-A728-5B0A4D2414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94513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4175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76E1D0-84DC-7641-A425-F6A30FDD69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905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00C003-2C31-0F41-937C-13E25C93001E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AB4D1-C068-4947-A1CB-57C642B0F8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292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160632-2434-C947-BE53-3A24E7517E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905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F8C20-93EC-C042-A4B3-5D56EAED7588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C1A77-B179-874B-BEBD-8DCEF6FD6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8118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698271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98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4003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FB9973-8684-C04D-881A-623D860539F8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F0485B-2921-7841-8D87-11864E9840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69827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98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041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69827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/>
              <a:t>Klik på ikonet for at tilføje et billede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98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4440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D77CE-5A8E-E34D-A303-B14395A4C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8228" y="1809698"/>
            <a:ext cx="2318601" cy="30914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9787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A4E1B4-87CF-9242-854A-A7A1B56EE87C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31180-B418-DC4D-9F54-A827977CA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69827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/>
              <a:t>Klik på ikonet for at tilføje et billede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98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27007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698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1_Title and Vertical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7E57DB-0654-8244-AB71-E7618489A491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48E18-8ECD-064D-B066-1DA70BB43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0923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6CD0-DAFF-5F4F-B15C-912F187158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98782" y="2653419"/>
            <a:ext cx="926436" cy="123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5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Vertical Title an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61327-1EA8-FA45-93CA-19E51BD06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98782" y="2653419"/>
            <a:ext cx="926436" cy="123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7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42F9E-87A2-BE48-8289-998D8A444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5965" y="4492487"/>
            <a:ext cx="1468387" cy="19578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56761"/>
            <a:ext cx="10515600" cy="39109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/>
              <a:t>Klik for at redigere undertiteltypografien i masteren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63757" y="6530017"/>
            <a:ext cx="15975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395"/>
            <a:ext cx="10515600" cy="1636294"/>
          </a:xfrm>
        </p:spPr>
        <p:txBody>
          <a:bodyPr anchor="t" anchorCtr="1"/>
          <a:lstStyle>
            <a:lvl1pPr>
              <a:defRPr b="1" i="0" baseline="0"/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058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56761"/>
            <a:ext cx="10515600" cy="39109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/>
              <a:t>Klik for at redigere undertiteltypografien i masteren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63757" y="6530017"/>
            <a:ext cx="15975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395"/>
            <a:ext cx="10515600" cy="1636294"/>
          </a:xfrm>
        </p:spPr>
        <p:txBody>
          <a:bodyPr anchor="t" anchorCtr="1"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8E2AF-562A-3745-AC6C-4871AE9DE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5965" y="4492488"/>
            <a:ext cx="1468388" cy="19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78329"/>
            <a:ext cx="105918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092211"/>
            <a:ext cx="10591800" cy="30882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/>
              <a:t>Klik for at redigere undertiteltypografien i masteren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63757" y="6530017"/>
            <a:ext cx="15975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6200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F37D4A-646A-2C4D-8044-A2D983FA2585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28EA3-99D1-3841-A33B-501DC7A9C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78329"/>
            <a:ext cx="105918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092211"/>
            <a:ext cx="10591800" cy="30882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/>
              <a:t>Klik for at redigere undertiteltypografien i masteren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63757" y="6530017"/>
            <a:ext cx="15975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278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1951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580483"/>
            <a:ext cx="10515600" cy="2509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37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1BB4D2-14A8-B246-9D9F-1C26A3CEA853}"/>
              </a:ext>
            </a:extLst>
          </p:cNvPr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8AB33-265B-334F-AA5B-F3FE87C03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1951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580483"/>
            <a:ext cx="10515600" cy="2509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4342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298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298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697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1" y="6519040"/>
            <a:ext cx="12192000" cy="387085"/>
          </a:xfrm>
          <a:prstGeom prst="rect">
            <a:avLst/>
          </a:prstGeom>
          <a:solidFill>
            <a:srgbClr val="5A6DD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noProof="0"/>
              <a:t>Klik for at redigere titeltypografien i masteren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31424" y="6530017"/>
            <a:ext cx="36943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018"/>
            <a:ext cx="3510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580" y="6530017"/>
            <a:ext cx="1487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330EA-6198-4848-984E-6820490C15A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219373" y="6608963"/>
            <a:ext cx="1134427" cy="1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6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49" r:id="rId3"/>
    <p:sldLayoutId id="2147483665" r:id="rId4"/>
    <p:sldLayoutId id="2147483662" r:id="rId5"/>
    <p:sldLayoutId id="2147483666" r:id="rId6"/>
    <p:sldLayoutId id="2147483651" r:id="rId7"/>
    <p:sldLayoutId id="2147483667" r:id="rId8"/>
    <p:sldLayoutId id="2147483652" r:id="rId9"/>
    <p:sldLayoutId id="2147483668" r:id="rId10"/>
    <p:sldLayoutId id="2147483653" r:id="rId11"/>
    <p:sldLayoutId id="2147483654" r:id="rId12"/>
    <p:sldLayoutId id="2147483669" r:id="rId13"/>
    <p:sldLayoutId id="2147483655" r:id="rId14"/>
    <p:sldLayoutId id="2147483675" r:id="rId15"/>
    <p:sldLayoutId id="2147483670" r:id="rId16"/>
    <p:sldLayoutId id="2147483656" r:id="rId17"/>
    <p:sldLayoutId id="2147483671" r:id="rId18"/>
    <p:sldLayoutId id="2147483657" r:id="rId19"/>
    <p:sldLayoutId id="2147483672" r:id="rId20"/>
    <p:sldLayoutId id="2147483658" r:id="rId21"/>
    <p:sldLayoutId id="2147483673" r:id="rId22"/>
    <p:sldLayoutId id="2147483659" r:id="rId23"/>
    <p:sldLayoutId id="2147483674" r:id="rId2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32E3A-80E3-2F54-15E9-F19278E1D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F60EC719-2811-2B33-3AEE-DF8C0B0C8F10}"/>
              </a:ext>
            </a:extLst>
          </p:cNvPr>
          <p:cNvSpPr/>
          <p:nvPr/>
        </p:nvSpPr>
        <p:spPr>
          <a:xfrm>
            <a:off x="0" y="1113513"/>
            <a:ext cx="12192000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Combined (DAS/Seismometers) Seismic Analysis of an Underwater Explosion in the Baltic Sea</a:t>
            </a:r>
            <a:endParaRPr lang="da-DK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Billede 2" descr="Et billede, der indeholder Grafik, cirkel, skærmbillede, Farverigt&#10;&#10;Automatisk genereret beskrivelse">
            <a:extLst>
              <a:ext uri="{FF2B5EF4-FFF2-40B4-BE49-F238E27FC236}">
                <a16:creationId xmlns:a16="http://schemas.microsoft.com/office/drawing/2014/main" id="{FF1A76BA-4C5F-FF0A-A6CE-0707E64C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62" y="5271505"/>
            <a:ext cx="912018" cy="1212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C0D5E-568F-EE91-B62D-5B5363315A86}"/>
              </a:ext>
            </a:extLst>
          </p:cNvPr>
          <p:cNvSpPr txBox="1"/>
          <p:nvPr/>
        </p:nvSpPr>
        <p:spPr>
          <a:xfrm>
            <a:off x="2762930" y="2942382"/>
            <a:ext cx="6666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Aurélien Mordret</a:t>
            </a:r>
            <a:r>
              <a:rPr lang="en-US" b="1" baseline="30000" dirty="0">
                <a:latin typeface="Abadi" panose="020B0604020104020204" pitchFamily="34" charset="0"/>
              </a:rPr>
              <a:t>1</a:t>
            </a:r>
            <a:r>
              <a:rPr lang="en-US" dirty="0">
                <a:latin typeface="Abadi" panose="020B0604020104020204" pitchFamily="34" charset="0"/>
              </a:rPr>
              <a:t>, Tine Larsen</a:t>
            </a:r>
            <a:r>
              <a:rPr lang="en-US" baseline="30000" dirty="0">
                <a:latin typeface="Abadi" panose="020B0604020104020204" pitchFamily="34" charset="0"/>
              </a:rPr>
              <a:t>1</a:t>
            </a:r>
            <a:r>
              <a:rPr lang="en-US" dirty="0">
                <a:latin typeface="Abadi" panose="020B0604020104020204" pitchFamily="34" charset="0"/>
              </a:rPr>
              <a:t>, Peter Voss</a:t>
            </a:r>
            <a:r>
              <a:rPr lang="en-US" baseline="30000" dirty="0">
                <a:latin typeface="Abadi" panose="020B0604020104020204" pitchFamily="34" charset="0"/>
              </a:rPr>
              <a:t>1</a:t>
            </a:r>
            <a:r>
              <a:rPr lang="en-US" dirty="0">
                <a:latin typeface="Abadi" panose="020B0604020104020204" pitchFamily="34" charset="0"/>
              </a:rPr>
              <a:t>, Emil Jensen</a:t>
            </a:r>
            <a:r>
              <a:rPr lang="en-US" baseline="30000" dirty="0">
                <a:latin typeface="Abadi" panose="020B0604020104020204" pitchFamily="34" charset="0"/>
              </a:rPr>
              <a:t>1</a:t>
            </a:r>
            <a:r>
              <a:rPr lang="en-US" dirty="0">
                <a:latin typeface="Abadi" panose="020B0604020104020204" pitchFamily="34" charset="0"/>
              </a:rPr>
              <a:t>, Trine Dahl-Jensen</a:t>
            </a:r>
            <a:r>
              <a:rPr lang="en-US" baseline="30000" dirty="0">
                <a:latin typeface="Abadi" panose="020B0604020104020204" pitchFamily="34" charset="0"/>
              </a:rPr>
              <a:t>1</a:t>
            </a:r>
            <a:r>
              <a:rPr lang="en-US" dirty="0">
                <a:latin typeface="Abadi" panose="020B0604020104020204" pitchFamily="34" charset="0"/>
              </a:rPr>
              <a:t>, Nicolai Rinds</a:t>
            </a:r>
            <a:r>
              <a:rPr lang="en-US" baseline="30000" dirty="0">
                <a:latin typeface="Abadi" panose="020B0604020104020204" pitchFamily="34" charset="0"/>
              </a:rPr>
              <a:t>1</a:t>
            </a:r>
            <a:r>
              <a:rPr lang="en-US" dirty="0">
                <a:latin typeface="Abadi" panose="020B0604020104020204" pitchFamily="34" charset="0"/>
              </a:rPr>
              <a:t>, Björn Lund</a:t>
            </a:r>
            <a:r>
              <a:rPr lang="en-US" baseline="30000" dirty="0">
                <a:latin typeface="Abadi" panose="020B0604020104020204" pitchFamily="34" charset="0"/>
              </a:rPr>
              <a:t>2</a:t>
            </a:r>
            <a:r>
              <a:rPr lang="en-US" dirty="0">
                <a:latin typeface="Abadi" panose="020B0604020104020204" pitchFamily="34" charset="0"/>
              </a:rPr>
              <a:t>, Michael Roth</a:t>
            </a:r>
            <a:r>
              <a:rPr lang="en-US" baseline="30000" dirty="0">
                <a:latin typeface="Abadi" panose="020B0604020104020204" pitchFamily="34" charset="0"/>
              </a:rPr>
              <a:t>2</a:t>
            </a:r>
            <a:r>
              <a:rPr lang="en-US" dirty="0">
                <a:latin typeface="Abadi" panose="020B0604020104020204" pitchFamily="34" charset="0"/>
              </a:rPr>
              <a:t>, Stefanie Donner</a:t>
            </a:r>
            <a:r>
              <a:rPr lang="en-US" baseline="30000" dirty="0">
                <a:latin typeface="Abadi" panose="020B0604020104020204" pitchFamily="34" charset="0"/>
              </a:rPr>
              <a:t>3</a:t>
            </a:r>
            <a:r>
              <a:rPr lang="en-US" dirty="0">
                <a:latin typeface="Abadi" panose="020B0604020104020204" pitchFamily="34" charset="0"/>
              </a:rPr>
              <a:t>, and Andreas Steinberg</a:t>
            </a:r>
            <a:r>
              <a:rPr lang="en-US" baseline="30000" dirty="0">
                <a:latin typeface="Abadi" panose="020B0604020104020204" pitchFamily="34" charset="0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9CDFFB-C3DA-200C-CD2C-94AA0E4D6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82" y="5260931"/>
            <a:ext cx="1281339" cy="122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5C4E80-11B3-71C6-5C2E-75FAF9C0F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74" y="5277340"/>
            <a:ext cx="2029163" cy="12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24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D9D28-2C55-DAC1-F419-CB13A0828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49ADBAB8-2B98-BE1C-B78F-ED413398FC6F}"/>
              </a:ext>
            </a:extLst>
          </p:cNvPr>
          <p:cNvSpPr/>
          <p:nvPr/>
        </p:nvSpPr>
        <p:spPr>
          <a:xfrm>
            <a:off x="3426042" y="1219752"/>
            <a:ext cx="4038787" cy="139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Very good fit obtained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But…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Inconsistent with the measured magnitude!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B128FE-7BB6-C5C1-4981-F58FB1115B1E}"/>
              </a:ext>
            </a:extLst>
          </p:cNvPr>
          <p:cNvGrpSpPr/>
          <p:nvPr/>
        </p:nvGrpSpPr>
        <p:grpSpPr>
          <a:xfrm>
            <a:off x="333020" y="1488695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F8F317FB-6DF7-9EA3-9202-F2449E28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660F5-2DBF-95FB-70AE-302EF796FBB4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658AABD6-08BC-7030-78EA-768A72BDDC9C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2B967-224D-57B9-BC66-99918307BD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181918" y="3671958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B0C29DD-9662-491B-20EB-CCFCA74C9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672" y="2759518"/>
            <a:ext cx="5304360" cy="3731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DC14D3-943A-E362-EBFE-5F9A2EA83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948" y="80860"/>
            <a:ext cx="3423652" cy="3395749"/>
          </a:xfrm>
          <a:prstGeom prst="rect">
            <a:avLst/>
          </a:prstGeom>
          <a:ln w="190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9970CF7-D18E-8CB9-21FB-9D24A378F227}"/>
              </a:ext>
            </a:extLst>
          </p:cNvPr>
          <p:cNvSpPr/>
          <p:nvPr/>
        </p:nvSpPr>
        <p:spPr>
          <a:xfrm>
            <a:off x="7946967" y="5457305"/>
            <a:ext cx="266008" cy="216131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6BE202-0128-F184-3089-2EA935EF5D19}"/>
              </a:ext>
            </a:extLst>
          </p:cNvPr>
          <p:cNvSpPr/>
          <p:nvPr/>
        </p:nvSpPr>
        <p:spPr>
          <a:xfrm>
            <a:off x="5698676" y="5310447"/>
            <a:ext cx="266008" cy="216131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5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3D3EC-BA11-344C-13EB-3FCC4697E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6E6B2AC0-C400-CF63-6E64-FE2DB8F76E4B}"/>
              </a:ext>
            </a:extLst>
          </p:cNvPr>
          <p:cNvSpPr/>
          <p:nvPr/>
        </p:nvSpPr>
        <p:spPr>
          <a:xfrm>
            <a:off x="3179618" y="1219752"/>
            <a:ext cx="4455622" cy="139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Smaller yield (40 kg) consistent with the magnitude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Good fit of the first pulse but does not explain the second one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8E23AE-9F9E-FBF8-84B3-A2D6B7BB9B08}"/>
              </a:ext>
            </a:extLst>
          </p:cNvPr>
          <p:cNvGrpSpPr/>
          <p:nvPr/>
        </p:nvGrpSpPr>
        <p:grpSpPr>
          <a:xfrm>
            <a:off x="333020" y="1488695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0589F712-C903-734B-4261-ACCABF44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DE64C7-7957-9CA2-1444-D436F86C0137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4531950E-A678-D1FE-FDB4-4FBB922DE924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5D04D-FBF4-94FB-1757-F58E4BD40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181918" y="3671958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CB2076B-0992-EBB5-9C5F-3347DEC1C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672" y="2759518"/>
            <a:ext cx="5304360" cy="3731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AC35A9-78AA-F1B9-1782-0FE7F8ED91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57948" y="85045"/>
            <a:ext cx="3423652" cy="3387378"/>
          </a:xfrm>
          <a:prstGeom prst="rect">
            <a:avLst/>
          </a:prstGeom>
          <a:ln w="127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32B8547-14AB-106E-E9B8-10F149299A2B}"/>
              </a:ext>
            </a:extLst>
          </p:cNvPr>
          <p:cNvSpPr/>
          <p:nvPr/>
        </p:nvSpPr>
        <p:spPr>
          <a:xfrm>
            <a:off x="7946967" y="5457305"/>
            <a:ext cx="266008" cy="216131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1541D1-A1AD-40E6-0FC9-F4FF15FFD295}"/>
              </a:ext>
            </a:extLst>
          </p:cNvPr>
          <p:cNvSpPr/>
          <p:nvPr/>
        </p:nvSpPr>
        <p:spPr>
          <a:xfrm>
            <a:off x="5698676" y="5310447"/>
            <a:ext cx="266008" cy="216131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ktangel 11">
            <a:extLst>
              <a:ext uri="{FF2B5EF4-FFF2-40B4-BE49-F238E27FC236}">
                <a16:creationId xmlns:a16="http://schemas.microsoft.com/office/drawing/2014/main" id="{C79EA9BF-D896-3542-1991-0094B671AC35}"/>
              </a:ext>
            </a:extLst>
          </p:cNvPr>
          <p:cNvSpPr/>
          <p:nvPr/>
        </p:nvSpPr>
        <p:spPr>
          <a:xfrm>
            <a:off x="3613961" y="2340315"/>
            <a:ext cx="4299186" cy="21773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 defTabSz="446400"/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What are the other options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2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B5BE-D2C1-6030-9DC6-74EFB2FEB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DB58898E-2113-483F-F4C1-CD9529334905}"/>
              </a:ext>
            </a:extLst>
          </p:cNvPr>
          <p:cNvSpPr/>
          <p:nvPr/>
        </p:nvSpPr>
        <p:spPr>
          <a:xfrm>
            <a:off x="3179618" y="1219752"/>
            <a:ext cx="4455622" cy="139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 explosions separated by ~1sec fit the data the best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About 30-40 kg yield each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About 5-10 m above the sea floor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684080-FFE4-9506-EC3F-F7BB26C72984}"/>
              </a:ext>
            </a:extLst>
          </p:cNvPr>
          <p:cNvGrpSpPr/>
          <p:nvPr/>
        </p:nvGrpSpPr>
        <p:grpSpPr>
          <a:xfrm>
            <a:off x="333020" y="1488695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5F2C89BA-A54A-4F4A-D6E3-72CB2CA9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788A528-F91B-B3D3-69AA-A1516AD71F59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C0C94AC8-B73C-0B60-3873-0BCC65ABE062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2C23A3-7AE4-5CB8-822D-1EC51390A9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181918" y="3671958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790AE9-BB21-DE78-FCFC-3631857F02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28672" y="2786535"/>
            <a:ext cx="5304360" cy="3676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A12BE5-8E08-0878-DA8E-D61625184D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60751" y="85045"/>
            <a:ext cx="3418045" cy="3387378"/>
          </a:xfrm>
          <a:prstGeom prst="rect">
            <a:avLst/>
          </a:prstGeom>
          <a:ln w="127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5F1A732-598F-58A7-B614-65AAB0773408}"/>
              </a:ext>
            </a:extLst>
          </p:cNvPr>
          <p:cNvSpPr/>
          <p:nvPr/>
        </p:nvSpPr>
        <p:spPr>
          <a:xfrm>
            <a:off x="6820895" y="5464232"/>
            <a:ext cx="735374" cy="304801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93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09AE5-1D07-038D-6F9B-5FDDE9DB0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0E76A791-B8F3-5A1F-9B23-594AB7E9FCD9}"/>
              </a:ext>
            </a:extLst>
          </p:cNvPr>
          <p:cNvSpPr/>
          <p:nvPr/>
        </p:nvSpPr>
        <p:spPr>
          <a:xfrm>
            <a:off x="309531" y="5085849"/>
            <a:ext cx="4505499" cy="115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Clear record on DAS data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Similar spectral features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CA0AB9F-898B-E58E-C49F-D7B7273A1387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DAS analysis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3AE650-20F3-98ED-B1C0-A023E84C6C83}"/>
              </a:ext>
            </a:extLst>
          </p:cNvPr>
          <p:cNvGrpSpPr/>
          <p:nvPr/>
        </p:nvGrpSpPr>
        <p:grpSpPr>
          <a:xfrm>
            <a:off x="673032" y="1120445"/>
            <a:ext cx="3287409" cy="3428831"/>
            <a:chOff x="333020" y="964803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6A5656E5-7275-96D8-2E21-47C92EE1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333020" y="964803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A2647E83-C6BB-883E-CFAB-4457766FE22D}"/>
                </a:ext>
              </a:extLst>
            </p:cNvPr>
            <p:cNvSpPr/>
            <p:nvPr/>
          </p:nvSpPr>
          <p:spPr>
            <a:xfrm>
              <a:off x="1213658" y="2859578"/>
              <a:ext cx="556953" cy="635924"/>
            </a:xfrm>
            <a:custGeom>
              <a:avLst/>
              <a:gdLst>
                <a:gd name="connsiteX0" fmla="*/ 556953 w 556953"/>
                <a:gd name="connsiteY0" fmla="*/ 0 h 635924"/>
                <a:gd name="connsiteX1" fmla="*/ 399011 w 556953"/>
                <a:gd name="connsiteY1" fmla="*/ 58189 h 635924"/>
                <a:gd name="connsiteX2" fmla="*/ 307571 w 556953"/>
                <a:gd name="connsiteY2" fmla="*/ 216131 h 635924"/>
                <a:gd name="connsiteX3" fmla="*/ 78971 w 556953"/>
                <a:gd name="connsiteY3" fmla="*/ 228600 h 635924"/>
                <a:gd name="connsiteX4" fmla="*/ 124691 w 556953"/>
                <a:gd name="connsiteY4" fmla="*/ 403167 h 635924"/>
                <a:gd name="connsiteX5" fmla="*/ 45720 w 556953"/>
                <a:gd name="connsiteY5" fmla="*/ 436418 h 635924"/>
                <a:gd name="connsiteX6" fmla="*/ 0 w 556953"/>
                <a:gd name="connsiteY6" fmla="*/ 610986 h 635924"/>
                <a:gd name="connsiteX7" fmla="*/ 4157 w 556953"/>
                <a:gd name="connsiteY7" fmla="*/ 635924 h 635924"/>
                <a:gd name="connsiteX8" fmla="*/ 4157 w 556953"/>
                <a:gd name="connsiteY8" fmla="*/ 635924 h 6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953" h="635924">
                  <a:moveTo>
                    <a:pt x="556953" y="0"/>
                  </a:moveTo>
                  <a:lnTo>
                    <a:pt x="399011" y="58189"/>
                  </a:lnTo>
                  <a:lnTo>
                    <a:pt x="307571" y="216131"/>
                  </a:lnTo>
                  <a:lnTo>
                    <a:pt x="78971" y="228600"/>
                  </a:lnTo>
                  <a:lnTo>
                    <a:pt x="124691" y="403167"/>
                  </a:lnTo>
                  <a:lnTo>
                    <a:pt x="45720" y="436418"/>
                  </a:lnTo>
                  <a:lnTo>
                    <a:pt x="0" y="610986"/>
                  </a:lnTo>
                  <a:lnTo>
                    <a:pt x="4157" y="635924"/>
                  </a:lnTo>
                  <a:lnTo>
                    <a:pt x="4157" y="635924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utoShape 2">
            <a:extLst>
              <a:ext uri="{FF2B5EF4-FFF2-40B4-BE49-F238E27FC236}">
                <a16:creationId xmlns:a16="http://schemas.microsoft.com/office/drawing/2014/main" id="{34BE2BDC-AD4C-A32D-E955-3E393B7C1A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9BD52-DB4C-9ACC-7EBF-BD56EC1E3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279" y="626268"/>
            <a:ext cx="3578483" cy="2869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9C1ED5-E92A-738D-39D0-F0E8F6D2A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272" y="583319"/>
            <a:ext cx="3685614" cy="2955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760F14-43CB-6134-C5B7-1EB33DB0A76C}"/>
              </a:ext>
            </a:extLst>
          </p:cNvPr>
          <p:cNvSpPr txBox="1"/>
          <p:nvPr/>
        </p:nvSpPr>
        <p:spPr>
          <a:xfrm>
            <a:off x="9277004" y="213987"/>
            <a:ext cx="171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Cleaned record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962886-D651-AE33-EE66-B22A5C6B0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232" y="3665913"/>
            <a:ext cx="6360622" cy="27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39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EDEE7-1BB2-3D84-895B-75C13BE55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563E4B1C-BE6E-9430-DCB9-F09FA4C81933}"/>
              </a:ext>
            </a:extLst>
          </p:cNvPr>
          <p:cNvSpPr/>
          <p:nvPr/>
        </p:nvSpPr>
        <p:spPr>
          <a:xfrm>
            <a:off x="842365" y="964803"/>
            <a:ext cx="10130435" cy="1879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Unknow explosions on the sea floor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Well picked by automatic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ML algorithms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Two explosions at 1 sec interval, 30-40 kg yield each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Well recorded on DAS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Multiple phases to investigate (in progress)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536A336-A89C-B608-834A-64A465227102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Conclusions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2653369-EE82-A32E-9AE3-A89152404D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58774-ED64-1938-EB16-6558F2E44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060" y="3266835"/>
            <a:ext cx="3837927" cy="3077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61C6D8-EAD1-1232-73B8-6DDE404B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467710" y="3842568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4EE4D-757A-3050-1E35-A2D9373BBD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39377" y="3049080"/>
            <a:ext cx="3418045" cy="3387378"/>
          </a:xfrm>
          <a:prstGeom prst="rect">
            <a:avLst/>
          </a:prstGeom>
          <a:ln w="127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104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89634-9EED-2CA8-F29E-CFD3C557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775A49CE-AF82-4C8F-073F-D72D94B1ABE1}"/>
              </a:ext>
            </a:extLst>
          </p:cNvPr>
          <p:cNvSpPr/>
          <p:nvPr/>
        </p:nvSpPr>
        <p:spPr>
          <a:xfrm>
            <a:off x="309531" y="5085849"/>
            <a:ext cx="4505499" cy="115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Automatic picking with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PhaseNet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6E6AEBD-8E2D-92EA-7E0D-6E432627FE74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DAS analysis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E7B17-A79C-BD75-6FDB-BAEA109DD71F}"/>
              </a:ext>
            </a:extLst>
          </p:cNvPr>
          <p:cNvGrpSpPr/>
          <p:nvPr/>
        </p:nvGrpSpPr>
        <p:grpSpPr>
          <a:xfrm>
            <a:off x="673032" y="1120445"/>
            <a:ext cx="3287409" cy="3428831"/>
            <a:chOff x="333020" y="964803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F2C7B41F-A040-D6EF-8BA1-30A253FB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333020" y="964803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E2A64BD3-CAA1-4AB8-B262-3868220AC4F3}"/>
                </a:ext>
              </a:extLst>
            </p:cNvPr>
            <p:cNvSpPr/>
            <p:nvPr/>
          </p:nvSpPr>
          <p:spPr>
            <a:xfrm>
              <a:off x="1213658" y="2859578"/>
              <a:ext cx="556953" cy="635924"/>
            </a:xfrm>
            <a:custGeom>
              <a:avLst/>
              <a:gdLst>
                <a:gd name="connsiteX0" fmla="*/ 556953 w 556953"/>
                <a:gd name="connsiteY0" fmla="*/ 0 h 635924"/>
                <a:gd name="connsiteX1" fmla="*/ 399011 w 556953"/>
                <a:gd name="connsiteY1" fmla="*/ 58189 h 635924"/>
                <a:gd name="connsiteX2" fmla="*/ 307571 w 556953"/>
                <a:gd name="connsiteY2" fmla="*/ 216131 h 635924"/>
                <a:gd name="connsiteX3" fmla="*/ 78971 w 556953"/>
                <a:gd name="connsiteY3" fmla="*/ 228600 h 635924"/>
                <a:gd name="connsiteX4" fmla="*/ 124691 w 556953"/>
                <a:gd name="connsiteY4" fmla="*/ 403167 h 635924"/>
                <a:gd name="connsiteX5" fmla="*/ 45720 w 556953"/>
                <a:gd name="connsiteY5" fmla="*/ 436418 h 635924"/>
                <a:gd name="connsiteX6" fmla="*/ 0 w 556953"/>
                <a:gd name="connsiteY6" fmla="*/ 610986 h 635924"/>
                <a:gd name="connsiteX7" fmla="*/ 4157 w 556953"/>
                <a:gd name="connsiteY7" fmla="*/ 635924 h 635924"/>
                <a:gd name="connsiteX8" fmla="*/ 4157 w 556953"/>
                <a:gd name="connsiteY8" fmla="*/ 635924 h 6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953" h="635924">
                  <a:moveTo>
                    <a:pt x="556953" y="0"/>
                  </a:moveTo>
                  <a:lnTo>
                    <a:pt x="399011" y="58189"/>
                  </a:lnTo>
                  <a:lnTo>
                    <a:pt x="307571" y="216131"/>
                  </a:lnTo>
                  <a:lnTo>
                    <a:pt x="78971" y="228600"/>
                  </a:lnTo>
                  <a:lnTo>
                    <a:pt x="124691" y="403167"/>
                  </a:lnTo>
                  <a:lnTo>
                    <a:pt x="45720" y="436418"/>
                  </a:lnTo>
                  <a:lnTo>
                    <a:pt x="0" y="610986"/>
                  </a:lnTo>
                  <a:lnTo>
                    <a:pt x="4157" y="635924"/>
                  </a:lnTo>
                  <a:lnTo>
                    <a:pt x="4157" y="635924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utoShape 2">
            <a:extLst>
              <a:ext uri="{FF2B5EF4-FFF2-40B4-BE49-F238E27FC236}">
                <a16:creationId xmlns:a16="http://schemas.microsoft.com/office/drawing/2014/main" id="{35837CBF-C77F-FE52-AD69-8F1BCA3310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09B642-D3C3-9BAC-6FBC-413C212D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758" y="810715"/>
            <a:ext cx="7517606" cy="5236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DEC1C4-CABA-905C-2E5B-5D85D5303F64}"/>
              </a:ext>
            </a:extLst>
          </p:cNvPr>
          <p:cNvSpPr txBox="1"/>
          <p:nvPr/>
        </p:nvSpPr>
        <p:spPr>
          <a:xfrm rot="16200000">
            <a:off x="10498666" y="2272637"/>
            <a:ext cx="42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9C84D-A18B-5092-2A97-3379CAA8E924}"/>
              </a:ext>
            </a:extLst>
          </p:cNvPr>
          <p:cNvSpPr txBox="1"/>
          <p:nvPr/>
        </p:nvSpPr>
        <p:spPr>
          <a:xfrm rot="16200000">
            <a:off x="9504899" y="2260975"/>
            <a:ext cx="42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1606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851C-3A59-E95A-7CF2-A11A843C8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172C051E-7F8B-BC81-3274-26384DAE1B0D}"/>
              </a:ext>
            </a:extLst>
          </p:cNvPr>
          <p:cNvSpPr/>
          <p:nvPr/>
        </p:nvSpPr>
        <p:spPr>
          <a:xfrm>
            <a:off x="0" y="5363868"/>
            <a:ext cx="4505499" cy="764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Forward modelling of travel-times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Absolute timing problem on DAS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04F6FD2-1B14-B0D9-7A49-D9C4454E5C5A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DAS analysis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7E814-0AA5-F973-3633-0859D449531A}"/>
              </a:ext>
            </a:extLst>
          </p:cNvPr>
          <p:cNvGrpSpPr/>
          <p:nvPr/>
        </p:nvGrpSpPr>
        <p:grpSpPr>
          <a:xfrm>
            <a:off x="1162550" y="1111852"/>
            <a:ext cx="2256435" cy="1995288"/>
            <a:chOff x="333020" y="964803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56E8F601-1FC2-769D-44A7-9E39207A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333020" y="964803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143E6DA1-0CCF-58C6-B59C-575A13E9B6E1}"/>
                </a:ext>
              </a:extLst>
            </p:cNvPr>
            <p:cNvSpPr/>
            <p:nvPr/>
          </p:nvSpPr>
          <p:spPr>
            <a:xfrm>
              <a:off x="1213658" y="2859578"/>
              <a:ext cx="556953" cy="635924"/>
            </a:xfrm>
            <a:custGeom>
              <a:avLst/>
              <a:gdLst>
                <a:gd name="connsiteX0" fmla="*/ 556953 w 556953"/>
                <a:gd name="connsiteY0" fmla="*/ 0 h 635924"/>
                <a:gd name="connsiteX1" fmla="*/ 399011 w 556953"/>
                <a:gd name="connsiteY1" fmla="*/ 58189 h 635924"/>
                <a:gd name="connsiteX2" fmla="*/ 307571 w 556953"/>
                <a:gd name="connsiteY2" fmla="*/ 216131 h 635924"/>
                <a:gd name="connsiteX3" fmla="*/ 78971 w 556953"/>
                <a:gd name="connsiteY3" fmla="*/ 228600 h 635924"/>
                <a:gd name="connsiteX4" fmla="*/ 124691 w 556953"/>
                <a:gd name="connsiteY4" fmla="*/ 403167 h 635924"/>
                <a:gd name="connsiteX5" fmla="*/ 45720 w 556953"/>
                <a:gd name="connsiteY5" fmla="*/ 436418 h 635924"/>
                <a:gd name="connsiteX6" fmla="*/ 0 w 556953"/>
                <a:gd name="connsiteY6" fmla="*/ 610986 h 635924"/>
                <a:gd name="connsiteX7" fmla="*/ 4157 w 556953"/>
                <a:gd name="connsiteY7" fmla="*/ 635924 h 635924"/>
                <a:gd name="connsiteX8" fmla="*/ 4157 w 556953"/>
                <a:gd name="connsiteY8" fmla="*/ 635924 h 6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953" h="635924">
                  <a:moveTo>
                    <a:pt x="556953" y="0"/>
                  </a:moveTo>
                  <a:lnTo>
                    <a:pt x="399011" y="58189"/>
                  </a:lnTo>
                  <a:lnTo>
                    <a:pt x="307571" y="216131"/>
                  </a:lnTo>
                  <a:lnTo>
                    <a:pt x="78971" y="228600"/>
                  </a:lnTo>
                  <a:lnTo>
                    <a:pt x="124691" y="403167"/>
                  </a:lnTo>
                  <a:lnTo>
                    <a:pt x="45720" y="436418"/>
                  </a:lnTo>
                  <a:lnTo>
                    <a:pt x="0" y="610986"/>
                  </a:lnTo>
                  <a:lnTo>
                    <a:pt x="4157" y="635924"/>
                  </a:lnTo>
                  <a:lnTo>
                    <a:pt x="4157" y="635924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utoShape 2">
            <a:extLst>
              <a:ext uri="{FF2B5EF4-FFF2-40B4-BE49-F238E27FC236}">
                <a16:creationId xmlns:a16="http://schemas.microsoft.com/office/drawing/2014/main" id="{A5725362-84F1-FEDD-0ABC-5DC7E11632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8F8A8-4D23-5C7F-B0E8-379486D2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9258" y="810715"/>
            <a:ext cx="7264605" cy="5236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1F1B52-EBDC-0D76-5794-81319B06EB3F}"/>
              </a:ext>
            </a:extLst>
          </p:cNvPr>
          <p:cNvSpPr txBox="1"/>
          <p:nvPr/>
        </p:nvSpPr>
        <p:spPr>
          <a:xfrm rot="16200000">
            <a:off x="10416064" y="2543371"/>
            <a:ext cx="42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9EEF7-5285-B148-A51A-9A602338BA9F}"/>
              </a:ext>
            </a:extLst>
          </p:cNvPr>
          <p:cNvSpPr txBox="1"/>
          <p:nvPr/>
        </p:nvSpPr>
        <p:spPr>
          <a:xfrm rot="16200000">
            <a:off x="9364599" y="2522304"/>
            <a:ext cx="42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D6448-CB21-24DD-0ADD-8BF81AF08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52" y="3276600"/>
            <a:ext cx="2256436" cy="17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76F24-C32D-0724-A793-EEE461FA6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5270496-ECD9-18B7-09E7-51957758CA66}"/>
              </a:ext>
            </a:extLst>
          </p:cNvPr>
          <p:cNvGrpSpPr/>
          <p:nvPr/>
        </p:nvGrpSpPr>
        <p:grpSpPr>
          <a:xfrm>
            <a:off x="384203" y="1068849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B4CE6EEF-4736-04BC-695D-5CE79857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CF3BF8-11DF-41AD-EB46-B689B09E2552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8FADE813-206C-1C56-4521-2FD1A8DF5519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4EDF3-083F-B97D-F67D-9E93E09E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773301" y="3967692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54418A57-0659-799A-0D58-9A9E8E73D9E8}"/>
              </a:ext>
            </a:extLst>
          </p:cNvPr>
          <p:cNvGrpSpPr/>
          <p:nvPr/>
        </p:nvGrpSpPr>
        <p:grpSpPr>
          <a:xfrm>
            <a:off x="5130637" y="3210487"/>
            <a:ext cx="6025043" cy="2611550"/>
            <a:chOff x="5133319" y="4106884"/>
            <a:chExt cx="6025043" cy="26115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B4177E-384B-F65B-F7C3-6EE7791BF791}"/>
                </a:ext>
              </a:extLst>
            </p:cNvPr>
            <p:cNvSpPr txBox="1"/>
            <p:nvPr/>
          </p:nvSpPr>
          <p:spPr>
            <a:xfrm>
              <a:off x="5869477" y="4130407"/>
              <a:ext cx="1651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Time of first bubble pulse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05D716-5220-6168-818E-50C8E84FADD6}"/>
                </a:ext>
              </a:extLst>
            </p:cNvPr>
            <p:cNvSpPr txBox="1"/>
            <p:nvPr/>
          </p:nvSpPr>
          <p:spPr>
            <a:xfrm>
              <a:off x="5667806" y="4778390"/>
              <a:ext cx="18534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Time of first surface reflection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1A4505-82FF-10B4-7757-EE0921C8F85F}"/>
                </a:ext>
              </a:extLst>
            </p:cNvPr>
            <p:cNvSpPr txBox="1"/>
            <p:nvPr/>
          </p:nvSpPr>
          <p:spPr>
            <a:xfrm>
              <a:off x="5768641" y="5424721"/>
              <a:ext cx="1651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Time of first full reverberation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92529E7-81D4-696F-7495-027A3819E0E9}"/>
                </a:ext>
              </a:extLst>
            </p:cNvPr>
            <p:cNvSpPr txBox="1"/>
            <p:nvPr/>
          </p:nvSpPr>
          <p:spPr>
            <a:xfrm>
              <a:off x="7656021" y="4106884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Depends on yield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Depends on explosion depth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994F65F-85F3-913B-F8F7-AD44340DC491}"/>
                </a:ext>
              </a:extLst>
            </p:cNvPr>
            <p:cNvSpPr txBox="1"/>
            <p:nvPr/>
          </p:nvSpPr>
          <p:spPr>
            <a:xfrm>
              <a:off x="7656021" y="4790920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2"/>
                  </a:solidFill>
                </a:rPr>
                <a:t>Depends on water depth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2"/>
                  </a:solidFill>
                </a:rPr>
                <a:t>Depends on explosion depth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756F6F1-BA46-4D6B-2C76-8279E73B4524}"/>
                </a:ext>
              </a:extLst>
            </p:cNvPr>
            <p:cNvSpPr txBox="1"/>
            <p:nvPr/>
          </p:nvSpPr>
          <p:spPr>
            <a:xfrm>
              <a:off x="7656021" y="5437251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</a:rPr>
                <a:t>Depends on water depth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</a:rPr>
                <a:t>Depends on explosion depth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7E199C-8AB2-B391-A6A5-E4443F535BEA}"/>
                </a:ext>
              </a:extLst>
            </p:cNvPr>
            <p:cNvSpPr txBox="1"/>
            <p:nvPr/>
          </p:nvSpPr>
          <p:spPr>
            <a:xfrm>
              <a:off x="5133319" y="6133659"/>
              <a:ext cx="6025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+ water temperature + salinity + impedance contrast of the sea floor +  </a:t>
              </a:r>
              <a:r>
                <a:rPr lang="en-US" sz="1600" dirty="0">
                  <a:solidFill>
                    <a:srgbClr val="92D050"/>
                  </a:solidFill>
                </a:rPr>
                <a:t>1</a:t>
              </a:r>
              <a:r>
                <a:rPr lang="en-US" sz="1600" baseline="30000" dirty="0">
                  <a:solidFill>
                    <a:srgbClr val="92D050"/>
                  </a:solidFill>
                </a:rPr>
                <a:t>st</a:t>
              </a:r>
              <a:r>
                <a:rPr lang="en-US" sz="1600" dirty="0">
                  <a:solidFill>
                    <a:srgbClr val="92D050"/>
                  </a:solidFill>
                </a:rPr>
                <a:t> pulse amplitude ratio </a:t>
              </a:r>
              <a:r>
                <a:rPr lang="en-US" sz="1600" dirty="0"/>
                <a:t>+ </a:t>
              </a:r>
              <a:r>
                <a:rPr lang="en-US" sz="1600" dirty="0" err="1"/>
                <a:t>etc</a:t>
              </a:r>
              <a:r>
                <a:rPr lang="en-US" sz="1600" dirty="0"/>
                <a:t>…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2365BD-8FAC-CF86-11DD-EE1A4E67999E}"/>
              </a:ext>
            </a:extLst>
          </p:cNvPr>
          <p:cNvGrpSpPr/>
          <p:nvPr/>
        </p:nvGrpSpPr>
        <p:grpSpPr>
          <a:xfrm>
            <a:off x="4087217" y="680126"/>
            <a:ext cx="7694383" cy="2521791"/>
            <a:chOff x="4000023" y="1023442"/>
            <a:chExt cx="7694383" cy="25217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5F30E21-559C-48FF-FE02-74A3DA761E6C}"/>
                </a:ext>
              </a:extLst>
            </p:cNvPr>
            <p:cNvGrpSpPr/>
            <p:nvPr/>
          </p:nvGrpSpPr>
          <p:grpSpPr>
            <a:xfrm>
              <a:off x="4000023" y="1023442"/>
              <a:ext cx="7694383" cy="2521791"/>
              <a:chOff x="4144325" y="1254959"/>
              <a:chExt cx="7694383" cy="252179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EB50F0E-8629-8E32-3811-6DC964C48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325" y="1495826"/>
                <a:ext cx="7694383" cy="2280924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3FB5960-7316-66CA-5A1F-E4436E0F0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34203" y="1741517"/>
                <a:ext cx="91855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568A718-1150-0E36-6BFD-DBEC53DE2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3083" y="3688081"/>
                <a:ext cx="91855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9753F2D-EA7D-B205-D72F-5C37B7C5133C}"/>
                  </a:ext>
                </a:extLst>
              </p:cNvPr>
              <p:cNvCxnSpPr/>
              <p:nvPr/>
            </p:nvCxnSpPr>
            <p:spPr>
              <a:xfrm>
                <a:off x="9680171" y="3088705"/>
                <a:ext cx="26600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CD2E488-3673-3B19-8EE4-AE893FE9C5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8244" y="2273531"/>
                <a:ext cx="78971" cy="362757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E689D43-B9AF-9094-5A11-0062CA1F23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7215" y="2273531"/>
                <a:ext cx="152400" cy="635924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973BA89-8659-2078-EE3F-2CF5B448D99C}"/>
                  </a:ext>
                </a:extLst>
              </p:cNvPr>
              <p:cNvSpPr txBox="1"/>
              <p:nvPr/>
            </p:nvSpPr>
            <p:spPr>
              <a:xfrm>
                <a:off x="9582495" y="1254959"/>
                <a:ext cx="12219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/>
                    </a:solidFill>
                  </a:rPr>
                  <a:t>Time of first bubble pulse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CB8BFE2-F05C-53B5-E326-88AFE0C6A6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729" y="2335876"/>
                <a:ext cx="147551" cy="5735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89B27A3-5A0D-9444-5524-A5B6AB2E4C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0129" y="2335876"/>
                <a:ext cx="118457" cy="5735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B471705-8462-4EAC-EA69-9FFBF590B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8586" y="2909455"/>
                <a:ext cx="300643" cy="3969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7B0826-ACD3-7509-57A1-7E9837037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4807" y="2603103"/>
                <a:ext cx="393469" cy="0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FE0D5C4E-5B4B-FDFE-59DC-49BF9DEB4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3914" y="1941022"/>
              <a:ext cx="0" cy="390698"/>
            </a:xfrm>
            <a:prstGeom prst="straightConnector1">
              <a:avLst/>
            </a:prstGeom>
            <a:ln w="19050" cap="flat" cmpd="sng" algn="ctr">
              <a:solidFill>
                <a:srgbClr val="92D05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888826-67A6-747C-AA19-1CD9C1B689B3}"/>
              </a:ext>
            </a:extLst>
          </p:cNvPr>
          <p:cNvSpPr txBox="1"/>
          <p:nvPr/>
        </p:nvSpPr>
        <p:spPr>
          <a:xfrm>
            <a:off x="10493429" y="1076328"/>
            <a:ext cx="116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92D050"/>
                </a:solidFill>
              </a:rPr>
              <a:t>1</a:t>
            </a:r>
            <a:r>
              <a:rPr lang="en-US" sz="1200" baseline="30000" dirty="0">
                <a:solidFill>
                  <a:srgbClr val="92D050"/>
                </a:solidFill>
              </a:rPr>
              <a:t>st</a:t>
            </a:r>
            <a:r>
              <a:rPr lang="en-US" sz="1200" dirty="0">
                <a:solidFill>
                  <a:srgbClr val="92D050"/>
                </a:solidFill>
              </a:rPr>
              <a:t> pulse amplitude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78F13-477F-3F67-FB30-347FEE2E5164}"/>
              </a:ext>
            </a:extLst>
          </p:cNvPr>
          <p:cNvSpPr txBox="1"/>
          <p:nvPr/>
        </p:nvSpPr>
        <p:spPr>
          <a:xfrm>
            <a:off x="6482538" y="5908768"/>
            <a:ext cx="401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Total of 10 parameters to model the signal at one seismometer</a:t>
            </a:r>
          </a:p>
        </p:txBody>
      </p:sp>
    </p:spTree>
    <p:extLst>
      <p:ext uri="{BB962C8B-B14F-4D97-AF65-F5344CB8AC3E}">
        <p14:creationId xmlns:p14="http://schemas.microsoft.com/office/powerpoint/2010/main" val="91841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58897-7F5E-AFC2-04BB-C6FE63D8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506692-8BE6-F8F3-5F0A-BF1C03A71C64}"/>
              </a:ext>
            </a:extLst>
          </p:cNvPr>
          <p:cNvGrpSpPr/>
          <p:nvPr/>
        </p:nvGrpSpPr>
        <p:grpSpPr>
          <a:xfrm>
            <a:off x="384203" y="1068849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02A9076A-5D54-90D3-BB8B-16BF53B41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91B0AC-A429-D207-F0E4-39F14D40DF42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C113E0F9-03E4-8200-5CFA-468557031DC9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8FEC4D-79D4-240D-12BF-F444288F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773301" y="3967692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A99E681-9090-5F5C-68CF-F8140F32106C}"/>
              </a:ext>
            </a:extLst>
          </p:cNvPr>
          <p:cNvGrpSpPr/>
          <p:nvPr/>
        </p:nvGrpSpPr>
        <p:grpSpPr>
          <a:xfrm>
            <a:off x="5130637" y="3210487"/>
            <a:ext cx="6025043" cy="2611550"/>
            <a:chOff x="5133319" y="4106884"/>
            <a:chExt cx="6025043" cy="26115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9B9AEB-D7CC-B332-46D8-B4CAB34F45D4}"/>
                </a:ext>
              </a:extLst>
            </p:cNvPr>
            <p:cNvSpPr txBox="1"/>
            <p:nvPr/>
          </p:nvSpPr>
          <p:spPr>
            <a:xfrm>
              <a:off x="5869477" y="4130407"/>
              <a:ext cx="1651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Time of first bubble pulse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215F2C-671B-D0ED-2CCE-ABFCDFD00DF1}"/>
                </a:ext>
              </a:extLst>
            </p:cNvPr>
            <p:cNvSpPr txBox="1"/>
            <p:nvPr/>
          </p:nvSpPr>
          <p:spPr>
            <a:xfrm>
              <a:off x="5667806" y="4778390"/>
              <a:ext cx="18534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Time of first surface reflection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5566DB4-8266-806B-F2C7-086501413818}"/>
                </a:ext>
              </a:extLst>
            </p:cNvPr>
            <p:cNvSpPr txBox="1"/>
            <p:nvPr/>
          </p:nvSpPr>
          <p:spPr>
            <a:xfrm>
              <a:off x="5768641" y="5424721"/>
              <a:ext cx="1651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Time of first full reverberation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0C041A-6DF1-755F-DD05-A8C698CD5FEB}"/>
                </a:ext>
              </a:extLst>
            </p:cNvPr>
            <p:cNvSpPr txBox="1"/>
            <p:nvPr/>
          </p:nvSpPr>
          <p:spPr>
            <a:xfrm>
              <a:off x="7656021" y="4106884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Depends on yield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Depends on explosion depth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53BBB84-36F0-9412-73BF-F8C2A6950D64}"/>
                </a:ext>
              </a:extLst>
            </p:cNvPr>
            <p:cNvSpPr txBox="1"/>
            <p:nvPr/>
          </p:nvSpPr>
          <p:spPr>
            <a:xfrm>
              <a:off x="7656021" y="4790920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2"/>
                  </a:solidFill>
                </a:rPr>
                <a:t>Depends on water depth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2"/>
                  </a:solidFill>
                </a:rPr>
                <a:t>Depends on explosion depth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821113-62D2-BD87-4BBC-C7FAD378F616}"/>
                </a:ext>
              </a:extLst>
            </p:cNvPr>
            <p:cNvSpPr txBox="1"/>
            <p:nvPr/>
          </p:nvSpPr>
          <p:spPr>
            <a:xfrm>
              <a:off x="7656021" y="5437251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</a:rPr>
                <a:t>Depends on water depth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</a:rPr>
                <a:t>Depends on explosion depth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4A974E-81C7-1968-0939-8790495557B7}"/>
                </a:ext>
              </a:extLst>
            </p:cNvPr>
            <p:cNvSpPr txBox="1"/>
            <p:nvPr/>
          </p:nvSpPr>
          <p:spPr>
            <a:xfrm>
              <a:off x="5133319" y="6133659"/>
              <a:ext cx="6025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+ water temperature + salinity + impedance contrast of the sea floor +  </a:t>
              </a:r>
              <a:r>
                <a:rPr lang="en-US" sz="1600" dirty="0">
                  <a:solidFill>
                    <a:srgbClr val="92D050"/>
                  </a:solidFill>
                </a:rPr>
                <a:t>1</a:t>
              </a:r>
              <a:r>
                <a:rPr lang="en-US" sz="1600" baseline="30000" dirty="0">
                  <a:solidFill>
                    <a:srgbClr val="92D050"/>
                  </a:solidFill>
                </a:rPr>
                <a:t>st</a:t>
              </a:r>
              <a:r>
                <a:rPr lang="en-US" sz="1600" dirty="0">
                  <a:solidFill>
                    <a:srgbClr val="92D050"/>
                  </a:solidFill>
                </a:rPr>
                <a:t> pulse amplitude ratio </a:t>
              </a:r>
              <a:r>
                <a:rPr lang="en-US" sz="1600" dirty="0"/>
                <a:t>+ </a:t>
              </a:r>
              <a:r>
                <a:rPr lang="en-US" sz="1600" dirty="0" err="1"/>
                <a:t>etc</a:t>
              </a:r>
              <a:r>
                <a:rPr lang="en-US" sz="1600" dirty="0"/>
                <a:t>…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18AFA34-9217-66E7-338A-63809791E293}"/>
              </a:ext>
            </a:extLst>
          </p:cNvPr>
          <p:cNvGrpSpPr/>
          <p:nvPr/>
        </p:nvGrpSpPr>
        <p:grpSpPr>
          <a:xfrm>
            <a:off x="4087217" y="680126"/>
            <a:ext cx="7694383" cy="2521791"/>
            <a:chOff x="4000023" y="1023442"/>
            <a:chExt cx="7694383" cy="25217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48A817C-84DB-3F37-BF90-6A6F191125AB}"/>
                </a:ext>
              </a:extLst>
            </p:cNvPr>
            <p:cNvGrpSpPr/>
            <p:nvPr/>
          </p:nvGrpSpPr>
          <p:grpSpPr>
            <a:xfrm>
              <a:off x="4000023" y="1023442"/>
              <a:ext cx="7694383" cy="2521791"/>
              <a:chOff x="4144325" y="1254959"/>
              <a:chExt cx="7694383" cy="252179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F590A8C-FB20-C8A5-4A3B-67BDF3EF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325" y="1495826"/>
                <a:ext cx="7694383" cy="2280924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1FA5DC7-A3A0-579E-5E97-51F764D34F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34203" y="1741517"/>
                <a:ext cx="91855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8DEB130-21F7-FAE4-8005-7A0AF65B7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3083" y="3688081"/>
                <a:ext cx="91855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21F7728-967C-2FFE-AC42-EE261D5A4B7E}"/>
                  </a:ext>
                </a:extLst>
              </p:cNvPr>
              <p:cNvCxnSpPr/>
              <p:nvPr/>
            </p:nvCxnSpPr>
            <p:spPr>
              <a:xfrm>
                <a:off x="9680171" y="3088705"/>
                <a:ext cx="26600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EE16E71-D672-CEE2-92FF-4A680C49F1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8244" y="2273531"/>
                <a:ext cx="78971" cy="362757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BDFF0F1-ED68-BA50-00B9-4197CB8E9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7215" y="2273531"/>
                <a:ext cx="152400" cy="635924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6D9DDFB-3F7B-2808-FE5B-813D2E4B17BC}"/>
                  </a:ext>
                </a:extLst>
              </p:cNvPr>
              <p:cNvSpPr txBox="1"/>
              <p:nvPr/>
            </p:nvSpPr>
            <p:spPr>
              <a:xfrm>
                <a:off x="9582495" y="1254959"/>
                <a:ext cx="12219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/>
                    </a:solidFill>
                  </a:rPr>
                  <a:t>Time of first bubble pulse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0F8DD313-D330-7A48-8D23-DF31060E5E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729" y="2335876"/>
                <a:ext cx="147551" cy="5735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1D3D69A-6303-8037-5A98-FE6284D0ED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0129" y="2335876"/>
                <a:ext cx="118457" cy="5735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867C3B6-A450-6EA7-6DE4-940FECDFAB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8586" y="2909455"/>
                <a:ext cx="300643" cy="3969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430ADF5-59D8-2FFB-BC17-AA00DAD58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4807" y="2603103"/>
                <a:ext cx="393469" cy="0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FF9CD810-C280-6AB1-B9F6-BC69AB769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3914" y="1941022"/>
              <a:ext cx="0" cy="390698"/>
            </a:xfrm>
            <a:prstGeom prst="straightConnector1">
              <a:avLst/>
            </a:prstGeom>
            <a:ln w="19050" cap="flat" cmpd="sng" algn="ctr">
              <a:solidFill>
                <a:srgbClr val="92D05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BC3E98-722A-ED38-C2FD-5DE8D03606F5}"/>
              </a:ext>
            </a:extLst>
          </p:cNvPr>
          <p:cNvSpPr txBox="1"/>
          <p:nvPr/>
        </p:nvSpPr>
        <p:spPr>
          <a:xfrm>
            <a:off x="10493429" y="1076328"/>
            <a:ext cx="116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92D050"/>
                </a:solidFill>
              </a:rPr>
              <a:t>1</a:t>
            </a:r>
            <a:r>
              <a:rPr lang="en-US" sz="1200" baseline="30000" dirty="0">
                <a:solidFill>
                  <a:srgbClr val="92D050"/>
                </a:solidFill>
              </a:rPr>
              <a:t>st</a:t>
            </a:r>
            <a:r>
              <a:rPr lang="en-US" sz="1200" dirty="0">
                <a:solidFill>
                  <a:srgbClr val="92D050"/>
                </a:solidFill>
              </a:rPr>
              <a:t> pulse amplitude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905704-F087-0231-AF29-A567D2778B2F}"/>
              </a:ext>
            </a:extLst>
          </p:cNvPr>
          <p:cNvSpPr txBox="1"/>
          <p:nvPr/>
        </p:nvSpPr>
        <p:spPr>
          <a:xfrm>
            <a:off x="6482538" y="5908768"/>
            <a:ext cx="401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Total of 10 parameters to model the signal at one seismometer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28376-AA3B-67C0-D69D-5B1A28AD1D0C}"/>
              </a:ext>
            </a:extLst>
          </p:cNvPr>
          <p:cNvGrpSpPr/>
          <p:nvPr/>
        </p:nvGrpSpPr>
        <p:grpSpPr>
          <a:xfrm>
            <a:off x="3418126" y="1812863"/>
            <a:ext cx="5542730" cy="3589953"/>
            <a:chOff x="3418126" y="1812863"/>
            <a:chExt cx="5542730" cy="35899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25630A-6182-5523-EE43-885E2A932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8126" y="1812863"/>
              <a:ext cx="5542730" cy="358995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32F6E85B-7BE5-75D3-F295-F94A8779607A}"/>
                </a:ext>
              </a:extLst>
            </p:cNvPr>
            <p:cNvSpPr/>
            <p:nvPr/>
          </p:nvSpPr>
          <p:spPr>
            <a:xfrm>
              <a:off x="5877098" y="4235335"/>
              <a:ext cx="249382" cy="69034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283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6B2FF-7EFA-020D-1F22-90464CB3B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99FC784-8654-3EC1-8ED3-EAEF663DCC09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Regional </a:t>
            </a:r>
            <a:r>
              <a:rPr lang="da-DK" sz="3600" b="1" dirty="0" err="1">
                <a:solidFill>
                  <a:schemeClr val="accent6">
                    <a:lumMod val="75000"/>
                  </a:schemeClr>
                </a:solidFill>
              </a:rPr>
              <a:t>detection</a:t>
            </a:r>
            <a:endParaRPr lang="da-DK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74E669-5B55-71BD-C07E-1F6C3B13AACA}"/>
              </a:ext>
            </a:extLst>
          </p:cNvPr>
          <p:cNvSpPr/>
          <p:nvPr/>
        </p:nvSpPr>
        <p:spPr>
          <a:xfrm>
            <a:off x="309475" y="4423476"/>
            <a:ext cx="5477942" cy="145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446400"/>
            <a:r>
              <a:rPr lang="da-DK" sz="2800" dirty="0">
                <a:solidFill>
                  <a:schemeClr val="accent6">
                    <a:lumMod val="75000"/>
                  </a:schemeClr>
                </a:solidFill>
              </a:rPr>
              <a:t>Clear difference in event </a:t>
            </a:r>
            <a:r>
              <a:rPr lang="da-DK" sz="2800" dirty="0" err="1">
                <a:solidFill>
                  <a:schemeClr val="accent6">
                    <a:lumMod val="75000"/>
                  </a:schemeClr>
                </a:solidFill>
              </a:rPr>
              <a:t>detectability</a:t>
            </a:r>
            <a:r>
              <a:rPr lang="da-DK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a-DK" sz="2800" dirty="0" err="1">
                <a:solidFill>
                  <a:schemeClr val="accent6">
                    <a:lumMod val="75000"/>
                  </a:schemeClr>
                </a:solidFill>
              </a:rPr>
              <a:t>between</a:t>
            </a:r>
            <a:r>
              <a:rPr lang="da-DK" sz="2800" dirty="0">
                <a:solidFill>
                  <a:schemeClr val="accent6">
                    <a:lumMod val="75000"/>
                  </a:schemeClr>
                </a:solidFill>
              </a:rPr>
              <a:t> Denmark and </a:t>
            </a:r>
            <a:r>
              <a:rPr lang="da-DK" sz="2800" dirty="0" err="1">
                <a:solidFill>
                  <a:schemeClr val="accent6">
                    <a:lumMod val="75000"/>
                  </a:schemeClr>
                </a:solidFill>
              </a:rPr>
              <a:t>Sweden</a:t>
            </a:r>
            <a:r>
              <a:rPr lang="da-DK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a-DK" sz="2800" dirty="0" err="1">
                <a:solidFill>
                  <a:schemeClr val="accent6">
                    <a:lumMod val="75000"/>
                  </a:schemeClr>
                </a:solidFill>
              </a:rPr>
              <a:t>networks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12F74-3F9A-0F9A-D05B-495953876CA8}"/>
              </a:ext>
            </a:extLst>
          </p:cNvPr>
          <p:cNvGrpSpPr/>
          <p:nvPr/>
        </p:nvGrpSpPr>
        <p:grpSpPr>
          <a:xfrm>
            <a:off x="98527" y="805063"/>
            <a:ext cx="8292741" cy="3204962"/>
            <a:chOff x="155076" y="1320374"/>
            <a:chExt cx="6789357" cy="2623937"/>
          </a:xfrm>
        </p:grpSpPr>
        <p:pic>
          <p:nvPicPr>
            <p:cNvPr id="1026" name="Picture 2" descr="SP waveforms not yet available">
              <a:extLst>
                <a:ext uri="{FF2B5EF4-FFF2-40B4-BE49-F238E27FC236}">
                  <a16:creationId xmlns:a16="http://schemas.microsoft.com/office/drawing/2014/main" id="{640DDD90-90E8-70C9-7059-83D976EF4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0" t="8520" r="5342" b="5230"/>
            <a:stretch/>
          </p:blipFill>
          <p:spPr bwMode="auto">
            <a:xfrm>
              <a:off x="155076" y="1320374"/>
              <a:ext cx="6789357" cy="262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5B323BD-39BF-9BAD-9355-9F64EF54E875}"/>
                </a:ext>
              </a:extLst>
            </p:cNvPr>
            <p:cNvSpPr/>
            <p:nvPr/>
          </p:nvSpPr>
          <p:spPr>
            <a:xfrm>
              <a:off x="4812632" y="2266749"/>
              <a:ext cx="519764" cy="707457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0D7463-7421-1059-67E7-9A32403EC5D1}"/>
              </a:ext>
            </a:extLst>
          </p:cNvPr>
          <p:cNvGrpSpPr/>
          <p:nvPr/>
        </p:nvGrpSpPr>
        <p:grpSpPr>
          <a:xfrm>
            <a:off x="6165096" y="2906829"/>
            <a:ext cx="5928376" cy="3659571"/>
            <a:chOff x="6165096" y="2906829"/>
            <a:chExt cx="5928376" cy="36595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EEB4043-0E90-E2C5-5753-083120BBBB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2" t="6666" r="7897" b="7369"/>
            <a:stretch/>
          </p:blipFill>
          <p:spPr bwMode="auto">
            <a:xfrm>
              <a:off x="6165096" y="2906829"/>
              <a:ext cx="5928376" cy="360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4630200-C36D-475D-22E2-36BDD041E75D}"/>
                </a:ext>
              </a:extLst>
            </p:cNvPr>
            <p:cNvSpPr/>
            <p:nvPr/>
          </p:nvSpPr>
          <p:spPr>
            <a:xfrm>
              <a:off x="10067925" y="4910138"/>
              <a:ext cx="1081088" cy="1656262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7DC247-D398-BC4D-79E6-1974D07617CB}"/>
              </a:ext>
            </a:extLst>
          </p:cNvPr>
          <p:cNvSpPr txBox="1"/>
          <p:nvPr/>
        </p:nvSpPr>
        <p:spPr>
          <a:xfrm>
            <a:off x="7916835" y="493501"/>
            <a:ext cx="32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Danish seismic network (black) and neighboring countries (grey)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D3ED17-199E-E343-87C5-FEF965E82A38}"/>
              </a:ext>
            </a:extLst>
          </p:cNvPr>
          <p:cNvSpPr txBox="1"/>
          <p:nvPr/>
        </p:nvSpPr>
        <p:spPr>
          <a:xfrm>
            <a:off x="9351169" y="1754753"/>
            <a:ext cx="125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M5.7 earthquake in Japan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6BBEE0-01C7-8754-AED4-C079500C6362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7481888" y="1719729"/>
            <a:ext cx="1869281" cy="496689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E4F3E3-1ABE-E226-A540-600E5C558B1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979819" y="2678083"/>
            <a:ext cx="1326356" cy="133194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3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BCEF7-9BF6-4DE1-90BA-A9DB8BAC6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5EFCBA7-F1E1-6B36-4E6E-713F80AAF7B7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Location and </a:t>
            </a:r>
            <a:r>
              <a:rPr lang="da-DK" sz="3600" b="1" dirty="0" err="1">
                <a:solidFill>
                  <a:schemeClr val="accent6">
                    <a:lumMod val="75000"/>
                  </a:schemeClr>
                </a:solidFill>
              </a:rPr>
              <a:t>origin</a:t>
            </a: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-time solution</a:t>
            </a:r>
            <a:r>
              <a:rPr lang="da-DK" sz="3600" b="1" u="sng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da-DK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4407C6-FFCF-8511-642A-ABB2B762B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760" y="964803"/>
            <a:ext cx="4962208" cy="5414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ktangel 11">
            <a:extLst>
              <a:ext uri="{FF2B5EF4-FFF2-40B4-BE49-F238E27FC236}">
                <a16:creationId xmlns:a16="http://schemas.microsoft.com/office/drawing/2014/main" id="{295BE538-5D59-27C0-9619-4410AF16D529}"/>
              </a:ext>
            </a:extLst>
          </p:cNvPr>
          <p:cNvSpPr/>
          <p:nvPr/>
        </p:nvSpPr>
        <p:spPr>
          <a:xfrm>
            <a:off x="309475" y="1280160"/>
            <a:ext cx="5477942" cy="46023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446400"/>
            <a:r>
              <a:rPr lang="da-DK" sz="2800" dirty="0">
                <a:solidFill>
                  <a:schemeClr val="accent6">
                    <a:lumMod val="75000"/>
                  </a:schemeClr>
                </a:solidFill>
              </a:rPr>
              <a:t>GEUS solution (</a:t>
            </a:r>
            <a:r>
              <a:rPr lang="da-DK" sz="2800" dirty="0">
                <a:solidFill>
                  <a:srgbClr val="92D050"/>
                </a:solidFill>
              </a:rPr>
              <a:t>green</a:t>
            </a:r>
            <a:r>
              <a:rPr lang="da-DK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a-DK" sz="2800" dirty="0" err="1">
                <a:solidFill>
                  <a:schemeClr val="accent6">
                    <a:lumMod val="75000"/>
                  </a:schemeClr>
                </a:solidFill>
              </a:rPr>
              <a:t>dot</a:t>
            </a:r>
            <a:r>
              <a:rPr lang="da-DK" sz="2800" dirty="0">
                <a:solidFill>
                  <a:schemeClr val="accent6">
                    <a:lumMod val="75000"/>
                  </a:schemeClr>
                </a:solidFill>
              </a:rPr>
              <a:t>):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LAT = 55.628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LON = 15.134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Depth = 0 km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Magnitude = 1.2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T0 = 08:46:31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defTabSz="446400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SNSN solution (</a:t>
            </a:r>
            <a:r>
              <a:rPr lang="en-US" sz="2800" dirty="0">
                <a:solidFill>
                  <a:srgbClr val="CCCC00"/>
                </a:solidFill>
              </a:rPr>
              <a:t>yellow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dot):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LAT = 55.6255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LON = 15.1167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Depth = 0.1 km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Magnitude = 2.12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T0 = 08:46:31</a:t>
            </a:r>
          </a:p>
        </p:txBody>
      </p:sp>
    </p:spTree>
    <p:extLst>
      <p:ext uri="{BB962C8B-B14F-4D97-AF65-F5344CB8AC3E}">
        <p14:creationId xmlns:p14="http://schemas.microsoft.com/office/powerpoint/2010/main" val="189165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7588C-C6CB-8B93-C1FC-49706EB98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1A183B63-E4E1-B6CD-C83D-B0D552153CDF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Location and </a:t>
            </a:r>
            <a:r>
              <a:rPr lang="da-DK" sz="3600" b="1" dirty="0" err="1">
                <a:solidFill>
                  <a:schemeClr val="accent6">
                    <a:lumMod val="75000"/>
                  </a:schemeClr>
                </a:solidFill>
              </a:rPr>
              <a:t>origin</a:t>
            </a: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-time solution</a:t>
            </a:r>
            <a:r>
              <a:rPr lang="da-DK" sz="3600" b="1" u="sng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da-DK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ktangel 11">
            <a:extLst>
              <a:ext uri="{FF2B5EF4-FFF2-40B4-BE49-F238E27FC236}">
                <a16:creationId xmlns:a16="http://schemas.microsoft.com/office/drawing/2014/main" id="{0C2CD5C5-7180-CAD5-2FBA-8E679CDF4206}"/>
              </a:ext>
            </a:extLst>
          </p:cNvPr>
          <p:cNvSpPr/>
          <p:nvPr/>
        </p:nvSpPr>
        <p:spPr>
          <a:xfrm>
            <a:off x="124391" y="1509235"/>
            <a:ext cx="6714407" cy="4559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defTabSz="446400"/>
            <a:r>
              <a:rPr lang="da-DK" sz="2300" dirty="0">
                <a:solidFill>
                  <a:schemeClr val="accent6">
                    <a:lumMod val="75000"/>
                  </a:schemeClr>
                </a:solidFill>
              </a:rPr>
              <a:t>GEUS solution (</a:t>
            </a:r>
            <a:r>
              <a:rPr lang="da-DK" sz="2300" dirty="0">
                <a:solidFill>
                  <a:srgbClr val="92D050"/>
                </a:solidFill>
              </a:rPr>
              <a:t>green</a:t>
            </a:r>
            <a:r>
              <a:rPr lang="da-DK" sz="23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a-DK" sz="2300" dirty="0" err="1">
                <a:solidFill>
                  <a:schemeClr val="accent6">
                    <a:lumMod val="75000"/>
                  </a:schemeClr>
                </a:solidFill>
              </a:rPr>
              <a:t>dot</a:t>
            </a:r>
            <a:r>
              <a:rPr lang="da-DK" sz="2300" dirty="0">
                <a:solidFill>
                  <a:schemeClr val="accent6">
                    <a:lumMod val="75000"/>
                  </a:schemeClr>
                </a:solidFill>
              </a:rPr>
              <a:t>):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LAT = 55.628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LON = 15.134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Depth = 0 km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Magnitude = 1.2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T0 = 08:46:31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defTabSz="446400"/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SNSN solution (</a:t>
            </a:r>
            <a:r>
              <a:rPr lang="en-US" sz="2300" dirty="0">
                <a:solidFill>
                  <a:srgbClr val="CCCC00"/>
                </a:solidFill>
              </a:rPr>
              <a:t>yellow</a:t>
            </a: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 dot):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LAT = 55.6255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LON = 15.1167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Depth = 0.1 km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Magnitude = 2.12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T0 = 08:46:31</a:t>
            </a: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1" indent="-457200" defTabSz="4464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lvl="2" defTabSz="446400"/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Machine-Learning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 based solution (</a:t>
            </a:r>
            <a:r>
              <a:rPr lang="en-US" sz="3400" dirty="0">
                <a:solidFill>
                  <a:srgbClr val="FF0000"/>
                </a:solidFill>
              </a:rPr>
              <a:t>red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 dot)</a:t>
            </a:r>
          </a:p>
          <a:p>
            <a:pPr marL="1828800" lvl="3" indent="-457200" defTabSz="4464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LAT = 55.624</a:t>
            </a:r>
          </a:p>
          <a:p>
            <a:pPr marL="1828800" lvl="3" indent="-457200" defTabSz="4464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LON = 15.095</a:t>
            </a:r>
          </a:p>
          <a:p>
            <a:pPr marL="1828800" lvl="3" indent="-457200" defTabSz="4464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Depth = 3.4 km</a:t>
            </a:r>
          </a:p>
          <a:p>
            <a:pPr marL="1828800" lvl="3" indent="-457200" defTabSz="4464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Magnitude = **</a:t>
            </a:r>
          </a:p>
          <a:p>
            <a:pPr marL="1828800" lvl="3" indent="-457200" defTabSz="4464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T0 = 08:46:31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2FDFE-238E-36B8-E21B-A337ECC2F0A8}"/>
              </a:ext>
            </a:extLst>
          </p:cNvPr>
          <p:cNvGrpSpPr/>
          <p:nvPr/>
        </p:nvGrpSpPr>
        <p:grpSpPr>
          <a:xfrm>
            <a:off x="7034742" y="1255951"/>
            <a:ext cx="4962208" cy="4893970"/>
            <a:chOff x="6556760" y="1224923"/>
            <a:chExt cx="4962208" cy="48939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25647B-1A45-4341-F4F4-A3F0AE90B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556760" y="1224923"/>
              <a:ext cx="4962208" cy="4893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7A82221-0468-E267-C10C-8E17BCFEE692}"/>
                </a:ext>
              </a:extLst>
            </p:cNvPr>
            <p:cNvCxnSpPr>
              <a:cxnSpLocks/>
            </p:cNvCxnSpPr>
            <p:nvPr/>
          </p:nvCxnSpPr>
          <p:spPr>
            <a:xfrm>
              <a:off x="8958265" y="3638550"/>
              <a:ext cx="251051" cy="0"/>
            </a:xfrm>
            <a:prstGeom prst="straightConnector1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DBE443-1501-85DF-A7DC-3D48E4888FB2}"/>
                </a:ext>
              </a:extLst>
            </p:cNvPr>
            <p:cNvSpPr txBox="1"/>
            <p:nvPr/>
          </p:nvSpPr>
          <p:spPr>
            <a:xfrm>
              <a:off x="8762321" y="3638550"/>
              <a:ext cx="642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 km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B11DF-27B4-B515-1F95-71FB31F4ACBC}"/>
              </a:ext>
            </a:extLst>
          </p:cNvPr>
          <p:cNvGrpSpPr/>
          <p:nvPr/>
        </p:nvGrpSpPr>
        <p:grpSpPr>
          <a:xfrm>
            <a:off x="2845687" y="1041321"/>
            <a:ext cx="6607472" cy="2147100"/>
            <a:chOff x="2845687" y="1041321"/>
            <a:chExt cx="6607472" cy="21471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F783D9-AFB6-F298-CA2C-4AB37F155E54}"/>
                </a:ext>
              </a:extLst>
            </p:cNvPr>
            <p:cNvGrpSpPr/>
            <p:nvPr/>
          </p:nvGrpSpPr>
          <p:grpSpPr>
            <a:xfrm>
              <a:off x="2845687" y="1041321"/>
              <a:ext cx="6607472" cy="2147100"/>
              <a:chOff x="2845687" y="1041321"/>
              <a:chExt cx="6607472" cy="21471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3A556A1-196A-6539-4AB7-08F45CAB3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45687" y="1041321"/>
                <a:ext cx="6607472" cy="2147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31DB9FA-28A3-D2E9-955A-CC65DE76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82410" y="2015501"/>
                <a:ext cx="900224" cy="912227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E8EAEB-D0B7-FC6D-105D-EF42D41F4FDE}"/>
                </a:ext>
              </a:extLst>
            </p:cNvPr>
            <p:cNvSpPr txBox="1"/>
            <p:nvPr/>
          </p:nvSpPr>
          <p:spPr>
            <a:xfrm>
              <a:off x="4676212" y="1226127"/>
              <a:ext cx="1288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 – 10 Hz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F33E95-B083-B8CA-6924-F642C03EF4C6}"/>
              </a:ext>
            </a:extLst>
          </p:cNvPr>
          <p:cNvSpPr txBox="1"/>
          <p:nvPr/>
        </p:nvSpPr>
        <p:spPr>
          <a:xfrm>
            <a:off x="4388304" y="4886325"/>
            <a:ext cx="2232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PhaseNet</a:t>
            </a:r>
            <a:r>
              <a:rPr lang="en-US" dirty="0"/>
              <a:t> “original”</a:t>
            </a:r>
          </a:p>
          <a:p>
            <a:endParaRPr lang="en-US" dirty="0"/>
          </a:p>
          <a:p>
            <a:r>
              <a:rPr lang="en-US" dirty="0"/>
              <a:t>Using </a:t>
            </a:r>
            <a:r>
              <a:rPr lang="en-US" dirty="0" err="1"/>
              <a:t>Seisbench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6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D21B8-7DB8-3215-2ACA-74B373765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431900A-FE86-3E19-55AF-C07BB269F767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Spectral Analysis</a:t>
            </a:r>
            <a:endParaRPr lang="en-US" sz="3600" u="sng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994C6-0812-3523-D816-AC42F0893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07" y="1031090"/>
            <a:ext cx="8352847" cy="5416843"/>
          </a:xfrm>
          <a:prstGeom prst="rect">
            <a:avLst/>
          </a:prstGeom>
        </p:spPr>
      </p:pic>
      <p:sp>
        <p:nvSpPr>
          <p:cNvPr id="5" name="Rektangel 11">
            <a:extLst>
              <a:ext uri="{FF2B5EF4-FFF2-40B4-BE49-F238E27FC236}">
                <a16:creationId xmlns:a16="http://schemas.microsoft.com/office/drawing/2014/main" id="{E5D8EBC5-5915-2932-1F1B-A95EC1DBC7A4}"/>
              </a:ext>
            </a:extLst>
          </p:cNvPr>
          <p:cNvSpPr/>
          <p:nvPr/>
        </p:nvSpPr>
        <p:spPr>
          <a:xfrm>
            <a:off x="77017" y="1518261"/>
            <a:ext cx="3464205" cy="2208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Clear spectral signature at all stations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Characteristic resonance bands from water reverberation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50070E-A2E8-D517-CBD6-42E14E7F3B17}"/>
              </a:ext>
            </a:extLst>
          </p:cNvPr>
          <p:cNvGrpSpPr/>
          <p:nvPr/>
        </p:nvGrpSpPr>
        <p:grpSpPr>
          <a:xfrm>
            <a:off x="645937" y="3826927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1CA7CB89-5BBB-7416-D92B-F60D4DDF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D7B91E-AA7C-8CB0-665A-DE18A3B12980}"/>
                </a:ext>
              </a:extLst>
            </p:cNvPr>
            <p:cNvSpPr/>
            <p:nvPr/>
          </p:nvSpPr>
          <p:spPr>
            <a:xfrm>
              <a:off x="793865" y="4530436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31847D6-47F7-6785-8065-CE4E77C50A24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76281B-5969-4F58-46A9-DA5E240A6C58}"/>
                </a:ext>
              </a:extLst>
            </p:cNvPr>
            <p:cNvSpPr/>
            <p:nvPr/>
          </p:nvSpPr>
          <p:spPr>
            <a:xfrm>
              <a:off x="2147454" y="5584899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D2B43E9-10B6-3801-FF20-A90389B22917}"/>
                </a:ext>
              </a:extLst>
            </p:cNvPr>
            <p:cNvSpPr/>
            <p:nvPr/>
          </p:nvSpPr>
          <p:spPr>
            <a:xfrm>
              <a:off x="2650375" y="4092633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635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DF098-EE8D-74D4-81B6-11DFFB254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B34270BB-5E8B-CA1A-6285-C600CBED1322}"/>
              </a:ext>
            </a:extLst>
          </p:cNvPr>
          <p:cNvSpPr/>
          <p:nvPr/>
        </p:nvSpPr>
        <p:spPr>
          <a:xfrm>
            <a:off x="77017" y="1518261"/>
            <a:ext cx="3464205" cy="2208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Clear spectral signature at all stations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Characteristic resonance bands from water reverberation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CCA4C-2FE2-CBD2-2B4D-AFB9F76311F5}"/>
              </a:ext>
            </a:extLst>
          </p:cNvPr>
          <p:cNvGrpSpPr/>
          <p:nvPr/>
        </p:nvGrpSpPr>
        <p:grpSpPr>
          <a:xfrm>
            <a:off x="645937" y="3826927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00585F89-5856-8829-96EF-580A91814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8B895A2-495C-645D-868D-5ABD63A8EE9F}"/>
                </a:ext>
              </a:extLst>
            </p:cNvPr>
            <p:cNvSpPr/>
            <p:nvPr/>
          </p:nvSpPr>
          <p:spPr>
            <a:xfrm>
              <a:off x="1330036" y="4009505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C0EA08-EAC1-BCBE-6012-6639399E6153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2599F11-6F7D-9145-A446-D9F481B0ED50}"/>
                </a:ext>
              </a:extLst>
            </p:cNvPr>
            <p:cNvSpPr/>
            <p:nvPr/>
          </p:nvSpPr>
          <p:spPr>
            <a:xfrm>
              <a:off x="2147454" y="5584899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72F194-8244-29A2-9D3D-3C37202B2AA8}"/>
                </a:ext>
              </a:extLst>
            </p:cNvPr>
            <p:cNvSpPr/>
            <p:nvPr/>
          </p:nvSpPr>
          <p:spPr>
            <a:xfrm>
              <a:off x="1138843" y="5022784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DFD6E2E-46BB-35FC-E144-3B3E6BA8D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558" y="1408995"/>
            <a:ext cx="8216437" cy="3648045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FB409FE-25DA-B584-7E9E-574272D6B6EE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Spectral Analysis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46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9F6B8-9116-1809-7F6F-4EC739D2C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DF86C18-8297-1A84-99E3-2C727F42E10E}"/>
              </a:ext>
            </a:extLst>
          </p:cNvPr>
          <p:cNvGrpSpPr/>
          <p:nvPr/>
        </p:nvGrpSpPr>
        <p:grpSpPr>
          <a:xfrm>
            <a:off x="384203" y="1068849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D236ECCF-A2B4-866E-31BC-3212E211C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977EEC-8A47-B114-2854-A5D704D9AF2C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DADE92C7-1FF1-D312-1D9B-48170FB28829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FA260-C68F-F073-72A5-BA59ABCBE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773301" y="3967692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F0787A0-CAC9-808E-8CC7-5B5C84EBB61F}"/>
              </a:ext>
            </a:extLst>
          </p:cNvPr>
          <p:cNvGrpSpPr/>
          <p:nvPr/>
        </p:nvGrpSpPr>
        <p:grpSpPr>
          <a:xfrm>
            <a:off x="5130637" y="3210487"/>
            <a:ext cx="6025043" cy="2611550"/>
            <a:chOff x="5133319" y="4106884"/>
            <a:chExt cx="6025043" cy="26115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B27932-BFCC-81CF-F065-6357F7FC5831}"/>
                </a:ext>
              </a:extLst>
            </p:cNvPr>
            <p:cNvSpPr txBox="1"/>
            <p:nvPr/>
          </p:nvSpPr>
          <p:spPr>
            <a:xfrm>
              <a:off x="5869477" y="4130407"/>
              <a:ext cx="1651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Time of first bubble pulse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2A9759-0B33-19A2-7DBD-D79B4E2D4167}"/>
                </a:ext>
              </a:extLst>
            </p:cNvPr>
            <p:cNvSpPr txBox="1"/>
            <p:nvPr/>
          </p:nvSpPr>
          <p:spPr>
            <a:xfrm>
              <a:off x="5667806" y="4778390"/>
              <a:ext cx="18534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Time of first surface reflection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16EE16-112A-937F-4F63-E90FCCDAD5B3}"/>
                </a:ext>
              </a:extLst>
            </p:cNvPr>
            <p:cNvSpPr txBox="1"/>
            <p:nvPr/>
          </p:nvSpPr>
          <p:spPr>
            <a:xfrm>
              <a:off x="5768641" y="5424721"/>
              <a:ext cx="1651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Time of first full reverberation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0D1A54-1E83-6F20-3A37-353E92C60D94}"/>
                </a:ext>
              </a:extLst>
            </p:cNvPr>
            <p:cNvSpPr txBox="1"/>
            <p:nvPr/>
          </p:nvSpPr>
          <p:spPr>
            <a:xfrm>
              <a:off x="7656021" y="4106884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Depends on yield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Depends on explosion depth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C2B34C-6F7B-CE21-B9FC-2D16F4EDE2FB}"/>
                </a:ext>
              </a:extLst>
            </p:cNvPr>
            <p:cNvSpPr txBox="1"/>
            <p:nvPr/>
          </p:nvSpPr>
          <p:spPr>
            <a:xfrm>
              <a:off x="7656021" y="4790920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2"/>
                  </a:solidFill>
                </a:rPr>
                <a:t>Depends on water depth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2"/>
                  </a:solidFill>
                </a:rPr>
                <a:t>Depends on explosion depth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4313FF-4DA1-AFE6-5EB7-7FA3732E8F22}"/>
                </a:ext>
              </a:extLst>
            </p:cNvPr>
            <p:cNvSpPr txBox="1"/>
            <p:nvPr/>
          </p:nvSpPr>
          <p:spPr>
            <a:xfrm>
              <a:off x="7656021" y="5437251"/>
              <a:ext cx="340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</a:rPr>
                <a:t>Depends on water depth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</a:rPr>
                <a:t>Depends on explosion depth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B291A5-220D-9022-80FA-1FA19D16AFCC}"/>
                </a:ext>
              </a:extLst>
            </p:cNvPr>
            <p:cNvSpPr txBox="1"/>
            <p:nvPr/>
          </p:nvSpPr>
          <p:spPr>
            <a:xfrm>
              <a:off x="5133319" y="6133659"/>
              <a:ext cx="6025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+ water temperature + salinity + impedance contrast of the sea floor +  </a:t>
              </a:r>
              <a:r>
                <a:rPr lang="en-US" sz="1600" dirty="0">
                  <a:solidFill>
                    <a:srgbClr val="92D050"/>
                  </a:solidFill>
                </a:rPr>
                <a:t>1</a:t>
              </a:r>
              <a:r>
                <a:rPr lang="en-US" sz="1600" baseline="30000" dirty="0">
                  <a:solidFill>
                    <a:srgbClr val="92D050"/>
                  </a:solidFill>
                </a:rPr>
                <a:t>st</a:t>
              </a:r>
              <a:r>
                <a:rPr lang="en-US" sz="1600" dirty="0">
                  <a:solidFill>
                    <a:srgbClr val="92D050"/>
                  </a:solidFill>
                </a:rPr>
                <a:t> pulse amplitude ratio </a:t>
              </a:r>
              <a:r>
                <a:rPr lang="en-US" sz="1600" dirty="0"/>
                <a:t>+ </a:t>
              </a:r>
              <a:r>
                <a:rPr lang="en-US" sz="1600" dirty="0" err="1"/>
                <a:t>etc</a:t>
              </a:r>
              <a:r>
                <a:rPr lang="en-US" sz="1600" dirty="0"/>
                <a:t>…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9FCF10-71E4-2E92-1CE4-765D5C066D7B}"/>
              </a:ext>
            </a:extLst>
          </p:cNvPr>
          <p:cNvGrpSpPr/>
          <p:nvPr/>
        </p:nvGrpSpPr>
        <p:grpSpPr>
          <a:xfrm>
            <a:off x="4087217" y="680126"/>
            <a:ext cx="7694383" cy="2521791"/>
            <a:chOff x="4000023" y="1023442"/>
            <a:chExt cx="7694383" cy="25217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C96CAA3-97B4-A30A-2FE8-CC0EBF0ECAD7}"/>
                </a:ext>
              </a:extLst>
            </p:cNvPr>
            <p:cNvGrpSpPr/>
            <p:nvPr/>
          </p:nvGrpSpPr>
          <p:grpSpPr>
            <a:xfrm>
              <a:off x="4000023" y="1023442"/>
              <a:ext cx="7694383" cy="2521791"/>
              <a:chOff x="4144325" y="1254959"/>
              <a:chExt cx="7694383" cy="252179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0BA713E-5FA6-9B54-39D3-699022FD7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325" y="1495826"/>
                <a:ext cx="7694383" cy="2280924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AA94889-EDDD-0B0D-1105-0E8B2265F6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34203" y="1741517"/>
                <a:ext cx="91855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9EF4EB9-5062-56AC-68E5-6FA18E2CA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3083" y="3688081"/>
                <a:ext cx="91855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B4459FF-C38F-915C-2527-EFDAA1A5D1F5}"/>
                  </a:ext>
                </a:extLst>
              </p:cNvPr>
              <p:cNvCxnSpPr/>
              <p:nvPr/>
            </p:nvCxnSpPr>
            <p:spPr>
              <a:xfrm>
                <a:off x="9680171" y="3088705"/>
                <a:ext cx="266007" cy="0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52190D5-2D48-6929-888E-54C369F5B4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8244" y="2273531"/>
                <a:ext cx="78971" cy="362757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23C7EDA-0E21-62AF-3B8F-3AE516287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7215" y="2273531"/>
                <a:ext cx="152400" cy="635924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D34A974-7AC2-2F24-5823-1C42AC74BF49}"/>
                  </a:ext>
                </a:extLst>
              </p:cNvPr>
              <p:cNvSpPr txBox="1"/>
              <p:nvPr/>
            </p:nvSpPr>
            <p:spPr>
              <a:xfrm>
                <a:off x="9582495" y="1254959"/>
                <a:ext cx="12219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/>
                    </a:solidFill>
                  </a:rPr>
                  <a:t>Time of first bubble pulse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9B3E80C-D016-8903-506B-A07D5F398C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729" y="2335876"/>
                <a:ext cx="147551" cy="5735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126F35F-FE8D-8D71-2B7B-D80789E4F4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0129" y="2335876"/>
                <a:ext cx="118457" cy="5735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AAFAB96-C8EF-17A1-719A-24C2ACF2F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8586" y="2909455"/>
                <a:ext cx="300643" cy="3969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7AB24DB-1C2A-CD42-94D8-D4E501280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4807" y="2603103"/>
                <a:ext cx="393469" cy="0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318E34A7-0A90-D33A-3973-1AE19EDE7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3914" y="1941022"/>
              <a:ext cx="0" cy="390698"/>
            </a:xfrm>
            <a:prstGeom prst="straightConnector1">
              <a:avLst/>
            </a:prstGeom>
            <a:ln w="19050" cap="flat" cmpd="sng" algn="ctr">
              <a:solidFill>
                <a:srgbClr val="92D05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342826-6A34-B9EC-51DE-8F6891F415A7}"/>
              </a:ext>
            </a:extLst>
          </p:cNvPr>
          <p:cNvSpPr txBox="1"/>
          <p:nvPr/>
        </p:nvSpPr>
        <p:spPr>
          <a:xfrm>
            <a:off x="10493429" y="1076328"/>
            <a:ext cx="116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92D050"/>
                </a:solidFill>
              </a:rPr>
              <a:t>1</a:t>
            </a:r>
            <a:r>
              <a:rPr lang="en-US" sz="1200" baseline="30000" dirty="0">
                <a:solidFill>
                  <a:srgbClr val="92D050"/>
                </a:solidFill>
              </a:rPr>
              <a:t>st</a:t>
            </a:r>
            <a:r>
              <a:rPr lang="en-US" sz="1200" dirty="0">
                <a:solidFill>
                  <a:srgbClr val="92D050"/>
                </a:solidFill>
              </a:rPr>
              <a:t> pulse amplitude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1C9066-1001-DFA3-17B2-2178511BBC9F}"/>
              </a:ext>
            </a:extLst>
          </p:cNvPr>
          <p:cNvSpPr txBox="1"/>
          <p:nvPr/>
        </p:nvSpPr>
        <p:spPr>
          <a:xfrm>
            <a:off x="6482538" y="5908768"/>
            <a:ext cx="401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Total of 10 parameters to model the signal at one seismometer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DDB7CD-1247-EEF7-6F8A-76F827CC51CB}"/>
              </a:ext>
            </a:extLst>
          </p:cNvPr>
          <p:cNvGrpSpPr/>
          <p:nvPr/>
        </p:nvGrpSpPr>
        <p:grpSpPr>
          <a:xfrm>
            <a:off x="3418126" y="1812863"/>
            <a:ext cx="5542730" cy="3589953"/>
            <a:chOff x="3418126" y="1812863"/>
            <a:chExt cx="5542730" cy="35899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5EF254-E1CD-BF7D-F19C-991944461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8126" y="1812863"/>
              <a:ext cx="5542730" cy="358995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DD205C1-087E-12D7-8143-D594B0D4764D}"/>
                </a:ext>
              </a:extLst>
            </p:cNvPr>
            <p:cNvSpPr/>
            <p:nvPr/>
          </p:nvSpPr>
          <p:spPr>
            <a:xfrm>
              <a:off x="5877098" y="4235335"/>
              <a:ext cx="249382" cy="69034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52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FD32-EE57-E99D-68E3-C01680B4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F8F7A8B5-CF9B-E945-9B83-D6E11C6D7311}"/>
              </a:ext>
            </a:extLst>
          </p:cNvPr>
          <p:cNvSpPr/>
          <p:nvPr/>
        </p:nvSpPr>
        <p:spPr>
          <a:xfrm>
            <a:off x="410400" y="1169000"/>
            <a:ext cx="3932046" cy="571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Estimation on HAMD data, the closest station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0407D-CCE8-EABF-14BB-84EF080A65E9}"/>
              </a:ext>
            </a:extLst>
          </p:cNvPr>
          <p:cNvGrpSpPr/>
          <p:nvPr/>
        </p:nvGrpSpPr>
        <p:grpSpPr>
          <a:xfrm>
            <a:off x="438109" y="2035535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58699D4F-7AD4-57E1-9EC4-E89D8D16B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ED0657-E132-8CB6-5A8D-2090DB5522C4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F38943E0-8E60-BCF6-3AAF-C1A3DBC610B8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EF18E6-A7AC-FBAA-5301-F582DE9117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1022683" y="4106576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42CC3-DEFB-7483-31E8-FB6B6FCF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345" y="964803"/>
            <a:ext cx="6259205" cy="27098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75B29-9A5E-3E06-09AB-B784019E4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345" y="3739062"/>
            <a:ext cx="6259205" cy="27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2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B706-BE5D-69B2-8482-FEC3C61DC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1">
            <a:extLst>
              <a:ext uri="{FF2B5EF4-FFF2-40B4-BE49-F238E27FC236}">
                <a16:creationId xmlns:a16="http://schemas.microsoft.com/office/drawing/2014/main" id="{718A3814-2570-384B-B6EF-C71CA7570891}"/>
              </a:ext>
            </a:extLst>
          </p:cNvPr>
          <p:cNvSpPr/>
          <p:nvPr/>
        </p:nvSpPr>
        <p:spPr>
          <a:xfrm>
            <a:off x="3043657" y="1539792"/>
            <a:ext cx="3052343" cy="139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Exploration of 50,000+ models</a:t>
            </a:r>
          </a:p>
          <a:p>
            <a:pPr marL="457200" indent="-457200" defTabSz="446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Verifying which ones fit the best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FE2573-2EA3-64FF-1010-B706E3B5092E}"/>
              </a:ext>
            </a:extLst>
          </p:cNvPr>
          <p:cNvGrpSpPr/>
          <p:nvPr/>
        </p:nvGrpSpPr>
        <p:grpSpPr>
          <a:xfrm>
            <a:off x="333020" y="1488695"/>
            <a:ext cx="2396522" cy="2541646"/>
            <a:chOff x="645937" y="3826927"/>
            <a:chExt cx="2396522" cy="2541646"/>
          </a:xfrm>
        </p:grpSpPr>
        <p:pic>
          <p:nvPicPr>
            <p:cNvPr id="7" name="Billede 3" descr="Et billede, der indeholder kort, diagram, skitse, tekst&#10;&#10;Automatisk genereret beskrivelse">
              <a:extLst>
                <a:ext uri="{FF2B5EF4-FFF2-40B4-BE49-F238E27FC236}">
                  <a16:creationId xmlns:a16="http://schemas.microsoft.com/office/drawing/2014/main" id="{CA7EC562-B173-3EA7-D070-404DFAA04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582"/>
            <a:stretch/>
          </p:blipFill>
          <p:spPr>
            <a:xfrm>
              <a:off x="645937" y="3826927"/>
              <a:ext cx="2396522" cy="254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E46075-9000-5535-5DDA-0F30BA27C006}"/>
                </a:ext>
              </a:extLst>
            </p:cNvPr>
            <p:cNvSpPr/>
            <p:nvPr/>
          </p:nvSpPr>
          <p:spPr>
            <a:xfrm>
              <a:off x="2051858" y="5401887"/>
              <a:ext cx="191193" cy="166255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B08CF83C-15F8-429D-780D-87CA99FA967E}"/>
              </a:ext>
            </a:extLst>
          </p:cNvPr>
          <p:cNvSpPr/>
          <p:nvPr/>
        </p:nvSpPr>
        <p:spPr>
          <a:xfrm>
            <a:off x="410400" y="291600"/>
            <a:ext cx="11108568" cy="13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Source parameters estimation</a:t>
            </a:r>
            <a:endParaRPr lang="en-US" sz="36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AF8657-831D-251D-FAAB-251B5D869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52" b="52382"/>
          <a:stretch/>
        </p:blipFill>
        <p:spPr>
          <a:xfrm>
            <a:off x="917594" y="3559736"/>
            <a:ext cx="3623895" cy="22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graph showing a seismogram&#10;&#10;Description automatically generated">
            <a:extLst>
              <a:ext uri="{FF2B5EF4-FFF2-40B4-BE49-F238E27FC236}">
                <a16:creationId xmlns:a16="http://schemas.microsoft.com/office/drawing/2014/main" id="{ABE331DF-6A3D-DA58-234B-C3FAF2560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76" y="3524597"/>
            <a:ext cx="5422968" cy="2955062"/>
          </a:xfrm>
          <a:prstGeom prst="rect">
            <a:avLst/>
          </a:prstGeom>
        </p:spPr>
      </p:pic>
      <p:pic>
        <p:nvPicPr>
          <p:cNvPr id="8" name="Picture 7" descr="A graph of a graph showing a wave&#10;&#10;Description automatically generated with medium confidence">
            <a:extLst>
              <a:ext uri="{FF2B5EF4-FFF2-40B4-BE49-F238E27FC236}">
                <a16:creationId xmlns:a16="http://schemas.microsoft.com/office/drawing/2014/main" id="{74D4B648-2ED5-B9C1-AF3B-04B166A32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171" y="580604"/>
            <a:ext cx="5267797" cy="29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14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GEUS Ny identitet">
      <a:dk1>
        <a:srgbClr val="000000"/>
      </a:dk1>
      <a:lt1>
        <a:srgbClr val="FFFFFF"/>
      </a:lt1>
      <a:dk2>
        <a:srgbClr val="596DD5"/>
      </a:dk2>
      <a:lt2>
        <a:srgbClr val="E7E6E6"/>
      </a:lt2>
      <a:accent1>
        <a:srgbClr val="0097C4"/>
      </a:accent1>
      <a:accent2>
        <a:srgbClr val="FF5151"/>
      </a:accent2>
      <a:accent3>
        <a:srgbClr val="A5A5A5"/>
      </a:accent3>
      <a:accent4>
        <a:srgbClr val="673AB7"/>
      </a:accent4>
      <a:accent5>
        <a:srgbClr val="0C2C83"/>
      </a:accent5>
      <a:accent6>
        <a:srgbClr val="0091EA"/>
      </a:accent6>
      <a:hlink>
        <a:srgbClr val="596DC1"/>
      </a:hlink>
      <a:folHlink>
        <a:srgbClr val="64646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US_GB_Logobar_16x9" id="{14D93B6F-98F7-0440-BA56-352B30A949F3}" vid="{29FC8B01-CEBD-F14F-9FE5-39021B903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DC3D2C51F1334B8D6DE9169AB9E2F1" ma:contentTypeVersion="12" ma:contentTypeDescription="Opret et nyt dokument." ma:contentTypeScope="" ma:versionID="f252748c3198bd6cefbecb414d539397">
  <xsd:schema xmlns:xsd="http://www.w3.org/2001/XMLSchema" xmlns:xs="http://www.w3.org/2001/XMLSchema" xmlns:p="http://schemas.microsoft.com/office/2006/metadata/properties" xmlns:ns3="f2f51464-1443-433d-b698-859be0301745" xmlns:ns4="0339f363-5c62-42f2-92b9-42148a7317be" targetNamespace="http://schemas.microsoft.com/office/2006/metadata/properties" ma:root="true" ma:fieldsID="770c0613392ad28de5adf5e847275ac4" ns3:_="" ns4:_="">
    <xsd:import namespace="f2f51464-1443-433d-b698-859be0301745"/>
    <xsd:import namespace="0339f363-5c62-42f2-92b9-42148a7317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51464-1443-433d-b698-859be03017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f363-5c62-42f2-92b9-42148a7317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C24C4D-E389-4EC2-94EF-BE08E53C6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f51464-1443-433d-b698-859be0301745"/>
    <ds:schemaRef ds:uri="0339f363-5c62-42f2-92b9-42148a7317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26678D-2184-4BA8-B949-33E67FD49D24}">
  <ds:schemaRefs>
    <ds:schemaRef ds:uri="0339f363-5c62-42f2-92b9-42148a7317be"/>
    <ds:schemaRef ds:uri="f2f51464-1443-433d-b698-859be0301745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DB5BE59-AD53-409A-AC56-C67313E81F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 GB-Logobar</Template>
  <TotalTime>4365</TotalTime>
  <Words>643</Words>
  <Application>Microsoft Office PowerPoint</Application>
  <PresentationFormat>Widescreen</PresentationFormat>
  <Paragraphs>135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Abadi</vt:lpstr>
      <vt:lpstr>Arial</vt:lpstr>
      <vt:lpstr>Calibri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Udstyr til onshore seismisk indsamling Finansieringscase</dc:title>
  <dc:creator>Nina Skaarup</dc:creator>
  <cp:lastModifiedBy>Aurélien Mordret</cp:lastModifiedBy>
  <cp:revision>216</cp:revision>
  <cp:lastPrinted>2018-01-03T11:39:14Z</cp:lastPrinted>
  <dcterms:created xsi:type="dcterms:W3CDTF">2022-09-21T09:34:03Z</dcterms:created>
  <dcterms:modified xsi:type="dcterms:W3CDTF">2025-04-26T17:10:42Z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0x01010072DC3D2C51F1334B8D6DE9169AB9E2F1</vt:lpwstr>
  </property>
</Properties>
</file>