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5"/>
    <p:sldMasterId id="2147483648" r:id="rId6"/>
  </p:sldMasterIdLst>
  <p:notesMasterIdLst>
    <p:notesMasterId r:id="rId16"/>
  </p:notesMasterIdLst>
  <p:handoutMasterIdLst>
    <p:handoutMasterId r:id="rId17"/>
  </p:handoutMasterIdLst>
  <p:sldIdLst>
    <p:sldId id="410" r:id="rId7"/>
    <p:sldId id="482" r:id="rId8"/>
    <p:sldId id="495" r:id="rId9"/>
    <p:sldId id="459" r:id="rId10"/>
    <p:sldId id="480" r:id="rId11"/>
    <p:sldId id="497" r:id="rId12"/>
    <p:sldId id="463" r:id="rId13"/>
    <p:sldId id="472" r:id="rId14"/>
    <p:sldId id="412" r:id="rId1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a Backhaus" initials="KB" lastIdx="35" clrIdx="0"/>
  <p:cmAuthor id="2" name="Tanja" initials="T" lastIdx="26" clrIdx="1"/>
  <p:cmAuthor id="3" name="Theresa Habermann" initials="TH" lastIdx="70" clrIdx="2">
    <p:extLst>
      <p:ext uri="{19B8F6BF-5375-455C-9EA6-DF929625EA0E}">
        <p15:presenceInfo xmlns:p15="http://schemas.microsoft.com/office/powerpoint/2012/main" userId="S-1-5-21-1412035194-624093972-2819595877-8130" providerId="AD"/>
      </p:ext>
    </p:extLst>
  </p:cmAuthor>
  <p:cmAuthor id="4" name="Hans-Peter Ende" initials="HPE" lastIdx="25" clrIdx="3">
    <p:extLst>
      <p:ext uri="{19B8F6BF-5375-455C-9EA6-DF929625EA0E}">
        <p15:presenceInfo xmlns:p15="http://schemas.microsoft.com/office/powerpoint/2012/main" userId="S-1-5-21-1412035194-624093972-2819595877-1450" providerId="AD"/>
      </p:ext>
    </p:extLst>
  </p:cmAuthor>
  <p:cmAuthor id="5" name="schneider" initials="s" lastIdx="6" clrIdx="4">
    <p:extLst>
      <p:ext uri="{19B8F6BF-5375-455C-9EA6-DF929625EA0E}">
        <p15:presenceInfo xmlns:p15="http://schemas.microsoft.com/office/powerpoint/2012/main" userId="S-1-5-21-1412035194-624093972-2819595877-4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99"/>
    <a:srgbClr val="253B3B"/>
    <a:srgbClr val="515955"/>
    <a:srgbClr val="374E46"/>
    <a:srgbClr val="3AAE6C"/>
    <a:srgbClr val="366C62"/>
    <a:srgbClr val="647629"/>
    <a:srgbClr val="252F2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76520" autoAdjust="0"/>
  </p:normalViewPr>
  <p:slideViewPr>
    <p:cSldViewPr snapToObjects="1" showGuides="1">
      <p:cViewPr varScale="1">
        <p:scale>
          <a:sx n="160" d="100"/>
          <a:sy n="160" d="100"/>
        </p:scale>
        <p:origin x="1722" y="138"/>
      </p:cViewPr>
      <p:guideLst>
        <p:guide orient="horz" pos="53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8" d="100"/>
          <a:sy n="98" d="100"/>
        </p:scale>
        <p:origin x="3516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-1" y="0"/>
            <a:ext cx="429309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Leibniz-Zentrum für Agrarlandschaftsforschung (ZALF) e. V.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913276" y="0"/>
            <a:ext cx="943136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0CBE3-79A1-BD49-A232-ED9679BD0A0C}" type="datetimeFigureOut">
              <a:rPr lang="de-DE" smtClean="0">
                <a:latin typeface="Segoe UI" panose="020B0502040204020203" pitchFamily="34" charset="0"/>
                <a:cs typeface="Segoe UI" panose="020B0502040204020203" pitchFamily="34" charset="0"/>
              </a:rPr>
              <a:t>25.04.2025</a:t>
            </a:fld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Überschriftenplatzhalter 1">
            <a:extLst>
              <a:ext uri="{FF2B5EF4-FFF2-40B4-BE49-F238E27FC236}">
                <a16:creationId xmlns:a16="http://schemas.microsoft.com/office/drawing/2014/main" id="{0DA37D9C-55C1-4B43-ACB7-FBD2C834E8C5}"/>
              </a:ext>
            </a:extLst>
          </p:cNvPr>
          <p:cNvSpPr txBox="1">
            <a:spLocks/>
          </p:cNvSpPr>
          <p:nvPr/>
        </p:nvSpPr>
        <p:spPr>
          <a:xfrm>
            <a:off x="5265204" y="0"/>
            <a:ext cx="728701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de-DE"/>
            </a:defPPr>
            <a:lvl1pPr marL="0" algn="l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Druck: </a:t>
            </a:r>
          </a:p>
        </p:txBody>
      </p:sp>
    </p:spTree>
    <p:extLst>
      <p:ext uri="{BB962C8B-B14F-4D97-AF65-F5344CB8AC3E}">
        <p14:creationId xmlns:p14="http://schemas.microsoft.com/office/powerpoint/2010/main" val="31235123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2F23E-9A37-9047-9935-0749BC47649A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ED08D-112A-2946-AA43-9F60F132A8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774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everyone. Today, I am presenting our work titled “Ground-level land surface classification and thermal analysis using foundation models.”</a:t>
            </a:r>
          </a:p>
          <a:p>
            <a:endParaRPr lang="en-US" sz="1200" dirty="0"/>
          </a:p>
          <a:p>
            <a:r>
              <a:rPr lang="en-US" dirty="0"/>
              <a:t>My name is Konlavach Mengsuwan, and I am a doctoral researcher in the </a:t>
            </a:r>
            <a:r>
              <a:rPr lang="en-US" b="1" dirty="0"/>
              <a:t>“Artificial Intelligence for Smart Agriculture” </a:t>
            </a:r>
            <a:r>
              <a:rPr lang="en-US" b="0" dirty="0"/>
              <a:t>working </a:t>
            </a:r>
            <a:r>
              <a:rPr lang="en-US" dirty="0"/>
              <a:t>group at ZALF in Germany.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41125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990A-23C1-1F77-8104-F4D5425D3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30872-9172-DE92-63FA-DE1339C58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BAC8C-6B4D-86F5-FA60-1C64D489E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Climate Change </a:t>
            </a:r>
            <a:r>
              <a:rPr lang="en-US" dirty="0"/>
              <a:t>is causing more </a:t>
            </a:r>
            <a:r>
              <a:rPr lang="en-US" b="1" dirty="0"/>
              <a:t>frequent</a:t>
            </a:r>
            <a:r>
              <a:rPr lang="en-US" dirty="0"/>
              <a:t> and </a:t>
            </a:r>
            <a:r>
              <a:rPr lang="en-US" b="1" dirty="0"/>
              <a:t>intense</a:t>
            </a:r>
            <a:r>
              <a:rPr lang="en-US" dirty="0"/>
              <a:t> heat events, affecting cities, farms, and natural ecosystems.</a:t>
            </a:r>
          </a:p>
          <a:p>
            <a:endParaRPr lang="en-US" dirty="0"/>
          </a:p>
          <a:p>
            <a:r>
              <a:rPr lang="en-US" dirty="0"/>
              <a:t>To understand their </a:t>
            </a:r>
            <a:r>
              <a:rPr lang="en-US" b="1" dirty="0"/>
              <a:t>impacts</a:t>
            </a:r>
            <a:r>
              <a:rPr lang="en-US" dirty="0"/>
              <a:t>, we need </a:t>
            </a:r>
            <a:r>
              <a:rPr lang="en-US" b="1" dirty="0"/>
              <a:t>detailed information </a:t>
            </a:r>
            <a:r>
              <a:rPr lang="en-US" dirty="0"/>
              <a:t>about </a:t>
            </a:r>
            <a:r>
              <a:rPr lang="en-US" b="1" dirty="0"/>
              <a:t>temperature variations at ground level </a:t>
            </a:r>
            <a:r>
              <a:rPr lang="en-US" dirty="0"/>
              <a:t>from the human-eye perspective — </a:t>
            </a:r>
          </a:p>
          <a:p>
            <a:r>
              <a:rPr lang="en-US" dirty="0"/>
              <a:t>because this is where </a:t>
            </a:r>
            <a:r>
              <a:rPr lang="en-US" b="1" dirty="0"/>
              <a:t>people</a:t>
            </a:r>
            <a:r>
              <a:rPr lang="en-US" dirty="0"/>
              <a:t>, </a:t>
            </a:r>
            <a:r>
              <a:rPr lang="en-US" b="1" dirty="0"/>
              <a:t>plants</a:t>
            </a:r>
            <a:r>
              <a:rPr lang="en-US" dirty="0"/>
              <a:t>, and </a:t>
            </a:r>
            <a:r>
              <a:rPr lang="en-US" b="1" dirty="0"/>
              <a:t>animals</a:t>
            </a:r>
            <a:r>
              <a:rPr lang="en-US" dirty="0"/>
              <a:t> actually experience heat.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</a:t>
            </a:r>
            <a:r>
              <a:rPr lang="en-US" b="1" dirty="0"/>
              <a:t>satellites</a:t>
            </a:r>
            <a:r>
              <a:rPr lang="en-US" dirty="0"/>
              <a:t> and </a:t>
            </a:r>
            <a:r>
              <a:rPr lang="en-US" b="1" dirty="0"/>
              <a:t>drones</a:t>
            </a:r>
            <a:r>
              <a:rPr lang="en-US" dirty="0"/>
              <a:t> are useful, they often miss </a:t>
            </a:r>
            <a:r>
              <a:rPr lang="en-US" b="1" dirty="0"/>
              <a:t>fine-scale temperature patterns </a:t>
            </a:r>
            <a:r>
              <a:rPr lang="en-US" dirty="0"/>
              <a:t>close to the ground due to </a:t>
            </a:r>
            <a:r>
              <a:rPr lang="en-US" b="1" dirty="0"/>
              <a:t>low resolution </a:t>
            </a:r>
            <a:r>
              <a:rPr lang="en-US" dirty="0"/>
              <a:t>or </a:t>
            </a:r>
            <a:r>
              <a:rPr lang="en-US" b="1" dirty="0"/>
              <a:t>limited coverage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why we turn to </a:t>
            </a:r>
            <a:r>
              <a:rPr lang="en-US" b="1" dirty="0"/>
              <a:t>handheld thermal cameras</a:t>
            </a:r>
            <a:r>
              <a:rPr lang="en-US" dirty="0"/>
              <a:t>. They are </a:t>
            </a:r>
            <a:r>
              <a:rPr lang="en-US" b="1" dirty="0"/>
              <a:t>portable</a:t>
            </a:r>
            <a:r>
              <a:rPr lang="en-US" dirty="0"/>
              <a:t>, </a:t>
            </a:r>
            <a:r>
              <a:rPr lang="en-US" b="1" dirty="0"/>
              <a:t>affordable</a:t>
            </a:r>
            <a:r>
              <a:rPr lang="en-US" dirty="0"/>
              <a:t>, and can capture </a:t>
            </a:r>
            <a:r>
              <a:rPr lang="en-US" b="1" dirty="0"/>
              <a:t>detailed thermal images </a:t>
            </a:r>
            <a:r>
              <a:rPr lang="en-US" dirty="0"/>
              <a:t>directly at ground level.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dirty="0"/>
              <a:t>However</a:t>
            </a:r>
            <a:r>
              <a:rPr lang="en-US" dirty="0"/>
              <a:t>, collecting this information with handheld thermal cameras has usually been </a:t>
            </a:r>
            <a:r>
              <a:rPr lang="en-US" b="1" dirty="0"/>
              <a:t>slow</a:t>
            </a:r>
            <a:r>
              <a:rPr lang="en-US" dirty="0"/>
              <a:t>, </a:t>
            </a:r>
            <a:r>
              <a:rPr lang="en-US" b="1" dirty="0"/>
              <a:t>very time-consuming</a:t>
            </a:r>
            <a:r>
              <a:rPr lang="en-US" dirty="0"/>
              <a:t>, especially when done </a:t>
            </a:r>
            <a:r>
              <a:rPr lang="en-US" b="1" dirty="0"/>
              <a:t>manually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31AB8-A8DE-382D-EC33-8B97E20E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9AC6F-D116-EE22-60E4-3D821FCC4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0B2E9-FF67-BAF1-4A8A-395D3840C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objective is to </a:t>
            </a:r>
            <a:r>
              <a:rPr lang="en-US" b="1" dirty="0"/>
              <a:t>develop a workflow</a:t>
            </a:r>
            <a:r>
              <a:rPr lang="en-US" dirty="0"/>
              <a:t> using </a:t>
            </a:r>
            <a:r>
              <a:rPr lang="en-US" b="1" dirty="0"/>
              <a:t>two foundation models</a:t>
            </a:r>
            <a:r>
              <a:rPr lang="en-US" dirty="0"/>
              <a:t> to automatically </a:t>
            </a:r>
            <a:r>
              <a:rPr lang="en-US" b="1" dirty="0"/>
              <a:t>segment, classify land surfaces</a:t>
            </a:r>
            <a:r>
              <a:rPr lang="en-US" dirty="0"/>
              <a:t>, and </a:t>
            </a:r>
            <a:r>
              <a:rPr lang="en-US" b="1" dirty="0"/>
              <a:t>analyze temperature differences</a:t>
            </a:r>
            <a:r>
              <a:rPr lang="en-US" dirty="0"/>
              <a:t> from </a:t>
            </a:r>
            <a:r>
              <a:rPr lang="en-US" b="1" dirty="0"/>
              <a:t>handheld thermal images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4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DE0D-DED0-9412-6D22-BB264EDFB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A6ED2A-F86B-320A-6092-D688EDC5B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6A4A05-1D36-5C29-3B95-A40339A57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diagram shows our workflow in four steps:</a:t>
            </a:r>
            <a:br>
              <a:rPr lang="en-US" dirty="0"/>
            </a:br>
            <a:r>
              <a:rPr lang="en-US" b="1" dirty="0"/>
              <a:t>First</a:t>
            </a:r>
            <a:r>
              <a:rPr lang="en-US" dirty="0"/>
              <a:t>, we collect RGB and thermal images at human-eye level.</a:t>
            </a:r>
            <a:br>
              <a:rPr lang="en-US" dirty="0"/>
            </a:br>
            <a:r>
              <a:rPr lang="en-US" b="1" dirty="0"/>
              <a:t>Second</a:t>
            </a:r>
            <a:r>
              <a:rPr lang="en-US" dirty="0"/>
              <a:t>, we segment images into meaningful land surfaces using Segment Anything Model (SAM) foundation model.</a:t>
            </a:r>
            <a:br>
              <a:rPr lang="en-US" dirty="0"/>
            </a:br>
            <a:r>
              <a:rPr lang="en-US" b="1" dirty="0"/>
              <a:t>Third</a:t>
            </a:r>
            <a:r>
              <a:rPr lang="en-US" dirty="0"/>
              <a:t>, we classify these segmented land surfaces using GPT-4o, a multimodal foundation model.</a:t>
            </a:r>
            <a:br>
              <a:rPr lang="en-US" dirty="0"/>
            </a:br>
            <a:r>
              <a:rPr lang="en-US" b="1" dirty="0"/>
              <a:t>Finally</a:t>
            </a:r>
            <a:r>
              <a:rPr lang="en-US" dirty="0"/>
              <a:t>, we link these classified segments with thermal images to understand how temperatures differ by surface type.</a:t>
            </a:r>
          </a:p>
        </p:txBody>
      </p:sp>
    </p:spTree>
    <p:extLst>
      <p:ext uri="{BB962C8B-B14F-4D97-AF65-F5344CB8AC3E}">
        <p14:creationId xmlns:p14="http://schemas.microsoft.com/office/powerpoint/2010/main" val="115034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51535-C740-A218-F52C-57748CF1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BA531C-07B6-9211-BD2C-D4926C5B6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81DCB8-FA63-44B2-39FC-BF804A779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study was conducted in </a:t>
            </a:r>
            <a:r>
              <a:rPr lang="en-US" b="1" dirty="0"/>
              <a:t>Lusatia</a:t>
            </a:r>
            <a:r>
              <a:rPr lang="en-US" dirty="0"/>
              <a:t>, Eastern Germany — one of the driest and hottest regions in the country.</a:t>
            </a:r>
            <a:br>
              <a:rPr lang="en-US" dirty="0"/>
            </a:br>
            <a:r>
              <a:rPr lang="en-US" dirty="0"/>
              <a:t>On a hot summer day in 2023, </a:t>
            </a:r>
            <a:r>
              <a:rPr lang="en-US" b="1" dirty="0"/>
              <a:t>four field teams</a:t>
            </a:r>
            <a:r>
              <a:rPr lang="en-US" dirty="0"/>
              <a:t> collected around </a:t>
            </a:r>
            <a:r>
              <a:rPr lang="en-US" b="1" dirty="0"/>
              <a:t>400 pairs of RGB and thermal images</a:t>
            </a:r>
            <a:r>
              <a:rPr lang="en-US" dirty="0"/>
              <a:t> using handheld </a:t>
            </a:r>
            <a:r>
              <a:rPr lang="en-US" b="1" dirty="0" err="1"/>
              <a:t>Hikmicro</a:t>
            </a:r>
            <a:r>
              <a:rPr lang="en-US" b="1" dirty="0"/>
              <a:t> Pocket 2</a:t>
            </a:r>
            <a:r>
              <a:rPr lang="en-US" dirty="0"/>
              <a:t> cameras.</a:t>
            </a:r>
            <a:br>
              <a:rPr lang="en-US" dirty="0"/>
            </a:br>
            <a:r>
              <a:rPr lang="en-US" dirty="0"/>
              <a:t>We captured data across a variety of landscapes, including </a:t>
            </a:r>
            <a:r>
              <a:rPr lang="en-US" b="1" dirty="0"/>
              <a:t>urban-rural areas</a:t>
            </a:r>
            <a:r>
              <a:rPr lang="en-US" dirty="0"/>
              <a:t>, </a:t>
            </a:r>
            <a:r>
              <a:rPr lang="en-US" b="1" dirty="0"/>
              <a:t>agricultural fields</a:t>
            </a:r>
            <a:r>
              <a:rPr lang="en-US" dirty="0"/>
              <a:t>, </a:t>
            </a:r>
            <a:r>
              <a:rPr lang="en-US" b="1" dirty="0"/>
              <a:t>water bodies</a:t>
            </a:r>
            <a:r>
              <a:rPr lang="en-US" dirty="0"/>
              <a:t>, and </a:t>
            </a:r>
            <a:r>
              <a:rPr lang="en-US" b="1" dirty="0"/>
              <a:t>post-mining sites</a:t>
            </a:r>
            <a:r>
              <a:rPr lang="en-US" dirty="0"/>
              <a:t>, between </a:t>
            </a:r>
            <a:r>
              <a:rPr lang="en-US" b="1" dirty="0"/>
              <a:t>12 PM and 6 PM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For this initial analysis, we selected and annotated </a:t>
            </a:r>
            <a:r>
              <a:rPr lang="en-US" b="1" dirty="0"/>
              <a:t>100 image pairs</a:t>
            </a:r>
            <a:r>
              <a:rPr lang="en-US" dirty="0"/>
              <a:t> to test our workflow.</a:t>
            </a:r>
          </a:p>
        </p:txBody>
      </p:sp>
    </p:spTree>
    <p:extLst>
      <p:ext uri="{BB962C8B-B14F-4D97-AF65-F5344CB8AC3E}">
        <p14:creationId xmlns:p14="http://schemas.microsoft.com/office/powerpoint/2010/main" val="331827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our </a:t>
            </a:r>
            <a:r>
              <a:rPr lang="en-US" b="1" dirty="0"/>
              <a:t>first example </a:t>
            </a:r>
            <a:r>
              <a:rPr lang="en-US" dirty="0"/>
              <a:t>of results from our workflow.</a:t>
            </a:r>
            <a:br>
              <a:rPr lang="en-US" dirty="0"/>
            </a:br>
            <a:r>
              <a:rPr lang="en-US" dirty="0"/>
              <a:t>Starting with an </a:t>
            </a:r>
            <a:r>
              <a:rPr lang="en-US" b="1" dirty="0"/>
              <a:t>RGB image</a:t>
            </a:r>
            <a:r>
              <a:rPr lang="en-US" dirty="0"/>
              <a:t>, </a:t>
            </a:r>
            <a:r>
              <a:rPr lang="en-US" b="1" dirty="0"/>
              <a:t>SAM</a:t>
            </a:r>
            <a:r>
              <a:rPr lang="en-US" dirty="0"/>
              <a:t> automatically </a:t>
            </a:r>
            <a:r>
              <a:rPr lang="en-US" b="1" dirty="0"/>
              <a:t>segmented</a:t>
            </a:r>
            <a:r>
              <a:rPr lang="en-US" dirty="0"/>
              <a:t> the image into clear land surfaces with index numbers.</a:t>
            </a:r>
            <a:br>
              <a:rPr lang="en-US" dirty="0"/>
            </a:br>
            <a:r>
              <a:rPr lang="en-US" dirty="0"/>
              <a:t>Next, GPT-4o </a:t>
            </a:r>
            <a:r>
              <a:rPr lang="en-US" b="1" dirty="0"/>
              <a:t>classified</a:t>
            </a:r>
            <a:r>
              <a:rPr lang="en-US" dirty="0"/>
              <a:t> </a:t>
            </a:r>
            <a:r>
              <a:rPr lang="en-US" b="1" dirty="0"/>
              <a:t>these segments </a:t>
            </a:r>
            <a:r>
              <a:rPr lang="en-US" dirty="0"/>
              <a:t>into predefined land surface categories.</a:t>
            </a:r>
            <a:br>
              <a:rPr lang="en-US" dirty="0"/>
            </a:br>
            <a:r>
              <a:rPr lang="en-US" b="1" dirty="0"/>
              <a:t>Finally</a:t>
            </a:r>
            <a:r>
              <a:rPr lang="en-US" dirty="0"/>
              <a:t>, we linked these </a:t>
            </a:r>
            <a:r>
              <a:rPr lang="en-US" b="1" dirty="0"/>
              <a:t>segments to thermal images</a:t>
            </a:r>
            <a:r>
              <a:rPr lang="en-US" dirty="0"/>
              <a:t>, clearly showing </a:t>
            </a:r>
            <a:r>
              <a:rPr lang="en-US" b="1" dirty="0"/>
              <a:t>temperature differences </a:t>
            </a:r>
            <a:r>
              <a:rPr lang="en-US" dirty="0"/>
              <a:t>among the various land surfaces.</a:t>
            </a:r>
          </a:p>
          <a:p>
            <a:endParaRPr lang="en-US" dirty="0"/>
          </a:p>
          <a:p>
            <a:r>
              <a:rPr lang="en-US" dirty="0"/>
              <a:t>This is another example demonstrating the same workflow.</a:t>
            </a:r>
            <a:br>
              <a:rPr lang="en-US" dirty="0"/>
            </a:br>
            <a:r>
              <a:rPr lang="en-US" dirty="0"/>
              <a:t>Again, SAM effectively segmented the RGB image, GPT-4o classified the segments, and the thermal overlay clearly reveals the temperature variation across different surfaces.</a:t>
            </a:r>
            <a:br>
              <a:rPr lang="en-US" dirty="0"/>
            </a:br>
            <a:r>
              <a:rPr lang="en-US" dirty="0"/>
              <a:t>This method is </a:t>
            </a:r>
            <a:r>
              <a:rPr lang="en-US" b="1" dirty="0"/>
              <a:t>fast</a:t>
            </a:r>
            <a:r>
              <a:rPr lang="en-US" dirty="0"/>
              <a:t>, </a:t>
            </a:r>
            <a:r>
              <a:rPr lang="en-US" b="1" dirty="0"/>
              <a:t>automatic</a:t>
            </a:r>
            <a:r>
              <a:rPr lang="en-US" dirty="0"/>
              <a:t>, and </a:t>
            </a:r>
            <a:r>
              <a:rPr lang="en-US" b="1" dirty="0"/>
              <a:t>consistent</a:t>
            </a:r>
            <a:r>
              <a:rPr lang="en-US" dirty="0"/>
              <a:t>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6581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E36E1-36B9-FE70-F105-C2ACE2583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F2C206-48CF-7DEC-2586-57E331D5B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97D5FD-6350-0FE4-883F-016F5C59D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We evaluated our workflow by measuring how </a:t>
            </a:r>
            <a:r>
              <a:rPr lang="en-US" b="1" dirty="0"/>
              <a:t>accurately the GPT-4o classified</a:t>
            </a:r>
            <a:r>
              <a:rPr lang="en-US" dirty="0"/>
              <a:t> land surfaces.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confusion matrix</a:t>
            </a:r>
            <a:r>
              <a:rPr lang="en-US" dirty="0"/>
              <a:t> shows a strong agreement between predictions and actual classes, with an overall accuracy of </a:t>
            </a:r>
            <a:r>
              <a:rPr lang="en-US" b="1" dirty="0"/>
              <a:t>80%</a:t>
            </a:r>
            <a:r>
              <a:rPr lang="en-US" dirty="0"/>
              <a:t> for broad land categories.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We also analyzed </a:t>
            </a:r>
            <a:r>
              <a:rPr lang="en-US" b="1" dirty="0"/>
              <a:t>temperature differences</a:t>
            </a:r>
            <a:r>
              <a:rPr lang="en-US" dirty="0"/>
              <a:t> across these classified surfaces.</a:t>
            </a:r>
            <a:br>
              <a:rPr lang="en-US" dirty="0"/>
            </a:br>
            <a:r>
              <a:rPr lang="en-US" dirty="0"/>
              <a:t>As shown, </a:t>
            </a:r>
            <a:r>
              <a:rPr lang="en-US" b="1" dirty="0"/>
              <a:t>agricultural areas</a:t>
            </a:r>
            <a:r>
              <a:rPr lang="en-US" dirty="0"/>
              <a:t> consistently had the lowest temperatures, while roads and built structure were much hotter.</a:t>
            </a:r>
            <a:br>
              <a:rPr lang="en-US" dirty="0"/>
            </a:br>
            <a:r>
              <a:rPr lang="en-US" dirty="0"/>
              <a:t>This highlights how our workflow can reveal important heat patterns to support better </a:t>
            </a:r>
            <a:r>
              <a:rPr lang="en-US" b="1" dirty="0"/>
              <a:t>planning</a:t>
            </a:r>
            <a:r>
              <a:rPr lang="en-US" dirty="0"/>
              <a:t> and </a:t>
            </a:r>
            <a:r>
              <a:rPr lang="en-US" b="1" dirty="0"/>
              <a:t>climate adaptation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3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0C5D7-2EE5-4854-0812-A11323534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3E041B-FF49-A9ED-80CC-89CF8D9C0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702BC4-AA01-43A8-499A-9526C3822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In conclusion, we introduced an </a:t>
            </a:r>
            <a:r>
              <a:rPr lang="en-US" b="1" dirty="0"/>
              <a:t>accessible</a:t>
            </a:r>
            <a:r>
              <a:rPr lang="en-US" dirty="0"/>
              <a:t>, </a:t>
            </a:r>
            <a:r>
              <a:rPr lang="en-US" b="1" dirty="0"/>
              <a:t>scalable</a:t>
            </a:r>
            <a:r>
              <a:rPr lang="en-US" dirty="0"/>
              <a:t> method for </a:t>
            </a:r>
            <a:r>
              <a:rPr lang="en-US" b="1" dirty="0"/>
              <a:t>detailed temperature profiling </a:t>
            </a:r>
            <a:r>
              <a:rPr lang="en-US" dirty="0"/>
              <a:t>using handheld thermal imagery and foundation models. </a:t>
            </a:r>
          </a:p>
          <a:p>
            <a:r>
              <a:rPr lang="en-US" dirty="0"/>
              <a:t>This approach significantly enhances our ability to </a:t>
            </a:r>
            <a:r>
              <a:rPr lang="en-US" b="1" dirty="0"/>
              <a:t>monitor</a:t>
            </a:r>
            <a:r>
              <a:rPr lang="en-US" dirty="0"/>
              <a:t> and </a:t>
            </a:r>
            <a:r>
              <a:rPr lang="en-US" b="1" dirty="0"/>
              <a:t>understand local temperature variations,</a:t>
            </a:r>
            <a:r>
              <a:rPr lang="en-US" dirty="0"/>
              <a:t> which are important for </a:t>
            </a:r>
            <a:r>
              <a:rPr lang="en-US" b="1" dirty="0"/>
              <a:t>climate adaptation strategies.</a:t>
            </a:r>
          </a:p>
        </p:txBody>
      </p:sp>
    </p:spTree>
    <p:extLst>
      <p:ext uri="{BB962C8B-B14F-4D97-AF65-F5344CB8AC3E}">
        <p14:creationId xmlns:p14="http://schemas.microsoft.com/office/powerpoint/2010/main" val="417017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very much for your attention. I'm happy to </a:t>
            </a:r>
            <a:r>
              <a:rPr lang="en-US" b="1" dirty="0"/>
              <a:t>discuss</a:t>
            </a:r>
            <a:r>
              <a:rPr lang="en-US" dirty="0"/>
              <a:t> any questions or further </a:t>
            </a:r>
            <a:r>
              <a:rPr lang="en-GB" b="1" dirty="0"/>
              <a:t>clarifications</a:t>
            </a:r>
            <a:r>
              <a:rPr lang="en-US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0257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0B0CB5-C46E-401E-B66D-B8873D9DB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F301D-5FAD-45A8-B8BE-91AA176BBFE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20471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no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45785"/>
          <a:stretch/>
        </p:blipFill>
        <p:spPr>
          <a:xfrm>
            <a:off x="0" y="1089025"/>
            <a:ext cx="9144000" cy="279399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0272" y="-217"/>
            <a:ext cx="1087040" cy="1087040"/>
          </a:xfrm>
          <a:prstGeom prst="rect">
            <a:avLst/>
          </a:prstGeom>
        </p:spPr>
      </p:pic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1540" y="1391102"/>
            <a:ext cx="8316924" cy="856612"/>
          </a:xfr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tabLst/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Title Version 1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two-line</a:t>
            </a:r>
            <a:r>
              <a:rPr lang="de-DE" dirty="0"/>
              <a:t> title)</a:t>
            </a:r>
          </a:p>
          <a:p>
            <a:pPr lvl="0"/>
            <a:br>
              <a:rPr lang="de-DE" dirty="0"/>
            </a:br>
            <a:endParaRPr lang="de-DE" dirty="0"/>
          </a:p>
        </p:txBody>
      </p:sp>
      <p:sp>
        <p:nvSpPr>
          <p:cNvPr id="14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31540" y="3527425"/>
            <a:ext cx="6588732" cy="231061"/>
          </a:xfrm>
        </p:spPr>
        <p:txBody>
          <a:bodyPr lIns="0" tIns="0" rIns="0" anchor="b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[</a:t>
            </a:r>
            <a:r>
              <a:rPr lang="de-DE" dirty="0" err="1"/>
              <a:t>acad</a:t>
            </a:r>
            <a:r>
              <a:rPr lang="de-DE" dirty="0"/>
              <a:t>. title][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][last </a:t>
            </a:r>
            <a:r>
              <a:rPr lang="de-DE" dirty="0" err="1"/>
              <a:t>name</a:t>
            </a:r>
            <a:r>
              <a:rPr lang="de-DE" dirty="0"/>
              <a:t>], [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]</a:t>
            </a:r>
          </a:p>
        </p:txBody>
      </p:sp>
      <p:sp>
        <p:nvSpPr>
          <p:cNvPr id="15" name="Titel 1"/>
          <p:cNvSpPr txBox="1">
            <a:spLocks/>
          </p:cNvSpPr>
          <p:nvPr userDrawn="1"/>
        </p:nvSpPr>
        <p:spPr>
          <a:xfrm>
            <a:off x="431540" y="4745707"/>
            <a:ext cx="441504" cy="191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050" dirty="0">
                <a:solidFill>
                  <a:schemeClr val="tx1"/>
                </a:solidFill>
              </a:rPr>
              <a:t>Date:</a:t>
            </a:r>
            <a:endParaRPr lang="de-DE" sz="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sp>
        <p:nvSpPr>
          <p:cNvPr id="16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791580" y="4745707"/>
            <a:ext cx="790575" cy="181768"/>
          </a:xfrm>
        </p:spPr>
        <p:txBody>
          <a:bodyPr lIns="0" tIns="0" rIns="0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DD.MM.YYYY</a:t>
            </a:r>
          </a:p>
        </p:txBody>
      </p:sp>
      <p:sp>
        <p:nvSpPr>
          <p:cNvPr id="18" name="Titel 1"/>
          <p:cNvSpPr txBox="1">
            <a:spLocks/>
          </p:cNvSpPr>
          <p:nvPr userDrawn="1"/>
        </p:nvSpPr>
        <p:spPr>
          <a:xfrm>
            <a:off x="431540" y="404219"/>
            <a:ext cx="4649864" cy="278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400" dirty="0">
                <a:solidFill>
                  <a:srgbClr val="000000"/>
                </a:solidFill>
              </a:rPr>
              <a:t>Leibniz </a:t>
            </a:r>
            <a:r>
              <a:rPr lang="de-DE" sz="1400" dirty="0" err="1">
                <a:solidFill>
                  <a:srgbClr val="000000"/>
                </a:solidFill>
              </a:rPr>
              <a:t>Centre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Agricultural</a:t>
            </a:r>
            <a:r>
              <a:rPr lang="de-DE" sz="1400" baseline="0" dirty="0">
                <a:solidFill>
                  <a:srgbClr val="000000"/>
                </a:solidFill>
              </a:rPr>
              <a:t> </a:t>
            </a:r>
            <a:r>
              <a:rPr lang="de-DE" sz="1400" baseline="0" dirty="0" err="1">
                <a:solidFill>
                  <a:srgbClr val="000000"/>
                </a:solidFill>
              </a:rPr>
              <a:t>Landscape</a:t>
            </a:r>
            <a:r>
              <a:rPr lang="de-DE" sz="1400" baseline="0" dirty="0">
                <a:solidFill>
                  <a:srgbClr val="000000"/>
                </a:solidFill>
              </a:rPr>
              <a:t> Research (ZALF)</a:t>
            </a:r>
            <a:endParaRPr lang="de-DE" sz="1800" kern="1200" dirty="0">
              <a:solidFill>
                <a:srgbClr val="000000"/>
              </a:solidFill>
              <a:latin typeface="+mn-lt"/>
              <a:ea typeface="+mj-ea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627559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with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 b="45785"/>
          <a:stretch/>
        </p:blipFill>
        <p:spPr>
          <a:xfrm>
            <a:off x="0" y="1089025"/>
            <a:ext cx="9144000" cy="27939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0272" y="-217"/>
            <a:ext cx="1087040" cy="108704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31540" y="1391102"/>
            <a:ext cx="4138613" cy="1298696"/>
          </a:xfr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tabLst/>
              <a:defRPr sz="22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Title Version 1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, </a:t>
            </a:r>
            <a:r>
              <a:rPr lang="de-DE" dirty="0" err="1"/>
              <a:t>three-line</a:t>
            </a:r>
            <a:r>
              <a:rPr lang="de-DE" dirty="0"/>
              <a:t> title)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31540" y="3527425"/>
            <a:ext cx="4138612" cy="231061"/>
          </a:xfrm>
        </p:spPr>
        <p:txBody>
          <a:bodyPr lIns="0" tIns="0" rIns="0" anchor="b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[</a:t>
            </a:r>
            <a:r>
              <a:rPr lang="de-DE" dirty="0" err="1"/>
              <a:t>acad</a:t>
            </a:r>
            <a:r>
              <a:rPr lang="de-DE" dirty="0"/>
              <a:t>. title][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][last </a:t>
            </a:r>
            <a:r>
              <a:rPr lang="de-DE" dirty="0" err="1"/>
              <a:t>name</a:t>
            </a:r>
            <a:r>
              <a:rPr lang="de-DE" dirty="0"/>
              <a:t>], [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]</a:t>
            </a:r>
          </a:p>
        </p:txBody>
      </p:sp>
      <p:sp>
        <p:nvSpPr>
          <p:cNvPr id="20" name="Titel 1"/>
          <p:cNvSpPr txBox="1">
            <a:spLocks/>
          </p:cNvSpPr>
          <p:nvPr userDrawn="1"/>
        </p:nvSpPr>
        <p:spPr>
          <a:xfrm>
            <a:off x="431540" y="4745707"/>
            <a:ext cx="441504" cy="191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050" dirty="0">
                <a:solidFill>
                  <a:schemeClr val="tx1"/>
                </a:solidFill>
              </a:rPr>
              <a:t>Date:</a:t>
            </a:r>
            <a:endParaRPr lang="de-DE" sz="800" dirty="0">
              <a:solidFill>
                <a:schemeClr val="tx1"/>
              </a:solidFill>
              <a:ea typeface="+mn-ea"/>
              <a:cs typeface="Open Sans Regular"/>
            </a:endParaRP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791580" y="4745707"/>
            <a:ext cx="790575" cy="181768"/>
          </a:xfrm>
        </p:spPr>
        <p:txBody>
          <a:bodyPr lIns="0" tIns="0" rIns="0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DD.MM.YYYY</a:t>
            </a:r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431540" y="404219"/>
            <a:ext cx="4649864" cy="278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2"/>
                </a:solidFill>
                <a:latin typeface="+mn-lt"/>
                <a:ea typeface="+mj-ea"/>
                <a:cs typeface="Open Sans bold"/>
              </a:defRPr>
            </a:lvl1pPr>
          </a:lstStyle>
          <a:p>
            <a:r>
              <a:rPr lang="de-DE" sz="1400" dirty="0">
                <a:solidFill>
                  <a:srgbClr val="000000"/>
                </a:solidFill>
              </a:rPr>
              <a:t>Leibniz </a:t>
            </a:r>
            <a:r>
              <a:rPr lang="de-DE" sz="1400" dirty="0" err="1">
                <a:solidFill>
                  <a:srgbClr val="000000"/>
                </a:solidFill>
              </a:rPr>
              <a:t>Centre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Agricultural</a:t>
            </a:r>
            <a:r>
              <a:rPr lang="de-DE" sz="1400" baseline="0" dirty="0">
                <a:solidFill>
                  <a:srgbClr val="000000"/>
                </a:solidFill>
              </a:rPr>
              <a:t> </a:t>
            </a:r>
            <a:r>
              <a:rPr lang="de-DE" sz="1400" baseline="0" dirty="0" err="1">
                <a:solidFill>
                  <a:srgbClr val="000000"/>
                </a:solidFill>
              </a:rPr>
              <a:t>Landscape</a:t>
            </a:r>
            <a:r>
              <a:rPr lang="de-DE" sz="1400" baseline="0" dirty="0">
                <a:solidFill>
                  <a:srgbClr val="000000"/>
                </a:solidFill>
              </a:rPr>
              <a:t> Research (ZALF)</a:t>
            </a:r>
            <a:endParaRPr lang="de-DE" sz="1800" kern="1200" dirty="0">
              <a:solidFill>
                <a:srgbClr val="000000"/>
              </a:solidFill>
              <a:latin typeface="+mn-lt"/>
              <a:ea typeface="+mj-ea"/>
              <a:cs typeface="Ope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1564099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3" pos="5488">
          <p15:clr>
            <a:srgbClr val="FBAE40"/>
          </p15:clr>
        </p15:guide>
        <p15:guide id="6" pos="3016" userDrawn="1">
          <p15:clr>
            <a:srgbClr val="FBAE40"/>
          </p15:clr>
        </p15:guide>
        <p15:guide id="7" orient="horz" pos="1212" userDrawn="1">
          <p15:clr>
            <a:srgbClr val="FBAE40"/>
          </p15:clr>
        </p15:guide>
        <p15:guide id="10" orient="horz" pos="27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27"/>
          <p:cNvSpPr>
            <a:spLocks noGrp="1"/>
          </p:cNvSpPr>
          <p:nvPr>
            <p:ph type="pic" sz="quarter" idx="14" hasCustomPrompt="1"/>
          </p:nvPr>
        </p:nvSpPr>
        <p:spPr>
          <a:xfrm>
            <a:off x="5118787" y="1059582"/>
            <a:ext cx="3784600" cy="240036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Textplatzhalter 40"/>
          <p:cNvSpPr>
            <a:spLocks noGrp="1"/>
          </p:cNvSpPr>
          <p:nvPr>
            <p:ph type="body" sz="quarter" idx="21" hasCustomPrompt="1"/>
          </p:nvPr>
        </p:nvSpPr>
        <p:spPr>
          <a:xfrm>
            <a:off x="223324" y="1059647"/>
            <a:ext cx="4194175" cy="43815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headline</a:t>
            </a:r>
            <a:r>
              <a:rPr lang="de-DE" dirty="0"/>
              <a:t>, Segoe UI </a:t>
            </a:r>
            <a:r>
              <a:rPr lang="de-DE" dirty="0" err="1"/>
              <a:t>Semibold</a:t>
            </a:r>
            <a:r>
              <a:rPr lang="de-DE" dirty="0"/>
              <a:t>, 16pt</a:t>
            </a:r>
          </a:p>
        </p:txBody>
      </p:sp>
      <p:sp>
        <p:nvSpPr>
          <p:cNvPr id="17" name="Textplatzhalter 43"/>
          <p:cNvSpPr>
            <a:spLocks noGrp="1"/>
          </p:cNvSpPr>
          <p:nvPr>
            <p:ph type="body" sz="quarter" idx="23" hasCustomPrompt="1"/>
          </p:nvPr>
        </p:nvSpPr>
        <p:spPr>
          <a:xfrm>
            <a:off x="5118787" y="3510747"/>
            <a:ext cx="3784600" cy="311150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caption</a:t>
            </a:r>
            <a:r>
              <a:rPr lang="de-DE" dirty="0"/>
              <a:t>, Segoe UI, 12pt</a:t>
            </a:r>
          </a:p>
        </p:txBody>
      </p:sp>
      <p:sp>
        <p:nvSpPr>
          <p:cNvPr id="18" name="Textplatzhalt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223324" y="2450297"/>
            <a:ext cx="4194175" cy="1371600"/>
          </a:xfrm>
        </p:spPr>
        <p:txBody>
          <a:bodyPr lIns="0" tIns="0"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, Segoe UI, 16pt</a:t>
            </a:r>
          </a:p>
        </p:txBody>
      </p:sp>
      <p:sp>
        <p:nvSpPr>
          <p:cNvPr id="19" name="Textplatzhalter 40"/>
          <p:cNvSpPr>
            <a:spLocks noGrp="1"/>
          </p:cNvSpPr>
          <p:nvPr>
            <p:ph type="body" sz="quarter" idx="22" hasCustomPrompt="1"/>
          </p:nvPr>
        </p:nvSpPr>
        <p:spPr>
          <a:xfrm>
            <a:off x="223324" y="1764497"/>
            <a:ext cx="4194175" cy="43815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, Segoe UI, 16pt</a:t>
            </a:r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2F8E32-630E-4E61-8F2E-E181B018742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9B98B9-A8BF-4AE1-837A-DA922CF9D24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89944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223324" y="4540220"/>
            <a:ext cx="1009650" cy="476249"/>
          </a:xfrm>
          <a:noFill/>
        </p:spPr>
        <p:txBody>
          <a:bodyPr/>
          <a:lstStyle>
            <a:lvl1pPr marL="0" indent="0" algn="l">
              <a:buNone/>
              <a:defRPr sz="7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 err="1"/>
              <a:t>Placeholder</a:t>
            </a:r>
            <a:r>
              <a:rPr lang="de-DE" dirty="0"/>
              <a:t> Partnerlogos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1423474" y="4540220"/>
            <a:ext cx="1009650" cy="476249"/>
          </a:xfrm>
        </p:spPr>
        <p:txBody>
          <a:bodyPr/>
          <a:lstStyle>
            <a:lvl1pPr marL="0" indent="0" algn="l">
              <a:buNone/>
              <a:defRPr sz="7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 err="1"/>
              <a:t>Placeholder</a:t>
            </a:r>
            <a:r>
              <a:rPr lang="de-DE" dirty="0"/>
              <a:t> Partnerlogos</a:t>
            </a:r>
          </a:p>
        </p:txBody>
      </p:sp>
      <p:sp>
        <p:nvSpPr>
          <p:cNvPr id="19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2604574" y="4540220"/>
            <a:ext cx="1009650" cy="476249"/>
          </a:xfrm>
        </p:spPr>
        <p:txBody>
          <a:bodyPr/>
          <a:lstStyle>
            <a:lvl1pPr marL="0" indent="0" algn="l">
              <a:buNone/>
              <a:defRPr sz="7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 err="1"/>
              <a:t>Placeholder</a:t>
            </a:r>
            <a:r>
              <a:rPr lang="de-DE" dirty="0"/>
              <a:t> Partnerlogos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1" name="Bildplatzhalter 27">
            <a:extLst>
              <a:ext uri="{FF2B5EF4-FFF2-40B4-BE49-F238E27FC236}">
                <a16:creationId xmlns:a16="http://schemas.microsoft.com/office/drawing/2014/main" id="{D4E403AD-DF6B-4008-8FA8-4BA5A0169A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8787" y="1059582"/>
            <a:ext cx="3784600" cy="240036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BF5B707E-605C-4FC7-B351-EA02D83EE9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324" y="1059647"/>
            <a:ext cx="4194175" cy="43815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headline</a:t>
            </a:r>
            <a:r>
              <a:rPr lang="de-DE" dirty="0"/>
              <a:t>, Segoe UI </a:t>
            </a:r>
            <a:r>
              <a:rPr lang="de-DE" dirty="0" err="1"/>
              <a:t>Semibold</a:t>
            </a:r>
            <a:r>
              <a:rPr lang="de-DE" dirty="0"/>
              <a:t>, 16pt</a:t>
            </a:r>
          </a:p>
        </p:txBody>
      </p:sp>
      <p:sp>
        <p:nvSpPr>
          <p:cNvPr id="23" name="Textplatzhalter 43">
            <a:extLst>
              <a:ext uri="{FF2B5EF4-FFF2-40B4-BE49-F238E27FC236}">
                <a16:creationId xmlns:a16="http://schemas.microsoft.com/office/drawing/2014/main" id="{6C124B60-56E9-4F4A-87C7-15297D5F6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8787" y="3510747"/>
            <a:ext cx="3784600" cy="311150"/>
          </a:xfrm>
        </p:spPr>
        <p:txBody>
          <a:bodyPr lIns="0" tIns="0"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caption</a:t>
            </a:r>
            <a:r>
              <a:rPr lang="de-DE" dirty="0"/>
              <a:t>, Segoe UI, 12pt</a:t>
            </a:r>
          </a:p>
        </p:txBody>
      </p:sp>
      <p:sp>
        <p:nvSpPr>
          <p:cNvPr id="24" name="Textplatzhalter 45">
            <a:extLst>
              <a:ext uri="{FF2B5EF4-FFF2-40B4-BE49-F238E27FC236}">
                <a16:creationId xmlns:a16="http://schemas.microsoft.com/office/drawing/2014/main" id="{08C60E19-2A7C-4903-8654-7BD8B4141D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324" y="2450297"/>
            <a:ext cx="4194175" cy="1371600"/>
          </a:xfrm>
        </p:spPr>
        <p:txBody>
          <a:bodyPr lIns="0" tIns="0"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, Segoe UI, 16pt</a:t>
            </a:r>
          </a:p>
        </p:txBody>
      </p:sp>
      <p:sp>
        <p:nvSpPr>
          <p:cNvPr id="25" name="Textplatzhalter 40">
            <a:extLst>
              <a:ext uri="{FF2B5EF4-FFF2-40B4-BE49-F238E27FC236}">
                <a16:creationId xmlns:a16="http://schemas.microsoft.com/office/drawing/2014/main" id="{8EB58AD0-9316-4EAA-B481-F726E6D075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324" y="1764497"/>
            <a:ext cx="4194175" cy="438150"/>
          </a:xfrm>
        </p:spPr>
        <p:txBody>
          <a:bodyPr lIns="0" tIns="0"/>
          <a:lstStyle>
            <a:lvl1pPr marL="0" indent="0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, Segoe UI, 16pt</a:t>
            </a:r>
          </a:p>
        </p:txBody>
      </p:sp>
    </p:spTree>
    <p:extLst>
      <p:ext uri="{BB962C8B-B14F-4D97-AF65-F5344CB8AC3E}">
        <p14:creationId xmlns:p14="http://schemas.microsoft.com/office/powerpoint/2010/main" val="154791234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is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8D8C20-E3B3-40C2-B640-EEC85124D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285"/>
          <a:stretch/>
        </p:blipFill>
        <p:spPr>
          <a:xfrm>
            <a:off x="1" y="4479962"/>
            <a:ext cx="9143999" cy="66353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9B98B9-A8BF-4AE1-837A-DA922CF9D24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71600" y="4680949"/>
            <a:ext cx="6588732" cy="231061"/>
          </a:xfrm>
        </p:spPr>
        <p:txBody>
          <a:bodyPr lIns="0" tIns="0" rIns="0" anchor="b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[</a:t>
            </a:r>
            <a:r>
              <a:rPr lang="de-DE" dirty="0" err="1"/>
              <a:t>acad</a:t>
            </a:r>
            <a:r>
              <a:rPr lang="de-DE" dirty="0"/>
              <a:t>. title][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][last </a:t>
            </a:r>
            <a:r>
              <a:rPr lang="de-DE" dirty="0" err="1"/>
              <a:t>name</a:t>
            </a:r>
            <a:r>
              <a:rPr lang="de-DE" dirty="0"/>
              <a:t>], [Email], [Tel.nr.]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7089" y="4680949"/>
            <a:ext cx="668507" cy="231061"/>
          </a:xfrm>
        </p:spPr>
        <p:txBody>
          <a:bodyPr lIns="0" tIns="0" rIns="0" anchor="b"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Contact</a:t>
            </a:r>
            <a:r>
              <a:rPr lang="de-DE" dirty="0"/>
              <a:t>: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62" y="1803382"/>
            <a:ext cx="5915476" cy="15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025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F5CA0F-058F-47A5-9F2A-79B1056DA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8B9-A8BF-4AE1-837A-DA922CF9D24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009089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4CD06C-9EE6-4411-A016-B41291196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03994" y="4672005"/>
            <a:ext cx="597902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BF301D-5FAD-45A8-B8BE-91AA176BBFE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93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spd="med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281" y="990592"/>
            <a:ext cx="8853616" cy="3533783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8D8C20-E3B3-40C2-B640-EEC85124DD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0"/>
            <a:ext cx="9143999" cy="842962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C91C6-7308-4DBA-946D-ADA463765BA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403993" y="4672005"/>
            <a:ext cx="597903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E9B98B9-A8BF-4AE1-837A-DA922CF9D24B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2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58" r:id="rId3"/>
    <p:sldLayoutId id="2147483663" r:id="rId4"/>
    <p:sldLayoutId id="2147483670" r:id="rId5"/>
    <p:sldLayoutId id="2147483669" r:id="rId6"/>
  </p:sldLayoutIdLst>
  <p:transition spd="med">
    <p:fad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Open Sans bold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Open Sans Regular"/>
        </a:defRPr>
      </a:lvl1pPr>
      <a:lvl2pPr marL="361950" indent="-184150" algn="l" defTabSz="457200" rtl="0" eaLnBrk="1" latinLnBrk="0" hangingPunct="1">
        <a:spcBef>
          <a:spcPct val="20000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Open Sans Regular"/>
        </a:defRPr>
      </a:lvl2pPr>
      <a:lvl3pPr marL="539750" indent="-177800" algn="l" defTabSz="457200" rtl="0" eaLnBrk="1" latinLnBrk="0" hangingPunct="1">
        <a:spcBef>
          <a:spcPct val="20000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Open Sans Regular"/>
        </a:defRPr>
      </a:lvl3pPr>
      <a:lvl4pPr marL="717550" indent="-177800" algn="l" defTabSz="457200" rtl="0" eaLnBrk="1" latinLnBrk="0" hangingPunct="1">
        <a:spcBef>
          <a:spcPct val="20000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Open Sans Regular"/>
        </a:defRPr>
      </a:lvl4pPr>
      <a:lvl5pPr marL="895350" indent="-177800" algn="l" defTabSz="457200" rtl="0" eaLnBrk="1" latinLnBrk="0" hangingPunct="1">
        <a:spcBef>
          <a:spcPct val="20000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Open San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Ground-level land surface classification and thermal analysis using foundation models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 err="1"/>
              <a:t>Konlavach</a:t>
            </a:r>
            <a:r>
              <a:rPr lang="de-DE" b="1" dirty="0"/>
              <a:t> </a:t>
            </a:r>
            <a:r>
              <a:rPr lang="de-DE" b="1" dirty="0" err="1"/>
              <a:t>Mengsuwan</a:t>
            </a:r>
            <a:r>
              <a:rPr lang="de-DE" b="1" dirty="0"/>
              <a:t>, </a:t>
            </a:r>
            <a:r>
              <a:rPr lang="de-DE" dirty="0"/>
              <a:t>Masahiro Ryo</a:t>
            </a:r>
            <a:endParaRPr lang="de-DE" b="1" dirty="0"/>
          </a:p>
          <a:p>
            <a:r>
              <a:rPr lang="en-US" sz="1100" dirty="0"/>
              <a:t>Doctoral researcher in the research unit “Artificial Intelligence for Smart Agriculture” at ZALF, Germany</a:t>
            </a:r>
            <a:endParaRPr lang="de-DE" sz="1100" b="1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28.04.2025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F4FFB3DD-CC79-8F90-C837-38D23159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59" t="10285" r="16344" b="14900"/>
          <a:stretch/>
        </p:blipFill>
        <p:spPr>
          <a:xfrm>
            <a:off x="6929240" y="111391"/>
            <a:ext cx="993019" cy="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736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64C93-982A-D761-0438-07D7C8DD9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802978-6B95-CF10-653C-E979243B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</p:spPr>
        <p:txBody>
          <a:bodyPr anchor="ctr">
            <a:normAutofit/>
          </a:bodyPr>
          <a:lstStyle/>
          <a:p>
            <a:r>
              <a:rPr lang="en-US" dirty="0"/>
              <a:t>A Practical Tool for Ground-Level Thermal Profiling</a:t>
            </a:r>
            <a:endParaRPr lang="LID4096" dirty="0"/>
          </a:p>
        </p:txBody>
      </p:sp>
      <p:sp>
        <p:nvSpPr>
          <p:cNvPr id="40" name="Slide Number Placeholder 7">
            <a:extLst>
              <a:ext uri="{FF2B5EF4-FFF2-40B4-BE49-F238E27FC236}">
                <a16:creationId xmlns:a16="http://schemas.microsoft.com/office/drawing/2014/main" id="{4A66CED1-2049-DDF4-F19D-57DB19E4595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403993" y="4672005"/>
            <a:ext cx="597903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8E9B98B9-A8BF-4AE1-837A-DA922CF9D24B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E1A01E29-8DA7-E7A4-2712-E72FEDA3FC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03993" y="4672005"/>
            <a:ext cx="597903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8E9B98B9-A8BF-4AE1-837A-DA922CF9D24B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3DA1FF-0165-C9E9-BA0D-E7BC428CE5A4}"/>
              </a:ext>
            </a:extLst>
          </p:cNvPr>
          <p:cNvGrpSpPr>
            <a:grpSpLocks noChangeAspect="1"/>
          </p:cNvGrpSpPr>
          <p:nvPr/>
        </p:nvGrpSpPr>
        <p:grpSpPr>
          <a:xfrm>
            <a:off x="233236" y="1131590"/>
            <a:ext cx="4854913" cy="3688262"/>
            <a:chOff x="4614774" y="1279159"/>
            <a:chExt cx="4255658" cy="32330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A road with railings and trees&#10;&#10;AI-generated content may be incorrect.">
              <a:extLst>
                <a:ext uri="{FF2B5EF4-FFF2-40B4-BE49-F238E27FC236}">
                  <a16:creationId xmlns:a16="http://schemas.microsoft.com/office/drawing/2014/main" id="{65A81EB8-CF9A-BE8A-E692-5B46B609B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0432" y="1280313"/>
              <a:ext cx="2160000" cy="1620000"/>
            </a:xfrm>
            <a:prstGeom prst="rect">
              <a:avLst/>
            </a:prstGeom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pic>
          <p:nvPicPr>
            <p:cNvPr id="24" name="Picture 23" descr="A camera on a screen&#10;&#10;AI-generated content may be incorrect.">
              <a:extLst>
                <a:ext uri="{FF2B5EF4-FFF2-40B4-BE49-F238E27FC236}">
                  <a16:creationId xmlns:a16="http://schemas.microsoft.com/office/drawing/2014/main" id="{32755F50-75D8-EF94-554C-329A2785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31" t="265" r="52094"/>
            <a:stretch/>
          </p:blipFill>
          <p:spPr>
            <a:xfrm>
              <a:off x="4614774" y="1279159"/>
              <a:ext cx="2081462" cy="323301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pic>
          <p:nvPicPr>
            <p:cNvPr id="9" name="Picture 8" descr="A road with trees and a cloudy sky&#10;&#10;AI-generated content may be incorrect.">
              <a:extLst>
                <a:ext uri="{FF2B5EF4-FFF2-40B4-BE49-F238E27FC236}">
                  <a16:creationId xmlns:a16="http://schemas.microsoft.com/office/drawing/2014/main" id="{ED2F348D-DCB9-725B-12E5-798532EBF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0432" y="2892169"/>
              <a:ext cx="2160000" cy="1620000"/>
            </a:xfrm>
            <a:prstGeom prst="rect">
              <a:avLst/>
            </a:prstGeom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4174D2-7AD8-A94E-72E4-1C5EBE51278F}"/>
                </a:ext>
              </a:extLst>
            </p:cNvPr>
            <p:cNvSpPr txBox="1"/>
            <p:nvPr/>
          </p:nvSpPr>
          <p:spPr>
            <a:xfrm>
              <a:off x="7790432" y="1293077"/>
              <a:ext cx="106912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Visual Image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B9F86D-8D04-AD19-B144-13155EEB88F2}"/>
                </a:ext>
              </a:extLst>
            </p:cNvPr>
            <p:cNvSpPr txBox="1"/>
            <p:nvPr/>
          </p:nvSpPr>
          <p:spPr>
            <a:xfrm>
              <a:off x="5273156" y="1293851"/>
              <a:ext cx="140542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Thermal Imaging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0B7C5D-88F6-4E8F-BB5B-C1D883E5E720}"/>
                </a:ext>
              </a:extLst>
            </p:cNvPr>
            <p:cNvSpPr txBox="1"/>
            <p:nvPr/>
          </p:nvSpPr>
          <p:spPr>
            <a:xfrm>
              <a:off x="7794602" y="2904933"/>
              <a:ext cx="106912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IR Image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AD5A0AD-1054-B17F-DBD7-DE4E5A413095}"/>
              </a:ext>
            </a:extLst>
          </p:cNvPr>
          <p:cNvGrpSpPr/>
          <p:nvPr/>
        </p:nvGrpSpPr>
        <p:grpSpPr>
          <a:xfrm>
            <a:off x="5279626" y="2158466"/>
            <a:ext cx="4010288" cy="1291026"/>
            <a:chOff x="5279626" y="2211710"/>
            <a:chExt cx="4010288" cy="129102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B810A44-9208-262F-FC1D-084DBB921B99}"/>
                </a:ext>
              </a:extLst>
            </p:cNvPr>
            <p:cNvSpPr/>
            <p:nvPr/>
          </p:nvSpPr>
          <p:spPr>
            <a:xfrm>
              <a:off x="5279626" y="2211710"/>
              <a:ext cx="3781824" cy="1291026"/>
            </a:xfrm>
            <a:prstGeom prst="round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LID4096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platzhalter 11">
              <a:extLst>
                <a:ext uri="{FF2B5EF4-FFF2-40B4-BE49-F238E27FC236}">
                  <a16:creationId xmlns:a16="http://schemas.microsoft.com/office/drawing/2014/main" id="{7BFBE9C6-610C-0448-02A8-1C999D3E5CB5}"/>
                </a:ext>
              </a:extLst>
            </p:cNvPr>
            <p:cNvSpPr txBox="1">
              <a:spLocks/>
            </p:cNvSpPr>
            <p:nvPr/>
          </p:nvSpPr>
          <p:spPr>
            <a:xfrm>
              <a:off x="5459646" y="2583344"/>
              <a:ext cx="3830268" cy="866148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lvl1pPr marL="17780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1pPr>
              <a:lvl2pPr marL="361950" indent="-18415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2pPr>
              <a:lvl3pPr marL="5397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3pPr>
              <a:lvl4pPr marL="7175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4pPr>
              <a:lvl5pPr marL="8953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de-DE" sz="1100" dirty="0">
                  <a:solidFill>
                    <a:schemeClr val="bg1"/>
                  </a:solidFill>
                </a:rPr>
                <a:t>✓ Human-</a:t>
              </a:r>
              <a:r>
                <a:rPr lang="de-DE" sz="1100" dirty="0" err="1">
                  <a:solidFill>
                    <a:schemeClr val="bg1"/>
                  </a:solidFill>
                </a:rPr>
                <a:t>eye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level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perspective</a:t>
              </a:r>
              <a:r>
                <a:rPr lang="de-DE" sz="1100" dirty="0">
                  <a:solidFill>
                    <a:schemeClr val="bg1"/>
                  </a:solidFill>
                </a:rPr>
                <a:t>  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de-DE" sz="1100" dirty="0">
                  <a:solidFill>
                    <a:schemeClr val="bg1"/>
                  </a:solidFill>
                </a:rPr>
                <a:t>✓ Easy </a:t>
              </a:r>
              <a:r>
                <a:rPr lang="de-DE" sz="1100" dirty="0" err="1">
                  <a:solidFill>
                    <a:schemeClr val="bg1"/>
                  </a:solidFill>
                </a:rPr>
                <a:t>to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use</a:t>
              </a:r>
              <a:r>
                <a:rPr lang="de-DE" sz="1100" dirty="0">
                  <a:solidFill>
                    <a:schemeClr val="bg1"/>
                  </a:solidFill>
                </a:rPr>
                <a:t>, portable, and </a:t>
              </a:r>
              <a:r>
                <a:rPr lang="de-DE" sz="1100" dirty="0" err="1">
                  <a:solidFill>
                    <a:schemeClr val="bg1"/>
                  </a:solidFill>
                </a:rPr>
                <a:t>low-cost</a:t>
              </a:r>
              <a:r>
                <a:rPr lang="de-DE" sz="1100" dirty="0">
                  <a:solidFill>
                    <a:schemeClr val="bg1"/>
                  </a:solidFill>
                </a:rPr>
                <a:t>  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de-DE" sz="1100" dirty="0">
                  <a:solidFill>
                    <a:schemeClr val="bg1"/>
                  </a:solidFill>
                </a:rPr>
                <a:t>✓ </a:t>
              </a:r>
              <a:r>
                <a:rPr lang="de-DE" sz="1100" dirty="0" err="1">
                  <a:solidFill>
                    <a:schemeClr val="bg1"/>
                  </a:solidFill>
                </a:rPr>
                <a:t>Captures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fine-scale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temperature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variations</a:t>
              </a:r>
              <a:r>
                <a:rPr lang="de-DE" sz="1100" dirty="0">
                  <a:solidFill>
                    <a:schemeClr val="bg1"/>
                  </a:solidFill>
                </a:rPr>
                <a:t> (1–10 cm)  </a:t>
              </a:r>
            </a:p>
          </p:txBody>
        </p:sp>
        <p:sp>
          <p:nvSpPr>
            <p:cNvPr id="19" name="Textplatzhalter 8">
              <a:extLst>
                <a:ext uri="{FF2B5EF4-FFF2-40B4-BE49-F238E27FC236}">
                  <a16:creationId xmlns:a16="http://schemas.microsoft.com/office/drawing/2014/main" id="{7F43EEEC-2105-44C3-03B8-474BB170085D}"/>
                </a:ext>
              </a:extLst>
            </p:cNvPr>
            <p:cNvSpPr txBox="1">
              <a:spLocks/>
            </p:cNvSpPr>
            <p:nvPr/>
          </p:nvSpPr>
          <p:spPr>
            <a:xfrm>
              <a:off x="5451296" y="2304747"/>
              <a:ext cx="2581160" cy="267003"/>
            </a:xfrm>
            <a:prstGeom prst="rect">
              <a:avLst/>
            </a:prstGeom>
          </p:spPr>
          <p:txBody>
            <a:bodyPr vert="horz" lIns="0" tIns="0" rIns="91440" bIns="0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None/>
                <a:defRPr sz="1600" kern="1200" baseline="0">
                  <a:solidFill>
                    <a:schemeClr val="tx1"/>
                  </a:solidFill>
                  <a:latin typeface="+mj-lt"/>
                  <a:ea typeface="+mn-ea"/>
                  <a:cs typeface="Open Sans Regular"/>
                </a:defRPr>
              </a:lvl1pPr>
              <a:lvl2pPr marL="361950" indent="-18415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2pPr>
              <a:lvl3pPr marL="5397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3pPr>
              <a:lvl4pPr marL="7175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4pPr>
              <a:lvl5pPr marL="895350" indent="-177800" algn="l" defTabSz="457200" rtl="0" eaLnBrk="1" latinLnBrk="0" hangingPunct="1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anose="05000000000000000000" pitchFamily="2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Open Sans Regular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Why a Handheld Camera? 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D556CC-8371-5690-78E8-B837D0A8409B}"/>
              </a:ext>
            </a:extLst>
          </p:cNvPr>
          <p:cNvSpPr txBox="1"/>
          <p:nvPr/>
        </p:nvSpPr>
        <p:spPr>
          <a:xfrm>
            <a:off x="5376283" y="1368348"/>
            <a:ext cx="3588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Climate change drives intense heat events.   Ground-level temperature profile is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460D5-7604-5961-6184-5D4F341ED36D}"/>
              </a:ext>
            </a:extLst>
          </p:cNvPr>
          <p:cNvSpPr txBox="1"/>
          <p:nvPr/>
        </p:nvSpPr>
        <p:spPr>
          <a:xfrm>
            <a:off x="5280855" y="3867894"/>
            <a:ext cx="3779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But thermal images taken with </a:t>
            </a:r>
            <a:br>
              <a:rPr lang="en-US" sz="1400" dirty="0"/>
            </a:br>
            <a:r>
              <a:rPr lang="en-US" sz="1400" dirty="0"/>
              <a:t>a handheld camera has been labor-intensive.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3956611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1B07-DF6B-905D-8C3D-589614FA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3EB1BC-062B-A231-1420-6ECE1AE7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</p:spPr>
        <p:txBody>
          <a:bodyPr anchor="ctr">
            <a:normAutofit/>
          </a:bodyPr>
          <a:lstStyle/>
          <a:p>
            <a:r>
              <a:rPr lang="en-US" dirty="0"/>
              <a:t>A Practical Tool for Ground-Level Thermal Profiling</a:t>
            </a:r>
            <a:endParaRPr lang="LID4096" dirty="0"/>
          </a:p>
        </p:txBody>
      </p:sp>
      <p:sp>
        <p:nvSpPr>
          <p:cNvPr id="40" name="Slide Number Placeholder 7">
            <a:extLst>
              <a:ext uri="{FF2B5EF4-FFF2-40B4-BE49-F238E27FC236}">
                <a16:creationId xmlns:a16="http://schemas.microsoft.com/office/drawing/2014/main" id="{26FA168E-597C-C786-38A7-D42116A3156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403993" y="4672005"/>
            <a:ext cx="597903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8E9B98B9-A8BF-4AE1-837A-DA922CF9D24B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EE6E357F-9C1B-9352-6694-DF1375BB72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03993" y="4672005"/>
            <a:ext cx="597903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8E9B98B9-A8BF-4AE1-837A-DA922CF9D24B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6C710E-F2AF-F4BB-47C8-7DEACF4E2A23}"/>
              </a:ext>
            </a:extLst>
          </p:cNvPr>
          <p:cNvGrpSpPr>
            <a:grpSpLocks noChangeAspect="1"/>
          </p:cNvGrpSpPr>
          <p:nvPr/>
        </p:nvGrpSpPr>
        <p:grpSpPr>
          <a:xfrm>
            <a:off x="233236" y="1131590"/>
            <a:ext cx="4854913" cy="3688262"/>
            <a:chOff x="4614774" y="1279159"/>
            <a:chExt cx="4255658" cy="32330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A road with railings and trees&#10;&#10;AI-generated content may be incorrect.">
              <a:extLst>
                <a:ext uri="{FF2B5EF4-FFF2-40B4-BE49-F238E27FC236}">
                  <a16:creationId xmlns:a16="http://schemas.microsoft.com/office/drawing/2014/main" id="{3807D7AD-FB11-825D-B432-6703A65B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0432" y="1280313"/>
              <a:ext cx="2160000" cy="1620000"/>
            </a:xfrm>
            <a:prstGeom prst="rect">
              <a:avLst/>
            </a:prstGeom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pic>
          <p:nvPicPr>
            <p:cNvPr id="24" name="Picture 23" descr="A camera on a screen&#10;&#10;AI-generated content may be incorrect.">
              <a:extLst>
                <a:ext uri="{FF2B5EF4-FFF2-40B4-BE49-F238E27FC236}">
                  <a16:creationId xmlns:a16="http://schemas.microsoft.com/office/drawing/2014/main" id="{9C789C3A-CDF7-2B65-A6A0-77426BD9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31" t="265" r="52094"/>
            <a:stretch/>
          </p:blipFill>
          <p:spPr>
            <a:xfrm>
              <a:off x="4614774" y="1279159"/>
              <a:ext cx="2081462" cy="3233010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pic>
          <p:nvPicPr>
            <p:cNvPr id="9" name="Picture 8" descr="A road with trees and a cloudy sky&#10;&#10;AI-generated content may be incorrect.">
              <a:extLst>
                <a:ext uri="{FF2B5EF4-FFF2-40B4-BE49-F238E27FC236}">
                  <a16:creationId xmlns:a16="http://schemas.microsoft.com/office/drawing/2014/main" id="{3E8BA44E-5722-25C2-5DE1-314BE5A9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0432" y="2892169"/>
              <a:ext cx="2160000" cy="1620000"/>
            </a:xfrm>
            <a:prstGeom prst="rect">
              <a:avLst/>
            </a:prstGeom>
            <a:ln w="12700">
              <a:solidFill>
                <a:schemeClr val="accent5">
                  <a:lumMod val="75000"/>
                  <a:lumOff val="25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20C8DD-E2F3-2895-FFF0-A14DE741BD52}"/>
                </a:ext>
              </a:extLst>
            </p:cNvPr>
            <p:cNvSpPr txBox="1"/>
            <p:nvPr/>
          </p:nvSpPr>
          <p:spPr>
            <a:xfrm>
              <a:off x="7790432" y="1293077"/>
              <a:ext cx="106912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Visual Image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804ABD-6064-145D-8A0E-3793DCF65B20}"/>
                </a:ext>
              </a:extLst>
            </p:cNvPr>
            <p:cNvSpPr txBox="1"/>
            <p:nvPr/>
          </p:nvSpPr>
          <p:spPr>
            <a:xfrm>
              <a:off x="5273156" y="1293851"/>
              <a:ext cx="140542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Thermal Imaging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E9D272-2585-A1E3-7917-67BAB97FF351}"/>
                </a:ext>
              </a:extLst>
            </p:cNvPr>
            <p:cNvSpPr txBox="1"/>
            <p:nvPr/>
          </p:nvSpPr>
          <p:spPr>
            <a:xfrm>
              <a:off x="7794602" y="2904933"/>
              <a:ext cx="106912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+mj-lt"/>
                  <a:cs typeface="Arial" panose="020B0604020202020204" pitchFamily="34" charset="0"/>
                </a:rPr>
                <a:t>IR Image</a:t>
              </a:r>
              <a:endParaRPr lang="x-none" sz="12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91C2C4-929D-1B32-A469-00EA5731D477}"/>
              </a:ext>
            </a:extLst>
          </p:cNvPr>
          <p:cNvSpPr/>
          <p:nvPr/>
        </p:nvSpPr>
        <p:spPr>
          <a:xfrm>
            <a:off x="5364088" y="1959681"/>
            <a:ext cx="3546675" cy="2091967"/>
          </a:xfrm>
          <a:prstGeom prst="roundRect">
            <a:avLst>
              <a:gd name="adj" fmla="val 6929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30A8E687-1841-1A7D-CE96-0C25C46632D7}"/>
              </a:ext>
            </a:extLst>
          </p:cNvPr>
          <p:cNvSpPr txBox="1">
            <a:spLocks/>
          </p:cNvSpPr>
          <p:nvPr/>
        </p:nvSpPr>
        <p:spPr>
          <a:xfrm>
            <a:off x="5544108" y="2142754"/>
            <a:ext cx="3294648" cy="2091967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Segoe UI (Body)"/>
              </a:rPr>
              <a:t>Objective: </a:t>
            </a:r>
          </a:p>
          <a:p>
            <a:r>
              <a:rPr lang="en-US" sz="1500" dirty="0">
                <a:solidFill>
                  <a:schemeClr val="bg1"/>
                </a:solidFill>
                <a:latin typeface="Segoe UI (Body)"/>
              </a:rPr>
              <a:t>To develop a workflow by using multiple foundation models to </a:t>
            </a:r>
            <a:r>
              <a:rPr lang="en-US" sz="1500" b="1" dirty="0">
                <a:solidFill>
                  <a:schemeClr val="bg1"/>
                </a:solidFill>
                <a:latin typeface="Segoe UI (Body)"/>
              </a:rPr>
              <a:t>segment</a:t>
            </a:r>
            <a:r>
              <a:rPr lang="en-US" sz="1500" dirty="0">
                <a:solidFill>
                  <a:schemeClr val="bg1"/>
                </a:solidFill>
                <a:latin typeface="Segoe UI (Body)"/>
              </a:rPr>
              <a:t> and </a:t>
            </a:r>
            <a:r>
              <a:rPr lang="en-US" sz="1500" b="1" dirty="0">
                <a:solidFill>
                  <a:schemeClr val="bg1"/>
                </a:solidFill>
                <a:latin typeface="Segoe UI (Body)"/>
              </a:rPr>
              <a:t>classify</a:t>
            </a:r>
            <a:r>
              <a:rPr lang="en-US" sz="1500" dirty="0">
                <a:solidFill>
                  <a:schemeClr val="bg1"/>
                </a:solidFill>
                <a:latin typeface="Segoe UI (Body)"/>
              </a:rPr>
              <a:t> land surfaces and analyze </a:t>
            </a:r>
            <a:r>
              <a:rPr lang="en-US" sz="1500" b="1" dirty="0">
                <a:solidFill>
                  <a:schemeClr val="bg1"/>
                </a:solidFill>
                <a:latin typeface="Segoe UI (Body)"/>
              </a:rPr>
              <a:t>temperature differences </a:t>
            </a:r>
            <a:r>
              <a:rPr lang="en-US" sz="1500" dirty="0">
                <a:solidFill>
                  <a:schemeClr val="bg1"/>
                </a:solidFill>
                <a:latin typeface="Segoe UI (Body)"/>
              </a:rPr>
              <a:t>from handheld thermal imagery.</a:t>
            </a:r>
            <a:endParaRPr lang="en-US" sz="1500" dirty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2720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61F8-87A6-CC7C-4D54-A43842CD7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CFA96A-EFD1-8BCE-436B-744642BB8B34}"/>
              </a:ext>
            </a:extLst>
          </p:cNvPr>
          <p:cNvSpPr/>
          <p:nvPr/>
        </p:nvSpPr>
        <p:spPr>
          <a:xfrm>
            <a:off x="441056" y="1165732"/>
            <a:ext cx="1728224" cy="2535862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B169B0-9CB0-891C-B5D5-BE001738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Workflow: </a:t>
            </a:r>
            <a:r>
              <a:rPr lang="de-DE" dirty="0" err="1"/>
              <a:t>From</a:t>
            </a:r>
            <a:r>
              <a:rPr lang="de-DE" dirty="0"/>
              <a:t> Images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Profile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E05F7B-5006-E936-0645-E808495DCBE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9B98B9-A8BF-4AE1-837A-DA922CF9D24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552B3D-A856-695A-F66B-452EF614F627}"/>
              </a:ext>
            </a:extLst>
          </p:cNvPr>
          <p:cNvSpPr/>
          <p:nvPr/>
        </p:nvSpPr>
        <p:spPr>
          <a:xfrm>
            <a:off x="361484" y="4086052"/>
            <a:ext cx="8421032" cy="902316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C9AB45-2C74-3C29-E696-828F51C6F06C}"/>
              </a:ext>
            </a:extLst>
          </p:cNvPr>
          <p:cNvSpPr/>
          <p:nvPr/>
        </p:nvSpPr>
        <p:spPr>
          <a:xfrm>
            <a:off x="6974720" y="1166281"/>
            <a:ext cx="1728224" cy="2535862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D818B43-9A37-29BA-16F0-B92D46FE3DF3}"/>
              </a:ext>
            </a:extLst>
          </p:cNvPr>
          <p:cNvSpPr/>
          <p:nvPr/>
        </p:nvSpPr>
        <p:spPr>
          <a:xfrm>
            <a:off x="2601264" y="1166281"/>
            <a:ext cx="1728224" cy="2535862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FAAB26-8ED9-1582-7E17-60AF3B406280}"/>
              </a:ext>
            </a:extLst>
          </p:cNvPr>
          <p:cNvSpPr/>
          <p:nvPr/>
        </p:nvSpPr>
        <p:spPr>
          <a:xfrm>
            <a:off x="4814512" y="1165732"/>
            <a:ext cx="1728224" cy="2535862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31ED1D-7C8D-3BF7-B227-486159C94E98}"/>
              </a:ext>
            </a:extLst>
          </p:cNvPr>
          <p:cNvCxnSpPr>
            <a:stCxn id="2" idx="3"/>
            <a:endCxn id="16" idx="1"/>
          </p:cNvCxnSpPr>
          <p:nvPr/>
        </p:nvCxnSpPr>
        <p:spPr>
          <a:xfrm>
            <a:off x="2169280" y="2433663"/>
            <a:ext cx="431984" cy="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83AE40-3C6D-D5BC-C2B3-99EC3935DD35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4329488" y="2433663"/>
            <a:ext cx="485024" cy="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410438-D82E-D060-C77D-E6750F72C4B0}"/>
              </a:ext>
            </a:extLst>
          </p:cNvPr>
          <p:cNvCxnSpPr>
            <a:stCxn id="17" idx="3"/>
            <a:endCxn id="15" idx="1"/>
          </p:cNvCxnSpPr>
          <p:nvPr/>
        </p:nvCxnSpPr>
        <p:spPr>
          <a:xfrm>
            <a:off x="6542736" y="2433663"/>
            <a:ext cx="431984" cy="5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6556F76B-DFE9-7462-B8D0-DA258C242FF7}"/>
              </a:ext>
            </a:extLst>
          </p:cNvPr>
          <p:cNvCxnSpPr>
            <a:stCxn id="2" idx="2"/>
            <a:endCxn id="15" idx="2"/>
          </p:cNvCxnSpPr>
          <p:nvPr/>
        </p:nvCxnSpPr>
        <p:spPr>
          <a:xfrm rot="16200000" flipH="1">
            <a:off x="4571726" y="435036"/>
            <a:ext cx="549" cy="6533664"/>
          </a:xfrm>
          <a:prstGeom prst="curvedConnector3">
            <a:avLst>
              <a:gd name="adj1" fmla="val 24915301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182259E-6666-D6D2-D814-7384F0CAD8C8}"/>
              </a:ext>
            </a:extLst>
          </p:cNvPr>
          <p:cNvSpPr txBox="1"/>
          <p:nvPr/>
        </p:nvSpPr>
        <p:spPr>
          <a:xfrm>
            <a:off x="639094" y="1303406"/>
            <a:ext cx="133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Data Collection</a:t>
            </a:r>
            <a:endParaRPr lang="x-none" sz="12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1E4671-FC29-F256-6196-2AE6B09D598B}"/>
              </a:ext>
            </a:extLst>
          </p:cNvPr>
          <p:cNvSpPr txBox="1"/>
          <p:nvPr/>
        </p:nvSpPr>
        <p:spPr>
          <a:xfrm>
            <a:off x="2799302" y="1234469"/>
            <a:ext cx="1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Segmentation (SAM)</a:t>
            </a:r>
            <a:endParaRPr lang="x-none" sz="12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C950CF-383F-BCFD-51BC-C439D75FB697}"/>
              </a:ext>
            </a:extLst>
          </p:cNvPr>
          <p:cNvSpPr txBox="1"/>
          <p:nvPr/>
        </p:nvSpPr>
        <p:spPr>
          <a:xfrm>
            <a:off x="5012550" y="1234468"/>
            <a:ext cx="1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Classification (GPT-4o)</a:t>
            </a:r>
            <a:endParaRPr lang="x-none" sz="12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B75346-2DDA-AADE-D22A-85E6AA4987B2}"/>
              </a:ext>
            </a:extLst>
          </p:cNvPr>
          <p:cNvSpPr txBox="1"/>
          <p:nvPr/>
        </p:nvSpPr>
        <p:spPr>
          <a:xfrm>
            <a:off x="7172759" y="1303407"/>
            <a:ext cx="1332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Validation</a:t>
            </a:r>
            <a:endParaRPr lang="x-none" sz="12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2F52D5-95FD-B380-8645-CA5412C676B5}"/>
              </a:ext>
            </a:extLst>
          </p:cNvPr>
          <p:cNvSpPr txBox="1"/>
          <p:nvPr/>
        </p:nvSpPr>
        <p:spPr>
          <a:xfrm>
            <a:off x="558132" y="2867624"/>
            <a:ext cx="149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RGB + thermal images at eye-level</a:t>
            </a:r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8F74E3-2BB2-69C7-5155-BB5699549AF8}"/>
              </a:ext>
            </a:extLst>
          </p:cNvPr>
          <p:cNvSpPr txBox="1"/>
          <p:nvPr/>
        </p:nvSpPr>
        <p:spPr>
          <a:xfrm>
            <a:off x="2718340" y="2861285"/>
            <a:ext cx="149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Segment images into meaningful objects</a:t>
            </a:r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472BCF-CB7A-5DAC-ADFA-0B0AEEE721DE}"/>
              </a:ext>
            </a:extLst>
          </p:cNvPr>
          <p:cNvSpPr txBox="1"/>
          <p:nvPr/>
        </p:nvSpPr>
        <p:spPr>
          <a:xfrm>
            <a:off x="4931588" y="2872435"/>
            <a:ext cx="149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Assign custom land surface types</a:t>
            </a:r>
            <a:endParaRPr lang="x-none" sz="12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7F5F4A-F2D8-5543-9827-494A6FA25682}"/>
              </a:ext>
            </a:extLst>
          </p:cNvPr>
          <p:cNvSpPr txBox="1"/>
          <p:nvPr/>
        </p:nvSpPr>
        <p:spPr>
          <a:xfrm>
            <a:off x="7091796" y="2861285"/>
            <a:ext cx="149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Link segments with thermal data</a:t>
            </a:r>
            <a:endParaRPr lang="x-none" sz="12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659B6DC-484C-E5B3-93EA-8BB61F0EFFC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572000" y="3831890"/>
            <a:ext cx="0" cy="254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EB53D32-07B7-ACCA-505F-8AD40D97C03F}"/>
              </a:ext>
            </a:extLst>
          </p:cNvPr>
          <p:cNvSpPr txBox="1"/>
          <p:nvPr/>
        </p:nvSpPr>
        <p:spPr>
          <a:xfrm>
            <a:off x="558131" y="4231446"/>
            <a:ext cx="3411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Workflow: From 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</a:rPr>
              <a:t>Image to Temperature Profile</a:t>
            </a:r>
            <a:endParaRPr lang="x-none" sz="15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71A7A7-AF76-55F8-5A11-7E2211828F1C}"/>
              </a:ext>
            </a:extLst>
          </p:cNvPr>
          <p:cNvSpPr txBox="1"/>
          <p:nvPr/>
        </p:nvSpPr>
        <p:spPr>
          <a:xfrm>
            <a:off x="5975428" y="4210225"/>
            <a:ext cx="2602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Reveal temperature </a:t>
            </a:r>
          </a:p>
          <a:p>
            <a:pPr algn="ctr"/>
            <a:r>
              <a:rPr lang="en-GB" sz="1500" b="1" dirty="0">
                <a:solidFill>
                  <a:schemeClr val="bg1"/>
                </a:solidFill>
              </a:rPr>
              <a:t>differences by land surface</a:t>
            </a:r>
            <a:endParaRPr lang="x-none" sz="1500" b="1" dirty="0">
              <a:solidFill>
                <a:schemeClr val="bg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4EDE33F-0C69-D8E0-4D22-880E3F728613}"/>
              </a:ext>
            </a:extLst>
          </p:cNvPr>
          <p:cNvGrpSpPr/>
          <p:nvPr/>
        </p:nvGrpSpPr>
        <p:grpSpPr>
          <a:xfrm>
            <a:off x="800864" y="1724837"/>
            <a:ext cx="1008303" cy="1018193"/>
            <a:chOff x="800864" y="1724837"/>
            <a:chExt cx="1008303" cy="1018193"/>
          </a:xfrm>
          <a:effectLst>
            <a:reflection blurRad="6350" stA="15000" endPos="55500" dist="101600" dir="5400000" sy="-100000" algn="bl" rotWithShape="0"/>
          </a:effectLst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0CDF48B-042E-BC9E-A588-22C8FD259ED9}"/>
                </a:ext>
              </a:extLst>
            </p:cNvPr>
            <p:cNvSpPr/>
            <p:nvPr/>
          </p:nvSpPr>
          <p:spPr>
            <a:xfrm>
              <a:off x="800864" y="1724837"/>
              <a:ext cx="1008303" cy="1018193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  <a:effectLst>
              <a:reflection blurRad="6350" stA="50000" endA="300" endPos="55500" dist="1016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5" name="Graphic 64" descr="Camera with solid fill">
              <a:extLst>
                <a:ext uri="{FF2B5EF4-FFF2-40B4-BE49-F238E27FC236}">
                  <a16:creationId xmlns:a16="http://schemas.microsoft.com/office/drawing/2014/main" id="{44D3A588-3951-E745-D2D5-9714F2AD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7968" y="1743156"/>
              <a:ext cx="914400" cy="914400"/>
            </a:xfrm>
            <a:prstGeom prst="rect">
              <a:avLst/>
            </a:prstGeom>
            <a:effectLst/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5074D98-ADED-BE47-EB76-624A193C8056}"/>
              </a:ext>
            </a:extLst>
          </p:cNvPr>
          <p:cNvGrpSpPr/>
          <p:nvPr/>
        </p:nvGrpSpPr>
        <p:grpSpPr>
          <a:xfrm>
            <a:off x="2961072" y="1724837"/>
            <a:ext cx="1008303" cy="1018193"/>
            <a:chOff x="2961072" y="1724837"/>
            <a:chExt cx="1008303" cy="1018193"/>
          </a:xfrm>
          <a:effectLst>
            <a:reflection blurRad="6350" stA="15000" endPos="55500" dist="101600" dir="5400000" sy="-100000" algn="bl" rotWithShape="0"/>
          </a:effectLst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93F66C8-4436-29D3-9461-A5CF50B5F7DA}"/>
                </a:ext>
              </a:extLst>
            </p:cNvPr>
            <p:cNvGrpSpPr/>
            <p:nvPr/>
          </p:nvGrpSpPr>
          <p:grpSpPr>
            <a:xfrm>
              <a:off x="2961072" y="1724837"/>
              <a:ext cx="1008303" cy="1018193"/>
              <a:chOff x="2961072" y="1724837"/>
              <a:chExt cx="1008303" cy="1018193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7874730-237E-F005-10C3-CFE2C627B4DF}"/>
                  </a:ext>
                </a:extLst>
              </p:cNvPr>
              <p:cNvSpPr/>
              <p:nvPr/>
            </p:nvSpPr>
            <p:spPr>
              <a:xfrm>
                <a:off x="2961072" y="1724837"/>
                <a:ext cx="1008303" cy="1018193"/>
              </a:xfrm>
              <a:prstGeom prst="rect">
                <a:avLst/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 defTabSz="914400"/>
                <a:endParaRPr lang="x-none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68" name="Graphic 67" descr="Monitor with solid fill">
                <a:extLst>
                  <a:ext uri="{FF2B5EF4-FFF2-40B4-BE49-F238E27FC236}">
                    <a16:creationId xmlns:a16="http://schemas.microsoft.com/office/drawing/2014/main" id="{7A5A35CB-590B-64B4-4F87-3B731498B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08023" y="176648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74" name="Picture 73" descr="A colorful background with black lines&#10;&#10;AI-generated content may be incorrect.">
              <a:extLst>
                <a:ext uri="{FF2B5EF4-FFF2-40B4-BE49-F238E27FC236}">
                  <a16:creationId xmlns:a16="http://schemas.microsoft.com/office/drawing/2014/main" id="{C61DA9A1-509F-1F29-A778-CCD0C7BF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3218" y="1946974"/>
              <a:ext cx="639508" cy="430369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AA0B542-13BC-2353-C7AE-4588B713D455}"/>
              </a:ext>
            </a:extLst>
          </p:cNvPr>
          <p:cNvGrpSpPr/>
          <p:nvPr/>
        </p:nvGrpSpPr>
        <p:grpSpPr>
          <a:xfrm>
            <a:off x="7334833" y="1718948"/>
            <a:ext cx="1008303" cy="1018193"/>
            <a:chOff x="7334833" y="1718948"/>
            <a:chExt cx="1008303" cy="1018193"/>
          </a:xfrm>
          <a:effectLst>
            <a:reflection blurRad="6350" stA="15000" endPos="55500" dist="101600" dir="5400000" sy="-100000" algn="bl" rotWithShape="0"/>
          </a:effectLst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E121A2C-B46F-AD65-6398-2D53EB27958C}"/>
                </a:ext>
              </a:extLst>
            </p:cNvPr>
            <p:cNvSpPr/>
            <p:nvPr/>
          </p:nvSpPr>
          <p:spPr>
            <a:xfrm>
              <a:off x="7334833" y="1718948"/>
              <a:ext cx="1008303" cy="1018193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2E47932-BAD0-841D-AB12-AE2FD343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6750"/>
            <a:stretch/>
          </p:blipFill>
          <p:spPr>
            <a:xfrm>
              <a:off x="7370927" y="1759595"/>
              <a:ext cx="935807" cy="936000"/>
            </a:xfrm>
            <a:prstGeom prst="rect">
              <a:avLst/>
            </a:prstGeom>
          </p:spPr>
        </p:pic>
      </p:grpSp>
      <p:pic>
        <p:nvPicPr>
          <p:cNvPr id="86" name="Graphic 85" descr="Bar chart outline">
            <a:extLst>
              <a:ext uri="{FF2B5EF4-FFF2-40B4-BE49-F238E27FC236}">
                <a16:creationId xmlns:a16="http://schemas.microsoft.com/office/drawing/2014/main" id="{2E8F9987-B84C-3D4A-6836-336418F7B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60916" y="4195717"/>
            <a:ext cx="625455" cy="625455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77F3D09-967C-BE5A-5A64-0DDC5BA40D4C}"/>
              </a:ext>
            </a:extLst>
          </p:cNvPr>
          <p:cNvCxnSpPr>
            <a:cxnSpLocks/>
          </p:cNvCxnSpPr>
          <p:nvPr/>
        </p:nvCxnSpPr>
        <p:spPr>
          <a:xfrm>
            <a:off x="4131450" y="4508445"/>
            <a:ext cx="10404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5B07DD-EF34-EBC4-5683-A8D378E7DF4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977" t="5346" b="41432"/>
          <a:stretch/>
        </p:blipFill>
        <p:spPr>
          <a:xfrm>
            <a:off x="5260916" y="1718948"/>
            <a:ext cx="905677" cy="603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D036A-CC1E-0EC8-A3F9-705FF5A1FB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20537"/>
          <a:stretch/>
        </p:blipFill>
        <p:spPr>
          <a:xfrm>
            <a:off x="5260916" y="2322494"/>
            <a:ext cx="905678" cy="5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749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8FE11-0180-3442-EE48-6AD158FB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A40E4F1-0BB3-9F1A-204F-34FB5BAD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 and Dataset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565C47-681B-8B47-65CD-4A282D4E8FE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9B98B9-A8BF-4AE1-837A-DA922CF9D24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A842BD68-6255-9B3A-5350-36463BDBEE77}"/>
              </a:ext>
            </a:extLst>
          </p:cNvPr>
          <p:cNvSpPr txBox="1">
            <a:spLocks/>
          </p:cNvSpPr>
          <p:nvPr/>
        </p:nvSpPr>
        <p:spPr>
          <a:xfrm>
            <a:off x="265412" y="1582550"/>
            <a:ext cx="3916628" cy="1088326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D8144-E95B-B975-0A58-413079B3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1233125"/>
            <a:ext cx="3039546" cy="176121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537FB82-2B43-B667-DA3C-5B8542018F5A}"/>
              </a:ext>
            </a:extLst>
          </p:cNvPr>
          <p:cNvSpPr/>
          <p:nvPr/>
        </p:nvSpPr>
        <p:spPr>
          <a:xfrm>
            <a:off x="1884680" y="1229360"/>
            <a:ext cx="1534160" cy="3525520"/>
          </a:xfrm>
          <a:custGeom>
            <a:avLst/>
            <a:gdLst>
              <a:gd name="connsiteX0" fmla="*/ 0 w 1534160"/>
              <a:gd name="connsiteY0" fmla="*/ 711200 h 3525520"/>
              <a:gd name="connsiteX1" fmla="*/ 1529080 w 1534160"/>
              <a:gd name="connsiteY1" fmla="*/ 0 h 3525520"/>
              <a:gd name="connsiteX2" fmla="*/ 1534160 w 1534160"/>
              <a:gd name="connsiteY2" fmla="*/ 3525520 h 3525520"/>
              <a:gd name="connsiteX3" fmla="*/ 0 w 1534160"/>
              <a:gd name="connsiteY3" fmla="*/ 711200 h 352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160" h="3525520">
                <a:moveTo>
                  <a:pt x="0" y="711200"/>
                </a:moveTo>
                <a:lnTo>
                  <a:pt x="1529080" y="0"/>
                </a:lnTo>
                <a:cubicBezTo>
                  <a:pt x="1530773" y="1175173"/>
                  <a:pt x="1532467" y="2350347"/>
                  <a:pt x="1534160" y="3525520"/>
                </a:cubicBezTo>
                <a:lnTo>
                  <a:pt x="0" y="711200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033B47-32A9-D530-85DD-46AC52D3FCFD}"/>
              </a:ext>
            </a:extLst>
          </p:cNvPr>
          <p:cNvSpPr/>
          <p:nvPr/>
        </p:nvSpPr>
        <p:spPr>
          <a:xfrm>
            <a:off x="1793949" y="1938779"/>
            <a:ext cx="4028388" cy="2824899"/>
          </a:xfrm>
          <a:custGeom>
            <a:avLst/>
            <a:gdLst>
              <a:gd name="connsiteX0" fmla="*/ 0 w 4028388"/>
              <a:gd name="connsiteY0" fmla="*/ 0 h 2824899"/>
              <a:gd name="connsiteX1" fmla="*/ 4028388 w 4028388"/>
              <a:gd name="connsiteY1" fmla="*/ 2824899 h 2824899"/>
              <a:gd name="connsiteX2" fmla="*/ 1527142 w 4028388"/>
              <a:gd name="connsiteY2" fmla="*/ 2824899 h 2824899"/>
              <a:gd name="connsiteX3" fmla="*/ 0 w 4028388"/>
              <a:gd name="connsiteY3" fmla="*/ 0 h 282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8388" h="2824899">
                <a:moveTo>
                  <a:pt x="0" y="0"/>
                </a:moveTo>
                <a:lnTo>
                  <a:pt x="4028388" y="2824899"/>
                </a:lnTo>
                <a:lnTo>
                  <a:pt x="1527142" y="28248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32C5BE5-D155-0C4A-F6CE-53BCCB872DE4}"/>
              </a:ext>
            </a:extLst>
          </p:cNvPr>
          <p:cNvSpPr/>
          <p:nvPr/>
        </p:nvSpPr>
        <p:spPr>
          <a:xfrm>
            <a:off x="1821108" y="1224280"/>
            <a:ext cx="4033520" cy="3545840"/>
          </a:xfrm>
          <a:custGeom>
            <a:avLst/>
            <a:gdLst>
              <a:gd name="connsiteX0" fmla="*/ 0 w 4033520"/>
              <a:gd name="connsiteY0" fmla="*/ 711200 h 3545840"/>
              <a:gd name="connsiteX1" fmla="*/ 4033520 w 4033520"/>
              <a:gd name="connsiteY1" fmla="*/ 3545840 h 3545840"/>
              <a:gd name="connsiteX2" fmla="*/ 4028440 w 4033520"/>
              <a:gd name="connsiteY2" fmla="*/ 0 h 3545840"/>
              <a:gd name="connsiteX3" fmla="*/ 0 w 4033520"/>
              <a:gd name="connsiteY3" fmla="*/ 711200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520" h="3545840">
                <a:moveTo>
                  <a:pt x="0" y="711200"/>
                </a:moveTo>
                <a:lnTo>
                  <a:pt x="4033520" y="3545840"/>
                </a:lnTo>
                <a:cubicBezTo>
                  <a:pt x="4031827" y="2363893"/>
                  <a:pt x="4030133" y="1181947"/>
                  <a:pt x="4028440" y="0"/>
                </a:cubicBezTo>
                <a:lnTo>
                  <a:pt x="0" y="7112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12CBE4-2608-6BC2-C63D-6315B382FD1F}"/>
              </a:ext>
            </a:extLst>
          </p:cNvPr>
          <p:cNvSpPr/>
          <p:nvPr/>
        </p:nvSpPr>
        <p:spPr>
          <a:xfrm>
            <a:off x="1889760" y="1224280"/>
            <a:ext cx="4028440" cy="711200"/>
          </a:xfrm>
          <a:custGeom>
            <a:avLst/>
            <a:gdLst>
              <a:gd name="connsiteX0" fmla="*/ 0 w 4028440"/>
              <a:gd name="connsiteY0" fmla="*/ 711200 h 711200"/>
              <a:gd name="connsiteX1" fmla="*/ 4028440 w 4028440"/>
              <a:gd name="connsiteY1" fmla="*/ 5080 h 711200"/>
              <a:gd name="connsiteX2" fmla="*/ 1529080 w 4028440"/>
              <a:gd name="connsiteY2" fmla="*/ 0 h 711200"/>
              <a:gd name="connsiteX3" fmla="*/ 0 w 4028440"/>
              <a:gd name="connsiteY3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8440" h="711200">
                <a:moveTo>
                  <a:pt x="0" y="711200"/>
                </a:moveTo>
                <a:lnTo>
                  <a:pt x="4028440" y="5080"/>
                </a:lnTo>
                <a:lnTo>
                  <a:pt x="1529080" y="0"/>
                </a:lnTo>
                <a:lnTo>
                  <a:pt x="0" y="7112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 descr="A map with a black and white map&#10;&#10;AI-generated content may be incorrect.">
            <a:extLst>
              <a:ext uri="{FF2B5EF4-FFF2-40B4-BE49-F238E27FC236}">
                <a16:creationId xmlns:a16="http://schemas.microsoft.com/office/drawing/2014/main" id="{74ECFFAC-7225-026B-FE8D-33398C667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016" y="1233125"/>
            <a:ext cx="2491178" cy="3522807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C1021B-06D9-0537-73C5-0AB96CA5FB4F}"/>
              </a:ext>
            </a:extLst>
          </p:cNvPr>
          <p:cNvSpPr txBox="1"/>
          <p:nvPr/>
        </p:nvSpPr>
        <p:spPr>
          <a:xfrm>
            <a:off x="141250" y="3445645"/>
            <a:ext cx="4572000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Summer 2023 hot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Camera: </a:t>
            </a:r>
            <a:r>
              <a:rPr lang="en-US" sz="1400" dirty="0" err="1"/>
              <a:t>Hikmicro</a:t>
            </a:r>
            <a:r>
              <a:rPr lang="en-US" sz="1400" dirty="0"/>
              <a:t> Pocket 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Human-eye level, 12:00–18:00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(Body)"/>
              </a:rPr>
              <a:t>~400 image pairs collected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Segoe UI (Body)"/>
              </a:rPr>
              <a:t>100 annotated for initial analysis</a:t>
            </a:r>
            <a:endParaRPr lang="en-GB" sz="2000" dirty="0">
              <a:latin typeface="Segoe UI (Body)"/>
            </a:endParaRP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15" name="Picture 14" descr="A camera on a screen&#10;&#10;AI-generated content may be incorrect.">
            <a:extLst>
              <a:ext uri="{FF2B5EF4-FFF2-40B4-BE49-F238E27FC236}">
                <a16:creationId xmlns:a16="http://schemas.microsoft.com/office/drawing/2014/main" id="{EC02E2A5-49E1-CECC-EDB9-3099F3BCE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31" t="265" r="52094"/>
          <a:stretch/>
        </p:blipFill>
        <p:spPr>
          <a:xfrm>
            <a:off x="6209828" y="1224280"/>
            <a:ext cx="2273055" cy="35306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5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640599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3688D-B08E-F087-2637-8D522D6A0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90B921A-B129-4BF1-7819-9EE6C13C722B}"/>
              </a:ext>
            </a:extLst>
          </p:cNvPr>
          <p:cNvSpPr/>
          <p:nvPr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470F60-B702-6183-51B7-A02A5238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Example Outputs: </a:t>
            </a:r>
            <a:br>
              <a:rPr lang="en-GB" sz="2000" dirty="0"/>
            </a:br>
            <a:r>
              <a:rPr lang="en-GB" sz="2000" dirty="0"/>
              <a:t>Land Surface Segmentation &amp; Classification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D7FF96-9391-3A48-1648-6DDF3E5D65C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8E9B98B9-A8BF-4AE1-837A-DA922CF9D24B}" type="slidenum">
              <a:rPr lang="de-DE" smtClean="0">
                <a:solidFill>
                  <a:schemeClr val="bg1"/>
                </a:solidFill>
              </a:rPr>
              <a:pPr/>
              <a:t>6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4AB2E6-054B-E030-94E7-265B621C46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" y="918511"/>
            <a:ext cx="1547664" cy="353044"/>
          </a:xfrm>
        </p:spPr>
        <p:txBody>
          <a:bodyPr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Example 1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D8D31F0-4F2F-2E21-28A8-D6B4EBED9947}"/>
              </a:ext>
            </a:extLst>
          </p:cNvPr>
          <p:cNvSpPr txBox="1">
            <a:spLocks/>
          </p:cNvSpPr>
          <p:nvPr/>
        </p:nvSpPr>
        <p:spPr>
          <a:xfrm>
            <a:off x="920" y="2953995"/>
            <a:ext cx="1584176" cy="350453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latin typeface="+mj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bg1"/>
                </a:solidFill>
              </a:rPr>
              <a:t>Example 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F10655-66CB-0636-46C2-6EC486E1C6EB}"/>
              </a:ext>
            </a:extLst>
          </p:cNvPr>
          <p:cNvCxnSpPr>
            <a:cxnSpLocks/>
          </p:cNvCxnSpPr>
          <p:nvPr/>
        </p:nvCxnSpPr>
        <p:spPr>
          <a:xfrm flipH="1">
            <a:off x="11446" y="2877772"/>
            <a:ext cx="9144000" cy="2592"/>
          </a:xfrm>
          <a:prstGeom prst="line">
            <a:avLst/>
          </a:prstGeom>
          <a:ln>
            <a:solidFill>
              <a:schemeClr val="bg1">
                <a:lumMod val="95000"/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F50B2D-5D38-91BD-707A-EA8B0EBC072E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 flipV="1">
            <a:off x="2112951" y="1945970"/>
            <a:ext cx="398690" cy="2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19C7EF-70E2-4D9A-741A-D5E6EE9DF6CC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191641" y="1945970"/>
            <a:ext cx="36960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36BFE78-CAC5-5EA2-DACD-95C5388AAFE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262752" y="1954244"/>
            <a:ext cx="412035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1E3D90-E69E-6C25-B1AF-1B24FF11AB41}"/>
              </a:ext>
            </a:extLst>
          </p:cNvPr>
          <p:cNvGrpSpPr/>
          <p:nvPr/>
        </p:nvGrpSpPr>
        <p:grpSpPr>
          <a:xfrm>
            <a:off x="3337394" y="1131590"/>
            <a:ext cx="3337393" cy="184380"/>
            <a:chOff x="3337394" y="1131590"/>
            <a:chExt cx="3337393" cy="18438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CFF591-51A3-356F-D5D6-6B117C708578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3351641" y="1131590"/>
              <a:ext cx="0" cy="18438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EEEC330-87F0-E590-3722-071B78DE467D}"/>
                </a:ext>
              </a:extLst>
            </p:cNvPr>
            <p:cNvCxnSpPr>
              <a:cxnSpLocks/>
            </p:cNvCxnSpPr>
            <p:nvPr/>
          </p:nvCxnSpPr>
          <p:spPr>
            <a:xfrm>
              <a:off x="3337394" y="1131590"/>
              <a:ext cx="333739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long road with trees in the background&#10;&#10;AI-generated content may be incorrect.">
            <a:extLst>
              <a:ext uri="{FF2B5EF4-FFF2-40B4-BE49-F238E27FC236}">
                <a16:creationId xmlns:a16="http://schemas.microsoft.com/office/drawing/2014/main" id="{A7F89AC3-9839-F8EA-427C-E04F32C0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1" y="1318495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road with trees and grass&#10;&#10;AI-generated content may be incorrect.">
            <a:extLst>
              <a:ext uri="{FF2B5EF4-FFF2-40B4-BE49-F238E27FC236}">
                <a16:creationId xmlns:a16="http://schemas.microsoft.com/office/drawing/2014/main" id="{4E1A82F1-A3D7-E684-9BDE-F06E3C43E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52" y="1324244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road with trees and grass&#10;&#10;AI-generated content may be incorrect.">
            <a:extLst>
              <a:ext uri="{FF2B5EF4-FFF2-40B4-BE49-F238E27FC236}">
                <a16:creationId xmlns:a16="http://schemas.microsoft.com/office/drawing/2014/main" id="{3BCF942E-3374-E5BB-CB6C-357F59C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641" y="1315970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919788-2540-61F0-4C34-D0A21C7BE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787" y="1095033"/>
            <a:ext cx="1645142" cy="150578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706D6CD-1307-C831-23F7-9B049A4AF4B8}"/>
              </a:ext>
            </a:extLst>
          </p:cNvPr>
          <p:cNvCxnSpPr>
            <a:cxnSpLocks/>
          </p:cNvCxnSpPr>
          <p:nvPr/>
        </p:nvCxnSpPr>
        <p:spPr>
          <a:xfrm flipV="1">
            <a:off x="2112951" y="4052575"/>
            <a:ext cx="398690" cy="2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4EE4407-3606-72C4-D7EA-B722A8F7EFAC}"/>
              </a:ext>
            </a:extLst>
          </p:cNvPr>
          <p:cNvCxnSpPr>
            <a:cxnSpLocks/>
          </p:cNvCxnSpPr>
          <p:nvPr/>
        </p:nvCxnSpPr>
        <p:spPr>
          <a:xfrm flipV="1">
            <a:off x="4171439" y="4055100"/>
            <a:ext cx="398690" cy="2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01B446C-85FD-FC55-98BC-DA51A7770CEF}"/>
              </a:ext>
            </a:extLst>
          </p:cNvPr>
          <p:cNvCxnSpPr>
            <a:cxnSpLocks/>
          </p:cNvCxnSpPr>
          <p:nvPr/>
        </p:nvCxnSpPr>
        <p:spPr>
          <a:xfrm flipV="1">
            <a:off x="6241837" y="4058887"/>
            <a:ext cx="398690" cy="2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0CDE0A-5096-FDB8-2198-68988B9FCAAE}"/>
              </a:ext>
            </a:extLst>
          </p:cNvPr>
          <p:cNvGrpSpPr/>
          <p:nvPr/>
        </p:nvGrpSpPr>
        <p:grpSpPr>
          <a:xfrm>
            <a:off x="3288971" y="3212437"/>
            <a:ext cx="3337393" cy="184380"/>
            <a:chOff x="3337394" y="1131590"/>
            <a:chExt cx="3337393" cy="18438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86A906-773D-7340-909C-5222CD498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1641" y="1131590"/>
              <a:ext cx="0" cy="18438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3C5CB90-B231-AED4-C1E2-3B6F259EBC8F}"/>
                </a:ext>
              </a:extLst>
            </p:cNvPr>
            <p:cNvCxnSpPr>
              <a:cxnSpLocks/>
            </p:cNvCxnSpPr>
            <p:nvPr/>
          </p:nvCxnSpPr>
          <p:spPr>
            <a:xfrm>
              <a:off x="3337394" y="1131590"/>
              <a:ext cx="3337393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road with a guard rail&#10;&#10;AI-generated content may be incorrect.">
            <a:extLst>
              <a:ext uri="{FF2B5EF4-FFF2-40B4-BE49-F238E27FC236}">
                <a16:creationId xmlns:a16="http://schemas.microsoft.com/office/drawing/2014/main" id="{8020DD29-AA06-5B5C-908E-D5C6B5F50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51" y="3401431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road with trees and a building&#10;&#10;AI-generated content may be incorrect.">
            <a:extLst>
              <a:ext uri="{FF2B5EF4-FFF2-40B4-BE49-F238E27FC236}">
                <a16:creationId xmlns:a16="http://schemas.microsoft.com/office/drawing/2014/main" id="{C2B058D3-FE2D-034E-284E-8E6AD8D81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394" y="3401947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road with trees and numbers&#10;&#10;AI-generated content may be incorrect.">
            <a:extLst>
              <a:ext uri="{FF2B5EF4-FFF2-40B4-BE49-F238E27FC236}">
                <a16:creationId xmlns:a16="http://schemas.microsoft.com/office/drawing/2014/main" id="{B1CB5B48-4FDD-1931-DA47-70A57BD2B1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1837" y="3404116"/>
            <a:ext cx="1680000" cy="1260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EA1857B-808D-A17E-59BC-79D2BBF15344}"/>
              </a:ext>
            </a:extLst>
          </p:cNvPr>
          <p:cNvSpPr txBox="1"/>
          <p:nvPr/>
        </p:nvSpPr>
        <p:spPr>
          <a:xfrm>
            <a:off x="432951" y="2366724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RGB Image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88A0DA-4880-AC32-1ADE-3DF9966B617F}"/>
              </a:ext>
            </a:extLst>
          </p:cNvPr>
          <p:cNvSpPr txBox="1"/>
          <p:nvPr/>
        </p:nvSpPr>
        <p:spPr>
          <a:xfrm>
            <a:off x="2524986" y="2363091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Segmentation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ECFCCF-3BAF-8E58-B635-0B2F46CCD497}"/>
              </a:ext>
            </a:extLst>
          </p:cNvPr>
          <p:cNvSpPr txBox="1"/>
          <p:nvPr/>
        </p:nvSpPr>
        <p:spPr>
          <a:xfrm>
            <a:off x="4582752" y="2366673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Temperature Overlay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95E3BF-F7DF-1298-04A9-119872D08D41}"/>
              </a:ext>
            </a:extLst>
          </p:cNvPr>
          <p:cNvSpPr txBox="1"/>
          <p:nvPr/>
        </p:nvSpPr>
        <p:spPr>
          <a:xfrm>
            <a:off x="6681229" y="2383138"/>
            <a:ext cx="1645143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Classification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8B9F3-7FBE-9034-CA3D-00CEC53A9BD3}"/>
              </a:ext>
            </a:extLst>
          </p:cNvPr>
          <p:cNvSpPr txBox="1"/>
          <p:nvPr/>
        </p:nvSpPr>
        <p:spPr>
          <a:xfrm>
            <a:off x="4570045" y="4448672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Temperature Overlay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D8ACF9D-A8B1-7DBD-C175-5E9E1B9924B7}"/>
              </a:ext>
            </a:extLst>
          </p:cNvPr>
          <p:cNvSpPr txBox="1"/>
          <p:nvPr/>
        </p:nvSpPr>
        <p:spPr>
          <a:xfrm>
            <a:off x="2505518" y="4456561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Segmentation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33E143F-42FE-0755-85FB-151302245929}"/>
              </a:ext>
            </a:extLst>
          </p:cNvPr>
          <p:cNvSpPr txBox="1"/>
          <p:nvPr/>
        </p:nvSpPr>
        <p:spPr>
          <a:xfrm>
            <a:off x="429279" y="4455191"/>
            <a:ext cx="1680000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RGB Image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F7D33EC-E036-D302-87DF-3229A5B99B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4787" y="2964758"/>
            <a:ext cx="1651586" cy="211811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9A83D20-9214-CCDC-829B-083D92C54529}"/>
              </a:ext>
            </a:extLst>
          </p:cNvPr>
          <p:cNvSpPr txBox="1"/>
          <p:nvPr/>
        </p:nvSpPr>
        <p:spPr>
          <a:xfrm>
            <a:off x="6682800" y="4864101"/>
            <a:ext cx="1639726" cy="215444"/>
          </a:xfrm>
          <a:prstGeom prst="rect">
            <a:avLst/>
          </a:prstGeom>
          <a:solidFill>
            <a:schemeClr val="accent5">
              <a:lumMod val="75000"/>
              <a:lumOff val="25000"/>
              <a:alpha val="50000"/>
            </a:schemeClr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Classification</a:t>
            </a:r>
            <a:endParaRPr lang="x-none" sz="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1158B-F1D2-02BC-614F-72251760477A}"/>
              </a:ext>
            </a:extLst>
          </p:cNvPr>
          <p:cNvSpPr txBox="1"/>
          <p:nvPr/>
        </p:nvSpPr>
        <p:spPr>
          <a:xfrm>
            <a:off x="2034217" y="1697700"/>
            <a:ext cx="538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SAM</a:t>
            </a:r>
            <a:endParaRPr lang="x-none" sz="9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C0B60-17B2-7417-EC11-AE22C90DE3CB}"/>
              </a:ext>
            </a:extLst>
          </p:cNvPr>
          <p:cNvSpPr txBox="1"/>
          <p:nvPr/>
        </p:nvSpPr>
        <p:spPr>
          <a:xfrm>
            <a:off x="2034217" y="3795046"/>
            <a:ext cx="538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SAM</a:t>
            </a:r>
            <a:endParaRPr lang="x-none" sz="9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E8D0F-3BA0-6404-156B-92F6C2F44BC6}"/>
              </a:ext>
            </a:extLst>
          </p:cNvPr>
          <p:cNvSpPr txBox="1"/>
          <p:nvPr/>
        </p:nvSpPr>
        <p:spPr>
          <a:xfrm>
            <a:off x="4638562" y="906099"/>
            <a:ext cx="735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GPT4-o</a:t>
            </a:r>
            <a:endParaRPr lang="x-none" sz="9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0A7E3E-A945-6C2F-B335-22DA8B48C014}"/>
              </a:ext>
            </a:extLst>
          </p:cNvPr>
          <p:cNvSpPr txBox="1"/>
          <p:nvPr/>
        </p:nvSpPr>
        <p:spPr>
          <a:xfrm>
            <a:off x="4642071" y="2981794"/>
            <a:ext cx="735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GPT4-o</a:t>
            </a:r>
            <a:endParaRPr lang="x-none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7852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5621-93A3-F2FD-78B8-E916120E7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168">
            <a:extLst>
              <a:ext uri="{FF2B5EF4-FFF2-40B4-BE49-F238E27FC236}">
                <a16:creationId xmlns:a16="http://schemas.microsoft.com/office/drawing/2014/main" id="{D1B1308D-44CA-6EE4-5D64-5D5369FCF7E2}"/>
              </a:ext>
            </a:extLst>
          </p:cNvPr>
          <p:cNvSpPr/>
          <p:nvPr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/>
            <a:endParaRPr lang="x-non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09D60A-4BB4-6CF0-CA80-EDAC09278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3302" b="3313"/>
          <a:stretch/>
        </p:blipFill>
        <p:spPr bwMode="auto">
          <a:xfrm>
            <a:off x="273962" y="1483737"/>
            <a:ext cx="4298038" cy="3055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81ADC86-EB31-D184-5AA3-80087DE3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36" y="61139"/>
            <a:ext cx="7209265" cy="720684"/>
          </a:xfrm>
        </p:spPr>
        <p:txBody>
          <a:bodyPr anchor="ctr">
            <a:normAutofit/>
          </a:bodyPr>
          <a:lstStyle/>
          <a:p>
            <a:r>
              <a:rPr lang="fr-FR" dirty="0"/>
              <a:t>Model Evaluation: </a:t>
            </a:r>
            <a:br>
              <a:rPr lang="fr-FR" dirty="0"/>
            </a:br>
            <a:r>
              <a:rPr lang="fr-FR" dirty="0"/>
              <a:t>Classification </a:t>
            </a:r>
            <a:r>
              <a:rPr lang="fr-FR" dirty="0" err="1"/>
              <a:t>Accuracy</a:t>
            </a:r>
            <a:r>
              <a:rPr lang="fr-FR" dirty="0"/>
              <a:t> &amp; Confusion Matrix</a:t>
            </a:r>
            <a:endParaRPr lang="de-DE" dirty="0"/>
          </a:p>
        </p:txBody>
      </p:sp>
      <p:sp>
        <p:nvSpPr>
          <p:cNvPr id="3" name="Foliennummernplatzhalter 2" hidden="1">
            <a:extLst>
              <a:ext uri="{FF2B5EF4-FFF2-40B4-BE49-F238E27FC236}">
                <a16:creationId xmlns:a16="http://schemas.microsoft.com/office/drawing/2014/main" id="{C46158CF-614A-1132-7196-6B8E602C7A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03993" y="4672005"/>
            <a:ext cx="597903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8E9B98B9-A8BF-4AE1-837A-DA922CF9D24B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7168" name="Text Placeholder 7">
            <a:extLst>
              <a:ext uri="{FF2B5EF4-FFF2-40B4-BE49-F238E27FC236}">
                <a16:creationId xmlns:a16="http://schemas.microsoft.com/office/drawing/2014/main" id="{436B9996-A6F9-2908-2692-179E12C5012A}"/>
              </a:ext>
            </a:extLst>
          </p:cNvPr>
          <p:cNvSpPr txBox="1">
            <a:spLocks/>
          </p:cNvSpPr>
          <p:nvPr/>
        </p:nvSpPr>
        <p:spPr>
          <a:xfrm>
            <a:off x="273962" y="4631413"/>
            <a:ext cx="3784600" cy="469118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Confusion matrix:</a:t>
            </a:r>
            <a:r>
              <a:rPr lang="en-US" dirty="0">
                <a:solidFill>
                  <a:schemeClr val="bg1"/>
                </a:solidFill>
              </a:rPr>
              <a:t> showing strong agreement between predicted and actual broad-level land surface categories.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2A9956A-2B81-A652-A4C4-DB132C747C6B}"/>
              </a:ext>
            </a:extLst>
          </p:cNvPr>
          <p:cNvSpPr txBox="1">
            <a:spLocks/>
          </p:cNvSpPr>
          <p:nvPr/>
        </p:nvSpPr>
        <p:spPr>
          <a:xfrm>
            <a:off x="535010" y="1117984"/>
            <a:ext cx="3784600" cy="304018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b="1" dirty="0">
                <a:solidFill>
                  <a:schemeClr val="bg1"/>
                </a:solidFill>
              </a:rPr>
              <a:t>Prediction vs. Actual: Broad-Level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9E037694-291C-347C-ABD1-F6B8A1827B1F}"/>
              </a:ext>
            </a:extLst>
          </p:cNvPr>
          <p:cNvSpPr txBox="1">
            <a:spLocks/>
          </p:cNvSpPr>
          <p:nvPr/>
        </p:nvSpPr>
        <p:spPr>
          <a:xfrm>
            <a:off x="8556393" y="4824405"/>
            <a:ext cx="597903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E9B98B9-A8BF-4AE1-837A-DA922CF9D24B}" type="slidenum">
              <a:rPr lang="de-DE" sz="1000" smtClean="0">
                <a:solidFill>
                  <a:schemeClr val="bg1"/>
                </a:solidFill>
              </a:rPr>
              <a:pPr algn="ctr"/>
              <a:t>7</a:t>
            </a:fld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A3713-60FD-5F0F-537B-8FA3E25997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3E4C836-2B35-7D1D-6615-C4F9EC2D2BC3}"/>
              </a:ext>
            </a:extLst>
          </p:cNvPr>
          <p:cNvSpPr txBox="1">
            <a:spLocks/>
          </p:cNvSpPr>
          <p:nvPr/>
        </p:nvSpPr>
        <p:spPr>
          <a:xfrm>
            <a:off x="5127207" y="4627200"/>
            <a:ext cx="3784600" cy="338086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Broad Classes: </a:t>
            </a:r>
            <a:r>
              <a:rPr lang="en-US" dirty="0">
                <a:solidFill>
                  <a:schemeClr val="bg1"/>
                </a:solidFill>
              </a:rPr>
              <a:t>Agricultural areas show the lowest surface temperatures.</a:t>
            </a:r>
          </a:p>
        </p:txBody>
      </p:sp>
      <p:pic>
        <p:nvPicPr>
          <p:cNvPr id="12" name="Picture 11" descr="A diagram of different colored boxes&#10;&#10;AI-generated content may be incorrect.">
            <a:extLst>
              <a:ext uri="{FF2B5EF4-FFF2-40B4-BE49-F238E27FC236}">
                <a16:creationId xmlns:a16="http://schemas.microsoft.com/office/drawing/2014/main" id="{24D69DDE-7614-3DC0-AD75-DC097A66C5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44"/>
          <a:stretch/>
        </p:blipFill>
        <p:spPr>
          <a:xfrm>
            <a:off x="5021481" y="1838668"/>
            <a:ext cx="3780001" cy="21241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E766E5-1DE5-A1E2-3AD0-7021BAA2FCDB}"/>
              </a:ext>
            </a:extLst>
          </p:cNvPr>
          <p:cNvSpPr/>
          <p:nvPr/>
        </p:nvSpPr>
        <p:spPr>
          <a:xfrm>
            <a:off x="5287142" y="2829718"/>
            <a:ext cx="648072" cy="1116124"/>
          </a:xfrm>
          <a:prstGeom prst="roundRect">
            <a:avLst/>
          </a:prstGeom>
          <a:noFill/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t"/>
          <a:lstStyle/>
          <a:p>
            <a:pPr algn="l" defTabSz="914400"/>
            <a:endParaRPr lang="LID4096" sz="1600" dirty="0">
              <a:solidFill>
                <a:srgbClr val="FF339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5F41DFA-C3AC-664D-BE47-98B48A0BB9F9}"/>
              </a:ext>
            </a:extLst>
          </p:cNvPr>
          <p:cNvSpPr txBox="1">
            <a:spLocks/>
          </p:cNvSpPr>
          <p:nvPr/>
        </p:nvSpPr>
        <p:spPr>
          <a:xfrm>
            <a:off x="5036507" y="1035487"/>
            <a:ext cx="3784600" cy="539753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1pPr>
            <a:lvl2pPr marL="361950" indent="-1841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2pPr>
            <a:lvl3pPr marL="5397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3pPr>
            <a:lvl4pPr marL="7175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4pPr>
            <a:lvl5pPr marL="895350" indent="-1778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Open 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b="1" dirty="0">
                <a:solidFill>
                  <a:schemeClr val="bg1"/>
                </a:solidFill>
              </a:rPr>
              <a:t>Surface Temperature Profiling</a:t>
            </a:r>
            <a:br>
              <a:rPr lang="en-US" sz="1700" b="1" dirty="0">
                <a:solidFill>
                  <a:schemeClr val="bg1"/>
                </a:solidFill>
              </a:rPr>
            </a:br>
            <a:r>
              <a:rPr lang="en-US" sz="1700" b="1" dirty="0">
                <a:solidFill>
                  <a:schemeClr val="bg1"/>
                </a:solidFill>
              </a:rPr>
              <a:t>by Land Surface Type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0804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AAEE-01BB-CC65-FE16-F5484C920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Exportcountry">
            <a:extLst>
              <a:ext uri="{FF2B5EF4-FFF2-40B4-BE49-F238E27FC236}">
                <a16:creationId xmlns:a16="http://schemas.microsoft.com/office/drawing/2014/main" id="{441D94D8-916B-6B3F-BEE9-9B6C7986A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30054"/>
          <a:stretch/>
        </p:blipFill>
        <p:spPr>
          <a:xfrm>
            <a:off x="0" y="843558"/>
            <a:ext cx="5436096" cy="42999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236DF3-BC9A-D8FC-8EF9-748BEB91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Conclusion</a:t>
            </a:r>
            <a:r>
              <a:rPr lang="de-DE" b="1" dirty="0"/>
              <a:t> &amp; Takeaways</a:t>
            </a:r>
            <a:endParaRPr lang="de-DE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F2F65EB-C464-8418-AB89-99A333833380}"/>
              </a:ext>
            </a:extLst>
          </p:cNvPr>
          <p:cNvSpPr/>
          <p:nvPr/>
        </p:nvSpPr>
        <p:spPr>
          <a:xfrm>
            <a:off x="5976156" y="982160"/>
            <a:ext cx="3028227" cy="3999413"/>
          </a:xfrm>
          <a:prstGeom prst="roundRect">
            <a:avLst>
              <a:gd name="adj" fmla="val 1384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914400"/>
            <a:r>
              <a:rPr lang="en-US" sz="1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 introduced a novel workflow combining </a:t>
            </a:r>
            <a:br>
              <a:rPr lang="en-US" sz="1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SAM + GPT-4o </a:t>
            </a:r>
            <a:r>
              <a:rPr lang="en-US" sz="1600" dirty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fine-scale LST profiling.</a:t>
            </a:r>
          </a:p>
          <a:p>
            <a:pPr lvl="0" defTabSz="914400"/>
            <a:endParaRPr lang="de-DE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lvl="0" indent="-182563" defTabSz="91440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Achievements: </a:t>
            </a:r>
            <a:b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Achieved ~80% classification accuracy (broad) and revealed land use–temperature patterns.</a:t>
            </a:r>
          </a:p>
          <a:p>
            <a:pPr marL="182563" lvl="0" indent="-182563" defTabSz="914400">
              <a:buFont typeface="Wingdings" panose="05000000000000000000" pitchFamily="2" charset="2"/>
              <a:buChar char="§"/>
            </a:pPr>
            <a:endParaRPr lang="de-DE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lvl="0" indent="-182563" defTabSz="914400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it Matters:</a:t>
            </a:r>
            <a:b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Enables accessible, scalable environmental monitoring using portable, low-cost devices.</a:t>
            </a:r>
            <a:endParaRPr lang="de-DE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914400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367A350-A30F-078E-0557-74D840688CEB}"/>
              </a:ext>
            </a:extLst>
          </p:cNvPr>
          <p:cNvCxnSpPr>
            <a:cxnSpLocks/>
          </p:cNvCxnSpPr>
          <p:nvPr/>
        </p:nvCxnSpPr>
        <p:spPr>
          <a:xfrm>
            <a:off x="3015912" y="2676525"/>
            <a:ext cx="492125" cy="39052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06F61CC-3B05-63FF-6B32-9AFC40633D49}"/>
              </a:ext>
            </a:extLst>
          </p:cNvPr>
          <p:cNvCxnSpPr>
            <a:cxnSpLocks/>
          </p:cNvCxnSpPr>
          <p:nvPr/>
        </p:nvCxnSpPr>
        <p:spPr>
          <a:xfrm>
            <a:off x="2920516" y="3219822"/>
            <a:ext cx="535360" cy="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8ED46CC-BC92-821A-D25C-F9BC0FFBD2C4}"/>
              </a:ext>
            </a:extLst>
          </p:cNvPr>
          <p:cNvCxnSpPr>
            <a:cxnSpLocks/>
          </p:cNvCxnSpPr>
          <p:nvPr/>
        </p:nvCxnSpPr>
        <p:spPr>
          <a:xfrm flipV="1">
            <a:off x="3024643" y="3388520"/>
            <a:ext cx="490538" cy="380999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163622A-6BA8-51CD-BC38-60D603C68476}"/>
              </a:ext>
            </a:extLst>
          </p:cNvPr>
          <p:cNvCxnSpPr>
            <a:cxnSpLocks/>
          </p:cNvCxnSpPr>
          <p:nvPr/>
        </p:nvCxnSpPr>
        <p:spPr>
          <a:xfrm flipV="1">
            <a:off x="1924506" y="4088606"/>
            <a:ext cx="676275" cy="471488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C7A65FB8-4D2F-61E0-5597-33C00E8EAFC8}"/>
              </a:ext>
            </a:extLst>
          </p:cNvPr>
          <p:cNvCxnSpPr>
            <a:cxnSpLocks/>
          </p:cNvCxnSpPr>
          <p:nvPr/>
        </p:nvCxnSpPr>
        <p:spPr>
          <a:xfrm>
            <a:off x="1860212" y="3793331"/>
            <a:ext cx="685800" cy="10477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5F7FB910-FE9A-68F2-8D13-EECCC9921FDF}"/>
              </a:ext>
            </a:extLst>
          </p:cNvPr>
          <p:cNvCxnSpPr>
            <a:cxnSpLocks/>
          </p:cNvCxnSpPr>
          <p:nvPr/>
        </p:nvCxnSpPr>
        <p:spPr>
          <a:xfrm flipV="1">
            <a:off x="1819731" y="3333751"/>
            <a:ext cx="597694" cy="30718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B32A9D9-8865-074F-9EC3-4D3E4757B1B6}"/>
              </a:ext>
            </a:extLst>
          </p:cNvPr>
          <p:cNvCxnSpPr>
            <a:cxnSpLocks/>
          </p:cNvCxnSpPr>
          <p:nvPr/>
        </p:nvCxnSpPr>
        <p:spPr>
          <a:xfrm>
            <a:off x="1841162" y="2900363"/>
            <a:ext cx="573881" cy="211931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512FBF25-AC73-9125-72EE-9A4638C9878E}"/>
              </a:ext>
            </a:extLst>
          </p:cNvPr>
          <p:cNvCxnSpPr>
            <a:cxnSpLocks/>
          </p:cNvCxnSpPr>
          <p:nvPr/>
        </p:nvCxnSpPr>
        <p:spPr>
          <a:xfrm flipV="1">
            <a:off x="1857831" y="2571750"/>
            <a:ext cx="695325" cy="180976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8DFDC094-CE4E-3B0E-55DC-084DD6D45F38}"/>
              </a:ext>
            </a:extLst>
          </p:cNvPr>
          <p:cNvCxnSpPr>
            <a:cxnSpLocks/>
          </p:cNvCxnSpPr>
          <p:nvPr/>
        </p:nvCxnSpPr>
        <p:spPr>
          <a:xfrm>
            <a:off x="1920875" y="2082800"/>
            <a:ext cx="658475" cy="296069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C8FA246-4559-E561-2D92-0CB36A383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B98B9-A8BF-4AE1-837A-DA922CF9D24B}" type="slidenum">
              <a:rPr lang="de-DE" smtClean="0">
                <a:solidFill>
                  <a:schemeClr val="bg1"/>
                </a:solidFill>
              </a:rPr>
              <a:pPr/>
              <a:t>8</a:t>
            </a:fld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6F719A-CED3-35EE-DB34-9B7E34BF21AD}"/>
              </a:ext>
            </a:extLst>
          </p:cNvPr>
          <p:cNvCxnSpPr>
            <a:cxnSpLocks/>
          </p:cNvCxnSpPr>
          <p:nvPr/>
        </p:nvCxnSpPr>
        <p:spPr>
          <a:xfrm>
            <a:off x="809625" y="1403350"/>
            <a:ext cx="631016" cy="428657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1A11992-705D-5526-8C97-8423FD2559F0}"/>
              </a:ext>
            </a:extLst>
          </p:cNvPr>
          <p:cNvCxnSpPr>
            <a:cxnSpLocks/>
          </p:cNvCxnSpPr>
          <p:nvPr/>
        </p:nvCxnSpPr>
        <p:spPr>
          <a:xfrm flipV="1">
            <a:off x="596900" y="2006600"/>
            <a:ext cx="815975" cy="26670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1FAB176C-6EA4-246D-457A-45C2DEC89ABA}"/>
              </a:ext>
            </a:extLst>
          </p:cNvPr>
          <p:cNvCxnSpPr>
            <a:cxnSpLocks/>
          </p:cNvCxnSpPr>
          <p:nvPr/>
        </p:nvCxnSpPr>
        <p:spPr>
          <a:xfrm flipV="1">
            <a:off x="590550" y="2895954"/>
            <a:ext cx="755884" cy="28301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145DA754-12F0-F94B-0792-F295C3830222}"/>
              </a:ext>
            </a:extLst>
          </p:cNvPr>
          <p:cNvCxnSpPr>
            <a:cxnSpLocks/>
          </p:cNvCxnSpPr>
          <p:nvPr/>
        </p:nvCxnSpPr>
        <p:spPr>
          <a:xfrm>
            <a:off x="581025" y="2435225"/>
            <a:ext cx="742950" cy="35560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705586B1-4D1A-F824-DE2F-438EB1C2F588}"/>
              </a:ext>
            </a:extLst>
          </p:cNvPr>
          <p:cNvCxnSpPr>
            <a:cxnSpLocks/>
          </p:cNvCxnSpPr>
          <p:nvPr/>
        </p:nvCxnSpPr>
        <p:spPr>
          <a:xfrm>
            <a:off x="581025" y="3355181"/>
            <a:ext cx="769144" cy="326232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8AFAB3C5-8D05-6287-B4B8-364BB337FF12}"/>
              </a:ext>
            </a:extLst>
          </p:cNvPr>
          <p:cNvCxnSpPr>
            <a:cxnSpLocks/>
          </p:cNvCxnSpPr>
          <p:nvPr/>
        </p:nvCxnSpPr>
        <p:spPr>
          <a:xfrm flipV="1">
            <a:off x="578644" y="3848100"/>
            <a:ext cx="769144" cy="340519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6EBDA76-3F05-2ABE-AEC4-2F167FB28936}"/>
              </a:ext>
            </a:extLst>
          </p:cNvPr>
          <p:cNvCxnSpPr>
            <a:cxnSpLocks/>
          </p:cNvCxnSpPr>
          <p:nvPr/>
        </p:nvCxnSpPr>
        <p:spPr>
          <a:xfrm>
            <a:off x="584204" y="4354116"/>
            <a:ext cx="823115" cy="24884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03DC1A44-F928-0684-7672-7125AE164D54}"/>
              </a:ext>
            </a:extLst>
          </p:cNvPr>
          <p:cNvCxnSpPr>
            <a:cxnSpLocks/>
          </p:cNvCxnSpPr>
          <p:nvPr/>
        </p:nvCxnSpPr>
        <p:spPr>
          <a:xfrm flipV="1">
            <a:off x="581025" y="4750594"/>
            <a:ext cx="823913" cy="35242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C572C196-DA8B-E134-C7A6-39A0AD0A8125}"/>
              </a:ext>
            </a:extLst>
          </p:cNvPr>
          <p:cNvCxnSpPr>
            <a:cxnSpLocks/>
          </p:cNvCxnSpPr>
          <p:nvPr/>
        </p:nvCxnSpPr>
        <p:spPr>
          <a:xfrm>
            <a:off x="195263" y="845344"/>
            <a:ext cx="214312" cy="20955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03C22B68-8F7D-7EC2-2941-4E005360AD1C}"/>
              </a:ext>
            </a:extLst>
          </p:cNvPr>
          <p:cNvCxnSpPr>
            <a:cxnSpLocks/>
          </p:cNvCxnSpPr>
          <p:nvPr/>
        </p:nvCxnSpPr>
        <p:spPr>
          <a:xfrm flipH="1">
            <a:off x="0" y="1280271"/>
            <a:ext cx="323528" cy="62754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6294C050-34A3-1D1A-23DA-210170E3FB4E}"/>
              </a:ext>
            </a:extLst>
          </p:cNvPr>
          <p:cNvCxnSpPr>
            <a:cxnSpLocks/>
          </p:cNvCxnSpPr>
          <p:nvPr/>
        </p:nvCxnSpPr>
        <p:spPr>
          <a:xfrm flipH="1">
            <a:off x="0" y="2447925"/>
            <a:ext cx="95251" cy="4762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04134FD1-EE29-DF18-DEDF-C2FA8E35E1D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095500"/>
            <a:ext cx="119065" cy="71439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08F399E0-93F7-B8D8-0BB9-51946CEA743C}"/>
              </a:ext>
            </a:extLst>
          </p:cNvPr>
          <p:cNvCxnSpPr>
            <a:cxnSpLocks/>
          </p:cNvCxnSpPr>
          <p:nvPr/>
        </p:nvCxnSpPr>
        <p:spPr>
          <a:xfrm flipH="1" flipV="1">
            <a:off x="7145" y="3155157"/>
            <a:ext cx="69055" cy="23812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578A8FDE-BB6B-1341-8D1D-2CB30C58FE00}"/>
              </a:ext>
            </a:extLst>
          </p:cNvPr>
          <p:cNvCxnSpPr>
            <a:cxnSpLocks/>
          </p:cNvCxnSpPr>
          <p:nvPr/>
        </p:nvCxnSpPr>
        <p:spPr>
          <a:xfrm flipH="1">
            <a:off x="0" y="3371850"/>
            <a:ext cx="90488" cy="38100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7D6F379B-582A-E8C4-8B5F-EEEB62E25241}"/>
              </a:ext>
            </a:extLst>
          </p:cNvPr>
          <p:cNvCxnSpPr>
            <a:cxnSpLocks/>
          </p:cNvCxnSpPr>
          <p:nvPr/>
        </p:nvCxnSpPr>
        <p:spPr>
          <a:xfrm flipH="1" flipV="1">
            <a:off x="9525" y="4181475"/>
            <a:ext cx="66675" cy="9525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582D665F-8479-B8C1-BFFE-14A8C88593EF}"/>
              </a:ext>
            </a:extLst>
          </p:cNvPr>
          <p:cNvCxnSpPr>
            <a:cxnSpLocks/>
          </p:cNvCxnSpPr>
          <p:nvPr/>
        </p:nvCxnSpPr>
        <p:spPr>
          <a:xfrm flipH="1">
            <a:off x="9525" y="4356046"/>
            <a:ext cx="56209" cy="20692"/>
          </a:xfrm>
          <a:prstGeom prst="line">
            <a:avLst/>
          </a:prstGeom>
          <a:ln>
            <a:solidFill>
              <a:schemeClr val="accent5">
                <a:alpha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989A-C1A9-75E1-FF0D-1979F0D4AB3B}"/>
              </a:ext>
            </a:extLst>
          </p:cNvPr>
          <p:cNvGrpSpPr>
            <a:grpSpLocks noChangeAspect="1"/>
          </p:cNvGrpSpPr>
          <p:nvPr/>
        </p:nvGrpSpPr>
        <p:grpSpPr>
          <a:xfrm>
            <a:off x="2521073" y="2271565"/>
            <a:ext cx="540000" cy="540000"/>
            <a:chOff x="6204321" y="3737070"/>
            <a:chExt cx="684000" cy="684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149424-4A94-7BD4-75A5-0C96036878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Graphic 8" descr="Camera with solid fill">
              <a:extLst>
                <a:ext uri="{FF2B5EF4-FFF2-40B4-BE49-F238E27FC236}">
                  <a16:creationId xmlns:a16="http://schemas.microsoft.com/office/drawing/2014/main" id="{966955FC-3F25-0B01-8C5A-4B303CBCD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65FD50-BB57-3CA0-ABBB-2438EE43D313}"/>
              </a:ext>
            </a:extLst>
          </p:cNvPr>
          <p:cNvGrpSpPr>
            <a:grpSpLocks noChangeAspect="1"/>
          </p:cNvGrpSpPr>
          <p:nvPr/>
        </p:nvGrpSpPr>
        <p:grpSpPr>
          <a:xfrm>
            <a:off x="2387267" y="2945607"/>
            <a:ext cx="540000" cy="540000"/>
            <a:chOff x="6204321" y="3737070"/>
            <a:chExt cx="684000" cy="684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CDBDBF-9843-CA12-C5BE-E9DBA3F3F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7" name="Graphic 16" descr="Camera with solid fill">
              <a:extLst>
                <a:ext uri="{FF2B5EF4-FFF2-40B4-BE49-F238E27FC236}">
                  <a16:creationId xmlns:a16="http://schemas.microsoft.com/office/drawing/2014/main" id="{6582F3D8-A9DE-EE36-E51F-96F2E21E4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D69174-CE90-DFF9-B02F-629E44AE3461}"/>
              </a:ext>
            </a:extLst>
          </p:cNvPr>
          <p:cNvGrpSpPr>
            <a:grpSpLocks noChangeAspect="1"/>
          </p:cNvGrpSpPr>
          <p:nvPr/>
        </p:nvGrpSpPr>
        <p:grpSpPr>
          <a:xfrm>
            <a:off x="2518436" y="3632597"/>
            <a:ext cx="540000" cy="540000"/>
            <a:chOff x="6204321" y="3737070"/>
            <a:chExt cx="684000" cy="684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584548-7093-2AA3-2AC5-CE19A0F6E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0" name="Graphic 19" descr="Camera with solid fill">
              <a:extLst>
                <a:ext uri="{FF2B5EF4-FFF2-40B4-BE49-F238E27FC236}">
                  <a16:creationId xmlns:a16="http://schemas.microsoft.com/office/drawing/2014/main" id="{F8FFF182-F5CB-A1BC-EE1E-73DA8F82F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83EEAE-6C6A-2F55-8435-6427E4907D64}"/>
              </a:ext>
            </a:extLst>
          </p:cNvPr>
          <p:cNvGrpSpPr>
            <a:grpSpLocks noChangeAspect="1"/>
          </p:cNvGrpSpPr>
          <p:nvPr/>
        </p:nvGrpSpPr>
        <p:grpSpPr>
          <a:xfrm>
            <a:off x="1384506" y="4363153"/>
            <a:ext cx="540000" cy="540000"/>
            <a:chOff x="6204321" y="3737070"/>
            <a:chExt cx="684000" cy="684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62C63A4-70B3-2C2E-0404-EB16DB886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Graphic 22" descr="Camera with solid fill">
              <a:extLst>
                <a:ext uri="{FF2B5EF4-FFF2-40B4-BE49-F238E27FC236}">
                  <a16:creationId xmlns:a16="http://schemas.microsoft.com/office/drawing/2014/main" id="{0562E449-DCFC-6C20-2377-F045F5326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B9F60-FFC6-A7CE-060F-0D7D9AA3C9B0}"/>
              </a:ext>
            </a:extLst>
          </p:cNvPr>
          <p:cNvGrpSpPr>
            <a:grpSpLocks noChangeAspect="1"/>
          </p:cNvGrpSpPr>
          <p:nvPr/>
        </p:nvGrpSpPr>
        <p:grpSpPr>
          <a:xfrm>
            <a:off x="1326808" y="3485607"/>
            <a:ext cx="540000" cy="540000"/>
            <a:chOff x="6204321" y="3737070"/>
            <a:chExt cx="684000" cy="684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05EDF48-D609-79A8-8D37-8CEF4B5AC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Graphic 28" descr="Camera with solid fill">
              <a:extLst>
                <a:ext uri="{FF2B5EF4-FFF2-40B4-BE49-F238E27FC236}">
                  <a16:creationId xmlns:a16="http://schemas.microsoft.com/office/drawing/2014/main" id="{306DC4CC-391D-D49D-735D-76A7571B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AE3437-361C-BDDB-F162-55DE7CE6BD04}"/>
              </a:ext>
            </a:extLst>
          </p:cNvPr>
          <p:cNvGrpSpPr>
            <a:grpSpLocks noChangeAspect="1"/>
          </p:cNvGrpSpPr>
          <p:nvPr/>
        </p:nvGrpSpPr>
        <p:grpSpPr>
          <a:xfrm>
            <a:off x="1320903" y="2541372"/>
            <a:ext cx="540000" cy="540000"/>
            <a:chOff x="6204321" y="3737070"/>
            <a:chExt cx="684000" cy="684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EFA4AA-2943-9324-FBC6-0C060F869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" name="Graphic 32" descr="Camera with solid fill">
              <a:extLst>
                <a:ext uri="{FF2B5EF4-FFF2-40B4-BE49-F238E27FC236}">
                  <a16:creationId xmlns:a16="http://schemas.microsoft.com/office/drawing/2014/main" id="{10B266D6-D05D-691F-7209-A52BB5176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620C09-52F5-1EF6-20A1-9DA53A5733C6}"/>
              </a:ext>
            </a:extLst>
          </p:cNvPr>
          <p:cNvGrpSpPr>
            <a:grpSpLocks noChangeAspect="1"/>
          </p:cNvGrpSpPr>
          <p:nvPr/>
        </p:nvGrpSpPr>
        <p:grpSpPr>
          <a:xfrm>
            <a:off x="1411503" y="1705597"/>
            <a:ext cx="540000" cy="540000"/>
            <a:chOff x="6204321" y="3737070"/>
            <a:chExt cx="684000" cy="684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C218534-2C25-B424-A589-1F9232F439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8" name="Graphic 37" descr="Camera with solid fill">
              <a:extLst>
                <a:ext uri="{FF2B5EF4-FFF2-40B4-BE49-F238E27FC236}">
                  <a16:creationId xmlns:a16="http://schemas.microsoft.com/office/drawing/2014/main" id="{8F29D0B4-C10E-5660-9BC7-255AADE3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CF3615-D504-8C42-65C2-0F6913495324}"/>
              </a:ext>
            </a:extLst>
          </p:cNvPr>
          <p:cNvGrpSpPr>
            <a:grpSpLocks noChangeAspect="1"/>
          </p:cNvGrpSpPr>
          <p:nvPr/>
        </p:nvGrpSpPr>
        <p:grpSpPr>
          <a:xfrm>
            <a:off x="314204" y="991024"/>
            <a:ext cx="540000" cy="540000"/>
            <a:chOff x="6204321" y="3737070"/>
            <a:chExt cx="684000" cy="6840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F2C72B9-6BCC-6C13-D1E6-8ABD724F3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6" name="Graphic 55" descr="Camera with solid fill">
              <a:extLst>
                <a:ext uri="{FF2B5EF4-FFF2-40B4-BE49-F238E27FC236}">
                  <a16:creationId xmlns:a16="http://schemas.microsoft.com/office/drawing/2014/main" id="{703AA815-72E6-3831-58FF-3936C0FD9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F9B6B42-D353-903D-F7F2-F3988500AF34}"/>
              </a:ext>
            </a:extLst>
          </p:cNvPr>
          <p:cNvGrpSpPr>
            <a:grpSpLocks noChangeAspect="1"/>
          </p:cNvGrpSpPr>
          <p:nvPr/>
        </p:nvGrpSpPr>
        <p:grpSpPr>
          <a:xfrm>
            <a:off x="67843" y="2069179"/>
            <a:ext cx="540000" cy="540000"/>
            <a:chOff x="6204321" y="3737070"/>
            <a:chExt cx="684000" cy="684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0FB6964-545F-C887-3C6D-165D393788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1" name="Graphic 60" descr="Camera with solid fill">
              <a:extLst>
                <a:ext uri="{FF2B5EF4-FFF2-40B4-BE49-F238E27FC236}">
                  <a16:creationId xmlns:a16="http://schemas.microsoft.com/office/drawing/2014/main" id="{7FC46660-59FB-780C-1BFC-C6C26ABA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F6FC4FA-6077-86C9-FCD1-5D2FA5E76218}"/>
              </a:ext>
            </a:extLst>
          </p:cNvPr>
          <p:cNvGrpSpPr>
            <a:grpSpLocks noChangeAspect="1"/>
          </p:cNvGrpSpPr>
          <p:nvPr/>
        </p:nvGrpSpPr>
        <p:grpSpPr>
          <a:xfrm>
            <a:off x="73131" y="2991356"/>
            <a:ext cx="540000" cy="540000"/>
            <a:chOff x="6204321" y="3737070"/>
            <a:chExt cx="684000" cy="6840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68ECC92-ADF3-E180-EE8C-474433A45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5" name="Graphic 64" descr="Camera with solid fill">
              <a:extLst>
                <a:ext uri="{FF2B5EF4-FFF2-40B4-BE49-F238E27FC236}">
                  <a16:creationId xmlns:a16="http://schemas.microsoft.com/office/drawing/2014/main" id="{8EBDEB07-C031-9AAC-822C-93905BF3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0E96444-9107-14DF-6ABE-C0D31CA88189}"/>
              </a:ext>
            </a:extLst>
          </p:cNvPr>
          <p:cNvGrpSpPr>
            <a:grpSpLocks noChangeAspect="1"/>
          </p:cNvGrpSpPr>
          <p:nvPr/>
        </p:nvGrpSpPr>
        <p:grpSpPr>
          <a:xfrm>
            <a:off x="64034" y="4001368"/>
            <a:ext cx="540000" cy="540000"/>
            <a:chOff x="6204321" y="3737070"/>
            <a:chExt cx="684000" cy="684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92D8DFB-77BB-D4C1-0136-0E964C879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4321" y="3737070"/>
              <a:ext cx="684000" cy="684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9" name="Graphic 68" descr="Camera with solid fill">
              <a:extLst>
                <a:ext uri="{FF2B5EF4-FFF2-40B4-BE49-F238E27FC236}">
                  <a16:creationId xmlns:a16="http://schemas.microsoft.com/office/drawing/2014/main" id="{BD21CC92-14AB-4625-6279-6441FAEFC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73483" y="3774494"/>
              <a:ext cx="566525" cy="566525"/>
            </a:xfrm>
            <a:prstGeom prst="rect">
              <a:avLst/>
            </a:prstGeom>
            <a:effectLst/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5530D64-E3AF-F00C-E4FC-1184DD8F6848}"/>
              </a:ext>
            </a:extLst>
          </p:cNvPr>
          <p:cNvGrpSpPr/>
          <p:nvPr/>
        </p:nvGrpSpPr>
        <p:grpSpPr>
          <a:xfrm>
            <a:off x="3420027" y="2728224"/>
            <a:ext cx="956323" cy="941112"/>
            <a:chOff x="5376863" y="2304079"/>
            <a:chExt cx="972000" cy="97200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A76B9EE-0146-9E95-DD2C-6FE063F57D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6863" y="2304079"/>
              <a:ext cx="972000" cy="972000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A78A803-A2F9-CF5D-DB16-9D9E896CC154}"/>
                </a:ext>
              </a:extLst>
            </p:cNvPr>
            <p:cNvSpPr txBox="1"/>
            <p:nvPr/>
          </p:nvSpPr>
          <p:spPr>
            <a:xfrm>
              <a:off x="5522570" y="2597601"/>
              <a:ext cx="692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FMs</a:t>
              </a:r>
              <a:endParaRPr lang="x-none" dirty="0">
                <a:solidFill>
                  <a:schemeClr val="bg1"/>
                </a:solidFill>
              </a:endParaRPr>
            </a:p>
          </p:txBody>
        </p:sp>
      </p:grpSp>
      <p:pic>
        <p:nvPicPr>
          <p:cNvPr id="75" name="Grafik 32">
            <a:extLst>
              <a:ext uri="{FF2B5EF4-FFF2-40B4-BE49-F238E27FC236}">
                <a16:creationId xmlns:a16="http://schemas.microsoft.com/office/drawing/2014/main" id="{3AA5BA8A-6CB2-0C96-D0BA-F58503220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45" y="753679"/>
            <a:ext cx="774270" cy="77427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F156873-4F22-F998-2B2C-05DBEDCFCC4F}"/>
              </a:ext>
            </a:extLst>
          </p:cNvPr>
          <p:cNvGrpSpPr/>
          <p:nvPr/>
        </p:nvGrpSpPr>
        <p:grpSpPr>
          <a:xfrm>
            <a:off x="3455876" y="1652888"/>
            <a:ext cx="563494" cy="540000"/>
            <a:chOff x="7876152" y="1664841"/>
            <a:chExt cx="527995" cy="51583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05750A6-3882-BCFD-7954-65AFF1BB9826}"/>
                </a:ext>
              </a:extLst>
            </p:cNvPr>
            <p:cNvSpPr/>
            <p:nvPr/>
          </p:nvSpPr>
          <p:spPr>
            <a:xfrm>
              <a:off x="7876152" y="1664841"/>
              <a:ext cx="527995" cy="515831"/>
            </a:xfrm>
            <a:prstGeom prst="ellipse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 defTabSz="914400"/>
              <a:endParaRPr lang="x-none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9" name="Graphic 78" descr="Quadcopter with solid fill">
              <a:extLst>
                <a:ext uri="{FF2B5EF4-FFF2-40B4-BE49-F238E27FC236}">
                  <a16:creationId xmlns:a16="http://schemas.microsoft.com/office/drawing/2014/main" id="{EE60202C-CF59-D993-DF31-2D03CF1B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12076" y="1710366"/>
              <a:ext cx="456146" cy="456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82070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.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Konlavach Mengsuwan, Konlavach.Mengsuwan@zalf.de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Contact</a:t>
            </a:r>
            <a:r>
              <a:rPr lang="de-DE" dirty="0"/>
              <a:t>: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C8080FF-1F12-691E-D57B-46E2C334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3" y="3721345"/>
            <a:ext cx="3667344" cy="29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155EE83-D449-25A3-495F-FD4D894E3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29272" r="23660" b="20387"/>
          <a:stretch/>
        </p:blipFill>
        <p:spPr bwMode="auto">
          <a:xfrm>
            <a:off x="4159641" y="3696267"/>
            <a:ext cx="1536353" cy="3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761501F0-70F9-3F41-6FA7-8029E681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42" y="3596663"/>
            <a:ext cx="1276388" cy="66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DFA88445-AF9B-625E-2205-3F29AF149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0" b="27758"/>
          <a:stretch/>
        </p:blipFill>
        <p:spPr bwMode="auto">
          <a:xfrm>
            <a:off x="5881895" y="3660263"/>
            <a:ext cx="1536353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41AC3ECC-B352-3713-9E7C-5E8848286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854" y="67050"/>
            <a:ext cx="1536353" cy="708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2188B3-B4D6-62E0-A6AC-3B59E6428E1E}"/>
              </a:ext>
            </a:extLst>
          </p:cNvPr>
          <p:cNvSpPr txBox="1"/>
          <p:nvPr/>
        </p:nvSpPr>
        <p:spPr>
          <a:xfrm>
            <a:off x="3131332" y="4260453"/>
            <a:ext cx="60126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Travel support for attending EGU2025 was generously provided by BTU Graduate Research School and AIA ZALF  </a:t>
            </a:r>
            <a:endParaRPr lang="x-non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D7E15412-A834-75A3-1C8A-9F6C83BABC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biLevel thresh="25000"/>
          </a:blip>
          <a:srcRect l="14044" t="18210" r="16005" b="18358"/>
          <a:stretch/>
        </p:blipFill>
        <p:spPr>
          <a:xfrm>
            <a:off x="6522150" y="68601"/>
            <a:ext cx="998294" cy="71948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5C3E3AB-68F1-FEC3-D188-20DD2C54DF19}"/>
              </a:ext>
            </a:extLst>
          </p:cNvPr>
          <p:cNvGrpSpPr/>
          <p:nvPr/>
        </p:nvGrpSpPr>
        <p:grpSpPr>
          <a:xfrm>
            <a:off x="7893957" y="4529040"/>
            <a:ext cx="1183599" cy="646709"/>
            <a:chOff x="7413210" y="4508366"/>
            <a:chExt cx="1183599" cy="6467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F10592-1407-09CA-D57A-2431E91C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53313" y="4510680"/>
              <a:ext cx="491542" cy="491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1D0D16-EA51-38B2-8C4C-E2EBABA354CA}"/>
                </a:ext>
              </a:extLst>
            </p:cNvPr>
            <p:cNvSpPr txBox="1"/>
            <p:nvPr/>
          </p:nvSpPr>
          <p:spPr>
            <a:xfrm>
              <a:off x="7413210" y="4985798"/>
              <a:ext cx="57174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563"/>
                </a:spcAft>
                <a:buNone/>
              </a:pPr>
              <a:r>
                <a:rPr lang="en-GB" sz="500" b="0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EGU25-7220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65F79F-FF68-29AC-6035-3955AFFEBC7B}"/>
                </a:ext>
              </a:extLst>
            </p:cNvPr>
            <p:cNvSpPr txBox="1"/>
            <p:nvPr/>
          </p:nvSpPr>
          <p:spPr>
            <a:xfrm>
              <a:off x="8025061" y="4985798"/>
              <a:ext cx="57174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563"/>
                </a:spcAft>
                <a:buNone/>
              </a:pPr>
              <a:r>
                <a:rPr lang="en-GB" sz="500" b="0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LinkedIn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173D7B-9160-9410-3F66-C4F0E3B9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135" t="5879" r="5580" b="5633"/>
            <a:stretch/>
          </p:blipFill>
          <p:spPr>
            <a:xfrm>
              <a:off x="8050218" y="4508366"/>
              <a:ext cx="497635" cy="493200"/>
            </a:xfrm>
            <a:prstGeom prst="rect">
              <a:avLst/>
            </a:prstGeom>
          </p:spPr>
        </p:pic>
      </p:grpSp>
      <p:pic>
        <p:nvPicPr>
          <p:cNvPr id="10" name="Picture 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FF8C23D1-4C44-56F6-2762-D76B1958A9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0983" y="4531354"/>
            <a:ext cx="411428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437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enutzerdefiniertes Design">
  <a:themeElements>
    <a:clrScheme name="ZALF_PPT_2020">
      <a:dk1>
        <a:sysClr val="windowText" lastClr="000000"/>
      </a:dk1>
      <a:lt1>
        <a:srgbClr val="FFFFFF"/>
      </a:lt1>
      <a:dk2>
        <a:srgbClr val="38463F"/>
      </a:dk2>
      <a:lt2>
        <a:srgbClr val="91A878"/>
      </a:lt2>
      <a:accent1>
        <a:srgbClr val="60ACAC"/>
      </a:accent1>
      <a:accent2>
        <a:srgbClr val="9DAE21"/>
      </a:accent2>
      <a:accent3>
        <a:srgbClr val="3AAE6C"/>
      </a:accent3>
      <a:accent4>
        <a:srgbClr val="356259"/>
      </a:accent4>
      <a:accent5>
        <a:srgbClr val="252F2A"/>
      </a:accent5>
      <a:accent6>
        <a:srgbClr val="7E9862"/>
      </a:accent6>
      <a:hlink>
        <a:srgbClr val="3AAE6C"/>
      </a:hlink>
      <a:folHlink>
        <a:srgbClr val="3AAE6C"/>
      </a:folHlink>
    </a:clrScheme>
    <a:fontScheme name="Benutzerdefiniert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ZALF_PPT_2020">
      <a:dk1>
        <a:sysClr val="windowText" lastClr="000000"/>
      </a:dk1>
      <a:lt1>
        <a:srgbClr val="FFFFFF"/>
      </a:lt1>
      <a:dk2>
        <a:srgbClr val="38463F"/>
      </a:dk2>
      <a:lt2>
        <a:srgbClr val="91A878"/>
      </a:lt2>
      <a:accent1>
        <a:srgbClr val="60ACAC"/>
      </a:accent1>
      <a:accent2>
        <a:srgbClr val="9DAE21"/>
      </a:accent2>
      <a:accent3>
        <a:srgbClr val="3AAE6C"/>
      </a:accent3>
      <a:accent4>
        <a:srgbClr val="356259"/>
      </a:accent4>
      <a:accent5>
        <a:srgbClr val="252F2A"/>
      </a:accent5>
      <a:accent6>
        <a:srgbClr val="7E9862"/>
      </a:accent6>
      <a:hlink>
        <a:srgbClr val="3AAE6C"/>
      </a:hlink>
      <a:folHlink>
        <a:srgbClr val="3AAE6C"/>
      </a:folHlink>
    </a:clrScheme>
    <a:fontScheme name="Segoe UI Vorlag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alpha val="80000"/>
          </a:schemeClr>
        </a:solidFill>
        <a:ln>
          <a:noFill/>
        </a:ln>
      </a:spPr>
      <a:bodyPr rtlCol="0" anchor="t"/>
      <a:lstStyle>
        <a:defPPr algn="l" defTabSz="914400">
          <a:defRPr sz="1600" dirty="0" smtClean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>
              <a:alpha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 UI Vorlage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ZALFDokumentSortiert" ma:contentTypeID="0x0101008FFAAF7EF1943B44A1838E9336CBD5D10300E19999747C81F64B8E7B7766490C0291" ma:contentTypeVersion="272" ma:contentTypeDescription="erbt von ZALFDokument + Sortierung Feld" ma:contentTypeScope="" ma:versionID="b4d986c2c24ef706441a9dfbd6c6f048">
  <xsd:schema xmlns:xsd="http://www.w3.org/2001/XMLSchema" xmlns:xs="http://www.w3.org/2001/XMLSchema" xmlns:p="http://schemas.microsoft.com/office/2006/metadata/properties" xmlns:ns2="cef5e963-5a32-4926-b99c-c2a523f2f1f9" xmlns:ns3="869f4e91-6d04-4314-a048-254ebaf942cc" targetNamespace="http://schemas.microsoft.com/office/2006/metadata/properties" ma:root="true" ma:fieldsID="36a923ef66ad10fed709abceeba55b9a" ns2:_="" ns3:_="">
    <xsd:import namespace="cef5e963-5a32-4926-b99c-c2a523f2f1f9"/>
    <xsd:import namespace="869f4e91-6d04-4314-a048-254ebaf942cc"/>
    <xsd:element name="properties">
      <xsd:complexType>
        <xsd:sequence>
          <xsd:element name="documentManagement">
            <xsd:complexType>
              <xsd:all>
                <xsd:element ref="ns2:Sortierung" minOccurs="0"/>
                <xsd:element ref="ns2:SchlagworteZALF" minOccurs="0"/>
                <xsd:element ref="ns2:KeywordsZALF" minOccurs="0"/>
                <xsd:element ref="ns2:DokumentKategorieZALF" minOccurs="0"/>
                <xsd:element ref="ns2:DokumentSprache"/>
                <xsd:element ref="ns2:KeywordsZALF_x003a_Term" minOccurs="0"/>
                <xsd:element ref="ns2:KeywordsZALF_x003a_ShortName" minOccurs="0"/>
                <xsd:element ref="ns2:KeywordsZALF_x003a_KurzName" minOccurs="0"/>
                <xsd:element ref="ns2:KeywordsZALF_x003a_Begriff" minOccurs="0"/>
                <xsd:element ref="ns2:TaxCatchAllLabel" minOccurs="0"/>
                <xsd:element ref="ns2:g279002bde4745f3b5d37784b2d551e7" minOccurs="0"/>
                <xsd:element ref="ns2:SchlagworteZALF_x003a_Synonyme" minOccurs="0"/>
                <xsd:element ref="ns2:SchlagworteZALF_x003a_Begriff" minOccurs="0"/>
                <xsd:element ref="ns2:SchlagworteZALF_x003a_ShortName" minOccurs="0"/>
                <xsd:element ref="ns2:SchlagworteZALF_x003a_KurzName" minOccurs="0"/>
                <xsd:element ref="ns2:SchlagworteZALF_x003a_Term" minOccurs="0"/>
                <xsd:element ref="ns2:SchlagworteZALF_x003a_Synonyms" minOccurs="0"/>
                <xsd:element ref="ns2:TaxCatchAll" minOccurs="0"/>
                <xsd:element ref="ns2:DokumentKategorieZALF_x003a_KurzName" minOccurs="0"/>
                <xsd:element ref="ns2:DokumentKategorieZALF_x003a_Synonyms" minOccurs="0"/>
                <xsd:element ref="ns2:DokumentKategorieZALF_x003a_Begriff" minOccurs="0"/>
                <xsd:element ref="ns2:DokumentKategorieZALF_x003a_Term" minOccurs="0"/>
                <xsd:element ref="ns2:DokumentKategorieZALF_x003a_Synonyme" minOccurs="0"/>
                <xsd:element ref="ns2:DokumentKategorieZALF_x003a_ShortName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5e963-5a32-4926-b99c-c2a523f2f1f9" elementFormDefault="qualified">
    <xsd:import namespace="http://schemas.microsoft.com/office/2006/documentManagement/types"/>
    <xsd:import namespace="http://schemas.microsoft.com/office/infopath/2007/PartnerControls"/>
    <xsd:element name="Sortierung" ma:index="2" nillable="true" ma:displayName="Sortierung" ma:decimals="0" ma:internalName="Sortierung" ma:percentage="FALSE">
      <xsd:simpleType>
        <xsd:restriction base="dms:Number"/>
      </xsd:simpleType>
    </xsd:element>
    <xsd:element name="SchlagworteZALF" ma:index="3" nillable="true" ma:displayName="SchlagworteZALF" ma:description="ZALF Schlagworte für Suche, Sprachauswahl Deutsch" ma:list="{8e683bbc-3032-4834-ac03-3094c54b61f4}" ma:internalName="SchlagworteZALF" ma:showField="Begriff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eywordsZALF" ma:index="4" nillable="true" ma:displayName="KeywordsZALF" ma:description="ZALF search keywords, language selection English" ma:list="{8e683bbc-3032-4834-ac03-3094c54b61f4}" ma:internalName="KeywordsZALF" ma:showField="Term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kumentKategorieZALF" ma:index="5" nillable="true" ma:displayName="DokumentKategorieZALF" ma:description="ZALF Dokumentkategorien, Sprachauswahl Deutsch" ma:list="{50f39882-4acf-469f-97e7-f83d99cc2204}" ma:internalName="DokumentKategorieZALF" ma:readOnly="false" ma:showField="Begriff" ma:web="6817f082-15cd-45a2-885e-0c0203180f69">
      <xsd:simpleType>
        <xsd:restriction base="dms:Lookup"/>
      </xsd:simpleType>
    </xsd:element>
    <xsd:element name="DokumentSprache" ma:index="6" ma:displayName="DokumentSprache" ma:default="Deutsch" ma:description="Das Dokument liegt in dieser Sprache vor." ma:format="Dropdown" ma:internalName="DokumentSprache" ma:readOnly="false">
      <xsd:simpleType>
        <xsd:restriction base="dms:Choice">
          <xsd:enumeration value="Deutsch"/>
          <xsd:enumeration value="Englisch"/>
          <xsd:enumeration value="Deutsch &amp; Englisch"/>
        </xsd:restriction>
      </xsd:simpleType>
    </xsd:element>
    <xsd:element name="KeywordsZALF_x003a_Term" ma:index="13" nillable="true" ma:displayName="KeywordsZALF:Term" ma:list="{8e683bbc-3032-4834-ac03-3094c54b61f4}" ma:internalName="KeywordsZALF_x003A_Term" ma:readOnly="true" ma:showField="Term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eywordsZALF_x003a_ShortName" ma:index="14" nillable="true" ma:displayName="KeywordsZALF:ShortName" ma:list="{8e683bbc-3032-4834-ac03-3094c54b61f4}" ma:internalName="KeywordsZALF_x003A_ShortName" ma:readOnly="true" ma:showField="ShortName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eywordsZALF_x003a_KurzName" ma:index="15" nillable="true" ma:displayName="KeywordsZALF:KurzName" ma:list="{8e683bbc-3032-4834-ac03-3094c54b61f4}" ma:internalName="KeywordsZALF_x003A_KurzName" ma:readOnly="true" ma:showField="KurzName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eywordsZALF_x003a_Begriff" ma:index="16" nillable="true" ma:displayName="KeywordsZALF:Begriff" ma:list="{8e683bbc-3032-4834-ac03-3094c54b61f4}" ma:internalName="KeywordsZALF_x003A_Begriff" ma:readOnly="true" ma:showField="Begriff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80545d91-c751-4af5-ae07-be7bab08fab5}" ma:internalName="TaxCatchAllLabel" ma:readOnly="true" ma:showField="CatchAllDataLabel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79002bde4745f3b5d37784b2d551e7" ma:index="19" nillable="true" ma:taxonomy="true" ma:internalName="g279002bde4745f3b5d37784b2d551e7" ma:taxonomyFieldName="Zielort" ma:displayName="Zielort" ma:default="" ma:fieldId="{0279002b-de47-45f3-b5d3-7784b2d551e7}" ma:taxonomyMulti="true" ma:sspId="8825f212-ac93-4429-a4da-3de05a17fb3c" ma:termSetId="5516ef6e-0b56-42e7-84b8-90b237c951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chlagworteZALF_x003a_Synonyme" ma:index="20" nillable="true" ma:displayName="SchlagworteZALF:Synonyme" ma:list="{8e683bbc-3032-4834-ac03-3094c54b61f4}" ma:internalName="SchlagworteZALF_x003A_Synonyme" ma:readOnly="true" ma:showField="Synonyme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chlagworteZALF_x003a_Begriff" ma:index="21" nillable="true" ma:displayName="SchlagworteZALF:Begriff" ma:list="{8e683bbc-3032-4834-ac03-3094c54b61f4}" ma:internalName="SchlagworteZALF_x003A_Begriff" ma:readOnly="true" ma:showField="Begriff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chlagworteZALF_x003a_ShortName" ma:index="22" nillable="true" ma:displayName="SchlagworteZALF:ShortName" ma:list="{8e683bbc-3032-4834-ac03-3094c54b61f4}" ma:internalName="SchlagworteZALF_x003A_ShortName" ma:readOnly="true" ma:showField="ShortName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chlagworteZALF_x003a_KurzName" ma:index="23" nillable="true" ma:displayName="SchlagworteZALF:KurzName" ma:list="{8e683bbc-3032-4834-ac03-3094c54b61f4}" ma:internalName="SchlagworteZALF_x003A_KurzName" ma:readOnly="true" ma:showField="KurzName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chlagworteZALF_x003a_Term" ma:index="24" nillable="true" ma:displayName="SchlagworteZALF:Term" ma:list="{8e683bbc-3032-4834-ac03-3094c54b61f4}" ma:internalName="SchlagworteZALF_x003A_Term" ma:readOnly="true" ma:showField="Term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chlagworteZALF_x003a_Synonyms" ma:index="25" nillable="true" ma:displayName="SchlagworteZALF:Synonyms" ma:list="{8e683bbc-3032-4834-ac03-3094c54b61f4}" ma:internalName="SchlagworteZALF_x003A_Synonyms" ma:readOnly="true" ma:showField="Synonyms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80545d91-c751-4af5-ae07-be7bab08fab5}" ma:internalName="TaxCatchAll" ma:showField="CatchAllData" ma:web="6817f082-15cd-45a2-885e-0c0203180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kumentKategorieZALF_x003a_KurzName" ma:index="27" nillable="true" ma:displayName="DokumentKategorieZALF:KurzName" ma:list="{50f39882-4acf-469f-97e7-f83d99cc2204}" ma:internalName="DokumentKategorieZALF_x003A_KurzName" ma:readOnly="true" ma:showField="KurzName" ma:web="6817f082-15cd-45a2-885e-0c0203180f69">
      <xsd:simpleType>
        <xsd:restriction base="dms:Lookup"/>
      </xsd:simpleType>
    </xsd:element>
    <xsd:element name="DokumentKategorieZALF_x003a_Synonyms" ma:index="28" nillable="true" ma:displayName="DokumentKategorieZALF:Synonyms" ma:list="{50f39882-4acf-469f-97e7-f83d99cc2204}" ma:internalName="DokumentKategorieZALF_x003A_Synonyms" ma:readOnly="true" ma:showField="Synonyms" ma:web="6817f082-15cd-45a2-885e-0c0203180f69">
      <xsd:simpleType>
        <xsd:restriction base="dms:Lookup"/>
      </xsd:simpleType>
    </xsd:element>
    <xsd:element name="DokumentKategorieZALF_x003a_Begriff" ma:index="29" nillable="true" ma:displayName="DokumentKategorieZALF:Begriff" ma:list="{50f39882-4acf-469f-97e7-f83d99cc2204}" ma:internalName="DokumentKategorieZALF_x003A_Begriff" ma:readOnly="true" ma:showField="Begriff" ma:web="6817f082-15cd-45a2-885e-0c0203180f69">
      <xsd:simpleType>
        <xsd:restriction base="dms:Lookup"/>
      </xsd:simpleType>
    </xsd:element>
    <xsd:element name="DokumentKategorieZALF_x003a_Term" ma:index="30" nillable="true" ma:displayName="DokumentKategorieZALF:Term" ma:list="{50f39882-4acf-469f-97e7-f83d99cc2204}" ma:internalName="DokumentKategorieZALF_x003A_Term" ma:readOnly="true" ma:showField="Term" ma:web="6817f082-15cd-45a2-885e-0c0203180f69">
      <xsd:simpleType>
        <xsd:restriction base="dms:Lookup"/>
      </xsd:simpleType>
    </xsd:element>
    <xsd:element name="DokumentKategorieZALF_x003a_Synonyme" ma:index="31" nillable="true" ma:displayName="DokumentKategorieZALF:Synonyme" ma:list="{50f39882-4acf-469f-97e7-f83d99cc2204}" ma:internalName="DokumentKategorieZALF_x003A_Synonyme" ma:readOnly="true" ma:showField="Synonyme" ma:web="6817f082-15cd-45a2-885e-0c0203180f69">
      <xsd:simpleType>
        <xsd:restriction base="dms:Lookup"/>
      </xsd:simpleType>
    </xsd:element>
    <xsd:element name="DokumentKategorieZALF_x003a_ShortName" ma:index="32" nillable="true" ma:displayName="DokumentKategorieZALF:ShortName" ma:list="{50f39882-4acf-469f-97e7-f83d99cc2204}" ma:internalName="DokumentKategorieZALF_x003A_ShortName" ma:readOnly="true" ma:showField="ShortName" ma:web="6817f082-15cd-45a2-885e-0c0203180f69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f4e91-6d04-4314-a048-254ebaf942c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34" nillable="true" ma:taxonomy="true" ma:internalName="lcf76f155ced4ddcb4097134ff3c332f" ma:taxonomyFieldName="MediaServiceImageTags" ma:displayName="Bildmarkierungen" ma:readOnly="false" ma:fieldId="{5cf76f15-5ced-4ddc-b409-7134ff3c332f}" ma:taxonomyMulti="true" ma:sspId="8825f212-ac93-4429-a4da-3de05a17fb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8825f212-ac93-4429-a4da-3de05a17fb3c" ContentTypeId="0x0101008FFAAF7EF1943B44A1838E9336CBD5D103" PreviousValue="tru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rtierung xmlns="cef5e963-5a32-4926-b99c-c2a523f2f1f9" xsi:nil="true"/>
    <KeywordsZALF xmlns="cef5e963-5a32-4926-b99c-c2a523f2f1f9" xsi:nil="true"/>
    <DokumentSprache xmlns="cef5e963-5a32-4926-b99c-c2a523f2f1f9">Englisch</DokumentSprache>
    <g279002bde4745f3b5d37784b2d551e7 xmlns="cef5e963-5a32-4926-b99c-c2a523f2f1f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Dokumentencenter</TermName>
          <TermId xmlns="http://schemas.microsoft.com/office/infopath/2007/PartnerControls">bc07e51b-8fbd-4ce7-bbff-5e128e18a345</TermId>
        </TermInfo>
        <TermInfo xmlns="http://schemas.microsoft.com/office/infopath/2007/PartnerControls">
          <TermName xmlns="http://schemas.microsoft.com/office/infopath/2007/PartnerControls"> Presse- ＆ Öffentlichkeitsarbeit</TermName>
          <TermId xmlns="http://schemas.microsoft.com/office/infopath/2007/PartnerControls">72396bba-feab-4209-9eac-00fcbaf4408f</TermId>
        </TermInfo>
        <TermInfo xmlns="http://schemas.microsoft.com/office/infopath/2007/PartnerControls">
          <TermName xmlns="http://schemas.microsoft.com/office/infopath/2007/PartnerControls"> Logos ＆ Vorlagen</TermName>
          <TermId xmlns="http://schemas.microsoft.com/office/infopath/2007/PartnerControls">7be4955d-9f5d-434d-994d-9343b4e630f9</TermId>
        </TermInfo>
      </Terms>
    </g279002bde4745f3b5d37784b2d551e7>
    <DokumentKategorieZALF xmlns="cef5e963-5a32-4926-b99c-c2a523f2f1f9">40</DokumentKategorieZALF>
    <TaxCatchAll xmlns="cef5e963-5a32-4926-b99c-c2a523f2f1f9">
      <Value>36</Value>
      <Value>44</Value>
      <Value>43</Value>
    </TaxCatchAll>
    <lcf76f155ced4ddcb4097134ff3c332f xmlns="869f4e91-6d04-4314-a048-254ebaf942cc">
      <Terms xmlns="http://schemas.microsoft.com/office/infopath/2007/PartnerControls"/>
    </lcf76f155ced4ddcb4097134ff3c332f>
    <SchlagworteZALF xmlns="cef5e963-5a32-4926-b99c-c2a523f2f1f9" xsi:nil="true"/>
  </documentManagement>
</p:properties>
</file>

<file path=customXml/itemProps1.xml><?xml version="1.0" encoding="utf-8"?>
<ds:datastoreItem xmlns:ds="http://schemas.openxmlformats.org/officeDocument/2006/customXml" ds:itemID="{54E13079-E379-445C-86D1-B1F0124D0E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f5e963-5a32-4926-b99c-c2a523f2f1f9"/>
    <ds:schemaRef ds:uri="869f4e91-6d04-4314-a048-254ebaf94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A3B5C6-CC19-4E1A-A9D7-D0CB2F20472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8D3CC11-2040-4A51-B060-E2AEC26B9D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60DCDFF-0E60-40F6-B80C-ACA09FB343D7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cef5e963-5a32-4926-b99c-c2a523f2f1f9"/>
    <ds:schemaRef ds:uri="869f4e91-6d04-4314-a048-254ebaf942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1048</Words>
  <Application>Microsoft Office PowerPoint</Application>
  <PresentationFormat>On-screen Show (16:9)</PresentationFormat>
  <Paragraphs>105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Open Sans</vt:lpstr>
      <vt:lpstr>Segoe UI</vt:lpstr>
      <vt:lpstr>Segoe UI (Body)</vt:lpstr>
      <vt:lpstr>Segoe UI Semibold</vt:lpstr>
      <vt:lpstr>Wingdings</vt:lpstr>
      <vt:lpstr>Benutzerdefiniertes Design</vt:lpstr>
      <vt:lpstr>Office-Design</vt:lpstr>
      <vt:lpstr>PowerPoint Presentation</vt:lpstr>
      <vt:lpstr>A Practical Tool for Ground-Level Thermal Profiling</vt:lpstr>
      <vt:lpstr>A Practical Tool for Ground-Level Thermal Profiling</vt:lpstr>
      <vt:lpstr>Workflow: From Images to Temperature Profile</vt:lpstr>
      <vt:lpstr>Study Area and Dataset</vt:lpstr>
      <vt:lpstr>Example Outputs:  Land Surface Segmentation &amp; Classification</vt:lpstr>
      <vt:lpstr>Model Evaluation:  Classification Accuracy &amp; Confusion Matrix</vt:lpstr>
      <vt:lpstr>Conclusion &amp; Takeaways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(ZALF-slide collection)</dc:title>
  <dc:creator>Novamondo</dc:creator>
  <cp:lastModifiedBy>Konlavach Mengsuwan</cp:lastModifiedBy>
  <cp:revision>1087</cp:revision>
  <cp:lastPrinted>2016-02-04T17:27:06Z</cp:lastPrinted>
  <dcterms:created xsi:type="dcterms:W3CDTF">2016-02-03T16:44:18Z</dcterms:created>
  <dcterms:modified xsi:type="dcterms:W3CDTF">2025-04-25T10:39:41Z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0x0101008FFAAF7EF1943B44A1838E9336CBD5D10300E19999747C81F64B8E7B7766490C0291</vt:lpwstr>
  </property>
  <property fmtid="{D5CDD505-2E9C-101B-9397-08002B2CF9AE}" pid="3" name="MediaServiceImageTags">
    <vt:lpwstr/>
  </property>
  <property fmtid="{D5CDD505-2E9C-101B-9397-08002B2CF9AE}" pid="4" name="Zielort">
    <vt:lpwstr>43;#Dokumentencenter|bc07e51b-8fbd-4ce7-bbff-5e128e18a345;#44;# Presse- ＆ Öffentlichkeitsarbeit|72396bba-feab-4209-9eac-00fcbaf4408f;#36;# Logos ＆ Vorlagen|7be4955d-9f5d-434d-994d-9343b4e630f9</vt:lpwstr>
  </property>
</Properties>
</file>