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60" r:id="rId5"/>
    <p:sldId id="289" r:id="rId6"/>
    <p:sldId id="287" r:id="rId7"/>
    <p:sldId id="286" r:id="rId8"/>
    <p:sldId id="284" r:id="rId9"/>
    <p:sldId id="293" r:id="rId10"/>
    <p:sldId id="325" r:id="rId11"/>
    <p:sldId id="319" r:id="rId12"/>
    <p:sldId id="324" r:id="rId13"/>
    <p:sldId id="312" r:id="rId14"/>
    <p:sldId id="313" r:id="rId15"/>
    <p:sldId id="314" r:id="rId16"/>
    <p:sldId id="311" r:id="rId17"/>
    <p:sldId id="280" r:id="rId18"/>
    <p:sldId id="330" r:id="rId19"/>
    <p:sldId id="332" r:id="rId20"/>
    <p:sldId id="299" r:id="rId21"/>
  </p:sldIdLst>
  <p:sldSz cx="12192000" cy="6858000"/>
  <p:notesSz cx="7010400" cy="9296400"/>
  <p:embeddedFontLst>
    <p:embeddedFont>
      <p:font typeface="Cambria Math" panose="02040503050406030204" pitchFamily="18" charset="0"/>
      <p:regular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6E9EF"/>
    <a:srgbClr val="0000FF"/>
    <a:srgbClr val="6600FF"/>
    <a:srgbClr val="00FF00"/>
    <a:srgbClr val="CCFFCC"/>
    <a:srgbClr val="333399"/>
    <a:srgbClr val="E0E0E0"/>
    <a:srgbClr val="E4E4E4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81804" autoAdjust="0"/>
  </p:normalViewPr>
  <p:slideViewPr>
    <p:cSldViewPr>
      <p:cViewPr varScale="1">
        <p:scale>
          <a:sx n="90" d="100"/>
          <a:sy n="90" d="100"/>
        </p:scale>
        <p:origin x="780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C68AB7F-F5C2-4481-880A-11C5D63D7422}" type="datetimeFigureOut">
              <a:rPr lang="en-US" smtClean="0"/>
              <a:t>4/27/2025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25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45AE9C-D6E3-47E5-83FF-182D71AC890C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2B3BD9-4F37-42C1-B138-82CF88BC5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4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HC notes:  </a:t>
            </a:r>
          </a:p>
          <a:p>
            <a:pPr marL="228600" indent="-228600">
              <a:buAutoNum type="arabicParenBoth"/>
            </a:pPr>
            <a:r>
              <a:rPr lang="en-US" dirty="0"/>
              <a:t>Overall, OS seems to contribute 3% or less of air pollution deaths across CDs in the domain.  </a:t>
            </a:r>
          </a:p>
          <a:p>
            <a:pPr marL="228600" indent="-228600">
              <a:buAutoNum type="arabicParenBoth"/>
            </a:pPr>
            <a:r>
              <a:rPr lang="en-US" dirty="0"/>
              <a:t>However, CD4816 is a notable exception, where 55% of the air pollution health impacts are linked to the OS.  </a:t>
            </a:r>
          </a:p>
          <a:p>
            <a:pPr marL="228600" indent="-228600">
              <a:buAutoNum type="arabicParenBoth"/>
            </a:pPr>
            <a:r>
              <a:rPr lang="en-US" dirty="0"/>
              <a:t>Compare to 12% in </a:t>
            </a:r>
            <a:r>
              <a:rPr lang="en-US" dirty="0" err="1"/>
              <a:t>Saskatachewan</a:t>
            </a:r>
            <a:r>
              <a:rPr lang="en-US" dirty="0"/>
              <a:t> CD4718, and 5% in Alberta CD4817.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B3BD9-4F37-42C1-B138-82CF88BC5B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01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65EB0-342A-1541-2A77-F418DB9D6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B1D07B-C685-00FA-1541-842C1060EE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7DA857-8D09-CA66-6717-E1AA82F94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9FB78-4B06-65C2-AB0C-9473817780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B3BD9-4F37-42C1-B138-82CF88BC5B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52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7448" y="1412778"/>
            <a:ext cx="10657184" cy="1470025"/>
          </a:xfrm>
        </p:spPr>
        <p:txBody>
          <a:bodyPr/>
          <a:lstStyle>
            <a:lvl1pPr algn="l">
              <a:defRPr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PLACE YOUR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4221" y="2883051"/>
            <a:ext cx="6593960" cy="1914102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PLACE YOUR </a:t>
            </a:r>
            <a:br>
              <a:rPr lang="en-US" dirty="0"/>
            </a:br>
            <a:r>
              <a:rPr lang="en-US" dirty="0"/>
              <a:t>SUB-TITLE HERE</a:t>
            </a:r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PLACE YOUR TITLE HERE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5C72-0C9B-4D50-98DA-EBCDE74F466A}" type="datetime1">
              <a:rPr lang="en-CA" smtClean="0"/>
              <a:t>2025-04-27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0744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061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7604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E1EE4-75E8-4D6A-ABC2-5EFE04240A54}" type="datetime1">
              <a:rPr lang="en-CA" smtClean="0"/>
              <a:t>2025-04-27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7604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1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health-infobase.canada.ca/aqbat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health-infobase.canada.ca/aqbat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249" y="521562"/>
            <a:ext cx="10657184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Scenario Simulations for Estimating Environmental Impacts of Canadian Oil Sands Emissions – </a:t>
            </a:r>
            <a:r>
              <a:rPr lang="en-US" i="1" dirty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Supplemental Information</a:t>
            </a:r>
            <a:endParaRPr lang="en-CA" i="1" dirty="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8092" y="3167466"/>
            <a:ext cx="10287000" cy="2754868"/>
          </a:xfrm>
        </p:spPr>
        <p:txBody>
          <a:bodyPr>
            <a:noAutofit/>
          </a:bodyPr>
          <a:lstStyle/>
          <a:p>
            <a:r>
              <a:rPr lang="en-CA" sz="1800" dirty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Makar</a:t>
            </a:r>
            <a:r>
              <a:rPr lang="en-CA" sz="1800" baseline="30000" dirty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Sepehr Fathi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Stefan Miller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Colin Lee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Craig Stroud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Mahtab Majdzadeh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Junhua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Zhang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Ali Katal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Mohammad Koushafar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CA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Wanmin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Gong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Oumarou Nikiema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Veronique Brosseau-Couture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Ivana Popadic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Hazel Cathcart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Greg Wentworth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Stephanie Connor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Craig Mahoney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Yayne-Abeba Aklilu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Amanda Cole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Qiong Zheng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Mathieu Rouleau</a:t>
            </a:r>
            <a:r>
              <a:rPr lang="en-CA" sz="1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  <a:p>
            <a:pPr marL="342900" indent="-342900">
              <a:buAutoNum type="arabicPeriod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Quality Research Division, Environment and Climate Change Canada</a:t>
            </a:r>
          </a:p>
          <a:p>
            <a:pPr marL="342900" indent="-342900">
              <a:buAutoNum type="arabicPeriod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Quality Policy-Issue Response Section </a:t>
            </a:r>
          </a:p>
          <a:p>
            <a:pPr marL="342900" indent="-342900">
              <a:buAutoNum type="arabicPeriod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Alberta Environment and Protected Areas</a:t>
            </a:r>
          </a:p>
          <a:p>
            <a:pPr marL="342900" indent="-342900">
              <a:buAutoNum type="arabicPeriod"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Canada</a:t>
            </a:r>
          </a:p>
          <a:p>
            <a:endParaRPr lang="en-CA" sz="18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CD2680-1F7F-B978-A85C-6F64D9D8E109}"/>
              </a:ext>
            </a:extLst>
          </p:cNvPr>
          <p:cNvSpPr txBox="1"/>
          <p:nvPr/>
        </p:nvSpPr>
        <p:spPr>
          <a:xfrm>
            <a:off x="1714500" y="2819400"/>
            <a:ext cx="910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Geosciences Union AS3.28 / EGU25-7253, Thursday, May 1, 2025 (room M2)</a:t>
            </a:r>
          </a:p>
        </p:txBody>
      </p:sp>
      <p:pic>
        <p:nvPicPr>
          <p:cNvPr id="6" name="Picture 5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813ED2F2-BB67-01EE-BD97-D06E698A2D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8561"/>
            <a:ext cx="1038056" cy="1453279"/>
          </a:xfrm>
          <a:prstGeom prst="rect">
            <a:avLst/>
          </a:prstGeom>
        </p:spPr>
      </p:pic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8927D7F-65ED-55B5-B793-A8DF75098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4714877"/>
            <a:ext cx="1114256" cy="111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41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14F31-F5AA-882F-7C23-B5239910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2B005-8998-E18B-F0A2-44D42FDE6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Further work on CLE, including Model-Measurement fusion.</a:t>
            </a:r>
          </a:p>
          <a:p>
            <a:r>
              <a:rPr lang="en-US" dirty="0"/>
              <a:t>Writing up two papers on the runs up to Run 5. </a:t>
            </a:r>
          </a:p>
          <a:p>
            <a:pPr lvl="1"/>
            <a:r>
              <a:rPr lang="en-US" dirty="0"/>
              <a:t>Comparison to observations</a:t>
            </a:r>
          </a:p>
          <a:p>
            <a:pPr lvl="1"/>
            <a:r>
              <a:rPr lang="en-US" dirty="0"/>
              <a:t>Scenario simulations and impacts.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80B3B-1043-D270-8A3C-7CDEA3F7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9F99-8291-419F-94CB-00F04A4BD4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63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85E83-9D3E-B70A-0111-CF1BDDBF1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398"/>
            <a:ext cx="6577584" cy="604139"/>
          </a:xfrm>
        </p:spPr>
        <p:txBody>
          <a:bodyPr>
            <a:normAutofit fontScale="90000"/>
          </a:bodyPr>
          <a:lstStyle/>
          <a:p>
            <a:r>
              <a:rPr lang="en-US" dirty="0"/>
              <a:t>Next steps… moving into Run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C05E8-A23B-850A-1CE6-B3E1837B2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6035"/>
            <a:ext cx="6403848" cy="512000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Moving into emissions and meteorology year 2022.</a:t>
            </a:r>
          </a:p>
          <a:p>
            <a:r>
              <a:rPr lang="en-US" dirty="0"/>
              <a:t>Collecting observation data with WBEA assistance for evaluation (though new model version will also be evaluated against 2018 observations).</a:t>
            </a:r>
          </a:p>
          <a:p>
            <a:r>
              <a:rPr lang="en-US" dirty="0"/>
              <a:t>New GEM version as base model, updated meteorology.</a:t>
            </a:r>
          </a:p>
          <a:p>
            <a:r>
              <a:rPr lang="en-US" dirty="0"/>
              <a:t>Working on further improvements to chemistry based on comparison to 2018 observations.</a:t>
            </a:r>
          </a:p>
          <a:p>
            <a:pPr marL="0" indent="0">
              <a:buNone/>
            </a:pPr>
            <a:r>
              <a:rPr lang="en-US" dirty="0"/>
              <a:t>(1) Testing meteorological modulation of fugitive dust emissions and improved below-cloud scaling.  Example NMB scores from December and September tests, at right.</a:t>
            </a:r>
          </a:p>
          <a:p>
            <a:pPr lvl="1"/>
            <a:r>
              <a:rPr lang="en-US" dirty="0"/>
              <a:t>To improve particle base cation and cations-in precipitation performance.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249D2-111E-7615-5B47-53A308F77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9F99-8291-419F-94CB-00F04A4BD428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86FA6-4648-86CB-77D9-4074466577C4}"/>
              </a:ext>
            </a:extLst>
          </p:cNvPr>
          <p:cNvSpPr txBox="1"/>
          <p:nvPr/>
        </p:nvSpPr>
        <p:spPr>
          <a:xfrm>
            <a:off x="6403848" y="48124"/>
            <a:ext cx="5618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Summary of Normalized Mean Bias Results for ongoing September (Sep) and December (Dec) tests</a:t>
            </a:r>
          </a:p>
        </p:txBody>
      </p:sp>
      <p:pic>
        <p:nvPicPr>
          <p:cNvPr id="6" name="Picture 5" descr="A graph with colorful lines&#10;&#10;AI-generated content may be incorrect.">
            <a:extLst>
              <a:ext uri="{FF2B5EF4-FFF2-40B4-BE49-F238E27FC236}">
                <a16:creationId xmlns:a16="http://schemas.microsoft.com/office/drawing/2014/main" id="{83FDC649-D58A-5FB0-8CFC-A9D7AE50FF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91" y="803537"/>
            <a:ext cx="5501965" cy="550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69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1B72C-32F8-6CCA-EB87-77AF6CCC6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971BE-F6F7-53EC-75DA-0CFFD750D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691" y="178662"/>
            <a:ext cx="6577584" cy="604139"/>
          </a:xfrm>
        </p:spPr>
        <p:txBody>
          <a:bodyPr>
            <a:normAutofit fontScale="90000"/>
          </a:bodyPr>
          <a:lstStyle/>
          <a:p>
            <a:r>
              <a:rPr lang="en-US" dirty="0"/>
              <a:t>Next steps… moving into Run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5A0B0-F6A9-C402-EBB3-11A4E7B23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48799"/>
            <a:ext cx="10911840" cy="877189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AutoNum type="arabicParenBoth" startAt="2"/>
            </a:pPr>
            <a:r>
              <a:rPr lang="en-US" dirty="0"/>
              <a:t>Include impacts of leaf surface pH on deposition of SO</a:t>
            </a:r>
            <a:r>
              <a:rPr lang="en-US" baseline="-25000" dirty="0"/>
              <a:t>2</a:t>
            </a:r>
            <a:r>
              <a:rPr lang="en-US" dirty="0"/>
              <a:t> and other gases, and diagnostics for deposition to foliage vs other surfaces (post-doctoral fellow Stefan Miller’s work)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T</a:t>
            </a:r>
            <a:r>
              <a:rPr lang="en-US" dirty="0"/>
              <a:t>his has a considerable impact on SO</a:t>
            </a:r>
            <a:r>
              <a:rPr lang="en-US" baseline="-25000" dirty="0"/>
              <a:t>2</a:t>
            </a:r>
            <a:r>
              <a:rPr lang="en-US" dirty="0"/>
              <a:t> dry deposition fluxes close to the Oil Sands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D69D0-2144-E259-99C4-9B524F05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9F99-8291-419F-94CB-00F04A4BD42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BC227-6A65-82D3-6758-AADBC4A14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750509"/>
            <a:ext cx="8913846" cy="5078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2AC929-5851-0E01-1A5A-EB919AA9B2BA}"/>
              </a:ext>
            </a:extLst>
          </p:cNvPr>
          <p:cNvSpPr txBox="1"/>
          <p:nvPr/>
        </p:nvSpPr>
        <p:spPr>
          <a:xfrm>
            <a:off x="457200" y="26670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 5 SO</a:t>
            </a:r>
            <a:r>
              <a:rPr lang="en-US" baseline="-25000" dirty="0"/>
              <a:t>2</a:t>
            </a:r>
            <a:r>
              <a:rPr lang="en-US" dirty="0"/>
              <a:t> dry deposition flux, different months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C9D618-64EE-6A2B-F3E0-E1E826DD80D1}"/>
              </a:ext>
            </a:extLst>
          </p:cNvPr>
          <p:cNvSpPr txBox="1"/>
          <p:nvPr/>
        </p:nvSpPr>
        <p:spPr>
          <a:xfrm>
            <a:off x="152400" y="45720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</a:t>
            </a:r>
            <a:r>
              <a:rPr lang="en-US" baseline="-25000" dirty="0"/>
              <a:t>2</a:t>
            </a:r>
            <a:r>
              <a:rPr lang="en-US" dirty="0"/>
              <a:t> dry deposition flux when including base cation co-deposition effects.</a:t>
            </a:r>
          </a:p>
        </p:txBody>
      </p:sp>
    </p:spTree>
    <p:extLst>
      <p:ext uri="{BB962C8B-B14F-4D97-AF65-F5344CB8AC3E}">
        <p14:creationId xmlns:p14="http://schemas.microsoft.com/office/powerpoint/2010/main" val="779588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E68AD-AEFB-A65B-9A17-AC116F6BD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31A0-C339-E642-D318-A016C97B9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999"/>
            <a:ext cx="6577584" cy="604139"/>
          </a:xfrm>
        </p:spPr>
        <p:txBody>
          <a:bodyPr>
            <a:normAutofit fontScale="90000"/>
          </a:bodyPr>
          <a:lstStyle/>
          <a:p>
            <a:r>
              <a:rPr lang="en-US" dirty="0"/>
              <a:t>Next steps… moving into Run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7C482-30E0-2723-049C-217BBEE04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20" y="1232390"/>
            <a:ext cx="10911840" cy="8771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(3)  Include the effects of aqueous chemistry in major point source plumes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74644-262A-0973-09B0-43FFF3916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9F99-8291-419F-94CB-00F04A4BD428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BF0F56-263F-6E8B-CF03-CE4ED94DC393}"/>
              </a:ext>
            </a:extLst>
          </p:cNvPr>
          <p:cNvSpPr txBox="1"/>
          <p:nvPr/>
        </p:nvSpPr>
        <p:spPr>
          <a:xfrm>
            <a:off x="293260" y="2285248"/>
            <a:ext cx="5669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Fathi et al (2025):  Oil Sands stack plumes include large amounts of water from combustion.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water condenses during plume rise – which affects the plume height.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water remains in the condensed phase for several minutes – this is sufficient duration enough for cloud droplet formation, aqueous phase chemistry, evaporation and particle formation to occur.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957D2EA-6754-2A3C-D369-241950581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0" t="5705" r="18912"/>
          <a:stretch/>
        </p:blipFill>
        <p:spPr bwMode="auto">
          <a:xfrm>
            <a:off x="9882433" y="136525"/>
            <a:ext cx="2309567" cy="64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0806A2D-F66F-F94E-C6F9-60949065E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7" r="92825"/>
          <a:stretch/>
        </p:blipFill>
        <p:spPr bwMode="auto">
          <a:xfrm>
            <a:off x="9279132" y="9779"/>
            <a:ext cx="874518" cy="659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BE9FB1E-B796-7C53-CBB5-6D8C26191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10490" r="76757" b="61593"/>
          <a:stretch/>
        </p:blipFill>
        <p:spPr bwMode="auto">
          <a:xfrm>
            <a:off x="10228139" y="693003"/>
            <a:ext cx="1875088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C7D92-AD87-4730-0995-3B23A23AD1E2}"/>
              </a:ext>
            </a:extLst>
          </p:cNvPr>
          <p:cNvSpPr txBox="1"/>
          <p:nvPr/>
        </p:nvSpPr>
        <p:spPr>
          <a:xfrm>
            <a:off x="10037568" y="-32413"/>
            <a:ext cx="2200275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Condensed water in Syncrude plume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1923B1F1-831F-FD38-E02A-30A79DFA3CAB}"/>
              </a:ext>
            </a:extLst>
          </p:cNvPr>
          <p:cNvSpPr/>
          <p:nvPr/>
        </p:nvSpPr>
        <p:spPr>
          <a:xfrm>
            <a:off x="8411263" y="2515725"/>
            <a:ext cx="422652" cy="1847015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BA2E78-BB43-1DE1-469F-2267CB027BF5}"/>
              </a:ext>
            </a:extLst>
          </p:cNvPr>
          <p:cNvSpPr txBox="1"/>
          <p:nvPr/>
        </p:nvSpPr>
        <p:spPr>
          <a:xfrm>
            <a:off x="6327070" y="2769721"/>
            <a:ext cx="2283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vertically rising plume would have water droplets over a 300m extent.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D96CAC4A-5788-CC32-AEF2-0764120425A2}"/>
              </a:ext>
            </a:extLst>
          </p:cNvPr>
          <p:cNvSpPr/>
          <p:nvPr/>
        </p:nvSpPr>
        <p:spPr>
          <a:xfrm>
            <a:off x="8363392" y="4274115"/>
            <a:ext cx="412304" cy="444190"/>
          </a:xfrm>
          <a:prstGeom prst="leftBrace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96E19B-278D-2CCF-6FDA-AB1D5D33EE6A}"/>
              </a:ext>
            </a:extLst>
          </p:cNvPr>
          <p:cNvSpPr txBox="1"/>
          <p:nvPr/>
        </p:nvSpPr>
        <p:spPr>
          <a:xfrm>
            <a:off x="5751576" y="4016571"/>
            <a:ext cx="2759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bent over plume would have condensed water for about 80m</a:t>
            </a:r>
          </a:p>
        </p:txBody>
      </p:sp>
    </p:spTree>
    <p:extLst>
      <p:ext uri="{BB962C8B-B14F-4D97-AF65-F5344CB8AC3E}">
        <p14:creationId xmlns:p14="http://schemas.microsoft.com/office/powerpoint/2010/main" val="2866511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76613-43C0-8F2C-3C8A-F5B0D5D4D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38FF5-7243-59F9-848E-D2BEB718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1906250" cy="718345"/>
          </a:xfrm>
        </p:spPr>
        <p:txBody>
          <a:bodyPr>
            <a:normAutofit/>
          </a:bodyPr>
          <a:lstStyle/>
          <a:p>
            <a:r>
              <a:rPr lang="en-US" sz="2000" dirty="0"/>
              <a:t>Impacts on air concentrations of O</a:t>
            </a:r>
            <a:r>
              <a:rPr lang="en-US" sz="2000" baseline="-25000" dirty="0"/>
              <a:t>3 </a:t>
            </a:r>
            <a:r>
              <a:rPr lang="en-US" sz="2000" dirty="0"/>
              <a:t>(% O</a:t>
            </a:r>
            <a:r>
              <a:rPr lang="en-US" sz="2000" baseline="-25000" dirty="0"/>
              <a:t>3</a:t>
            </a:r>
            <a:r>
              <a:rPr lang="en-US" sz="2000" dirty="0"/>
              <a:t> concentration change by scenario)</a:t>
            </a:r>
            <a:br>
              <a:rPr lang="en-US" sz="2000" dirty="0"/>
            </a:br>
            <a:endParaRPr lang="en-US" sz="2000" i="1" dirty="0"/>
          </a:p>
        </p:txBody>
      </p:sp>
      <p:pic>
        <p:nvPicPr>
          <p:cNvPr id="5" name="Picture 4" descr="A collage of different colored maps&#10;&#10;AI-generated content may be incorrect.">
            <a:extLst>
              <a:ext uri="{FF2B5EF4-FFF2-40B4-BE49-F238E27FC236}">
                <a16:creationId xmlns:a16="http://schemas.microsoft.com/office/drawing/2014/main" id="{B27067BD-6908-71C9-EAD6-06D568207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9" r="54321" b="3181"/>
          <a:stretch/>
        </p:blipFill>
        <p:spPr>
          <a:xfrm>
            <a:off x="0" y="815490"/>
            <a:ext cx="3759200" cy="3040854"/>
          </a:xfrm>
          <a:prstGeom prst="rect">
            <a:avLst/>
          </a:prstGeom>
        </p:spPr>
      </p:pic>
      <p:pic>
        <p:nvPicPr>
          <p:cNvPr id="6" name="Picture 5" descr="A collage of different colored maps&#10;&#10;AI-generated content may be incorrect.">
            <a:extLst>
              <a:ext uri="{FF2B5EF4-FFF2-40B4-BE49-F238E27FC236}">
                <a16:creationId xmlns:a16="http://schemas.microsoft.com/office/drawing/2014/main" id="{FEFDA132-8DA6-1EBB-4936-BFFCC87DA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1" t="53831" r="2990" b="6152"/>
          <a:stretch/>
        </p:blipFill>
        <p:spPr>
          <a:xfrm>
            <a:off x="11287028" y="1111944"/>
            <a:ext cx="899107" cy="50475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2B3AF0-6D2F-03F8-C257-DB6E7A7116CB}"/>
              </a:ext>
            </a:extLst>
          </p:cNvPr>
          <p:cNvSpPr txBox="1"/>
          <p:nvPr/>
        </p:nvSpPr>
        <p:spPr>
          <a:xfrm>
            <a:off x="693852" y="592297"/>
            <a:ext cx="2750537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Anthropogenic Zero-Out</a:t>
            </a:r>
          </a:p>
        </p:txBody>
      </p:sp>
      <p:pic>
        <p:nvPicPr>
          <p:cNvPr id="9" name="Picture 8" descr="A collage of different colored maps&#10;&#10;AI-generated content may be incorrect.">
            <a:extLst>
              <a:ext uri="{FF2B5EF4-FFF2-40B4-BE49-F238E27FC236}">
                <a16:creationId xmlns:a16="http://schemas.microsoft.com/office/drawing/2014/main" id="{CCC41F45-931C-6CC1-C3F1-826F15BCC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9" r="55169" b="2592"/>
          <a:stretch/>
        </p:blipFill>
        <p:spPr>
          <a:xfrm>
            <a:off x="3759199" y="830987"/>
            <a:ext cx="3689445" cy="30805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CD84F9-78E6-6755-525C-3154C01734F4}"/>
              </a:ext>
            </a:extLst>
          </p:cNvPr>
          <p:cNvSpPr txBox="1"/>
          <p:nvPr/>
        </p:nvSpPr>
        <p:spPr>
          <a:xfrm>
            <a:off x="4708712" y="592297"/>
            <a:ext cx="2225488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Oil Sands Zero-Out</a:t>
            </a:r>
          </a:p>
        </p:txBody>
      </p:sp>
      <p:pic>
        <p:nvPicPr>
          <p:cNvPr id="14" name="Picture 13" descr="A collage of different colored maps&#10;&#10;AI-generated content may be incorrect.">
            <a:extLst>
              <a:ext uri="{FF2B5EF4-FFF2-40B4-BE49-F238E27FC236}">
                <a16:creationId xmlns:a16="http://schemas.microsoft.com/office/drawing/2014/main" id="{0ABEF6E8-2B14-EC62-41EE-76C89AE68D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52780" r="54477" b="2300"/>
          <a:stretch/>
        </p:blipFill>
        <p:spPr>
          <a:xfrm>
            <a:off x="7527829" y="893355"/>
            <a:ext cx="3759200" cy="30805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8BD91B-EAEB-CA60-6731-3EBCBB340DD3}"/>
              </a:ext>
            </a:extLst>
          </p:cNvPr>
          <p:cNvSpPr txBox="1"/>
          <p:nvPr/>
        </p:nvSpPr>
        <p:spPr>
          <a:xfrm>
            <a:off x="8432802" y="534225"/>
            <a:ext cx="2426435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Major Point Zero-Out</a:t>
            </a:r>
          </a:p>
        </p:txBody>
      </p:sp>
      <p:pic>
        <p:nvPicPr>
          <p:cNvPr id="18" name="Picture 17" descr="A collage of different colored maps&#10;&#10;AI-generated content may be incorrect.">
            <a:extLst>
              <a:ext uri="{FF2B5EF4-FFF2-40B4-BE49-F238E27FC236}">
                <a16:creationId xmlns:a16="http://schemas.microsoft.com/office/drawing/2014/main" id="{165CCB55-BC37-1CFF-6314-FA3E77434D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9" r="55169" b="2592"/>
          <a:stretch/>
        </p:blipFill>
        <p:spPr>
          <a:xfrm>
            <a:off x="3759199" y="3777454"/>
            <a:ext cx="3689445" cy="30805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8C1C02-B3B0-6D52-049E-6360BD7DC226}"/>
              </a:ext>
            </a:extLst>
          </p:cNvPr>
          <p:cNvSpPr txBox="1"/>
          <p:nvPr/>
        </p:nvSpPr>
        <p:spPr>
          <a:xfrm>
            <a:off x="4869470" y="3675617"/>
            <a:ext cx="1800136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Fleet to Tier 4</a:t>
            </a:r>
          </a:p>
        </p:txBody>
      </p:sp>
      <p:pic>
        <p:nvPicPr>
          <p:cNvPr id="21" name="Picture 20" descr="A collage of different colored maps&#10;&#10;AI-generated content may be incorrect.">
            <a:extLst>
              <a:ext uri="{FF2B5EF4-FFF2-40B4-BE49-F238E27FC236}">
                <a16:creationId xmlns:a16="http://schemas.microsoft.com/office/drawing/2014/main" id="{1C7C889B-7CE4-B8EA-9D9A-319444081F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9" r="55169" b="2592"/>
          <a:stretch/>
        </p:blipFill>
        <p:spPr>
          <a:xfrm>
            <a:off x="69755" y="3856344"/>
            <a:ext cx="3689445" cy="30805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FE02E12-E39C-B6CC-36DC-761AA4DA15DE}"/>
              </a:ext>
            </a:extLst>
          </p:cNvPr>
          <p:cNvSpPr txBox="1"/>
          <p:nvPr/>
        </p:nvSpPr>
        <p:spPr>
          <a:xfrm>
            <a:off x="1095553" y="3739118"/>
            <a:ext cx="1800136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Fleet Zero-Out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724C3E-D4A3-9DA7-68F1-70054A22477B}"/>
              </a:ext>
            </a:extLst>
          </p:cNvPr>
          <p:cNvSpPr txBox="1"/>
          <p:nvPr/>
        </p:nvSpPr>
        <p:spPr>
          <a:xfrm>
            <a:off x="7886700" y="4260850"/>
            <a:ext cx="31686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of the scenarios result in very local increases in the O</a:t>
            </a:r>
            <a:r>
              <a:rPr lang="en-US" baseline="-25000" dirty="0"/>
              <a:t>3</a:t>
            </a:r>
            <a:r>
              <a:rPr lang="en-US" dirty="0"/>
              <a:t> concentration to background levels.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Less NOx titration.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scenarios:  minimal impact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CDAA6F-8CEB-373E-848F-EE6F45CBE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9F99-8291-419F-94CB-00F04A4BD4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27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B9734-71B0-8A35-663F-FDD7073AA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F4E01-D7CF-BF83-44FD-099D9CD07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290"/>
            <a:ext cx="4953000" cy="136492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Removing all fugitive dust from Oil Sands open Pit mines</a:t>
            </a:r>
            <a:br>
              <a:rPr lang="en-US" sz="2400" dirty="0"/>
            </a:br>
            <a:endParaRPr lang="en-US" sz="2400" i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6ED940-DBCA-507B-3DCB-89261B2EC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832968"/>
            <a:ext cx="4502209" cy="37964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When fugitive dust is removed, the species contributing to N deposition change.</a:t>
            </a:r>
          </a:p>
          <a:p>
            <a:r>
              <a:rPr lang="en-US" dirty="0"/>
              <a:t>Removal of base cations means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less particle nitrate, </a:t>
            </a:r>
            <a:r>
              <a:rPr lang="en-US" dirty="0">
                <a:solidFill>
                  <a:srgbClr val="C00000"/>
                </a:solidFill>
              </a:rPr>
              <a:t>more particle ammonium, and more nitrate remains as nitric acid (HNO</a:t>
            </a:r>
            <a:r>
              <a:rPr lang="en-US" baseline="-25000" dirty="0">
                <a:solidFill>
                  <a:srgbClr val="C00000"/>
                </a:solidFill>
              </a:rPr>
              <a:t>3</a:t>
            </a:r>
            <a:r>
              <a:rPr lang="en-US" dirty="0">
                <a:solidFill>
                  <a:srgbClr val="C00000"/>
                </a:solidFill>
              </a:rPr>
              <a:t>). </a:t>
            </a:r>
          </a:p>
          <a:p>
            <a:r>
              <a:rPr lang="en-US" dirty="0"/>
              <a:t>However, the total N deposition does not change (not shown) – just the </a:t>
            </a:r>
            <a:r>
              <a:rPr lang="en-US" i="1" dirty="0"/>
              <a:t>type</a:t>
            </a:r>
            <a:r>
              <a:rPr lang="en-US" dirty="0"/>
              <a:t> of N being deposited.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2BE52-2B42-E583-5AB7-001FCAADEDDC}"/>
              </a:ext>
            </a:extLst>
          </p:cNvPr>
          <p:cNvSpPr txBox="1"/>
          <p:nvPr/>
        </p:nvSpPr>
        <p:spPr>
          <a:xfrm>
            <a:off x="4632807" y="635615"/>
            <a:ext cx="2152826" cy="92333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highlight>
                  <a:srgbClr val="CCFFCC"/>
                </a:highlight>
              </a:rPr>
              <a:t>Percent change </a:t>
            </a:r>
            <a:r>
              <a:rPr lang="en-US" dirty="0">
                <a:highlight>
                  <a:srgbClr val="CCFFCC"/>
                </a:highlight>
              </a:rPr>
              <a:t>in p</a:t>
            </a:r>
            <a:r>
              <a:rPr lang="en-US" dirty="0"/>
              <a:t>article ammonium dry deposition flux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6FEA2-71EA-BED1-7DCC-9A3C2CF8FB51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8737601" y="6476040"/>
            <a:ext cx="2542697" cy="326351"/>
          </a:xfrm>
        </p:spPr>
        <p:txBody>
          <a:bodyPr/>
          <a:lstStyle/>
          <a:p>
            <a:fld id="{5EA19F99-8291-419F-94CB-00F04A4BD428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68C505-AD26-5E85-6FE8-04791A920391}"/>
                  </a:ext>
                </a:extLst>
              </p:cNvPr>
              <p:cNvSpPr txBox="1"/>
              <p:nvPr/>
            </p:nvSpPr>
            <p:spPr>
              <a:xfrm>
                <a:off x="261170" y="1191044"/>
                <a:ext cx="4178567" cy="1641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𝑆𝑐𝑒𝑛𝑎𝑟𝑖𝑜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𝐵𝑎𝑠𝑒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𝐶𝑎𝑠𝑒</m:t>
                                </m:r>
                              </m:e>
                            </m:d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𝐵𝑎𝑠𝑒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𝐶𝑎𝑠𝑒</m:t>
                            </m:r>
                          </m:e>
                        </m:d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100</m:t>
                    </m:r>
                  </m:oMath>
                </a14:m>
                <a:r>
                  <a:rPr lang="en-US" dirty="0"/>
                  <a:t>; </a:t>
                </a:r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Positives (red </a:t>
                </a:r>
                <a:r>
                  <a:rPr lang="en-US" b="1" dirty="0" err="1">
                    <a:solidFill>
                      <a:srgbClr val="C00000"/>
                    </a:solidFill>
                  </a:rPr>
                  <a:t>colours</a:t>
                </a:r>
                <a:r>
                  <a:rPr lang="en-US" b="1" dirty="0">
                    <a:solidFill>
                      <a:srgbClr val="C00000"/>
                    </a:solidFill>
                  </a:rPr>
                  <a:t>) </a:t>
                </a:r>
                <a:r>
                  <a:rPr lang="en-US" dirty="0"/>
                  <a:t>indicate that emissions </a:t>
                </a:r>
                <a:r>
                  <a:rPr lang="en-US" i="1" dirty="0"/>
                  <a:t>removed</a:t>
                </a:r>
                <a:r>
                  <a:rPr lang="en-US" dirty="0"/>
                  <a:t> in the scenario resulted in </a:t>
                </a:r>
                <a:r>
                  <a:rPr lang="en-US" i="1" dirty="0"/>
                  <a:t>chemical changes </a:t>
                </a:r>
                <a:r>
                  <a:rPr lang="en-US" dirty="0"/>
                  <a:t>which </a:t>
                </a:r>
                <a:r>
                  <a:rPr lang="en-US" i="1" dirty="0"/>
                  <a:t>increased</a:t>
                </a:r>
                <a:r>
                  <a:rPr lang="en-US" dirty="0"/>
                  <a:t> concentrations and fluxes.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68C505-AD26-5E85-6FE8-04791A920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70" y="1191044"/>
                <a:ext cx="4178567" cy="1641924"/>
              </a:xfrm>
              <a:prstGeom prst="rect">
                <a:avLst/>
              </a:prstGeom>
              <a:blipFill>
                <a:blip r:embed="rId3"/>
                <a:stretch>
                  <a:fillRect l="-1314" b="-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EB201BB-0195-3B9E-E163-687CD9B1DE1C}"/>
              </a:ext>
            </a:extLst>
          </p:cNvPr>
          <p:cNvSpPr txBox="1"/>
          <p:nvPr/>
        </p:nvSpPr>
        <p:spPr>
          <a:xfrm>
            <a:off x="4560636" y="2792369"/>
            <a:ext cx="2152826" cy="92333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highlight>
                  <a:srgbClr val="CCFFCC"/>
                </a:highlight>
              </a:rPr>
              <a:t>Percent change </a:t>
            </a:r>
            <a:r>
              <a:rPr lang="en-US" dirty="0">
                <a:highlight>
                  <a:srgbClr val="CCFFCC"/>
                </a:highlight>
              </a:rPr>
              <a:t>in </a:t>
            </a:r>
            <a:r>
              <a:rPr lang="en-US" dirty="0"/>
              <a:t>HNO</a:t>
            </a:r>
            <a:r>
              <a:rPr lang="en-US" baseline="-25000" dirty="0"/>
              <a:t>3</a:t>
            </a:r>
            <a:r>
              <a:rPr lang="en-US" dirty="0"/>
              <a:t> dry deposition flux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48674A-4907-77CB-29B1-2B55B66B39DD}"/>
              </a:ext>
            </a:extLst>
          </p:cNvPr>
          <p:cNvSpPr txBox="1"/>
          <p:nvPr/>
        </p:nvSpPr>
        <p:spPr>
          <a:xfrm>
            <a:off x="4502208" y="4949123"/>
            <a:ext cx="2152826" cy="120032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highlight>
                  <a:srgbClr val="CCFFCC"/>
                </a:highlight>
              </a:rPr>
              <a:t>Percent change </a:t>
            </a:r>
            <a:r>
              <a:rPr lang="en-US" dirty="0">
                <a:highlight>
                  <a:srgbClr val="CCFFCC"/>
                </a:highlight>
              </a:rPr>
              <a:t>in </a:t>
            </a:r>
            <a:r>
              <a:rPr lang="en-US" dirty="0"/>
              <a:t>in dry particle nitrate deposition flux</a:t>
            </a:r>
            <a:endParaRPr lang="en-US" dirty="0">
              <a:highlight>
                <a:srgbClr val="CCFFCC"/>
              </a:highlight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04170A65-9C6E-5987-764E-E9BE90ACC8E3}"/>
              </a:ext>
            </a:extLst>
          </p:cNvPr>
          <p:cNvSpPr txBox="1">
            <a:spLocks/>
          </p:cNvSpPr>
          <p:nvPr/>
        </p:nvSpPr>
        <p:spPr>
          <a:xfrm>
            <a:off x="8327586" y="110432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A19F99-8291-419F-94CB-00F04A4BD42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2" name="Picture 11" descr="A collage of images of oil sands&#10;&#10;AI-generated content may be incorrect.">
            <a:extLst>
              <a:ext uri="{FF2B5EF4-FFF2-40B4-BE49-F238E27FC236}">
                <a16:creationId xmlns:a16="http://schemas.microsoft.com/office/drawing/2014/main" id="{DDA7ED81-24D0-A5B6-67F1-67536A5E0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6"/>
          <a:stretch/>
        </p:blipFill>
        <p:spPr>
          <a:xfrm>
            <a:off x="6820816" y="0"/>
            <a:ext cx="5231995" cy="2194560"/>
          </a:xfrm>
          <a:prstGeom prst="rect">
            <a:avLst/>
          </a:prstGeom>
        </p:spPr>
      </p:pic>
      <p:pic>
        <p:nvPicPr>
          <p:cNvPr id="8" name="Picture 7" descr="A collage of images of oil sands&#10;&#10;AI-generated content may be incorrect.">
            <a:extLst>
              <a:ext uri="{FF2B5EF4-FFF2-40B4-BE49-F238E27FC236}">
                <a16:creationId xmlns:a16="http://schemas.microsoft.com/office/drawing/2014/main" id="{5DD38670-7B2E-3677-084B-A84D9601EA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4"/>
          <a:stretch/>
        </p:blipFill>
        <p:spPr>
          <a:xfrm>
            <a:off x="6785633" y="2331720"/>
            <a:ext cx="5302363" cy="2194560"/>
          </a:xfrm>
          <a:prstGeom prst="rect">
            <a:avLst/>
          </a:prstGeom>
        </p:spPr>
      </p:pic>
      <p:pic>
        <p:nvPicPr>
          <p:cNvPr id="18" name="Picture 17" descr="A collage of different colored maps&#10;&#10;AI-generated content may be incorrect.">
            <a:extLst>
              <a:ext uri="{FF2B5EF4-FFF2-40B4-BE49-F238E27FC236}">
                <a16:creationId xmlns:a16="http://schemas.microsoft.com/office/drawing/2014/main" id="{B778163A-4EEF-A903-9CED-8B58953F05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6821052" y="4663440"/>
            <a:ext cx="5266944" cy="219456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6BDBDB6-F690-0528-11BF-BB13C14AAC4A}"/>
              </a:ext>
            </a:extLst>
          </p:cNvPr>
          <p:cNvGrpSpPr/>
          <p:nvPr/>
        </p:nvGrpSpPr>
        <p:grpSpPr>
          <a:xfrm>
            <a:off x="7836455" y="842288"/>
            <a:ext cx="1140587" cy="1071136"/>
            <a:chOff x="7467600" y="817125"/>
            <a:chExt cx="1140587" cy="107113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CB59A97-1412-5AE5-C596-1D7ECB197761}"/>
                </a:ext>
              </a:extLst>
            </p:cNvPr>
            <p:cNvGrpSpPr/>
            <p:nvPr/>
          </p:nvGrpSpPr>
          <p:grpSpPr>
            <a:xfrm>
              <a:off x="7679649" y="1426596"/>
              <a:ext cx="928538" cy="461665"/>
              <a:chOff x="7679649" y="1426596"/>
              <a:chExt cx="928538" cy="46166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A44A1B4-F285-D9A9-8B89-E850D937D0E1}"/>
                  </a:ext>
                </a:extLst>
              </p:cNvPr>
              <p:cNvSpPr txBox="1"/>
              <p:nvPr/>
            </p:nvSpPr>
            <p:spPr>
              <a:xfrm>
                <a:off x="7690947" y="1426596"/>
                <a:ext cx="917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Fort McMurray</a:t>
                </a:r>
              </a:p>
            </p:txBody>
          </p:sp>
          <p:sp>
            <p:nvSpPr>
              <p:cNvPr id="25" name="Star: 5 Points 24">
                <a:extLst>
                  <a:ext uri="{FF2B5EF4-FFF2-40B4-BE49-F238E27FC236}">
                    <a16:creationId xmlns:a16="http://schemas.microsoft.com/office/drawing/2014/main" id="{206955A5-E84E-97B5-D74A-3463067F67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79649" y="1426599"/>
                <a:ext cx="68026" cy="7223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70CED81-3A79-0378-BA65-3F875757B560}"/>
                </a:ext>
              </a:extLst>
            </p:cNvPr>
            <p:cNvGrpSpPr/>
            <p:nvPr/>
          </p:nvGrpSpPr>
          <p:grpSpPr>
            <a:xfrm>
              <a:off x="7467600" y="817125"/>
              <a:ext cx="917240" cy="461665"/>
              <a:chOff x="7718322" y="1529312"/>
              <a:chExt cx="917240" cy="461665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6715CC-60CE-CC60-ED38-672FDC84AAC1}"/>
                  </a:ext>
                </a:extLst>
              </p:cNvPr>
              <p:cNvSpPr txBox="1"/>
              <p:nvPr/>
            </p:nvSpPr>
            <p:spPr>
              <a:xfrm>
                <a:off x="7718322" y="1529312"/>
                <a:ext cx="917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Fort MacKay</a:t>
                </a:r>
              </a:p>
            </p:txBody>
          </p:sp>
          <p:sp>
            <p:nvSpPr>
              <p:cNvPr id="23" name="Star: 5 Points 22">
                <a:extLst>
                  <a:ext uri="{FF2B5EF4-FFF2-40B4-BE49-F238E27FC236}">
                    <a16:creationId xmlns:a16="http://schemas.microsoft.com/office/drawing/2014/main" id="{C1DC8DB1-1E5C-69EE-71CE-9E86F3B5CA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18322" y="1529312"/>
                <a:ext cx="68026" cy="72238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2683EE-36C4-762A-9165-4048D258B9C6}"/>
              </a:ext>
            </a:extLst>
          </p:cNvPr>
          <p:cNvGrpSpPr/>
          <p:nvPr/>
        </p:nvGrpSpPr>
        <p:grpSpPr>
          <a:xfrm>
            <a:off x="7833998" y="3209586"/>
            <a:ext cx="1121112" cy="1055405"/>
            <a:chOff x="7467600" y="817125"/>
            <a:chExt cx="1121112" cy="105540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862C710-9749-5597-9FF9-B2848FD8C1BD}"/>
                </a:ext>
              </a:extLst>
            </p:cNvPr>
            <p:cNvGrpSpPr/>
            <p:nvPr/>
          </p:nvGrpSpPr>
          <p:grpSpPr>
            <a:xfrm>
              <a:off x="7671472" y="1410865"/>
              <a:ext cx="917240" cy="461665"/>
              <a:chOff x="7671472" y="1410865"/>
              <a:chExt cx="917240" cy="461665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B09126B-EEF7-9D05-F322-6F8ADB0F6354}"/>
                  </a:ext>
                </a:extLst>
              </p:cNvPr>
              <p:cNvSpPr txBox="1"/>
              <p:nvPr/>
            </p:nvSpPr>
            <p:spPr>
              <a:xfrm>
                <a:off x="7671472" y="1410865"/>
                <a:ext cx="917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Fort McMurray</a:t>
                </a:r>
              </a:p>
            </p:txBody>
          </p:sp>
          <p:sp>
            <p:nvSpPr>
              <p:cNvPr id="32" name="Star: 5 Points 31">
                <a:extLst>
                  <a:ext uri="{FF2B5EF4-FFF2-40B4-BE49-F238E27FC236}">
                    <a16:creationId xmlns:a16="http://schemas.microsoft.com/office/drawing/2014/main" id="{0410F971-41A0-A30C-859D-C96596FEBD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71472" y="1421501"/>
                <a:ext cx="68026" cy="7223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8CB09F2-0616-0456-CC9E-204F8B653EB9}"/>
                </a:ext>
              </a:extLst>
            </p:cNvPr>
            <p:cNvGrpSpPr/>
            <p:nvPr/>
          </p:nvGrpSpPr>
          <p:grpSpPr>
            <a:xfrm>
              <a:off x="7467600" y="817125"/>
              <a:ext cx="917240" cy="461665"/>
              <a:chOff x="7718322" y="1529312"/>
              <a:chExt cx="917240" cy="46166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33B5616-6B2C-574E-B474-6A325EF54AAC}"/>
                  </a:ext>
                </a:extLst>
              </p:cNvPr>
              <p:cNvSpPr txBox="1"/>
              <p:nvPr/>
            </p:nvSpPr>
            <p:spPr>
              <a:xfrm>
                <a:off x="7718322" y="1529312"/>
                <a:ext cx="917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Fort MacKay</a:t>
                </a:r>
              </a:p>
            </p:txBody>
          </p:sp>
          <p:sp>
            <p:nvSpPr>
              <p:cNvPr id="30" name="Star: 5 Points 29">
                <a:extLst>
                  <a:ext uri="{FF2B5EF4-FFF2-40B4-BE49-F238E27FC236}">
                    <a16:creationId xmlns:a16="http://schemas.microsoft.com/office/drawing/2014/main" id="{E0C2BEC1-3478-4D60-B9A9-2662EF2F3B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18322" y="1529312"/>
                <a:ext cx="68026" cy="72238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FC0631-EA57-0A8E-AFE5-DD17E2BE3620}"/>
              </a:ext>
            </a:extLst>
          </p:cNvPr>
          <p:cNvGrpSpPr/>
          <p:nvPr/>
        </p:nvGrpSpPr>
        <p:grpSpPr>
          <a:xfrm>
            <a:off x="7865554" y="5511702"/>
            <a:ext cx="1125538" cy="1090538"/>
            <a:chOff x="7467600" y="817125"/>
            <a:chExt cx="1125538" cy="109053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D607A70-E788-A347-0A50-167EEAA7C583}"/>
                </a:ext>
              </a:extLst>
            </p:cNvPr>
            <p:cNvGrpSpPr/>
            <p:nvPr/>
          </p:nvGrpSpPr>
          <p:grpSpPr>
            <a:xfrm>
              <a:off x="7671872" y="1440753"/>
              <a:ext cx="921266" cy="466910"/>
              <a:chOff x="7671872" y="1440753"/>
              <a:chExt cx="921266" cy="466910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7789D5E-4742-E7D1-90BB-15E3FB30EFBB}"/>
                  </a:ext>
                </a:extLst>
              </p:cNvPr>
              <p:cNvSpPr txBox="1"/>
              <p:nvPr/>
            </p:nvSpPr>
            <p:spPr>
              <a:xfrm>
                <a:off x="7675898" y="1445998"/>
                <a:ext cx="917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Fort McMurray</a:t>
                </a:r>
              </a:p>
            </p:txBody>
          </p:sp>
          <p:sp>
            <p:nvSpPr>
              <p:cNvPr id="39" name="Star: 5 Points 38">
                <a:extLst>
                  <a:ext uri="{FF2B5EF4-FFF2-40B4-BE49-F238E27FC236}">
                    <a16:creationId xmlns:a16="http://schemas.microsoft.com/office/drawing/2014/main" id="{5DF0A7F7-133F-C530-7906-4818939F96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71872" y="1440753"/>
                <a:ext cx="68026" cy="7223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CA8093C-A693-9C4B-9F50-006A9D9F1FE6}"/>
                </a:ext>
              </a:extLst>
            </p:cNvPr>
            <p:cNvGrpSpPr/>
            <p:nvPr/>
          </p:nvGrpSpPr>
          <p:grpSpPr>
            <a:xfrm>
              <a:off x="7467600" y="817125"/>
              <a:ext cx="917240" cy="461665"/>
              <a:chOff x="7718322" y="1529312"/>
              <a:chExt cx="917240" cy="461665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F231A63-8E03-98CF-2C6F-0DA309811F7D}"/>
                  </a:ext>
                </a:extLst>
              </p:cNvPr>
              <p:cNvSpPr txBox="1"/>
              <p:nvPr/>
            </p:nvSpPr>
            <p:spPr>
              <a:xfrm>
                <a:off x="7718322" y="1529312"/>
                <a:ext cx="917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Fort MacKay</a:t>
                </a:r>
              </a:p>
            </p:txBody>
          </p:sp>
          <p:sp>
            <p:nvSpPr>
              <p:cNvPr id="37" name="Star: 5 Points 36">
                <a:extLst>
                  <a:ext uri="{FF2B5EF4-FFF2-40B4-BE49-F238E27FC236}">
                    <a16:creationId xmlns:a16="http://schemas.microsoft.com/office/drawing/2014/main" id="{CDBEBC65-9BD0-B286-C6CE-94C0D0F527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18322" y="1529312"/>
                <a:ext cx="68026" cy="7223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DC5D0DC-0AB2-3C26-F204-8A6A30C08FB5}"/>
              </a:ext>
            </a:extLst>
          </p:cNvPr>
          <p:cNvGrpSpPr/>
          <p:nvPr/>
        </p:nvGrpSpPr>
        <p:grpSpPr>
          <a:xfrm>
            <a:off x="10208431" y="1103673"/>
            <a:ext cx="949860" cy="651082"/>
            <a:chOff x="7434980" y="817125"/>
            <a:chExt cx="949860" cy="65108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D94547E-6325-FB47-68B3-E1C31F6753AB}"/>
                </a:ext>
              </a:extLst>
            </p:cNvPr>
            <p:cNvGrpSpPr/>
            <p:nvPr/>
          </p:nvGrpSpPr>
          <p:grpSpPr>
            <a:xfrm>
              <a:off x="7434980" y="1191208"/>
              <a:ext cx="917240" cy="276999"/>
              <a:chOff x="7434980" y="1191208"/>
              <a:chExt cx="917240" cy="276999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17A2B3F-4BC5-8E08-E0B7-A635C7237860}"/>
                  </a:ext>
                </a:extLst>
              </p:cNvPr>
              <p:cNvSpPr txBox="1"/>
              <p:nvPr/>
            </p:nvSpPr>
            <p:spPr>
              <a:xfrm>
                <a:off x="7434980" y="1191208"/>
                <a:ext cx="917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Calgary</a:t>
                </a:r>
              </a:p>
            </p:txBody>
          </p:sp>
          <p:sp>
            <p:nvSpPr>
              <p:cNvPr id="46" name="Star: 5 Points 45">
                <a:extLst>
                  <a:ext uri="{FF2B5EF4-FFF2-40B4-BE49-F238E27FC236}">
                    <a16:creationId xmlns:a16="http://schemas.microsoft.com/office/drawing/2014/main" id="{1D999AE9-23E2-8167-F3D5-CB81FC7887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51366" y="1235865"/>
                <a:ext cx="68026" cy="7223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5B10EA0-5240-77EE-F4EA-A697DCC4DDB1}"/>
                </a:ext>
              </a:extLst>
            </p:cNvPr>
            <p:cNvGrpSpPr/>
            <p:nvPr/>
          </p:nvGrpSpPr>
          <p:grpSpPr>
            <a:xfrm>
              <a:off x="7467600" y="817125"/>
              <a:ext cx="917240" cy="276999"/>
              <a:chOff x="7718322" y="1529312"/>
              <a:chExt cx="917240" cy="27699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31F5F50-F69A-5BB6-316D-272E629FF5EB}"/>
                  </a:ext>
                </a:extLst>
              </p:cNvPr>
              <p:cNvSpPr txBox="1"/>
              <p:nvPr/>
            </p:nvSpPr>
            <p:spPr>
              <a:xfrm>
                <a:off x="7718322" y="1529312"/>
                <a:ext cx="917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Edmonton</a:t>
                </a:r>
              </a:p>
            </p:txBody>
          </p:sp>
          <p:sp>
            <p:nvSpPr>
              <p:cNvPr id="44" name="Star: 5 Points 43">
                <a:extLst>
                  <a:ext uri="{FF2B5EF4-FFF2-40B4-BE49-F238E27FC236}">
                    <a16:creationId xmlns:a16="http://schemas.microsoft.com/office/drawing/2014/main" id="{60E31CB8-B238-1F3A-43FF-953FBA51C9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22964" y="1573968"/>
                <a:ext cx="68026" cy="7223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73E2A79-18F5-9950-BF93-4A44C380DA55}"/>
              </a:ext>
            </a:extLst>
          </p:cNvPr>
          <p:cNvGrpSpPr/>
          <p:nvPr/>
        </p:nvGrpSpPr>
        <p:grpSpPr>
          <a:xfrm>
            <a:off x="10201426" y="3507539"/>
            <a:ext cx="949860" cy="651082"/>
            <a:chOff x="7434980" y="817125"/>
            <a:chExt cx="949860" cy="65108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F5368DC-C579-A72C-D005-0A515DEF85D1}"/>
                </a:ext>
              </a:extLst>
            </p:cNvPr>
            <p:cNvGrpSpPr/>
            <p:nvPr/>
          </p:nvGrpSpPr>
          <p:grpSpPr>
            <a:xfrm>
              <a:off x="7434980" y="1191208"/>
              <a:ext cx="917240" cy="276999"/>
              <a:chOff x="7434980" y="1191208"/>
              <a:chExt cx="917240" cy="276999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35302B1-A9C5-CAEC-579E-767B6CB36336}"/>
                  </a:ext>
                </a:extLst>
              </p:cNvPr>
              <p:cNvSpPr txBox="1"/>
              <p:nvPr/>
            </p:nvSpPr>
            <p:spPr>
              <a:xfrm>
                <a:off x="7434980" y="1191208"/>
                <a:ext cx="917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Calgary</a:t>
                </a:r>
              </a:p>
            </p:txBody>
          </p:sp>
          <p:sp>
            <p:nvSpPr>
              <p:cNvPr id="53" name="Star: 5 Points 52">
                <a:extLst>
                  <a:ext uri="{FF2B5EF4-FFF2-40B4-BE49-F238E27FC236}">
                    <a16:creationId xmlns:a16="http://schemas.microsoft.com/office/drawing/2014/main" id="{03FEDDCF-A7C8-C742-AD2F-4D7F812299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51366" y="1235865"/>
                <a:ext cx="68026" cy="7223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F4C2142-2982-41E4-ED09-0E4F4B737C13}"/>
                </a:ext>
              </a:extLst>
            </p:cNvPr>
            <p:cNvGrpSpPr/>
            <p:nvPr/>
          </p:nvGrpSpPr>
          <p:grpSpPr>
            <a:xfrm>
              <a:off x="7467600" y="817125"/>
              <a:ext cx="917240" cy="276999"/>
              <a:chOff x="7718322" y="1529312"/>
              <a:chExt cx="917240" cy="276999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4493239-925B-BC0D-F29C-CAAC468522FD}"/>
                  </a:ext>
                </a:extLst>
              </p:cNvPr>
              <p:cNvSpPr txBox="1"/>
              <p:nvPr/>
            </p:nvSpPr>
            <p:spPr>
              <a:xfrm>
                <a:off x="7718322" y="1529312"/>
                <a:ext cx="917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Edmonton</a:t>
                </a:r>
              </a:p>
            </p:txBody>
          </p:sp>
          <p:sp>
            <p:nvSpPr>
              <p:cNvPr id="51" name="Star: 5 Points 50">
                <a:extLst>
                  <a:ext uri="{FF2B5EF4-FFF2-40B4-BE49-F238E27FC236}">
                    <a16:creationId xmlns:a16="http://schemas.microsoft.com/office/drawing/2014/main" id="{817E694D-E3D9-794B-2F3E-68698161F3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22964" y="1573968"/>
                <a:ext cx="68026" cy="7223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5FCACA-78F2-5887-EDCA-12228E1C3671}"/>
              </a:ext>
            </a:extLst>
          </p:cNvPr>
          <p:cNvGrpSpPr/>
          <p:nvPr/>
        </p:nvGrpSpPr>
        <p:grpSpPr>
          <a:xfrm>
            <a:off x="10225034" y="5739236"/>
            <a:ext cx="949860" cy="651082"/>
            <a:chOff x="7434980" y="817125"/>
            <a:chExt cx="949860" cy="65108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CA1B3FD-668B-8465-F378-02D719EB2A20}"/>
                </a:ext>
              </a:extLst>
            </p:cNvPr>
            <p:cNvGrpSpPr/>
            <p:nvPr/>
          </p:nvGrpSpPr>
          <p:grpSpPr>
            <a:xfrm>
              <a:off x="7434980" y="1191208"/>
              <a:ext cx="917240" cy="276999"/>
              <a:chOff x="7434980" y="1191208"/>
              <a:chExt cx="917240" cy="276999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2842516-F346-BB79-33EE-70F6B22856FE}"/>
                  </a:ext>
                </a:extLst>
              </p:cNvPr>
              <p:cNvSpPr txBox="1"/>
              <p:nvPr/>
            </p:nvSpPr>
            <p:spPr>
              <a:xfrm>
                <a:off x="7434980" y="1191208"/>
                <a:ext cx="917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Calgary</a:t>
                </a:r>
              </a:p>
            </p:txBody>
          </p:sp>
          <p:sp>
            <p:nvSpPr>
              <p:cNvPr id="60" name="Star: 5 Points 59">
                <a:extLst>
                  <a:ext uri="{FF2B5EF4-FFF2-40B4-BE49-F238E27FC236}">
                    <a16:creationId xmlns:a16="http://schemas.microsoft.com/office/drawing/2014/main" id="{9D2ED438-08BD-EB1E-14D9-CB21378FD0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51366" y="1235865"/>
                <a:ext cx="68026" cy="7223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8325C52-6433-CD1B-AC6F-E5A701D6EFE2}"/>
                </a:ext>
              </a:extLst>
            </p:cNvPr>
            <p:cNvGrpSpPr/>
            <p:nvPr/>
          </p:nvGrpSpPr>
          <p:grpSpPr>
            <a:xfrm>
              <a:off x="7467600" y="817125"/>
              <a:ext cx="917240" cy="276999"/>
              <a:chOff x="7718322" y="1529312"/>
              <a:chExt cx="917240" cy="276999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FA1E4FB-D151-5475-D8CE-73887036F728}"/>
                  </a:ext>
                </a:extLst>
              </p:cNvPr>
              <p:cNvSpPr txBox="1"/>
              <p:nvPr/>
            </p:nvSpPr>
            <p:spPr>
              <a:xfrm>
                <a:off x="7718322" y="1529312"/>
                <a:ext cx="917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Edmonton</a:t>
                </a:r>
              </a:p>
            </p:txBody>
          </p:sp>
          <p:sp>
            <p:nvSpPr>
              <p:cNvPr id="58" name="Star: 5 Points 57">
                <a:extLst>
                  <a:ext uri="{FF2B5EF4-FFF2-40B4-BE49-F238E27FC236}">
                    <a16:creationId xmlns:a16="http://schemas.microsoft.com/office/drawing/2014/main" id="{30E9AC51-B6D5-3BC1-3490-8ADA640B9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22964" y="1573968"/>
                <a:ext cx="68026" cy="7223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2657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07A10-C9C1-8030-A397-8B9D5D71F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49B4C-D3D2-BF76-D039-DBD44C45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4396154" cy="1124746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Oil Sands Zero-Out Scenario</a:t>
            </a:r>
            <a:br>
              <a:rPr lang="en-US" sz="2400" dirty="0"/>
            </a:br>
            <a:endParaRPr lang="en-US" sz="2400" i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98FAC79-4580-15C5-924B-CEF276B09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06" y="2496345"/>
            <a:ext cx="3982629" cy="4343400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chemical composition of Oil Sands species contributing to S deposition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with distance from the sources.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SO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dry deposition and HSO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wet deposition have a larger influence further from the sources. 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Particle sulphate dry deposition is more localized, closer to the sources.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SO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and HSO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result more from large stack emissions, particle sulphate also has a significant fugitive dust component (not shown).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268437-CFDA-DDDD-4CEB-EDD086A49123}"/>
              </a:ext>
            </a:extLst>
          </p:cNvPr>
          <p:cNvSpPr txBox="1"/>
          <p:nvPr/>
        </p:nvSpPr>
        <p:spPr>
          <a:xfrm>
            <a:off x="4288736" y="314235"/>
            <a:ext cx="2108178" cy="92333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highlight>
                  <a:srgbClr val="CCFFCC"/>
                </a:highlight>
              </a:rPr>
              <a:t>Percent change </a:t>
            </a:r>
            <a:r>
              <a:rPr lang="en-US" dirty="0">
                <a:highlight>
                  <a:srgbClr val="CCFFCC"/>
                </a:highlight>
              </a:rPr>
              <a:t>in t</a:t>
            </a:r>
            <a:r>
              <a:rPr lang="en-US" dirty="0"/>
              <a:t>otal SO</a:t>
            </a:r>
            <a:r>
              <a:rPr lang="en-US" baseline="-25000" dirty="0"/>
              <a:t>2</a:t>
            </a:r>
            <a:r>
              <a:rPr lang="en-US" dirty="0"/>
              <a:t> dry  deposition flux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A14EBC-05BA-A0DF-700F-1A566ED8C659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8737601" y="6476040"/>
            <a:ext cx="2542697" cy="326351"/>
          </a:xfrm>
        </p:spPr>
        <p:txBody>
          <a:bodyPr/>
          <a:lstStyle/>
          <a:p>
            <a:fld id="{5EA19F99-8291-419F-94CB-00F04A4BD428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4F7AD3-6772-C5C6-4FFC-D5E81D04B3BE}"/>
                  </a:ext>
                </a:extLst>
              </p:cNvPr>
              <p:cNvSpPr txBox="1"/>
              <p:nvPr/>
            </p:nvSpPr>
            <p:spPr>
              <a:xfrm>
                <a:off x="164833" y="914400"/>
                <a:ext cx="4178567" cy="1641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𝑆𝑐𝑒𝑛𝑎𝑟𝑖𝑜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𝐵𝑎𝑠𝑒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𝐶𝑎𝑠𝑒</m:t>
                                </m:r>
                              </m:e>
                            </m:d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𝐵𝑎𝑠𝑒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𝐶𝑎𝑠𝑒</m:t>
                            </m:r>
                          </m:e>
                        </m:d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100</m:t>
                    </m:r>
                  </m:oMath>
                </a14:m>
                <a:r>
                  <a:rPr lang="en-US" dirty="0"/>
                  <a:t>; </a:t>
                </a:r>
              </a:p>
              <a:p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Negatives (blue </a:t>
                </a:r>
                <a:r>
                  <a:rPr lang="en-US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colours</a:t>
                </a: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) </a:t>
                </a:r>
                <a:r>
                  <a:rPr lang="en-US" dirty="0"/>
                  <a:t>indicate the extent to which the emissions </a:t>
                </a:r>
                <a:r>
                  <a:rPr lang="en-US" i="1" dirty="0"/>
                  <a:t>removed</a:t>
                </a:r>
                <a:r>
                  <a:rPr lang="en-US" dirty="0"/>
                  <a:t> in the scenario made up the dominant source in the Base Case.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4F7AD3-6772-C5C6-4FFC-D5E81D04B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33" y="914400"/>
                <a:ext cx="4178567" cy="1641924"/>
              </a:xfrm>
              <a:prstGeom prst="rect">
                <a:avLst/>
              </a:prstGeom>
              <a:blipFill>
                <a:blip r:embed="rId2"/>
                <a:stretch>
                  <a:fillRect l="-1166" r="-146" b="-5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98A6E47-F396-3F58-1C03-BF8DAB631B15}"/>
              </a:ext>
            </a:extLst>
          </p:cNvPr>
          <p:cNvSpPr txBox="1"/>
          <p:nvPr/>
        </p:nvSpPr>
        <p:spPr>
          <a:xfrm>
            <a:off x="4343400" y="2860546"/>
            <a:ext cx="2152826" cy="92333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highlight>
                  <a:srgbClr val="CCFFCC"/>
                </a:highlight>
              </a:rPr>
              <a:t>Percent change </a:t>
            </a:r>
            <a:r>
              <a:rPr lang="en-US" dirty="0">
                <a:highlight>
                  <a:srgbClr val="CCFFCC"/>
                </a:highlight>
              </a:rPr>
              <a:t>in HSO</a:t>
            </a:r>
            <a:r>
              <a:rPr lang="en-US" baseline="-25000" dirty="0">
                <a:highlight>
                  <a:srgbClr val="CCFFCC"/>
                </a:highlight>
              </a:rPr>
              <a:t>3</a:t>
            </a:r>
            <a:r>
              <a:rPr lang="en-US" baseline="30000" dirty="0">
                <a:highlight>
                  <a:srgbClr val="CCFFCC"/>
                </a:highlight>
              </a:rPr>
              <a:t>-</a:t>
            </a:r>
            <a:r>
              <a:rPr lang="en-US" dirty="0">
                <a:highlight>
                  <a:srgbClr val="CCFFCC"/>
                </a:highlight>
              </a:rPr>
              <a:t> wet deposition flux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CAD2728D-8B84-F29C-7BD5-C83BF44DC029}"/>
              </a:ext>
            </a:extLst>
          </p:cNvPr>
          <p:cNvSpPr txBox="1">
            <a:spLocks/>
          </p:cNvSpPr>
          <p:nvPr/>
        </p:nvSpPr>
        <p:spPr>
          <a:xfrm>
            <a:off x="8327586" y="110432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A19F99-8291-419F-94CB-00F04A4BD42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 descr="A collage of different colored maps&#10;&#10;AI-generated content may be incorrect.">
            <a:extLst>
              <a:ext uri="{FF2B5EF4-FFF2-40B4-BE49-F238E27FC236}">
                <a16:creationId xmlns:a16="http://schemas.microsoft.com/office/drawing/2014/main" id="{0647EA3A-5674-21A0-862B-19AD4ACE49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6"/>
          <a:stretch/>
        </p:blipFill>
        <p:spPr>
          <a:xfrm>
            <a:off x="6884053" y="45721"/>
            <a:ext cx="5295113" cy="2194560"/>
          </a:xfrm>
          <a:prstGeom prst="rect">
            <a:avLst/>
          </a:prstGeom>
        </p:spPr>
      </p:pic>
      <p:pic>
        <p:nvPicPr>
          <p:cNvPr id="8" name="Picture 7" descr="A collage of different colored maps&#10;&#10;AI-generated content may be incorrect.">
            <a:extLst>
              <a:ext uri="{FF2B5EF4-FFF2-40B4-BE49-F238E27FC236}">
                <a16:creationId xmlns:a16="http://schemas.microsoft.com/office/drawing/2014/main" id="{DBFDE1EF-205B-D286-C593-3BB59C8B81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6884053" y="2249665"/>
            <a:ext cx="5266944" cy="2194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464A0B-369C-D447-90BA-32B3A76C692E}"/>
              </a:ext>
            </a:extLst>
          </p:cNvPr>
          <p:cNvSpPr txBox="1"/>
          <p:nvPr/>
        </p:nvSpPr>
        <p:spPr>
          <a:xfrm>
            <a:off x="4535288" y="4999368"/>
            <a:ext cx="2152826" cy="120032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highlight>
                  <a:srgbClr val="CCFFCC"/>
                </a:highlight>
              </a:rPr>
              <a:t>Percent change </a:t>
            </a:r>
            <a:r>
              <a:rPr lang="en-US" dirty="0">
                <a:highlight>
                  <a:srgbClr val="CCFFCC"/>
                </a:highlight>
              </a:rPr>
              <a:t>in particulate sulphate dry deposition flux</a:t>
            </a:r>
          </a:p>
        </p:txBody>
      </p:sp>
      <p:pic>
        <p:nvPicPr>
          <p:cNvPr id="20" name="Picture 19" descr="A collage of images of oil sands&#10;&#10;AI-generated content may be incorrect.">
            <a:extLst>
              <a:ext uri="{FF2B5EF4-FFF2-40B4-BE49-F238E27FC236}">
                <a16:creationId xmlns:a16="http://schemas.microsoft.com/office/drawing/2014/main" id="{279AA747-EEF7-A93A-6490-7884B299C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6925056" y="4470128"/>
            <a:ext cx="5266944" cy="219456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E4AB78A-32B9-2F7B-27DC-7D28FC5325FA}"/>
              </a:ext>
            </a:extLst>
          </p:cNvPr>
          <p:cNvGrpSpPr/>
          <p:nvPr/>
        </p:nvGrpSpPr>
        <p:grpSpPr>
          <a:xfrm>
            <a:off x="7892029" y="805397"/>
            <a:ext cx="1182310" cy="5597416"/>
            <a:chOff x="7467600" y="817125"/>
            <a:chExt cx="1182310" cy="559741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42CF333-4DFE-2C36-6DCF-54BBC2FC2083}"/>
                </a:ext>
              </a:extLst>
            </p:cNvPr>
            <p:cNvGrpSpPr/>
            <p:nvPr/>
          </p:nvGrpSpPr>
          <p:grpSpPr>
            <a:xfrm>
              <a:off x="7467600" y="817125"/>
              <a:ext cx="1167962" cy="1173852"/>
              <a:chOff x="7467600" y="817125"/>
              <a:chExt cx="1167962" cy="117385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11B74FF-E381-DC29-9B93-C33C9B19CC74}"/>
                  </a:ext>
                </a:extLst>
              </p:cNvPr>
              <p:cNvGrpSpPr/>
              <p:nvPr/>
            </p:nvGrpSpPr>
            <p:grpSpPr>
              <a:xfrm>
                <a:off x="7718322" y="1529312"/>
                <a:ext cx="917240" cy="461665"/>
                <a:chOff x="7718322" y="1529312"/>
                <a:chExt cx="917240" cy="461665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78AAA1B-7517-C90E-9D51-9B4F69EE1091}"/>
                    </a:ext>
                  </a:extLst>
                </p:cNvPr>
                <p:cNvSpPr txBox="1"/>
                <p:nvPr/>
              </p:nvSpPr>
              <p:spPr>
                <a:xfrm>
                  <a:off x="7718322" y="1529312"/>
                  <a:ext cx="91724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Fort McMurray</a:t>
                  </a:r>
                </a:p>
              </p:txBody>
            </p:sp>
            <p:sp>
              <p:nvSpPr>
                <p:cNvPr id="27" name="Star: 5 Points 26">
                  <a:extLst>
                    <a:ext uri="{FF2B5EF4-FFF2-40B4-BE49-F238E27FC236}">
                      <a16:creationId xmlns:a16="http://schemas.microsoft.com/office/drawing/2014/main" id="{46333DA5-134C-C782-89B2-00F7F195BB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18322" y="1529312"/>
                  <a:ext cx="68026" cy="72238"/>
                </a:xfrm>
                <a:prstGeom prst="star5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A20A313-70A8-2F75-ACBE-C72A80553C70}"/>
                  </a:ext>
                </a:extLst>
              </p:cNvPr>
              <p:cNvGrpSpPr/>
              <p:nvPr/>
            </p:nvGrpSpPr>
            <p:grpSpPr>
              <a:xfrm>
                <a:off x="7467600" y="817125"/>
                <a:ext cx="917240" cy="461665"/>
                <a:chOff x="7718322" y="1529312"/>
                <a:chExt cx="917240" cy="461665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4A60672-5056-31CA-6608-66DD715E0734}"/>
                    </a:ext>
                  </a:extLst>
                </p:cNvPr>
                <p:cNvSpPr txBox="1"/>
                <p:nvPr/>
              </p:nvSpPr>
              <p:spPr>
                <a:xfrm>
                  <a:off x="7718322" y="1529312"/>
                  <a:ext cx="91724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</a:rPr>
                    <a:t>Fort MacKay</a:t>
                  </a:r>
                </a:p>
              </p:txBody>
            </p:sp>
            <p:sp>
              <p:nvSpPr>
                <p:cNvPr id="25" name="Star: 5 Points 24">
                  <a:extLst>
                    <a:ext uri="{FF2B5EF4-FFF2-40B4-BE49-F238E27FC236}">
                      <a16:creationId xmlns:a16="http://schemas.microsoft.com/office/drawing/2014/main" id="{C5445BE7-1385-07CB-157F-22C727AF99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18322" y="1529312"/>
                  <a:ext cx="68026" cy="72238"/>
                </a:xfrm>
                <a:prstGeom prst="star5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F8F04DF-2AA0-14E5-FCD9-DA67CA4F1AF1}"/>
                </a:ext>
              </a:extLst>
            </p:cNvPr>
            <p:cNvGrpSpPr/>
            <p:nvPr/>
          </p:nvGrpSpPr>
          <p:grpSpPr>
            <a:xfrm>
              <a:off x="7467600" y="3057482"/>
              <a:ext cx="1167962" cy="1173852"/>
              <a:chOff x="7467600" y="817125"/>
              <a:chExt cx="1167962" cy="117385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C3BE0C0-6B10-30ED-04A7-E6022D64C8CA}"/>
                  </a:ext>
                </a:extLst>
              </p:cNvPr>
              <p:cNvGrpSpPr/>
              <p:nvPr/>
            </p:nvGrpSpPr>
            <p:grpSpPr>
              <a:xfrm>
                <a:off x="7718322" y="1529312"/>
                <a:ext cx="917240" cy="461665"/>
                <a:chOff x="7718322" y="1529312"/>
                <a:chExt cx="917240" cy="461665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06DBA22-DB69-2C6F-BF2E-FB5599ED534C}"/>
                    </a:ext>
                  </a:extLst>
                </p:cNvPr>
                <p:cNvSpPr txBox="1"/>
                <p:nvPr/>
              </p:nvSpPr>
              <p:spPr>
                <a:xfrm>
                  <a:off x="7718322" y="1529312"/>
                  <a:ext cx="91724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Fort McMurray</a:t>
                  </a:r>
                </a:p>
              </p:txBody>
            </p:sp>
            <p:sp>
              <p:nvSpPr>
                <p:cNvPr id="34" name="Star: 5 Points 33">
                  <a:extLst>
                    <a:ext uri="{FF2B5EF4-FFF2-40B4-BE49-F238E27FC236}">
                      <a16:creationId xmlns:a16="http://schemas.microsoft.com/office/drawing/2014/main" id="{B576042E-D2E6-EDA8-79B5-C8D071B669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18322" y="1529312"/>
                  <a:ext cx="68026" cy="72238"/>
                </a:xfrm>
                <a:prstGeom prst="star5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EC8EC5A-9EDF-25F1-F7C9-CCB4C79C01B2}"/>
                  </a:ext>
                </a:extLst>
              </p:cNvPr>
              <p:cNvGrpSpPr/>
              <p:nvPr/>
            </p:nvGrpSpPr>
            <p:grpSpPr>
              <a:xfrm>
                <a:off x="7467600" y="817125"/>
                <a:ext cx="917240" cy="461665"/>
                <a:chOff x="7718322" y="1529312"/>
                <a:chExt cx="917240" cy="461665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7C15963-6312-3023-D7CC-25BC3BD9DF13}"/>
                    </a:ext>
                  </a:extLst>
                </p:cNvPr>
                <p:cNvSpPr txBox="1"/>
                <p:nvPr/>
              </p:nvSpPr>
              <p:spPr>
                <a:xfrm>
                  <a:off x="7718322" y="1529312"/>
                  <a:ext cx="91724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</a:rPr>
                    <a:t>Fort MacKay</a:t>
                  </a:r>
                </a:p>
              </p:txBody>
            </p:sp>
            <p:sp>
              <p:nvSpPr>
                <p:cNvPr id="32" name="Star: 5 Points 31">
                  <a:extLst>
                    <a:ext uri="{FF2B5EF4-FFF2-40B4-BE49-F238E27FC236}">
                      <a16:creationId xmlns:a16="http://schemas.microsoft.com/office/drawing/2014/main" id="{AF92F57D-4C62-B20E-E8C9-128606AF10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18322" y="1529312"/>
                  <a:ext cx="68026" cy="72238"/>
                </a:xfrm>
                <a:prstGeom prst="star5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D69C20E-0A6E-13A2-8ED8-029A4F33FBA9}"/>
                </a:ext>
              </a:extLst>
            </p:cNvPr>
            <p:cNvGrpSpPr/>
            <p:nvPr/>
          </p:nvGrpSpPr>
          <p:grpSpPr>
            <a:xfrm>
              <a:off x="7481948" y="5240689"/>
              <a:ext cx="1167962" cy="1173852"/>
              <a:chOff x="7467600" y="817125"/>
              <a:chExt cx="1167962" cy="1173852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1EF4EDC7-6DE1-3FF7-21D8-EE7909A19C16}"/>
                  </a:ext>
                </a:extLst>
              </p:cNvPr>
              <p:cNvGrpSpPr/>
              <p:nvPr/>
            </p:nvGrpSpPr>
            <p:grpSpPr>
              <a:xfrm>
                <a:off x="7718322" y="1529312"/>
                <a:ext cx="917240" cy="461665"/>
                <a:chOff x="7718322" y="1529312"/>
                <a:chExt cx="917240" cy="461665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426F71F4-4B32-5855-114B-ECD39F1ADA58}"/>
                    </a:ext>
                  </a:extLst>
                </p:cNvPr>
                <p:cNvSpPr txBox="1"/>
                <p:nvPr/>
              </p:nvSpPr>
              <p:spPr>
                <a:xfrm>
                  <a:off x="7718322" y="1529312"/>
                  <a:ext cx="91724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Fort McMurray</a:t>
                  </a:r>
                </a:p>
              </p:txBody>
            </p:sp>
            <p:sp>
              <p:nvSpPr>
                <p:cNvPr id="41" name="Star: 5 Points 40">
                  <a:extLst>
                    <a:ext uri="{FF2B5EF4-FFF2-40B4-BE49-F238E27FC236}">
                      <a16:creationId xmlns:a16="http://schemas.microsoft.com/office/drawing/2014/main" id="{4EE5BC00-B8A5-769E-65E0-E029D25B3A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18322" y="1529312"/>
                  <a:ext cx="68026" cy="72238"/>
                </a:xfrm>
                <a:prstGeom prst="star5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E45932B7-070F-5422-BD87-9E5BAB2E31BF}"/>
                  </a:ext>
                </a:extLst>
              </p:cNvPr>
              <p:cNvGrpSpPr/>
              <p:nvPr/>
            </p:nvGrpSpPr>
            <p:grpSpPr>
              <a:xfrm>
                <a:off x="7467600" y="817125"/>
                <a:ext cx="917240" cy="461665"/>
                <a:chOff x="7718322" y="1529312"/>
                <a:chExt cx="917240" cy="461665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E268A3A-5A35-97CE-AA89-78B73FE43097}"/>
                    </a:ext>
                  </a:extLst>
                </p:cNvPr>
                <p:cNvSpPr txBox="1"/>
                <p:nvPr/>
              </p:nvSpPr>
              <p:spPr>
                <a:xfrm>
                  <a:off x="7718322" y="1529312"/>
                  <a:ext cx="91724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Fort MacKay</a:t>
                  </a:r>
                </a:p>
              </p:txBody>
            </p:sp>
            <p:sp>
              <p:nvSpPr>
                <p:cNvPr id="39" name="Star: 5 Points 38">
                  <a:extLst>
                    <a:ext uri="{FF2B5EF4-FFF2-40B4-BE49-F238E27FC236}">
                      <a16:creationId xmlns:a16="http://schemas.microsoft.com/office/drawing/2014/main" id="{D1790D92-A5DC-8A16-FA64-11E8645EDD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18322" y="1529312"/>
                  <a:ext cx="68026" cy="72238"/>
                </a:xfrm>
                <a:prstGeom prst="star5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42F334C-1417-793B-87D4-576E48D4EB1F}"/>
              </a:ext>
            </a:extLst>
          </p:cNvPr>
          <p:cNvGrpSpPr/>
          <p:nvPr/>
        </p:nvGrpSpPr>
        <p:grpSpPr>
          <a:xfrm>
            <a:off x="10296845" y="1174714"/>
            <a:ext cx="949860" cy="651082"/>
            <a:chOff x="7434980" y="817125"/>
            <a:chExt cx="949860" cy="651082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C31AF3E-2F1C-F6E2-FB2C-93AC6E88AC04}"/>
                </a:ext>
              </a:extLst>
            </p:cNvPr>
            <p:cNvGrpSpPr/>
            <p:nvPr/>
          </p:nvGrpSpPr>
          <p:grpSpPr>
            <a:xfrm>
              <a:off x="7434980" y="1191208"/>
              <a:ext cx="917240" cy="276999"/>
              <a:chOff x="7434980" y="1191208"/>
              <a:chExt cx="917240" cy="276999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B1B2679-08C7-07BF-D34D-F1FC92EF1FCC}"/>
                  </a:ext>
                </a:extLst>
              </p:cNvPr>
              <p:cNvSpPr txBox="1"/>
              <p:nvPr/>
            </p:nvSpPr>
            <p:spPr>
              <a:xfrm>
                <a:off x="7434980" y="1191208"/>
                <a:ext cx="917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Calgary</a:t>
                </a:r>
              </a:p>
            </p:txBody>
          </p:sp>
          <p:sp>
            <p:nvSpPr>
              <p:cNvPr id="64" name="Star: 5 Points 63">
                <a:extLst>
                  <a:ext uri="{FF2B5EF4-FFF2-40B4-BE49-F238E27FC236}">
                    <a16:creationId xmlns:a16="http://schemas.microsoft.com/office/drawing/2014/main" id="{72AD79D5-DBF7-1537-13A0-EF1722F39F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51366" y="1235865"/>
                <a:ext cx="68026" cy="7223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FB9027D-9737-EED0-4883-93512D15C549}"/>
                </a:ext>
              </a:extLst>
            </p:cNvPr>
            <p:cNvGrpSpPr/>
            <p:nvPr/>
          </p:nvGrpSpPr>
          <p:grpSpPr>
            <a:xfrm>
              <a:off x="7467600" y="817125"/>
              <a:ext cx="917240" cy="276999"/>
              <a:chOff x="7718322" y="1529312"/>
              <a:chExt cx="917240" cy="276999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B345B67-0BD1-41E3-44F0-5789ACB51B7D}"/>
                  </a:ext>
                </a:extLst>
              </p:cNvPr>
              <p:cNvSpPr txBox="1"/>
              <p:nvPr/>
            </p:nvSpPr>
            <p:spPr>
              <a:xfrm>
                <a:off x="7718322" y="1529312"/>
                <a:ext cx="917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Edmonton</a:t>
                </a:r>
              </a:p>
            </p:txBody>
          </p:sp>
          <p:sp>
            <p:nvSpPr>
              <p:cNvPr id="62" name="Star: 5 Points 61">
                <a:extLst>
                  <a:ext uri="{FF2B5EF4-FFF2-40B4-BE49-F238E27FC236}">
                    <a16:creationId xmlns:a16="http://schemas.microsoft.com/office/drawing/2014/main" id="{858237F5-4BF1-D49D-5379-90E0197C8E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22964" y="1573968"/>
                <a:ext cx="68026" cy="7223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BCF2993-9FB7-E064-37C4-CB6ED5DC410F}"/>
              </a:ext>
            </a:extLst>
          </p:cNvPr>
          <p:cNvGrpSpPr/>
          <p:nvPr/>
        </p:nvGrpSpPr>
        <p:grpSpPr>
          <a:xfrm>
            <a:off x="10305857" y="3415071"/>
            <a:ext cx="949860" cy="651082"/>
            <a:chOff x="7434980" y="817125"/>
            <a:chExt cx="949860" cy="65108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384E296-9242-3A75-D373-1E38AF7BDBBE}"/>
                </a:ext>
              </a:extLst>
            </p:cNvPr>
            <p:cNvGrpSpPr/>
            <p:nvPr/>
          </p:nvGrpSpPr>
          <p:grpSpPr>
            <a:xfrm>
              <a:off x="7434980" y="1191208"/>
              <a:ext cx="917240" cy="276999"/>
              <a:chOff x="7434980" y="1191208"/>
              <a:chExt cx="917240" cy="276999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9CA57D4-E566-BEE1-9CB1-3D1EC4F85247}"/>
                  </a:ext>
                </a:extLst>
              </p:cNvPr>
              <p:cNvSpPr txBox="1"/>
              <p:nvPr/>
            </p:nvSpPr>
            <p:spPr>
              <a:xfrm>
                <a:off x="7434980" y="1191208"/>
                <a:ext cx="917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Calgary</a:t>
                </a:r>
              </a:p>
            </p:txBody>
          </p:sp>
          <p:sp>
            <p:nvSpPr>
              <p:cNvPr id="58" name="Star: 5 Points 57">
                <a:extLst>
                  <a:ext uri="{FF2B5EF4-FFF2-40B4-BE49-F238E27FC236}">
                    <a16:creationId xmlns:a16="http://schemas.microsoft.com/office/drawing/2014/main" id="{E9D992CB-957E-3085-4F3B-B0434BDB89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51366" y="1235865"/>
                <a:ext cx="68026" cy="7223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CCB0317-CD7A-596C-0098-D4967577A6EE}"/>
                </a:ext>
              </a:extLst>
            </p:cNvPr>
            <p:cNvGrpSpPr/>
            <p:nvPr/>
          </p:nvGrpSpPr>
          <p:grpSpPr>
            <a:xfrm>
              <a:off x="7467600" y="817125"/>
              <a:ext cx="917240" cy="276999"/>
              <a:chOff x="7718322" y="1529312"/>
              <a:chExt cx="917240" cy="276999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9F669DB-2549-B521-A41F-D3BC3EBF4210}"/>
                  </a:ext>
                </a:extLst>
              </p:cNvPr>
              <p:cNvSpPr txBox="1"/>
              <p:nvPr/>
            </p:nvSpPr>
            <p:spPr>
              <a:xfrm>
                <a:off x="7718322" y="1529312"/>
                <a:ext cx="917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Edmonton</a:t>
                </a:r>
              </a:p>
            </p:txBody>
          </p:sp>
          <p:sp>
            <p:nvSpPr>
              <p:cNvPr id="56" name="Star: 5 Points 55">
                <a:extLst>
                  <a:ext uri="{FF2B5EF4-FFF2-40B4-BE49-F238E27FC236}">
                    <a16:creationId xmlns:a16="http://schemas.microsoft.com/office/drawing/2014/main" id="{0CF139BB-7B4A-A728-9F49-C1A4DC9356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22964" y="1573968"/>
                <a:ext cx="68026" cy="7223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3F77850-1AF5-9CB2-CD2C-38D04A4A040F}"/>
              </a:ext>
            </a:extLst>
          </p:cNvPr>
          <p:cNvGrpSpPr/>
          <p:nvPr/>
        </p:nvGrpSpPr>
        <p:grpSpPr>
          <a:xfrm>
            <a:off x="10316496" y="5643120"/>
            <a:ext cx="949860" cy="651082"/>
            <a:chOff x="7434980" y="817125"/>
            <a:chExt cx="949860" cy="65108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2FFE948-D444-FC84-1D94-51BAA242397D}"/>
                </a:ext>
              </a:extLst>
            </p:cNvPr>
            <p:cNvGrpSpPr/>
            <p:nvPr/>
          </p:nvGrpSpPr>
          <p:grpSpPr>
            <a:xfrm>
              <a:off x="7434980" y="1191208"/>
              <a:ext cx="917240" cy="276999"/>
              <a:chOff x="7434980" y="1191208"/>
              <a:chExt cx="917240" cy="276999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8C540CA-F0C5-0B22-3D9B-59A8F8A62955}"/>
                  </a:ext>
                </a:extLst>
              </p:cNvPr>
              <p:cNvSpPr txBox="1"/>
              <p:nvPr/>
            </p:nvSpPr>
            <p:spPr>
              <a:xfrm>
                <a:off x="7434980" y="1191208"/>
                <a:ext cx="917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Calgary</a:t>
                </a:r>
              </a:p>
            </p:txBody>
          </p:sp>
          <p:sp>
            <p:nvSpPr>
              <p:cNvPr id="52" name="Star: 5 Points 51">
                <a:extLst>
                  <a:ext uri="{FF2B5EF4-FFF2-40B4-BE49-F238E27FC236}">
                    <a16:creationId xmlns:a16="http://schemas.microsoft.com/office/drawing/2014/main" id="{C922D1E9-455D-C34D-E1B8-680942ADA5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51366" y="1235865"/>
                <a:ext cx="68026" cy="7223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C5BF507-E1D4-9EEC-1B1E-F9A41F3333BD}"/>
                </a:ext>
              </a:extLst>
            </p:cNvPr>
            <p:cNvGrpSpPr/>
            <p:nvPr/>
          </p:nvGrpSpPr>
          <p:grpSpPr>
            <a:xfrm>
              <a:off x="7467600" y="817125"/>
              <a:ext cx="917240" cy="276999"/>
              <a:chOff x="7718322" y="1529312"/>
              <a:chExt cx="917240" cy="276999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C9C930C-EC40-923A-0DFA-F3BEAE5E18FB}"/>
                  </a:ext>
                </a:extLst>
              </p:cNvPr>
              <p:cNvSpPr txBox="1"/>
              <p:nvPr/>
            </p:nvSpPr>
            <p:spPr>
              <a:xfrm>
                <a:off x="7718322" y="1529312"/>
                <a:ext cx="917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Edmonton</a:t>
                </a:r>
              </a:p>
            </p:txBody>
          </p:sp>
          <p:sp>
            <p:nvSpPr>
              <p:cNvPr id="50" name="Star: 5 Points 49">
                <a:extLst>
                  <a:ext uri="{FF2B5EF4-FFF2-40B4-BE49-F238E27FC236}">
                    <a16:creationId xmlns:a16="http://schemas.microsoft.com/office/drawing/2014/main" id="{EB45E109-FAE3-4EC5-242F-4B65143455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22964" y="1573968"/>
                <a:ext cx="68026" cy="72238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324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78EBA-1498-4A1F-6112-AC522C66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195"/>
            <a:ext cx="10515600" cy="551744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Base Case and 9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D939E-2431-ABFC-C5C4-D9092B4CF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60" y="633939"/>
            <a:ext cx="11826039" cy="363326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Oil Sands has multiple sources of surface and elevated (stack) emissions.  </a:t>
            </a:r>
          </a:p>
          <a:p>
            <a:r>
              <a:rPr lang="en-US" dirty="0"/>
              <a:t>10 one-year simulations were carried out to identify their relative impact: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Base Case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Oil Sands emissions Zero-out  (removes all Oil Sands emissions)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Mine Fleet Exhaust to Tier 4 (mine fleet converted to low emissions vehicles)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Fugitive Dust Zero-Out (removes all fugitive dust from open pit mine operations:  perfect dust control scenario)</a:t>
            </a:r>
            <a:endParaRPr lang="en-US" dirty="0">
              <a:solidFill>
                <a:srgbClr val="333399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333399"/>
                </a:solidFill>
              </a:rPr>
              <a:t>Mine Fleet Zero-Out 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333399"/>
                </a:solidFill>
              </a:rPr>
              <a:t>Anthropogenic Zero-Out 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333399"/>
                </a:solidFill>
              </a:rPr>
              <a:t>Major Point Source Zero-Out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333399"/>
                </a:solidFill>
              </a:rPr>
              <a:t>Tailings Pond Zero-Out 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333399"/>
                </a:solidFill>
              </a:rPr>
              <a:t>Wetlands land use modification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333399"/>
                </a:solidFill>
              </a:rPr>
              <a:t>Co-Deposition of SO</a:t>
            </a:r>
            <a:r>
              <a:rPr lang="en-US" baseline="-25000" dirty="0">
                <a:solidFill>
                  <a:srgbClr val="333399"/>
                </a:solidFill>
              </a:rPr>
              <a:t>2</a:t>
            </a:r>
            <a:r>
              <a:rPr lang="en-US" dirty="0">
                <a:solidFill>
                  <a:srgbClr val="333399"/>
                </a:solidFill>
              </a:rPr>
              <a:t> and base cations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B0D5291-033E-0266-BB6B-AB7157DD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17</a:t>
            </a:fld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B01FBE-F7FA-E095-7379-1F3486DFC313}"/>
                  </a:ext>
                </a:extLst>
              </p:cNvPr>
              <p:cNvSpPr txBox="1"/>
              <p:nvPr/>
            </p:nvSpPr>
            <p:spPr>
              <a:xfrm>
                <a:off x="3060488" y="4313561"/>
                <a:ext cx="7615867" cy="577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𝑆𝑐𝑒𝑛𝑎𝑟𝑖𝑜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𝐵𝑎𝑠𝑒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𝐶𝑎𝑠𝑒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𝐵𝑎𝑠𝑒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𝐶𝑎𝑠𝑒</m:t>
                              </m:r>
                            </m:e>
                          </m:d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100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𝐼𝑚𝑝𝑎𝑐𝑡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𝑡h𝑒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𝑔𝑖𝑣𝑒𝑛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𝑠𝑒𝑐𝑡𝑜𝑟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B01FBE-F7FA-E095-7379-1F3486DFC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488" y="4313561"/>
                <a:ext cx="7615867" cy="5773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B6169F-D855-C48C-3CE9-3964449FB3F3}"/>
                  </a:ext>
                </a:extLst>
              </p:cNvPr>
              <p:cNvSpPr txBox="1"/>
              <p:nvPr/>
            </p:nvSpPr>
            <p:spPr>
              <a:xfrm>
                <a:off x="7133579" y="4779919"/>
                <a:ext cx="24252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𝑑𝑒𝑝𝑜𝑠𝑖𝑡𝑖𝑜𝑛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𝑓𝑙𝑢𝑥𝑒𝑠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B6169F-D855-C48C-3CE9-3964449FB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579" y="4779919"/>
                <a:ext cx="2425216" cy="276999"/>
              </a:xfrm>
              <a:prstGeom prst="rect">
                <a:avLst/>
              </a:prstGeom>
              <a:blipFill>
                <a:blip r:embed="rId3"/>
                <a:stretch>
                  <a:fillRect r="-2764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4F5945-8D02-C1A8-E640-74C6B4DEB71D}"/>
                  </a:ext>
                </a:extLst>
              </p:cNvPr>
              <p:cNvSpPr txBox="1"/>
              <p:nvPr/>
            </p:nvSpPr>
            <p:spPr>
              <a:xfrm>
                <a:off x="7133579" y="4991958"/>
                <a:ext cx="25321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𝑎𝑖𝑟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𝑐𝑜𝑛𝑐𝑒𝑛𝑡𝑟𝑎𝑡𝑖𝑜𝑛𝑠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4F5945-8D02-C1A8-E640-74C6B4DEB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579" y="4991958"/>
                <a:ext cx="2532103" cy="276999"/>
              </a:xfrm>
              <a:prstGeom prst="rect">
                <a:avLst/>
              </a:prstGeom>
              <a:blipFill>
                <a:blip r:embed="rId4"/>
                <a:stretch>
                  <a:fillRect r="-144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F0DA6C-E3FA-884B-D8F2-82A0DB24F1E7}"/>
                  </a:ext>
                </a:extLst>
              </p:cNvPr>
              <p:cNvSpPr txBox="1"/>
              <p:nvPr/>
            </p:nvSpPr>
            <p:spPr>
              <a:xfrm>
                <a:off x="2942579" y="5523276"/>
                <a:ext cx="72267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𝐵𝑎𝑠𝑒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𝐶𝑎𝑠𝑒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𝑆𝑐𝑒𝑛𝑎𝑟𝑖𝑜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𝐼𝑚𝑝𝑎𝑐𝑡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𝑜𝑓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𝑡h𝑒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𝑔𝑖𝑣𝑒𝑛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𝑠𝑜𝑢𝑟𝑐𝑒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𝑠𝑒𝑐𝑡𝑜𝑟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F0DA6C-E3FA-884B-D8F2-82A0DB24F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579" y="5523276"/>
                <a:ext cx="7226787" cy="276999"/>
              </a:xfrm>
              <a:prstGeom prst="rect">
                <a:avLst/>
              </a:prstGeom>
              <a:blipFill>
                <a:blip r:embed="rId5"/>
                <a:stretch>
                  <a:fillRect l="-84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C1BA7B-7F3C-FFE0-3F12-D45B27541EAD}"/>
                  </a:ext>
                </a:extLst>
              </p:cNvPr>
              <p:cNvSpPr txBox="1"/>
              <p:nvPr/>
            </p:nvSpPr>
            <p:spPr>
              <a:xfrm>
                <a:off x="7218809" y="5800275"/>
                <a:ext cx="36310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𝑒𝑥𝑐𝑒𝑒𝑑𝑎𝑛𝑐𝑒𝑠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𝑐𝑟𝑖𝑡𝑖𝑐𝑎𝑙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𝑙𝑜𝑎𝑑𝑠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C1BA7B-7F3C-FFE0-3F12-D45B27541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809" y="5800275"/>
                <a:ext cx="3631059" cy="276999"/>
              </a:xfrm>
              <a:prstGeom prst="rect">
                <a:avLst/>
              </a:prstGeom>
              <a:blipFill>
                <a:blip r:embed="rId6"/>
                <a:stretch>
                  <a:fillRect r="-1007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1D7B19-64A5-5499-06CB-9921103D5AE2}"/>
                  </a:ext>
                </a:extLst>
              </p:cNvPr>
              <p:cNvSpPr txBox="1"/>
              <p:nvPr/>
            </p:nvSpPr>
            <p:spPr>
              <a:xfrm>
                <a:off x="7218808" y="6094007"/>
                <a:ext cx="38275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h𝑢𝑚𝑎𝑛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h𝑒𝑎𝑙𝑡h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𝑑𝑜𝑠𝑒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𝑟𝑒𝑠𝑝𝑜𝑛𝑠𝑒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1D7B19-64A5-5499-06CB-9921103D5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808" y="6094007"/>
                <a:ext cx="3827586" cy="276999"/>
              </a:xfrm>
              <a:prstGeom prst="rect">
                <a:avLst/>
              </a:prstGeom>
              <a:blipFill>
                <a:blip r:embed="rId7"/>
                <a:stretch>
                  <a:fillRect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C136B0BA-3E08-3657-AC6A-332020FC98FB}"/>
              </a:ext>
            </a:extLst>
          </p:cNvPr>
          <p:cNvSpPr txBox="1"/>
          <p:nvPr/>
        </p:nvSpPr>
        <p:spPr>
          <a:xfrm>
            <a:off x="457200" y="4846404"/>
            <a:ext cx="1767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types of analyses will be shown here: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8FA4DEC3-CD9B-8E1B-8568-EDE072E7432D}"/>
              </a:ext>
            </a:extLst>
          </p:cNvPr>
          <p:cNvSpPr/>
          <p:nvPr/>
        </p:nvSpPr>
        <p:spPr>
          <a:xfrm>
            <a:off x="2224840" y="4215339"/>
            <a:ext cx="610852" cy="218546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F54960-E8EC-74C6-0257-4488D3B63D91}"/>
              </a:ext>
            </a:extLst>
          </p:cNvPr>
          <p:cNvSpPr txBox="1"/>
          <p:nvPr/>
        </p:nvSpPr>
        <p:spPr>
          <a:xfrm>
            <a:off x="166236" y="6379349"/>
            <a:ext cx="1120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Evaluation of GEM-MACH-OS:  See Fathi et al (Wednesday) poster:  </a:t>
            </a:r>
            <a:r>
              <a:rPr lang="en-US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X5.33 | EGU25-7297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B37ED101-2F8C-113C-87DD-83726F9A2056}"/>
              </a:ext>
            </a:extLst>
          </p:cNvPr>
          <p:cNvSpPr/>
          <p:nvPr/>
        </p:nvSpPr>
        <p:spPr>
          <a:xfrm>
            <a:off x="5257800" y="2524496"/>
            <a:ext cx="457200" cy="163294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8A8AD-62D4-FAD9-2A4F-AEB49B96926A}"/>
              </a:ext>
            </a:extLst>
          </p:cNvPr>
          <p:cNvSpPr txBox="1"/>
          <p:nvPr/>
        </p:nvSpPr>
        <p:spPr>
          <a:xfrm>
            <a:off x="5867400" y="2509970"/>
            <a:ext cx="59804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99"/>
                </a:solidFill>
              </a:rPr>
              <a:t>Not discussed here due to time constraints - but all post-processed output from the model runs is available at the following link:</a:t>
            </a:r>
          </a:p>
          <a:p>
            <a:r>
              <a:rPr lang="en-US" sz="1200" i="1" dirty="0">
                <a:solidFill>
                  <a:srgbClr val="333399"/>
                </a:solidFill>
              </a:rPr>
              <a:t>https://data-donnees.az.ec.gc.ca/data/air/monitor/ambient-air-quality-oil-sands-region/modelled-concentration-deposition-fluxes-and-deposition-velocities-database-global-environmental-multiscale-modelling-ai-quality-and-chemistry-model-oil-sands-region?lang=en  </a:t>
            </a:r>
          </a:p>
        </p:txBody>
      </p:sp>
    </p:spTree>
    <p:extLst>
      <p:ext uri="{BB962C8B-B14F-4D97-AF65-F5344CB8AC3E}">
        <p14:creationId xmlns:p14="http://schemas.microsoft.com/office/powerpoint/2010/main" val="294357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20EBA-4EFA-F501-904B-1276E1B8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9F99-8291-419F-94CB-00F04A4BD428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7D647-3E84-1309-2998-FA8A9685CF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39" t="5601" r="3413" b="11447"/>
          <a:stretch/>
        </p:blipFill>
        <p:spPr>
          <a:xfrm>
            <a:off x="6673794" y="667512"/>
            <a:ext cx="5185974" cy="4837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8EBE7E-C1F7-BB40-319C-2634FEB83F9D}"/>
                  </a:ext>
                </a:extLst>
              </p:cNvPr>
              <p:cNvSpPr txBox="1"/>
              <p:nvPr/>
            </p:nvSpPr>
            <p:spPr>
              <a:xfrm>
                <a:off x="8833103" y="5386712"/>
                <a:ext cx="153276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𝐵𝑐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𝐴𝑙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𝑐𝑟𝑖𝑡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8EBE7E-C1F7-BB40-319C-2634FEB83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103" y="5386712"/>
                <a:ext cx="1532763" cy="338554"/>
              </a:xfrm>
              <a:prstGeom prst="rect">
                <a:avLst/>
              </a:prstGeom>
              <a:blipFill>
                <a:blip r:embed="rId3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4EA6236-1D09-1DE8-6F05-96127A2F1B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425" t="40933" r="33100" b="12639"/>
          <a:stretch/>
        </p:blipFill>
        <p:spPr>
          <a:xfrm>
            <a:off x="-28135" y="1567878"/>
            <a:ext cx="6766581" cy="37222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BB2712-DFD6-813C-60B1-251234A63FF6}"/>
              </a:ext>
            </a:extLst>
          </p:cNvPr>
          <p:cNvSpPr txBox="1"/>
          <p:nvPr/>
        </p:nvSpPr>
        <p:spPr>
          <a:xfrm>
            <a:off x="7426833" y="-48141"/>
            <a:ext cx="4553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Dose-response curve for Norway Spruce.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353CBC-DCE0-FEDA-87B1-E02436B81D1F}"/>
              </a:ext>
            </a:extLst>
          </p:cNvPr>
          <p:cNvGrpSpPr/>
          <p:nvPr/>
        </p:nvGrpSpPr>
        <p:grpSpPr>
          <a:xfrm>
            <a:off x="438912" y="2103120"/>
            <a:ext cx="8827869" cy="4692142"/>
            <a:chOff x="438912" y="2103120"/>
            <a:chExt cx="8827869" cy="46921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D85B70-98EE-10E3-5593-FAD30A6C4BD1}"/>
                </a:ext>
              </a:extLst>
            </p:cNvPr>
            <p:cNvSpPr txBox="1"/>
            <p:nvPr/>
          </p:nvSpPr>
          <p:spPr>
            <a:xfrm>
              <a:off x="438912" y="5317934"/>
              <a:ext cx="499262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e.g. if a 20% growth reduction is deemed acceptable, then the value of </a:t>
              </a:r>
              <a:r>
                <a:rPr lang="en-US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BC/Al</a:t>
              </a:r>
              <a:r>
                <a:rPr lang="en-US" i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crit</a:t>
              </a:r>
              <a:r>
                <a:rPr lang="en-US" dirty="0">
                  <a:solidFill>
                    <a:srgbClr val="FF0000"/>
                  </a:solidFill>
                </a:rPr>
                <a:t> is smaller than for a 2% growth reduction, hence </a:t>
              </a:r>
              <a:r>
                <a:rPr lang="en-US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</a:t>
              </a:r>
              <a:r>
                <a:rPr lang="en-US" i="1" baseline="-25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max</a:t>
              </a:r>
              <a:r>
                <a:rPr lang="en-US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dirty="0">
                  <a:solidFill>
                    <a:srgbClr val="FF0000"/>
                  </a:solidFill>
                </a:rPr>
                <a:t> is larger, and more S deposition can happen before the critical load is exceeded. 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08E3373-A6AF-47F9-A50C-81A5AD4F39BE}"/>
                </a:ext>
              </a:extLst>
            </p:cNvPr>
            <p:cNvCxnSpPr/>
            <p:nvPr/>
          </p:nvCxnSpPr>
          <p:spPr>
            <a:xfrm>
              <a:off x="7575141" y="2103120"/>
              <a:ext cx="169164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849EBF-FF5A-855A-87A8-90E4C3FCD979}"/>
              </a:ext>
            </a:extLst>
          </p:cNvPr>
          <p:cNvCxnSpPr>
            <a:cxnSpLocks/>
          </p:cNvCxnSpPr>
          <p:nvPr/>
        </p:nvCxnSpPr>
        <p:spPr>
          <a:xfrm>
            <a:off x="9266781" y="2122787"/>
            <a:ext cx="0" cy="25772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FC99897-B80A-A062-636F-693EDD3F7AED}"/>
              </a:ext>
            </a:extLst>
          </p:cNvPr>
          <p:cNvSpPr txBox="1"/>
          <p:nvPr/>
        </p:nvSpPr>
        <p:spPr>
          <a:xfrm>
            <a:off x="7575141" y="429982"/>
            <a:ext cx="1162459" cy="92333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Severely reduced growth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D64405-0FF5-204E-2680-014489A5515A}"/>
              </a:ext>
            </a:extLst>
          </p:cNvPr>
          <p:cNvSpPr txBox="1"/>
          <p:nvPr/>
        </p:nvSpPr>
        <p:spPr>
          <a:xfrm>
            <a:off x="10726772" y="479356"/>
            <a:ext cx="1389027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No change in growth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AAB903-0F4B-872F-AE15-056F3C320503}"/>
              </a:ext>
            </a:extLst>
          </p:cNvPr>
          <p:cNvGrpSpPr/>
          <p:nvPr/>
        </p:nvGrpSpPr>
        <p:grpSpPr>
          <a:xfrm>
            <a:off x="5739244" y="1464024"/>
            <a:ext cx="6013844" cy="5390636"/>
            <a:chOff x="5739244" y="1464024"/>
            <a:chExt cx="6013844" cy="539063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3AB98D-A442-FC8F-BDE0-A416E5686176}"/>
                </a:ext>
              </a:extLst>
            </p:cNvPr>
            <p:cNvSpPr txBox="1"/>
            <p:nvPr/>
          </p:nvSpPr>
          <p:spPr>
            <a:xfrm>
              <a:off x="5739244" y="5654331"/>
              <a:ext cx="60138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…on the other hand, if only a 2% growth reduction is considered acceptable, the values of BC/Alcrit is larger, the value of </a:t>
              </a:r>
              <a:r>
                <a:rPr lang="en-US" dirty="0" err="1">
                  <a:solidFill>
                    <a:srgbClr val="008000"/>
                  </a:solidFill>
                </a:rPr>
                <a:t>CLmaxS</a:t>
              </a:r>
              <a:r>
                <a:rPr lang="en-US" dirty="0">
                  <a:solidFill>
                    <a:srgbClr val="008000"/>
                  </a:solidFill>
                </a:rPr>
                <a:t> is smaller, and less S deposition is required for the critical load to be exceeded.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D97DE5B-9369-A2AD-9B04-1C8C72320C2C}"/>
                </a:ext>
              </a:extLst>
            </p:cNvPr>
            <p:cNvCxnSpPr/>
            <p:nvPr/>
          </p:nvCxnSpPr>
          <p:spPr>
            <a:xfrm>
              <a:off x="7575141" y="1511477"/>
              <a:ext cx="2693571" cy="0"/>
            </a:xfrm>
            <a:prstGeom prst="straightConnector1">
              <a:avLst/>
            </a:prstGeom>
            <a:ln w="38100">
              <a:solidFill>
                <a:srgbClr val="33CC3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AF3A82C-AD60-51FA-A063-F959FFFCC1B8}"/>
                </a:ext>
              </a:extLst>
            </p:cNvPr>
            <p:cNvCxnSpPr>
              <a:cxnSpLocks/>
            </p:cNvCxnSpPr>
            <p:nvPr/>
          </p:nvCxnSpPr>
          <p:spPr>
            <a:xfrm>
              <a:off x="10149840" y="1464024"/>
              <a:ext cx="0" cy="3244151"/>
            </a:xfrm>
            <a:prstGeom prst="straightConnector1">
              <a:avLst/>
            </a:prstGeom>
            <a:ln w="38100">
              <a:solidFill>
                <a:srgbClr val="33CC3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EE5EB1-8665-3C13-639B-7918D32D8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186181"/>
            <a:ext cx="6940296" cy="1325563"/>
          </a:xfrm>
        </p:spPr>
        <p:txBody>
          <a:bodyPr>
            <a:noAutofit/>
          </a:bodyPr>
          <a:lstStyle/>
          <a:p>
            <a:r>
              <a:rPr lang="en-US" sz="1800" dirty="0"/>
              <a:t>Terrestrial ecosystem critical loads depend on the type of vegetation, the source of vegetation data, and on a </a:t>
            </a:r>
            <a:r>
              <a:rPr lang="en-US" sz="1800" i="1" dirty="0">
                <a:solidFill>
                  <a:srgbClr val="FF0000"/>
                </a:solidFill>
              </a:rPr>
              <a:t>choice</a:t>
            </a:r>
            <a:r>
              <a:rPr lang="en-US" sz="1800" dirty="0"/>
              <a:t> of impact level</a:t>
            </a:r>
          </a:p>
        </p:txBody>
      </p:sp>
    </p:spTree>
    <p:extLst>
      <p:ext uri="{BB962C8B-B14F-4D97-AF65-F5344CB8AC3E}">
        <p14:creationId xmlns:p14="http://schemas.microsoft.com/office/powerpoint/2010/main" val="426305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49063-BFC0-82A1-78F5-08A3656DC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72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Alberta Environment and Protected Areas Critical Load Exceedances for Terrestrial Ecosystems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455CC-C81E-B860-9230-D228478B9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2"/>
            <a:ext cx="6400800" cy="518159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Methodology changed considerably subsequent to Makar et al (2018):</a:t>
            </a:r>
          </a:p>
          <a:p>
            <a:pPr lvl="1"/>
            <a:r>
              <a:rPr lang="en-US" dirty="0"/>
              <a:t>Simple Mass Balance model used.</a:t>
            </a:r>
          </a:p>
          <a:p>
            <a:pPr lvl="1"/>
            <a:r>
              <a:rPr lang="en-US" dirty="0"/>
              <a:t>Details from </a:t>
            </a:r>
            <a:r>
              <a:rPr lang="en-US" dirty="0" err="1"/>
              <a:t>Yayne</a:t>
            </a:r>
            <a:r>
              <a:rPr lang="en-US" dirty="0"/>
              <a:t>!</a:t>
            </a:r>
          </a:p>
          <a:p>
            <a:r>
              <a:rPr lang="en-US" dirty="0"/>
              <a:t>Some vegetation types previously considered to be very sensitive are now much less sensitive (choices and updates since 2018 paper).</a:t>
            </a:r>
          </a:p>
          <a:p>
            <a:r>
              <a:rPr lang="en-US" dirty="0"/>
              <a:t>Also - </a:t>
            </a:r>
            <a:r>
              <a:rPr lang="en-US" i="1" dirty="0" err="1"/>
              <a:t>sulphur</a:t>
            </a:r>
            <a:r>
              <a:rPr lang="en-US" i="1" dirty="0"/>
              <a:t> emissions have decreased between the </a:t>
            </a:r>
            <a:r>
              <a:rPr lang="en-US" i="1" dirty="0">
                <a:solidFill>
                  <a:srgbClr val="FF0000"/>
                </a:solidFill>
              </a:rPr>
              <a:t>2013</a:t>
            </a:r>
            <a:r>
              <a:rPr lang="en-US" i="1" dirty="0"/>
              <a:t> values used in Makar et al. (2018) and the </a:t>
            </a:r>
            <a:r>
              <a:rPr lang="en-US" i="1" dirty="0">
                <a:solidFill>
                  <a:srgbClr val="008000"/>
                </a:solidFill>
              </a:rPr>
              <a:t>GEM-MACH Run 5 values </a:t>
            </a:r>
            <a:r>
              <a:rPr lang="en-US" dirty="0"/>
              <a:t>(see McLinden et al, Env. Res. Lett., 2021, at right).  So some decreases in exceedances might be expected.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36EEC-6442-D091-BE75-D583CE461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9F99-8291-419F-94CB-00F04A4BD428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926023-8672-7D49-9CBF-92DED555C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525" y="1001459"/>
            <a:ext cx="5705475" cy="5934075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F348570A-9097-1DD5-1F55-DF390ED336CF}"/>
              </a:ext>
            </a:extLst>
          </p:cNvPr>
          <p:cNvSpPr/>
          <p:nvPr/>
        </p:nvSpPr>
        <p:spPr>
          <a:xfrm flipV="1">
            <a:off x="9955048" y="4800600"/>
            <a:ext cx="228600" cy="91440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3A06EB3-5348-CC87-9FF1-7626EDD9EA26}"/>
              </a:ext>
            </a:extLst>
          </p:cNvPr>
          <p:cNvSpPr/>
          <p:nvPr/>
        </p:nvSpPr>
        <p:spPr>
          <a:xfrm flipV="1">
            <a:off x="11734800" y="5333999"/>
            <a:ext cx="228600" cy="396875"/>
          </a:xfrm>
          <a:prstGeom prst="downArrow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70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6903-6A80-6A4D-88B1-A9DA73F73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ECCC Critical Load Exceedances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9BFED-7588-1869-E9B0-485D48FBA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ECCC Terrestrial Ecosystem and Aquatic critical load estimates have been recently updated.</a:t>
            </a:r>
          </a:p>
          <a:p>
            <a:r>
              <a:rPr lang="en-US" dirty="0"/>
              <a:t>Terrestrial Ecosystems for mineral soils followed Cathcart et al., 2025, https://doi.org/10.5194/bg-22-535-2025) :  </a:t>
            </a:r>
          </a:p>
          <a:p>
            <a:pPr lvl="1"/>
            <a:r>
              <a:rPr lang="en-US" dirty="0"/>
              <a:t>Simple mass balance model, </a:t>
            </a:r>
          </a:p>
          <a:p>
            <a:pPr lvl="1"/>
            <a:r>
              <a:rPr lang="en-US" dirty="0"/>
              <a:t>Canada-wide, 250m x 250m resolution, </a:t>
            </a:r>
          </a:p>
          <a:p>
            <a:pPr lvl="1"/>
            <a:r>
              <a:rPr lang="en-US" dirty="0"/>
              <a:t>site-specific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/Al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</a:t>
            </a:r>
            <a:r>
              <a:rPr lang="en-US" dirty="0"/>
              <a:t> ratios, </a:t>
            </a:r>
          </a:p>
          <a:p>
            <a:pPr lvl="1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/>
              <a:t> approximated using soil texture data, </a:t>
            </a:r>
          </a:p>
          <a:p>
            <a:pPr lvl="1"/>
            <a:r>
              <a:rPr lang="en-US" dirty="0"/>
              <a:t>base cation and nitrogen uptake via harvesting &amp; grazing included. </a:t>
            </a:r>
          </a:p>
          <a:p>
            <a:r>
              <a:rPr lang="en-US" dirty="0"/>
              <a:t>Aquatic ecosystems:  </a:t>
            </a:r>
          </a:p>
          <a:p>
            <a:pPr lvl="1"/>
            <a:r>
              <a:rPr lang="en-US" dirty="0"/>
              <a:t>Several thousand lake surveys </a:t>
            </a:r>
          </a:p>
          <a:p>
            <a:pPr lvl="1"/>
            <a:r>
              <a:rPr lang="en-US" dirty="0"/>
              <a:t>Steady-State Water Chemistry (SSWC)  and First Order Acidity (FAB) critical load models (Sverdrup et al., 1990; Aherne and Jeffries (2015). </a:t>
            </a:r>
          </a:p>
          <a:p>
            <a:pPr lvl="1"/>
            <a:r>
              <a:rPr lang="en-US" dirty="0"/>
              <a:t>CL calculations followed a hierarchy based on the available information for individual lakes:</a:t>
            </a:r>
          </a:p>
          <a:p>
            <a:pPr lvl="2"/>
            <a:r>
              <a:rPr lang="en-US" dirty="0" err="1"/>
              <a:t>eg.</a:t>
            </a:r>
            <a:r>
              <a:rPr lang="en-US" dirty="0"/>
              <a:t> catchment runoff rates were determined by isotope mass balance estimates preferred over GIS map-based approach using regional datasets, and </a:t>
            </a:r>
          </a:p>
          <a:p>
            <a:pPr lvl="2"/>
            <a:r>
              <a:rPr lang="en-US" dirty="0"/>
              <a:t>When dissolved organic carbon estimates were available, an organic-acid-adjusted limiting value of the acid-neutralizing capacity was used to include the influence of organic acids in the lake in preference to a fixed value of 40 </a:t>
            </a:r>
            <a:r>
              <a:rPr lang="en-US" dirty="0" err="1"/>
              <a:t>μeq</a:t>
            </a:r>
            <a:r>
              <a:rPr lang="en-US" dirty="0"/>
              <a:t>. L</a:t>
            </a:r>
            <a:r>
              <a:rPr lang="en-US" baseline="30000" dirty="0"/>
              <a:t>-1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SSWC: exceedances with respect to Sulphur deposition only.</a:t>
            </a:r>
          </a:p>
          <a:p>
            <a:pPr lvl="1"/>
            <a:r>
              <a:rPr lang="en-US" dirty="0"/>
              <a:t>FAB:  exceedances with respect to both Sulphur and Nitrogen deposition.</a:t>
            </a:r>
          </a:p>
          <a:p>
            <a:r>
              <a:rPr lang="en-US" i="1" dirty="0">
                <a:solidFill>
                  <a:srgbClr val="FF0000"/>
                </a:solidFill>
              </a:rPr>
              <a:t>Preliminary</a:t>
            </a:r>
            <a:r>
              <a:rPr lang="en-US" dirty="0">
                <a:solidFill>
                  <a:srgbClr val="FF0000"/>
                </a:solidFill>
              </a:rPr>
              <a:t> values shown here.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58DDD-6C55-D58E-0981-F385026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9F99-8291-419F-94CB-00F04A4BD4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22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149B6-4D27-3AE6-978B-C41784704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Bog Eutrophication  (N) Exceedances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B75E6-9E8A-028E-8E83-25DB6B6F9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72439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Estimate for bog eutrophication (N) exceedance of 3 kg N ha</a:t>
            </a:r>
            <a:r>
              <a:rPr lang="en-US" baseline="30000" dirty="0"/>
              <a:t>-1</a:t>
            </a:r>
            <a:r>
              <a:rPr lang="en-US" dirty="0"/>
              <a:t> yr</a:t>
            </a:r>
            <a:r>
              <a:rPr lang="en-US" baseline="30000" dirty="0"/>
              <a:t>-1</a:t>
            </a:r>
            <a:r>
              <a:rPr lang="en-US" dirty="0"/>
              <a:t> from the work of Kelman Wieder et al.</a:t>
            </a:r>
          </a:p>
          <a:p>
            <a:r>
              <a:rPr lang="en-US" dirty="0"/>
              <a:t>Craig Mahoney (AEPA) combined bog land use data and GEM-MACH N deposition to estimate locations where bogs were in exceedance of N critical loads at 2018 N emissions levels</a:t>
            </a:r>
          </a:p>
          <a:p>
            <a:r>
              <a:rPr lang="en-US" dirty="0"/>
              <a:t>Data is specifically for Northern Alberta (might be worth checking with Saskatchewan to see if they have similar bog land use location data)</a:t>
            </a:r>
          </a:p>
          <a:p>
            <a:r>
              <a:rPr lang="en-US" dirty="0"/>
              <a:t>Comparisons of Run 5 base case versus OS zero-out scenario results were used to estimate the relative impact of OS emissions on critical load exceedances bog eutrophication. </a:t>
            </a:r>
          </a:p>
          <a:p>
            <a:r>
              <a:rPr lang="en-US" dirty="0"/>
              <a:t>Note that on-the-ground bog measurements are showing:</a:t>
            </a:r>
          </a:p>
          <a:p>
            <a:pPr lvl="1"/>
            <a:r>
              <a:rPr lang="en-US" dirty="0"/>
              <a:t>A significant association between bog porewater N and GEM-MACH-OS estimated N deposition</a:t>
            </a:r>
          </a:p>
          <a:p>
            <a:pPr lvl="1"/>
            <a:r>
              <a:rPr lang="en-US" dirty="0"/>
              <a:t>More shrubs have been observed at sites with higher predicted N deposition.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The model results are broadly consistent with observed changes.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1887F-4E25-0B61-8A92-22B4075B0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9F99-8291-419F-94CB-00F04A4BD4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93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D0987-3597-C4FA-6906-08F52857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Estimates of Oil Sands emissions impacts on Human Mortality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1E097-1BEB-2AFB-B1EC-E16DA5DB1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2"/>
            <a:ext cx="12039600" cy="48758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GEM-MACH-OS air concentrations of O</a:t>
            </a:r>
            <a:r>
              <a:rPr lang="en-US" baseline="-25000" dirty="0"/>
              <a:t>3</a:t>
            </a:r>
            <a:r>
              <a:rPr lang="en-US" dirty="0"/>
              <a:t>, NO</a:t>
            </a:r>
            <a:r>
              <a:rPr lang="en-US" baseline="-25000" dirty="0"/>
              <a:t>2</a:t>
            </a:r>
            <a:r>
              <a:rPr lang="en-US" dirty="0"/>
              <a:t>, and PM2.5 were used to generate human mortality metric scores based on (AQBAT; </a:t>
            </a:r>
            <a:r>
              <a:rPr lang="en-US" dirty="0">
                <a:hlinkClick r:id="rId2"/>
              </a:rPr>
              <a:t>https://health-infobase.canada.ca/aqbat/</a:t>
            </a:r>
            <a:r>
              <a:rPr lang="en-US" dirty="0"/>
              <a:t>).</a:t>
            </a:r>
          </a:p>
          <a:p>
            <a:r>
              <a:rPr lang="en-US" dirty="0"/>
              <a:t>Terminology:</a:t>
            </a:r>
          </a:p>
          <a:p>
            <a:pPr lvl="1"/>
            <a:r>
              <a:rPr lang="en-US" dirty="0"/>
              <a:t>Attributable Mortality:  absolute number of deaths attributable to air pollution in a calendar year.</a:t>
            </a:r>
          </a:p>
          <a:p>
            <a:pPr lvl="1"/>
            <a:r>
              <a:rPr lang="en-US" dirty="0"/>
              <a:t>Attributable Mortality per 100K:  number of deaths attributable to air pollution normalized to 100,000 people. </a:t>
            </a:r>
          </a:p>
          <a:p>
            <a:pPr lvl="1"/>
            <a:r>
              <a:rPr lang="en-US" dirty="0"/>
              <a:t>Deaths attributable to Oil Sands pollution (Base Case – OS zero), and percentage of air pollution deaths attributable to Oil Sands pollution will be shown.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AA628-C622-7BF1-64A4-F5B45C38E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9F99-8291-419F-94CB-00F04A4BD4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35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29F86-C0B7-C934-92BE-A92C7621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Impacts of Oil Sands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404CD8-B284-9A1E-C54C-06399700C6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43001"/>
                <a:ext cx="10972800" cy="2971800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Assessment carried out by Health Canada using their Air Quality Benefits Assessment Tool (</a:t>
                </a:r>
                <a:r>
                  <a:rPr lang="en-US" dirty="0">
                    <a:hlinkClick r:id="rId2"/>
                  </a:rPr>
                  <a:t>https://health-infobase.canada.ca/aqbat/</a:t>
                </a:r>
                <a:r>
                  <a:rPr lang="en-US" dirty="0"/>
                  <a:t>) </a:t>
                </a:r>
              </a:p>
              <a:p>
                <a:r>
                  <a:rPr lang="en-US" dirty="0"/>
                  <a:t>Key input data to AQBAT include:</a:t>
                </a:r>
              </a:p>
              <a:p>
                <a:pPr lvl="1"/>
                <a:r>
                  <a:rPr lang="en-US" dirty="0"/>
                  <a:t>Exposure concentrations for PM2.5, O</a:t>
                </a:r>
                <a:r>
                  <a:rPr lang="en-US" baseline="-25000" dirty="0"/>
                  <a:t>3</a:t>
                </a:r>
                <a:r>
                  <a:rPr lang="en-US" dirty="0"/>
                  <a:t> and/or NO</a:t>
                </a:r>
                <a:r>
                  <a:rPr lang="en-US" baseline="-25000" dirty="0"/>
                  <a:t>2</a:t>
                </a:r>
                <a:r>
                  <a:rPr lang="en-US" dirty="0"/>
                  <a:t> in each census division</a:t>
                </a:r>
              </a:p>
              <a:p>
                <a:pPr lvl="1"/>
                <a:r>
                  <a:rPr lang="en-US" dirty="0"/>
                  <a:t>Target populations for each health effect–pollutant pair in each census division</a:t>
                </a:r>
              </a:p>
              <a:p>
                <a:pPr lvl="1"/>
                <a:r>
                  <a:rPr lang="en-US" dirty="0"/>
                  <a:t>Baseline incidence rates for each health effect in each census division</a:t>
                </a:r>
              </a:p>
              <a:p>
                <a:pPr lvl="1"/>
                <a:r>
                  <a:rPr lang="en-US" dirty="0"/>
                  <a:t>Risk estimates for each health effect–pollutant pair (concentration-response function/CRF)</a:t>
                </a:r>
              </a:p>
              <a:p>
                <a:pPr lvl="1"/>
                <a:r>
                  <a:rPr lang="en-US" dirty="0"/>
                  <a:t>Valuation estimates for each health effect (optional depending on analysis)</a:t>
                </a:r>
              </a:p>
              <a:p>
                <a:r>
                  <a:rPr lang="en-US" dirty="0"/>
                  <a:t>For each air pollutant – mortality pair for each census division, the following equation is used: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32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2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𝐻𝐼</m:t>
                          </m:r>
                        </m:e>
                        <m:sub>
                          <m:r>
                            <a:rPr lang="fr-CA" sz="3200" b="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CA" sz="32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fr-CA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𝐵𝐼𝑅</m:t>
                          </m:r>
                        </m:e>
                        <m:sub>
                          <m:r>
                            <a:rPr lang="fr-CA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𝑒𝑛𝑑𝑝𝑜𝑖𝑛𝑡</m:t>
                          </m:r>
                          <m:r>
                            <a:rPr lang="fr-CA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,</m:t>
                          </m:r>
                          <m:r>
                            <a:rPr lang="fr-CA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CA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×</m:t>
                      </m:r>
                      <m:sSub>
                        <m:sSubPr>
                          <m:ctrlPr>
                            <a:rPr lang="fr-CA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𝑃</m:t>
                          </m:r>
                          <m:r>
                            <a:rPr lang="fr-CA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𝑜𝑝</m:t>
                          </m:r>
                        </m:e>
                        <m:sub>
                          <m:r>
                            <a:rPr lang="en-US" i="1" kern="1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CA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×</m:t>
                      </m:r>
                      <m:d>
                        <m:dPr>
                          <m:ctrlPr>
                            <a:rPr lang="en-CA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CA" i="1" kern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i="1" kern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  <m:r>
                                    <a:rPr lang="en-US" b="0" i="1" kern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 ∆</m:t>
                                  </m:r>
                                  <m:sSub>
                                    <m:sSubPr>
                                      <m:ctrlPr>
                                        <a:rPr lang="en-US" b="0" i="1" kern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kern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b="0" i="1" kern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</m:sup>
                          </m:sSup>
                          <m:r>
                            <a:rPr lang="en-US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404CD8-B284-9A1E-C54C-06399700C6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43001"/>
                <a:ext cx="10972800" cy="2971800"/>
              </a:xfrm>
              <a:blipFill>
                <a:blip r:embed="rId3"/>
                <a:stretch>
                  <a:fillRect l="-500" t="-3080" r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389AC-8342-D605-1818-1078762B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7</a:t>
            </a:fld>
            <a:endParaRPr lang="en-C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049022-43F2-93B9-D695-730B6155CEBC}"/>
              </a:ext>
            </a:extLst>
          </p:cNvPr>
          <p:cNvSpPr txBox="1">
            <a:spLocks/>
          </p:cNvSpPr>
          <p:nvPr/>
        </p:nvSpPr>
        <p:spPr>
          <a:xfrm>
            <a:off x="762000" y="5257800"/>
            <a:ext cx="109728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59AF75-8D36-6D0E-29BF-230A99CF450F}"/>
              </a:ext>
            </a:extLst>
          </p:cNvPr>
          <p:cNvSpPr txBox="1">
            <a:spLocks/>
          </p:cNvSpPr>
          <p:nvPr/>
        </p:nvSpPr>
        <p:spPr>
          <a:xfrm>
            <a:off x="766916" y="4114801"/>
            <a:ext cx="10972800" cy="2285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:</a:t>
            </a:r>
            <a:r>
              <a:rPr lang="en-US" baseline="-25000" dirty="0"/>
              <a:t> </a:t>
            </a:r>
            <a:r>
              <a:rPr lang="en-CA" sz="3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health impacts linked to air pollution in region </a:t>
            </a:r>
            <a:r>
              <a:rPr lang="en-CA" sz="3200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A" sz="32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in number of outcomes </a:t>
            </a:r>
            <a:endParaRPr lang="en-CA" sz="3200" kern="100" baseline="-25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endpoint,i</a:t>
            </a:r>
            <a:r>
              <a:rPr lang="en-US" dirty="0"/>
              <a:t>:</a:t>
            </a:r>
            <a:r>
              <a:rPr lang="en-US" baseline="-25000" dirty="0"/>
              <a:t>  </a:t>
            </a:r>
            <a:r>
              <a:rPr lang="en-US" dirty="0"/>
              <a:t>the “state of health”; the baseline incidence rate for the endpoint (mortality), in events per million population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:  target population for a health endpoint – pollutant pair in region </a:t>
            </a:r>
            <a:r>
              <a:rPr lang="en-US" dirty="0" err="1"/>
              <a:t>i</a:t>
            </a:r>
            <a:r>
              <a:rPr lang="en-US" dirty="0"/>
              <a:t>.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:  risk estimate for the health endpoint-pollutant pair (concentration-response function or CRF) per unit change in concentration.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:  exposure concentration of PM2.5, O</a:t>
            </a:r>
            <a:r>
              <a:rPr lang="en-US" baseline="-25000" dirty="0"/>
              <a:t>3</a:t>
            </a:r>
            <a:r>
              <a:rPr lang="en-US" dirty="0"/>
              <a:t> or NO</a:t>
            </a:r>
            <a:r>
              <a:rPr lang="en-US" baseline="-25000" dirty="0"/>
              <a:t>2</a:t>
            </a:r>
            <a:r>
              <a:rPr lang="en-US" dirty="0"/>
              <a:t> in region </a:t>
            </a:r>
            <a:r>
              <a:rPr lang="en-US" dirty="0" err="1"/>
              <a:t>i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883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280F2-FA8F-86DA-97C6-0174244F7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DC940-1D4B-C07E-BC3D-5BFE960C1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Absolute and Population Normalized Mortality attributed to </a:t>
            </a:r>
            <a:r>
              <a:rPr lang="en-US" sz="2400" i="1" dirty="0"/>
              <a:t>All Anthropogenic </a:t>
            </a:r>
            <a:r>
              <a:rPr lang="en-US" sz="2400" dirty="0"/>
              <a:t>emissions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95941-6940-34C4-0B83-3007BE80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8</a:t>
            </a:fld>
            <a:endParaRPr lang="en-CA" dirty="0"/>
          </a:p>
        </p:txBody>
      </p:sp>
      <p:pic>
        <p:nvPicPr>
          <p:cNvPr id="5" name="Picture 4" descr="A map of alberta with different colored areas&#10;&#10;AI-generated content may be incorrect.">
            <a:extLst>
              <a:ext uri="{FF2B5EF4-FFF2-40B4-BE49-F238E27FC236}">
                <a16:creationId xmlns:a16="http://schemas.microsoft.com/office/drawing/2014/main" id="{ED291976-B441-71CB-26CD-B7CD65C83C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5558"/>
            <a:ext cx="5972774" cy="4208478"/>
          </a:xfrm>
          <a:prstGeom prst="rect">
            <a:avLst/>
          </a:prstGeom>
        </p:spPr>
      </p:pic>
      <p:pic>
        <p:nvPicPr>
          <p:cNvPr id="9" name="Picture 8" descr="A map of canada with different colored areas&#10;&#10;AI-generated content may be incorrect.">
            <a:extLst>
              <a:ext uri="{FF2B5EF4-FFF2-40B4-BE49-F238E27FC236}">
                <a16:creationId xmlns:a16="http://schemas.microsoft.com/office/drawing/2014/main" id="{3A1D6261-F68B-D503-25D3-13448094D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26" y="1595558"/>
            <a:ext cx="5972774" cy="42084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38DE2E-71D2-4A10-17ED-189FA05891C9}"/>
                  </a:ext>
                </a:extLst>
              </p:cNvPr>
              <p:cNvSpPr txBox="1"/>
              <p:nvPr/>
            </p:nvSpPr>
            <p:spPr>
              <a:xfrm>
                <a:off x="67274" y="1126547"/>
                <a:ext cx="11811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/>
                  <a:t>Important!  Note the change in the </a:t>
                </a:r>
                <a:r>
                  <a:rPr lang="en-US" sz="1400" i="1" dirty="0" err="1"/>
                  <a:t>colour</a:t>
                </a:r>
                <a:r>
                  <a:rPr lang="en-US" sz="1400" i="1" dirty="0"/>
                  <a:t> scales compared to the previous slide:  here, the background lower values start at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sz="1400" i="1" dirty="0"/>
                  <a:t> Attributable deaths and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≤2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400" i="1" dirty="0"/>
                  <a:t> Attributable Deaths per 100K.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38DE2E-71D2-4A10-17ED-189FA0589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4" y="1126547"/>
                <a:ext cx="11811000" cy="523220"/>
              </a:xfrm>
              <a:prstGeom prst="rect">
                <a:avLst/>
              </a:prstGeom>
              <a:blipFill>
                <a:blip r:embed="rId5"/>
                <a:stretch>
                  <a:fillRect l="-155" t="-2326" r="-464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B1B90E1-C1D1-9BD2-A4FF-A6677917DE0E}"/>
              </a:ext>
            </a:extLst>
          </p:cNvPr>
          <p:cNvSpPr txBox="1"/>
          <p:nvPr/>
        </p:nvSpPr>
        <p:spPr>
          <a:xfrm>
            <a:off x="67274" y="5737376"/>
            <a:ext cx="10829326" cy="12003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Health Canada summary: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Across the entire domain, the Oil Sands contributes 3% or less of air pollution deaths overall.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However, the Oil Sands contributes higher percentages of the air pollution related deaths in some CD’s:  55% for Fort McMurray and Fort McKay, 12% for Saskatchewan CD4718, 5% for Alberta CD4817.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7562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E2B6-E4BF-38B4-E836-150D9C300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Census division Map (for reference)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E2637-AAFD-C975-DC2B-6322ACF3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9</a:t>
            </a:fld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476697-998E-5862-009A-37E85F44BF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338" t="32400" r="18125" b="14800"/>
          <a:stretch/>
        </p:blipFill>
        <p:spPr>
          <a:xfrm>
            <a:off x="3581400" y="1376880"/>
            <a:ext cx="4876800" cy="520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CC_Presentation_Blue_Lines_Widescreen" id="{99A7BC27-8BB1-864E-B545-60117689C006}" vid="{82543C90-7FB5-EB44-BEF4-C80B758B5A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ranch xmlns="acbb3e5d-5d9a-41a2-b23c-a652c639d82c">Communicaitons</Branch>
    <URL_x0020_of_x0020_the_x0020_document xmlns="acbb3e5d-5d9a-41a2-b23c-a652c639d82c">
      <Url xsi:nil="true"/>
      <Description xsi:nil="true"/>
    </URL_x0020_of_x0020_the_x0020_document>
    <Zone xmlns="acbb3e5d-5d9a-41a2-b23c-a652c639d82c">Communications</Zone>
    <Last_x0020_Updates xmlns="acbb3e5d-5d9a-41a2-b23c-a652c639d82c" xsi:nil="true"/>
    <URL xmlns="acbb3e5d-5d9a-41a2-b23c-a652c639d82c">
      <Url xsi:nil="true"/>
      <Description xsi:nil="true"/>
    </URL>
    <Type_x0020_of_x0020_Document xmlns="acbb3e5d-5d9a-41a2-b23c-a652c639d82c">Intranet Document Library - Communications Branch</Type_x0020_of_x0020_Document>
    <Language xmlns="acbb3e5d-5d9a-41a2-b23c-a652c639d82c">English</Languag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D0B20BB41BF245A74357C5242D202F" ma:contentTypeVersion="10" ma:contentTypeDescription="Create a new document." ma:contentTypeScope="" ma:versionID="9e108a6e17e2c42cf040c6e181165a59">
  <xsd:schema xmlns:xsd="http://www.w3.org/2001/XMLSchema" xmlns:xs="http://www.w3.org/2001/XMLSchema" xmlns:p="http://schemas.microsoft.com/office/2006/metadata/properties" xmlns:ns3="acbb3e5d-5d9a-41a2-b23c-a652c639d82c" xmlns:ns4="b6e7370b-7179-4676-9a6f-0d2482e7e8cc" targetNamespace="http://schemas.microsoft.com/office/2006/metadata/properties" ma:root="true" ma:fieldsID="4bdfd78b87028a3d3f9879b0cc8cf1bb" ns3:_="" ns4:_="">
    <xsd:import namespace="acbb3e5d-5d9a-41a2-b23c-a652c639d82c"/>
    <xsd:import namespace="b6e7370b-7179-4676-9a6f-0d2482e7e8cc"/>
    <xsd:element name="properties">
      <xsd:complexType>
        <xsd:sequence>
          <xsd:element name="documentManagement">
            <xsd:complexType>
              <xsd:all>
                <xsd:element ref="ns3:Type_x0020_of_x0020_Document" minOccurs="0"/>
                <xsd:element ref="ns3:Branch" minOccurs="0"/>
                <xsd:element ref="ns3:Zone" minOccurs="0"/>
                <xsd:element ref="ns3:URL" minOccurs="0"/>
                <xsd:element ref="ns3:URL_x0020_of_x0020_the_x0020_document" minOccurs="0"/>
                <xsd:element ref="ns3:Last_x0020_Updates" minOccurs="0"/>
                <xsd:element ref="ns4:SharedWithUsers" minOccurs="0"/>
                <xsd:element ref="ns3:Langu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bb3e5d-5d9a-41a2-b23c-a652c639d82c" elementFormDefault="qualified">
    <xsd:import namespace="http://schemas.microsoft.com/office/2006/documentManagement/types"/>
    <xsd:import namespace="http://schemas.microsoft.com/office/infopath/2007/PartnerControls"/>
    <xsd:element name="Type_x0020_of_x0020_Document" ma:index="9" nillable="true" ma:displayName="Type of Document" ma:format="Dropdown" ma:internalName="Type_x0020_of_x0020_Document">
      <xsd:simpleType>
        <xsd:restriction base="dms:Choice">
          <xsd:enumeration value="Intranet Document Library - Communications Branch"/>
          <xsd:enumeration value="Intranet Document Library - Departmental (Non-Branch Specific)"/>
        </xsd:restriction>
      </xsd:simpleType>
    </xsd:element>
    <xsd:element name="Branch" ma:index="10" nillable="true" ma:displayName="Branch" ma:format="Dropdown" ma:internalName="Branch">
      <xsd:simpleType>
        <xsd:restriction base="dms:Choice">
          <xsd:enumeration value="Audit &amp; Evaluation"/>
          <xsd:enumeration value="Communicaitons"/>
          <xsd:enumeration value="Intranet"/>
        </xsd:restriction>
      </xsd:simpleType>
    </xsd:element>
    <xsd:element name="Zone" ma:index="11" nillable="true" ma:displayName="Zone" ma:default="AE-VE" ma:format="Dropdown" ma:internalName="Zone">
      <xsd:simpleType>
        <xsd:restriction base="dms:Choice">
          <xsd:enumeration value="AE-VE"/>
          <xsd:enumeration value="Communications"/>
          <xsd:enumeration value="Guide"/>
          <xsd:enumeration value="Communautés-Communities"/>
        </xsd:restriction>
      </xsd:simpleType>
    </xsd:element>
    <xsd:element name="URL" ma:index="12" nillable="true" ma:displayName="URL - on Intranet Document Location" ma:description="Please add the link where the document is located on Intranet" ma:format="Hyperlink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URL_x0020_of_x0020_the_x0020_document" ma:index="13" nillable="true" ma:displayName="URL of the document" ma:description="Please add document URL." ma:format="Hyperlink" ma:internalName="URL_x0020_of_x0020_the_x0020_documen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ast_x0020_Updates" ma:index="14" nillable="true" ma:displayName="Last Updates" ma:format="DateOnly" ma:internalName="Last_x0020_Updates">
      <xsd:simpleType>
        <xsd:restriction base="dms:DateTime"/>
      </xsd:simpleType>
    </xsd:element>
    <xsd:element name="Language" ma:index="16" nillable="true" ma:displayName="Language" ma:default="English" ma:format="Dropdown" ma:internalName="Language">
      <xsd:simpleType>
        <xsd:restriction base="dms:Choice">
          <xsd:enumeration value="English"/>
          <xsd:enumeration value="French"/>
          <xsd:enumeration value="O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e7370b-7179-4676-9a6f-0d2482e7e8c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 of Document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C1C4DF-9898-4FFF-8F92-8E75369051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EE8186-2416-4B0E-A857-D7010DDD8F54}">
  <ds:schemaRefs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b6e7370b-7179-4676-9a6f-0d2482e7e8cc"/>
    <ds:schemaRef ds:uri="acbb3e5d-5d9a-41a2-b23c-a652c639d82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96CC00B-4E6A-45F2-AE79-D632F7A79C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bb3e5d-5d9a-41a2-b23c-a652c639d82c"/>
    <ds:schemaRef ds:uri="b6e7370b-7179-4676-9a6f-0d2482e7e8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ECCC_Presentation_Khaki_Lines_Widescreen</Template>
  <TotalTime>3054</TotalTime>
  <Words>2134</Words>
  <Application>Microsoft Office PowerPoint</Application>
  <PresentationFormat>Widescreen</PresentationFormat>
  <Paragraphs>202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Cambria Math</vt:lpstr>
      <vt:lpstr>Wingdings</vt:lpstr>
      <vt:lpstr>Arial</vt:lpstr>
      <vt:lpstr>Symbol</vt:lpstr>
      <vt:lpstr>Times New Roman</vt:lpstr>
      <vt:lpstr>Calibri</vt:lpstr>
      <vt:lpstr>Aptos</vt:lpstr>
      <vt:lpstr>Open Sans</vt:lpstr>
      <vt:lpstr>Office Theme</vt:lpstr>
      <vt:lpstr>Scenario Simulations for Estimating Environmental Impacts of Canadian Oil Sands Emissions – Supplemental Information</vt:lpstr>
      <vt:lpstr>Terrestrial ecosystem critical loads depend on the type of vegetation, the source of vegetation data, and on a choice of impact level</vt:lpstr>
      <vt:lpstr>Alberta Environment and Protected Areas Critical Load Exceedances for Terrestrial Ecosystems</vt:lpstr>
      <vt:lpstr>ECCC Critical Load Exceedances</vt:lpstr>
      <vt:lpstr>Bog Eutrophication  (N) Exceedances</vt:lpstr>
      <vt:lpstr>Estimates of Oil Sands emissions impacts on Human Mortality</vt:lpstr>
      <vt:lpstr>Health Impacts of Oil Sands</vt:lpstr>
      <vt:lpstr>Absolute and Population Normalized Mortality attributed to All Anthropogenic emissions</vt:lpstr>
      <vt:lpstr>Census division Map (for reference)</vt:lpstr>
      <vt:lpstr>Next Steps</vt:lpstr>
      <vt:lpstr>Next steps… moving into Run 6</vt:lpstr>
      <vt:lpstr>Next steps… moving into Run 6</vt:lpstr>
      <vt:lpstr>Next steps… moving into Run 6</vt:lpstr>
      <vt:lpstr>Impacts on air concentrations of O3 (% O3 concentration change by scenario) </vt:lpstr>
      <vt:lpstr>Removing all fugitive dust from Oil Sands open Pit mines </vt:lpstr>
      <vt:lpstr>Oil Sands Zero-Out Scenario </vt:lpstr>
      <vt:lpstr>Base Case and 9 Scenarios</vt:lpstr>
    </vt:vector>
  </TitlesOfParts>
  <Company>Environment and Climate Change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Makar,Paul (il | he, him) (ECCC)</dc:creator>
  <cp:lastModifiedBy>Makar,Paul (il | he, him) (ECCC)</cp:lastModifiedBy>
  <cp:revision>149</cp:revision>
  <cp:lastPrinted>2025-04-17T15:18:09Z</cp:lastPrinted>
  <dcterms:created xsi:type="dcterms:W3CDTF">2024-10-22T18:39:37Z</dcterms:created>
  <dcterms:modified xsi:type="dcterms:W3CDTF">2025-04-27T07:51:31Z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0x01010075D0B20BB41BF245A74357C5242D202F</vt:lpwstr>
  </property>
</Properties>
</file>