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12192000"/>
  <p:notesSz cx="6858000" cy="9144000"/>
  <p:embeddedFontLst>
    <p:embeddedFont>
      <p:font typeface="Raleway SemiBold"/>
      <p:regular r:id="rId36"/>
      <p:bold r:id="rId37"/>
      <p:italic r:id="rId38"/>
      <p:boldItalic r:id="rId39"/>
    </p:embeddedFont>
    <p:embeddedFont>
      <p:font typeface="Raleway"/>
      <p:regular r:id="rId40"/>
      <p:bold r:id="rId41"/>
      <p:italic r:id="rId42"/>
      <p:boldItalic r:id="rId43"/>
    </p:embeddedFont>
    <p:embeddedFont>
      <p:font typeface="Libre Franklin"/>
      <p:regular r:id="rId44"/>
      <p:bold r:id="rId45"/>
      <p:italic r:id="rId46"/>
      <p:boldItalic r:id="rId47"/>
    </p:embeddedFont>
    <p:embeddedFont>
      <p:font typeface="Raleway ExtraBold"/>
      <p:bold r:id="rId48"/>
      <p:boldItalic r:id="rId49"/>
    </p:embeddedFont>
    <p:embeddedFont>
      <p:font typeface="Raleway Black"/>
      <p:bold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92">
          <p15:clr>
            <a:srgbClr val="A4A3A4"/>
          </p15:clr>
        </p15:guide>
        <p15:guide id="2" pos="3840">
          <p15:clr>
            <a:srgbClr val="A4A3A4"/>
          </p15:clr>
        </p15:guide>
        <p15:guide id="3" pos="576">
          <p15:clr>
            <a:srgbClr val="747775"/>
          </p15:clr>
        </p15:guide>
        <p15:guide id="4" orient="horz" pos="3620">
          <p15:clr>
            <a:srgbClr val="747775"/>
          </p15:clr>
        </p15:guide>
        <p15:guide id="5" orient="horz" pos="1008">
          <p15:clr>
            <a:srgbClr val="747775"/>
          </p15:clr>
        </p15:guide>
        <p15:guide id="6" orient="horz" pos="2160">
          <p15:clr>
            <a:srgbClr val="747775"/>
          </p15:clr>
        </p15:guide>
        <p15:guide id="7" orient="horz" pos="3853">
          <p15:clr>
            <a:srgbClr val="747775"/>
          </p15:clr>
        </p15:guide>
        <p15:guide id="8" pos="7104">
          <p15:clr>
            <a:srgbClr val="747775"/>
          </p15:clr>
        </p15:guide>
      </p15:sldGuideLst>
    </p:ext>
    <p:ext uri="GoogleSlidesCustomDataVersion2">
      <go:slidesCustomData xmlns:go="http://customooxmlschemas.google.com/" r:id="rId56" roundtripDataSignature="AMtx7mhEJwLjMbxFfG8y5YeesYt9IzV9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92" orient="horz"/>
        <p:guide pos="3840"/>
        <p:guide pos="576"/>
        <p:guide pos="3620" orient="horz"/>
        <p:guide pos="1008" orient="horz"/>
        <p:guide pos="2160" orient="horz"/>
        <p:guide pos="3853" orient="horz"/>
        <p:guide pos="710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regular.fntdata"/><Relationship Id="rId42" Type="http://schemas.openxmlformats.org/officeDocument/2006/relationships/font" Target="fonts/Raleway-italic.fntdata"/><Relationship Id="rId41" Type="http://schemas.openxmlformats.org/officeDocument/2006/relationships/font" Target="fonts/Raleway-bold.fntdata"/><Relationship Id="rId44" Type="http://schemas.openxmlformats.org/officeDocument/2006/relationships/font" Target="fonts/LibreFranklin-regular.fntdata"/><Relationship Id="rId43" Type="http://schemas.openxmlformats.org/officeDocument/2006/relationships/font" Target="fonts/Raleway-boldItalic.fntdata"/><Relationship Id="rId46" Type="http://schemas.openxmlformats.org/officeDocument/2006/relationships/font" Target="fonts/LibreFranklin-italic.fntdata"/><Relationship Id="rId45" Type="http://schemas.openxmlformats.org/officeDocument/2006/relationships/font" Target="fonts/LibreFranklin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RalewayExtraBold-bold.fntdata"/><Relationship Id="rId47" Type="http://schemas.openxmlformats.org/officeDocument/2006/relationships/font" Target="fonts/LibreFranklin-boldItalic.fntdata"/><Relationship Id="rId49" Type="http://schemas.openxmlformats.org/officeDocument/2006/relationships/font" Target="fonts/RalewayExtraBold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alewaySemiBold-bold.fntdata"/><Relationship Id="rId36" Type="http://schemas.openxmlformats.org/officeDocument/2006/relationships/font" Target="fonts/RalewaySemiBold-regular.fntdata"/><Relationship Id="rId39" Type="http://schemas.openxmlformats.org/officeDocument/2006/relationships/font" Target="fonts/RalewaySemiBold-boldItalic.fntdata"/><Relationship Id="rId38" Type="http://schemas.openxmlformats.org/officeDocument/2006/relationships/font" Target="fonts/RalewaySemiBold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alewayBlack-boldItalic.fntdata"/><Relationship Id="rId50" Type="http://schemas.openxmlformats.org/officeDocument/2006/relationships/font" Target="fonts/RalewayBlack-bold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5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4.xml"/><Relationship Id="rId54" Type="http://schemas.openxmlformats.org/officeDocument/2006/relationships/font" Target="fonts/Open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e0b65e2dd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4e0b65e2dd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287629d9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35287629d90_2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27bd7288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27bd7288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27bd7288b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27bd7288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27bd7288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27bd7288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28a617a0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9405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Tested on 255 students at 6 NYC high schools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9405" lvl="0" marL="342900" rtl="0" algn="l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Before and after surveys on confidence about 4 aspects: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3390" lvl="1" marL="914400" rtl="0" algn="l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AutoNum type="arabicPeriod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Technical infrastructure process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3390" lvl="1" marL="914400" rtl="0" algn="l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AutoNum type="arabicPeriod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Interactions with politics, public opinion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3390" lvl="1" marL="914400" rtl="0" algn="l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AutoNum type="arabicPeriod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Ability to describe clean-energy transition to family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3390" lvl="1" marL="914400" rtl="0" algn="l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AutoNum type="arabicPeriod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Ability to describe it to politicians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33705" lvl="0" marL="514350" rtl="0" algn="l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1 (least confident) to 5 (most confident)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g3528a617a0a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0f3dcb38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0f3dcb38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27bd7288b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27bd7288b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27bd7288b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27bd7288b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27bd7288b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27bd7288b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e0b65e2d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e0b65e2d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Note: At further scale, we want to provide opportunities to build communities, explore further learning and develop climate-tech/other solutions.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27bd7288b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27bd7288b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4e0b65e2dd_1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4e0b65e2dd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34e0b65e2dd_1_1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27bd7288b_0_4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27bd7288b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527bd7288b_0_4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063df4fb4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5063df4fb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 you Pratibha!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Hi, I am Ahana Pairee, and I am a Fellow with City Atlas exploring how Energetic can help drive climate action in sports.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love football! In the photo you see me with the women I coach, who are all working professionals, family managers, mothers,  _____________. They come together to play and learn recreationally once a week.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Until recently I also served as the Director of Sustainability at Rebels Football Club in Bangalore.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g35063df4fb4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063df4fb4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35063df4fb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g35063df4fb4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5063df4fb4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35063df4fb4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g35063df4fb4_0_2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0f3dcb38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0f3dcb38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6c52f84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g356c52f840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28a617a0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3528a617a0a_1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27bd7288b_0_401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87" name="Google Shape;87;g3527bd7288b_0_401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88" name="Google Shape;88;g3527bd7288b_0_4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27bd7288b_0_405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g3527bd7288b_0_40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27bd7288b_0_40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4" name="Google Shape;94;g3527bd7288b_0_40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5" name="Google Shape;95;g3527bd7288b_0_4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27bd7288b_0_4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8" name="Google Shape;98;g3527bd7288b_0_412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9" name="Google Shape;99;g3527bd7288b_0_412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0" name="Google Shape;100;g3527bd7288b_0_4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27bd7288b_0_4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3" name="Google Shape;103;g3527bd7288b_0_4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27bd7288b_0_420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6" name="Google Shape;106;g3527bd7288b_0_420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7" name="Google Shape;107;g3527bd7288b_0_4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27bd7288b_0_424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0" name="Google Shape;110;g3527bd7288b_0_4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27bd7288b_0_42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527bd7288b_0_427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14" name="Google Shape;114;g3527bd7288b_0_427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5" name="Google Shape;115;g3527bd7288b_0_427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6" name="Google Shape;116;g3527bd7288b_0_4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2" name="Google Shape;22;p1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" name="Google Shape;23;p1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27bd7288b_0_43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19" name="Google Shape;119;g3527bd7288b_0_4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27bd7288b_0_436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2" name="Google Shape;122;g3527bd7288b_0_436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3" name="Google Shape;123;g3527bd7288b_0_4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27bd7288b_0_44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1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20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20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20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22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2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3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2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27bd7288b_0_39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g3527bd7288b_0_39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g3527bd7288b_0_3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14.jpg"/><Relationship Id="rId5" Type="http://schemas.openxmlformats.org/officeDocument/2006/relationships/image" Target="../media/image30.png"/><Relationship Id="rId6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Relationship Id="rId4" Type="http://schemas.openxmlformats.org/officeDocument/2006/relationships/hyperlink" Target="https://www.carbonbrief.org/unep-meeting-global-climate-goals-now-requires-rapid-transformation-of-societies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hyperlink" Target="https://bsky.app/profile/glenpeters.bsky.social/post/3lmwiggo5w22o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energetic.thecityatlas.org" TargetMode="External"/><Relationship Id="rId4" Type="http://schemas.openxmlformats.org/officeDocument/2006/relationships/hyperlink" Target="mailto:richard@thecityatlas.org" TargetMode="External"/><Relationship Id="rId5" Type="http://schemas.openxmlformats.org/officeDocument/2006/relationships/hyperlink" Target="mailto:deepak@thecityatlas.org" TargetMode="External"/><Relationship Id="rId6" Type="http://schemas.openxmlformats.org/officeDocument/2006/relationships/hyperlink" Target="http://linkedin.com/company/city-atlas" TargetMode="External"/><Relationship Id="rId7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2.jpg"/><Relationship Id="rId13" Type="http://schemas.openxmlformats.org/officeDocument/2006/relationships/image" Target="../media/image1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5" Type="http://schemas.openxmlformats.org/officeDocument/2006/relationships/image" Target="../media/image35.png"/><Relationship Id="rId6" Type="http://schemas.openxmlformats.org/officeDocument/2006/relationships/image" Target="../media/image9.png"/><Relationship Id="rId7" Type="http://schemas.openxmlformats.org/officeDocument/2006/relationships/image" Target="../media/image5.jpg"/><Relationship Id="rId8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4e0b65e2dd_1_60"/>
          <p:cNvPicPr preferRelativeResize="0"/>
          <p:nvPr/>
        </p:nvPicPr>
        <p:blipFill rotWithShape="1">
          <a:blip r:embed="rId3">
            <a:alphaModFix/>
          </a:blip>
          <a:srcRect b="22875" l="0" r="0" t="2122"/>
          <a:stretch/>
        </p:blipFill>
        <p:spPr>
          <a:xfrm>
            <a:off x="0" y="0"/>
            <a:ext cx="12192005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287629d90_2_8"/>
          <p:cNvSpPr txBox="1"/>
          <p:nvPr>
            <p:ph idx="1" type="body"/>
          </p:nvPr>
        </p:nvSpPr>
        <p:spPr>
          <a:xfrm>
            <a:off x="880550" y="1477525"/>
            <a:ext cx="107184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rPr lang="en-US" sz="2200">
                <a:latin typeface="Raleway SemiBold"/>
                <a:ea typeface="Raleway SemiBold"/>
                <a:cs typeface="Raleway SemiBold"/>
                <a:sym typeface="Raleway SemiBold"/>
              </a:rPr>
              <a:t>A power markets executive at a think tank in India said:</a:t>
            </a:r>
            <a:endParaRPr sz="2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8" name="Google Shape;218;g35287629d90_2_8"/>
          <p:cNvSpPr txBox="1"/>
          <p:nvPr>
            <p:ph type="title"/>
          </p:nvPr>
        </p:nvSpPr>
        <p:spPr>
          <a:xfrm>
            <a:off x="830150" y="698425"/>
            <a:ext cx="10819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INDUSTRY USE OF ENERGETIC 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9" name="Google Shape;219;g35287629d90_2_8"/>
          <p:cNvSpPr txBox="1"/>
          <p:nvPr>
            <p:ph idx="12" type="sldNum"/>
          </p:nvPr>
        </p:nvSpPr>
        <p:spPr>
          <a:xfrm>
            <a:off x="8804450" y="6342800"/>
            <a:ext cx="3197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g35287629d90_2_8"/>
          <p:cNvSpPr/>
          <p:nvPr/>
        </p:nvSpPr>
        <p:spPr>
          <a:xfrm>
            <a:off x="1380200" y="1944925"/>
            <a:ext cx="10176300" cy="2433900"/>
          </a:xfrm>
          <a:prstGeom prst="roundRect">
            <a:avLst>
              <a:gd fmla="val 16667" name="adj"/>
            </a:avLst>
          </a:prstGeom>
          <a:solidFill>
            <a:srgbClr val="F0F6F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C458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“</a:t>
            </a:r>
            <a:r>
              <a:rPr lang="en-US" sz="2200">
                <a:solidFill>
                  <a:srgbClr val="1C458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It’s hard to explain this stuff to the uninitiated. </a:t>
            </a:r>
            <a:endParaRPr sz="2200">
              <a:solidFill>
                <a:srgbClr val="1C458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C458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Now, I have found a way to explain ‘systems stability’….. This gives me a model to explain it, how much it costs, the cost to the environment, the politics around it, etc… there’s great recall value to this product.</a:t>
            </a:r>
            <a:r>
              <a:rPr lang="en-US" sz="3000">
                <a:solidFill>
                  <a:srgbClr val="1C458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”</a:t>
            </a:r>
            <a:endParaRPr sz="3000">
              <a:solidFill>
                <a:srgbClr val="1C45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g35287629d90_2_8" title="McKinsey-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5144725"/>
            <a:ext cx="2213600" cy="139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5287629d90_2_8" title="th-3945930892.jpg"/>
          <p:cNvPicPr preferRelativeResize="0"/>
          <p:nvPr/>
        </p:nvPicPr>
        <p:blipFill rotWithShape="1">
          <a:blip r:embed="rId4">
            <a:alphaModFix/>
          </a:blip>
          <a:srcRect b="3219" l="0" r="0" t="-3220"/>
          <a:stretch/>
        </p:blipFill>
        <p:spPr>
          <a:xfrm>
            <a:off x="6755850" y="5003150"/>
            <a:ext cx="1454021" cy="11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5287629d90_2_8" title="ocYRRDTmJmhfWmzHqEbNDCSgzQwlQStsLxaUdFpMkPxsFTnNPZbHCCzKYCVwpjXW-15652762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0725" y="5479825"/>
            <a:ext cx="1570500" cy="67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5287629d90_2_8" title="th-377716308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41661" y="5036075"/>
            <a:ext cx="1646667" cy="11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27bd7288b_0_124"/>
          <p:cNvSpPr txBox="1"/>
          <p:nvPr/>
        </p:nvSpPr>
        <p:spPr>
          <a:xfrm>
            <a:off x="4219500" y="4710750"/>
            <a:ext cx="5299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Before and after comparison from </a:t>
            </a: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Matthew Sarker’s two AP Physics classes at Bronx Science. They played one game of Energetic. 60 completed responses; 3/31/23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/>
          </a:p>
        </p:txBody>
      </p:sp>
      <p:pic>
        <p:nvPicPr>
          <p:cNvPr id="230" name="Google Shape;230;g3527bd7288b_0_124"/>
          <p:cNvPicPr preferRelativeResize="0"/>
          <p:nvPr/>
        </p:nvPicPr>
        <p:blipFill rotWithShape="1">
          <a:blip r:embed="rId3">
            <a:alphaModFix/>
          </a:blip>
          <a:srcRect b="14423" l="0" r="0" t="11497"/>
          <a:stretch/>
        </p:blipFill>
        <p:spPr>
          <a:xfrm>
            <a:off x="2857251" y="1482925"/>
            <a:ext cx="6477498" cy="311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527bd7288b_0_124"/>
          <p:cNvSpPr txBox="1"/>
          <p:nvPr>
            <p:ph idx="4294967295" type="title"/>
          </p:nvPr>
        </p:nvSpPr>
        <p:spPr>
          <a:xfrm>
            <a:off x="1714800" y="642175"/>
            <a:ext cx="8762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FIELD-TESTS IN SCHOOLS 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32" name="Google Shape;232;g3527bd7288b_0_124"/>
          <p:cNvSpPr txBox="1"/>
          <p:nvPr>
            <p:ph idx="4294967295" type="title"/>
          </p:nvPr>
        </p:nvSpPr>
        <p:spPr>
          <a:xfrm>
            <a:off x="1345800" y="4710750"/>
            <a:ext cx="28737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200">
                <a:latin typeface="Raleway Black"/>
                <a:ea typeface="Raleway Black"/>
                <a:cs typeface="Raleway Black"/>
                <a:sym typeface="Raleway Black"/>
              </a:rPr>
              <a:t>NEW YORK</a:t>
            </a:r>
            <a:endParaRPr sz="32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33" name="Google Shape;233;g3527bd7288b_0_124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3527bd7288b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535" y="1397000"/>
            <a:ext cx="7214137" cy="427856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527bd7288b_0_129"/>
          <p:cNvSpPr txBox="1"/>
          <p:nvPr/>
        </p:nvSpPr>
        <p:spPr>
          <a:xfrm>
            <a:off x="4404400" y="941300"/>
            <a:ext cx="4034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BEFORE PLAYING ENERGETIC</a:t>
            </a:r>
            <a:r>
              <a:rPr lang="en-US" sz="1900"/>
              <a:t> </a:t>
            </a:r>
            <a:endParaRPr sz="1900"/>
          </a:p>
        </p:txBody>
      </p:sp>
      <p:sp>
        <p:nvSpPr>
          <p:cNvPr id="240" name="Google Shape;240;g3527bd7288b_0_129"/>
          <p:cNvSpPr txBox="1"/>
          <p:nvPr/>
        </p:nvSpPr>
        <p:spPr>
          <a:xfrm>
            <a:off x="1753000" y="5235133"/>
            <a:ext cx="950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</a:rPr>
              <a:t>“I have no idea what may happen”							           “I have a clear idea what may happen”</a:t>
            </a:r>
            <a:endParaRPr sz="1200"/>
          </a:p>
        </p:txBody>
      </p:sp>
      <p:sp>
        <p:nvSpPr>
          <p:cNvPr id="241" name="Google Shape;241;g3527bd7288b_0_129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527bd7288b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533" y="1504287"/>
            <a:ext cx="7214131" cy="41736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527bd7288b_0_135"/>
          <p:cNvSpPr txBox="1"/>
          <p:nvPr/>
        </p:nvSpPr>
        <p:spPr>
          <a:xfrm>
            <a:off x="4542867" y="943800"/>
            <a:ext cx="3959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AFTER PLAYING ENERGETIC</a:t>
            </a:r>
            <a:endParaRPr sz="1900">
              <a:solidFill>
                <a:schemeClr val="dk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48" name="Google Shape;248;g3527bd7288b_0_135"/>
          <p:cNvSpPr txBox="1"/>
          <p:nvPr/>
        </p:nvSpPr>
        <p:spPr>
          <a:xfrm>
            <a:off x="1753000" y="5235133"/>
            <a:ext cx="950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</a:rPr>
              <a:t>“I have no idea what may happen”							           “I have a clear idea what may happen”</a:t>
            </a:r>
            <a:endParaRPr sz="1200"/>
          </a:p>
        </p:txBody>
      </p:sp>
      <p:sp>
        <p:nvSpPr>
          <p:cNvPr id="249" name="Google Shape;249;g3527bd7288b_0_135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28a617a0a_2_0"/>
          <p:cNvSpPr txBox="1"/>
          <p:nvPr>
            <p:ph type="title"/>
          </p:nvPr>
        </p:nvSpPr>
        <p:spPr>
          <a:xfrm>
            <a:off x="865375" y="20722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EMPOWERING STUDENTS TO TALK ABOUT CLIMATE AND CLEAN ENERGY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55" name="Google Shape;255;g3528a617a0a_2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825" y="1410600"/>
            <a:ext cx="10311900" cy="53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528a617a0a_2_0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0f3dcb38b_0_21"/>
          <p:cNvSpPr txBox="1"/>
          <p:nvPr/>
        </p:nvSpPr>
        <p:spPr>
          <a:xfrm>
            <a:off x="5989800" y="4681775"/>
            <a:ext cx="4095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Undergraduate Environmental Science class, Wofford College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Spartanburg, SC. Coursework includes Energetic, 2021 to present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62" name="Google Shape;262;g350f3dcb38b_0_21" title="Wofford2a.jpg"/>
          <p:cNvPicPr preferRelativeResize="0"/>
          <p:nvPr/>
        </p:nvPicPr>
        <p:blipFill rotWithShape="1">
          <a:blip r:embed="rId3">
            <a:alphaModFix/>
          </a:blip>
          <a:srcRect b="13175" l="0" r="0" t="13175"/>
          <a:stretch/>
        </p:blipFill>
        <p:spPr>
          <a:xfrm>
            <a:off x="2308688" y="956100"/>
            <a:ext cx="7574625" cy="363722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50f3dcb38b_0_21"/>
          <p:cNvSpPr txBox="1"/>
          <p:nvPr>
            <p:ph idx="4294967295" type="title"/>
          </p:nvPr>
        </p:nvSpPr>
        <p:spPr>
          <a:xfrm>
            <a:off x="2106300" y="4681775"/>
            <a:ext cx="38835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200">
                <a:latin typeface="Raleway Black"/>
                <a:ea typeface="Raleway Black"/>
                <a:cs typeface="Raleway Black"/>
                <a:sym typeface="Raleway Black"/>
              </a:rPr>
              <a:t>SOUTH CAROLINA</a:t>
            </a:r>
            <a:endParaRPr sz="32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64" name="Google Shape;264;g350f3dcb38b_0_21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/>
          <p:nvPr/>
        </p:nvSpPr>
        <p:spPr>
          <a:xfrm>
            <a:off x="704175" y="3199375"/>
            <a:ext cx="5493300" cy="339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76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Many students w</a:t>
            </a:r>
            <a:r>
              <a:rPr lang="en-US" sz="2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</a:t>
            </a:r>
            <a:r>
              <a:rPr lang="en-US" sz="2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o begin the semester with negative views of science get excited about the game</a:t>
            </a:r>
            <a:endParaRPr sz="2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‘I keep thinking “</a:t>
            </a:r>
            <a:r>
              <a:rPr lang="en-US" sz="22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You told me you hated science, but here you are actively and strategically thinking about one of the most important environmental issues of our time!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”’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10"/>
          <p:cNvSpPr txBox="1"/>
          <p:nvPr>
            <p:ph type="title"/>
          </p:nvPr>
        </p:nvSpPr>
        <p:spPr>
          <a:xfrm>
            <a:off x="830150" y="698425"/>
            <a:ext cx="70854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CROSSING POLITICAL DIVI</a:t>
            </a: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DE</a:t>
            </a: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S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71" name="Google Shape;271;p10"/>
          <p:cNvSpPr txBox="1"/>
          <p:nvPr>
            <p:ph idx="1" type="body"/>
          </p:nvPr>
        </p:nvSpPr>
        <p:spPr>
          <a:xfrm>
            <a:off x="609600" y="1600201"/>
            <a:ext cx="5384700" cy="17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147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SemiBold"/>
              <a:buChar char="•"/>
            </a:pPr>
            <a:r>
              <a:rPr lang="en-US" sz="2200">
                <a:latin typeface="Raleway SemiBold"/>
                <a:ea typeface="Raleway SemiBold"/>
                <a:cs typeface="Raleway SemiBold"/>
                <a:sym typeface="Raleway SemiBold"/>
              </a:rPr>
              <a:t>Integrated into J. Bradham’s semester-long environmental science course at Wofford College, </a:t>
            </a:r>
            <a:r>
              <a:rPr b="1" lang="en-US" sz="2200">
                <a:latin typeface="Raleway"/>
                <a:ea typeface="Raleway"/>
                <a:cs typeface="Raleway"/>
                <a:sym typeface="Raleway"/>
              </a:rPr>
              <a:t>South Carolina</a:t>
            </a:r>
            <a:endParaRPr sz="2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72" name="Google Shape;272;p10"/>
          <p:cNvSpPr txBox="1"/>
          <p:nvPr>
            <p:ph idx="2" type="body"/>
          </p:nvPr>
        </p:nvSpPr>
        <p:spPr>
          <a:xfrm>
            <a:off x="6197600" y="1600201"/>
            <a:ext cx="5384800" cy="5121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813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ExtraBold"/>
              <a:buChar char="•"/>
            </a:pPr>
            <a:r>
              <a:rPr lang="en-US" sz="2200">
                <a:latin typeface="Raleway ExtraBold"/>
                <a:ea typeface="Raleway ExtraBold"/>
                <a:cs typeface="Raleway ExtraBold"/>
                <a:sym typeface="Raleway ExtraBold"/>
              </a:rPr>
              <a:t>Many students have conservative political views, and are skeptical of climate change</a:t>
            </a:r>
            <a:endParaRPr sz="22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-318135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SemiBold"/>
              <a:buChar char="•"/>
            </a:pPr>
            <a:r>
              <a:rPr lang="en-US" sz="2200">
                <a:latin typeface="Raleway SemiBold"/>
                <a:ea typeface="Raleway SemiBold"/>
                <a:cs typeface="Raleway SemiBold"/>
                <a:sym typeface="Raleway SemiBold"/>
              </a:rPr>
              <a:t>Many of these leave interested in climate change, </a:t>
            </a:r>
            <a:r>
              <a:rPr b="1" lang="en-US" sz="2200">
                <a:latin typeface="Raleway"/>
                <a:ea typeface="Raleway"/>
                <a:cs typeface="Raleway"/>
                <a:sym typeface="Raleway"/>
              </a:rPr>
              <a:t>eager to talk to families</a:t>
            </a:r>
            <a:endParaRPr b="1" sz="2200">
              <a:latin typeface="Raleway"/>
              <a:ea typeface="Raleway"/>
              <a:cs typeface="Raleway"/>
              <a:sym typeface="Raleway"/>
            </a:endParaRPr>
          </a:p>
          <a:p>
            <a:pPr indent="-318135" lvl="0" marL="3429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Raleway SemiBold"/>
              <a:buChar char="•"/>
            </a:pPr>
            <a:r>
              <a:rPr lang="en-US" sz="2200">
                <a:latin typeface="Raleway SemiBold"/>
                <a:ea typeface="Raleway SemiBold"/>
                <a:cs typeface="Raleway SemiBold"/>
                <a:sym typeface="Raleway SemiBold"/>
              </a:rPr>
              <a:t>Playing Energetic helps them develop informed views about the challenges and feasibility of decarbonizing the grid, and helps them articulate their political views on different policies</a:t>
            </a:r>
            <a:endParaRPr sz="2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73" name="Google Shape;273;p10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27bd7288b_0_357"/>
          <p:cNvSpPr txBox="1"/>
          <p:nvPr/>
        </p:nvSpPr>
        <p:spPr>
          <a:xfrm>
            <a:off x="3930650" y="4673600"/>
            <a:ext cx="47502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Before and after comparison after one game of Energetic at IIT Bombay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3/23/24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279" name="Google Shape;279;g3527bd7288b_0_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089" y="800100"/>
            <a:ext cx="8817823" cy="378460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527bd7288b_0_357"/>
          <p:cNvSpPr txBox="1"/>
          <p:nvPr>
            <p:ph idx="4294967295" type="title"/>
          </p:nvPr>
        </p:nvSpPr>
        <p:spPr>
          <a:xfrm>
            <a:off x="2006650" y="4673600"/>
            <a:ext cx="19239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200">
                <a:latin typeface="Raleway Black"/>
                <a:ea typeface="Raleway Black"/>
                <a:cs typeface="Raleway Black"/>
                <a:sym typeface="Raleway Black"/>
              </a:rPr>
              <a:t>MUMBAI</a:t>
            </a:r>
            <a:endParaRPr sz="32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81" name="Google Shape;281;g3527bd7288b_0_357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27bd7288b_0_362"/>
          <p:cNvSpPr txBox="1"/>
          <p:nvPr/>
        </p:nvSpPr>
        <p:spPr>
          <a:xfrm>
            <a:off x="4774833" y="941300"/>
            <a:ext cx="2364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87" name="Google Shape;287;g3527bd7288b_0_362"/>
          <p:cNvSpPr/>
          <p:nvPr/>
        </p:nvSpPr>
        <p:spPr>
          <a:xfrm>
            <a:off x="3327367" y="3337700"/>
            <a:ext cx="6319200" cy="53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g3527bd7288b_0_362"/>
          <p:cNvPicPr preferRelativeResize="0"/>
          <p:nvPr/>
        </p:nvPicPr>
        <p:blipFill rotWithShape="1">
          <a:blip r:embed="rId3">
            <a:alphaModFix/>
          </a:blip>
          <a:srcRect b="0" l="1700" r="1690" t="0"/>
          <a:stretch/>
        </p:blipFill>
        <p:spPr>
          <a:xfrm>
            <a:off x="2488933" y="1606878"/>
            <a:ext cx="7214134" cy="399522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527bd7288b_0_362"/>
          <p:cNvSpPr txBox="1"/>
          <p:nvPr/>
        </p:nvSpPr>
        <p:spPr>
          <a:xfrm>
            <a:off x="825600" y="5257967"/>
            <a:ext cx="105408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We never talk about climate change 							 We talk about climate change often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90" name="Google Shape;290;g3527bd7288b_0_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100" y="1689100"/>
            <a:ext cx="323833" cy="34043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527bd7288b_0_362"/>
          <p:cNvSpPr txBox="1"/>
          <p:nvPr/>
        </p:nvSpPr>
        <p:spPr>
          <a:xfrm>
            <a:off x="4774833" y="941300"/>
            <a:ext cx="2364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BASELINE</a:t>
            </a:r>
            <a:r>
              <a:rPr lang="en-US" sz="1900"/>
              <a:t> </a:t>
            </a:r>
            <a:endParaRPr sz="1900"/>
          </a:p>
        </p:txBody>
      </p:sp>
      <p:sp>
        <p:nvSpPr>
          <p:cNvPr id="292" name="Google Shape;292;g3527bd7288b_0_362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27bd7288b_0_380"/>
          <p:cNvSpPr txBox="1"/>
          <p:nvPr/>
        </p:nvSpPr>
        <p:spPr>
          <a:xfrm>
            <a:off x="4774833" y="941300"/>
            <a:ext cx="23643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BEFORE PLAYING</a:t>
            </a:r>
            <a:r>
              <a:rPr lang="en-US" sz="1900"/>
              <a:t> </a:t>
            </a:r>
            <a:endParaRPr sz="1900"/>
          </a:p>
        </p:txBody>
      </p:sp>
      <p:sp>
        <p:nvSpPr>
          <p:cNvPr id="298" name="Google Shape;298;g3527bd7288b_0_380"/>
          <p:cNvSpPr/>
          <p:nvPr/>
        </p:nvSpPr>
        <p:spPr>
          <a:xfrm>
            <a:off x="3327367" y="3337700"/>
            <a:ext cx="6319200" cy="53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g3527bd7288b_0_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933" y="1680345"/>
            <a:ext cx="7214132" cy="399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527bd7288b_0_380"/>
          <p:cNvSpPr txBox="1"/>
          <p:nvPr/>
        </p:nvSpPr>
        <p:spPr>
          <a:xfrm>
            <a:off x="1104900" y="5257967"/>
            <a:ext cx="105408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I would not be at all confident  							          I would be very confident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01" name="Google Shape;301;g3527bd7288b_0_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0000" y="2265600"/>
            <a:ext cx="323833" cy="2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527bd7288b_0_380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4e0b65e2dd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153" y="1707549"/>
            <a:ext cx="6510842" cy="40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4e0b65e2dd_1_0"/>
          <p:cNvSpPr txBox="1"/>
          <p:nvPr>
            <p:ph type="ctrTitle"/>
          </p:nvPr>
        </p:nvSpPr>
        <p:spPr>
          <a:xfrm>
            <a:off x="863925" y="604025"/>
            <a:ext cx="3625800" cy="84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THE PROBLEM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37" name="Google Shape;137;g34e0b65e2dd_1_0"/>
          <p:cNvSpPr txBox="1"/>
          <p:nvPr/>
        </p:nvSpPr>
        <p:spPr>
          <a:xfrm>
            <a:off x="6293408" y="5658467"/>
            <a:ext cx="195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Carbon Brief, October 2022</a:t>
            </a:r>
            <a:endParaRPr sz="800">
              <a:highlight>
                <a:schemeClr val="lt1"/>
              </a:highlight>
            </a:endParaRPr>
          </a:p>
        </p:txBody>
      </p:sp>
      <p:sp>
        <p:nvSpPr>
          <p:cNvPr id="138" name="Google Shape;138;g34e0b65e2dd_1_0"/>
          <p:cNvSpPr txBox="1"/>
          <p:nvPr/>
        </p:nvSpPr>
        <p:spPr>
          <a:xfrm>
            <a:off x="530450" y="1854575"/>
            <a:ext cx="51507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Meeting climate goals requires rapid action on clean energy infrastructure</a:t>
            </a:r>
            <a:endParaRPr sz="24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b="1" lang="en-US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Rapid action</a:t>
            </a:r>
            <a:r>
              <a:rPr lang="en-US" sz="24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requires broad public support</a:t>
            </a:r>
            <a:endParaRPr sz="24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Cooperation between government, businesses, &amp; the public</a:t>
            </a:r>
            <a:endParaRPr sz="24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•"/>
            </a:pPr>
            <a:r>
              <a:rPr b="1" lang="en-US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Games as public spaces for practice</a:t>
            </a:r>
            <a:endParaRPr b="1"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" name="Google Shape;139;g34e0b65e2dd_1_0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27bd7288b_0_388"/>
          <p:cNvSpPr txBox="1"/>
          <p:nvPr/>
        </p:nvSpPr>
        <p:spPr>
          <a:xfrm>
            <a:off x="4774833" y="941300"/>
            <a:ext cx="2364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AFTER PLAYING</a:t>
            </a:r>
            <a:r>
              <a:rPr lang="en-US" sz="1900"/>
              <a:t> </a:t>
            </a:r>
            <a:endParaRPr sz="1900"/>
          </a:p>
        </p:txBody>
      </p:sp>
      <p:sp>
        <p:nvSpPr>
          <p:cNvPr id="308" name="Google Shape;308;g3527bd7288b_0_388"/>
          <p:cNvSpPr/>
          <p:nvPr/>
        </p:nvSpPr>
        <p:spPr>
          <a:xfrm>
            <a:off x="3327366" y="3337700"/>
            <a:ext cx="6319200" cy="53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g3527bd7288b_0_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933" y="1680345"/>
            <a:ext cx="7214132" cy="39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527bd7288b_0_3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6050" y="1672667"/>
            <a:ext cx="7279899" cy="401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527bd7288b_0_3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0000" y="2265600"/>
            <a:ext cx="323833" cy="2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527bd7288b_0_388"/>
          <p:cNvSpPr txBox="1"/>
          <p:nvPr/>
        </p:nvSpPr>
        <p:spPr>
          <a:xfrm>
            <a:off x="1104900" y="5257967"/>
            <a:ext cx="105408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I would not be at all confident  							          I would be very confident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13" name="Google Shape;313;g3527bd7288b_0_388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e0b65e2dd_1_109"/>
          <p:cNvSpPr txBox="1"/>
          <p:nvPr>
            <p:ph idx="1" type="body"/>
          </p:nvPr>
        </p:nvSpPr>
        <p:spPr>
          <a:xfrm>
            <a:off x="839900" y="1600200"/>
            <a:ext cx="6597000" cy="498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-US" sz="7200">
                <a:latin typeface="Raleway"/>
                <a:ea typeface="Raleway"/>
                <a:cs typeface="Raleway"/>
                <a:sym typeface="Raleway"/>
              </a:rPr>
              <a:t>high energy, low stability:</a:t>
            </a:r>
            <a:endParaRPr b="1" sz="72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16GW from solar and wind.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blackout from low grid stability.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demand met, but grid unstable.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shows need and scale for grid storage.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-US" sz="7200">
                <a:latin typeface="Raleway"/>
                <a:ea typeface="Raleway"/>
                <a:cs typeface="Raleway"/>
                <a:sym typeface="Raleway"/>
              </a:rPr>
              <a:t>budget without build:</a:t>
            </a:r>
            <a:endParaRPr b="1" sz="72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an NGO group collected budget early.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couldn’t build due to low stability.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research failed midway.</a:t>
            </a:r>
            <a:b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aleway SemiBold"/>
              <a:buChar char="●"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real-life: limited time before energy insecurity hits.</a:t>
            </a: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57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20" name="Google Shape;320;g34e0b65e2dd_1_109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1" name="Google Shape;321;g34e0b65e2dd_1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1913" y="149225"/>
            <a:ext cx="4373024" cy="32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4e0b65e2dd_1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1925" y="3505550"/>
            <a:ext cx="4373000" cy="31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4e0b65e2dd_1_109"/>
          <p:cNvSpPr txBox="1"/>
          <p:nvPr>
            <p:ph type="title"/>
          </p:nvPr>
        </p:nvSpPr>
        <p:spPr>
          <a:xfrm>
            <a:off x="839900" y="748300"/>
            <a:ext cx="6969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Libre Franklin"/>
              <a:buNone/>
            </a:pPr>
            <a:r>
              <a:rPr lang="en-US" sz="2820">
                <a:latin typeface="Raleway Black"/>
                <a:ea typeface="Raleway Black"/>
                <a:cs typeface="Raleway Black"/>
                <a:sym typeface="Raleway Black"/>
              </a:rPr>
              <a:t>EXAMPLES FROM A TYPICAL GAME</a:t>
            </a:r>
            <a:endParaRPr sz="282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24" name="Google Shape;324;g34e0b65e2dd_1_109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27bd7288b_0_445"/>
          <p:cNvSpPr txBox="1"/>
          <p:nvPr>
            <p:ph idx="1" type="body"/>
          </p:nvPr>
        </p:nvSpPr>
        <p:spPr>
          <a:xfrm>
            <a:off x="609600" y="1650200"/>
            <a:ext cx="5154300" cy="447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spcBef>
                <a:spcPts val="560"/>
              </a:spcBef>
              <a:spcAft>
                <a:spcPts val="0"/>
              </a:spcAft>
              <a:buSzPts val="2100"/>
              <a:buFont typeface="Raleway SemiBold"/>
              <a:buChar char="•"/>
            </a:pPr>
            <a:r>
              <a:rPr lang="en-US" sz="2100">
                <a:latin typeface="Raleway SemiBold"/>
                <a:ea typeface="Raleway SemiBold"/>
                <a:cs typeface="Raleway SemiBold"/>
                <a:sym typeface="Raleway SemiBold"/>
              </a:rPr>
              <a:t>using Energetic and other climate games to study impacts on high school students.</a:t>
            </a:r>
            <a:br>
              <a:rPr lang="en-US" sz="21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21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Char char="•"/>
            </a:pPr>
            <a:r>
              <a:rPr b="1" lang="en-US" sz="2100">
                <a:latin typeface="Raleway"/>
                <a:ea typeface="Raleway"/>
                <a:cs typeface="Raleway"/>
                <a:sym typeface="Raleway"/>
              </a:rPr>
              <a:t>focus:</a:t>
            </a:r>
            <a:r>
              <a:rPr lang="en-US" sz="2100">
                <a:latin typeface="Raleway SemiBold"/>
                <a:ea typeface="Raleway SemiBold"/>
                <a:cs typeface="Raleway SemiBold"/>
                <a:sym typeface="Raleway SemiBold"/>
              </a:rPr>
              <a:t> how climate literacy influences career and major choices.</a:t>
            </a:r>
            <a:br>
              <a:rPr lang="en-US" sz="2100">
                <a:latin typeface="Raleway SemiBold"/>
                <a:ea typeface="Raleway SemiBold"/>
                <a:cs typeface="Raleway SemiBold"/>
                <a:sym typeface="Raleway SemiBold"/>
              </a:rPr>
            </a:br>
            <a:endParaRPr sz="21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Char char="•"/>
            </a:pPr>
            <a:r>
              <a:rPr b="1" lang="en-US" sz="2100">
                <a:latin typeface="Raleway"/>
                <a:ea typeface="Raleway"/>
                <a:cs typeface="Raleway"/>
                <a:sym typeface="Raleway"/>
              </a:rPr>
              <a:t>aim</a:t>
            </a:r>
            <a:r>
              <a:rPr lang="en-US" sz="2100">
                <a:latin typeface="Raleway SemiBold"/>
                <a:ea typeface="Raleway SemiBold"/>
                <a:cs typeface="Raleway SemiBold"/>
                <a:sym typeface="Raleway SemiBold"/>
              </a:rPr>
              <a:t>: show how early awareness can push students toward sustainable futures.</a:t>
            </a:r>
            <a:endParaRPr sz="21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31" name="Google Shape;331;g3527bd7288b_0_4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300" y="152400"/>
            <a:ext cx="5651420" cy="605155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527bd7288b_0_445"/>
          <p:cNvSpPr txBox="1"/>
          <p:nvPr>
            <p:ph type="title"/>
          </p:nvPr>
        </p:nvSpPr>
        <p:spPr>
          <a:xfrm>
            <a:off x="844275" y="748275"/>
            <a:ext cx="60372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2800">
                <a:latin typeface="Raleway Black"/>
                <a:ea typeface="Raleway Black"/>
                <a:cs typeface="Raleway Black"/>
                <a:sym typeface="Raleway Black"/>
              </a:rPr>
              <a:t>2025 SUMMER RESEARCH: INDIA</a:t>
            </a:r>
            <a:endParaRPr sz="28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33" name="Google Shape;333;g3527bd7288b_0_445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5063df4fb4_0_2"/>
          <p:cNvSpPr txBox="1"/>
          <p:nvPr>
            <p:ph type="title"/>
          </p:nvPr>
        </p:nvSpPr>
        <p:spPr>
          <a:xfrm>
            <a:off x="837150" y="760650"/>
            <a:ext cx="11466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latin typeface="Raleway Black"/>
                <a:ea typeface="Raleway Black"/>
                <a:cs typeface="Raleway Black"/>
                <a:sym typeface="Raleway Black"/>
              </a:rPr>
              <a:t>NEW US</a:t>
            </a:r>
            <a:r>
              <a:rPr lang="en-US" sz="2800">
                <a:latin typeface="Raleway Black"/>
                <a:ea typeface="Raleway Black"/>
                <a:cs typeface="Raleway Black"/>
                <a:sym typeface="Raleway Black"/>
              </a:rPr>
              <a:t>E CASE</a:t>
            </a:r>
            <a:r>
              <a:rPr lang="en-US" sz="2800">
                <a:latin typeface="Raleway Black"/>
                <a:ea typeface="Raleway Black"/>
                <a:cs typeface="Raleway Black"/>
                <a:sym typeface="Raleway Black"/>
              </a:rPr>
              <a:t>: BRINGING ENERGETIC TO TEAMS</a:t>
            </a:r>
            <a:endParaRPr sz="28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340" name="Google Shape;340;g35063df4fb4_0_2"/>
          <p:cNvPicPr preferRelativeResize="0"/>
          <p:nvPr/>
        </p:nvPicPr>
        <p:blipFill rotWithShape="1">
          <a:blip r:embed="rId3">
            <a:alphaModFix/>
          </a:blip>
          <a:srcRect b="15785" l="7565" r="8563" t="2341"/>
          <a:stretch/>
        </p:blipFill>
        <p:spPr>
          <a:xfrm>
            <a:off x="973700" y="1639275"/>
            <a:ext cx="7478474" cy="357944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5063df4fb4_0_2"/>
          <p:cNvSpPr txBox="1"/>
          <p:nvPr>
            <p:ph idx="1" type="body"/>
          </p:nvPr>
        </p:nvSpPr>
        <p:spPr>
          <a:xfrm>
            <a:off x="8641175" y="1600200"/>
            <a:ext cx="3190800" cy="41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s</a:t>
            </a: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emi-professional football player and coach.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recently completed role as director of sustainability at Rebels Football Club.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background in physics, data analysis, and community engagement.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42" name="Google Shape;342;g35063df4fb4_0_2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063df4fb4_0_15"/>
          <p:cNvSpPr/>
          <p:nvPr/>
        </p:nvSpPr>
        <p:spPr>
          <a:xfrm>
            <a:off x="5100975" y="3810000"/>
            <a:ext cx="3362400" cy="205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1F1E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st="9525">
              <a:srgbClr val="000000">
                <a:alpha val="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g35063df4fb4_0_15"/>
          <p:cNvSpPr txBox="1"/>
          <p:nvPr>
            <p:ph idx="1" type="body"/>
          </p:nvPr>
        </p:nvSpPr>
        <p:spPr>
          <a:xfrm>
            <a:off x="4720825" y="2350225"/>
            <a:ext cx="39570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latin typeface="Raleway SemiBold"/>
                <a:ea typeface="Raleway SemiBold"/>
                <a:cs typeface="Raleway SemiBold"/>
                <a:sym typeface="Raleway SemiBold"/>
              </a:rPr>
              <a:t>24 players (ages 16–24) </a:t>
            </a:r>
            <a:endParaRPr sz="15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latin typeface="Raleway SemiBold"/>
                <a:ea typeface="Raleway SemiBold"/>
                <a:cs typeface="Raleway SemiBold"/>
                <a:sym typeface="Raleway SemiBold"/>
              </a:rPr>
              <a:t>Post gameplay, we introduced climate challenges and RFC’s sustainability roadmap.</a:t>
            </a:r>
            <a:endParaRPr sz="15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latin typeface="Raleway SemiBold"/>
                <a:ea typeface="Raleway SemiBold"/>
                <a:cs typeface="Raleway SemiBold"/>
                <a:sym typeface="Raleway SemiBold"/>
              </a:rPr>
              <a:t>Players discussed ways to engage in RFC’s green transition plans.</a:t>
            </a:r>
            <a:endParaRPr sz="15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latin typeface="Raleway SemiBold"/>
                <a:ea typeface="Raleway SemiBold"/>
                <a:cs typeface="Raleway SemiBold"/>
                <a:sym typeface="Raleway SemiBold"/>
              </a:rPr>
              <a:t>Recognized their own role as key stakeholders in shaping a sustainable sports culture.</a:t>
            </a:r>
            <a:endParaRPr sz="15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0" name="Google Shape;350;g35063df4fb4_0_15"/>
          <p:cNvSpPr txBox="1"/>
          <p:nvPr>
            <p:ph type="title"/>
          </p:nvPr>
        </p:nvSpPr>
        <p:spPr>
          <a:xfrm>
            <a:off x="827500" y="868075"/>
            <a:ext cx="69630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lang="en-US" sz="2800">
                <a:latin typeface="Raleway Black"/>
                <a:ea typeface="Raleway Black"/>
                <a:cs typeface="Raleway Black"/>
                <a:sym typeface="Raleway Black"/>
              </a:rPr>
              <a:t>CASE STUDY: REBELS FOOTBALL CLUB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1" name="Google Shape;351;g35063df4fb4_0_15"/>
          <p:cNvPicPr preferRelativeResize="0"/>
          <p:nvPr/>
        </p:nvPicPr>
        <p:blipFill rotWithShape="1">
          <a:blip r:embed="rId3">
            <a:alphaModFix/>
          </a:blip>
          <a:srcRect b="0" l="3362" r="0" t="0"/>
          <a:stretch/>
        </p:blipFill>
        <p:spPr>
          <a:xfrm>
            <a:off x="757350" y="2521125"/>
            <a:ext cx="4244774" cy="3294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5063df4fb4_0_15"/>
          <p:cNvSpPr txBox="1"/>
          <p:nvPr/>
        </p:nvSpPr>
        <p:spPr>
          <a:xfrm>
            <a:off x="827500" y="1535275"/>
            <a:ext cx="80577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Game helped explain the climate crisis in in accessible, engaging way. </a:t>
            </a:r>
            <a:endParaRPr sz="16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Players became more open to the club’s green transition plans.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53" name="Google Shape;353;g35063df4fb4_0_15" title="DSC_105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6604" y="868075"/>
            <a:ext cx="2942044" cy="196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35063df4fb4_0_15" title="DSC_104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6613" y="3858123"/>
            <a:ext cx="2942013" cy="196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5063df4fb4_0_15" title="DSC_1044.JPG"/>
          <p:cNvPicPr preferRelativeResize="0"/>
          <p:nvPr/>
        </p:nvPicPr>
        <p:blipFill rotWithShape="1">
          <a:blip r:embed="rId6">
            <a:alphaModFix/>
          </a:blip>
          <a:srcRect b="53366" l="0" r="0" t="0"/>
          <a:stretch/>
        </p:blipFill>
        <p:spPr>
          <a:xfrm>
            <a:off x="8806600" y="2886363"/>
            <a:ext cx="2942049" cy="91433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5063df4fb4_0_15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063df4fb4_0_213"/>
          <p:cNvSpPr txBox="1"/>
          <p:nvPr>
            <p:ph type="title"/>
          </p:nvPr>
        </p:nvSpPr>
        <p:spPr>
          <a:xfrm>
            <a:off x="827500" y="869075"/>
            <a:ext cx="103035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EXPANDING &amp; CREATING NEW ADVOCATES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63" name="Google Shape;363;g35063df4fb4_0_213"/>
          <p:cNvSpPr txBox="1"/>
          <p:nvPr>
            <p:ph idx="1" type="body"/>
          </p:nvPr>
        </p:nvSpPr>
        <p:spPr>
          <a:xfrm>
            <a:off x="5760775" y="1918650"/>
            <a:ext cx="6058800" cy="30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800">
                <a:latin typeface="Raleway"/>
                <a:ea typeface="Raleway"/>
                <a:cs typeface="Raleway"/>
                <a:sym typeface="Raleway"/>
              </a:rPr>
              <a:t>Where:</a:t>
            </a: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 Bangalore, India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aleway"/>
                <a:ea typeface="Raleway"/>
                <a:cs typeface="Raleway"/>
                <a:sym typeface="Raleway"/>
              </a:rPr>
              <a:t>Who:</a:t>
            </a: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 Recreational and professional footballers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aleway"/>
                <a:ea typeface="Raleway"/>
                <a:cs typeface="Raleway"/>
                <a:sym typeface="Raleway"/>
              </a:rPr>
              <a:t>What:</a:t>
            </a: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 Gameplay sessions using Energetic to introduce systems thinking and climate concepts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aleway"/>
                <a:ea typeface="Raleway"/>
                <a:cs typeface="Raleway"/>
                <a:sym typeface="Raleway"/>
              </a:rPr>
              <a:t>Why:</a:t>
            </a: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 Enable footballers as advocates for sustainability action in their communities and beyond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Insights from this pilot → scale to other sports and cities globally.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64" name="Google Shape;364;g35063df4fb4_0_213"/>
          <p:cNvPicPr preferRelativeResize="0"/>
          <p:nvPr/>
        </p:nvPicPr>
        <p:blipFill rotWithShape="1">
          <a:blip r:embed="rId3">
            <a:alphaModFix/>
          </a:blip>
          <a:srcRect b="0" l="2439" r="0" t="0"/>
          <a:stretch/>
        </p:blipFill>
        <p:spPr>
          <a:xfrm>
            <a:off x="827500" y="1918650"/>
            <a:ext cx="4672451" cy="319212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5063df4fb4_0_213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0f3dcb38b_0_14"/>
          <p:cNvSpPr txBox="1"/>
          <p:nvPr/>
        </p:nvSpPr>
        <p:spPr>
          <a:xfrm>
            <a:off x="3953200" y="4756250"/>
            <a:ext cx="4750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Masters of Science in Environmental Policy, University College Dublin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plays Energetic for the last day of class, 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April, 2025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71" name="Google Shape;371;g350f3dcb38b_0_14" title="PriyankaLinkedIn01.png"/>
          <p:cNvPicPr preferRelativeResize="0"/>
          <p:nvPr/>
        </p:nvPicPr>
        <p:blipFill rotWithShape="1">
          <a:blip r:embed="rId3">
            <a:alphaModFix/>
          </a:blip>
          <a:srcRect b="23388" l="0" r="0" t="8897"/>
          <a:stretch/>
        </p:blipFill>
        <p:spPr>
          <a:xfrm>
            <a:off x="1852113" y="298925"/>
            <a:ext cx="8487774" cy="40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50f3dcb38b_0_14" title="Screenshot 2025-04-28 at 7.25.5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3900" y="2358801"/>
            <a:ext cx="4480774" cy="23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350f3dcb38b_0_14"/>
          <p:cNvSpPr txBox="1"/>
          <p:nvPr>
            <p:ph idx="4294967295" type="title"/>
          </p:nvPr>
        </p:nvSpPr>
        <p:spPr>
          <a:xfrm>
            <a:off x="2029200" y="4756250"/>
            <a:ext cx="19239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200">
                <a:latin typeface="Raleway Black"/>
                <a:ea typeface="Raleway Black"/>
                <a:cs typeface="Raleway Black"/>
                <a:sym typeface="Raleway Black"/>
              </a:rPr>
              <a:t>DUBLIN</a:t>
            </a:r>
            <a:endParaRPr sz="32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74" name="Google Shape;374;g350f3dcb38b_0_14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"/>
          <p:cNvSpPr txBox="1"/>
          <p:nvPr>
            <p:ph type="title"/>
          </p:nvPr>
        </p:nvSpPr>
        <p:spPr>
          <a:xfrm>
            <a:off x="828625" y="686200"/>
            <a:ext cx="29928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NEXT STEPS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80" name="Google Shape;380;p1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Explore fully web-based platform capable of multiple city development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21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Explore adaptation to a red state (Tennessee)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21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ENERGETIC BUILDINGS, building-scale decarbonization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21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ENERGETIC BAY AREA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21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ENERGETIC MUMBAI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21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GLOBALIZE TO OTHER MAJOR CITIES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1" name="Google Shape;381;p12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356c52f840b_0_0" title="bafkreicpzr53v5hl3qshu2wlbu7aowpfb2pjldkgsgzlciuk76sebuxi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63" y="967975"/>
            <a:ext cx="7570600" cy="426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56c52f840b_0_0"/>
          <p:cNvSpPr txBox="1"/>
          <p:nvPr>
            <p:ph idx="1" type="body"/>
          </p:nvPr>
        </p:nvSpPr>
        <p:spPr>
          <a:xfrm>
            <a:off x="6644026" y="1911700"/>
            <a:ext cx="50031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4000">
                <a:latin typeface="Raleway Black"/>
                <a:ea typeface="Raleway Black"/>
                <a:cs typeface="Raleway Black"/>
                <a:sym typeface="Raleway Black"/>
              </a:rPr>
              <a:t>SPEED COUNTS.</a:t>
            </a: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8" name="Google Shape;388;g356c52f840b_0_0"/>
          <p:cNvSpPr txBox="1"/>
          <p:nvPr/>
        </p:nvSpPr>
        <p:spPr>
          <a:xfrm>
            <a:off x="1366700" y="5375825"/>
            <a:ext cx="50709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https://bsky.app/profile/glenpeters.bsky.social/post/3lmwiggo5w22o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9" name="Google Shape;389;g356c52f840b_0_0"/>
          <p:cNvSpPr txBox="1"/>
          <p:nvPr>
            <p:ph idx="4294967295" type="sldNum"/>
          </p:nvPr>
        </p:nvSpPr>
        <p:spPr>
          <a:xfrm>
            <a:off x="9347200" y="6356350"/>
            <a:ext cx="26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3"/>
          <p:cNvSpPr txBox="1"/>
          <p:nvPr>
            <p:ph type="title"/>
          </p:nvPr>
        </p:nvSpPr>
        <p:spPr>
          <a:xfrm>
            <a:off x="884521" y="661675"/>
            <a:ext cx="2900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THANK YOU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95" name="Google Shape;395;p13"/>
          <p:cNvSpPr txBox="1"/>
          <p:nvPr>
            <p:ph idx="4294967295" type="sldNum"/>
          </p:nvPr>
        </p:nvSpPr>
        <p:spPr>
          <a:xfrm>
            <a:off x="9702900" y="6356400"/>
            <a:ext cx="229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6" name="Google Shape;396;p13"/>
          <p:cNvSpPr txBox="1"/>
          <p:nvPr/>
        </p:nvSpPr>
        <p:spPr>
          <a:xfrm>
            <a:off x="606712" y="1578705"/>
            <a:ext cx="7997100" cy="4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448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i="0" lang="en-US" sz="18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Game Development:</a:t>
            </a:r>
            <a:endParaRPr i="0" sz="18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48919" lvl="1" marL="74295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i="0" lang="en-US" sz="18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Creative directors: Isil Akgul, Richard Reiss</a:t>
            </a:r>
            <a:endParaRPr i="0" sz="1800" u="none" cap="none" strike="noStrik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48919" lvl="1" marL="74295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Global development: Deepak Sridhar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48919" lvl="1" marL="74295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i="0" lang="en-US" sz="18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Game design: Ashley Brown, Connor Haseley, Truly Johnson, Janet Tam</a:t>
            </a:r>
            <a:endParaRPr i="0" sz="18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48919" lvl="1" marL="74295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i="0" lang="en-US" sz="18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Program management and digital development: Julian Bernard, Archie Kinnane, Yuchen Liu, Theo Miller, Isadora Nogueira, Lalo Remes</a:t>
            </a:r>
            <a:endParaRPr i="0" sz="18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48919" lvl="1" marL="74295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i="0" lang="en-US" sz="18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Beta testing and technical advice: Jesse Jenkins, Eric Hittinger</a:t>
            </a:r>
            <a:endParaRPr i="0" sz="1800" u="none" cap="none" strike="noStrik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84480" lvl="0" marL="342900" marR="0" rtl="0" algn="l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i="0" lang="en-US" sz="18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J. Gilligan’s work on Tennessee adaptation supported by NSF grant #SRS-RN 2115392</a:t>
            </a:r>
            <a:endParaRPr i="0" sz="1800" u="none" cap="none" strike="noStrik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Raleway SemiBold"/>
                <a:ea typeface="Raleway SemiBold"/>
                <a:cs typeface="Raleway SemiBold"/>
                <a:sym typeface="Raleway SemiBold"/>
                <a:hlinkClick r:id="rId3"/>
              </a:rPr>
              <a:t>energetic.thecityatlas.org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Raleway SemiBold"/>
                <a:ea typeface="Raleway SemiBold"/>
                <a:cs typeface="Raleway SemiBold"/>
                <a:sym typeface="Raleway SemiBold"/>
                <a:hlinkClick r:id="rId4"/>
              </a:rPr>
              <a:t>richard@thecityatlas.org</a:t>
            </a: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| </a:t>
            </a:r>
            <a:r>
              <a:rPr lang="en-US" sz="1800" u="sng">
                <a:solidFill>
                  <a:schemeClr val="hlink"/>
                </a:solidFill>
                <a:latin typeface="Raleway SemiBold"/>
                <a:ea typeface="Raleway SemiBold"/>
                <a:cs typeface="Raleway SemiBold"/>
                <a:sym typeface="Raleway SemiBold"/>
                <a:hlinkClick r:id="rId5"/>
              </a:rPr>
              <a:t>deepak@thecityatlas.org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Raleway SemiBold"/>
                <a:ea typeface="Raleway SemiBold"/>
                <a:cs typeface="Raleway SemiBold"/>
                <a:sym typeface="Raleway SemiBold"/>
                <a:hlinkClick r:id="rId6"/>
              </a:rPr>
              <a:t>linkedin.com/company/city-atlas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97" name="Google Shape;39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2910" y="1549223"/>
            <a:ext cx="3172378" cy="317237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3"/>
          <p:cNvSpPr txBox="1"/>
          <p:nvPr>
            <p:ph idx="4294967295" type="sldNum"/>
          </p:nvPr>
        </p:nvSpPr>
        <p:spPr>
          <a:xfrm>
            <a:off x="6528300" y="5381850"/>
            <a:ext cx="482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Presenters: Richard Reiss, Pratibha Priya, Ahana Pairee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 txBox="1"/>
          <p:nvPr>
            <p:ph type="title"/>
          </p:nvPr>
        </p:nvSpPr>
        <p:spPr>
          <a:xfrm>
            <a:off x="865375" y="44100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LEARNING TO MANAGE COMPLEX SYSTEMS</a:t>
            </a:r>
            <a:endParaRPr/>
          </a:p>
        </p:txBody>
      </p:sp>
      <p:sp>
        <p:nvSpPr>
          <p:cNvPr id="145" name="Google Shape;145;p3"/>
          <p:cNvSpPr txBox="1"/>
          <p:nvPr>
            <p:ph idx="1" type="body"/>
          </p:nvPr>
        </p:nvSpPr>
        <p:spPr>
          <a:xfrm>
            <a:off x="548350" y="1899250"/>
            <a:ext cx="5384700" cy="42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Char char="•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Intuition is a poor guide to managing complex systems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Char char="•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Simulations and games as practice spaces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Char char="•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Trial-and-error develops skill at balancing multiple objectives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descr="A cover of a magazine with a train crashed&#10;&#10;Description automatically generated" id="146" name="Google Shape;146;p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6901" y="1993155"/>
            <a:ext cx="2844900" cy="436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 txBox="1"/>
          <p:nvPr>
            <p:ph idx="12" type="sldNum"/>
          </p:nvPr>
        </p:nvSpPr>
        <p:spPr>
          <a:xfrm>
            <a:off x="91567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/>
          <p:nvPr>
            <p:ph type="title"/>
          </p:nvPr>
        </p:nvSpPr>
        <p:spPr>
          <a:xfrm>
            <a:off x="840900" y="610000"/>
            <a:ext cx="108870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ENERGETIC: </a:t>
            </a:r>
            <a:r>
              <a:rPr lang="en-US" sz="3000">
                <a:latin typeface="Raleway Black"/>
                <a:ea typeface="Raleway Black"/>
                <a:cs typeface="Raleway Black"/>
                <a:sym typeface="Raleway Black"/>
              </a:rPr>
              <a:t>CAN YOU KEEP THE LIGHTS ON IN 2035?</a:t>
            </a:r>
            <a:r>
              <a:rPr lang="en-US" sz="2800"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endParaRPr sz="28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53" name="Google Shape;153;p4"/>
          <p:cNvSpPr txBox="1"/>
          <p:nvPr>
            <p:ph idx="12" type="sldNum"/>
          </p:nvPr>
        </p:nvSpPr>
        <p:spPr>
          <a:xfrm>
            <a:off x="10056000" y="6493675"/>
            <a:ext cx="19455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"/>
          <p:cNvSpPr txBox="1"/>
          <p:nvPr>
            <p:ph idx="1" type="body"/>
          </p:nvPr>
        </p:nvSpPr>
        <p:spPr>
          <a:xfrm>
            <a:off x="539150" y="1542650"/>
            <a:ext cx="3345000" cy="48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4-6 players work cooperatively to deliver 16 GW of clean electricity to </a:t>
            </a:r>
            <a:r>
              <a:rPr b="1" lang="en-US" sz="2400">
                <a:latin typeface="Raleway"/>
                <a:ea typeface="Raleway"/>
                <a:cs typeface="Raleway"/>
                <a:sym typeface="Raleway"/>
              </a:rPr>
              <a:t>New York City</a:t>
            </a: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 by 2035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Must manage: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Budget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Public approval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Grid stability </a:t>
            </a:r>
            <a:b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(no blackouts)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55" name="Google Shape;155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6375" y="1426400"/>
            <a:ext cx="7750500" cy="50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/>
          <p:nvPr>
            <p:ph type="title"/>
          </p:nvPr>
        </p:nvSpPr>
        <p:spPr>
          <a:xfrm>
            <a:off x="853125" y="575900"/>
            <a:ext cx="109131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COOPERATIVE GAME</a:t>
            </a: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: 4-6 PLAYERS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61" name="Google Shape;161;p5"/>
          <p:cNvSpPr txBox="1"/>
          <p:nvPr>
            <p:ph idx="1" type="body"/>
          </p:nvPr>
        </p:nvSpPr>
        <p:spPr>
          <a:xfrm>
            <a:off x="620300" y="1600200"/>
            <a:ext cx="3054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AutoNum type="arabicPeriod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Activist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AutoNum type="arabicPeriod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Politician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AutoNum type="arabicPeriod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Entrepreneur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AutoNum type="arabicPeriod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Engineer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Char char="•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Optional roles: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AutoNum type="arabicPeriod" startAt="5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Regulator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AutoNum type="arabicPeriod" startAt="5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Journalist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62" name="Google Shape;162;p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49314" t="0"/>
          <a:stretch/>
        </p:blipFill>
        <p:spPr>
          <a:xfrm>
            <a:off x="4438735" y="1600201"/>
            <a:ext cx="7143665" cy="466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title="Role_Activist.png"/>
          <p:cNvPicPr preferRelativeResize="0"/>
          <p:nvPr/>
        </p:nvPicPr>
        <p:blipFill rotWithShape="1">
          <a:blip r:embed="rId4">
            <a:alphaModFix/>
          </a:blip>
          <a:srcRect b="3088" l="0" r="0" t="3610"/>
          <a:stretch/>
        </p:blipFill>
        <p:spPr>
          <a:xfrm>
            <a:off x="4721600" y="1803400"/>
            <a:ext cx="2990049" cy="418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 title="Role_Politician.png"/>
          <p:cNvPicPr preferRelativeResize="0"/>
          <p:nvPr/>
        </p:nvPicPr>
        <p:blipFill rotWithShape="1">
          <a:blip r:embed="rId5">
            <a:alphaModFix/>
          </a:blip>
          <a:srcRect b="3349" l="0" r="0" t="3349"/>
          <a:stretch/>
        </p:blipFill>
        <p:spPr>
          <a:xfrm>
            <a:off x="8258150" y="1803400"/>
            <a:ext cx="2990049" cy="41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>
            <p:ph idx="4294967295" type="sldNum"/>
          </p:nvPr>
        </p:nvSpPr>
        <p:spPr>
          <a:xfrm>
            <a:off x="10992000" y="6356350"/>
            <a:ext cx="1009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/>
          <p:nvPr>
            <p:ph type="title"/>
          </p:nvPr>
        </p:nvSpPr>
        <p:spPr>
          <a:xfrm>
            <a:off x="865375" y="686175"/>
            <a:ext cx="4659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INFRASTRUCTURE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71" name="Google Shape;171;p6"/>
          <p:cNvSpPr txBox="1"/>
          <p:nvPr>
            <p:ph idx="1" type="body"/>
          </p:nvPr>
        </p:nvSpPr>
        <p:spPr>
          <a:xfrm>
            <a:off x="599276" y="1566900"/>
            <a:ext cx="4925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Build solar, wind, and other clean energy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603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Pumped hydro for storage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603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Gas with CCS, advanced nuclear, &amp; H2 storage </a:t>
            </a:r>
            <a:b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require research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Build transmission capacity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72" name="Google Shape;172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50834" l="0" r="0" t="22449"/>
          <a:stretch/>
        </p:blipFill>
        <p:spPr>
          <a:xfrm>
            <a:off x="240903" y="4642473"/>
            <a:ext cx="11710200" cy="20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 txBox="1"/>
          <p:nvPr>
            <p:ph idx="12" type="sldNum"/>
          </p:nvPr>
        </p:nvSpPr>
        <p:spPr>
          <a:xfrm>
            <a:off x="10428000" y="6356350"/>
            <a:ext cx="152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6"/>
          <p:cNvSpPr txBox="1"/>
          <p:nvPr/>
        </p:nvSpPr>
        <p:spPr>
          <a:xfrm>
            <a:off x="5938500" y="1566900"/>
            <a:ext cx="5643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i="0" lang="en-US" sz="24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Each type of infrastructure has </a:t>
            </a:r>
            <a:endParaRPr i="0" sz="24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603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i="0" lang="en-US" sz="24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Cost </a:t>
            </a:r>
            <a:endParaRPr i="0" sz="24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603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i="0" lang="en-US" sz="24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Affects:</a:t>
            </a:r>
            <a:endParaRPr i="0" sz="24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03200" lvl="2" marL="11430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i="0" lang="en-US" sz="24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Grid stability</a:t>
            </a:r>
            <a:endParaRPr i="0" sz="24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03200" lvl="2" marL="11430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i="0" lang="en-US" sz="24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Public opinion</a:t>
            </a:r>
            <a:endParaRPr i="0" sz="24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i="0" lang="en-US" sz="24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Some have geographic constraints</a:t>
            </a:r>
            <a:endParaRPr i="0" sz="24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>
            <p:ph type="title"/>
          </p:nvPr>
        </p:nvSpPr>
        <p:spPr>
          <a:xfrm>
            <a:off x="857700" y="642175"/>
            <a:ext cx="2928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GAME PLAY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80" name="Google Shape;180;p7"/>
          <p:cNvSpPr txBox="1"/>
          <p:nvPr>
            <p:ph idx="1" type="body"/>
          </p:nvPr>
        </p:nvSpPr>
        <p:spPr>
          <a:xfrm>
            <a:off x="465625" y="1458150"/>
            <a:ext cx="7206300" cy="52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73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Each turn is one year, beginning in 2021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590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Each player plays an </a:t>
            </a:r>
            <a:b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action card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25425" lvl="2" marL="114300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Infrastructure, research, </a:t>
            </a:r>
            <a:b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campaign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590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Each player has: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25425" lvl="2" marL="114300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Constraints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25425" lvl="2" marL="114300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Special ability </a:t>
            </a:r>
            <a:b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(each turn)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25425" lvl="2" marL="114300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Superpower </a:t>
            </a:r>
            <a:b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(once per election cycle)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590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At end of turn, draw a random event card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2735" lvl="0" marL="34290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•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Election every 4 years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590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–"/>
            </a:pPr>
            <a:r>
              <a:rPr b="1" lang="en-US" sz="1800">
                <a:latin typeface="Raleway"/>
                <a:ea typeface="Raleway"/>
                <a:cs typeface="Raleway"/>
                <a:sym typeface="Raleway"/>
              </a:rPr>
              <a:t>Re-election chances depend on public opinion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  <a:p>
            <a:pPr indent="-2590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SemiBold"/>
              <a:buChar char="–"/>
            </a:pPr>
            <a:r>
              <a:rPr lang="en-US" sz="1800">
                <a:latin typeface="Raleway SemiBold"/>
                <a:ea typeface="Raleway SemiBold"/>
                <a:cs typeface="Raleway SemiBold"/>
                <a:sym typeface="Raleway SemiBold"/>
              </a:rPr>
              <a:t>Losing election slows progress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81" name="Google Shape;181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1792" y="3974423"/>
            <a:ext cx="2110854" cy="279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 txBox="1"/>
          <p:nvPr>
            <p:ph idx="12" type="sldNum"/>
          </p:nvPr>
        </p:nvSpPr>
        <p:spPr>
          <a:xfrm>
            <a:off x="9347200" y="641479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4670" y="3974423"/>
            <a:ext cx="2110853" cy="280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6604" y="1241252"/>
            <a:ext cx="2038066" cy="268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48190" y="1227370"/>
            <a:ext cx="2001672" cy="268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97397" y="1241254"/>
            <a:ext cx="2038066" cy="2674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/>
          <p:nvPr>
            <p:ph type="title"/>
          </p:nvPr>
        </p:nvSpPr>
        <p:spPr>
          <a:xfrm>
            <a:off x="840850" y="673925"/>
            <a:ext cx="31521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sz="3500">
                <a:latin typeface="Raleway Black"/>
                <a:ea typeface="Raleway Black"/>
                <a:cs typeface="Raleway Black"/>
                <a:sym typeface="Raleway Black"/>
              </a:rPr>
              <a:t>GAME IN USE</a:t>
            </a:r>
            <a:endParaRPr sz="350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92" name="Google Shape;192;p8"/>
          <p:cNvSpPr txBox="1"/>
          <p:nvPr>
            <p:ph idx="1" type="body"/>
          </p:nvPr>
        </p:nvSpPr>
        <p:spPr>
          <a:xfrm>
            <a:off x="499375" y="1792276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3083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Over 700 game sets distributed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71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30 universities in US, UK, Ireland, India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71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30 high schools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297180" lvl="1" marL="74295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–"/>
            </a:pPr>
            <a:r>
              <a:rPr lang="en-US">
                <a:latin typeface="Raleway SemiBold"/>
                <a:ea typeface="Raleway SemiBold"/>
                <a:cs typeface="Raleway SemiBold"/>
                <a:sym typeface="Raleway SemiBold"/>
              </a:rPr>
              <a:t>businesses, utility companies, community organizations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30835" lvl="0" marL="34290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Free online version via Tabletop Simulator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30835" lvl="0" marL="34290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 SemiBold"/>
              <a:buChar char="•"/>
            </a:pPr>
            <a:r>
              <a:rPr lang="en-US" sz="2400">
                <a:latin typeface="Raleway SemiBold"/>
                <a:ea typeface="Raleway SemiBold"/>
                <a:cs typeface="Raleway SemiBold"/>
                <a:sym typeface="Raleway SemiBold"/>
              </a:rPr>
              <a:t>Mass production of 1200 sets for distribution in 2025</a:t>
            </a:r>
            <a:endParaRPr sz="24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178435" lvl="0" marL="34290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group of people sitting around a table playing a board game&#10;&#10;Description automatically generated" id="193" name="Google Shape;193;p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7650" y="1792281"/>
            <a:ext cx="53847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>
            <p:ph idx="12" type="sldNum"/>
          </p:nvPr>
        </p:nvSpPr>
        <p:spPr>
          <a:xfrm>
            <a:off x="10140000" y="6356350"/>
            <a:ext cx="186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3528a617a0a_1_12" title="CMU.jpg"/>
          <p:cNvPicPr preferRelativeResize="0"/>
          <p:nvPr/>
        </p:nvPicPr>
        <p:blipFill rotWithShape="1">
          <a:blip r:embed="rId3">
            <a:alphaModFix/>
          </a:blip>
          <a:srcRect b="26733" l="0" r="0" t="26780"/>
          <a:stretch/>
        </p:blipFill>
        <p:spPr>
          <a:xfrm>
            <a:off x="399325" y="1534487"/>
            <a:ext cx="2504250" cy="11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528a617a0a_1_12" title="Vanderbilt0.jpg"/>
          <p:cNvPicPr preferRelativeResize="0"/>
          <p:nvPr/>
        </p:nvPicPr>
        <p:blipFill rotWithShape="1">
          <a:blip r:embed="rId4">
            <a:alphaModFix/>
          </a:blip>
          <a:srcRect b="18857" l="0" r="0" t="0"/>
          <a:stretch/>
        </p:blipFill>
        <p:spPr>
          <a:xfrm>
            <a:off x="3192650" y="1394423"/>
            <a:ext cx="2289275" cy="10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528a617a0a_1_12" title="Vassar_Wordmark_VassarBurgundy_RGB-1433839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00" y="2698567"/>
            <a:ext cx="2504249" cy="104247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528a617a0a_1_12"/>
          <p:cNvSpPr txBox="1"/>
          <p:nvPr/>
        </p:nvSpPr>
        <p:spPr>
          <a:xfrm>
            <a:off x="845275" y="3839775"/>
            <a:ext cx="52506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used in events at: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3" name="Google Shape;203;g3528a617a0a_1_12" title="iit-delhi-logo-190284588.png"/>
          <p:cNvPicPr preferRelativeResize="0"/>
          <p:nvPr/>
        </p:nvPicPr>
        <p:blipFill rotWithShape="1">
          <a:blip r:embed="rId6">
            <a:alphaModFix/>
          </a:blip>
          <a:srcRect b="-7526" l="0" r="0" t="0"/>
          <a:stretch/>
        </p:blipFill>
        <p:spPr>
          <a:xfrm>
            <a:off x="6372075" y="816050"/>
            <a:ext cx="1962900" cy="17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528a617a0a_1_12" title="flame.jpg"/>
          <p:cNvPicPr preferRelativeResize="0"/>
          <p:nvPr/>
        </p:nvPicPr>
        <p:blipFill rotWithShape="1">
          <a:blip r:embed="rId7">
            <a:alphaModFix/>
          </a:blip>
          <a:srcRect b="0" l="0" r="0" t="18857"/>
          <a:stretch/>
        </p:blipFill>
        <p:spPr>
          <a:xfrm>
            <a:off x="6213188" y="2829225"/>
            <a:ext cx="2280675" cy="10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528a617a0a_1_12" title="Columbia.jpg"/>
          <p:cNvPicPr preferRelativeResize="0"/>
          <p:nvPr/>
        </p:nvPicPr>
        <p:blipFill rotWithShape="1">
          <a:blip r:embed="rId8">
            <a:alphaModFix/>
          </a:blip>
          <a:srcRect b="25076" l="0" r="0" t="28717"/>
          <a:stretch/>
        </p:blipFill>
        <p:spPr>
          <a:xfrm>
            <a:off x="3386913" y="2933100"/>
            <a:ext cx="2430725" cy="6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528a617a0a_1_12" title="MIT-Emblem-344525679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0975" y="4981350"/>
            <a:ext cx="1425398" cy="80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528a617a0a_1_12" title="Yale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33175" y="4997549"/>
            <a:ext cx="1531893" cy="8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528a617a0a_1_12" title="Cornell Tech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58425" y="5069752"/>
            <a:ext cx="2289275" cy="85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528a617a0a_1_12" title="th-2531666690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25125" y="1403825"/>
            <a:ext cx="1425400" cy="1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528a617a0a_1_12" title="th-2602763218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7775" y="4746450"/>
            <a:ext cx="3483972" cy="12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528a617a0a_1_12"/>
          <p:cNvSpPr txBox="1"/>
          <p:nvPr/>
        </p:nvSpPr>
        <p:spPr>
          <a:xfrm>
            <a:off x="845275" y="730650"/>
            <a:ext cx="37065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used in courses at: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g3528a617a0a_1_12"/>
          <p:cNvSpPr txBox="1"/>
          <p:nvPr>
            <p:ph idx="4294967295" type="sldNum"/>
          </p:nvPr>
        </p:nvSpPr>
        <p:spPr>
          <a:xfrm>
            <a:off x="9156600" y="6344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2024-12-08T21:17:30Z</dcterms:created>
  <dc:creator>Jonathan M. GIlligan</dc:creator>
</cp:coreProperties>
</file>