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16" r:id="rId1"/>
    <p:sldMasterId id="2147483728" r:id="rId2"/>
  </p:sldMasterIdLst>
  <p:notesMasterIdLst>
    <p:notesMasterId r:id="rId18"/>
  </p:notesMasterIdLst>
  <p:sldIdLst>
    <p:sldId id="1475" r:id="rId3"/>
    <p:sldId id="1506" r:id="rId4"/>
    <p:sldId id="1507" r:id="rId5"/>
    <p:sldId id="1509" r:id="rId6"/>
    <p:sldId id="1510" r:id="rId7"/>
    <p:sldId id="1527" r:id="rId8"/>
    <p:sldId id="1513" r:id="rId9"/>
    <p:sldId id="1514" r:id="rId10"/>
    <p:sldId id="1515" r:id="rId11"/>
    <p:sldId id="1517" r:id="rId12"/>
    <p:sldId id="1518" r:id="rId13"/>
    <p:sldId id="1519" r:id="rId14"/>
    <p:sldId id="1525" r:id="rId15"/>
    <p:sldId id="1524" r:id="rId16"/>
    <p:sldId id="1522" r:id="rId17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F7F00"/>
    <a:srgbClr val="70AD47"/>
    <a:srgbClr val="FCC944"/>
    <a:srgbClr val="FF7700"/>
    <a:srgbClr val="9FB93C"/>
    <a:srgbClr val="40A93D"/>
    <a:srgbClr val="EA863D"/>
    <a:srgbClr val="0070C0"/>
    <a:srgbClr val="357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6942" autoAdjust="0"/>
  </p:normalViewPr>
  <p:slideViewPr>
    <p:cSldViewPr snapToGrid="0" snapToObjects="1">
      <p:cViewPr varScale="1">
        <p:scale>
          <a:sx n="68" d="100"/>
          <a:sy n="68" d="100"/>
        </p:scale>
        <p:origin x="1219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6323B-16DF-4DF7-853A-DED574BCC061}" type="doc">
      <dgm:prSet loTypeId="urn:microsoft.com/office/officeart/2005/8/layout/process1" loCatId="process" qsTypeId="urn:microsoft.com/office/officeart/2005/8/quickstyle/simple1" qsCatId="simple" csTypeId="urn:microsoft.com/office/officeart/2005/8/colors/accent0_2" csCatId="mainScheme" phldr="1"/>
      <dgm:spPr/>
    </dgm:pt>
    <dgm:pt modelId="{C569C945-5847-4EBB-B067-DC3A6A76B33C}">
      <dgm:prSet phldrT="[文本]" custT="1"/>
      <dgm:spPr/>
      <dgm:t>
        <a:bodyPr/>
        <a:lstStyle/>
        <a:p>
          <a:r>
            <a:rPr lang="en-US" altLang="zh-CN" sz="1800" dirty="0" smtClean="0"/>
            <a:t>Conventional input variables</a:t>
          </a:r>
          <a:endParaRPr lang="en-US" sz="1800" dirty="0"/>
        </a:p>
      </dgm:t>
    </dgm:pt>
    <dgm:pt modelId="{D0306D45-C8DC-4963-9109-F0AE999D0F41}" type="parTrans" cxnId="{858C486F-D740-4180-A47D-2F8FC3502D03}">
      <dgm:prSet/>
      <dgm:spPr/>
      <dgm:t>
        <a:bodyPr/>
        <a:lstStyle/>
        <a:p>
          <a:endParaRPr lang="en-US" sz="1100"/>
        </a:p>
      </dgm:t>
    </dgm:pt>
    <dgm:pt modelId="{8D4D0B46-A637-4737-B5EC-2CE21F23B5F1}" type="sibTrans" cxnId="{858C486F-D740-4180-A47D-2F8FC3502D03}">
      <dgm:prSet custT="1"/>
      <dgm:spPr/>
      <dgm:t>
        <a:bodyPr/>
        <a:lstStyle/>
        <a:p>
          <a:endParaRPr lang="en-US" sz="1400"/>
        </a:p>
      </dgm:t>
    </dgm:pt>
    <dgm:pt modelId="{EFC4A064-35D1-46E9-B32F-803BA9237B9C}">
      <dgm:prSet phldrT="[文本]" custT="1"/>
      <dgm:spPr/>
      <dgm:t>
        <a:bodyPr/>
        <a:lstStyle/>
        <a:p>
          <a:r>
            <a:rPr lang="en-US" sz="1800" dirty="0" smtClean="0"/>
            <a:t>Relevant input variables</a:t>
          </a:r>
          <a:endParaRPr lang="en-US" sz="1800" dirty="0"/>
        </a:p>
      </dgm:t>
    </dgm:pt>
    <dgm:pt modelId="{F63E24CE-4DB5-4836-B1B2-98EFD99422F8}" type="parTrans" cxnId="{9110A295-B770-4B4C-AE1F-52BEFD10CC14}">
      <dgm:prSet/>
      <dgm:spPr/>
      <dgm:t>
        <a:bodyPr/>
        <a:lstStyle/>
        <a:p>
          <a:endParaRPr lang="en-US" sz="1100"/>
        </a:p>
      </dgm:t>
    </dgm:pt>
    <dgm:pt modelId="{FFE479C7-89F1-4BB5-A0DC-14EC87CB7E21}" type="sibTrans" cxnId="{9110A295-B770-4B4C-AE1F-52BEFD10CC14}">
      <dgm:prSet custT="1"/>
      <dgm:spPr/>
      <dgm:t>
        <a:bodyPr/>
        <a:lstStyle/>
        <a:p>
          <a:endParaRPr lang="en-US" sz="1400"/>
        </a:p>
      </dgm:t>
    </dgm:pt>
    <dgm:pt modelId="{6B5A1A32-4959-47F9-AE71-913B6417DA66}">
      <dgm:prSet phldrT="[文本]" custT="1"/>
      <dgm:spPr/>
      <dgm:t>
        <a:bodyPr/>
        <a:lstStyle/>
        <a:p>
          <a:r>
            <a:rPr lang="en-US" sz="1800" dirty="0" smtClean="0"/>
            <a:t>Selected </a:t>
          </a:r>
          <a:r>
            <a:rPr lang="en-US" sz="1800" dirty="0"/>
            <a:t>input variables</a:t>
          </a:r>
        </a:p>
      </dgm:t>
    </dgm:pt>
    <dgm:pt modelId="{0FF0B8FB-2DC4-4783-8CBD-204CD7658D65}" type="parTrans" cxnId="{71E4B008-6414-49CF-A080-FDA0208CE834}">
      <dgm:prSet/>
      <dgm:spPr/>
      <dgm:t>
        <a:bodyPr/>
        <a:lstStyle/>
        <a:p>
          <a:endParaRPr lang="en-US" sz="1100"/>
        </a:p>
      </dgm:t>
    </dgm:pt>
    <dgm:pt modelId="{A1087080-7DCE-4512-9535-5629002B3CA3}" type="sibTrans" cxnId="{71E4B008-6414-49CF-A080-FDA0208CE834}">
      <dgm:prSet/>
      <dgm:spPr/>
      <dgm:t>
        <a:bodyPr/>
        <a:lstStyle/>
        <a:p>
          <a:endParaRPr lang="en-US" sz="1100"/>
        </a:p>
      </dgm:t>
    </dgm:pt>
    <dgm:pt modelId="{9C2B298B-F34F-450A-838A-87FE2756396F}" type="pres">
      <dgm:prSet presAssocID="{6EA6323B-16DF-4DF7-853A-DED574BCC061}" presName="Name0" presStyleCnt="0">
        <dgm:presLayoutVars>
          <dgm:dir/>
          <dgm:resizeHandles val="exact"/>
        </dgm:presLayoutVars>
      </dgm:prSet>
      <dgm:spPr/>
    </dgm:pt>
    <dgm:pt modelId="{B95EAEB1-9DAF-4741-8A90-943250ED2F03}" type="pres">
      <dgm:prSet presAssocID="{C569C945-5847-4EBB-B067-DC3A6A76B33C}" presName="node" presStyleLbl="node1" presStyleIdx="0" presStyleCnt="3" custScaleX="106922" custScaleY="166453" custLinFactNeighborX="-1012" custLinFactNeighborY="49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8CFBFEA-2EE3-47C7-915E-74BDA4E9BE59}" type="pres">
      <dgm:prSet presAssocID="{8D4D0B46-A637-4737-B5EC-2CE21F23B5F1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708452B7-94BC-421E-BCE4-9695FC7EC7B4}" type="pres">
      <dgm:prSet presAssocID="{8D4D0B46-A637-4737-B5EC-2CE21F23B5F1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E5AE7F2E-AF7F-4DB7-8DC4-9EE380CF9242}" type="pres">
      <dgm:prSet presAssocID="{EFC4A064-35D1-46E9-B32F-803BA9237B9C}" presName="node" presStyleLbl="node1" presStyleIdx="1" presStyleCnt="3" custScaleX="102238" custScaleY="17227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40BD886-5F56-4383-B038-2DB738D2A6F5}" type="pres">
      <dgm:prSet presAssocID="{FFE479C7-89F1-4BB5-A0DC-14EC87CB7E21}" presName="sibTrans" presStyleLbl="sibTrans2D1" presStyleIdx="1" presStyleCnt="2" custAng="0"/>
      <dgm:spPr/>
      <dgm:t>
        <a:bodyPr/>
        <a:lstStyle/>
        <a:p>
          <a:endParaRPr lang="zh-CN" altLang="en-US"/>
        </a:p>
      </dgm:t>
    </dgm:pt>
    <dgm:pt modelId="{1A3D33BD-04B6-4442-85DC-F94180D1BC57}" type="pres">
      <dgm:prSet presAssocID="{FFE479C7-89F1-4BB5-A0DC-14EC87CB7E21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8E595D66-A4EE-4898-905A-4A8B797A5D1E}" type="pres">
      <dgm:prSet presAssocID="{6B5A1A32-4959-47F9-AE71-913B6417DA66}" presName="node" presStyleLbl="node1" presStyleIdx="2" presStyleCnt="3" custScaleX="99765" custScaleY="15428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A5D46E4-ADFA-43A9-B595-EBDC3938F11A}" type="presOf" srcId="{8D4D0B46-A637-4737-B5EC-2CE21F23B5F1}" destId="{708452B7-94BC-421E-BCE4-9695FC7EC7B4}" srcOrd="1" destOrd="0" presId="urn:microsoft.com/office/officeart/2005/8/layout/process1"/>
    <dgm:cxn modelId="{71E4B008-6414-49CF-A080-FDA0208CE834}" srcId="{6EA6323B-16DF-4DF7-853A-DED574BCC061}" destId="{6B5A1A32-4959-47F9-AE71-913B6417DA66}" srcOrd="2" destOrd="0" parTransId="{0FF0B8FB-2DC4-4783-8CBD-204CD7658D65}" sibTransId="{A1087080-7DCE-4512-9535-5629002B3CA3}"/>
    <dgm:cxn modelId="{16802C14-6BE1-4BE7-9656-9F67699D1C76}" type="presOf" srcId="{8D4D0B46-A637-4737-B5EC-2CE21F23B5F1}" destId="{F8CFBFEA-2EE3-47C7-915E-74BDA4E9BE59}" srcOrd="0" destOrd="0" presId="urn:microsoft.com/office/officeart/2005/8/layout/process1"/>
    <dgm:cxn modelId="{48375770-0232-4A3C-9571-3D343F73CEE5}" type="presOf" srcId="{FFE479C7-89F1-4BB5-A0DC-14EC87CB7E21}" destId="{1A3D33BD-04B6-4442-85DC-F94180D1BC57}" srcOrd="1" destOrd="0" presId="urn:microsoft.com/office/officeart/2005/8/layout/process1"/>
    <dgm:cxn modelId="{4F9C5CCD-B4B9-475B-BAA6-5F0C486C1FDE}" type="presOf" srcId="{6B5A1A32-4959-47F9-AE71-913B6417DA66}" destId="{8E595D66-A4EE-4898-905A-4A8B797A5D1E}" srcOrd="0" destOrd="0" presId="urn:microsoft.com/office/officeart/2005/8/layout/process1"/>
    <dgm:cxn modelId="{9110A295-B770-4B4C-AE1F-52BEFD10CC14}" srcId="{6EA6323B-16DF-4DF7-853A-DED574BCC061}" destId="{EFC4A064-35D1-46E9-B32F-803BA9237B9C}" srcOrd="1" destOrd="0" parTransId="{F63E24CE-4DB5-4836-B1B2-98EFD99422F8}" sibTransId="{FFE479C7-89F1-4BB5-A0DC-14EC87CB7E21}"/>
    <dgm:cxn modelId="{9F7DCC7F-B775-49F0-A134-BA265755EC58}" type="presOf" srcId="{C569C945-5847-4EBB-B067-DC3A6A76B33C}" destId="{B95EAEB1-9DAF-4741-8A90-943250ED2F03}" srcOrd="0" destOrd="0" presId="urn:microsoft.com/office/officeart/2005/8/layout/process1"/>
    <dgm:cxn modelId="{858C486F-D740-4180-A47D-2F8FC3502D03}" srcId="{6EA6323B-16DF-4DF7-853A-DED574BCC061}" destId="{C569C945-5847-4EBB-B067-DC3A6A76B33C}" srcOrd="0" destOrd="0" parTransId="{D0306D45-C8DC-4963-9109-F0AE999D0F41}" sibTransId="{8D4D0B46-A637-4737-B5EC-2CE21F23B5F1}"/>
    <dgm:cxn modelId="{CEB1E7B4-7161-4BBC-BA29-C28F83165D56}" type="presOf" srcId="{6EA6323B-16DF-4DF7-853A-DED574BCC061}" destId="{9C2B298B-F34F-450A-838A-87FE2756396F}" srcOrd="0" destOrd="0" presId="urn:microsoft.com/office/officeart/2005/8/layout/process1"/>
    <dgm:cxn modelId="{442F9E60-7245-4C51-A88A-B4918F9817E2}" type="presOf" srcId="{EFC4A064-35D1-46E9-B32F-803BA9237B9C}" destId="{E5AE7F2E-AF7F-4DB7-8DC4-9EE380CF9242}" srcOrd="0" destOrd="0" presId="urn:microsoft.com/office/officeart/2005/8/layout/process1"/>
    <dgm:cxn modelId="{F0EB20D3-529F-42AB-9002-FB1E464C88D4}" type="presOf" srcId="{FFE479C7-89F1-4BB5-A0DC-14EC87CB7E21}" destId="{D40BD886-5F56-4383-B038-2DB738D2A6F5}" srcOrd="0" destOrd="0" presId="urn:microsoft.com/office/officeart/2005/8/layout/process1"/>
    <dgm:cxn modelId="{356D47BB-A504-43CD-9C91-F9B1E9AC0ED4}" type="presParOf" srcId="{9C2B298B-F34F-450A-838A-87FE2756396F}" destId="{B95EAEB1-9DAF-4741-8A90-943250ED2F03}" srcOrd="0" destOrd="0" presId="urn:microsoft.com/office/officeart/2005/8/layout/process1"/>
    <dgm:cxn modelId="{497D4EF1-4C50-4984-B525-F02F3E802BB3}" type="presParOf" srcId="{9C2B298B-F34F-450A-838A-87FE2756396F}" destId="{F8CFBFEA-2EE3-47C7-915E-74BDA4E9BE59}" srcOrd="1" destOrd="0" presId="urn:microsoft.com/office/officeart/2005/8/layout/process1"/>
    <dgm:cxn modelId="{4B4EA5F2-4570-4BA3-A319-58BC88C0016F}" type="presParOf" srcId="{F8CFBFEA-2EE3-47C7-915E-74BDA4E9BE59}" destId="{708452B7-94BC-421E-BCE4-9695FC7EC7B4}" srcOrd="0" destOrd="0" presId="urn:microsoft.com/office/officeart/2005/8/layout/process1"/>
    <dgm:cxn modelId="{9CD32398-4798-4222-9A70-085E9240B445}" type="presParOf" srcId="{9C2B298B-F34F-450A-838A-87FE2756396F}" destId="{E5AE7F2E-AF7F-4DB7-8DC4-9EE380CF9242}" srcOrd="2" destOrd="0" presId="urn:microsoft.com/office/officeart/2005/8/layout/process1"/>
    <dgm:cxn modelId="{372D269F-9575-4F87-AE02-A1059848974A}" type="presParOf" srcId="{9C2B298B-F34F-450A-838A-87FE2756396F}" destId="{D40BD886-5F56-4383-B038-2DB738D2A6F5}" srcOrd="3" destOrd="0" presId="urn:microsoft.com/office/officeart/2005/8/layout/process1"/>
    <dgm:cxn modelId="{FDA089DD-392D-4681-86FA-87BD2D9E1346}" type="presParOf" srcId="{D40BD886-5F56-4383-B038-2DB738D2A6F5}" destId="{1A3D33BD-04B6-4442-85DC-F94180D1BC57}" srcOrd="0" destOrd="0" presId="urn:microsoft.com/office/officeart/2005/8/layout/process1"/>
    <dgm:cxn modelId="{A754C424-4E34-442D-8CCE-FC24C53A31C7}" type="presParOf" srcId="{9C2B298B-F34F-450A-838A-87FE2756396F}" destId="{8E595D66-A4EE-4898-905A-4A8B797A5D1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909590-4106-40E4-A33E-E5B6C80A1C14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49278913-8579-424A-87C5-89120A369CBA}">
      <dgm:prSet phldrT="[文本]" custT="1"/>
      <dgm:spPr/>
      <dgm:t>
        <a:bodyPr/>
        <a:lstStyle/>
        <a:p>
          <a:r>
            <a:rPr lang="en-US" altLang="zh-CN" sz="2400" dirty="0" smtClean="0"/>
            <a:t>Rules optimization</a:t>
          </a:r>
          <a:endParaRPr lang="en-US" sz="2400" dirty="0"/>
        </a:p>
      </dgm:t>
    </dgm:pt>
    <dgm:pt modelId="{93DCF8A4-6CAD-4A67-928B-F3F52C2631E7}" type="parTrans" cxnId="{3B9DC01D-531D-4922-BCFC-A605891593F5}">
      <dgm:prSet/>
      <dgm:spPr/>
      <dgm:t>
        <a:bodyPr/>
        <a:lstStyle/>
        <a:p>
          <a:endParaRPr lang="en-US" sz="2400"/>
        </a:p>
      </dgm:t>
    </dgm:pt>
    <dgm:pt modelId="{C5D8E582-2A44-40DC-B735-7C9F95952669}" type="sibTrans" cxnId="{3B9DC01D-531D-4922-BCFC-A605891593F5}">
      <dgm:prSet custT="1"/>
      <dgm:spPr/>
      <dgm:t>
        <a:bodyPr/>
        <a:lstStyle/>
        <a:p>
          <a:endParaRPr lang="en-US" sz="2400"/>
        </a:p>
      </dgm:t>
    </dgm:pt>
    <dgm:pt modelId="{8686B04A-34F8-4D55-99A0-8E68A991C0CD}">
      <dgm:prSet phldrT="[文本]" custT="1"/>
      <dgm:spPr/>
      <dgm:t>
        <a:bodyPr/>
        <a:lstStyle/>
        <a:p>
          <a:r>
            <a:rPr lang="en-US" sz="2400" dirty="0" smtClean="0"/>
            <a:t>Rules simulation</a:t>
          </a:r>
          <a:endParaRPr lang="en-US" sz="2400" dirty="0"/>
        </a:p>
      </dgm:t>
    </dgm:pt>
    <dgm:pt modelId="{BDE5EB50-96EA-4E7B-AD0B-9606A368D0F4}" type="parTrans" cxnId="{3BA777DB-C05B-4B2A-81B0-8331F0264D21}">
      <dgm:prSet/>
      <dgm:spPr/>
      <dgm:t>
        <a:bodyPr/>
        <a:lstStyle/>
        <a:p>
          <a:endParaRPr lang="en-US" sz="2400"/>
        </a:p>
      </dgm:t>
    </dgm:pt>
    <dgm:pt modelId="{71010DC0-F7AB-4FC3-A34C-A37D007F6FAB}" type="sibTrans" cxnId="{3BA777DB-C05B-4B2A-81B0-8331F0264D21}">
      <dgm:prSet custT="1"/>
      <dgm:spPr/>
      <dgm:t>
        <a:bodyPr/>
        <a:lstStyle/>
        <a:p>
          <a:endParaRPr lang="en-US" sz="2400"/>
        </a:p>
      </dgm:t>
    </dgm:pt>
    <dgm:pt modelId="{AA51224F-0666-433C-9A0F-60678792DCBF}">
      <dgm:prSet phldrT="[文本]" custT="1"/>
      <dgm:spPr/>
      <dgm:t>
        <a:bodyPr/>
        <a:lstStyle/>
        <a:p>
          <a:r>
            <a:rPr lang="en-US" sz="2400" dirty="0" smtClean="0"/>
            <a:t>Feature selection</a:t>
          </a:r>
          <a:endParaRPr lang="en-US" sz="2400" dirty="0"/>
        </a:p>
      </dgm:t>
    </dgm:pt>
    <dgm:pt modelId="{6A7D907C-AC51-4981-AC19-7B6728AF9730}" type="parTrans" cxnId="{1CC0D117-5AB0-4F7B-9BB9-4DCDA5D9A286}">
      <dgm:prSet/>
      <dgm:spPr/>
      <dgm:t>
        <a:bodyPr/>
        <a:lstStyle/>
        <a:p>
          <a:endParaRPr lang="en-US" sz="2400"/>
        </a:p>
      </dgm:t>
    </dgm:pt>
    <dgm:pt modelId="{23351950-FA98-46FF-A694-88F9C87CA5AF}" type="sibTrans" cxnId="{1CC0D117-5AB0-4F7B-9BB9-4DCDA5D9A286}">
      <dgm:prSet/>
      <dgm:spPr/>
      <dgm:t>
        <a:bodyPr/>
        <a:lstStyle/>
        <a:p>
          <a:endParaRPr lang="en-US" sz="2400"/>
        </a:p>
      </dgm:t>
    </dgm:pt>
    <dgm:pt modelId="{A3BF0F81-51F6-473B-AC98-F61239FA14E4}" type="pres">
      <dgm:prSet presAssocID="{1C909590-4106-40E4-A33E-E5B6C80A1C14}" presName="Name0" presStyleCnt="0">
        <dgm:presLayoutVars>
          <dgm:dir/>
          <dgm:resizeHandles val="exact"/>
        </dgm:presLayoutVars>
      </dgm:prSet>
      <dgm:spPr/>
    </dgm:pt>
    <dgm:pt modelId="{FDD7D7B1-5329-4DA0-8A26-5A67EE28FB8B}" type="pres">
      <dgm:prSet presAssocID="{49278913-8579-424A-87C5-89120A369CB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49D12F-0F3E-4DD5-9760-5C7EED59B899}" type="pres">
      <dgm:prSet presAssocID="{C5D8E582-2A44-40DC-B735-7C9F95952669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D4E39286-FA8C-40E7-93D1-5D072F9926D9}" type="pres">
      <dgm:prSet presAssocID="{C5D8E582-2A44-40DC-B735-7C9F95952669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13EE681E-3F53-45E8-A335-4B64F099612A}" type="pres">
      <dgm:prSet presAssocID="{8686B04A-34F8-4D55-99A0-8E68A991C0C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BDE8E0-EA44-40FE-BB0E-68DA09DA8DAD}" type="pres">
      <dgm:prSet presAssocID="{71010DC0-F7AB-4FC3-A34C-A37D007F6FAB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4FC23A34-0133-41CA-85E6-A58198E51E86}" type="pres">
      <dgm:prSet presAssocID="{71010DC0-F7AB-4FC3-A34C-A37D007F6FAB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B5949AE1-0177-41E1-A42E-4D9F3BBDB0BA}" type="pres">
      <dgm:prSet presAssocID="{AA51224F-0666-433C-9A0F-60678792DCB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5372837-28C0-4374-BA9B-B4588589B721}" type="presOf" srcId="{8686B04A-34F8-4D55-99A0-8E68A991C0CD}" destId="{13EE681E-3F53-45E8-A335-4B64F099612A}" srcOrd="0" destOrd="0" presId="urn:microsoft.com/office/officeart/2005/8/layout/process1"/>
    <dgm:cxn modelId="{97103A42-8E1B-4B42-8845-186B6E6CD4FE}" type="presOf" srcId="{C5D8E582-2A44-40DC-B735-7C9F95952669}" destId="{D4E39286-FA8C-40E7-93D1-5D072F9926D9}" srcOrd="1" destOrd="0" presId="urn:microsoft.com/office/officeart/2005/8/layout/process1"/>
    <dgm:cxn modelId="{C1275C86-E1EB-427A-B90C-1732087E3744}" type="presOf" srcId="{1C909590-4106-40E4-A33E-E5B6C80A1C14}" destId="{A3BF0F81-51F6-473B-AC98-F61239FA14E4}" srcOrd="0" destOrd="0" presId="urn:microsoft.com/office/officeart/2005/8/layout/process1"/>
    <dgm:cxn modelId="{5114F2CF-51A1-45E0-A0CF-1C83B563D611}" type="presOf" srcId="{AA51224F-0666-433C-9A0F-60678792DCBF}" destId="{B5949AE1-0177-41E1-A42E-4D9F3BBDB0BA}" srcOrd="0" destOrd="0" presId="urn:microsoft.com/office/officeart/2005/8/layout/process1"/>
    <dgm:cxn modelId="{1CC0D117-5AB0-4F7B-9BB9-4DCDA5D9A286}" srcId="{1C909590-4106-40E4-A33E-E5B6C80A1C14}" destId="{AA51224F-0666-433C-9A0F-60678792DCBF}" srcOrd="2" destOrd="0" parTransId="{6A7D907C-AC51-4981-AC19-7B6728AF9730}" sibTransId="{23351950-FA98-46FF-A694-88F9C87CA5AF}"/>
    <dgm:cxn modelId="{67EF1523-AEE1-4FBD-9807-5A481AF8B334}" type="presOf" srcId="{71010DC0-F7AB-4FC3-A34C-A37D007F6FAB}" destId="{4FC23A34-0133-41CA-85E6-A58198E51E86}" srcOrd="1" destOrd="0" presId="urn:microsoft.com/office/officeart/2005/8/layout/process1"/>
    <dgm:cxn modelId="{3BA777DB-C05B-4B2A-81B0-8331F0264D21}" srcId="{1C909590-4106-40E4-A33E-E5B6C80A1C14}" destId="{8686B04A-34F8-4D55-99A0-8E68A991C0CD}" srcOrd="1" destOrd="0" parTransId="{BDE5EB50-96EA-4E7B-AD0B-9606A368D0F4}" sibTransId="{71010DC0-F7AB-4FC3-A34C-A37D007F6FAB}"/>
    <dgm:cxn modelId="{D07805C3-0754-41BC-B3C7-B0BC3F0C5846}" type="presOf" srcId="{C5D8E582-2A44-40DC-B735-7C9F95952669}" destId="{6349D12F-0F3E-4DD5-9760-5C7EED59B899}" srcOrd="0" destOrd="0" presId="urn:microsoft.com/office/officeart/2005/8/layout/process1"/>
    <dgm:cxn modelId="{7A571A04-028A-4360-B315-E88875E71B3A}" type="presOf" srcId="{71010DC0-F7AB-4FC3-A34C-A37D007F6FAB}" destId="{5EBDE8E0-EA44-40FE-BB0E-68DA09DA8DAD}" srcOrd="0" destOrd="0" presId="urn:microsoft.com/office/officeart/2005/8/layout/process1"/>
    <dgm:cxn modelId="{ADE6872D-6D05-44B2-A8E6-E954F5FB173A}" type="presOf" srcId="{49278913-8579-424A-87C5-89120A369CBA}" destId="{FDD7D7B1-5329-4DA0-8A26-5A67EE28FB8B}" srcOrd="0" destOrd="0" presId="urn:microsoft.com/office/officeart/2005/8/layout/process1"/>
    <dgm:cxn modelId="{3B9DC01D-531D-4922-BCFC-A605891593F5}" srcId="{1C909590-4106-40E4-A33E-E5B6C80A1C14}" destId="{49278913-8579-424A-87C5-89120A369CBA}" srcOrd="0" destOrd="0" parTransId="{93DCF8A4-6CAD-4A67-928B-F3F52C2631E7}" sibTransId="{C5D8E582-2A44-40DC-B735-7C9F95952669}"/>
    <dgm:cxn modelId="{B8847F6B-6B89-4F6F-B51D-333EFE9CBE7C}" type="presParOf" srcId="{A3BF0F81-51F6-473B-AC98-F61239FA14E4}" destId="{FDD7D7B1-5329-4DA0-8A26-5A67EE28FB8B}" srcOrd="0" destOrd="0" presId="urn:microsoft.com/office/officeart/2005/8/layout/process1"/>
    <dgm:cxn modelId="{F9671584-AAB9-4D41-B987-D3FB28B2C2A4}" type="presParOf" srcId="{A3BF0F81-51F6-473B-AC98-F61239FA14E4}" destId="{6349D12F-0F3E-4DD5-9760-5C7EED59B899}" srcOrd="1" destOrd="0" presId="urn:microsoft.com/office/officeart/2005/8/layout/process1"/>
    <dgm:cxn modelId="{435F49F3-CFA1-4914-99E6-E3D69A9F37F9}" type="presParOf" srcId="{6349D12F-0F3E-4DD5-9760-5C7EED59B899}" destId="{D4E39286-FA8C-40E7-93D1-5D072F9926D9}" srcOrd="0" destOrd="0" presId="urn:microsoft.com/office/officeart/2005/8/layout/process1"/>
    <dgm:cxn modelId="{7D1FE912-550C-4792-8DA7-11BA19CF8ABF}" type="presParOf" srcId="{A3BF0F81-51F6-473B-AC98-F61239FA14E4}" destId="{13EE681E-3F53-45E8-A335-4B64F099612A}" srcOrd="2" destOrd="0" presId="urn:microsoft.com/office/officeart/2005/8/layout/process1"/>
    <dgm:cxn modelId="{22C03B75-F741-4EC5-ACCD-02D6036BF45E}" type="presParOf" srcId="{A3BF0F81-51F6-473B-AC98-F61239FA14E4}" destId="{5EBDE8E0-EA44-40FE-BB0E-68DA09DA8DAD}" srcOrd="3" destOrd="0" presId="urn:microsoft.com/office/officeart/2005/8/layout/process1"/>
    <dgm:cxn modelId="{AF8596B1-6EFF-4EAA-8AC3-14343AA9AC33}" type="presParOf" srcId="{5EBDE8E0-EA44-40FE-BB0E-68DA09DA8DAD}" destId="{4FC23A34-0133-41CA-85E6-A58198E51E86}" srcOrd="0" destOrd="0" presId="urn:microsoft.com/office/officeart/2005/8/layout/process1"/>
    <dgm:cxn modelId="{78AC0639-EBED-4A8E-9697-6D1EE718B3F0}" type="presParOf" srcId="{A3BF0F81-51F6-473B-AC98-F61239FA14E4}" destId="{B5949AE1-0177-41E1-A42E-4D9F3BBDB0B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EAEB1-9DAF-4741-8A90-943250ED2F03}">
      <dsp:nvSpPr>
        <dsp:cNvPr id="0" name=""/>
        <dsp:cNvSpPr/>
      </dsp:nvSpPr>
      <dsp:spPr>
        <a:xfrm>
          <a:off x="0" y="10015"/>
          <a:ext cx="3251241" cy="489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Conventional input variables</a:t>
          </a:r>
          <a:endParaRPr lang="en-US" sz="1800" kern="1200" dirty="0"/>
        </a:p>
      </dsp:txBody>
      <dsp:txXfrm>
        <a:off x="14329" y="24344"/>
        <a:ext cx="3222583" cy="460580"/>
      </dsp:txXfrm>
    </dsp:sp>
    <dsp:sp modelId="{F8CFBFEA-2EE3-47C7-915E-74BDA4E9BE59}">
      <dsp:nvSpPr>
        <dsp:cNvPr id="0" name=""/>
        <dsp:cNvSpPr/>
      </dsp:nvSpPr>
      <dsp:spPr>
        <a:xfrm rot="21598859">
          <a:off x="3558393" y="713"/>
          <a:ext cx="651161" cy="50634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558393" y="102006"/>
        <a:ext cx="499258" cy="303806"/>
      </dsp:txXfrm>
    </dsp:sp>
    <dsp:sp modelId="{E5AE7F2E-AF7F-4DB7-8DC4-9EE380CF9242}">
      <dsp:nvSpPr>
        <dsp:cNvPr id="0" name=""/>
        <dsp:cNvSpPr/>
      </dsp:nvSpPr>
      <dsp:spPr>
        <a:xfrm>
          <a:off x="4479848" y="0"/>
          <a:ext cx="3108812" cy="50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Relevant input variables</a:t>
          </a:r>
          <a:endParaRPr lang="en-US" sz="1800" kern="1200" dirty="0"/>
        </a:p>
      </dsp:txBody>
      <dsp:txXfrm>
        <a:off x="4494678" y="14830"/>
        <a:ext cx="3079152" cy="476682"/>
      </dsp:txXfrm>
    </dsp:sp>
    <dsp:sp modelId="{D40BD886-5F56-4383-B038-2DB738D2A6F5}">
      <dsp:nvSpPr>
        <dsp:cNvPr id="0" name=""/>
        <dsp:cNvSpPr/>
      </dsp:nvSpPr>
      <dsp:spPr>
        <a:xfrm>
          <a:off x="7892736" y="0"/>
          <a:ext cx="644641" cy="50634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7892736" y="101268"/>
        <a:ext cx="492738" cy="303806"/>
      </dsp:txXfrm>
    </dsp:sp>
    <dsp:sp modelId="{8E595D66-A4EE-4898-905A-4A8B797A5D1E}">
      <dsp:nvSpPr>
        <dsp:cNvPr id="0" name=""/>
        <dsp:cNvSpPr/>
      </dsp:nvSpPr>
      <dsp:spPr>
        <a:xfrm>
          <a:off x="8804964" y="26441"/>
          <a:ext cx="3033614" cy="4534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Selected </a:t>
          </a:r>
          <a:r>
            <a:rPr lang="en-US" sz="1800" kern="1200" dirty="0"/>
            <a:t>input variables</a:t>
          </a:r>
        </a:p>
      </dsp:txBody>
      <dsp:txXfrm>
        <a:off x="8818245" y="39722"/>
        <a:ext cx="3007052" cy="4268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7D7B1-5329-4DA0-8A26-5A67EE28FB8B}">
      <dsp:nvSpPr>
        <dsp:cNvPr id="0" name=""/>
        <dsp:cNvSpPr/>
      </dsp:nvSpPr>
      <dsp:spPr>
        <a:xfrm>
          <a:off x="10300" y="0"/>
          <a:ext cx="3078646" cy="7628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Rules optimization</a:t>
          </a:r>
          <a:endParaRPr lang="en-US" sz="2400" kern="1200" dirty="0"/>
        </a:p>
      </dsp:txBody>
      <dsp:txXfrm>
        <a:off x="32642" y="22342"/>
        <a:ext cx="3033962" cy="718127"/>
      </dsp:txXfrm>
    </dsp:sp>
    <dsp:sp modelId="{6349D12F-0F3E-4DD5-9760-5C7EED59B899}">
      <dsp:nvSpPr>
        <dsp:cNvPr id="0" name=""/>
        <dsp:cNvSpPr/>
      </dsp:nvSpPr>
      <dsp:spPr>
        <a:xfrm>
          <a:off x="3396811" y="0"/>
          <a:ext cx="652672" cy="7628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3396811" y="152562"/>
        <a:ext cx="456870" cy="457687"/>
      </dsp:txXfrm>
    </dsp:sp>
    <dsp:sp modelId="{13EE681E-3F53-45E8-A335-4B64F099612A}">
      <dsp:nvSpPr>
        <dsp:cNvPr id="0" name=""/>
        <dsp:cNvSpPr/>
      </dsp:nvSpPr>
      <dsp:spPr>
        <a:xfrm>
          <a:off x="4320404" y="0"/>
          <a:ext cx="3078646" cy="762811"/>
        </a:xfrm>
        <a:prstGeom prst="roundRect">
          <a:avLst>
            <a:gd name="adj" fmla="val 10000"/>
          </a:avLst>
        </a:prstGeom>
        <a:solidFill>
          <a:schemeClr val="accent5">
            <a:hueOff val="-9000504"/>
            <a:satOff val="19171"/>
            <a:lumOff val="-242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Rules simulation</a:t>
          </a:r>
          <a:endParaRPr lang="en-US" sz="2400" kern="1200" dirty="0"/>
        </a:p>
      </dsp:txBody>
      <dsp:txXfrm>
        <a:off x="4342746" y="22342"/>
        <a:ext cx="3033962" cy="718127"/>
      </dsp:txXfrm>
    </dsp:sp>
    <dsp:sp modelId="{5EBDE8E0-EA44-40FE-BB0E-68DA09DA8DAD}">
      <dsp:nvSpPr>
        <dsp:cNvPr id="0" name=""/>
        <dsp:cNvSpPr/>
      </dsp:nvSpPr>
      <dsp:spPr>
        <a:xfrm>
          <a:off x="7706915" y="0"/>
          <a:ext cx="652672" cy="7628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8001007"/>
            <a:satOff val="38342"/>
            <a:lumOff val="-484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7706915" y="152562"/>
        <a:ext cx="456870" cy="457687"/>
      </dsp:txXfrm>
    </dsp:sp>
    <dsp:sp modelId="{B5949AE1-0177-41E1-A42E-4D9F3BBDB0BA}">
      <dsp:nvSpPr>
        <dsp:cNvPr id="0" name=""/>
        <dsp:cNvSpPr/>
      </dsp:nvSpPr>
      <dsp:spPr>
        <a:xfrm>
          <a:off x="8630509" y="0"/>
          <a:ext cx="3078646" cy="762811"/>
        </a:xfrm>
        <a:prstGeom prst="roundRect">
          <a:avLst>
            <a:gd name="adj" fmla="val 10000"/>
          </a:avLst>
        </a:prstGeom>
        <a:solidFill>
          <a:schemeClr val="accent5">
            <a:hueOff val="-18001007"/>
            <a:satOff val="38342"/>
            <a:lumOff val="-484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Feature selection</a:t>
          </a:r>
          <a:endParaRPr lang="en-US" sz="2400" kern="1200" dirty="0"/>
        </a:p>
      </dsp:txBody>
      <dsp:txXfrm>
        <a:off x="8652851" y="22342"/>
        <a:ext cx="3033962" cy="718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99F9B-F711-7C4B-8976-34F578269E0D}" type="datetimeFigureOut">
              <a:rPr lang="en-IT" smtClean="0"/>
              <a:t>04/29/2025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9654B-1244-524C-8000-3762818B8D1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7927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654B-1244-524C-8000-3762818B8D1C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40175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232AA-ED70-4ABD-8862-2F27EA33E961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8613" name="日期占位符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FD11E-0FAB-43BB-A0BE-ADF80EDAC2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GB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16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232AA-ED70-4ABD-8862-2F27EA33E961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8613" name="日期占位符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FD11E-0FAB-43BB-A0BE-ADF80EDAC2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GB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214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232AA-ED70-4ABD-8862-2F27EA33E961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8613" name="日期占位符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FD11E-0FAB-43BB-A0BE-ADF80EDAC2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GB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16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232AA-ED70-4ABD-8862-2F27EA33E961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8613" name="日期占位符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FD11E-0FAB-43BB-A0BE-ADF80EDAC2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GB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99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57E6E-96F1-846E-EE04-E44A0C1CB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幻灯片图像占位符 1">
            <a:extLst>
              <a:ext uri="{FF2B5EF4-FFF2-40B4-BE49-F238E27FC236}">
                <a16:creationId xmlns:a16="http://schemas.microsoft.com/office/drawing/2014/main" id="{BFA83036-DC84-FC94-C41A-F9449A0AC9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5587" name="备注占位符 2">
            <a:extLst>
              <a:ext uri="{FF2B5EF4-FFF2-40B4-BE49-F238E27FC236}">
                <a16:creationId xmlns:a16="http://schemas.microsoft.com/office/drawing/2014/main" id="{FBEF2790-1354-6ACF-20C1-CDB7E4B5B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95588" name="灯片编号占位符 3">
            <a:extLst>
              <a:ext uri="{FF2B5EF4-FFF2-40B4-BE49-F238E27FC236}">
                <a16:creationId xmlns:a16="http://schemas.microsoft.com/office/drawing/2014/main" id="{847BCA88-9055-1AE0-26CC-7A65EA55E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36625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36625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36625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36625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36625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A510FB1-01C6-4E99-BCE1-AA8A49187F78}" type="slidenum">
              <a:rPr lang="zh-CN" altLang="zh-CN" sz="1200" b="0" baseline="0">
                <a:solidFill>
                  <a:schemeClr val="tx1"/>
                </a:solidFill>
                <a:latin typeface="Arial" panose="020B0604020202020204" pitchFamily="34" charset="0"/>
              </a:rPr>
              <a:pPr/>
              <a:t>14</a:t>
            </a:fld>
            <a:endParaRPr lang="zh-CN" altLang="zh-CN" sz="1200" b="0" baseline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80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8D2EC-BCD6-4C57-9B0E-B75E493D658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60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>
            <a:extLst>
              <a:ext uri="{FF2B5EF4-FFF2-40B4-BE49-F238E27FC236}">
                <a16:creationId xmlns:a16="http://schemas.microsoft.com/office/drawing/2014/main" id="{40EAC1E1-B762-4083-AF12-DA18002AFD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5715" name="备注占位符 2">
            <a:extLst>
              <a:ext uri="{FF2B5EF4-FFF2-40B4-BE49-F238E27FC236}">
                <a16:creationId xmlns:a16="http://schemas.microsoft.com/office/drawing/2014/main" id="{2303C840-6090-4AC5-BB6C-6FE6E2990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15716" name="灯片编号占位符 3">
            <a:extLst>
              <a:ext uri="{FF2B5EF4-FFF2-40B4-BE49-F238E27FC236}">
                <a16:creationId xmlns:a16="http://schemas.microsoft.com/office/drawing/2014/main" id="{522E25C3-C621-483A-9F00-B43E971A1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20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20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20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20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C6BB4-2DAC-49F1-A7CB-F81C43DF9C15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ct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29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232AA-ED70-4ABD-8862-2F27EA33E961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8613" name="日期占位符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FD11E-0FAB-43BB-A0BE-ADF80EDAC2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GB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71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232AA-ED70-4ABD-8862-2F27EA33E961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8613" name="日期占位符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FD11E-0FAB-43BB-A0BE-ADF80EDAC2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GB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4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232AA-ED70-4ABD-8862-2F27EA33E961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8613" name="日期占位符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FD11E-0FAB-43BB-A0BE-ADF80EDAC2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GB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573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232AA-ED70-4ABD-8862-2F27EA33E961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8613" name="日期占位符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FD11E-0FAB-43BB-A0BE-ADF80EDAC2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GB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00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232AA-ED70-4ABD-8862-2F27EA33E961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8613" name="日期占位符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FD11E-0FAB-43BB-A0BE-ADF80EDAC2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GB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232AA-ED70-4ABD-8862-2F27EA33E961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8613" name="日期占位符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FD11E-0FAB-43BB-A0BE-ADF80EDAC2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GB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268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232AA-ED70-4ABD-8862-2F27EA33E961}" type="slidenum">
              <a:rPr kumimoji="0" lang="zh-CN" alt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zh-CN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8613" name="日期占位符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1pPr>
            <a:lvl2pPr marL="742950" indent="-28575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2pPr>
            <a:lvl3pPr marL="11430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3pPr>
            <a:lvl4pPr marL="16002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4pPr>
            <a:lvl5pPr marL="2057400" indent="-228600" defTabSz="922338" eaLnBrk="0" hangingPunct="0"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5pPr>
            <a:lvl6pPr marL="25146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6pPr>
            <a:lvl7pPr marL="29718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7pPr>
            <a:lvl8pPr marL="34290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8pPr>
            <a:lvl9pPr marL="3886200" indent="-228600" defTabSz="9223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defRPr sz="2800" b="1">
                <a:solidFill>
                  <a:srgbClr val="0078CA"/>
                </a:solidFill>
                <a:latin typeface="Arial" pitchFamily="34" charset="0"/>
                <a:ea typeface="宋体-方正超大字符集" pitchFamily="65" charset="-122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FD11E-0FAB-43BB-A0BE-ADF80EDAC2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GB" sz="1200" b="1" i="0" u="none" strike="noStrike" kern="1200" cap="none" spc="0" normalizeH="0" baseline="0" noProof="0">
              <a:ln>
                <a:noFill/>
              </a:ln>
              <a:solidFill>
                <a:srgbClr val="0078CA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5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5BCF0-658C-6848-A83A-63016C7AB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181C3D-845A-254E-B741-B5CF8D074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176BC9-4C9C-934A-984D-57FC0981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76CA95-A0FD-5245-A005-76B41DC2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8892A7-0CE0-2A40-8D82-3E6945AD6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31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696C58-8376-3F48-8495-40050D18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DD959B-52BA-5F4B-9660-8DA07C4E2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53867A-162C-1442-B8D8-0ED85852F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4454D2-C89B-784B-A904-0E9DB49F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2E5B12-C2ED-134B-8108-A74130E2C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4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0DCC22B-52F2-AD40-B5A3-88D5B5D0CB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6F82E5E-0A69-DF40-8038-3741C7D9E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8F2825-D817-8148-84B9-33672D32D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C36681-4CFE-E945-862C-DE05EFBA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AD07E4-4329-724A-AEBE-AC5A4359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422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51D49486-BCF2-4013-9A60-48A54D1F43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1"/>
            <a:ext cx="3283514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题头">
            <a:extLst>
              <a:ext uri="{FF2B5EF4-FFF2-40B4-BE49-F238E27FC236}">
                <a16:creationId xmlns:a16="http://schemas.microsoft.com/office/drawing/2014/main" id="{1D75B670-A5B3-40DE-AE33-66840C6B4E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22" y="50801"/>
            <a:ext cx="434088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96926760-D75E-40F7-8949-B03CE71DFD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22" y="50801"/>
            <a:ext cx="113750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65510" y="2400301"/>
            <a:ext cx="9733273" cy="428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 altLang="zh-CN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9874" y="3127375"/>
            <a:ext cx="9762591" cy="342900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en-GB" altLang="zh-CN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768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0173" y="165100"/>
            <a:ext cx="10927457" cy="552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5379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556" y="4406901"/>
            <a:ext cx="10362614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556" y="2906713"/>
            <a:ext cx="1036261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76542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0173" y="165100"/>
            <a:ext cx="10927457" cy="552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69718" y="1384300"/>
            <a:ext cx="5632790" cy="4610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137" y="1384300"/>
            <a:ext cx="5632790" cy="4610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317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96" y="274638"/>
            <a:ext cx="10972409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96" y="1535113"/>
            <a:ext cx="53865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96" y="2174875"/>
            <a:ext cx="53865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725" y="1535113"/>
            <a:ext cx="538848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725" y="2174875"/>
            <a:ext cx="538848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1601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0173" y="165100"/>
            <a:ext cx="10927457" cy="552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734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844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95" y="273050"/>
            <a:ext cx="4010578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959" y="273051"/>
            <a:ext cx="681524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95" y="1435101"/>
            <a:ext cx="401057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4367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BFFD5-CC5A-D14A-88BD-4EC55658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AE48A1-246B-EF49-974C-EB174A7B8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620DD2-9B0C-2443-A849-B5EEE497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C40E77-F433-9B4A-BA95-52FA7CEA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EE9274-82BE-6B44-B38B-F9653CD4C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598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21" y="4800600"/>
            <a:ext cx="7313636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21" y="612775"/>
            <a:ext cx="7313636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21" y="5367338"/>
            <a:ext cx="73136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22968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0173" y="165100"/>
            <a:ext cx="10927457" cy="552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93438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55716" y="165100"/>
            <a:ext cx="2867211" cy="58293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0173" y="165100"/>
            <a:ext cx="8417914" cy="58293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4119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250173" y="165100"/>
            <a:ext cx="11472754" cy="58293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68633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288800"/>
      </p:ext>
    </p:extLst>
  </p:cSld>
  <p:clrMapOvr>
    <a:masterClrMapping/>
  </p:clrMapOvr>
  <p:transition spd="med"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7564F-4FD9-DE41-A126-BA4C73D6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AD1ED1-D2E5-6644-9CDD-71E6F01A2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CF80E4-2D29-B04C-A801-63FBB257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010C6A-154D-CF45-BD4B-F4223F9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3D9B3E-7444-6845-B37D-2B2770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03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94D76C-AC14-2448-BDE0-D88CE0CE5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501FF0-CF89-2C4A-8970-3AB746FB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5EF743-FE8B-BD47-8C24-B2B794542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A3DBF5-59EC-F44B-A598-34F12579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D48841-E101-404F-96D9-A303CDF15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BB4D9F-A20B-E34C-B9FD-A40EA1AB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69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3506AC-D72C-FE42-B39F-FB69FA72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58D61E-5E7C-8540-BF1E-AD4C79722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3C08D4-E3AA-7642-85C1-6DDD6D5CC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9CE3408-3BBB-7846-AD97-3349A17EA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95E1BDF-4C22-3A44-8B1A-ACFA63E95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1A33CF0-6615-104D-B626-5FA33390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01F3D69-17F2-7840-AB38-71F7E61D3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CAB5158-DF8D-4E44-9345-F4D822F0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57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42F8CD-38A0-4841-9253-B86DF948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CCC524A-C4AC-374D-A9A5-E915141A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3C1FC9-588F-BB41-B6B5-D5C25BED3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F172E8-04A9-C741-86EF-DFFE50A73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38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DE72109-93D9-7041-B253-E45B9676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8CC8-3594-424D-A4B9-31501CC8AB5E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75315E-89C8-BF41-B56D-C80DE5B5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E61B88-4EB6-124F-B21A-3EBCF78E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34A8-C938-D44F-8F37-F8F8D3F6B59E}" type="slidenum">
              <a:rPr lang="it-IT" smtClean="0"/>
              <a:t>‹#›</a:t>
            </a:fld>
            <a:endParaRPr lang="it-IT"/>
          </a:p>
        </p:txBody>
      </p:sp>
      <p:pic>
        <p:nvPicPr>
          <p:cNvPr id="5" name="Immagine 10">
            <a:extLst>
              <a:ext uri="{FF2B5EF4-FFF2-40B4-BE49-F238E27FC236}">
                <a16:creationId xmlns:a16="http://schemas.microsoft.com/office/drawing/2014/main" id="{304A5E68-8471-414D-AB26-87A4C79BE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8763752" y="3252205"/>
            <a:ext cx="3511341" cy="3897129"/>
          </a:xfrm>
          <a:prstGeom prst="rect">
            <a:avLst/>
          </a:prstGeom>
        </p:spPr>
      </p:pic>
      <p:pic>
        <p:nvPicPr>
          <p:cNvPr id="6" name="Immagine 11">
            <a:extLst>
              <a:ext uri="{FF2B5EF4-FFF2-40B4-BE49-F238E27FC236}">
                <a16:creationId xmlns:a16="http://schemas.microsoft.com/office/drawing/2014/main" id="{45F9B648-4A94-B84F-92C5-C987A2781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8763752" y="-226491"/>
            <a:ext cx="3511341" cy="3897129"/>
          </a:xfrm>
          <a:prstGeom prst="rect">
            <a:avLst/>
          </a:prstGeom>
        </p:spPr>
      </p:pic>
      <p:pic>
        <p:nvPicPr>
          <p:cNvPr id="9" name="Immagine 8" descr="Immagine che contiene segnale, esterni, sedendo, cibo&#10;&#10;Descrizione generata automaticamente">
            <a:extLst>
              <a:ext uri="{FF2B5EF4-FFF2-40B4-BE49-F238E27FC236}">
                <a16:creationId xmlns:a16="http://schemas.microsoft.com/office/drawing/2014/main" id="{33A24E2F-75C4-E443-BB49-8FB21740FB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7140" y="371992"/>
            <a:ext cx="2073519" cy="38900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7C35C1-3EAB-5C4B-92B3-CE9CCCA204F8}"/>
              </a:ext>
            </a:extLst>
          </p:cNvPr>
          <p:cNvSpPr txBox="1"/>
          <p:nvPr userDrawn="1"/>
        </p:nvSpPr>
        <p:spPr>
          <a:xfrm>
            <a:off x="11506952" y="6321365"/>
            <a:ext cx="68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B65C25E-8F7E-FA4E-A385-9CF281073379}" type="slidenum">
              <a:rPr lang="it-IT" sz="2000" smtClean="0">
                <a:latin typeface="Josefin Sans" pitchFamily="2" charset="77"/>
              </a:rPr>
              <a:pPr algn="ctr"/>
              <a:t>‹#›</a:t>
            </a:fld>
            <a:endParaRPr lang="it-IT" sz="2000" dirty="0">
              <a:latin typeface="Josefin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733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FF57A7-04ED-F042-B4A0-F160C8CC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A59384-37B6-E149-9831-EF12764D3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AFF470-1F4F-B748-89B6-427AD6AAA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29709C-5064-3C43-B8D6-E8D8A573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28AAB3-6B0C-E246-A7AE-E8766D7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3B8E5F-2515-6B40-927D-101215C0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40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28F804-5B21-7040-8541-57BC2B700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025BC78-052F-E74E-9781-C7D0848794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0B3AA4-2D03-444B-B50B-4CEC5F6A0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E40A20-7F03-9B42-A7B1-7226AB6F1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F8C7-0C6B-4443-8DE7-DFD8DA98B3E1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109C5F-1D25-7E45-B094-C201EA6C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11553A-9234-B642-AEA5-E2A77100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6416-5847-CA44-9CB3-4C0CA3C5A7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86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69902C4-AA34-2C4A-A810-285FEC99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FFC07D-5429-2243-AC88-C70A7310A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5E690D-418D-EA49-880C-239228218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DF8C7-0C6B-4443-8DE7-DFD8DA98B3E1}" type="datetimeFigureOut">
              <a:rPr lang="it-IT" smtClean="0"/>
              <a:t>29/04/2025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1B311B-D6E3-4B49-A8C5-3C36073C8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EC91C6-30AB-1A4A-BCEA-C02A0DF48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6416-5847-CA44-9CB3-4C0CA3C5A7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12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>
            <a:extLst>
              <a:ext uri="{FF2B5EF4-FFF2-40B4-BE49-F238E27FC236}">
                <a16:creationId xmlns:a16="http://schemas.microsoft.com/office/drawing/2014/main" id="{B145C069-2F52-4570-9EDB-F4F51F9CD2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9717" y="1384300"/>
            <a:ext cx="11453209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dirty="0"/>
              <a:t>Click to edit Master text styles</a:t>
            </a:r>
          </a:p>
          <a:p>
            <a:pPr lvl="1"/>
            <a:r>
              <a:rPr lang="en-GB" altLang="zh-CN" dirty="0"/>
              <a:t>Second level</a:t>
            </a:r>
          </a:p>
          <a:p>
            <a:pPr lvl="2"/>
            <a:r>
              <a:rPr lang="en-GB" altLang="zh-CN" dirty="0"/>
              <a:t>Third level</a:t>
            </a:r>
          </a:p>
          <a:p>
            <a:pPr lvl="3"/>
            <a:r>
              <a:rPr lang="en-GB" altLang="zh-CN" dirty="0"/>
              <a:t>Fourth level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D9B0BF6C-A9AF-4E2F-BDA3-E83BB36AF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35" y="238969"/>
            <a:ext cx="15388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fld id="{1123C856-4587-4EBA-A1A9-C9B452E52DAE}" type="slidenum">
              <a:rPr lang="zh-TW" altLang="en-US" sz="1000" baseline="0">
                <a:latin typeface="ZapfHumnst BT"/>
              </a:rPr>
              <a:pPr algn="ctr"/>
              <a:t>‹#›</a:t>
            </a:fld>
            <a:endParaRPr lang="en-US" altLang="zh-CN" sz="1000" baseline="0">
              <a:latin typeface="ZapfHumnst BT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767CB96F-67E6-4FE8-9D83-40214DEB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8" y="730251"/>
            <a:ext cx="1026293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0" hangingPunct="0">
              <a:defRPr/>
            </a:pPr>
            <a:endParaRPr lang="en-US" altLang="zh-CN" sz="1600" baseline="0">
              <a:latin typeface="Arial" pitchFamily="34" charset="0"/>
            </a:endParaRPr>
          </a:p>
        </p:txBody>
      </p:sp>
      <p:sp>
        <p:nvSpPr>
          <p:cNvPr id="1033" name="Oval 9">
            <a:extLst>
              <a:ext uri="{FF2B5EF4-FFF2-40B4-BE49-F238E27FC236}">
                <a16:creationId xmlns:a16="http://schemas.microsoft.com/office/drawing/2014/main" id="{074E172F-A836-4C47-A19A-2FF3AB4CE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6034" y="6598939"/>
            <a:ext cx="180000" cy="180000"/>
          </a:xfrm>
          <a:prstGeom prst="ellipse">
            <a:avLst/>
          </a:prstGeom>
          <a:solidFill>
            <a:srgbClr val="AED9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0" hangingPunct="0">
              <a:lnSpc>
                <a:spcPct val="90000"/>
              </a:lnSpc>
              <a:defRPr/>
            </a:pPr>
            <a:endParaRPr lang="zh-CN" altLang="en-US" sz="1400" baseline="0">
              <a:latin typeface="CG Omega" pitchFamily="34" charset="0"/>
            </a:endParaRPr>
          </a:p>
        </p:txBody>
      </p:sp>
      <p:sp>
        <p:nvSpPr>
          <p:cNvPr id="1034" name="Oval 10">
            <a:extLst>
              <a:ext uri="{FF2B5EF4-FFF2-40B4-BE49-F238E27FC236}">
                <a16:creationId xmlns:a16="http://schemas.microsoft.com/office/drawing/2014/main" id="{747D38EE-AEFD-4134-9438-EDF903F27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3115" y="6597352"/>
            <a:ext cx="180000" cy="180000"/>
          </a:xfrm>
          <a:prstGeom prst="ellipse">
            <a:avLst/>
          </a:prstGeom>
          <a:solidFill>
            <a:srgbClr val="EE35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0" hangingPunct="0">
              <a:lnSpc>
                <a:spcPct val="90000"/>
              </a:lnSpc>
              <a:defRPr/>
            </a:pPr>
            <a:endParaRPr lang="zh-CN" altLang="en-US" sz="1400" baseline="0">
              <a:latin typeface="CG Omega" pitchFamily="34" charset="0"/>
            </a:endParaRPr>
          </a:p>
        </p:txBody>
      </p:sp>
      <p:sp>
        <p:nvSpPr>
          <p:cNvPr id="1035" name="Oval 11">
            <a:extLst>
              <a:ext uri="{FF2B5EF4-FFF2-40B4-BE49-F238E27FC236}">
                <a16:creationId xmlns:a16="http://schemas.microsoft.com/office/drawing/2014/main" id="{10B92450-B7E5-4968-8E22-27BE86A1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9694" y="6598939"/>
            <a:ext cx="180000" cy="180000"/>
          </a:xfrm>
          <a:prstGeom prst="ellipse">
            <a:avLst/>
          </a:prstGeom>
          <a:solidFill>
            <a:srgbClr val="F3BD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0" hangingPunct="0">
              <a:lnSpc>
                <a:spcPct val="90000"/>
              </a:lnSpc>
              <a:defRPr/>
            </a:pPr>
            <a:endParaRPr lang="zh-CN" altLang="en-US" sz="1400" baseline="0" dirty="0">
              <a:latin typeface="CG Omega" pitchFamily="34" charset="0"/>
            </a:endParaRPr>
          </a:p>
        </p:txBody>
      </p:sp>
      <p:sp>
        <p:nvSpPr>
          <p:cNvPr id="1036" name="Oval 12">
            <a:extLst>
              <a:ext uri="{FF2B5EF4-FFF2-40B4-BE49-F238E27FC236}">
                <a16:creationId xmlns:a16="http://schemas.microsoft.com/office/drawing/2014/main" id="{2BE5CD95-95BE-43A6-9DD9-736FF0433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6774" y="6597352"/>
            <a:ext cx="180000" cy="180000"/>
          </a:xfrm>
          <a:prstGeom prst="ellipse">
            <a:avLst/>
          </a:prstGeom>
          <a:solidFill>
            <a:srgbClr val="4E9D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0" hangingPunct="0">
              <a:lnSpc>
                <a:spcPct val="90000"/>
              </a:lnSpc>
              <a:defRPr/>
            </a:pPr>
            <a:endParaRPr lang="zh-CN" altLang="en-US" sz="1400" baseline="0">
              <a:latin typeface="CG Omega" pitchFamily="34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81961C3-F6AF-4846-BE52-50F4C7258FCF}"/>
              </a:ext>
            </a:extLst>
          </p:cNvPr>
          <p:cNvCxnSpPr>
            <a:cxnSpLocks/>
          </p:cNvCxnSpPr>
          <p:nvPr userDrawn="1"/>
        </p:nvCxnSpPr>
        <p:spPr>
          <a:xfrm>
            <a:off x="265808" y="795184"/>
            <a:ext cx="11717644" cy="0"/>
          </a:xfrm>
          <a:prstGeom prst="line">
            <a:avLst/>
          </a:prstGeom>
          <a:ln>
            <a:solidFill>
              <a:srgbClr val="BABE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6">
            <a:extLst>
              <a:ext uri="{FF2B5EF4-FFF2-40B4-BE49-F238E27FC236}">
                <a16:creationId xmlns:a16="http://schemas.microsoft.com/office/drawing/2014/main" id="{335C08C7-0715-4AB0-83F7-7C49784367C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80577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rgbClr val="56505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0101F0A-435C-4A00-B0ED-A3F4EFB2E155}"/>
              </a:ext>
            </a:extLst>
          </p:cNvPr>
          <p:cNvSpPr/>
          <p:nvPr userDrawn="1"/>
        </p:nvSpPr>
        <p:spPr>
          <a:xfrm>
            <a:off x="400577" y="389249"/>
            <a:ext cx="288000" cy="28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</a:t>
            </a:r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0B29676A-79E5-449F-BF1C-6DD3BA59FB44}"/>
              </a:ext>
            </a:extLst>
          </p:cNvPr>
          <p:cNvCxnSpPr>
            <a:cxnSpLocks/>
          </p:cNvCxnSpPr>
          <p:nvPr userDrawn="1"/>
        </p:nvCxnSpPr>
        <p:spPr>
          <a:xfrm>
            <a:off x="265808" y="6525344"/>
            <a:ext cx="11717644" cy="0"/>
          </a:xfrm>
          <a:prstGeom prst="line">
            <a:avLst/>
          </a:prstGeom>
          <a:ln>
            <a:solidFill>
              <a:srgbClr val="BABE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46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99"/>
          </a:solidFill>
          <a:latin typeface="宋体" pitchFamily="2" charset="-122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99"/>
          </a:solidFill>
          <a:latin typeface="宋体" pitchFamily="2" charset="-122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99"/>
          </a:solidFill>
          <a:latin typeface="宋体" pitchFamily="2" charset="-122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99"/>
          </a:solidFill>
          <a:latin typeface="宋体" pitchFamily="2" charset="-122"/>
          <a:ea typeface="宋体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99"/>
          </a:solidFill>
          <a:latin typeface="宋体" pitchFamily="2" charset="-122"/>
          <a:ea typeface="宋体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99"/>
          </a:solidFill>
          <a:latin typeface="宋体" pitchFamily="2" charset="-122"/>
          <a:ea typeface="宋体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99"/>
          </a:solidFill>
          <a:latin typeface="宋体" pitchFamily="2" charset="-122"/>
          <a:ea typeface="宋体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3399"/>
          </a:solidFill>
          <a:latin typeface="宋体" pitchFamily="2" charset="-122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27038" indent="-236538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SzPct val="9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  <a:ea typeface="+mn-ea"/>
        </a:defRPr>
      </a:lvl2pPr>
      <a:lvl3pPr marL="827088" indent="-209550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236663" indent="-219075" algn="l" rtl="0" eaLnBrk="0" fontAlgn="base" hangingPunct="0">
        <a:spcBef>
          <a:spcPct val="0"/>
        </a:spcBef>
        <a:spcAft>
          <a:spcPct val="0"/>
        </a:spcAft>
        <a:buClr>
          <a:srgbClr val="003399"/>
        </a:buClr>
        <a:buSzPct val="60000"/>
        <a:buFont typeface="Wingdings" panose="05000000000000000000" pitchFamily="2" charset="2"/>
        <a:buChar char="Ø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88000"/>
        </a:lnSpc>
        <a:spcBef>
          <a:spcPct val="68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Ø"/>
        <a:defRPr sz="1600">
          <a:solidFill>
            <a:schemeClr val="tx1"/>
          </a:solidFill>
          <a:latin typeface="Times New Roman" pitchFamily="18" charset="0"/>
          <a:ea typeface="+mn-ea"/>
        </a:defRPr>
      </a:lvl5pPr>
      <a:lvl6pPr marL="2514600" indent="-228600" algn="l" rtl="0" eaLnBrk="0" fontAlgn="base" hangingPunct="0">
        <a:lnSpc>
          <a:spcPct val="88000"/>
        </a:lnSpc>
        <a:spcBef>
          <a:spcPct val="68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1600">
          <a:solidFill>
            <a:schemeClr val="tx1"/>
          </a:solidFill>
          <a:latin typeface="Times New Roman" pitchFamily="18" charset="0"/>
          <a:ea typeface="+mn-ea"/>
        </a:defRPr>
      </a:lvl6pPr>
      <a:lvl7pPr marL="2971800" indent="-228600" algn="l" rtl="0" eaLnBrk="0" fontAlgn="base" hangingPunct="0">
        <a:lnSpc>
          <a:spcPct val="88000"/>
        </a:lnSpc>
        <a:spcBef>
          <a:spcPct val="68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1600">
          <a:solidFill>
            <a:schemeClr val="tx1"/>
          </a:solidFill>
          <a:latin typeface="Times New Roman" pitchFamily="18" charset="0"/>
          <a:ea typeface="+mn-ea"/>
        </a:defRPr>
      </a:lvl7pPr>
      <a:lvl8pPr marL="3429000" indent="-228600" algn="l" rtl="0" eaLnBrk="0" fontAlgn="base" hangingPunct="0">
        <a:lnSpc>
          <a:spcPct val="88000"/>
        </a:lnSpc>
        <a:spcBef>
          <a:spcPct val="68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1600">
          <a:solidFill>
            <a:schemeClr val="tx1"/>
          </a:solidFill>
          <a:latin typeface="Times New Roman" pitchFamily="18" charset="0"/>
          <a:ea typeface="+mn-ea"/>
        </a:defRPr>
      </a:lvl8pPr>
      <a:lvl9pPr marL="3886200" indent="-228600" algn="l" rtl="0" eaLnBrk="0" fontAlgn="base" hangingPunct="0">
        <a:lnSpc>
          <a:spcPct val="88000"/>
        </a:lnSpc>
        <a:spcBef>
          <a:spcPct val="68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16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notesSlide" Target="../notesSlides/notesSlide3.xml"/><Relationship Id="rId7" Type="http://schemas.openxmlformats.org/officeDocument/2006/relationships/diagramData" Target="../diagrams/data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4.emf"/><Relationship Id="rId11" Type="http://schemas.microsoft.com/office/2007/relationships/diagramDrawing" Target="../diagrams/drawing1.xml"/><Relationship Id="rId5" Type="http://schemas.openxmlformats.org/officeDocument/2006/relationships/image" Target="../media/image13.emf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emf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7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1.png"/><Relationship Id="rId5" Type="http://schemas.openxmlformats.org/officeDocument/2006/relationships/diagramData" Target="../diagrams/data2.xml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BD5123F-3E61-4A73-AB1E-0D5C60EC5F2C}"/>
              </a:ext>
            </a:extLst>
          </p:cNvPr>
          <p:cNvGrpSpPr/>
          <p:nvPr/>
        </p:nvGrpSpPr>
        <p:grpSpPr>
          <a:xfrm>
            <a:off x="-190231" y="-89650"/>
            <a:ext cx="13095492" cy="7142104"/>
            <a:chOff x="-190231" y="-89650"/>
            <a:chExt cx="13095492" cy="714210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1955492-F001-4B61-B94D-D011408BF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940" r="1"/>
            <a:stretch/>
          </p:blipFill>
          <p:spPr>
            <a:xfrm>
              <a:off x="4572000" y="-89650"/>
              <a:ext cx="8333261" cy="70373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A795541-6280-49FA-B3C7-0261C5EA9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769" r="4310"/>
            <a:stretch/>
          </p:blipFill>
          <p:spPr>
            <a:xfrm>
              <a:off x="-190231" y="-89650"/>
              <a:ext cx="9004031" cy="71421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AutoShape 2" descr="Water statistics - Statistics Explained">
            <a:extLst>
              <a:ext uri="{FF2B5EF4-FFF2-40B4-BE49-F238E27FC236}">
                <a16:creationId xmlns:a16="http://schemas.microsoft.com/office/drawing/2014/main" id="{3E1B06B2-4940-CF4E-976C-22AAA3CE4C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 sz="1351"/>
          </a:p>
        </p:txBody>
      </p:sp>
      <p:sp>
        <p:nvSpPr>
          <p:cNvPr id="3" name="AutoShape 4" descr="Water statistics - Statistics Explained">
            <a:extLst>
              <a:ext uri="{FF2B5EF4-FFF2-40B4-BE49-F238E27FC236}">
                <a16:creationId xmlns:a16="http://schemas.microsoft.com/office/drawing/2014/main" id="{36F73910-0312-D842-8778-50C4888289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 sz="1351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8583BE4-9D87-8C48-999D-96071506B9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8741869" y="-266319"/>
            <a:ext cx="3534612" cy="391566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BBDE10C-1FAB-2543-B537-18DDA2EC78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8739555" y="3239137"/>
            <a:ext cx="3534612" cy="391566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494FCAC1-AD08-7442-9DAB-456E6935D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836" b="89930" l="9980" r="92095">
                        <a14:foregroundMark x1="38241" y1="37471" x2="38241" y2="37471"/>
                        <a14:foregroundMark x1="44862" y1="38642" x2="44862" y2="38642"/>
                        <a14:foregroundMark x1="47826" y1="39813" x2="47826" y2="39813"/>
                        <a14:foregroundMark x1="52174" y1="41686" x2="52174" y2="41686"/>
                        <a14:foregroundMark x1="55731" y1="38407" x2="55731" y2="38407"/>
                        <a14:foregroundMark x1="60968" y1="37939" x2="60968" y2="37939"/>
                        <a14:foregroundMark x1="66304" y1="37939" x2="66304" y2="37939"/>
                        <a14:foregroundMark x1="70949" y1="42155" x2="70949" y2="42155"/>
                        <a14:foregroundMark x1="76877" y1="46838" x2="76877" y2="46838"/>
                        <a14:foregroundMark x1="79941" y1="45433" x2="79941" y2="45433"/>
                        <a14:foregroundMark x1="88439" y1="48712" x2="88439" y2="48712"/>
                        <a14:foregroundMark x1="37451" y1="62061" x2="37451" y2="62061"/>
                        <a14:foregroundMark x1="41403" y1="61124" x2="41403" y2="61124"/>
                        <a14:foregroundMark x1="43182" y1="61124" x2="43182" y2="61124"/>
                        <a14:foregroundMark x1="47134" y1="60187" x2="47134" y2="60187"/>
                        <a14:foregroundMark x1="52174" y1="61358" x2="52174" y2="61358"/>
                        <a14:foregroundMark x1="57609" y1="59485" x2="57609" y2="59485"/>
                        <a14:foregroundMark x1="61858" y1="63466" x2="61858" y2="63466"/>
                        <a14:foregroundMark x1="65514" y1="62061" x2="65514" y2="62061"/>
                        <a14:foregroundMark x1="67292" y1="60187" x2="67292" y2="60187"/>
                        <a14:foregroundMark x1="72036" y1="60187" x2="72036" y2="60187"/>
                        <a14:foregroundMark x1="57609" y1="57377" x2="57609" y2="57377"/>
                        <a14:backgroundMark x1="34190" y1="42155" x2="34190" y2="42155"/>
                        <a14:backgroundMark x1="38241" y1="40749" x2="38241" y2="40749"/>
                        <a14:backgroundMark x1="47826" y1="61827" x2="47826" y2="61827"/>
                        <a14:backgroundMark x1="57016" y1="63232" x2="57016" y2="63232"/>
                        <a14:backgroundMark x1="65119" y1="63934" x2="65119" y2="63934"/>
                        <a14:backgroundMark x1="65020" y1="59016" x2="65020" y2="59016"/>
                        <a14:backgroundMark x1="68379" y1="63700" x2="68379" y2="63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558" y="-5371"/>
            <a:ext cx="3084780" cy="1298534"/>
          </a:xfrm>
          <a:prstGeom prst="rect">
            <a:avLst/>
          </a:prstGeom>
        </p:spPr>
      </p:pic>
      <p:sp>
        <p:nvSpPr>
          <p:cNvPr id="16" name="CasellaDiTesto 14">
            <a:extLst>
              <a:ext uri="{FF2B5EF4-FFF2-40B4-BE49-F238E27FC236}">
                <a16:creationId xmlns:a16="http://schemas.microsoft.com/office/drawing/2014/main" id="{96C5F036-C58E-8C47-BC29-CD963E3FEA6A}"/>
              </a:ext>
            </a:extLst>
          </p:cNvPr>
          <p:cNvSpPr txBox="1"/>
          <p:nvPr/>
        </p:nvSpPr>
        <p:spPr>
          <a:xfrm>
            <a:off x="-101600" y="1663185"/>
            <a:ext cx="8838842" cy="22467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324000" rtlCol="0">
            <a:noAutofit/>
          </a:bodyPr>
          <a:lstStyle/>
          <a:p>
            <a:r>
              <a:rPr lang="en-US" altLang="zh-CN" sz="35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" panose="020B0604020202020204" pitchFamily="34" charset="0"/>
              </a:rPr>
              <a:t>A Feature Selection Framework for Enhancing Interpretability and Performance in Multi-Objective Water Systems Operations</a:t>
            </a:r>
            <a:endParaRPr lang="it-IT" sz="35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7" name="CasellaDiTesto 20">
            <a:extLst>
              <a:ext uri="{FF2B5EF4-FFF2-40B4-BE49-F238E27FC236}">
                <a16:creationId xmlns:a16="http://schemas.microsoft.com/office/drawing/2014/main" id="{1F2D00AE-A5CA-2C4B-9092-91075FF5A207}"/>
              </a:ext>
            </a:extLst>
          </p:cNvPr>
          <p:cNvSpPr txBox="1"/>
          <p:nvPr/>
        </p:nvSpPr>
        <p:spPr>
          <a:xfrm>
            <a:off x="89235" y="4779316"/>
            <a:ext cx="9207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Josefin Sans" pitchFamily="2" charset="77"/>
              </a:rPr>
              <a:t>Guang Yang, Matteo Giuliani, Andrea Castelletti, </a:t>
            </a:r>
            <a:endParaRPr lang="it-IT" sz="2400" dirty="0" smtClean="0">
              <a:solidFill>
                <a:schemeClr val="bg1"/>
              </a:solidFill>
              <a:latin typeface="Josefin Sans" pitchFamily="2" charset="77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Josefin Sans" pitchFamily="2" charset="77"/>
              </a:rPr>
              <a:t>Zengchuan </a:t>
            </a:r>
            <a:r>
              <a:rPr lang="it-IT" sz="2400" dirty="0">
                <a:solidFill>
                  <a:schemeClr val="bg1"/>
                </a:solidFill>
                <a:latin typeface="Josefin Sans" pitchFamily="2" charset="77"/>
              </a:rPr>
              <a:t>Dong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2D698DDF-9C0D-5B4F-B143-420C71A9F1C8}"/>
              </a:ext>
            </a:extLst>
          </p:cNvPr>
          <p:cNvSpPr txBox="1">
            <a:spLocks/>
          </p:cNvSpPr>
          <p:nvPr/>
        </p:nvSpPr>
        <p:spPr>
          <a:xfrm>
            <a:off x="89236" y="5664221"/>
            <a:ext cx="3177980" cy="47785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May 01, 2025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2D698DDF-9C0D-5B4F-B143-420C71A9F1C8}"/>
              </a:ext>
            </a:extLst>
          </p:cNvPr>
          <p:cNvSpPr txBox="1">
            <a:spLocks/>
          </p:cNvSpPr>
          <p:nvPr/>
        </p:nvSpPr>
        <p:spPr>
          <a:xfrm>
            <a:off x="5901909" y="6282040"/>
            <a:ext cx="3014233" cy="47785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guang.yang@</a:t>
            </a:r>
            <a:r>
              <a:rPr lang="en-US" altLang="zh-CN" sz="2000" dirty="0">
                <a:solidFill>
                  <a:schemeClr val="bg1"/>
                </a:solidFill>
              </a:rPr>
              <a:t>hhu.edu.cn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D040E1E-FE31-2CC2-92EF-D74E3A5F6F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6" y="63372"/>
            <a:ext cx="1214523" cy="125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9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E82D281-6E65-C2BF-4492-CCC6D0EC2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93" y="907129"/>
            <a:ext cx="3600000" cy="55442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93" y="2639622"/>
            <a:ext cx="2700000" cy="381176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01" y="2639622"/>
            <a:ext cx="2700000" cy="38117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786" y="2639622"/>
            <a:ext cx="2700000" cy="3811764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393D6DAD-898D-4C2F-BF9D-9875519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30525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aseline="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variables selections considering DM preferences</a:t>
            </a:r>
            <a:endParaRPr lang="en-US" altLang="zh-CN" baseline="0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4502044" y="1510877"/>
            <a:ext cx="17277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MER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Qin</a:t>
            </a:r>
            <a:r>
              <a:rPr lang="en-US" altLang="zh-CN" sz="2000" b="1" baseline="-25000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r>
              <a:rPr lang="en-US" altLang="zh-CN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 </a:t>
            </a:r>
            <a:endParaRPr 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7231797" y="1510877"/>
            <a:ext cx="17277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MER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Qin</a:t>
            </a:r>
            <a:r>
              <a:rPr lang="en-US" altLang="zh-CN" sz="2000" b="1" baseline="-25000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r>
              <a:rPr lang="en-US" altLang="zh-CN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 </a:t>
            </a:r>
            <a:endParaRPr 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9715589" y="1510877"/>
            <a:ext cx="21284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MER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smtClean="0">
                <a:solidFill>
                  <a:srgbClr val="FF7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Month of year </a:t>
            </a:r>
            <a:endParaRPr lang="en-US" sz="2000" b="1" dirty="0">
              <a:solidFill>
                <a:srgbClr val="FF7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4001027" y="997685"/>
            <a:ext cx="272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HP</a:t>
            </a:r>
            <a:r>
              <a:rPr lang="en-US" altLang="zh-CN" sz="2000" b="1" baseline="-25000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-preferred</a:t>
            </a:r>
            <a:endParaRPr lang="en-US" sz="20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6730780" y="997685"/>
            <a:ext cx="272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HP</a:t>
            </a:r>
            <a:r>
              <a:rPr lang="en-US" altLang="zh-CN" sz="2000" b="1" baseline="-25000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MER</a:t>
            </a: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-preferred</a:t>
            </a:r>
            <a:endParaRPr lang="en-US" sz="20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9414919" y="997685"/>
            <a:ext cx="272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HP</a:t>
            </a:r>
            <a:r>
              <a:rPr lang="en-US" altLang="zh-CN" sz="2000" b="1" baseline="-25000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HAD</a:t>
            </a: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-preferred</a:t>
            </a:r>
            <a:endParaRPr lang="en-US" sz="20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424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AC31520-FF21-4A76-3216-08E576BEC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7" y="907129"/>
            <a:ext cx="3600000" cy="55442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17" y="2639620"/>
            <a:ext cx="2700000" cy="38117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017" y="2639619"/>
            <a:ext cx="2700000" cy="38117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17" y="2639621"/>
            <a:ext cx="2700000" cy="3811765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393D6DAD-898D-4C2F-BF9D-9875519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30525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aseline="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variables selections considering DM preferences</a:t>
            </a:r>
            <a:endParaRPr lang="en-US" altLang="zh-CN" baseline="0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4502044" y="1510877"/>
            <a:ext cx="17277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MER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Qin</a:t>
            </a:r>
            <a:r>
              <a:rPr lang="en-US" altLang="zh-CN" sz="2000" b="1" baseline="-25000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Atbs</a:t>
            </a:r>
            <a:r>
              <a:rPr lang="en-US" altLang="zh-CN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 </a:t>
            </a:r>
            <a:endParaRPr 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7231797" y="1510877"/>
            <a:ext cx="17277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MER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Qin</a:t>
            </a:r>
            <a:r>
              <a:rPr lang="en-US" altLang="zh-CN" sz="2000" b="1" baseline="-25000" dirty="0" err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Atbs</a:t>
            </a:r>
            <a:r>
              <a:rPr lang="en-US" altLang="zh-CN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 </a:t>
            </a:r>
            <a:endParaRPr 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9715589" y="1510877"/>
            <a:ext cx="21284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MER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solidFill>
                  <a:srgbClr val="FF7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Qin</a:t>
            </a:r>
            <a:r>
              <a:rPr lang="en-US" altLang="zh-CN" sz="2000" b="1" baseline="-25000" dirty="0" err="1" smtClean="0">
                <a:solidFill>
                  <a:srgbClr val="FF7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endParaRPr lang="en-US" sz="2000" b="1" baseline="-25000" dirty="0">
              <a:solidFill>
                <a:srgbClr val="FF7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4001027" y="997685"/>
            <a:ext cx="272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HP</a:t>
            </a:r>
            <a:r>
              <a:rPr lang="en-US" altLang="zh-CN" sz="2000" b="1" baseline="-25000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MER</a:t>
            </a: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-preferred</a:t>
            </a:r>
            <a:endParaRPr lang="en-US" sz="20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6730780" y="997685"/>
            <a:ext cx="272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err="1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Irr</a:t>
            </a:r>
            <a:r>
              <a:rPr lang="en-US" altLang="zh-CN" sz="2000" b="1" baseline="-25000" dirty="0" err="1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Sudan</a:t>
            </a: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-preferred</a:t>
            </a:r>
            <a:endParaRPr lang="en-US" sz="20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9414919" y="997685"/>
            <a:ext cx="272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HP</a:t>
            </a:r>
            <a:r>
              <a:rPr lang="en-US" altLang="zh-CN" sz="2000" b="1" baseline="-25000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HAD</a:t>
            </a: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-preferred</a:t>
            </a:r>
            <a:endParaRPr lang="en-US" sz="20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21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1558969-174C-162C-57A0-133D4C417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1" y="881742"/>
            <a:ext cx="3600000" cy="55442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57" y="2402631"/>
            <a:ext cx="2849886" cy="40233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71" y="2402631"/>
            <a:ext cx="2849886" cy="4023368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393D6DAD-898D-4C2F-BF9D-9875519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30525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aseline="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variables selections considering DM preferences</a:t>
            </a:r>
            <a:endParaRPr lang="en-US" altLang="zh-CN" baseline="0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7830871" y="1396616"/>
            <a:ext cx="23258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err="1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Wt</a:t>
            </a:r>
            <a:r>
              <a:rPr lang="en-US" altLang="zh-CN" sz="2000" b="1" baseline="-25000" dirty="0" err="1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HADs</a:t>
            </a:r>
            <a:endParaRPr lang="en-US" altLang="zh-CN" sz="2000" b="1" baseline="-25000" dirty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HAD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solidFill>
                  <a:srgbClr val="ED7D3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Qin</a:t>
            </a:r>
            <a:r>
              <a:rPr lang="en-US" altLang="zh-CN" sz="2000" b="1" baseline="-25000" dirty="0" err="1" smtClean="0">
                <a:solidFill>
                  <a:srgbClr val="ED7D3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r>
              <a:rPr lang="en-US" altLang="zh-CN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 </a:t>
            </a:r>
            <a:endParaRPr 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5010766" y="1386968"/>
            <a:ext cx="21284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Wt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HADs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HAD</a:t>
            </a:r>
            <a:endParaRPr lang="en-US" altLang="zh-CN" sz="2000" b="1" baseline="-25000" dirty="0" smtClean="0">
              <a:latin typeface="Microsoft YaHei UI" panose="020B0503020204020204" pitchFamily="34" charset="-122"/>
              <a:ea typeface="Microsoft YaHei UI" panose="020B0503020204020204" pitchFamily="34" charset="-122"/>
              <a:cs typeface="Times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2000" b="1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</a:t>
            </a:r>
            <a:r>
              <a:rPr lang="en-US" altLang="zh-CN" sz="2000" b="1" baseline="-25000" dirty="0" err="1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GERD</a:t>
            </a:r>
            <a:endParaRPr lang="en-US" sz="2000" b="1" baseline="-25000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7594641" y="924392"/>
            <a:ext cx="272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err="1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Irr</a:t>
            </a:r>
            <a:r>
              <a:rPr lang="en-US" altLang="zh-CN" sz="2000" b="1" baseline="-25000" dirty="0" err="1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HAD</a:t>
            </a: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-preferred</a:t>
            </a:r>
            <a:endParaRPr lang="en-US" sz="20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4710096" y="873776"/>
            <a:ext cx="272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HP</a:t>
            </a:r>
            <a:r>
              <a:rPr lang="en-US" altLang="zh-CN" sz="2000" b="1" baseline="-25000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HAD</a:t>
            </a:r>
            <a:r>
              <a:rPr lang="en-US" altLang="zh-CN" sz="2000" b="1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-preferred</a:t>
            </a:r>
            <a:endParaRPr lang="en-US" sz="20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3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9">
            <a:extLst>
              <a:ext uri="{FF2B5EF4-FFF2-40B4-BE49-F238E27FC236}">
                <a16:creationId xmlns:a16="http://schemas.microsoft.com/office/drawing/2014/main" id="{393D6DAD-898D-4C2F-BF9D-9875519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30525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aseline="0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Multi-objective optimization </a:t>
            </a:r>
            <a:r>
              <a:rPr lang="en-US" altLang="zh-CN" baseline="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 various input variables</a:t>
            </a:r>
            <a:endParaRPr lang="en-US" altLang="zh-CN" baseline="0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757" y="929640"/>
            <a:ext cx="2967370" cy="58411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27" y="1450090"/>
            <a:ext cx="3005561" cy="50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919666" y="1316927"/>
                <a:ext cx="3608937" cy="1167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GERD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GERD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q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GERD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τ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MER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MER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q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GERD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τ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HAD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HAD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q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GERD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τ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66" y="1316927"/>
                <a:ext cx="3608937" cy="1167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895923" y="2961265"/>
                <a:ext cx="4998611" cy="1167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GERD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MER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HAD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q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MER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MER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HAD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q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HAD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MER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HAD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q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23" y="2961265"/>
                <a:ext cx="4998611" cy="11673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-470" y="4614793"/>
                <a:ext cx="5774597" cy="1693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{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&amp;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GERD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GERD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GERD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GERD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  <m:e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&amp;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MER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MER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MER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MER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  <m:e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&amp;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HAD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HAD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HAD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HA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 smtClean="0">
                                                <a:latin typeface="Cambria Math" panose="02040503050406030204" pitchFamily="18" charset="0"/>
                                              </a:rPr>
                                              <m:t>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eqAr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GERD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MER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HAD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q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GERD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External</m:t>
                                </m:r>
                                <m:r>
                                  <a:rPr lang="en-US" b="0" i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variables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0" y="4614793"/>
                <a:ext cx="5774597" cy="1693349"/>
              </a:xfrm>
              <a:prstGeom prst="rect">
                <a:avLst/>
              </a:prstGeom>
              <a:blipFill>
                <a:blip r:embed="rId8"/>
                <a:stretch>
                  <a:fillRect r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1587704" y="1049980"/>
            <a:ext cx="3291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Conventional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inputs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93740" y="5044719"/>
            <a:ext cx="1184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F3-F5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919666" y="2684485"/>
            <a:ext cx="5635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Coordinated </a:t>
            </a:r>
            <a:r>
              <a:rPr lang="en-US" altLang="zh-CN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c</a:t>
            </a:r>
            <a:r>
              <a:rPr 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onventional inputs</a:t>
            </a:r>
            <a:endParaRPr 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1131571" y="4358443"/>
            <a:ext cx="4485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Selected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inputs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383081" y="3351370"/>
            <a:ext cx="60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F2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383081" y="1704603"/>
            <a:ext cx="60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F1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 bwMode="auto">
          <a:xfrm rot="2477887">
            <a:off x="9759370" y="1430132"/>
            <a:ext cx="622590" cy="181256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3000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46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3CA01-52BE-5123-4755-989E2F6B4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>
            <a:extLst>
              <a:ext uri="{FF2B5EF4-FFF2-40B4-BE49-F238E27FC236}">
                <a16:creationId xmlns:a16="http://schemas.microsoft.com/office/drawing/2014/main" id="{AB91EA79-064F-1541-066C-C53930BDF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15440"/>
            <a:ext cx="11017224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000" baseline="0" dirty="0">
                <a:solidFill>
                  <a:srgbClr val="003399"/>
                </a:solidFill>
                <a:latin typeface="+mn-lt"/>
                <a:ea typeface="微软雅黑" panose="020B0503020204020204" pitchFamily="34" charset="-122"/>
              </a:rPr>
              <a:t>Summary and Highlights</a:t>
            </a:r>
          </a:p>
        </p:txBody>
      </p:sp>
      <p:grpSp>
        <p:nvGrpSpPr>
          <p:cNvPr id="32" name="Group 20">
            <a:extLst>
              <a:ext uri="{FF2B5EF4-FFF2-40B4-BE49-F238E27FC236}">
                <a16:creationId xmlns:a16="http://schemas.microsoft.com/office/drawing/2014/main" id="{0CD49AC5-E001-806C-DCA9-6884F27B9E7B}"/>
              </a:ext>
            </a:extLst>
          </p:cNvPr>
          <p:cNvGrpSpPr>
            <a:grpSpLocks/>
          </p:cNvGrpSpPr>
          <p:nvPr/>
        </p:nvGrpSpPr>
        <p:grpSpPr bwMode="auto">
          <a:xfrm>
            <a:off x="427845" y="1289938"/>
            <a:ext cx="11312485" cy="1262063"/>
            <a:chOff x="280" y="1071"/>
            <a:chExt cx="4465" cy="795"/>
          </a:xfrm>
        </p:grpSpPr>
        <p:sp>
          <p:nvSpPr>
            <p:cNvPr id="33" name="AutoShape 10">
              <a:extLst>
                <a:ext uri="{FF2B5EF4-FFF2-40B4-BE49-F238E27FC236}">
                  <a16:creationId xmlns:a16="http://schemas.microsoft.com/office/drawing/2014/main" id="{2F343EE6-61AA-6A3F-BAD5-187ADC42FA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0" y="1071"/>
              <a:ext cx="4465" cy="79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19B3B3"/>
                </a:gs>
                <a:gs pos="100000">
                  <a:srgbClr val="CEEF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kumimoji="1" lang="zh-TW" altLang="en-US" sz="2400" b="0">
                <a:solidFill>
                  <a:schemeClr val="tx1"/>
                </a:solidFill>
                <a:latin typeface="華康儷黑 Std W5"/>
                <a:ea typeface="華康儷黑 Std W5"/>
                <a:cs typeface="華康儷黑 Std W5"/>
              </a:endParaRPr>
            </a:p>
          </p:txBody>
        </p:sp>
        <p:sp>
          <p:nvSpPr>
            <p:cNvPr id="34" name="Text Box 16">
              <a:extLst>
                <a:ext uri="{FF2B5EF4-FFF2-40B4-BE49-F238E27FC236}">
                  <a16:creationId xmlns:a16="http://schemas.microsoft.com/office/drawing/2014/main" id="{51CEB07D-6E96-43EC-9042-2E0A3BA55A3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7" y="1176"/>
              <a:ext cx="442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rgbClr val="0078CA"/>
                  </a:solidFill>
                  <a:latin typeface="Arial" pitchFamily="34" charset="0"/>
                  <a:cs typeface="Times New Roman" pitchFamily="18" charset="0"/>
                </a:defRPr>
              </a:lvl1pPr>
              <a:lvl2pPr>
                <a:defRPr sz="2400">
                  <a:solidFill>
                    <a:srgbClr val="0078CA"/>
                  </a:solidFill>
                  <a:latin typeface="Arial" pitchFamily="34" charset="0"/>
                  <a:cs typeface="Times New Roman" pitchFamily="18" charset="0"/>
                </a:defRPr>
              </a:lvl2pPr>
              <a:lvl3pPr>
                <a:defRPr sz="2200">
                  <a:solidFill>
                    <a:srgbClr val="0078CA"/>
                  </a:solidFill>
                  <a:latin typeface="Arial" pitchFamily="34" charset="0"/>
                  <a:cs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just">
                <a:buClr>
                  <a:srgbClr val="C00000"/>
                </a:buClr>
                <a:defRPr/>
              </a:pPr>
              <a:r>
                <a:rPr lang="en-US" altLang="zh-CN" sz="2400" dirty="0" smtClean="0">
                  <a:solidFill>
                    <a:srgbClr val="002060"/>
                  </a:solidFill>
                  <a:latin typeface="+mn-lt"/>
                  <a:ea typeface="黑体" pitchFamily="49" charset="-122"/>
                  <a:cs typeface="+mn-cs"/>
                </a:rPr>
                <a:t>Variables </a:t>
              </a:r>
              <a:r>
                <a:rPr lang="en-US" altLang="zh-CN" sz="2400" dirty="0">
                  <a:solidFill>
                    <a:srgbClr val="002060"/>
                  </a:solidFill>
                  <a:latin typeface="+mn-lt"/>
                  <a:ea typeface="黑体" pitchFamily="49" charset="-122"/>
                  <a:cs typeface="+mn-cs"/>
                </a:rPr>
                <a:t>that reflect collaborative operations among different reservoirs consistently received higher importance rankings in 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+mn-lt"/>
                  <a:ea typeface="黑体" pitchFamily="49" charset="-122"/>
                  <a:cs typeface="+mn-cs"/>
                </a:rPr>
                <a:t>the selection process.</a:t>
              </a:r>
              <a:endParaRPr lang="zh-CN" altLang="en-US" sz="2400" baseline="0" dirty="0">
                <a:solidFill>
                  <a:srgbClr val="002060"/>
                </a:solidFill>
                <a:latin typeface="+mn-lt"/>
                <a:ea typeface="黑体" pitchFamily="49" charset="-122"/>
                <a:cs typeface="+mn-cs"/>
              </a:endParaRPr>
            </a:p>
          </p:txBody>
        </p:sp>
      </p:grpSp>
      <p:grpSp>
        <p:nvGrpSpPr>
          <p:cNvPr id="41" name="Group 20">
            <a:extLst>
              <a:ext uri="{FF2B5EF4-FFF2-40B4-BE49-F238E27FC236}">
                <a16:creationId xmlns:a16="http://schemas.microsoft.com/office/drawing/2014/main" id="{3C0A54BF-BE61-9B23-CB1D-F086140D167E}"/>
              </a:ext>
            </a:extLst>
          </p:cNvPr>
          <p:cNvGrpSpPr>
            <a:grpSpLocks/>
          </p:cNvGrpSpPr>
          <p:nvPr/>
        </p:nvGrpSpPr>
        <p:grpSpPr bwMode="auto">
          <a:xfrm>
            <a:off x="435784" y="3065485"/>
            <a:ext cx="11310540" cy="1152576"/>
            <a:chOff x="280" y="1071"/>
            <a:chExt cx="4465" cy="859"/>
          </a:xfrm>
        </p:grpSpPr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64222F19-1C31-CEE7-A526-39292634BF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0" y="1071"/>
              <a:ext cx="4465" cy="85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7F1C7">
                    <a:lumMod val="50000"/>
                    <a:lumOff val="50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zh-TW" altLang="en-US" sz="2400" b="0">
                <a:solidFill>
                  <a:schemeClr val="tx1"/>
                </a:solidFill>
                <a:latin typeface="華康儷黑 Std W5"/>
                <a:ea typeface="華康儷黑 Std W5"/>
                <a:cs typeface="華康儷黑 Std W5"/>
              </a:endParaRPr>
            </a:p>
          </p:txBody>
        </p:sp>
        <p:sp>
          <p:nvSpPr>
            <p:cNvPr id="47" name="Text Box 16">
              <a:extLst>
                <a:ext uri="{FF2B5EF4-FFF2-40B4-BE49-F238E27FC236}">
                  <a16:creationId xmlns:a16="http://schemas.microsoft.com/office/drawing/2014/main" id="{F133DD3D-EA9E-97B7-9613-10678734E13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4" y="1190"/>
              <a:ext cx="4424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rgbClr val="0078CA"/>
                  </a:solidFill>
                  <a:latin typeface="Arial" pitchFamily="34" charset="0"/>
                  <a:cs typeface="Times New Roman" pitchFamily="18" charset="0"/>
                </a:defRPr>
              </a:lvl1pPr>
              <a:lvl2pPr>
                <a:defRPr sz="2400">
                  <a:solidFill>
                    <a:srgbClr val="0078CA"/>
                  </a:solidFill>
                  <a:latin typeface="Arial" pitchFamily="34" charset="0"/>
                  <a:cs typeface="Times New Roman" pitchFamily="18" charset="0"/>
                </a:defRPr>
              </a:lvl2pPr>
              <a:lvl3pPr>
                <a:defRPr sz="2200">
                  <a:solidFill>
                    <a:srgbClr val="0078CA"/>
                  </a:solidFill>
                  <a:latin typeface="Arial" pitchFamily="34" charset="0"/>
                  <a:cs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just">
                <a:buClr>
                  <a:srgbClr val="C00000"/>
                </a:buClr>
                <a:defRPr/>
              </a:pPr>
              <a:r>
                <a:rPr lang="en-US" altLang="zh-CN" sz="2400" dirty="0">
                  <a:solidFill>
                    <a:srgbClr val="002060"/>
                  </a:solidFill>
                  <a:ea typeface="黑体" pitchFamily="49" charset="-122"/>
                </a:rPr>
                <a:t>The selected input variables of each reservoir </a:t>
              </a:r>
              <a:r>
                <a:rPr lang="en-US" altLang="zh-CN" sz="2400" dirty="0" smtClean="0">
                  <a:solidFill>
                    <a:srgbClr val="002060"/>
                  </a:solidFill>
                  <a:ea typeface="黑体" pitchFamily="49" charset="-122"/>
                </a:rPr>
                <a:t>can vary </a:t>
              </a:r>
              <a:r>
                <a:rPr lang="en-US" altLang="zh-CN" sz="2400" dirty="0">
                  <a:solidFill>
                    <a:srgbClr val="002060"/>
                  </a:solidFill>
                  <a:ea typeface="黑体" pitchFamily="49" charset="-122"/>
                </a:rPr>
                <a:t>with decision-making preferences, allowing for </a:t>
              </a:r>
              <a:r>
                <a:rPr lang="en-US" altLang="zh-CN" sz="2400" dirty="0" smtClean="0">
                  <a:solidFill>
                    <a:srgbClr val="002060"/>
                  </a:solidFill>
                  <a:ea typeface="黑体" pitchFamily="49" charset="-122"/>
                </a:rPr>
                <a:t>rules design that </a:t>
              </a:r>
              <a:r>
                <a:rPr lang="en-US" altLang="zh-CN" sz="2400" dirty="0">
                  <a:solidFill>
                    <a:srgbClr val="002060"/>
                  </a:solidFill>
                  <a:ea typeface="黑体" pitchFamily="49" charset="-122"/>
                </a:rPr>
                <a:t>aligns with shifting goals and priorities</a:t>
              </a:r>
              <a:r>
                <a:rPr lang="en-US" altLang="zh-CN" sz="2400" dirty="0" smtClean="0">
                  <a:solidFill>
                    <a:srgbClr val="002060"/>
                  </a:solidFill>
                  <a:ea typeface="黑体" pitchFamily="49" charset="-122"/>
                </a:rPr>
                <a:t>.</a:t>
              </a:r>
              <a:endParaRPr lang="zh-CN" altLang="en-US" sz="2400" dirty="0">
                <a:solidFill>
                  <a:srgbClr val="002060"/>
                </a:solidFill>
                <a:ea typeface="黑体" pitchFamily="49" charset="-122"/>
              </a:endParaRPr>
            </a:p>
          </p:txBody>
        </p:sp>
      </p:grpSp>
      <p:grpSp>
        <p:nvGrpSpPr>
          <p:cNvPr id="52" name="Group 20">
            <a:extLst>
              <a:ext uri="{FF2B5EF4-FFF2-40B4-BE49-F238E27FC236}">
                <a16:creationId xmlns:a16="http://schemas.microsoft.com/office/drawing/2014/main" id="{09293225-C4C8-75AD-BCCE-DF0461250DFD}"/>
              </a:ext>
            </a:extLst>
          </p:cNvPr>
          <p:cNvGrpSpPr>
            <a:grpSpLocks/>
          </p:cNvGrpSpPr>
          <p:nvPr/>
        </p:nvGrpSpPr>
        <p:grpSpPr bwMode="auto">
          <a:xfrm>
            <a:off x="433839" y="4746840"/>
            <a:ext cx="11312485" cy="1219201"/>
            <a:chOff x="280" y="1071"/>
            <a:chExt cx="4465" cy="768"/>
          </a:xfrm>
        </p:grpSpPr>
        <p:sp>
          <p:nvSpPr>
            <p:cNvPr id="53" name="AutoShape 10">
              <a:extLst>
                <a:ext uri="{FF2B5EF4-FFF2-40B4-BE49-F238E27FC236}">
                  <a16:creationId xmlns:a16="http://schemas.microsoft.com/office/drawing/2014/main" id="{75B11969-E05E-6DD6-1615-A08E42E221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0" y="1071"/>
              <a:ext cx="4465" cy="768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66BFFF"/>
                </a:gs>
                <a:gs pos="100000">
                  <a:srgbClr val="C9F1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kumimoji="1" lang="zh-TW" altLang="en-US" sz="2400" b="0">
                <a:solidFill>
                  <a:schemeClr val="tx1"/>
                </a:solidFill>
                <a:latin typeface="華康儷黑 Std W5"/>
                <a:ea typeface="華康儷黑 Std W5"/>
                <a:cs typeface="華康儷黑 Std W5"/>
              </a:endParaRPr>
            </a:p>
          </p:txBody>
        </p:sp>
        <p:sp>
          <p:nvSpPr>
            <p:cNvPr id="54" name="Text Box 16">
              <a:extLst>
                <a:ext uri="{FF2B5EF4-FFF2-40B4-BE49-F238E27FC236}">
                  <a16:creationId xmlns:a16="http://schemas.microsoft.com/office/drawing/2014/main" id="{DC64820A-3171-9808-F0CF-266CD5AB89D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9" y="1193"/>
              <a:ext cx="442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rgbClr val="0078CA"/>
                  </a:solidFill>
                  <a:latin typeface="Arial" pitchFamily="34" charset="0"/>
                  <a:cs typeface="Times New Roman" pitchFamily="18" charset="0"/>
                </a:defRPr>
              </a:lvl1pPr>
              <a:lvl2pPr>
                <a:defRPr sz="2400">
                  <a:solidFill>
                    <a:srgbClr val="0078CA"/>
                  </a:solidFill>
                  <a:latin typeface="Arial" pitchFamily="34" charset="0"/>
                  <a:cs typeface="Times New Roman" pitchFamily="18" charset="0"/>
                </a:defRPr>
              </a:lvl2pPr>
              <a:lvl3pPr>
                <a:defRPr sz="2200">
                  <a:solidFill>
                    <a:srgbClr val="0078CA"/>
                  </a:solidFill>
                  <a:latin typeface="Arial" pitchFamily="34" charset="0"/>
                  <a:cs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just">
                <a:buClr>
                  <a:srgbClr val="C00000"/>
                </a:buClr>
                <a:defRPr/>
              </a:pPr>
              <a:r>
                <a:rPr lang="en-US" altLang="zh-CN" sz="2400" dirty="0" smtClean="0">
                  <a:solidFill>
                    <a:srgbClr val="002060"/>
                  </a:solidFill>
                  <a:ea typeface="黑体" pitchFamily="49" charset="-122"/>
                </a:rPr>
                <a:t>The operating rules using selected </a:t>
              </a:r>
              <a:r>
                <a:rPr lang="en-US" altLang="zh-CN" sz="2400" dirty="0">
                  <a:solidFill>
                    <a:srgbClr val="002060"/>
                  </a:solidFill>
                  <a:ea typeface="黑体" pitchFamily="49" charset="-122"/>
                </a:rPr>
                <a:t>input variables </a:t>
              </a:r>
              <a:r>
                <a:rPr lang="en-US" altLang="zh-CN" sz="2400" dirty="0" smtClean="0">
                  <a:solidFill>
                    <a:srgbClr val="002060"/>
                  </a:solidFill>
                  <a:ea typeface="黑体" pitchFamily="49" charset="-122"/>
                </a:rPr>
                <a:t>can </a:t>
              </a:r>
              <a:r>
                <a:rPr lang="en-US" altLang="zh-CN" sz="2400" dirty="0">
                  <a:solidFill>
                    <a:srgbClr val="002060"/>
                  </a:solidFill>
                  <a:ea typeface="黑体" pitchFamily="49" charset="-122"/>
                </a:rPr>
                <a:t>improve </a:t>
              </a:r>
              <a:r>
                <a:rPr lang="en-US" altLang="zh-CN" sz="2400" dirty="0" smtClean="0">
                  <a:solidFill>
                    <a:srgbClr val="002060"/>
                  </a:solidFill>
                  <a:ea typeface="黑体" pitchFamily="49" charset="-122"/>
                </a:rPr>
                <a:t>the </a:t>
              </a:r>
              <a:r>
                <a:rPr lang="en-US" altLang="zh-CN" sz="2400" dirty="0">
                  <a:solidFill>
                    <a:srgbClr val="002060"/>
                  </a:solidFill>
                  <a:ea typeface="黑体" pitchFamily="49" charset="-122"/>
                </a:rPr>
                <a:t>performance </a:t>
              </a:r>
              <a:r>
                <a:rPr lang="en-US" altLang="zh-CN" sz="2400" dirty="0" smtClean="0">
                  <a:solidFill>
                    <a:srgbClr val="002060"/>
                  </a:solidFill>
                  <a:ea typeface="黑体" pitchFamily="49" charset="-122"/>
                </a:rPr>
                <a:t>of Nile </a:t>
              </a:r>
              <a:r>
                <a:rPr lang="en-US" altLang="zh-CN" sz="2400" dirty="0">
                  <a:solidFill>
                    <a:srgbClr val="002060"/>
                  </a:solidFill>
                  <a:ea typeface="黑体" pitchFamily="49" charset="-122"/>
                </a:rPr>
                <a:t>operation and </a:t>
              </a:r>
              <a:r>
                <a:rPr lang="en-US" altLang="zh-CN" sz="2400" dirty="0" smtClean="0">
                  <a:solidFill>
                    <a:srgbClr val="002060"/>
                  </a:solidFill>
                  <a:ea typeface="黑体" pitchFamily="49" charset="-122"/>
                </a:rPr>
                <a:t>mitigate power generation and water </a:t>
              </a:r>
              <a:r>
                <a:rPr lang="en-US" altLang="zh-CN" sz="2400" dirty="0">
                  <a:solidFill>
                    <a:srgbClr val="002060"/>
                  </a:solidFill>
                  <a:ea typeface="黑体" pitchFamily="49" charset="-122"/>
                </a:rPr>
                <a:t>supply </a:t>
              </a:r>
              <a:r>
                <a:rPr lang="en-US" altLang="zh-CN" sz="2400" dirty="0" smtClean="0">
                  <a:solidFill>
                    <a:srgbClr val="002060"/>
                  </a:solidFill>
                  <a:ea typeface="黑体" pitchFamily="49" charset="-122"/>
                </a:rPr>
                <a:t>conflicts.</a:t>
              </a:r>
              <a:endParaRPr lang="zh-CN" altLang="en-US" sz="2400" dirty="0">
                <a:solidFill>
                  <a:srgbClr val="002060"/>
                </a:solidFill>
                <a:ea typeface="黑体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7940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919743"/>
          </a:xfrm>
          <a:prstGeom prst="rect">
            <a:avLst/>
          </a:prstGeom>
        </p:spPr>
      </p:pic>
      <p:sp>
        <p:nvSpPr>
          <p:cNvPr id="4" name="Freeform 5"/>
          <p:cNvSpPr>
            <a:spLocks/>
          </p:cNvSpPr>
          <p:nvPr/>
        </p:nvSpPr>
        <p:spPr bwMode="auto">
          <a:xfrm rot="10800000">
            <a:off x="-2" y="5117611"/>
            <a:ext cx="5080834" cy="1551748"/>
          </a:xfrm>
          <a:custGeom>
            <a:avLst/>
            <a:gdLst>
              <a:gd name="T0" fmla="*/ 127 w 2157"/>
              <a:gd name="T1" fmla="*/ 0 h 1065"/>
              <a:gd name="T2" fmla="*/ 928 w 2157"/>
              <a:gd name="T3" fmla="*/ 0 h 1065"/>
              <a:gd name="T4" fmla="*/ 1713 w 2157"/>
              <a:gd name="T5" fmla="*/ 0 h 1065"/>
              <a:gd name="T6" fmla="*/ 2157 w 2157"/>
              <a:gd name="T7" fmla="*/ 0 h 1065"/>
              <a:gd name="T8" fmla="*/ 2157 w 2157"/>
              <a:gd name="T9" fmla="*/ 1065 h 1065"/>
              <a:gd name="T10" fmla="*/ 1979 w 2157"/>
              <a:gd name="T11" fmla="*/ 1065 h 1065"/>
              <a:gd name="T12" fmla="*/ 928 w 2157"/>
              <a:gd name="T13" fmla="*/ 1065 h 1065"/>
              <a:gd name="T14" fmla="*/ 428 w 2157"/>
              <a:gd name="T15" fmla="*/ 1065 h 1065"/>
              <a:gd name="T16" fmla="*/ 240 w 2157"/>
              <a:gd name="T17" fmla="*/ 918 h 1065"/>
              <a:gd name="T18" fmla="*/ 23 w 2157"/>
              <a:gd name="T19" fmla="*/ 146 h 1065"/>
              <a:gd name="T20" fmla="*/ 127 w 2157"/>
              <a:gd name="T21" fmla="*/ 0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57" h="1065">
                <a:moveTo>
                  <a:pt x="127" y="0"/>
                </a:moveTo>
                <a:cubicBezTo>
                  <a:pt x="928" y="0"/>
                  <a:pt x="928" y="0"/>
                  <a:pt x="928" y="0"/>
                </a:cubicBezTo>
                <a:cubicBezTo>
                  <a:pt x="1713" y="0"/>
                  <a:pt x="1713" y="0"/>
                  <a:pt x="1713" y="0"/>
                </a:cubicBezTo>
                <a:cubicBezTo>
                  <a:pt x="2157" y="0"/>
                  <a:pt x="2157" y="0"/>
                  <a:pt x="2157" y="0"/>
                </a:cubicBezTo>
                <a:cubicBezTo>
                  <a:pt x="2157" y="1065"/>
                  <a:pt x="2157" y="1065"/>
                  <a:pt x="2157" y="1065"/>
                </a:cubicBezTo>
                <a:cubicBezTo>
                  <a:pt x="1979" y="1065"/>
                  <a:pt x="1979" y="1065"/>
                  <a:pt x="1979" y="1065"/>
                </a:cubicBezTo>
                <a:cubicBezTo>
                  <a:pt x="928" y="1065"/>
                  <a:pt x="928" y="1065"/>
                  <a:pt x="928" y="1065"/>
                </a:cubicBezTo>
                <a:cubicBezTo>
                  <a:pt x="428" y="1065"/>
                  <a:pt x="428" y="1065"/>
                  <a:pt x="428" y="1065"/>
                </a:cubicBezTo>
                <a:cubicBezTo>
                  <a:pt x="347" y="1065"/>
                  <a:pt x="263" y="999"/>
                  <a:pt x="240" y="918"/>
                </a:cubicBezTo>
                <a:cubicBezTo>
                  <a:pt x="23" y="146"/>
                  <a:pt x="23" y="146"/>
                  <a:pt x="23" y="146"/>
                </a:cubicBezTo>
                <a:cubicBezTo>
                  <a:pt x="0" y="66"/>
                  <a:pt x="47" y="0"/>
                  <a:pt x="127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TextBox 24"/>
          <p:cNvSpPr txBox="1"/>
          <p:nvPr/>
        </p:nvSpPr>
        <p:spPr>
          <a:xfrm>
            <a:off x="1051225" y="5376009"/>
            <a:ext cx="29783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F0ECE9"/>
                </a:solidFill>
                <a:latin typeface="Museo Sans 500" pitchFamily="50" charset="0"/>
              </a:rPr>
              <a:t>THANKS!</a:t>
            </a:r>
          </a:p>
        </p:txBody>
      </p:sp>
      <p:sp>
        <p:nvSpPr>
          <p:cNvPr id="5" name="矩形 1">
            <a:extLst>
              <a:ext uri="{FF2B5EF4-FFF2-40B4-BE49-F238E27FC236}">
                <a16:creationId xmlns:a16="http://schemas.microsoft.com/office/drawing/2014/main" id="{3EBB9A71-F837-421C-8904-BBFF643A6BBC}"/>
              </a:ext>
            </a:extLst>
          </p:cNvPr>
          <p:cNvSpPr/>
          <p:nvPr/>
        </p:nvSpPr>
        <p:spPr>
          <a:xfrm>
            <a:off x="5080833" y="5117611"/>
            <a:ext cx="6491407" cy="1551749"/>
          </a:xfrm>
          <a:prstGeom prst="roundRect">
            <a:avLst>
              <a:gd name="adj" fmla="val 22117"/>
            </a:avLst>
          </a:prstGeom>
          <a:solidFill>
            <a:srgbClr val="002060">
              <a:alpha val="20000"/>
            </a:srgbClr>
          </a:solidFill>
        </p:spPr>
        <p:txBody>
          <a:bodyPr wrap="square"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zh-CN" sz="2000" dirty="0" err="1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Guang</a:t>
            </a:r>
            <a:r>
              <a:rPr lang="en-US" altLang="zh-CN" sz="2000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 Yang</a:t>
            </a:r>
          </a:p>
          <a:p>
            <a:pPr>
              <a:spcAft>
                <a:spcPts val="600"/>
              </a:spcAft>
              <a:defRPr/>
            </a:pPr>
            <a:r>
              <a:rPr lang="en-US" altLang="zh-CN" sz="2000" dirty="0" err="1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Hohai</a:t>
            </a:r>
            <a:r>
              <a:rPr lang="en-US" altLang="zh-CN" sz="2000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 University, Nanjing, China</a:t>
            </a:r>
          </a:p>
          <a:p>
            <a:pPr>
              <a:spcAft>
                <a:spcPts val="600"/>
              </a:spcAft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Email</a:t>
            </a:r>
            <a:r>
              <a:rPr lang="en-US" altLang="zh-CN" sz="20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: </a:t>
            </a:r>
            <a:r>
              <a:rPr lang="en-US" altLang="zh-CN" sz="2000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guang.yang@hhu.edu;  </a:t>
            </a:r>
            <a:r>
              <a:rPr lang="en-US" altLang="zh-CN" sz="20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gyang82@gatech.edu </a:t>
            </a:r>
          </a:p>
        </p:txBody>
      </p:sp>
    </p:spTree>
    <p:extLst>
      <p:ext uri="{BB962C8B-B14F-4D97-AF65-F5344CB8AC3E}">
        <p14:creationId xmlns:p14="http://schemas.microsoft.com/office/powerpoint/2010/main" val="7747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42">
            <a:extLst>
              <a:ext uri="{FF2B5EF4-FFF2-40B4-BE49-F238E27FC236}">
                <a16:creationId xmlns:a16="http://schemas.microsoft.com/office/drawing/2014/main" id="{896F712E-188D-4484-B394-E81BF179EE26}"/>
              </a:ext>
            </a:extLst>
          </p:cNvPr>
          <p:cNvGrpSpPr>
            <a:grpSpLocks/>
          </p:cNvGrpSpPr>
          <p:nvPr/>
        </p:nvGrpSpPr>
        <p:grpSpPr bwMode="auto">
          <a:xfrm>
            <a:off x="3052802" y="1780200"/>
            <a:ext cx="2268404" cy="1354205"/>
            <a:chOff x="3512506" y="1496556"/>
            <a:chExt cx="2094071" cy="1354849"/>
          </a:xfrm>
        </p:grpSpPr>
        <p:sp>
          <p:nvSpPr>
            <p:cNvPr id="12332" name="Text Box 13">
              <a:extLst>
                <a:ext uri="{FF2B5EF4-FFF2-40B4-BE49-F238E27FC236}">
                  <a16:creationId xmlns:a16="http://schemas.microsoft.com/office/drawing/2014/main" id="{D620B2BE-CDE3-428E-AA01-92209CE99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2506" y="2110345"/>
              <a:ext cx="1104233" cy="338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49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5032D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rPr>
                <a:t>Constraint</a:t>
              </a:r>
            </a:p>
          </p:txBody>
        </p:sp>
        <p:grpSp>
          <p:nvGrpSpPr>
            <p:cNvPr id="12333" name="Group 23">
              <a:extLst>
                <a:ext uri="{FF2B5EF4-FFF2-40B4-BE49-F238E27FC236}">
                  <a16:creationId xmlns:a16="http://schemas.microsoft.com/office/drawing/2014/main" id="{FCE5209F-AFDA-4995-A31E-8AF0BD19C5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8936" y="1496556"/>
              <a:ext cx="1144432" cy="626463"/>
              <a:chOff x="911" y="1281"/>
              <a:chExt cx="623" cy="371"/>
            </a:xfrm>
          </p:grpSpPr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70A5A0B4-5ABF-4193-B3EB-8DD6B3F3BB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911" y="1281"/>
                <a:ext cx="623" cy="3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5" y="56"/>
                  </a:cxn>
                  <a:cxn ang="0">
                    <a:pos x="301" y="206"/>
                  </a:cxn>
                  <a:cxn ang="0">
                    <a:pos x="403" y="396"/>
                  </a:cxn>
                  <a:cxn ang="0">
                    <a:pos x="488" y="591"/>
                  </a:cxn>
                  <a:cxn ang="0">
                    <a:pos x="562" y="712"/>
                  </a:cxn>
                  <a:cxn ang="0">
                    <a:pos x="624" y="782"/>
                  </a:cxn>
                  <a:cxn ang="0">
                    <a:pos x="674" y="796"/>
                  </a:cxn>
                  <a:cxn ang="0">
                    <a:pos x="721" y="771"/>
                  </a:cxn>
                  <a:cxn ang="0">
                    <a:pos x="789" y="672"/>
                  </a:cxn>
                  <a:cxn ang="0">
                    <a:pos x="875" y="507"/>
                  </a:cxn>
                  <a:cxn ang="0">
                    <a:pos x="959" y="316"/>
                  </a:cxn>
                  <a:cxn ang="0">
                    <a:pos x="1062" y="147"/>
                  </a:cxn>
                  <a:cxn ang="0">
                    <a:pos x="1096" y="104"/>
                  </a:cxn>
                  <a:cxn ang="0">
                    <a:pos x="1153" y="63"/>
                  </a:cxn>
                  <a:cxn ang="0">
                    <a:pos x="1243" y="15"/>
                  </a:cxn>
                  <a:cxn ang="0">
                    <a:pos x="1334" y="0"/>
                  </a:cxn>
                  <a:cxn ang="0">
                    <a:pos x="0" y="0"/>
                  </a:cxn>
                </a:cxnLst>
                <a:rect l="0" t="0" r="r" b="b"/>
                <a:pathLst>
                  <a:path w="1334" h="798">
                    <a:moveTo>
                      <a:pt x="0" y="0"/>
                    </a:moveTo>
                    <a:cubicBezTo>
                      <a:pt x="57" y="11"/>
                      <a:pt x="115" y="21"/>
                      <a:pt x="165" y="56"/>
                    </a:cubicBezTo>
                    <a:cubicBezTo>
                      <a:pt x="215" y="90"/>
                      <a:pt x="261" y="149"/>
                      <a:pt x="301" y="206"/>
                    </a:cubicBezTo>
                    <a:cubicBezTo>
                      <a:pt x="341" y="263"/>
                      <a:pt x="373" y="332"/>
                      <a:pt x="403" y="396"/>
                    </a:cubicBezTo>
                    <a:cubicBezTo>
                      <a:pt x="434" y="461"/>
                      <a:pt x="462" y="539"/>
                      <a:pt x="488" y="591"/>
                    </a:cubicBezTo>
                    <a:cubicBezTo>
                      <a:pt x="515" y="644"/>
                      <a:pt x="539" y="681"/>
                      <a:pt x="562" y="712"/>
                    </a:cubicBezTo>
                    <a:cubicBezTo>
                      <a:pt x="584" y="744"/>
                      <a:pt x="606" y="768"/>
                      <a:pt x="624" y="782"/>
                    </a:cubicBezTo>
                    <a:cubicBezTo>
                      <a:pt x="643" y="796"/>
                      <a:pt x="658" y="798"/>
                      <a:pt x="674" y="796"/>
                    </a:cubicBezTo>
                    <a:cubicBezTo>
                      <a:pt x="690" y="794"/>
                      <a:pt x="702" y="792"/>
                      <a:pt x="721" y="771"/>
                    </a:cubicBezTo>
                    <a:cubicBezTo>
                      <a:pt x="740" y="751"/>
                      <a:pt x="762" y="716"/>
                      <a:pt x="789" y="672"/>
                    </a:cubicBezTo>
                    <a:cubicBezTo>
                      <a:pt x="814" y="628"/>
                      <a:pt x="847" y="566"/>
                      <a:pt x="875" y="507"/>
                    </a:cubicBezTo>
                    <a:cubicBezTo>
                      <a:pt x="902" y="448"/>
                      <a:pt x="929" y="376"/>
                      <a:pt x="959" y="316"/>
                    </a:cubicBezTo>
                    <a:cubicBezTo>
                      <a:pt x="990" y="256"/>
                      <a:pt x="1039" y="183"/>
                      <a:pt x="1062" y="147"/>
                    </a:cubicBezTo>
                    <a:cubicBezTo>
                      <a:pt x="1085" y="112"/>
                      <a:pt x="1081" y="118"/>
                      <a:pt x="1096" y="104"/>
                    </a:cubicBezTo>
                    <a:cubicBezTo>
                      <a:pt x="1111" y="90"/>
                      <a:pt x="1128" y="77"/>
                      <a:pt x="1153" y="63"/>
                    </a:cubicBezTo>
                    <a:cubicBezTo>
                      <a:pt x="1177" y="48"/>
                      <a:pt x="1213" y="26"/>
                      <a:pt x="1243" y="15"/>
                    </a:cubicBezTo>
                    <a:cubicBezTo>
                      <a:pt x="1273" y="4"/>
                      <a:pt x="1318" y="3"/>
                      <a:pt x="1334" y="0"/>
                    </a:cubicBezTo>
                    <a:cubicBezTo>
                      <a:pt x="1334" y="0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1905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endParaRPr>
              </a:p>
            </p:txBody>
          </p:sp>
          <p:sp>
            <p:nvSpPr>
              <p:cNvPr id="12336" name="Rectangle 25">
                <a:extLst>
                  <a:ext uri="{FF2B5EF4-FFF2-40B4-BE49-F238E27FC236}">
                    <a16:creationId xmlns:a16="http://schemas.microsoft.com/office/drawing/2014/main" id="{9115C418-6046-4D5B-8249-86FAAD3D8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1452"/>
                <a:ext cx="43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C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(</a:t>
                </a:r>
                <a:r>
                  <a:rPr kumimoji="0" lang="el-GR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Θ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)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334" name="Line 8">
              <a:extLst>
                <a:ext uri="{FF2B5EF4-FFF2-40B4-BE49-F238E27FC236}">
                  <a16:creationId xmlns:a16="http://schemas.microsoft.com/office/drawing/2014/main" id="{E00B31EC-F78A-4F76-A35D-338EB2B021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94034" y="2593287"/>
              <a:ext cx="212543" cy="25811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31" name="Line 8">
              <a:extLst>
                <a:ext uri="{FF2B5EF4-FFF2-40B4-BE49-F238E27FC236}">
                  <a16:creationId xmlns:a16="http://schemas.microsoft.com/office/drawing/2014/main" id="{9676E4A2-6500-411D-B12F-1C2BA27CE5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60210" y="2381372"/>
              <a:ext cx="0" cy="2973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291" name="组合 35">
            <a:extLst>
              <a:ext uri="{FF2B5EF4-FFF2-40B4-BE49-F238E27FC236}">
                <a16:creationId xmlns:a16="http://schemas.microsoft.com/office/drawing/2014/main" id="{CC5EE5BB-923C-45AF-8909-2B0EA5A2E495}"/>
              </a:ext>
            </a:extLst>
          </p:cNvPr>
          <p:cNvGrpSpPr>
            <a:grpSpLocks/>
          </p:cNvGrpSpPr>
          <p:nvPr/>
        </p:nvGrpSpPr>
        <p:grpSpPr bwMode="auto">
          <a:xfrm>
            <a:off x="508076" y="3269342"/>
            <a:ext cx="1865007" cy="957054"/>
            <a:chOff x="1091534" y="3274628"/>
            <a:chExt cx="1873539" cy="956311"/>
          </a:xfrm>
        </p:grpSpPr>
        <p:sp>
          <p:nvSpPr>
            <p:cNvPr id="12326" name="Line 7">
              <a:extLst>
                <a:ext uri="{FF2B5EF4-FFF2-40B4-BE49-F238E27FC236}">
                  <a16:creationId xmlns:a16="http://schemas.microsoft.com/office/drawing/2014/main" id="{5914A5AB-BA1F-48CB-B6B0-31488D293C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4483" y="3660103"/>
              <a:ext cx="670590" cy="864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27" name="Text Box 12">
              <a:extLst>
                <a:ext uri="{FF2B5EF4-FFF2-40B4-BE49-F238E27FC236}">
                  <a16:creationId xmlns:a16="http://schemas.microsoft.com/office/drawing/2014/main" id="{4391ADD7-0A1D-4F96-AABB-79A6E045C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534" y="3892648"/>
              <a:ext cx="1781354" cy="338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49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8CA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rPr>
                <a:t>Reservoir inflow</a:t>
              </a:r>
            </a:p>
          </p:txBody>
        </p:sp>
        <p:grpSp>
          <p:nvGrpSpPr>
            <p:cNvPr id="12328" name="Group 17">
              <a:extLst>
                <a:ext uri="{FF2B5EF4-FFF2-40B4-BE49-F238E27FC236}">
                  <a16:creationId xmlns:a16="http://schemas.microsoft.com/office/drawing/2014/main" id="{FE0E118B-E75D-4E52-B5A9-E0393FA019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005" y="3274628"/>
              <a:ext cx="1346500" cy="626463"/>
              <a:chOff x="1136" y="1117"/>
              <a:chExt cx="733" cy="371"/>
            </a:xfrm>
          </p:grpSpPr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46CA14C6-CEF3-45D5-8657-FEF3B5DE8DB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136" y="1117"/>
                <a:ext cx="733" cy="3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5" y="56"/>
                  </a:cxn>
                  <a:cxn ang="0">
                    <a:pos x="301" y="206"/>
                  </a:cxn>
                  <a:cxn ang="0">
                    <a:pos x="403" y="396"/>
                  </a:cxn>
                  <a:cxn ang="0">
                    <a:pos x="488" y="591"/>
                  </a:cxn>
                  <a:cxn ang="0">
                    <a:pos x="562" y="712"/>
                  </a:cxn>
                  <a:cxn ang="0">
                    <a:pos x="624" y="782"/>
                  </a:cxn>
                  <a:cxn ang="0">
                    <a:pos x="674" y="796"/>
                  </a:cxn>
                  <a:cxn ang="0">
                    <a:pos x="721" y="771"/>
                  </a:cxn>
                  <a:cxn ang="0">
                    <a:pos x="789" y="672"/>
                  </a:cxn>
                  <a:cxn ang="0">
                    <a:pos x="875" y="507"/>
                  </a:cxn>
                  <a:cxn ang="0">
                    <a:pos x="959" y="316"/>
                  </a:cxn>
                  <a:cxn ang="0">
                    <a:pos x="1062" y="147"/>
                  </a:cxn>
                  <a:cxn ang="0">
                    <a:pos x="1096" y="104"/>
                  </a:cxn>
                  <a:cxn ang="0">
                    <a:pos x="1153" y="63"/>
                  </a:cxn>
                  <a:cxn ang="0">
                    <a:pos x="1243" y="15"/>
                  </a:cxn>
                  <a:cxn ang="0">
                    <a:pos x="1334" y="0"/>
                  </a:cxn>
                  <a:cxn ang="0">
                    <a:pos x="0" y="0"/>
                  </a:cxn>
                </a:cxnLst>
                <a:rect l="0" t="0" r="r" b="b"/>
                <a:pathLst>
                  <a:path w="1334" h="798">
                    <a:moveTo>
                      <a:pt x="0" y="0"/>
                    </a:moveTo>
                    <a:cubicBezTo>
                      <a:pt x="57" y="11"/>
                      <a:pt x="115" y="21"/>
                      <a:pt x="165" y="56"/>
                    </a:cubicBezTo>
                    <a:cubicBezTo>
                      <a:pt x="215" y="90"/>
                      <a:pt x="261" y="149"/>
                      <a:pt x="301" y="206"/>
                    </a:cubicBezTo>
                    <a:cubicBezTo>
                      <a:pt x="341" y="263"/>
                      <a:pt x="373" y="332"/>
                      <a:pt x="403" y="396"/>
                    </a:cubicBezTo>
                    <a:cubicBezTo>
                      <a:pt x="434" y="461"/>
                      <a:pt x="462" y="539"/>
                      <a:pt x="488" y="591"/>
                    </a:cubicBezTo>
                    <a:cubicBezTo>
                      <a:pt x="515" y="644"/>
                      <a:pt x="539" y="681"/>
                      <a:pt x="562" y="712"/>
                    </a:cubicBezTo>
                    <a:cubicBezTo>
                      <a:pt x="584" y="744"/>
                      <a:pt x="606" y="768"/>
                      <a:pt x="624" y="782"/>
                    </a:cubicBezTo>
                    <a:cubicBezTo>
                      <a:pt x="643" y="796"/>
                      <a:pt x="658" y="798"/>
                      <a:pt x="674" y="796"/>
                    </a:cubicBezTo>
                    <a:cubicBezTo>
                      <a:pt x="690" y="794"/>
                      <a:pt x="702" y="792"/>
                      <a:pt x="721" y="771"/>
                    </a:cubicBezTo>
                    <a:cubicBezTo>
                      <a:pt x="740" y="751"/>
                      <a:pt x="762" y="716"/>
                      <a:pt x="789" y="672"/>
                    </a:cubicBezTo>
                    <a:cubicBezTo>
                      <a:pt x="814" y="628"/>
                      <a:pt x="847" y="566"/>
                      <a:pt x="875" y="507"/>
                    </a:cubicBezTo>
                    <a:cubicBezTo>
                      <a:pt x="902" y="448"/>
                      <a:pt x="929" y="376"/>
                      <a:pt x="959" y="316"/>
                    </a:cubicBezTo>
                    <a:cubicBezTo>
                      <a:pt x="990" y="256"/>
                      <a:pt x="1039" y="183"/>
                      <a:pt x="1062" y="147"/>
                    </a:cubicBezTo>
                    <a:cubicBezTo>
                      <a:pt x="1085" y="112"/>
                      <a:pt x="1081" y="118"/>
                      <a:pt x="1096" y="104"/>
                    </a:cubicBezTo>
                    <a:cubicBezTo>
                      <a:pt x="1111" y="90"/>
                      <a:pt x="1128" y="77"/>
                      <a:pt x="1153" y="63"/>
                    </a:cubicBezTo>
                    <a:cubicBezTo>
                      <a:pt x="1177" y="48"/>
                      <a:pt x="1213" y="26"/>
                      <a:pt x="1243" y="15"/>
                    </a:cubicBezTo>
                    <a:cubicBezTo>
                      <a:pt x="1273" y="4"/>
                      <a:pt x="1318" y="3"/>
                      <a:pt x="1334" y="0"/>
                    </a:cubicBezTo>
                    <a:cubicBezTo>
                      <a:pt x="1334" y="0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rgbClr val="0070C0"/>
                  </a:gs>
                </a:gsLst>
                <a:lin ang="5400000" scaled="1"/>
              </a:gradFill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endParaRPr>
              </a:p>
            </p:txBody>
          </p:sp>
          <p:sp>
            <p:nvSpPr>
              <p:cNvPr id="12330" name="Rectangle 19">
                <a:extLst>
                  <a:ext uri="{FF2B5EF4-FFF2-40B4-BE49-F238E27FC236}">
                    <a16:creationId xmlns:a16="http://schemas.microsoft.com/office/drawing/2014/main" id="{587E66E0-0CE1-4C42-B009-DE2996E09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1302"/>
                <a:ext cx="43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Q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(</a:t>
                </a:r>
                <a:r>
                  <a:rPr kumimoji="0" lang="en-US" altLang="zh-CN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i,</a:t>
                </a:r>
                <a:r>
                  <a:rPr kumimoji="0" lang="en-US" altLang="zh-CN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t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)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2292" name="组合 45">
            <a:extLst>
              <a:ext uri="{FF2B5EF4-FFF2-40B4-BE49-F238E27FC236}">
                <a16:creationId xmlns:a16="http://schemas.microsoft.com/office/drawing/2014/main" id="{EE6D9655-E441-49D6-921C-53B8CECD135F}"/>
              </a:ext>
            </a:extLst>
          </p:cNvPr>
          <p:cNvGrpSpPr>
            <a:grpSpLocks/>
          </p:cNvGrpSpPr>
          <p:nvPr/>
        </p:nvGrpSpPr>
        <p:grpSpPr bwMode="auto">
          <a:xfrm>
            <a:off x="2428779" y="3026454"/>
            <a:ext cx="2881312" cy="1330325"/>
            <a:chOff x="3012746" y="3031473"/>
            <a:chExt cx="2661770" cy="1330600"/>
          </a:xfrm>
        </p:grpSpPr>
        <p:sp>
          <p:nvSpPr>
            <p:cNvPr id="12322" name="Rectangle 32">
              <a:extLst>
                <a:ext uri="{FF2B5EF4-FFF2-40B4-BE49-F238E27FC236}">
                  <a16:creationId xmlns:a16="http://schemas.microsoft.com/office/drawing/2014/main" id="{68EBEFAC-769B-4BEB-9EFC-480A2CA7A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095" y="3193576"/>
              <a:ext cx="2309072" cy="1006393"/>
            </a:xfrm>
            <a:prstGeom prst="rect">
              <a:avLst/>
            </a:prstGeom>
            <a:solidFill>
              <a:srgbClr val="333333">
                <a:alpha val="50195"/>
              </a:srgbClr>
            </a:solidFill>
            <a:ln w="349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23" name="Rectangle 33">
              <a:extLst>
                <a:ext uri="{FF2B5EF4-FFF2-40B4-BE49-F238E27FC236}">
                  <a16:creationId xmlns:a16="http://schemas.microsoft.com/office/drawing/2014/main" id="{C6018672-8129-48DE-A70E-2B3EDF6AF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444" y="3355680"/>
              <a:ext cx="2309072" cy="1006393"/>
            </a:xfrm>
            <a:prstGeom prst="rect">
              <a:avLst/>
            </a:prstGeom>
            <a:solidFill>
              <a:srgbClr val="333333">
                <a:alpha val="50195"/>
              </a:srgbClr>
            </a:solidFill>
            <a:ln w="349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24" name="Rectangle 5">
              <a:extLst>
                <a:ext uri="{FF2B5EF4-FFF2-40B4-BE49-F238E27FC236}">
                  <a16:creationId xmlns:a16="http://schemas.microsoft.com/office/drawing/2014/main" id="{B244B15E-4066-4703-B603-FAA67E5B8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746" y="3031473"/>
              <a:ext cx="2309072" cy="1006393"/>
            </a:xfrm>
            <a:prstGeom prst="rect">
              <a:avLst/>
            </a:prstGeom>
            <a:solidFill>
              <a:srgbClr val="333333">
                <a:alpha val="50195"/>
              </a:srgbClr>
            </a:solidFill>
            <a:ln w="349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25" name="Rectangle 15">
              <a:extLst>
                <a:ext uri="{FF2B5EF4-FFF2-40B4-BE49-F238E27FC236}">
                  <a16:creationId xmlns:a16="http://schemas.microsoft.com/office/drawing/2014/main" id="{FCA48F07-57D3-45BB-835A-0A643834D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3273" y="3361075"/>
              <a:ext cx="2045096" cy="615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Reservoir operation</a:t>
              </a:r>
            </a:p>
          </p:txBody>
        </p:sp>
      </p:grpSp>
      <p:grpSp>
        <p:nvGrpSpPr>
          <p:cNvPr id="12293" name="组合 44">
            <a:extLst>
              <a:ext uri="{FF2B5EF4-FFF2-40B4-BE49-F238E27FC236}">
                <a16:creationId xmlns:a16="http://schemas.microsoft.com/office/drawing/2014/main" id="{DBA414E8-9695-46C9-B6B1-12EF6022B212}"/>
              </a:ext>
            </a:extLst>
          </p:cNvPr>
          <p:cNvGrpSpPr>
            <a:grpSpLocks/>
          </p:cNvGrpSpPr>
          <p:nvPr/>
        </p:nvGrpSpPr>
        <p:grpSpPr bwMode="auto">
          <a:xfrm>
            <a:off x="5278079" y="3059318"/>
            <a:ext cx="3942966" cy="1112743"/>
            <a:chOff x="5140086" y="3082130"/>
            <a:chExt cx="2926653" cy="1111203"/>
          </a:xfrm>
        </p:grpSpPr>
        <p:sp>
          <p:nvSpPr>
            <p:cNvPr id="12316" name="Text Box 14">
              <a:extLst>
                <a:ext uri="{FF2B5EF4-FFF2-40B4-BE49-F238E27FC236}">
                  <a16:creationId xmlns:a16="http://schemas.microsoft.com/office/drawing/2014/main" id="{BE4EA0F7-BCFA-40D6-91BB-AA5CE103EF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0086" y="3248159"/>
              <a:ext cx="1456583" cy="368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49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rPr>
                <a:t>Decision-making</a:t>
              </a:r>
            </a:p>
          </p:txBody>
        </p:sp>
        <p:grpSp>
          <p:nvGrpSpPr>
            <p:cNvPr id="12317" name="Group 26">
              <a:extLst>
                <a:ext uri="{FF2B5EF4-FFF2-40B4-BE49-F238E27FC236}">
                  <a16:creationId xmlns:a16="http://schemas.microsoft.com/office/drawing/2014/main" id="{2FE150C8-FCE2-4C86-BE01-BDA4A5E6CC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08730" y="3082130"/>
              <a:ext cx="1326292" cy="626463"/>
              <a:chOff x="1010" y="1051"/>
              <a:chExt cx="722" cy="371"/>
            </a:xfrm>
          </p:grpSpPr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8CACBDD1-0FA8-421E-AF05-FB33C1CC1E0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010" y="1051"/>
                <a:ext cx="722" cy="3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5" y="56"/>
                  </a:cxn>
                  <a:cxn ang="0">
                    <a:pos x="301" y="206"/>
                  </a:cxn>
                  <a:cxn ang="0">
                    <a:pos x="403" y="396"/>
                  </a:cxn>
                  <a:cxn ang="0">
                    <a:pos x="488" y="591"/>
                  </a:cxn>
                  <a:cxn ang="0">
                    <a:pos x="562" y="712"/>
                  </a:cxn>
                  <a:cxn ang="0">
                    <a:pos x="624" y="782"/>
                  </a:cxn>
                  <a:cxn ang="0">
                    <a:pos x="674" y="796"/>
                  </a:cxn>
                  <a:cxn ang="0">
                    <a:pos x="721" y="771"/>
                  </a:cxn>
                  <a:cxn ang="0">
                    <a:pos x="789" y="672"/>
                  </a:cxn>
                  <a:cxn ang="0">
                    <a:pos x="875" y="507"/>
                  </a:cxn>
                  <a:cxn ang="0">
                    <a:pos x="959" y="316"/>
                  </a:cxn>
                  <a:cxn ang="0">
                    <a:pos x="1062" y="147"/>
                  </a:cxn>
                  <a:cxn ang="0">
                    <a:pos x="1096" y="104"/>
                  </a:cxn>
                  <a:cxn ang="0">
                    <a:pos x="1153" y="63"/>
                  </a:cxn>
                  <a:cxn ang="0">
                    <a:pos x="1243" y="15"/>
                  </a:cxn>
                  <a:cxn ang="0">
                    <a:pos x="1334" y="0"/>
                  </a:cxn>
                  <a:cxn ang="0">
                    <a:pos x="0" y="0"/>
                  </a:cxn>
                </a:cxnLst>
                <a:rect l="0" t="0" r="r" b="b"/>
                <a:pathLst>
                  <a:path w="1334" h="798">
                    <a:moveTo>
                      <a:pt x="0" y="0"/>
                    </a:moveTo>
                    <a:cubicBezTo>
                      <a:pt x="57" y="11"/>
                      <a:pt x="115" y="21"/>
                      <a:pt x="165" y="56"/>
                    </a:cubicBezTo>
                    <a:cubicBezTo>
                      <a:pt x="215" y="90"/>
                      <a:pt x="261" y="149"/>
                      <a:pt x="301" y="206"/>
                    </a:cubicBezTo>
                    <a:cubicBezTo>
                      <a:pt x="341" y="263"/>
                      <a:pt x="373" y="332"/>
                      <a:pt x="403" y="396"/>
                    </a:cubicBezTo>
                    <a:cubicBezTo>
                      <a:pt x="434" y="461"/>
                      <a:pt x="462" y="539"/>
                      <a:pt x="488" y="591"/>
                    </a:cubicBezTo>
                    <a:cubicBezTo>
                      <a:pt x="515" y="644"/>
                      <a:pt x="539" y="681"/>
                      <a:pt x="562" y="712"/>
                    </a:cubicBezTo>
                    <a:cubicBezTo>
                      <a:pt x="584" y="744"/>
                      <a:pt x="606" y="768"/>
                      <a:pt x="624" y="782"/>
                    </a:cubicBezTo>
                    <a:cubicBezTo>
                      <a:pt x="643" y="796"/>
                      <a:pt x="658" y="798"/>
                      <a:pt x="674" y="796"/>
                    </a:cubicBezTo>
                    <a:cubicBezTo>
                      <a:pt x="690" y="794"/>
                      <a:pt x="702" y="792"/>
                      <a:pt x="721" y="771"/>
                    </a:cubicBezTo>
                    <a:cubicBezTo>
                      <a:pt x="740" y="751"/>
                      <a:pt x="762" y="716"/>
                      <a:pt x="789" y="672"/>
                    </a:cubicBezTo>
                    <a:cubicBezTo>
                      <a:pt x="814" y="628"/>
                      <a:pt x="847" y="566"/>
                      <a:pt x="875" y="507"/>
                    </a:cubicBezTo>
                    <a:cubicBezTo>
                      <a:pt x="902" y="448"/>
                      <a:pt x="929" y="376"/>
                      <a:pt x="959" y="316"/>
                    </a:cubicBezTo>
                    <a:cubicBezTo>
                      <a:pt x="990" y="256"/>
                      <a:pt x="1039" y="183"/>
                      <a:pt x="1062" y="147"/>
                    </a:cubicBezTo>
                    <a:cubicBezTo>
                      <a:pt x="1085" y="112"/>
                      <a:pt x="1081" y="118"/>
                      <a:pt x="1096" y="104"/>
                    </a:cubicBezTo>
                    <a:cubicBezTo>
                      <a:pt x="1111" y="90"/>
                      <a:pt x="1128" y="77"/>
                      <a:pt x="1153" y="63"/>
                    </a:cubicBezTo>
                    <a:cubicBezTo>
                      <a:pt x="1177" y="48"/>
                      <a:pt x="1213" y="26"/>
                      <a:pt x="1243" y="15"/>
                    </a:cubicBezTo>
                    <a:cubicBezTo>
                      <a:pt x="1273" y="4"/>
                      <a:pt x="1318" y="3"/>
                      <a:pt x="1334" y="0"/>
                    </a:cubicBezTo>
                    <a:cubicBezTo>
                      <a:pt x="1334" y="0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rgbClr val="7030A0"/>
                  </a:gs>
                </a:gsLst>
                <a:lin ang="5400000" scaled="1"/>
              </a:gradFill>
              <a:ln w="19050" cap="flat" cmpd="sng">
                <a:solidFill>
                  <a:srgbClr val="7030A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endParaRPr>
              </a:p>
            </p:txBody>
          </p:sp>
          <p:sp>
            <p:nvSpPr>
              <p:cNvPr id="12321" name="Rectangle 28">
                <a:extLst>
                  <a:ext uri="{FF2B5EF4-FFF2-40B4-BE49-F238E27FC236}">
                    <a16:creationId xmlns:a16="http://schemas.microsoft.com/office/drawing/2014/main" id="{7982BBCB-0AED-4A2F-88B7-12F3438ED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" y="1215"/>
                <a:ext cx="43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O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(</a:t>
                </a:r>
                <a:r>
                  <a:rPr kumimoji="0" lang="en-US" altLang="zh-CN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Yt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)</a:t>
                </a: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318" name="Line 10">
              <a:extLst>
                <a:ext uri="{FF2B5EF4-FFF2-40B4-BE49-F238E27FC236}">
                  <a16:creationId xmlns:a16="http://schemas.microsoft.com/office/drawing/2014/main" id="{31081D52-FC78-47E7-956B-363111CB90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9880" y="3637264"/>
              <a:ext cx="1553789" cy="3065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19" name="Text Box 11">
              <a:extLst>
                <a:ext uri="{FF2B5EF4-FFF2-40B4-BE49-F238E27FC236}">
                  <a16:creationId xmlns:a16="http://schemas.microsoft.com/office/drawing/2014/main" id="{34D4CFDE-4C5E-4AA6-AC7D-A4CB90F768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9235" y="3670837"/>
              <a:ext cx="1337504" cy="52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49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Power generation,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water supply</a:t>
              </a:r>
            </a:p>
          </p:txBody>
        </p:sp>
      </p:grpSp>
      <p:grpSp>
        <p:nvGrpSpPr>
          <p:cNvPr id="12294" name="组合 38">
            <a:extLst>
              <a:ext uri="{FF2B5EF4-FFF2-40B4-BE49-F238E27FC236}">
                <a16:creationId xmlns:a16="http://schemas.microsoft.com/office/drawing/2014/main" id="{40A7E5B5-72F1-4105-804C-8FFA447EA2D2}"/>
              </a:ext>
            </a:extLst>
          </p:cNvPr>
          <p:cNvGrpSpPr>
            <a:grpSpLocks/>
          </p:cNvGrpSpPr>
          <p:nvPr/>
        </p:nvGrpSpPr>
        <p:grpSpPr bwMode="auto">
          <a:xfrm>
            <a:off x="2242000" y="4379004"/>
            <a:ext cx="1939955" cy="1288913"/>
            <a:chOff x="3208461" y="4613520"/>
            <a:chExt cx="1792546" cy="1287551"/>
          </a:xfrm>
        </p:grpSpPr>
        <p:sp>
          <p:nvSpPr>
            <p:cNvPr id="12311" name="Line 6">
              <a:extLst>
                <a:ext uri="{FF2B5EF4-FFF2-40B4-BE49-F238E27FC236}">
                  <a16:creationId xmlns:a16="http://schemas.microsoft.com/office/drawing/2014/main" id="{7E58F411-EA2C-4D90-AD1F-D8D8F2EFEB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72677" y="4613520"/>
              <a:ext cx="1838" cy="33953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2312" name="Group 20">
              <a:extLst>
                <a:ext uri="{FF2B5EF4-FFF2-40B4-BE49-F238E27FC236}">
                  <a16:creationId xmlns:a16="http://schemas.microsoft.com/office/drawing/2014/main" id="{1ADE4BFA-CB72-4B88-AE7F-DC7AF6CF9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5433" y="4973341"/>
              <a:ext cx="1594490" cy="616332"/>
              <a:chOff x="777" y="1143"/>
              <a:chExt cx="868" cy="365"/>
            </a:xfrm>
          </p:grpSpPr>
          <p:sp>
            <p:nvSpPr>
              <p:cNvPr id="63" name="Freeform 21">
                <a:extLst>
                  <a:ext uri="{FF2B5EF4-FFF2-40B4-BE49-F238E27FC236}">
                    <a16:creationId xmlns:a16="http://schemas.microsoft.com/office/drawing/2014/main" id="{ACD23751-E344-494D-B6C2-F90163F0612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777" y="1143"/>
                <a:ext cx="868" cy="3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5" y="56"/>
                  </a:cxn>
                  <a:cxn ang="0">
                    <a:pos x="301" y="206"/>
                  </a:cxn>
                  <a:cxn ang="0">
                    <a:pos x="403" y="396"/>
                  </a:cxn>
                  <a:cxn ang="0">
                    <a:pos x="488" y="591"/>
                  </a:cxn>
                  <a:cxn ang="0">
                    <a:pos x="562" y="712"/>
                  </a:cxn>
                  <a:cxn ang="0">
                    <a:pos x="624" y="782"/>
                  </a:cxn>
                  <a:cxn ang="0">
                    <a:pos x="674" y="796"/>
                  </a:cxn>
                  <a:cxn ang="0">
                    <a:pos x="721" y="771"/>
                  </a:cxn>
                  <a:cxn ang="0">
                    <a:pos x="789" y="672"/>
                  </a:cxn>
                  <a:cxn ang="0">
                    <a:pos x="875" y="507"/>
                  </a:cxn>
                  <a:cxn ang="0">
                    <a:pos x="959" y="316"/>
                  </a:cxn>
                  <a:cxn ang="0">
                    <a:pos x="1062" y="147"/>
                  </a:cxn>
                  <a:cxn ang="0">
                    <a:pos x="1096" y="104"/>
                  </a:cxn>
                  <a:cxn ang="0">
                    <a:pos x="1153" y="63"/>
                  </a:cxn>
                  <a:cxn ang="0">
                    <a:pos x="1243" y="15"/>
                  </a:cxn>
                  <a:cxn ang="0">
                    <a:pos x="1334" y="0"/>
                  </a:cxn>
                  <a:cxn ang="0">
                    <a:pos x="0" y="0"/>
                  </a:cxn>
                </a:cxnLst>
                <a:rect l="0" t="0" r="r" b="b"/>
                <a:pathLst>
                  <a:path w="1334" h="798">
                    <a:moveTo>
                      <a:pt x="0" y="0"/>
                    </a:moveTo>
                    <a:cubicBezTo>
                      <a:pt x="57" y="11"/>
                      <a:pt x="115" y="21"/>
                      <a:pt x="165" y="56"/>
                    </a:cubicBezTo>
                    <a:cubicBezTo>
                      <a:pt x="215" y="90"/>
                      <a:pt x="261" y="149"/>
                      <a:pt x="301" y="206"/>
                    </a:cubicBezTo>
                    <a:cubicBezTo>
                      <a:pt x="341" y="263"/>
                      <a:pt x="373" y="332"/>
                      <a:pt x="403" y="396"/>
                    </a:cubicBezTo>
                    <a:cubicBezTo>
                      <a:pt x="434" y="461"/>
                      <a:pt x="462" y="539"/>
                      <a:pt x="488" y="591"/>
                    </a:cubicBezTo>
                    <a:cubicBezTo>
                      <a:pt x="515" y="644"/>
                      <a:pt x="539" y="681"/>
                      <a:pt x="562" y="712"/>
                    </a:cubicBezTo>
                    <a:cubicBezTo>
                      <a:pt x="584" y="744"/>
                      <a:pt x="606" y="768"/>
                      <a:pt x="624" y="782"/>
                    </a:cubicBezTo>
                    <a:cubicBezTo>
                      <a:pt x="643" y="796"/>
                      <a:pt x="658" y="798"/>
                      <a:pt x="674" y="796"/>
                    </a:cubicBezTo>
                    <a:cubicBezTo>
                      <a:pt x="690" y="794"/>
                      <a:pt x="702" y="792"/>
                      <a:pt x="721" y="771"/>
                    </a:cubicBezTo>
                    <a:cubicBezTo>
                      <a:pt x="740" y="751"/>
                      <a:pt x="762" y="716"/>
                      <a:pt x="789" y="672"/>
                    </a:cubicBezTo>
                    <a:cubicBezTo>
                      <a:pt x="814" y="628"/>
                      <a:pt x="847" y="566"/>
                      <a:pt x="875" y="507"/>
                    </a:cubicBezTo>
                    <a:cubicBezTo>
                      <a:pt x="902" y="448"/>
                      <a:pt x="929" y="376"/>
                      <a:pt x="959" y="316"/>
                    </a:cubicBezTo>
                    <a:cubicBezTo>
                      <a:pt x="990" y="256"/>
                      <a:pt x="1039" y="183"/>
                      <a:pt x="1062" y="147"/>
                    </a:cubicBezTo>
                    <a:cubicBezTo>
                      <a:pt x="1085" y="112"/>
                      <a:pt x="1081" y="118"/>
                      <a:pt x="1096" y="104"/>
                    </a:cubicBezTo>
                    <a:cubicBezTo>
                      <a:pt x="1111" y="90"/>
                      <a:pt x="1128" y="77"/>
                      <a:pt x="1153" y="63"/>
                    </a:cubicBezTo>
                    <a:cubicBezTo>
                      <a:pt x="1177" y="48"/>
                      <a:pt x="1213" y="26"/>
                      <a:pt x="1243" y="15"/>
                    </a:cubicBezTo>
                    <a:cubicBezTo>
                      <a:pt x="1273" y="4"/>
                      <a:pt x="1318" y="3"/>
                      <a:pt x="1334" y="0"/>
                    </a:cubicBezTo>
                    <a:cubicBezTo>
                      <a:pt x="1334" y="0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rgbClr val="002060"/>
                  </a:gs>
                </a:gsLst>
                <a:lin ang="5400000" scaled="1"/>
              </a:gradFill>
              <a:ln w="19050" cap="flat" cmpd="sng">
                <a:solidFill>
                  <a:srgbClr val="00206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endParaRPr>
              </a:p>
            </p:txBody>
          </p:sp>
          <p:sp>
            <p:nvSpPr>
              <p:cNvPr id="12315" name="Rectangle 22">
                <a:extLst>
                  <a:ext uri="{FF2B5EF4-FFF2-40B4-BE49-F238E27FC236}">
                    <a16:creationId xmlns:a16="http://schemas.microsoft.com/office/drawing/2014/main" id="{9AE1AB33-6080-47C5-BD2E-6165994C5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" y="1302"/>
                <a:ext cx="43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1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S</a:t>
                </a: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(</a:t>
                </a:r>
                <a:r>
                  <a:rPr kumimoji="0" lang="en-US" altLang="zh-CN" sz="2000" b="0" i="1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Ri,t</a:t>
                </a: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)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313" name="Text Box 13">
              <a:extLst>
                <a:ext uri="{FF2B5EF4-FFF2-40B4-BE49-F238E27FC236}">
                  <a16:creationId xmlns:a16="http://schemas.microsoft.com/office/drawing/2014/main" id="{878D166F-A9E9-48AB-A1A8-CF4738698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8461" y="5562875"/>
              <a:ext cx="1792546" cy="338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49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rPr>
                <a:t>Reservoir storage</a:t>
              </a:r>
            </a:p>
          </p:txBody>
        </p:sp>
      </p:grpSp>
      <p:grpSp>
        <p:nvGrpSpPr>
          <p:cNvPr id="12299" name="组合 38">
            <a:extLst>
              <a:ext uri="{FF2B5EF4-FFF2-40B4-BE49-F238E27FC236}">
                <a16:creationId xmlns:a16="http://schemas.microsoft.com/office/drawing/2014/main" id="{74E761D3-9D25-4A30-AC9A-576C3D72A3BE}"/>
              </a:ext>
            </a:extLst>
          </p:cNvPr>
          <p:cNvGrpSpPr>
            <a:grpSpLocks/>
          </p:cNvGrpSpPr>
          <p:nvPr/>
        </p:nvGrpSpPr>
        <p:grpSpPr bwMode="auto">
          <a:xfrm>
            <a:off x="4107840" y="4379003"/>
            <a:ext cx="1843774" cy="1289015"/>
            <a:chOff x="3095059" y="4613520"/>
            <a:chExt cx="2109219" cy="1287516"/>
          </a:xfrm>
        </p:grpSpPr>
        <p:sp>
          <p:nvSpPr>
            <p:cNvPr id="12302" name="Line 6">
              <a:extLst>
                <a:ext uri="{FF2B5EF4-FFF2-40B4-BE49-F238E27FC236}">
                  <a16:creationId xmlns:a16="http://schemas.microsoft.com/office/drawing/2014/main" id="{710058BA-AFA5-49EB-9F12-0AE67C6AD6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72677" y="4613520"/>
              <a:ext cx="1838" cy="33953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2303" name="Group 20">
              <a:extLst>
                <a:ext uri="{FF2B5EF4-FFF2-40B4-BE49-F238E27FC236}">
                  <a16:creationId xmlns:a16="http://schemas.microsoft.com/office/drawing/2014/main" id="{B90D28C8-FBCA-4CD5-BFE1-D4AED0D330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5433" y="4973341"/>
              <a:ext cx="1594490" cy="616332"/>
              <a:chOff x="777" y="1143"/>
              <a:chExt cx="868" cy="365"/>
            </a:xfrm>
          </p:grpSpPr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00D900A3-7994-4891-8308-3180DE2BE06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777" y="1143"/>
                <a:ext cx="868" cy="3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5" y="56"/>
                  </a:cxn>
                  <a:cxn ang="0">
                    <a:pos x="301" y="206"/>
                  </a:cxn>
                  <a:cxn ang="0">
                    <a:pos x="403" y="396"/>
                  </a:cxn>
                  <a:cxn ang="0">
                    <a:pos x="488" y="591"/>
                  </a:cxn>
                  <a:cxn ang="0">
                    <a:pos x="562" y="712"/>
                  </a:cxn>
                  <a:cxn ang="0">
                    <a:pos x="624" y="782"/>
                  </a:cxn>
                  <a:cxn ang="0">
                    <a:pos x="674" y="796"/>
                  </a:cxn>
                  <a:cxn ang="0">
                    <a:pos x="721" y="771"/>
                  </a:cxn>
                  <a:cxn ang="0">
                    <a:pos x="789" y="672"/>
                  </a:cxn>
                  <a:cxn ang="0">
                    <a:pos x="875" y="507"/>
                  </a:cxn>
                  <a:cxn ang="0">
                    <a:pos x="959" y="316"/>
                  </a:cxn>
                  <a:cxn ang="0">
                    <a:pos x="1062" y="147"/>
                  </a:cxn>
                  <a:cxn ang="0">
                    <a:pos x="1096" y="104"/>
                  </a:cxn>
                  <a:cxn ang="0">
                    <a:pos x="1153" y="63"/>
                  </a:cxn>
                  <a:cxn ang="0">
                    <a:pos x="1243" y="15"/>
                  </a:cxn>
                  <a:cxn ang="0">
                    <a:pos x="1334" y="0"/>
                  </a:cxn>
                  <a:cxn ang="0">
                    <a:pos x="0" y="0"/>
                  </a:cxn>
                </a:cxnLst>
                <a:rect l="0" t="0" r="r" b="b"/>
                <a:pathLst>
                  <a:path w="1334" h="798">
                    <a:moveTo>
                      <a:pt x="0" y="0"/>
                    </a:moveTo>
                    <a:cubicBezTo>
                      <a:pt x="57" y="11"/>
                      <a:pt x="115" y="21"/>
                      <a:pt x="165" y="56"/>
                    </a:cubicBezTo>
                    <a:cubicBezTo>
                      <a:pt x="215" y="90"/>
                      <a:pt x="261" y="149"/>
                      <a:pt x="301" y="206"/>
                    </a:cubicBezTo>
                    <a:cubicBezTo>
                      <a:pt x="341" y="263"/>
                      <a:pt x="373" y="332"/>
                      <a:pt x="403" y="396"/>
                    </a:cubicBezTo>
                    <a:cubicBezTo>
                      <a:pt x="434" y="461"/>
                      <a:pt x="462" y="539"/>
                      <a:pt x="488" y="591"/>
                    </a:cubicBezTo>
                    <a:cubicBezTo>
                      <a:pt x="515" y="644"/>
                      <a:pt x="539" y="681"/>
                      <a:pt x="562" y="712"/>
                    </a:cubicBezTo>
                    <a:cubicBezTo>
                      <a:pt x="584" y="744"/>
                      <a:pt x="606" y="768"/>
                      <a:pt x="624" y="782"/>
                    </a:cubicBezTo>
                    <a:cubicBezTo>
                      <a:pt x="643" y="796"/>
                      <a:pt x="658" y="798"/>
                      <a:pt x="674" y="796"/>
                    </a:cubicBezTo>
                    <a:cubicBezTo>
                      <a:pt x="690" y="794"/>
                      <a:pt x="702" y="792"/>
                      <a:pt x="721" y="771"/>
                    </a:cubicBezTo>
                    <a:cubicBezTo>
                      <a:pt x="740" y="751"/>
                      <a:pt x="762" y="716"/>
                      <a:pt x="789" y="672"/>
                    </a:cubicBezTo>
                    <a:cubicBezTo>
                      <a:pt x="814" y="628"/>
                      <a:pt x="847" y="566"/>
                      <a:pt x="875" y="507"/>
                    </a:cubicBezTo>
                    <a:cubicBezTo>
                      <a:pt x="902" y="448"/>
                      <a:pt x="929" y="376"/>
                      <a:pt x="959" y="316"/>
                    </a:cubicBezTo>
                    <a:cubicBezTo>
                      <a:pt x="990" y="256"/>
                      <a:pt x="1039" y="183"/>
                      <a:pt x="1062" y="147"/>
                    </a:cubicBezTo>
                    <a:cubicBezTo>
                      <a:pt x="1085" y="112"/>
                      <a:pt x="1081" y="118"/>
                      <a:pt x="1096" y="104"/>
                    </a:cubicBezTo>
                    <a:cubicBezTo>
                      <a:pt x="1111" y="90"/>
                      <a:pt x="1128" y="77"/>
                      <a:pt x="1153" y="63"/>
                    </a:cubicBezTo>
                    <a:cubicBezTo>
                      <a:pt x="1177" y="48"/>
                      <a:pt x="1213" y="26"/>
                      <a:pt x="1243" y="15"/>
                    </a:cubicBezTo>
                    <a:cubicBezTo>
                      <a:pt x="1273" y="4"/>
                      <a:pt x="1318" y="3"/>
                      <a:pt x="1334" y="0"/>
                    </a:cubicBezTo>
                    <a:cubicBezTo>
                      <a:pt x="1334" y="0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n w="19050" cap="flat" cmpd="sng">
                <a:solidFill>
                  <a:srgbClr val="9933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endParaRPr>
              </a:p>
            </p:txBody>
          </p:sp>
          <p:sp>
            <p:nvSpPr>
              <p:cNvPr id="12306" name="Rectangle 22">
                <a:extLst>
                  <a:ext uri="{FF2B5EF4-FFF2-40B4-BE49-F238E27FC236}">
                    <a16:creationId xmlns:a16="http://schemas.microsoft.com/office/drawing/2014/main" id="{38118140-001D-4E9C-B473-073BEF7BB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" y="1302"/>
                <a:ext cx="43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baseline="30000">
                    <a:solidFill>
                      <a:schemeClr val="bg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F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(</a:t>
                </a:r>
                <a:r>
                  <a:rPr kumimoji="0" lang="en-US" altLang="zh-CN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i,t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)</a:t>
                </a: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304" name="Text Box 13">
              <a:extLst>
                <a:ext uri="{FF2B5EF4-FFF2-40B4-BE49-F238E27FC236}">
                  <a16:creationId xmlns:a16="http://schemas.microsoft.com/office/drawing/2014/main" id="{3647DC2E-D456-41B1-A752-1897398F1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059" y="5562876"/>
              <a:ext cx="2109219" cy="338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49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FAAAD">
                      <a:lumMod val="75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rPr>
                <a:t>Inflow forecasts</a:t>
              </a:r>
            </a:p>
          </p:txBody>
        </p:sp>
      </p:grpSp>
      <p:sp>
        <p:nvSpPr>
          <p:cNvPr id="12300" name="Rectangle 9">
            <a:extLst>
              <a:ext uri="{FF2B5EF4-FFF2-40B4-BE49-F238E27FC236}">
                <a16:creationId xmlns:a16="http://schemas.microsoft.com/office/drawing/2014/main" id="{06F0A139-B9F5-4EB0-BE76-EF34E5007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027194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Reservoir operation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model optimization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0" name="圆角矩形 18">
            <a:extLst>
              <a:ext uri="{FF2B5EF4-FFF2-40B4-BE49-F238E27FC236}">
                <a16:creationId xmlns:a16="http://schemas.microsoft.com/office/drawing/2014/main" id="{752482CF-7101-4F2D-8E04-DD74D7B47B28}"/>
              </a:ext>
            </a:extLst>
          </p:cNvPr>
          <p:cNvSpPr/>
          <p:nvPr/>
        </p:nvSpPr>
        <p:spPr bwMode="auto">
          <a:xfrm>
            <a:off x="4559980" y="2404492"/>
            <a:ext cx="3155681" cy="373062"/>
          </a:xfrm>
          <a:prstGeom prst="round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342866" marR="0" lvl="0" indent="-342866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FAAAD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FAAAD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hydroclimatic predictions and demand estimations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FAAAD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）</a:t>
            </a:r>
          </a:p>
        </p:txBody>
      </p:sp>
      <p:sp>
        <p:nvSpPr>
          <p:cNvPr id="86" name="AutoShape 11">
            <a:extLst>
              <a:ext uri="{FF2B5EF4-FFF2-40B4-BE49-F238E27FC236}">
                <a16:creationId xmlns:a16="http://schemas.microsoft.com/office/drawing/2014/main" id="{0663E6BC-4E83-47B0-B778-A5A056E32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20" y="5709589"/>
            <a:ext cx="12150180" cy="39826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marL="342900" indent="-3429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>
                <a:solidFill>
                  <a:srgbClr val="C00000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Multiple factors effecting the reservoir operation decision-making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66" name="矩形 3">
            <a:extLst>
              <a:ext uri="{FF2B5EF4-FFF2-40B4-BE49-F238E27FC236}">
                <a16:creationId xmlns:a16="http://schemas.microsoft.com/office/drawing/2014/main" id="{7542A963-BC22-43F4-9CFA-CF8ED628F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1551" y="2122605"/>
            <a:ext cx="9574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Helvetica" pitchFamily="2" charset="0"/>
                <a:ea typeface="黑体" pitchFamily="49" charset="-122"/>
                <a:cs typeface="Times New Roman" pitchFamily="18" charset="0"/>
              </a:rPr>
              <a:t>Release</a:t>
            </a:r>
          </a:p>
        </p:txBody>
      </p:sp>
      <p:grpSp>
        <p:nvGrpSpPr>
          <p:cNvPr id="78" name="组合 12">
            <a:extLst>
              <a:ext uri="{FF2B5EF4-FFF2-40B4-BE49-F238E27FC236}">
                <a16:creationId xmlns:a16="http://schemas.microsoft.com/office/drawing/2014/main" id="{6E148A3B-CC2D-4A95-87ED-65747DDAB493}"/>
              </a:ext>
            </a:extLst>
          </p:cNvPr>
          <p:cNvGrpSpPr>
            <a:grpSpLocks/>
          </p:cNvGrpSpPr>
          <p:nvPr/>
        </p:nvGrpSpPr>
        <p:grpSpPr bwMode="auto">
          <a:xfrm>
            <a:off x="9310723" y="1423003"/>
            <a:ext cx="2286001" cy="1797050"/>
            <a:chOff x="3566232" y="3154922"/>
            <a:chExt cx="2522201" cy="1741488"/>
          </a:xfrm>
        </p:grpSpPr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B5C4A532-B2B3-4B56-BDC1-36E593790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7245" y="3410184"/>
              <a:ext cx="203818" cy="35791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  <p:sp>
          <p:nvSpPr>
            <p:cNvPr id="82" name="Rectangle 3">
              <a:extLst>
                <a:ext uri="{FF2B5EF4-FFF2-40B4-BE49-F238E27FC236}">
                  <a16:creationId xmlns:a16="http://schemas.microsoft.com/office/drawing/2014/main" id="{D25E7752-F133-4153-900F-CACDBA9DA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525" y="3410184"/>
              <a:ext cx="203818" cy="35791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  <p:sp>
          <p:nvSpPr>
            <p:cNvPr id="84" name="Rectangle 4">
              <a:extLst>
                <a:ext uri="{FF2B5EF4-FFF2-40B4-BE49-F238E27FC236}">
                  <a16:creationId xmlns:a16="http://schemas.microsoft.com/office/drawing/2014/main" id="{B82DCCCC-C26B-4169-98C0-39076F8FC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459" y="3410184"/>
              <a:ext cx="203818" cy="35791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28DFF410-2155-458C-A50B-51FECBC73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6233" y="3461310"/>
              <a:ext cx="1639549" cy="1435100"/>
            </a:xfrm>
            <a:custGeom>
              <a:avLst/>
              <a:gdLst>
                <a:gd name="T0" fmla="*/ 0 w 1180"/>
                <a:gd name="T1" fmla="*/ 0 h 907"/>
                <a:gd name="T2" fmla="*/ 2147483647 w 1180"/>
                <a:gd name="T3" fmla="*/ 0 h 907"/>
                <a:gd name="T4" fmla="*/ 2147483647 w 1180"/>
                <a:gd name="T5" fmla="*/ 2147483647 h 907"/>
                <a:gd name="T6" fmla="*/ 0 w 1180"/>
                <a:gd name="T7" fmla="*/ 2147483647 h 907"/>
                <a:gd name="T8" fmla="*/ 2147483647 w 1180"/>
                <a:gd name="T9" fmla="*/ 2147483647 h 907"/>
                <a:gd name="T10" fmla="*/ 0 w 1180"/>
                <a:gd name="T11" fmla="*/ 0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0"/>
                <a:gd name="T19" fmla="*/ 0 h 907"/>
                <a:gd name="T20" fmla="*/ 1180 w 1180"/>
                <a:gd name="T21" fmla="*/ 907 h 9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0" h="907">
                  <a:moveTo>
                    <a:pt x="0" y="0"/>
                  </a:moveTo>
                  <a:lnTo>
                    <a:pt x="1180" y="0"/>
                  </a:lnTo>
                  <a:lnTo>
                    <a:pt x="1180" y="907"/>
                  </a:lnTo>
                  <a:lnTo>
                    <a:pt x="0" y="907"/>
                  </a:lnTo>
                  <a:lnTo>
                    <a:pt x="46" y="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  <p:sp>
          <p:nvSpPr>
            <p:cNvPr id="88" name="Line 19">
              <a:extLst>
                <a:ext uri="{FF2B5EF4-FFF2-40B4-BE49-F238E27FC236}">
                  <a16:creationId xmlns:a16="http://schemas.microsoft.com/office/drawing/2014/main" id="{846FABC4-3B27-4037-BF28-676445E375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66232" y="4264585"/>
              <a:ext cx="1831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07FE80E9-2BA8-4E14-B07E-4D0B3E07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445" y="3154922"/>
              <a:ext cx="750027" cy="1741488"/>
            </a:xfrm>
            <a:custGeom>
              <a:avLst/>
              <a:gdLst>
                <a:gd name="T0" fmla="*/ 0 w 672"/>
                <a:gd name="T1" fmla="*/ 0 h 1104"/>
                <a:gd name="T2" fmla="*/ 2147483647 w 672"/>
                <a:gd name="T3" fmla="*/ 0 h 1104"/>
                <a:gd name="T4" fmla="*/ 2147483647 w 672"/>
                <a:gd name="T5" fmla="*/ 2147483647 h 1104"/>
                <a:gd name="T6" fmla="*/ 0 w 672"/>
                <a:gd name="T7" fmla="*/ 2147483647 h 1104"/>
                <a:gd name="T8" fmla="*/ 0 w 672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1104"/>
                <a:gd name="T17" fmla="*/ 672 w 672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1104">
                  <a:moveTo>
                    <a:pt x="0" y="0"/>
                  </a:moveTo>
                  <a:lnTo>
                    <a:pt x="336" y="0"/>
                  </a:lnTo>
                  <a:lnTo>
                    <a:pt x="672" y="1104"/>
                  </a:lnTo>
                  <a:lnTo>
                    <a:pt x="0" y="1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  <p:grpSp>
          <p:nvGrpSpPr>
            <p:cNvPr id="90" name="Group 21">
              <a:extLst>
                <a:ext uri="{FF2B5EF4-FFF2-40B4-BE49-F238E27FC236}">
                  <a16:creationId xmlns:a16="http://schemas.microsoft.com/office/drawing/2014/main" id="{3BEFCF16-D232-4C1E-B884-84565D2A3B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6232" y="3302560"/>
              <a:ext cx="1652251" cy="158750"/>
              <a:chOff x="2542" y="3120"/>
              <a:chExt cx="1208" cy="48"/>
            </a:xfrm>
          </p:grpSpPr>
          <p:sp>
            <p:nvSpPr>
              <p:cNvPr id="98" name="Line 22">
                <a:extLst>
                  <a:ext uri="{FF2B5EF4-FFF2-40B4-BE49-F238E27FC236}">
                    <a16:creationId xmlns:a16="http://schemas.microsoft.com/office/drawing/2014/main" id="{87673D84-5B0A-4B2D-92D8-EE3688D40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2" y="3168"/>
                <a:ext cx="1208" cy="0"/>
              </a:xfrm>
              <a:prstGeom prst="line">
                <a:avLst/>
              </a:prstGeom>
              <a:noFill/>
              <a:ln w="9525">
                <a:solidFill>
                  <a:srgbClr val="66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宋体"/>
                  <a:cs typeface="+mn-cs"/>
                </a:endParaRPr>
              </a:p>
            </p:txBody>
          </p:sp>
          <p:sp>
            <p:nvSpPr>
              <p:cNvPr id="99" name="AutoShape 23">
                <a:extLst>
                  <a:ext uri="{FF2B5EF4-FFF2-40B4-BE49-F238E27FC236}">
                    <a16:creationId xmlns:a16="http://schemas.microsoft.com/office/drawing/2014/main" id="{D1BAADDF-5814-4D4F-9AEA-34768D0E4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70619">
                <a:off x="2608" y="3120"/>
                <a:ext cx="124" cy="48"/>
              </a:xfrm>
              <a:prstGeom prst="triangle">
                <a:avLst>
                  <a:gd name="adj" fmla="val 50000"/>
                </a:avLst>
              </a:prstGeom>
              <a:solidFill>
                <a:srgbClr val="66CCFF"/>
              </a:solidFill>
              <a:ln w="9525">
                <a:solidFill>
                  <a:srgbClr val="CCE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DFKai-SB"/>
                  <a:cs typeface="DFKai-SB"/>
                </a:endParaRPr>
              </a:p>
            </p:txBody>
          </p:sp>
        </p:grpSp>
        <p:sp>
          <p:nvSpPr>
            <p:cNvPr id="91" name="Line 24">
              <a:extLst>
                <a:ext uri="{FF2B5EF4-FFF2-40B4-BE49-F238E27FC236}">
                  <a16:creationId xmlns:a16="http://schemas.microsoft.com/office/drawing/2014/main" id="{779ADC5F-35AA-41A0-A50A-A5FB615F16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5783" y="3633099"/>
              <a:ext cx="44132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  <p:sp>
          <p:nvSpPr>
            <p:cNvPr id="92" name="Line 25">
              <a:extLst>
                <a:ext uri="{FF2B5EF4-FFF2-40B4-BE49-F238E27FC236}">
                  <a16:creationId xmlns:a16="http://schemas.microsoft.com/office/drawing/2014/main" id="{797267EC-2925-404D-883F-DC6C2F65D7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5783" y="3742636"/>
              <a:ext cx="355459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  <p:sp>
          <p:nvSpPr>
            <p:cNvPr id="93" name="Text Box 59">
              <a:extLst>
                <a:ext uri="{FF2B5EF4-FFF2-40B4-BE49-F238E27FC236}">
                  <a16:creationId xmlns:a16="http://schemas.microsoft.com/office/drawing/2014/main" id="{EF69D39A-D4D3-4817-98CD-5453B72AAC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6232" y="3826672"/>
              <a:ext cx="1564114" cy="31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 baseline="30000">
                  <a:solidFill>
                    <a:schemeClr val="bg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sz="2800" b="1" baseline="30000">
                  <a:solidFill>
                    <a:schemeClr val="bg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sz="2800" b="1" baseline="30000">
                  <a:solidFill>
                    <a:schemeClr val="bg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sz="2800" b="1" baseline="30000">
                  <a:solidFill>
                    <a:schemeClr val="bg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sz="2800" b="1" baseline="30000">
                  <a:solidFill>
                    <a:schemeClr val="bg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baseline="30000">
                  <a:solidFill>
                    <a:schemeClr val="bg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黑体" pitchFamily="49" charset="-122"/>
                  <a:cs typeface="Times New Roman" pitchFamily="18" charset="0"/>
                </a:rPr>
                <a:t>Reservoir</a:t>
              </a:r>
              <a:endParaRPr kumimoji="0" lang="zh-TW" altLang="en-US" sz="15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94" name="Line 24">
              <a:extLst>
                <a:ext uri="{FF2B5EF4-FFF2-40B4-BE49-F238E27FC236}">
                  <a16:creationId xmlns:a16="http://schemas.microsoft.com/office/drawing/2014/main" id="{9E7D0672-BF42-4BAE-B6C6-B8ED2D8261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5783" y="4063103"/>
              <a:ext cx="50577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  <p:sp>
          <p:nvSpPr>
            <p:cNvPr id="95" name="Line 25">
              <a:extLst>
                <a:ext uri="{FF2B5EF4-FFF2-40B4-BE49-F238E27FC236}">
                  <a16:creationId xmlns:a16="http://schemas.microsoft.com/office/drawing/2014/main" id="{82EF50F7-464E-424B-AD2A-FE4FE5A1B4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05783" y="4168037"/>
              <a:ext cx="505774" cy="460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  <p:sp>
          <p:nvSpPr>
            <p:cNvPr id="96" name="Line 24">
              <a:extLst>
                <a:ext uri="{FF2B5EF4-FFF2-40B4-BE49-F238E27FC236}">
                  <a16:creationId xmlns:a16="http://schemas.microsoft.com/office/drawing/2014/main" id="{A1664BFF-3CE6-49CE-B3F9-2C3E86018B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5783" y="4465874"/>
              <a:ext cx="88265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  <p:sp>
          <p:nvSpPr>
            <p:cNvPr id="97" name="Line 25">
              <a:extLst>
                <a:ext uri="{FF2B5EF4-FFF2-40B4-BE49-F238E27FC236}">
                  <a16:creationId xmlns:a16="http://schemas.microsoft.com/office/drawing/2014/main" id="{BE02A9CF-2CDD-431C-A679-9825737BF7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5783" y="4575411"/>
              <a:ext cx="88265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宋体"/>
                <a:cs typeface="+mn-cs"/>
              </a:endParaRPr>
            </a:p>
          </p:txBody>
        </p:sp>
      </p:grpSp>
      <p:sp>
        <p:nvSpPr>
          <p:cNvPr id="100" name="矩形 1">
            <a:extLst>
              <a:ext uri="{FF2B5EF4-FFF2-40B4-BE49-F238E27FC236}">
                <a16:creationId xmlns:a16="http://schemas.microsoft.com/office/drawing/2014/main" id="{74266F9B-B360-4E03-B325-DD5432CC6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7913" y="2100310"/>
            <a:ext cx="12397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CFAAAD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黑体" pitchFamily="49" charset="-122"/>
                <a:cs typeface="Times New Roman" pitchFamily="18" charset="0"/>
              </a:rPr>
              <a:t>inflow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CFAAAD">
                  <a:lumMod val="50000"/>
                </a:srgbClr>
              </a:solidFill>
              <a:effectLst/>
              <a:uLnTx/>
              <a:uFillTx/>
              <a:latin typeface="Helvetica" pitchFamily="2" charset="0"/>
              <a:ea typeface="黑体" pitchFamily="49" charset="-122"/>
              <a:cs typeface="Times New Roman" pitchFamily="18" charset="0"/>
            </a:endParaRPr>
          </a:p>
        </p:txBody>
      </p:sp>
      <p:cxnSp>
        <p:nvCxnSpPr>
          <p:cNvPr id="101" name="直接箭头连接符 5">
            <a:extLst>
              <a:ext uri="{FF2B5EF4-FFF2-40B4-BE49-F238E27FC236}">
                <a16:creationId xmlns:a16="http://schemas.microsoft.com/office/drawing/2014/main" id="{902628EF-EB9F-4EB3-92D7-FF641232F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735275" y="2439350"/>
            <a:ext cx="723900" cy="0"/>
          </a:xfrm>
          <a:prstGeom prst="straightConnector1">
            <a:avLst/>
          </a:prstGeom>
          <a:noFill/>
          <a:ln w="28575" algn="ctr">
            <a:solidFill>
              <a:schemeClr val="accent5">
                <a:lumMod val="50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2" name="直接箭头连接符 34">
            <a:extLst>
              <a:ext uri="{FF2B5EF4-FFF2-40B4-BE49-F238E27FC236}">
                <a16:creationId xmlns:a16="http://schemas.microsoft.com/office/drawing/2014/main" id="{8B31DFC8-62BC-4BE9-8267-FBCE07025D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200776" y="2483889"/>
            <a:ext cx="682625" cy="14288"/>
          </a:xfrm>
          <a:prstGeom prst="straightConnector1">
            <a:avLst/>
          </a:prstGeom>
          <a:noFill/>
          <a:ln w="28575" algn="ctr">
            <a:solidFill>
              <a:srgbClr val="FF6969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3" name="文本框 102">
            <a:extLst>
              <a:ext uri="{FF2B5EF4-FFF2-40B4-BE49-F238E27FC236}">
                <a16:creationId xmlns:a16="http://schemas.microsoft.com/office/drawing/2014/main" id="{74CCD127-E9B4-4A94-8282-FD6E8F2C0981}"/>
              </a:ext>
            </a:extLst>
          </p:cNvPr>
          <p:cNvSpPr txBox="1"/>
          <p:nvPr/>
        </p:nvSpPr>
        <p:spPr>
          <a:xfrm>
            <a:off x="293069" y="814296"/>
            <a:ext cx="109063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>
                <a:latin typeface="Stellar" panose="02000506040000020004"/>
                <a:ea typeface="微软雅黑" panose="020B0503020204020204" pitchFamily="34" charset="-122"/>
              </a:rPr>
              <a:t>Given a finite set of states S and actions A, the reward can be obtained at each state-action pair: </a:t>
            </a:r>
            <a:r>
              <a:rPr lang="it-IT" sz="2200" i="1" dirty="0">
                <a:latin typeface="Stellar" panose="02000506040000020004"/>
                <a:ea typeface="微软雅黑" panose="020B0503020204020204" pitchFamily="34" charset="-122"/>
              </a:rPr>
              <a:t>r</a:t>
            </a:r>
            <a:r>
              <a:rPr lang="it-IT" sz="2200" dirty="0">
                <a:latin typeface="Stellar" panose="02000506040000020004"/>
                <a:ea typeface="微软雅黑" panose="020B0503020204020204" pitchFamily="34" charset="-122"/>
              </a:rPr>
              <a:t>(</a:t>
            </a:r>
            <a:r>
              <a:rPr lang="it-IT" sz="2200" i="1" dirty="0">
                <a:latin typeface="Stellar" panose="02000506040000020004"/>
                <a:ea typeface="微软雅黑" panose="020B0503020204020204" pitchFamily="34" charset="-122"/>
              </a:rPr>
              <a:t>s</a:t>
            </a:r>
            <a:r>
              <a:rPr lang="it-IT" sz="2200" dirty="0">
                <a:latin typeface="Stellar" panose="02000506040000020004"/>
                <a:ea typeface="微软雅黑" panose="020B0503020204020204" pitchFamily="34" charset="-122"/>
              </a:rPr>
              <a:t>,</a:t>
            </a:r>
            <a:r>
              <a:rPr lang="it-IT" sz="2200" i="1" dirty="0">
                <a:latin typeface="Stellar" panose="02000506040000020004"/>
                <a:ea typeface="微软雅黑" panose="020B0503020204020204" pitchFamily="34" charset="-122"/>
              </a:rPr>
              <a:t>a</a:t>
            </a:r>
            <a:r>
              <a:rPr lang="it-IT" sz="2200" dirty="0">
                <a:latin typeface="Stellar" panose="02000506040000020004"/>
                <a:ea typeface="微软雅黑" panose="020B0503020204020204" pitchFamily="34" charset="-122"/>
              </a:rPr>
              <a:t>).</a:t>
            </a:r>
          </a:p>
          <a:p>
            <a:r>
              <a:rPr lang="it-IT" sz="2200" dirty="0">
                <a:latin typeface="Stellar" panose="02000506040000020004"/>
                <a:ea typeface="微软雅黑" panose="020B0503020204020204" pitchFamily="34" charset="-122"/>
              </a:rPr>
              <a:t>Find a best </a:t>
            </a:r>
            <a:r>
              <a:rPr lang="en-US" altLang="zh-CN" sz="2200" dirty="0">
                <a:latin typeface="Stellar" panose="02000506040000020004"/>
                <a:ea typeface="微软雅黑" panose="020B0503020204020204" pitchFamily="34" charset="-122"/>
              </a:rPr>
              <a:t>action series</a:t>
            </a:r>
            <a:r>
              <a:rPr lang="it-IT" sz="2200" dirty="0">
                <a:latin typeface="Stellar" panose="02000506040000020004"/>
                <a:ea typeface="微软雅黑" panose="020B0503020204020204" pitchFamily="34" charset="-122"/>
              </a:rPr>
              <a:t> such that:</a:t>
            </a:r>
          </a:p>
        </p:txBody>
      </p:sp>
      <p:graphicFrame>
        <p:nvGraphicFramePr>
          <p:cNvPr id="104" name="对象 103">
            <a:extLst>
              <a:ext uri="{FF2B5EF4-FFF2-40B4-BE49-F238E27FC236}">
                <a16:creationId xmlns:a16="http://schemas.microsoft.com/office/drawing/2014/main" id="{62CEB4D6-D9F1-4D5F-8CD3-F7A22AEDF3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724957"/>
              </p:ext>
            </p:extLst>
          </p:nvPr>
        </p:nvGraphicFramePr>
        <p:xfrm>
          <a:off x="3426667" y="1108539"/>
          <a:ext cx="43561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5" imgW="4356000" imgH="622080" progId="Equation.DSMT4">
                  <p:embed/>
                </p:oleObj>
              </mc:Choice>
              <mc:Fallback>
                <p:oleObj name="Equation" r:id="rId5" imgW="4356000" imgH="62208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62CEB4D6-D9F1-4D5F-8CD3-F7A22AEDF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6667" y="1108539"/>
                        <a:ext cx="43561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36875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42" y="2304483"/>
            <a:ext cx="1915630" cy="1396983"/>
          </a:xfrm>
          <a:prstGeom prst="rect">
            <a:avLst/>
          </a:prstGeom>
        </p:spPr>
      </p:pic>
      <p:sp>
        <p:nvSpPr>
          <p:cNvPr id="48" name="Rectangle 9">
            <a:extLst>
              <a:ext uri="{FF2B5EF4-FFF2-40B4-BE49-F238E27FC236}">
                <a16:creationId xmlns:a16="http://schemas.microsoft.com/office/drawing/2014/main" id="{393D6DAD-898D-4C2F-BF9D-9875519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30525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aseline="0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</a:t>
            </a:r>
            <a:r>
              <a:rPr lang="en-US" altLang="zh-CN" baseline="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need feature selection in water systems operation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" name="矩形 2">
            <a:extLst>
              <a:ext uri="{FF2B5EF4-FFF2-40B4-BE49-F238E27FC236}">
                <a16:creationId xmlns:a16="http://schemas.microsoft.com/office/drawing/2014/main" id="{CBAAECA1-9A09-4D2D-A467-B0345207F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45" y="1350094"/>
            <a:ext cx="2528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Pct val="60000"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Q</a:t>
            </a:r>
            <a:r>
              <a:rPr kumimoji="0" lang="en-US" altLang="zh-CN" sz="2000" b="0" i="1" u="none" strike="noStrike" kern="1200" cap="none" spc="0" normalizeH="0" baseline="3000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0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out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=Q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(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τ</a:t>
            </a:r>
            <a:r>
              <a:rPr kumimoji="0" lang="en-US" altLang="zh-CN" sz="20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en-US" altLang="zh-CN" sz="2000" b="0" i="1" u="none" strike="noStrike" kern="1200" cap="none" spc="0" normalizeH="0" baseline="-25000" noProof="0" dirty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Q</a:t>
            </a:r>
            <a:r>
              <a:rPr kumimoji="0" lang="en-US" altLang="zh-CN" sz="2000" b="0" i="1" u="none" strike="noStrike" kern="1200" cap="none" spc="0" normalizeH="0" baseline="3000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in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)</a:t>
            </a:r>
          </a:p>
        </p:txBody>
      </p:sp>
      <p:sp>
        <p:nvSpPr>
          <p:cNvPr id="64" name="矩形 1">
            <a:extLst>
              <a:ext uri="{FF2B5EF4-FFF2-40B4-BE49-F238E27FC236}">
                <a16:creationId xmlns:a16="http://schemas.microsoft.com/office/drawing/2014/main" id="{A473CCDD-E67F-41FA-82EF-1776A16FB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09" y="882336"/>
            <a:ext cx="3020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Single reservoir operation</a:t>
            </a:r>
            <a:endParaRPr kumimoji="0" lang="zh-CN" altLang="en-US" sz="2000" b="1" i="0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65" name="矩形 2">
            <a:extLst>
              <a:ext uri="{FF2B5EF4-FFF2-40B4-BE49-F238E27FC236}">
                <a16:creationId xmlns:a16="http://schemas.microsoft.com/office/drawing/2014/main" id="{EB7FC637-EB3F-44B2-B5E4-A0F23795E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7331" y="1348507"/>
            <a:ext cx="4102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Pct val="60000"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Q</a:t>
            </a:r>
            <a:r>
              <a:rPr kumimoji="0" lang="en-US" altLang="zh-CN" sz="2000" b="0" i="1" u="none" strike="noStrike" kern="1200" cap="none" spc="0" normalizeH="0" baseline="30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000" b="0" i="1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out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=Q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(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τ</a:t>
            </a:r>
            <a:r>
              <a:rPr kumimoji="0" lang="en-US" altLang="zh-CN" sz="20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2000" b="0" i="1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zh-CN" sz="2000" b="0" i="1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,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Q</a:t>
            </a:r>
            <a:r>
              <a:rPr kumimoji="0" lang="en-US" altLang="zh-CN" sz="2000" b="0" i="1" u="none" strike="noStrike" kern="1200" cap="none" spc="0" normalizeH="0" baseline="30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in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Q</a:t>
            </a:r>
            <a:r>
              <a:rPr kumimoji="0" lang="en-US" altLang="zh-CN" sz="2000" b="0" i="1" u="none" strike="noStrike" kern="1200" cap="none" spc="0" normalizeH="0" baseline="3000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</a:t>
            </a:r>
            <a:r>
              <a:rPr lang="en-US" altLang="zh-CN" sz="2000" b="0" dirty="0">
                <a:solidFill>
                  <a:srgbClr val="00B0F0"/>
                </a:solidFill>
                <a:latin typeface="Comic Sans MS" panose="030F0702030302020204" pitchFamily="66" charset="0"/>
              </a:rPr>
              <a:t>+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in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…)</a:t>
            </a:r>
          </a:p>
        </p:txBody>
      </p:sp>
      <p:sp>
        <p:nvSpPr>
          <p:cNvPr id="67" name="矩形 1">
            <a:extLst>
              <a:ext uri="{FF2B5EF4-FFF2-40B4-BE49-F238E27FC236}">
                <a16:creationId xmlns:a16="http://schemas.microsoft.com/office/drawing/2014/main" id="{A019F6B7-AAF6-4166-9823-BECA7478B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1864" y="919937"/>
            <a:ext cx="32644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Cascade reservoir operation</a:t>
            </a:r>
            <a:endParaRPr kumimoji="0" lang="zh-CN" altLang="en-US" sz="2000" b="1" i="0" u="none" strike="noStrike" kern="1200" cap="none" spc="0" normalizeH="0" baseline="30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68" name="左箭头 3">
            <a:extLst>
              <a:ext uri="{FF2B5EF4-FFF2-40B4-BE49-F238E27FC236}">
                <a16:creationId xmlns:a16="http://schemas.microsoft.com/office/drawing/2014/main" id="{F7AB44FD-9BAB-4D92-A9B9-0C9E47F49A7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27544" y="1311995"/>
            <a:ext cx="523875" cy="425450"/>
          </a:xfrm>
          <a:prstGeom prst="leftArrow">
            <a:avLst>
              <a:gd name="adj1" fmla="val 50000"/>
              <a:gd name="adj2" fmla="val 50103"/>
            </a:avLst>
          </a:prstGeom>
          <a:solidFill>
            <a:srgbClr val="C00000"/>
          </a:solidFill>
          <a:ln w="12700" algn="ctr">
            <a:solidFill>
              <a:srgbClr val="EAEAEA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Rectangle 78">
            <a:extLst>
              <a:ext uri="{FF2B5EF4-FFF2-40B4-BE49-F238E27FC236}">
                <a16:creationId xmlns:a16="http://schemas.microsoft.com/office/drawing/2014/main" id="{60E525BA-AAA3-46CC-818D-FF3CBA5C1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45" y="1908520"/>
            <a:ext cx="104411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τ</a:t>
            </a:r>
            <a:r>
              <a:rPr kumimoji="0" lang="en-US" altLang="zh-CN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Seasonal information 	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Reservoir storage</a:t>
            </a: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	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Q</a:t>
            </a:r>
            <a:r>
              <a:rPr kumimoji="0" lang="en-US" altLang="zh-CN" sz="1800" b="0" i="1" u="none" strike="noStrike" kern="1200" cap="none" spc="0" normalizeH="0" baseline="3000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8CA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in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Reservoir inflow 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3ACA9AFD-226F-4397-93D1-6C1CE72D47A4}"/>
              </a:ext>
            </a:extLst>
          </p:cNvPr>
          <p:cNvSpPr/>
          <p:nvPr/>
        </p:nvSpPr>
        <p:spPr bwMode="auto">
          <a:xfrm>
            <a:off x="1455971" y="3140566"/>
            <a:ext cx="333989" cy="333989"/>
          </a:xfrm>
          <a:prstGeom prst="ellipse">
            <a:avLst/>
          </a:prstGeom>
          <a:solidFill>
            <a:srgbClr val="C00000"/>
          </a:solidFill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DE179D23-D0CA-4592-B920-D7968B4826E5}"/>
              </a:ext>
            </a:extLst>
          </p:cNvPr>
          <p:cNvSpPr/>
          <p:nvPr/>
        </p:nvSpPr>
        <p:spPr bwMode="auto">
          <a:xfrm>
            <a:off x="1942722" y="3554239"/>
            <a:ext cx="207977" cy="207977"/>
          </a:xfrm>
          <a:prstGeom prst="ellipse">
            <a:avLst/>
          </a:prstGeom>
          <a:solidFill>
            <a:srgbClr val="FFC000"/>
          </a:solidFill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E7A49BFF-B8B8-4C01-858F-E9E874C983D9}"/>
              </a:ext>
            </a:extLst>
          </p:cNvPr>
          <p:cNvSpPr/>
          <p:nvPr/>
        </p:nvSpPr>
        <p:spPr bwMode="auto">
          <a:xfrm>
            <a:off x="1168074" y="3634335"/>
            <a:ext cx="207977" cy="207977"/>
          </a:xfrm>
          <a:prstGeom prst="ellipse">
            <a:avLst/>
          </a:prstGeom>
          <a:solidFill>
            <a:srgbClr val="FFC000"/>
          </a:solidFill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B9B095A6-B638-4F0C-B7A3-4126AD5F9B1B}"/>
              </a:ext>
            </a:extLst>
          </p:cNvPr>
          <p:cNvSpPr/>
          <p:nvPr/>
        </p:nvSpPr>
        <p:spPr bwMode="auto">
          <a:xfrm>
            <a:off x="2134824" y="3203571"/>
            <a:ext cx="207977" cy="207977"/>
          </a:xfrm>
          <a:prstGeom prst="ellipse">
            <a:avLst/>
          </a:prstGeom>
          <a:solidFill>
            <a:srgbClr val="FFC000"/>
          </a:solidFill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9EB5939B-A772-4A77-8B7F-C97E547CAE13}"/>
              </a:ext>
            </a:extLst>
          </p:cNvPr>
          <p:cNvCxnSpPr>
            <a:cxnSpLocks/>
            <a:stCxn id="70" idx="6"/>
            <a:endCxn id="75" idx="2"/>
          </p:cNvCxnSpPr>
          <p:nvPr/>
        </p:nvCxnSpPr>
        <p:spPr bwMode="auto">
          <a:xfrm flipV="1">
            <a:off x="1789960" y="3307560"/>
            <a:ext cx="344864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F197C0A4-1D8E-44C8-946A-152D4C7F9D69}"/>
              </a:ext>
            </a:extLst>
          </p:cNvPr>
          <p:cNvCxnSpPr>
            <a:cxnSpLocks/>
            <a:stCxn id="70" idx="5"/>
            <a:endCxn id="71" idx="1"/>
          </p:cNvCxnSpPr>
          <p:nvPr/>
        </p:nvCxnSpPr>
        <p:spPr bwMode="auto">
          <a:xfrm>
            <a:off x="1741048" y="3425643"/>
            <a:ext cx="232132" cy="1590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F86594C8-FBA3-4588-BBB3-8A691416E222}"/>
              </a:ext>
            </a:extLst>
          </p:cNvPr>
          <p:cNvCxnSpPr>
            <a:cxnSpLocks/>
            <a:stCxn id="70" idx="3"/>
            <a:endCxn id="72" idx="7"/>
          </p:cNvCxnSpPr>
          <p:nvPr/>
        </p:nvCxnSpPr>
        <p:spPr bwMode="auto">
          <a:xfrm flipH="1">
            <a:off x="1345593" y="3425643"/>
            <a:ext cx="159290" cy="2391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矩形 78">
            <a:extLst>
              <a:ext uri="{FF2B5EF4-FFF2-40B4-BE49-F238E27FC236}">
                <a16:creationId xmlns:a16="http://schemas.microsoft.com/office/drawing/2014/main" id="{40E8D9D2-B362-4BDE-A835-4C361E075C63}"/>
              </a:ext>
            </a:extLst>
          </p:cNvPr>
          <p:cNvSpPr/>
          <p:nvPr/>
        </p:nvSpPr>
        <p:spPr>
          <a:xfrm>
            <a:off x="2322184" y="3122893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851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Inflow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851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B5A120D1-F75F-4CA9-BAEA-D5A620D72061}"/>
              </a:ext>
            </a:extLst>
          </p:cNvPr>
          <p:cNvSpPr/>
          <p:nvPr/>
        </p:nvSpPr>
        <p:spPr>
          <a:xfrm>
            <a:off x="2101945" y="351465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851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Storage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851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6A387FE6-00F2-458D-A657-2C29682F6104}"/>
              </a:ext>
            </a:extLst>
          </p:cNvPr>
          <p:cNvSpPr/>
          <p:nvPr/>
        </p:nvSpPr>
        <p:spPr>
          <a:xfrm>
            <a:off x="976634" y="3769632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C851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Season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851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2" name="左箭头 3">
            <a:extLst>
              <a:ext uri="{FF2B5EF4-FFF2-40B4-BE49-F238E27FC236}">
                <a16:creationId xmlns:a16="http://schemas.microsoft.com/office/drawing/2014/main" id="{B024FD22-A0F1-4E00-B67E-31EE0FA6EF4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176829" y="3372980"/>
            <a:ext cx="1837352" cy="425450"/>
          </a:xfrm>
          <a:prstGeom prst="leftArrow">
            <a:avLst>
              <a:gd name="adj1" fmla="val 50000"/>
              <a:gd name="adj2" fmla="val 50103"/>
            </a:avLst>
          </a:prstGeom>
          <a:solidFill>
            <a:srgbClr val="C00000"/>
          </a:solidFill>
          <a:ln w="12700" algn="ctr">
            <a:solidFill>
              <a:srgbClr val="EAEAEA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A980B9C-60DB-4CE4-9EC4-BFA546357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888" y="2589109"/>
            <a:ext cx="2520000" cy="190989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A574A07-3D75-4499-A244-FC25A25FC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376" y="2589109"/>
            <a:ext cx="2520000" cy="1909895"/>
          </a:xfrm>
          <a:prstGeom prst="rect">
            <a:avLst/>
          </a:prstGeom>
        </p:spPr>
      </p:pic>
      <p:graphicFrame>
        <p:nvGraphicFramePr>
          <p:cNvPr id="83" name="图示 82">
            <a:extLst>
              <a:ext uri="{FF2B5EF4-FFF2-40B4-BE49-F238E27FC236}">
                <a16:creationId xmlns:a16="http://schemas.microsoft.com/office/drawing/2014/main" id="{85324474-2E74-4B27-B2C4-5866F7D7D0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30730"/>
              </p:ext>
            </p:extLst>
          </p:nvPr>
        </p:nvGraphicFramePr>
        <p:xfrm>
          <a:off x="170559" y="4954511"/>
          <a:ext cx="11850882" cy="50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5" name="矩形 1">
            <a:extLst>
              <a:ext uri="{FF2B5EF4-FFF2-40B4-BE49-F238E27FC236}">
                <a16:creationId xmlns:a16="http://schemas.microsoft.com/office/drawing/2014/main" id="{6F6F5C1D-4D05-4CFA-8306-8818A48F0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23" y="1125836"/>
            <a:ext cx="33443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FAAAD">
                    <a:lumMod val="75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Cascade reservoir operation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FAAAD">
                  <a:lumMod val="75000"/>
                </a:srgbClr>
              </a:solidFill>
              <a:effectLst/>
              <a:uLnTx/>
              <a:uFillTx/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with input variable selection</a:t>
            </a:r>
            <a:endParaRPr kumimoji="0" lang="zh-CN" altLang="en-US" sz="2000" b="1" i="0" u="none" strike="noStrike" kern="1200" cap="none" spc="0" normalizeH="0" baseline="30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86" name="左箭头 3">
            <a:extLst>
              <a:ext uri="{FF2B5EF4-FFF2-40B4-BE49-F238E27FC236}">
                <a16:creationId xmlns:a16="http://schemas.microsoft.com/office/drawing/2014/main" id="{97BE95A1-E354-402F-B8CD-454308C7A29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07888" y="3397491"/>
            <a:ext cx="1852324" cy="425450"/>
          </a:xfrm>
          <a:prstGeom prst="leftArrow">
            <a:avLst>
              <a:gd name="adj1" fmla="val 50000"/>
              <a:gd name="adj2" fmla="val 50103"/>
            </a:avLst>
          </a:prstGeom>
          <a:solidFill>
            <a:srgbClr val="C00000"/>
          </a:solidFill>
          <a:ln w="12700" algn="ctr">
            <a:solidFill>
              <a:srgbClr val="EAEAEA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3192466" y="2836706"/>
            <a:ext cx="1717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Water resources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development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F62D05DD-A49C-437C-873B-553CE4028167}"/>
              </a:ext>
            </a:extLst>
          </p:cNvPr>
          <p:cNvSpPr/>
          <p:nvPr/>
        </p:nvSpPr>
        <p:spPr>
          <a:xfrm>
            <a:off x="7587724" y="2851501"/>
            <a:ext cx="1762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Feature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selection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8" name="左箭头 3">
            <a:extLst>
              <a:ext uri="{FF2B5EF4-FFF2-40B4-BE49-F238E27FC236}">
                <a16:creationId xmlns:a16="http://schemas.microsoft.com/office/drawing/2014/main" id="{F9441A52-B05A-4529-8027-1579E8B3F2E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328248" y="1282446"/>
            <a:ext cx="523875" cy="425450"/>
          </a:xfrm>
          <a:prstGeom prst="leftArrow">
            <a:avLst>
              <a:gd name="adj1" fmla="val 50000"/>
              <a:gd name="adj2" fmla="val 50103"/>
            </a:avLst>
          </a:prstGeom>
          <a:solidFill>
            <a:srgbClr val="C00000"/>
          </a:solidFill>
          <a:ln w="12700" algn="ctr">
            <a:solidFill>
              <a:srgbClr val="EAEAEA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825479" y="4483519"/>
            <a:ext cx="2079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Low-dimensional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5268105" y="4511546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High-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dimensional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9155244" y="4548363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Median-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dimensional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0663E6BC-4E83-47B0-B778-A5A056E32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20" y="5709589"/>
            <a:ext cx="12150180" cy="39826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marL="342900" indent="-3429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>
                <a:solidFill>
                  <a:srgbClr val="C00000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Reduce the dimensionality in reservoir operation optimization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99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9">
            <a:extLst>
              <a:ext uri="{FF2B5EF4-FFF2-40B4-BE49-F238E27FC236}">
                <a16:creationId xmlns:a16="http://schemas.microsoft.com/office/drawing/2014/main" id="{393D6DAD-898D-4C2F-BF9D-9875519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30525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aseline="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Case study descriptions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0030360-B4EC-48F8-B572-9252E3CAE413}"/>
              </a:ext>
            </a:extLst>
          </p:cNvPr>
          <p:cNvSpPr txBox="1"/>
          <p:nvPr/>
        </p:nvSpPr>
        <p:spPr>
          <a:xfrm>
            <a:off x="6204758" y="3103101"/>
            <a:ext cx="51613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 Reservoirs</a:t>
            </a:r>
          </a:p>
          <a:p>
            <a:pPr algn="ctr"/>
            <a:r>
              <a:rPr lang="it-IT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(</a:t>
            </a:r>
            <a:r>
              <a:rPr lang="it-IT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GERD, MER, HAD</a:t>
            </a:r>
            <a:r>
              <a:rPr lang="it-IT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endParaRPr lang="it-IT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0030360-B4EC-48F8-B572-9252E3CAE413}"/>
              </a:ext>
            </a:extLst>
          </p:cNvPr>
          <p:cNvSpPr txBox="1"/>
          <p:nvPr/>
        </p:nvSpPr>
        <p:spPr>
          <a:xfrm>
            <a:off x="5667672" y="4491505"/>
            <a:ext cx="647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 objectives </a:t>
            </a:r>
          </a:p>
          <a:p>
            <a:pPr algn="ctr"/>
            <a:r>
              <a:rPr lang="en-US" altLang="zh-CN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(HP</a:t>
            </a:r>
            <a:r>
              <a:rPr lang="en-US" altLang="zh-CN" sz="2400" baseline="-25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GERD</a:t>
            </a:r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HP</a:t>
            </a:r>
            <a:r>
              <a:rPr lang="en-US" altLang="zh-CN" sz="2400" baseline="-25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MER</a:t>
            </a:r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en-US" altLang="zh-CN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HP</a:t>
            </a:r>
            <a:r>
              <a:rPr lang="en-US" altLang="zh-CN" sz="2400" baseline="-25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HAD</a:t>
            </a:r>
            <a:r>
              <a:rPr lang="en-US" altLang="zh-CN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en-US" altLang="zh-CN" sz="2400" baseline="-25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2400" dirty="0" err="1" smtClean="0">
                <a:solidFill>
                  <a:srgbClr val="FCC94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Irr</a:t>
            </a:r>
            <a:r>
              <a:rPr lang="en-US" sz="2400" baseline="-25000" dirty="0" err="1" smtClean="0">
                <a:solidFill>
                  <a:srgbClr val="FCC94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Sudan</a:t>
            </a:r>
            <a:r>
              <a:rPr lang="en-US" sz="2400" dirty="0">
                <a:solidFill>
                  <a:srgbClr val="FCC94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en-US" sz="2400" dirty="0" err="1" smtClean="0">
                <a:solidFill>
                  <a:srgbClr val="FCC94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Irr</a:t>
            </a:r>
            <a:r>
              <a:rPr lang="en-US" sz="2400" baseline="-25000" dirty="0" err="1" smtClean="0">
                <a:solidFill>
                  <a:srgbClr val="FCC94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HAD</a:t>
            </a:r>
            <a:r>
              <a:rPr lang="en-US" sz="2400" dirty="0" smtClean="0">
                <a:solidFill>
                  <a:srgbClr val="FCC94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4B51483-C878-6C79-F0F7-3817853B0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69" y="798090"/>
            <a:ext cx="5175806" cy="585307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20071" y="544561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Hydropower generation (HP)</a:t>
            </a:r>
          </a:p>
          <a:p>
            <a:pPr algn="ctr"/>
            <a:r>
              <a:rPr lang="en-US" sz="2000" b="1" dirty="0">
                <a:solidFill>
                  <a:srgbClr val="FCC94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Irrigation water supply (</a:t>
            </a:r>
            <a:r>
              <a:rPr lang="en-US" sz="2000" b="1" dirty="0" err="1">
                <a:solidFill>
                  <a:srgbClr val="FCC94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Irr</a:t>
            </a:r>
            <a:r>
              <a:rPr lang="en-US" sz="2000" b="1" dirty="0">
                <a:solidFill>
                  <a:srgbClr val="FCC94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3833217" y="856773"/>
            <a:ext cx="8082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Reservoirs operation system in the Nile River Basin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0030360-B4EC-48F8-B572-9252E3CAE413}"/>
              </a:ext>
            </a:extLst>
          </p:cNvPr>
          <p:cNvSpPr txBox="1"/>
          <p:nvPr/>
        </p:nvSpPr>
        <p:spPr>
          <a:xfrm>
            <a:off x="6090557" y="1733716"/>
            <a:ext cx="5725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12 relevant variables</a:t>
            </a:r>
          </a:p>
          <a:p>
            <a:pPr algn="ctr"/>
            <a:r>
              <a:rPr lang="it-IT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it-IT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it-IT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</a:t>
            </a:r>
            <a:r>
              <a:rPr lang="it-IT" sz="2400" baseline="-25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GERD</a:t>
            </a:r>
            <a:r>
              <a:rPr lang="it-IT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it-IT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</a:t>
            </a:r>
            <a:r>
              <a:rPr lang="it-IT" sz="2400" baseline="-25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MER</a:t>
            </a:r>
            <a:r>
              <a:rPr lang="it-IT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it-IT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</a:t>
            </a:r>
            <a:r>
              <a:rPr lang="it-IT" sz="2400" baseline="-25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HAD</a:t>
            </a:r>
            <a:r>
              <a:rPr lang="it-IT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Q</a:t>
            </a:r>
            <a:r>
              <a:rPr lang="it-IT" sz="2400" baseline="-25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GERD</a:t>
            </a:r>
            <a:r>
              <a:rPr lang="it-IT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Q</a:t>
            </a:r>
            <a:r>
              <a:rPr lang="it-IT" sz="2400" baseline="-25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WN</a:t>
            </a:r>
            <a:r>
              <a:rPr lang="it-IT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…)</a:t>
            </a:r>
            <a:endParaRPr lang="it-IT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0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9">
            <a:extLst>
              <a:ext uri="{FF2B5EF4-FFF2-40B4-BE49-F238E27FC236}">
                <a16:creationId xmlns:a16="http://schemas.microsoft.com/office/drawing/2014/main" id="{393D6DAD-898D-4C2F-BF9D-9875519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30525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aseline="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variables in the Nile system operation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817546" y="1210456"/>
                <a:ext cx="3608937" cy="1167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GERD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GERD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q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GERD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τ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MER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MER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q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GERD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τ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HAD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HAD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q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GERD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τ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546" y="1210456"/>
                <a:ext cx="3608937" cy="1167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793803" y="2854794"/>
                <a:ext cx="4998611" cy="1167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GERD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MER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HAD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q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MER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MER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HAD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q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HAD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MER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HAD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q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GERD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803" y="2854794"/>
                <a:ext cx="4998611" cy="1167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583477" y="4508322"/>
                <a:ext cx="5774597" cy="1693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{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&amp;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GERD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GERD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GERD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GERD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  <m:e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&amp;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MER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MER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MER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MER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  <m:e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&amp;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HAD</m:t>
                                        </m:r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HAD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HAD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HA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 smtClean="0">
                                                <a:latin typeface="Cambria Math" panose="02040503050406030204" pitchFamily="18" charset="0"/>
                                              </a:rPr>
                                              <m:t>D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sel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eqAr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GERD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MER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HAD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q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GERD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External</m:t>
                                </m:r>
                                <m:r>
                                  <a:rPr lang="en-US" b="0" i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variables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477" y="4508322"/>
                <a:ext cx="5774597" cy="1693349"/>
              </a:xfrm>
              <a:prstGeom prst="rect">
                <a:avLst/>
              </a:prstGeom>
              <a:blipFill>
                <a:blip r:embed="rId6"/>
                <a:stretch>
                  <a:fillRect r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7485584" y="943509"/>
            <a:ext cx="3291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Conventional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inputs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4B51483-C878-6C79-F0F7-3817853B0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69" y="798090"/>
            <a:ext cx="5175806" cy="585307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6280962" y="4938248"/>
            <a:ext cx="606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F3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6454904" y="2585949"/>
            <a:ext cx="5635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Coordinated </a:t>
            </a:r>
            <a:r>
              <a:rPr lang="en-US" altLang="zh-CN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c</a:t>
            </a:r>
            <a:r>
              <a:rPr lang="en-US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onventional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inputs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7029451" y="4251972"/>
            <a:ext cx="4485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Selected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inputs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6280961" y="3244899"/>
            <a:ext cx="60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F2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6280961" y="1598132"/>
            <a:ext cx="60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F1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9">
            <a:extLst>
              <a:ext uri="{FF2B5EF4-FFF2-40B4-BE49-F238E27FC236}">
                <a16:creationId xmlns:a16="http://schemas.microsoft.com/office/drawing/2014/main" id="{393D6DAD-898D-4C2F-BF9D-9875519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30525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aseline="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Candidate input </a:t>
            </a:r>
            <a:r>
              <a:rPr lang="en-US" altLang="zh-CN" baseline="0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variables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74955" y="1000760"/>
          <a:ext cx="11453813" cy="5039359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2428208">
                  <a:extLst>
                    <a:ext uri="{9D8B030D-6E8A-4147-A177-3AD203B41FA5}">
                      <a16:colId xmlns:a16="http://schemas.microsoft.com/office/drawing/2014/main" val="3561071882"/>
                    </a:ext>
                  </a:extLst>
                </a:gridCol>
                <a:gridCol w="9025605">
                  <a:extLst>
                    <a:ext uri="{9D8B030D-6E8A-4147-A177-3AD203B41FA5}">
                      <a16:colId xmlns:a16="http://schemas.microsoft.com/office/drawing/2014/main" val="925278031"/>
                    </a:ext>
                  </a:extLst>
                </a:gridCol>
              </a:tblGrid>
              <a:tr h="387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Variable name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Definition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5641640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h_GERD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GERD reservoir water level at the current time step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88094202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h_MER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MER reservoir water level at the current time step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18373991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h_HAD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HAD reservoir water level at the current time step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91309618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moy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Month of the year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39770338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qIn_GERDs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GERD reservoir inflow in the previous time period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92791965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qIn_WNs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White Nile inflow in the previous time period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1361089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qIn_Atbs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Atbara inflow in the previous time period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81187670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qIn_DinRas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Dinder+Rahad inflow in the previous time period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47951369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demandSUD1s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 demand of irrigation district 1 in the current time period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49993576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demandSUD2s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 demand of irrigation district 2 in the current time period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4808441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demandSUD3s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 demand of irrigation district 3 in the current time period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8788286"/>
                  </a:ext>
                </a:extLst>
              </a:tr>
              <a:tr h="3876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WtHADs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Water demand downstream of HAD in the current time period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6923575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3726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9">
            <a:extLst>
              <a:ext uri="{FF2B5EF4-FFF2-40B4-BE49-F238E27FC236}">
                <a16:creationId xmlns:a16="http://schemas.microsoft.com/office/drawing/2014/main" id="{393D6DAD-898D-4C2F-BF9D-9875519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30525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aseline="0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Feature selection </a:t>
            </a:r>
            <a:r>
              <a:rPr lang="en-US" altLang="zh-CN" baseline="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</a:t>
            </a:r>
            <a:r>
              <a:rPr lang="en-US" altLang="zh-CN" baseline="0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multi-purpose water systems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7443173" y="3141116"/>
            <a:ext cx="563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Recursive Feature </a:t>
            </a:r>
            <a:r>
              <a:rPr lang="en-US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Elimination</a:t>
            </a:r>
            <a:endParaRPr 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0487" y="3648365"/>
            <a:ext cx="3780000" cy="249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272488" y="3184118"/>
            <a:ext cx="3897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Multi-objective optimization</a:t>
            </a:r>
            <a:endParaRPr 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18" name="图示 17">
            <a:extLst>
              <a:ext uri="{FF2B5EF4-FFF2-40B4-BE49-F238E27FC236}">
                <a16:creationId xmlns:a16="http://schemas.microsoft.com/office/drawing/2014/main" id="{5FF5CCF6-7D95-4C7F-9EFC-EA0D59D3D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556963"/>
              </p:ext>
            </p:extLst>
          </p:nvPr>
        </p:nvGraphicFramePr>
        <p:xfrm>
          <a:off x="331031" y="2071701"/>
          <a:ext cx="11719456" cy="76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/>
          <a:srcRect l="6785" t="3481" r="5753" b="2695"/>
          <a:stretch/>
        </p:blipFill>
        <p:spPr>
          <a:xfrm>
            <a:off x="331031" y="3676938"/>
            <a:ext cx="3780000" cy="2432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46" y="3687242"/>
            <a:ext cx="3780000" cy="2451216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4253103" y="3184118"/>
            <a:ext cx="3897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Water system operation</a:t>
            </a:r>
            <a:endParaRPr 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192904" y="964526"/>
            <a:ext cx="12017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Select </a:t>
            </a:r>
            <a:r>
              <a:rPr 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input </a:t>
            </a:r>
            <a:r>
              <a:rPr lang="en-US" sz="24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variables for each reservoir by integrating </a:t>
            </a:r>
            <a:r>
              <a:rPr 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Recursive Feature Elimination (RFE) with Evolutionary Multi-Objective Direct Policy </a:t>
            </a:r>
            <a:r>
              <a:rPr lang="en-US" sz="24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Search.</a:t>
            </a:r>
            <a:endParaRPr 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40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9">
            <a:extLst>
              <a:ext uri="{FF2B5EF4-FFF2-40B4-BE49-F238E27FC236}">
                <a16:creationId xmlns:a16="http://schemas.microsoft.com/office/drawing/2014/main" id="{393D6DAD-898D-4C2F-BF9D-9875519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30525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aseline="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variables selections in multi-objective Nile operation</a:t>
            </a:r>
            <a:endParaRPr lang="en-US" altLang="zh-CN" baseline="0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E:\BaiduSyncdisk\Interpreting Nile operation\ResultProcessing\Rank of importance RF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936171"/>
            <a:ext cx="10206627" cy="55843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 bwMode="auto">
          <a:xfrm>
            <a:off x="1102659" y="1143001"/>
            <a:ext cx="6387354" cy="91440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3000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 flipH="1">
            <a:off x="7624481" y="5472953"/>
            <a:ext cx="2716308" cy="51098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3000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 flipH="1">
            <a:off x="7624481" y="1930213"/>
            <a:ext cx="2716307" cy="51098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3000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8132221" y="1985652"/>
            <a:ext cx="1727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Water level</a:t>
            </a:r>
            <a:endParaRPr lang="en-US" sz="2000" b="1" dirty="0">
              <a:solidFill>
                <a:srgbClr val="FFF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5227656" y="1400146"/>
            <a:ext cx="1892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Water levels</a:t>
            </a:r>
            <a:endParaRPr lang="en-US" sz="2000" b="1" dirty="0">
              <a:solidFill>
                <a:srgbClr val="FFF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2461226" y="1400146"/>
            <a:ext cx="20170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Water levels</a:t>
            </a:r>
            <a:endParaRPr lang="en-US" sz="2000" b="1" dirty="0">
              <a:solidFill>
                <a:srgbClr val="FFF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7785847" y="5528391"/>
            <a:ext cx="2554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Water demand</a:t>
            </a:r>
            <a:endParaRPr lang="en-US" sz="2000" b="1" dirty="0">
              <a:solidFill>
                <a:srgbClr val="FFF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2461226" y="2764941"/>
            <a:ext cx="1727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Inflow </a:t>
            </a:r>
            <a:endParaRPr lang="en-US" sz="2000" b="1" dirty="0">
              <a:solidFill>
                <a:srgbClr val="FFF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5392685" y="2764941"/>
            <a:ext cx="1727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Inflow </a:t>
            </a:r>
            <a:endParaRPr lang="en-US" sz="2000" b="1" dirty="0">
              <a:solidFill>
                <a:srgbClr val="FFF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4776972" y="3583933"/>
            <a:ext cx="2629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Interval basin flow </a:t>
            </a:r>
            <a:endParaRPr lang="en-US" sz="2000" b="1" dirty="0">
              <a:solidFill>
                <a:srgbClr val="FFF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8219364" y="2764941"/>
            <a:ext cx="1727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Inflow </a:t>
            </a:r>
            <a:endParaRPr lang="en-US" sz="2000" b="1" dirty="0">
              <a:solidFill>
                <a:srgbClr val="FFF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2328DFF-A626-42E4-BC4F-EC17397B2690}"/>
              </a:ext>
            </a:extLst>
          </p:cNvPr>
          <p:cNvSpPr/>
          <p:nvPr/>
        </p:nvSpPr>
        <p:spPr>
          <a:xfrm>
            <a:off x="2171907" y="2371183"/>
            <a:ext cx="2306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 smtClean="0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" panose="02020603050405020304" pitchFamily="18" charset="0"/>
              </a:rPr>
              <a:t>Month of year </a:t>
            </a:r>
            <a:endParaRPr lang="en-US" sz="2000" b="1" dirty="0">
              <a:solidFill>
                <a:srgbClr val="FFF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080C958-01F5-AD53-F904-239F7723E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325" y="1177472"/>
            <a:ext cx="4434849" cy="53126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438D590-42E8-E26D-6103-7E39C5AE6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75" y="1177472"/>
            <a:ext cx="4434849" cy="53126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574D84E-2A4A-BD49-00C6-EB9954A43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5" y="1106351"/>
            <a:ext cx="4434849" cy="5312675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393D6DAD-898D-4C2F-BF9D-9875519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80975"/>
            <a:ext cx="1130525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aseline="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variables selections in multi-objective Nile operation</a:t>
            </a:r>
            <a:endParaRPr lang="en-US" altLang="zh-CN" baseline="0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08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Report (Times)">
  <a:themeElements>
    <a:clrScheme name="">
      <a:dk1>
        <a:srgbClr val="000000"/>
      </a:dk1>
      <a:lt1>
        <a:srgbClr val="FFFFFF"/>
      </a:lt1>
      <a:dk2>
        <a:srgbClr val="334F6D"/>
      </a:dk2>
      <a:lt2>
        <a:srgbClr val="CC8510"/>
      </a:lt2>
      <a:accent1>
        <a:srgbClr val="A5032D"/>
      </a:accent1>
      <a:accent2>
        <a:srgbClr val="787019"/>
      </a:accent2>
      <a:accent3>
        <a:srgbClr val="FFFFFF"/>
      </a:accent3>
      <a:accent4>
        <a:srgbClr val="000000"/>
      </a:accent4>
      <a:accent5>
        <a:srgbClr val="CFAAAD"/>
      </a:accent5>
      <a:accent6>
        <a:srgbClr val="6C6516"/>
      </a:accent6>
      <a:hlink>
        <a:srgbClr val="953C0A"/>
      </a:hlink>
      <a:folHlink>
        <a:srgbClr val="C9A67B"/>
      </a:folHlink>
    </a:clrScheme>
    <a:fontScheme name="2_Report (Times)">
      <a:majorFont>
        <a:latin typeface="宋体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603AB"/>
            </a:gs>
            <a:gs pos="12000">
              <a:srgbClr val="E81766"/>
            </a:gs>
            <a:gs pos="27000">
              <a:srgbClr val="EE3F17"/>
            </a:gs>
            <a:gs pos="48000">
              <a:srgbClr val="FFFF00"/>
            </a:gs>
            <a:gs pos="64999">
              <a:srgbClr val="1A8D48"/>
            </a:gs>
            <a:gs pos="78999">
              <a:srgbClr val="0819FB"/>
            </a:gs>
            <a:gs pos="100000">
              <a:srgbClr val="A603AB"/>
            </a:gs>
          </a:gsLst>
          <a:lin ang="0" scaled="1"/>
        </a:gradFill>
        <a:ln w="12700" cap="flat" cmpd="sng" algn="ctr">
          <a:solidFill>
            <a:srgbClr val="EAEAEA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sy="50000" kx="2115830" algn="bl" rotWithShape="0">
            <a:srgbClr val="C0C0C0">
              <a:alpha val="79999"/>
            </a:srgb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3000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603AB"/>
            </a:gs>
            <a:gs pos="12000">
              <a:srgbClr val="E81766"/>
            </a:gs>
            <a:gs pos="27000">
              <a:srgbClr val="EE3F17"/>
            </a:gs>
            <a:gs pos="48000">
              <a:srgbClr val="FFFF00"/>
            </a:gs>
            <a:gs pos="64999">
              <a:srgbClr val="1A8D48"/>
            </a:gs>
            <a:gs pos="78999">
              <a:srgbClr val="0819FB"/>
            </a:gs>
            <a:gs pos="100000">
              <a:srgbClr val="A603AB"/>
            </a:gs>
          </a:gsLst>
          <a:lin ang="0" scaled="1"/>
        </a:gradFill>
        <a:ln w="12700" cap="flat" cmpd="sng" algn="ctr">
          <a:solidFill>
            <a:srgbClr val="EAEAEA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sy="50000" kx="2115830" algn="bl" rotWithShape="0">
            <a:srgbClr val="C0C0C0">
              <a:alpha val="79999"/>
            </a:srgb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3000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2_Report (Times)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eport (Times)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66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eport (Times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eport (Times)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627</Words>
  <Application>Microsoft Office PowerPoint</Application>
  <PresentationFormat>宽屏</PresentationFormat>
  <Paragraphs>192</Paragraphs>
  <Slides>15</Slides>
  <Notes>15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42" baseType="lpstr">
      <vt:lpstr>Adobe Gothic Std B</vt:lpstr>
      <vt:lpstr>Arial Unicode MS</vt:lpstr>
      <vt:lpstr>CG Omega</vt:lpstr>
      <vt:lpstr>DFKai-SB</vt:lpstr>
      <vt:lpstr>Josefin Sans</vt:lpstr>
      <vt:lpstr>Microsoft YaHei UI</vt:lpstr>
      <vt:lpstr>Museo Sans 500</vt:lpstr>
      <vt:lpstr>Stellar</vt:lpstr>
      <vt:lpstr>ZapfHumnst BT</vt:lpstr>
      <vt:lpstr>等线</vt:lpstr>
      <vt:lpstr>黑体</vt:lpstr>
      <vt:lpstr>华文中宋</vt:lpstr>
      <vt:lpstr>華康儷黑 Std W5</vt:lpstr>
      <vt:lpstr>宋体</vt:lpstr>
      <vt:lpstr>微软雅黑</vt:lpstr>
      <vt:lpstr>Arial</vt:lpstr>
      <vt:lpstr>Calibri</vt:lpstr>
      <vt:lpstr>Calibri Light</vt:lpstr>
      <vt:lpstr>Cambria Math</vt:lpstr>
      <vt:lpstr>Comic Sans MS</vt:lpstr>
      <vt:lpstr>Helvetica</vt:lpstr>
      <vt:lpstr>Times</vt:lpstr>
      <vt:lpstr>Times New Roman</vt:lpstr>
      <vt:lpstr>Wingdings</vt:lpstr>
      <vt:lpstr>Tema di Office</vt:lpstr>
      <vt:lpstr>2_Report (Times)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2025-04-29T13:19:36Z</dcterms:created>
  <dcterms:modified xsi:type="dcterms:W3CDTF">2025-04-29T13:20:13Z</dcterms:modified>
</cp:coreProperties>
</file>