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Proxima Nova"/>
      <p:regular r:id="rId23"/>
      <p:bold r:id="rId24"/>
      <p:italic r:id="rId25"/>
      <p:boldItalic r:id="rId26"/>
    </p:embeddedFont>
    <p:embeddedFont>
      <p:font typeface="Montserrat"/>
      <p:regular r:id="rId27"/>
      <p:bold r:id="rId28"/>
      <p:italic r:id="rId29"/>
      <p:boldItalic r:id="rId30"/>
    </p:embeddedFont>
    <p:embeddedFont>
      <p:font typeface="Average"/>
      <p:regular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roximaNova-bold.fntdata"/><Relationship Id="rId23" Type="http://schemas.openxmlformats.org/officeDocument/2006/relationships/font" Target="fonts/ProximaNova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roximaNova-boldItalic.fntdata"/><Relationship Id="rId25" Type="http://schemas.openxmlformats.org/officeDocument/2006/relationships/font" Target="fonts/ProximaNova-italic.fntdata"/><Relationship Id="rId28" Type="http://schemas.openxmlformats.org/officeDocument/2006/relationships/font" Target="fonts/Montserrat-bold.fntdata"/><Relationship Id="rId27" Type="http://schemas.openxmlformats.org/officeDocument/2006/relationships/font" Target="fonts/Montserra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verage-regular.fntdata"/><Relationship Id="rId30" Type="http://schemas.openxmlformats.org/officeDocument/2006/relationships/font" Target="fonts/Montserrat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0a3c7071a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0a3c7071a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50a3c7071a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50a3c7071a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50a3c7071a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50a3c7071a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5177895bb9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5177895bb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2b372ba7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2b372ba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531d19dfa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531d19dfa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531d19dfa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531d19dfa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31d19dfa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31d19dfa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0a3c7071a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0a3c7071a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0a3c7071a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0a3c7071a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50a3c7071a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50a3c7071a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0a3c7071a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0a3c7071a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50a3c7071a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50a3c7071a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0a3c7071a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0a3c7071a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0a3c7071a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0a3c7071a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50a3c7071a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50a3c7071a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21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31.png"/><Relationship Id="rId6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2CC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Montserrat"/>
                <a:ea typeface="Montserrat"/>
                <a:cs typeface="Montserrat"/>
                <a:sym typeface="Montserrat"/>
              </a:rPr>
              <a:t>Super-adiabatic asthenosphere in Southeast Asia : its tectonic and magmatic implications</a:t>
            </a:r>
            <a:endParaRPr b="1" sz="2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7578700" y="134825"/>
            <a:ext cx="14775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EGU25-7565</a:t>
            </a:r>
            <a:endParaRPr b="1" sz="2500">
              <a:solidFill>
                <a:schemeClr val="dk2"/>
              </a:solidFill>
            </a:endParaRPr>
          </a:p>
        </p:txBody>
      </p:sp>
      <p:pic>
        <p:nvPicPr>
          <p:cNvPr id="56" name="Google Shape;56;p13" title="2025_GFZ-Wortbildmarke-EN-Helmholtzdunkelblau-RG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26" y="4616201"/>
            <a:ext cx="2487148" cy="42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 title="IISER-K_Logo.sv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7251" y="4286000"/>
            <a:ext cx="718701" cy="75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 title="egu_ga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450" y="134825"/>
            <a:ext cx="848550" cy="3821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607150" y="2896825"/>
            <a:ext cx="8200500" cy="9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Rupak Banerjee, Chujie Liu, Stephen P. Grand, Eric Sandvol, Supriyo Mitra, Xiaofeng Liang and Shengji Wei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55CC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8" name="Google Shape;168;p22"/>
          <p:cNvPicPr preferRelativeResize="0"/>
          <p:nvPr/>
        </p:nvPicPr>
        <p:blipFill rotWithShape="1">
          <a:blip r:embed="rId3">
            <a:alphaModFix/>
          </a:blip>
          <a:srcRect b="76212" l="0" r="5526" t="1017"/>
          <a:stretch/>
        </p:blipFill>
        <p:spPr>
          <a:xfrm>
            <a:off x="1588950" y="680425"/>
            <a:ext cx="5751225" cy="20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 rotWithShape="1">
          <a:blip r:embed="rId3">
            <a:alphaModFix/>
          </a:blip>
          <a:srcRect b="55273" l="0" r="6085" t="24035"/>
          <a:stretch/>
        </p:blipFill>
        <p:spPr>
          <a:xfrm>
            <a:off x="1566275" y="2658375"/>
            <a:ext cx="5834600" cy="191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/>
          <p:nvPr/>
        </p:nvSpPr>
        <p:spPr>
          <a:xfrm>
            <a:off x="76200" y="34950"/>
            <a:ext cx="8730900" cy="569400"/>
          </a:xfrm>
          <a:prstGeom prst="rect">
            <a:avLst/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228600" y="0"/>
            <a:ext cx="8618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6"/>
                </a:solidFill>
              </a:rPr>
              <a:t>Plume affected mantle comparison: </a:t>
            </a:r>
            <a:endParaRPr b="1" sz="2300">
              <a:solidFill>
                <a:schemeClr val="accent6"/>
              </a:solidFill>
            </a:endParaRPr>
          </a:p>
        </p:txBody>
      </p:sp>
      <p:sp>
        <p:nvSpPr>
          <p:cNvPr id="172" name="Google Shape;172;p22"/>
          <p:cNvSpPr/>
          <p:nvPr/>
        </p:nvSpPr>
        <p:spPr>
          <a:xfrm>
            <a:off x="406250" y="4612125"/>
            <a:ext cx="8284800" cy="3936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1421129" y="4578075"/>
            <a:ext cx="643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Deep plume Vs &lt; SE Asia Vs &lt; Global Adiabat</a:t>
            </a:r>
            <a:endParaRPr b="1"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55CC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9" name="Google Shape;179;p23"/>
          <p:cNvSpPr txBox="1"/>
          <p:nvPr/>
        </p:nvSpPr>
        <p:spPr>
          <a:xfrm>
            <a:off x="3660025" y="32625"/>
            <a:ext cx="1849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Slow mantle Vs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180" name="Google Shape;180;p23"/>
          <p:cNvCxnSpPr/>
          <p:nvPr/>
        </p:nvCxnSpPr>
        <p:spPr>
          <a:xfrm flipH="1">
            <a:off x="3841500" y="395300"/>
            <a:ext cx="652800" cy="696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1" name="Google Shape;181;p23"/>
          <p:cNvSpPr txBox="1"/>
          <p:nvPr/>
        </p:nvSpPr>
        <p:spPr>
          <a:xfrm>
            <a:off x="3522250" y="1044650"/>
            <a:ext cx="544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hot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2" name="Google Shape;182;p23"/>
          <p:cNvSpPr txBox="1"/>
          <p:nvPr/>
        </p:nvSpPr>
        <p:spPr>
          <a:xfrm>
            <a:off x="4994975" y="1033825"/>
            <a:ext cx="544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wet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195875" y="1541525"/>
            <a:ext cx="87201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184" name="Google Shape;184;p23"/>
          <p:cNvCxnSpPr/>
          <p:nvPr/>
        </p:nvCxnSpPr>
        <p:spPr>
          <a:xfrm>
            <a:off x="4494300" y="395300"/>
            <a:ext cx="696300" cy="696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5" name="Google Shape;185;p23"/>
          <p:cNvSpPr/>
          <p:nvPr/>
        </p:nvSpPr>
        <p:spPr>
          <a:xfrm>
            <a:off x="282925" y="4535475"/>
            <a:ext cx="8509800" cy="3936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6" name="Google Shape;186;p23"/>
          <p:cNvSpPr/>
          <p:nvPr/>
        </p:nvSpPr>
        <p:spPr>
          <a:xfrm>
            <a:off x="253750" y="2962750"/>
            <a:ext cx="8538900" cy="13464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7" name="Google Shape;187;p23"/>
          <p:cNvSpPr/>
          <p:nvPr/>
        </p:nvSpPr>
        <p:spPr>
          <a:xfrm>
            <a:off x="235600" y="2288338"/>
            <a:ext cx="8509800" cy="3936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8" name="Google Shape;188;p23"/>
          <p:cNvSpPr txBox="1"/>
          <p:nvPr/>
        </p:nvSpPr>
        <p:spPr>
          <a:xfrm>
            <a:off x="232150" y="2259657"/>
            <a:ext cx="86691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Seismological imaging and geochemical proxies identify presence of plume (s).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89" name="Google Shape;189;p23"/>
          <p:cNvSpPr/>
          <p:nvPr/>
        </p:nvSpPr>
        <p:spPr>
          <a:xfrm>
            <a:off x="195875" y="1616925"/>
            <a:ext cx="8538900" cy="5748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Gu et al., 2019 estimated water content of the mantle source of Hainan basalts to be 84-360 ppm H</a:t>
            </a:r>
            <a:r>
              <a:rPr baseline="-25000" lang="en" sz="1500">
                <a:solidFill>
                  <a:schemeClr val="dk1"/>
                </a:solidFill>
              </a:rPr>
              <a:t>2</a:t>
            </a:r>
            <a:r>
              <a:rPr lang="en" sz="1500">
                <a:solidFill>
                  <a:schemeClr val="dk1"/>
                </a:solidFill>
              </a:rPr>
              <a:t>O.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90" name="Google Shape;190;p23"/>
          <p:cNvSpPr txBox="1"/>
          <p:nvPr/>
        </p:nvSpPr>
        <p:spPr>
          <a:xfrm>
            <a:off x="326450" y="2970825"/>
            <a:ext cx="8451600" cy="13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Nature of the plume: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➢"/>
            </a:pPr>
            <a:r>
              <a:rPr lang="en" sz="1500">
                <a:solidFill>
                  <a:schemeClr val="dk1"/>
                </a:solidFill>
              </a:rPr>
              <a:t>Global tomography (Obayashi et al., 2013, Ritsema et al., 2011, Chang et al., 2015) do not show slow velocities in the deepest mantle beneath the Hainan region.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➢"/>
            </a:pPr>
            <a:r>
              <a:rPr lang="en" sz="1500">
                <a:solidFill>
                  <a:schemeClr val="dk1"/>
                </a:solidFill>
              </a:rPr>
              <a:t>No age correlated linear volcanic track.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➢"/>
            </a:pPr>
            <a:r>
              <a:rPr lang="en" sz="1500">
                <a:solidFill>
                  <a:schemeClr val="dk1"/>
                </a:solidFill>
              </a:rPr>
              <a:t>The volume of lava for the SABP volcanics ~0.0097 Mkm</a:t>
            </a:r>
            <a:r>
              <a:rPr baseline="30000" lang="en" sz="1500">
                <a:solidFill>
                  <a:schemeClr val="dk1"/>
                </a:solidFill>
              </a:rPr>
              <a:t>3</a:t>
            </a:r>
            <a:endParaRPr baseline="30000" sz="1500">
              <a:solidFill>
                <a:schemeClr val="dk1"/>
              </a:solidFill>
            </a:endParaRPr>
          </a:p>
        </p:txBody>
      </p:sp>
      <p:sp>
        <p:nvSpPr>
          <p:cNvPr id="191" name="Google Shape;191;p23"/>
          <p:cNvSpPr txBox="1"/>
          <p:nvPr/>
        </p:nvSpPr>
        <p:spPr>
          <a:xfrm>
            <a:off x="1799100" y="4496575"/>
            <a:ext cx="669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Thus, not generated from the Core Mantle boundary</a:t>
            </a:r>
            <a:endParaRPr/>
          </a:p>
        </p:txBody>
      </p:sp>
      <p:sp>
        <p:nvSpPr>
          <p:cNvPr id="192" name="Google Shape;192;p23"/>
          <p:cNvSpPr txBox="1"/>
          <p:nvPr/>
        </p:nvSpPr>
        <p:spPr>
          <a:xfrm>
            <a:off x="130575" y="41225"/>
            <a:ext cx="3486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6"/>
                </a:solidFill>
              </a:rPr>
              <a:t>Cause of slowness: </a:t>
            </a:r>
            <a:endParaRPr b="1" sz="250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55CC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8" name="Google Shape;198;p24"/>
          <p:cNvPicPr preferRelativeResize="0"/>
          <p:nvPr/>
        </p:nvPicPr>
        <p:blipFill rotWithShape="1">
          <a:blip r:embed="rId3">
            <a:alphaModFix/>
          </a:blip>
          <a:srcRect b="42429" l="0" r="0" t="40029"/>
          <a:stretch/>
        </p:blipFill>
        <p:spPr>
          <a:xfrm>
            <a:off x="109250" y="3199375"/>
            <a:ext cx="5982851" cy="174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 rotWithShape="1">
          <a:blip r:embed="rId3">
            <a:alphaModFix/>
          </a:blip>
          <a:srcRect b="0" l="31328" r="0" t="57122"/>
          <a:stretch/>
        </p:blipFill>
        <p:spPr>
          <a:xfrm>
            <a:off x="6251500" y="2112250"/>
            <a:ext cx="2838574" cy="29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4"/>
          <p:cNvSpPr/>
          <p:nvPr/>
        </p:nvSpPr>
        <p:spPr>
          <a:xfrm>
            <a:off x="109250" y="49475"/>
            <a:ext cx="3757500" cy="569400"/>
          </a:xfrm>
          <a:prstGeom prst="rect">
            <a:avLst/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1" name="Google Shape;201;p24"/>
          <p:cNvSpPr txBox="1"/>
          <p:nvPr/>
        </p:nvSpPr>
        <p:spPr>
          <a:xfrm>
            <a:off x="246650" y="29025"/>
            <a:ext cx="4875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6"/>
                </a:solidFill>
              </a:rPr>
              <a:t>Origin of the plume:</a:t>
            </a:r>
            <a:endParaRPr b="1" sz="2500">
              <a:solidFill>
                <a:schemeClr val="accent6"/>
              </a:solidFill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159600" y="841525"/>
            <a:ext cx="6091800" cy="23070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3" name="Google Shape;203;p24"/>
          <p:cNvSpPr txBox="1"/>
          <p:nvPr/>
        </p:nvSpPr>
        <p:spPr>
          <a:xfrm>
            <a:off x="109250" y="903325"/>
            <a:ext cx="88356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➢"/>
            </a:pPr>
            <a:r>
              <a:rPr b="1" lang="en">
                <a:solidFill>
                  <a:srgbClr val="0000FF"/>
                </a:solidFill>
              </a:rPr>
              <a:t>Remnant flat slabs acts as an insulator at the base of the MTZ.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FF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➢"/>
            </a:pPr>
            <a:r>
              <a:rPr b="1" lang="en">
                <a:solidFill>
                  <a:srgbClr val="0000FF"/>
                </a:solidFill>
              </a:rPr>
              <a:t>Heat is trapped in lower mantle gradually increasing its </a:t>
            </a:r>
            <a:endParaRPr b="1">
              <a:solidFill>
                <a:srgbClr val="0000FF"/>
              </a:solidFill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potential T and facilitate partial melting.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FF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➢"/>
            </a:pPr>
            <a:r>
              <a:rPr b="1" lang="en">
                <a:solidFill>
                  <a:srgbClr val="0000FF"/>
                </a:solidFill>
              </a:rPr>
              <a:t>Super-adiabatic upwelling ascends through the slab gaps.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FF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➢"/>
            </a:pPr>
            <a:r>
              <a:rPr b="1" lang="en">
                <a:solidFill>
                  <a:srgbClr val="0000FF"/>
                </a:solidFill>
              </a:rPr>
              <a:t>The upwellings rise up and spread laterally in the depths </a:t>
            </a:r>
            <a:endParaRPr b="1">
              <a:solidFill>
                <a:srgbClr val="0000FF"/>
              </a:solidFill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&lt; 200 km causing these intraplate magmatism.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/>
          <p:nvPr>
            <p:ph type="title"/>
          </p:nvPr>
        </p:nvSpPr>
        <p:spPr>
          <a:xfrm>
            <a:off x="6253200" y="4137600"/>
            <a:ext cx="243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Supplementary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6"/>
          <p:cNvSpPr txBox="1"/>
          <p:nvPr/>
        </p:nvSpPr>
        <p:spPr>
          <a:xfrm>
            <a:off x="130575" y="116075"/>
            <a:ext cx="33009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1-D Reference Model: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214" name="Google Shape;214;p26" title="Reference_vel_Lat10_Lon_112_crust_mantle.png"/>
          <p:cNvPicPr preferRelativeResize="0"/>
          <p:nvPr/>
        </p:nvPicPr>
        <p:blipFill rotWithShape="1">
          <a:blip r:embed="rId3">
            <a:alphaModFix/>
          </a:blip>
          <a:srcRect b="6897" l="0" r="0" t="8991"/>
          <a:stretch/>
        </p:blipFill>
        <p:spPr>
          <a:xfrm>
            <a:off x="3431475" y="331311"/>
            <a:ext cx="2724150" cy="4582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7" title="300_dlnV_plot.png"/>
          <p:cNvPicPr preferRelativeResize="0"/>
          <p:nvPr/>
        </p:nvPicPr>
        <p:blipFill rotWithShape="1">
          <a:blip r:embed="rId3">
            <a:alphaModFix/>
          </a:blip>
          <a:srcRect b="8759" l="4100" r="11880" t="0"/>
          <a:stretch/>
        </p:blipFill>
        <p:spPr>
          <a:xfrm>
            <a:off x="954125" y="2571750"/>
            <a:ext cx="3416900" cy="247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7" title="100_dlnV_plot.png"/>
          <p:cNvPicPr preferRelativeResize="0"/>
          <p:nvPr/>
        </p:nvPicPr>
        <p:blipFill rotWithShape="1">
          <a:blip r:embed="rId4">
            <a:alphaModFix/>
          </a:blip>
          <a:srcRect b="8809" l="4161" r="11607" t="0"/>
          <a:stretch/>
        </p:blipFill>
        <p:spPr>
          <a:xfrm>
            <a:off x="1131755" y="322950"/>
            <a:ext cx="3163464" cy="2283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7"/>
          <p:cNvSpPr txBox="1"/>
          <p:nvPr/>
        </p:nvSpPr>
        <p:spPr>
          <a:xfrm>
            <a:off x="192125" y="29025"/>
            <a:ext cx="37254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Point Spread Function test: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222" name="Google Shape;222;p27" title="100-beta_pHdm_normalised_v5.png"/>
          <p:cNvPicPr preferRelativeResize="0"/>
          <p:nvPr/>
        </p:nvPicPr>
        <p:blipFill rotWithShape="1">
          <a:blip r:embed="rId5">
            <a:alphaModFix/>
          </a:blip>
          <a:srcRect b="6924" l="3326" r="5523" t="0"/>
          <a:stretch/>
        </p:blipFill>
        <p:spPr>
          <a:xfrm>
            <a:off x="5102316" y="98000"/>
            <a:ext cx="3633669" cy="247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7" title="300-beta_pHdm_normalised_v5.png"/>
          <p:cNvPicPr preferRelativeResize="0"/>
          <p:nvPr/>
        </p:nvPicPr>
        <p:blipFill rotWithShape="1">
          <a:blip r:embed="rId6">
            <a:alphaModFix/>
          </a:blip>
          <a:srcRect b="7791" l="4660" r="5532" t="0"/>
          <a:stretch/>
        </p:blipFill>
        <p:spPr>
          <a:xfrm>
            <a:off x="5162303" y="2606026"/>
            <a:ext cx="3513695" cy="240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8" title="500-beta_pHdm_normalised_v5.png"/>
          <p:cNvPicPr preferRelativeResize="0"/>
          <p:nvPr/>
        </p:nvPicPr>
        <p:blipFill rotWithShape="1">
          <a:blip r:embed="rId3">
            <a:alphaModFix/>
          </a:blip>
          <a:srcRect b="9592" l="4999" r="6040" t="0"/>
          <a:stretch/>
        </p:blipFill>
        <p:spPr>
          <a:xfrm>
            <a:off x="4788025" y="139450"/>
            <a:ext cx="3496676" cy="236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8" title="700-beta_pHdm_normalised_v5.png"/>
          <p:cNvPicPr preferRelativeResize="0"/>
          <p:nvPr/>
        </p:nvPicPr>
        <p:blipFill rotWithShape="1">
          <a:blip r:embed="rId4">
            <a:alphaModFix/>
          </a:blip>
          <a:srcRect b="8983" l="4366" r="6147" t="0"/>
          <a:stretch/>
        </p:blipFill>
        <p:spPr>
          <a:xfrm>
            <a:off x="4806275" y="2641247"/>
            <a:ext cx="3496676" cy="2371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8" title="500_dlnV_plot.png"/>
          <p:cNvPicPr preferRelativeResize="0"/>
          <p:nvPr/>
        </p:nvPicPr>
        <p:blipFill rotWithShape="1">
          <a:blip r:embed="rId5">
            <a:alphaModFix/>
          </a:blip>
          <a:srcRect b="7766" l="4527" r="10841" t="0"/>
          <a:stretch/>
        </p:blipFill>
        <p:spPr>
          <a:xfrm>
            <a:off x="906825" y="82700"/>
            <a:ext cx="3416900" cy="248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8" title="700_dlnV_plot.png"/>
          <p:cNvPicPr preferRelativeResize="0"/>
          <p:nvPr/>
        </p:nvPicPr>
        <p:blipFill rotWithShape="1">
          <a:blip r:embed="rId6">
            <a:alphaModFix/>
          </a:blip>
          <a:srcRect b="7978" l="3403" r="11504" t="0"/>
          <a:stretch/>
        </p:blipFill>
        <p:spPr>
          <a:xfrm>
            <a:off x="808926" y="2584759"/>
            <a:ext cx="3416900" cy="2463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9" title="SE_Asia_LAB_distribution_moving_average_window_7.png"/>
          <p:cNvPicPr preferRelativeResize="0"/>
          <p:nvPr/>
        </p:nvPicPr>
        <p:blipFill rotWithShape="1">
          <a:blip r:embed="rId3">
            <a:alphaModFix/>
          </a:blip>
          <a:srcRect b="4049" l="14637" r="4938" t="22187"/>
          <a:stretch/>
        </p:blipFill>
        <p:spPr>
          <a:xfrm rot="5400000">
            <a:off x="953987" y="-17387"/>
            <a:ext cx="4033549" cy="523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9"/>
          <p:cNvSpPr txBox="1"/>
          <p:nvPr/>
        </p:nvSpPr>
        <p:spPr>
          <a:xfrm>
            <a:off x="217650" y="94300"/>
            <a:ext cx="68628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Seismic Lithosphere-Asthenosphere Boundary (LAB) depth :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238" name="Google Shape;238;p29" title="Smoothened_VSH_profile_MA_marked_20.0N_110.0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1423" y="478925"/>
            <a:ext cx="3237225" cy="431630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9"/>
          <p:cNvSpPr txBox="1"/>
          <p:nvPr/>
        </p:nvSpPr>
        <p:spPr>
          <a:xfrm>
            <a:off x="1552475" y="4621139"/>
            <a:ext cx="2669700" cy="3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2"/>
                </a:solidFill>
              </a:rPr>
              <a:t>Fig: Seismic LAB depth in southeast Asia</a:t>
            </a:r>
            <a:endParaRPr b="1" sz="900">
              <a:solidFill>
                <a:schemeClr val="dk2"/>
              </a:solidFill>
            </a:endParaRPr>
          </a:p>
        </p:txBody>
      </p:sp>
      <p:sp>
        <p:nvSpPr>
          <p:cNvPr id="240" name="Google Shape;240;p29"/>
          <p:cNvSpPr txBox="1"/>
          <p:nvPr/>
        </p:nvSpPr>
        <p:spPr>
          <a:xfrm>
            <a:off x="6737672" y="4617475"/>
            <a:ext cx="2229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2"/>
                </a:solidFill>
              </a:rPr>
              <a:t>Fig: LAB depth at the 20N 110 E node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950350"/>
            <a:ext cx="3999900" cy="4026300"/>
          </a:xfrm>
          <a:prstGeom prst="rect">
            <a:avLst/>
          </a:prstGeom>
          <a:solidFill>
            <a:srgbClr val="1155C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>
                <a:solidFill>
                  <a:schemeClr val="accent6"/>
                </a:solidFill>
              </a:rPr>
              <a:t>Methodology:</a:t>
            </a:r>
            <a:endParaRPr b="1" sz="2500">
              <a:solidFill>
                <a:schemeClr val="accent6"/>
              </a:solidFill>
            </a:endParaRPr>
          </a:p>
        </p:txBody>
      </p:sp>
      <p:sp>
        <p:nvSpPr>
          <p:cNvPr id="65" name="Google Shape;65;p14"/>
          <p:cNvSpPr txBox="1"/>
          <p:nvPr>
            <p:ph idx="2" type="body"/>
          </p:nvPr>
        </p:nvSpPr>
        <p:spPr>
          <a:xfrm>
            <a:off x="4483325" y="950275"/>
            <a:ext cx="4349100" cy="4026300"/>
          </a:xfrm>
          <a:prstGeom prst="rect">
            <a:avLst/>
          </a:prstGeom>
          <a:solidFill>
            <a:srgbClr val="1155C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>
                <a:solidFill>
                  <a:schemeClr val="accent6"/>
                </a:solidFill>
              </a:rPr>
              <a:t>Dataset:</a:t>
            </a:r>
            <a:endParaRPr b="1" sz="2500">
              <a:solidFill>
                <a:schemeClr val="accent6"/>
              </a:solidFill>
            </a:endParaRPr>
          </a:p>
        </p:txBody>
      </p:sp>
      <p:sp>
        <p:nvSpPr>
          <p:cNvPr id="66" name="Google Shape;66;p14"/>
          <p:cNvSpPr txBox="1"/>
          <p:nvPr>
            <p:ph type="title"/>
          </p:nvPr>
        </p:nvSpPr>
        <p:spPr>
          <a:xfrm>
            <a:off x="275125" y="145100"/>
            <a:ext cx="8520600" cy="572700"/>
          </a:xfrm>
          <a:prstGeom prst="rect">
            <a:avLst/>
          </a:prstGeom>
          <a:solidFill>
            <a:srgbClr val="1155CC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Objective:</a:t>
            </a:r>
            <a:r>
              <a:rPr lang="en"/>
              <a:t> </a:t>
            </a:r>
            <a:r>
              <a:rPr lang="en" sz="2244">
                <a:solidFill>
                  <a:schemeClr val="lt1"/>
                </a:solidFill>
              </a:rPr>
              <a:t>To image the seismic structure beneath Asia</a:t>
            </a:r>
            <a:endParaRPr sz="2244">
              <a:solidFill>
                <a:schemeClr val="lt1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385575" y="1508600"/>
            <a:ext cx="3713400" cy="4170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Finite frequency tomography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385576" y="1925600"/>
            <a:ext cx="3590100" cy="3072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based on Adjoint method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414603" y="2359732"/>
            <a:ext cx="3474000" cy="2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using Full waveforms</a:t>
            </a:r>
            <a:endParaRPr sz="2000">
              <a:solidFill>
                <a:schemeClr val="lt1"/>
              </a:solidFill>
            </a:endParaRPr>
          </a:p>
        </p:txBody>
      </p:sp>
      <p:grpSp>
        <p:nvGrpSpPr>
          <p:cNvPr id="70" name="Google Shape;70;p14"/>
          <p:cNvGrpSpPr/>
          <p:nvPr/>
        </p:nvGrpSpPr>
        <p:grpSpPr>
          <a:xfrm>
            <a:off x="456150" y="3000236"/>
            <a:ext cx="3000000" cy="1734949"/>
            <a:chOff x="5692025" y="3434950"/>
            <a:chExt cx="3000000" cy="1734949"/>
          </a:xfrm>
        </p:grpSpPr>
        <p:sp>
          <p:nvSpPr>
            <p:cNvPr id="71" name="Google Shape;71;p14"/>
            <p:cNvSpPr txBox="1"/>
            <p:nvPr/>
          </p:nvSpPr>
          <p:spPr>
            <a:xfrm>
              <a:off x="5692025" y="3434950"/>
              <a:ext cx="3000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Misfit Function:</a:t>
              </a:r>
              <a:endParaRPr sz="15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pic>
          <p:nvPicPr>
            <p:cNvPr id="72" name="Google Shape;72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19650" y="3844498"/>
              <a:ext cx="2296599" cy="589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92030" y="4580424"/>
              <a:ext cx="2718890" cy="5894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4" name="Google Shape;74;p14"/>
          <p:cNvPicPr preferRelativeResize="0"/>
          <p:nvPr/>
        </p:nvPicPr>
        <p:blipFill rotWithShape="1">
          <a:blip r:embed="rId5">
            <a:alphaModFix/>
          </a:blip>
          <a:srcRect b="16633" l="7412" r="6898" t="17018"/>
          <a:stretch/>
        </p:blipFill>
        <p:spPr>
          <a:xfrm>
            <a:off x="4548925" y="1494925"/>
            <a:ext cx="2069377" cy="194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 rotWithShape="1">
          <a:blip r:embed="rId6">
            <a:alphaModFix/>
          </a:blip>
          <a:srcRect b="16639" l="7302" r="7191" t="16182"/>
          <a:stretch/>
        </p:blipFill>
        <p:spPr>
          <a:xfrm>
            <a:off x="6715400" y="1494931"/>
            <a:ext cx="2039624" cy="194321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4483325" y="3598275"/>
            <a:ext cx="4312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➢"/>
            </a:pPr>
            <a:r>
              <a:rPr lang="en" sz="1200">
                <a:solidFill>
                  <a:schemeClr val="lt1"/>
                </a:solidFill>
              </a:rPr>
              <a:t>141 earthquakes; 5000+ stations; 1.5 million seismograms.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➢"/>
            </a:pPr>
            <a:r>
              <a:rPr lang="en" sz="1200">
                <a:solidFill>
                  <a:schemeClr val="lt1"/>
                </a:solidFill>
              </a:rPr>
              <a:t>Starting model: FWEA18 (Tao et al., 2018) + EARA2014 (Chen et al., 2015)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➢"/>
            </a:pPr>
            <a:r>
              <a:rPr lang="en" sz="1200">
                <a:solidFill>
                  <a:schemeClr val="lt1"/>
                </a:solidFill>
              </a:rPr>
              <a:t>Source and structure inversion in consecutive stages.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➢"/>
            </a:pPr>
            <a:r>
              <a:rPr lang="en" sz="1200">
                <a:solidFill>
                  <a:schemeClr val="lt1"/>
                </a:solidFill>
              </a:rPr>
              <a:t>Body waves (15-100s) and Surface waves (25-130s)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58025" y="154850"/>
            <a:ext cx="9031800" cy="572700"/>
          </a:xfrm>
          <a:prstGeom prst="rect">
            <a:avLst/>
          </a:prstGeom>
          <a:solidFill>
            <a:srgbClr val="1155CC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THE MODEL:</a:t>
            </a:r>
            <a:endParaRPr b="1">
              <a:solidFill>
                <a:schemeClr val="accent6"/>
              </a:solidFill>
            </a:endParaRPr>
          </a:p>
        </p:txBody>
      </p:sp>
      <p:sp>
        <p:nvSpPr>
          <p:cNvPr id="82" name="Google Shape;82;p15"/>
          <p:cNvSpPr txBox="1"/>
          <p:nvPr>
            <p:ph idx="1" type="body"/>
          </p:nvPr>
        </p:nvSpPr>
        <p:spPr>
          <a:xfrm>
            <a:off x="58025" y="827025"/>
            <a:ext cx="4514100" cy="4265700"/>
          </a:xfrm>
          <a:prstGeom prst="rect">
            <a:avLst/>
          </a:prstGeom>
          <a:solidFill>
            <a:srgbClr val="1155C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">
                <a:solidFill>
                  <a:srgbClr val="1155CC"/>
                </a:solidFill>
              </a:rPr>
              <a:t>D1</a:t>
            </a:r>
            <a:endParaRPr sz="200">
              <a:solidFill>
                <a:srgbClr val="1155CC"/>
              </a:solidFill>
            </a:endParaRPr>
          </a:p>
        </p:txBody>
      </p:sp>
      <p:sp>
        <p:nvSpPr>
          <p:cNvPr id="83" name="Google Shape;83;p15"/>
          <p:cNvSpPr txBox="1"/>
          <p:nvPr>
            <p:ph idx="2" type="body"/>
          </p:nvPr>
        </p:nvSpPr>
        <p:spPr>
          <a:xfrm>
            <a:off x="4657450" y="826950"/>
            <a:ext cx="4432500" cy="4265700"/>
          </a:xfrm>
          <a:prstGeom prst="rect">
            <a:avLst/>
          </a:prstGeom>
          <a:solidFill>
            <a:srgbClr val="1155C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600">
                <a:solidFill>
                  <a:srgbClr val="1155CC"/>
                </a:solidFill>
              </a:rPr>
              <a:t>D2</a:t>
            </a:r>
            <a:endParaRPr sz="600">
              <a:solidFill>
                <a:srgbClr val="1155CC"/>
              </a:solidFill>
            </a:endParaRPr>
          </a:p>
        </p:txBody>
      </p:sp>
      <p:grpSp>
        <p:nvGrpSpPr>
          <p:cNvPr id="84" name="Google Shape;84;p15"/>
          <p:cNvGrpSpPr/>
          <p:nvPr/>
        </p:nvGrpSpPr>
        <p:grpSpPr>
          <a:xfrm>
            <a:off x="149124" y="1154656"/>
            <a:ext cx="4302496" cy="3830427"/>
            <a:chOff x="77200" y="630575"/>
            <a:chExt cx="4447025" cy="4140107"/>
          </a:xfrm>
        </p:grpSpPr>
        <p:pic>
          <p:nvPicPr>
            <p:cNvPr id="85" name="Google Shape;85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200" y="630575"/>
              <a:ext cx="4447025" cy="37693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" name="Google Shape;86;p15"/>
            <p:cNvSpPr txBox="1"/>
            <p:nvPr/>
          </p:nvSpPr>
          <p:spPr>
            <a:xfrm>
              <a:off x="1780513" y="4399882"/>
              <a:ext cx="1040400" cy="3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</a:rPr>
                <a:t>150km</a:t>
              </a:r>
              <a:endParaRPr sz="1800">
                <a:solidFill>
                  <a:schemeClr val="lt1"/>
                </a:solidFill>
              </a:endParaRPr>
            </a:p>
          </p:txBody>
        </p:sp>
      </p:grpSp>
      <p:grpSp>
        <p:nvGrpSpPr>
          <p:cNvPr id="87" name="Google Shape;87;p15"/>
          <p:cNvGrpSpPr/>
          <p:nvPr/>
        </p:nvGrpSpPr>
        <p:grpSpPr>
          <a:xfrm>
            <a:off x="4777175" y="1154625"/>
            <a:ext cx="4221900" cy="3821722"/>
            <a:chOff x="4781647" y="602638"/>
            <a:chExt cx="4359666" cy="4022442"/>
          </a:xfrm>
        </p:grpSpPr>
        <p:pic>
          <p:nvPicPr>
            <p:cNvPr id="88" name="Google Shape;88;p15"/>
            <p:cNvPicPr preferRelativeResize="0"/>
            <p:nvPr/>
          </p:nvPicPr>
          <p:blipFill rotWithShape="1">
            <a:blip r:embed="rId4">
              <a:alphaModFix/>
            </a:blip>
            <a:srcRect b="0" l="3823" r="2909" t="0"/>
            <a:stretch/>
          </p:blipFill>
          <p:spPr>
            <a:xfrm>
              <a:off x="4781647" y="602638"/>
              <a:ext cx="4359666" cy="3670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15"/>
            <p:cNvSpPr txBox="1"/>
            <p:nvPr/>
          </p:nvSpPr>
          <p:spPr>
            <a:xfrm>
              <a:off x="6464420" y="4254280"/>
              <a:ext cx="1121700" cy="3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</a:rPr>
                <a:t>600km</a:t>
              </a:r>
              <a:endParaRPr sz="180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>
            <p:ph type="title"/>
          </p:nvPr>
        </p:nvSpPr>
        <p:spPr>
          <a:xfrm>
            <a:off x="50775" y="31525"/>
            <a:ext cx="9032100" cy="572700"/>
          </a:xfrm>
          <a:prstGeom prst="rect">
            <a:avLst/>
          </a:prstGeom>
          <a:solidFill>
            <a:srgbClr val="1155CC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Motivation:</a:t>
            </a:r>
            <a:endParaRPr b="1">
              <a:solidFill>
                <a:schemeClr val="accent6"/>
              </a:solidFill>
            </a:endParaRPr>
          </a:p>
        </p:txBody>
      </p:sp>
      <p:sp>
        <p:nvSpPr>
          <p:cNvPr id="95" name="Google Shape;95;p16"/>
          <p:cNvSpPr txBox="1"/>
          <p:nvPr>
            <p:ph idx="1" type="body"/>
          </p:nvPr>
        </p:nvSpPr>
        <p:spPr>
          <a:xfrm>
            <a:off x="50775" y="689175"/>
            <a:ext cx="9032100" cy="4374600"/>
          </a:xfrm>
          <a:prstGeom prst="rect">
            <a:avLst/>
          </a:prstGeom>
          <a:solidFill>
            <a:srgbClr val="1155C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">
                <a:solidFill>
                  <a:srgbClr val="1155CC"/>
                </a:solidFill>
              </a:rPr>
              <a:t>d1</a:t>
            </a:r>
            <a:endParaRPr sz="100">
              <a:solidFill>
                <a:srgbClr val="1155CC"/>
              </a:solidFill>
            </a:endParaRPr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975" y="937775"/>
            <a:ext cx="3270000" cy="3008725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97" name="Google Shape;97;p16"/>
          <p:cNvGrpSpPr/>
          <p:nvPr/>
        </p:nvGrpSpPr>
        <p:grpSpPr>
          <a:xfrm>
            <a:off x="4476175" y="826975"/>
            <a:ext cx="4432550" cy="3561999"/>
            <a:chOff x="4323775" y="141175"/>
            <a:chExt cx="4432550" cy="3561999"/>
          </a:xfrm>
        </p:grpSpPr>
        <p:pic>
          <p:nvPicPr>
            <p:cNvPr id="98" name="Google Shape;98;p16"/>
            <p:cNvPicPr preferRelativeResize="0"/>
            <p:nvPr/>
          </p:nvPicPr>
          <p:blipFill rotWithShape="1">
            <a:blip r:embed="rId4">
              <a:alphaModFix/>
            </a:blip>
            <a:srcRect b="8405" l="2881" r="7060" t="3488"/>
            <a:stretch/>
          </p:blipFill>
          <p:spPr>
            <a:xfrm>
              <a:off x="4323775" y="141175"/>
              <a:ext cx="4432550" cy="3561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99;p16"/>
            <p:cNvSpPr/>
            <p:nvPr/>
          </p:nvSpPr>
          <p:spPr>
            <a:xfrm>
              <a:off x="5977775" y="1842675"/>
              <a:ext cx="1284000" cy="1327500"/>
            </a:xfrm>
            <a:prstGeom prst="rect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verage"/>
                <a:ea typeface="Average"/>
                <a:cs typeface="Average"/>
                <a:sym typeface="Average"/>
              </a:endParaRPr>
            </a:p>
          </p:txBody>
        </p:sp>
      </p:grpSp>
      <p:cxnSp>
        <p:nvCxnSpPr>
          <p:cNvPr id="100" name="Google Shape;100;p16"/>
          <p:cNvCxnSpPr/>
          <p:nvPr/>
        </p:nvCxnSpPr>
        <p:spPr>
          <a:xfrm>
            <a:off x="3739825" y="3025100"/>
            <a:ext cx="2390400" cy="725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1" name="Google Shape;101;p16"/>
          <p:cNvSpPr txBox="1"/>
          <p:nvPr/>
        </p:nvSpPr>
        <p:spPr>
          <a:xfrm>
            <a:off x="2466650" y="850675"/>
            <a:ext cx="1342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6818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1" i="1" lang="en" sz="900">
                <a:solidFill>
                  <a:schemeClr val="lt1"/>
                </a:solidFill>
              </a:rPr>
              <a:t>Wu and Suppe 2018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0" y="3984300"/>
            <a:ext cx="9032100" cy="14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Char char="●"/>
            </a:pPr>
            <a:r>
              <a:rPr b="1" lang="en" sz="1100">
                <a:solidFill>
                  <a:schemeClr val="lt1"/>
                </a:solidFill>
              </a:rPr>
              <a:t>Double subduction</a:t>
            </a:r>
            <a:r>
              <a:rPr lang="en" sz="1100">
                <a:solidFill>
                  <a:schemeClr val="lt1"/>
                </a:solidFill>
              </a:rPr>
              <a:t> – southward (at 10°N and 110°-120°E) </a:t>
            </a:r>
            <a:endParaRPr sz="1100">
              <a:solidFill>
                <a:schemeClr val="lt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</a:rPr>
              <a:t>and northward (15°N-20°N and 110°-120°E)</a:t>
            </a:r>
            <a:endParaRPr sz="1100">
              <a:solidFill>
                <a:schemeClr val="lt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Char char="●"/>
            </a:pPr>
            <a:r>
              <a:rPr lang="en" sz="1100">
                <a:solidFill>
                  <a:schemeClr val="lt1"/>
                </a:solidFill>
              </a:rPr>
              <a:t>SCS opening </a:t>
            </a:r>
            <a:r>
              <a:rPr b="1" lang="en" sz="1100">
                <a:solidFill>
                  <a:schemeClr val="lt1"/>
                </a:solidFill>
              </a:rPr>
              <a:t>ceased at ~16 Ma</a:t>
            </a:r>
            <a:endParaRPr b="1" sz="1100">
              <a:solidFill>
                <a:schemeClr val="lt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Char char="●"/>
            </a:pPr>
            <a:r>
              <a:rPr lang="en" sz="1100">
                <a:solidFill>
                  <a:schemeClr val="lt1"/>
                </a:solidFill>
              </a:rPr>
              <a:t>Red triangles indicate </a:t>
            </a:r>
            <a:r>
              <a:rPr b="1" lang="en" sz="1100">
                <a:solidFill>
                  <a:schemeClr val="lt1"/>
                </a:solidFill>
              </a:rPr>
              <a:t>intraplate volcanoes younger than 15 Ma.</a:t>
            </a:r>
            <a:endParaRPr b="1" sz="1100">
              <a:solidFill>
                <a:schemeClr val="lt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Char char="●"/>
            </a:pPr>
            <a:r>
              <a:rPr b="1" lang="en" sz="1100">
                <a:solidFill>
                  <a:schemeClr val="lt1"/>
                </a:solidFill>
              </a:rPr>
              <a:t>Genetically</a:t>
            </a:r>
            <a:r>
              <a:rPr lang="en" sz="1100">
                <a:solidFill>
                  <a:schemeClr val="lt1"/>
                </a:solidFill>
              </a:rPr>
              <a:t>, the volcanics at the Hainan island, SCS and the ICB are </a:t>
            </a:r>
            <a:r>
              <a:rPr b="1" lang="en" sz="1100">
                <a:solidFill>
                  <a:schemeClr val="lt1"/>
                </a:solidFill>
              </a:rPr>
              <a:t>related</a:t>
            </a:r>
            <a:r>
              <a:rPr lang="en" sz="1100">
                <a:solidFill>
                  <a:schemeClr val="lt1"/>
                </a:solidFill>
              </a:rPr>
              <a:t> and constitute the South Asian Basaltic province.</a:t>
            </a:r>
            <a:endParaRPr sz="11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95959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5346925" y="60325"/>
            <a:ext cx="44325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6"/>
                </a:solidFill>
              </a:rPr>
              <a:t>Outstanding questions:</a:t>
            </a:r>
            <a:endParaRPr b="1" sz="2500">
              <a:solidFill>
                <a:schemeClr val="accent6"/>
              </a:solidFill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4280200" y="1414650"/>
            <a:ext cx="4432500" cy="14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b="1" lang="en" sz="1800">
                <a:solidFill>
                  <a:schemeClr val="lt1"/>
                </a:solidFill>
              </a:rPr>
              <a:t>Origin of the intraplate volcanism?</a:t>
            </a:r>
            <a:endParaRPr b="1"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b="1" lang="en" sz="1800">
                <a:solidFill>
                  <a:schemeClr val="lt1"/>
                </a:solidFill>
              </a:rPr>
              <a:t>How to explain the genetic relationship of the SABP volcanics?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55CC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2400" y="152400"/>
            <a:ext cx="581764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/>
          <p:nvPr/>
        </p:nvSpPr>
        <p:spPr>
          <a:xfrm>
            <a:off x="326475" y="1616975"/>
            <a:ext cx="2459400" cy="12087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616650" y="1676400"/>
            <a:ext cx="1991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Slow anomaly widely spread beneath most of Southeast Asia upto 200 km. </a:t>
            </a:r>
            <a:endParaRPr sz="1100"/>
          </a:p>
        </p:txBody>
      </p:sp>
      <p:sp>
        <p:nvSpPr>
          <p:cNvPr id="112" name="Google Shape;112;p17"/>
          <p:cNvSpPr/>
          <p:nvPr/>
        </p:nvSpPr>
        <p:spPr>
          <a:xfrm>
            <a:off x="326475" y="3140975"/>
            <a:ext cx="2459400" cy="12087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493375" y="3482250"/>
            <a:ext cx="214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Prominent Slabs and cratonic roots</a:t>
            </a:r>
            <a:endParaRPr/>
          </a:p>
        </p:txBody>
      </p:sp>
      <p:sp>
        <p:nvSpPr>
          <p:cNvPr id="114" name="Google Shape;114;p17"/>
          <p:cNvSpPr txBox="1"/>
          <p:nvPr/>
        </p:nvSpPr>
        <p:spPr>
          <a:xfrm>
            <a:off x="112350" y="76200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6"/>
                </a:solidFill>
              </a:rPr>
              <a:t>Shallow mantle </a:t>
            </a:r>
            <a:r>
              <a:rPr b="1" lang="en" sz="2500">
                <a:solidFill>
                  <a:schemeClr val="accent6"/>
                </a:solidFill>
              </a:rPr>
              <a:t>in Southeast Asia:</a:t>
            </a:r>
            <a:endParaRPr b="1" sz="25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55CC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2400" y="152400"/>
            <a:ext cx="5839202" cy="481791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18"/>
          <p:cNvSpPr/>
          <p:nvPr/>
        </p:nvSpPr>
        <p:spPr>
          <a:xfrm>
            <a:off x="166875" y="1595750"/>
            <a:ext cx="2459400" cy="19299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243075" y="1825250"/>
            <a:ext cx="2307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Two anomalies (S1 and S2) appear narrow at depths &gt; 300 km : S1 being the stronger is present east of Hainan island</a:t>
            </a:r>
            <a:endParaRPr sz="1500"/>
          </a:p>
        </p:txBody>
      </p:sp>
      <p:sp>
        <p:nvSpPr>
          <p:cNvPr id="123" name="Google Shape;123;p18"/>
          <p:cNvSpPr txBox="1"/>
          <p:nvPr/>
        </p:nvSpPr>
        <p:spPr>
          <a:xfrm>
            <a:off x="112350" y="76200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6"/>
                </a:solidFill>
              </a:rPr>
              <a:t>Deeper mantle in </a:t>
            </a:r>
            <a:r>
              <a:rPr b="1" lang="en" sz="2500">
                <a:solidFill>
                  <a:schemeClr val="accent6"/>
                </a:solidFill>
              </a:rPr>
              <a:t>Southeast Asia:</a:t>
            </a:r>
            <a:endParaRPr b="1" sz="25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55CC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9" name="Google Shape;129;p19"/>
          <p:cNvCxnSpPr/>
          <p:nvPr/>
        </p:nvCxnSpPr>
        <p:spPr>
          <a:xfrm>
            <a:off x="3460425" y="4799068"/>
            <a:ext cx="3771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0" name="Google Shape;130;p19"/>
          <p:cNvCxnSpPr/>
          <p:nvPr/>
        </p:nvCxnSpPr>
        <p:spPr>
          <a:xfrm>
            <a:off x="7118025" y="4799068"/>
            <a:ext cx="3771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1" name="Google Shape;131;p19"/>
          <p:cNvSpPr/>
          <p:nvPr/>
        </p:nvSpPr>
        <p:spPr>
          <a:xfrm>
            <a:off x="239400" y="4631675"/>
            <a:ext cx="3148500" cy="3450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363300" y="4561799"/>
            <a:ext cx="32055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SEISMOLOGICAL IMAGING</a:t>
            </a:r>
            <a:r>
              <a:rPr b="1" lang="en" sz="1800">
                <a:solidFill>
                  <a:srgbClr val="0000FF"/>
                </a:solidFill>
                <a:latin typeface="Average"/>
                <a:ea typeface="Average"/>
                <a:cs typeface="Average"/>
                <a:sym typeface="Average"/>
              </a:rPr>
              <a:t>  </a:t>
            </a:r>
            <a:endParaRPr sz="1800">
              <a:solidFill>
                <a:srgbClr val="0000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33" name="Google Shape;133;p19"/>
          <p:cNvSpPr/>
          <p:nvPr/>
        </p:nvSpPr>
        <p:spPr>
          <a:xfrm>
            <a:off x="7617525" y="4620150"/>
            <a:ext cx="1403400" cy="3450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34" name="Google Shape;134;p19"/>
          <p:cNvGrpSpPr/>
          <p:nvPr/>
        </p:nvGrpSpPr>
        <p:grpSpPr>
          <a:xfrm>
            <a:off x="3905000" y="4568225"/>
            <a:ext cx="3253673" cy="461700"/>
            <a:chOff x="391800" y="859025"/>
            <a:chExt cx="3253673" cy="461700"/>
          </a:xfrm>
        </p:grpSpPr>
        <p:sp>
          <p:nvSpPr>
            <p:cNvPr id="135" name="Google Shape;135;p19"/>
            <p:cNvSpPr/>
            <p:nvPr/>
          </p:nvSpPr>
          <p:spPr>
            <a:xfrm>
              <a:off x="391800" y="917375"/>
              <a:ext cx="3148500" cy="345000"/>
            </a:xfrm>
            <a:prstGeom prst="roundRect">
              <a:avLst>
                <a:gd fmla="val 16667" name="adj"/>
              </a:avLst>
            </a:prstGeom>
            <a:solidFill>
              <a:srgbClr val="D9EAD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36" name="Google Shape;136;p19"/>
            <p:cNvSpPr txBox="1"/>
            <p:nvPr/>
          </p:nvSpPr>
          <p:spPr>
            <a:xfrm>
              <a:off x="496973" y="859025"/>
              <a:ext cx="3148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0000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LOW VELOCITY ANOMALY</a:t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137" name="Google Shape;137;p19"/>
          <p:cNvSpPr txBox="1"/>
          <p:nvPr/>
        </p:nvSpPr>
        <p:spPr>
          <a:xfrm>
            <a:off x="7770150" y="4561800"/>
            <a:ext cx="132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PLUME(s)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-65300" y="145075"/>
            <a:ext cx="4412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6"/>
                </a:solidFill>
              </a:rPr>
              <a:t>The Model in cross sections</a:t>
            </a:r>
            <a:r>
              <a:rPr lang="en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2500"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139" name="Google Shape;13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9109" y="35400"/>
            <a:ext cx="4966805" cy="452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55CC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5" name="Google Shape;145;p20"/>
          <p:cNvPicPr preferRelativeResize="0"/>
          <p:nvPr/>
        </p:nvPicPr>
        <p:blipFill rotWithShape="1">
          <a:blip r:embed="rId3">
            <a:alphaModFix/>
          </a:blip>
          <a:srcRect b="66627" l="0" r="0" t="0"/>
          <a:stretch/>
        </p:blipFill>
        <p:spPr>
          <a:xfrm>
            <a:off x="-124600" y="1833225"/>
            <a:ext cx="5634800" cy="288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 rotWithShape="1">
          <a:blip r:embed="rId3">
            <a:alphaModFix/>
          </a:blip>
          <a:srcRect b="32057" l="0" r="0" t="32709"/>
          <a:stretch/>
        </p:blipFill>
        <p:spPr>
          <a:xfrm>
            <a:off x="5639800" y="727775"/>
            <a:ext cx="3427525" cy="1851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 rotWithShape="1">
          <a:blip r:embed="rId3">
            <a:alphaModFix/>
          </a:blip>
          <a:srcRect b="0" l="0" r="24533" t="68547"/>
          <a:stretch/>
        </p:blipFill>
        <p:spPr>
          <a:xfrm>
            <a:off x="5556700" y="2720475"/>
            <a:ext cx="3270151" cy="208932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/>
          <p:nvPr/>
        </p:nvSpPr>
        <p:spPr>
          <a:xfrm>
            <a:off x="36275" y="158275"/>
            <a:ext cx="8901300" cy="569400"/>
          </a:xfrm>
          <a:prstGeom prst="rect">
            <a:avLst/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275675" y="180175"/>
            <a:ext cx="8589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6"/>
                </a:solidFill>
              </a:rPr>
              <a:t>The Asthenospheric Vs structure in Southeast Asia:</a:t>
            </a:r>
            <a:endParaRPr b="1" sz="2100">
              <a:solidFill>
                <a:schemeClr val="accent6"/>
              </a:solidFill>
            </a:endParaRPr>
          </a:p>
        </p:txBody>
      </p:sp>
      <p:sp>
        <p:nvSpPr>
          <p:cNvPr id="150" name="Google Shape;150;p20"/>
          <p:cNvSpPr/>
          <p:nvPr/>
        </p:nvSpPr>
        <p:spPr>
          <a:xfrm>
            <a:off x="174100" y="1008450"/>
            <a:ext cx="5336100" cy="6750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555050" y="1121025"/>
            <a:ext cx="5404200" cy="2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Vertically averaged asthenospheric Vs (100-220 km)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55CC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 b="0" l="0" r="0" t="17293"/>
          <a:stretch/>
        </p:blipFill>
        <p:spPr>
          <a:xfrm rot="5400000">
            <a:off x="420073" y="413750"/>
            <a:ext cx="4154351" cy="4862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 rotWithShape="1">
          <a:blip r:embed="rId4">
            <a:alphaModFix/>
          </a:blip>
          <a:srcRect b="0" l="0" r="4906" t="0"/>
          <a:stretch/>
        </p:blipFill>
        <p:spPr>
          <a:xfrm>
            <a:off x="4770575" y="759250"/>
            <a:ext cx="4449625" cy="280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/>
          <p:nvPr/>
        </p:nvSpPr>
        <p:spPr>
          <a:xfrm>
            <a:off x="65850" y="76200"/>
            <a:ext cx="8777700" cy="4932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0" y="76200"/>
            <a:ext cx="8843400" cy="5388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6"/>
                </a:solidFill>
              </a:rPr>
              <a:t>Comparing Southeast Asia asthenosphere with the global adiabat:</a:t>
            </a:r>
            <a:r>
              <a:rPr lang="en" sz="2300">
                <a:solidFill>
                  <a:srgbClr val="37474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endParaRPr sz="2300"/>
          </a:p>
        </p:txBody>
      </p:sp>
      <p:sp>
        <p:nvSpPr>
          <p:cNvPr id="161" name="Google Shape;161;p21"/>
          <p:cNvSpPr/>
          <p:nvPr/>
        </p:nvSpPr>
        <p:spPr>
          <a:xfrm>
            <a:off x="5052800" y="3627350"/>
            <a:ext cx="3985500" cy="10953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2" name="Google Shape;162;p21"/>
          <p:cNvSpPr txBox="1"/>
          <p:nvPr/>
        </p:nvSpPr>
        <p:spPr>
          <a:xfrm>
            <a:off x="5297150" y="3743300"/>
            <a:ext cx="34968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FF"/>
                </a:solidFill>
              </a:rPr>
              <a:t>The asthenosphere (100-220 km) in Southeast Asia is ~1.4% slower than the global adiabat.</a:t>
            </a:r>
            <a:endParaRPr sz="11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