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50399950" cy="288004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EDAA0-2573-4D86-86BA-A6FA6CB20602}" v="3" dt="2025-04-23T22:06:09.1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p:scale>
          <a:sx n="40" d="100"/>
          <a:sy n="40" d="100"/>
        </p:scale>
        <p:origin x="-4749" y="-19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Hathaway" userId="07870ce072d032d3" providerId="LiveId" clId="{416EDAA0-2573-4D86-86BA-A6FA6CB20602}"/>
    <pc:docChg chg="undo custSel modSld">
      <pc:chgData name="Julia Hathaway" userId="07870ce072d032d3" providerId="LiveId" clId="{416EDAA0-2573-4D86-86BA-A6FA6CB20602}" dt="2025-04-25T16:28:05.420" v="1150" actId="14100"/>
      <pc:docMkLst>
        <pc:docMk/>
      </pc:docMkLst>
      <pc:sldChg chg="addSp delSp modSp mod">
        <pc:chgData name="Julia Hathaway" userId="07870ce072d032d3" providerId="LiveId" clId="{416EDAA0-2573-4D86-86BA-A6FA6CB20602}" dt="2025-04-25T16:28:05.420" v="1150" actId="14100"/>
        <pc:sldMkLst>
          <pc:docMk/>
          <pc:sldMk cId="3572790057" sldId="256"/>
        </pc:sldMkLst>
        <pc:spChg chg="add mod">
          <ac:chgData name="Julia Hathaway" userId="07870ce072d032d3" providerId="LiveId" clId="{416EDAA0-2573-4D86-86BA-A6FA6CB20602}" dt="2025-04-25T16:28:05.420" v="1150" actId="14100"/>
          <ac:spMkLst>
            <pc:docMk/>
            <pc:sldMk cId="3572790057" sldId="256"/>
            <ac:spMk id="3" creationId="{C967121A-F3C4-13F9-0839-6BC7D56D28B8}"/>
          </ac:spMkLst>
        </pc:spChg>
        <pc:spChg chg="mod">
          <ac:chgData name="Julia Hathaway" userId="07870ce072d032d3" providerId="LiveId" clId="{416EDAA0-2573-4D86-86BA-A6FA6CB20602}" dt="2025-04-21T13:51:21.829" v="4" actId="207"/>
          <ac:spMkLst>
            <pc:docMk/>
            <pc:sldMk cId="3572790057" sldId="256"/>
            <ac:spMk id="6" creationId="{7B7B38E1-EAC3-8C5E-3518-5ED0AEA2F28B}"/>
          </ac:spMkLst>
        </pc:spChg>
        <pc:spChg chg="add mod">
          <ac:chgData name="Julia Hathaway" userId="07870ce072d032d3" providerId="LiveId" clId="{416EDAA0-2573-4D86-86BA-A6FA6CB20602}" dt="2025-04-23T18:45:18.257" v="779" actId="20577"/>
          <ac:spMkLst>
            <pc:docMk/>
            <pc:sldMk cId="3572790057" sldId="256"/>
            <ac:spMk id="7" creationId="{5D668872-549E-2EEA-F3C3-D7EB6DE9EE94}"/>
          </ac:spMkLst>
        </pc:spChg>
        <pc:spChg chg="mod">
          <ac:chgData name="Julia Hathaway" userId="07870ce072d032d3" providerId="LiveId" clId="{416EDAA0-2573-4D86-86BA-A6FA6CB20602}" dt="2025-04-21T13:52:21.376" v="9" actId="255"/>
          <ac:spMkLst>
            <pc:docMk/>
            <pc:sldMk cId="3572790057" sldId="256"/>
            <ac:spMk id="8" creationId="{DD953949-9B72-35D2-20C2-628417CE7F7C}"/>
          </ac:spMkLst>
        </pc:spChg>
        <pc:spChg chg="mod">
          <ac:chgData name="Julia Hathaway" userId="07870ce072d032d3" providerId="LiveId" clId="{416EDAA0-2573-4D86-86BA-A6FA6CB20602}" dt="2025-04-25T16:25:11.777" v="1144" actId="1076"/>
          <ac:spMkLst>
            <pc:docMk/>
            <pc:sldMk cId="3572790057" sldId="256"/>
            <ac:spMk id="13" creationId="{8AF9F79C-C78C-F6D1-DA1B-774F49061954}"/>
          </ac:spMkLst>
        </pc:spChg>
        <pc:spChg chg="add mod">
          <ac:chgData name="Julia Hathaway" userId="07870ce072d032d3" providerId="LiveId" clId="{416EDAA0-2573-4D86-86BA-A6FA6CB20602}" dt="2025-04-21T18:45:53.539" v="776" actId="1076"/>
          <ac:spMkLst>
            <pc:docMk/>
            <pc:sldMk cId="3572790057" sldId="256"/>
            <ac:spMk id="15" creationId="{240B15BB-4B51-7F32-C5D0-80C8564595CA}"/>
          </ac:spMkLst>
        </pc:spChg>
        <pc:spChg chg="mod">
          <ac:chgData name="Julia Hathaway" userId="07870ce072d032d3" providerId="LiveId" clId="{416EDAA0-2573-4D86-86BA-A6FA6CB20602}" dt="2025-04-25T16:08:42.746" v="1135" actId="14100"/>
          <ac:spMkLst>
            <pc:docMk/>
            <pc:sldMk cId="3572790057" sldId="256"/>
            <ac:spMk id="25" creationId="{D03FCFDF-2221-3677-E4B7-C38AA1CE6ED1}"/>
          </ac:spMkLst>
        </pc:spChg>
        <pc:spChg chg="mod">
          <ac:chgData name="Julia Hathaway" userId="07870ce072d032d3" providerId="LiveId" clId="{416EDAA0-2573-4D86-86BA-A6FA6CB20602}" dt="2025-04-25T16:08:19.034" v="1133" actId="14100"/>
          <ac:spMkLst>
            <pc:docMk/>
            <pc:sldMk cId="3572790057" sldId="256"/>
            <ac:spMk id="30" creationId="{118EDC17-4625-90C0-3C8C-A73C97120941}"/>
          </ac:spMkLst>
        </pc:spChg>
        <pc:spChg chg="mod">
          <ac:chgData name="Julia Hathaway" userId="07870ce072d032d3" providerId="LiveId" clId="{416EDAA0-2573-4D86-86BA-A6FA6CB20602}" dt="2025-04-25T16:26:55.150" v="1145" actId="1076"/>
          <ac:spMkLst>
            <pc:docMk/>
            <pc:sldMk cId="3572790057" sldId="256"/>
            <ac:spMk id="31" creationId="{C24E6D80-C101-0C66-F7DD-7FFEE6D7FF40}"/>
          </ac:spMkLst>
        </pc:spChg>
        <pc:spChg chg="mod">
          <ac:chgData name="Julia Hathaway" userId="07870ce072d032d3" providerId="LiveId" clId="{416EDAA0-2573-4D86-86BA-A6FA6CB20602}" dt="2025-04-21T18:31:52.944" v="302" actId="1076"/>
          <ac:spMkLst>
            <pc:docMk/>
            <pc:sldMk cId="3572790057" sldId="256"/>
            <ac:spMk id="32" creationId="{A3A3340C-A833-7537-7D50-68C7BC4A7B9E}"/>
          </ac:spMkLst>
        </pc:spChg>
        <pc:spChg chg="mod">
          <ac:chgData name="Julia Hathaway" userId="07870ce072d032d3" providerId="LiveId" clId="{416EDAA0-2573-4D86-86BA-A6FA6CB20602}" dt="2025-04-25T16:03:28.413" v="1104" actId="1076"/>
          <ac:spMkLst>
            <pc:docMk/>
            <pc:sldMk cId="3572790057" sldId="256"/>
            <ac:spMk id="45" creationId="{980CDF40-28BA-CFC7-0BA4-D5F1FA1F2C58}"/>
          </ac:spMkLst>
        </pc:spChg>
        <pc:spChg chg="mod">
          <ac:chgData name="Julia Hathaway" userId="07870ce072d032d3" providerId="LiveId" clId="{416EDAA0-2573-4D86-86BA-A6FA6CB20602}" dt="2025-04-21T18:41:44.867" v="700" actId="1076"/>
          <ac:spMkLst>
            <pc:docMk/>
            <pc:sldMk cId="3572790057" sldId="256"/>
            <ac:spMk id="46" creationId="{D1D2DD4A-DBE1-3430-C353-D7D5B8C381EB}"/>
          </ac:spMkLst>
        </pc:spChg>
        <pc:spChg chg="mod">
          <ac:chgData name="Julia Hathaway" userId="07870ce072d032d3" providerId="LiveId" clId="{416EDAA0-2573-4D86-86BA-A6FA6CB20602}" dt="2025-04-25T16:27:34.651" v="1148" actId="14100"/>
          <ac:spMkLst>
            <pc:docMk/>
            <pc:sldMk cId="3572790057" sldId="256"/>
            <ac:spMk id="47" creationId="{E23999A1-8E15-AA03-7708-D6D80DEC6A53}"/>
          </ac:spMkLst>
        </pc:spChg>
        <pc:spChg chg="mod">
          <ac:chgData name="Julia Hathaway" userId="07870ce072d032d3" providerId="LiveId" clId="{416EDAA0-2573-4D86-86BA-A6FA6CB20602}" dt="2025-04-25T16:11:58.400" v="1136" actId="14100"/>
          <ac:spMkLst>
            <pc:docMk/>
            <pc:sldMk cId="3572790057" sldId="256"/>
            <ac:spMk id="51" creationId="{7EB2F8B0-AB44-2379-70B8-3AF4BC092082}"/>
          </ac:spMkLst>
        </pc:spChg>
        <pc:spChg chg="mod">
          <ac:chgData name="Julia Hathaway" userId="07870ce072d032d3" providerId="LiveId" clId="{416EDAA0-2573-4D86-86BA-A6FA6CB20602}" dt="2025-04-23T22:13:05.681" v="811" actId="1076"/>
          <ac:spMkLst>
            <pc:docMk/>
            <pc:sldMk cId="3572790057" sldId="256"/>
            <ac:spMk id="52" creationId="{BB14A991-9DFE-35C5-A595-D46FD18FF0AD}"/>
          </ac:spMkLst>
        </pc:spChg>
        <pc:spChg chg="mod">
          <ac:chgData name="Julia Hathaway" userId="07870ce072d032d3" providerId="LiveId" clId="{416EDAA0-2573-4D86-86BA-A6FA6CB20602}" dt="2025-04-23T22:13:08.720" v="812" actId="1076"/>
          <ac:spMkLst>
            <pc:docMk/>
            <pc:sldMk cId="3572790057" sldId="256"/>
            <ac:spMk id="53" creationId="{3C5FDF31-8591-537B-68CE-E8244588FE87}"/>
          </ac:spMkLst>
        </pc:spChg>
        <pc:spChg chg="mod">
          <ac:chgData name="Julia Hathaway" userId="07870ce072d032d3" providerId="LiveId" clId="{416EDAA0-2573-4D86-86BA-A6FA6CB20602}" dt="2025-04-25T16:12:17.184" v="1138" actId="1076"/>
          <ac:spMkLst>
            <pc:docMk/>
            <pc:sldMk cId="3572790057" sldId="256"/>
            <ac:spMk id="54" creationId="{3520367C-8214-03A0-2305-5F561D4F36A3}"/>
          </ac:spMkLst>
        </pc:spChg>
        <pc:spChg chg="mod">
          <ac:chgData name="Julia Hathaway" userId="07870ce072d032d3" providerId="LiveId" clId="{416EDAA0-2573-4D86-86BA-A6FA6CB20602}" dt="2025-04-21T18:34:12.604" v="317" actId="1076"/>
          <ac:spMkLst>
            <pc:docMk/>
            <pc:sldMk cId="3572790057" sldId="256"/>
            <ac:spMk id="55" creationId="{D9D6B4C3-3918-3C75-14D8-8242AD68A775}"/>
          </ac:spMkLst>
        </pc:spChg>
        <pc:spChg chg="mod">
          <ac:chgData name="Julia Hathaway" userId="07870ce072d032d3" providerId="LiveId" clId="{416EDAA0-2573-4D86-86BA-A6FA6CB20602}" dt="2025-04-25T16:20:58.898" v="1140" actId="20577"/>
          <ac:spMkLst>
            <pc:docMk/>
            <pc:sldMk cId="3572790057" sldId="256"/>
            <ac:spMk id="56" creationId="{B4F8B3D0-3410-E117-9F89-6270C6EBD73F}"/>
          </ac:spMkLst>
        </pc:spChg>
        <pc:spChg chg="mod">
          <ac:chgData name="Julia Hathaway" userId="07870ce072d032d3" providerId="LiveId" clId="{416EDAA0-2573-4D86-86BA-A6FA6CB20602}" dt="2025-04-21T18:34:45.356" v="394" actId="20577"/>
          <ac:spMkLst>
            <pc:docMk/>
            <pc:sldMk cId="3572790057" sldId="256"/>
            <ac:spMk id="60" creationId="{819E3485-4C29-E2F7-6662-404CD729638D}"/>
          </ac:spMkLst>
        </pc:spChg>
        <pc:spChg chg="mod">
          <ac:chgData name="Julia Hathaway" userId="07870ce072d032d3" providerId="LiveId" clId="{416EDAA0-2573-4D86-86BA-A6FA6CB20602}" dt="2025-04-25T16:27:26.392" v="1147" actId="1076"/>
          <ac:spMkLst>
            <pc:docMk/>
            <pc:sldMk cId="3572790057" sldId="256"/>
            <ac:spMk id="61" creationId="{C0484C46-1277-A5F4-6BFF-221F44BCEE91}"/>
          </ac:spMkLst>
        </pc:spChg>
        <pc:graphicFrameChg chg="modGraphic">
          <ac:chgData name="Julia Hathaway" userId="07870ce072d032d3" providerId="LiveId" clId="{416EDAA0-2573-4D86-86BA-A6FA6CB20602}" dt="2025-04-25T16:21:16.824" v="1142" actId="20577"/>
          <ac:graphicFrameMkLst>
            <pc:docMk/>
            <pc:sldMk cId="3572790057" sldId="256"/>
            <ac:graphicFrameMk id="57" creationId="{2AB66E9A-A305-C9A5-8291-AADBB82368B3}"/>
          </ac:graphicFrameMkLst>
        </pc:graphicFrameChg>
        <pc:picChg chg="mod">
          <ac:chgData name="Julia Hathaway" userId="07870ce072d032d3" providerId="LiveId" clId="{416EDAA0-2573-4D86-86BA-A6FA6CB20602}" dt="2025-04-25T16:24:32.838" v="1143" actId="14100"/>
          <ac:picMkLst>
            <pc:docMk/>
            <pc:sldMk cId="3572790057" sldId="256"/>
            <ac:picMk id="28" creationId="{EC524C5E-13F0-B49A-EC6D-546366C19BD0}"/>
          </ac:picMkLst>
        </pc:picChg>
        <pc:picChg chg="mod">
          <ac:chgData name="Julia Hathaway" userId="07870ce072d032d3" providerId="LiveId" clId="{416EDAA0-2573-4D86-86BA-A6FA6CB20602}" dt="2025-04-23T22:18:35.381" v="814" actId="14100"/>
          <ac:picMkLst>
            <pc:docMk/>
            <pc:sldMk cId="3572790057" sldId="256"/>
            <ac:picMk id="29" creationId="{9386C177-CBC4-244F-91F8-B646FF17468B}"/>
          </ac:picMkLst>
        </pc:picChg>
        <pc:picChg chg="mod">
          <ac:chgData name="Julia Hathaway" userId="07870ce072d032d3" providerId="LiveId" clId="{416EDAA0-2573-4D86-86BA-A6FA6CB20602}" dt="2025-04-25T16:03:22.093" v="1103" actId="14100"/>
          <ac:picMkLst>
            <pc:docMk/>
            <pc:sldMk cId="3572790057" sldId="256"/>
            <ac:picMk id="44" creationId="{9AF67C60-3408-1E14-ECCC-E8D70F42E52C}"/>
          </ac:picMkLst>
        </pc:picChg>
        <pc:picChg chg="mod">
          <ac:chgData name="Julia Hathaway" userId="07870ce072d032d3" providerId="LiveId" clId="{416EDAA0-2573-4D86-86BA-A6FA6CB20602}" dt="2025-04-23T22:12:57.429" v="810" actId="14100"/>
          <ac:picMkLst>
            <pc:docMk/>
            <pc:sldMk cId="3572790057" sldId="256"/>
            <ac:picMk id="50" creationId="{A53FAE5A-3275-202F-63DB-23D5AF2A92A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99994" y="4713405"/>
            <a:ext cx="37799963" cy="10026815"/>
          </a:xfrm>
        </p:spPr>
        <p:txBody>
          <a:bodyPr anchor="b"/>
          <a:lstStyle>
            <a:lvl1pPr algn="ctr">
              <a:defRPr sz="24803"/>
            </a:lvl1pPr>
          </a:lstStyle>
          <a:p>
            <a:r>
              <a:rPr lang="de-DE"/>
              <a:t>Mastertitelformat bearbeiten</a:t>
            </a:r>
            <a:endParaRPr lang="en-US" dirty="0"/>
          </a:p>
        </p:txBody>
      </p:sp>
      <p:sp>
        <p:nvSpPr>
          <p:cNvPr id="3" name="Subtitle 2"/>
          <p:cNvSpPr>
            <a:spLocks noGrp="1"/>
          </p:cNvSpPr>
          <p:nvPr>
            <p:ph type="subTitle" idx="1"/>
          </p:nvPr>
        </p:nvSpPr>
        <p:spPr>
          <a:xfrm>
            <a:off x="6299994" y="15126892"/>
            <a:ext cx="37799963" cy="6953434"/>
          </a:xfrm>
        </p:spPr>
        <p:txBody>
          <a:bodyPr/>
          <a:lstStyle>
            <a:lvl1pPr marL="0" indent="0" algn="ctr">
              <a:buNone/>
              <a:defRPr sz="9921"/>
            </a:lvl1pPr>
            <a:lvl2pPr marL="1890019" indent="0" algn="ctr">
              <a:buNone/>
              <a:defRPr sz="8268"/>
            </a:lvl2pPr>
            <a:lvl3pPr marL="3780038" indent="0" algn="ctr">
              <a:buNone/>
              <a:defRPr sz="7441"/>
            </a:lvl3pPr>
            <a:lvl4pPr marL="5670057" indent="0" algn="ctr">
              <a:buNone/>
              <a:defRPr sz="6614"/>
            </a:lvl4pPr>
            <a:lvl5pPr marL="7560076" indent="0" algn="ctr">
              <a:buNone/>
              <a:defRPr sz="6614"/>
            </a:lvl5pPr>
            <a:lvl6pPr marL="9450095" indent="0" algn="ctr">
              <a:buNone/>
              <a:defRPr sz="6614"/>
            </a:lvl6pPr>
            <a:lvl7pPr marL="11340114" indent="0" algn="ctr">
              <a:buNone/>
              <a:defRPr sz="6614"/>
            </a:lvl7pPr>
            <a:lvl8pPr marL="13230134" indent="0" algn="ctr">
              <a:buNone/>
              <a:defRPr sz="6614"/>
            </a:lvl8pPr>
            <a:lvl9pPr marL="15120153" indent="0" algn="ctr">
              <a:buNone/>
              <a:defRPr sz="6614"/>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58141F2-4F57-44B3-A9DF-ECFDC303455B}" type="datetimeFigureOut">
              <a:rPr lang="en-AT" smtClean="0"/>
              <a:t>04/23/2025</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114951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58141F2-4F57-44B3-A9DF-ECFDC303455B}" type="datetimeFigureOut">
              <a:rPr lang="en-AT" smtClean="0"/>
              <a:t>04/23/2025</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885790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067464" y="1533356"/>
            <a:ext cx="10867489" cy="2440702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3464997" y="1533356"/>
            <a:ext cx="31972468" cy="2440702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58141F2-4F57-44B3-A9DF-ECFDC303455B}" type="datetimeFigureOut">
              <a:rPr lang="en-AT" smtClean="0"/>
              <a:t>04/23/2025</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293550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58141F2-4F57-44B3-A9DF-ECFDC303455B}" type="datetimeFigureOut">
              <a:rPr lang="en-AT" smtClean="0"/>
              <a:t>04/23/2025</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356097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438747" y="7180110"/>
            <a:ext cx="43469957" cy="11980175"/>
          </a:xfrm>
        </p:spPr>
        <p:txBody>
          <a:bodyPr anchor="b"/>
          <a:lstStyle>
            <a:lvl1pPr>
              <a:defRPr sz="24803"/>
            </a:lvl1pPr>
          </a:lstStyle>
          <a:p>
            <a:r>
              <a:rPr lang="de-DE"/>
              <a:t>Mastertitelformat bearbeiten</a:t>
            </a:r>
            <a:endParaRPr lang="en-US" dirty="0"/>
          </a:p>
        </p:txBody>
      </p:sp>
      <p:sp>
        <p:nvSpPr>
          <p:cNvPr id="3" name="Text Placeholder 2"/>
          <p:cNvSpPr>
            <a:spLocks noGrp="1"/>
          </p:cNvSpPr>
          <p:nvPr>
            <p:ph type="body" idx="1"/>
          </p:nvPr>
        </p:nvSpPr>
        <p:spPr>
          <a:xfrm>
            <a:off x="3438747" y="19273622"/>
            <a:ext cx="43469957" cy="6300091"/>
          </a:xfrm>
        </p:spPr>
        <p:txBody>
          <a:bodyPr/>
          <a:lstStyle>
            <a:lvl1pPr marL="0" indent="0">
              <a:buNone/>
              <a:defRPr sz="9921">
                <a:solidFill>
                  <a:schemeClr val="tx1">
                    <a:tint val="75000"/>
                  </a:schemeClr>
                </a:solidFill>
              </a:defRPr>
            </a:lvl1pPr>
            <a:lvl2pPr marL="1890019" indent="0">
              <a:buNone/>
              <a:defRPr sz="8268">
                <a:solidFill>
                  <a:schemeClr val="tx1">
                    <a:tint val="75000"/>
                  </a:schemeClr>
                </a:solidFill>
              </a:defRPr>
            </a:lvl2pPr>
            <a:lvl3pPr marL="3780038" indent="0">
              <a:buNone/>
              <a:defRPr sz="7441">
                <a:solidFill>
                  <a:schemeClr val="tx1">
                    <a:tint val="75000"/>
                  </a:schemeClr>
                </a:solidFill>
              </a:defRPr>
            </a:lvl3pPr>
            <a:lvl4pPr marL="5670057" indent="0">
              <a:buNone/>
              <a:defRPr sz="6614">
                <a:solidFill>
                  <a:schemeClr val="tx1">
                    <a:tint val="75000"/>
                  </a:schemeClr>
                </a:solidFill>
              </a:defRPr>
            </a:lvl4pPr>
            <a:lvl5pPr marL="7560076" indent="0">
              <a:buNone/>
              <a:defRPr sz="6614">
                <a:solidFill>
                  <a:schemeClr val="tx1">
                    <a:tint val="75000"/>
                  </a:schemeClr>
                </a:solidFill>
              </a:defRPr>
            </a:lvl5pPr>
            <a:lvl6pPr marL="9450095" indent="0">
              <a:buNone/>
              <a:defRPr sz="6614">
                <a:solidFill>
                  <a:schemeClr val="tx1">
                    <a:tint val="75000"/>
                  </a:schemeClr>
                </a:solidFill>
              </a:defRPr>
            </a:lvl6pPr>
            <a:lvl7pPr marL="11340114" indent="0">
              <a:buNone/>
              <a:defRPr sz="6614">
                <a:solidFill>
                  <a:schemeClr val="tx1">
                    <a:tint val="75000"/>
                  </a:schemeClr>
                </a:solidFill>
              </a:defRPr>
            </a:lvl7pPr>
            <a:lvl8pPr marL="13230134" indent="0">
              <a:buNone/>
              <a:defRPr sz="6614">
                <a:solidFill>
                  <a:schemeClr val="tx1">
                    <a:tint val="75000"/>
                  </a:schemeClr>
                </a:solidFill>
              </a:defRPr>
            </a:lvl8pPr>
            <a:lvl9pPr marL="15120153" indent="0">
              <a:buNone/>
              <a:defRPr sz="6614">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58141F2-4F57-44B3-A9DF-ECFDC303455B}" type="datetimeFigureOut">
              <a:rPr lang="en-AT" smtClean="0"/>
              <a:t>04/23/2025</a:t>
            </a:fld>
            <a:endParaRPr lang="en-AT"/>
          </a:p>
        </p:txBody>
      </p:sp>
      <p:sp>
        <p:nvSpPr>
          <p:cNvPr id="5" name="Footer Placeholder 4"/>
          <p:cNvSpPr>
            <a:spLocks noGrp="1"/>
          </p:cNvSpPr>
          <p:nvPr>
            <p:ph type="ftr" sz="quarter" idx="11"/>
          </p:nvPr>
        </p:nvSpPr>
        <p:spPr/>
        <p:txBody>
          <a:bodyPr/>
          <a:lstStyle/>
          <a:p>
            <a:endParaRPr lang="en-AT"/>
          </a:p>
        </p:txBody>
      </p:sp>
      <p:sp>
        <p:nvSpPr>
          <p:cNvPr id="6" name="Slide Number Placeholder 5"/>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72628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3464996" y="7666780"/>
            <a:ext cx="21419979" cy="1827360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25514975" y="7666780"/>
            <a:ext cx="21419979" cy="1827360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58141F2-4F57-44B3-A9DF-ECFDC303455B}" type="datetimeFigureOut">
              <a:rPr lang="en-AT" smtClean="0"/>
              <a:t>04/23/2025</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297259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471561" y="1533358"/>
            <a:ext cx="43469957" cy="5566751"/>
          </a:xfrm>
        </p:spPr>
        <p:txBody>
          <a:bodyPr/>
          <a:lstStyle/>
          <a:p>
            <a:r>
              <a:rPr lang="de-DE"/>
              <a:t>Mastertitelformat bearbeiten</a:t>
            </a:r>
            <a:endParaRPr lang="en-US" dirty="0"/>
          </a:p>
        </p:txBody>
      </p:sp>
      <p:sp>
        <p:nvSpPr>
          <p:cNvPr id="3" name="Text Placeholder 2"/>
          <p:cNvSpPr>
            <a:spLocks noGrp="1"/>
          </p:cNvSpPr>
          <p:nvPr>
            <p:ph type="body" idx="1"/>
          </p:nvPr>
        </p:nvSpPr>
        <p:spPr>
          <a:xfrm>
            <a:off x="3471563" y="7060106"/>
            <a:ext cx="21321539" cy="3460049"/>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de-DE"/>
              <a:t>Mastertextformat bearbeiten</a:t>
            </a:r>
          </a:p>
        </p:txBody>
      </p:sp>
      <p:sp>
        <p:nvSpPr>
          <p:cNvPr id="4" name="Content Placeholder 3"/>
          <p:cNvSpPr>
            <a:spLocks noGrp="1"/>
          </p:cNvSpPr>
          <p:nvPr>
            <p:ph sz="half" idx="2"/>
          </p:nvPr>
        </p:nvSpPr>
        <p:spPr>
          <a:xfrm>
            <a:off x="3471563" y="10520155"/>
            <a:ext cx="21321539" cy="154735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25514975" y="7060106"/>
            <a:ext cx="21426543" cy="3460049"/>
          </a:xfrm>
        </p:spPr>
        <p:txBody>
          <a:bodyPr anchor="b"/>
          <a:lstStyle>
            <a:lvl1pPr marL="0" indent="0">
              <a:buNone/>
              <a:defRPr sz="9921" b="1"/>
            </a:lvl1pPr>
            <a:lvl2pPr marL="1890019" indent="0">
              <a:buNone/>
              <a:defRPr sz="8268" b="1"/>
            </a:lvl2pPr>
            <a:lvl3pPr marL="3780038" indent="0">
              <a:buNone/>
              <a:defRPr sz="7441" b="1"/>
            </a:lvl3pPr>
            <a:lvl4pPr marL="5670057" indent="0">
              <a:buNone/>
              <a:defRPr sz="6614" b="1"/>
            </a:lvl4pPr>
            <a:lvl5pPr marL="7560076" indent="0">
              <a:buNone/>
              <a:defRPr sz="6614" b="1"/>
            </a:lvl5pPr>
            <a:lvl6pPr marL="9450095" indent="0">
              <a:buNone/>
              <a:defRPr sz="6614" b="1"/>
            </a:lvl6pPr>
            <a:lvl7pPr marL="11340114" indent="0">
              <a:buNone/>
              <a:defRPr sz="6614" b="1"/>
            </a:lvl7pPr>
            <a:lvl8pPr marL="13230134" indent="0">
              <a:buNone/>
              <a:defRPr sz="6614" b="1"/>
            </a:lvl8pPr>
            <a:lvl9pPr marL="15120153" indent="0">
              <a:buNone/>
              <a:defRPr sz="6614" b="1"/>
            </a:lvl9pPr>
          </a:lstStyle>
          <a:p>
            <a:pPr lvl="0"/>
            <a:r>
              <a:rPr lang="de-DE"/>
              <a:t>Mastertextformat bearbeiten</a:t>
            </a:r>
          </a:p>
        </p:txBody>
      </p:sp>
      <p:sp>
        <p:nvSpPr>
          <p:cNvPr id="6" name="Content Placeholder 5"/>
          <p:cNvSpPr>
            <a:spLocks noGrp="1"/>
          </p:cNvSpPr>
          <p:nvPr>
            <p:ph sz="quarter" idx="4"/>
          </p:nvPr>
        </p:nvSpPr>
        <p:spPr>
          <a:xfrm>
            <a:off x="25514975" y="10520155"/>
            <a:ext cx="21426543" cy="154735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58141F2-4F57-44B3-A9DF-ECFDC303455B}" type="datetimeFigureOut">
              <a:rPr lang="en-AT" smtClean="0"/>
              <a:t>04/23/2025</a:t>
            </a:fld>
            <a:endParaRPr lang="en-AT"/>
          </a:p>
        </p:txBody>
      </p:sp>
      <p:sp>
        <p:nvSpPr>
          <p:cNvPr id="8" name="Footer Placeholder 7"/>
          <p:cNvSpPr>
            <a:spLocks noGrp="1"/>
          </p:cNvSpPr>
          <p:nvPr>
            <p:ph type="ftr" sz="quarter" idx="11"/>
          </p:nvPr>
        </p:nvSpPr>
        <p:spPr/>
        <p:txBody>
          <a:bodyPr/>
          <a:lstStyle/>
          <a:p>
            <a:endParaRPr lang="en-AT"/>
          </a:p>
        </p:txBody>
      </p:sp>
      <p:sp>
        <p:nvSpPr>
          <p:cNvPr id="9" name="Slide Number Placeholder 8"/>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246585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58141F2-4F57-44B3-A9DF-ECFDC303455B}" type="datetimeFigureOut">
              <a:rPr lang="en-AT" smtClean="0"/>
              <a:t>04/23/2025</a:t>
            </a:fld>
            <a:endParaRPr lang="en-AT"/>
          </a:p>
        </p:txBody>
      </p:sp>
      <p:sp>
        <p:nvSpPr>
          <p:cNvPr id="4" name="Footer Placeholder 3"/>
          <p:cNvSpPr>
            <a:spLocks noGrp="1"/>
          </p:cNvSpPr>
          <p:nvPr>
            <p:ph type="ftr" sz="quarter" idx="11"/>
          </p:nvPr>
        </p:nvSpPr>
        <p:spPr/>
        <p:txBody>
          <a:bodyPr/>
          <a:lstStyle/>
          <a:p>
            <a:endParaRPr lang="en-AT"/>
          </a:p>
        </p:txBody>
      </p:sp>
      <p:sp>
        <p:nvSpPr>
          <p:cNvPr id="5" name="Slide Number Placeholder 4"/>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3565384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141F2-4F57-44B3-A9DF-ECFDC303455B}" type="datetimeFigureOut">
              <a:rPr lang="en-AT" smtClean="0"/>
              <a:t>04/23/2025</a:t>
            </a:fld>
            <a:endParaRPr lang="en-AT"/>
          </a:p>
        </p:txBody>
      </p:sp>
      <p:sp>
        <p:nvSpPr>
          <p:cNvPr id="3" name="Footer Placeholder 2"/>
          <p:cNvSpPr>
            <a:spLocks noGrp="1"/>
          </p:cNvSpPr>
          <p:nvPr>
            <p:ph type="ftr" sz="quarter" idx="11"/>
          </p:nvPr>
        </p:nvSpPr>
        <p:spPr/>
        <p:txBody>
          <a:bodyPr/>
          <a:lstStyle/>
          <a:p>
            <a:endParaRPr lang="en-AT"/>
          </a:p>
        </p:txBody>
      </p:sp>
      <p:sp>
        <p:nvSpPr>
          <p:cNvPr id="4" name="Slide Number Placeholder 3"/>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188989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471563" y="1920028"/>
            <a:ext cx="16255294" cy="6720099"/>
          </a:xfrm>
        </p:spPr>
        <p:txBody>
          <a:bodyPr anchor="b"/>
          <a:lstStyle>
            <a:lvl1pPr>
              <a:defRPr sz="13228"/>
            </a:lvl1pPr>
          </a:lstStyle>
          <a:p>
            <a:r>
              <a:rPr lang="de-DE"/>
              <a:t>Mastertitelformat bearbeiten</a:t>
            </a:r>
            <a:endParaRPr lang="en-US" dirty="0"/>
          </a:p>
        </p:txBody>
      </p:sp>
      <p:sp>
        <p:nvSpPr>
          <p:cNvPr id="3" name="Content Placeholder 2"/>
          <p:cNvSpPr>
            <a:spLocks noGrp="1"/>
          </p:cNvSpPr>
          <p:nvPr>
            <p:ph idx="1"/>
          </p:nvPr>
        </p:nvSpPr>
        <p:spPr>
          <a:xfrm>
            <a:off x="21426543" y="4146730"/>
            <a:ext cx="25514975" cy="20466969"/>
          </a:xfrm>
        </p:spPr>
        <p:txBody>
          <a:bodyPr/>
          <a:lstStyle>
            <a:lvl1pPr>
              <a:defRPr sz="13228"/>
            </a:lvl1pPr>
            <a:lvl2pPr>
              <a:defRPr sz="11575"/>
            </a:lvl2pPr>
            <a:lvl3pPr>
              <a:defRPr sz="9921"/>
            </a:lvl3pPr>
            <a:lvl4pPr>
              <a:defRPr sz="8268"/>
            </a:lvl4pPr>
            <a:lvl5pPr>
              <a:defRPr sz="8268"/>
            </a:lvl5pPr>
            <a:lvl6pPr>
              <a:defRPr sz="8268"/>
            </a:lvl6pPr>
            <a:lvl7pPr>
              <a:defRPr sz="8268"/>
            </a:lvl7pPr>
            <a:lvl8pPr>
              <a:defRPr sz="8268"/>
            </a:lvl8pPr>
            <a:lvl9pPr>
              <a:defRPr sz="826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71563" y="8640127"/>
            <a:ext cx="16255294" cy="16006905"/>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de-DE"/>
              <a:t>Mastertextformat bearbeiten</a:t>
            </a:r>
          </a:p>
        </p:txBody>
      </p:sp>
      <p:sp>
        <p:nvSpPr>
          <p:cNvPr id="5" name="Date Placeholder 4"/>
          <p:cNvSpPr>
            <a:spLocks noGrp="1"/>
          </p:cNvSpPr>
          <p:nvPr>
            <p:ph type="dt" sz="half" idx="10"/>
          </p:nvPr>
        </p:nvSpPr>
        <p:spPr/>
        <p:txBody>
          <a:bodyPr/>
          <a:lstStyle/>
          <a:p>
            <a:fld id="{658141F2-4F57-44B3-A9DF-ECFDC303455B}" type="datetimeFigureOut">
              <a:rPr lang="en-AT" smtClean="0"/>
              <a:t>04/23/2025</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2495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471563" y="1920028"/>
            <a:ext cx="16255294" cy="6720099"/>
          </a:xfrm>
        </p:spPr>
        <p:txBody>
          <a:bodyPr anchor="b"/>
          <a:lstStyle>
            <a:lvl1pPr>
              <a:defRPr sz="13228"/>
            </a:lvl1pPr>
          </a:lstStyle>
          <a:p>
            <a:r>
              <a:rPr lang="de-DE"/>
              <a:t>Mastertitelformat bearbeiten</a:t>
            </a:r>
            <a:endParaRPr lang="en-US" dirty="0"/>
          </a:p>
        </p:txBody>
      </p:sp>
      <p:sp>
        <p:nvSpPr>
          <p:cNvPr id="3" name="Picture Placeholder 2"/>
          <p:cNvSpPr>
            <a:spLocks noGrp="1" noChangeAspect="1"/>
          </p:cNvSpPr>
          <p:nvPr>
            <p:ph type="pic" idx="1"/>
          </p:nvPr>
        </p:nvSpPr>
        <p:spPr>
          <a:xfrm>
            <a:off x="21426543" y="4146730"/>
            <a:ext cx="25514975" cy="20466969"/>
          </a:xfrm>
        </p:spPr>
        <p:txBody>
          <a:bodyPr anchor="t"/>
          <a:lstStyle>
            <a:lvl1pPr marL="0" indent="0">
              <a:buNone/>
              <a:defRPr sz="13228"/>
            </a:lvl1pPr>
            <a:lvl2pPr marL="1890019" indent="0">
              <a:buNone/>
              <a:defRPr sz="11575"/>
            </a:lvl2pPr>
            <a:lvl3pPr marL="3780038" indent="0">
              <a:buNone/>
              <a:defRPr sz="9921"/>
            </a:lvl3pPr>
            <a:lvl4pPr marL="5670057" indent="0">
              <a:buNone/>
              <a:defRPr sz="8268"/>
            </a:lvl4pPr>
            <a:lvl5pPr marL="7560076" indent="0">
              <a:buNone/>
              <a:defRPr sz="8268"/>
            </a:lvl5pPr>
            <a:lvl6pPr marL="9450095" indent="0">
              <a:buNone/>
              <a:defRPr sz="8268"/>
            </a:lvl6pPr>
            <a:lvl7pPr marL="11340114" indent="0">
              <a:buNone/>
              <a:defRPr sz="8268"/>
            </a:lvl7pPr>
            <a:lvl8pPr marL="13230134" indent="0">
              <a:buNone/>
              <a:defRPr sz="8268"/>
            </a:lvl8pPr>
            <a:lvl9pPr marL="15120153" indent="0">
              <a:buNone/>
              <a:defRPr sz="8268"/>
            </a:lvl9pPr>
          </a:lstStyle>
          <a:p>
            <a:r>
              <a:rPr lang="de-DE"/>
              <a:t>Bild durch Klicken auf Symbol hinzufügen</a:t>
            </a:r>
            <a:endParaRPr lang="en-US" dirty="0"/>
          </a:p>
        </p:txBody>
      </p:sp>
      <p:sp>
        <p:nvSpPr>
          <p:cNvPr id="4" name="Text Placeholder 3"/>
          <p:cNvSpPr>
            <a:spLocks noGrp="1"/>
          </p:cNvSpPr>
          <p:nvPr>
            <p:ph type="body" sz="half" idx="2"/>
          </p:nvPr>
        </p:nvSpPr>
        <p:spPr>
          <a:xfrm>
            <a:off x="3471563" y="8640127"/>
            <a:ext cx="16255294" cy="16006905"/>
          </a:xfrm>
        </p:spPr>
        <p:txBody>
          <a:bodyPr/>
          <a:lstStyle>
            <a:lvl1pPr marL="0" indent="0">
              <a:buNone/>
              <a:defRPr sz="6614"/>
            </a:lvl1pPr>
            <a:lvl2pPr marL="1890019" indent="0">
              <a:buNone/>
              <a:defRPr sz="5787"/>
            </a:lvl2pPr>
            <a:lvl3pPr marL="3780038" indent="0">
              <a:buNone/>
              <a:defRPr sz="4961"/>
            </a:lvl3pPr>
            <a:lvl4pPr marL="5670057" indent="0">
              <a:buNone/>
              <a:defRPr sz="4134"/>
            </a:lvl4pPr>
            <a:lvl5pPr marL="7560076" indent="0">
              <a:buNone/>
              <a:defRPr sz="4134"/>
            </a:lvl5pPr>
            <a:lvl6pPr marL="9450095" indent="0">
              <a:buNone/>
              <a:defRPr sz="4134"/>
            </a:lvl6pPr>
            <a:lvl7pPr marL="11340114" indent="0">
              <a:buNone/>
              <a:defRPr sz="4134"/>
            </a:lvl7pPr>
            <a:lvl8pPr marL="13230134" indent="0">
              <a:buNone/>
              <a:defRPr sz="4134"/>
            </a:lvl8pPr>
            <a:lvl9pPr marL="15120153" indent="0">
              <a:buNone/>
              <a:defRPr sz="4134"/>
            </a:lvl9pPr>
          </a:lstStyle>
          <a:p>
            <a:pPr lvl="0"/>
            <a:r>
              <a:rPr lang="de-DE"/>
              <a:t>Mastertextformat bearbeiten</a:t>
            </a:r>
          </a:p>
        </p:txBody>
      </p:sp>
      <p:sp>
        <p:nvSpPr>
          <p:cNvPr id="5" name="Date Placeholder 4"/>
          <p:cNvSpPr>
            <a:spLocks noGrp="1"/>
          </p:cNvSpPr>
          <p:nvPr>
            <p:ph type="dt" sz="half" idx="10"/>
          </p:nvPr>
        </p:nvSpPr>
        <p:spPr/>
        <p:txBody>
          <a:bodyPr/>
          <a:lstStyle/>
          <a:p>
            <a:fld id="{658141F2-4F57-44B3-A9DF-ECFDC303455B}" type="datetimeFigureOut">
              <a:rPr lang="en-AT" smtClean="0"/>
              <a:t>04/23/2025</a:t>
            </a:fld>
            <a:endParaRPr lang="en-AT"/>
          </a:p>
        </p:txBody>
      </p:sp>
      <p:sp>
        <p:nvSpPr>
          <p:cNvPr id="6" name="Footer Placeholder 5"/>
          <p:cNvSpPr>
            <a:spLocks noGrp="1"/>
          </p:cNvSpPr>
          <p:nvPr>
            <p:ph type="ftr" sz="quarter" idx="11"/>
          </p:nvPr>
        </p:nvSpPr>
        <p:spPr/>
        <p:txBody>
          <a:bodyPr/>
          <a:lstStyle/>
          <a:p>
            <a:endParaRPr lang="en-AT"/>
          </a:p>
        </p:txBody>
      </p:sp>
      <p:sp>
        <p:nvSpPr>
          <p:cNvPr id="7" name="Slide Number Placeholder 6"/>
          <p:cNvSpPr>
            <a:spLocks noGrp="1"/>
          </p:cNvSpPr>
          <p:nvPr>
            <p:ph type="sldNum" sz="quarter" idx="12"/>
          </p:nvPr>
        </p:nvSpPr>
        <p:spPr/>
        <p:txBody>
          <a:bodyPr/>
          <a:lstStyle/>
          <a:p>
            <a:fld id="{75071908-CEEC-4519-B7F7-1601E1E7E938}" type="slidenum">
              <a:rPr lang="en-AT" smtClean="0"/>
              <a:t>‹#›</a:t>
            </a:fld>
            <a:endParaRPr lang="en-AT"/>
          </a:p>
        </p:txBody>
      </p:sp>
    </p:spTree>
    <p:extLst>
      <p:ext uri="{BB962C8B-B14F-4D97-AF65-F5344CB8AC3E}">
        <p14:creationId xmlns:p14="http://schemas.microsoft.com/office/powerpoint/2010/main" val="983377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64997" y="1533358"/>
            <a:ext cx="43469957" cy="556675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3464997" y="7666780"/>
            <a:ext cx="43469957" cy="1827360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3464996" y="26693729"/>
            <a:ext cx="11339989" cy="1533356"/>
          </a:xfrm>
          <a:prstGeom prst="rect">
            <a:avLst/>
          </a:prstGeom>
        </p:spPr>
        <p:txBody>
          <a:bodyPr vert="horz" lIns="91440" tIns="45720" rIns="91440" bIns="45720" rtlCol="0" anchor="ctr"/>
          <a:lstStyle>
            <a:lvl1pPr algn="l">
              <a:defRPr sz="4961">
                <a:solidFill>
                  <a:schemeClr val="tx1">
                    <a:tint val="75000"/>
                  </a:schemeClr>
                </a:solidFill>
              </a:defRPr>
            </a:lvl1pPr>
          </a:lstStyle>
          <a:p>
            <a:fld id="{658141F2-4F57-44B3-A9DF-ECFDC303455B}" type="datetimeFigureOut">
              <a:rPr lang="en-AT" smtClean="0"/>
              <a:t>04/23/2025</a:t>
            </a:fld>
            <a:endParaRPr lang="en-AT"/>
          </a:p>
        </p:txBody>
      </p:sp>
      <p:sp>
        <p:nvSpPr>
          <p:cNvPr id="5" name="Footer Placeholder 4"/>
          <p:cNvSpPr>
            <a:spLocks noGrp="1"/>
          </p:cNvSpPr>
          <p:nvPr>
            <p:ph type="ftr" sz="quarter" idx="3"/>
          </p:nvPr>
        </p:nvSpPr>
        <p:spPr>
          <a:xfrm>
            <a:off x="16694984" y="26693729"/>
            <a:ext cx="17009983" cy="1533356"/>
          </a:xfrm>
          <a:prstGeom prst="rect">
            <a:avLst/>
          </a:prstGeom>
        </p:spPr>
        <p:txBody>
          <a:bodyPr vert="horz" lIns="91440" tIns="45720" rIns="91440" bIns="45720" rtlCol="0" anchor="ctr"/>
          <a:lstStyle>
            <a:lvl1pPr algn="ctr">
              <a:defRPr sz="4961">
                <a:solidFill>
                  <a:schemeClr val="tx1">
                    <a:tint val="75000"/>
                  </a:schemeClr>
                </a:solidFill>
              </a:defRPr>
            </a:lvl1pPr>
          </a:lstStyle>
          <a:p>
            <a:endParaRPr lang="en-AT"/>
          </a:p>
        </p:txBody>
      </p:sp>
      <p:sp>
        <p:nvSpPr>
          <p:cNvPr id="6" name="Slide Number Placeholder 5"/>
          <p:cNvSpPr>
            <a:spLocks noGrp="1"/>
          </p:cNvSpPr>
          <p:nvPr>
            <p:ph type="sldNum" sz="quarter" idx="4"/>
          </p:nvPr>
        </p:nvSpPr>
        <p:spPr>
          <a:xfrm>
            <a:off x="35594965" y="26693729"/>
            <a:ext cx="11339989" cy="1533356"/>
          </a:xfrm>
          <a:prstGeom prst="rect">
            <a:avLst/>
          </a:prstGeom>
        </p:spPr>
        <p:txBody>
          <a:bodyPr vert="horz" lIns="91440" tIns="45720" rIns="91440" bIns="45720" rtlCol="0" anchor="ctr"/>
          <a:lstStyle>
            <a:lvl1pPr algn="r">
              <a:defRPr sz="4961">
                <a:solidFill>
                  <a:schemeClr val="tx1">
                    <a:tint val="75000"/>
                  </a:schemeClr>
                </a:solidFill>
              </a:defRPr>
            </a:lvl1pPr>
          </a:lstStyle>
          <a:p>
            <a:fld id="{75071908-CEEC-4519-B7F7-1601E1E7E938}" type="slidenum">
              <a:rPr lang="en-AT" smtClean="0"/>
              <a:t>‹#›</a:t>
            </a:fld>
            <a:endParaRPr lang="en-AT"/>
          </a:p>
        </p:txBody>
      </p:sp>
    </p:spTree>
    <p:extLst>
      <p:ext uri="{BB962C8B-B14F-4D97-AF65-F5344CB8AC3E}">
        <p14:creationId xmlns:p14="http://schemas.microsoft.com/office/powerpoint/2010/main" val="31115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9A79E1-2768-C466-8FB1-D18C6E596B92}"/>
              </a:ext>
            </a:extLst>
          </p:cNvPr>
          <p:cNvSpPr/>
          <p:nvPr/>
        </p:nvSpPr>
        <p:spPr>
          <a:xfrm>
            <a:off x="0" y="0"/>
            <a:ext cx="50399950" cy="435621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0" dirty="0"/>
          </a:p>
        </p:txBody>
      </p:sp>
      <p:pic>
        <p:nvPicPr>
          <p:cNvPr id="4" name="Picture 14" descr="The University Of Toronto Logo History, Colors, Font, And Meaning">
            <a:extLst>
              <a:ext uri="{FF2B5EF4-FFF2-40B4-BE49-F238E27FC236}">
                <a16:creationId xmlns:a16="http://schemas.microsoft.com/office/drawing/2014/main" id="{9FB18B40-3AD8-3FAD-3E2E-7C56245877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80" t="30856" r="22800" b="26071"/>
          <a:stretch/>
        </p:blipFill>
        <p:spPr bwMode="auto">
          <a:xfrm>
            <a:off x="3397886" y="1860534"/>
            <a:ext cx="4317052" cy="1876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AC297B8-2BC7-E529-5844-4C1520D0D3FE}"/>
              </a:ext>
            </a:extLst>
          </p:cNvPr>
          <p:cNvSpPr>
            <a:spLocks noGrp="1"/>
          </p:cNvSpPr>
          <p:nvPr>
            <p:ph type="ctrTitle"/>
          </p:nvPr>
        </p:nvSpPr>
        <p:spPr>
          <a:xfrm>
            <a:off x="5409898" y="-9610296"/>
            <a:ext cx="39580153" cy="11884942"/>
          </a:xfrm>
        </p:spPr>
        <p:txBody>
          <a:bodyPr>
            <a:normAutofit/>
          </a:bodyPr>
          <a:lstStyle/>
          <a:p>
            <a:r>
              <a:rPr lang="en-US" sz="7200" dirty="0">
                <a:solidFill>
                  <a:schemeClr val="bg1"/>
                </a:solidFill>
                <a:latin typeface="Arial" panose="020B0604020202020204" pitchFamily="34" charset="0"/>
                <a:cs typeface="Arial" panose="020B0604020202020204" pitchFamily="34" charset="0"/>
              </a:rPr>
              <a:t>Identifying wetland types of ice-free intervals prior to the Last Glacial Maximum: first insights into pre-LGM carbon dynamics from the Hudson Bay Lowlands, Canada</a:t>
            </a:r>
          </a:p>
        </p:txBody>
      </p:sp>
      <p:sp>
        <p:nvSpPr>
          <p:cNvPr id="6" name="TextBox 5">
            <a:extLst>
              <a:ext uri="{FF2B5EF4-FFF2-40B4-BE49-F238E27FC236}">
                <a16:creationId xmlns:a16="http://schemas.microsoft.com/office/drawing/2014/main" id="{7B7B38E1-EAC3-8C5E-3518-5ED0AEA2F28B}"/>
              </a:ext>
            </a:extLst>
          </p:cNvPr>
          <p:cNvSpPr txBox="1"/>
          <p:nvPr/>
        </p:nvSpPr>
        <p:spPr>
          <a:xfrm>
            <a:off x="9828168" y="2078853"/>
            <a:ext cx="42907856" cy="923330"/>
          </a:xfrm>
          <a:prstGeom prst="rect">
            <a:avLst/>
          </a:prstGeom>
          <a:noFill/>
        </p:spPr>
        <p:txBody>
          <a:bodyPr wrap="square" rtlCol="0">
            <a:spAutoFit/>
          </a:bodyPr>
          <a:lstStyle/>
          <a:p>
            <a:r>
              <a:rPr lang="en-US" sz="4978" dirty="0">
                <a:solidFill>
                  <a:schemeClr val="bg1"/>
                </a:solidFill>
                <a:latin typeface="Arial" panose="020B0604020202020204" pitchFamily="34" charset="0"/>
                <a:cs typeface="Arial" panose="020B0604020202020204" pitchFamily="34" charset="0"/>
              </a:rPr>
              <a:t>Julia Hathaway</a:t>
            </a:r>
            <a:r>
              <a:rPr lang="en-US" sz="4978" baseline="30000" dirty="0">
                <a:solidFill>
                  <a:schemeClr val="bg1"/>
                </a:solidFill>
                <a:latin typeface="Arial" panose="020B0604020202020204" pitchFamily="34" charset="0"/>
                <a:cs typeface="Arial" panose="020B0604020202020204" pitchFamily="34" charset="0"/>
              </a:rPr>
              <a:t>1</a:t>
            </a:r>
            <a:r>
              <a:rPr lang="en-US" sz="4978" dirty="0">
                <a:solidFill>
                  <a:schemeClr val="bg1"/>
                </a:solidFill>
                <a:latin typeface="Arial" panose="020B0604020202020204" pitchFamily="34" charset="0"/>
                <a:cs typeface="Arial" panose="020B0604020202020204" pitchFamily="34" charset="0"/>
              </a:rPr>
              <a:t>, Tyler Hodder</a:t>
            </a:r>
            <a:r>
              <a:rPr lang="en-US" sz="4978" baseline="30000" dirty="0">
                <a:solidFill>
                  <a:schemeClr val="bg1"/>
                </a:solidFill>
                <a:latin typeface="Arial" panose="020B0604020202020204" pitchFamily="34" charset="0"/>
                <a:cs typeface="Arial" panose="020B0604020202020204" pitchFamily="34" charset="0"/>
              </a:rPr>
              <a:t>2,3</a:t>
            </a:r>
            <a:r>
              <a:rPr lang="en-US" sz="4978" dirty="0">
                <a:solidFill>
                  <a:schemeClr val="bg1"/>
                </a:solidFill>
                <a:latin typeface="Arial" panose="020B0604020202020204" pitchFamily="34" charset="0"/>
                <a:cs typeface="Arial" panose="020B0604020202020204" pitchFamily="34" charset="0"/>
              </a:rPr>
              <a:t>, Michelle Gauthier</a:t>
            </a:r>
            <a:r>
              <a:rPr lang="en-US" sz="4978" baseline="30000" dirty="0">
                <a:solidFill>
                  <a:schemeClr val="bg1"/>
                </a:solidFill>
                <a:latin typeface="Arial" panose="020B0604020202020204" pitchFamily="34" charset="0"/>
                <a:cs typeface="Arial" panose="020B0604020202020204" pitchFamily="34" charset="0"/>
              </a:rPr>
              <a:t>2,3</a:t>
            </a:r>
            <a:r>
              <a:rPr lang="en-US" sz="4978" dirty="0">
                <a:solidFill>
                  <a:schemeClr val="bg1"/>
                </a:solidFill>
                <a:latin typeface="Arial" panose="020B0604020202020204" pitchFamily="34" charset="0"/>
                <a:cs typeface="Arial" panose="020B0604020202020204" pitchFamily="34" charset="0"/>
              </a:rPr>
              <a:t>, Minna V</a:t>
            </a:r>
            <a:r>
              <a:rPr lang="en-US" sz="5400" b="0" i="0" dirty="0">
                <a:solidFill>
                  <a:schemeClr val="bg1"/>
                </a:solidFill>
                <a:effectLst/>
                <a:latin typeface="WordVisi_MSFontService"/>
              </a:rPr>
              <a:t>ä</a:t>
            </a:r>
            <a:r>
              <a:rPr lang="en-US" sz="4978" dirty="0">
                <a:solidFill>
                  <a:schemeClr val="bg1"/>
                </a:solidFill>
                <a:latin typeface="Arial" panose="020B0604020202020204" pitchFamily="34" charset="0"/>
                <a:cs typeface="Arial" panose="020B0604020202020204" pitchFamily="34" charset="0"/>
              </a:rPr>
              <a:t>liranta</a:t>
            </a:r>
            <a:r>
              <a:rPr lang="en-US" sz="4978" baseline="30000" dirty="0">
                <a:solidFill>
                  <a:schemeClr val="bg1"/>
                </a:solidFill>
                <a:latin typeface="Arial" panose="020B0604020202020204" pitchFamily="34" charset="0"/>
                <a:cs typeface="Arial" panose="020B0604020202020204" pitchFamily="34" charset="0"/>
              </a:rPr>
              <a:t>4</a:t>
            </a:r>
            <a:r>
              <a:rPr lang="en-US" sz="4978" dirty="0">
                <a:solidFill>
                  <a:schemeClr val="bg1"/>
                </a:solidFill>
                <a:latin typeface="Arial" panose="020B0604020202020204" pitchFamily="34" charset="0"/>
                <a:cs typeface="Arial" panose="020B0604020202020204" pitchFamily="34" charset="0"/>
              </a:rPr>
              <a:t>, April S. Dalton</a:t>
            </a:r>
            <a:r>
              <a:rPr lang="en-US" sz="4978" baseline="30000" dirty="0">
                <a:solidFill>
                  <a:schemeClr val="bg1"/>
                </a:solidFill>
                <a:latin typeface="Arial" panose="020B0604020202020204" pitchFamily="34" charset="0"/>
                <a:cs typeface="Arial" panose="020B0604020202020204" pitchFamily="34" charset="0"/>
              </a:rPr>
              <a:t>5</a:t>
            </a:r>
            <a:r>
              <a:rPr lang="en-US" sz="4978" dirty="0">
                <a:solidFill>
                  <a:schemeClr val="bg1"/>
                </a:solidFill>
                <a:latin typeface="Arial" panose="020B0604020202020204" pitchFamily="34" charset="0"/>
                <a:cs typeface="Arial" panose="020B0604020202020204" pitchFamily="34" charset="0"/>
              </a:rPr>
              <a:t>, Sarah A. Finkelstein</a:t>
            </a:r>
            <a:r>
              <a:rPr lang="en-US" sz="4978" baseline="30000" dirty="0">
                <a:solidFill>
                  <a:schemeClr val="bg1"/>
                </a:solidFill>
                <a:latin typeface="Arial" panose="020B0604020202020204" pitchFamily="34" charset="0"/>
                <a:cs typeface="Arial" panose="020B0604020202020204" pitchFamily="34" charset="0"/>
              </a:rPr>
              <a:t>1</a:t>
            </a:r>
            <a:endParaRPr lang="en-US" sz="1867" baseline="30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D953949-9B72-35D2-20C2-628417CE7F7C}"/>
              </a:ext>
            </a:extLst>
          </p:cNvPr>
          <p:cNvSpPr txBox="1"/>
          <p:nvPr/>
        </p:nvSpPr>
        <p:spPr>
          <a:xfrm>
            <a:off x="4152446" y="2950402"/>
            <a:ext cx="42907856" cy="1282339"/>
          </a:xfrm>
          <a:prstGeom prst="rect">
            <a:avLst/>
          </a:prstGeom>
          <a:noFill/>
        </p:spPr>
        <p:txBody>
          <a:bodyPr wrap="square" rtlCol="0">
            <a:spAutoFit/>
          </a:bodyPr>
          <a:lstStyle/>
          <a:p>
            <a:pPr algn="ctr"/>
            <a:r>
              <a:rPr lang="en-US" sz="3730" baseline="30000" dirty="0">
                <a:solidFill>
                  <a:schemeClr val="bg1"/>
                </a:solidFill>
                <a:latin typeface="Arial" panose="020B0604020202020204" pitchFamily="34" charset="0"/>
                <a:cs typeface="Arial" panose="020B0604020202020204" pitchFamily="34" charset="0"/>
              </a:rPr>
              <a:t>1</a:t>
            </a:r>
            <a:r>
              <a:rPr lang="en-US" sz="3730" dirty="0">
                <a:solidFill>
                  <a:schemeClr val="bg1"/>
                </a:solidFill>
                <a:latin typeface="Arial" panose="020B0604020202020204" pitchFamily="34" charset="0"/>
                <a:cs typeface="Arial" panose="020B0604020202020204" pitchFamily="34" charset="0"/>
              </a:rPr>
              <a:t>Department of Earth Sciences, University of Toronto </a:t>
            </a:r>
            <a:r>
              <a:rPr lang="en-US" sz="3730" baseline="30000" dirty="0">
                <a:solidFill>
                  <a:schemeClr val="bg1"/>
                </a:solidFill>
                <a:latin typeface="Arial" panose="020B0604020202020204" pitchFamily="34" charset="0"/>
                <a:cs typeface="Arial" panose="020B0604020202020204" pitchFamily="34" charset="0"/>
              </a:rPr>
              <a:t>2</a:t>
            </a:r>
            <a:r>
              <a:rPr lang="en-US" sz="3730" dirty="0">
                <a:solidFill>
                  <a:schemeClr val="bg1"/>
                </a:solidFill>
                <a:latin typeface="Arial" panose="020B0604020202020204" pitchFamily="34" charset="0"/>
                <a:cs typeface="Arial" panose="020B0604020202020204" pitchFamily="34" charset="0"/>
              </a:rPr>
              <a:t>Manitoba Geologic Survey </a:t>
            </a:r>
            <a:r>
              <a:rPr lang="en-US" sz="3730" baseline="30000" dirty="0">
                <a:solidFill>
                  <a:schemeClr val="bg1"/>
                </a:solidFill>
                <a:latin typeface="Arial" panose="020B0604020202020204" pitchFamily="34" charset="0"/>
                <a:cs typeface="Arial" panose="020B0604020202020204" pitchFamily="34" charset="0"/>
              </a:rPr>
              <a:t>3</a:t>
            </a:r>
            <a:r>
              <a:rPr lang="en-US" sz="3730" dirty="0">
                <a:solidFill>
                  <a:schemeClr val="bg1"/>
                </a:solidFill>
                <a:latin typeface="Arial" panose="020B0604020202020204" pitchFamily="34" charset="0"/>
                <a:cs typeface="Arial" panose="020B0604020202020204" pitchFamily="34" charset="0"/>
              </a:rPr>
              <a:t>Department of Earth and Environmental Sciences, University of Waterloo </a:t>
            </a:r>
          </a:p>
          <a:p>
            <a:pPr algn="ctr"/>
            <a:r>
              <a:rPr lang="en-US" sz="3730" baseline="30000" dirty="0">
                <a:solidFill>
                  <a:schemeClr val="bg1"/>
                </a:solidFill>
                <a:latin typeface="Arial" panose="020B0604020202020204" pitchFamily="34" charset="0"/>
                <a:cs typeface="Arial" panose="020B0604020202020204" pitchFamily="34" charset="0"/>
              </a:rPr>
              <a:t>4</a:t>
            </a:r>
            <a:r>
              <a:rPr lang="en-US" sz="3730" dirty="0">
                <a:solidFill>
                  <a:schemeClr val="bg1"/>
                </a:solidFill>
                <a:latin typeface="Arial" panose="020B0604020202020204" pitchFamily="34" charset="0"/>
                <a:cs typeface="Arial" panose="020B0604020202020204" pitchFamily="34" charset="0"/>
              </a:rPr>
              <a:t>Ecosystems and Environmental Research </a:t>
            </a:r>
            <a:r>
              <a:rPr lang="en-US" sz="3730" dirty="0" err="1">
                <a:solidFill>
                  <a:schemeClr val="bg1"/>
                </a:solidFill>
                <a:latin typeface="Arial" panose="020B0604020202020204" pitchFamily="34" charset="0"/>
                <a:cs typeface="Arial" panose="020B0604020202020204" pitchFamily="34" charset="0"/>
              </a:rPr>
              <a:t>Programme</a:t>
            </a:r>
            <a:r>
              <a:rPr lang="en-US" sz="3730" dirty="0">
                <a:solidFill>
                  <a:schemeClr val="bg1"/>
                </a:solidFill>
                <a:latin typeface="Arial" panose="020B0604020202020204" pitchFamily="34" charset="0"/>
                <a:cs typeface="Arial" panose="020B0604020202020204" pitchFamily="34" charset="0"/>
              </a:rPr>
              <a:t>, ECRU, University of Helsinki </a:t>
            </a:r>
            <a:r>
              <a:rPr lang="en-US" sz="3730" baseline="30000" dirty="0">
                <a:solidFill>
                  <a:schemeClr val="bg1"/>
                </a:solidFill>
                <a:latin typeface="Arial" panose="020B0604020202020204" pitchFamily="34" charset="0"/>
                <a:cs typeface="Arial" panose="020B0604020202020204" pitchFamily="34" charset="0"/>
              </a:rPr>
              <a:t>5</a:t>
            </a:r>
            <a:r>
              <a:rPr lang="en-US" sz="3730" dirty="0">
                <a:solidFill>
                  <a:schemeClr val="bg1"/>
                </a:solidFill>
                <a:latin typeface="Arial" panose="020B0604020202020204" pitchFamily="34" charset="0"/>
                <a:cs typeface="Arial" panose="020B0604020202020204" pitchFamily="34" charset="0"/>
              </a:rPr>
              <a:t>Centre </a:t>
            </a:r>
            <a:r>
              <a:rPr lang="en-US" sz="3730" dirty="0" err="1">
                <a:solidFill>
                  <a:schemeClr val="bg1"/>
                </a:solidFill>
                <a:latin typeface="Arial" panose="020B0604020202020204" pitchFamily="34" charset="0"/>
                <a:cs typeface="Arial" panose="020B0604020202020204" pitchFamily="34" charset="0"/>
              </a:rPr>
              <a:t>Geotop</a:t>
            </a:r>
            <a:r>
              <a:rPr lang="en-US" sz="3730" dirty="0">
                <a:solidFill>
                  <a:schemeClr val="bg1"/>
                </a:solidFill>
                <a:latin typeface="Arial" panose="020B0604020202020204" pitchFamily="34" charset="0"/>
                <a:cs typeface="Arial" panose="020B0604020202020204" pitchFamily="34" charset="0"/>
              </a:rPr>
              <a:t>, </a:t>
            </a:r>
            <a:r>
              <a:rPr lang="fr-FR" sz="3730" b="0" i="0" dirty="0">
                <a:solidFill>
                  <a:schemeClr val="bg1"/>
                </a:solidFill>
                <a:effectLst/>
                <a:latin typeface="Arial" panose="020B0604020202020204" pitchFamily="34" charset="0"/>
                <a:cs typeface="Arial" panose="020B0604020202020204" pitchFamily="34" charset="0"/>
              </a:rPr>
              <a:t>Université du Québec à Montréal</a:t>
            </a:r>
            <a:endParaRPr lang="en-US" sz="3730" dirty="0">
              <a:solidFill>
                <a:schemeClr val="bg1"/>
              </a:solidFill>
              <a:latin typeface="Arial" panose="020B0604020202020204" pitchFamily="34" charset="0"/>
              <a:cs typeface="Arial" panose="020B0604020202020204" pitchFamily="34" charset="0"/>
            </a:endParaRPr>
          </a:p>
        </p:txBody>
      </p:sp>
      <p:pic>
        <p:nvPicPr>
          <p:cNvPr id="9" name="Picture 4" descr="Surficial Geology Compilation Map SG-GF2022-62N: Surficial point and line  features of the Duck Mountain map sheet (NTS 62N), Man">
            <a:extLst>
              <a:ext uri="{FF2B5EF4-FFF2-40B4-BE49-F238E27FC236}">
                <a16:creationId xmlns:a16="http://schemas.microsoft.com/office/drawing/2014/main" id="{EE7E42CB-660D-754D-6424-BAE1F6A13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60" y="878257"/>
            <a:ext cx="2941755" cy="29548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8D45771D-2DD0-387D-4158-1C0A1F1A4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9373" y="533217"/>
            <a:ext cx="2736261" cy="36449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qr code on a white background&#10;&#10;AI-generated content may be incorrect.">
            <a:extLst>
              <a:ext uri="{FF2B5EF4-FFF2-40B4-BE49-F238E27FC236}">
                <a16:creationId xmlns:a16="http://schemas.microsoft.com/office/drawing/2014/main" id="{64D92602-6603-B00F-68CD-CF5650C34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05208" y="1139226"/>
            <a:ext cx="2543192" cy="2543192"/>
          </a:xfrm>
          <a:prstGeom prst="rect">
            <a:avLst/>
          </a:prstGeom>
        </p:spPr>
      </p:pic>
      <p:sp>
        <p:nvSpPr>
          <p:cNvPr id="12" name="Rectangle: Rounded Corners 11">
            <a:extLst>
              <a:ext uri="{FF2B5EF4-FFF2-40B4-BE49-F238E27FC236}">
                <a16:creationId xmlns:a16="http://schemas.microsoft.com/office/drawing/2014/main" id="{618F571F-4B79-8D22-6B78-733577BBEE9C}"/>
              </a:ext>
            </a:extLst>
          </p:cNvPr>
          <p:cNvSpPr/>
          <p:nvPr/>
        </p:nvSpPr>
        <p:spPr>
          <a:xfrm>
            <a:off x="3307379" y="4451023"/>
            <a:ext cx="5923174" cy="1110217"/>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Background</a:t>
            </a:r>
            <a:endParaRPr lang="en-US" sz="1867"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AF9F79C-C78C-F6D1-DA1B-774F49061954}"/>
              </a:ext>
            </a:extLst>
          </p:cNvPr>
          <p:cNvSpPr txBox="1"/>
          <p:nvPr/>
        </p:nvSpPr>
        <p:spPr>
          <a:xfrm>
            <a:off x="185936" y="5712493"/>
            <a:ext cx="13825832" cy="315304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Canada’s Hudson Bay Lowlands (HBL) are </a:t>
            </a:r>
            <a:r>
              <a:rPr lang="en-US" sz="3200" b="1" dirty="0">
                <a:latin typeface="Arial" panose="020B0604020202020204" pitchFamily="34" charset="0"/>
                <a:cs typeface="Arial" panose="020B0604020202020204" pitchFamily="34" charset="0"/>
              </a:rPr>
              <a:t>globally significant for existing carbon (C) stocks and ongoing C sinks</a:t>
            </a:r>
            <a:r>
              <a:rPr lang="en-US" sz="3200" dirty="0">
                <a:latin typeface="Arial" panose="020B0604020202020204" pitchFamily="34" charset="0"/>
                <a:cs typeface="Arial" panose="020B0604020202020204" pitchFamily="34" charset="0"/>
              </a:rPr>
              <a:t>, storing roughly </a:t>
            </a:r>
            <a:r>
              <a:rPr lang="en-US" sz="3200" b="1" dirty="0">
                <a:latin typeface="Arial" panose="020B0604020202020204" pitchFamily="34" charset="0"/>
                <a:cs typeface="Arial" panose="020B0604020202020204" pitchFamily="34" charset="0"/>
              </a:rPr>
              <a:t>30 +/-6 Pg C</a:t>
            </a:r>
            <a:r>
              <a:rPr lang="en-US" sz="3200" dirty="0">
                <a:latin typeface="Arial" panose="020B0604020202020204" pitchFamily="34" charset="0"/>
                <a:cs typeface="Arial" panose="020B0604020202020204" pitchFamily="34" charset="0"/>
              </a:rPr>
              <a:t>¹, mostly in climate sensitive wetlands. </a:t>
            </a:r>
            <a:r>
              <a:rPr lang="en-US" sz="3200" dirty="0">
                <a:solidFill>
                  <a:srgbClr val="000000"/>
                </a:solidFill>
                <a:latin typeface="Arial" panose="020B0604020202020204" pitchFamily="34" charset="0"/>
                <a:cs typeface="Arial" panose="020B0604020202020204" pitchFamily="34" charset="0"/>
              </a:rPr>
              <a:t>Yet, wetland </a:t>
            </a:r>
            <a:r>
              <a:rPr lang="en-US" sz="3200" b="1" dirty="0">
                <a:solidFill>
                  <a:srgbClr val="000000"/>
                </a:solidFill>
                <a:latin typeface="Arial" panose="020B0604020202020204" pitchFamily="34" charset="0"/>
                <a:cs typeface="Arial" panose="020B0604020202020204" pitchFamily="34" charset="0"/>
              </a:rPr>
              <a:t>response to projected climate change is uncertain</a:t>
            </a:r>
            <a:r>
              <a:rPr lang="en-US" sz="3200" dirty="0">
                <a:solidFill>
                  <a:srgbClr val="000000"/>
                </a:solidFill>
                <a:latin typeface="Arial" panose="020B0604020202020204" pitchFamily="34" charset="0"/>
                <a:cs typeface="Arial" panose="020B0604020202020204" pitchFamily="34" charset="0"/>
              </a:rPr>
              <a:t>, including their roles as critical terrestrial C sinks²</a:t>
            </a:r>
            <a:r>
              <a:rPr lang="en-US" sz="3200" b="1" dirty="0">
                <a:solidFill>
                  <a:srgbClr val="000000"/>
                </a:solidFill>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a:p>
            <a:endParaRPr lang="en-US" sz="3889" dirty="0">
              <a:latin typeface="Arial" panose="020B0604020202020204" pitchFamily="34" charset="0"/>
              <a:cs typeface="Arial" panose="020B0604020202020204" pitchFamily="34" charset="0"/>
            </a:endParaRPr>
          </a:p>
        </p:txBody>
      </p:sp>
      <p:pic>
        <p:nvPicPr>
          <p:cNvPr id="14" name="Picture 13" descr="A map of canada with blue and yellow areas&#10;&#10;AI-generated content may be incorrect.">
            <a:extLst>
              <a:ext uri="{FF2B5EF4-FFF2-40B4-BE49-F238E27FC236}">
                <a16:creationId xmlns:a16="http://schemas.microsoft.com/office/drawing/2014/main" id="{A1B85355-4770-31AE-8DA7-B9F0616C39FE}"/>
              </a:ext>
            </a:extLst>
          </p:cNvPr>
          <p:cNvPicPr>
            <a:picLocks noChangeAspect="1"/>
          </p:cNvPicPr>
          <p:nvPr/>
        </p:nvPicPr>
        <p:blipFill>
          <a:blip r:embed="rId6">
            <a:extLst>
              <a:ext uri="{28A0092B-C50C-407E-A947-70E740481C1C}">
                <a14:useLocalDpi xmlns:a14="http://schemas.microsoft.com/office/drawing/2010/main" val="0"/>
              </a:ext>
            </a:extLst>
          </a:blip>
          <a:srcRect l="12738" t="840" b="23410"/>
          <a:stretch/>
        </p:blipFill>
        <p:spPr>
          <a:xfrm>
            <a:off x="255704" y="8266470"/>
            <a:ext cx="13700713" cy="7236944"/>
          </a:xfrm>
          <a:prstGeom prst="rect">
            <a:avLst/>
          </a:prstGeom>
          <a:ln>
            <a:solidFill>
              <a:schemeClr val="tx1"/>
            </a:solidFill>
          </a:ln>
        </p:spPr>
      </p:pic>
      <p:sp>
        <p:nvSpPr>
          <p:cNvPr id="17" name="Rectangle 16">
            <a:extLst>
              <a:ext uri="{FF2B5EF4-FFF2-40B4-BE49-F238E27FC236}">
                <a16:creationId xmlns:a16="http://schemas.microsoft.com/office/drawing/2014/main" id="{A0FE679C-33EA-5F4C-7B3C-3CB168136E75}"/>
              </a:ext>
            </a:extLst>
          </p:cNvPr>
          <p:cNvSpPr/>
          <p:nvPr/>
        </p:nvSpPr>
        <p:spPr>
          <a:xfrm rot="19120083">
            <a:off x="7103378" y="12172668"/>
            <a:ext cx="1223121" cy="316045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760"/>
          </a:p>
        </p:txBody>
      </p:sp>
      <p:sp>
        <p:nvSpPr>
          <p:cNvPr id="18" name="TextBox 17">
            <a:extLst>
              <a:ext uri="{FF2B5EF4-FFF2-40B4-BE49-F238E27FC236}">
                <a16:creationId xmlns:a16="http://schemas.microsoft.com/office/drawing/2014/main" id="{2E74FBF4-2F53-B837-3D4F-46386C1EB92A}"/>
              </a:ext>
            </a:extLst>
          </p:cNvPr>
          <p:cNvSpPr txBox="1"/>
          <p:nvPr/>
        </p:nvSpPr>
        <p:spPr>
          <a:xfrm>
            <a:off x="4517136" y="8337904"/>
            <a:ext cx="9426837" cy="1493957"/>
          </a:xfrm>
          <a:prstGeom prst="rect">
            <a:avLst/>
          </a:prstGeom>
          <a:solidFill>
            <a:schemeClr val="bg1"/>
          </a:solidFill>
          <a:ln>
            <a:solidFill>
              <a:schemeClr val="tx1"/>
            </a:solidFill>
          </a:ln>
        </p:spPr>
        <p:txBody>
          <a:bodyPr wrap="square" rtlCol="0">
            <a:spAutoFit/>
          </a:bodyPr>
          <a:lstStyle/>
          <a:p>
            <a:endParaRPr lang="en-US" sz="4760" dirty="0"/>
          </a:p>
        </p:txBody>
      </p:sp>
      <p:sp>
        <p:nvSpPr>
          <p:cNvPr id="19" name="TextBox 18">
            <a:extLst>
              <a:ext uri="{FF2B5EF4-FFF2-40B4-BE49-F238E27FC236}">
                <a16:creationId xmlns:a16="http://schemas.microsoft.com/office/drawing/2014/main" id="{A9032162-5D0B-9A0E-7069-D947B7A4752D}"/>
              </a:ext>
            </a:extLst>
          </p:cNvPr>
          <p:cNvSpPr txBox="1"/>
          <p:nvPr/>
        </p:nvSpPr>
        <p:spPr>
          <a:xfrm>
            <a:off x="4550971" y="8504808"/>
            <a:ext cx="9169386" cy="1241237"/>
          </a:xfrm>
          <a:prstGeom prst="rect">
            <a:avLst/>
          </a:prstGeom>
          <a:noFill/>
        </p:spPr>
        <p:txBody>
          <a:bodyPr wrap="square" rtlCol="0">
            <a:spAutoFit/>
          </a:bodyPr>
          <a:lstStyle/>
          <a:p>
            <a:r>
              <a:rPr lang="en-US" sz="3733" b="1" dirty="0"/>
              <a:t>Figure 1. Percent of Canadian Boreal Covered by Wetlands</a:t>
            </a:r>
          </a:p>
        </p:txBody>
      </p:sp>
      <p:pic>
        <p:nvPicPr>
          <p:cNvPr id="20" name="Picture 19">
            <a:extLst>
              <a:ext uri="{FF2B5EF4-FFF2-40B4-BE49-F238E27FC236}">
                <a16:creationId xmlns:a16="http://schemas.microsoft.com/office/drawing/2014/main" id="{A8A74955-D773-4C4E-2491-2B13FB793779}"/>
              </a:ext>
            </a:extLst>
          </p:cNvPr>
          <p:cNvPicPr>
            <a:picLocks noChangeAspect="1"/>
          </p:cNvPicPr>
          <p:nvPr/>
        </p:nvPicPr>
        <p:blipFill>
          <a:blip r:embed="rId7"/>
          <a:stretch>
            <a:fillRect/>
          </a:stretch>
        </p:blipFill>
        <p:spPr>
          <a:xfrm>
            <a:off x="7714938" y="9092290"/>
            <a:ext cx="952072" cy="530962"/>
          </a:xfrm>
          <a:prstGeom prst="rect">
            <a:avLst/>
          </a:prstGeom>
        </p:spPr>
      </p:pic>
      <p:sp>
        <p:nvSpPr>
          <p:cNvPr id="21" name="TextBox 20">
            <a:extLst>
              <a:ext uri="{FF2B5EF4-FFF2-40B4-BE49-F238E27FC236}">
                <a16:creationId xmlns:a16="http://schemas.microsoft.com/office/drawing/2014/main" id="{061A5105-959B-EACA-D909-5F536571C37C}"/>
              </a:ext>
            </a:extLst>
          </p:cNvPr>
          <p:cNvSpPr txBox="1"/>
          <p:nvPr/>
        </p:nvSpPr>
        <p:spPr>
          <a:xfrm>
            <a:off x="8700845" y="9032508"/>
            <a:ext cx="2254647" cy="666786"/>
          </a:xfrm>
          <a:prstGeom prst="rect">
            <a:avLst/>
          </a:prstGeom>
          <a:noFill/>
        </p:spPr>
        <p:txBody>
          <a:bodyPr wrap="square" rtlCol="0">
            <a:spAutoFit/>
          </a:bodyPr>
          <a:lstStyle/>
          <a:p>
            <a:r>
              <a:rPr lang="en-US" sz="3733" dirty="0"/>
              <a:t>75-100%</a:t>
            </a:r>
          </a:p>
        </p:txBody>
      </p:sp>
      <p:pic>
        <p:nvPicPr>
          <p:cNvPr id="22" name="Picture 21">
            <a:extLst>
              <a:ext uri="{FF2B5EF4-FFF2-40B4-BE49-F238E27FC236}">
                <a16:creationId xmlns:a16="http://schemas.microsoft.com/office/drawing/2014/main" id="{03A1AE12-B2EE-6CE8-2707-4B9F8F05254B}"/>
              </a:ext>
            </a:extLst>
          </p:cNvPr>
          <p:cNvPicPr>
            <a:picLocks noChangeAspect="1"/>
          </p:cNvPicPr>
          <p:nvPr/>
        </p:nvPicPr>
        <p:blipFill>
          <a:blip r:embed="rId8"/>
          <a:stretch>
            <a:fillRect/>
          </a:stretch>
        </p:blipFill>
        <p:spPr>
          <a:xfrm>
            <a:off x="10891673" y="9068126"/>
            <a:ext cx="730344" cy="679390"/>
          </a:xfrm>
          <a:prstGeom prst="rect">
            <a:avLst/>
          </a:prstGeom>
        </p:spPr>
      </p:pic>
      <p:sp>
        <p:nvSpPr>
          <p:cNvPr id="23" name="TextBox 22">
            <a:extLst>
              <a:ext uri="{FF2B5EF4-FFF2-40B4-BE49-F238E27FC236}">
                <a16:creationId xmlns:a16="http://schemas.microsoft.com/office/drawing/2014/main" id="{95699818-1D5C-D2DB-D811-78A60D7E48F5}"/>
              </a:ext>
            </a:extLst>
          </p:cNvPr>
          <p:cNvSpPr txBox="1"/>
          <p:nvPr/>
        </p:nvSpPr>
        <p:spPr>
          <a:xfrm>
            <a:off x="11689326" y="9075318"/>
            <a:ext cx="2254647" cy="666786"/>
          </a:xfrm>
          <a:prstGeom prst="rect">
            <a:avLst/>
          </a:prstGeom>
          <a:noFill/>
        </p:spPr>
        <p:txBody>
          <a:bodyPr wrap="square" rtlCol="0">
            <a:spAutoFit/>
          </a:bodyPr>
          <a:lstStyle/>
          <a:p>
            <a:r>
              <a:rPr lang="en-US" sz="3733" dirty="0"/>
              <a:t>&lt;5%</a:t>
            </a:r>
          </a:p>
        </p:txBody>
      </p:sp>
      <p:sp>
        <p:nvSpPr>
          <p:cNvPr id="24" name="TextBox 23">
            <a:extLst>
              <a:ext uri="{FF2B5EF4-FFF2-40B4-BE49-F238E27FC236}">
                <a16:creationId xmlns:a16="http://schemas.microsoft.com/office/drawing/2014/main" id="{8A856DF9-6CD7-E08C-31D9-EBF69C1602D9}"/>
              </a:ext>
            </a:extLst>
          </p:cNvPr>
          <p:cNvSpPr txBox="1"/>
          <p:nvPr/>
        </p:nvSpPr>
        <p:spPr>
          <a:xfrm>
            <a:off x="243260" y="14755932"/>
            <a:ext cx="12931637" cy="824841"/>
          </a:xfrm>
          <a:prstGeom prst="rect">
            <a:avLst/>
          </a:prstGeom>
          <a:noFill/>
        </p:spPr>
        <p:txBody>
          <a:bodyPr wrap="square" rtlCol="0">
            <a:spAutoFit/>
          </a:bodyPr>
          <a:lstStyle/>
          <a:p>
            <a:r>
              <a:rPr lang="en-US" sz="4760" i="1" dirty="0">
                <a:latin typeface="Arial" panose="020B0604020202020204" pitchFamily="34" charset="0"/>
                <a:cs typeface="Arial" panose="020B0604020202020204" pitchFamily="34" charset="0"/>
              </a:rPr>
              <a:t>International Boreal Conservation Campaign</a:t>
            </a:r>
          </a:p>
        </p:txBody>
      </p:sp>
      <p:sp>
        <p:nvSpPr>
          <p:cNvPr id="25" name="TextBox 24">
            <a:extLst>
              <a:ext uri="{FF2B5EF4-FFF2-40B4-BE49-F238E27FC236}">
                <a16:creationId xmlns:a16="http://schemas.microsoft.com/office/drawing/2014/main" id="{D03FCFDF-2221-3677-E4B7-C38AA1CE6ED1}"/>
              </a:ext>
            </a:extLst>
          </p:cNvPr>
          <p:cNvSpPr txBox="1"/>
          <p:nvPr/>
        </p:nvSpPr>
        <p:spPr>
          <a:xfrm>
            <a:off x="143289" y="15737397"/>
            <a:ext cx="14017935" cy="7478970"/>
          </a:xfrm>
          <a:prstGeom prst="rect">
            <a:avLst/>
          </a:prstGeom>
          <a:noFill/>
        </p:spPr>
        <p:txBody>
          <a:bodyPr wrap="square" rtlCol="0">
            <a:spAutoFit/>
          </a:bodyPr>
          <a:lstStyle/>
          <a:p>
            <a:r>
              <a:rPr lang="en-US" sz="3200" dirty="0">
                <a:solidFill>
                  <a:srgbClr val="000000"/>
                </a:solidFill>
                <a:latin typeface="Arial" panose="020B0604020202020204" pitchFamily="34" charset="0"/>
                <a:cs typeface="Arial" panose="020B0604020202020204" pitchFamily="34" charset="0"/>
              </a:rPr>
              <a:t>Past interglacial periods provide important opportunities to </a:t>
            </a:r>
            <a:r>
              <a:rPr lang="en-US" sz="3200" b="1" dirty="0">
                <a:solidFill>
                  <a:srgbClr val="000000"/>
                </a:solidFill>
                <a:latin typeface="Arial" panose="020B0604020202020204" pitchFamily="34" charset="0"/>
                <a:cs typeface="Arial" panose="020B0604020202020204" pitchFamily="34" charset="0"/>
              </a:rPr>
              <a:t>evaluate wetland C dynamics under potentially warmer and drier climate conditions</a:t>
            </a:r>
            <a:r>
              <a:rPr lang="en-US" sz="3200" dirty="0">
                <a:solidFill>
                  <a:srgbClr val="000000"/>
                </a:solidFill>
                <a:latin typeface="Arial" panose="020B0604020202020204" pitchFamily="34" charset="0"/>
                <a:cs typeface="Arial" panose="020B0604020202020204" pitchFamily="34" charset="0"/>
              </a:rPr>
              <a:t>³. </a:t>
            </a:r>
            <a:r>
              <a:rPr lang="en-US" sz="3200" dirty="0">
                <a:latin typeface="Arial" panose="020B0604020202020204" pitchFamily="34" charset="0"/>
                <a:cs typeface="Arial" panose="020B0604020202020204" pitchFamily="34" charset="0"/>
              </a:rPr>
              <a:t>Despite palynological and paleontological evidence that </a:t>
            </a:r>
            <a:r>
              <a:rPr lang="en-US" sz="3200" b="1" dirty="0">
                <a:latin typeface="Arial" panose="020B0604020202020204" pitchFamily="34" charset="0"/>
                <a:cs typeface="Arial" panose="020B0604020202020204" pitchFamily="34" charset="0"/>
              </a:rPr>
              <a:t>wetlands existed during ice-free periods prior to the Last Glacial Maximum (LGM)</a:t>
            </a:r>
            <a:r>
              <a:rPr lang="en-US" sz="3200" b="1" baseline="30000" dirty="0">
                <a:latin typeface="Arial" panose="020B0604020202020204" pitchFamily="34" charset="0"/>
                <a:cs typeface="Arial" panose="020B0604020202020204" pitchFamily="34" charset="0"/>
              </a:rPr>
              <a:t>4,5,6</a:t>
            </a:r>
            <a:r>
              <a:rPr lang="en-US" sz="3200" dirty="0">
                <a:latin typeface="Arial" panose="020B0604020202020204" pitchFamily="34" charset="0"/>
                <a:cs typeface="Arial" panose="020B0604020202020204" pitchFamily="34" charset="0"/>
              </a:rPr>
              <a:t>, their </a:t>
            </a:r>
            <a:r>
              <a:rPr lang="en-US" sz="3200" b="1" dirty="0">
                <a:latin typeface="Arial" panose="020B0604020202020204" pitchFamily="34" charset="0"/>
                <a:cs typeface="Arial" panose="020B0604020202020204" pitchFamily="34" charset="0"/>
              </a:rPr>
              <a:t>C dynamics are poorly understood</a:t>
            </a:r>
            <a:r>
              <a:rPr lang="en-US" sz="3200" dirty="0">
                <a:latin typeface="Arial" panose="020B0604020202020204" pitchFamily="34" charset="0"/>
                <a:cs typeface="Arial" panose="020B0604020202020204" pitchFamily="34" charset="0"/>
              </a:rPr>
              <a:t>. This is in part because </a:t>
            </a:r>
            <a:r>
              <a:rPr lang="en-US" sz="3200" b="1" dirty="0">
                <a:latin typeface="Arial" panose="020B0604020202020204" pitchFamily="34" charset="0"/>
                <a:cs typeface="Arial" panose="020B0604020202020204" pitchFamily="34" charset="0"/>
              </a:rPr>
              <a:t>pre-LGM deposits are very rare in central Canada </a:t>
            </a:r>
            <a:r>
              <a:rPr lang="en-US" sz="3200" dirty="0">
                <a:latin typeface="Arial" panose="020B0604020202020204" pitchFamily="34" charset="0"/>
                <a:cs typeface="Arial" panose="020B0604020202020204" pitchFamily="34" charset="0"/>
              </a:rPr>
              <a:t>and often preserved in fluvial contexts, making them </a:t>
            </a:r>
            <a:r>
              <a:rPr lang="en-US" sz="3200" b="1" dirty="0">
                <a:latin typeface="Arial" panose="020B0604020202020204" pitchFamily="34" charset="0"/>
                <a:cs typeface="Arial" panose="020B0604020202020204" pitchFamily="34" charset="0"/>
              </a:rPr>
              <a:t>difficult to compare with Holocene peat deposits</a:t>
            </a:r>
            <a:r>
              <a:rPr lang="en-US" sz="3200" dirty="0">
                <a:latin typeface="Arial" panose="020B0604020202020204" pitchFamily="34" charset="0"/>
                <a:cs typeface="Arial" panose="020B0604020202020204" pitchFamily="34" charset="0"/>
              </a:rPr>
              <a:t>. Holocene HBL peatlands are dominated by bogs, fens, and conifer swamps. </a:t>
            </a:r>
            <a:r>
              <a:rPr lang="en-US" sz="3200" b="1" dirty="0">
                <a:latin typeface="Arial" panose="020B0604020202020204" pitchFamily="34" charset="0"/>
                <a:cs typeface="Arial" panose="020B0604020202020204" pitchFamily="34" charset="0"/>
              </a:rPr>
              <a:t>Swamps have lower C accumulation rates but, along with fens, have the potential to emit up to 700% more CH</a:t>
            </a:r>
            <a:r>
              <a:rPr lang="en-US" sz="3200" b="1" baseline="-25000" dirty="0">
                <a:latin typeface="Arial" panose="020B0604020202020204" pitchFamily="34" charset="0"/>
                <a:cs typeface="Arial" panose="020B0604020202020204" pitchFamily="34" charset="0"/>
              </a:rPr>
              <a:t>4</a:t>
            </a:r>
            <a:r>
              <a:rPr lang="en-US" sz="3200" b="1" dirty="0">
                <a:latin typeface="Arial" panose="020B0604020202020204" pitchFamily="34" charset="0"/>
                <a:cs typeface="Arial" panose="020B0604020202020204" pitchFamily="34" charset="0"/>
              </a:rPr>
              <a:t> than late successional bogs</a:t>
            </a:r>
            <a:r>
              <a:rPr lang="en-US" sz="3200" b="1" baseline="30000" dirty="0">
                <a:latin typeface="Arial" panose="020B0604020202020204" pitchFamily="34" charset="0"/>
                <a:cs typeface="Arial" panose="020B0604020202020204" pitchFamily="34" charset="0"/>
              </a:rPr>
              <a:t>7</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Key differences in plant communities linked to hydrology and C availability make wetland type a strong predictor of CH</a:t>
            </a:r>
            <a:r>
              <a:rPr lang="en-US" sz="3200" baseline="-25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 flux rates and net soil carbon accumulation during previous interglacial periods</a:t>
            </a:r>
            <a:r>
              <a:rPr lang="en-US" sz="3200" baseline="30000" dirty="0">
                <a:latin typeface="Arial" panose="020B0604020202020204" pitchFamily="34" charset="0"/>
                <a:cs typeface="Arial" panose="020B0604020202020204" pitchFamily="34" charset="0"/>
              </a:rPr>
              <a:t>7,8</a:t>
            </a:r>
            <a:r>
              <a:rPr lang="en-US" sz="3200" dirty="0">
                <a:latin typeface="Arial" panose="020B0604020202020204" pitchFamily="34" charset="0"/>
                <a:cs typeface="Arial" panose="020B0604020202020204" pitchFamily="34" charset="0"/>
              </a:rPr>
              <a:t>. </a:t>
            </a:r>
          </a:p>
          <a:p>
            <a:endParaRPr lang="en-US" sz="3200" dirty="0">
              <a:highlight>
                <a:srgbClr val="FF0000"/>
              </a:highlight>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pic>
        <p:nvPicPr>
          <p:cNvPr id="28" name="Picture 27" descr="A water next to a cliff&#10;&#10;AI-generated content may be incorrect.">
            <a:extLst>
              <a:ext uri="{FF2B5EF4-FFF2-40B4-BE49-F238E27FC236}">
                <a16:creationId xmlns:a16="http://schemas.microsoft.com/office/drawing/2014/main" id="{EC524C5E-13F0-B49A-EC6D-546366C19BD0}"/>
              </a:ext>
            </a:extLst>
          </p:cNvPr>
          <p:cNvPicPr>
            <a:picLocks noChangeAspect="1"/>
          </p:cNvPicPr>
          <p:nvPr/>
        </p:nvPicPr>
        <p:blipFill>
          <a:blip r:embed="rId9">
            <a:extLst>
              <a:ext uri="{28A0092B-C50C-407E-A947-70E740481C1C}">
                <a14:useLocalDpi xmlns:a14="http://schemas.microsoft.com/office/drawing/2010/main" val="0"/>
              </a:ext>
            </a:extLst>
          </a:blip>
          <a:srcRect t="20267" r="31879" b="35166"/>
          <a:stretch/>
        </p:blipFill>
        <p:spPr>
          <a:xfrm>
            <a:off x="255704" y="22289256"/>
            <a:ext cx="7776496" cy="4909641"/>
          </a:xfrm>
          <a:prstGeom prst="rect">
            <a:avLst/>
          </a:prstGeom>
          <a:ln w="12700">
            <a:solidFill>
              <a:schemeClr val="tx1"/>
            </a:solidFill>
          </a:ln>
        </p:spPr>
      </p:pic>
      <p:pic>
        <p:nvPicPr>
          <p:cNvPr id="29" name="Picture 28">
            <a:extLst>
              <a:ext uri="{FF2B5EF4-FFF2-40B4-BE49-F238E27FC236}">
                <a16:creationId xmlns:a16="http://schemas.microsoft.com/office/drawing/2014/main" id="{9386C177-CBC4-244F-91F8-B646FF17468B}"/>
              </a:ext>
            </a:extLst>
          </p:cNvPr>
          <p:cNvPicPr>
            <a:picLocks noChangeAspect="1"/>
          </p:cNvPicPr>
          <p:nvPr/>
        </p:nvPicPr>
        <p:blipFill>
          <a:blip r:embed="rId10">
            <a:extLst>
              <a:ext uri="{28A0092B-C50C-407E-A947-70E740481C1C}">
                <a14:useLocalDpi xmlns:a14="http://schemas.microsoft.com/office/drawing/2010/main" val="0"/>
              </a:ext>
            </a:extLst>
          </a:blip>
          <a:srcRect t="2403" b="2403"/>
          <a:stretch/>
        </p:blipFill>
        <p:spPr>
          <a:xfrm>
            <a:off x="8163754" y="22289255"/>
            <a:ext cx="4924449" cy="4909641"/>
          </a:xfrm>
          <a:prstGeom prst="rect">
            <a:avLst/>
          </a:prstGeom>
          <a:ln w="12700">
            <a:solidFill>
              <a:schemeClr val="tx1"/>
            </a:solidFill>
          </a:ln>
        </p:spPr>
      </p:pic>
      <p:sp>
        <p:nvSpPr>
          <p:cNvPr id="30" name="TextBox 29">
            <a:extLst>
              <a:ext uri="{FF2B5EF4-FFF2-40B4-BE49-F238E27FC236}">
                <a16:creationId xmlns:a16="http://schemas.microsoft.com/office/drawing/2014/main" id="{118EDC17-4625-90C0-3C8C-A73C97120941}"/>
              </a:ext>
            </a:extLst>
          </p:cNvPr>
          <p:cNvSpPr txBox="1"/>
          <p:nvPr/>
        </p:nvSpPr>
        <p:spPr>
          <a:xfrm>
            <a:off x="111706" y="27223489"/>
            <a:ext cx="13832268" cy="1569660"/>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Figure 2. Section along the Gods River in northeastern Manitoba sampled for fossil pollen. Figure 3. Moondance exposure on the Nelson River in northeastern Manitoba showing sampling locations for pollen macrofossils. </a:t>
            </a:r>
          </a:p>
        </p:txBody>
      </p:sp>
      <p:sp>
        <p:nvSpPr>
          <p:cNvPr id="31" name="TextBox 30">
            <a:extLst>
              <a:ext uri="{FF2B5EF4-FFF2-40B4-BE49-F238E27FC236}">
                <a16:creationId xmlns:a16="http://schemas.microsoft.com/office/drawing/2014/main" id="{C24E6D80-C101-0C66-F7DD-7FFEE6D7FF40}"/>
              </a:ext>
            </a:extLst>
          </p:cNvPr>
          <p:cNvSpPr txBox="1"/>
          <p:nvPr/>
        </p:nvSpPr>
        <p:spPr>
          <a:xfrm>
            <a:off x="216158" y="22325287"/>
            <a:ext cx="9895794" cy="762645"/>
          </a:xfrm>
          <a:prstGeom prst="rect">
            <a:avLst/>
          </a:prstGeom>
          <a:noFill/>
        </p:spPr>
        <p:txBody>
          <a:bodyPr wrap="square" rtlCol="0">
            <a:spAutoFit/>
          </a:bodyPr>
          <a:lstStyle/>
          <a:p>
            <a:r>
              <a:rPr lang="en-US" sz="4356" dirty="0">
                <a:latin typeface="Arial" panose="020B0604020202020204" pitchFamily="34" charset="0"/>
                <a:cs typeface="Arial" panose="020B0604020202020204" pitchFamily="34" charset="0"/>
              </a:rPr>
              <a:t>Gods River, Manitoba, Canada</a:t>
            </a:r>
          </a:p>
        </p:txBody>
      </p:sp>
      <p:sp>
        <p:nvSpPr>
          <p:cNvPr id="32" name="TextBox 31">
            <a:extLst>
              <a:ext uri="{FF2B5EF4-FFF2-40B4-BE49-F238E27FC236}">
                <a16:creationId xmlns:a16="http://schemas.microsoft.com/office/drawing/2014/main" id="{A3A3340C-A833-7537-7D50-68C7BC4A7B9E}"/>
              </a:ext>
            </a:extLst>
          </p:cNvPr>
          <p:cNvSpPr txBox="1"/>
          <p:nvPr/>
        </p:nvSpPr>
        <p:spPr>
          <a:xfrm>
            <a:off x="4014233" y="23216368"/>
            <a:ext cx="4580128" cy="762645"/>
          </a:xfrm>
          <a:prstGeom prst="rect">
            <a:avLst/>
          </a:prstGeom>
          <a:noFill/>
        </p:spPr>
        <p:txBody>
          <a:bodyPr wrap="square" rtlCol="0">
            <a:spAutoFit/>
          </a:bodyPr>
          <a:lstStyle/>
          <a:p>
            <a:r>
              <a:rPr lang="en-US" sz="4356" dirty="0">
                <a:highlight>
                  <a:srgbClr val="C0C0C0"/>
                </a:highlight>
                <a:latin typeface="Arial" panose="020B0604020202020204" pitchFamily="34" charset="0"/>
                <a:cs typeface="Arial" panose="020B0604020202020204" pitchFamily="34" charset="0"/>
              </a:rPr>
              <a:t>Holocene Peat</a:t>
            </a:r>
          </a:p>
        </p:txBody>
      </p:sp>
      <p:sp>
        <p:nvSpPr>
          <p:cNvPr id="40" name="Rectangle: Rounded Corners 39">
            <a:extLst>
              <a:ext uri="{FF2B5EF4-FFF2-40B4-BE49-F238E27FC236}">
                <a16:creationId xmlns:a16="http://schemas.microsoft.com/office/drawing/2014/main" id="{B61F5C25-1001-A1BA-9BE1-93C8BF4C54D1}"/>
              </a:ext>
            </a:extLst>
          </p:cNvPr>
          <p:cNvSpPr/>
          <p:nvPr/>
        </p:nvSpPr>
        <p:spPr>
          <a:xfrm>
            <a:off x="18275487" y="4491855"/>
            <a:ext cx="5923174" cy="1110217"/>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Objective</a:t>
            </a:r>
            <a:endParaRPr lang="en-US" sz="1867" dirty="0">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70DD0512-D2BB-7E02-03D9-80F44250FCFD}"/>
              </a:ext>
            </a:extLst>
          </p:cNvPr>
          <p:cNvSpPr/>
          <p:nvPr/>
        </p:nvSpPr>
        <p:spPr>
          <a:xfrm>
            <a:off x="14274799" y="5764875"/>
            <a:ext cx="14551558" cy="1678147"/>
          </a:xfrm>
          <a:prstGeom prst="rect">
            <a:avLst/>
          </a:prstGeom>
          <a:solidFill>
            <a:srgbClr val="DAA652"/>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760"/>
          </a:p>
        </p:txBody>
      </p:sp>
      <p:sp>
        <p:nvSpPr>
          <p:cNvPr id="42" name="TextBox 41">
            <a:extLst>
              <a:ext uri="{FF2B5EF4-FFF2-40B4-BE49-F238E27FC236}">
                <a16:creationId xmlns:a16="http://schemas.microsoft.com/office/drawing/2014/main" id="{2AAB0721-A14A-88B4-7147-2349EAC85DFA}"/>
              </a:ext>
            </a:extLst>
          </p:cNvPr>
          <p:cNvSpPr txBox="1"/>
          <p:nvPr/>
        </p:nvSpPr>
        <p:spPr>
          <a:xfrm>
            <a:off x="14165141" y="5737717"/>
            <a:ext cx="14770874" cy="1569660"/>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Extract paleo wetland carbon information through identification of specific wetland types using combined modern and fossil pollen and a random forest classification model. </a:t>
            </a:r>
          </a:p>
        </p:txBody>
      </p:sp>
      <p:sp>
        <p:nvSpPr>
          <p:cNvPr id="43" name="Rectangle: Rounded Corners 42">
            <a:extLst>
              <a:ext uri="{FF2B5EF4-FFF2-40B4-BE49-F238E27FC236}">
                <a16:creationId xmlns:a16="http://schemas.microsoft.com/office/drawing/2014/main" id="{A03D98C2-9354-40AC-C139-5AD9CF9558DA}"/>
              </a:ext>
            </a:extLst>
          </p:cNvPr>
          <p:cNvSpPr/>
          <p:nvPr/>
        </p:nvSpPr>
        <p:spPr>
          <a:xfrm>
            <a:off x="18275487" y="7626928"/>
            <a:ext cx="5923174" cy="1110217"/>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Methods</a:t>
            </a:r>
            <a:endParaRPr lang="en-US" sz="1867" dirty="0">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9AF67C60-3408-1E14-ECCC-E8D70F42E52C}"/>
              </a:ext>
            </a:extLst>
          </p:cNvPr>
          <p:cNvPicPr>
            <a:picLocks noChangeAspect="1"/>
          </p:cNvPicPr>
          <p:nvPr/>
        </p:nvPicPr>
        <p:blipFill>
          <a:blip r:embed="rId11">
            <a:extLst>
              <a:ext uri="{28A0092B-C50C-407E-A947-70E740481C1C}">
                <a14:useLocalDpi xmlns:a14="http://schemas.microsoft.com/office/drawing/2010/main" val="0"/>
              </a:ext>
            </a:extLst>
          </a:blip>
          <a:srcRect t="73" b="73"/>
          <a:stretch/>
        </p:blipFill>
        <p:spPr>
          <a:xfrm>
            <a:off x="14161225" y="9013706"/>
            <a:ext cx="14613646" cy="9093117"/>
          </a:xfrm>
          <a:prstGeom prst="rect">
            <a:avLst/>
          </a:prstGeom>
          <a:ln w="12700">
            <a:solidFill>
              <a:schemeClr val="tx1"/>
            </a:solidFill>
          </a:ln>
        </p:spPr>
      </p:pic>
      <p:sp>
        <p:nvSpPr>
          <p:cNvPr id="45" name="TextBox 44">
            <a:extLst>
              <a:ext uri="{FF2B5EF4-FFF2-40B4-BE49-F238E27FC236}">
                <a16:creationId xmlns:a16="http://schemas.microsoft.com/office/drawing/2014/main" id="{980CDF40-28BA-CFC7-0BA4-D5F1FA1F2C58}"/>
              </a:ext>
            </a:extLst>
          </p:cNvPr>
          <p:cNvSpPr txBox="1"/>
          <p:nvPr/>
        </p:nvSpPr>
        <p:spPr>
          <a:xfrm>
            <a:off x="23948682" y="9616228"/>
            <a:ext cx="3768437" cy="5509200"/>
          </a:xfrm>
          <a:prstGeom prst="rect">
            <a:avLst/>
          </a:prstGeom>
          <a:solidFill>
            <a:schemeClr val="bg1">
              <a:lumMod val="95000"/>
            </a:schemeClr>
          </a:solidFill>
        </p:spPr>
        <p:txBody>
          <a:bodyPr wrap="square" rtlCol="0">
            <a:spAutoFit/>
          </a:bodyPr>
          <a:lstStyle/>
          <a:p>
            <a:pPr algn="r"/>
            <a:r>
              <a:rPr lang="en-US" sz="3200" i="1" dirty="0">
                <a:latin typeface="Arial" panose="020B0604020202020204" pitchFamily="34" charset="0"/>
                <a:cs typeface="Arial" panose="020B0604020202020204" pitchFamily="34" charset="0"/>
              </a:rPr>
              <a:t>Figure 4. Map of modern and fossil pollen sample locations within the Hudson Bay Lowlands of northeastern Manitoba, northern Ontario, and western Quebec, central Canada.</a:t>
            </a:r>
          </a:p>
        </p:txBody>
      </p:sp>
      <p:sp>
        <p:nvSpPr>
          <p:cNvPr id="46" name="TextBox 45">
            <a:extLst>
              <a:ext uri="{FF2B5EF4-FFF2-40B4-BE49-F238E27FC236}">
                <a16:creationId xmlns:a16="http://schemas.microsoft.com/office/drawing/2014/main" id="{D1D2DD4A-DBE1-3430-C353-D7D5B8C381EB}"/>
              </a:ext>
            </a:extLst>
          </p:cNvPr>
          <p:cNvSpPr txBox="1"/>
          <p:nvPr/>
        </p:nvSpPr>
        <p:spPr>
          <a:xfrm>
            <a:off x="14161225" y="18200064"/>
            <a:ext cx="14830716" cy="7478970"/>
          </a:xfrm>
          <a:prstGeom prst="rect">
            <a:avLst/>
          </a:prstGeom>
          <a:noFill/>
        </p:spPr>
        <p:txBody>
          <a:bodyPr wrap="square" rtlCol="0">
            <a:spAutoFit/>
          </a:bodyPr>
          <a:lstStyle/>
          <a:p>
            <a:pPr marL="800087" indent="-800087">
              <a:buAutoNum type="arabicPeriod"/>
            </a:pPr>
            <a:r>
              <a:rPr lang="en-US" sz="3200" b="1" dirty="0">
                <a:latin typeface="Arial" panose="020B0604020202020204" pitchFamily="34" charset="0"/>
                <a:cs typeface="Arial" panose="020B0604020202020204" pitchFamily="34" charset="0"/>
              </a:rPr>
              <a:t>Compiled a suite of modern pollen assemblages</a:t>
            </a:r>
            <a:r>
              <a:rPr lang="en-US" sz="3200" b="1" baseline="30000" dirty="0">
                <a:latin typeface="Arial" panose="020B0604020202020204" pitchFamily="34" charset="0"/>
                <a:cs typeface="Arial" panose="020B0604020202020204" pitchFamily="34" charset="0"/>
              </a:rPr>
              <a:t>9</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spanning the HBL and adjacent boreal forest from existing publications. We contributed additional assemblages from recently collected and analyzed peat surface samples. </a:t>
            </a:r>
          </a:p>
          <a:p>
            <a:pPr marL="800087" indent="-800087">
              <a:buAutoNum type="arabicPeriod"/>
            </a:pPr>
            <a:r>
              <a:rPr lang="en-US" sz="3200" b="1" dirty="0">
                <a:latin typeface="Arial" panose="020B0604020202020204" pitchFamily="34" charset="0"/>
                <a:cs typeface="Arial" panose="020B0604020202020204" pitchFamily="34" charset="0"/>
              </a:rPr>
              <a:t>Assigned wetland type labels </a:t>
            </a:r>
            <a:r>
              <a:rPr lang="en-US" sz="3200" dirty="0">
                <a:latin typeface="Arial" panose="020B0604020202020204" pitchFamily="34" charset="0"/>
                <a:cs typeface="Arial" panose="020B0604020202020204" pitchFamily="34" charset="0"/>
              </a:rPr>
              <a:t>by projecting modern pollen assemblages onto the Far North Land Cover</a:t>
            </a:r>
            <a:r>
              <a:rPr lang="en-US" sz="3200" baseline="30000" dirty="0">
                <a:latin typeface="Arial" panose="020B0604020202020204" pitchFamily="34" charset="0"/>
                <a:cs typeface="Arial" panose="020B0604020202020204" pitchFamily="34" charset="0"/>
              </a:rPr>
              <a:t>10</a:t>
            </a:r>
            <a:r>
              <a:rPr lang="en-US" sz="3200" dirty="0">
                <a:latin typeface="Arial" panose="020B0604020202020204" pitchFamily="34" charset="0"/>
                <a:cs typeface="Arial" panose="020B0604020202020204" pitchFamily="34" charset="0"/>
              </a:rPr>
              <a:t> dataset in ArcGIS.</a:t>
            </a:r>
          </a:p>
          <a:p>
            <a:pPr marL="800087" indent="-800087">
              <a:buAutoNum type="arabicPeriod"/>
            </a:pPr>
            <a:r>
              <a:rPr lang="en-US" sz="3200" b="1" dirty="0">
                <a:latin typeface="Arial" panose="020B0604020202020204" pitchFamily="34" charset="0"/>
                <a:cs typeface="Arial" panose="020B0604020202020204" pitchFamily="34" charset="0"/>
              </a:rPr>
              <a:t>Built the supervised Random Forest Classification Model </a:t>
            </a:r>
            <a:r>
              <a:rPr lang="en-US" sz="3200" dirty="0">
                <a:latin typeface="Arial" panose="020B0604020202020204" pitchFamily="34" charset="0"/>
                <a:cs typeface="Arial" panose="020B0604020202020204" pitchFamily="34" charset="0"/>
              </a:rPr>
              <a:t>using the </a:t>
            </a:r>
            <a:r>
              <a:rPr lang="en-US" sz="3200" i="1" dirty="0" err="1">
                <a:latin typeface="Arial" panose="020B0604020202020204" pitchFamily="34" charset="0"/>
                <a:cs typeface="Arial" panose="020B0604020202020204" pitchFamily="34" charset="0"/>
              </a:rPr>
              <a:t>RandomForestClassifier</a:t>
            </a:r>
            <a:r>
              <a:rPr lang="en-US" sz="3200" i="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module in the scikit-learn ensemble for Python and optimized it using </a:t>
            </a:r>
            <a:r>
              <a:rPr lang="en-US" sz="3200" i="1" dirty="0" err="1">
                <a:latin typeface="Arial" panose="020B0604020202020204" pitchFamily="34" charset="0"/>
                <a:cs typeface="Arial" panose="020B0604020202020204" pitchFamily="34" charset="0"/>
              </a:rPr>
              <a:t>GridSearchCV</a:t>
            </a:r>
            <a:r>
              <a:rPr lang="en-US" sz="3200" dirty="0">
                <a:latin typeface="Arial" panose="020B0604020202020204" pitchFamily="34" charset="0"/>
                <a:cs typeface="Arial" panose="020B0604020202020204" pitchFamily="34" charset="0"/>
              </a:rPr>
              <a:t> in the same ensemble.</a:t>
            </a:r>
          </a:p>
          <a:p>
            <a:pPr marL="800087" indent="-800087">
              <a:buAutoNum type="arabicPeriod"/>
            </a:pPr>
            <a:r>
              <a:rPr lang="en-US" sz="3200" b="1" dirty="0">
                <a:latin typeface="Arial" panose="020B0604020202020204" pitchFamily="34" charset="0"/>
                <a:cs typeface="Arial" panose="020B0604020202020204" pitchFamily="34" charset="0"/>
              </a:rPr>
              <a:t>Assessed our models’ performance </a:t>
            </a:r>
            <a:r>
              <a:rPr lang="en-US" sz="3200" dirty="0">
                <a:latin typeface="Arial" panose="020B0604020202020204" pitchFamily="34" charset="0"/>
                <a:cs typeface="Arial" panose="020B0604020202020204" pitchFamily="34" charset="0"/>
              </a:rPr>
              <a:t>using evaluation metrics on a set of training samples: recall, precision, and F1-score. </a:t>
            </a:r>
          </a:p>
          <a:p>
            <a:pPr marL="800087" indent="-800087">
              <a:buAutoNum type="arabicPeriod"/>
            </a:pPr>
            <a:r>
              <a:rPr lang="en-US" sz="3200" b="1" dirty="0">
                <a:latin typeface="Arial" panose="020B0604020202020204" pitchFamily="34" charset="0"/>
                <a:cs typeface="Arial" panose="020B0604020202020204" pitchFamily="34" charset="0"/>
              </a:rPr>
              <a:t>Processed pre-LGM sediments for fossil pollen (Figure 3; white circles). </a:t>
            </a:r>
          </a:p>
          <a:p>
            <a:pPr marL="800087" indent="-800087">
              <a:buFontTx/>
              <a:buAutoNum type="arabicPeriod"/>
            </a:pPr>
            <a:r>
              <a:rPr lang="en-US" sz="3200" b="1" dirty="0">
                <a:latin typeface="Arial" panose="020B0604020202020204" pitchFamily="34" charset="0"/>
                <a:cs typeface="Arial" panose="020B0604020202020204" pitchFamily="34" charset="0"/>
              </a:rPr>
              <a:t>Performed primary data analysis on pollen assemblages to test if pollen assemblages could be differentiated by depositional environments </a:t>
            </a:r>
            <a:r>
              <a:rPr lang="en-US" sz="3200" dirty="0">
                <a:latin typeface="Arial" panose="020B0604020202020204" pitchFamily="34" charset="0"/>
                <a:cs typeface="Arial" panose="020B0604020202020204" pitchFamily="34" charset="0"/>
              </a:rPr>
              <a:t>using ordination by non-metric multidimensional scaling (NMDS) with Bray-Curtis dissimilarity.</a:t>
            </a:r>
          </a:p>
        </p:txBody>
      </p:sp>
      <p:sp>
        <p:nvSpPr>
          <p:cNvPr id="47" name="TextBox 46">
            <a:extLst>
              <a:ext uri="{FF2B5EF4-FFF2-40B4-BE49-F238E27FC236}">
                <a16:creationId xmlns:a16="http://schemas.microsoft.com/office/drawing/2014/main" id="{E23999A1-8E15-AA03-7708-D6D80DEC6A53}"/>
              </a:ext>
            </a:extLst>
          </p:cNvPr>
          <p:cNvSpPr txBox="1"/>
          <p:nvPr/>
        </p:nvSpPr>
        <p:spPr>
          <a:xfrm>
            <a:off x="14218386" y="26715672"/>
            <a:ext cx="14556485" cy="1938992"/>
          </a:xfrm>
          <a:prstGeom prst="rect">
            <a:avLst/>
          </a:prstGeom>
          <a:noFill/>
          <a:ln>
            <a:noFill/>
          </a:ln>
        </p:spPr>
        <p:txBody>
          <a:bodyPr wrap="square" rtlCol="0">
            <a:spAutoFit/>
          </a:bodyPr>
          <a:lstStyle/>
          <a:p>
            <a:r>
              <a:rPr lang="en-US" sz="2400" dirty="0">
                <a:latin typeface="Arial" panose="020B0604020202020204" pitchFamily="34" charset="0"/>
                <a:cs typeface="Arial" panose="020B0604020202020204" pitchFamily="34" charset="0"/>
              </a:rPr>
              <a:t>Mushkegowuk Council for collaborative work on HBL peatlands; NSERC, ECCC, Parks Canada funding; Dr. Cecilia Cordero Oviedo for compiling modern pollen data</a:t>
            </a:r>
          </a:p>
          <a:p>
            <a:r>
              <a:rPr lang="en-US" sz="2400" u="sng" dirty="0">
                <a:solidFill>
                  <a:srgbClr val="1C1D1E"/>
                </a:solidFill>
                <a:latin typeface="Arial" panose="020B0604020202020204" pitchFamily="34" charset="0"/>
                <a:cs typeface="Arial" panose="020B0604020202020204" pitchFamily="34" charset="0"/>
              </a:rPr>
              <a:t>References </a:t>
            </a:r>
            <a:r>
              <a:rPr lang="en-US" sz="2400" dirty="0">
                <a:solidFill>
                  <a:srgbClr val="1C1D1E"/>
                </a:solidFill>
                <a:latin typeface="Arial" panose="020B0604020202020204" pitchFamily="34" charset="0"/>
                <a:cs typeface="Arial" panose="020B0604020202020204" pitchFamily="34" charset="0"/>
              </a:rPr>
              <a:t>1. Li et al. (2025) </a:t>
            </a:r>
            <a:r>
              <a:rPr lang="en-US" sz="2400" i="1" dirty="0">
                <a:solidFill>
                  <a:srgbClr val="1C1D1E"/>
                </a:solidFill>
                <a:latin typeface="Arial" panose="020B0604020202020204" pitchFamily="34" charset="0"/>
                <a:cs typeface="Arial" panose="020B0604020202020204" pitchFamily="34" charset="0"/>
              </a:rPr>
              <a:t>GRS</a:t>
            </a:r>
            <a:r>
              <a:rPr lang="en-US" sz="2400" dirty="0">
                <a:solidFill>
                  <a:srgbClr val="1C1D1E"/>
                </a:solidFill>
                <a:latin typeface="Arial" panose="020B0604020202020204" pitchFamily="34" charset="0"/>
                <a:cs typeface="Arial" panose="020B0604020202020204" pitchFamily="34" charset="0"/>
              </a:rPr>
              <a:t>; 2. Harris et al. (2022) </a:t>
            </a:r>
            <a:r>
              <a:rPr lang="en-US" sz="2400" i="1" dirty="0">
                <a:solidFill>
                  <a:srgbClr val="1C1D1E"/>
                </a:solidFill>
                <a:latin typeface="Arial" panose="020B0604020202020204" pitchFamily="34" charset="0"/>
                <a:cs typeface="Arial" panose="020B0604020202020204" pitchFamily="34" charset="0"/>
              </a:rPr>
              <a:t>FEE</a:t>
            </a:r>
            <a:r>
              <a:rPr lang="en-US" sz="2400" dirty="0">
                <a:solidFill>
                  <a:srgbClr val="1C1D1E"/>
                </a:solidFill>
                <a:latin typeface="Arial" panose="020B0604020202020204" pitchFamily="34" charset="0"/>
                <a:cs typeface="Arial" panose="020B0604020202020204" pitchFamily="34" charset="0"/>
              </a:rPr>
              <a:t>; 3. Batchelor et al. (2024) </a:t>
            </a:r>
            <a:r>
              <a:rPr lang="en-US" sz="2400" i="1" dirty="0">
                <a:solidFill>
                  <a:srgbClr val="1C1D1E"/>
                </a:solidFill>
                <a:latin typeface="Arial" panose="020B0604020202020204" pitchFamily="34" charset="0"/>
                <a:cs typeface="Arial" panose="020B0604020202020204" pitchFamily="34" charset="0"/>
              </a:rPr>
              <a:t>GRL</a:t>
            </a:r>
            <a:r>
              <a:rPr lang="en-US" sz="2400" dirty="0">
                <a:solidFill>
                  <a:srgbClr val="1C1D1E"/>
                </a:solidFill>
                <a:latin typeface="Arial" panose="020B0604020202020204" pitchFamily="34" charset="0"/>
                <a:cs typeface="Arial" panose="020B0604020202020204" pitchFamily="34" charset="0"/>
              </a:rPr>
              <a:t>; 4. Roy (1998); 5. Nielsen et al. (1986) </a:t>
            </a:r>
            <a:r>
              <a:rPr lang="en-US" sz="2400" i="1" dirty="0">
                <a:solidFill>
                  <a:srgbClr val="1C1D1E"/>
                </a:solidFill>
                <a:latin typeface="Arial" panose="020B0604020202020204" pitchFamily="34" charset="0"/>
                <a:cs typeface="Arial" panose="020B0604020202020204" pitchFamily="34" charset="0"/>
              </a:rPr>
              <a:t>CJES</a:t>
            </a:r>
            <a:r>
              <a:rPr lang="en-US" sz="2400" dirty="0">
                <a:solidFill>
                  <a:srgbClr val="1C1D1E"/>
                </a:solidFill>
                <a:latin typeface="Arial" panose="020B0604020202020204" pitchFamily="34" charset="0"/>
                <a:cs typeface="Arial" panose="020B0604020202020204" pitchFamily="34" charset="0"/>
              </a:rPr>
              <a:t>; 6. Dredge et al. (1985) </a:t>
            </a:r>
            <a:r>
              <a:rPr lang="en-US" sz="2400" i="1" dirty="0">
                <a:solidFill>
                  <a:srgbClr val="1C1D1E"/>
                </a:solidFill>
                <a:latin typeface="Arial" panose="020B0604020202020204" pitchFamily="34" charset="0"/>
                <a:cs typeface="Arial" panose="020B0604020202020204" pitchFamily="34" charset="0"/>
              </a:rPr>
              <a:t>GSC</a:t>
            </a:r>
            <a:r>
              <a:rPr lang="en-US" sz="2400" dirty="0">
                <a:solidFill>
                  <a:srgbClr val="1C1D1E"/>
                </a:solidFill>
                <a:latin typeface="Arial" panose="020B0604020202020204" pitchFamily="34" charset="0"/>
                <a:cs typeface="Arial" panose="020B0604020202020204" pitchFamily="34" charset="0"/>
              </a:rPr>
              <a:t>; 7. Treat et al. (2018) </a:t>
            </a:r>
            <a:r>
              <a:rPr lang="en-US" sz="2400" i="1" dirty="0">
                <a:solidFill>
                  <a:srgbClr val="1C1D1E"/>
                </a:solidFill>
                <a:latin typeface="Arial" panose="020B0604020202020204" pitchFamily="34" charset="0"/>
                <a:cs typeface="Arial" panose="020B0604020202020204" pitchFamily="34" charset="0"/>
              </a:rPr>
              <a:t>GCB</a:t>
            </a:r>
            <a:r>
              <a:rPr lang="en-US" sz="2400" dirty="0">
                <a:solidFill>
                  <a:srgbClr val="1C1D1E"/>
                </a:solidFill>
                <a:latin typeface="Arial" panose="020B0604020202020204" pitchFamily="34" charset="0"/>
                <a:cs typeface="Arial" panose="020B0604020202020204" pitchFamily="34" charset="0"/>
              </a:rPr>
              <a:t>; 8. Treat et al. (2021) </a:t>
            </a:r>
            <a:r>
              <a:rPr lang="en-US" sz="2400" i="1" dirty="0">
                <a:solidFill>
                  <a:srgbClr val="1C1D1E"/>
                </a:solidFill>
                <a:latin typeface="Arial" panose="020B0604020202020204" pitchFamily="34" charset="0"/>
                <a:cs typeface="Arial" panose="020B0604020202020204" pitchFamily="34" charset="0"/>
              </a:rPr>
              <a:t>QSR</a:t>
            </a:r>
            <a:r>
              <a:rPr lang="en-US" sz="2400" dirty="0">
                <a:solidFill>
                  <a:srgbClr val="1C1D1E"/>
                </a:solidFill>
                <a:latin typeface="Arial" panose="020B0604020202020204" pitchFamily="34" charset="0"/>
                <a:cs typeface="Arial" panose="020B0604020202020204" pitchFamily="34" charset="0"/>
              </a:rPr>
              <a:t>; 9. </a:t>
            </a:r>
            <a:r>
              <a:rPr lang="en-US" sz="2400" dirty="0" err="1">
                <a:solidFill>
                  <a:srgbClr val="1C1D1E"/>
                </a:solidFill>
                <a:latin typeface="Arial" panose="020B0604020202020204" pitchFamily="34" charset="0"/>
                <a:cs typeface="Arial" panose="020B0604020202020204" pitchFamily="34" charset="0"/>
              </a:rPr>
              <a:t>Wihitmore</a:t>
            </a:r>
            <a:r>
              <a:rPr lang="en-US" sz="2400" dirty="0">
                <a:solidFill>
                  <a:srgbClr val="1C1D1E"/>
                </a:solidFill>
                <a:latin typeface="Arial" panose="020B0604020202020204" pitchFamily="34" charset="0"/>
                <a:cs typeface="Arial" panose="020B0604020202020204" pitchFamily="34" charset="0"/>
              </a:rPr>
              <a:t> et al. (2007); 10. OMNR (2014) </a:t>
            </a:r>
            <a:endParaRPr lang="en-US" sz="2400" dirty="0">
              <a:latin typeface="Arial" panose="020B060402020202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B5E39955-1D30-FDDF-5E97-247475BE1D3A}"/>
              </a:ext>
            </a:extLst>
          </p:cNvPr>
          <p:cNvSpPr/>
          <p:nvPr/>
        </p:nvSpPr>
        <p:spPr>
          <a:xfrm>
            <a:off x="37266701" y="4507854"/>
            <a:ext cx="5923174" cy="1110217"/>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Results</a:t>
            </a:r>
            <a:endParaRPr lang="en-US" sz="1867" dirty="0">
              <a:latin typeface="Arial" panose="020B0604020202020204" pitchFamily="34" charset="0"/>
              <a:cs typeface="Arial" panose="020B0604020202020204" pitchFamily="34" charset="0"/>
            </a:endParaRPr>
          </a:p>
        </p:txBody>
      </p:sp>
      <p:pic>
        <p:nvPicPr>
          <p:cNvPr id="50" name="Picture 49" descr="A diagram of a variety of colored dots&#10;&#10;AI-generated content may be incorrect.">
            <a:extLst>
              <a:ext uri="{FF2B5EF4-FFF2-40B4-BE49-F238E27FC236}">
                <a16:creationId xmlns:a16="http://schemas.microsoft.com/office/drawing/2014/main" id="{A53FAE5A-3275-202F-63DB-23D5AF2A92A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79730" y="5711312"/>
            <a:ext cx="12336421" cy="10275059"/>
          </a:xfrm>
          <a:prstGeom prst="rect">
            <a:avLst/>
          </a:prstGeom>
          <a:ln w="12700">
            <a:solidFill>
              <a:schemeClr val="tx1"/>
            </a:solidFill>
          </a:ln>
        </p:spPr>
      </p:pic>
      <p:sp>
        <p:nvSpPr>
          <p:cNvPr id="51" name="TextBox 50">
            <a:extLst>
              <a:ext uri="{FF2B5EF4-FFF2-40B4-BE49-F238E27FC236}">
                <a16:creationId xmlns:a16="http://schemas.microsoft.com/office/drawing/2014/main" id="{7EB2F8B0-AB44-2379-70B8-3AF4BC092082}"/>
              </a:ext>
            </a:extLst>
          </p:cNvPr>
          <p:cNvSpPr txBox="1"/>
          <p:nvPr/>
        </p:nvSpPr>
        <p:spPr>
          <a:xfrm>
            <a:off x="41530671" y="5721019"/>
            <a:ext cx="8626020" cy="2062103"/>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Figure 5. Ordination by NMDS biplot for fossil pollen (n=10). Species vectors are shown by gray arrows. Blue region shows samples within each cluster. </a:t>
            </a:r>
          </a:p>
        </p:txBody>
      </p:sp>
      <p:sp>
        <p:nvSpPr>
          <p:cNvPr id="52" name="TextBox 51">
            <a:extLst>
              <a:ext uri="{FF2B5EF4-FFF2-40B4-BE49-F238E27FC236}">
                <a16:creationId xmlns:a16="http://schemas.microsoft.com/office/drawing/2014/main" id="{BB14A991-9DFE-35C5-A595-D46FD18FF0AD}"/>
              </a:ext>
            </a:extLst>
          </p:cNvPr>
          <p:cNvSpPr txBox="1"/>
          <p:nvPr/>
        </p:nvSpPr>
        <p:spPr>
          <a:xfrm>
            <a:off x="41469524" y="7723699"/>
            <a:ext cx="8874500" cy="2062103"/>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NMDS 1 captures clear gradient between treed or forested environments (main density cluster, lower values) and more open, bryophyte and shrub dominated environments (higher values). </a:t>
            </a:r>
          </a:p>
        </p:txBody>
      </p:sp>
      <p:sp>
        <p:nvSpPr>
          <p:cNvPr id="53" name="TextBox 52">
            <a:extLst>
              <a:ext uri="{FF2B5EF4-FFF2-40B4-BE49-F238E27FC236}">
                <a16:creationId xmlns:a16="http://schemas.microsoft.com/office/drawing/2014/main" id="{3C5FDF31-8591-537B-68CE-E8244588FE87}"/>
              </a:ext>
            </a:extLst>
          </p:cNvPr>
          <p:cNvSpPr txBox="1"/>
          <p:nvPr/>
        </p:nvSpPr>
        <p:spPr>
          <a:xfrm>
            <a:off x="41469524" y="9793169"/>
            <a:ext cx="9339188" cy="2794611"/>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NMDS 2 differentiates between wetter, sedge-dominated fen environment and drier zone with better drained substrates, possibly close to riverbanks. </a:t>
            </a:r>
          </a:p>
          <a:p>
            <a:endParaRPr lang="en-US" sz="4760" dirty="0"/>
          </a:p>
        </p:txBody>
      </p:sp>
      <p:sp>
        <p:nvSpPr>
          <p:cNvPr id="54" name="TextBox 53">
            <a:extLst>
              <a:ext uri="{FF2B5EF4-FFF2-40B4-BE49-F238E27FC236}">
                <a16:creationId xmlns:a16="http://schemas.microsoft.com/office/drawing/2014/main" id="{3520367C-8214-03A0-2305-5F561D4F36A3}"/>
              </a:ext>
            </a:extLst>
          </p:cNvPr>
          <p:cNvSpPr txBox="1"/>
          <p:nvPr/>
        </p:nvSpPr>
        <p:spPr>
          <a:xfrm>
            <a:off x="41431641" y="12416119"/>
            <a:ext cx="8950266" cy="3539430"/>
          </a:xfrm>
          <a:prstGeom prst="rect">
            <a:avLst/>
          </a:prstGeom>
          <a:noFill/>
        </p:spPr>
        <p:txBody>
          <a:bodyPr wrap="square" rtlCol="0">
            <a:spAutoFit/>
          </a:bodyPr>
          <a:lstStyle/>
          <a:p>
            <a:pPr marL="533392" indent="-533392">
              <a:buFont typeface="Arial" panose="020B0604020202020204" pitchFamily="34" charset="0"/>
              <a:buChar char="•"/>
            </a:pPr>
            <a:r>
              <a:rPr lang="en-US" sz="3200" dirty="0">
                <a:latin typeface="Arial" panose="020B0604020202020204" pitchFamily="34" charset="0"/>
                <a:cs typeface="Arial" panose="020B0604020202020204" pitchFamily="34" charset="0"/>
              </a:rPr>
              <a:t>50% of modern samples were correctly classified</a:t>
            </a:r>
          </a:p>
          <a:p>
            <a:pPr marL="533392" indent="-533392">
              <a:buFont typeface="Arial" panose="020B0604020202020204" pitchFamily="34" charset="0"/>
              <a:buChar char="•"/>
            </a:pPr>
            <a:r>
              <a:rPr lang="en-US" sz="3200" dirty="0">
                <a:latin typeface="Arial" panose="020B0604020202020204" pitchFamily="34" charset="0"/>
                <a:cs typeface="Arial" panose="020B0604020202020204" pitchFamily="34" charset="0"/>
              </a:rPr>
              <a:t>Every sample the model predicted as Coniferous Swamp was correct</a:t>
            </a:r>
          </a:p>
          <a:p>
            <a:pPr marL="533392" indent="-533392">
              <a:buFont typeface="Arial" panose="020B0604020202020204" pitchFamily="34" charset="0"/>
              <a:buChar char="•"/>
            </a:pPr>
            <a:r>
              <a:rPr lang="en-US" sz="3200" dirty="0">
                <a:latin typeface="Arial" panose="020B0604020202020204" pitchFamily="34" charset="0"/>
                <a:cs typeface="Arial" panose="020B0604020202020204" pitchFamily="34" charset="0"/>
              </a:rPr>
              <a:t>F1-scores for bog and fen were below 0.5, suggesting the model struggled to differentiate them</a:t>
            </a:r>
          </a:p>
        </p:txBody>
      </p:sp>
      <p:sp>
        <p:nvSpPr>
          <p:cNvPr id="55" name="TextBox 54">
            <a:extLst>
              <a:ext uri="{FF2B5EF4-FFF2-40B4-BE49-F238E27FC236}">
                <a16:creationId xmlns:a16="http://schemas.microsoft.com/office/drawing/2014/main" id="{D9D6B4C3-3918-3C75-14D8-8242AD68A775}"/>
              </a:ext>
            </a:extLst>
          </p:cNvPr>
          <p:cNvSpPr txBox="1"/>
          <p:nvPr/>
        </p:nvSpPr>
        <p:spPr>
          <a:xfrm>
            <a:off x="42410985" y="11751004"/>
            <a:ext cx="12931637" cy="666786"/>
          </a:xfrm>
          <a:prstGeom prst="rect">
            <a:avLst/>
          </a:prstGeom>
          <a:noFill/>
        </p:spPr>
        <p:txBody>
          <a:bodyPr wrap="square" rtlCol="0">
            <a:spAutoFit/>
          </a:bodyPr>
          <a:lstStyle/>
          <a:p>
            <a:r>
              <a:rPr lang="en-US" sz="3733" u="sng" dirty="0">
                <a:latin typeface="Arial" panose="020B0604020202020204" pitchFamily="34" charset="0"/>
                <a:cs typeface="Arial" panose="020B0604020202020204" pitchFamily="34" charset="0"/>
              </a:rPr>
              <a:t>Random Forest Model Report</a:t>
            </a:r>
          </a:p>
        </p:txBody>
      </p:sp>
      <p:sp>
        <p:nvSpPr>
          <p:cNvPr id="56" name="TextBox 55">
            <a:extLst>
              <a:ext uri="{FF2B5EF4-FFF2-40B4-BE49-F238E27FC236}">
                <a16:creationId xmlns:a16="http://schemas.microsoft.com/office/drawing/2014/main" id="{B4F8B3D0-3410-E117-9F89-6270C6EBD73F}"/>
              </a:ext>
            </a:extLst>
          </p:cNvPr>
          <p:cNvSpPr txBox="1"/>
          <p:nvPr/>
        </p:nvSpPr>
        <p:spPr>
          <a:xfrm>
            <a:off x="29001622" y="16137961"/>
            <a:ext cx="15125703" cy="2062103"/>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Table 1. Confusion matrices showing performance of Random Forest Model for classifying wetland types using modern pollen assemblages from the HBL. Overall model accuracy for classification of individual biomes was calculated as the number of correct predictions to the total number of predictions. </a:t>
            </a:r>
          </a:p>
        </p:txBody>
      </p:sp>
      <p:graphicFrame>
        <p:nvGraphicFramePr>
          <p:cNvPr id="57" name="Table 56">
            <a:extLst>
              <a:ext uri="{FF2B5EF4-FFF2-40B4-BE49-F238E27FC236}">
                <a16:creationId xmlns:a16="http://schemas.microsoft.com/office/drawing/2014/main" id="{2AB66E9A-A305-C9A5-8291-AADBB82368B3}"/>
              </a:ext>
            </a:extLst>
          </p:cNvPr>
          <p:cNvGraphicFramePr>
            <a:graphicFrameLocks noGrp="1"/>
          </p:cNvGraphicFramePr>
          <p:nvPr>
            <p:extLst>
              <p:ext uri="{D42A27DB-BD31-4B8C-83A1-F6EECF244321}">
                <p14:modId xmlns:p14="http://schemas.microsoft.com/office/powerpoint/2010/main" val="1317278465"/>
              </p:ext>
            </p:extLst>
          </p:nvPr>
        </p:nvGraphicFramePr>
        <p:xfrm>
          <a:off x="29032929" y="18297675"/>
          <a:ext cx="14830718" cy="4018280"/>
        </p:xfrm>
        <a:graphic>
          <a:graphicData uri="http://schemas.openxmlformats.org/drawingml/2006/table">
            <a:tbl>
              <a:tblPr firstRow="1" bandRow="1">
                <a:tableStyleId>{9D7B26C5-4107-4FEC-AEDC-1716B250A1EF}</a:tableStyleId>
              </a:tblPr>
              <a:tblGrid>
                <a:gridCol w="2055774">
                  <a:extLst>
                    <a:ext uri="{9D8B030D-6E8A-4147-A177-3AD203B41FA5}">
                      <a16:colId xmlns:a16="http://schemas.microsoft.com/office/drawing/2014/main" val="20954665"/>
                    </a:ext>
                  </a:extLst>
                </a:gridCol>
                <a:gridCol w="1651905">
                  <a:extLst>
                    <a:ext uri="{9D8B030D-6E8A-4147-A177-3AD203B41FA5}">
                      <a16:colId xmlns:a16="http://schemas.microsoft.com/office/drawing/2014/main" val="296242642"/>
                    </a:ext>
                  </a:extLst>
                </a:gridCol>
                <a:gridCol w="1853840">
                  <a:extLst>
                    <a:ext uri="{9D8B030D-6E8A-4147-A177-3AD203B41FA5}">
                      <a16:colId xmlns:a16="http://schemas.microsoft.com/office/drawing/2014/main" val="2871439346"/>
                    </a:ext>
                  </a:extLst>
                </a:gridCol>
                <a:gridCol w="1853840">
                  <a:extLst>
                    <a:ext uri="{9D8B030D-6E8A-4147-A177-3AD203B41FA5}">
                      <a16:colId xmlns:a16="http://schemas.microsoft.com/office/drawing/2014/main" val="3230990373"/>
                    </a:ext>
                  </a:extLst>
                </a:gridCol>
                <a:gridCol w="1853840">
                  <a:extLst>
                    <a:ext uri="{9D8B030D-6E8A-4147-A177-3AD203B41FA5}">
                      <a16:colId xmlns:a16="http://schemas.microsoft.com/office/drawing/2014/main" val="133366870"/>
                    </a:ext>
                  </a:extLst>
                </a:gridCol>
                <a:gridCol w="2140804">
                  <a:extLst>
                    <a:ext uri="{9D8B030D-6E8A-4147-A177-3AD203B41FA5}">
                      <a16:colId xmlns:a16="http://schemas.microsoft.com/office/drawing/2014/main" val="2272875282"/>
                    </a:ext>
                  </a:extLst>
                </a:gridCol>
                <a:gridCol w="1566875">
                  <a:extLst>
                    <a:ext uri="{9D8B030D-6E8A-4147-A177-3AD203B41FA5}">
                      <a16:colId xmlns:a16="http://schemas.microsoft.com/office/drawing/2014/main" val="1814432599"/>
                    </a:ext>
                  </a:extLst>
                </a:gridCol>
                <a:gridCol w="1853840">
                  <a:extLst>
                    <a:ext uri="{9D8B030D-6E8A-4147-A177-3AD203B41FA5}">
                      <a16:colId xmlns:a16="http://schemas.microsoft.com/office/drawing/2014/main" val="3178005528"/>
                    </a:ext>
                  </a:extLst>
                </a:gridCol>
              </a:tblGrid>
              <a:tr h="433768">
                <a:tc gridSpan="2">
                  <a:txBody>
                    <a:bodyPr/>
                    <a:lstStyle/>
                    <a:p>
                      <a:pPr algn="ctr"/>
                      <a:endParaRPr lang="en-US" sz="3100" b="0" dirty="0">
                        <a:latin typeface="Arial" panose="020B0604020202020204" pitchFamily="34" charset="0"/>
                        <a:cs typeface="Arial" panose="020B0604020202020204" pitchFamily="34" charset="0"/>
                      </a:endParaRPr>
                    </a:p>
                  </a:txBody>
                  <a:tcPr marL="142240" marR="142240" marT="71120" marB="71120" anchor="ctr"/>
                </a:tc>
                <a:tc hMerge="1">
                  <a:txBody>
                    <a:bodyPr/>
                    <a:lstStyle/>
                    <a:p>
                      <a:endParaRPr lang="en-US"/>
                    </a:p>
                  </a:txBody>
                  <a:tcPr/>
                </a:tc>
                <a:tc gridSpan="3">
                  <a:txBody>
                    <a:bodyPr/>
                    <a:lstStyle/>
                    <a:p>
                      <a:pPr algn="ctr"/>
                      <a:r>
                        <a:rPr lang="en-US" sz="3100" b="1" dirty="0">
                          <a:latin typeface="Arial" panose="020B0604020202020204" pitchFamily="34" charset="0"/>
                          <a:cs typeface="Arial" panose="020B0604020202020204" pitchFamily="34" charset="0"/>
                        </a:rPr>
                        <a:t>Predicted Wetland</a:t>
                      </a:r>
                    </a:p>
                  </a:txBody>
                  <a:tcPr marL="142240" marR="142240" marT="71120" marB="71120" anchor="ctr"/>
                </a:tc>
                <a:tc hMerge="1">
                  <a:txBody>
                    <a:bodyPr/>
                    <a:lstStyle/>
                    <a:p>
                      <a:endParaRPr/>
                    </a:p>
                  </a:txBody>
                  <a:tcPr anchor="ctr"/>
                </a:tc>
                <a:tc hMerge="1">
                  <a:txBody>
                    <a:bodyPr/>
                    <a:lstStyle/>
                    <a:p>
                      <a:pPr algn="ctr"/>
                      <a:endParaRPr lang="en-US" sz="2000" b="1" dirty="0">
                        <a:latin typeface="Arial" panose="020B0604020202020204" pitchFamily="34" charset="0"/>
                        <a:cs typeface="Arial" panose="020B0604020202020204" pitchFamily="34" charset="0"/>
                      </a:endParaRPr>
                    </a:p>
                  </a:txBody>
                  <a:tcPr anchor="ctr"/>
                </a:tc>
                <a:tc gridSpan="3">
                  <a:txBody>
                    <a:bodyPr/>
                    <a:lstStyle/>
                    <a:p>
                      <a:pPr algn="ctr"/>
                      <a:r>
                        <a:rPr lang="en-US" sz="3100" b="1" dirty="0">
                          <a:latin typeface="Arial" panose="020B0604020202020204" pitchFamily="34" charset="0"/>
                          <a:cs typeface="Arial" panose="020B0604020202020204" pitchFamily="34" charset="0"/>
                        </a:rPr>
                        <a:t>Evaluation Metrics</a:t>
                      </a:r>
                    </a:p>
                  </a:txBody>
                  <a:tcPr marL="142240" marR="142240" marT="71120" marB="71120" anchor="ctr"/>
                </a:tc>
                <a:tc hMerge="1">
                  <a:txBody>
                    <a:bodyPr/>
                    <a:lstStyle/>
                    <a:p>
                      <a:pPr algn="ctr"/>
                      <a:endParaRPr lang="en-US" sz="2000" b="1" dirty="0">
                        <a:latin typeface="Arial" panose="020B0604020202020204" pitchFamily="34" charset="0"/>
                        <a:cs typeface="Arial" panose="020B0604020202020204" pitchFamily="34" charset="0"/>
                      </a:endParaRPr>
                    </a:p>
                  </a:txBody>
                  <a:tcPr anchor="ctr"/>
                </a:tc>
                <a:tc hMerge="1">
                  <a:txBody>
                    <a:bodyPr/>
                    <a:lstStyle/>
                    <a:p>
                      <a:pPr algn="ctr"/>
                      <a:endParaRPr lang="en-US" sz="20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5943282"/>
                  </a:ext>
                </a:extLst>
              </a:tr>
              <a:tr h="975926">
                <a:tc gridSpan="2">
                  <a:txBody>
                    <a:bodyPr/>
                    <a:lstStyle/>
                    <a:p>
                      <a:pPr algn="ctr"/>
                      <a:r>
                        <a:rPr lang="en-US" sz="3100" b="0" dirty="0">
                          <a:latin typeface="Arial" panose="020B0604020202020204" pitchFamily="34" charset="0"/>
                          <a:cs typeface="Arial" panose="020B0604020202020204" pitchFamily="34" charset="0"/>
                        </a:rPr>
                        <a:t>Model accuracy  0.50</a:t>
                      </a:r>
                    </a:p>
                  </a:txBody>
                  <a:tcPr marL="142240" marR="142240" marT="71120" marB="71120" anchor="ctr">
                    <a:lnB w="12700" cap="flat" cmpd="sng" algn="ctr">
                      <a:solidFill>
                        <a:schemeClr val="tx1"/>
                      </a:solidFill>
                      <a:prstDash val="solid"/>
                      <a:round/>
                      <a:headEnd type="none" w="med" len="med"/>
                      <a:tailEnd type="none" w="med" len="med"/>
                    </a:lnB>
                  </a:tcPr>
                </a:tc>
                <a:tc hMerge="1">
                  <a:txBody>
                    <a:bodyPr/>
                    <a:lstStyle/>
                    <a:p>
                      <a:pPr algn="ctr"/>
                      <a:endParaRPr lang="en-US" sz="2000" b="1" dirty="0">
                        <a:latin typeface="Arial" panose="020B0604020202020204" pitchFamily="34" charset="0"/>
                        <a:cs typeface="Arial" panose="020B0604020202020204" pitchFamily="34" charset="0"/>
                      </a:endParaRPr>
                    </a:p>
                  </a:txBody>
                  <a:tcPr anchor="ctr"/>
                </a:tc>
                <a:tc>
                  <a:txBody>
                    <a:bodyPr/>
                    <a:lstStyle/>
                    <a:p>
                      <a:pPr algn="ctr"/>
                      <a:r>
                        <a:rPr lang="en-US" sz="3100" b="0" dirty="0">
                          <a:latin typeface="Arial" panose="020B0604020202020204" pitchFamily="34" charset="0"/>
                          <a:cs typeface="Arial" panose="020B0604020202020204" pitchFamily="34" charset="0"/>
                        </a:rPr>
                        <a:t>Bog</a:t>
                      </a:r>
                    </a:p>
                  </a:txBody>
                  <a:tcPr marL="142240" marR="142240" marT="71120" marB="71120" anchor="ctr">
                    <a:lnB w="12700" cap="flat" cmpd="sng" algn="ctr">
                      <a:solidFill>
                        <a:schemeClr val="tx1"/>
                      </a:solidFill>
                      <a:prstDash val="solid"/>
                      <a:round/>
                      <a:headEnd type="none" w="med" len="med"/>
                      <a:tailEnd type="none" w="med" len="med"/>
                    </a:lnB>
                  </a:tcPr>
                </a:tc>
                <a:tc>
                  <a:txBody>
                    <a:bodyPr/>
                    <a:lstStyle/>
                    <a:p>
                      <a:pPr algn="ctr"/>
                      <a:r>
                        <a:rPr lang="en-US" sz="3100" b="0" dirty="0">
                          <a:latin typeface="Arial" panose="020B0604020202020204" pitchFamily="34" charset="0"/>
                          <a:cs typeface="Arial" panose="020B0604020202020204" pitchFamily="34" charset="0"/>
                        </a:rPr>
                        <a:t>C Swamp</a:t>
                      </a:r>
                    </a:p>
                  </a:txBody>
                  <a:tcPr marL="142240" marR="142240" marT="71120" marB="71120" anchor="ctr">
                    <a:lnB w="12700" cap="flat" cmpd="sng" algn="ctr">
                      <a:solidFill>
                        <a:schemeClr val="tx1"/>
                      </a:solidFill>
                      <a:prstDash val="solid"/>
                      <a:round/>
                      <a:headEnd type="none" w="med" len="med"/>
                      <a:tailEnd type="none" w="med" len="med"/>
                    </a:lnB>
                  </a:tcPr>
                </a:tc>
                <a:tc>
                  <a:txBody>
                    <a:bodyPr/>
                    <a:lstStyle/>
                    <a:p>
                      <a:pPr algn="ctr"/>
                      <a:r>
                        <a:rPr lang="en-US" sz="3100" b="0" dirty="0">
                          <a:latin typeface="Arial" panose="020B0604020202020204" pitchFamily="34" charset="0"/>
                          <a:cs typeface="Arial" panose="020B0604020202020204" pitchFamily="34" charset="0"/>
                        </a:rPr>
                        <a:t>Fen</a:t>
                      </a:r>
                    </a:p>
                  </a:txBody>
                  <a:tcPr marL="142240" marR="142240" marT="71120" marB="7112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3100" b="0" dirty="0">
                          <a:latin typeface="Arial" panose="020B0604020202020204" pitchFamily="34" charset="0"/>
                          <a:cs typeface="Arial" panose="020B0604020202020204" pitchFamily="34" charset="0"/>
                        </a:rPr>
                        <a:t>Precision</a:t>
                      </a:r>
                    </a:p>
                  </a:txBody>
                  <a:tcPr marL="142240" marR="142240" marT="71120" marB="7112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100" b="0" dirty="0">
                          <a:latin typeface="Arial" panose="020B0604020202020204" pitchFamily="34" charset="0"/>
                          <a:cs typeface="Arial" panose="020B0604020202020204" pitchFamily="34" charset="0"/>
                        </a:rPr>
                        <a:t>Recall</a:t>
                      </a:r>
                    </a:p>
                  </a:txBody>
                  <a:tcPr marL="142240" marR="142240" marT="71120" marB="71120" anchor="ctr">
                    <a:lnB w="12700" cap="flat" cmpd="sng" algn="ctr">
                      <a:solidFill>
                        <a:schemeClr val="tx1"/>
                      </a:solidFill>
                      <a:prstDash val="solid"/>
                      <a:round/>
                      <a:headEnd type="none" w="med" len="med"/>
                      <a:tailEnd type="none" w="med" len="med"/>
                    </a:lnB>
                  </a:tcPr>
                </a:tc>
                <a:tc>
                  <a:txBody>
                    <a:bodyPr/>
                    <a:lstStyle/>
                    <a:p>
                      <a:pPr algn="ctr"/>
                      <a:r>
                        <a:rPr lang="en-US" sz="3100" b="0" dirty="0">
                          <a:latin typeface="Arial" panose="020B0604020202020204" pitchFamily="34" charset="0"/>
                          <a:cs typeface="Arial" panose="020B0604020202020204" pitchFamily="34" charset="0"/>
                        </a:rPr>
                        <a:t>F1-Score</a:t>
                      </a:r>
                    </a:p>
                  </a:txBody>
                  <a:tcPr marL="142240" marR="142240" marT="71120" marB="7112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3825426"/>
                  </a:ext>
                </a:extLst>
              </a:tr>
              <a:tr h="433768">
                <a:tc rowSpan="3">
                  <a:txBody>
                    <a:bodyPr/>
                    <a:lstStyle/>
                    <a:p>
                      <a:pPr algn="ctr"/>
                      <a:r>
                        <a:rPr lang="en-US" sz="3100" b="1" dirty="0">
                          <a:latin typeface="Arial" panose="020B0604020202020204" pitchFamily="34" charset="0"/>
                          <a:cs typeface="Arial" panose="020B0604020202020204" pitchFamily="34" charset="0"/>
                        </a:rPr>
                        <a:t>Actual Wetland</a:t>
                      </a:r>
                    </a:p>
                  </a:txBody>
                  <a:tcPr marL="142240" marR="142240" marT="71120" marB="71120"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Bog</a:t>
                      </a:r>
                    </a:p>
                  </a:txBody>
                  <a:tcPr marL="142240" marR="142240" marT="71120" marB="711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3</a:t>
                      </a:r>
                    </a:p>
                  </a:txBody>
                  <a:tcPr marL="142240" marR="142240" marT="71120" marB="71120" anchor="ctr">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0</a:t>
                      </a:r>
                    </a:p>
                  </a:txBody>
                  <a:tcPr marL="142240" marR="142240" marT="71120" marB="71120" anchor="ctr">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3</a:t>
                      </a:r>
                    </a:p>
                  </a:txBody>
                  <a:tcPr marL="142240" marR="142240" marT="71120" marB="7112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0.50</a:t>
                      </a:r>
                    </a:p>
                  </a:txBody>
                  <a:tcPr marL="142240" marR="142240" marT="71120" marB="7112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0.40</a:t>
                      </a:r>
                    </a:p>
                  </a:txBody>
                  <a:tcPr marL="142240" marR="142240" marT="71120" marB="71120" anchor="ctr">
                    <a:lnT w="12700" cap="flat" cmpd="sng" algn="ctr">
                      <a:solidFill>
                        <a:schemeClr val="tx1"/>
                      </a:solidFill>
                      <a:prstDash val="solid"/>
                      <a:round/>
                      <a:headEnd type="none" w="med" len="med"/>
                      <a:tailEnd type="none" w="med" len="med"/>
                    </a:lnT>
                  </a:tcPr>
                </a:tc>
                <a:tc>
                  <a:txBody>
                    <a:bodyPr/>
                    <a:lstStyle/>
                    <a:p>
                      <a:pPr algn="ctr"/>
                      <a:r>
                        <a:rPr lang="en-US" sz="3100" b="0" dirty="0">
                          <a:latin typeface="Arial" panose="020B0604020202020204" pitchFamily="34" charset="0"/>
                          <a:cs typeface="Arial" panose="020B0604020202020204" pitchFamily="34" charset="0"/>
                        </a:rPr>
                        <a:t>0.44</a:t>
                      </a:r>
                    </a:p>
                  </a:txBody>
                  <a:tcPr marL="142240" marR="142240" marT="71120" marB="7112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9707796"/>
                  </a:ext>
                </a:extLst>
              </a:tr>
              <a:tr h="767161">
                <a:tc vMerge="1">
                  <a:txBody>
                    <a:bodyPr/>
                    <a:lstStyle/>
                    <a:p>
                      <a:pPr algn="ct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3100" b="0" dirty="0">
                          <a:latin typeface="Arial" panose="020B0604020202020204" pitchFamily="34" charset="0"/>
                          <a:cs typeface="Arial" panose="020B0604020202020204" pitchFamily="34" charset="0"/>
                        </a:rPr>
                        <a:t>C Swamp</a:t>
                      </a:r>
                    </a:p>
                  </a:txBody>
                  <a:tcPr marL="142240" marR="142240" marT="71120" marB="71120" anchor="ctr">
                    <a:lnL w="12700" cap="flat" cmpd="sng" algn="ctr">
                      <a:solidFill>
                        <a:schemeClr val="tx1"/>
                      </a:solidFill>
                      <a:prstDash val="solid"/>
                      <a:round/>
                      <a:headEnd type="none" w="med" len="med"/>
                      <a:tailEnd type="none" w="med" len="med"/>
                    </a:lnL>
                  </a:tcPr>
                </a:tc>
                <a:tc>
                  <a:txBody>
                    <a:bodyPr/>
                    <a:lstStyle/>
                    <a:p>
                      <a:pPr algn="ctr"/>
                      <a:r>
                        <a:rPr lang="en-US" sz="3100" dirty="0">
                          <a:latin typeface="Arial" panose="020B0604020202020204" pitchFamily="34" charset="0"/>
                          <a:cs typeface="Arial" panose="020B0604020202020204" pitchFamily="34" charset="0"/>
                        </a:rPr>
                        <a:t>0</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2</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2</a:t>
                      </a:r>
                    </a:p>
                  </a:txBody>
                  <a:tcPr marL="142240" marR="142240" marT="71120" marB="71120" anchor="ctr">
                    <a:lnR w="12700" cap="flat" cmpd="sng" algn="ctr">
                      <a:solidFill>
                        <a:schemeClr val="tx1"/>
                      </a:solidFill>
                      <a:prstDash val="solid"/>
                      <a:round/>
                      <a:headEnd type="none" w="med" len="med"/>
                      <a:tailEnd type="none" w="med" len="med"/>
                    </a:lnR>
                  </a:tcPr>
                </a:tc>
                <a:tc>
                  <a:txBody>
                    <a:bodyPr/>
                    <a:lstStyle/>
                    <a:p>
                      <a:pPr algn="ctr"/>
                      <a:r>
                        <a:rPr lang="en-US" sz="3100" dirty="0">
                          <a:latin typeface="Arial" panose="020B0604020202020204" pitchFamily="34" charset="0"/>
                          <a:cs typeface="Arial" panose="020B0604020202020204" pitchFamily="34" charset="0"/>
                        </a:rPr>
                        <a:t>1.00</a:t>
                      </a:r>
                    </a:p>
                  </a:txBody>
                  <a:tcPr marL="142240" marR="142240" marT="71120" marB="71120" anchor="ctr">
                    <a:lnL w="12700" cap="flat" cmpd="sng" algn="ctr">
                      <a:solidFill>
                        <a:schemeClr val="tx1"/>
                      </a:solidFill>
                      <a:prstDash val="solid"/>
                      <a:round/>
                      <a:headEnd type="none" w="med" len="med"/>
                      <a:tailEnd type="none" w="med" len="med"/>
                    </a:lnL>
                  </a:tcPr>
                </a:tc>
                <a:tc>
                  <a:txBody>
                    <a:bodyPr/>
                    <a:lstStyle/>
                    <a:p>
                      <a:pPr algn="ctr"/>
                      <a:r>
                        <a:rPr lang="en-US" sz="3100" dirty="0">
                          <a:latin typeface="Arial" panose="020B0604020202020204" pitchFamily="34" charset="0"/>
                          <a:cs typeface="Arial" panose="020B0604020202020204" pitchFamily="34" charset="0"/>
                        </a:rPr>
                        <a:t>0.50</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0.67</a:t>
                      </a:r>
                    </a:p>
                  </a:txBody>
                  <a:tcPr marL="142240" marR="142240" marT="71120" marB="71120" anchor="ctr"/>
                </a:tc>
                <a:extLst>
                  <a:ext uri="{0D108BD9-81ED-4DB2-BD59-A6C34878D82A}">
                    <a16:rowId xmlns:a16="http://schemas.microsoft.com/office/drawing/2014/main" val="2170315262"/>
                  </a:ext>
                </a:extLst>
              </a:tr>
              <a:tr h="433768">
                <a:tc vMerge="1">
                  <a:txBody>
                    <a:bodyPr/>
                    <a:lstStyle/>
                    <a:p>
                      <a:pPr algn="ctr"/>
                      <a:endParaRPr lang="en-US" sz="2400" b="1" dirty="0">
                        <a:latin typeface="Arial" panose="020B0604020202020204" pitchFamily="34" charset="0"/>
                        <a:cs typeface="Arial" panose="020B0604020202020204" pitchFamily="34" charset="0"/>
                      </a:endParaRPr>
                    </a:p>
                  </a:txBody>
                  <a:tcPr anchor="ctr"/>
                </a:tc>
                <a:tc>
                  <a:txBody>
                    <a:bodyPr/>
                    <a:lstStyle/>
                    <a:p>
                      <a:pPr algn="ctr"/>
                      <a:r>
                        <a:rPr lang="en-US" sz="3100" b="0" dirty="0">
                          <a:latin typeface="Arial" panose="020B0604020202020204" pitchFamily="34" charset="0"/>
                          <a:cs typeface="Arial" panose="020B0604020202020204" pitchFamily="34" charset="0"/>
                        </a:rPr>
                        <a:t>Fen</a:t>
                      </a:r>
                    </a:p>
                  </a:txBody>
                  <a:tcPr marL="142240" marR="142240" marT="71120" marB="71120" anchor="ctr">
                    <a:lnL w="12700" cap="flat" cmpd="sng" algn="ctr">
                      <a:solidFill>
                        <a:schemeClr val="tx1"/>
                      </a:solidFill>
                      <a:prstDash val="solid"/>
                      <a:round/>
                      <a:headEnd type="none" w="med" len="med"/>
                      <a:tailEnd type="none" w="med" len="med"/>
                    </a:lnL>
                  </a:tcPr>
                </a:tc>
                <a:tc>
                  <a:txBody>
                    <a:bodyPr/>
                    <a:lstStyle/>
                    <a:p>
                      <a:pPr algn="ctr"/>
                      <a:r>
                        <a:rPr lang="en-US" sz="3100" dirty="0">
                          <a:latin typeface="Arial" panose="020B0604020202020204" pitchFamily="34" charset="0"/>
                          <a:cs typeface="Arial" panose="020B0604020202020204" pitchFamily="34" charset="0"/>
                        </a:rPr>
                        <a:t>2</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0</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3</a:t>
                      </a:r>
                    </a:p>
                  </a:txBody>
                  <a:tcPr marL="142240" marR="142240" marT="71120" marB="71120" anchor="ctr">
                    <a:lnR w="12700" cap="flat" cmpd="sng" algn="ctr">
                      <a:solidFill>
                        <a:schemeClr val="tx1"/>
                      </a:solidFill>
                      <a:prstDash val="solid"/>
                      <a:round/>
                      <a:headEnd type="none" w="med" len="med"/>
                      <a:tailEnd type="none" w="med" len="med"/>
                    </a:lnR>
                  </a:tcPr>
                </a:tc>
                <a:tc>
                  <a:txBody>
                    <a:bodyPr/>
                    <a:lstStyle/>
                    <a:p>
                      <a:pPr algn="ctr"/>
                      <a:r>
                        <a:rPr lang="en-US" sz="3100" dirty="0">
                          <a:latin typeface="Arial" panose="020B0604020202020204" pitchFamily="34" charset="0"/>
                          <a:cs typeface="Arial" panose="020B0604020202020204" pitchFamily="34" charset="0"/>
                        </a:rPr>
                        <a:t>0.38</a:t>
                      </a:r>
                    </a:p>
                  </a:txBody>
                  <a:tcPr marL="142240" marR="142240" marT="71120" marB="71120" anchor="ctr">
                    <a:lnL w="12700" cap="flat" cmpd="sng" algn="ctr">
                      <a:solidFill>
                        <a:schemeClr val="tx1"/>
                      </a:solidFill>
                      <a:prstDash val="solid"/>
                      <a:round/>
                      <a:headEnd type="none" w="med" len="med"/>
                      <a:tailEnd type="none" w="med" len="med"/>
                    </a:lnL>
                  </a:tcPr>
                </a:tc>
                <a:tc>
                  <a:txBody>
                    <a:bodyPr/>
                    <a:lstStyle/>
                    <a:p>
                      <a:pPr algn="ctr"/>
                      <a:r>
                        <a:rPr lang="en-US" sz="3100" dirty="0">
                          <a:latin typeface="Arial" panose="020B0604020202020204" pitchFamily="34" charset="0"/>
                          <a:cs typeface="Arial" panose="020B0604020202020204" pitchFamily="34" charset="0"/>
                        </a:rPr>
                        <a:t>0.60</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0.46</a:t>
                      </a:r>
                    </a:p>
                  </a:txBody>
                  <a:tcPr marL="142240" marR="142240" marT="71120" marB="71120" anchor="ctr"/>
                </a:tc>
                <a:extLst>
                  <a:ext uri="{0D108BD9-81ED-4DB2-BD59-A6C34878D82A}">
                    <a16:rowId xmlns:a16="http://schemas.microsoft.com/office/drawing/2014/main" val="2513501486"/>
                  </a:ext>
                </a:extLst>
              </a:tr>
            </a:tbl>
          </a:graphicData>
        </a:graphic>
      </p:graphicFrame>
      <p:sp>
        <p:nvSpPr>
          <p:cNvPr id="58" name="Rectangle: Rounded Corners 57">
            <a:extLst>
              <a:ext uri="{FF2B5EF4-FFF2-40B4-BE49-F238E27FC236}">
                <a16:creationId xmlns:a16="http://schemas.microsoft.com/office/drawing/2014/main" id="{27380307-4851-B177-F6DF-2110567B0DD1}"/>
              </a:ext>
            </a:extLst>
          </p:cNvPr>
          <p:cNvSpPr/>
          <p:nvPr/>
        </p:nvSpPr>
        <p:spPr>
          <a:xfrm>
            <a:off x="29552530" y="22469183"/>
            <a:ext cx="14127780" cy="1110217"/>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Discussion and Key Conclusions</a:t>
            </a:r>
            <a:endParaRPr lang="en-US" sz="1867" dirty="0">
              <a:latin typeface="Arial" panose="020B0604020202020204" pitchFamily="34" charset="0"/>
              <a:cs typeface="Arial" panose="020B0604020202020204" pitchFamily="34" charset="0"/>
            </a:endParaRPr>
          </a:p>
        </p:txBody>
      </p:sp>
      <p:graphicFrame>
        <p:nvGraphicFramePr>
          <p:cNvPr id="59" name="Table 58">
            <a:extLst>
              <a:ext uri="{FF2B5EF4-FFF2-40B4-BE49-F238E27FC236}">
                <a16:creationId xmlns:a16="http://schemas.microsoft.com/office/drawing/2014/main" id="{B56CDAA5-9C74-87FB-62B7-D10F1E5882B6}"/>
              </a:ext>
            </a:extLst>
          </p:cNvPr>
          <p:cNvGraphicFramePr>
            <a:graphicFrameLocks noGrp="1"/>
          </p:cNvGraphicFramePr>
          <p:nvPr>
            <p:extLst>
              <p:ext uri="{D42A27DB-BD31-4B8C-83A1-F6EECF244321}">
                <p14:modId xmlns:p14="http://schemas.microsoft.com/office/powerpoint/2010/main" val="1638900807"/>
              </p:ext>
            </p:extLst>
          </p:nvPr>
        </p:nvGraphicFramePr>
        <p:xfrm>
          <a:off x="44127325" y="16542944"/>
          <a:ext cx="6164553" cy="4770116"/>
        </p:xfrm>
        <a:graphic>
          <a:graphicData uri="http://schemas.openxmlformats.org/drawingml/2006/table">
            <a:tbl>
              <a:tblPr firstRow="1" bandRow="1">
                <a:tableStyleId>{3B4B98B0-60AC-42C2-AFA5-B58CD77FA1E5}</a:tableStyleId>
              </a:tblPr>
              <a:tblGrid>
                <a:gridCol w="2159603">
                  <a:extLst>
                    <a:ext uri="{9D8B030D-6E8A-4147-A177-3AD203B41FA5}">
                      <a16:colId xmlns:a16="http://schemas.microsoft.com/office/drawing/2014/main" val="2871439346"/>
                    </a:ext>
                  </a:extLst>
                </a:gridCol>
                <a:gridCol w="2304288">
                  <a:extLst>
                    <a:ext uri="{9D8B030D-6E8A-4147-A177-3AD203B41FA5}">
                      <a16:colId xmlns:a16="http://schemas.microsoft.com/office/drawing/2014/main" val="3230990373"/>
                    </a:ext>
                  </a:extLst>
                </a:gridCol>
                <a:gridCol w="1700662">
                  <a:extLst>
                    <a:ext uri="{9D8B030D-6E8A-4147-A177-3AD203B41FA5}">
                      <a16:colId xmlns:a16="http://schemas.microsoft.com/office/drawing/2014/main" val="133366870"/>
                    </a:ext>
                  </a:extLst>
                </a:gridCol>
              </a:tblGrid>
              <a:tr h="896555">
                <a:tc>
                  <a:txBody>
                    <a:bodyPr/>
                    <a:lstStyle/>
                    <a:p>
                      <a:pPr algn="ctr"/>
                      <a:r>
                        <a:rPr lang="en-US" sz="3100" b="1" dirty="0">
                          <a:latin typeface="Arial" panose="020B0604020202020204" pitchFamily="34" charset="0"/>
                          <a:cs typeface="Arial" panose="020B0604020202020204" pitchFamily="34" charset="0"/>
                        </a:rPr>
                        <a:t>Bog</a:t>
                      </a:r>
                    </a:p>
                  </a:txBody>
                  <a:tcPr marL="142240" marR="142240" marT="71120" marB="71120" anchor="ctr"/>
                </a:tc>
                <a:tc>
                  <a:txBody>
                    <a:bodyPr/>
                    <a:lstStyle/>
                    <a:p>
                      <a:pPr algn="ctr"/>
                      <a:r>
                        <a:rPr lang="en-US" sz="3100" b="1" dirty="0">
                          <a:latin typeface="Arial" panose="020B0604020202020204" pitchFamily="34" charset="0"/>
                          <a:cs typeface="Arial" panose="020B0604020202020204" pitchFamily="34" charset="0"/>
                        </a:rPr>
                        <a:t>C Swamp</a:t>
                      </a:r>
                    </a:p>
                  </a:txBody>
                  <a:tcPr marL="142240" marR="142240" marT="71120" marB="71120" anchor="ctr"/>
                </a:tc>
                <a:tc>
                  <a:txBody>
                    <a:bodyPr/>
                    <a:lstStyle/>
                    <a:p>
                      <a:pPr algn="ctr"/>
                      <a:r>
                        <a:rPr lang="en-US" sz="3100" b="1" dirty="0">
                          <a:latin typeface="Arial" panose="020B0604020202020204" pitchFamily="34" charset="0"/>
                          <a:cs typeface="Arial" panose="020B0604020202020204" pitchFamily="34" charset="0"/>
                        </a:rPr>
                        <a:t>Fen</a:t>
                      </a:r>
                    </a:p>
                  </a:txBody>
                  <a:tcPr marL="142240" marR="142240" marT="71120" marB="71120" anchor="ctr"/>
                </a:tc>
                <a:extLst>
                  <a:ext uri="{0D108BD9-81ED-4DB2-BD59-A6C34878D82A}">
                    <a16:rowId xmlns:a16="http://schemas.microsoft.com/office/drawing/2014/main" val="3913825426"/>
                  </a:ext>
                </a:extLst>
              </a:tr>
              <a:tr h="843516">
                <a:tc>
                  <a:txBody>
                    <a:bodyPr/>
                    <a:lstStyle/>
                    <a:p>
                      <a:pPr algn="ctr"/>
                      <a:r>
                        <a:rPr lang="en-US" sz="3100" b="0" dirty="0">
                          <a:latin typeface="Arial" panose="020B0604020202020204" pitchFamily="34" charset="0"/>
                          <a:cs typeface="Arial" panose="020B0604020202020204" pitchFamily="34" charset="0"/>
                        </a:rPr>
                        <a:t>Sundance</a:t>
                      </a:r>
                    </a:p>
                  </a:txBody>
                  <a:tcPr marL="142240" marR="142240" marT="71120" marB="71120" anchor="ctr"/>
                </a:tc>
                <a:tc>
                  <a:txBody>
                    <a:bodyPr/>
                    <a:lstStyle/>
                    <a:p>
                      <a:pPr algn="ctr"/>
                      <a:r>
                        <a:rPr lang="en-US" sz="3100" b="0" dirty="0">
                          <a:latin typeface="Arial" panose="020B0604020202020204" pitchFamily="34" charset="0"/>
                          <a:cs typeface="Arial" panose="020B0604020202020204" pitchFamily="34" charset="0"/>
                        </a:rPr>
                        <a:t>MD02</a:t>
                      </a:r>
                    </a:p>
                  </a:txBody>
                  <a:tcPr marL="142240" marR="142240" marT="71120" marB="71120" anchor="ctr"/>
                </a:tc>
                <a:tc>
                  <a:txBody>
                    <a:bodyPr/>
                    <a:lstStyle/>
                    <a:p>
                      <a:pPr algn="ctr"/>
                      <a:r>
                        <a:rPr lang="en-US" sz="3100" b="0" dirty="0">
                          <a:latin typeface="Arial" panose="020B0604020202020204" pitchFamily="34" charset="0"/>
                          <a:cs typeface="Arial" panose="020B0604020202020204" pitchFamily="34" charset="0"/>
                        </a:rPr>
                        <a:t>MD01</a:t>
                      </a:r>
                    </a:p>
                  </a:txBody>
                  <a:tcPr marL="142240" marR="142240" marT="71120" marB="71120" anchor="ctr"/>
                </a:tc>
                <a:extLst>
                  <a:ext uri="{0D108BD9-81ED-4DB2-BD59-A6C34878D82A}">
                    <a16:rowId xmlns:a16="http://schemas.microsoft.com/office/drawing/2014/main" val="429707796"/>
                  </a:ext>
                </a:extLst>
              </a:tr>
              <a:tr h="744279">
                <a:tc>
                  <a:txBody>
                    <a:bodyPr/>
                    <a:lstStyle/>
                    <a:p>
                      <a:pPr algn="ctr"/>
                      <a:endParaRPr lang="en-US" sz="3100" dirty="0">
                        <a:latin typeface="Arial" panose="020B0604020202020204" pitchFamily="34" charset="0"/>
                        <a:cs typeface="Arial" panose="020B0604020202020204" pitchFamily="34" charset="0"/>
                      </a:endParaRP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MD03</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MD05</a:t>
                      </a:r>
                    </a:p>
                  </a:txBody>
                  <a:tcPr marL="142240" marR="142240" marT="71120" marB="71120" anchor="ctr"/>
                </a:tc>
                <a:extLst>
                  <a:ext uri="{0D108BD9-81ED-4DB2-BD59-A6C34878D82A}">
                    <a16:rowId xmlns:a16="http://schemas.microsoft.com/office/drawing/2014/main" val="2170315262"/>
                  </a:ext>
                </a:extLst>
              </a:tr>
              <a:tr h="761922">
                <a:tc>
                  <a:txBody>
                    <a:bodyPr/>
                    <a:lstStyle/>
                    <a:p>
                      <a:pPr algn="ctr"/>
                      <a:endParaRPr lang="en-US" sz="3100" dirty="0">
                        <a:latin typeface="Arial" panose="020B0604020202020204" pitchFamily="34" charset="0"/>
                        <a:cs typeface="Arial" panose="020B0604020202020204" pitchFamily="34" charset="0"/>
                      </a:endParaRP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MD04</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MD06</a:t>
                      </a:r>
                    </a:p>
                  </a:txBody>
                  <a:tcPr marL="142240" marR="142240" marT="71120" marB="71120" anchor="ctr"/>
                </a:tc>
                <a:extLst>
                  <a:ext uri="{0D108BD9-81ED-4DB2-BD59-A6C34878D82A}">
                    <a16:rowId xmlns:a16="http://schemas.microsoft.com/office/drawing/2014/main" val="2513501486"/>
                  </a:ext>
                </a:extLst>
              </a:tr>
              <a:tr h="761922">
                <a:tc>
                  <a:txBody>
                    <a:bodyPr/>
                    <a:lstStyle/>
                    <a:p>
                      <a:pPr algn="ctr"/>
                      <a:endParaRPr lang="en-US" sz="3100" dirty="0">
                        <a:latin typeface="Arial" panose="020B0604020202020204" pitchFamily="34" charset="0"/>
                        <a:cs typeface="Arial" panose="020B0604020202020204" pitchFamily="34" charset="0"/>
                      </a:endParaRP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Limestone</a:t>
                      </a: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MD07</a:t>
                      </a:r>
                    </a:p>
                  </a:txBody>
                  <a:tcPr marL="142240" marR="142240" marT="71120" marB="71120" anchor="ctr"/>
                </a:tc>
                <a:extLst>
                  <a:ext uri="{0D108BD9-81ED-4DB2-BD59-A6C34878D82A}">
                    <a16:rowId xmlns:a16="http://schemas.microsoft.com/office/drawing/2014/main" val="3479356034"/>
                  </a:ext>
                </a:extLst>
              </a:tr>
              <a:tr h="761922">
                <a:tc>
                  <a:txBody>
                    <a:bodyPr/>
                    <a:lstStyle/>
                    <a:p>
                      <a:pPr algn="ctr"/>
                      <a:endParaRPr lang="en-US" sz="3100" dirty="0">
                        <a:latin typeface="Arial" panose="020B0604020202020204" pitchFamily="34" charset="0"/>
                        <a:cs typeface="Arial" panose="020B0604020202020204" pitchFamily="34" charset="0"/>
                      </a:endParaRPr>
                    </a:p>
                  </a:txBody>
                  <a:tcPr marL="142240" marR="142240" marT="71120" marB="71120" anchor="ctr"/>
                </a:tc>
                <a:tc>
                  <a:txBody>
                    <a:bodyPr/>
                    <a:lstStyle/>
                    <a:p>
                      <a:pPr algn="ctr"/>
                      <a:endParaRPr lang="en-US" sz="3100" dirty="0">
                        <a:latin typeface="Arial" panose="020B0604020202020204" pitchFamily="34" charset="0"/>
                        <a:cs typeface="Arial" panose="020B0604020202020204" pitchFamily="34" charset="0"/>
                      </a:endParaRPr>
                    </a:p>
                  </a:txBody>
                  <a:tcPr marL="142240" marR="142240" marT="71120" marB="71120" anchor="ctr"/>
                </a:tc>
                <a:tc>
                  <a:txBody>
                    <a:bodyPr/>
                    <a:lstStyle/>
                    <a:p>
                      <a:pPr algn="ctr"/>
                      <a:r>
                        <a:rPr lang="en-US" sz="3100" dirty="0">
                          <a:latin typeface="Arial" panose="020B0604020202020204" pitchFamily="34" charset="0"/>
                          <a:cs typeface="Arial" panose="020B0604020202020204" pitchFamily="34" charset="0"/>
                        </a:rPr>
                        <a:t>Henday</a:t>
                      </a:r>
                    </a:p>
                  </a:txBody>
                  <a:tcPr marL="142240" marR="142240" marT="71120" marB="71120" anchor="ctr"/>
                </a:tc>
                <a:extLst>
                  <a:ext uri="{0D108BD9-81ED-4DB2-BD59-A6C34878D82A}">
                    <a16:rowId xmlns:a16="http://schemas.microsoft.com/office/drawing/2014/main" val="1380293844"/>
                  </a:ext>
                </a:extLst>
              </a:tr>
            </a:tbl>
          </a:graphicData>
        </a:graphic>
      </p:graphicFrame>
      <p:sp>
        <p:nvSpPr>
          <p:cNvPr id="60" name="TextBox 59">
            <a:extLst>
              <a:ext uri="{FF2B5EF4-FFF2-40B4-BE49-F238E27FC236}">
                <a16:creationId xmlns:a16="http://schemas.microsoft.com/office/drawing/2014/main" id="{819E3485-4C29-E2F7-6662-404CD729638D}"/>
              </a:ext>
            </a:extLst>
          </p:cNvPr>
          <p:cNvSpPr txBox="1"/>
          <p:nvPr/>
        </p:nvSpPr>
        <p:spPr>
          <a:xfrm>
            <a:off x="44163370" y="21652528"/>
            <a:ext cx="6388101" cy="1569660"/>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Table 2. Wetland classification of fossil pollen samples using Random Forest model.</a:t>
            </a:r>
          </a:p>
        </p:txBody>
      </p:sp>
      <p:sp>
        <p:nvSpPr>
          <p:cNvPr id="61" name="TextBox 60">
            <a:extLst>
              <a:ext uri="{FF2B5EF4-FFF2-40B4-BE49-F238E27FC236}">
                <a16:creationId xmlns:a16="http://schemas.microsoft.com/office/drawing/2014/main" id="{C0484C46-1277-A5F4-6BFF-221F44BCEE91}"/>
              </a:ext>
            </a:extLst>
          </p:cNvPr>
          <p:cNvSpPr txBox="1"/>
          <p:nvPr/>
        </p:nvSpPr>
        <p:spPr>
          <a:xfrm>
            <a:off x="28848442" y="23679833"/>
            <a:ext cx="21495582" cy="5591211"/>
          </a:xfrm>
          <a:prstGeom prst="rect">
            <a:avLst/>
          </a:prstGeom>
          <a:noFill/>
        </p:spPr>
        <p:txBody>
          <a:bodyPr wrap="square" rtlCol="0">
            <a:spAutoFit/>
          </a:bodyPr>
          <a:lstStyle/>
          <a:p>
            <a:pPr marL="711189" indent="-711189">
              <a:buAutoNum type="arabicPeriod"/>
            </a:pPr>
            <a:r>
              <a:rPr lang="en-US" sz="3200" dirty="0">
                <a:latin typeface="Arial" panose="020B0604020202020204" pitchFamily="34" charset="0"/>
                <a:cs typeface="Arial" panose="020B0604020202020204" pitchFamily="34" charset="0"/>
              </a:rPr>
              <a:t>NMDS analysis and modern Random Forest classifier revealed that the relative abundance of tree pollen appears to be a strong distinguishing feature of wetland type (Figure 5). </a:t>
            </a:r>
          </a:p>
          <a:p>
            <a:pPr marL="711189" indent="-711189">
              <a:buAutoNum type="arabicPeriod"/>
            </a:pPr>
            <a:r>
              <a:rPr lang="en-US" sz="3200" dirty="0">
                <a:latin typeface="Arial" panose="020B0604020202020204" pitchFamily="34" charset="0"/>
                <a:cs typeface="Arial" panose="020B0604020202020204" pitchFamily="34" charset="0"/>
              </a:rPr>
              <a:t>The Randon Forest Model classified most fossil pollen assemblages as either coniferous swamp or fen. The model precision for coniferous swamp suggests confidence in this assignment for the fossil assemblages (Table 1). </a:t>
            </a:r>
          </a:p>
          <a:p>
            <a:pPr marL="711189" indent="-711189">
              <a:buAutoNum type="arabicPeriod"/>
            </a:pPr>
            <a:r>
              <a:rPr lang="en-US" sz="3200" dirty="0">
                <a:latin typeface="Arial" panose="020B0604020202020204" pitchFamily="34" charset="0"/>
                <a:cs typeface="Arial" panose="020B0604020202020204" pitchFamily="34" charset="0"/>
              </a:rPr>
              <a:t>Accurate wetland classification is reliant on an adequate training dataset. This is illustrated by the low number of modern pollen records for each wetland type given the size and complexity of the HBL.  </a:t>
            </a:r>
          </a:p>
          <a:p>
            <a:pPr marL="711189" indent="-711189">
              <a:buAutoNum type="arabicPeriod"/>
            </a:pPr>
            <a:r>
              <a:rPr lang="en-US" sz="3200" dirty="0">
                <a:latin typeface="Arial" panose="020B0604020202020204" pitchFamily="34" charset="0"/>
                <a:cs typeface="Arial" panose="020B0604020202020204" pitchFamily="34" charset="0"/>
              </a:rPr>
              <a:t>The vegetation classification system also impacts model performance. The Far North Land Cover covers a highly heterogenous landscape where vegetation is not distributed evenly across the landscape.</a:t>
            </a:r>
          </a:p>
          <a:p>
            <a:pPr marL="711189" indent="-711189">
              <a:buFontTx/>
              <a:buAutoNum type="arabicPeriod"/>
            </a:pPr>
            <a:r>
              <a:rPr lang="en-US" sz="3200" dirty="0">
                <a:latin typeface="Arial" panose="020B0604020202020204" pitchFamily="34" charset="0"/>
                <a:cs typeface="Arial" panose="020B0604020202020204" pitchFamily="34" charset="0"/>
              </a:rPr>
              <a:t>While previous work on the Holocene showed that wetland types can be used to infer paleo-C dynamics, to apply this to pre-LGM, improved land cover data and more high-resolution modern data are needed</a:t>
            </a:r>
          </a:p>
          <a:p>
            <a:pPr marL="711189" indent="-711189">
              <a:buAutoNum type="arabicPeriod"/>
            </a:pPr>
            <a:endParaRPr lang="en-US" sz="3733" dirty="0"/>
          </a:p>
        </p:txBody>
      </p:sp>
      <p:sp>
        <p:nvSpPr>
          <p:cNvPr id="7" name="TextBox 6">
            <a:extLst>
              <a:ext uri="{FF2B5EF4-FFF2-40B4-BE49-F238E27FC236}">
                <a16:creationId xmlns:a16="http://schemas.microsoft.com/office/drawing/2014/main" id="{5D668872-549E-2EEA-F3C3-D7EB6DE9EE94}"/>
              </a:ext>
            </a:extLst>
          </p:cNvPr>
          <p:cNvSpPr txBox="1"/>
          <p:nvPr/>
        </p:nvSpPr>
        <p:spPr>
          <a:xfrm>
            <a:off x="103477" y="25077701"/>
            <a:ext cx="5607606" cy="1432956"/>
          </a:xfrm>
          <a:prstGeom prst="rect">
            <a:avLst/>
          </a:prstGeom>
          <a:noFill/>
        </p:spPr>
        <p:txBody>
          <a:bodyPr wrap="square" rtlCol="0">
            <a:spAutoFit/>
          </a:bodyPr>
          <a:lstStyle/>
          <a:p>
            <a:pPr algn="ctr"/>
            <a:r>
              <a:rPr lang="en-US" sz="4356" dirty="0">
                <a:highlight>
                  <a:srgbClr val="C0C0C0"/>
                </a:highlight>
                <a:latin typeface="Arial" panose="020B0604020202020204" pitchFamily="34" charset="0"/>
                <a:cs typeface="Arial" panose="020B0604020202020204" pitchFamily="34" charset="0"/>
              </a:rPr>
              <a:t>Pre-LGM sediments</a:t>
            </a:r>
          </a:p>
          <a:p>
            <a:pPr algn="ctr"/>
            <a:r>
              <a:rPr lang="en-US" sz="4356" dirty="0">
                <a:highlight>
                  <a:srgbClr val="C0C0C0"/>
                </a:highlight>
                <a:latin typeface="Arial" panose="020B0604020202020204" pitchFamily="34" charset="0"/>
                <a:cs typeface="Arial" panose="020B0604020202020204" pitchFamily="34" charset="0"/>
              </a:rPr>
              <a:t>~40+ m</a:t>
            </a:r>
          </a:p>
        </p:txBody>
      </p:sp>
      <p:sp>
        <p:nvSpPr>
          <p:cNvPr id="15" name="Rectangle: Rounded Corners 14">
            <a:extLst>
              <a:ext uri="{FF2B5EF4-FFF2-40B4-BE49-F238E27FC236}">
                <a16:creationId xmlns:a16="http://schemas.microsoft.com/office/drawing/2014/main" id="{240B15BB-4B51-7F32-C5D0-80C8564595CA}"/>
              </a:ext>
            </a:extLst>
          </p:cNvPr>
          <p:cNvSpPr/>
          <p:nvPr/>
        </p:nvSpPr>
        <p:spPr>
          <a:xfrm>
            <a:off x="17999479" y="25679034"/>
            <a:ext cx="7577972" cy="1030266"/>
          </a:xfrm>
          <a:prstGeom prst="roundRect">
            <a:avLst/>
          </a:prstGeom>
          <a:solidFill>
            <a:srgbClr val="1B86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222" dirty="0">
                <a:latin typeface="Arial" panose="020B0604020202020204" pitchFamily="34" charset="0"/>
                <a:cs typeface="Arial" panose="020B0604020202020204" pitchFamily="34" charset="0"/>
              </a:rPr>
              <a:t>Acknowledgements</a:t>
            </a:r>
            <a:endParaRPr lang="en-US" sz="1867"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967121A-F3C4-13F9-0839-6BC7D56D28B8}"/>
              </a:ext>
            </a:extLst>
          </p:cNvPr>
          <p:cNvSpPr/>
          <p:nvPr/>
        </p:nvSpPr>
        <p:spPr>
          <a:xfrm>
            <a:off x="28936015" y="16137961"/>
            <a:ext cx="14978538" cy="625100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79005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2922</TotalTime>
  <Words>1091</Words>
  <Application>Microsoft Office PowerPoint</Application>
  <PresentationFormat>Custom</PresentationFormat>
  <Paragraphs>89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WordVisi_MSFontService</vt:lpstr>
      <vt:lpstr>Office</vt:lpstr>
      <vt:lpstr>Identifying wetland types of ice-free intervals prior to the Last Glacial Maximum: first insights into pre-LGM carbon dynamics from the Hudson Bay Lowlands, Canada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ROOT</dc:creator>
  <cp:lastModifiedBy>Editor 1</cp:lastModifiedBy>
  <cp:revision>4</cp:revision>
  <dcterms:created xsi:type="dcterms:W3CDTF">2023-04-03T14:29:57Z</dcterms:created>
  <dcterms:modified xsi:type="dcterms:W3CDTF">2025-04-25T16:28:05Z</dcterms:modified>
</cp:coreProperties>
</file>