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  <p:sldId id="261" r:id="rId4"/>
    <p:sldId id="263" r:id="rId5"/>
    <p:sldId id="270" r:id="rId6"/>
    <p:sldId id="264" r:id="rId7"/>
    <p:sldId id="267" r:id="rId8"/>
    <p:sldId id="265" r:id="rId9"/>
    <p:sldId id="266" r:id="rId10"/>
    <p:sldId id="271" r:id="rId11"/>
    <p:sldId id="268" r:id="rId12"/>
    <p:sldId id="26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89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E6B54-776C-A67D-A3D3-AB9D005A1A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E8CC55D-396E-1622-0EE8-55908F9EE1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76467A-D739-1DD7-F65C-02C085F660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3EA47-F640-07A1-90F0-72DFCA153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DEDB1-D9BD-F2D1-4E88-C0880E2D8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6621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15AFE-A87C-9CEC-ACE3-DCF34CEC0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31F27B-1D27-4616-29E1-274DBC4A5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87EC8-9534-FBB0-CBC5-72C32EFFF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C598CA-97EF-37F4-2EA0-46DCE903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74890-E68E-4C1F-AA36-86D4FA01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4883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A2864F-E95F-1E71-F9D0-26DDA07008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5326D-BD86-99A4-D7E4-9608B11A01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0C8898-FE95-C590-A9D3-5E83352E4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07251-99A1-36C1-1759-4D2F83FC0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BA66A2-5EBC-9023-D509-60DEA9084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117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1B4CB-BFD8-ED28-7A4C-2778922A5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23E6A5-4ED0-CEA3-CEC0-213542944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013D7A-45D0-8374-2BD1-F5A7989ED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27CC51-0D97-F627-5404-87E9A2C8E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8835F-E30D-0261-3A15-93B94F01E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7489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C417B-13E7-5BBB-4031-04F7D4B7C3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F2E8F5-C3A5-F190-6B55-2D8226700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59332-D06D-EF68-6093-CC0EDB607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92621-D3C1-E5E2-DEE4-CBADF1A76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A06F7F-3FB8-7542-18A1-09A0D9803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658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DF5FB-147D-99ED-BF39-FE7E58CC8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E0253F-1D55-E124-842F-34CE68F465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92BD1D2-9408-A225-7418-46749E5F8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EA1C81-261A-3F67-B5A5-56D219E0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4C06B-5AE6-D957-B7E2-F3E870751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E209C-6E1A-659E-7AAD-A6CDD84FA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654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5B9D3D-53C1-55E6-1866-BCBCFB48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09A130-F236-A205-3D99-1347B8A3C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C5F2876-58DC-A07A-4A47-66FBBF90EF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FD39390-B935-DD10-3DBC-3B19F6FB2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1A7653A-5D24-EE44-0E40-4360A1A19F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9F218A-BF30-7E1E-1FAD-CF76DB03A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200EFEF-0915-9572-0E75-8B411920B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B7BD36-E523-0C13-0A72-CA26A98F4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93431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23B25-A9C6-5A21-A99C-8A533B41E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D7F9E3-E6C4-2E23-C30D-045F2F47B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1F88DC-D81A-0BE0-42F1-7C413016D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00FED5-72F1-908E-7838-3E8F808A2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3898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B5A0A39-224F-0221-7D9B-F786CFEF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501421-3BB9-39ED-8C50-C72BFE5E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2F984-072A-0E95-2084-71AB59962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28521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A1D204-5CBB-5615-2B53-5B6C44CAA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15EA1-3312-5588-4393-E41C34C2AC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ADFEB7-2C52-BE5F-0ABF-67D4160019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55241E-44F9-D206-55B7-B7329FA42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139EB-3140-6857-F754-093F72CA8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BFADF65-A5D7-E91D-7FC4-776398829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537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7DFCC-FF67-1193-10E3-BBFD64D1F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3EC4F-9880-49B6-3329-9FA6381645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86DB53-A8F2-FDD5-32F7-9EC639D8B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F2529-853C-A397-3898-B5B485F30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301752-05F5-B978-626E-85C7118E9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7E000A-D56D-DF85-AC57-CD1160DB1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628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DC754A3-A172-9EA0-190D-70BEBBCE69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54CACC-7571-CA51-5392-D3B7184235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5EAB7-8621-AE71-2B74-B6E59F8D0E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E2351-9042-4E03-9684-3282FBFEC321}" type="datetimeFigureOut">
              <a:rPr lang="en-IN" smtClean="0"/>
              <a:t>28-04-2025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1A3E6-FE04-3528-19A0-3796C60832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F9D29E-75EE-7189-7237-75AE22153C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FF5A-523A-48C2-A067-C244E63877F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3723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AD0FFF-99A8-DA08-F8E0-D77144B70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Methodology</a:t>
            </a:r>
            <a:endParaRPr lang="en-IN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EF0402-CD9E-F54C-9290-97F12743C1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490DA6E-1DD3-7AB4-0F20-C61C9E68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1</a:t>
            </a:fld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9611B1-A686-09DF-3561-C00B6FBBA05E}"/>
              </a:ext>
            </a:extLst>
          </p:cNvPr>
          <p:cNvSpPr txBox="1"/>
          <p:nvPr/>
        </p:nvSpPr>
        <p:spPr>
          <a:xfrm>
            <a:off x="682083" y="1557687"/>
            <a:ext cx="10827834" cy="445795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network is extracted from SRTM (90m) DEM.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River profiles are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analysed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deduct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knick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points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Detatchment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–limited bedrock incision by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Sttream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Power Incision model is employed.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 is conducted – </a:t>
            </a:r>
            <a:r>
              <a:rPr lang="el-G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 and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Ksn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calculated.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Erodibility coefficient is calculated from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ksn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 published thermochronological data.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inverse modelling is performed  as formulated by Goren et al (2014).</a:t>
            </a:r>
            <a:endParaRPr lang="en-I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36868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773FD-1F76-8041-F56C-DFF91CA77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291AD-217F-008C-D5F6-03DF6BD64B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Inverse Modelling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01C25-9768-B4FA-DF54-8C8FE26CA2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9659"/>
            <a:ext cx="10515600" cy="4727304"/>
          </a:xfrm>
        </p:spPr>
        <p:txBody>
          <a:bodyPr>
            <a:normAutofit/>
          </a:bodyPr>
          <a:lstStyle/>
          <a:p>
            <a:pPr marL="91440" marR="0" lvl="0" indent="-91440" algn="just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05172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step plot  for the uplift is obtained- showing uplift occurs at different phases with the rate remaining constant for a particular time period before it changes to a new value.</a:t>
            </a:r>
          </a:p>
          <a:p>
            <a:pPr marL="91440" marR="0" lvl="0" indent="-91440" algn="just" defTabSz="914400" rtl="0" eaLnBrk="1" fontAlgn="auto" latinLnBrk="0" hangingPunct="1">
              <a:lnSpc>
                <a:spcPct val="150000"/>
              </a:lnSpc>
              <a:spcBef>
                <a:spcPts val="1200"/>
              </a:spcBef>
              <a:spcAft>
                <a:spcPts val="200"/>
              </a:spcAft>
              <a:buClr>
                <a:srgbClr val="051724"/>
              </a:buClr>
              <a:buSzPct val="100000"/>
              <a:buFont typeface="Calibri" panose="020F0502020204030204" pitchFamily="34" charset="0"/>
              <a:buChar char=" "/>
              <a:tabLst/>
              <a:defRPr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uplift pattern is compared with the published exhumation rates and is found to coincide with the exhumation peaks for Namche Barwa Syntaxis and Siang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antiform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586253-61A3-B9F1-C550-CC3A0CECC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66711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AF12C0-FA3F-3EFD-4167-694942A03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812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endParaRPr lang="en-I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E2BDED-AAF4-9714-7E65-28FDCAAE52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6273"/>
            <a:ext cx="10515600" cy="5050690"/>
          </a:xfrm>
        </p:spPr>
        <p:txBody>
          <a:bodyPr>
            <a:normAutofit fontScale="92500" lnSpcReduction="10000"/>
          </a:bodyPr>
          <a:lstStyle/>
          <a:p>
            <a:r>
              <a:rPr lang="en-IN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Adams, B. A, and &amp;K. V. Hodges, K. X. Whipple. 2016. “In situ development of high-elevation, low-relief landscapes via duplex deformation in the Eastern Himalayan hinterland, Bhutan.” J. </a:t>
            </a:r>
            <a:r>
              <a:rPr lang="en-IN" sz="2200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Geophys</a:t>
            </a:r>
            <a:r>
              <a:rPr lang="en-IN" sz="22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Res. Earth Surf.,</a:t>
            </a:r>
          </a:p>
          <a:p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Goren, L., Fox, M., &amp; Willett, S. (2014). Tectonics from fluvial topography using formal linear inversion: Theory and applications to the Inyo Mountains, California,. J.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Geophys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Res. Earth Surf., 119, 1651  1681.</a:t>
            </a:r>
            <a:endParaRPr lang="en-IN" sz="22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Howard, A. D., &amp; Kerby, G. (1983). Channel changes in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badlands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 Geological Society of America Bulletin, 94(6), 739-752.DOI: 10.1130/0016-7606(1983)94739:CCIB2.0.CO;2</a:t>
            </a:r>
          </a:p>
          <a:p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Lupker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M.,Lav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, J.,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France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Lanord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C.,  Christl, M.,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Bourl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s, D.,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Carcaillet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J.,Maden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C.  Wieler, R., Rahman, M., Bezbaruah, D.,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Xiaohan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L. (2017). 10Be systematics in the </a:t>
            </a:r>
            <a:r>
              <a:rPr lang="en-IN" sz="2200" i="1" kern="1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Tsangpo</a:t>
            </a:r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-Brahmaputra catchment: the cosmogenic nuclide legacy of the eastern Himalayan syntaxis. </a:t>
            </a:r>
            <a:r>
              <a:rPr lang="de-DE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10.5194/esurf-2017-18.</a:t>
            </a:r>
            <a:endParaRPr lang="en-IN" sz="2200" i="1" kern="100" dirty="0">
              <a:effectLst/>
              <a:latin typeface="Times New Roman" panose="02020603050405020304" pitchFamily="18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IN" sz="2200" i="1" kern="1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Perron, J., &amp; &amp;Royden, L. (2013). An integral approach to bedrock river profile analysis. Earth Surf. Process. Landforms, 38, 570-576.</a:t>
            </a:r>
          </a:p>
          <a:p>
            <a:r>
              <a:rPr lang="en-IN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Whipple, K. X., &amp; Tucker, G. E. (1999). Dynamics of the stream‐power river incision model: Implications for height limits of mountain ranges, landscape response timescales, and research needs. Journal of Geophysical Research: Solid Earth, 104(B8), 17661-17674.</a:t>
            </a:r>
          </a:p>
          <a:p>
            <a:endParaRPr lang="en-IN" sz="28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609FF1-9E2B-5D1C-B925-DEB06A372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11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80983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20D2AB8-B045-DF42-4AD0-4F81E87279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12</a:t>
            </a:fld>
            <a:endParaRPr lang="en-IN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90574EE-A575-378F-5929-B52375E5F196}"/>
              </a:ext>
            </a:extLst>
          </p:cNvPr>
          <p:cNvSpPr/>
          <p:nvPr/>
        </p:nvSpPr>
        <p:spPr>
          <a:xfrm>
            <a:off x="5620553" y="4796134"/>
            <a:ext cx="657144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913893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1E35D-1F49-F6E2-44AA-CA30A74F7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Power Incision law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E9DEA1-28B8-919D-2115-D3086F3CFBC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Detatchment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limited stream power incision law is employed as erosion is </a:t>
                </a:r>
                <a:r>
                  <a:rPr lang="en-US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milnly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limited by the incision of river channel into the bedrock in  Eastern Himalayas </a:t>
                </a:r>
              </a:p>
              <a:p>
                <a:pPr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</a:pPr>
                <a14:m>
                  <m:oMath xmlns:m="http://schemas.openxmlformats.org/officeDocument/2006/math">
                    <m:r>
                      <a:rPr lang="en-IN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𝐸</m:t>
                    </m:r>
                    <m:r>
                      <a:rPr lang="en-IN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=</m:t>
                    </m:r>
                    <m:r>
                      <a:rPr lang="en-IN" sz="24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</a:rPr>
                      <m:t>𝐾</m:t>
                    </m:r>
                    <m:sSup>
                      <m:sSup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𝐴</m:t>
                        </m:r>
                      </m:e>
                      <m:sup>
                        <m: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𝑚</m:t>
                        </m:r>
                      </m:sup>
                    </m:sSup>
                    <m:sSup>
                      <m:sSupPr>
                        <m:ctrlP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𝑆</m:t>
                        </m:r>
                      </m:e>
                      <m:sup>
                        <m:r>
                          <a:rPr lang="en-IN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IN" sz="24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………………………………..…(1)</a:t>
                </a:r>
                <a:endParaRPr lang="en-IN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IN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where E is the erosion rate(m/</a:t>
                </a:r>
                <a:r>
                  <a:rPr lang="en-IN" sz="2400" dirty="0" err="1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yr</a:t>
                </a:r>
                <a:r>
                  <a:rPr lang="en-IN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), A is the upstream drainage area, S is the channel slope, K is the erodibility coefficient, which is a measure of the efficiency of the incision process, and m and n are constant exponents depending on basin topography</a:t>
                </a:r>
                <a:endParaRPr lang="en-I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EE9DEA1-28B8-919D-2115-D3086F3CFB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r="-870" b="-8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659553-5E9D-2E1D-6D96-49402C88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202070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B3D9E951-D818-F76D-DFBE-C47084B06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Power Incision law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1626179B-94C1-98E9-7DEA-0317AE53A1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16566"/>
                <a:ext cx="10515600" cy="4660397"/>
              </a:xfrm>
            </p:spPr>
            <p:txBody>
              <a:bodyPr>
                <a:normAutofit fontScale="70000" lnSpcReduction="20000"/>
              </a:bodyPr>
              <a:lstStyle/>
              <a:p>
                <a:pPr algn="just">
                  <a:lnSpc>
                    <a:spcPct val="150000"/>
                  </a:lnSpc>
                  <a:spcAft>
                    <a:spcPts val="800"/>
                  </a:spcAft>
                </a:pPr>
                <a:r>
                  <a:rPr lang="en-IN" sz="28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Combining the mass conservation equation</a:t>
                </a:r>
              </a:p>
              <a:p>
                <a:pPr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𝜕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𝑧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𝜕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</m:den>
                    </m:f>
                    <m:r>
                      <a:rPr lang="en-IN" sz="2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=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𝑈</m:t>
                    </m:r>
                    <m:d>
                      <m:d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𝑡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,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−</m:t>
                    </m:r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</a:rPr>
                      <m:t>𝐾</m:t>
                    </m:r>
                    <m:sSup>
                      <m:sSup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𝐴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(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𝑥</m:t>
                        </m:r>
                        <m:r>
                          <a:rPr lang="en-US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sSup>
                      <m:sSup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IN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IN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𝑧</m:t>
                                </m:r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𝑡</m:t>
                                </m:r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,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𝑥</m:t>
                                </m:r>
                                <m:r>
                                  <a:rPr lang="en-US" sz="2800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)</m:t>
                                </m:r>
                              </m:num>
                              <m:den>
                                <m:r>
                                  <a:rPr lang="en-IN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𝜕</m:t>
                                </m:r>
                                <m:r>
                                  <a:rPr lang="en-US" sz="28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</a:rPr>
                                  <m:t>𝑥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……………. (2)</a:t>
                </a:r>
                <a:endParaRPr lang="en-I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 is the river channel elevation</a:t>
                </a:r>
                <a:r>
                  <a:rPr lang="en-I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U is the uplift rate of the bedrock</a:t>
                </a:r>
                <a:r>
                  <a:rPr lang="en-I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</a:p>
              <a:p>
                <a:pPr marL="0" indent="0" algn="just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steady-state when </a:t>
                </a:r>
                <a:r>
                  <a:rPr lang="en-US" sz="2800" i="1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dz</a:t>
                </a: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/dt =0</a:t>
                </a:r>
                <a:endParaRPr lang="en-I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𝑑𝑧</m:t>
                        </m:r>
                      </m:num>
                      <m:den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</m:den>
                    </m:f>
                  </m:oMath>
                </a14:m>
                <a:r>
                  <a:rPr lang="en-IN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f>
                          <m:fPr>
                            <m:ctrlP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num>
                          <m:den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den>
                        </m:f>
                      </m:e>
                      <m:sup>
                        <m:f>
                          <m:fPr>
                            <m:ctrlP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N" sz="28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  <m:sSup>
                      <m:sSup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lang="en-IN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IN" sz="28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f>
                          <m:fPr>
                            <m:ctrlP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…………….……….(3)</a:t>
                </a:r>
              </a:p>
              <a:p>
                <a:pPr marL="0" indent="0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(Howard, 1994; Whipple &amp; Tucker, 1999; Adams and K. X. Whipple, 2016)</a:t>
                </a:r>
              </a:p>
              <a:p>
                <a:pPr marL="0" indent="0"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:endParaRPr lang="en-IN" sz="2800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1626179B-94C1-98E9-7DEA-0317AE53A1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16566"/>
                <a:ext cx="10515600" cy="4660397"/>
              </a:xfrm>
              <a:blipFill>
                <a:blip r:embed="rId2"/>
                <a:stretch>
                  <a:fillRect l="-63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AEC4276-AAA1-DA90-62BA-B2919355B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65082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4A1312-01A7-5B54-6A8A-9C140B234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F829B692-D5D5-D0C7-C50B-7E0D5B92E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Stream Power Incision law</a:t>
            </a:r>
            <a:endParaRPr lang="en-IN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18E0B1D-09FD-6077-C56B-31B28956E65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 algn="l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for the channel slope and basin area can be related as</a:t>
                </a:r>
                <a:endParaRPr lang="en-I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50000"/>
                  </a:lnSpc>
                  <a:spcBef>
                    <a:spcPts val="600"/>
                  </a:spcBef>
                  <a:spcAft>
                    <a:spcPts val="1400"/>
                  </a:spcAft>
                  <a:buNone/>
                </a:pPr>
                <a14:m>
                  <m:oMath xmlns:m="http://schemas.openxmlformats.org/officeDocument/2006/math">
                    <m:r>
                      <a:rPr lang="en-US" sz="28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𝑆</m:t>
                    </m:r>
                    <m:r>
                      <a:rPr lang="en-US" sz="28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𝜃</m:t>
                        </m:r>
                      </m:sup>
                    </m:sSup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……………. (4)</a:t>
                </a:r>
                <a:endParaRPr lang="en-I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50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Ɵ=</m:t>
                      </m:r>
                      <m:f>
                        <m:fPr>
                          <m:ctrlP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den>
                      </m:f>
                      <m:r>
                        <a:rPr lang="en-IN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</m:t>
                      </m:r>
                      <m:r>
                        <a:rPr lang="en-IN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𝑎𝑛𝑑</m:t>
                      </m:r>
                      <m:r>
                        <a:rPr lang="en-IN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</m:t>
                      </m:r>
                      <m:sSub>
                        <m:sSubPr>
                          <m:ctrlP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𝑠</m:t>
                          </m:r>
                        </m:sub>
                      </m:sSub>
                      <m:r>
                        <a:rPr lang="en-IN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IN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IN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IN" sz="2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IN" sz="2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IN" sz="2800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𝐾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IN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r>
                                <a:rPr lang="en-IN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IN" sz="2800" i="1">
                                  <a:effectLst/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𝑛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IN" sz="28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Where θ is the concavity index, and </a:t>
                </a:r>
                <a:r>
                  <a:rPr lang="en-US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ks</a:t>
                </a:r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is the steepness index,</a:t>
                </a:r>
              </a:p>
              <a:p>
                <a:pPr marL="0" indent="0">
                  <a:buNone/>
                </a:pPr>
                <a:r>
                  <a:rPr lang="en-US" sz="28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(Howard, 1994; Whipple &amp; Tucker, 1999; Adams and K. X. Whipple, 2016)</a:t>
                </a:r>
              </a:p>
              <a:p>
                <a:pPr marL="0" indent="0">
                  <a:buNone/>
                </a:pPr>
                <a:endParaRPr lang="en-US" sz="28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7" name="Content Placeholder 6">
                <a:extLst>
                  <a:ext uri="{FF2B5EF4-FFF2-40B4-BE49-F238E27FC236}">
                    <a16:creationId xmlns:a16="http://schemas.microsoft.com/office/drawing/2014/main" id="{418E0B1D-09FD-6077-C56B-31B28956E65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b="-266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A41FFB4-F843-2309-AED6-6660ED905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16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75874-9CA2-04A5-72DB-6FC20F6FE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River Profile Analysis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9AEE95-9DDE-28DB-D787-37B6F00A7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5054"/>
            <a:ext cx="10515600" cy="4771909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Longitudinal profile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kinds of Knick points- </a:t>
            </a:r>
          </a:p>
          <a:p>
            <a:pPr lvl="1">
              <a:lnSpc>
                <a:spcPct val="150000"/>
              </a:lnSpc>
            </a:pPr>
            <a:r>
              <a:rPr lang="en-IN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vertical step </a:t>
            </a:r>
            <a:r>
              <a:rPr lang="en-IN" sz="2800" dirty="0" err="1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knick</a:t>
            </a:r>
            <a:r>
              <a:rPr lang="en-IN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points due to variation in lithology </a:t>
            </a:r>
          </a:p>
          <a:p>
            <a:pPr lvl="1">
              <a:lnSpc>
                <a:spcPct val="150000"/>
              </a:lnSpc>
            </a:pPr>
            <a:r>
              <a:rPr lang="en-IN" sz="2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slope-break knickpoints due to tectonic activity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IN" sz="2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Knick points of tectonic origin- high </a:t>
            </a:r>
            <a:r>
              <a:rPr lang="en-IN" sz="28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ksn</a:t>
            </a:r>
            <a:r>
              <a:rPr lang="en-IN" sz="2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variations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en-IN" sz="2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Tall </a:t>
            </a:r>
            <a:r>
              <a:rPr lang="en-IN" sz="2800" dirty="0" err="1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knick</a:t>
            </a:r>
            <a:r>
              <a:rPr lang="en-IN" sz="2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points- indicates sudden uplift or base level fall 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762FB-F58A-C22E-1C5D-7C78174EF6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4203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9234C-585C-AA17-2F4A-CA19981F8D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χ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analysis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96F737-0DB3-B130-6DF6-DB04FBAE397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On integrating both sides of (2)</a:t>
                </a:r>
              </a:p>
              <a:p>
                <a:pPr marL="0" indent="0" algn="ctr">
                  <a:buNone/>
                </a:pP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)=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</m:t>
                        </m:r>
                      </m:sub>
                    </m:sSub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num>
                          <m:den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den>
                        </m:f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……………………(5)</a:t>
                </a:r>
              </a:p>
              <a:p>
                <a:pPr marL="0" indent="0">
                  <a:buNone/>
                </a:pP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plotted by assuming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1 m2,gives </a:t>
                </a:r>
                <a:r>
                  <a:rPr lang="en-IN" sz="2800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z-</a:t>
                </a:r>
                <a:r>
                  <a:rPr lang="en-US" sz="2800" b="0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chemeClr val="accent2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𝜒</m:t>
                    </m:r>
                  </m:oMath>
                </a14:m>
                <a:r>
                  <a:rPr lang="en-IN" sz="2800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plot </a:t>
                </a: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called ‘</a:t>
                </a:r>
                <a:r>
                  <a:rPr lang="en-IN" sz="2800" dirty="0">
                    <a:solidFill>
                      <a:schemeClr val="accent2">
                        <a:lumMod val="5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chi’ </a:t>
                </a: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plot.</a:t>
                </a:r>
              </a:p>
              <a:p>
                <a:pPr marL="0" indent="0" algn="ctr">
                  <a:buNone/>
                </a:pPr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nary>
                      <m:naryPr>
                        <m:ctrl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𝐴</m:t>
                                </m:r>
                                <m:d>
                                  <m:dPr>
                                    <m:ctrlPr>
                                      <a:rPr lang="en-US" sz="2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𝑥</m:t>
                                        </m:r>
                                      </m:e>
                                      <m:sup>
                                        <m:r>
                                          <a:rPr lang="en-US" sz="2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′</m:t>
                                        </m:r>
                                      </m:sup>
                                    </m:sSup>
                                  </m:e>
                                </m:d>
                              </m:den>
                            </m:f>
                          </m:e>
                          <m:sup>
                            <m:f>
                              <m:fPr>
                                <m:ctrlP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num>
                              <m:den>
                                <m:r>
                                  <a:rPr lang="en-US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</m:den>
                            </m:f>
                          </m:sup>
                        </m:sSup>
                      </m:e>
                    </m:nary>
                    <m:r>
                      <m:rPr>
                        <m:sty m:val="p"/>
                      </m:rP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dx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IN" sz="2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………………………..(6)</a:t>
                </a:r>
              </a:p>
              <a:p>
                <a:pPr marL="0" indent="0">
                  <a:buNone/>
                </a:pPr>
                <a:r>
                  <a: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</a:t>
                </a:r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χ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analysis is useful in determining the drainage characteristics as it shows a linear plot for steady state system Any deviation can be attributed to the transient characteristics of the drainage network.</a:t>
                </a:r>
                <a:endParaRPr lang="en-I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IN" sz="28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(Perron  &amp;Royden, 2013)</a:t>
                </a:r>
              </a:p>
              <a:p>
                <a:pPr marL="0" indent="0">
                  <a:buNone/>
                </a:pPr>
                <a:endParaRPr lang="en-IN" sz="2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IN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9096F737-0DB3-B130-6DF6-DB04FBAE397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381" b="-2521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9503F2-11B0-EE4E-274F-77F2E3301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021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D3870B-4E3F-7CF7-1FE5-713AA64A6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Erodibility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Coeffcient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885639-3FF3-8BF7-BFCD-8763E7128AB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lang="en-US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 erodibility coefficient can be calculated using</a:t>
                </a:r>
              </a:p>
              <a:p>
                <a:pPr marL="0" indent="0" algn="ctr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8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IN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28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</m:num>
                      <m:den>
                        <m:sSub>
                          <m:sSubPr>
                            <m:ctrlPr>
                              <a:rPr lang="en-IN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28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𝑠𝑛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……………………..(8)</a:t>
                </a:r>
              </a:p>
              <a:p>
                <a:pPr>
                  <a:lnSpc>
                    <a:spcPct val="150000"/>
                  </a:lnSpc>
                </a:pPr>
                <a:r>
                  <a: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Due to </a:t>
                </a:r>
                <a:r>
                  <a:rPr lang="en-I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unavaialability</a:t>
                </a:r>
                <a:r>
                  <a: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of erosion rates the denudation rates from the </a:t>
                </a:r>
                <a:r>
                  <a:rPr lang="en-I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thermochronolgical</a:t>
                </a:r>
                <a:r>
                  <a: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study conducted by </a:t>
                </a:r>
                <a:r>
                  <a:rPr lang="en-I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Lupker</a:t>
                </a:r>
                <a:r>
                  <a:rPr lang="en-I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et al(2017) in the Siang basin is used to find K. The denudation rates for the Siang basin ranged between 0.1-0.9. Maximum denudation rate of 0.9 is used to calculate K.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5885639-3FF3-8BF7-BFCD-8763E7128AB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512B3-C67B-BA41-EDAE-4583D4EF89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04112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3E40E9-A49C-B62F-44F6-6584082648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BA5FA-17CA-E1AB-75F2-8F317B9945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Inverse Modelling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58F080-25E4-4F61-22A8-05A4050DF8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The time taken by a perturbation signal to travel along the river channel from the outlet to a point x is called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2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response time </a:t>
                </a:r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given by</a:t>
                </a: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                       </m:t>
                    </m:r>
                    <m:r>
                      <a:rPr kumimoji="0" lang="en-I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nary>
                      <m:nary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sup>
                      <m:e>
                        <m:f>
                          <m:f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𝑑𝑥</m:t>
                            </m:r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′</m:t>
                            </m:r>
                          </m:num>
                          <m:den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𝐾𝐴</m:t>
                            </m:r>
                            <m:sSup>
                              <m:sSupPr>
                                <m:ctrlP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)′</m:t>
                                </m:r>
                              </m:e>
                              <m:sup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𝑚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𝑆</m:t>
                                </m:r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kumimoji="0" lang="en-US" sz="2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>
                                            <a:lumMod val="75000"/>
                                            <a:lumOff val="2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kumimoji="0" lang="en-US" sz="2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>
                                            <a:lumMod val="75000"/>
                                            <a:lumOff val="2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  <m:sup>
                                    <m:r>
                                      <a:rPr kumimoji="0" lang="en-US" sz="2800" b="0" i="1" u="none" strike="noStrike" kern="1200" cap="none" spc="0" normalizeH="0" baseline="0" noProof="0" smtClean="0">
                                        <a:ln>
                                          <a:noFill/>
                                        </a:ln>
                                        <a:solidFill>
                                          <a:srgbClr val="000000">
                                            <a:lumMod val="75000"/>
                                            <a:lumOff val="25000"/>
                                          </a:srgbClr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′</m:t>
                                    </m:r>
                                  </m:sup>
                                </m:sSup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)</m:t>
                                </m:r>
                              </m:e>
                              <m:sup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𝑛</m:t>
                                </m:r>
                                <m:r>
                                  <a:rPr kumimoji="0" lang="en-US" sz="2800" b="0" i="1" u="none" strike="noStrike" kern="1200" cap="none" spc="0" normalizeH="0" baseline="0" noProof="0" smtClean="0">
                                    <a:ln>
                                      <a:noFill/>
                                    </a:ln>
                                    <a:solidFill>
                                      <a:srgbClr val="000000">
                                        <a:lumMod val="75000"/>
                                        <a:lumOff val="25000"/>
                                      </a:srgb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−1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kumimoji="0" lang="en-I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………………………..(9)</a:t>
                </a: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endPara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r>
                  <a:rPr kumimoji="0" lang="en-I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with a linear relationship given by </a:t>
                </a:r>
                <a14:m>
                  <m:oMath xmlns:m="http://schemas.openxmlformats.org/officeDocument/2006/math">
                    <m:r>
                      <a:rPr kumimoji="0" lang="en-I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kumimoji="0" lang="en-US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𝜒</m:t>
                    </m:r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kumimoji="0" lang="en-US" sz="28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)/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</m:oMath>
                </a14:m>
                <a:endPara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r>
                  <a:rPr kumimoji="0" lang="en-I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Present river elevation of the river can be expressed as</a:t>
                </a: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                                      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𝑧</m:t>
                    </m:r>
                    <m:d>
                      <m:d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d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𝑥</m:t>
                        </m:r>
                      </m:e>
                    </m:d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=</m:t>
                    </m:r>
                    <m:nary>
                      <m:nary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−</m:t>
                        </m:r>
                        <m:r>
                          <a:rPr kumimoji="0" lang="en-US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𝜒</m:t>
                        </m:r>
                        <m:r>
                          <a:rPr kumimoji="0" lang="en-US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kumimoji="0" lang="en-US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kumimoji="0" lang="en-US" sz="28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b>
                      <m: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0</m:t>
                        </m:r>
                      </m:sup>
                      <m:e>
                        <m:sSup>
                          <m:sSup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𝑈</m:t>
                            </m:r>
                          </m:e>
                          <m:sup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∗</m:t>
                            </m:r>
                          </m:sup>
                        </m:s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(</m:t>
                        </m:r>
                        <m:sSup>
                          <m:sSup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</m:ctrlPr>
                          </m:sSupPr>
                          <m:e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𝑡</m:t>
                            </m:r>
                          </m:e>
                          <m:sup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+mn-ea"/>
                              </a:rPr>
                              <m:t>∗</m:t>
                            </m:r>
                          </m:sup>
                        </m:sSup>
                      </m:e>
                    </m:nary>
                    <m:r>
                      <a:rPr kumimoji="0" lang="en-US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)</m:t>
                    </m:r>
                    <m:r>
                      <m:rPr>
                        <m:sty m:val="p"/>
                      </m:rPr>
                      <a:rPr kumimoji="0" lang="en-US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dt</m:t>
                    </m:r>
                    <m:r>
                      <a:rPr kumimoji="0" lang="en-US" sz="2800" b="0" i="0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</a:rPr>
                      <m:t>′</m:t>
                    </m:r>
                  </m:oMath>
                </a14:m>
                <a:r>
                  <a:rPr kumimoji="0" lang="en-I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…………………(10)</a:t>
                </a: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r>
                  <a:rPr kumimoji="0" lang="en-IN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>
                        <a:lumMod val="75000"/>
                        <a:lumOff val="25000"/>
                      </a:srgb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where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IN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</m:ctrlPr>
                      </m:sSup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𝑡</m:t>
                        </m:r>
                      </m:e>
                      <m: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+mn-ea"/>
                          </a:rPr>
                          <m:t>∗</m:t>
                        </m:r>
                      </m:sup>
                    </m:sSup>
                    <m:r>
                      <a:rPr kumimoji="0" lang="en-IN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𝐾</m:t>
                    </m:r>
                    <m:sSup>
                      <m:sSup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e>
                      <m: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</m:oMath>
                </a14:m>
                <a:endParaRPr kumimoji="0" lang="en-IN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</m:t>
                        </m:r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                                        </m:t>
                        </m:r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e>
                      <m:sup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𝑈</m:t>
                        </m:r>
                      </m:num>
                      <m:den>
                        <m:r>
                          <a:rPr kumimoji="0" lang="en-US" sz="28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0000">
                                <a:lumMod val="75000"/>
                                <a:lumOff val="25000"/>
                              </a:srgb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𝐾</m:t>
                        </m:r>
                        <m:sSup>
                          <m:sSupPr>
                            <m:ctrlP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en-US" sz="2800" b="0" i="1" u="none" strike="noStrike" kern="1200" cap="none" spc="0" normalizeH="0" baseline="0" noProof="0" smtClean="0">
                                <a:ln>
                                  <a:noFill/>
                                </a:ln>
                                <a:solidFill>
                                  <a:srgbClr val="000000">
                                    <a:lumMod val="75000"/>
                                    <a:lumOff val="25000"/>
                                  </a:srgb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𝑚</m:t>
                            </m:r>
                          </m:sup>
                        </m:sSup>
                      </m:den>
                    </m:f>
                  </m:oMath>
                </a14:m>
                <a:r>
                  <a:rPr lang="en-IN" dirty="0"/>
                  <a:t>…………………………………..(11)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A58F080-25E4-4F61-22A8-05A4050DF8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74" t="-3782" r="-1391" b="-28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FB186B-30D3-1563-DB0B-84C79CD0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8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9354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52FA9-8BF0-E55D-A1DF-11B2C574C2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AA949-E91B-05AD-4073-8CC9D0DFF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Linear Inverse Modelling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F2A34-856C-1FCE-6E28-5C892860947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49659"/>
                <a:ext cx="10515600" cy="4727304"/>
              </a:xfrm>
            </p:spPr>
            <p:txBody>
              <a:bodyPr>
                <a:normAutofit/>
              </a:bodyPr>
              <a:lstStyle/>
              <a:p>
                <a:pPr marL="91440" marR="0" lvl="0" indent="-91440" algn="l" defTabSz="914400" rtl="0" eaLnBrk="1" fontAlgn="auto" latinLnBrk="0" hangingPunct="1">
                  <a:lnSpc>
                    <a:spcPct val="90000"/>
                  </a:lnSpc>
                  <a:spcBef>
                    <a:spcPts val="1200"/>
                  </a:spcBef>
                  <a:spcAft>
                    <a:spcPts val="200"/>
                  </a:spcAft>
                  <a:buClr>
                    <a:srgbClr val="051724"/>
                  </a:buClr>
                  <a:buSzPct val="100000"/>
                  <a:buFont typeface="Calibri" panose="020F0502020204030204" pitchFamily="34" charset="0"/>
                  <a:buChar char=" "/>
                  <a:tabLst/>
                  <a:defRPr/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Eastern Himalayas -the region exhibits spatially uniform uplift for different structural zones ( Seward &amp; Burg, 2008)- </a:t>
                </a:r>
                <a:r>
                  <a:rPr lang="en-US" sz="2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Block uplift conditions are applied </a:t>
                </a:r>
              </a:p>
              <a:p>
                <a:pPr algn="just">
                  <a:lnSpc>
                    <a:spcPct val="150000"/>
                  </a:lnSpc>
                  <a:spcAft>
                    <a:spcPts val="800"/>
                  </a:spcAft>
                  <a:buNone/>
                </a:pPr>
                <a:r>
                  <a:rPr lang="en-US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 measurements of z and χ </a:t>
                </a:r>
                <a:r>
                  <a:rPr lang="en-US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is arranged as a  matrix given by,</a:t>
                </a:r>
                <a:endParaRPr lang="en-IN" sz="20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  <a:buNone/>
                </a:pPr>
                <a:r>
                  <a:rPr lang="en-US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sz="20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z     …………………..       </a:t>
                </a:r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(12)</a:t>
                </a:r>
                <a:endParaRPr lang="en-IN" sz="20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  <a:spcAft>
                    <a:spcPts val="800"/>
                  </a:spcAft>
                  <a:buNone/>
                </a:pPr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where q represents </a:t>
                </a:r>
                <a:r>
                  <a:rPr lang="en-US" sz="2000" kern="100" dirty="0">
                    <a:effectLst/>
                    <a:latin typeface="Cambria Math" panose="02040503050406030204" pitchFamily="18" charset="0"/>
                    <a:ea typeface="Times New Roman" panose="02020603050405020304" pitchFamily="18" charset="0"/>
                    <a:cs typeface="Cambria Math" panose="02040503050406030204" pitchFamily="18" charset="0"/>
                  </a:rPr>
                  <a:t>𝜒</a:t>
                </a:r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intervals (A</a:t>
                </a:r>
                <a:r>
                  <a:rPr lang="en-IN" sz="2000" kern="1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N x q matrix). The least-square estimate of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p>
                        <m:r>
                          <a:rPr lang="en-IN" sz="2000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</a:t>
                </a:r>
                <a:endParaRPr lang="en-IN" sz="20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50000"/>
                  </a:lnSpc>
                  <a:spcAft>
                    <a:spcPts val="800"/>
                  </a:spcAft>
                  <a:buNone/>
                </a:pPr>
                <a:r>
                  <a:rPr lang="en-IN" sz="20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lang="en-IN" sz="2000" b="1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 </m:t>
                    </m:r>
                    <m:sSubSup>
                      <m:sSub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𝒑𝒓𝒊</m:t>
                        </m:r>
                      </m:sub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IN" sz="20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sSup>
                          <m:sSupPr>
                            <m:ctrlP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𝑻</m:t>
                            </m:r>
                          </m:sup>
                        </m:sSup>
                        <m:sSup>
                          <m:sSupPr>
                            <m:ctrlP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𝑨</m:t>
                            </m:r>
                          </m:e>
                          <m:sup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𝚪</m:t>
                            </m:r>
                          </m:e>
                          <m:sup>
                            <m:r>
                              <a:rPr lang="en-IN" sz="2000" b="1" i="1" kern="100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p>
                    </m:sSup>
                    <m:sSup>
                      <m:s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𝑻</m:t>
                        </m:r>
                      </m:sup>
                    </m:sSup>
                    <m:r>
                      <a:rPr lang="en-IN" sz="2000" b="1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IN" sz="2000" b="1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𝒛</m:t>
                    </m:r>
                    <m:r>
                      <a:rPr lang="en-IN" sz="2000" b="1" i="1" kern="10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sSubSup>
                      <m:sSubSupPr>
                        <m:ctrlP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𝒑𝒓𝒊</m:t>
                        </m:r>
                      </m:sub>
                      <m:sup>
                        <m:r>
                          <a:rPr lang="en-IN" sz="2000" b="1" i="1" kern="10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</m:oMath>
                </a14:m>
                <a:r>
                  <a:rPr lang="en-IN" sz="2000" b="1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en-IN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………………….. (13)</a:t>
                </a:r>
                <a:br>
                  <a:rPr lang="en-US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</a:br>
                <a:r>
                  <a:rPr lang="en-US" sz="2000" kern="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2000" i="1" kern="1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  <a:cs typeface="Times New Roman" panose="02020603050405020304" pitchFamily="18" charset="0"/>
                  </a:rPr>
                  <a:t> </a:t>
                </a:r>
                <a:endParaRPr lang="en-IN" sz="2000" kern="100" dirty="0">
                  <a:effectLst/>
                  <a:latin typeface="Aptos" panose="020B0004020202020204" pitchFamily="34" charset="0"/>
                  <a:ea typeface="Aptos" panose="020B0004020202020204" pitchFamily="34" charset="0"/>
                  <a:cs typeface="Times New Roman" panose="02020603050405020304" pitchFamily="18" charset="0"/>
                </a:endParaRPr>
              </a:p>
              <a:p>
                <a:pPr>
                  <a:buNone/>
                </a:pPr>
                <a:r>
                  <a:rPr lang="en-IN" sz="2000" dirty="0">
                    <a:effectLst/>
                    <a:latin typeface="Times New Roman" panose="02020603050405020304" pitchFamily="18" charset="0"/>
                    <a:ea typeface="Aptos" panose="020B0004020202020204" pitchFamily="34" charset="0"/>
                  </a:rPr>
                  <a:t>where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𝑼</m:t>
                        </m:r>
                      </m:e>
                      <m:sub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𝒑𝒓𝒊</m:t>
                        </m:r>
                      </m:sub>
                      <m:sup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bSup>
                    <m:r>
                      <a:rPr lang="en-IN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IN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𝟏</m:t>
                    </m:r>
                    <m:r>
                      <a:rPr lang="en-IN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r>
                      <a:rPr lang="en-IN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𝑵</m:t>
                    </m:r>
                    <m:nary>
                      <m:naryPr>
                        <m:chr m:val="∑"/>
                        <m:limLoc m:val="undOvr"/>
                        <m:ctrlP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𝒏</m:t>
                        </m:r>
                      </m:sup>
                      <m:e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b>
                          <m:sSubPr>
                            <m:ctrlP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</m:sub>
                        </m:sSub>
                      </m:e>
                    </m:nary>
                    <m:r>
                      <a:rPr lang="en-IN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/</m:t>
                    </m:r>
                    <m:nary>
                      <m:naryPr>
                        <m:chr m:val="∑"/>
                        <m:limLoc m:val="undOvr"/>
                        <m:ctrlP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𝒋</m:t>
                        </m:r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  <m:sup>
                        <m:r>
                          <a:rPr lang="en-IN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𝒒</m:t>
                        </m:r>
                      </m:sup>
                      <m:e>
                        <m:sSub>
                          <m:sSubPr>
                            <m:ctrlP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sSup>
                              <m:sSupPr>
                                <m:ctrlPr>
                                  <a:rPr lang="en-IN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IN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𝑨</m:t>
                                </m:r>
                              </m:e>
                              <m:sup>
                                <m:r>
                                  <a:rPr lang="en-IN" sz="2000" b="1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  <m:sub>
                            <m: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𝒊</m:t>
                            </m:r>
                            <m: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,</m:t>
                            </m:r>
                            <m:r>
                              <a:rPr lang="en-IN" sz="2000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𝒋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IN" sz="20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)  </a:t>
                </a: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is the adjusted uplift rate( Г =dampening coefficient, and I =</a:t>
                </a:r>
                <a:r>
                  <a:rPr lang="en-IN" sz="20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qx</a:t>
                </a:r>
                <a:r>
                  <a:rPr lang="en-IN" sz="2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q identity matrix). </a:t>
                </a:r>
                <a:r>
                  <a:rPr lang="en-IN" sz="2000" i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(Goren et al., 2014). </a:t>
                </a:r>
                <a:endParaRPr lang="en-IN" sz="20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AF2A34-856C-1FCE-6E28-5C89286094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49659"/>
                <a:ext cx="10515600" cy="4727304"/>
              </a:xfrm>
              <a:blipFill>
                <a:blip r:embed="rId2"/>
                <a:stretch>
                  <a:fillRect l="-638" t="-1419" b="-8129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675132-9966-7D99-4808-0626EE897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96B0E-DE6E-42CA-BDD0-CA99E85E1C05}" type="slidenum">
              <a:rPr lang="en-IN" smtClean="0"/>
              <a:t>9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88558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1093</Words>
  <Application>Microsoft Office PowerPoint</Application>
  <PresentationFormat>Widescreen</PresentationFormat>
  <Paragraphs>81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Cambria Math</vt:lpstr>
      <vt:lpstr>Times New Roman</vt:lpstr>
      <vt:lpstr>Office Theme</vt:lpstr>
      <vt:lpstr>Methodology</vt:lpstr>
      <vt:lpstr>Stream Power Incision law</vt:lpstr>
      <vt:lpstr>Stream Power Incision law</vt:lpstr>
      <vt:lpstr>Stream Power Incision law</vt:lpstr>
      <vt:lpstr>River Profile Analysis</vt:lpstr>
      <vt:lpstr>χ analysis</vt:lpstr>
      <vt:lpstr>Erodibility Coeffcient</vt:lpstr>
      <vt:lpstr>Linear Inverse Modelling</vt:lpstr>
      <vt:lpstr>Linear Inverse Modelling</vt:lpstr>
      <vt:lpstr>Linear Inverse Modelling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uma narayan</dc:creator>
  <cp:lastModifiedBy>uma narayan</cp:lastModifiedBy>
  <cp:revision>1</cp:revision>
  <dcterms:created xsi:type="dcterms:W3CDTF">2025-04-27T19:49:39Z</dcterms:created>
  <dcterms:modified xsi:type="dcterms:W3CDTF">2025-04-27T20:37:08Z</dcterms:modified>
</cp:coreProperties>
</file>