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5" autoCompressPictures="0">
  <p:sldMasterIdLst>
    <p:sldMasterId id="2147483648" r:id="rId1"/>
  </p:sldMasterIdLst>
  <p:notesMasterIdLst>
    <p:notesMasterId r:id="rId5"/>
  </p:notesMasterIdLst>
  <p:handoutMasterIdLst>
    <p:handoutMasterId r:id="rId19"/>
  </p:handoutMasterIdLst>
  <p:sldIdLst>
    <p:sldId id="929" r:id="rId3"/>
    <p:sldId id="1140" r:id="rId4"/>
    <p:sldId id="1141" r:id="rId6"/>
    <p:sldId id="1153" r:id="rId7"/>
    <p:sldId id="1143" r:id="rId8"/>
    <p:sldId id="1154" r:id="rId9"/>
    <p:sldId id="1155" r:id="rId10"/>
    <p:sldId id="1157" r:id="rId11"/>
    <p:sldId id="1162" r:id="rId12"/>
    <p:sldId id="1159" r:id="rId13"/>
    <p:sldId id="1158" r:id="rId14"/>
    <p:sldId id="1144" r:id="rId15"/>
    <p:sldId id="1160" r:id="rId16"/>
    <p:sldId id="1161" r:id="rId17"/>
    <p:sldId id="872" r:id="rId18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A5002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A5002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A5002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A5002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A5002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sz="2000" b="1" kern="1200">
        <a:solidFill>
          <a:srgbClr val="A5002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sz="2000" b="1" kern="1200">
        <a:solidFill>
          <a:srgbClr val="A5002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sz="2000" b="1" kern="1200">
        <a:solidFill>
          <a:srgbClr val="A5002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sz="2000" b="1" kern="1200">
        <a:solidFill>
          <a:srgbClr val="A5002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48" userDrawn="1">
          <p15:clr>
            <a:srgbClr val="A4A3A4"/>
          </p15:clr>
        </p15:guide>
        <p15:guide id="2" pos="312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rosoft Office User" initials="Office [5]" lastIdx="1" clrIdx="0"/>
  <p:cmAuthor id="2" name="yxp" initials="y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66CCFF"/>
    <a:srgbClr val="FF6600"/>
    <a:srgbClr val="99FF33"/>
    <a:srgbClr val="FFFF99"/>
    <a:srgbClr val="9999FF"/>
    <a:srgbClr val="FFFFCC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8" autoAdjust="0"/>
    <p:restoredTop sz="97775" autoAdjust="0"/>
  </p:normalViewPr>
  <p:slideViewPr>
    <p:cSldViewPr>
      <p:cViewPr>
        <p:scale>
          <a:sx n="125" d="100"/>
          <a:sy n="125" d="100"/>
        </p:scale>
        <p:origin x="-1416" y="-108"/>
      </p:cViewPr>
      <p:guideLst>
        <p:guide orient="horz" pos="4048"/>
        <p:guide pos="31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78"/>
      </p:cViewPr>
      <p:guideLst>
        <p:guide orient="horz" pos="2838"/>
        <p:guide pos="215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23.wmf"/><Relationship Id="rId8" Type="http://schemas.openxmlformats.org/officeDocument/2006/relationships/image" Target="../media/image21.wmf"/><Relationship Id="rId7" Type="http://schemas.openxmlformats.org/officeDocument/2006/relationships/image" Target="../media/image20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0" Type="http://schemas.openxmlformats.org/officeDocument/2006/relationships/image" Target="../media/image24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E6AD0C8-39CB-4C09-ADE1-E3EDB2FB0C2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7208DB7-30C2-43FC-A792-EB238E25B266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3BF170D-A2CB-49FF-AADA-7DF88AB20D60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BF170D-A2CB-49FF-AADA-7DF88AB20D60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BF170D-A2CB-49FF-AADA-7DF88AB20D60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BF170D-A2CB-49FF-AADA-7DF88AB20D60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87624" y="203300"/>
            <a:ext cx="5698976" cy="6334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>
            <a:lvl1pPr>
              <a:defRPr sz="3600">
                <a:solidFill>
                  <a:srgbClr val="0033CC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539750" y="1268413"/>
            <a:ext cx="8064500" cy="4824412"/>
          </a:xfrm>
        </p:spPr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B16C0-EAE0-4E44-AB63-7C7557B3E0D5}" type="datetime1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AC321-EB15-4C2E-9AEE-40D0AEBEC4FD}" type="datetime1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 b="1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 b="1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 b="1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 b="1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87624" y="203300"/>
            <a:ext cx="5698976" cy="6334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>
            <a:lvl1pPr>
              <a:defRPr sz="3600">
                <a:solidFill>
                  <a:srgbClr val="0033CC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BE6D8-86DE-446A-ACF7-FD9E416D1410}" type="datetime1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0" y="6477000"/>
            <a:ext cx="3505200" cy="381000"/>
          </a:xfrm>
          <a:prstGeom prst="rect">
            <a:avLst/>
          </a:prstGeom>
          <a:gradFill rotWithShape="0">
            <a:gsLst>
              <a:gs pos="0">
                <a:srgbClr val="3177C3"/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algn="ctr">
              <a:lnSpc>
                <a:spcPct val="125000"/>
              </a:lnSpc>
              <a:spcBef>
                <a:spcPct val="20000"/>
              </a:spcBef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ctr">
              <a:lnSpc>
                <a:spcPct val="125000"/>
              </a:lnSpc>
              <a:spcBef>
                <a:spcPct val="20000"/>
              </a:spcBef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ctr">
              <a:lnSpc>
                <a:spcPct val="125000"/>
              </a:lnSpc>
              <a:spcBef>
                <a:spcPct val="20000"/>
              </a:spcBef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ctr">
              <a:lnSpc>
                <a:spcPct val="125000"/>
              </a:lnSpc>
              <a:spcBef>
                <a:spcPct val="20000"/>
              </a:spcBef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ctr">
              <a:lnSpc>
                <a:spcPct val="125000"/>
              </a:lnSpc>
              <a:spcBef>
                <a:spcPct val="20000"/>
              </a:spcBef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buFontTx/>
              <a:buChar char="•"/>
              <a:defRPr/>
            </a:pPr>
            <a:endParaRPr lang="zh-CN" altLang="en-US" smtClean="0">
              <a:solidFill>
                <a:schemeClr val="tx1"/>
              </a:solidFill>
              <a:ea typeface="楷体_GB2312" panose="02010609030101010101" pitchFamily="49" charset="-122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838200"/>
            <a:ext cx="9144000" cy="76200"/>
          </a:xfrm>
          <a:prstGeom prst="rect">
            <a:avLst/>
          </a:prstGeom>
          <a:solidFill>
            <a:srgbClr val="FF6600"/>
          </a:solidFill>
          <a:ln w="9525">
            <a:solidFill>
              <a:srgbClr val="2DA341"/>
            </a:solidFill>
            <a:miter lim="800000"/>
          </a:ln>
        </p:spPr>
        <p:txBody>
          <a:bodyPr wrap="none" anchor="ctr"/>
          <a:lstStyle>
            <a:lvl1pPr algn="ctr">
              <a:lnSpc>
                <a:spcPct val="125000"/>
              </a:lnSpc>
              <a:spcBef>
                <a:spcPct val="20000"/>
              </a:spcBef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ctr">
              <a:lnSpc>
                <a:spcPct val="125000"/>
              </a:lnSpc>
              <a:spcBef>
                <a:spcPct val="20000"/>
              </a:spcBef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ctr">
              <a:lnSpc>
                <a:spcPct val="125000"/>
              </a:lnSpc>
              <a:spcBef>
                <a:spcPct val="20000"/>
              </a:spcBef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ctr">
              <a:lnSpc>
                <a:spcPct val="125000"/>
              </a:lnSpc>
              <a:spcBef>
                <a:spcPct val="20000"/>
              </a:spcBef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ctr">
              <a:lnSpc>
                <a:spcPct val="125000"/>
              </a:lnSpc>
              <a:spcBef>
                <a:spcPct val="20000"/>
              </a:spcBef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buFontTx/>
              <a:buChar char="•"/>
              <a:defRPr/>
            </a:pPr>
            <a:endParaRPr lang="zh-CN" altLang="en-US" smtClean="0">
              <a:solidFill>
                <a:schemeClr val="tx1"/>
              </a:solidFill>
              <a:ea typeface="楷体_GB2312" panose="0201060903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229100" cy="5257800"/>
          </a:xfrm>
        </p:spPr>
        <p:txBody>
          <a:bodyPr/>
          <a:lstStyle>
            <a:lvl1pPr>
              <a:defRPr sz="28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 sz="2400" b="1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 sz="1800" b="1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 sz="1800" b="1"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6300" y="1066800"/>
            <a:ext cx="4229100" cy="5257800"/>
          </a:xfrm>
        </p:spPr>
        <p:txBody>
          <a:bodyPr/>
          <a:lstStyle>
            <a:lvl1pPr>
              <a:defRPr sz="28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 sz="2400" b="1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 sz="1800" b="1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 sz="1800" b="1"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87624" y="203300"/>
            <a:ext cx="5698976" cy="6334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>
            <a:lvl1pPr>
              <a:defRPr sz="3600">
                <a:solidFill>
                  <a:srgbClr val="0033CC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B446B139-E010-48AF-ABFD-4E8F306913B8}" type="datetime1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6477000"/>
            <a:ext cx="3505200" cy="381000"/>
          </a:xfrm>
          <a:prstGeom prst="rect">
            <a:avLst/>
          </a:prstGeom>
          <a:gradFill rotWithShape="0">
            <a:gsLst>
              <a:gs pos="0">
                <a:srgbClr val="3177C3"/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algn="ctr">
              <a:lnSpc>
                <a:spcPct val="125000"/>
              </a:lnSpc>
              <a:spcBef>
                <a:spcPct val="20000"/>
              </a:spcBef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ctr">
              <a:lnSpc>
                <a:spcPct val="125000"/>
              </a:lnSpc>
              <a:spcBef>
                <a:spcPct val="20000"/>
              </a:spcBef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ctr">
              <a:lnSpc>
                <a:spcPct val="125000"/>
              </a:lnSpc>
              <a:spcBef>
                <a:spcPct val="20000"/>
              </a:spcBef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ctr">
              <a:lnSpc>
                <a:spcPct val="125000"/>
              </a:lnSpc>
              <a:spcBef>
                <a:spcPct val="20000"/>
              </a:spcBef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ctr">
              <a:lnSpc>
                <a:spcPct val="125000"/>
              </a:lnSpc>
              <a:spcBef>
                <a:spcPct val="20000"/>
              </a:spcBef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buFontTx/>
              <a:buChar char="•"/>
              <a:defRPr/>
            </a:pPr>
            <a:endParaRPr lang="zh-CN" altLang="en-US" smtClean="0">
              <a:solidFill>
                <a:schemeClr val="tx1"/>
              </a:solidFill>
              <a:ea typeface="楷体_GB2312" panose="02010609030101010101" pitchFamily="49" charset="-122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838200"/>
            <a:ext cx="9144000" cy="76200"/>
          </a:xfrm>
          <a:prstGeom prst="rect">
            <a:avLst/>
          </a:prstGeom>
          <a:solidFill>
            <a:srgbClr val="FF6600"/>
          </a:solidFill>
          <a:ln w="9525">
            <a:solidFill>
              <a:srgbClr val="2DA341"/>
            </a:solidFill>
            <a:miter lim="800000"/>
          </a:ln>
        </p:spPr>
        <p:txBody>
          <a:bodyPr wrap="none" anchor="ctr"/>
          <a:lstStyle>
            <a:lvl1pPr algn="ctr">
              <a:lnSpc>
                <a:spcPct val="125000"/>
              </a:lnSpc>
              <a:spcBef>
                <a:spcPct val="20000"/>
              </a:spcBef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ctr">
              <a:lnSpc>
                <a:spcPct val="125000"/>
              </a:lnSpc>
              <a:spcBef>
                <a:spcPct val="20000"/>
              </a:spcBef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ctr">
              <a:lnSpc>
                <a:spcPct val="125000"/>
              </a:lnSpc>
              <a:spcBef>
                <a:spcPct val="20000"/>
              </a:spcBef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ctr">
              <a:lnSpc>
                <a:spcPct val="125000"/>
              </a:lnSpc>
              <a:spcBef>
                <a:spcPct val="20000"/>
              </a:spcBef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ctr">
              <a:lnSpc>
                <a:spcPct val="125000"/>
              </a:lnSpc>
              <a:spcBef>
                <a:spcPct val="20000"/>
              </a:spcBef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buFontTx/>
              <a:buChar char="•"/>
              <a:defRPr/>
            </a:pPr>
            <a:endParaRPr lang="zh-CN" altLang="en-US" smtClean="0">
              <a:solidFill>
                <a:schemeClr val="tx1"/>
              </a:solidFill>
              <a:ea typeface="楷体_GB2312" panose="02010609030101010101" pitchFamily="49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 sz="1800" b="1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 sz="1600" b="1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 sz="1600" b="1"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 sz="1800" b="1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 sz="1600" b="1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 sz="1600" b="1"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87624" y="203300"/>
            <a:ext cx="5698976" cy="6334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>
            <a:lvl1pPr>
              <a:defRPr sz="3600">
                <a:solidFill>
                  <a:srgbClr val="0033CC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640B60E0-3A6A-4760-9C20-C3AA2B8E182A}" type="datetime1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87624" y="203300"/>
            <a:ext cx="5698976" cy="6334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>
            <a:lvl1pPr>
              <a:defRPr sz="3600">
                <a:solidFill>
                  <a:srgbClr val="0033CC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BA631-963D-4DDB-B814-35A72185E46F}" type="datetime1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7772400" cy="63341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29FCF-07EF-4AD9-802F-AB1E67325A0C}" type="datetime1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62523-EE68-4098-ABAB-6E43A1729BFA}" type="datetime1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7772400" cy="6334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257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86DEC-D27F-41FC-9611-1BD389E1CC0A}" type="datetime1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304800" y="115888"/>
            <a:ext cx="8610600" cy="62087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F5EE7-81C5-40B0-A977-DFD2FDF389B2}" type="datetime1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/>
        </p:nvSpPr>
        <p:spPr bwMode="auto">
          <a:xfrm>
            <a:off x="0" y="6477000"/>
            <a:ext cx="3505200" cy="381000"/>
          </a:xfrm>
          <a:prstGeom prst="rect">
            <a:avLst/>
          </a:prstGeom>
          <a:gradFill rotWithShape="0">
            <a:gsLst>
              <a:gs pos="0">
                <a:srgbClr val="3177C3"/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algn="ctr">
              <a:lnSpc>
                <a:spcPct val="125000"/>
              </a:lnSpc>
              <a:spcBef>
                <a:spcPct val="20000"/>
              </a:spcBef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ctr">
              <a:lnSpc>
                <a:spcPct val="125000"/>
              </a:lnSpc>
              <a:spcBef>
                <a:spcPct val="20000"/>
              </a:spcBef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ctr">
              <a:lnSpc>
                <a:spcPct val="125000"/>
              </a:lnSpc>
              <a:spcBef>
                <a:spcPct val="20000"/>
              </a:spcBef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ctr">
              <a:lnSpc>
                <a:spcPct val="125000"/>
              </a:lnSpc>
              <a:spcBef>
                <a:spcPct val="20000"/>
              </a:spcBef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ctr">
              <a:lnSpc>
                <a:spcPct val="125000"/>
              </a:lnSpc>
              <a:spcBef>
                <a:spcPct val="20000"/>
              </a:spcBef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buFontTx/>
              <a:buChar char="•"/>
              <a:defRPr/>
            </a:pPr>
            <a:endParaRPr lang="zh-CN" altLang="en-US" smtClean="0">
              <a:solidFill>
                <a:schemeClr val="tx1"/>
              </a:solidFill>
              <a:ea typeface="楷体_GB2312" panose="02010609030101010101" pitchFamily="49" charset="-122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888"/>
            <a:ext cx="77724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8610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913" y="6545263"/>
            <a:ext cx="1690687" cy="339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8481AA3-E82F-40EF-8263-8A6EDE8216CE}" type="datetime1">
              <a:rPr lang="zh-CN" altLang="en-US"/>
            </a:fld>
            <a:endParaRPr lang="en-US" altLang="zh-CN"/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0" y="838200"/>
            <a:ext cx="9144000" cy="76200"/>
          </a:xfrm>
          <a:prstGeom prst="rect">
            <a:avLst/>
          </a:prstGeom>
          <a:solidFill>
            <a:srgbClr val="FF9900"/>
          </a:solidFill>
          <a:ln w="9525">
            <a:solidFill>
              <a:srgbClr val="2DA341"/>
            </a:solidFill>
            <a:miter lim="800000"/>
          </a:ln>
        </p:spPr>
        <p:txBody>
          <a:bodyPr wrap="none" anchor="ctr"/>
          <a:lstStyle>
            <a:lvl1pPr algn="ctr">
              <a:lnSpc>
                <a:spcPct val="125000"/>
              </a:lnSpc>
              <a:spcBef>
                <a:spcPct val="20000"/>
              </a:spcBef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algn="ctr">
              <a:lnSpc>
                <a:spcPct val="125000"/>
              </a:lnSpc>
              <a:spcBef>
                <a:spcPct val="20000"/>
              </a:spcBef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algn="ctr">
              <a:lnSpc>
                <a:spcPct val="125000"/>
              </a:lnSpc>
              <a:spcBef>
                <a:spcPct val="20000"/>
              </a:spcBef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algn="ctr">
              <a:lnSpc>
                <a:spcPct val="125000"/>
              </a:lnSpc>
              <a:spcBef>
                <a:spcPct val="20000"/>
              </a:spcBef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algn="ctr">
              <a:lnSpc>
                <a:spcPct val="125000"/>
              </a:lnSpc>
              <a:spcBef>
                <a:spcPct val="20000"/>
              </a:spcBef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buFontTx/>
              <a:buChar char="•"/>
              <a:defRPr/>
            </a:pPr>
            <a:endParaRPr lang="zh-CN" altLang="en-US" smtClean="0">
              <a:solidFill>
                <a:schemeClr val="tx1"/>
              </a:solidFill>
              <a:ea typeface="楷体_GB2312" panose="02010609030101010101" pitchFamily="49" charset="-122"/>
            </a:endParaRPr>
          </a:p>
        </p:txBody>
      </p:sp>
      <p:pic>
        <p:nvPicPr>
          <p:cNvPr id="1031" name="Picture 7" descr="C:\Users\yxp\Desktop\未标题-1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33338"/>
            <a:ext cx="9001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E:\work\汇报\AMS2018年会\lasw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5" y="79375"/>
            <a:ext cx="10048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华文新魏" panose="0201080004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华文新魏" panose="0201080004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华文新魏" panose="0201080004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华文新魏" panose="02010800040101010101" pitchFamily="2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3"/>
        </a:buBlip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SzPct val="75000"/>
        <a:buBlip>
          <a:blip r:embed="rId14"/>
        </a:buBlip>
        <a:defRPr sz="24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SzPct val="75000"/>
        <a:buChar char="o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SzPct val="75000"/>
        <a:buChar char="o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SzPct val="75000"/>
        <a:buChar char="o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SzPct val="75000"/>
        <a:buChar char="o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SzPct val="75000"/>
        <a:buChar char="o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50.jpeg"/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3.GIF"/><Relationship Id="rId1" Type="http://schemas.openxmlformats.org/officeDocument/2006/relationships/image" Target="../media/image52.GIF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17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1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wmf"/><Relationship Id="rId3" Type="http://schemas.openxmlformats.org/officeDocument/2006/relationships/oleObject" Target="../embeddings/oleObject2.bin"/><Relationship Id="rId24" Type="http://schemas.openxmlformats.org/officeDocument/2006/relationships/notesSlide" Target="../notesSlides/notesSlide2.xml"/><Relationship Id="rId23" Type="http://schemas.openxmlformats.org/officeDocument/2006/relationships/vmlDrawing" Target="../drawings/vmlDrawing1.vml"/><Relationship Id="rId22" Type="http://schemas.openxmlformats.org/officeDocument/2006/relationships/slideLayout" Target="../slideLayouts/slideLayout2.xml"/><Relationship Id="rId21" Type="http://schemas.openxmlformats.org/officeDocument/2006/relationships/image" Target="../media/image24.wmf"/><Relationship Id="rId20" Type="http://schemas.openxmlformats.org/officeDocument/2006/relationships/oleObject" Target="../embeddings/oleObject10.bin"/><Relationship Id="rId2" Type="http://schemas.openxmlformats.org/officeDocument/2006/relationships/image" Target="../media/image14.wmf"/><Relationship Id="rId19" Type="http://schemas.openxmlformats.org/officeDocument/2006/relationships/image" Target="../media/image23.wmf"/><Relationship Id="rId18" Type="http://schemas.openxmlformats.org/officeDocument/2006/relationships/oleObject" Target="../embeddings/oleObject9.bin"/><Relationship Id="rId17" Type="http://schemas.openxmlformats.org/officeDocument/2006/relationships/image" Target="../media/image22.png"/><Relationship Id="rId16" Type="http://schemas.openxmlformats.org/officeDocument/2006/relationships/image" Target="../media/image21.wmf"/><Relationship Id="rId15" Type="http://schemas.openxmlformats.org/officeDocument/2006/relationships/oleObject" Target="../embeddings/oleObject8.bin"/><Relationship Id="rId14" Type="http://schemas.openxmlformats.org/officeDocument/2006/relationships/image" Target="../media/image20.wmf"/><Relationship Id="rId13" Type="http://schemas.openxmlformats.org/officeDocument/2006/relationships/oleObject" Target="../embeddings/oleObject7.bin"/><Relationship Id="rId12" Type="http://schemas.openxmlformats.org/officeDocument/2006/relationships/image" Target="../media/image19.wmf"/><Relationship Id="rId11" Type="http://schemas.openxmlformats.org/officeDocument/2006/relationships/oleObject" Target="../embeddings/oleObject6.bin"/><Relationship Id="rId10" Type="http://schemas.openxmlformats.org/officeDocument/2006/relationships/image" Target="../media/image18.wmf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2.bin"/><Relationship Id="rId3" Type="http://schemas.openxmlformats.org/officeDocument/2006/relationships/image" Target="../media/image26.wmf"/><Relationship Id="rId2" Type="http://schemas.openxmlformats.org/officeDocument/2006/relationships/oleObject" Target="../embeddings/oleObject11.bin"/><Relationship Id="rId1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GIF"/><Relationship Id="rId1" Type="http://schemas.openxmlformats.org/officeDocument/2006/relationships/image" Target="../media/image31.GI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9.jpeg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3.GIF"/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image" Target="../media/image4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927609"/>
            <a:ext cx="9144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dobe 黑体 Std R" panose="020B0400000000000000" pitchFamily="34" charset="-122"/>
                <a:cs typeface="Times New Roman" panose="02020603050405020304" pitchFamily="18" charset="0"/>
              </a:rPr>
              <a:t>Applying of Gridless Method in Data Assimilation System</a:t>
            </a:r>
            <a:endParaRPr kumimoji="1" lang="en-US" altLang="zh-CN" sz="3200" dirty="0">
              <a:solidFill>
                <a:srgbClr val="FF0000"/>
              </a:solidFill>
              <a:latin typeface="Times New Roman" panose="02020603050405020304" pitchFamily="18" charset="0"/>
              <a:ea typeface="Adobe 黑体 Std R" panose="020B04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4390126"/>
            <a:ext cx="914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400" dirty="0">
                <a:solidFill>
                  <a:srgbClr val="0000FF"/>
                </a:solidFill>
                <a:ea typeface="仿宋_GB2312" panose="02010609030101010101" pitchFamily="49" charset="-122"/>
              </a:rPr>
              <a:t>Xinpeng YUAN and Xudong LIANG </a:t>
            </a:r>
            <a:endParaRPr lang="en-US" altLang="zh-CN" sz="2400" dirty="0">
              <a:solidFill>
                <a:srgbClr val="0000FF"/>
              </a:solidFill>
              <a:ea typeface="仿宋_GB2312" panose="02010609030101010101" pitchFamily="49" charset="-122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47700" y="5050155"/>
            <a:ext cx="7584440" cy="175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indent="0" algn="ctr" latinLnBrk="0">
              <a:lnSpc>
                <a:spcPct val="150000"/>
              </a:lnSpc>
              <a:spcBef>
                <a:spcPts val="0"/>
              </a:spcBef>
            </a:pPr>
            <a:r>
              <a:rPr kumimoji="1"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仿宋_GB2312" panose="02010609030101010101" pitchFamily="49" charset="-122"/>
              </a:rPr>
              <a:t>State Key Laboratory of Severe Weather Meteorological Science and Technology, Chinese Academy of Meteorological Sciences, China Meteorological Administration, Beijing 100081, China</a:t>
            </a:r>
            <a:endParaRPr kumimoji="1" lang="en-US" altLang="zh-CN" sz="1800" dirty="0">
              <a:solidFill>
                <a:schemeClr val="tx1"/>
              </a:solidFill>
              <a:latin typeface="Times New Roman" panose="02020603050405020304" pitchFamily="18" charset="0"/>
              <a:ea typeface="仿宋_GB2312" panose="02010609030101010101" pitchFamily="49" charset="-122"/>
            </a:endParaRPr>
          </a:p>
          <a:p>
            <a:pPr marL="0" indent="0" algn="ctr" latinLnBrk="0">
              <a:lnSpc>
                <a:spcPct val="150000"/>
              </a:lnSpc>
              <a:spcBef>
                <a:spcPts val="0"/>
              </a:spcBef>
            </a:pPr>
            <a:endParaRPr kumimoji="1" lang="en-US" altLang="zh-CN" sz="1800" dirty="0">
              <a:solidFill>
                <a:schemeClr val="tx1"/>
              </a:solidFill>
              <a:latin typeface="Times New Roman" panose="02020603050405020304" pitchFamily="18" charset="0"/>
              <a:ea typeface="仿宋_GB2312" panose="02010609030101010101" pitchFamily="49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76807" name="图片 23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944811"/>
            <a:ext cx="28003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6" name="图片 2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16732"/>
            <a:ext cx="28003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5" name="图片 2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1016732"/>
            <a:ext cx="28003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1449154" y="4101819"/>
          <a:ext cx="6021705" cy="17754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6830"/>
                <a:gridCol w="742315"/>
                <a:gridCol w="841375"/>
                <a:gridCol w="841375"/>
                <a:gridCol w="778510"/>
                <a:gridCol w="755650"/>
                <a:gridCol w="755650"/>
              </a:tblGrid>
              <a:tr h="20979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zh-CN" sz="1100" dirty="0">
                        <a:effectLst/>
                        <a:latin typeface="Calibri" panose="020F0502020204030204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Longitude and latitude grids</a:t>
                      </a:r>
                      <a:endParaRPr lang="zh-CN" sz="1100">
                        <a:effectLst/>
                        <a:latin typeface="Calibri" panose="020F0502020204030204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Unstructured triangular grids</a:t>
                      </a:r>
                      <a:endParaRPr lang="zh-CN" sz="1100" dirty="0">
                        <a:effectLst/>
                        <a:latin typeface="Calibri" panose="020F0502020204030204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 hMerge="1">
                  <a:tcPr/>
                </a:tc>
                <a:tc hMerge="1">
                  <a:tcPr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U wind</a:t>
                      </a:r>
                      <a:endParaRPr lang="zh-CN" sz="1100">
                        <a:effectLst/>
                        <a:latin typeface="Calibri" panose="020F0502020204030204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V wind</a:t>
                      </a:r>
                      <a:endParaRPr lang="zh-CN" sz="1100">
                        <a:effectLst/>
                        <a:latin typeface="Calibri" panose="020F0502020204030204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Pressure</a:t>
                      </a:r>
                      <a:endParaRPr lang="zh-CN" sz="1100">
                        <a:effectLst/>
                        <a:latin typeface="Calibri" panose="020F0502020204030204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U wind</a:t>
                      </a:r>
                      <a:endParaRPr lang="zh-CN" sz="1100">
                        <a:effectLst/>
                        <a:latin typeface="Calibri" panose="020F0502020204030204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V wind</a:t>
                      </a:r>
                      <a:endParaRPr lang="zh-CN" sz="1100">
                        <a:effectLst/>
                        <a:latin typeface="Calibri" panose="020F0502020204030204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Pressure</a:t>
                      </a:r>
                      <a:endParaRPr lang="zh-CN" sz="1100">
                        <a:effectLst/>
                        <a:latin typeface="Calibri" panose="020F0502020204030204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Mean background error</a:t>
                      </a:r>
                      <a:endParaRPr lang="zh-CN" sz="1100">
                        <a:effectLst/>
                        <a:latin typeface="Calibri" panose="020F0502020204030204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2.955</a:t>
                      </a:r>
                      <a:endParaRPr lang="zh-CN" sz="1100">
                        <a:effectLst/>
                        <a:latin typeface="Calibri" panose="020F0502020204030204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2.784</a:t>
                      </a:r>
                      <a:endParaRPr lang="zh-CN" sz="1100">
                        <a:effectLst/>
                        <a:latin typeface="Calibri" panose="020F0502020204030204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705.116</a:t>
                      </a:r>
                      <a:endParaRPr lang="zh-CN" sz="1100">
                        <a:effectLst/>
                        <a:latin typeface="Calibri" panose="020F0502020204030204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3.935</a:t>
                      </a:r>
                      <a:endParaRPr lang="zh-CN" sz="1100">
                        <a:effectLst/>
                        <a:latin typeface="Calibri" panose="020F0502020204030204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3.881</a:t>
                      </a:r>
                      <a:endParaRPr lang="zh-CN" sz="1100">
                        <a:effectLst/>
                        <a:latin typeface="Calibri" panose="020F0502020204030204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864.977</a:t>
                      </a:r>
                      <a:endParaRPr lang="zh-CN" sz="1100" dirty="0">
                        <a:effectLst/>
                        <a:latin typeface="Calibri" panose="020F0502020204030204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Mean  analysis error</a:t>
                      </a:r>
                      <a:endParaRPr lang="zh-CN" sz="1100">
                        <a:effectLst/>
                        <a:latin typeface="Calibri" panose="020F0502020204030204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0.226</a:t>
                      </a:r>
                      <a:endParaRPr lang="zh-CN" sz="1100">
                        <a:effectLst/>
                        <a:latin typeface="Calibri" panose="020F0502020204030204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0.220</a:t>
                      </a:r>
                      <a:endParaRPr lang="zh-CN" sz="1100">
                        <a:effectLst/>
                        <a:latin typeface="Calibri" panose="020F0502020204030204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4.331</a:t>
                      </a:r>
                      <a:endParaRPr lang="zh-CN" sz="1100">
                        <a:effectLst/>
                        <a:latin typeface="Calibri" panose="020F0502020204030204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0.263</a:t>
                      </a:r>
                      <a:endParaRPr lang="zh-CN" sz="1100">
                        <a:effectLst/>
                        <a:latin typeface="Calibri" panose="020F0502020204030204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0.237</a:t>
                      </a:r>
                      <a:endParaRPr lang="zh-CN" sz="1100">
                        <a:effectLst/>
                        <a:latin typeface="Calibri" panose="020F0502020204030204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5.197</a:t>
                      </a:r>
                      <a:endParaRPr lang="zh-CN" sz="1100" dirty="0">
                        <a:effectLst/>
                        <a:latin typeface="Calibri" panose="020F0502020204030204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Percentage error reduction</a:t>
                      </a:r>
                      <a:endParaRPr lang="zh-CN" sz="1100">
                        <a:effectLst/>
                        <a:latin typeface="Calibri" panose="020F0502020204030204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92.4%</a:t>
                      </a:r>
                      <a:endParaRPr lang="zh-CN" sz="1100">
                        <a:effectLst/>
                        <a:latin typeface="Calibri" panose="020F0502020204030204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92.1%</a:t>
                      </a:r>
                      <a:endParaRPr lang="zh-CN" sz="1100">
                        <a:effectLst/>
                        <a:latin typeface="Calibri" panose="020F0502020204030204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99.4%</a:t>
                      </a:r>
                      <a:endParaRPr lang="zh-CN" sz="1100">
                        <a:effectLst/>
                        <a:latin typeface="Calibri" panose="020F0502020204030204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93.3%</a:t>
                      </a:r>
                      <a:endParaRPr lang="zh-CN" sz="1100">
                        <a:effectLst/>
                        <a:latin typeface="Calibri" panose="020F0502020204030204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93.9%</a:t>
                      </a:r>
                      <a:endParaRPr lang="zh-CN" sz="1100">
                        <a:effectLst/>
                        <a:latin typeface="Calibri" panose="020F0502020204030204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99.4%</a:t>
                      </a:r>
                      <a:endParaRPr lang="zh-CN" sz="1100" dirty="0">
                        <a:effectLst/>
                        <a:latin typeface="Calibri" panose="020F0502020204030204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939817" y="3473450"/>
            <a:ext cx="30403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results of data assimilation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78850" name="图片 3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046" y="1535075"/>
            <a:ext cx="27051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49" name="图片 255" descr="说明: C:\Users\Administrator\AppData\Local\Microsoft\Windows\INetCache\Content.Word\quyu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470" y="1520788"/>
            <a:ext cx="245745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78854" name="图片 2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786" y="4329100"/>
            <a:ext cx="28003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3" name="图片 2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146" y="4317268"/>
            <a:ext cx="28003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20650" y="980440"/>
            <a:ext cx="3109595" cy="2553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coarse grid with 10,242 triangular meshes is adopted globally, with a resolution of 6.3 degrees. And a coarse grid with a resolution of 1 degree is adopted in </a:t>
            </a:r>
            <a:endParaRPr lang="en-US" altLang="zh-CN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b="0" dirty="0">
              <a:solidFill>
                <a:schemeClr val="tx1"/>
              </a:solidFill>
              <a:latin typeface="黑体" panose="02010609060101010101" pitchFamily="49" charset="-122"/>
            </a:endParaRPr>
          </a:p>
          <a:p>
            <a:endParaRPr lang="zh-CN" altLang="en-US" b="0" dirty="0">
              <a:solidFill>
                <a:schemeClr val="tx1"/>
              </a:solidFill>
              <a:latin typeface="黑体" panose="02010609060101010101" pitchFamily="49" charset="-122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215265" y="2961005"/>
          <a:ext cx="21875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8" name="Equation" r:id="rId5" imgW="1879600" imgH="279400" progId="Equation.DSMT4">
                  <p:embed/>
                </p:oleObj>
              </mc:Choice>
              <mc:Fallback>
                <p:oleObj name="Equation" r:id="rId5" imgW="1879600" imgH="2794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65" y="2961005"/>
                        <a:ext cx="21875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1" name="Picture 7" descr="C:\Users\Administrator\Pictures\Saved Pictures\未标题-7.gif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593809" y="2168860"/>
            <a:ext cx="4191954" cy="372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0" name="Picture 6" descr="C:\Users\Administrator\Pictures\Saved Pictures\未标题-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949" y="2096852"/>
            <a:ext cx="4139952" cy="367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63"/>
          <p:cNvSpPr>
            <a:spLocks noChangeArrowheads="1"/>
          </p:cNvSpPr>
          <p:nvPr/>
        </p:nvSpPr>
        <p:spPr bwMode="auto">
          <a:xfrm>
            <a:off x="0" y="-20005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Rectangle 463"/>
          <p:cNvSpPr>
            <a:spLocks noChangeArrowheads="1"/>
          </p:cNvSpPr>
          <p:nvPr/>
        </p:nvSpPr>
        <p:spPr bwMode="auto">
          <a:xfrm>
            <a:off x="0" y="-20005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矩形 15"/>
          <p:cNvSpPr>
            <a:spLocks noChangeArrowheads="1"/>
          </p:cNvSpPr>
          <p:nvPr/>
        </p:nvSpPr>
        <p:spPr bwMode="auto">
          <a:xfrm>
            <a:off x="647700" y="1628775"/>
            <a:ext cx="81616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assimilated wind field                          The assimilated pressure field</a:t>
            </a:r>
            <a:endParaRPr lang="en-US" altLang="zh-CN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80902" name="图片 25" descr="说明: C:\Users\Administrator\AppData\Local\Microsoft\Windows\INetCache\Content.Word\a2.tif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3" y="1359260"/>
            <a:ext cx="241623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1" name="图片 23" descr="说明: C:\Users\Administrator\AppData\Local\Microsoft\Windows\INetCache\Content.Word\he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402" y="1376772"/>
            <a:ext cx="2460706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0" name="图片 227" descr="说明: C:\Users\Administrator\AppData\Local\Microsoft\Windows\INetCache\Content.Word\chaju1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672" y="1376772"/>
            <a:ext cx="2431059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899" name="图片 19" descr="说明: C:\Users\Administrator\AppData\Local\Microsoft\Windows\INetCache\Content.Word\b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2" y="4185084"/>
            <a:ext cx="2942206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898" name="图片 22" descr="说明: C:\Users\Administrator\AppData\Local\Microsoft\Windows\INetCache\Content.Word\he2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48" y="4185084"/>
            <a:ext cx="2959412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897" name="图片 225" descr="说明: C:\Users\Administrator\AppData\Local\Microsoft\Windows\INetCache\Content.Word\chaju2.t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099" y="4185084"/>
            <a:ext cx="2942206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9546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791580" y="1556792"/>
          <a:ext cx="7740661" cy="1512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6487"/>
                <a:gridCol w="3010257"/>
                <a:gridCol w="3283917"/>
              </a:tblGrid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zh-CN" sz="1800" dirty="0">
                        <a:effectLst/>
                        <a:latin typeface="Calibri" panose="020F0502020204030204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Separate assimilation</a:t>
                      </a:r>
                      <a:endParaRPr lang="zh-CN" sz="1800" dirty="0">
                        <a:effectLst/>
                        <a:latin typeface="Calibri" panose="020F0502020204030204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Simultaneous assimilation</a:t>
                      </a:r>
                      <a:endParaRPr lang="zh-CN" sz="1800">
                        <a:effectLst/>
                        <a:latin typeface="Calibri" panose="020F0502020204030204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U wind</a:t>
                      </a:r>
                      <a:endParaRPr lang="zh-CN" sz="1800" dirty="0">
                        <a:effectLst/>
                        <a:latin typeface="Calibri" panose="020F0502020204030204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0.9902</a:t>
                      </a:r>
                      <a:endParaRPr lang="zh-CN" sz="1800" dirty="0">
                        <a:effectLst/>
                        <a:latin typeface="Calibri" panose="020F0502020204030204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0.9921</a:t>
                      </a:r>
                      <a:endParaRPr lang="zh-CN" sz="1800" dirty="0">
                        <a:effectLst/>
                        <a:latin typeface="Calibri" panose="020F0502020204030204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V wind</a:t>
                      </a:r>
                      <a:endParaRPr lang="zh-CN" sz="1800">
                        <a:effectLst/>
                        <a:latin typeface="Calibri" panose="020F0502020204030204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0.9932</a:t>
                      </a:r>
                      <a:endParaRPr lang="zh-CN" sz="1800">
                        <a:effectLst/>
                        <a:latin typeface="Calibri" panose="020F0502020204030204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0.9950</a:t>
                      </a:r>
                      <a:endParaRPr lang="zh-CN" sz="1800" dirty="0">
                        <a:effectLst/>
                        <a:latin typeface="Calibri" panose="020F0502020204030204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Wind speed</a:t>
                      </a:r>
                      <a:endParaRPr lang="zh-CN" sz="1800">
                        <a:effectLst/>
                        <a:latin typeface="Calibri" panose="020F0502020204030204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0.9885</a:t>
                      </a:r>
                      <a:endParaRPr lang="zh-CN" sz="1800" dirty="0">
                        <a:effectLst/>
                        <a:latin typeface="Calibri" panose="020F0502020204030204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0.9911</a:t>
                      </a:r>
                      <a:endParaRPr lang="zh-CN" sz="1800" dirty="0">
                        <a:effectLst/>
                        <a:latin typeface="Calibri" panose="020F0502020204030204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81923" name="图片 250" descr="说明: C:\Users\Administrator\AppData\Local\Microsoft\Windows\INetCache\Content.Word\fig10a.tif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3753036"/>
            <a:ext cx="28003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2" name="图片 252" descr="说明: C:\Users\Administrator\AppData\Local\Microsoft\Windows\INetCache\Content.Word\fig10b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640" y="3753036"/>
            <a:ext cx="28003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1" name="Picture 1" descr="fig10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55112"/>
            <a:ext cx="280987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971600" y="1124744"/>
            <a:ext cx="74168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Correlation coefficient between fine resolution interpolation results and coarse resolution assimilation results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935038" y="1701165"/>
            <a:ext cx="748982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en-US" altLang="zh-CN" sz="4800">
                <a:solidFill>
                  <a:srgbClr val="0000FF"/>
                </a:solidFill>
                <a:ea typeface="华文彩云" panose="02010800040101010101" pitchFamily="2" charset="-122"/>
              </a:rPr>
              <a:t>Thank you! Your comments and corrections are sincerely welcomed! </a:t>
            </a:r>
            <a:endParaRPr lang="en-US" altLang="zh-CN" sz="4800">
              <a:solidFill>
                <a:srgbClr val="0000FF"/>
              </a:solidFill>
              <a:ea typeface="华文彩云" panose="0201080004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0"/>
          <p:cNvSpPr>
            <a:spLocks noChangeArrowheads="1"/>
          </p:cNvSpPr>
          <p:nvPr/>
        </p:nvSpPr>
        <p:spPr bwMode="auto">
          <a:xfrm>
            <a:off x="331422" y="908721"/>
            <a:ext cx="8507052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19455" indent="-1079500">
              <a:lnSpc>
                <a:spcPct val="150000"/>
              </a:lnSpc>
            </a:pP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Background: In recent years, unstructured meshes have received much attention in the development of numerical models, and various mesh structures have been proposed. </a:t>
            </a:r>
            <a:endParaRPr lang="en-US" altLang="zh-CN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950173"/>
            <a:ext cx="1755195" cy="2364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135" y="1806157"/>
            <a:ext cx="1550194" cy="245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4" y="1770152"/>
            <a:ext cx="1884554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704" y="1770152"/>
            <a:ext cx="1895279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916" y="1699920"/>
            <a:ext cx="1884691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20"/>
          <p:cNvSpPr>
            <a:spLocks noChangeArrowheads="1"/>
          </p:cNvSpPr>
          <p:nvPr/>
        </p:nvSpPr>
        <p:spPr bwMode="auto">
          <a:xfrm>
            <a:off x="189865" y="4290060"/>
            <a:ext cx="9154160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latinLnBrk="0">
              <a:lnSpc>
                <a:spcPct val="150000"/>
              </a:lnSpc>
            </a:pPr>
            <a:r>
              <a:rPr lang="en-US" altLang="zh-CN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dynamic framework algorithms of quasi-uniform meshes include: A-grid, C-grid, D-grid, Z-grid, and so on. </a:t>
            </a:r>
            <a:endParaRPr lang="en-US" altLang="zh-CN" sz="1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5"/>
          <p:cNvSpPr>
            <a:spLocks noChangeArrowheads="1"/>
          </p:cNvSpPr>
          <p:nvPr/>
        </p:nvSpPr>
        <p:spPr bwMode="auto">
          <a:xfrm>
            <a:off x="988842" y="4917628"/>
            <a:ext cx="1697831" cy="19380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endParaRPr lang="en-US" altLang="zh-CN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endParaRPr lang="en-US" altLang="zh-CN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endParaRPr lang="en-US" altLang="zh-CN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endParaRPr lang="en-US" altLang="zh-CN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en-US" altLang="zh-CN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A-mesh</a:t>
            </a:r>
            <a:r>
              <a:rPr lang="zh-CN" altLang="en-US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ACME-A </a:t>
            </a:r>
            <a:endParaRPr lang="zh-CN" altLang="en-US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矩形 5"/>
          <p:cNvSpPr>
            <a:spLocks noChangeArrowheads="1"/>
          </p:cNvSpPr>
          <p:nvPr/>
        </p:nvSpPr>
        <p:spPr bwMode="auto">
          <a:xfrm>
            <a:off x="6191872" y="4929398"/>
            <a:ext cx="1539479" cy="163004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 altLang="zh-CN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Z-mesh</a:t>
            </a:r>
            <a:r>
              <a:rPr lang="en-US" altLang="zh-CN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en-US" altLang="zh-CN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CSU</a:t>
            </a:r>
            <a:endParaRPr lang="zh-CN" altLang="en-US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矩形 5"/>
          <p:cNvSpPr>
            <a:spLocks noChangeArrowheads="1"/>
          </p:cNvSpPr>
          <p:nvPr/>
        </p:nvSpPr>
        <p:spPr bwMode="auto">
          <a:xfrm>
            <a:off x="2768826" y="4917628"/>
            <a:ext cx="1670447" cy="19380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 altLang="zh-CN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en-US" altLang="zh-CN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C-mesh</a:t>
            </a:r>
            <a:r>
              <a:rPr lang="en-US" altLang="zh-CN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endParaRPr lang="en-US" altLang="zh-CN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en-US" altLang="zh-CN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ICON,MPAS</a:t>
            </a:r>
            <a:endParaRPr lang="zh-CN" altLang="en-US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矩形 5"/>
          <p:cNvSpPr>
            <a:spLocks noChangeArrowheads="1"/>
          </p:cNvSpPr>
          <p:nvPr/>
        </p:nvSpPr>
        <p:spPr bwMode="auto">
          <a:xfrm>
            <a:off x="4494041" y="4917628"/>
            <a:ext cx="1643063" cy="163004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endParaRPr lang="en-US" altLang="zh-CN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endParaRPr lang="en-US" altLang="zh-CN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en-US" altLang="zh-CN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altLang="zh-CN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endParaRPr lang="en-US" altLang="zh-CN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en-US" altLang="zh-CN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D-mesh</a:t>
            </a:r>
            <a:r>
              <a:rPr lang="zh-CN" altLang="en-US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FV3 </a:t>
            </a:r>
            <a:endParaRPr lang="zh-CN" altLang="en-US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23" y="5097015"/>
            <a:ext cx="1564481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123" y="5162104"/>
            <a:ext cx="153352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426" y="5125590"/>
            <a:ext cx="1560909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685" y="5184987"/>
            <a:ext cx="1454944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20"/>
          <p:cNvSpPr>
            <a:spLocks noChangeArrowheads="1"/>
          </p:cNvSpPr>
          <p:nvPr/>
        </p:nvSpPr>
        <p:spPr bwMode="auto">
          <a:xfrm>
            <a:off x="178209" y="3863015"/>
            <a:ext cx="6580585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19455" indent="-1079500">
              <a:lnSpc>
                <a:spcPct val="150000"/>
              </a:lnSpc>
            </a:pPr>
            <a:r>
              <a:rPr lang="en-US" altLang="zh-CN" b="0" dirty="0" smtClean="0">
                <a:solidFill>
                  <a:schemeClr val="tx1"/>
                </a:solidFill>
              </a:rPr>
              <a:t>The handling of background error covariance     </a:t>
            </a:r>
            <a:r>
              <a:rPr lang="zh-CN" altLang="en-US" b="0" dirty="0" smtClean="0">
                <a:solidFill>
                  <a:schemeClr val="tx1"/>
                </a:solidFill>
              </a:rPr>
              <a:t>：</a:t>
            </a:r>
            <a:endParaRPr lang="en-US" altLang="zh-CN" b="0" dirty="0">
              <a:solidFill>
                <a:schemeClr val="tx1"/>
              </a:solidFill>
            </a:endParaRPr>
          </a:p>
        </p:txBody>
      </p:sp>
      <p:sp>
        <p:nvSpPr>
          <p:cNvPr id="3" name="矩形 20"/>
          <p:cNvSpPr>
            <a:spLocks noChangeArrowheads="1"/>
          </p:cNvSpPr>
          <p:nvPr/>
        </p:nvSpPr>
        <p:spPr bwMode="auto">
          <a:xfrm>
            <a:off x="178278" y="900447"/>
            <a:ext cx="6580584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19455" indent="-1079500">
              <a:lnSpc>
                <a:spcPct val="150000"/>
              </a:lnSpc>
            </a:pPr>
            <a:r>
              <a:rPr lang="en-US" altLang="zh-CN" b="0" dirty="0">
                <a:solidFill>
                  <a:schemeClr val="tx1"/>
                </a:solidFill>
              </a:rPr>
              <a:t>Incremental form of 3DVAR</a:t>
            </a:r>
            <a:r>
              <a:rPr lang="zh-CN" altLang="en-US" b="0" dirty="0">
                <a:solidFill>
                  <a:schemeClr val="tx1"/>
                </a:solidFill>
              </a:rPr>
              <a:t>：</a:t>
            </a:r>
            <a:endParaRPr lang="en-US" altLang="zh-CN" b="0" dirty="0">
              <a:solidFill>
                <a:schemeClr val="tx1"/>
              </a:solidFill>
            </a:endParaRPr>
          </a:p>
        </p:txBody>
      </p:sp>
      <p:graphicFrame>
        <p:nvGraphicFramePr>
          <p:cNvPr id="4" name="对象 2"/>
          <p:cNvGraphicFramePr>
            <a:graphicFrameLocks noChangeAspect="1"/>
          </p:cNvGraphicFramePr>
          <p:nvPr/>
        </p:nvGraphicFramePr>
        <p:xfrm>
          <a:off x="3800820" y="944725"/>
          <a:ext cx="3669872" cy="515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06" name="Equation" r:id="rId1" imgW="3797300" imgH="393700" progId="Equation.DSMT4">
                  <p:embed/>
                </p:oleObj>
              </mc:Choice>
              <mc:Fallback>
                <p:oleObj name="Equation" r:id="rId1" imgW="3797300" imgH="393700" progId="Equation.DSMT4">
                  <p:embed/>
                  <p:pic>
                    <p:nvPicPr>
                      <p:cNvPr id="0" name="图片 680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0820" y="944725"/>
                        <a:ext cx="3669872" cy="5154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4031856" y="1520788"/>
          <a:ext cx="2778442" cy="396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07" name="Equation" r:id="rId3" imgW="2578100" imgH="279400" progId="Equation.DSMT4">
                  <p:embed/>
                </p:oleObj>
              </mc:Choice>
              <mc:Fallback>
                <p:oleObj name="Equation" r:id="rId3" imgW="2578100" imgH="279400" progId="Equation.DSMT4">
                  <p:embed/>
                  <p:pic>
                    <p:nvPicPr>
                      <p:cNvPr id="0" name="图片 680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1856" y="1520788"/>
                        <a:ext cx="2778442" cy="3960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8"/>
          <p:cNvGraphicFramePr>
            <a:graphicFrameLocks noChangeAspect="1"/>
          </p:cNvGraphicFramePr>
          <p:nvPr/>
        </p:nvGraphicFramePr>
        <p:xfrm>
          <a:off x="7487089" y="2493330"/>
          <a:ext cx="145732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08" name="Equation" r:id="rId5" imgW="1587500" imgH="736600" progId="Equation.DSMT4">
                  <p:embed/>
                </p:oleObj>
              </mc:Choice>
              <mc:Fallback>
                <p:oleObj name="Equation" r:id="rId5" imgW="1587500" imgH="736600" progId="Equation.DSMT4">
                  <p:embed/>
                  <p:pic>
                    <p:nvPicPr>
                      <p:cNvPr id="0" name="图片 680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7089" y="2493330"/>
                        <a:ext cx="1457325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10"/>
          <p:cNvGraphicFramePr>
            <a:graphicFrameLocks noChangeAspect="1"/>
          </p:cNvGraphicFramePr>
          <p:nvPr/>
        </p:nvGraphicFramePr>
        <p:xfrm>
          <a:off x="3801112" y="2637164"/>
          <a:ext cx="1026319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09" name="Equation" r:id="rId7" imgW="837565" imgH="203200" progId="Equation.DSMT4">
                  <p:embed/>
                </p:oleObj>
              </mc:Choice>
              <mc:Fallback>
                <p:oleObj name="Equation" r:id="rId7" imgW="837565" imgH="203200" progId="Equation.DSMT4">
                  <p:embed/>
                  <p:pic>
                    <p:nvPicPr>
                      <p:cNvPr id="0" name="图片 680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1112" y="2637164"/>
                        <a:ext cx="1026319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12"/>
          <p:cNvGraphicFramePr>
            <a:graphicFrameLocks noChangeAspect="1"/>
          </p:cNvGraphicFramePr>
          <p:nvPr/>
        </p:nvGraphicFramePr>
        <p:xfrm>
          <a:off x="6268668" y="2313641"/>
          <a:ext cx="1000125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10" name="Equation" r:id="rId9" imgW="927100" imgH="838200" progId="Equation.DSMT4">
                  <p:embed/>
                </p:oleObj>
              </mc:Choice>
              <mc:Fallback>
                <p:oleObj name="Equation" r:id="rId9" imgW="927100" imgH="838200" progId="Equation.DSMT4">
                  <p:embed/>
                  <p:pic>
                    <p:nvPicPr>
                      <p:cNvPr id="0" name="图片 680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8668" y="2313641"/>
                        <a:ext cx="1000125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20"/>
          <p:cNvSpPr>
            <a:spLocks noChangeArrowheads="1"/>
          </p:cNvSpPr>
          <p:nvPr/>
        </p:nvSpPr>
        <p:spPr bwMode="auto">
          <a:xfrm>
            <a:off x="143510" y="1938655"/>
            <a:ext cx="792480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19455" indent="-1079500">
              <a:lnSpc>
                <a:spcPct val="150000"/>
              </a:lnSpc>
            </a:pPr>
            <a:r>
              <a:rPr lang="en-US" altLang="zh-CN" b="0" dirty="0">
                <a:solidFill>
                  <a:schemeClr val="tx1"/>
                </a:solidFill>
              </a:rPr>
              <a:t>The observation operator adopts Cressman interpolation</a:t>
            </a:r>
            <a:r>
              <a:rPr lang="zh-CN" altLang="en-US" b="0" dirty="0">
                <a:solidFill>
                  <a:schemeClr val="tx1"/>
                </a:solidFill>
              </a:rPr>
              <a:t>：</a:t>
            </a:r>
            <a:endParaRPr lang="en-US" altLang="zh-CN" b="0" dirty="0">
              <a:solidFill>
                <a:schemeClr val="tx1"/>
              </a:solidFill>
            </a:endParaRPr>
          </a:p>
        </p:txBody>
      </p:sp>
      <p:sp>
        <p:nvSpPr>
          <p:cNvPr id="11" name="矩形 20"/>
          <p:cNvSpPr>
            <a:spLocks noChangeArrowheads="1"/>
          </p:cNvSpPr>
          <p:nvPr/>
        </p:nvSpPr>
        <p:spPr bwMode="auto">
          <a:xfrm>
            <a:off x="5112385" y="2529840"/>
            <a:ext cx="134874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19455" indent="-1079500">
              <a:lnSpc>
                <a:spcPct val="150000"/>
              </a:lnSpc>
            </a:pPr>
            <a:r>
              <a:rPr lang="en-US" altLang="zh-CN" b="0" dirty="0" smtClean="0">
                <a:solidFill>
                  <a:schemeClr val="tx1"/>
                </a:solidFill>
              </a:rPr>
              <a:t>where</a:t>
            </a:r>
            <a:r>
              <a:rPr lang="zh-CN" altLang="en-US" b="0" dirty="0" smtClean="0">
                <a:solidFill>
                  <a:schemeClr val="tx1"/>
                </a:solidFill>
              </a:rPr>
              <a:t>：</a:t>
            </a:r>
            <a:endParaRPr lang="en-US" altLang="zh-CN" b="0" dirty="0">
              <a:solidFill>
                <a:schemeClr val="tx1"/>
              </a:solidFill>
            </a:endParaRPr>
          </a:p>
        </p:txBody>
      </p:sp>
      <p:sp>
        <p:nvSpPr>
          <p:cNvPr id="12" name="矩形 20"/>
          <p:cNvSpPr>
            <a:spLocks noChangeArrowheads="1"/>
          </p:cNvSpPr>
          <p:nvPr/>
        </p:nvSpPr>
        <p:spPr bwMode="auto">
          <a:xfrm>
            <a:off x="143508" y="3069595"/>
            <a:ext cx="6580585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19455" indent="-1079500">
              <a:lnSpc>
                <a:spcPct val="150000"/>
              </a:lnSpc>
            </a:pPr>
            <a:r>
              <a:rPr lang="en-US" altLang="zh-CN" b="0" dirty="0" smtClean="0">
                <a:solidFill>
                  <a:schemeClr val="tx1"/>
                </a:solidFill>
              </a:rPr>
              <a:t>Processing of background error covariance</a:t>
            </a:r>
            <a:r>
              <a:rPr lang="zh-CN" altLang="en-US" b="0" dirty="0" smtClean="0">
                <a:solidFill>
                  <a:schemeClr val="tx1"/>
                </a:solidFill>
              </a:rPr>
              <a:t>：</a:t>
            </a:r>
            <a:endParaRPr lang="en-US" altLang="zh-CN" b="0" dirty="0">
              <a:solidFill>
                <a:schemeClr val="tx1"/>
              </a:solidFill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411933" y="3573016"/>
          <a:ext cx="1186250" cy="434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11" name="Equation" r:id="rId11" imgW="21031200" imgH="5791200" progId="Equation.DSMT4">
                  <p:embed/>
                </p:oleObj>
              </mc:Choice>
              <mc:Fallback>
                <p:oleObj name="Equation" r:id="rId11" imgW="21031200" imgH="5791200" progId="Equation.DSMT4">
                  <p:embed/>
                  <p:pic>
                    <p:nvPicPr>
                      <p:cNvPr id="0" name="图片 680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933" y="3573016"/>
                        <a:ext cx="1186250" cy="4345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2807801" y="3537013"/>
          <a:ext cx="788544" cy="392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12" name="Equation" r:id="rId13" imgW="558800" imgH="203200" progId="Equation.DSMT4">
                  <p:embed/>
                </p:oleObj>
              </mc:Choice>
              <mc:Fallback>
                <p:oleObj name="Equation" r:id="rId13" imgW="558800" imgH="203200" progId="Equation.DSMT4">
                  <p:embed/>
                  <p:pic>
                    <p:nvPicPr>
                      <p:cNvPr id="0" name="图片 680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7801" y="3537013"/>
                        <a:ext cx="788544" cy="3920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5417277" y="4042591"/>
          <a:ext cx="217445" cy="324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13" name="Equation" r:id="rId15" imgW="5181600" imgH="5791200" progId="Equation.DSMT4">
                  <p:embed/>
                </p:oleObj>
              </mc:Choice>
              <mc:Fallback>
                <p:oleObj name="Equation" r:id="rId15" imgW="5181600" imgH="5791200" progId="Equation.DSMT4">
                  <p:embed/>
                  <p:pic>
                    <p:nvPicPr>
                      <p:cNvPr id="0" name="图片 6801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417277" y="4042591"/>
                        <a:ext cx="217445" cy="3240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图片 16"/>
          <p:cNvPicPr/>
          <p:nvPr/>
        </p:nvPicPr>
        <p:blipFill>
          <a:blip r:embed="rId17"/>
          <a:stretch>
            <a:fillRect/>
          </a:stretch>
        </p:blipFill>
        <p:spPr>
          <a:xfrm>
            <a:off x="3545887" y="4423752"/>
            <a:ext cx="1782197" cy="2420888"/>
          </a:xfrm>
          <a:prstGeom prst="rect">
            <a:avLst/>
          </a:prstGeom>
        </p:spPr>
      </p:pic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5598114" y="4437113"/>
          <a:ext cx="3157291" cy="2385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14" name="Equation" r:id="rId18" imgW="3492500" imgH="1981200" progId="Equation.DSMT4">
                  <p:embed/>
                </p:oleObj>
              </mc:Choice>
              <mc:Fallback>
                <p:oleObj name="Equation" r:id="rId18" imgW="3492500" imgH="1981200" progId="Equation.DSMT4">
                  <p:embed/>
                  <p:pic>
                    <p:nvPicPr>
                      <p:cNvPr id="0" name="图片 680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8114" y="4437113"/>
                        <a:ext cx="3157291" cy="23858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694543" y="4869161"/>
          <a:ext cx="2184073" cy="1346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15" name="Equation" r:id="rId20" imgW="1524000" imgH="711200" progId="Equation.DSMT4">
                  <p:embed/>
                </p:oleObj>
              </mc:Choice>
              <mc:Fallback>
                <p:oleObj name="Equation" r:id="rId20" imgW="1524000" imgH="711200" progId="Equation.DSMT4">
                  <p:embed/>
                  <p:pic>
                    <p:nvPicPr>
                      <p:cNvPr id="0" name="图片 680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543" y="4869161"/>
                        <a:ext cx="2184073" cy="13468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51" name="Picture 1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107" y="2132856"/>
            <a:ext cx="3901893" cy="370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5"/>
          <p:cNvSpPr>
            <a:spLocks noChangeArrowheads="1"/>
          </p:cNvSpPr>
          <p:nvPr/>
        </p:nvSpPr>
        <p:spPr bwMode="auto">
          <a:xfrm>
            <a:off x="287524" y="1821768"/>
            <a:ext cx="404304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 tests for the Rankine vortex. </a:t>
            </a:r>
            <a:endParaRPr lang="en-US" altLang="zh-CN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1727550" y="2344683"/>
          <a:ext cx="2304256" cy="150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9" name="Equation" r:id="rId2" imgW="1587500" imgH="1041400" progId="Equation.DSMT4">
                  <p:embed/>
                </p:oleObj>
              </mc:Choice>
              <mc:Fallback>
                <p:oleObj name="Equation" r:id="rId2" imgW="1587500" imgH="1041400" progId="Equation.DSMT4">
                  <p:embed/>
                  <p:pic>
                    <p:nvPicPr>
                      <p:cNvPr id="0" name="图片 747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550" y="2344683"/>
                        <a:ext cx="2304256" cy="1503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矩形 15"/>
          <p:cNvSpPr>
            <a:spLocks noChangeArrowheads="1"/>
          </p:cNvSpPr>
          <p:nvPr/>
        </p:nvSpPr>
        <p:spPr bwMode="auto">
          <a:xfrm>
            <a:off x="391540" y="4054016"/>
            <a:ext cx="3582035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Here, </a:t>
            </a:r>
            <a:r>
              <a:rPr lang="en-US" altLang="zh-CN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the tangential velocity, </a:t>
            </a:r>
            <a:endParaRPr lang="en-US" altLang="zh-CN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satisfies the geostrophic </a:t>
            </a:r>
            <a:endParaRPr lang="en-US" altLang="zh-CN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balance relationship.  </a:t>
            </a:r>
            <a:endParaRPr lang="en-US" altLang="zh-CN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1943450" y="5301461"/>
          <a:ext cx="1579498" cy="59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0" name="Equation" r:id="rId4" imgW="1104900" imgH="419100" progId="Equation.DSMT4">
                  <p:embed/>
                </p:oleObj>
              </mc:Choice>
              <mc:Fallback>
                <p:oleObj name="Equation" r:id="rId4" imgW="1104900" imgH="419100" progId="Equation.DSMT4">
                  <p:embed/>
                  <p:pic>
                    <p:nvPicPr>
                      <p:cNvPr id="0" name="图片 747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450" y="5301461"/>
                        <a:ext cx="1579498" cy="5991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39750" y="1052830"/>
            <a:ext cx="778192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known that for the observed pressure field, the background field of the 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 field is 0, and the background field of the pressure is the standard atmospheric pressure. </a:t>
            </a:r>
            <a:endParaRPr lang="en-US" altLang="zh-CN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2778848"/>
            <a:ext cx="3580342" cy="336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7" name="图片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321" y="2318024"/>
            <a:ext cx="3133147" cy="22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6" name="图片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321" y="4534672"/>
            <a:ext cx="3133147" cy="22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441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223645" y="2423160"/>
            <a:ext cx="289877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 domain</a:t>
            </a:r>
            <a:endParaRPr lang="en-US" altLang="zh-CN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372225" y="1954530"/>
            <a:ext cx="196469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function</a:t>
            </a:r>
            <a:endParaRPr lang="en-US" altLang="zh-CN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5"/>
          <p:cNvSpPr>
            <a:spLocks noChangeArrowheads="1"/>
          </p:cNvSpPr>
          <p:nvPr/>
        </p:nvSpPr>
        <p:spPr bwMode="auto">
          <a:xfrm>
            <a:off x="719653" y="2204931"/>
            <a:ext cx="783209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assimilated wind field</a:t>
            </a:r>
            <a:r>
              <a:rPr lang="zh-CN" alt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zh-CN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assimilated pressure field</a:t>
            </a:r>
            <a:endParaRPr lang="en-US" altLang="zh-CN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3850" y="981075"/>
            <a:ext cx="8642350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known that for the observed pressure field, the background field of the wind field is 0, and the background field of the pressure is the standard atmospheric pressure.</a:t>
            </a:r>
            <a:endParaRPr lang="en-US" altLang="zh-CN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948" name="Picture 4" descr="D:\work_paper\2023.8.21\未标题-6.gif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644008" y="2744924"/>
            <a:ext cx="4452197" cy="395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49" name="Picture 5" descr="D:\work_paper\2023.8.21\未标题-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61" y="2708920"/>
            <a:ext cx="4475394" cy="397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75236" y="1484531"/>
            <a:ext cx="733161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evolution of the average error of the analysis field.</a:t>
            </a:r>
            <a:endParaRPr lang="en-US" altLang="zh-CN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75785" name="图片 224" descr="说明: C:\Users\Administrator\AppData\Local\Microsoft\Windows\INetCache\Content.Word\c.tif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02" y="2115344"/>
            <a:ext cx="3105692" cy="219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4" name="图片 2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164" y="2187352"/>
            <a:ext cx="2986135" cy="211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3" name="图片 2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849" y="2187352"/>
            <a:ext cx="3007151" cy="212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19888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21" name="表格 20"/>
          <p:cNvGraphicFramePr>
            <a:graphicFrameLocks noGrp="1"/>
          </p:cNvGraphicFramePr>
          <p:nvPr/>
        </p:nvGraphicFramePr>
        <p:xfrm>
          <a:off x="1655358" y="4797214"/>
          <a:ext cx="5253936" cy="1224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9816"/>
                <a:gridCol w="1045066"/>
                <a:gridCol w="1184527"/>
                <a:gridCol w="1184527"/>
              </a:tblGrid>
              <a:tr h="24580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zh-CN" sz="1100" dirty="0">
                        <a:effectLst/>
                        <a:latin typeface="Calibri" panose="020F0502020204030204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effectLst/>
                          <a:latin typeface="Times New Roman" panose="02020603050405020304" pitchFamily="18" charset="0"/>
                          <a:ea typeface="等线" panose="02010600030101010101" charset="-122"/>
                          <a:cs typeface="Times New Roman" panose="02020603050405020304" pitchFamily="18" charset="0"/>
                        </a:rPr>
                        <a:t>The results of data assimilation for irregularly distributed data</a:t>
                      </a:r>
                      <a:endParaRPr lang="en-US" altLang="zh-CN" sz="1400" dirty="0"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cPr/>
                </a:tc>
                <a:tc hMerge="1">
                  <a:tcPr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U wind</a:t>
                      </a:r>
                      <a:endParaRPr lang="zh-CN" sz="1100">
                        <a:effectLst/>
                        <a:latin typeface="Calibri" panose="020F0502020204030204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V wind</a:t>
                      </a:r>
                      <a:endParaRPr lang="zh-CN" sz="1100">
                        <a:effectLst/>
                        <a:latin typeface="Calibri" panose="020F0502020204030204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Pressure</a:t>
                      </a:r>
                      <a:endParaRPr lang="zh-CN" sz="1100">
                        <a:effectLst/>
                        <a:latin typeface="Calibri" panose="020F0502020204030204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Mean background error</a:t>
                      </a:r>
                      <a:endParaRPr lang="zh-CN" sz="1100">
                        <a:effectLst/>
                        <a:latin typeface="Calibri" panose="020F0502020204030204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4.125</a:t>
                      </a:r>
                      <a:endParaRPr lang="zh-CN" sz="1100" dirty="0">
                        <a:effectLst/>
                        <a:latin typeface="Calibri" panose="020F0502020204030204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4.142</a:t>
                      </a:r>
                      <a:endParaRPr lang="zh-CN" sz="1100" dirty="0">
                        <a:effectLst/>
                        <a:latin typeface="Calibri" panose="020F0502020204030204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906.086</a:t>
                      </a:r>
                      <a:endParaRPr lang="zh-CN" sz="1100" dirty="0">
                        <a:effectLst/>
                        <a:latin typeface="Calibri" panose="020F0502020204030204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Mean  analysis error</a:t>
                      </a:r>
                      <a:endParaRPr lang="zh-CN" sz="1100">
                        <a:effectLst/>
                        <a:latin typeface="Calibri" panose="020F0502020204030204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0.674</a:t>
                      </a:r>
                      <a:endParaRPr lang="zh-CN" sz="1100" dirty="0">
                        <a:effectLst/>
                        <a:latin typeface="Calibri" panose="020F0502020204030204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0.696</a:t>
                      </a:r>
                      <a:endParaRPr lang="zh-CN" sz="1100" dirty="0">
                        <a:effectLst/>
                        <a:latin typeface="Calibri" panose="020F0502020204030204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6.193</a:t>
                      </a:r>
                      <a:endParaRPr lang="zh-CN" sz="1100" dirty="0">
                        <a:effectLst/>
                        <a:latin typeface="Calibri" panose="020F0502020204030204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Percentage error reduction</a:t>
                      </a:r>
                      <a:endParaRPr lang="zh-CN" sz="1100">
                        <a:effectLst/>
                        <a:latin typeface="Calibri" panose="020F0502020204030204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83.6%</a:t>
                      </a:r>
                      <a:endParaRPr lang="zh-CN" sz="1100" dirty="0">
                        <a:effectLst/>
                        <a:latin typeface="Calibri" panose="020F0502020204030204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83.2%</a:t>
                      </a:r>
                      <a:endParaRPr lang="zh-CN" sz="1100" dirty="0">
                        <a:effectLst/>
                        <a:latin typeface="Calibri" panose="020F0502020204030204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99.4%</a:t>
                      </a:r>
                      <a:endParaRPr lang="zh-CN" sz="1100" dirty="0">
                        <a:effectLst/>
                        <a:latin typeface="Calibri" panose="020F0502020204030204"/>
                        <a:ea typeface="等线" panose="0201060003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76802" name="图片 23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4362348"/>
            <a:ext cx="28003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1" name="图片 2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129" y="4362348"/>
            <a:ext cx="28003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22" name="图片 21" descr="C:\Users\Administrator\AppData\Local\Microsoft\Windows\INetCache\Content.Word\QQ截图2023050814100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52736"/>
            <a:ext cx="2143125" cy="207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图片 22" descr="C:\Users\Administrator\AppData\Local\Microsoft\Windows\INetCache\Content.Word\QQ截图2023050814115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968" y="1088740"/>
            <a:ext cx="2062480" cy="205422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矩形 23"/>
          <p:cNvSpPr/>
          <p:nvPr/>
        </p:nvSpPr>
        <p:spPr>
          <a:xfrm>
            <a:off x="215265" y="1304925"/>
            <a:ext cx="3089910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Further tests are carried out for the latitude-longitude grid and the unstructured triangular grid. </a:t>
            </a:r>
            <a:endParaRPr lang="en-US" altLang="zh-CN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131820" y="3825240"/>
            <a:ext cx="344106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cost function for the test</a:t>
            </a:r>
            <a:endParaRPr lang="en-US" altLang="zh-CN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83970" name="Picture 2" descr="D:\work_paper\2023.8.21\未标题-4.gif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44576" y="4041068"/>
            <a:ext cx="3029660" cy="269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1" name="Picture 3" descr="D:\work_paper\2023.8.21\未标题-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3648" y="1173042"/>
            <a:ext cx="3032544" cy="269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2" name="Picture 4" descr="D:\work_paper\2023.8.21\未标题-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2610" y="1191183"/>
            <a:ext cx="2921626" cy="259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3" name="Picture 5" descr="D:\work_paper\2023.8.21\未标题-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93648" y="4086594"/>
            <a:ext cx="2978460" cy="264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国家奖申报">
  <a:themeElements>
    <a:clrScheme name="国家奖申报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国家奖申报">
      <a:majorFont>
        <a:latin typeface="Arial"/>
        <a:ea typeface="华文新魏"/>
        <a:cs typeface=""/>
      </a:majorFont>
      <a:minorFont>
        <a:latin typeface="Arial"/>
        <a:ea typeface="楷体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25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defRPr kumimoji="0" lang="zh-CN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楷体_GB2312" panose="02010609030101010101" pitchFamily="49" charset="-122"/>
          </a:defRPr>
        </a:defPPr>
      </a:lstStyle>
    </a:spDef>
    <a:lnDef>
      <a:spPr bwMode="auto">
        <a:noFill/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none"/>
        </a:ln>
      </a:spPr>
      <a:bodyPr/>
      <a:lstStyle/>
    </a:lnDef>
    <a:txDef>
      <a:spPr bwMode="auto">
        <a:noFill/>
        <a:ln w="28575">
          <a:solidFill>
            <a:srgbClr val="00B0F0"/>
          </a:solidFill>
          <a:miter lim="800000"/>
        </a:ln>
      </a:spPr>
      <a:bodyPr>
        <a:spAutoFit/>
      </a:bodyPr>
      <a:lstStyle>
        <a:defPPr algn="l">
          <a:lnSpc>
            <a:spcPct val="100000"/>
          </a:lnSpc>
          <a:spcBef>
            <a:spcPct val="0"/>
          </a:spcBef>
          <a:defRPr b="0">
            <a:solidFill>
              <a:schemeClr val="tx1"/>
            </a:solidFill>
            <a:ea typeface="宋体" panose="02010600030101010101" pitchFamily="2" charset="-122"/>
          </a:defRPr>
        </a:defPPr>
      </a:lstStyle>
    </a:txDef>
  </a:objectDefaults>
  <a:extraClrSchemeLst>
    <a:extraClrScheme>
      <a:clrScheme name="国家奖申报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国家奖申报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国家奖申报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国家奖申报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国家奖申报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国家奖申报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国家奖申报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国家奖申报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国家奖申报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国家奖申报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国家奖申报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国家奖申报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Settings\pag\Application Data\Microsoft\Templates\国家奖申报.pot</Template>
  <TotalTime>0</TotalTime>
  <Words>2818</Words>
  <Application>WPS 演示</Application>
  <PresentationFormat>全屏显示(4:3)</PresentationFormat>
  <Paragraphs>210</Paragraphs>
  <Slides>15</Slides>
  <Notes>8</Notes>
  <HiddenSlides>0</HiddenSlides>
  <MMClips>0</MMClips>
  <ScaleCrop>false</ScaleCrop>
  <HeadingPairs>
    <vt:vector size="8" baseType="variant">
      <vt:variant>
        <vt:lpstr>已用的字体</vt:lpstr>
      </vt:variant>
      <vt:variant>
        <vt:i4>54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13</vt:i4>
      </vt:variant>
      <vt:variant>
        <vt:lpstr>幻灯片标题</vt:lpstr>
      </vt:variant>
      <vt:variant>
        <vt:i4>15</vt:i4>
      </vt:variant>
    </vt:vector>
  </HeadingPairs>
  <TitlesOfParts>
    <vt:vector size="83" baseType="lpstr">
      <vt:lpstr>Arial</vt:lpstr>
      <vt:lpstr>宋体</vt:lpstr>
      <vt:lpstr>Wingdings</vt:lpstr>
      <vt:lpstr>黑体</vt:lpstr>
      <vt:lpstr>楷体_GB2312</vt:lpstr>
      <vt:lpstr>华文新魏</vt:lpstr>
      <vt:lpstr>楷体</vt:lpstr>
      <vt:lpstr>Adobe 黑体 Std R</vt:lpstr>
      <vt:lpstr>仿宋_GB2312</vt:lpstr>
      <vt:lpstr>Times New Roman</vt:lpstr>
      <vt:lpstr>隶书</vt:lpstr>
      <vt:lpstr>Calibri</vt:lpstr>
      <vt:lpstr>Times New Roman</vt:lpstr>
      <vt:lpstr>微软雅黑</vt:lpstr>
      <vt:lpstr>Arial Unicode MS</vt:lpstr>
      <vt:lpstr>等线</vt:lpstr>
      <vt:lpstr>华文彩云</vt:lpstr>
      <vt:lpstr>华文仿宋</vt:lpstr>
      <vt:lpstr>华文楷体</vt:lpstr>
      <vt:lpstr>华文行楷</vt:lpstr>
      <vt:lpstr>微软雅黑 Light</vt:lpstr>
      <vt:lpstr>Adobe 繁黑體 Std B</vt:lpstr>
      <vt:lpstr>Adobe Gothic Std B</vt:lpstr>
      <vt:lpstr>DFMincho-UB</vt:lpstr>
      <vt:lpstr>Kozuka Mincho Pro M</vt:lpstr>
      <vt:lpstr>MingLiU_HKSCS-ExtB</vt:lpstr>
      <vt:lpstr>Bahnschrift Condensed</vt:lpstr>
      <vt:lpstr>Bahnschrift SemiLight Condensed</vt:lpstr>
      <vt:lpstr>Californian FB</vt:lpstr>
      <vt:lpstr>Copperplate Gothic Light</vt:lpstr>
      <vt:lpstr>ESRI AMFM Electric</vt:lpstr>
      <vt:lpstr>ESRI Geology AGSO 1</vt:lpstr>
      <vt:lpstr>ESRI NIMA DNC LN</vt:lpstr>
      <vt:lpstr>ESRI SDS 2.00 1</vt:lpstr>
      <vt:lpstr>Euclid Math Two</vt:lpstr>
      <vt:lpstr>Humanst521 Lt BT</vt:lpstr>
      <vt:lpstr>Humnst777 Lt BT</vt:lpstr>
      <vt:lpstr>Leelawadee UI</vt:lpstr>
      <vt:lpstr>Nirmala UI Semilight</vt:lpstr>
      <vt:lpstr>Poplar Std</vt:lpstr>
      <vt:lpstr>Rockwell</vt:lpstr>
      <vt:lpstr>Sitka Banner</vt:lpstr>
      <vt:lpstr>Snap ITC</vt:lpstr>
      <vt:lpstr>Stencil Std</vt:lpstr>
      <vt:lpstr>Symbol Tiger Expert</vt:lpstr>
      <vt:lpstr>Tahoma</vt:lpstr>
      <vt:lpstr>汉仪中黑 197</vt:lpstr>
      <vt:lpstr>Adobe 仿宋 Std R</vt:lpstr>
      <vt:lpstr>方正姚体</vt:lpstr>
      <vt:lpstr>方正小标宋简体</vt:lpstr>
      <vt:lpstr>幼圆</vt:lpstr>
      <vt:lpstr>方正舒体</vt:lpstr>
      <vt:lpstr>Bookshelf Symbol 7</vt:lpstr>
      <vt:lpstr>方正兰亭超细黑简体</vt:lpstr>
      <vt:lpstr>国家奖申报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BIT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Wangxing</dc:creator>
  <cp:lastModifiedBy>大熊</cp:lastModifiedBy>
  <cp:revision>2469</cp:revision>
  <dcterms:created xsi:type="dcterms:W3CDTF">2008-01-18T23:34:00Z</dcterms:created>
  <dcterms:modified xsi:type="dcterms:W3CDTF">2025-04-23T08:46:48Z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D1C80E84722C4D33B53395A11807530C_12</vt:lpwstr>
  </property>
  <property fmtid="{D5CDD505-2E9C-101B-9397-08002B2CF9AE}" pid="3" name="KSOProductBuildVer">
    <vt:lpwstr>2052-12.1.0.20784</vt:lpwstr>
  </property>
</Properties>
</file>