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46" r:id="rId2"/>
    <p:sldId id="348" r:id="rId3"/>
    <p:sldId id="382" r:id="rId4"/>
    <p:sldId id="375" r:id="rId5"/>
    <p:sldId id="381" r:id="rId6"/>
    <p:sldId id="377" r:id="rId7"/>
    <p:sldId id="378" r:id="rId8"/>
    <p:sldId id="384" r:id="rId9"/>
    <p:sldId id="385" r:id="rId10"/>
    <p:sldId id="386" r:id="rId11"/>
    <p:sldId id="388" r:id="rId12"/>
    <p:sldId id="379" r:id="rId13"/>
    <p:sldId id="387" r:id="rId14"/>
    <p:sldId id="369" r:id="rId15"/>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71"/>
    <a:srgbClr val="EEECE1"/>
    <a:srgbClr val="0097B0"/>
    <a:srgbClr val="6FD57F"/>
    <a:srgbClr val="8100FF"/>
    <a:srgbClr val="DF00FF"/>
    <a:srgbClr val="CB3737"/>
    <a:srgbClr val="EE6F57"/>
    <a:srgbClr val="E22832"/>
    <a:srgbClr val="F35F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705" autoAdjust="0"/>
  </p:normalViewPr>
  <p:slideViewPr>
    <p:cSldViewPr snapToGrid="0">
      <p:cViewPr varScale="1">
        <p:scale>
          <a:sx n="56" d="100"/>
          <a:sy n="56" d="100"/>
        </p:scale>
        <p:origin x="1416" y="53"/>
      </p:cViewPr>
      <p:guideLst/>
    </p:cSldViewPr>
  </p:slideViewPr>
  <p:notesTextViewPr>
    <p:cViewPr>
      <p:scale>
        <a:sx n="1" d="1"/>
        <a:sy n="1" d="1"/>
      </p:scale>
      <p:origin x="0" y="0"/>
    </p:cViewPr>
  </p:notesTextViewPr>
  <p:sorterViewPr>
    <p:cViewPr>
      <p:scale>
        <a:sx n="100" d="100"/>
        <a:sy n="100" d="100"/>
      </p:scale>
      <p:origin x="0" y="-55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70A44A-4D38-48A7-9D7C-ECFC6DB5196B}" type="datetimeFigureOut">
              <a:rPr lang="zh-CN" altLang="en-US" smtClean="0"/>
              <a:t>2025-04-28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9C11C-D04B-4B83-A5E8-D873315BDD39}" type="slidenum">
              <a:rPr lang="zh-CN" altLang="en-US" smtClean="0"/>
              <a:t>‹#›</a:t>
            </a:fld>
            <a:endParaRPr lang="zh-CN" altLang="en-US"/>
          </a:p>
        </p:txBody>
      </p:sp>
    </p:spTree>
    <p:extLst>
      <p:ext uri="{BB962C8B-B14F-4D97-AF65-F5344CB8AC3E}">
        <p14:creationId xmlns:p14="http://schemas.microsoft.com/office/powerpoint/2010/main" val="1159941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afternoon, everyone.</a:t>
            </a:r>
            <a:br>
              <a:rPr lang="en-US" altLang="zh-CN" dirty="0"/>
            </a:br>
            <a:r>
              <a:rPr lang="en-US" altLang="zh-CN" dirty="0"/>
              <a:t>I’m Jin Aibo from Beijing Forestry University.</a:t>
            </a:r>
            <a:br>
              <a:rPr lang="en-US" altLang="zh-CN" dirty="0"/>
            </a:br>
            <a:r>
              <a:rPr lang="en-US" altLang="zh-CN" dirty="0"/>
              <a:t>Today, I would like to introduce our recent study on </a:t>
            </a:r>
            <a:r>
              <a:rPr lang="en-US" altLang="zh-CN" b="1" dirty="0"/>
              <a:t>ecosystem services trade-offs in the Chaohu Lake Basin through land-use scenario simulations.</a:t>
            </a:r>
            <a:endParaRPr lang="zh-CN" altLang="en-US" dirty="0"/>
          </a:p>
        </p:txBody>
      </p:sp>
      <p:sp>
        <p:nvSpPr>
          <p:cNvPr id="4" name="灯片编号占位符 3"/>
          <p:cNvSpPr>
            <a:spLocks noGrp="1"/>
          </p:cNvSpPr>
          <p:nvPr>
            <p:ph type="sldNum" sz="quarter" idx="5"/>
          </p:nvPr>
        </p:nvSpPr>
        <p:spPr/>
        <p:txBody>
          <a:bodyPr/>
          <a:lstStyle/>
          <a:p>
            <a:fld id="{3DD9C11C-D04B-4B83-A5E8-D873315BDD39}" type="slidenum">
              <a:rPr lang="zh-CN" altLang="en-US" smtClean="0"/>
              <a:t>1</a:t>
            </a:fld>
            <a:endParaRPr lang="zh-CN" altLang="en-US"/>
          </a:p>
        </p:txBody>
      </p:sp>
    </p:spTree>
    <p:extLst>
      <p:ext uri="{BB962C8B-B14F-4D97-AF65-F5344CB8AC3E}">
        <p14:creationId xmlns:p14="http://schemas.microsoft.com/office/powerpoint/2010/main" val="1116095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7FDDB-DFD5-F23F-9443-278D8CC05D9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AE07235-E2AF-34AF-5726-1CD2C9CCD05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B867B43-9D51-801E-F5AD-9F2836C83C52}"/>
              </a:ext>
            </a:extLst>
          </p:cNvPr>
          <p:cNvSpPr>
            <a:spLocks noGrp="1"/>
          </p:cNvSpPr>
          <p:nvPr>
            <p:ph type="body" idx="1"/>
          </p:nvPr>
        </p:nvSpPr>
        <p:spPr/>
        <p:txBody>
          <a:bodyPr/>
          <a:lstStyle/>
          <a:p>
            <a:r>
              <a:rPr lang="en-US" altLang="zh-CN" dirty="0"/>
              <a:t>Finally, we explored ecosystem service bundles.</a:t>
            </a:r>
          </a:p>
          <a:p>
            <a:r>
              <a:rPr lang="en-US" altLang="zh-CN" dirty="0"/>
              <a:t>Using K-means clustering, we identified seven bundles:</a:t>
            </a:r>
          </a:p>
        </p:txBody>
      </p:sp>
      <p:sp>
        <p:nvSpPr>
          <p:cNvPr id="4" name="灯片编号占位符 3">
            <a:extLst>
              <a:ext uri="{FF2B5EF4-FFF2-40B4-BE49-F238E27FC236}">
                <a16:creationId xmlns:a16="http://schemas.microsoft.com/office/drawing/2014/main" id="{ACCE2C7F-88D7-15B3-8995-69D86CC21A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E054B-68E7-45EF-8070-F21E561688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697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1D07C-426C-2521-FC7E-0CB8456D375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F46AAB1-54FA-4A32-D449-EA2E6FC8C90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55F69CA-8D27-781F-11AA-6081723D9C63}"/>
              </a:ext>
            </a:extLst>
          </p:cNvPr>
          <p:cNvSpPr>
            <a:spLocks noGrp="1"/>
          </p:cNvSpPr>
          <p:nvPr>
            <p:ph type="body" idx="1"/>
          </p:nvPr>
        </p:nvSpPr>
        <p:spPr/>
        <p:txBody>
          <a:bodyPr/>
          <a:lstStyle/>
          <a:p>
            <a:r>
              <a:rPr lang="en-US" altLang="zh-CN" dirty="0"/>
              <a:t>Bundles 1 to 3, dominated by cropland and construction land, exhibited poor overall ecosystem performance, while Bundles 4 to 7, mainly in mountainous and water-rich areas, performed much better, especially in habitat quality, carbon storage, and landscape aesthetics.</a:t>
            </a:r>
            <a:br>
              <a:rPr lang="en-US" altLang="zh-CN" dirty="0"/>
            </a:br>
            <a:r>
              <a:rPr lang="en-US" altLang="zh-CN" dirty="0"/>
              <a:t>Under the Economic Priority scenario, degraded bundles expanded significantly.</a:t>
            </a:r>
            <a:br>
              <a:rPr lang="en-US" altLang="zh-CN" dirty="0"/>
            </a:br>
            <a:r>
              <a:rPr lang="en-US" altLang="zh-CN" dirty="0"/>
              <a:t>In contrast, under the Ecological Protection and Sustainable Development scenarios, high-performing bundles remained stable or even slightly increased.</a:t>
            </a:r>
            <a:endParaRPr lang="zh-CN" altLang="en-US" dirty="0"/>
          </a:p>
        </p:txBody>
      </p:sp>
      <p:sp>
        <p:nvSpPr>
          <p:cNvPr id="4" name="灯片编号占位符 3">
            <a:extLst>
              <a:ext uri="{FF2B5EF4-FFF2-40B4-BE49-F238E27FC236}">
                <a16:creationId xmlns:a16="http://schemas.microsoft.com/office/drawing/2014/main" id="{82A9AA0F-7549-02E6-847F-E09E2B6E37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E054B-68E7-45EF-8070-F21E561688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538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4028A-1433-53C9-78C0-742F7778BF3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17D95D8-E864-00BC-866A-B3B89A429C2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1FEF637-8CBD-299D-EC16-83E4F321EB63}"/>
              </a:ext>
            </a:extLst>
          </p:cNvPr>
          <p:cNvSpPr>
            <a:spLocks noGrp="1"/>
          </p:cNvSpPr>
          <p:nvPr>
            <p:ph type="body" idx="1"/>
          </p:nvPr>
        </p:nvSpPr>
        <p:spPr/>
        <p:txBody>
          <a:bodyPr/>
          <a:lstStyle/>
          <a:p>
            <a:r>
              <a:rPr lang="en-US" altLang="zh-CN" dirty="0"/>
              <a:t>Based on these findings, we recommend limiting urban expansion, protecting key ecological zones, promoting eco-friendly agriculture, enhancing land restoration, and establishing eco-compensation schemes to support conservation efforts.</a:t>
            </a:r>
            <a:br>
              <a:rPr lang="en-US" altLang="zh-CN" dirty="0"/>
            </a:br>
            <a:r>
              <a:rPr lang="en-US" altLang="zh-CN" dirty="0"/>
              <a:t>We also suggest integrating remote sensing data with ecological models to enable more adaptive management strategies.</a:t>
            </a:r>
            <a:br>
              <a:rPr lang="en-US" altLang="zh-CN" dirty="0"/>
            </a:br>
            <a:r>
              <a:rPr lang="en-US" altLang="zh-CN" dirty="0"/>
              <a:t>Looking ahead, future research should improve climate and land-use projections, explore nonlinear interactions among services, and better incorporate socio-economic drivers.</a:t>
            </a:r>
            <a:endParaRPr lang="zh-CN" altLang="en-US" dirty="0"/>
          </a:p>
        </p:txBody>
      </p:sp>
      <p:sp>
        <p:nvSpPr>
          <p:cNvPr id="4" name="灯片编号占位符 3">
            <a:extLst>
              <a:ext uri="{FF2B5EF4-FFF2-40B4-BE49-F238E27FC236}">
                <a16:creationId xmlns:a16="http://schemas.microsoft.com/office/drawing/2014/main" id="{49652C0B-3E08-8E9C-1A7A-52BC972AF6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E054B-68E7-45EF-8070-F21E561688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0307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2A004-6366-1EC7-5C3E-CE32574749D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99D33A1-3354-C7A5-E261-2052738C92A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0BF5E26-5A37-07A8-5D01-73D12F6D8084}"/>
              </a:ext>
            </a:extLst>
          </p:cNvPr>
          <p:cNvSpPr>
            <a:spLocks noGrp="1"/>
          </p:cNvSpPr>
          <p:nvPr>
            <p:ph type="body" idx="1"/>
          </p:nvPr>
        </p:nvSpPr>
        <p:spPr/>
        <p:txBody>
          <a:bodyPr/>
          <a:lstStyle/>
          <a:p>
            <a:r>
              <a:rPr lang="en-US" altLang="zh-CN" dirty="0"/>
              <a:t>To wrap up,</a:t>
            </a:r>
          </a:p>
          <a:p>
            <a:r>
              <a:rPr lang="en-US" altLang="zh-CN" dirty="0"/>
              <a:t>Our study clearly shows that land-use decisions have profound impacts on the trade-offs and synergies among ecosystem services.</a:t>
            </a:r>
          </a:p>
          <a:p>
            <a:r>
              <a:rPr lang="en-US" altLang="zh-CN" dirty="0"/>
              <a:t>Choosing sustainable pathways can help maintain ecosystem functionality while supporting economic development.</a:t>
            </a:r>
          </a:p>
          <a:p>
            <a:r>
              <a:rPr lang="en-US" altLang="zh-CN" dirty="0"/>
              <a:t>We hope that our findings can offer valuable insights for policy-makers and planners, not only for the Chaohu Lake Basin but also for similar regions worldwide.</a:t>
            </a:r>
          </a:p>
          <a:p>
            <a:endParaRPr lang="zh-CN" altLang="en-US" dirty="0"/>
          </a:p>
        </p:txBody>
      </p:sp>
      <p:sp>
        <p:nvSpPr>
          <p:cNvPr id="4" name="灯片编号占位符 3">
            <a:extLst>
              <a:ext uri="{FF2B5EF4-FFF2-40B4-BE49-F238E27FC236}">
                <a16:creationId xmlns:a16="http://schemas.microsoft.com/office/drawing/2014/main" id="{0D964B3E-DE24-EF25-32D0-EEA6EE9B9A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E054B-68E7-45EF-8070-F21E561688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3030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 you very much for your attention!</a:t>
            </a:r>
            <a:endParaRPr lang="zh-CN" altLang="en-US" dirty="0"/>
          </a:p>
        </p:txBody>
      </p:sp>
      <p:sp>
        <p:nvSpPr>
          <p:cNvPr id="4" name="灯片编号占位符 3"/>
          <p:cNvSpPr>
            <a:spLocks noGrp="1"/>
          </p:cNvSpPr>
          <p:nvPr>
            <p:ph type="sldNum" sz="quarter" idx="5"/>
          </p:nvPr>
        </p:nvSpPr>
        <p:spPr/>
        <p:txBody>
          <a:bodyPr/>
          <a:lstStyle/>
          <a:p>
            <a:fld id="{3DD9C11C-D04B-4B83-A5E8-D873315BDD39}" type="slidenum">
              <a:rPr lang="zh-CN" altLang="en-US" smtClean="0"/>
              <a:t>14</a:t>
            </a:fld>
            <a:endParaRPr lang="zh-CN" altLang="en-US"/>
          </a:p>
        </p:txBody>
      </p:sp>
    </p:spTree>
    <p:extLst>
      <p:ext uri="{BB962C8B-B14F-4D97-AF65-F5344CB8AC3E}">
        <p14:creationId xmlns:p14="http://schemas.microsoft.com/office/powerpoint/2010/main" val="130912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 me start with a brief background.</a:t>
            </a:r>
            <a:br>
              <a:rPr lang="en-US" altLang="zh-CN" dirty="0"/>
            </a:br>
            <a:r>
              <a:rPr lang="en-US" altLang="zh-CN" dirty="0"/>
              <a:t>Ecosystem services are the benefits provided by ecosystems to humans, including clean water, fertile soils, and biodiversity.</a:t>
            </a:r>
            <a:br>
              <a:rPr lang="en-US" altLang="zh-CN" dirty="0"/>
            </a:br>
            <a:r>
              <a:rPr lang="en-US" altLang="zh-CN" dirty="0"/>
              <a:t>Yet, rapid economic growth and ongoing population expansion in the 21st century have led to dramatic changes in global land-use patterns.</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E054B-68E7-45EF-8070-F21E561688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8692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05C43-3997-BD4E-A243-633F444A939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1E86409-D5A1-1579-F615-030EED139D1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D0CC8AA-FD5A-6091-8A43-3CD4E1BD80F6}"/>
              </a:ext>
            </a:extLst>
          </p:cNvPr>
          <p:cNvSpPr>
            <a:spLocks noGrp="1"/>
          </p:cNvSpPr>
          <p:nvPr>
            <p:ph type="body" idx="1"/>
          </p:nvPr>
        </p:nvSpPr>
        <p:spPr/>
        <p:txBody>
          <a:bodyPr/>
          <a:lstStyle/>
          <a:p>
            <a:r>
              <a:rPr lang="en-US" altLang="zh-CN" dirty="0"/>
              <a:t>Addressing this gap is not only a scientific pursuit, but also essential for achieving Sustainable Development Goals, such as SDG 6 for Clean Water, SDG 15 for Life on Land, and SDG 11 for Sustainable Cities.</a:t>
            </a:r>
            <a:endParaRPr lang="zh-CN" altLang="en-US" dirty="0"/>
          </a:p>
        </p:txBody>
      </p:sp>
      <p:sp>
        <p:nvSpPr>
          <p:cNvPr id="4" name="灯片编号占位符 3">
            <a:extLst>
              <a:ext uri="{FF2B5EF4-FFF2-40B4-BE49-F238E27FC236}">
                <a16:creationId xmlns:a16="http://schemas.microsoft.com/office/drawing/2014/main" id="{F8073187-4A97-8D1D-547B-888B820B79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E054B-68E7-45EF-8070-F21E561688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0320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92872-66E4-7A4F-AEAE-B15746706C8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C31C092-5190-9598-7A46-298A8CE06E3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82FCFBE-E69E-0AD3-CAB2-217A18254E22}"/>
              </a:ext>
            </a:extLst>
          </p:cNvPr>
          <p:cNvSpPr>
            <a:spLocks noGrp="1"/>
          </p:cNvSpPr>
          <p:nvPr>
            <p:ph type="body" idx="1"/>
          </p:nvPr>
        </p:nvSpPr>
        <p:spPr/>
        <p:txBody>
          <a:bodyPr/>
          <a:lstStyle/>
          <a:p>
            <a:r>
              <a:rPr lang="en-US" altLang="zh-CN" dirty="0"/>
              <a:t>In China, the Chaohu Lake Basin—the country’s fifth-largest freshwater basin—is facing rapid socio-economic development alongside severe ecological pressures, such as poor water management, land-use conflicts, and agricultural pollution.</a:t>
            </a:r>
            <a:br>
              <a:rPr lang="en-US" altLang="zh-CN" dirty="0"/>
            </a:br>
            <a:r>
              <a:rPr lang="en-US" altLang="zh-CN" dirty="0"/>
              <a:t>Although many studies have examined ecosystem services, most focus only on static assessments at specific moments.</a:t>
            </a:r>
            <a:br>
              <a:rPr lang="en-US" altLang="zh-CN" dirty="0"/>
            </a:br>
            <a:r>
              <a:rPr lang="en-US" altLang="zh-CN" dirty="0"/>
              <a:t>What remains lacking are dynamic, scenario-based projections that capture how multiple services interact and change over time.</a:t>
            </a:r>
          </a:p>
        </p:txBody>
      </p:sp>
      <p:sp>
        <p:nvSpPr>
          <p:cNvPr id="4" name="灯片编号占位符 3">
            <a:extLst>
              <a:ext uri="{FF2B5EF4-FFF2-40B4-BE49-F238E27FC236}">
                <a16:creationId xmlns:a16="http://schemas.microsoft.com/office/drawing/2014/main" id="{ED4A86F7-99B7-4FFB-CD10-ED2FF5ACA9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E054B-68E7-45EF-8070-F21E561688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92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B48B1-561A-D92D-B135-DA4B0F0850F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AFBFCB7-0C85-380B-CA1D-F6DF6C9FDDC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3257E7C-F464-1143-64DA-65D04BF7DB70}"/>
              </a:ext>
            </a:extLst>
          </p:cNvPr>
          <p:cNvSpPr>
            <a:spLocks noGrp="1"/>
          </p:cNvSpPr>
          <p:nvPr>
            <p:ph type="body" idx="1"/>
          </p:nvPr>
        </p:nvSpPr>
        <p:spPr/>
        <p:txBody>
          <a:bodyPr/>
          <a:lstStyle/>
          <a:p>
            <a:r>
              <a:rPr lang="en-US" altLang="zh-CN" dirty="0"/>
              <a:t>With that context, our study aimed to analyze how ecosystem services in the Chaohu Lake Basin have changed over time and how they might evolve under different land-use scenarios.</a:t>
            </a:r>
            <a:br>
              <a:rPr lang="en-US" altLang="zh-CN" dirty="0"/>
            </a:br>
            <a:r>
              <a:rPr lang="en-GB" altLang="zh-CN" dirty="0"/>
              <a:t>In particular</a:t>
            </a:r>
            <a:r>
              <a:rPr lang="en-US" altLang="zh-CN" dirty="0"/>
              <a:t>, we simulated land use in 2030 under four scenarios—Natural Development, Economic Priority, Ecological Protection, and Sustainable Development—and assessed key ecosystem services using the InVEST model.</a:t>
            </a:r>
            <a:br>
              <a:rPr lang="en-US" altLang="zh-CN" dirty="0"/>
            </a:br>
            <a:r>
              <a:rPr lang="en-US" altLang="zh-CN" dirty="0"/>
              <a:t>We then explored trade-offs and synergies among services, identified ecosystem service bundles, and proposed strategies for sustainable management.</a:t>
            </a:r>
            <a:endParaRPr lang="zh-CN" altLang="en-US" dirty="0"/>
          </a:p>
        </p:txBody>
      </p:sp>
      <p:sp>
        <p:nvSpPr>
          <p:cNvPr id="4" name="灯片编号占位符 3">
            <a:extLst>
              <a:ext uri="{FF2B5EF4-FFF2-40B4-BE49-F238E27FC236}">
                <a16:creationId xmlns:a16="http://schemas.microsoft.com/office/drawing/2014/main" id="{F45213B8-0039-9272-E9DA-EBA65510E1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E054B-68E7-45EF-8070-F21E561688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882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472E5-D571-55D0-6076-D4ED2CA5E39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FC83B8B-B397-679D-BABF-26A41DFBA6A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60C99D1-DD54-B24A-006D-3714E7A90DA6}"/>
              </a:ext>
            </a:extLst>
          </p:cNvPr>
          <p:cNvSpPr>
            <a:spLocks noGrp="1"/>
          </p:cNvSpPr>
          <p:nvPr>
            <p:ph type="body" idx="1"/>
          </p:nvPr>
        </p:nvSpPr>
        <p:spPr/>
        <p:txBody>
          <a:bodyPr/>
          <a:lstStyle/>
          <a:p>
            <a:r>
              <a:rPr lang="en-GB" altLang="zh-CN" dirty="0"/>
              <a:t>To simulate future land-use changes, we combined the PLUS model with a multi-objective genetic algorithm, allowing us to predict patterns under different policy scenarios.</a:t>
            </a:r>
            <a:br>
              <a:rPr lang="en-GB" altLang="zh-CN" dirty="0"/>
            </a:br>
            <a:r>
              <a:rPr lang="en-GB" altLang="zh-CN" dirty="0"/>
              <a:t>We then assessed six key ecosystem services—Water Yield, Nitrogen Export, Soil Retention, Carbon Storage, Habitat Quality, and Landscape Aesthetics—and examined their interactions using Pearson correlation analysis.</a:t>
            </a:r>
            <a:br>
              <a:rPr lang="en-GB" altLang="zh-CN" dirty="0"/>
            </a:br>
            <a:r>
              <a:rPr lang="en-GB" altLang="zh-CN" dirty="0"/>
              <a:t>Finally, we applied K-means clustering to identify ecosystem service bundles, linking land-use dynamics directly to ecosystem function.</a:t>
            </a:r>
            <a:endParaRPr lang="zh-CN" altLang="en-US" dirty="0"/>
          </a:p>
        </p:txBody>
      </p:sp>
      <p:sp>
        <p:nvSpPr>
          <p:cNvPr id="4" name="灯片编号占位符 3">
            <a:extLst>
              <a:ext uri="{FF2B5EF4-FFF2-40B4-BE49-F238E27FC236}">
                <a16:creationId xmlns:a16="http://schemas.microsoft.com/office/drawing/2014/main" id="{BA7DC977-0473-323E-11F1-CF80DD2233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E054B-68E7-45EF-8070-F21E561688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0851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664BC-9FF4-56BD-B20F-4B9141D6BA8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1D60397-D2A0-C0CA-EEC5-1277A23D229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F424AEE-E165-B304-889C-DCDC7BFABF89}"/>
              </a:ext>
            </a:extLst>
          </p:cNvPr>
          <p:cNvSpPr>
            <a:spLocks noGrp="1"/>
          </p:cNvSpPr>
          <p:nvPr>
            <p:ph type="body" idx="1"/>
          </p:nvPr>
        </p:nvSpPr>
        <p:spPr/>
        <p:txBody>
          <a:bodyPr/>
          <a:lstStyle/>
          <a:p>
            <a:r>
              <a:rPr lang="en-GB" altLang="zh-CN" dirty="0"/>
              <a:t>Now, </a:t>
            </a:r>
            <a:r>
              <a:rPr lang="en-US" altLang="zh-CN" dirty="0"/>
              <a:t>moving to the key findings.</a:t>
            </a:r>
            <a:br>
              <a:rPr lang="en-GB" altLang="zh-CN" dirty="0"/>
            </a:br>
            <a:r>
              <a:rPr lang="en-GB" altLang="zh-CN" dirty="0"/>
              <a:t>First, about land use:</a:t>
            </a:r>
            <a:br>
              <a:rPr lang="en-US" altLang="zh-CN" dirty="0"/>
            </a:br>
            <a:r>
              <a:rPr lang="en-US" altLang="zh-CN" dirty="0"/>
              <a:t>Between 2010 and 2020, we observed a steady decline in cropland and forestland, while construction land expanded rapidly, especially around Hefei City.</a:t>
            </a:r>
            <a:br>
              <a:rPr lang="en-US" altLang="zh-CN" dirty="0"/>
            </a:br>
            <a:r>
              <a:rPr lang="en-US" altLang="zh-CN" dirty="0"/>
              <a:t>Looking ahead to 2030, cropland loss and construction land expansion continue under Natural Development and Economic Priority scenarios, but are </a:t>
            </a:r>
            <a:r>
              <a:rPr lang="en-GB" altLang="zh-CN" dirty="0"/>
              <a:t>significantly reduced </a:t>
            </a:r>
            <a:r>
              <a:rPr lang="en-US" altLang="zh-CN" dirty="0"/>
              <a:t>under the Ecological Protection scenario, with Sustainable Development achieving a balanced pattern.</a:t>
            </a:r>
            <a:br>
              <a:rPr lang="en-US" altLang="zh-CN" dirty="0"/>
            </a:br>
            <a:r>
              <a:rPr lang="en-US" altLang="zh-CN" dirty="0"/>
              <a:t>Spatially, most construction land expansion has occurred at the expense of cropland and even some mountainous forest areas.</a:t>
            </a:r>
            <a:endParaRPr lang="zh-CN" altLang="en-US" dirty="0"/>
          </a:p>
        </p:txBody>
      </p:sp>
      <p:sp>
        <p:nvSpPr>
          <p:cNvPr id="4" name="灯片编号占位符 3">
            <a:extLst>
              <a:ext uri="{FF2B5EF4-FFF2-40B4-BE49-F238E27FC236}">
                <a16:creationId xmlns:a16="http://schemas.microsoft.com/office/drawing/2014/main" id="{FB7DBFCA-6357-87BE-DDF1-26992AB23B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E054B-68E7-45EF-8070-F21E561688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8337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CE04-2C1A-3FDC-2A25-360EF06F65E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F100D13-5580-EBC1-6F09-6E3D4AB898A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16FCEA8-EA98-C9CB-B865-D0C1964FC7A0}"/>
              </a:ext>
            </a:extLst>
          </p:cNvPr>
          <p:cNvSpPr>
            <a:spLocks noGrp="1"/>
          </p:cNvSpPr>
          <p:nvPr>
            <p:ph type="body" idx="1"/>
          </p:nvPr>
        </p:nvSpPr>
        <p:spPr/>
        <p:txBody>
          <a:bodyPr/>
          <a:lstStyle/>
          <a:p>
            <a:r>
              <a:rPr lang="en-US" altLang="zh-CN" dirty="0"/>
              <a:t>Second, regarding ecosystem services:</a:t>
            </a:r>
          </a:p>
          <a:p>
            <a:r>
              <a:rPr lang="en-US" altLang="zh-CN" dirty="0"/>
              <a:t>From 2010 to 2020, Habitat Quality, Carbon Storage, and Landscape Aesthetics declined, while Water Yield and Soil Retention showed slight increases, likely due to </a:t>
            </a:r>
            <a:r>
              <a:rPr lang="en-GB" altLang="zh-CN" dirty="0"/>
              <a:t>urban </a:t>
            </a:r>
            <a:r>
              <a:rPr lang="en-US" altLang="zh-CN" dirty="0"/>
              <a:t>expansion and flood control efforts.</a:t>
            </a:r>
            <a:br>
              <a:rPr lang="en-US" altLang="zh-CN" dirty="0"/>
            </a:br>
            <a:r>
              <a:rPr lang="en-US" altLang="zh-CN" dirty="0"/>
              <a:t>Looking ahead, under the Economic Priority scenario, key services like Habitat Quality and Carbon Storage would continue to </a:t>
            </a:r>
            <a:r>
              <a:rPr lang="en-GB" altLang="zh-CN" dirty="0"/>
              <a:t>decline</a:t>
            </a:r>
            <a:r>
              <a:rPr lang="en-US" altLang="zh-CN" dirty="0"/>
              <a:t>.</a:t>
            </a:r>
            <a:br>
              <a:rPr lang="en-US" altLang="zh-CN" dirty="0"/>
            </a:br>
            <a:r>
              <a:rPr lang="en-US" altLang="zh-CN" dirty="0"/>
              <a:t>In contrast, the Ecological Protection scenario helps stabilize these services, and the Sustainable Development scenario supports moderate improvements.</a:t>
            </a:r>
            <a:endParaRPr lang="zh-CN" altLang="en-US" dirty="0"/>
          </a:p>
        </p:txBody>
      </p:sp>
      <p:sp>
        <p:nvSpPr>
          <p:cNvPr id="4" name="灯片编号占位符 3">
            <a:extLst>
              <a:ext uri="{FF2B5EF4-FFF2-40B4-BE49-F238E27FC236}">
                <a16:creationId xmlns:a16="http://schemas.microsoft.com/office/drawing/2014/main" id="{FE3E7D93-91BE-8EA2-DC37-7A18560931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E054B-68E7-45EF-8070-F21E561688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6768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8E7CC-4463-605E-5F18-94A56022374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66C1726-91CD-1039-D896-8DED000624A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683BD17-6423-F619-2F2C-9C93C131EAEC}"/>
              </a:ext>
            </a:extLst>
          </p:cNvPr>
          <p:cNvSpPr>
            <a:spLocks noGrp="1"/>
          </p:cNvSpPr>
          <p:nvPr>
            <p:ph type="body" idx="1"/>
          </p:nvPr>
        </p:nvSpPr>
        <p:spPr/>
        <p:txBody>
          <a:bodyPr/>
          <a:lstStyle/>
          <a:p>
            <a:r>
              <a:rPr lang="en-US" altLang="zh-CN" dirty="0"/>
              <a:t>Third, about trade-offs and synergies among services:</a:t>
            </a:r>
            <a:br>
              <a:rPr lang="en-US" altLang="zh-CN" dirty="0"/>
            </a:br>
            <a:r>
              <a:rPr lang="en-US" altLang="zh-CN" dirty="0"/>
              <a:t>We found strong trade-offs between Nitrogen Export and both Habitat Quality and Landscape Aesthetics, with Pearson correlation coefficients of minus 0.83 and minus 0.78 </a:t>
            </a:r>
            <a:r>
              <a:rPr lang="en-GB" altLang="zh-CN" dirty="0"/>
              <a:t>for each</a:t>
            </a:r>
            <a:r>
              <a:rPr lang="en-US" altLang="zh-CN" dirty="0"/>
              <a:t>.</a:t>
            </a:r>
            <a:br>
              <a:rPr lang="en-US" altLang="zh-CN" dirty="0"/>
            </a:br>
            <a:r>
              <a:rPr lang="en-US" altLang="zh-CN" dirty="0"/>
              <a:t>This suggests that agricultural runoff not only impacts water quality but also degrades landscapes and habitats.</a:t>
            </a:r>
            <a:br>
              <a:rPr lang="en-US" altLang="zh-CN" dirty="0"/>
            </a:br>
            <a:r>
              <a:rPr lang="en-US" altLang="zh-CN" dirty="0"/>
              <a:t>Meanwhile, strong synergies were observed, such as a positive correlation of 0.76 between Habitat Quality and Soil Retention, and 0.61 between Habitat Quality and Carbon Storage, highlighting opportunities for co-benefits through integrated management.</a:t>
            </a:r>
            <a:endParaRPr lang="zh-CN" altLang="en-US" dirty="0"/>
          </a:p>
        </p:txBody>
      </p:sp>
      <p:sp>
        <p:nvSpPr>
          <p:cNvPr id="4" name="灯片编号占位符 3">
            <a:extLst>
              <a:ext uri="{FF2B5EF4-FFF2-40B4-BE49-F238E27FC236}">
                <a16:creationId xmlns:a16="http://schemas.microsoft.com/office/drawing/2014/main" id="{F0B1E2F3-B5D8-CC8B-4F0C-48981494F7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E054B-68E7-45EF-8070-F21E561688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2482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5C6F40-3716-483C-AC55-F04824C3D7A3}"/>
              </a:ext>
            </a:extLst>
          </p:cNvPr>
          <p:cNvSpPr>
            <a:spLocks noGrp="1"/>
          </p:cNvSpPr>
          <p:nvPr>
            <p:ph type="dt" sz="half" idx="10"/>
          </p:nvPr>
        </p:nvSpPr>
        <p:spPr/>
        <p:txBody>
          <a:bodyPr/>
          <a:lstStyle/>
          <a:p>
            <a:fld id="{5EAA93BF-772A-4C92-B1DC-E6EFAA9B7E24}" type="datetimeFigureOut">
              <a:rPr lang="zh-CN" altLang="en-US" smtClean="0"/>
              <a:t>2025-04-28</a:t>
            </a:fld>
            <a:endParaRPr lang="zh-CN" altLang="en-US"/>
          </a:p>
        </p:txBody>
      </p:sp>
      <p:sp>
        <p:nvSpPr>
          <p:cNvPr id="3" name="页脚占位符 2">
            <a:extLst>
              <a:ext uri="{FF2B5EF4-FFF2-40B4-BE49-F238E27FC236}">
                <a16:creationId xmlns:a16="http://schemas.microsoft.com/office/drawing/2014/main" id="{1229ADCD-DCA7-4F43-BEDD-CA891E2743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29543E4-6497-4D0F-9F84-21084CFE3E5B}"/>
              </a:ext>
            </a:extLst>
          </p:cNvPr>
          <p:cNvSpPr>
            <a:spLocks noGrp="1"/>
          </p:cNvSpPr>
          <p:nvPr>
            <p:ph type="sldNum" sz="quarter" idx="12"/>
          </p:nvPr>
        </p:nvSpPr>
        <p:spPr/>
        <p:txBody>
          <a:bodyPr/>
          <a:lstStyle/>
          <a:p>
            <a:fld id="{E77F9130-EB6A-4866-830C-2DB68EFB30B4}" type="slidenum">
              <a:rPr lang="zh-CN" altLang="en-US" smtClean="0"/>
              <a:t>‹#›</a:t>
            </a:fld>
            <a:endParaRPr lang="zh-CN" altLang="en-US"/>
          </a:p>
        </p:txBody>
      </p:sp>
    </p:spTree>
    <p:extLst>
      <p:ext uri="{BB962C8B-B14F-4D97-AF65-F5344CB8AC3E}">
        <p14:creationId xmlns:p14="http://schemas.microsoft.com/office/powerpoint/2010/main" val="105330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CA8DB4-B604-4E99-876A-ABC35B998DA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98475A6-3BD4-4793-9CE8-7365CD5C7AE7}"/>
              </a:ext>
            </a:extLst>
          </p:cNvPr>
          <p:cNvSpPr>
            <a:spLocks noGrp="1"/>
          </p:cNvSpPr>
          <p:nvPr>
            <p:ph type="dt" sz="half" idx="10"/>
          </p:nvPr>
        </p:nvSpPr>
        <p:spPr/>
        <p:txBody>
          <a:bodyPr/>
          <a:lstStyle/>
          <a:p>
            <a:fld id="{5EAA93BF-772A-4C92-B1DC-E6EFAA9B7E24}" type="datetimeFigureOut">
              <a:rPr lang="zh-CN" altLang="en-US" smtClean="0"/>
              <a:t>2025-04-28</a:t>
            </a:fld>
            <a:endParaRPr lang="zh-CN" altLang="en-US"/>
          </a:p>
        </p:txBody>
      </p:sp>
      <p:sp>
        <p:nvSpPr>
          <p:cNvPr id="4" name="页脚占位符 3">
            <a:extLst>
              <a:ext uri="{FF2B5EF4-FFF2-40B4-BE49-F238E27FC236}">
                <a16:creationId xmlns:a16="http://schemas.microsoft.com/office/drawing/2014/main" id="{6FBEA250-D41A-40DB-B33A-5BB0C44C407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869F42-9345-48BF-AAD4-C117E5F2EA7D}"/>
              </a:ext>
            </a:extLst>
          </p:cNvPr>
          <p:cNvSpPr>
            <a:spLocks noGrp="1"/>
          </p:cNvSpPr>
          <p:nvPr>
            <p:ph type="sldNum" sz="quarter" idx="12"/>
          </p:nvPr>
        </p:nvSpPr>
        <p:spPr/>
        <p:txBody>
          <a:bodyPr/>
          <a:lstStyle/>
          <a:p>
            <a:fld id="{E77F9130-EB6A-4866-830C-2DB68EFB30B4}" type="slidenum">
              <a:rPr lang="zh-CN" altLang="en-US" smtClean="0"/>
              <a:t>‹#›</a:t>
            </a:fld>
            <a:endParaRPr lang="zh-CN" altLang="en-US"/>
          </a:p>
        </p:txBody>
      </p:sp>
    </p:spTree>
    <p:extLst>
      <p:ext uri="{BB962C8B-B14F-4D97-AF65-F5344CB8AC3E}">
        <p14:creationId xmlns:p14="http://schemas.microsoft.com/office/powerpoint/2010/main" val="3350974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FC2355-F933-46E4-9B80-AC8D6831B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E1F50CE-A273-44D2-BDE3-D371DA391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ADF6142-A627-4187-8859-27E32E5C57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A93BF-772A-4C92-B1DC-E6EFAA9B7E24}" type="datetimeFigureOut">
              <a:rPr lang="zh-CN" altLang="en-US" smtClean="0"/>
              <a:t>2025-04-28</a:t>
            </a:fld>
            <a:endParaRPr lang="zh-CN" altLang="en-US"/>
          </a:p>
        </p:txBody>
      </p:sp>
      <p:sp>
        <p:nvSpPr>
          <p:cNvPr id="5" name="页脚占位符 4">
            <a:extLst>
              <a:ext uri="{FF2B5EF4-FFF2-40B4-BE49-F238E27FC236}">
                <a16:creationId xmlns:a16="http://schemas.microsoft.com/office/drawing/2014/main" id="{1A01CD1B-FB27-4D57-8082-BF7A4E942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AD5E428-82F7-41AA-8E50-4F60D65E1F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F9130-EB6A-4866-830C-2DB68EFB30B4}" type="slidenum">
              <a:rPr lang="zh-CN" altLang="en-US" smtClean="0"/>
              <a:t>‹#›</a:t>
            </a:fld>
            <a:endParaRPr lang="zh-CN" altLang="en-US"/>
          </a:p>
        </p:txBody>
      </p:sp>
    </p:spTree>
    <p:extLst>
      <p:ext uri="{BB962C8B-B14F-4D97-AF65-F5344CB8AC3E}">
        <p14:creationId xmlns:p14="http://schemas.microsoft.com/office/powerpoint/2010/main" val="3176494398"/>
      </p:ext>
    </p:extLst>
  </p:cSld>
  <p:clrMap bg1="lt1" tx1="dk1" bg2="lt2" tx2="dk2" accent1="accent1" accent2="accent2" accent3="accent3" accent4="accent4" accent5="accent5" accent6="accent6" hlink="hlink" folHlink="folHlink"/>
  <p:sldLayoutIdLst>
    <p:sldLayoutId id="2147483655" r:id="rId1"/>
    <p:sldLayoutId id="2147483673" r:id="rId2"/>
  </p:sldLayoutIdLst>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C2FBD7-6F73-46AE-9D54-D25A5F74E43C}"/>
              </a:ext>
            </a:extLst>
          </p:cNvPr>
          <p:cNvSpPr/>
          <p:nvPr/>
        </p:nvSpPr>
        <p:spPr>
          <a:xfrm>
            <a:off x="0" y="2301729"/>
            <a:ext cx="12192000" cy="3298971"/>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05CABE9B-79C3-40F2-9B62-92C831D1C92C}"/>
              </a:ext>
            </a:extLst>
          </p:cNvPr>
          <p:cNvSpPr txBox="1"/>
          <p:nvPr/>
        </p:nvSpPr>
        <p:spPr>
          <a:xfrm>
            <a:off x="496111" y="2907235"/>
            <a:ext cx="11099259" cy="954107"/>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Ecosystem Services Trade-Offs in the Chaohu Lake Basin Based on Land-Use Scenario Simulations </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0CC4882C-675A-4095-9D3F-BDC6764E50B6}"/>
              </a:ext>
            </a:extLst>
          </p:cNvPr>
          <p:cNvSpPr txBox="1"/>
          <p:nvPr/>
        </p:nvSpPr>
        <p:spPr>
          <a:xfrm>
            <a:off x="4515390" y="4759051"/>
            <a:ext cx="3060700" cy="369332"/>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Aibo Jin</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CE777395-04D3-4AD3-A176-9BE2F116CF12}"/>
              </a:ext>
            </a:extLst>
          </p:cNvPr>
          <p:cNvSpPr txBox="1"/>
          <p:nvPr/>
        </p:nvSpPr>
        <p:spPr>
          <a:xfrm>
            <a:off x="496111" y="4286734"/>
            <a:ext cx="11099259" cy="369332"/>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School of Landscape Architecture, Beijing Forestry University</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0862" y="425669"/>
            <a:ext cx="1655379" cy="1655379"/>
          </a:xfrm>
          <a:prstGeom prst="rect">
            <a:avLst/>
          </a:prstGeom>
        </p:spPr>
      </p:pic>
      <p:sp>
        <p:nvSpPr>
          <p:cNvPr id="2" name="文本框 1">
            <a:extLst>
              <a:ext uri="{FF2B5EF4-FFF2-40B4-BE49-F238E27FC236}">
                <a16:creationId xmlns:a16="http://schemas.microsoft.com/office/drawing/2014/main" id="{13C50A3A-1254-344F-D0A1-AB174F5542E8}"/>
              </a:ext>
            </a:extLst>
          </p:cNvPr>
          <p:cNvSpPr txBox="1"/>
          <p:nvPr/>
        </p:nvSpPr>
        <p:spPr>
          <a:xfrm>
            <a:off x="4515390" y="5128383"/>
            <a:ext cx="3060700" cy="369332"/>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April 2025</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A12366D5-9DE1-0129-60AB-B595FD9C0829}"/>
              </a:ext>
            </a:extLst>
          </p:cNvPr>
          <p:cNvPicPr>
            <a:picLocks noChangeAspect="1"/>
          </p:cNvPicPr>
          <p:nvPr/>
        </p:nvPicPr>
        <p:blipFill>
          <a:blip r:embed="rId4"/>
          <a:stretch>
            <a:fillRect/>
          </a:stretch>
        </p:blipFill>
        <p:spPr>
          <a:xfrm>
            <a:off x="9795188" y="6176991"/>
            <a:ext cx="2258272" cy="588649"/>
          </a:xfrm>
          <a:prstGeom prst="rect">
            <a:avLst/>
          </a:prstGeom>
        </p:spPr>
      </p:pic>
    </p:spTree>
    <p:extLst>
      <p:ext uri="{BB962C8B-B14F-4D97-AF65-F5344CB8AC3E}">
        <p14:creationId xmlns:p14="http://schemas.microsoft.com/office/powerpoint/2010/main" val="1727554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39DF5-DBA7-A47B-DAAF-E2533FDB2AC3}"/>
            </a:ext>
          </a:extLst>
        </p:cNvPr>
        <p:cNvGrpSpPr/>
        <p:nvPr/>
      </p:nvGrpSpPr>
      <p:grpSpPr>
        <a:xfrm>
          <a:off x="0" y="0"/>
          <a:ext cx="0" cy="0"/>
          <a:chOff x="0" y="0"/>
          <a:chExt cx="0" cy="0"/>
        </a:xfrm>
      </p:grpSpPr>
      <p:grpSp>
        <p:nvGrpSpPr>
          <p:cNvPr id="17" name="组合 16">
            <a:extLst>
              <a:ext uri="{FF2B5EF4-FFF2-40B4-BE49-F238E27FC236}">
                <a16:creationId xmlns:a16="http://schemas.microsoft.com/office/drawing/2014/main" id="{74C2E4F9-BAB6-9E10-2924-65B5BABE01AA}"/>
              </a:ext>
            </a:extLst>
          </p:cNvPr>
          <p:cNvGrpSpPr/>
          <p:nvPr/>
        </p:nvGrpSpPr>
        <p:grpSpPr>
          <a:xfrm>
            <a:off x="0" y="0"/>
            <a:ext cx="12192000" cy="720843"/>
            <a:chOff x="0" y="956447"/>
            <a:chExt cx="11284085" cy="720843"/>
          </a:xfrm>
        </p:grpSpPr>
        <p:sp>
          <p:nvSpPr>
            <p:cNvPr id="11" name="矩形 10">
              <a:extLst>
                <a:ext uri="{FF2B5EF4-FFF2-40B4-BE49-F238E27FC236}">
                  <a16:creationId xmlns:a16="http://schemas.microsoft.com/office/drawing/2014/main" id="{77681A8F-148D-3A28-047F-DA86FF74C0A4}"/>
                </a:ext>
              </a:extLst>
            </p:cNvPr>
            <p:cNvSpPr/>
            <p:nvPr/>
          </p:nvSpPr>
          <p:spPr>
            <a:xfrm>
              <a:off x="0"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Background</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4A46D525-EA33-F2B0-4755-C0C92E03B618}"/>
                </a:ext>
              </a:extLst>
            </p:cNvPr>
            <p:cNvSpPr/>
            <p:nvPr/>
          </p:nvSpPr>
          <p:spPr>
            <a:xfrm>
              <a:off x="2256817"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Objective</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715BD034-F4E8-1175-C937-D8DEB43C5F5A}"/>
                </a:ext>
              </a:extLst>
            </p:cNvPr>
            <p:cNvSpPr/>
            <p:nvPr/>
          </p:nvSpPr>
          <p:spPr>
            <a:xfrm>
              <a:off x="4513634"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a:t>
              </a:r>
            </a:p>
            <a:p>
              <a:pPr algn="ctr"/>
              <a:r>
                <a:rPr lang="en-GB" altLang="zh-CN" b="1" dirty="0">
                  <a:solidFill>
                    <a:srgbClr val="006171"/>
                  </a:solidFill>
                  <a:latin typeface="微软雅黑" panose="020B0503020204020204" pitchFamily="34" charset="-122"/>
                  <a:ea typeface="微软雅黑" panose="020B0503020204020204" pitchFamily="34" charset="-122"/>
                </a:rPr>
                <a:t>Methods</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AB1E9151-A964-4B2E-2FD7-A10051FE39A3}"/>
                </a:ext>
              </a:extLst>
            </p:cNvPr>
            <p:cNvSpPr/>
            <p:nvPr/>
          </p:nvSpPr>
          <p:spPr>
            <a:xfrm>
              <a:off x="6770451" y="956447"/>
              <a:ext cx="2256817" cy="72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Findings</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1AD8647B-4F83-3AC7-1F58-A982D50D1D0C}"/>
                </a:ext>
              </a:extLst>
            </p:cNvPr>
            <p:cNvSpPr/>
            <p:nvPr/>
          </p:nvSpPr>
          <p:spPr>
            <a:xfrm>
              <a:off x="9027268"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 name="矩形 3">
            <a:extLst>
              <a:ext uri="{FF2B5EF4-FFF2-40B4-BE49-F238E27FC236}">
                <a16:creationId xmlns:a16="http://schemas.microsoft.com/office/drawing/2014/main" id="{E6F815A8-24E9-4A8B-34C5-3C840868DFF5}"/>
              </a:ext>
            </a:extLst>
          </p:cNvPr>
          <p:cNvSpPr/>
          <p:nvPr/>
        </p:nvSpPr>
        <p:spPr>
          <a:xfrm>
            <a:off x="6095999" y="906166"/>
            <a:ext cx="5891719" cy="5463034"/>
          </a:xfrm>
          <a:prstGeom prst="rect">
            <a:avLst/>
          </a:prstGeom>
        </p:spPr>
        <p:txBody>
          <a:bodyPr wrap="square">
            <a:spAutoFit/>
          </a:bodyPr>
          <a:lstStyle/>
          <a:p>
            <a:pPr marL="285750" lvl="1" indent="-285750" algn="just" fontAlgn="base">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ESs Bundles:</a:t>
            </a:r>
          </a:p>
          <a:p>
            <a:pPr algn="l" fontAlgn="base">
              <a:spcAft>
                <a:spcPts val="900"/>
              </a:spcAft>
            </a:pPr>
            <a:r>
              <a:rPr lang="en-US" altLang="zh-CN" sz="1600" b="1" i="0" dirty="0">
                <a:effectLst/>
                <a:latin typeface="inherit"/>
              </a:rPr>
              <a:t>Inefficient Purification Bundle (Bundle 1)</a:t>
            </a:r>
            <a:r>
              <a:rPr lang="en-US" altLang="zh-CN" sz="1600" b="0" i="0" dirty="0">
                <a:effectLst/>
                <a:latin typeface="inherit"/>
              </a:rPr>
              <a:t>: Poor water purification and weaker performance in other functions, mainly found in cropland and construction land in plain areas.</a:t>
            </a:r>
          </a:p>
          <a:p>
            <a:pPr algn="l" fontAlgn="base">
              <a:spcAft>
                <a:spcPts val="900"/>
              </a:spcAft>
            </a:pPr>
            <a:r>
              <a:rPr lang="en-US" altLang="zh-CN" sz="1600" b="1" i="0" dirty="0">
                <a:effectLst/>
                <a:latin typeface="inherit"/>
              </a:rPr>
              <a:t>Water Regulating Bundle (Bundle 2)</a:t>
            </a:r>
            <a:r>
              <a:rPr lang="en-US" altLang="zh-CN" sz="1600" b="0" i="0" dirty="0">
                <a:effectLst/>
                <a:latin typeface="inherit"/>
              </a:rPr>
              <a:t>: Excels in water yield and resource management but has limited water purification capacity.</a:t>
            </a:r>
          </a:p>
          <a:p>
            <a:pPr algn="l" fontAlgn="base">
              <a:spcAft>
                <a:spcPts val="900"/>
              </a:spcAft>
            </a:pPr>
            <a:r>
              <a:rPr lang="en-US" altLang="zh-CN" sz="1600" b="1" i="0" dirty="0">
                <a:effectLst/>
                <a:latin typeface="inherit"/>
              </a:rPr>
              <a:t>Integrated Median Bundle (Bundle 3)</a:t>
            </a:r>
            <a:r>
              <a:rPr lang="en-US" altLang="zh-CN" sz="1600" b="0" i="0" dirty="0">
                <a:effectLst/>
                <a:latin typeface="inherit"/>
              </a:rPr>
              <a:t>: Balanced across all ecosystem services with no single function standing out.</a:t>
            </a:r>
          </a:p>
          <a:p>
            <a:pPr algn="l" fontAlgn="base">
              <a:spcAft>
                <a:spcPts val="900"/>
              </a:spcAft>
            </a:pPr>
            <a:r>
              <a:rPr lang="en-US" altLang="zh-CN" sz="1600" b="1" i="0" dirty="0">
                <a:effectLst/>
                <a:latin typeface="inherit"/>
              </a:rPr>
              <a:t>Efficient Habitat Bundle (Bundle 4)</a:t>
            </a:r>
            <a:r>
              <a:rPr lang="en-US" altLang="zh-CN" sz="1600" b="0" i="0" dirty="0">
                <a:effectLst/>
                <a:latin typeface="inherit"/>
              </a:rPr>
              <a:t>: Strong performance in habitat quality and carbon storage, with high scores in water yield and soil retention.</a:t>
            </a:r>
          </a:p>
          <a:p>
            <a:pPr algn="l" fontAlgn="base">
              <a:spcAft>
                <a:spcPts val="900"/>
              </a:spcAft>
            </a:pPr>
            <a:r>
              <a:rPr lang="en-US" altLang="zh-CN" sz="1600" b="1" i="0" dirty="0">
                <a:effectLst/>
                <a:latin typeface="inherit"/>
              </a:rPr>
              <a:t>Strong Carbon Storage Bundle (Bundle 5)</a:t>
            </a:r>
            <a:r>
              <a:rPr lang="en-US" altLang="zh-CN" sz="1600" b="0" i="0" dirty="0">
                <a:effectLst/>
                <a:latin typeface="inherit"/>
              </a:rPr>
              <a:t>: Excellent carbon storage and habitat quality with well-rounded functionality.</a:t>
            </a:r>
          </a:p>
          <a:p>
            <a:pPr algn="l" fontAlgn="base">
              <a:spcAft>
                <a:spcPts val="900"/>
              </a:spcAft>
            </a:pPr>
            <a:r>
              <a:rPr lang="en-US" altLang="zh-CN" sz="1600" b="1" i="0" dirty="0">
                <a:effectLst/>
                <a:latin typeface="inherit"/>
              </a:rPr>
              <a:t>Carbon and Water Balance Bundle (Bundle 6)</a:t>
            </a:r>
            <a:r>
              <a:rPr lang="en-US" altLang="zh-CN" sz="1600" b="0" i="0" dirty="0">
                <a:effectLst/>
                <a:latin typeface="inherit"/>
              </a:rPr>
              <a:t>: Balanced carbon storage and water yield with moderate performance in other functions.</a:t>
            </a:r>
          </a:p>
          <a:p>
            <a:pPr algn="l" fontAlgn="base">
              <a:spcAft>
                <a:spcPts val="900"/>
              </a:spcAft>
            </a:pPr>
            <a:r>
              <a:rPr lang="en-US" altLang="zh-CN" sz="1600" b="1" i="0" dirty="0">
                <a:effectLst/>
                <a:latin typeface="inherit"/>
              </a:rPr>
              <a:t>Landscape Aesthetics Bundle (Bundle 7)</a:t>
            </a:r>
            <a:r>
              <a:rPr lang="en-US" altLang="zh-CN" sz="1600" b="0" i="0" dirty="0">
                <a:effectLst/>
                <a:latin typeface="inherit"/>
              </a:rPr>
              <a:t>: Primarily focused on landscape aesthetics but weak in other ecosystem services.</a:t>
            </a:r>
            <a:endParaRPr lang="en-US" altLang="zh-CN" b="0" i="0" dirty="0">
              <a:effectLst/>
              <a:latin typeface="inherit"/>
            </a:endParaRPr>
          </a:p>
        </p:txBody>
      </p:sp>
      <p:pic>
        <p:nvPicPr>
          <p:cNvPr id="10" name="图片 9">
            <a:extLst>
              <a:ext uri="{FF2B5EF4-FFF2-40B4-BE49-F238E27FC236}">
                <a16:creationId xmlns:a16="http://schemas.microsoft.com/office/drawing/2014/main" id="{809DC1DC-07A4-51AD-5AC5-F43900AAF696}"/>
              </a:ext>
            </a:extLst>
          </p:cNvPr>
          <p:cNvPicPr>
            <a:picLocks noChangeAspect="1"/>
          </p:cNvPicPr>
          <p:nvPr/>
        </p:nvPicPr>
        <p:blipFill>
          <a:blip r:embed="rId3"/>
          <a:stretch>
            <a:fillRect/>
          </a:stretch>
        </p:blipFill>
        <p:spPr>
          <a:xfrm>
            <a:off x="204280" y="860683"/>
            <a:ext cx="5891719" cy="5997317"/>
          </a:xfrm>
          <a:prstGeom prst="rect">
            <a:avLst/>
          </a:prstGeom>
        </p:spPr>
      </p:pic>
    </p:spTree>
    <p:extLst>
      <p:ext uri="{BB962C8B-B14F-4D97-AF65-F5344CB8AC3E}">
        <p14:creationId xmlns:p14="http://schemas.microsoft.com/office/powerpoint/2010/main" val="586709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26566-57F2-83EB-88C9-D217EBD010A1}"/>
            </a:ext>
          </a:extLst>
        </p:cNvPr>
        <p:cNvGrpSpPr/>
        <p:nvPr/>
      </p:nvGrpSpPr>
      <p:grpSpPr>
        <a:xfrm>
          <a:off x="0" y="0"/>
          <a:ext cx="0" cy="0"/>
          <a:chOff x="0" y="0"/>
          <a:chExt cx="0" cy="0"/>
        </a:xfrm>
      </p:grpSpPr>
      <p:grpSp>
        <p:nvGrpSpPr>
          <p:cNvPr id="17" name="组合 16">
            <a:extLst>
              <a:ext uri="{FF2B5EF4-FFF2-40B4-BE49-F238E27FC236}">
                <a16:creationId xmlns:a16="http://schemas.microsoft.com/office/drawing/2014/main" id="{FF89CC8D-14D9-FE44-BDE9-10B91F7CE391}"/>
              </a:ext>
            </a:extLst>
          </p:cNvPr>
          <p:cNvGrpSpPr/>
          <p:nvPr/>
        </p:nvGrpSpPr>
        <p:grpSpPr>
          <a:xfrm>
            <a:off x="0" y="0"/>
            <a:ext cx="12192000" cy="720843"/>
            <a:chOff x="0" y="956447"/>
            <a:chExt cx="11284085" cy="720843"/>
          </a:xfrm>
        </p:grpSpPr>
        <p:sp>
          <p:nvSpPr>
            <p:cNvPr id="11" name="矩形 10">
              <a:extLst>
                <a:ext uri="{FF2B5EF4-FFF2-40B4-BE49-F238E27FC236}">
                  <a16:creationId xmlns:a16="http://schemas.microsoft.com/office/drawing/2014/main" id="{49A9F94B-D4D1-5674-EB02-65A2713F55F9}"/>
                </a:ext>
              </a:extLst>
            </p:cNvPr>
            <p:cNvSpPr/>
            <p:nvPr/>
          </p:nvSpPr>
          <p:spPr>
            <a:xfrm>
              <a:off x="0"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Background</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1E44EBFF-E038-F21A-EDD7-835C707C561E}"/>
                </a:ext>
              </a:extLst>
            </p:cNvPr>
            <p:cNvSpPr/>
            <p:nvPr/>
          </p:nvSpPr>
          <p:spPr>
            <a:xfrm>
              <a:off x="2256817"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Objective</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B8E8D911-8FC3-DF7A-D2A9-D22C68BBCB63}"/>
                </a:ext>
              </a:extLst>
            </p:cNvPr>
            <p:cNvSpPr/>
            <p:nvPr/>
          </p:nvSpPr>
          <p:spPr>
            <a:xfrm>
              <a:off x="4513634"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a:t>
              </a:r>
            </a:p>
            <a:p>
              <a:pPr algn="ctr"/>
              <a:r>
                <a:rPr lang="en-GB" altLang="zh-CN" b="1" dirty="0">
                  <a:solidFill>
                    <a:srgbClr val="006171"/>
                  </a:solidFill>
                  <a:latin typeface="微软雅黑" panose="020B0503020204020204" pitchFamily="34" charset="-122"/>
                  <a:ea typeface="微软雅黑" panose="020B0503020204020204" pitchFamily="34" charset="-122"/>
                </a:rPr>
                <a:t>Methods</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6EFE9152-5446-6F0C-5F70-9E6D494E57B0}"/>
                </a:ext>
              </a:extLst>
            </p:cNvPr>
            <p:cNvSpPr/>
            <p:nvPr/>
          </p:nvSpPr>
          <p:spPr>
            <a:xfrm>
              <a:off x="6770451" y="956447"/>
              <a:ext cx="2256817" cy="72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Findings</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6BEEBA2F-7DED-2F98-8659-D4BBAAF21F12}"/>
                </a:ext>
              </a:extLst>
            </p:cNvPr>
            <p:cNvSpPr/>
            <p:nvPr/>
          </p:nvSpPr>
          <p:spPr>
            <a:xfrm>
              <a:off x="9027268"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 name="矩形 3">
            <a:extLst>
              <a:ext uri="{FF2B5EF4-FFF2-40B4-BE49-F238E27FC236}">
                <a16:creationId xmlns:a16="http://schemas.microsoft.com/office/drawing/2014/main" id="{826B213D-8F50-FBB6-94EF-2F5E43360C99}"/>
              </a:ext>
            </a:extLst>
          </p:cNvPr>
          <p:cNvSpPr/>
          <p:nvPr/>
        </p:nvSpPr>
        <p:spPr>
          <a:xfrm>
            <a:off x="6095999" y="906166"/>
            <a:ext cx="5891719" cy="4970591"/>
          </a:xfrm>
          <a:prstGeom prst="rect">
            <a:avLst/>
          </a:prstGeom>
        </p:spPr>
        <p:txBody>
          <a:bodyPr wrap="square">
            <a:spAutoFit/>
          </a:bodyPr>
          <a:lstStyle/>
          <a:p>
            <a:pPr marL="285750" lvl="1" indent="-285750" algn="just" fontAlgn="base">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Spatial Distribution of ESBs:</a:t>
            </a:r>
          </a:p>
          <a:p>
            <a:pPr marL="0" lvl="1" algn="just" fontAlgn="base">
              <a:spcAft>
                <a:spcPts val="900"/>
              </a:spcAft>
            </a:pPr>
            <a:r>
              <a:rPr lang="en-US" altLang="zh-CN" sz="1600" b="1" dirty="0">
                <a:latin typeface="inherit"/>
              </a:rPr>
              <a:t>Bundle 1: </a:t>
            </a:r>
            <a:r>
              <a:rPr lang="en-US" altLang="zh-CN" sz="1600" dirty="0">
                <a:latin typeface="inherit"/>
              </a:rPr>
              <a:t>Dominant in cropland and construction land in plain areas.</a:t>
            </a:r>
          </a:p>
          <a:p>
            <a:pPr marL="0" lvl="1" algn="just" fontAlgn="base">
              <a:spcAft>
                <a:spcPts val="900"/>
              </a:spcAft>
            </a:pPr>
            <a:r>
              <a:rPr lang="en-US" altLang="zh-CN" sz="1600" b="1" dirty="0">
                <a:latin typeface="inherit"/>
              </a:rPr>
              <a:t>Bundles 2 and 3: </a:t>
            </a:r>
            <a:r>
              <a:rPr lang="en-US" altLang="zh-CN" sz="1600" dirty="0">
                <a:latin typeface="inherit"/>
              </a:rPr>
              <a:t>Widely distributed around water bodies and valleys, encompassing diverse land-use types.</a:t>
            </a:r>
          </a:p>
          <a:p>
            <a:pPr marL="0" lvl="1" algn="just" fontAlgn="base">
              <a:spcAft>
                <a:spcPts val="900"/>
              </a:spcAft>
            </a:pPr>
            <a:r>
              <a:rPr lang="en-US" altLang="zh-CN" sz="1600" b="1" dirty="0">
                <a:latin typeface="inherit"/>
              </a:rPr>
              <a:t>Bundles 4–7: </a:t>
            </a:r>
            <a:r>
              <a:rPr lang="en-US" altLang="zh-CN" sz="1600" dirty="0">
                <a:latin typeface="inherit"/>
              </a:rPr>
              <a:t>Concentrated in mountainous regions and around water bodies, with Bundle 4 dominated by forestland and Bundles 5–7 primarily consisting of forestland and grassland.</a:t>
            </a:r>
          </a:p>
          <a:p>
            <a:pPr marL="285750" lvl="1" indent="-285750" algn="just" fontAlgn="base">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Changes in ESBs Across Scenarios:</a:t>
            </a:r>
          </a:p>
          <a:p>
            <a:pPr marL="0" lvl="1" algn="just" fontAlgn="base">
              <a:spcAft>
                <a:spcPts val="900"/>
              </a:spcAft>
            </a:pPr>
            <a:r>
              <a:rPr lang="en-US" altLang="zh-CN" sz="1600" b="1" dirty="0">
                <a:latin typeface="inherit"/>
              </a:rPr>
              <a:t>ND Scenario: </a:t>
            </a:r>
            <a:r>
              <a:rPr lang="en-US" altLang="zh-CN" sz="1600" dirty="0">
                <a:latin typeface="inherit"/>
              </a:rPr>
              <a:t>Bundles 1 and 3 continued to decline, while Bundle 4 significantly increased.</a:t>
            </a:r>
          </a:p>
          <a:p>
            <a:pPr marL="0" lvl="1" algn="just" fontAlgn="base">
              <a:spcAft>
                <a:spcPts val="900"/>
              </a:spcAft>
            </a:pPr>
            <a:r>
              <a:rPr lang="en-US" altLang="zh-CN" sz="1600" b="1" dirty="0">
                <a:latin typeface="inherit"/>
              </a:rPr>
              <a:t>ED Scenario: </a:t>
            </a:r>
            <a:r>
              <a:rPr lang="en-US" altLang="zh-CN" sz="1600" dirty="0">
                <a:latin typeface="inherit"/>
              </a:rPr>
              <a:t>Bundles 1 and 6 increased, while Bundles 2, 3, 4, and 5 decreased.</a:t>
            </a:r>
          </a:p>
          <a:p>
            <a:pPr marL="0" lvl="1" algn="just" fontAlgn="base">
              <a:spcAft>
                <a:spcPts val="900"/>
              </a:spcAft>
            </a:pPr>
            <a:r>
              <a:rPr lang="en-US" altLang="zh-CN" sz="1600" b="1" dirty="0">
                <a:latin typeface="inherit"/>
              </a:rPr>
              <a:t>EP Scenario: </a:t>
            </a:r>
            <a:r>
              <a:rPr lang="en-US" altLang="zh-CN" sz="1600" dirty="0">
                <a:latin typeface="inherit"/>
              </a:rPr>
              <a:t>ESB distribution remained consistent with 2020.</a:t>
            </a:r>
          </a:p>
          <a:p>
            <a:pPr marL="0" lvl="1" algn="just" fontAlgn="base">
              <a:spcAft>
                <a:spcPts val="900"/>
              </a:spcAft>
            </a:pPr>
            <a:r>
              <a:rPr lang="en-US" altLang="zh-CN" sz="1600" b="1" dirty="0">
                <a:latin typeface="inherit"/>
              </a:rPr>
              <a:t>SD Scenario: </a:t>
            </a:r>
            <a:r>
              <a:rPr lang="en-US" altLang="zh-CN" sz="1600" dirty="0">
                <a:latin typeface="inherit"/>
              </a:rPr>
              <a:t>Bundles 3, 4, and 5 decreased, while Bundle 6 increased, and others remained stable.</a:t>
            </a:r>
          </a:p>
        </p:txBody>
      </p:sp>
      <p:pic>
        <p:nvPicPr>
          <p:cNvPr id="5" name="图片 4" descr="散点图&#10;&#10;AI 生成的内容可能不正确。">
            <a:extLst>
              <a:ext uri="{FF2B5EF4-FFF2-40B4-BE49-F238E27FC236}">
                <a16:creationId xmlns:a16="http://schemas.microsoft.com/office/drawing/2014/main" id="{E3B5E451-FEFF-2D1D-C9AC-E742C70E1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79" y="906166"/>
            <a:ext cx="5891720" cy="5627387"/>
          </a:xfrm>
          <a:prstGeom prst="rect">
            <a:avLst/>
          </a:prstGeom>
        </p:spPr>
      </p:pic>
    </p:spTree>
    <p:extLst>
      <p:ext uri="{BB962C8B-B14F-4D97-AF65-F5344CB8AC3E}">
        <p14:creationId xmlns:p14="http://schemas.microsoft.com/office/powerpoint/2010/main" val="2183342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46539-A621-18DB-A9DB-03981068DA40}"/>
            </a:ext>
          </a:extLst>
        </p:cNvPr>
        <p:cNvGrpSpPr/>
        <p:nvPr/>
      </p:nvGrpSpPr>
      <p:grpSpPr>
        <a:xfrm>
          <a:off x="0" y="0"/>
          <a:ext cx="0" cy="0"/>
          <a:chOff x="0" y="0"/>
          <a:chExt cx="0" cy="0"/>
        </a:xfrm>
      </p:grpSpPr>
      <p:grpSp>
        <p:nvGrpSpPr>
          <p:cNvPr id="17" name="组合 16">
            <a:extLst>
              <a:ext uri="{FF2B5EF4-FFF2-40B4-BE49-F238E27FC236}">
                <a16:creationId xmlns:a16="http://schemas.microsoft.com/office/drawing/2014/main" id="{59B6F13B-4743-6E2A-CBEC-FDBAA53E8DE0}"/>
              </a:ext>
            </a:extLst>
          </p:cNvPr>
          <p:cNvGrpSpPr/>
          <p:nvPr/>
        </p:nvGrpSpPr>
        <p:grpSpPr>
          <a:xfrm>
            <a:off x="0" y="0"/>
            <a:ext cx="12192000" cy="720843"/>
            <a:chOff x="0" y="956447"/>
            <a:chExt cx="11284085" cy="720843"/>
          </a:xfrm>
        </p:grpSpPr>
        <p:sp>
          <p:nvSpPr>
            <p:cNvPr id="11" name="矩形 10">
              <a:extLst>
                <a:ext uri="{FF2B5EF4-FFF2-40B4-BE49-F238E27FC236}">
                  <a16:creationId xmlns:a16="http://schemas.microsoft.com/office/drawing/2014/main" id="{57D7FDDF-F2CA-E48C-A615-0451AFA90D52}"/>
                </a:ext>
              </a:extLst>
            </p:cNvPr>
            <p:cNvSpPr/>
            <p:nvPr/>
          </p:nvSpPr>
          <p:spPr>
            <a:xfrm>
              <a:off x="0"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Background</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DE2B1390-5FAA-73F0-DACE-32D07DEDC18A}"/>
                </a:ext>
              </a:extLst>
            </p:cNvPr>
            <p:cNvSpPr/>
            <p:nvPr/>
          </p:nvSpPr>
          <p:spPr>
            <a:xfrm>
              <a:off x="2256817"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Objective</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9095292E-3BCA-E557-1316-5E705E2D0651}"/>
                </a:ext>
              </a:extLst>
            </p:cNvPr>
            <p:cNvSpPr/>
            <p:nvPr/>
          </p:nvSpPr>
          <p:spPr>
            <a:xfrm>
              <a:off x="4513634"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a:t>
              </a:r>
            </a:p>
            <a:p>
              <a:pPr algn="ctr"/>
              <a:r>
                <a:rPr lang="en-GB" altLang="zh-CN" b="1" dirty="0">
                  <a:solidFill>
                    <a:srgbClr val="006171"/>
                  </a:solidFill>
                  <a:latin typeface="微软雅黑" panose="020B0503020204020204" pitchFamily="34" charset="-122"/>
                  <a:ea typeface="微软雅黑" panose="020B0503020204020204" pitchFamily="34" charset="-122"/>
                </a:rPr>
                <a:t>Methods</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5514F4EF-3B68-C7B6-350E-4D8B81362675}"/>
                </a:ext>
              </a:extLst>
            </p:cNvPr>
            <p:cNvSpPr/>
            <p:nvPr/>
          </p:nvSpPr>
          <p:spPr>
            <a:xfrm>
              <a:off x="6770451"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6B998F53-A2F2-4581-2D27-45B2FFC65284}"/>
                </a:ext>
              </a:extLst>
            </p:cNvPr>
            <p:cNvSpPr/>
            <p:nvPr/>
          </p:nvSpPr>
          <p:spPr>
            <a:xfrm>
              <a:off x="9027268" y="956447"/>
              <a:ext cx="2256817" cy="72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Recommendations &amp; Future Research</a:t>
              </a:r>
              <a:endParaRPr lang="zh-CN" altLang="en-US" b="1" dirty="0">
                <a:solidFill>
                  <a:srgbClr val="006171"/>
                </a:solidFill>
                <a:latin typeface="微软雅黑" panose="020B0503020204020204" pitchFamily="34" charset="-122"/>
                <a:ea typeface="微软雅黑" panose="020B0503020204020204" pitchFamily="34" charset="-122"/>
              </a:endParaRPr>
            </a:p>
          </p:txBody>
        </p:sp>
      </p:grpSp>
      <p:sp>
        <p:nvSpPr>
          <p:cNvPr id="4" name="矩形 3">
            <a:extLst>
              <a:ext uri="{FF2B5EF4-FFF2-40B4-BE49-F238E27FC236}">
                <a16:creationId xmlns:a16="http://schemas.microsoft.com/office/drawing/2014/main" id="{54141685-74EE-1985-8C60-B7E41D662E6C}"/>
              </a:ext>
            </a:extLst>
          </p:cNvPr>
          <p:cNvSpPr/>
          <p:nvPr/>
        </p:nvSpPr>
        <p:spPr>
          <a:xfrm>
            <a:off x="488447" y="906166"/>
            <a:ext cx="11223262" cy="5111784"/>
          </a:xfrm>
          <a:prstGeom prst="rect">
            <a:avLst/>
          </a:prstGeom>
        </p:spPr>
        <p:txBody>
          <a:bodyPr wrap="square">
            <a:spAutoFit/>
          </a:bodyPr>
          <a:lstStyle/>
          <a:p>
            <a:pPr marL="285750" indent="-285750" algn="just">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Spatial Heterogeneity and Land-Use Impact on ESs:</a:t>
            </a:r>
          </a:p>
          <a:p>
            <a:pPr algn="just">
              <a:lnSpc>
                <a:spcPct val="150000"/>
              </a:lnSpc>
              <a:spcAft>
                <a:spcPts val="600"/>
              </a:spcAft>
            </a:pPr>
            <a:r>
              <a:rPr lang="en-US" altLang="zh-CN" sz="1600" dirty="0">
                <a:latin typeface="微软雅黑" panose="020B0503020204020204" pitchFamily="34" charset="-122"/>
                <a:ea typeface="微软雅黑" panose="020B0503020204020204" pitchFamily="34" charset="-122"/>
              </a:rPr>
              <a:t>Mismatches between ES supply and demand occur spatially. Urban areas demand high water purification and aesthetics, but land-use changes reduce supply capacity, causing supply-demand gaps.</a:t>
            </a:r>
          </a:p>
          <a:p>
            <a:pPr algn="just">
              <a:lnSpc>
                <a:spcPct val="150000"/>
              </a:lnSpc>
              <a:spcAft>
                <a:spcPts val="600"/>
              </a:spcAft>
            </a:pPr>
            <a:r>
              <a:rPr lang="en-US" altLang="zh-CN" sz="1600" dirty="0">
                <a:latin typeface="微软雅黑" panose="020B0503020204020204" pitchFamily="34" charset="-122"/>
                <a:ea typeface="微软雅黑" panose="020B0503020204020204" pitchFamily="34" charset="-122"/>
              </a:rPr>
              <a:t>Habitat fragmentation from urban expansion reduces biodiversity and ecosystem connectivity.</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Land-use changes (e.g., converting cropland to urban land) alter ecosystem structure and function, degrading ES such as CS and SR.</a:t>
            </a:r>
          </a:p>
          <a:p>
            <a:pPr algn="just">
              <a:lnSpc>
                <a:spcPct val="150000"/>
              </a:lnSpc>
              <a:spcAft>
                <a:spcPts val="600"/>
              </a:spcAft>
            </a:pPr>
            <a:r>
              <a:rPr lang="en-US" altLang="zh-CN" sz="1600" dirty="0">
                <a:latin typeface="微软雅黑" panose="020B0503020204020204" pitchFamily="34" charset="-122"/>
                <a:ea typeface="微软雅黑" panose="020B0503020204020204" pitchFamily="34" charset="-122"/>
              </a:rPr>
              <a:t>Rational land planning optimizes land-use layouts, reduces ecosystem degradation, and enhances ES supply. Limiting urban expansion and protecting key ecological zones can improve HQ and LA.</a:t>
            </a:r>
          </a:p>
          <a:p>
            <a:pPr marL="285750" indent="-285750" algn="just">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Trade-offs and Synergies Among ESs Under Future Land-Use Scenarios:</a:t>
            </a:r>
          </a:p>
          <a:p>
            <a:pPr algn="just">
              <a:lnSpc>
                <a:spcPct val="150000"/>
              </a:lnSpc>
              <a:spcAft>
                <a:spcPts val="600"/>
              </a:spcAft>
            </a:pPr>
            <a:r>
              <a:rPr lang="en-US" altLang="zh-CN" sz="1600" dirty="0">
                <a:latin typeface="微软雅黑" panose="020B0503020204020204" pitchFamily="34" charset="-122"/>
                <a:ea typeface="微软雅黑" panose="020B0503020204020204" pitchFamily="34" charset="-122"/>
              </a:rPr>
              <a:t>ED scenarios show urban expansion reducing ES supply, especially HQ and LA.</a:t>
            </a:r>
          </a:p>
          <a:p>
            <a:pPr algn="just">
              <a:lnSpc>
                <a:spcPct val="150000"/>
              </a:lnSpc>
              <a:spcAft>
                <a:spcPts val="600"/>
              </a:spcAft>
            </a:pPr>
            <a:r>
              <a:rPr lang="en-US" altLang="zh-CN" sz="1600" dirty="0">
                <a:latin typeface="微软雅黑" panose="020B0503020204020204" pitchFamily="34" charset="-122"/>
                <a:ea typeface="微软雅黑" panose="020B0503020204020204" pitchFamily="34" charset="-122"/>
              </a:rPr>
              <a:t>EP scenarios demonstrate strict urban limits can stabilize ecosystems, proving policies enhance ES supply.</a:t>
            </a:r>
          </a:p>
          <a:p>
            <a:pPr algn="just">
              <a:lnSpc>
                <a:spcPct val="150000"/>
              </a:lnSpc>
              <a:spcAft>
                <a:spcPts val="600"/>
              </a:spcAft>
            </a:pPr>
            <a:r>
              <a:rPr lang="en-US" altLang="zh-CN" sz="1600" dirty="0">
                <a:latin typeface="微软雅黑" panose="020B0503020204020204" pitchFamily="34" charset="-122"/>
                <a:ea typeface="微软雅黑" panose="020B0503020204020204" pitchFamily="34" charset="-122"/>
              </a:rPr>
              <a:t>SD scenarios balance ecological and economic goals, maintaining stable ES provision and illustrating how well-designed policies achieve ecological-economic win-wins.</a:t>
            </a:r>
          </a:p>
        </p:txBody>
      </p:sp>
      <p:sp>
        <p:nvSpPr>
          <p:cNvPr id="5" name="矩形 4">
            <a:extLst>
              <a:ext uri="{FF2B5EF4-FFF2-40B4-BE49-F238E27FC236}">
                <a16:creationId xmlns:a16="http://schemas.microsoft.com/office/drawing/2014/main" id="{5925E84C-51A0-1571-F6F5-F592D472BF98}"/>
              </a:ext>
            </a:extLst>
          </p:cNvPr>
          <p:cNvSpPr/>
          <p:nvPr/>
        </p:nvSpPr>
        <p:spPr>
          <a:xfrm>
            <a:off x="346362" y="906166"/>
            <a:ext cx="11499273" cy="5550052"/>
          </a:xfrm>
          <a:prstGeom prst="rect">
            <a:avLst/>
          </a:prstGeom>
          <a:noFill/>
          <a:ln w="3175">
            <a:solidFill>
              <a:srgbClr val="00617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38833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2EB5C-9E97-D46E-C438-CC69FB5D2262}"/>
            </a:ext>
          </a:extLst>
        </p:cNvPr>
        <p:cNvGrpSpPr/>
        <p:nvPr/>
      </p:nvGrpSpPr>
      <p:grpSpPr>
        <a:xfrm>
          <a:off x="0" y="0"/>
          <a:ext cx="0" cy="0"/>
          <a:chOff x="0" y="0"/>
          <a:chExt cx="0" cy="0"/>
        </a:xfrm>
      </p:grpSpPr>
      <p:grpSp>
        <p:nvGrpSpPr>
          <p:cNvPr id="17" name="组合 16">
            <a:extLst>
              <a:ext uri="{FF2B5EF4-FFF2-40B4-BE49-F238E27FC236}">
                <a16:creationId xmlns:a16="http://schemas.microsoft.com/office/drawing/2014/main" id="{4DCF4460-D66B-8BA8-DC29-37EB061203E4}"/>
              </a:ext>
            </a:extLst>
          </p:cNvPr>
          <p:cNvGrpSpPr/>
          <p:nvPr/>
        </p:nvGrpSpPr>
        <p:grpSpPr>
          <a:xfrm>
            <a:off x="0" y="0"/>
            <a:ext cx="12192000" cy="720843"/>
            <a:chOff x="0" y="956447"/>
            <a:chExt cx="11284085" cy="720843"/>
          </a:xfrm>
        </p:grpSpPr>
        <p:sp>
          <p:nvSpPr>
            <p:cNvPr id="11" name="矩形 10">
              <a:extLst>
                <a:ext uri="{FF2B5EF4-FFF2-40B4-BE49-F238E27FC236}">
                  <a16:creationId xmlns:a16="http://schemas.microsoft.com/office/drawing/2014/main" id="{78DAB9A4-81AE-31C9-84E1-9FB83902324B}"/>
                </a:ext>
              </a:extLst>
            </p:cNvPr>
            <p:cNvSpPr/>
            <p:nvPr/>
          </p:nvSpPr>
          <p:spPr>
            <a:xfrm>
              <a:off x="0"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Background</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24B12A10-6D91-D32A-9012-C89C4F4BD42F}"/>
                </a:ext>
              </a:extLst>
            </p:cNvPr>
            <p:cNvSpPr/>
            <p:nvPr/>
          </p:nvSpPr>
          <p:spPr>
            <a:xfrm>
              <a:off x="2256817"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Objective</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0B550091-C66F-AE6F-66CD-E0161C53678A}"/>
                </a:ext>
              </a:extLst>
            </p:cNvPr>
            <p:cNvSpPr/>
            <p:nvPr/>
          </p:nvSpPr>
          <p:spPr>
            <a:xfrm>
              <a:off x="4513634"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a:t>
              </a:r>
            </a:p>
            <a:p>
              <a:pPr algn="ctr"/>
              <a:r>
                <a:rPr lang="en-GB" altLang="zh-CN" b="1" dirty="0">
                  <a:solidFill>
                    <a:srgbClr val="006171"/>
                  </a:solidFill>
                  <a:latin typeface="微软雅黑" panose="020B0503020204020204" pitchFamily="34" charset="-122"/>
                  <a:ea typeface="微软雅黑" panose="020B0503020204020204" pitchFamily="34" charset="-122"/>
                </a:rPr>
                <a:t>Methods</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2AC1519E-4F85-65E6-E777-707F95D5C7F8}"/>
                </a:ext>
              </a:extLst>
            </p:cNvPr>
            <p:cNvSpPr/>
            <p:nvPr/>
          </p:nvSpPr>
          <p:spPr>
            <a:xfrm>
              <a:off x="6770451"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5761561C-2847-8C6A-47F9-4A8A2DE17E06}"/>
                </a:ext>
              </a:extLst>
            </p:cNvPr>
            <p:cNvSpPr/>
            <p:nvPr/>
          </p:nvSpPr>
          <p:spPr>
            <a:xfrm>
              <a:off x="9027268" y="956447"/>
              <a:ext cx="2256817" cy="72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Recommendations &amp; Future Research</a:t>
              </a:r>
              <a:endParaRPr lang="zh-CN" altLang="en-US" b="1" dirty="0">
                <a:solidFill>
                  <a:srgbClr val="006171"/>
                </a:solidFill>
                <a:latin typeface="微软雅黑" panose="020B0503020204020204" pitchFamily="34" charset="-122"/>
                <a:ea typeface="微软雅黑" panose="020B0503020204020204" pitchFamily="34" charset="-122"/>
              </a:endParaRPr>
            </a:p>
          </p:txBody>
        </p:sp>
      </p:grpSp>
      <p:sp>
        <p:nvSpPr>
          <p:cNvPr id="4" name="矩形 3">
            <a:extLst>
              <a:ext uri="{FF2B5EF4-FFF2-40B4-BE49-F238E27FC236}">
                <a16:creationId xmlns:a16="http://schemas.microsoft.com/office/drawing/2014/main" id="{BFCB2B3C-82F3-3F76-C3FE-700F34FDE9DA}"/>
              </a:ext>
            </a:extLst>
          </p:cNvPr>
          <p:cNvSpPr/>
          <p:nvPr/>
        </p:nvSpPr>
        <p:spPr>
          <a:xfrm>
            <a:off x="488447" y="906166"/>
            <a:ext cx="11223262" cy="5188728"/>
          </a:xfrm>
          <a:prstGeom prst="rect">
            <a:avLst/>
          </a:prstGeom>
        </p:spPr>
        <p:txBody>
          <a:bodyPr wrap="square">
            <a:spAutoFit/>
          </a:bodyPr>
          <a:lstStyle/>
          <a:p>
            <a:pPr marL="285750" indent="-285750" algn="just">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Policy Recommendations:</a:t>
            </a:r>
          </a:p>
          <a:p>
            <a:pPr algn="just">
              <a:lnSpc>
                <a:spcPct val="150000"/>
              </a:lnSpc>
              <a:spcAft>
                <a:spcPts val="600"/>
              </a:spcAft>
            </a:pPr>
            <a:r>
              <a:rPr lang="en-US" altLang="zh-CN" sz="1600" dirty="0">
                <a:latin typeface="微软雅黑" panose="020B0503020204020204" pitchFamily="34" charset="-122"/>
                <a:ea typeface="微软雅黑" panose="020B0503020204020204" pitchFamily="34" charset="-122"/>
              </a:rPr>
              <a:t>Integrate remote sensing and ecological modeling for adaptive lake ecosystem management.</a:t>
            </a:r>
          </a:p>
          <a:p>
            <a:pPr algn="just">
              <a:lnSpc>
                <a:spcPct val="150000"/>
              </a:lnSpc>
              <a:spcAft>
                <a:spcPts val="600"/>
              </a:spcAft>
            </a:pPr>
            <a:r>
              <a:rPr lang="en-US" altLang="zh-CN" sz="1600" dirty="0">
                <a:latin typeface="微软雅黑" panose="020B0503020204020204" pitchFamily="34" charset="-122"/>
                <a:ea typeface="微软雅黑" panose="020B0503020204020204" pitchFamily="34" charset="-122"/>
              </a:rPr>
              <a:t>Foster cross-sectoral and regional collaboration for unified conservation and land-use planning.</a:t>
            </a:r>
          </a:p>
          <a:p>
            <a:pPr algn="just">
              <a:lnSpc>
                <a:spcPct val="150000"/>
              </a:lnSpc>
              <a:spcAft>
                <a:spcPts val="600"/>
              </a:spcAft>
            </a:pPr>
            <a:r>
              <a:rPr lang="en-US" altLang="zh-CN" sz="1600" dirty="0">
                <a:latin typeface="微软雅黑" panose="020B0503020204020204" pitchFamily="34" charset="-122"/>
                <a:ea typeface="微软雅黑" panose="020B0503020204020204" pitchFamily="34" charset="-122"/>
              </a:rPr>
              <a:t>Expand ecological farming, land reclamation, and fallow systems to boost ecosystem services.</a:t>
            </a:r>
          </a:p>
          <a:p>
            <a:pPr algn="just">
              <a:lnSpc>
                <a:spcPct val="150000"/>
              </a:lnSpc>
              <a:spcAft>
                <a:spcPts val="600"/>
              </a:spcAft>
            </a:pPr>
            <a:r>
              <a:rPr lang="en-GB" altLang="zh-CN" sz="1600" dirty="0">
                <a:latin typeface="微软雅黑" panose="020B0503020204020204" pitchFamily="34" charset="-122"/>
                <a:ea typeface="微软雅黑" panose="020B0503020204020204" pitchFamily="34" charset="-122"/>
              </a:rPr>
              <a:t>Implement eco-compensation schemes (e.g., subsidies) to encourage conservation-friendly practices.</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Future Research Directions:</a:t>
            </a:r>
          </a:p>
          <a:p>
            <a:pPr algn="just">
              <a:lnSpc>
                <a:spcPct val="150000"/>
              </a:lnSpc>
              <a:spcAft>
                <a:spcPts val="600"/>
              </a:spcAft>
            </a:pPr>
            <a:r>
              <a:rPr lang="en-US" altLang="zh-CN" sz="1600" dirty="0">
                <a:latin typeface="微软雅黑" panose="020B0503020204020204" pitchFamily="34" charset="-122"/>
                <a:ea typeface="微软雅黑" panose="020B0503020204020204" pitchFamily="34" charset="-122"/>
              </a:rPr>
              <a:t>Improve predictive capabilities for future climate and land-use changes through field validation and model refinement.</a:t>
            </a:r>
          </a:p>
          <a:p>
            <a:pPr algn="just">
              <a:lnSpc>
                <a:spcPct val="150000"/>
              </a:lnSpc>
              <a:spcAft>
                <a:spcPts val="600"/>
              </a:spcAft>
            </a:pPr>
            <a:r>
              <a:rPr lang="en-US" altLang="zh-CN" sz="1600" dirty="0">
                <a:latin typeface="微软雅黑" panose="020B0503020204020204" pitchFamily="34" charset="-122"/>
                <a:ea typeface="微软雅黑" panose="020B0503020204020204" pitchFamily="34" charset="-122"/>
              </a:rPr>
              <a:t>Investigate complex nonlinear relationships among ES and integrate socio-economic and ecological drivers for comprehensive watershed management support.</a:t>
            </a:r>
          </a:p>
          <a:p>
            <a:pPr algn="just">
              <a:lnSpc>
                <a:spcPct val="150000"/>
              </a:lnSpc>
              <a:spcAft>
                <a:spcPts val="600"/>
              </a:spcAft>
            </a:pPr>
            <a:r>
              <a:rPr lang="en-US" altLang="zh-CN" sz="1600" dirty="0">
                <a:latin typeface="微软雅黑" panose="020B0503020204020204" pitchFamily="34" charset="-122"/>
                <a:ea typeface="微软雅黑" panose="020B0503020204020204" pitchFamily="34" charset="-122"/>
              </a:rPr>
              <a:t>Enhance analysis of multi-scale environmental characteristics to accurately assess the impacts of environmental scale factors on ES.</a:t>
            </a:r>
          </a:p>
        </p:txBody>
      </p:sp>
      <p:sp>
        <p:nvSpPr>
          <p:cNvPr id="5" name="矩形 4">
            <a:extLst>
              <a:ext uri="{FF2B5EF4-FFF2-40B4-BE49-F238E27FC236}">
                <a16:creationId xmlns:a16="http://schemas.microsoft.com/office/drawing/2014/main" id="{C718A0E9-66AB-0C71-C119-9C9A3ABE1365}"/>
              </a:ext>
            </a:extLst>
          </p:cNvPr>
          <p:cNvSpPr/>
          <p:nvPr/>
        </p:nvSpPr>
        <p:spPr>
          <a:xfrm>
            <a:off x="346362" y="906166"/>
            <a:ext cx="11499273" cy="5550052"/>
          </a:xfrm>
          <a:prstGeom prst="rect">
            <a:avLst/>
          </a:prstGeom>
          <a:noFill/>
          <a:ln w="3175">
            <a:solidFill>
              <a:srgbClr val="00617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3522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458467D-6EE0-8DBF-1581-053472484C62}"/>
              </a:ext>
            </a:extLst>
          </p:cNvPr>
          <p:cNvSpPr/>
          <p:nvPr/>
        </p:nvSpPr>
        <p:spPr>
          <a:xfrm>
            <a:off x="0" y="2301729"/>
            <a:ext cx="12192000" cy="3298971"/>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05CABE9B-79C3-40F2-9B62-92C831D1C92C}"/>
              </a:ext>
            </a:extLst>
          </p:cNvPr>
          <p:cNvSpPr txBox="1"/>
          <p:nvPr/>
        </p:nvSpPr>
        <p:spPr>
          <a:xfrm>
            <a:off x="3211248" y="2958035"/>
            <a:ext cx="5668985" cy="707886"/>
          </a:xfrm>
          <a:prstGeom prst="rect">
            <a:avLst/>
          </a:prstGeom>
          <a:noFill/>
        </p:spPr>
        <p:txBody>
          <a:bodyPr wrap="square" rtlCol="0">
            <a:spAutoFit/>
          </a:bodyPr>
          <a:lstStyle/>
          <a:p>
            <a:pPr algn="ctr"/>
            <a:r>
              <a:rPr lang="en-GB" altLang="zh-CN" sz="4000" b="1" dirty="0">
                <a:solidFill>
                  <a:schemeClr val="bg1"/>
                </a:solidFill>
                <a:latin typeface="微软雅黑" panose="020B0503020204020204" pitchFamily="34" charset="-122"/>
                <a:ea typeface="微软雅黑" panose="020B0503020204020204" pitchFamily="34" charset="-122"/>
              </a:rPr>
              <a:t>Thanks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0862" y="425669"/>
            <a:ext cx="1655379" cy="1655379"/>
          </a:xfrm>
          <a:prstGeom prst="rect">
            <a:avLst/>
          </a:prstGeom>
        </p:spPr>
      </p:pic>
      <p:sp>
        <p:nvSpPr>
          <p:cNvPr id="2" name="文本框 1">
            <a:extLst>
              <a:ext uri="{FF2B5EF4-FFF2-40B4-BE49-F238E27FC236}">
                <a16:creationId xmlns:a16="http://schemas.microsoft.com/office/drawing/2014/main" id="{8D86195C-6E24-C9F6-9678-5E79F83AC508}"/>
              </a:ext>
            </a:extLst>
          </p:cNvPr>
          <p:cNvSpPr txBox="1"/>
          <p:nvPr/>
        </p:nvSpPr>
        <p:spPr>
          <a:xfrm>
            <a:off x="4515390" y="4333119"/>
            <a:ext cx="3060700"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Aibo Jin</a:t>
            </a:r>
          </a:p>
          <a:p>
            <a:pPr algn="ctr"/>
            <a:r>
              <a:rPr lang="en-US" altLang="zh-CN" b="1" dirty="0">
                <a:solidFill>
                  <a:schemeClr val="bg1"/>
                </a:solidFill>
                <a:latin typeface="微软雅黑" panose="020B0503020204020204" pitchFamily="34" charset="-122"/>
                <a:ea typeface="微软雅黑" panose="020B0503020204020204" pitchFamily="34" charset="-122"/>
              </a:rPr>
              <a:t>jinaibo@bjfu.edu.cn</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31660621-291F-5799-1FFF-2291A84AA0B9}"/>
              </a:ext>
            </a:extLst>
          </p:cNvPr>
          <p:cNvSpPr txBox="1"/>
          <p:nvPr/>
        </p:nvSpPr>
        <p:spPr>
          <a:xfrm>
            <a:off x="496111" y="3814854"/>
            <a:ext cx="11099259" cy="369332"/>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School of Landscape Architecture, Beijing Forestry University</a:t>
            </a:r>
          </a:p>
        </p:txBody>
      </p:sp>
      <p:sp>
        <p:nvSpPr>
          <p:cNvPr id="7" name="文本框 6">
            <a:extLst>
              <a:ext uri="{FF2B5EF4-FFF2-40B4-BE49-F238E27FC236}">
                <a16:creationId xmlns:a16="http://schemas.microsoft.com/office/drawing/2014/main" id="{BB1B49EE-00D4-3D9E-810C-962D64200D4C}"/>
              </a:ext>
            </a:extLst>
          </p:cNvPr>
          <p:cNvSpPr txBox="1"/>
          <p:nvPr/>
        </p:nvSpPr>
        <p:spPr>
          <a:xfrm>
            <a:off x="4515390" y="5128383"/>
            <a:ext cx="3060700" cy="369332"/>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April 2025</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C6BA7CE8-DB7E-509E-CDDD-58B61F857FE7}"/>
              </a:ext>
            </a:extLst>
          </p:cNvPr>
          <p:cNvPicPr>
            <a:picLocks noChangeAspect="1"/>
          </p:cNvPicPr>
          <p:nvPr/>
        </p:nvPicPr>
        <p:blipFill>
          <a:blip r:embed="rId4"/>
          <a:stretch>
            <a:fillRect/>
          </a:stretch>
        </p:blipFill>
        <p:spPr>
          <a:xfrm>
            <a:off x="9795188" y="6176991"/>
            <a:ext cx="2258272" cy="588649"/>
          </a:xfrm>
          <a:prstGeom prst="rect">
            <a:avLst/>
          </a:prstGeom>
        </p:spPr>
      </p:pic>
    </p:spTree>
    <p:extLst>
      <p:ext uri="{BB962C8B-B14F-4D97-AF65-F5344CB8AC3E}">
        <p14:creationId xmlns:p14="http://schemas.microsoft.com/office/powerpoint/2010/main" val="3525702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表, 旭日形&#10;&#10;AI 生成的内容可能不正确。">
            <a:extLst>
              <a:ext uri="{FF2B5EF4-FFF2-40B4-BE49-F238E27FC236}">
                <a16:creationId xmlns:a16="http://schemas.microsoft.com/office/drawing/2014/main" id="{4A8E4CBD-39E1-2E0A-F48D-C48D49132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20843"/>
            <a:ext cx="6137157" cy="6137157"/>
          </a:xfrm>
          <a:prstGeom prst="rect">
            <a:avLst/>
          </a:prstGeom>
        </p:spPr>
      </p:pic>
      <p:grpSp>
        <p:nvGrpSpPr>
          <p:cNvPr id="17" name="组合 16">
            <a:extLst>
              <a:ext uri="{FF2B5EF4-FFF2-40B4-BE49-F238E27FC236}">
                <a16:creationId xmlns:a16="http://schemas.microsoft.com/office/drawing/2014/main" id="{F4449760-F860-47AB-BC58-A0A2D7B584B4}"/>
              </a:ext>
            </a:extLst>
          </p:cNvPr>
          <p:cNvGrpSpPr/>
          <p:nvPr/>
        </p:nvGrpSpPr>
        <p:grpSpPr>
          <a:xfrm>
            <a:off x="0" y="0"/>
            <a:ext cx="12192000" cy="720843"/>
            <a:chOff x="0" y="956447"/>
            <a:chExt cx="11284085" cy="720843"/>
          </a:xfrm>
        </p:grpSpPr>
        <p:sp>
          <p:nvSpPr>
            <p:cNvPr id="11" name="矩形 10">
              <a:extLst>
                <a:ext uri="{FF2B5EF4-FFF2-40B4-BE49-F238E27FC236}">
                  <a16:creationId xmlns:a16="http://schemas.microsoft.com/office/drawing/2014/main" id="{9257D8E2-3056-992B-3BD8-CD3150C18FBE}"/>
                </a:ext>
              </a:extLst>
            </p:cNvPr>
            <p:cNvSpPr/>
            <p:nvPr/>
          </p:nvSpPr>
          <p:spPr>
            <a:xfrm>
              <a:off x="0" y="956447"/>
              <a:ext cx="2256817" cy="72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Background</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BEF16DE9-9F72-A807-DB37-B7E9212D7E83}"/>
                </a:ext>
              </a:extLst>
            </p:cNvPr>
            <p:cNvSpPr/>
            <p:nvPr/>
          </p:nvSpPr>
          <p:spPr>
            <a:xfrm>
              <a:off x="2256817"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68EBFE52-8BA5-5A1D-E5B1-353159EE45D1}"/>
                </a:ext>
              </a:extLst>
            </p:cNvPr>
            <p:cNvSpPr/>
            <p:nvPr/>
          </p:nvSpPr>
          <p:spPr>
            <a:xfrm>
              <a:off x="4513634"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FE0D1E30-25B0-44BA-8721-3D51648C1A3C}"/>
                </a:ext>
              </a:extLst>
            </p:cNvPr>
            <p:cNvSpPr/>
            <p:nvPr/>
          </p:nvSpPr>
          <p:spPr>
            <a:xfrm>
              <a:off x="6770451"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B671C58F-27E3-41E6-7867-F7D75C86F01A}"/>
                </a:ext>
              </a:extLst>
            </p:cNvPr>
            <p:cNvSpPr/>
            <p:nvPr/>
          </p:nvSpPr>
          <p:spPr>
            <a:xfrm>
              <a:off x="9027268"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矩形 8">
            <a:extLst>
              <a:ext uri="{FF2B5EF4-FFF2-40B4-BE49-F238E27FC236}">
                <a16:creationId xmlns:a16="http://schemas.microsoft.com/office/drawing/2014/main" id="{24FE06A8-AA65-E3CB-4007-6D300F9F8D37}"/>
              </a:ext>
            </a:extLst>
          </p:cNvPr>
          <p:cNvSpPr/>
          <p:nvPr/>
        </p:nvSpPr>
        <p:spPr>
          <a:xfrm>
            <a:off x="6095999" y="906166"/>
            <a:ext cx="5891719" cy="4870564"/>
          </a:xfrm>
          <a:prstGeom prst="rect">
            <a:avLst/>
          </a:prstGeom>
        </p:spPr>
        <p:txBody>
          <a:bodyPr wrap="square">
            <a:spAutoFit/>
          </a:bodyPr>
          <a:lstStyle/>
          <a:p>
            <a:pPr marL="285750" indent="-285750" algn="just">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Importance of Ecosystem Services (ESs):</a:t>
            </a:r>
          </a:p>
          <a:p>
            <a:pPr marL="230400" lvl="1" algn="just" fontAlgn="base">
              <a:spcAft>
                <a:spcPts val="900"/>
              </a:spcAft>
            </a:pPr>
            <a:r>
              <a:rPr lang="en-US" altLang="zh-CN" sz="1600" dirty="0">
                <a:latin typeface="inherit"/>
              </a:rPr>
              <a:t>Ecosystem services (ESs) are the various benefits that humans derive from ecosystems, forming the fundamental basis for sustaining human survival and development.</a:t>
            </a:r>
          </a:p>
          <a:p>
            <a:pPr marL="230400" lvl="1" algn="just" fontAlgn="base">
              <a:spcAft>
                <a:spcPts val="900"/>
              </a:spcAft>
            </a:pPr>
            <a:r>
              <a:rPr lang="en-US" altLang="zh-CN" sz="1600" dirty="0">
                <a:latin typeface="inherit"/>
              </a:rPr>
              <a:t>With the rapid economic development and continuous population growth in the 21st century, land-use and land-cover (LULC) patterns have changed significantly, leading to profound negative impacts on ESs.</a:t>
            </a:r>
          </a:p>
          <a:p>
            <a:pPr marL="285750" indent="-285750" algn="just">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Global and Regional Challenges:</a:t>
            </a:r>
          </a:p>
          <a:p>
            <a:pPr marL="230400" lvl="1" algn="just" fontAlgn="base">
              <a:spcAft>
                <a:spcPts val="900"/>
              </a:spcAft>
            </a:pPr>
            <a:r>
              <a:rPr lang="en-US" altLang="zh-CN" sz="1600" dirty="0">
                <a:latin typeface="inherit"/>
              </a:rPr>
              <a:t>At the basin scale, these changes have triggered a series of environmental challenges, such as habitat loss, diminished water purification capacity, increased soil erosion, and more frequent flooding.</a:t>
            </a:r>
          </a:p>
          <a:p>
            <a:pPr marL="230400" lvl="1" algn="just" fontAlgn="base">
              <a:spcAft>
                <a:spcPts val="900"/>
              </a:spcAft>
            </a:pPr>
            <a:r>
              <a:rPr lang="en-US" altLang="zh-CN" sz="1600" dirty="0">
                <a:latin typeface="inherit"/>
              </a:rPr>
              <a:t>The Chaohu Lake Basin (CLB), as the fifth largest freshwater lake in China, is experiencing rapid socio-economic development alongside significant ecological challenges.</a:t>
            </a:r>
          </a:p>
        </p:txBody>
      </p:sp>
      <p:sp>
        <p:nvSpPr>
          <p:cNvPr id="10" name="文本框 9">
            <a:extLst>
              <a:ext uri="{FF2B5EF4-FFF2-40B4-BE49-F238E27FC236}">
                <a16:creationId xmlns:a16="http://schemas.microsoft.com/office/drawing/2014/main" id="{AAFF9177-5BFF-0147-2970-67C7F0301349}"/>
              </a:ext>
            </a:extLst>
          </p:cNvPr>
          <p:cNvSpPr txBox="1"/>
          <p:nvPr/>
        </p:nvSpPr>
        <p:spPr>
          <a:xfrm>
            <a:off x="733063" y="6497574"/>
            <a:ext cx="4671027" cy="276999"/>
          </a:xfrm>
          <a:prstGeom prst="rect">
            <a:avLst/>
          </a:prstGeom>
          <a:noFill/>
        </p:spPr>
        <p:txBody>
          <a:bodyPr wrap="square" rtlCol="0">
            <a:spAutoFit/>
          </a:bodyPr>
          <a:lstStyle/>
          <a:p>
            <a:pPr algn="ctr"/>
            <a:r>
              <a:rPr lang="en-US" altLang="zh-CN" sz="1200" b="0" i="0" dirty="0">
                <a:solidFill>
                  <a:srgbClr val="161326"/>
                </a:solidFill>
                <a:effectLst/>
                <a:latin typeface="Open Sans" panose="020B0606030504020204" pitchFamily="34" charset="0"/>
              </a:rPr>
              <a:t>image ©</a:t>
            </a:r>
            <a:r>
              <a:rPr lang="en-US" altLang="zh-CN" sz="1200" b="0" i="0" dirty="0" err="1">
                <a:solidFill>
                  <a:srgbClr val="161326"/>
                </a:solidFill>
                <a:effectLst/>
                <a:latin typeface="Open Sans" panose="020B0606030504020204" pitchFamily="34" charset="0"/>
              </a:rPr>
              <a:t>Visionlearning</a:t>
            </a:r>
            <a:r>
              <a:rPr lang="en-US" altLang="zh-CN" sz="1200" b="0" i="0" dirty="0">
                <a:solidFill>
                  <a:srgbClr val="161326"/>
                </a:solidFill>
                <a:effectLst/>
                <a:latin typeface="Open Sans" panose="020B0606030504020204" pitchFamily="34" charset="0"/>
              </a:rPr>
              <a:t> - Inspired by graphic from TEEB Europe</a:t>
            </a:r>
            <a:endParaRPr lang="zh-CN" altLang="en-US" sz="1200" dirty="0"/>
          </a:p>
        </p:txBody>
      </p:sp>
    </p:spTree>
    <p:extLst>
      <p:ext uri="{BB962C8B-B14F-4D97-AF65-F5344CB8AC3E}">
        <p14:creationId xmlns:p14="http://schemas.microsoft.com/office/powerpoint/2010/main" val="27751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26D99-0471-0EA8-B232-F61117B8544D}"/>
            </a:ext>
          </a:extLst>
        </p:cNvPr>
        <p:cNvGrpSpPr/>
        <p:nvPr/>
      </p:nvGrpSpPr>
      <p:grpSpPr>
        <a:xfrm>
          <a:off x="0" y="0"/>
          <a:ext cx="0" cy="0"/>
          <a:chOff x="0" y="0"/>
          <a:chExt cx="0" cy="0"/>
        </a:xfrm>
      </p:grpSpPr>
      <p:grpSp>
        <p:nvGrpSpPr>
          <p:cNvPr id="17" name="组合 16">
            <a:extLst>
              <a:ext uri="{FF2B5EF4-FFF2-40B4-BE49-F238E27FC236}">
                <a16:creationId xmlns:a16="http://schemas.microsoft.com/office/drawing/2014/main" id="{3EF5E31F-6D2A-6BF1-0E62-89338126F5DC}"/>
              </a:ext>
            </a:extLst>
          </p:cNvPr>
          <p:cNvGrpSpPr/>
          <p:nvPr/>
        </p:nvGrpSpPr>
        <p:grpSpPr>
          <a:xfrm>
            <a:off x="0" y="0"/>
            <a:ext cx="12192000" cy="720843"/>
            <a:chOff x="0" y="956447"/>
            <a:chExt cx="11284085" cy="720843"/>
          </a:xfrm>
        </p:grpSpPr>
        <p:sp>
          <p:nvSpPr>
            <p:cNvPr id="11" name="矩形 10">
              <a:extLst>
                <a:ext uri="{FF2B5EF4-FFF2-40B4-BE49-F238E27FC236}">
                  <a16:creationId xmlns:a16="http://schemas.microsoft.com/office/drawing/2014/main" id="{491F92C9-0800-FF19-3841-549CFBD46646}"/>
                </a:ext>
              </a:extLst>
            </p:cNvPr>
            <p:cNvSpPr/>
            <p:nvPr/>
          </p:nvSpPr>
          <p:spPr>
            <a:xfrm>
              <a:off x="0" y="956447"/>
              <a:ext cx="2256817" cy="72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Background</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0BA1274A-30F7-8699-BB35-3249B1B78A73}"/>
                </a:ext>
              </a:extLst>
            </p:cNvPr>
            <p:cNvSpPr/>
            <p:nvPr/>
          </p:nvSpPr>
          <p:spPr>
            <a:xfrm>
              <a:off x="2256817"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DC1D8DBE-63FB-BC00-538E-FFCD3911E586}"/>
                </a:ext>
              </a:extLst>
            </p:cNvPr>
            <p:cNvSpPr/>
            <p:nvPr/>
          </p:nvSpPr>
          <p:spPr>
            <a:xfrm>
              <a:off x="4513634"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5017B59-F9FA-8422-63AA-ED5E02546EE4}"/>
                </a:ext>
              </a:extLst>
            </p:cNvPr>
            <p:cNvSpPr/>
            <p:nvPr/>
          </p:nvSpPr>
          <p:spPr>
            <a:xfrm>
              <a:off x="6770451"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56903794-3740-5F50-F691-4FFB7B58FF10}"/>
                </a:ext>
              </a:extLst>
            </p:cNvPr>
            <p:cNvSpPr/>
            <p:nvPr/>
          </p:nvSpPr>
          <p:spPr>
            <a:xfrm>
              <a:off x="9027268"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矩形 6">
            <a:extLst>
              <a:ext uri="{FF2B5EF4-FFF2-40B4-BE49-F238E27FC236}">
                <a16:creationId xmlns:a16="http://schemas.microsoft.com/office/drawing/2014/main" id="{06ED8ADA-4880-405D-8401-954108DB0E0B}"/>
              </a:ext>
            </a:extLst>
          </p:cNvPr>
          <p:cNvSpPr/>
          <p:nvPr/>
        </p:nvSpPr>
        <p:spPr>
          <a:xfrm>
            <a:off x="6095999" y="906166"/>
            <a:ext cx="5891719" cy="5232202"/>
          </a:xfrm>
          <a:prstGeom prst="rect">
            <a:avLst/>
          </a:prstGeom>
        </p:spPr>
        <p:txBody>
          <a:bodyPr wrap="square">
            <a:spAutoFit/>
          </a:bodyPr>
          <a:lstStyle/>
          <a:p>
            <a:pPr marL="285750" indent="-285750" algn="just">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Current Research:</a:t>
            </a:r>
          </a:p>
          <a:p>
            <a:pPr marL="230400" lvl="1" algn="just" fontAlgn="base">
              <a:spcAft>
                <a:spcPts val="900"/>
              </a:spcAft>
            </a:pPr>
            <a:r>
              <a:rPr lang="en-US" altLang="zh-CN" sz="1600" dirty="0">
                <a:latin typeface="inherit"/>
              </a:rPr>
              <a:t>Focuses on static quantification of ecosystem services (ESs), with limited dynamic scenario-based projections.</a:t>
            </a:r>
          </a:p>
          <a:p>
            <a:pPr marL="230400" lvl="1" algn="just" fontAlgn="base">
              <a:spcAft>
                <a:spcPts val="900"/>
              </a:spcAft>
            </a:pPr>
            <a:r>
              <a:rPr lang="en-US" altLang="zh-CN" sz="1600" dirty="0">
                <a:latin typeface="inherit"/>
              </a:rPr>
              <a:t>Lacks analysis of spatial correlations, interdependencies, and cumulative impacts among multiple ESs.</a:t>
            </a:r>
          </a:p>
          <a:p>
            <a:pPr marL="285750" indent="-285750" algn="just">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Key Research Gaps:</a:t>
            </a:r>
          </a:p>
          <a:p>
            <a:pPr marL="230400" lvl="1" algn="just" fontAlgn="base">
              <a:spcAft>
                <a:spcPts val="900"/>
              </a:spcAft>
            </a:pPr>
            <a:r>
              <a:rPr lang="en-US" altLang="zh-CN" sz="1600" dirty="0">
                <a:latin typeface="inherit"/>
              </a:rPr>
              <a:t>How to assess complex interactions and future dynamics of multiple ESs under different scenarios?</a:t>
            </a:r>
          </a:p>
          <a:p>
            <a:pPr marL="230400" lvl="1" algn="just" fontAlgn="base">
              <a:spcAft>
                <a:spcPts val="900"/>
              </a:spcAft>
            </a:pPr>
            <a:r>
              <a:rPr lang="en-US" altLang="zh-CN" sz="1600" dirty="0">
                <a:latin typeface="inherit"/>
              </a:rPr>
              <a:t>How to integrate predictive modeling with ES bundle (ESB) analysis for spatiotemporal sustainability planning?</a:t>
            </a:r>
          </a:p>
          <a:p>
            <a:pPr marL="285750" lvl="1" indent="-285750" algn="just" fontAlgn="base">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Link to SDGs (2030 Agenda):</a:t>
            </a:r>
          </a:p>
          <a:p>
            <a:pPr marL="230400" lvl="1" algn="just" fontAlgn="base">
              <a:spcAft>
                <a:spcPts val="900"/>
              </a:spcAft>
            </a:pPr>
            <a:r>
              <a:rPr lang="en-US" altLang="zh-CN" sz="1600" dirty="0">
                <a:latin typeface="inherit"/>
              </a:rPr>
              <a:t>Addressing these gaps is critical for achieving SDG 15 (Life on Land) and SDG 6 (Clean Water) by ensuring resilient ecosystems. Scenario-based ES modeling can directly support SDG 13 (Climate Action) and SDG 11 (Sustainable Cities) through informed land-use policies. </a:t>
            </a:r>
          </a:p>
        </p:txBody>
      </p:sp>
      <p:pic>
        <p:nvPicPr>
          <p:cNvPr id="9" name="图片 8" descr="手表&#10;&#10;AI 生成的内容可能不正确。">
            <a:extLst>
              <a:ext uri="{FF2B5EF4-FFF2-40B4-BE49-F238E27FC236}">
                <a16:creationId xmlns:a16="http://schemas.microsoft.com/office/drawing/2014/main" id="{C8BB6E26-1583-9683-A82F-9820B1863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966" y="1171873"/>
            <a:ext cx="5545055" cy="5254906"/>
          </a:xfrm>
          <a:prstGeom prst="rect">
            <a:avLst/>
          </a:prstGeom>
        </p:spPr>
      </p:pic>
      <p:sp>
        <p:nvSpPr>
          <p:cNvPr id="10" name="文本框 9">
            <a:extLst>
              <a:ext uri="{FF2B5EF4-FFF2-40B4-BE49-F238E27FC236}">
                <a16:creationId xmlns:a16="http://schemas.microsoft.com/office/drawing/2014/main" id="{71FA018A-3C4D-840D-2E6F-6D2E93F82835}"/>
              </a:ext>
            </a:extLst>
          </p:cNvPr>
          <p:cNvSpPr txBox="1"/>
          <p:nvPr/>
        </p:nvSpPr>
        <p:spPr>
          <a:xfrm>
            <a:off x="733063" y="6497574"/>
            <a:ext cx="4671027" cy="276999"/>
          </a:xfrm>
          <a:prstGeom prst="rect">
            <a:avLst/>
          </a:prstGeom>
          <a:noFill/>
        </p:spPr>
        <p:txBody>
          <a:bodyPr wrap="square" rtlCol="0">
            <a:spAutoFit/>
          </a:bodyPr>
          <a:lstStyle/>
          <a:p>
            <a:pPr algn="ctr"/>
            <a:r>
              <a:rPr lang="en-US" altLang="zh-CN" sz="1200" b="0" i="0" dirty="0">
                <a:solidFill>
                  <a:srgbClr val="161326"/>
                </a:solidFill>
                <a:effectLst/>
                <a:latin typeface="Open Sans" panose="020B0606030504020204" pitchFamily="34" charset="0"/>
              </a:rPr>
              <a:t>image ©upmercosur.org</a:t>
            </a:r>
            <a:endParaRPr lang="zh-CN" altLang="en-US" sz="1200" dirty="0"/>
          </a:p>
        </p:txBody>
      </p:sp>
    </p:spTree>
    <p:extLst>
      <p:ext uri="{BB962C8B-B14F-4D97-AF65-F5344CB8AC3E}">
        <p14:creationId xmlns:p14="http://schemas.microsoft.com/office/powerpoint/2010/main" val="2069178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D760E-A003-A269-0901-0D9AE81D98D2}"/>
            </a:ext>
          </a:extLst>
        </p:cNvPr>
        <p:cNvGrpSpPr/>
        <p:nvPr/>
      </p:nvGrpSpPr>
      <p:grpSpPr>
        <a:xfrm>
          <a:off x="0" y="0"/>
          <a:ext cx="0" cy="0"/>
          <a:chOff x="0" y="0"/>
          <a:chExt cx="0" cy="0"/>
        </a:xfrm>
      </p:grpSpPr>
      <p:grpSp>
        <p:nvGrpSpPr>
          <p:cNvPr id="17" name="组合 16">
            <a:extLst>
              <a:ext uri="{FF2B5EF4-FFF2-40B4-BE49-F238E27FC236}">
                <a16:creationId xmlns:a16="http://schemas.microsoft.com/office/drawing/2014/main" id="{71069DC7-4455-71E3-D907-6FAA09E3BC59}"/>
              </a:ext>
            </a:extLst>
          </p:cNvPr>
          <p:cNvGrpSpPr/>
          <p:nvPr/>
        </p:nvGrpSpPr>
        <p:grpSpPr>
          <a:xfrm>
            <a:off x="0" y="0"/>
            <a:ext cx="12192000" cy="720843"/>
            <a:chOff x="0" y="956447"/>
            <a:chExt cx="11284085" cy="720843"/>
          </a:xfrm>
        </p:grpSpPr>
        <p:sp>
          <p:nvSpPr>
            <p:cNvPr id="11" name="矩形 10">
              <a:extLst>
                <a:ext uri="{FF2B5EF4-FFF2-40B4-BE49-F238E27FC236}">
                  <a16:creationId xmlns:a16="http://schemas.microsoft.com/office/drawing/2014/main" id="{76E9A47E-E281-000C-0974-8053F266BA5E}"/>
                </a:ext>
              </a:extLst>
            </p:cNvPr>
            <p:cNvSpPr/>
            <p:nvPr/>
          </p:nvSpPr>
          <p:spPr>
            <a:xfrm>
              <a:off x="0" y="956447"/>
              <a:ext cx="2256817" cy="72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Background</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51B755B7-4E66-0F0E-F729-75CD4C95441E}"/>
                </a:ext>
              </a:extLst>
            </p:cNvPr>
            <p:cNvSpPr/>
            <p:nvPr/>
          </p:nvSpPr>
          <p:spPr>
            <a:xfrm>
              <a:off x="2256817"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DF13118B-4902-4F94-3159-AF2753E67448}"/>
                </a:ext>
              </a:extLst>
            </p:cNvPr>
            <p:cNvSpPr/>
            <p:nvPr/>
          </p:nvSpPr>
          <p:spPr>
            <a:xfrm>
              <a:off x="4513634"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29CBAD63-146A-DF6E-8B37-8CDFD3683A8D}"/>
                </a:ext>
              </a:extLst>
            </p:cNvPr>
            <p:cNvSpPr/>
            <p:nvPr/>
          </p:nvSpPr>
          <p:spPr>
            <a:xfrm>
              <a:off x="6770451"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D6CDB159-1E4E-234A-E3FC-6E96EDD5B81F}"/>
                </a:ext>
              </a:extLst>
            </p:cNvPr>
            <p:cNvSpPr/>
            <p:nvPr/>
          </p:nvSpPr>
          <p:spPr>
            <a:xfrm>
              <a:off x="9027268"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 name="矩形 3">
            <a:extLst>
              <a:ext uri="{FF2B5EF4-FFF2-40B4-BE49-F238E27FC236}">
                <a16:creationId xmlns:a16="http://schemas.microsoft.com/office/drawing/2014/main" id="{ABFEA17E-0079-C820-CDD7-A0F512622C96}"/>
              </a:ext>
            </a:extLst>
          </p:cNvPr>
          <p:cNvSpPr/>
          <p:nvPr/>
        </p:nvSpPr>
        <p:spPr>
          <a:xfrm>
            <a:off x="6095999" y="906166"/>
            <a:ext cx="5891719" cy="3770263"/>
          </a:xfrm>
          <a:prstGeom prst="rect">
            <a:avLst/>
          </a:prstGeom>
        </p:spPr>
        <p:txBody>
          <a:bodyPr wrap="square">
            <a:spAutoFit/>
          </a:bodyPr>
          <a:lstStyle/>
          <a:p>
            <a:pPr marL="285750" indent="-285750" algn="just">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Diverse Ecosystems in the Chaohu Lake Basin :</a:t>
            </a:r>
          </a:p>
          <a:p>
            <a:pPr marL="230400" lvl="1" algn="just" fontAlgn="base">
              <a:spcAft>
                <a:spcPts val="900"/>
              </a:spcAft>
            </a:pPr>
            <a:r>
              <a:rPr lang="en-US" altLang="zh-CN" sz="1600" dirty="0">
                <a:latin typeface="inherit"/>
              </a:rPr>
              <a:t>As a critical component of the Yangtze River Delta Economic Zone, the Chaohu </a:t>
            </a:r>
            <a:r>
              <a:rPr lang="en-US" altLang="zh-CN" sz="1600">
                <a:latin typeface="inherit"/>
              </a:rPr>
              <a:t>Lake Basin </a:t>
            </a:r>
            <a:r>
              <a:rPr lang="en-US" altLang="zh-CN" sz="1600" dirty="0">
                <a:latin typeface="inherit"/>
              </a:rPr>
              <a:t>agriculture, industry, and tourism sectors have contributed substantially to regional economic growth.</a:t>
            </a:r>
          </a:p>
          <a:p>
            <a:pPr marL="285750" indent="-285750" algn="just">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Ecological Challenges:</a:t>
            </a:r>
          </a:p>
          <a:p>
            <a:pPr marL="230400" lvl="1" algn="just" fontAlgn="base">
              <a:spcAft>
                <a:spcPts val="900"/>
              </a:spcAft>
            </a:pPr>
            <a:r>
              <a:rPr lang="en-US" altLang="zh-CN" sz="1600" dirty="0">
                <a:latin typeface="inherit"/>
              </a:rPr>
              <a:t>The basin faces escalating ecological and environmental challenges, including poor water resource management, land-use conflicts, and localized degradation of ESs.</a:t>
            </a:r>
          </a:p>
          <a:p>
            <a:pPr marL="230400" lvl="1" algn="just" fontAlgn="base">
              <a:spcAft>
                <a:spcPts val="900"/>
              </a:spcAft>
            </a:pPr>
            <a:r>
              <a:rPr lang="en-US" altLang="zh-CN" sz="1600" dirty="0">
                <a:latin typeface="inherit"/>
              </a:rPr>
              <a:t>Additional pressures such as agricultural non-point source pollution, unstable hydro-ecological functions, and insufficient flood management have further threatened the region’s ecological health and sustainable development.</a:t>
            </a:r>
          </a:p>
        </p:txBody>
      </p:sp>
      <p:pic>
        <p:nvPicPr>
          <p:cNvPr id="6" name="图片 5" descr="地图&#10;&#10;AI 生成的内容可能不正确。">
            <a:extLst>
              <a:ext uri="{FF2B5EF4-FFF2-40B4-BE49-F238E27FC236}">
                <a16:creationId xmlns:a16="http://schemas.microsoft.com/office/drawing/2014/main" id="{3DC435C7-CF69-934A-6513-34130F24D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21" y="720843"/>
            <a:ext cx="4953045" cy="5994917"/>
          </a:xfrm>
          <a:prstGeom prst="rect">
            <a:avLst/>
          </a:prstGeom>
        </p:spPr>
      </p:pic>
    </p:spTree>
    <p:extLst>
      <p:ext uri="{BB962C8B-B14F-4D97-AF65-F5344CB8AC3E}">
        <p14:creationId xmlns:p14="http://schemas.microsoft.com/office/powerpoint/2010/main" val="3062869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486EC-7F48-EFB0-B16A-4AB10A821797}"/>
            </a:ext>
          </a:extLst>
        </p:cNvPr>
        <p:cNvGrpSpPr/>
        <p:nvPr/>
      </p:nvGrpSpPr>
      <p:grpSpPr>
        <a:xfrm>
          <a:off x="0" y="0"/>
          <a:ext cx="0" cy="0"/>
          <a:chOff x="0" y="0"/>
          <a:chExt cx="0" cy="0"/>
        </a:xfrm>
      </p:grpSpPr>
      <p:grpSp>
        <p:nvGrpSpPr>
          <p:cNvPr id="17" name="组合 16">
            <a:extLst>
              <a:ext uri="{FF2B5EF4-FFF2-40B4-BE49-F238E27FC236}">
                <a16:creationId xmlns:a16="http://schemas.microsoft.com/office/drawing/2014/main" id="{64396149-D354-F13D-3BDD-2A731F0D9142}"/>
              </a:ext>
            </a:extLst>
          </p:cNvPr>
          <p:cNvGrpSpPr/>
          <p:nvPr/>
        </p:nvGrpSpPr>
        <p:grpSpPr>
          <a:xfrm>
            <a:off x="0" y="0"/>
            <a:ext cx="12192000" cy="720843"/>
            <a:chOff x="0" y="956447"/>
            <a:chExt cx="11284085" cy="720843"/>
          </a:xfrm>
        </p:grpSpPr>
        <p:sp>
          <p:nvSpPr>
            <p:cNvPr id="11" name="矩形 10">
              <a:extLst>
                <a:ext uri="{FF2B5EF4-FFF2-40B4-BE49-F238E27FC236}">
                  <a16:creationId xmlns:a16="http://schemas.microsoft.com/office/drawing/2014/main" id="{75A18B7E-753F-6C4B-D487-2080D54B21E7}"/>
                </a:ext>
              </a:extLst>
            </p:cNvPr>
            <p:cNvSpPr/>
            <p:nvPr/>
          </p:nvSpPr>
          <p:spPr>
            <a:xfrm>
              <a:off x="0"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Background</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2A7193D5-B667-E5CD-58A2-7042EB4A39A7}"/>
                </a:ext>
              </a:extLst>
            </p:cNvPr>
            <p:cNvSpPr/>
            <p:nvPr/>
          </p:nvSpPr>
          <p:spPr>
            <a:xfrm>
              <a:off x="2256817" y="956447"/>
              <a:ext cx="2256817" cy="72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Objective</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88732DCD-FF31-17A6-504D-E73A5A10F3E6}"/>
                </a:ext>
              </a:extLst>
            </p:cNvPr>
            <p:cNvSpPr/>
            <p:nvPr/>
          </p:nvSpPr>
          <p:spPr>
            <a:xfrm>
              <a:off x="4513634"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0C99A5E7-807B-540D-BB72-5BBBDD0774FF}"/>
                </a:ext>
              </a:extLst>
            </p:cNvPr>
            <p:cNvSpPr/>
            <p:nvPr/>
          </p:nvSpPr>
          <p:spPr>
            <a:xfrm>
              <a:off x="6770451"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B0B28F66-E219-6FBB-8CD1-6089675560EE}"/>
                </a:ext>
              </a:extLst>
            </p:cNvPr>
            <p:cNvSpPr/>
            <p:nvPr/>
          </p:nvSpPr>
          <p:spPr>
            <a:xfrm>
              <a:off x="9027268"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 name="矩形 2">
            <a:extLst>
              <a:ext uri="{FF2B5EF4-FFF2-40B4-BE49-F238E27FC236}">
                <a16:creationId xmlns:a16="http://schemas.microsoft.com/office/drawing/2014/main" id="{0AE32B5B-8683-FF66-C4E3-F2EAD33B68DF}"/>
              </a:ext>
            </a:extLst>
          </p:cNvPr>
          <p:cNvSpPr/>
          <p:nvPr/>
        </p:nvSpPr>
        <p:spPr>
          <a:xfrm>
            <a:off x="488447" y="906166"/>
            <a:ext cx="11223262" cy="5157950"/>
          </a:xfrm>
          <a:prstGeom prst="rect">
            <a:avLst/>
          </a:prstGeom>
        </p:spPr>
        <p:txBody>
          <a:bodyPr wrap="square">
            <a:spAutoFit/>
          </a:bodyPr>
          <a:lstStyle/>
          <a:p>
            <a:pPr marL="285750" indent="-285750" algn="just">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Overall Objective:</a:t>
            </a:r>
          </a:p>
          <a:p>
            <a:pPr algn="just">
              <a:lnSpc>
                <a:spcPct val="150000"/>
              </a:lnSpc>
              <a:spcAft>
                <a:spcPts val="600"/>
              </a:spcAft>
            </a:pPr>
            <a:r>
              <a:rPr lang="en-US" altLang="zh-CN" sz="1600" dirty="0">
                <a:latin typeface="微软雅黑" panose="020B0503020204020204" pitchFamily="34" charset="-122"/>
                <a:ea typeface="微软雅黑" panose="020B0503020204020204" pitchFamily="34" charset="-122"/>
              </a:rPr>
              <a:t>To conduct a comprehensive analysis of the spatial and temporal changes in ESs in the CLB under different scenarios for the years 2010, 2020, and 2030, as well as the complex relationships among various types of ESs, providing a scientific basis for the sustainable development and optimal management of ESs in the CLB.</a:t>
            </a:r>
          </a:p>
          <a:p>
            <a:pPr algn="just">
              <a:lnSpc>
                <a:spcPct val="150000"/>
              </a:lnSpc>
              <a:spcAft>
                <a:spcPts val="600"/>
              </a:spcAft>
            </a:pPr>
            <a:endParaRPr lang="en-US" altLang="zh-CN" b="1" dirty="0">
              <a:solidFill>
                <a:srgbClr val="006171"/>
              </a:solidFill>
              <a:latin typeface="微软雅黑" panose="020B0503020204020204" pitchFamily="34" charset="-122"/>
              <a:ea typeface="微软雅黑" panose="020B0503020204020204" pitchFamily="34" charset="-122"/>
            </a:endParaRPr>
          </a:p>
          <a:p>
            <a:pPr marL="285750" indent="-285750" algn="just">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Specific Objectives:</a:t>
            </a:r>
          </a:p>
          <a:p>
            <a:pPr marL="285750" indent="-285750" algn="just">
              <a:lnSpc>
                <a:spcPct val="150000"/>
              </a:lnSpc>
              <a:spcAft>
                <a:spcPts val="600"/>
              </a:spcAft>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To simulate land-use and land-cover changes (LULC) under different scenarios using the PLUS model.</a:t>
            </a:r>
          </a:p>
          <a:p>
            <a:pPr marL="285750" indent="-285750" algn="just">
              <a:lnSpc>
                <a:spcPct val="150000"/>
              </a:lnSpc>
              <a:spcAft>
                <a:spcPts val="600"/>
              </a:spcAft>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To evaluate the spatial and temporal distribution of various types of ESs and analyze the trade-offs and synergistic relationships among them in the CLB using the InVEST model.</a:t>
            </a:r>
          </a:p>
          <a:p>
            <a:pPr marL="285750" indent="-285750" algn="just">
              <a:lnSpc>
                <a:spcPct val="150000"/>
              </a:lnSpc>
              <a:spcAft>
                <a:spcPts val="600"/>
              </a:spcAft>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To identify the ESs in the CLB and explore their spatial differences under future scenarios.</a:t>
            </a:r>
          </a:p>
          <a:p>
            <a:pPr marL="285750" indent="-285750" algn="just">
              <a:lnSpc>
                <a:spcPct val="150000"/>
              </a:lnSpc>
              <a:spcAft>
                <a:spcPts val="600"/>
              </a:spcAft>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To integrate historical changes with future trends and propose optimization recommendations for the ecological management and land-use planning of the CLB.</a:t>
            </a:r>
          </a:p>
        </p:txBody>
      </p:sp>
      <p:sp>
        <p:nvSpPr>
          <p:cNvPr id="4" name="矩形 3">
            <a:extLst>
              <a:ext uri="{FF2B5EF4-FFF2-40B4-BE49-F238E27FC236}">
                <a16:creationId xmlns:a16="http://schemas.microsoft.com/office/drawing/2014/main" id="{909511ED-4841-6A01-AD89-371557BF2BD4}"/>
              </a:ext>
            </a:extLst>
          </p:cNvPr>
          <p:cNvSpPr/>
          <p:nvPr/>
        </p:nvSpPr>
        <p:spPr>
          <a:xfrm>
            <a:off x="346362" y="906166"/>
            <a:ext cx="11499273" cy="5550052"/>
          </a:xfrm>
          <a:prstGeom prst="rect">
            <a:avLst/>
          </a:prstGeom>
          <a:noFill/>
          <a:ln w="3175">
            <a:solidFill>
              <a:srgbClr val="00617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1638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51456-3143-BF54-F4F4-A4A59E2ADA9E}"/>
            </a:ext>
          </a:extLst>
        </p:cNvPr>
        <p:cNvGrpSpPr/>
        <p:nvPr/>
      </p:nvGrpSpPr>
      <p:grpSpPr>
        <a:xfrm>
          <a:off x="0" y="0"/>
          <a:ext cx="0" cy="0"/>
          <a:chOff x="0" y="0"/>
          <a:chExt cx="0" cy="0"/>
        </a:xfrm>
      </p:grpSpPr>
      <p:grpSp>
        <p:nvGrpSpPr>
          <p:cNvPr id="17" name="组合 16">
            <a:extLst>
              <a:ext uri="{FF2B5EF4-FFF2-40B4-BE49-F238E27FC236}">
                <a16:creationId xmlns:a16="http://schemas.microsoft.com/office/drawing/2014/main" id="{B3D688C2-24C6-15D1-44F0-46FCC8D7C83D}"/>
              </a:ext>
            </a:extLst>
          </p:cNvPr>
          <p:cNvGrpSpPr/>
          <p:nvPr/>
        </p:nvGrpSpPr>
        <p:grpSpPr>
          <a:xfrm>
            <a:off x="0" y="0"/>
            <a:ext cx="12192000" cy="720843"/>
            <a:chOff x="0" y="956447"/>
            <a:chExt cx="11284085" cy="720843"/>
          </a:xfrm>
        </p:grpSpPr>
        <p:sp>
          <p:nvSpPr>
            <p:cNvPr id="11" name="矩形 10">
              <a:extLst>
                <a:ext uri="{FF2B5EF4-FFF2-40B4-BE49-F238E27FC236}">
                  <a16:creationId xmlns:a16="http://schemas.microsoft.com/office/drawing/2014/main" id="{9A75A79C-FA92-33BD-5D90-7A577FE18020}"/>
                </a:ext>
              </a:extLst>
            </p:cNvPr>
            <p:cNvSpPr/>
            <p:nvPr/>
          </p:nvSpPr>
          <p:spPr>
            <a:xfrm>
              <a:off x="0"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Background</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522FA893-C31B-9A42-5A2F-9F542814CB59}"/>
                </a:ext>
              </a:extLst>
            </p:cNvPr>
            <p:cNvSpPr/>
            <p:nvPr/>
          </p:nvSpPr>
          <p:spPr>
            <a:xfrm>
              <a:off x="2256817"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Objective</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B1F37B8F-D037-D0D0-3E75-43282BD724CF}"/>
                </a:ext>
              </a:extLst>
            </p:cNvPr>
            <p:cNvSpPr/>
            <p:nvPr/>
          </p:nvSpPr>
          <p:spPr>
            <a:xfrm>
              <a:off x="4513634" y="956447"/>
              <a:ext cx="2256817" cy="72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a:t>
              </a:r>
            </a:p>
            <a:p>
              <a:pPr algn="ctr"/>
              <a:r>
                <a:rPr lang="en-GB" altLang="zh-CN" b="1" dirty="0">
                  <a:solidFill>
                    <a:srgbClr val="006171"/>
                  </a:solidFill>
                  <a:latin typeface="微软雅黑" panose="020B0503020204020204" pitchFamily="34" charset="-122"/>
                  <a:ea typeface="微软雅黑" panose="020B0503020204020204" pitchFamily="34" charset="-122"/>
                </a:rPr>
                <a:t>Methods</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20B9A45F-88B2-CB53-F038-91415F3E7DC4}"/>
                </a:ext>
              </a:extLst>
            </p:cNvPr>
            <p:cNvSpPr/>
            <p:nvPr/>
          </p:nvSpPr>
          <p:spPr>
            <a:xfrm>
              <a:off x="6770451"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CD2FD005-11F4-1921-CA27-E2C9380DE73D}"/>
                </a:ext>
              </a:extLst>
            </p:cNvPr>
            <p:cNvSpPr/>
            <p:nvPr/>
          </p:nvSpPr>
          <p:spPr>
            <a:xfrm>
              <a:off x="9027268"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3" name="图片 2" descr="日历&#10;&#10;AI 生成的内容可能不正确。">
            <a:extLst>
              <a:ext uri="{FF2B5EF4-FFF2-40B4-BE49-F238E27FC236}">
                <a16:creationId xmlns:a16="http://schemas.microsoft.com/office/drawing/2014/main" id="{4CEBAE2B-9C86-32F3-8B81-D04064483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53" y="1266825"/>
            <a:ext cx="5867586" cy="5172075"/>
          </a:xfrm>
          <a:prstGeom prst="rect">
            <a:avLst/>
          </a:prstGeom>
        </p:spPr>
      </p:pic>
      <p:sp>
        <p:nvSpPr>
          <p:cNvPr id="2" name="矩形 1">
            <a:extLst>
              <a:ext uri="{FF2B5EF4-FFF2-40B4-BE49-F238E27FC236}">
                <a16:creationId xmlns:a16="http://schemas.microsoft.com/office/drawing/2014/main" id="{1EAE0BCB-33AC-39AB-1274-630EF2696F8B}"/>
              </a:ext>
            </a:extLst>
          </p:cNvPr>
          <p:cNvSpPr/>
          <p:nvPr/>
        </p:nvSpPr>
        <p:spPr>
          <a:xfrm>
            <a:off x="6095999" y="906166"/>
            <a:ext cx="5891719" cy="5840060"/>
          </a:xfrm>
          <a:prstGeom prst="rect">
            <a:avLst/>
          </a:prstGeom>
        </p:spPr>
        <p:txBody>
          <a:bodyPr wrap="square">
            <a:spAutoFit/>
          </a:bodyPr>
          <a:lstStyle/>
          <a:p>
            <a:pPr marL="285750" indent="-285750" algn="just" fontAlgn="base">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Scenario Simulation of LULC:</a:t>
            </a:r>
          </a:p>
          <a:p>
            <a:pPr marL="230400" lvl="1" algn="just" fontAlgn="base">
              <a:spcAft>
                <a:spcPts val="900"/>
              </a:spcAft>
            </a:pPr>
            <a:r>
              <a:rPr lang="en-US" altLang="zh-CN" sz="1600" b="0" i="0" dirty="0">
                <a:effectLst/>
                <a:latin typeface="inherit"/>
              </a:rPr>
              <a:t>Use the PLUS model and multi-objective genetic algorithm (MOGA) to simulate land-use changes for 2030.</a:t>
            </a:r>
          </a:p>
          <a:p>
            <a:pPr marL="230400" lvl="1" algn="just" fontAlgn="base">
              <a:spcAft>
                <a:spcPts val="900"/>
              </a:spcAft>
            </a:pPr>
            <a:r>
              <a:rPr lang="en-GB" altLang="zh-CN" sz="1600" b="0" i="0" dirty="0">
                <a:effectLst/>
                <a:latin typeface="-apple-system"/>
              </a:rPr>
              <a:t>Four scenarios are considered: </a:t>
            </a:r>
            <a:r>
              <a:rPr lang="en-US" altLang="zh-CN" sz="1600" b="0" i="0" dirty="0">
                <a:effectLst/>
                <a:latin typeface="inherit"/>
              </a:rPr>
              <a:t>Natural development (ND), Economic priority (ED), Ecological protection (EP), and Sustainable development (SD).</a:t>
            </a:r>
          </a:p>
          <a:p>
            <a:pPr marL="285750" indent="-285750" algn="just" fontAlgn="base">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Assessment of ESs:</a:t>
            </a:r>
          </a:p>
          <a:p>
            <a:pPr marL="230400" lvl="1" algn="just" fontAlgn="base">
              <a:spcAft>
                <a:spcPts val="900"/>
              </a:spcAft>
            </a:pPr>
            <a:r>
              <a:rPr lang="en-US" altLang="zh-CN" sz="1600" dirty="0">
                <a:latin typeface="inherit"/>
              </a:rPr>
              <a:t>Use the InVEST model to quantify the spatial and temporal distribution of these ESs.</a:t>
            </a:r>
          </a:p>
          <a:p>
            <a:pPr marL="230400" lvl="1" algn="just" fontAlgn="base">
              <a:spcAft>
                <a:spcPts val="900"/>
              </a:spcAft>
            </a:pPr>
            <a:r>
              <a:rPr lang="en-US" altLang="zh-CN" sz="1600" dirty="0">
                <a:latin typeface="inherit"/>
              </a:rPr>
              <a:t>Six key indicators are selected: </a:t>
            </a:r>
            <a:r>
              <a:rPr lang="en-GB" altLang="zh-CN" sz="1600" dirty="0">
                <a:latin typeface="inherit"/>
              </a:rPr>
              <a:t>W</a:t>
            </a:r>
            <a:r>
              <a:rPr lang="en-US" altLang="zh-CN" sz="1600" dirty="0" err="1">
                <a:latin typeface="inherit"/>
              </a:rPr>
              <a:t>ater</a:t>
            </a:r>
            <a:r>
              <a:rPr lang="en-US" altLang="zh-CN" sz="1600" dirty="0">
                <a:latin typeface="inherit"/>
              </a:rPr>
              <a:t> Yield (WY), Nitrogen Export (NE), Soil Retention (SR), Carbon Storage (CS), Habitat Quality (HQ), and Landscape Aesthetics (LA).</a:t>
            </a:r>
          </a:p>
          <a:p>
            <a:pPr marL="285750" indent="-285750" algn="just" fontAlgn="base">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Trade-offs and Synergies Among ESs:</a:t>
            </a:r>
          </a:p>
          <a:p>
            <a:pPr marL="230400" lvl="1" algn="just" fontAlgn="base">
              <a:spcAft>
                <a:spcPts val="900"/>
              </a:spcAft>
            </a:pPr>
            <a:r>
              <a:rPr lang="en-US" altLang="zh-CN" sz="1600" dirty="0">
                <a:latin typeface="inherit"/>
              </a:rPr>
              <a:t>Apply Pearson correlation analysis to explore the relationships between different ESs.</a:t>
            </a:r>
          </a:p>
          <a:p>
            <a:pPr marL="285750" indent="-285750" algn="just" fontAlgn="base">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Identification and Mapping of ESBs :</a:t>
            </a:r>
          </a:p>
          <a:p>
            <a:pPr marL="230400" lvl="1" algn="just" fontAlgn="base">
              <a:spcAft>
                <a:spcPts val="900"/>
              </a:spcAft>
            </a:pPr>
            <a:r>
              <a:rPr lang="en-US" altLang="zh-CN" sz="1600" dirty="0">
                <a:latin typeface="inherit"/>
              </a:rPr>
              <a:t>Use the K-means clustering algorithm to identify bundles of ESs.</a:t>
            </a:r>
          </a:p>
        </p:txBody>
      </p:sp>
    </p:spTree>
    <p:extLst>
      <p:ext uri="{BB962C8B-B14F-4D97-AF65-F5344CB8AC3E}">
        <p14:creationId xmlns:p14="http://schemas.microsoft.com/office/powerpoint/2010/main" val="974542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07816-2AD1-9DB1-3401-D5A8B18A53A7}"/>
            </a:ext>
          </a:extLst>
        </p:cNvPr>
        <p:cNvGrpSpPr/>
        <p:nvPr/>
      </p:nvGrpSpPr>
      <p:grpSpPr>
        <a:xfrm>
          <a:off x="0" y="0"/>
          <a:ext cx="0" cy="0"/>
          <a:chOff x="0" y="0"/>
          <a:chExt cx="0" cy="0"/>
        </a:xfrm>
      </p:grpSpPr>
      <p:grpSp>
        <p:nvGrpSpPr>
          <p:cNvPr id="17" name="组合 16">
            <a:extLst>
              <a:ext uri="{FF2B5EF4-FFF2-40B4-BE49-F238E27FC236}">
                <a16:creationId xmlns:a16="http://schemas.microsoft.com/office/drawing/2014/main" id="{38216B88-C4BA-61C7-FEAE-D3EF2DC914EC}"/>
              </a:ext>
            </a:extLst>
          </p:cNvPr>
          <p:cNvGrpSpPr/>
          <p:nvPr/>
        </p:nvGrpSpPr>
        <p:grpSpPr>
          <a:xfrm>
            <a:off x="0" y="0"/>
            <a:ext cx="12192000" cy="720843"/>
            <a:chOff x="0" y="956447"/>
            <a:chExt cx="11284085" cy="720843"/>
          </a:xfrm>
        </p:grpSpPr>
        <p:sp>
          <p:nvSpPr>
            <p:cNvPr id="11" name="矩形 10">
              <a:extLst>
                <a:ext uri="{FF2B5EF4-FFF2-40B4-BE49-F238E27FC236}">
                  <a16:creationId xmlns:a16="http://schemas.microsoft.com/office/drawing/2014/main" id="{AE32ED9E-BE68-294D-EB30-40E1013643CA}"/>
                </a:ext>
              </a:extLst>
            </p:cNvPr>
            <p:cNvSpPr/>
            <p:nvPr/>
          </p:nvSpPr>
          <p:spPr>
            <a:xfrm>
              <a:off x="0"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Background</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3D51763A-5B8E-9D16-74D3-071D657C66E9}"/>
                </a:ext>
              </a:extLst>
            </p:cNvPr>
            <p:cNvSpPr/>
            <p:nvPr/>
          </p:nvSpPr>
          <p:spPr>
            <a:xfrm>
              <a:off x="2256817"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Objective</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AA9104D3-26A5-8888-7D7B-A59403EB6987}"/>
                </a:ext>
              </a:extLst>
            </p:cNvPr>
            <p:cNvSpPr/>
            <p:nvPr/>
          </p:nvSpPr>
          <p:spPr>
            <a:xfrm>
              <a:off x="4513634"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a:t>
              </a:r>
            </a:p>
            <a:p>
              <a:pPr algn="ctr"/>
              <a:r>
                <a:rPr lang="en-GB" altLang="zh-CN" b="1" dirty="0">
                  <a:solidFill>
                    <a:srgbClr val="006171"/>
                  </a:solidFill>
                  <a:latin typeface="微软雅黑" panose="020B0503020204020204" pitchFamily="34" charset="-122"/>
                  <a:ea typeface="微软雅黑" panose="020B0503020204020204" pitchFamily="34" charset="-122"/>
                </a:rPr>
                <a:t>Methods</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D93F18C2-B096-CF78-FBDB-F3589DDD9154}"/>
                </a:ext>
              </a:extLst>
            </p:cNvPr>
            <p:cNvSpPr/>
            <p:nvPr/>
          </p:nvSpPr>
          <p:spPr>
            <a:xfrm>
              <a:off x="6770451" y="956447"/>
              <a:ext cx="2256817" cy="72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Findings</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EEC6ED27-BE9C-1D41-4E43-DF1EE23D527A}"/>
                </a:ext>
              </a:extLst>
            </p:cNvPr>
            <p:cNvSpPr/>
            <p:nvPr/>
          </p:nvSpPr>
          <p:spPr>
            <a:xfrm>
              <a:off x="9027268"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 name="矩形 3">
            <a:extLst>
              <a:ext uri="{FF2B5EF4-FFF2-40B4-BE49-F238E27FC236}">
                <a16:creationId xmlns:a16="http://schemas.microsoft.com/office/drawing/2014/main" id="{83BE6CD9-876C-9E3E-FEEE-03CBB8FA489A}"/>
              </a:ext>
            </a:extLst>
          </p:cNvPr>
          <p:cNvSpPr/>
          <p:nvPr/>
        </p:nvSpPr>
        <p:spPr>
          <a:xfrm>
            <a:off x="6095999" y="906166"/>
            <a:ext cx="5891719" cy="5824671"/>
          </a:xfrm>
          <a:prstGeom prst="rect">
            <a:avLst/>
          </a:prstGeom>
        </p:spPr>
        <p:txBody>
          <a:bodyPr wrap="square">
            <a:spAutoFit/>
          </a:bodyPr>
          <a:lstStyle/>
          <a:p>
            <a:pPr marL="285750" lvl="1" indent="-285750" algn="just" fontAlgn="base">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Land Use Area Projections:</a:t>
            </a:r>
          </a:p>
          <a:p>
            <a:pPr marL="228600" lvl="1" algn="just" fontAlgn="base">
              <a:spcAft>
                <a:spcPts val="900"/>
              </a:spcAft>
            </a:pPr>
            <a:r>
              <a:rPr lang="en-US" altLang="zh-CN" sz="1600" dirty="0">
                <a:latin typeface="inherit"/>
              </a:rPr>
              <a:t>Cropland decreased significantly in the ND and ED scenarios but slightly increased in EP scenario.</a:t>
            </a:r>
          </a:p>
          <a:p>
            <a:pPr marL="228600" lvl="1" algn="just" fontAlgn="base">
              <a:spcAft>
                <a:spcPts val="900"/>
              </a:spcAft>
            </a:pPr>
            <a:r>
              <a:rPr lang="en-US" altLang="zh-CN" sz="1600" dirty="0">
                <a:latin typeface="inherit"/>
              </a:rPr>
              <a:t>Forestland decreased in the ND and EP scenarios but remained stable in the SD scenario.</a:t>
            </a:r>
          </a:p>
          <a:p>
            <a:pPr marL="228600" lvl="1" algn="just" fontAlgn="base">
              <a:spcAft>
                <a:spcPts val="900"/>
              </a:spcAft>
            </a:pPr>
            <a:r>
              <a:rPr lang="en-US" altLang="zh-CN" sz="1600" dirty="0">
                <a:latin typeface="inherit"/>
              </a:rPr>
              <a:t>Construction land expanded in the ND and ED scenarios but was controlled in the EP and SD scenarios.</a:t>
            </a:r>
          </a:p>
          <a:p>
            <a:pPr marL="228600" lvl="1" algn="just" fontAlgn="base">
              <a:spcAft>
                <a:spcPts val="900"/>
              </a:spcAft>
            </a:pPr>
            <a:r>
              <a:rPr lang="en-US" altLang="zh-CN" sz="1600" dirty="0">
                <a:latin typeface="inherit"/>
              </a:rPr>
              <a:t>Unused land decreased sharply in the ED scenario but showed minimal changes in other scenarios.</a:t>
            </a:r>
          </a:p>
          <a:p>
            <a:pPr marL="285750" lvl="1" indent="-285750" algn="just" fontAlgn="base">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Spatial Dynamics of Land Use Changes:</a:t>
            </a:r>
          </a:p>
          <a:p>
            <a:pPr marL="228600" lvl="1" algn="just" fontAlgn="base">
              <a:spcAft>
                <a:spcPts val="900"/>
              </a:spcAft>
            </a:pPr>
            <a:r>
              <a:rPr lang="en-US" altLang="zh-CN" sz="1600" dirty="0">
                <a:latin typeface="inherit"/>
              </a:rPr>
              <a:t>Construction land expansion was concentrated in Hefei and surrounding areas, encroaching on cropland and forestland.</a:t>
            </a:r>
          </a:p>
          <a:p>
            <a:pPr marL="228600" lvl="1" algn="just" fontAlgn="base">
              <a:spcAft>
                <a:spcPts val="900"/>
              </a:spcAft>
            </a:pPr>
            <a:r>
              <a:rPr lang="en-US" altLang="zh-CN" sz="1600" dirty="0">
                <a:latin typeface="inherit"/>
              </a:rPr>
              <a:t>Cropland was partially converted to construction land or unused land, especially in urban centers.</a:t>
            </a:r>
          </a:p>
          <a:p>
            <a:pPr marL="228600" lvl="1" algn="just" fontAlgn="base">
              <a:spcAft>
                <a:spcPts val="900"/>
              </a:spcAft>
            </a:pPr>
            <a:r>
              <a:rPr lang="en-US" altLang="zh-CN" sz="1600" dirty="0">
                <a:latin typeface="inherit"/>
              </a:rPr>
              <a:t>Forestland was partially converted to grassland or construction land, particularly in mountainous regions.</a:t>
            </a:r>
          </a:p>
          <a:p>
            <a:pPr marL="228600" lvl="1" algn="just" fontAlgn="base">
              <a:spcAft>
                <a:spcPts val="900"/>
              </a:spcAft>
            </a:pPr>
            <a:r>
              <a:rPr lang="en-US" altLang="zh-CN" sz="1600" dirty="0">
                <a:latin typeface="inherit"/>
              </a:rPr>
              <a:t>The ND and ED scenarios showed significant land-use changes, while the EP and SD scenarios exhibited more stable patterns.</a:t>
            </a:r>
          </a:p>
        </p:txBody>
      </p:sp>
      <p:pic>
        <p:nvPicPr>
          <p:cNvPr id="6" name="图片 5" descr="日历&#10;&#10;AI 生成的内容可能不正确。">
            <a:extLst>
              <a:ext uri="{FF2B5EF4-FFF2-40B4-BE49-F238E27FC236}">
                <a16:creationId xmlns:a16="http://schemas.microsoft.com/office/drawing/2014/main" id="{456A3810-7238-48D4-2D73-A8D1CCA2E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2" y="906166"/>
            <a:ext cx="5893339" cy="5667354"/>
          </a:xfrm>
          <a:prstGeom prst="rect">
            <a:avLst/>
          </a:prstGeom>
        </p:spPr>
      </p:pic>
    </p:spTree>
    <p:extLst>
      <p:ext uri="{BB962C8B-B14F-4D97-AF65-F5344CB8AC3E}">
        <p14:creationId xmlns:p14="http://schemas.microsoft.com/office/powerpoint/2010/main" val="2055013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1D032-2023-833B-E73D-F27D1399AEA1}"/>
            </a:ext>
          </a:extLst>
        </p:cNvPr>
        <p:cNvGrpSpPr/>
        <p:nvPr/>
      </p:nvGrpSpPr>
      <p:grpSpPr>
        <a:xfrm>
          <a:off x="0" y="0"/>
          <a:ext cx="0" cy="0"/>
          <a:chOff x="0" y="0"/>
          <a:chExt cx="0" cy="0"/>
        </a:xfrm>
      </p:grpSpPr>
      <p:grpSp>
        <p:nvGrpSpPr>
          <p:cNvPr id="17" name="组合 16">
            <a:extLst>
              <a:ext uri="{FF2B5EF4-FFF2-40B4-BE49-F238E27FC236}">
                <a16:creationId xmlns:a16="http://schemas.microsoft.com/office/drawing/2014/main" id="{926CD121-3BD7-FE4F-8F0E-B39FE1715CD5}"/>
              </a:ext>
            </a:extLst>
          </p:cNvPr>
          <p:cNvGrpSpPr/>
          <p:nvPr/>
        </p:nvGrpSpPr>
        <p:grpSpPr>
          <a:xfrm>
            <a:off x="0" y="0"/>
            <a:ext cx="12192000" cy="720843"/>
            <a:chOff x="0" y="956447"/>
            <a:chExt cx="11284085" cy="720843"/>
          </a:xfrm>
        </p:grpSpPr>
        <p:sp>
          <p:nvSpPr>
            <p:cNvPr id="11" name="矩形 10">
              <a:extLst>
                <a:ext uri="{FF2B5EF4-FFF2-40B4-BE49-F238E27FC236}">
                  <a16:creationId xmlns:a16="http://schemas.microsoft.com/office/drawing/2014/main" id="{7A57FA7F-5721-952F-DEC7-32A2DF71E144}"/>
                </a:ext>
              </a:extLst>
            </p:cNvPr>
            <p:cNvSpPr/>
            <p:nvPr/>
          </p:nvSpPr>
          <p:spPr>
            <a:xfrm>
              <a:off x="0"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Background</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420C21DC-3E5E-D234-DA29-675FEAA28641}"/>
                </a:ext>
              </a:extLst>
            </p:cNvPr>
            <p:cNvSpPr/>
            <p:nvPr/>
          </p:nvSpPr>
          <p:spPr>
            <a:xfrm>
              <a:off x="2256817"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Objective</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24A0F405-C210-0CAD-4B9A-F6A5480DA3E1}"/>
                </a:ext>
              </a:extLst>
            </p:cNvPr>
            <p:cNvSpPr/>
            <p:nvPr/>
          </p:nvSpPr>
          <p:spPr>
            <a:xfrm>
              <a:off x="4513634"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a:t>
              </a:r>
            </a:p>
            <a:p>
              <a:pPr algn="ctr"/>
              <a:r>
                <a:rPr lang="en-GB" altLang="zh-CN" b="1" dirty="0">
                  <a:solidFill>
                    <a:srgbClr val="006171"/>
                  </a:solidFill>
                  <a:latin typeface="微软雅黑" panose="020B0503020204020204" pitchFamily="34" charset="-122"/>
                  <a:ea typeface="微软雅黑" panose="020B0503020204020204" pitchFamily="34" charset="-122"/>
                </a:rPr>
                <a:t>Methods</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54130A94-0450-4DF1-EA69-D116B0598AD9}"/>
                </a:ext>
              </a:extLst>
            </p:cNvPr>
            <p:cNvSpPr/>
            <p:nvPr/>
          </p:nvSpPr>
          <p:spPr>
            <a:xfrm>
              <a:off x="6770451" y="956447"/>
              <a:ext cx="2256817" cy="72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Findings</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A9EB61C8-841D-0955-E11F-888B7582917B}"/>
                </a:ext>
              </a:extLst>
            </p:cNvPr>
            <p:cNvSpPr/>
            <p:nvPr/>
          </p:nvSpPr>
          <p:spPr>
            <a:xfrm>
              <a:off x="9027268"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 name="矩形 3">
            <a:extLst>
              <a:ext uri="{FF2B5EF4-FFF2-40B4-BE49-F238E27FC236}">
                <a16:creationId xmlns:a16="http://schemas.microsoft.com/office/drawing/2014/main" id="{FF904C28-1DF2-C3FD-2B8C-14B2F853A4B4}"/>
              </a:ext>
            </a:extLst>
          </p:cNvPr>
          <p:cNvSpPr/>
          <p:nvPr/>
        </p:nvSpPr>
        <p:spPr>
          <a:xfrm>
            <a:off x="6095999" y="906166"/>
            <a:ext cx="5891719" cy="5840060"/>
          </a:xfrm>
          <a:prstGeom prst="rect">
            <a:avLst/>
          </a:prstGeom>
        </p:spPr>
        <p:txBody>
          <a:bodyPr wrap="square">
            <a:spAutoFit/>
          </a:bodyPr>
          <a:lstStyle/>
          <a:p>
            <a:pPr marL="285750" lvl="1" indent="-285750" algn="just" fontAlgn="base">
              <a:lnSpc>
                <a:spcPct val="150000"/>
              </a:lnSpc>
              <a:spcAft>
                <a:spcPts val="600"/>
              </a:spcAft>
              <a:buFont typeface="Wingdings" panose="05000000000000000000" pitchFamily="2" charset="2"/>
              <a:buChar char="l"/>
            </a:pPr>
            <a:r>
              <a:rPr lang="en-GB" altLang="zh-CN" b="1" dirty="0">
                <a:solidFill>
                  <a:srgbClr val="006171"/>
                </a:solidFill>
                <a:latin typeface="微软雅黑" panose="020B0503020204020204" pitchFamily="34" charset="-122"/>
                <a:ea typeface="微软雅黑" panose="020B0503020204020204" pitchFamily="34" charset="-122"/>
              </a:rPr>
              <a:t>Habitat Quality (HQ):</a:t>
            </a:r>
          </a:p>
          <a:p>
            <a:pPr marL="228600" lvl="1" algn="just" fontAlgn="base">
              <a:spcAft>
                <a:spcPts val="900"/>
              </a:spcAft>
            </a:pPr>
            <a:r>
              <a:rPr lang="en-US" altLang="zh-CN" sz="1600" dirty="0">
                <a:latin typeface="inherit"/>
              </a:rPr>
              <a:t>Declined (2010–2020), especially in urban areas. Recovered/stabilized under EP &amp; SD scenarios.</a:t>
            </a:r>
          </a:p>
          <a:p>
            <a:pPr marL="285750" lvl="1" indent="-285750" algn="just" fontAlgn="base">
              <a:lnSpc>
                <a:spcPct val="150000"/>
              </a:lnSpc>
              <a:spcAft>
                <a:spcPts val="600"/>
              </a:spcAft>
              <a:buFont typeface="Wingdings" panose="05000000000000000000" pitchFamily="2" charset="2"/>
              <a:buChar char="l"/>
            </a:pPr>
            <a:r>
              <a:rPr lang="en-GB" altLang="zh-CN" b="1" dirty="0">
                <a:solidFill>
                  <a:srgbClr val="006171"/>
                </a:solidFill>
                <a:latin typeface="微软雅黑" panose="020B0503020204020204" pitchFamily="34" charset="-122"/>
                <a:ea typeface="微软雅黑" panose="020B0503020204020204" pitchFamily="34" charset="-122"/>
              </a:rPr>
              <a:t>Water Yield (WY)</a:t>
            </a:r>
            <a:r>
              <a:rPr lang="zh-CN" altLang="en-US" b="1" dirty="0">
                <a:solidFill>
                  <a:srgbClr val="006171"/>
                </a:solidFill>
                <a:latin typeface="微软雅黑" panose="020B0503020204020204" pitchFamily="34" charset="-122"/>
                <a:ea typeface="微软雅黑" panose="020B0503020204020204" pitchFamily="34" charset="-122"/>
              </a:rPr>
              <a:t>：</a:t>
            </a:r>
            <a:endParaRPr lang="en-US" altLang="zh-CN" b="1" dirty="0">
              <a:solidFill>
                <a:srgbClr val="006171"/>
              </a:solidFill>
              <a:latin typeface="微软雅黑" panose="020B0503020204020204" pitchFamily="34" charset="-122"/>
              <a:ea typeface="微软雅黑" panose="020B0503020204020204" pitchFamily="34" charset="-122"/>
            </a:endParaRPr>
          </a:p>
          <a:p>
            <a:pPr marL="228600" lvl="1" algn="just" fontAlgn="base">
              <a:spcAft>
                <a:spcPts val="900"/>
              </a:spcAft>
            </a:pPr>
            <a:r>
              <a:rPr lang="en-US" altLang="zh-CN" sz="1600" dirty="0">
                <a:latin typeface="inherit"/>
              </a:rPr>
              <a:t>Increased (2010–2020), highest in ED, lowest in EP.</a:t>
            </a:r>
          </a:p>
          <a:p>
            <a:pPr marL="285750" lvl="1" indent="-285750" algn="just" fontAlgn="base">
              <a:lnSpc>
                <a:spcPct val="150000"/>
              </a:lnSpc>
              <a:spcAft>
                <a:spcPts val="600"/>
              </a:spcAft>
              <a:buFont typeface="Wingdings" panose="05000000000000000000" pitchFamily="2" charset="2"/>
              <a:buChar char="l"/>
            </a:pPr>
            <a:r>
              <a:rPr lang="en-GB" altLang="zh-CN" b="1" dirty="0">
                <a:solidFill>
                  <a:srgbClr val="006171"/>
                </a:solidFill>
                <a:latin typeface="微软雅黑" panose="020B0503020204020204" pitchFamily="34" charset="-122"/>
                <a:ea typeface="微软雅黑" panose="020B0503020204020204" pitchFamily="34" charset="-122"/>
              </a:rPr>
              <a:t>Soil Retention (SR):</a:t>
            </a:r>
          </a:p>
          <a:p>
            <a:pPr marL="228600" lvl="1" algn="just" fontAlgn="base">
              <a:spcAft>
                <a:spcPts val="900"/>
              </a:spcAft>
            </a:pPr>
            <a:r>
              <a:rPr lang="en-US" altLang="zh-CN" sz="1600" dirty="0">
                <a:latin typeface="inherit"/>
              </a:rPr>
              <a:t>Similar trend to WY, highest in ED, lower in EP.</a:t>
            </a:r>
          </a:p>
          <a:p>
            <a:pPr marL="285750" lvl="1" indent="-285750" algn="just" fontAlgn="base">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Nitrogen export (NE):</a:t>
            </a:r>
          </a:p>
          <a:p>
            <a:pPr marL="228600" lvl="1" algn="just" fontAlgn="base">
              <a:spcAft>
                <a:spcPts val="900"/>
              </a:spcAft>
            </a:pPr>
            <a:r>
              <a:rPr lang="en-US" altLang="zh-CN" sz="1600" dirty="0">
                <a:latin typeface="inherit"/>
              </a:rPr>
              <a:t>Increased (2010–2020), decreased (2020–2030) in most scenarios. High near runoff sources (e.g., paddy fields).</a:t>
            </a:r>
            <a:endParaRPr lang="en-GB" altLang="zh-CN" sz="1600" dirty="0">
              <a:latin typeface="inherit"/>
            </a:endParaRPr>
          </a:p>
          <a:p>
            <a:pPr marL="285750" lvl="1" indent="-285750" algn="just" fontAlgn="base">
              <a:lnSpc>
                <a:spcPct val="150000"/>
              </a:lnSpc>
              <a:spcAft>
                <a:spcPts val="600"/>
              </a:spcAft>
              <a:buFont typeface="Wingdings" panose="05000000000000000000" pitchFamily="2" charset="2"/>
              <a:buChar char="l"/>
            </a:pPr>
            <a:r>
              <a:rPr lang="en-GB" altLang="zh-CN" b="1" dirty="0">
                <a:solidFill>
                  <a:srgbClr val="006171"/>
                </a:solidFill>
                <a:latin typeface="微软雅黑" panose="020B0503020204020204" pitchFamily="34" charset="-122"/>
                <a:ea typeface="微软雅黑" panose="020B0503020204020204" pitchFamily="34" charset="-122"/>
              </a:rPr>
              <a:t>Carbon Storage (CS):</a:t>
            </a:r>
          </a:p>
          <a:p>
            <a:pPr marL="228600" lvl="1" algn="just" fontAlgn="base">
              <a:spcAft>
                <a:spcPts val="900"/>
              </a:spcAft>
            </a:pPr>
            <a:r>
              <a:rPr lang="en-US" altLang="zh-CN" sz="1600" dirty="0">
                <a:latin typeface="inherit"/>
              </a:rPr>
              <a:t>Declined in ND &amp; ED due to land-use change. Stabilized in EP &amp; SD (effective conservation).</a:t>
            </a:r>
            <a:endParaRPr lang="en-GB" altLang="zh-CN" sz="1600" dirty="0">
              <a:latin typeface="inherit"/>
            </a:endParaRPr>
          </a:p>
          <a:p>
            <a:pPr marL="285750" lvl="1" indent="-285750" algn="just" fontAlgn="base">
              <a:lnSpc>
                <a:spcPct val="150000"/>
              </a:lnSpc>
              <a:spcAft>
                <a:spcPts val="600"/>
              </a:spcAft>
              <a:buFont typeface="Wingdings" panose="05000000000000000000" pitchFamily="2" charset="2"/>
              <a:buChar char="l"/>
            </a:pPr>
            <a:r>
              <a:rPr lang="en-GB" altLang="zh-CN" b="1" dirty="0">
                <a:solidFill>
                  <a:srgbClr val="006171"/>
                </a:solidFill>
                <a:latin typeface="微软雅黑" panose="020B0503020204020204" pitchFamily="34" charset="-122"/>
                <a:ea typeface="微软雅黑" panose="020B0503020204020204" pitchFamily="34" charset="-122"/>
              </a:rPr>
              <a:t>Landscape Aesthetics (LA):</a:t>
            </a:r>
          </a:p>
          <a:p>
            <a:pPr marL="228600" lvl="1" algn="just" fontAlgn="base">
              <a:spcAft>
                <a:spcPts val="900"/>
              </a:spcAft>
            </a:pPr>
            <a:r>
              <a:rPr lang="en-US" altLang="zh-CN" sz="1600" dirty="0">
                <a:latin typeface="inherit"/>
              </a:rPr>
              <a:t>Declined similarly to HQ. Stabilized under EP &amp; SD.</a:t>
            </a:r>
            <a:endParaRPr lang="en-GB" altLang="zh-CN" sz="1600" dirty="0">
              <a:latin typeface="inherit"/>
            </a:endParaRPr>
          </a:p>
        </p:txBody>
      </p:sp>
      <p:pic>
        <p:nvPicPr>
          <p:cNvPr id="3" name="图片 2" descr="背景图案&#10;&#10;AI 生成的内容可能不正确。">
            <a:extLst>
              <a:ext uri="{FF2B5EF4-FFF2-40B4-BE49-F238E27FC236}">
                <a16:creationId xmlns:a16="http://schemas.microsoft.com/office/drawing/2014/main" id="{05A9B6A8-B132-2729-4099-E3A2D1075270}"/>
              </a:ext>
            </a:extLst>
          </p:cNvPr>
          <p:cNvPicPr>
            <a:picLocks noChangeAspect="1"/>
          </p:cNvPicPr>
          <p:nvPr/>
        </p:nvPicPr>
        <p:blipFill>
          <a:blip r:embed="rId3">
            <a:extLst>
              <a:ext uri="{28A0092B-C50C-407E-A947-70E740481C1C}">
                <a14:useLocalDpi xmlns:a14="http://schemas.microsoft.com/office/drawing/2010/main" val="0"/>
              </a:ext>
            </a:extLst>
          </a:blip>
          <a:srcRect l="18178" r="-2"/>
          <a:stretch/>
        </p:blipFill>
        <p:spPr>
          <a:xfrm>
            <a:off x="194122" y="906166"/>
            <a:ext cx="5740399" cy="5789274"/>
          </a:xfrm>
          <a:prstGeom prst="rect">
            <a:avLst/>
          </a:prstGeom>
        </p:spPr>
      </p:pic>
    </p:spTree>
    <p:extLst>
      <p:ext uri="{BB962C8B-B14F-4D97-AF65-F5344CB8AC3E}">
        <p14:creationId xmlns:p14="http://schemas.microsoft.com/office/powerpoint/2010/main" val="928033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23E78-01D4-272C-E18D-674C93D99A64}"/>
            </a:ext>
          </a:extLst>
        </p:cNvPr>
        <p:cNvGrpSpPr/>
        <p:nvPr/>
      </p:nvGrpSpPr>
      <p:grpSpPr>
        <a:xfrm>
          <a:off x="0" y="0"/>
          <a:ext cx="0" cy="0"/>
          <a:chOff x="0" y="0"/>
          <a:chExt cx="0" cy="0"/>
        </a:xfrm>
      </p:grpSpPr>
      <p:grpSp>
        <p:nvGrpSpPr>
          <p:cNvPr id="17" name="组合 16">
            <a:extLst>
              <a:ext uri="{FF2B5EF4-FFF2-40B4-BE49-F238E27FC236}">
                <a16:creationId xmlns:a16="http://schemas.microsoft.com/office/drawing/2014/main" id="{9861DB09-7D0A-5949-3B0B-3B0CE1E94453}"/>
              </a:ext>
            </a:extLst>
          </p:cNvPr>
          <p:cNvGrpSpPr/>
          <p:nvPr/>
        </p:nvGrpSpPr>
        <p:grpSpPr>
          <a:xfrm>
            <a:off x="0" y="0"/>
            <a:ext cx="12192000" cy="720843"/>
            <a:chOff x="0" y="956447"/>
            <a:chExt cx="11284085" cy="720843"/>
          </a:xfrm>
        </p:grpSpPr>
        <p:sp>
          <p:nvSpPr>
            <p:cNvPr id="11" name="矩形 10">
              <a:extLst>
                <a:ext uri="{FF2B5EF4-FFF2-40B4-BE49-F238E27FC236}">
                  <a16:creationId xmlns:a16="http://schemas.microsoft.com/office/drawing/2014/main" id="{A3069943-6775-F953-51F4-F1E954AAC25E}"/>
                </a:ext>
              </a:extLst>
            </p:cNvPr>
            <p:cNvSpPr/>
            <p:nvPr/>
          </p:nvSpPr>
          <p:spPr>
            <a:xfrm>
              <a:off x="0"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Background</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C2DC28FA-C0A2-A591-9359-D384A5A70E0E}"/>
                </a:ext>
              </a:extLst>
            </p:cNvPr>
            <p:cNvSpPr/>
            <p:nvPr/>
          </p:nvSpPr>
          <p:spPr>
            <a:xfrm>
              <a:off x="2256817"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Objective</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97EC7E48-565D-44AF-B75C-13ACEE6B2A63}"/>
                </a:ext>
              </a:extLst>
            </p:cNvPr>
            <p:cNvSpPr/>
            <p:nvPr/>
          </p:nvSpPr>
          <p:spPr>
            <a:xfrm>
              <a:off x="4513634"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b="1" dirty="0">
                  <a:solidFill>
                    <a:srgbClr val="006171"/>
                  </a:solidFill>
                  <a:latin typeface="微软雅黑" panose="020B0503020204020204" pitchFamily="34" charset="-122"/>
                  <a:ea typeface="微软雅黑" panose="020B0503020204020204" pitchFamily="34" charset="-122"/>
                </a:rPr>
                <a:t>Research </a:t>
              </a:r>
            </a:p>
            <a:p>
              <a:pPr algn="ctr"/>
              <a:r>
                <a:rPr lang="en-GB" altLang="zh-CN" b="1" dirty="0">
                  <a:solidFill>
                    <a:srgbClr val="006171"/>
                  </a:solidFill>
                  <a:latin typeface="微软雅黑" panose="020B0503020204020204" pitchFamily="34" charset="-122"/>
                  <a:ea typeface="微软雅黑" panose="020B0503020204020204" pitchFamily="34" charset="-122"/>
                </a:rPr>
                <a:t>Methods</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2EDE8031-EAD9-AA48-8084-6598C2BE62B6}"/>
                </a:ext>
              </a:extLst>
            </p:cNvPr>
            <p:cNvSpPr/>
            <p:nvPr/>
          </p:nvSpPr>
          <p:spPr>
            <a:xfrm>
              <a:off x="6770451" y="956447"/>
              <a:ext cx="2256817" cy="72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6171"/>
                  </a:solidFill>
                  <a:latin typeface="微软雅黑" panose="020B0503020204020204" pitchFamily="34" charset="-122"/>
                  <a:ea typeface="微软雅黑" panose="020B0503020204020204" pitchFamily="34" charset="-122"/>
                </a:rPr>
                <a:t>Research</a:t>
              </a:r>
            </a:p>
            <a:p>
              <a:pPr algn="ctr"/>
              <a:r>
                <a:rPr lang="en-GB" altLang="zh-CN" b="1" dirty="0">
                  <a:solidFill>
                    <a:srgbClr val="006171"/>
                  </a:solidFill>
                  <a:latin typeface="微软雅黑" panose="020B0503020204020204" pitchFamily="34" charset="-122"/>
                  <a:ea typeface="微软雅黑" panose="020B0503020204020204" pitchFamily="34" charset="-122"/>
                </a:rPr>
                <a:t>Findings</a:t>
              </a:r>
              <a:endParaRPr lang="zh-CN" altLang="en-US" b="1" dirty="0">
                <a:solidFill>
                  <a:srgbClr val="00617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F6C9949B-1BBF-1CD8-32E4-D4D317F66F0A}"/>
                </a:ext>
              </a:extLst>
            </p:cNvPr>
            <p:cNvSpPr/>
            <p:nvPr/>
          </p:nvSpPr>
          <p:spPr>
            <a:xfrm>
              <a:off x="9027268" y="956447"/>
              <a:ext cx="2256817" cy="720843"/>
            </a:xfrm>
            <a:prstGeom prst="rect">
              <a:avLst/>
            </a:prstGeom>
            <a:solidFill>
              <a:srgbClr val="006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 name="矩形 3">
            <a:extLst>
              <a:ext uri="{FF2B5EF4-FFF2-40B4-BE49-F238E27FC236}">
                <a16:creationId xmlns:a16="http://schemas.microsoft.com/office/drawing/2014/main" id="{A7C15289-FC79-E615-E914-9B4E7FDC9B5B}"/>
              </a:ext>
            </a:extLst>
          </p:cNvPr>
          <p:cNvSpPr/>
          <p:nvPr/>
        </p:nvSpPr>
        <p:spPr>
          <a:xfrm>
            <a:off x="6095999" y="906166"/>
            <a:ext cx="5891719" cy="5524589"/>
          </a:xfrm>
          <a:prstGeom prst="rect">
            <a:avLst/>
          </a:prstGeom>
        </p:spPr>
        <p:txBody>
          <a:bodyPr wrap="square">
            <a:spAutoFit/>
          </a:bodyPr>
          <a:lstStyle/>
          <a:p>
            <a:pPr marL="285750" lvl="1" indent="-285750" algn="just" fontAlgn="base">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Trade-offs in ESs:</a:t>
            </a:r>
          </a:p>
          <a:p>
            <a:pPr marL="228600" lvl="1" algn="just" fontAlgn="base">
              <a:spcAft>
                <a:spcPts val="900"/>
              </a:spcAft>
            </a:pPr>
            <a:r>
              <a:rPr lang="en-US" altLang="zh-CN" sz="1600" dirty="0">
                <a:latin typeface="inherit"/>
              </a:rPr>
              <a:t>NE exhibited significant trade-offs with HQ &amp; LA, with correlation coefficients of -0.83 and -0.78, respectively. This indicates that increases in NE, often due to agricultural runoff, can lead to declines in HQ and LA.</a:t>
            </a:r>
          </a:p>
          <a:p>
            <a:pPr marL="285750" lvl="1" indent="-285750" algn="just" fontAlgn="base">
              <a:lnSpc>
                <a:spcPct val="150000"/>
              </a:lnSpc>
              <a:spcAft>
                <a:spcPts val="600"/>
              </a:spcAft>
              <a:buFont typeface="Wingdings" panose="05000000000000000000" pitchFamily="2" charset="2"/>
              <a:buChar char="l"/>
            </a:pPr>
            <a:r>
              <a:rPr lang="en-US" altLang="zh-CN" b="1" dirty="0">
                <a:solidFill>
                  <a:srgbClr val="006171"/>
                </a:solidFill>
                <a:latin typeface="微软雅黑" panose="020B0503020204020204" pitchFamily="34" charset="-122"/>
                <a:ea typeface="微软雅黑" panose="020B0503020204020204" pitchFamily="34" charset="-122"/>
              </a:rPr>
              <a:t>Synergies in ESs:</a:t>
            </a:r>
          </a:p>
          <a:p>
            <a:pPr marL="228600" lvl="1" algn="just" fontAlgn="base">
              <a:spcAft>
                <a:spcPts val="900"/>
              </a:spcAft>
            </a:pPr>
            <a:r>
              <a:rPr lang="en-US" altLang="zh-CN" sz="1600" dirty="0">
                <a:latin typeface="inherit"/>
              </a:rPr>
              <a:t>Significant synergies were observed between HQ and SR (r = 0.76), as well as between HQ and CS (r = 0.61). These relationships highlight that improvements in one service can positively influence others, suggesting that conservation efforts can yield multiple benefits.</a:t>
            </a:r>
          </a:p>
          <a:p>
            <a:pPr marL="285750" lvl="1" indent="-285750" algn="just" fontAlgn="base">
              <a:lnSpc>
                <a:spcPct val="150000"/>
              </a:lnSpc>
              <a:spcAft>
                <a:spcPts val="600"/>
              </a:spcAft>
              <a:buFont typeface="Wingdings" panose="05000000000000000000" pitchFamily="2" charset="2"/>
              <a:buChar char="l"/>
            </a:pPr>
            <a:r>
              <a:rPr lang="en-GB" altLang="zh-CN" b="1" dirty="0">
                <a:solidFill>
                  <a:srgbClr val="006171"/>
                </a:solidFill>
                <a:latin typeface="微软雅黑" panose="020B0503020204020204" pitchFamily="34" charset="-122"/>
                <a:ea typeface="微软雅黑" panose="020B0503020204020204" pitchFamily="34" charset="-122"/>
              </a:rPr>
              <a:t>Scenario-Based Variations:</a:t>
            </a:r>
          </a:p>
          <a:p>
            <a:pPr marL="228600" lvl="1" algn="just" fontAlgn="base">
              <a:spcAft>
                <a:spcPts val="900"/>
              </a:spcAft>
            </a:pPr>
            <a:r>
              <a:rPr lang="en-US" altLang="zh-CN" sz="1600" dirty="0">
                <a:latin typeface="inherit"/>
              </a:rPr>
              <a:t>While the overall patterns of trade-offs and synergies remained consistent across scenarios, slight variations were noted. For instance, the relationships between HQ and WY, and between CS and LA, showed minor changes in correlation strength under different scenarios, indicating that land-use policies can influence the balance of ESs.</a:t>
            </a:r>
            <a:endParaRPr lang="en-GB" altLang="zh-CN" dirty="0">
              <a:latin typeface="inherit"/>
            </a:endParaRPr>
          </a:p>
        </p:txBody>
      </p:sp>
      <p:pic>
        <p:nvPicPr>
          <p:cNvPr id="7" name="图片 6" descr="文本, 信件&#10;&#10;AI 生成的内容可能不正确。">
            <a:extLst>
              <a:ext uri="{FF2B5EF4-FFF2-40B4-BE49-F238E27FC236}">
                <a16:creationId xmlns:a16="http://schemas.microsoft.com/office/drawing/2014/main" id="{8CFE9706-7032-F53D-5A6B-89A12F437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25" y="1028085"/>
            <a:ext cx="5826194" cy="5476525"/>
          </a:xfrm>
          <a:prstGeom prst="rect">
            <a:avLst/>
          </a:prstGeom>
        </p:spPr>
      </p:pic>
    </p:spTree>
    <p:extLst>
      <p:ext uri="{BB962C8B-B14F-4D97-AF65-F5344CB8AC3E}">
        <p14:creationId xmlns:p14="http://schemas.microsoft.com/office/powerpoint/2010/main" val="936349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12747</TotalTime>
  <Words>2714</Words>
  <Application>Microsoft Office PowerPoint</Application>
  <PresentationFormat>宽屏</PresentationFormat>
  <Paragraphs>201</Paragraphs>
  <Slides>14</Slides>
  <Notes>14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14</vt:i4>
      </vt:variant>
    </vt:vector>
  </HeadingPairs>
  <TitlesOfParts>
    <vt:vector size="23" baseType="lpstr">
      <vt:lpstr>-apple-system</vt:lpstr>
      <vt:lpstr>inherit</vt:lpstr>
      <vt:lpstr>等线</vt:lpstr>
      <vt:lpstr>等线 Light</vt:lpstr>
      <vt:lpstr>微软雅黑</vt:lpstr>
      <vt:lpstr>Arial</vt:lpstr>
      <vt:lpstr>Open Sans</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cby</dc:creator>
  <cp:lastModifiedBy>JAB</cp:lastModifiedBy>
  <cp:revision>524</cp:revision>
  <dcterms:created xsi:type="dcterms:W3CDTF">2019-01-04T06:52:46Z</dcterms:created>
  <dcterms:modified xsi:type="dcterms:W3CDTF">2025-04-28T01:44:40Z</dcterms:modified>
</cp:coreProperties>
</file>