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3" r:id="rId2"/>
  </p:sldIdLst>
  <p:sldSz cx="43200638" cy="25847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15149" userDrawn="1">
          <p15:clr>
            <a:srgbClr val="A4A3A4"/>
          </p15:clr>
        </p15:guide>
        <p15:guide id="7" pos="26874" userDrawn="1">
          <p15:clr>
            <a:srgbClr val="A4A3A4"/>
          </p15:clr>
        </p15:guide>
        <p15:guide id="8" orient="horz" pos="5147" userDrawn="1">
          <p15:clr>
            <a:srgbClr val="A4A3A4"/>
          </p15:clr>
        </p15:guide>
        <p15:guide id="10" pos="3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2"/>
    <a:srgbClr val="4D4D4D"/>
    <a:srgbClr val="0060A8"/>
    <a:srgbClr val="004A82"/>
    <a:srgbClr val="004D86"/>
    <a:srgbClr val="0072BC"/>
    <a:srgbClr val="FFFFFF"/>
    <a:srgbClr val="A2C5DF"/>
    <a:srgbClr val="0F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84588" autoAdjust="0"/>
  </p:normalViewPr>
  <p:slideViewPr>
    <p:cSldViewPr snapToGrid="0">
      <p:cViewPr varScale="1">
        <p:scale>
          <a:sx n="43" d="100"/>
          <a:sy n="43" d="100"/>
        </p:scale>
        <p:origin x="792" y="102"/>
      </p:cViewPr>
      <p:guideLst>
        <p:guide pos="15149"/>
        <p:guide pos="26874"/>
        <p:guide orient="horz" pos="5147"/>
        <p:guide pos="3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6911-E936-4C7A-A8D2-E2AE27EADDDB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38425" y="857250"/>
            <a:ext cx="3867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AC043-1A5C-4DF5-B4CD-0C87CE41B4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415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1pPr>
    <a:lvl2pPr marL="1657086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2pPr>
    <a:lvl3pPr marL="3314178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3pPr>
    <a:lvl4pPr marL="4971263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4pPr>
    <a:lvl5pPr marL="6628349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5pPr>
    <a:lvl6pPr marL="8285435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6pPr>
    <a:lvl7pPr marL="9942527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7pPr>
    <a:lvl8pPr marL="11599613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8pPr>
    <a:lvl9pPr marL="13256698" algn="l" defTabSz="3314178" rtl="0" eaLnBrk="1" latinLnBrk="1" hangingPunct="1">
      <a:defRPr sz="4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2F2F9-7BA9-4074-AB6B-59306AD3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71AE4D2-9E3B-A22B-9F4D-1972C9B19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AFAC4F5-8F6D-5659-026E-67E2B0165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AD852-8CA6-8D3F-A689-D13511449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AC043-1A5C-4DF5-B4CD-0C87CE41B4A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0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726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41" userDrawn="1">
          <p15:clr>
            <a:srgbClr val="FBAE40"/>
          </p15:clr>
        </p15:guide>
        <p15:guide id="2" pos="136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3B04B83-138C-4BFF-AACA-C308B2DE7EE0}"/>
              </a:ext>
            </a:extLst>
          </p:cNvPr>
          <p:cNvSpPr/>
          <p:nvPr userDrawn="1"/>
        </p:nvSpPr>
        <p:spPr>
          <a:xfrm>
            <a:off x="0" y="1"/>
            <a:ext cx="43200638" cy="3454400"/>
          </a:xfrm>
          <a:prstGeom prst="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96285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41">
          <p15:clr>
            <a:srgbClr val="FBAE40"/>
          </p15:clr>
        </p15:guide>
        <p15:guide id="2" pos="1360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9B5056-FFFD-9583-0C48-8D40A11ED56A}"/>
              </a:ext>
            </a:extLst>
          </p:cNvPr>
          <p:cNvSpPr/>
          <p:nvPr userDrawn="1"/>
        </p:nvSpPr>
        <p:spPr>
          <a:xfrm>
            <a:off x="0" y="-23876000"/>
            <a:ext cx="43200638" cy="2316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1FF5398-64A1-2629-ECBD-66C43D251705}"/>
              </a:ext>
            </a:extLst>
          </p:cNvPr>
          <p:cNvSpPr/>
          <p:nvPr userDrawn="1"/>
        </p:nvSpPr>
        <p:spPr>
          <a:xfrm>
            <a:off x="-794" y="26836485"/>
            <a:ext cx="43200638" cy="2316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11CBF57-7F60-FB95-8FC7-37479A0F7EE0}"/>
              </a:ext>
            </a:extLst>
          </p:cNvPr>
          <p:cNvSpPr/>
          <p:nvPr userDrawn="1"/>
        </p:nvSpPr>
        <p:spPr>
          <a:xfrm>
            <a:off x="0" y="3490913"/>
            <a:ext cx="43200638" cy="22356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534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41">
          <p15:clr>
            <a:srgbClr val="FBAE40"/>
          </p15:clr>
        </p15:guide>
        <p15:guide id="2" pos="1360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723178"/>
            <a:ext cx="13933329" cy="6031124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721589"/>
            <a:ext cx="21870323" cy="18368602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7754302"/>
            <a:ext cx="13933329" cy="14365805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42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723178"/>
            <a:ext cx="13933329" cy="6031124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721589"/>
            <a:ext cx="21870323" cy="18368602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7754302"/>
            <a:ext cx="13933329" cy="14365805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795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889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376149"/>
            <a:ext cx="9315138" cy="2190471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376149"/>
            <a:ext cx="27405405" cy="2190471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62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63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6443973"/>
            <a:ext cx="37260550" cy="10751913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7297603"/>
            <a:ext cx="37260550" cy="5654177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82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03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6880747"/>
            <a:ext cx="18360271" cy="164001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6880747"/>
            <a:ext cx="18360271" cy="164001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35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376151"/>
            <a:ext cx="37260550" cy="499602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6336272"/>
            <a:ext cx="18275893" cy="3105309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9441581"/>
            <a:ext cx="18275893" cy="138871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6336272"/>
            <a:ext cx="18365898" cy="3105309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9441581"/>
            <a:ext cx="18365898" cy="138871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31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637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41" userDrawn="1">
          <p15:clr>
            <a:srgbClr val="FBAE40"/>
          </p15:clr>
        </p15:guide>
        <p15:guide id="2" pos="1360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49B5056-FFFD-9583-0C48-8D40A11ED56A}"/>
              </a:ext>
            </a:extLst>
          </p:cNvPr>
          <p:cNvSpPr/>
          <p:nvPr userDrawn="1"/>
        </p:nvSpPr>
        <p:spPr>
          <a:xfrm>
            <a:off x="0" y="-23876000"/>
            <a:ext cx="43200638" cy="2316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1FF5398-64A1-2629-ECBD-66C43D251705}"/>
              </a:ext>
            </a:extLst>
          </p:cNvPr>
          <p:cNvSpPr/>
          <p:nvPr userDrawn="1"/>
        </p:nvSpPr>
        <p:spPr>
          <a:xfrm>
            <a:off x="-794" y="26836485"/>
            <a:ext cx="43200638" cy="2316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399DFF2-83FB-C3DE-5939-46587670E459}"/>
              </a:ext>
            </a:extLst>
          </p:cNvPr>
          <p:cNvSpPr/>
          <p:nvPr userDrawn="1"/>
        </p:nvSpPr>
        <p:spPr>
          <a:xfrm>
            <a:off x="538162" y="3712038"/>
            <a:ext cx="10424883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Abstract</a:t>
            </a:r>
            <a:endParaRPr lang="ko-KR" altLang="en-US" sz="26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FF94F9F-51CA-24EB-A68A-FDEB59CDE712}"/>
              </a:ext>
            </a:extLst>
          </p:cNvPr>
          <p:cNvSpPr/>
          <p:nvPr userDrawn="1"/>
        </p:nvSpPr>
        <p:spPr>
          <a:xfrm>
            <a:off x="549096" y="4466038"/>
            <a:ext cx="10409190" cy="53257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7D35CD-C6E0-57B9-D576-08AA7F70601E}"/>
              </a:ext>
            </a:extLst>
          </p:cNvPr>
          <p:cNvSpPr/>
          <p:nvPr userDrawn="1"/>
        </p:nvSpPr>
        <p:spPr>
          <a:xfrm>
            <a:off x="11504158" y="3718569"/>
            <a:ext cx="31155367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Methodology</a:t>
            </a:r>
            <a:endParaRPr lang="ko-KR" altLang="en-US" sz="26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058809B-68F2-E7D6-90FA-53D9F24070A9}"/>
              </a:ext>
            </a:extLst>
          </p:cNvPr>
          <p:cNvSpPr/>
          <p:nvPr userDrawn="1"/>
        </p:nvSpPr>
        <p:spPr>
          <a:xfrm>
            <a:off x="11496174" y="4495960"/>
            <a:ext cx="31155367" cy="1004866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10E4988-72B4-EB40-5865-2228B523A018}"/>
              </a:ext>
            </a:extLst>
          </p:cNvPr>
          <p:cNvSpPr/>
          <p:nvPr userDrawn="1"/>
        </p:nvSpPr>
        <p:spPr>
          <a:xfrm>
            <a:off x="538163" y="14921902"/>
            <a:ext cx="31279191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Results</a:t>
            </a:r>
            <a:endParaRPr lang="ko-KR" altLang="en-US" sz="26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DDFF4C1-12DA-D4B8-4076-1F14B05F2685}"/>
              </a:ext>
            </a:extLst>
          </p:cNvPr>
          <p:cNvSpPr/>
          <p:nvPr userDrawn="1"/>
        </p:nvSpPr>
        <p:spPr>
          <a:xfrm>
            <a:off x="538163" y="15654603"/>
            <a:ext cx="31279191" cy="1001550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428D330-4375-F631-6603-857B855FCE83}"/>
              </a:ext>
            </a:extLst>
          </p:cNvPr>
          <p:cNvSpPr/>
          <p:nvPr userDrawn="1"/>
        </p:nvSpPr>
        <p:spPr>
          <a:xfrm>
            <a:off x="549096" y="10031084"/>
            <a:ext cx="10424883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Introduction</a:t>
            </a:r>
            <a:endParaRPr lang="ko-KR" altLang="en-US" sz="2600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8D1CB61-9634-75F8-41F6-33A238050D23}"/>
              </a:ext>
            </a:extLst>
          </p:cNvPr>
          <p:cNvSpPr/>
          <p:nvPr userDrawn="1"/>
        </p:nvSpPr>
        <p:spPr>
          <a:xfrm>
            <a:off x="549097" y="10671576"/>
            <a:ext cx="10424882" cy="387305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24D1426-ECFB-83C2-FD86-57CC45F1CD4B}"/>
              </a:ext>
            </a:extLst>
          </p:cNvPr>
          <p:cNvSpPr/>
          <p:nvPr userDrawn="1"/>
        </p:nvSpPr>
        <p:spPr>
          <a:xfrm>
            <a:off x="32479342" y="17801380"/>
            <a:ext cx="10180184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Conclusions</a:t>
            </a:r>
            <a:endParaRPr lang="ko-KR" altLang="en-US" sz="2600" b="1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B77792F5-B1E6-440C-4F21-C7096EB1B65F}"/>
              </a:ext>
            </a:extLst>
          </p:cNvPr>
          <p:cNvSpPr/>
          <p:nvPr userDrawn="1"/>
        </p:nvSpPr>
        <p:spPr>
          <a:xfrm>
            <a:off x="32479342" y="18555533"/>
            <a:ext cx="10180184" cy="44331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9BAD48C-1CA3-F4BE-CE68-0000E3502069}"/>
              </a:ext>
            </a:extLst>
          </p:cNvPr>
          <p:cNvSpPr/>
          <p:nvPr userDrawn="1"/>
        </p:nvSpPr>
        <p:spPr>
          <a:xfrm>
            <a:off x="32479342" y="23214784"/>
            <a:ext cx="10180184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/>
              <a:t>References</a:t>
            </a:r>
            <a:endParaRPr lang="ko-KR" altLang="en-US" sz="2600" b="1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40579D9-0F42-AF95-A56F-D2D19969E68A}"/>
              </a:ext>
            </a:extLst>
          </p:cNvPr>
          <p:cNvSpPr/>
          <p:nvPr userDrawn="1"/>
        </p:nvSpPr>
        <p:spPr>
          <a:xfrm>
            <a:off x="32479342" y="23974637"/>
            <a:ext cx="10180184" cy="169546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3314178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4D3924-0B4A-FCF3-8C58-D4C415F85B93}"/>
              </a:ext>
            </a:extLst>
          </p:cNvPr>
          <p:cNvSpPr txBox="1"/>
          <p:nvPr userDrawn="1"/>
        </p:nvSpPr>
        <p:spPr>
          <a:xfrm>
            <a:off x="32591836" y="24041612"/>
            <a:ext cx="9914982" cy="1561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314178" latinLnBrk="1">
              <a:lnSpc>
                <a:spcPct val="130000"/>
              </a:lnSpc>
              <a:defRPr/>
            </a:pPr>
            <a:r>
              <a:rPr lang="en-US" altLang="ko-KR" sz="1500">
                <a:solidFill>
                  <a:schemeClr val="tx1"/>
                </a:solidFill>
              </a:rPr>
              <a:t>Chen, Ricky TQ, et al. "Neural ordinary differential equations." Advances in neural information processing systems 31 (2018).</a:t>
            </a:r>
            <a:endParaRPr lang="ko-KR" altLang="en-US" sz="1500">
              <a:solidFill>
                <a:schemeClr val="tx1"/>
              </a:solidFill>
            </a:endParaRPr>
          </a:p>
          <a:p>
            <a:pPr marL="0" marR="0" lvl="0" indent="0" algn="l" defTabSz="3314178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b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Giorgini, Ludovico Theo, et al. "Modeling the el nino southern oscillation with neural differential equations." </a:t>
            </a:r>
            <a:r>
              <a:rPr lang="en-US" altLang="ko-KR" sz="1500" b="0" i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TSW-ICML 2021</a:t>
            </a:r>
            <a:r>
              <a:rPr lang="en-US" altLang="ko-KR" sz="1500" b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2021.</a:t>
            </a:r>
            <a:endParaRPr lang="ko-KR" altLang="en-US" sz="1500">
              <a:solidFill>
                <a:schemeClr val="tx1"/>
              </a:solidFill>
            </a:endParaRPr>
          </a:p>
          <a:p>
            <a:pPr marL="0" marR="0" lvl="0" indent="0" algn="l" defTabSz="3314178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b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Portwood, Gavin D., et al. "Turbulence forecasting via neural ode." </a:t>
            </a:r>
            <a:r>
              <a:rPr lang="en-US" altLang="ko-KR" sz="1500" b="0" i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 preprint arXiv:1911.05180</a:t>
            </a:r>
            <a:r>
              <a:rPr lang="en-US" altLang="ko-KR" sz="1500" b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(2019).</a:t>
            </a:r>
          </a:p>
        </p:txBody>
      </p:sp>
    </p:spTree>
    <p:extLst>
      <p:ext uri="{BB962C8B-B14F-4D97-AF65-F5344CB8AC3E}">
        <p14:creationId xmlns:p14="http://schemas.microsoft.com/office/powerpoint/2010/main" val="4243016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41" userDrawn="1">
          <p15:clr>
            <a:srgbClr val="FBAE40"/>
          </p15:clr>
        </p15:guide>
        <p15:guide id="2" pos="136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49B5056-FFFD-9583-0C48-8D40A11ED56A}"/>
              </a:ext>
            </a:extLst>
          </p:cNvPr>
          <p:cNvSpPr/>
          <p:nvPr userDrawn="1"/>
        </p:nvSpPr>
        <p:spPr>
          <a:xfrm>
            <a:off x="0" y="-23876000"/>
            <a:ext cx="43200638" cy="2316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1FF5398-64A1-2629-ECBD-66C43D251705}"/>
              </a:ext>
            </a:extLst>
          </p:cNvPr>
          <p:cNvSpPr/>
          <p:nvPr userDrawn="1"/>
        </p:nvSpPr>
        <p:spPr>
          <a:xfrm>
            <a:off x="-794" y="26836485"/>
            <a:ext cx="43200638" cy="2316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399DFF2-83FB-C3DE-5939-46587670E459}"/>
              </a:ext>
            </a:extLst>
          </p:cNvPr>
          <p:cNvSpPr/>
          <p:nvPr userDrawn="1"/>
        </p:nvSpPr>
        <p:spPr>
          <a:xfrm>
            <a:off x="538162" y="3712038"/>
            <a:ext cx="10424883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Abstract</a:t>
            </a:r>
            <a:endParaRPr lang="ko-KR" altLang="en-US" sz="26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FF94F9F-51CA-24EB-A68A-FDEB59CDE712}"/>
              </a:ext>
            </a:extLst>
          </p:cNvPr>
          <p:cNvSpPr/>
          <p:nvPr userDrawn="1"/>
        </p:nvSpPr>
        <p:spPr>
          <a:xfrm>
            <a:off x="549096" y="4466038"/>
            <a:ext cx="10409190" cy="53257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7D35CD-C6E0-57B9-D576-08AA7F70601E}"/>
              </a:ext>
            </a:extLst>
          </p:cNvPr>
          <p:cNvSpPr/>
          <p:nvPr userDrawn="1"/>
        </p:nvSpPr>
        <p:spPr>
          <a:xfrm>
            <a:off x="11504158" y="3718569"/>
            <a:ext cx="31155367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Methodology</a:t>
            </a:r>
            <a:endParaRPr lang="ko-KR" altLang="en-US" sz="26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058809B-68F2-E7D6-90FA-53D9F24070A9}"/>
              </a:ext>
            </a:extLst>
          </p:cNvPr>
          <p:cNvSpPr/>
          <p:nvPr userDrawn="1"/>
        </p:nvSpPr>
        <p:spPr>
          <a:xfrm>
            <a:off x="11496174" y="4495960"/>
            <a:ext cx="31155367" cy="1004866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10E4988-72B4-EB40-5865-2228B523A018}"/>
              </a:ext>
            </a:extLst>
          </p:cNvPr>
          <p:cNvSpPr/>
          <p:nvPr userDrawn="1"/>
        </p:nvSpPr>
        <p:spPr>
          <a:xfrm>
            <a:off x="538163" y="14921902"/>
            <a:ext cx="31279191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Results</a:t>
            </a:r>
            <a:endParaRPr lang="ko-KR" altLang="en-US" sz="26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DDFF4C1-12DA-D4B8-4076-1F14B05F2685}"/>
              </a:ext>
            </a:extLst>
          </p:cNvPr>
          <p:cNvSpPr/>
          <p:nvPr userDrawn="1"/>
        </p:nvSpPr>
        <p:spPr>
          <a:xfrm>
            <a:off x="538163" y="15654603"/>
            <a:ext cx="31279191" cy="1001550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BFBF9AB-7594-4D11-CD04-C85FD5E3D15B}"/>
              </a:ext>
            </a:extLst>
          </p:cNvPr>
          <p:cNvSpPr/>
          <p:nvPr userDrawn="1"/>
        </p:nvSpPr>
        <p:spPr>
          <a:xfrm>
            <a:off x="32479342" y="14900451"/>
            <a:ext cx="10180184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Conclusions</a:t>
            </a:r>
            <a:endParaRPr lang="ko-KR" altLang="en-US" sz="2600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7D8710D-F04E-0511-22A8-057D1BE69AA9}"/>
              </a:ext>
            </a:extLst>
          </p:cNvPr>
          <p:cNvSpPr/>
          <p:nvPr userDrawn="1"/>
        </p:nvSpPr>
        <p:spPr>
          <a:xfrm>
            <a:off x="32479342" y="15654604"/>
            <a:ext cx="10180184" cy="44331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428D330-4375-F631-6603-857B855FCE83}"/>
              </a:ext>
            </a:extLst>
          </p:cNvPr>
          <p:cNvSpPr/>
          <p:nvPr userDrawn="1"/>
        </p:nvSpPr>
        <p:spPr>
          <a:xfrm>
            <a:off x="549096" y="10031084"/>
            <a:ext cx="10424883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/>
              <a:t>Introduction</a:t>
            </a:r>
            <a:endParaRPr lang="ko-KR" altLang="en-US" sz="2600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8D1CB61-9634-75F8-41F6-33A238050D23}"/>
              </a:ext>
            </a:extLst>
          </p:cNvPr>
          <p:cNvSpPr/>
          <p:nvPr userDrawn="1"/>
        </p:nvSpPr>
        <p:spPr>
          <a:xfrm>
            <a:off x="549097" y="10671576"/>
            <a:ext cx="10424882" cy="387305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ED7FF68-8EBF-6280-27A9-470233FF53E7}"/>
              </a:ext>
            </a:extLst>
          </p:cNvPr>
          <p:cNvSpPr/>
          <p:nvPr userDrawn="1"/>
        </p:nvSpPr>
        <p:spPr>
          <a:xfrm>
            <a:off x="32479342" y="20482786"/>
            <a:ext cx="10180184" cy="54000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/>
              <a:t>References</a:t>
            </a:r>
            <a:endParaRPr lang="ko-KR" altLang="en-US" sz="2600" b="1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9CB7ABC2-A61A-FBEA-FC98-BE7FC34BC45A}"/>
              </a:ext>
            </a:extLst>
          </p:cNvPr>
          <p:cNvSpPr/>
          <p:nvPr userDrawn="1"/>
        </p:nvSpPr>
        <p:spPr>
          <a:xfrm>
            <a:off x="32479342" y="21236939"/>
            <a:ext cx="10180184" cy="44331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372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41">
          <p15:clr>
            <a:srgbClr val="FBAE40"/>
          </p15:clr>
        </p15:guide>
        <p15:guide id="2" pos="1360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9B5056-FFFD-9583-0C48-8D40A11ED56A}"/>
              </a:ext>
            </a:extLst>
          </p:cNvPr>
          <p:cNvSpPr/>
          <p:nvPr userDrawn="1"/>
        </p:nvSpPr>
        <p:spPr>
          <a:xfrm>
            <a:off x="0" y="-23876000"/>
            <a:ext cx="43200638" cy="2316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1FF5398-64A1-2629-ECBD-66C43D251705}"/>
              </a:ext>
            </a:extLst>
          </p:cNvPr>
          <p:cNvSpPr/>
          <p:nvPr userDrawn="1"/>
        </p:nvSpPr>
        <p:spPr>
          <a:xfrm>
            <a:off x="-794" y="26836485"/>
            <a:ext cx="43200638" cy="23164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3B04B83-138C-4BFF-AACA-C308B2DE7EE0}"/>
              </a:ext>
            </a:extLst>
          </p:cNvPr>
          <p:cNvSpPr/>
          <p:nvPr userDrawn="1"/>
        </p:nvSpPr>
        <p:spPr>
          <a:xfrm>
            <a:off x="0" y="1"/>
            <a:ext cx="43200638" cy="3454400"/>
          </a:xfrm>
          <a:prstGeom prst="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15687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41">
          <p15:clr>
            <a:srgbClr val="FBAE40"/>
          </p15:clr>
        </p15:guide>
        <p15:guide id="2" pos="1360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376151"/>
            <a:ext cx="37260550" cy="4996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6880747"/>
            <a:ext cx="37260550" cy="1640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3956968"/>
            <a:ext cx="9720144" cy="1376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2589D2-B1F7-4519-8609-BFCBFE5E21A2}" type="datetimeFigureOut">
              <a:rPr lang="ko-KR" altLang="en-US" smtClean="0"/>
              <a:t>2025-04-24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3956968"/>
            <a:ext cx="14580215" cy="1376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3956968"/>
            <a:ext cx="9720144" cy="1376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6EDCD-C2C6-47E4-8B00-7B470120873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55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7" r:id="rId8"/>
    <p:sldLayoutId id="2147483684" r:id="rId9"/>
    <p:sldLayoutId id="2147483686" r:id="rId10"/>
    <p:sldLayoutId id="2147483685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3240085" rtl="0" eaLnBrk="1" latinLnBrk="1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1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jh112008@pukyong.ac.k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263C-3B19-D8D5-563A-905EE0697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C68C028E-AE76-CA9D-283D-6101B8A318D3}"/>
              </a:ext>
            </a:extLst>
          </p:cNvPr>
          <p:cNvSpPr/>
          <p:nvPr/>
        </p:nvSpPr>
        <p:spPr>
          <a:xfrm>
            <a:off x="538161" y="4508564"/>
            <a:ext cx="42135629" cy="1150520"/>
          </a:xfrm>
          <a:prstGeom prst="rect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/>
              <a:t>Supplementary</a:t>
            </a:r>
            <a:endParaRPr lang="ko-KR" altLang="en-US" sz="5000" b="1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F19A5B6-05AB-6D1B-F73D-0C78D7238C29}"/>
              </a:ext>
            </a:extLst>
          </p:cNvPr>
          <p:cNvSpPr/>
          <p:nvPr/>
        </p:nvSpPr>
        <p:spPr>
          <a:xfrm>
            <a:off x="553680" y="6120889"/>
            <a:ext cx="42116551" cy="1918196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54225-D619-4D15-5E4C-F72EB8C65548}"/>
              </a:ext>
            </a:extLst>
          </p:cNvPr>
          <p:cNvSpPr txBox="1"/>
          <p:nvPr/>
        </p:nvSpPr>
        <p:spPr>
          <a:xfrm>
            <a:off x="448954" y="544816"/>
            <a:ext cx="34967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Forecast of Sea Surface Temperature Anomaly via Neural ODEs(Supplementary)</a:t>
            </a:r>
            <a:endParaRPr lang="en-US" altLang="ko-KR" sz="6000" b="1" dirty="0">
              <a:solidFill>
                <a:srgbClr val="006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C0D12-72FE-E762-C382-8CE480CE18C6}"/>
              </a:ext>
            </a:extLst>
          </p:cNvPr>
          <p:cNvSpPr txBox="1"/>
          <p:nvPr/>
        </p:nvSpPr>
        <p:spPr>
          <a:xfrm>
            <a:off x="515861" y="1534178"/>
            <a:ext cx="16933939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3314178" rtl="0" eaLnBrk="1" fontAlgn="auto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u="sng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Jonghan Lee</a:t>
            </a:r>
            <a:r>
              <a:rPr lang="en-US" altLang="ko-KR" sz="4000" baseline="300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0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Woosok Moon</a:t>
            </a:r>
            <a:r>
              <a:rPr lang="en-US" altLang="ko-KR" sz="4000" baseline="300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n-US" altLang="ko-KR" sz="3000" baseline="300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500" baseline="300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5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Earth Environmental System Sciences, Pukyong National University, Busan, Republic of Korea</a:t>
            </a:r>
            <a:br>
              <a:rPr lang="en-US" altLang="ko-KR" sz="25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5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: </a:t>
            </a:r>
            <a:r>
              <a:rPr lang="en-US" altLang="ko-KR" sz="2500" u="sng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jh112008@pukyong.ac</a:t>
            </a:r>
            <a:r>
              <a:rPr lang="en-US" altLang="ko-KR" sz="2500" u="sng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.kr</a:t>
            </a:r>
            <a:r>
              <a:rPr lang="en-US" altLang="ko-KR" sz="2500" u="sng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50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woosok.moon@gmail.com</a:t>
            </a:r>
            <a:endParaRPr lang="ko-KR" altLang="en-US" sz="2500" dirty="0">
              <a:solidFill>
                <a:srgbClr val="006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2" descr="EGU General Assembly 2025">
            <a:extLst>
              <a:ext uri="{FF2B5EF4-FFF2-40B4-BE49-F238E27FC236}">
                <a16:creationId xmlns:a16="http://schemas.microsoft.com/office/drawing/2014/main" id="{2C9CEFC1-DCF8-CD8D-AECE-7C8EF7BE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328" y="-497324"/>
            <a:ext cx="3818979" cy="21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B89E268D-0045-B963-38F9-43546D8E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398" y="1382750"/>
            <a:ext cx="1583958" cy="20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AFF99D8D-0C03-A610-F15F-3DE9C6EA6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530" y="1609518"/>
            <a:ext cx="1563287" cy="1563287"/>
          </a:xfrm>
          <a:prstGeom prst="rect">
            <a:avLst/>
          </a:prstGeom>
        </p:spPr>
      </p:pic>
      <p:sp>
        <p:nvSpPr>
          <p:cNvPr id="67" name="직사각형 66">
            <a:extLst>
              <a:ext uri="{FF2B5EF4-FFF2-40B4-BE49-F238E27FC236}">
                <a16:creationId xmlns:a16="http://schemas.microsoft.com/office/drawing/2014/main" id="{9D32534D-0E18-1BA2-01B5-0B9CF96CB4A6}"/>
              </a:ext>
            </a:extLst>
          </p:cNvPr>
          <p:cNvSpPr/>
          <p:nvPr/>
        </p:nvSpPr>
        <p:spPr>
          <a:xfrm>
            <a:off x="36698841" y="1150063"/>
            <a:ext cx="5941332" cy="2388370"/>
          </a:xfrm>
          <a:prstGeom prst="rect">
            <a:avLst/>
          </a:prstGeom>
          <a:noFill/>
          <a:ln w="57150">
            <a:solidFill>
              <a:srgbClr val="0060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심볼마크/로고">
            <a:extLst>
              <a:ext uri="{FF2B5EF4-FFF2-40B4-BE49-F238E27FC236}">
                <a16:creationId xmlns:a16="http://schemas.microsoft.com/office/drawing/2014/main" id="{DB8888C2-189C-9132-667E-441B092E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819" y="2136241"/>
            <a:ext cx="837496" cy="8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0CC3232-E5A6-D764-2E3F-95E9BE5976E1}"/>
              </a:ext>
            </a:extLst>
          </p:cNvPr>
          <p:cNvSpPr txBox="1"/>
          <p:nvPr/>
        </p:nvSpPr>
        <p:spPr>
          <a:xfrm>
            <a:off x="41221296" y="25476032"/>
            <a:ext cx="1979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b="1">
                <a:latin typeface="+mj-lt"/>
              </a:rPr>
              <a:t>EGU25-7861</a:t>
            </a:r>
            <a:endParaRPr lang="ko-KR" altLang="en-US" b="1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F3C24A-14F0-F994-E268-28EF230B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2" y="6120891"/>
            <a:ext cx="21293638" cy="105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그림 30" descr="텍스트, 지도, 도표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86E7142-4D5C-2664-DD6E-8C9C39D078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655" y="6206313"/>
            <a:ext cx="19332150" cy="6933212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74FAFC16-2D87-10ED-3F73-3DCF6B6D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071" y="13694316"/>
            <a:ext cx="18897734" cy="8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91D1A-79D1-F5E9-EA76-0B940E6D8F5A}"/>
              </a:ext>
            </a:extLst>
          </p:cNvPr>
          <p:cNvSpPr txBox="1"/>
          <p:nvPr/>
        </p:nvSpPr>
        <p:spPr>
          <a:xfrm>
            <a:off x="1979682" y="17935882"/>
            <a:ext cx="19712525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/>
              <a:t>The figure compares the prediction performance of each principal component (PC) when modeled individually versus using all PCs together (blue line).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/>
              <a:t>In most cases, training each PC separately resulted in better performance.</a:t>
            </a:r>
            <a:endParaRPr lang="ko-KR" altLang="en-US" sz="3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36282-6D74-2E64-85CE-DF7E0CA04941}"/>
              </a:ext>
            </a:extLst>
          </p:cNvPr>
          <p:cNvSpPr txBox="1"/>
          <p:nvPr/>
        </p:nvSpPr>
        <p:spPr>
          <a:xfrm>
            <a:off x="23828986" y="13059478"/>
            <a:ext cx="18278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000"/>
              <a:t>The ACC maps also show improved performance when each PC is predicted independently.</a:t>
            </a:r>
            <a:endParaRPr lang="ko-KR" altLang="en-US" sz="3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68C32-C4A6-9B57-AFF7-88911DAA7397}"/>
              </a:ext>
            </a:extLst>
          </p:cNvPr>
          <p:cNvSpPr txBox="1"/>
          <p:nvPr/>
        </p:nvSpPr>
        <p:spPr>
          <a:xfrm>
            <a:off x="23828986" y="22230751"/>
            <a:ext cx="18278819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/>
              <a:t>As seen in the Niño 3.4 region, the effective prediction lead time even decreased to just 5 months.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/>
              <a:t>In the case of the North Pacific, the model failed to make meaningful predictions.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000"/>
              <a:t> The RMSE is also the worst among all models in comparison.</a:t>
            </a:r>
            <a:endParaRPr lang="ko-KR" altLang="en-US" sz="30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E0D325-F108-0816-3DF4-EC5D215F0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90253" y="1331854"/>
            <a:ext cx="1583959" cy="20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8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4350</TotalTime>
  <Words>157</Words>
  <Application>Microsoft Office PowerPoint</Application>
  <PresentationFormat>사용자 지정</PresentationFormat>
  <Paragraphs>11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이종한</dc:creator>
  <cp:lastModifiedBy>이종한</cp:lastModifiedBy>
  <cp:revision>193</cp:revision>
  <dcterms:created xsi:type="dcterms:W3CDTF">2025-04-14T05:49:07Z</dcterms:created>
  <dcterms:modified xsi:type="dcterms:W3CDTF">2025-04-24T04:41:20Z</dcterms:modified>
</cp:coreProperties>
</file>