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5"/>
  </p:sldMasterIdLst>
  <p:sldIdLst>
    <p:sldId id="451" r:id="rId6"/>
    <p:sldId id="449" r:id="rId7"/>
    <p:sldId id="450" r:id="rId8"/>
    <p:sldId id="452" r:id="rId9"/>
    <p:sldId id="453" r:id="rId10"/>
    <p:sldId id="454" r:id="rId11"/>
    <p:sldId id="448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98" autoAdjust="0"/>
  </p:normalViewPr>
  <p:slideViewPr>
    <p:cSldViewPr snapToGrid="0">
      <p:cViewPr varScale="1">
        <p:scale>
          <a:sx n="64" d="100"/>
          <a:sy n="64" d="100"/>
        </p:scale>
        <p:origin x="636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9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r>
              <a:rPr lang="en-US" sz="900" b="1">
                <a:latin typeface="Palatino Linotype" panose="02040502050505030304" pitchFamily="18" charset="0"/>
                <a:cs typeface="Arial" panose="020B0604020202020204" pitchFamily="34" charset="0"/>
              </a:rPr>
              <a:t>Soil_Br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1393062063561075"/>
          <c:y val="0.13821489501312334"/>
          <c:w val="0.7242104961828647"/>
          <c:h val="0.61107350401769933"/>
        </c:manualLayout>
      </c:layout>
      <c:scatterChart>
        <c:scatterStyle val="lineMarker"/>
        <c:varyColors val="0"/>
        <c:ser>
          <c:idx val="0"/>
          <c:order val="0"/>
          <c:tx>
            <c:strRef>
              <c:f>CXTFIT!$J$132</c:f>
              <c:strCache>
                <c:ptCount val="1"/>
                <c:pt idx="0">
                  <c:v>Measured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4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dPt>
            <c:idx val="24"/>
            <c:marker>
              <c:symbol val="circle"/>
              <c:size val="3"/>
              <c:spPr>
                <a:solidFill>
                  <a:schemeClr val="tx1"/>
                </a:solidFill>
                <a:ln w="9525">
                  <a:solidFill>
                    <a:schemeClr val="tx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354D-42BA-A32F-0E1448F1E4FD}"/>
              </c:ext>
            </c:extLst>
          </c:dPt>
          <c:xVal>
            <c:numRef>
              <c:f>CXTFIT!$I$133:$I$187</c:f>
              <c:numCache>
                <c:formatCode>0.000</c:formatCode>
                <c:ptCount val="55"/>
                <c:pt idx="0">
                  <c:v>9.9057129483092976E-2</c:v>
                </c:pt>
                <c:pt idx="1">
                  <c:v>0.29717138844927893</c:v>
                </c:pt>
                <c:pt idx="2">
                  <c:v>0.49528564741546482</c:v>
                </c:pt>
                <c:pt idx="3">
                  <c:v>0.69339990638165083</c:v>
                </c:pt>
                <c:pt idx="4">
                  <c:v>0.89151416534783678</c:v>
                </c:pt>
                <c:pt idx="5">
                  <c:v>1.0896284243140226</c:v>
                </c:pt>
                <c:pt idx="6">
                  <c:v>1.2877426832802086</c:v>
                </c:pt>
                <c:pt idx="7">
                  <c:v>1.4858569422463945</c:v>
                </c:pt>
                <c:pt idx="8">
                  <c:v>1.6839712012125805</c:v>
                </c:pt>
                <c:pt idx="9">
                  <c:v>1.8820854601787664</c:v>
                </c:pt>
                <c:pt idx="10">
                  <c:v>2.0801997191449524</c:v>
                </c:pt>
                <c:pt idx="11">
                  <c:v>2.2783139781111386</c:v>
                </c:pt>
                <c:pt idx="12">
                  <c:v>2.4764282370773243</c:v>
                </c:pt>
                <c:pt idx="13">
                  <c:v>2.6745424960435105</c:v>
                </c:pt>
                <c:pt idx="14">
                  <c:v>2.8726567550096962</c:v>
                </c:pt>
                <c:pt idx="15">
                  <c:v>3.0707710139758824</c:v>
                </c:pt>
                <c:pt idx="16">
                  <c:v>3.2688852729420677</c:v>
                </c:pt>
                <c:pt idx="17">
                  <c:v>3.4669995319082538</c:v>
                </c:pt>
                <c:pt idx="18">
                  <c:v>3.66511379087444</c:v>
                </c:pt>
                <c:pt idx="19">
                  <c:v>3.8632280498406262</c:v>
                </c:pt>
                <c:pt idx="20">
                  <c:v>4.0613423088068119</c:v>
                </c:pt>
                <c:pt idx="21">
                  <c:v>4.2594565677729976</c:v>
                </c:pt>
                <c:pt idx="22">
                  <c:v>4.4575708267391834</c:v>
                </c:pt>
                <c:pt idx="23">
                  <c:v>4.65568508570537</c:v>
                </c:pt>
                <c:pt idx="24">
                  <c:v>4.8537993446715557</c:v>
                </c:pt>
                <c:pt idx="25">
                  <c:v>5.0519136036377414</c:v>
                </c:pt>
                <c:pt idx="26">
                  <c:v>5.2500278626039281</c:v>
                </c:pt>
                <c:pt idx="27">
                  <c:v>5.4481421215701129</c:v>
                </c:pt>
                <c:pt idx="28">
                  <c:v>5.6462563805362995</c:v>
                </c:pt>
                <c:pt idx="29">
                  <c:v>5.8443706395024844</c:v>
                </c:pt>
                <c:pt idx="30">
                  <c:v>6.042484898468671</c:v>
                </c:pt>
                <c:pt idx="31">
                  <c:v>6.2405991574348567</c:v>
                </c:pt>
                <c:pt idx="32">
                  <c:v>6.4387134164010433</c:v>
                </c:pt>
                <c:pt idx="33">
                  <c:v>6.6368276753672291</c:v>
                </c:pt>
                <c:pt idx="34">
                  <c:v>6.8349419343334157</c:v>
                </c:pt>
                <c:pt idx="35">
                  <c:v>7.0330561932996014</c:v>
                </c:pt>
                <c:pt idx="36">
                  <c:v>7.2311704522657863</c:v>
                </c:pt>
                <c:pt idx="37">
                  <c:v>7.4292847112319729</c:v>
                </c:pt>
                <c:pt idx="38">
                  <c:v>7.6273989701981586</c:v>
                </c:pt>
                <c:pt idx="39">
                  <c:v>7.8255132291643452</c:v>
                </c:pt>
                <c:pt idx="40">
                  <c:v>8.0236274881305309</c:v>
                </c:pt>
                <c:pt idx="41">
                  <c:v>8.2217417470967167</c:v>
                </c:pt>
                <c:pt idx="42">
                  <c:v>8.4198560060629024</c:v>
                </c:pt>
                <c:pt idx="43">
                  <c:v>8.6179702650290881</c:v>
                </c:pt>
                <c:pt idx="44">
                  <c:v>8.8160845239952756</c:v>
                </c:pt>
                <c:pt idx="45">
                  <c:v>9.0141987829614596</c:v>
                </c:pt>
                <c:pt idx="46">
                  <c:v>9.2123130419276453</c:v>
                </c:pt>
                <c:pt idx="47">
                  <c:v>9.4104273008938328</c:v>
                </c:pt>
                <c:pt idx="48">
                  <c:v>9.6085415598600186</c:v>
                </c:pt>
                <c:pt idx="49">
                  <c:v>9.8066558188262043</c:v>
                </c:pt>
                <c:pt idx="50">
                  <c:v>10.00477007779239</c:v>
                </c:pt>
                <c:pt idx="51">
                  <c:v>10.202884336758576</c:v>
                </c:pt>
                <c:pt idx="52">
                  <c:v>10.400998595724761</c:v>
                </c:pt>
                <c:pt idx="53">
                  <c:v>10.599112854690947</c:v>
                </c:pt>
                <c:pt idx="54">
                  <c:v>10.797227113657135</c:v>
                </c:pt>
              </c:numCache>
            </c:numRef>
          </c:xVal>
          <c:yVal>
            <c:numRef>
              <c:f>CXTFIT!$J$133:$J$187</c:f>
              <c:numCache>
                <c:formatCode>General</c:formatCode>
                <c:ptCount val="5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3.5400000000000001E-2</c:v>
                </c:pt>
                <c:pt idx="5">
                  <c:v>1.0200000000000001E-2</c:v>
                </c:pt>
                <c:pt idx="6">
                  <c:v>0.01</c:v>
                </c:pt>
                <c:pt idx="7">
                  <c:v>9.2999999999999992E-3</c:v>
                </c:pt>
                <c:pt idx="8">
                  <c:v>9.5999999999999992E-3</c:v>
                </c:pt>
                <c:pt idx="9">
                  <c:v>3.4099999999999998E-2</c:v>
                </c:pt>
                <c:pt idx="10">
                  <c:v>9.7999999999999997E-3</c:v>
                </c:pt>
                <c:pt idx="11">
                  <c:v>9.4999999999999998E-3</c:v>
                </c:pt>
                <c:pt idx="12">
                  <c:v>5.0099999999999999E-2</c:v>
                </c:pt>
                <c:pt idx="13">
                  <c:v>1.06E-2</c:v>
                </c:pt>
                <c:pt idx="14">
                  <c:v>1.2699999999999999E-2</c:v>
                </c:pt>
                <c:pt idx="15">
                  <c:v>1.3899999999999999E-2</c:v>
                </c:pt>
                <c:pt idx="16">
                  <c:v>2.58E-2</c:v>
                </c:pt>
                <c:pt idx="17">
                  <c:v>2.8400000000000002E-2</c:v>
                </c:pt>
                <c:pt idx="18">
                  <c:v>6.4799999999999996E-2</c:v>
                </c:pt>
                <c:pt idx="19">
                  <c:v>0.1986</c:v>
                </c:pt>
                <c:pt idx="20">
                  <c:v>0.2316</c:v>
                </c:pt>
                <c:pt idx="21">
                  <c:v>0.48159999999999997</c:v>
                </c:pt>
                <c:pt idx="22">
                  <c:v>0.61619999999999997</c:v>
                </c:pt>
                <c:pt idx="23">
                  <c:v>0.68730000000000002</c:v>
                </c:pt>
                <c:pt idx="24">
                  <c:v>0.84470000000000001</c:v>
                </c:pt>
                <c:pt idx="25">
                  <c:v>0.86080000000000001</c:v>
                </c:pt>
                <c:pt idx="26">
                  <c:v>0.89990000000000003</c:v>
                </c:pt>
                <c:pt idx="27">
                  <c:v>0.90469999999999995</c:v>
                </c:pt>
                <c:pt idx="28">
                  <c:v>0.95679999999999998</c:v>
                </c:pt>
                <c:pt idx="29">
                  <c:v>0.97409999999999997</c:v>
                </c:pt>
                <c:pt idx="30">
                  <c:v>0.95309999999999995</c:v>
                </c:pt>
                <c:pt idx="31">
                  <c:v>0.97819999999999996</c:v>
                </c:pt>
                <c:pt idx="32">
                  <c:v>1.0077</c:v>
                </c:pt>
                <c:pt idx="33">
                  <c:v>0.97399999999999998</c:v>
                </c:pt>
                <c:pt idx="34">
                  <c:v>0.94840000000000002</c:v>
                </c:pt>
                <c:pt idx="35">
                  <c:v>0.92190000000000005</c:v>
                </c:pt>
                <c:pt idx="36">
                  <c:v>0.84889999999999999</c:v>
                </c:pt>
                <c:pt idx="37">
                  <c:v>0.77080000000000004</c:v>
                </c:pt>
                <c:pt idx="38">
                  <c:v>0.64559999999999995</c:v>
                </c:pt>
                <c:pt idx="39">
                  <c:v>0.51900000000000002</c:v>
                </c:pt>
                <c:pt idx="40">
                  <c:v>0.3871</c:v>
                </c:pt>
                <c:pt idx="41">
                  <c:v>0.28670000000000001</c:v>
                </c:pt>
                <c:pt idx="42">
                  <c:v>0.18360000000000001</c:v>
                </c:pt>
                <c:pt idx="43">
                  <c:v>0.121</c:v>
                </c:pt>
                <c:pt idx="44">
                  <c:v>9.1700000000000004E-2</c:v>
                </c:pt>
                <c:pt idx="45">
                  <c:v>6.13E-2</c:v>
                </c:pt>
                <c:pt idx="46">
                  <c:v>4.8000000000000001E-2</c:v>
                </c:pt>
                <c:pt idx="47">
                  <c:v>3.4500000000000003E-2</c:v>
                </c:pt>
                <c:pt idx="48">
                  <c:v>2.6700000000000002E-2</c:v>
                </c:pt>
                <c:pt idx="49">
                  <c:v>1.4800000000000001E-2</c:v>
                </c:pt>
                <c:pt idx="50">
                  <c:v>1.7600000000000001E-2</c:v>
                </c:pt>
                <c:pt idx="51">
                  <c:v>1.4200000000000001E-2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54D-42BA-A32F-0E1448F1E4FD}"/>
            </c:ext>
          </c:extLst>
        </c:ser>
        <c:ser>
          <c:idx val="1"/>
          <c:order val="1"/>
          <c:tx>
            <c:strRef>
              <c:f>CXTFIT!$K$132</c:f>
              <c:strCache>
                <c:ptCount val="1"/>
                <c:pt idx="0">
                  <c:v>Fitted</c:v>
                </c:pt>
              </c:strCache>
            </c:strRef>
          </c:tx>
          <c:spPr>
            <a:ln w="1270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xVal>
            <c:numRef>
              <c:f>CXTFIT!$I$133:$I$187</c:f>
              <c:numCache>
                <c:formatCode>0.000</c:formatCode>
                <c:ptCount val="55"/>
                <c:pt idx="0">
                  <c:v>9.9057129483092976E-2</c:v>
                </c:pt>
                <c:pt idx="1">
                  <c:v>0.29717138844927893</c:v>
                </c:pt>
                <c:pt idx="2">
                  <c:v>0.49528564741546482</c:v>
                </c:pt>
                <c:pt idx="3">
                  <c:v>0.69339990638165083</c:v>
                </c:pt>
                <c:pt idx="4">
                  <c:v>0.89151416534783678</c:v>
                </c:pt>
                <c:pt idx="5">
                  <c:v>1.0896284243140226</c:v>
                </c:pt>
                <c:pt idx="6">
                  <c:v>1.2877426832802086</c:v>
                </c:pt>
                <c:pt idx="7">
                  <c:v>1.4858569422463945</c:v>
                </c:pt>
                <c:pt idx="8">
                  <c:v>1.6839712012125805</c:v>
                </c:pt>
                <c:pt idx="9">
                  <c:v>1.8820854601787664</c:v>
                </c:pt>
                <c:pt idx="10">
                  <c:v>2.0801997191449524</c:v>
                </c:pt>
                <c:pt idx="11">
                  <c:v>2.2783139781111386</c:v>
                </c:pt>
                <c:pt idx="12">
                  <c:v>2.4764282370773243</c:v>
                </c:pt>
                <c:pt idx="13">
                  <c:v>2.6745424960435105</c:v>
                </c:pt>
                <c:pt idx="14">
                  <c:v>2.8726567550096962</c:v>
                </c:pt>
                <c:pt idx="15">
                  <c:v>3.0707710139758824</c:v>
                </c:pt>
                <c:pt idx="16">
                  <c:v>3.2688852729420677</c:v>
                </c:pt>
                <c:pt idx="17">
                  <c:v>3.4669995319082538</c:v>
                </c:pt>
                <c:pt idx="18">
                  <c:v>3.66511379087444</c:v>
                </c:pt>
                <c:pt idx="19">
                  <c:v>3.8632280498406262</c:v>
                </c:pt>
                <c:pt idx="20">
                  <c:v>4.0613423088068119</c:v>
                </c:pt>
                <c:pt idx="21">
                  <c:v>4.2594565677729976</c:v>
                </c:pt>
                <c:pt idx="22">
                  <c:v>4.4575708267391834</c:v>
                </c:pt>
                <c:pt idx="23">
                  <c:v>4.65568508570537</c:v>
                </c:pt>
                <c:pt idx="24">
                  <c:v>4.8537993446715557</c:v>
                </c:pt>
                <c:pt idx="25">
                  <c:v>5.0519136036377414</c:v>
                </c:pt>
                <c:pt idx="26">
                  <c:v>5.2500278626039281</c:v>
                </c:pt>
                <c:pt idx="27">
                  <c:v>5.4481421215701129</c:v>
                </c:pt>
                <c:pt idx="28">
                  <c:v>5.6462563805362995</c:v>
                </c:pt>
                <c:pt idx="29">
                  <c:v>5.8443706395024844</c:v>
                </c:pt>
                <c:pt idx="30">
                  <c:v>6.042484898468671</c:v>
                </c:pt>
                <c:pt idx="31">
                  <c:v>6.2405991574348567</c:v>
                </c:pt>
                <c:pt idx="32">
                  <c:v>6.4387134164010433</c:v>
                </c:pt>
                <c:pt idx="33">
                  <c:v>6.6368276753672291</c:v>
                </c:pt>
                <c:pt idx="34">
                  <c:v>6.8349419343334157</c:v>
                </c:pt>
                <c:pt idx="35">
                  <c:v>7.0330561932996014</c:v>
                </c:pt>
                <c:pt idx="36">
                  <c:v>7.2311704522657863</c:v>
                </c:pt>
                <c:pt idx="37">
                  <c:v>7.4292847112319729</c:v>
                </c:pt>
                <c:pt idx="38">
                  <c:v>7.6273989701981586</c:v>
                </c:pt>
                <c:pt idx="39">
                  <c:v>7.8255132291643452</c:v>
                </c:pt>
                <c:pt idx="40">
                  <c:v>8.0236274881305309</c:v>
                </c:pt>
                <c:pt idx="41">
                  <c:v>8.2217417470967167</c:v>
                </c:pt>
                <c:pt idx="42">
                  <c:v>8.4198560060629024</c:v>
                </c:pt>
                <c:pt idx="43">
                  <c:v>8.6179702650290881</c:v>
                </c:pt>
                <c:pt idx="44">
                  <c:v>8.8160845239952756</c:v>
                </c:pt>
                <c:pt idx="45">
                  <c:v>9.0141987829614596</c:v>
                </c:pt>
                <c:pt idx="46">
                  <c:v>9.2123130419276453</c:v>
                </c:pt>
                <c:pt idx="47">
                  <c:v>9.4104273008938328</c:v>
                </c:pt>
                <c:pt idx="48">
                  <c:v>9.6085415598600186</c:v>
                </c:pt>
                <c:pt idx="49">
                  <c:v>9.8066558188262043</c:v>
                </c:pt>
                <c:pt idx="50">
                  <c:v>10.00477007779239</c:v>
                </c:pt>
                <c:pt idx="51">
                  <c:v>10.202884336758576</c:v>
                </c:pt>
                <c:pt idx="52">
                  <c:v>10.400998595724761</c:v>
                </c:pt>
                <c:pt idx="53">
                  <c:v>10.599112854690947</c:v>
                </c:pt>
                <c:pt idx="54">
                  <c:v>10.797227113657135</c:v>
                </c:pt>
              </c:numCache>
            </c:numRef>
          </c:xVal>
          <c:yVal>
            <c:numRef>
              <c:f>CXTFIT!$K$133:$K$187</c:f>
              <c:numCache>
                <c:formatCode>General</c:formatCode>
                <c:ptCount val="5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1E-4</c:v>
                </c:pt>
                <c:pt idx="14">
                  <c:v>8.9999999999999998E-4</c:v>
                </c:pt>
                <c:pt idx="15">
                  <c:v>4.4999999999999997E-3</c:v>
                </c:pt>
                <c:pt idx="16">
                  <c:v>1.6400000000000001E-2</c:v>
                </c:pt>
                <c:pt idx="17">
                  <c:v>4.5900000000000003E-2</c:v>
                </c:pt>
                <c:pt idx="18">
                  <c:v>0.1028</c:v>
                </c:pt>
                <c:pt idx="19">
                  <c:v>0.19239999999999999</c:v>
                </c:pt>
                <c:pt idx="20">
                  <c:v>0.31059999999999999</c:v>
                </c:pt>
                <c:pt idx="21">
                  <c:v>0.4446</c:v>
                </c:pt>
                <c:pt idx="22">
                  <c:v>0.57779999999999998</c:v>
                </c:pt>
                <c:pt idx="23">
                  <c:v>0.69599999999999995</c:v>
                </c:pt>
                <c:pt idx="24">
                  <c:v>0.79090000000000005</c:v>
                </c:pt>
                <c:pt idx="25">
                  <c:v>0.86060000000000003</c:v>
                </c:pt>
                <c:pt idx="26">
                  <c:v>0.90810000000000002</c:v>
                </c:pt>
                <c:pt idx="27">
                  <c:v>0.93820000000000003</c:v>
                </c:pt>
                <c:pt idx="28">
                  <c:v>0.95609999999999995</c:v>
                </c:pt>
                <c:pt idx="29">
                  <c:v>0.96619999999999995</c:v>
                </c:pt>
                <c:pt idx="30">
                  <c:v>0.97170000000000001</c:v>
                </c:pt>
                <c:pt idx="31">
                  <c:v>0.97430000000000005</c:v>
                </c:pt>
                <c:pt idx="32">
                  <c:v>0.9748</c:v>
                </c:pt>
                <c:pt idx="33">
                  <c:v>0.97150000000000003</c:v>
                </c:pt>
                <c:pt idx="34">
                  <c:v>0.95889999999999997</c:v>
                </c:pt>
                <c:pt idx="35">
                  <c:v>0.92779999999999996</c:v>
                </c:pt>
                <c:pt idx="36">
                  <c:v>0.86850000000000005</c:v>
                </c:pt>
                <c:pt idx="37">
                  <c:v>0.77649999999999997</c:v>
                </c:pt>
                <c:pt idx="38">
                  <c:v>0.65659999999999996</c:v>
                </c:pt>
                <c:pt idx="39">
                  <c:v>0.52210000000000001</c:v>
                </c:pt>
                <c:pt idx="40">
                  <c:v>0.3896</c:v>
                </c:pt>
                <c:pt idx="41">
                  <c:v>0.27289999999999998</c:v>
                </c:pt>
                <c:pt idx="42">
                  <c:v>0.18</c:v>
                </c:pt>
                <c:pt idx="43">
                  <c:v>0.112</c:v>
                </c:pt>
                <c:pt idx="44">
                  <c:v>6.6100000000000006E-2</c:v>
                </c:pt>
                <c:pt idx="45">
                  <c:v>3.7100000000000001E-2</c:v>
                </c:pt>
                <c:pt idx="46">
                  <c:v>1.9900000000000001E-2</c:v>
                </c:pt>
                <c:pt idx="47">
                  <c:v>1.0200000000000001E-2</c:v>
                </c:pt>
                <c:pt idx="48">
                  <c:v>5.1000000000000004E-3</c:v>
                </c:pt>
                <c:pt idx="49">
                  <c:v>2.3999999999999998E-3</c:v>
                </c:pt>
                <c:pt idx="50">
                  <c:v>1.1000000000000001E-3</c:v>
                </c:pt>
                <c:pt idx="51">
                  <c:v>5.0000000000000001E-4</c:v>
                </c:pt>
                <c:pt idx="52">
                  <c:v>2.0000000000000001E-4</c:v>
                </c:pt>
                <c:pt idx="53">
                  <c:v>1E-4</c:v>
                </c:pt>
                <c:pt idx="54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354D-42BA-A32F-0E1448F1E4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89329360"/>
        <c:axId val="389332240"/>
      </c:scatterChart>
      <c:valAx>
        <c:axId val="38932936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900" b="0">
                    <a:latin typeface="Palatino Linotype" panose="02040502050505030304" pitchFamily="18" charset="0"/>
                    <a:cs typeface="Arial" panose="020B0604020202020204" pitchFamily="34" charset="0"/>
                  </a:rPr>
                  <a:t>Pore Volume (V/V</a:t>
                </a:r>
                <a:r>
                  <a:rPr lang="en-US" sz="900" b="0" baseline="-25000">
                    <a:latin typeface="Palatino Linotype" panose="02040502050505030304" pitchFamily="18" charset="0"/>
                    <a:cs typeface="Arial" panose="020B0604020202020204" pitchFamily="34" charset="0"/>
                  </a:rPr>
                  <a:t>0</a:t>
                </a:r>
                <a:r>
                  <a:rPr lang="en-US" sz="900" b="0">
                    <a:latin typeface="Palatino Linotype" panose="02040502050505030304" pitchFamily="18" charset="0"/>
                    <a:cs typeface="Arial" panose="020B0604020202020204" pitchFamily="34" charset="0"/>
                  </a:rPr>
                  <a:t>)</a:t>
                </a:r>
              </a:p>
            </c:rich>
          </c:tx>
          <c:layout>
            <c:manualLayout>
              <c:xMode val="edge"/>
              <c:yMode val="edge"/>
              <c:x val="0.3185888041597324"/>
              <c:y val="0.8747467598733399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89332240"/>
        <c:crosses val="autoZero"/>
        <c:crossBetween val="midCat"/>
        <c:majorUnit val="2"/>
      </c:valAx>
      <c:valAx>
        <c:axId val="389332240"/>
        <c:scaling>
          <c:orientation val="minMax"/>
          <c:max val="1.2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900" b="0">
                    <a:latin typeface="Palatino Linotype" panose="02040502050505030304" pitchFamily="18" charset="0"/>
                    <a:cs typeface="Arial" panose="020B0604020202020204" pitchFamily="34" charset="0"/>
                  </a:rPr>
                  <a:t>C/C</a:t>
                </a:r>
                <a:r>
                  <a:rPr lang="en-US" sz="900" b="0" baseline="-25000">
                    <a:latin typeface="Palatino Linotype" panose="02040502050505030304" pitchFamily="18" charset="0"/>
                    <a:cs typeface="Arial" panose="020B0604020202020204" pitchFamily="34" charset="0"/>
                  </a:rPr>
                  <a:t>0</a:t>
                </a:r>
              </a:p>
            </c:rich>
          </c:tx>
          <c:layout>
            <c:manualLayout>
              <c:xMode val="edge"/>
              <c:yMode val="edge"/>
              <c:x val="1.2608444394348457E-2"/>
              <c:y val="0.3535373336953570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89329360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2134648863618203"/>
          <c:y val="8.3661184730797963E-2"/>
          <c:w val="0.35839149670185749"/>
          <c:h val="0.23604680372023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92D050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9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r>
              <a:rPr lang="en-US" sz="900" b="1"/>
              <a:t>Soil_Pyrochar_Br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2526805826163346"/>
          <c:y val="0.15766220131574463"/>
          <c:w val="0.7018290402861197"/>
          <c:h val="0.56188649146129466"/>
        </c:manualLayout>
      </c:layout>
      <c:scatterChart>
        <c:scatterStyle val="lineMarker"/>
        <c:varyColors val="0"/>
        <c:ser>
          <c:idx val="0"/>
          <c:order val="0"/>
          <c:tx>
            <c:strRef>
              <c:f>CXTFIT!$J$103</c:f>
              <c:strCache>
                <c:ptCount val="1"/>
                <c:pt idx="0">
                  <c:v>Measured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4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CXTFIT!$I$104:$I$147</c:f>
              <c:numCache>
                <c:formatCode>0.000</c:formatCode>
                <c:ptCount val="44"/>
                <c:pt idx="0">
                  <c:v>9.9057129483092976E-2</c:v>
                </c:pt>
                <c:pt idx="1">
                  <c:v>0.29717138844927893</c:v>
                </c:pt>
                <c:pt idx="2">
                  <c:v>0.49528564741546482</c:v>
                </c:pt>
                <c:pt idx="3">
                  <c:v>0.69339990638165083</c:v>
                </c:pt>
                <c:pt idx="4">
                  <c:v>0.89151416534783678</c:v>
                </c:pt>
                <c:pt idx="5">
                  <c:v>1.0896284243140226</c:v>
                </c:pt>
                <c:pt idx="6">
                  <c:v>1.2877426832802086</c:v>
                </c:pt>
                <c:pt idx="7">
                  <c:v>1.4858569422463945</c:v>
                </c:pt>
                <c:pt idx="8">
                  <c:v>1.6839712012125805</c:v>
                </c:pt>
                <c:pt idx="9">
                  <c:v>1.8820854601787664</c:v>
                </c:pt>
                <c:pt idx="10">
                  <c:v>2.0801997191449524</c:v>
                </c:pt>
                <c:pt idx="11">
                  <c:v>2.2783139781111386</c:v>
                </c:pt>
                <c:pt idx="12">
                  <c:v>2.4764282370773243</c:v>
                </c:pt>
                <c:pt idx="13">
                  <c:v>2.6745424960435105</c:v>
                </c:pt>
                <c:pt idx="14">
                  <c:v>2.8726567550096962</c:v>
                </c:pt>
                <c:pt idx="15">
                  <c:v>3.0707710139758824</c:v>
                </c:pt>
                <c:pt idx="16">
                  <c:v>3.2688852729420677</c:v>
                </c:pt>
                <c:pt idx="17">
                  <c:v>3.4669995319082538</c:v>
                </c:pt>
                <c:pt idx="18">
                  <c:v>3.66511379087444</c:v>
                </c:pt>
                <c:pt idx="19">
                  <c:v>3.8632280498406262</c:v>
                </c:pt>
                <c:pt idx="20">
                  <c:v>4.0613423088068119</c:v>
                </c:pt>
                <c:pt idx="21">
                  <c:v>4.2594565677729976</c:v>
                </c:pt>
                <c:pt idx="22">
                  <c:v>4.4575708267391834</c:v>
                </c:pt>
                <c:pt idx="23">
                  <c:v>4.65568508570537</c:v>
                </c:pt>
                <c:pt idx="24">
                  <c:v>4.8537993446715557</c:v>
                </c:pt>
                <c:pt idx="25">
                  <c:v>5.0519136036377414</c:v>
                </c:pt>
                <c:pt idx="26">
                  <c:v>5.2500278626039281</c:v>
                </c:pt>
                <c:pt idx="27">
                  <c:v>5.4481421215701129</c:v>
                </c:pt>
                <c:pt idx="28">
                  <c:v>5.6462563805362995</c:v>
                </c:pt>
                <c:pt idx="29">
                  <c:v>5.8443706395024844</c:v>
                </c:pt>
                <c:pt idx="30">
                  <c:v>6.042484898468671</c:v>
                </c:pt>
                <c:pt idx="31">
                  <c:v>6.2405991574348567</c:v>
                </c:pt>
                <c:pt idx="32">
                  <c:v>6.4387134164010433</c:v>
                </c:pt>
                <c:pt idx="33">
                  <c:v>6.6368276753672291</c:v>
                </c:pt>
                <c:pt idx="34">
                  <c:v>6.8349419343334157</c:v>
                </c:pt>
                <c:pt idx="35">
                  <c:v>7.0330561932996014</c:v>
                </c:pt>
                <c:pt idx="36">
                  <c:v>7.2311704522657863</c:v>
                </c:pt>
                <c:pt idx="37">
                  <c:v>7.4292847112319729</c:v>
                </c:pt>
                <c:pt idx="38">
                  <c:v>7.6273989701981586</c:v>
                </c:pt>
                <c:pt idx="39">
                  <c:v>7.8255132291643452</c:v>
                </c:pt>
                <c:pt idx="40">
                  <c:v>8.0236274881305309</c:v>
                </c:pt>
                <c:pt idx="41">
                  <c:v>8.2217417470967167</c:v>
                </c:pt>
                <c:pt idx="42">
                  <c:v>8.4198560060629024</c:v>
                </c:pt>
                <c:pt idx="43">
                  <c:v>8.6179702650290881</c:v>
                </c:pt>
              </c:numCache>
            </c:numRef>
          </c:xVal>
          <c:yVal>
            <c:numRef>
              <c:f>CXTFIT!$J$104:$J$147</c:f>
              <c:numCache>
                <c:formatCode>General</c:formatCode>
                <c:ptCount val="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4.7000000000000002E-3</c:v>
                </c:pt>
                <c:pt idx="12">
                  <c:v>7.1000000000000004E-3</c:v>
                </c:pt>
                <c:pt idx="13">
                  <c:v>2.0199999999999999E-2</c:v>
                </c:pt>
                <c:pt idx="14">
                  <c:v>6.8500000000000005E-2</c:v>
                </c:pt>
                <c:pt idx="15">
                  <c:v>0.126</c:v>
                </c:pt>
                <c:pt idx="16">
                  <c:v>0.29399999999999998</c:v>
                </c:pt>
                <c:pt idx="17">
                  <c:v>0.45329999999999998</c:v>
                </c:pt>
                <c:pt idx="18">
                  <c:v>0.58430000000000004</c:v>
                </c:pt>
                <c:pt idx="19">
                  <c:v>0.7218</c:v>
                </c:pt>
                <c:pt idx="20">
                  <c:v>0.82</c:v>
                </c:pt>
                <c:pt idx="21">
                  <c:v>0.89870000000000005</c:v>
                </c:pt>
                <c:pt idx="22">
                  <c:v>0.93479999999999996</c:v>
                </c:pt>
                <c:pt idx="23">
                  <c:v>0.99970000000000003</c:v>
                </c:pt>
                <c:pt idx="24">
                  <c:v>0.98709999999999998</c:v>
                </c:pt>
                <c:pt idx="25">
                  <c:v>1.0116000000000001</c:v>
                </c:pt>
                <c:pt idx="26">
                  <c:v>1.0394000000000001</c:v>
                </c:pt>
                <c:pt idx="27">
                  <c:v>1.0355000000000001</c:v>
                </c:pt>
                <c:pt idx="28">
                  <c:v>1.0507</c:v>
                </c:pt>
                <c:pt idx="29">
                  <c:v>1.0173000000000001</c:v>
                </c:pt>
                <c:pt idx="30">
                  <c:v>0.90839999999999999</c:v>
                </c:pt>
                <c:pt idx="31">
                  <c:v>0.77929999999999999</c:v>
                </c:pt>
                <c:pt idx="32">
                  <c:v>0.57330000000000003</c:v>
                </c:pt>
                <c:pt idx="33">
                  <c:v>0.35770000000000002</c:v>
                </c:pt>
                <c:pt idx="34">
                  <c:v>0.29899999999999999</c:v>
                </c:pt>
                <c:pt idx="35">
                  <c:v>0.14380000000000001</c:v>
                </c:pt>
                <c:pt idx="36">
                  <c:v>0.1173</c:v>
                </c:pt>
                <c:pt idx="37">
                  <c:v>5.4300000000000001E-2</c:v>
                </c:pt>
                <c:pt idx="38">
                  <c:v>3.3099999999999997E-2</c:v>
                </c:pt>
                <c:pt idx="39">
                  <c:v>2.1000000000000001E-2</c:v>
                </c:pt>
                <c:pt idx="40">
                  <c:v>4.7000000000000002E-3</c:v>
                </c:pt>
                <c:pt idx="41">
                  <c:v>2.3999999999999998E-3</c:v>
                </c:pt>
                <c:pt idx="42">
                  <c:v>0</c:v>
                </c:pt>
                <c:pt idx="43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F37-4164-AA4C-FA25309D9D22}"/>
            </c:ext>
          </c:extLst>
        </c:ser>
        <c:ser>
          <c:idx val="1"/>
          <c:order val="1"/>
          <c:tx>
            <c:strRef>
              <c:f>CXTFIT!$K$103</c:f>
              <c:strCache>
                <c:ptCount val="1"/>
                <c:pt idx="0">
                  <c:v>Fitted</c:v>
                </c:pt>
              </c:strCache>
            </c:strRef>
          </c:tx>
          <c:spPr>
            <a:ln w="1270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xVal>
            <c:numRef>
              <c:f>CXTFIT!$I$104:$I$147</c:f>
              <c:numCache>
                <c:formatCode>0.000</c:formatCode>
                <c:ptCount val="44"/>
                <c:pt idx="0">
                  <c:v>9.9057129483092976E-2</c:v>
                </c:pt>
                <c:pt idx="1">
                  <c:v>0.29717138844927893</c:v>
                </c:pt>
                <c:pt idx="2">
                  <c:v>0.49528564741546482</c:v>
                </c:pt>
                <c:pt idx="3">
                  <c:v>0.69339990638165083</c:v>
                </c:pt>
                <c:pt idx="4">
                  <c:v>0.89151416534783678</c:v>
                </c:pt>
                <c:pt idx="5">
                  <c:v>1.0896284243140226</c:v>
                </c:pt>
                <c:pt idx="6">
                  <c:v>1.2877426832802086</c:v>
                </c:pt>
                <c:pt idx="7">
                  <c:v>1.4858569422463945</c:v>
                </c:pt>
                <c:pt idx="8">
                  <c:v>1.6839712012125805</c:v>
                </c:pt>
                <c:pt idx="9">
                  <c:v>1.8820854601787664</c:v>
                </c:pt>
                <c:pt idx="10">
                  <c:v>2.0801997191449524</c:v>
                </c:pt>
                <c:pt idx="11">
                  <c:v>2.2783139781111386</c:v>
                </c:pt>
                <c:pt idx="12">
                  <c:v>2.4764282370773243</c:v>
                </c:pt>
                <c:pt idx="13">
                  <c:v>2.6745424960435105</c:v>
                </c:pt>
                <c:pt idx="14">
                  <c:v>2.8726567550096962</c:v>
                </c:pt>
                <c:pt idx="15">
                  <c:v>3.0707710139758824</c:v>
                </c:pt>
                <c:pt idx="16">
                  <c:v>3.2688852729420677</c:v>
                </c:pt>
                <c:pt idx="17">
                  <c:v>3.4669995319082538</c:v>
                </c:pt>
                <c:pt idx="18">
                  <c:v>3.66511379087444</c:v>
                </c:pt>
                <c:pt idx="19">
                  <c:v>3.8632280498406262</c:v>
                </c:pt>
                <c:pt idx="20">
                  <c:v>4.0613423088068119</c:v>
                </c:pt>
                <c:pt idx="21">
                  <c:v>4.2594565677729976</c:v>
                </c:pt>
                <c:pt idx="22">
                  <c:v>4.4575708267391834</c:v>
                </c:pt>
                <c:pt idx="23">
                  <c:v>4.65568508570537</c:v>
                </c:pt>
                <c:pt idx="24">
                  <c:v>4.8537993446715557</c:v>
                </c:pt>
                <c:pt idx="25">
                  <c:v>5.0519136036377414</c:v>
                </c:pt>
                <c:pt idx="26">
                  <c:v>5.2500278626039281</c:v>
                </c:pt>
                <c:pt idx="27">
                  <c:v>5.4481421215701129</c:v>
                </c:pt>
                <c:pt idx="28">
                  <c:v>5.6462563805362995</c:v>
                </c:pt>
                <c:pt idx="29">
                  <c:v>5.8443706395024844</c:v>
                </c:pt>
                <c:pt idx="30">
                  <c:v>6.042484898468671</c:v>
                </c:pt>
                <c:pt idx="31">
                  <c:v>6.2405991574348567</c:v>
                </c:pt>
                <c:pt idx="32">
                  <c:v>6.4387134164010433</c:v>
                </c:pt>
                <c:pt idx="33">
                  <c:v>6.6368276753672291</c:v>
                </c:pt>
                <c:pt idx="34">
                  <c:v>6.8349419343334157</c:v>
                </c:pt>
                <c:pt idx="35">
                  <c:v>7.0330561932996014</c:v>
                </c:pt>
                <c:pt idx="36">
                  <c:v>7.2311704522657863</c:v>
                </c:pt>
                <c:pt idx="37">
                  <c:v>7.4292847112319729</c:v>
                </c:pt>
                <c:pt idx="38">
                  <c:v>7.6273989701981586</c:v>
                </c:pt>
                <c:pt idx="39">
                  <c:v>7.8255132291643452</c:v>
                </c:pt>
                <c:pt idx="40">
                  <c:v>8.0236274881305309</c:v>
                </c:pt>
                <c:pt idx="41">
                  <c:v>8.2217417470967167</c:v>
                </c:pt>
                <c:pt idx="42">
                  <c:v>8.4198560060629024</c:v>
                </c:pt>
                <c:pt idx="43">
                  <c:v>8.6179702650290881</c:v>
                </c:pt>
              </c:numCache>
            </c:numRef>
          </c:xVal>
          <c:yVal>
            <c:numRef>
              <c:f>CXTFIT!$K$104:$K$147</c:f>
              <c:numCache>
                <c:formatCode>General</c:formatCode>
                <c:ptCount val="4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2.9999999999999997E-4</c:v>
                </c:pt>
                <c:pt idx="10">
                  <c:v>1.6000000000000001E-3</c:v>
                </c:pt>
                <c:pt idx="11">
                  <c:v>6.1000000000000004E-3</c:v>
                </c:pt>
                <c:pt idx="12">
                  <c:v>1.7500000000000002E-2</c:v>
                </c:pt>
                <c:pt idx="13">
                  <c:v>4.1300000000000003E-2</c:v>
                </c:pt>
                <c:pt idx="14">
                  <c:v>8.3500000000000005E-2</c:v>
                </c:pt>
                <c:pt idx="15">
                  <c:v>0.14860000000000001</c:v>
                </c:pt>
                <c:pt idx="16">
                  <c:v>0.23880000000000001</c:v>
                </c:pt>
                <c:pt idx="17">
                  <c:v>0.35299999999999998</c:v>
                </c:pt>
                <c:pt idx="18">
                  <c:v>0.4864</c:v>
                </c:pt>
                <c:pt idx="19">
                  <c:v>0.63100000000000001</c:v>
                </c:pt>
                <c:pt idx="20">
                  <c:v>0.77569999999999995</c:v>
                </c:pt>
                <c:pt idx="21">
                  <c:v>0.90849999999999997</c:v>
                </c:pt>
                <c:pt idx="22">
                  <c:v>1.0173000000000001</c:v>
                </c:pt>
                <c:pt idx="23">
                  <c:v>1.0929</c:v>
                </c:pt>
                <c:pt idx="24">
                  <c:v>1.1298999999999999</c:v>
                </c:pt>
                <c:pt idx="25">
                  <c:v>1.1277999999999999</c:v>
                </c:pt>
                <c:pt idx="26">
                  <c:v>1.0899000000000001</c:v>
                </c:pt>
                <c:pt idx="27">
                  <c:v>1.0226999999999999</c:v>
                </c:pt>
                <c:pt idx="28">
                  <c:v>0.93440000000000001</c:v>
                </c:pt>
                <c:pt idx="29">
                  <c:v>0.83320000000000005</c:v>
                </c:pt>
                <c:pt idx="30">
                  <c:v>0.72689999999999999</c:v>
                </c:pt>
                <c:pt idx="31">
                  <c:v>0.62170000000000003</c:v>
                </c:pt>
                <c:pt idx="32">
                  <c:v>0.5222</c:v>
                </c:pt>
                <c:pt idx="33">
                  <c:v>0.43159999999999998</c:v>
                </c:pt>
                <c:pt idx="34">
                  <c:v>0.35149999999999998</c:v>
                </c:pt>
                <c:pt idx="35">
                  <c:v>0.28239999999999998</c:v>
                </c:pt>
                <c:pt idx="36">
                  <c:v>0.22420000000000001</c:v>
                </c:pt>
                <c:pt idx="37">
                  <c:v>0.17599999999999999</c:v>
                </c:pt>
                <c:pt idx="38">
                  <c:v>0.13669999999999999</c:v>
                </c:pt>
                <c:pt idx="39">
                  <c:v>0.1053</c:v>
                </c:pt>
                <c:pt idx="40">
                  <c:v>8.0399999999999999E-2</c:v>
                </c:pt>
                <c:pt idx="41">
                  <c:v>6.0900000000000003E-2</c:v>
                </c:pt>
                <c:pt idx="42">
                  <c:v>4.58E-2</c:v>
                </c:pt>
                <c:pt idx="43">
                  <c:v>3.4200000000000001E-2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F37-4164-AA4C-FA25309D9D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89343760"/>
        <c:axId val="389336080"/>
      </c:scatterChart>
      <c:valAx>
        <c:axId val="389343760"/>
        <c:scaling>
          <c:orientation val="minMax"/>
          <c:max val="12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r>
                  <a:rPr lang="en-US"/>
                  <a:t>Pore Volume (V/V</a:t>
                </a:r>
                <a:r>
                  <a:rPr lang="en-US" baseline="-25000"/>
                  <a:t>0</a:t>
                </a:r>
                <a:r>
                  <a:rPr lang="en-US"/>
                  <a:t>) </a:t>
                </a:r>
              </a:p>
            </c:rich>
          </c:tx>
          <c:layout>
            <c:manualLayout>
              <c:xMode val="edge"/>
              <c:yMode val="edge"/>
              <c:x val="0.31046809332882469"/>
              <c:y val="0.8603968896411312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389336080"/>
        <c:crosses val="autoZero"/>
        <c:crossBetween val="midCat"/>
        <c:majorUnit val="2"/>
      </c:valAx>
      <c:valAx>
        <c:axId val="389336080"/>
        <c:scaling>
          <c:orientation val="minMax"/>
          <c:max val="1.2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r>
                  <a:rPr lang="en-US"/>
                  <a:t>C/C</a:t>
                </a:r>
                <a:r>
                  <a:rPr lang="en-US" baseline="-25000"/>
                  <a:t>0</a:t>
                </a:r>
              </a:p>
            </c:rich>
          </c:tx>
          <c:layout>
            <c:manualLayout>
              <c:xMode val="edge"/>
              <c:yMode val="edge"/>
              <c:x val="1.6321988381309185E-2"/>
              <c:y val="0.3448895212086028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389343760"/>
        <c:crosses val="autoZero"/>
        <c:crossBetween val="midCat"/>
        <c:majorUnit val="0.2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60854396189041859"/>
          <c:y val="0.19736457287652145"/>
          <c:w val="0.36357449211779919"/>
          <c:h val="0.242799415728803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92D050"/>
    </a:solidFill>
    <a:ln>
      <a:noFill/>
    </a:ln>
    <a:effectLst/>
  </c:spPr>
  <c:txPr>
    <a:bodyPr/>
    <a:lstStyle/>
    <a:p>
      <a:pPr>
        <a:defRPr sz="900">
          <a:latin typeface="Palatino Linotype" panose="02040502050505030304" pitchFamily="18" charset="0"/>
        </a:defRPr>
      </a:pPr>
      <a:endParaRPr lang="en-US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9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r>
              <a:rPr lang="en-US" sz="900" b="1"/>
              <a:t>Soil_Hydrochar_Br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0414629675511592"/>
          <c:y val="0.1953036869499252"/>
          <c:w val="0.71702064849255809"/>
          <c:h val="0.56167122422928772"/>
        </c:manualLayout>
      </c:layout>
      <c:scatterChart>
        <c:scatterStyle val="lineMarker"/>
        <c:varyColors val="0"/>
        <c:ser>
          <c:idx val="0"/>
          <c:order val="0"/>
          <c:tx>
            <c:strRef>
              <c:f>CXTFIT!$J$99</c:f>
              <c:strCache>
                <c:ptCount val="1"/>
                <c:pt idx="0">
                  <c:v>Measured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4"/>
            <c:spPr>
              <a:solidFill>
                <a:sysClr val="windowText" lastClr="00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CXTFIT!$I$100:$I$144</c:f>
              <c:numCache>
                <c:formatCode>0.000</c:formatCode>
                <c:ptCount val="45"/>
                <c:pt idx="0">
                  <c:v>9.9057129483092976E-2</c:v>
                </c:pt>
                <c:pt idx="1">
                  <c:v>0.29717138844927893</c:v>
                </c:pt>
                <c:pt idx="2">
                  <c:v>0.49528564741546482</c:v>
                </c:pt>
                <c:pt idx="3">
                  <c:v>0.69339990638165083</c:v>
                </c:pt>
                <c:pt idx="4">
                  <c:v>0.89151416534783678</c:v>
                </c:pt>
                <c:pt idx="5">
                  <c:v>1.0896284243140226</c:v>
                </c:pt>
                <c:pt idx="6">
                  <c:v>1.2877426832802086</c:v>
                </c:pt>
                <c:pt idx="7">
                  <c:v>1.4858569422463945</c:v>
                </c:pt>
                <c:pt idx="8">
                  <c:v>1.6839712012125805</c:v>
                </c:pt>
                <c:pt idx="9">
                  <c:v>1.8820854601787664</c:v>
                </c:pt>
                <c:pt idx="10">
                  <c:v>2.0801997191449524</c:v>
                </c:pt>
                <c:pt idx="11">
                  <c:v>2.2783139781111386</c:v>
                </c:pt>
                <c:pt idx="12">
                  <c:v>2.4764282370773243</c:v>
                </c:pt>
                <c:pt idx="13">
                  <c:v>2.6745424960435105</c:v>
                </c:pt>
                <c:pt idx="14">
                  <c:v>2.8726567550096962</c:v>
                </c:pt>
                <c:pt idx="15">
                  <c:v>3.0707710139758824</c:v>
                </c:pt>
                <c:pt idx="16">
                  <c:v>3.2688852729420677</c:v>
                </c:pt>
                <c:pt idx="17">
                  <c:v>3.4669995319082538</c:v>
                </c:pt>
                <c:pt idx="18">
                  <c:v>3.66511379087444</c:v>
                </c:pt>
                <c:pt idx="19">
                  <c:v>3.8632280498406262</c:v>
                </c:pt>
                <c:pt idx="20">
                  <c:v>4.0613423088068119</c:v>
                </c:pt>
                <c:pt idx="21">
                  <c:v>4.2594565677729976</c:v>
                </c:pt>
                <c:pt idx="22">
                  <c:v>4.4575708267391834</c:v>
                </c:pt>
                <c:pt idx="23">
                  <c:v>4.65568508570537</c:v>
                </c:pt>
                <c:pt idx="24">
                  <c:v>4.8537993446715557</c:v>
                </c:pt>
                <c:pt idx="25">
                  <c:v>5.0519136036377414</c:v>
                </c:pt>
                <c:pt idx="26">
                  <c:v>5.2500278626039281</c:v>
                </c:pt>
                <c:pt idx="27">
                  <c:v>5.4481421215701129</c:v>
                </c:pt>
                <c:pt idx="28">
                  <c:v>5.6462563805362995</c:v>
                </c:pt>
                <c:pt idx="29">
                  <c:v>5.8443706395024844</c:v>
                </c:pt>
                <c:pt idx="30">
                  <c:v>6.042484898468671</c:v>
                </c:pt>
                <c:pt idx="31">
                  <c:v>6.2405991574348567</c:v>
                </c:pt>
                <c:pt idx="32">
                  <c:v>6.4387134164010433</c:v>
                </c:pt>
                <c:pt idx="33">
                  <c:v>6.6368276753672291</c:v>
                </c:pt>
                <c:pt idx="34">
                  <c:v>6.8349419343334157</c:v>
                </c:pt>
                <c:pt idx="35">
                  <c:v>7.0330561932996014</c:v>
                </c:pt>
                <c:pt idx="36">
                  <c:v>7.2311704522657863</c:v>
                </c:pt>
                <c:pt idx="37">
                  <c:v>7.4292847112319729</c:v>
                </c:pt>
                <c:pt idx="38">
                  <c:v>7.6273989701981586</c:v>
                </c:pt>
                <c:pt idx="39">
                  <c:v>7.8255132291643452</c:v>
                </c:pt>
                <c:pt idx="40">
                  <c:v>8.0236274881305309</c:v>
                </c:pt>
                <c:pt idx="41">
                  <c:v>8.2217417470967167</c:v>
                </c:pt>
                <c:pt idx="42">
                  <c:v>8.4198560060629024</c:v>
                </c:pt>
                <c:pt idx="43">
                  <c:v>8.6179702650290881</c:v>
                </c:pt>
                <c:pt idx="44">
                  <c:v>8.8160845239952756</c:v>
                </c:pt>
              </c:numCache>
            </c:numRef>
          </c:xVal>
          <c:yVal>
            <c:numRef>
              <c:f>CXTFIT!$J$100:$J$144</c:f>
              <c:numCache>
                <c:formatCode>General</c:formatCode>
                <c:ptCount val="4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2.7000000000000001E-3</c:v>
                </c:pt>
                <c:pt idx="10">
                  <c:v>5.4000000000000003E-3</c:v>
                </c:pt>
                <c:pt idx="11">
                  <c:v>1.09E-2</c:v>
                </c:pt>
                <c:pt idx="12">
                  <c:v>5.3499999999999999E-2</c:v>
                </c:pt>
                <c:pt idx="13">
                  <c:v>0.109</c:v>
                </c:pt>
                <c:pt idx="14">
                  <c:v>0.1983</c:v>
                </c:pt>
                <c:pt idx="15">
                  <c:v>0.25390000000000001</c:v>
                </c:pt>
                <c:pt idx="16">
                  <c:v>0.35460000000000003</c:v>
                </c:pt>
                <c:pt idx="17">
                  <c:v>0.44130000000000003</c:v>
                </c:pt>
                <c:pt idx="18">
                  <c:v>0.50800000000000001</c:v>
                </c:pt>
                <c:pt idx="19">
                  <c:v>0.57110000000000005</c:v>
                </c:pt>
                <c:pt idx="20">
                  <c:v>0.60270000000000001</c:v>
                </c:pt>
                <c:pt idx="21">
                  <c:v>0.64229999999999998</c:v>
                </c:pt>
                <c:pt idx="22">
                  <c:v>0.70099999999999996</c:v>
                </c:pt>
                <c:pt idx="23">
                  <c:v>0.71350000000000002</c:v>
                </c:pt>
                <c:pt idx="24">
                  <c:v>0.72589999999999999</c:v>
                </c:pt>
                <c:pt idx="25">
                  <c:v>0.72540000000000004</c:v>
                </c:pt>
                <c:pt idx="26">
                  <c:v>0.72330000000000005</c:v>
                </c:pt>
                <c:pt idx="27">
                  <c:v>0.68620000000000003</c:v>
                </c:pt>
                <c:pt idx="28">
                  <c:v>0.63680000000000003</c:v>
                </c:pt>
                <c:pt idx="29">
                  <c:v>0.57940000000000003</c:v>
                </c:pt>
                <c:pt idx="30">
                  <c:v>0.53920000000000001</c:v>
                </c:pt>
                <c:pt idx="31">
                  <c:v>0.49030000000000001</c:v>
                </c:pt>
                <c:pt idx="32">
                  <c:v>0.42270000000000002</c:v>
                </c:pt>
                <c:pt idx="33">
                  <c:v>0.35959999999999998</c:v>
                </c:pt>
                <c:pt idx="34">
                  <c:v>0.30130000000000001</c:v>
                </c:pt>
                <c:pt idx="35">
                  <c:v>0.26829999999999998</c:v>
                </c:pt>
                <c:pt idx="36">
                  <c:v>0.2319</c:v>
                </c:pt>
                <c:pt idx="37">
                  <c:v>0.1764</c:v>
                </c:pt>
                <c:pt idx="38">
                  <c:v>0.1326</c:v>
                </c:pt>
                <c:pt idx="39">
                  <c:v>8.5599999999999996E-2</c:v>
                </c:pt>
                <c:pt idx="40">
                  <c:v>4.0899999999999999E-2</c:v>
                </c:pt>
                <c:pt idx="41">
                  <c:v>1.09E-2</c:v>
                </c:pt>
                <c:pt idx="42">
                  <c:v>2.7000000000000001E-3</c:v>
                </c:pt>
                <c:pt idx="43">
                  <c:v>0</c:v>
                </c:pt>
                <c:pt idx="44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4BEA-4EC3-AE92-2A082901CCC2}"/>
            </c:ext>
          </c:extLst>
        </c:ser>
        <c:ser>
          <c:idx val="1"/>
          <c:order val="1"/>
          <c:tx>
            <c:strRef>
              <c:f>CXTFIT!$K$99</c:f>
              <c:strCache>
                <c:ptCount val="1"/>
                <c:pt idx="0">
                  <c:v>Fitted</c:v>
                </c:pt>
              </c:strCache>
            </c:strRef>
          </c:tx>
          <c:spPr>
            <a:ln w="1270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xVal>
            <c:numRef>
              <c:f>CXTFIT!$I$100:$I$144</c:f>
              <c:numCache>
                <c:formatCode>0.000</c:formatCode>
                <c:ptCount val="45"/>
                <c:pt idx="0">
                  <c:v>9.9057129483092976E-2</c:v>
                </c:pt>
                <c:pt idx="1">
                  <c:v>0.29717138844927893</c:v>
                </c:pt>
                <c:pt idx="2">
                  <c:v>0.49528564741546482</c:v>
                </c:pt>
                <c:pt idx="3">
                  <c:v>0.69339990638165083</c:v>
                </c:pt>
                <c:pt idx="4">
                  <c:v>0.89151416534783678</c:v>
                </c:pt>
                <c:pt idx="5">
                  <c:v>1.0896284243140226</c:v>
                </c:pt>
                <c:pt idx="6">
                  <c:v>1.2877426832802086</c:v>
                </c:pt>
                <c:pt idx="7">
                  <c:v>1.4858569422463945</c:v>
                </c:pt>
                <c:pt idx="8">
                  <c:v>1.6839712012125805</c:v>
                </c:pt>
                <c:pt idx="9">
                  <c:v>1.8820854601787664</c:v>
                </c:pt>
                <c:pt idx="10">
                  <c:v>2.0801997191449524</c:v>
                </c:pt>
                <c:pt idx="11">
                  <c:v>2.2783139781111386</c:v>
                </c:pt>
                <c:pt idx="12">
                  <c:v>2.4764282370773243</c:v>
                </c:pt>
                <c:pt idx="13">
                  <c:v>2.6745424960435105</c:v>
                </c:pt>
                <c:pt idx="14">
                  <c:v>2.8726567550096962</c:v>
                </c:pt>
                <c:pt idx="15">
                  <c:v>3.0707710139758824</c:v>
                </c:pt>
                <c:pt idx="16">
                  <c:v>3.2688852729420677</c:v>
                </c:pt>
                <c:pt idx="17">
                  <c:v>3.4669995319082538</c:v>
                </c:pt>
                <c:pt idx="18">
                  <c:v>3.66511379087444</c:v>
                </c:pt>
                <c:pt idx="19">
                  <c:v>3.8632280498406262</c:v>
                </c:pt>
                <c:pt idx="20">
                  <c:v>4.0613423088068119</c:v>
                </c:pt>
                <c:pt idx="21">
                  <c:v>4.2594565677729976</c:v>
                </c:pt>
                <c:pt idx="22">
                  <c:v>4.4575708267391834</c:v>
                </c:pt>
                <c:pt idx="23">
                  <c:v>4.65568508570537</c:v>
                </c:pt>
                <c:pt idx="24">
                  <c:v>4.8537993446715557</c:v>
                </c:pt>
                <c:pt idx="25">
                  <c:v>5.0519136036377414</c:v>
                </c:pt>
                <c:pt idx="26">
                  <c:v>5.2500278626039281</c:v>
                </c:pt>
                <c:pt idx="27">
                  <c:v>5.4481421215701129</c:v>
                </c:pt>
                <c:pt idx="28">
                  <c:v>5.6462563805362995</c:v>
                </c:pt>
                <c:pt idx="29">
                  <c:v>5.8443706395024844</c:v>
                </c:pt>
                <c:pt idx="30">
                  <c:v>6.042484898468671</c:v>
                </c:pt>
                <c:pt idx="31">
                  <c:v>6.2405991574348567</c:v>
                </c:pt>
                <c:pt idx="32">
                  <c:v>6.4387134164010433</c:v>
                </c:pt>
                <c:pt idx="33">
                  <c:v>6.6368276753672291</c:v>
                </c:pt>
                <c:pt idx="34">
                  <c:v>6.8349419343334157</c:v>
                </c:pt>
                <c:pt idx="35">
                  <c:v>7.0330561932996014</c:v>
                </c:pt>
                <c:pt idx="36">
                  <c:v>7.2311704522657863</c:v>
                </c:pt>
                <c:pt idx="37">
                  <c:v>7.4292847112319729</c:v>
                </c:pt>
                <c:pt idx="38">
                  <c:v>7.6273989701981586</c:v>
                </c:pt>
                <c:pt idx="39">
                  <c:v>7.8255132291643452</c:v>
                </c:pt>
                <c:pt idx="40">
                  <c:v>8.0236274881305309</c:v>
                </c:pt>
                <c:pt idx="41">
                  <c:v>8.2217417470967167</c:v>
                </c:pt>
                <c:pt idx="42">
                  <c:v>8.4198560060629024</c:v>
                </c:pt>
                <c:pt idx="43">
                  <c:v>8.6179702650290881</c:v>
                </c:pt>
                <c:pt idx="44">
                  <c:v>8.8160845239952756</c:v>
                </c:pt>
              </c:numCache>
            </c:numRef>
          </c:xVal>
          <c:yVal>
            <c:numRef>
              <c:f>CXTFIT!$K$100:$K$144</c:f>
              <c:numCache>
                <c:formatCode>General</c:formatCode>
                <c:ptCount val="4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2.0000000000000001E-4</c:v>
                </c:pt>
                <c:pt idx="8">
                  <c:v>1.2999999999999999E-3</c:v>
                </c:pt>
                <c:pt idx="9">
                  <c:v>4.7000000000000002E-3</c:v>
                </c:pt>
                <c:pt idx="10">
                  <c:v>1.3100000000000001E-2</c:v>
                </c:pt>
                <c:pt idx="11">
                  <c:v>2.98E-2</c:v>
                </c:pt>
                <c:pt idx="12">
                  <c:v>5.79E-2</c:v>
                </c:pt>
                <c:pt idx="13">
                  <c:v>9.9599999999999994E-2</c:v>
                </c:pt>
                <c:pt idx="14">
                  <c:v>0.15590000000000001</c:v>
                </c:pt>
                <c:pt idx="15">
                  <c:v>0.22600000000000001</c:v>
                </c:pt>
                <c:pt idx="16">
                  <c:v>0.30740000000000001</c:v>
                </c:pt>
                <c:pt idx="17">
                  <c:v>0.39589999999999997</c:v>
                </c:pt>
                <c:pt idx="18">
                  <c:v>0.48559999999999998</c:v>
                </c:pt>
                <c:pt idx="19">
                  <c:v>0.56999999999999995</c:v>
                </c:pt>
                <c:pt idx="20">
                  <c:v>0.64290000000000003</c:v>
                </c:pt>
                <c:pt idx="21">
                  <c:v>0.69969999999999999</c:v>
                </c:pt>
                <c:pt idx="22">
                  <c:v>0.73719999999999997</c:v>
                </c:pt>
                <c:pt idx="23">
                  <c:v>0.75470000000000004</c:v>
                </c:pt>
                <c:pt idx="24">
                  <c:v>0.753</c:v>
                </c:pt>
                <c:pt idx="25">
                  <c:v>0.73440000000000005</c:v>
                </c:pt>
                <c:pt idx="26">
                  <c:v>0.70189999999999997</c:v>
                </c:pt>
                <c:pt idx="27">
                  <c:v>0.65890000000000004</c:v>
                </c:pt>
                <c:pt idx="28">
                  <c:v>0.60880000000000001</c:v>
                </c:pt>
                <c:pt idx="29">
                  <c:v>0.55459999999999998</c:v>
                </c:pt>
                <c:pt idx="30">
                  <c:v>0.499</c:v>
                </c:pt>
                <c:pt idx="31">
                  <c:v>0.44390000000000002</c:v>
                </c:pt>
                <c:pt idx="32">
                  <c:v>0.39090000000000003</c:v>
                </c:pt>
                <c:pt idx="33">
                  <c:v>0.3412</c:v>
                </c:pt>
                <c:pt idx="34">
                  <c:v>0.2954</c:v>
                </c:pt>
                <c:pt idx="35">
                  <c:v>0.25390000000000001</c:v>
                </c:pt>
                <c:pt idx="36">
                  <c:v>0.21679999999999999</c:v>
                </c:pt>
                <c:pt idx="37">
                  <c:v>0.18410000000000001</c:v>
                </c:pt>
                <c:pt idx="38">
                  <c:v>0.15540000000000001</c:v>
                </c:pt>
                <c:pt idx="39">
                  <c:v>0.13059999999999999</c:v>
                </c:pt>
                <c:pt idx="40">
                  <c:v>0.10920000000000001</c:v>
                </c:pt>
                <c:pt idx="41">
                  <c:v>9.0999999999999998E-2</c:v>
                </c:pt>
                <c:pt idx="42">
                  <c:v>7.5499999999999998E-2</c:v>
                </c:pt>
                <c:pt idx="43">
                  <c:v>6.25E-2</c:v>
                </c:pt>
                <c:pt idx="44">
                  <c:v>5.1499999999999997E-2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4BEA-4EC3-AE92-2A082901CC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9626192"/>
        <c:axId val="399631952"/>
      </c:scatterChart>
      <c:valAx>
        <c:axId val="399626192"/>
        <c:scaling>
          <c:orientation val="minMax"/>
          <c:max val="12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r>
                  <a:rPr lang="en-US" sz="900"/>
                  <a:t>Pore Volume (V/V</a:t>
                </a:r>
                <a:r>
                  <a:rPr lang="en-US" sz="900" baseline="-25000"/>
                  <a:t>0</a:t>
                </a:r>
                <a:r>
                  <a:rPr lang="en-US" sz="900"/>
                  <a:t>)</a:t>
                </a:r>
              </a:p>
            </c:rich>
          </c:tx>
          <c:layout>
            <c:manualLayout>
              <c:xMode val="edge"/>
              <c:yMode val="edge"/>
              <c:x val="0.27967194284763486"/>
              <c:y val="0.8544874068818729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399631952"/>
        <c:crosses val="autoZero"/>
        <c:crossBetween val="midCat"/>
        <c:majorUnit val="2"/>
      </c:valAx>
      <c:valAx>
        <c:axId val="399631952"/>
        <c:scaling>
          <c:orientation val="minMax"/>
          <c:max val="1.2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Palatino Linotype" panose="02040502050505030304" pitchFamily="18" charset="0"/>
                    <a:ea typeface="+mn-ea"/>
                    <a:cs typeface="+mn-cs"/>
                  </a:defRPr>
                </a:pPr>
                <a:r>
                  <a:rPr lang="en-US" sz="900"/>
                  <a:t>C/C</a:t>
                </a:r>
                <a:r>
                  <a:rPr lang="en-US" sz="900" baseline="-25000"/>
                  <a:t>0</a:t>
                </a:r>
              </a:p>
            </c:rich>
          </c:tx>
          <c:layout>
            <c:manualLayout>
              <c:xMode val="edge"/>
              <c:yMode val="edge"/>
              <c:x val="2.3693970768991299E-2"/>
              <c:y val="0.3575132746576241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Palatino Linotype" panose="02040502050505030304" pitchFamily="18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Palatino Linotype" panose="02040502050505030304" pitchFamily="18" charset="0"/>
                <a:ea typeface="+mn-ea"/>
                <a:cs typeface="+mn-cs"/>
              </a:defRPr>
            </a:pPr>
            <a:endParaRPr lang="en-US"/>
          </a:p>
        </c:txPr>
        <c:crossAx val="399626192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092092691565919"/>
          <c:y val="0.18238555583177146"/>
          <c:w val="0.36450605670788522"/>
          <c:h val="0.2712064057531920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Palatino Linotype" panose="02040502050505030304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rgbClr val="92D050"/>
    </a:solidFill>
    <a:ln>
      <a:noFill/>
    </a:ln>
    <a:effectLst/>
  </c:spPr>
  <c:txPr>
    <a:bodyPr/>
    <a:lstStyle/>
    <a:p>
      <a:pPr>
        <a:defRPr>
          <a:latin typeface="Palatino Linotype" panose="02040502050505030304" pitchFamily="18" charset="0"/>
        </a:defRPr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0.08302</cdr:x>
      <cdr:y>0.15564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0" y="0"/>
          <a:ext cx="232012" cy="2866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 b="1">
              <a:latin typeface="Palatino Linotype" panose="02040502050505030304" pitchFamily="18" charset="0"/>
              <a:cs typeface="Times New Roman" panose="02020603050405020304" pitchFamily="18" charset="0"/>
            </a:rPr>
            <a:t>a)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0.01028</cdr:x>
      <cdr:y>0.01385</cdr:y>
    </cdr:from>
    <cdr:to>
      <cdr:x>0.08546</cdr:x>
      <cdr:y>0.14879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28728" y="25407"/>
          <a:ext cx="210107" cy="2475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900" b="1">
              <a:latin typeface="Palatino Linotype" panose="02040502050505030304" pitchFamily="18" charset="0"/>
              <a:cs typeface="Times New Roman" panose="02020603050405020304" pitchFamily="18" charset="0"/>
            </a:rPr>
            <a:t>b</a:t>
          </a:r>
          <a:r>
            <a:rPr lang="en-US" sz="1200" b="1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0.02996</cdr:y>
    </cdr:from>
    <cdr:to>
      <cdr:x>0.10417</cdr:x>
      <cdr:y>0.20585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0" y="53630"/>
          <a:ext cx="291119" cy="3148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900" b="1">
              <a:latin typeface="Palatino Linotype" panose="02040502050505030304" pitchFamily="18" charset="0"/>
              <a:cs typeface="Times New Roman" panose="02020603050405020304" pitchFamily="18" charset="0"/>
            </a:rPr>
            <a:t>c)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5" name="Picture 15" descr="WhiteTitle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1301750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57525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2359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464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464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94523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7674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2258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138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38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3236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73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87928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7245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0878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7798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5" name="Picture 9" descr="WhiteTitleB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Add Title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3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add text.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 b="1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1">
          <a:solidFill>
            <a:srgbClr val="000066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800" b="1">
          <a:solidFill>
            <a:srgbClr val="000066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800" b="1">
          <a:solidFill>
            <a:srgbClr val="000066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 b="1">
          <a:solidFill>
            <a:srgbClr val="000066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 b="1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 b="1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 b="1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 b="1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gif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20.emf"/><Relationship Id="rId18" Type="http://schemas.openxmlformats.org/officeDocument/2006/relationships/image" Target="../media/image13.png"/><Relationship Id="rId3" Type="http://schemas.openxmlformats.org/officeDocument/2006/relationships/image" Target="../media/image15.png"/><Relationship Id="rId7" Type="http://schemas.openxmlformats.org/officeDocument/2006/relationships/image" Target="../media/image17.e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22.emf"/><Relationship Id="rId2" Type="http://schemas.openxmlformats.org/officeDocument/2006/relationships/image" Target="../media/image14.png"/><Relationship Id="rId16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9.emf"/><Relationship Id="rId5" Type="http://schemas.openxmlformats.org/officeDocument/2006/relationships/image" Target="../media/image16.emf"/><Relationship Id="rId15" Type="http://schemas.openxmlformats.org/officeDocument/2006/relationships/image" Target="../media/image2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8.e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F62EB-7CDC-7CCD-8342-E9B990C2D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5">
            <a:extLst>
              <a:ext uri="{FF2B5EF4-FFF2-40B4-BE49-F238E27FC236}">
                <a16:creationId xmlns:a16="http://schemas.microsoft.com/office/drawing/2014/main" id="{0BFF9F37-3E84-95D2-D1A7-F0BFF0A35E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556" y="498514"/>
            <a:ext cx="8015909" cy="59172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34B6CC8-F442-B4EE-9644-1B2E2167F07C}"/>
              </a:ext>
            </a:extLst>
          </p:cNvPr>
          <p:cNvSpPr txBox="1"/>
          <p:nvPr/>
        </p:nvSpPr>
        <p:spPr>
          <a:xfrm>
            <a:off x="525859" y="190737"/>
            <a:ext cx="2145139" cy="307777"/>
          </a:xfrm>
          <a:prstGeom prst="rect">
            <a:avLst/>
          </a:prstGeom>
          <a:solidFill>
            <a:srgbClr val="70AD47">
              <a:lumMod val="40000"/>
              <a:lumOff val="60000"/>
            </a:srgbClr>
          </a:solidFill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Cumulative Emissions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3CF29E-4EB3-56B9-686A-5984EB1220EF}"/>
              </a:ext>
            </a:extLst>
          </p:cNvPr>
          <p:cNvSpPr txBox="1"/>
          <p:nvPr/>
        </p:nvSpPr>
        <p:spPr>
          <a:xfrm>
            <a:off x="154112" y="1356189"/>
            <a:ext cx="697627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2021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211BAB-4BF2-8008-C480-73C5219298AC}"/>
              </a:ext>
            </a:extLst>
          </p:cNvPr>
          <p:cNvSpPr txBox="1"/>
          <p:nvPr/>
        </p:nvSpPr>
        <p:spPr>
          <a:xfrm>
            <a:off x="126663" y="3366767"/>
            <a:ext cx="697627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EE0B58-3A9F-32A5-59F9-61AD58A5EAE2}"/>
              </a:ext>
            </a:extLst>
          </p:cNvPr>
          <p:cNvSpPr txBox="1"/>
          <p:nvPr/>
        </p:nvSpPr>
        <p:spPr>
          <a:xfrm>
            <a:off x="154112" y="5377346"/>
            <a:ext cx="697627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b="1" dirty="0"/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2418174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C3E794-C3D1-EFFF-1087-53E0ECBDE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84CE9A7-5009-500E-2A54-9D7142E76E4B}"/>
              </a:ext>
            </a:extLst>
          </p:cNvPr>
          <p:cNvSpPr txBox="1"/>
          <p:nvPr/>
        </p:nvSpPr>
        <p:spPr>
          <a:xfrm>
            <a:off x="408735" y="291379"/>
            <a:ext cx="3505190" cy="461665"/>
          </a:xfrm>
          <a:prstGeom prst="rect">
            <a:avLst/>
          </a:prstGeom>
          <a:solidFill>
            <a:srgbClr val="70AD47">
              <a:lumMod val="75000"/>
            </a:srgbClr>
          </a:solidFill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Functional group analysis: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CA5F91-14A7-A3DE-C898-83E5B9943870}"/>
              </a:ext>
            </a:extLst>
          </p:cNvPr>
          <p:cNvSpPr txBox="1"/>
          <p:nvPr/>
        </p:nvSpPr>
        <p:spPr>
          <a:xfrm>
            <a:off x="4195178" y="300842"/>
            <a:ext cx="2069797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Hexane Extraction</a:t>
            </a:r>
          </a:p>
        </p:txBody>
      </p:sp>
      <p:pic>
        <p:nvPicPr>
          <p:cNvPr id="7" name="그림 30" descr="Chart, scatter chart&#10;&#10;Description automatically generated">
            <a:extLst>
              <a:ext uri="{FF2B5EF4-FFF2-40B4-BE49-F238E27FC236}">
                <a16:creationId xmlns:a16="http://schemas.microsoft.com/office/drawing/2014/main" id="{934783F5-7073-7342-4D10-BD593406BC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923" y="1088966"/>
            <a:ext cx="7530964" cy="2229795"/>
          </a:xfrm>
          <a:prstGeom prst="rect">
            <a:avLst/>
          </a:prstGeom>
        </p:spPr>
      </p:pic>
      <p:pic>
        <p:nvPicPr>
          <p:cNvPr id="8" name="그림 19" descr="Chart, scatter chart&#10;&#10;Description automatically generated">
            <a:extLst>
              <a:ext uri="{FF2B5EF4-FFF2-40B4-BE49-F238E27FC236}">
                <a16:creationId xmlns:a16="http://schemas.microsoft.com/office/drawing/2014/main" id="{6C39020B-4145-8025-27C1-7D29CECDD5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984" y="3443175"/>
            <a:ext cx="7530963" cy="236664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FF2A2DA-1D63-4B32-0292-FF8447D17A26}"/>
              </a:ext>
            </a:extLst>
          </p:cNvPr>
          <p:cNvSpPr txBox="1"/>
          <p:nvPr/>
        </p:nvSpPr>
        <p:spPr>
          <a:xfrm>
            <a:off x="221861" y="935077"/>
            <a:ext cx="1348446" cy="307777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srgbClr val="000000"/>
                </a:solidFill>
                <a:latin typeface="Arial" charset="0"/>
              </a:rPr>
              <a:t>1) Biochar-TC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4B0F71-8BF2-BA2B-1F00-DED206E19DA5}"/>
              </a:ext>
            </a:extLst>
          </p:cNvPr>
          <p:cNvSpPr txBox="1"/>
          <p:nvPr/>
        </p:nvSpPr>
        <p:spPr>
          <a:xfrm>
            <a:off x="181786" y="3346906"/>
            <a:ext cx="1428596" cy="307777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srgbClr val="000000"/>
                </a:solidFill>
                <a:latin typeface="Arial" charset="0"/>
              </a:rPr>
              <a:t>2) Biochar-HTC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624BDFE-C8EF-59FF-4E6A-A2F277E5BA4A}"/>
              </a:ext>
            </a:extLst>
          </p:cNvPr>
          <p:cNvGrpSpPr/>
          <p:nvPr/>
        </p:nvGrpSpPr>
        <p:grpSpPr>
          <a:xfrm>
            <a:off x="1296139" y="993004"/>
            <a:ext cx="1730382" cy="5015580"/>
            <a:chOff x="799654" y="462887"/>
            <a:chExt cx="1730382" cy="5015580"/>
          </a:xfrm>
        </p:grpSpPr>
        <p:pic>
          <p:nvPicPr>
            <p:cNvPr id="12" name="Picture 8" descr="C14H22">
              <a:extLst>
                <a:ext uri="{FF2B5EF4-FFF2-40B4-BE49-F238E27FC236}">
                  <a16:creationId xmlns:a16="http://schemas.microsoft.com/office/drawing/2014/main" id="{063B5533-FC7D-2397-BEF0-88ECF33D3E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7233" y="462887"/>
              <a:ext cx="1007749" cy="5977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8B0339F-2766-448A-AC81-13CB39760A3E}"/>
                </a:ext>
              </a:extLst>
            </p:cNvPr>
            <p:cNvSpPr txBox="1"/>
            <p:nvPr/>
          </p:nvSpPr>
          <p:spPr>
            <a:xfrm>
              <a:off x="799654" y="1030256"/>
              <a:ext cx="173038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100" b="1" dirty="0">
                  <a:solidFill>
                    <a:srgbClr val="000000"/>
                  </a:solidFill>
                  <a:latin typeface="Arial" charset="0"/>
                </a:rPr>
                <a:t>Benzene, 1,3-bis(1,1-dimethylethyl)-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AA7F6B6-4734-5417-3F53-241935B9913A}"/>
                </a:ext>
              </a:extLst>
            </p:cNvPr>
            <p:cNvSpPr/>
            <p:nvPr/>
          </p:nvSpPr>
          <p:spPr>
            <a:xfrm>
              <a:off x="1612333" y="1418952"/>
              <a:ext cx="145164" cy="4059515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Arial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03E2BEE-0D0E-5C35-CBF3-C06F04D2C398}"/>
              </a:ext>
            </a:extLst>
          </p:cNvPr>
          <p:cNvGrpSpPr/>
          <p:nvPr/>
        </p:nvGrpSpPr>
        <p:grpSpPr>
          <a:xfrm>
            <a:off x="2461394" y="801449"/>
            <a:ext cx="1655413" cy="5193453"/>
            <a:chOff x="2080282" y="265304"/>
            <a:chExt cx="1655413" cy="5193453"/>
          </a:xfrm>
        </p:grpSpPr>
        <p:pic>
          <p:nvPicPr>
            <p:cNvPr id="16" name="Picture 15" descr="Phenol-2,4-bis-(1,1 dimethylethyl)">
              <a:extLst>
                <a:ext uri="{FF2B5EF4-FFF2-40B4-BE49-F238E27FC236}">
                  <a16:creationId xmlns:a16="http://schemas.microsoft.com/office/drawing/2014/main" id="{848D3BAE-248B-DA78-A261-E430C4F2A7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80282" y="656385"/>
              <a:ext cx="1008492" cy="4308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898282A-5EE3-AC1A-E3D6-94A49E47526A}"/>
                </a:ext>
              </a:extLst>
            </p:cNvPr>
            <p:cNvSpPr txBox="1"/>
            <p:nvPr/>
          </p:nvSpPr>
          <p:spPr>
            <a:xfrm>
              <a:off x="2159414" y="265304"/>
              <a:ext cx="157628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b="1" dirty="0">
                  <a:solidFill>
                    <a:srgbClr val="000000"/>
                  </a:solidFill>
                  <a:latin typeface="Arial" charset="0"/>
                </a:rPr>
                <a:t>Phenol, 2,4-bis-(1,1-dimethylethyl)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50C08AE-65DA-4268-DCF2-8E7F1CD142FB}"/>
                </a:ext>
              </a:extLst>
            </p:cNvPr>
            <p:cNvSpPr/>
            <p:nvPr/>
          </p:nvSpPr>
          <p:spPr>
            <a:xfrm>
              <a:off x="2561370" y="1399242"/>
              <a:ext cx="108057" cy="4059515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Arial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FA50385-FA0D-4C05-6D72-A3A2DFCE08B0}"/>
              </a:ext>
            </a:extLst>
          </p:cNvPr>
          <p:cNvGrpSpPr/>
          <p:nvPr/>
        </p:nvGrpSpPr>
        <p:grpSpPr>
          <a:xfrm>
            <a:off x="3132048" y="1164116"/>
            <a:ext cx="2616113" cy="4892435"/>
            <a:chOff x="2848373" y="630925"/>
            <a:chExt cx="2616113" cy="4892435"/>
          </a:xfrm>
        </p:grpSpPr>
        <p:pic>
          <p:nvPicPr>
            <p:cNvPr id="20" name="Picture 4" descr="C24H48O2">
              <a:extLst>
                <a:ext uri="{FF2B5EF4-FFF2-40B4-BE49-F238E27FC236}">
                  <a16:creationId xmlns:a16="http://schemas.microsoft.com/office/drawing/2014/main" id="{CF509531-DB05-A849-BF35-7CCEE0CF10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48373" y="630925"/>
              <a:ext cx="2616113" cy="3077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6E4B8CA-C1AE-8276-E628-36A9E758BF12}"/>
                </a:ext>
              </a:extLst>
            </p:cNvPr>
            <p:cNvSpPr txBox="1"/>
            <p:nvPr/>
          </p:nvSpPr>
          <p:spPr>
            <a:xfrm>
              <a:off x="3755323" y="904071"/>
              <a:ext cx="102143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b="1" dirty="0">
                  <a:solidFill>
                    <a:srgbClr val="000000"/>
                  </a:solidFill>
                  <a:latin typeface="Arial" charset="0"/>
                </a:rPr>
                <a:t>Dodecyl ester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3E1878B-E94A-DA9F-3A84-DD8EF387B357}"/>
                </a:ext>
              </a:extLst>
            </p:cNvPr>
            <p:cNvSpPr/>
            <p:nvPr/>
          </p:nvSpPr>
          <p:spPr>
            <a:xfrm>
              <a:off x="3467838" y="1089867"/>
              <a:ext cx="218633" cy="4433493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Arial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C7E7992-385C-914E-4B15-8B2902D1D381}"/>
              </a:ext>
            </a:extLst>
          </p:cNvPr>
          <p:cNvGrpSpPr/>
          <p:nvPr/>
        </p:nvGrpSpPr>
        <p:grpSpPr>
          <a:xfrm>
            <a:off x="4358986" y="1242854"/>
            <a:ext cx="1126952" cy="4813697"/>
            <a:chOff x="4122891" y="357909"/>
            <a:chExt cx="1126952" cy="513620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4CD592A-3362-0B5A-D74C-7C83D0F63777}"/>
                </a:ext>
              </a:extLst>
            </p:cNvPr>
            <p:cNvSpPr/>
            <p:nvPr/>
          </p:nvSpPr>
          <p:spPr>
            <a:xfrm>
              <a:off x="4650945" y="1461143"/>
              <a:ext cx="218633" cy="4032971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Arial"/>
              </a:endParaRPr>
            </a:p>
          </p:txBody>
        </p:sp>
        <p:pic>
          <p:nvPicPr>
            <p:cNvPr id="25" name="Picture 22" descr="ChemSpider 2D Image | Oleonitrile | C18H33N">
              <a:extLst>
                <a:ext uri="{FF2B5EF4-FFF2-40B4-BE49-F238E27FC236}">
                  <a16:creationId xmlns:a16="http://schemas.microsoft.com/office/drawing/2014/main" id="{7364DA9F-BE80-9911-3200-A76175A516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2891" y="357909"/>
              <a:ext cx="1126952" cy="11269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C0924D9-B846-6300-9798-37FC7BF63E08}"/>
                </a:ext>
              </a:extLst>
            </p:cNvPr>
            <p:cNvSpPr txBox="1"/>
            <p:nvPr/>
          </p:nvSpPr>
          <p:spPr>
            <a:xfrm>
              <a:off x="4210336" y="1161113"/>
              <a:ext cx="94769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dirty="0" err="1">
                  <a:solidFill>
                    <a:srgbClr val="000000"/>
                  </a:solidFill>
                  <a:latin typeface="Arial" charset="0"/>
                </a:rPr>
                <a:t>Oleonitrile</a:t>
              </a:r>
              <a:endParaRPr lang="en-US" sz="1200" b="1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B96A198-7FEA-27B6-E75E-60FB40D584EF}"/>
              </a:ext>
            </a:extLst>
          </p:cNvPr>
          <p:cNvGrpSpPr/>
          <p:nvPr/>
        </p:nvGrpSpPr>
        <p:grpSpPr>
          <a:xfrm>
            <a:off x="5502535" y="791856"/>
            <a:ext cx="1616969" cy="5203046"/>
            <a:chOff x="5327390" y="400203"/>
            <a:chExt cx="1616969" cy="5203046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84C0110-0704-8FA2-C15F-3C221FF8C6F8}"/>
                </a:ext>
              </a:extLst>
            </p:cNvPr>
            <p:cNvSpPr/>
            <p:nvPr/>
          </p:nvSpPr>
          <p:spPr>
            <a:xfrm>
              <a:off x="5327390" y="427725"/>
              <a:ext cx="231899" cy="5175524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26F170F-5031-9979-A704-4CD3B6329C97}"/>
                </a:ext>
              </a:extLst>
            </p:cNvPr>
            <p:cNvSpPr txBox="1"/>
            <p:nvPr/>
          </p:nvSpPr>
          <p:spPr>
            <a:xfrm>
              <a:off x="5578198" y="895332"/>
              <a:ext cx="131959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b="1" dirty="0">
                  <a:solidFill>
                    <a:srgbClr val="000000"/>
                  </a:solidFill>
                  <a:latin typeface="Arial" charset="0"/>
                </a:rPr>
                <a:t>9-Octadecenamide</a:t>
              </a:r>
            </a:p>
          </p:txBody>
        </p:sp>
        <p:pic>
          <p:nvPicPr>
            <p:cNvPr id="30" name="Picture 24" descr="C18H35NO">
              <a:extLst>
                <a:ext uri="{FF2B5EF4-FFF2-40B4-BE49-F238E27FC236}">
                  <a16:creationId xmlns:a16="http://schemas.microsoft.com/office/drawing/2014/main" id="{3D54797E-5C2D-1BEF-7181-4136D5A8DA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99110" y="400203"/>
              <a:ext cx="1245249" cy="5096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985602C-E884-6372-E6E7-861639FE7FD3}"/>
              </a:ext>
            </a:extLst>
          </p:cNvPr>
          <p:cNvGrpSpPr/>
          <p:nvPr/>
        </p:nvGrpSpPr>
        <p:grpSpPr>
          <a:xfrm>
            <a:off x="4770783" y="5698424"/>
            <a:ext cx="1726096" cy="981772"/>
            <a:chOff x="4660942" y="5162063"/>
            <a:chExt cx="1726096" cy="981772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60B40D32-638F-D9F3-2299-BAE9E5A704BF}"/>
                </a:ext>
              </a:extLst>
            </p:cNvPr>
            <p:cNvGrpSpPr/>
            <p:nvPr/>
          </p:nvGrpSpPr>
          <p:grpSpPr>
            <a:xfrm>
              <a:off x="5262466" y="5162063"/>
              <a:ext cx="1124572" cy="746152"/>
              <a:chOff x="5262466" y="5162063"/>
              <a:chExt cx="1124572" cy="746152"/>
            </a:xfrm>
          </p:grpSpPr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9309FB5-4AA7-C7D1-8D19-0B6269260487}"/>
                  </a:ext>
                </a:extLst>
              </p:cNvPr>
              <p:cNvSpPr txBox="1"/>
              <p:nvPr/>
            </p:nvSpPr>
            <p:spPr>
              <a:xfrm>
                <a:off x="5262466" y="5631216"/>
                <a:ext cx="1124572" cy="2769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200" b="1" dirty="0">
                    <a:solidFill>
                      <a:srgbClr val="000000"/>
                    </a:solidFill>
                    <a:latin typeface="Arial" charset="0"/>
                  </a:rPr>
                  <a:t>Pentacosane</a:t>
                </a:r>
              </a:p>
            </p:txBody>
          </p: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53647385-57AB-31E0-BA43-9B1868FFA50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706032" y="5162063"/>
                <a:ext cx="118720" cy="437890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33" name="Picture 52">
              <a:extLst>
                <a:ext uri="{FF2B5EF4-FFF2-40B4-BE49-F238E27FC236}">
                  <a16:creationId xmlns:a16="http://schemas.microsoft.com/office/drawing/2014/main" id="{F62BB8A9-6CBA-2AC6-DD3B-11E8B75AB8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0942" y="5544898"/>
              <a:ext cx="598937" cy="598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101B58E-E175-8053-23B2-E976E375B4F2}"/>
              </a:ext>
            </a:extLst>
          </p:cNvPr>
          <p:cNvGrpSpPr/>
          <p:nvPr/>
        </p:nvGrpSpPr>
        <p:grpSpPr>
          <a:xfrm>
            <a:off x="6086599" y="5698424"/>
            <a:ext cx="1204691" cy="539896"/>
            <a:chOff x="6107367" y="5111642"/>
            <a:chExt cx="1204691" cy="539896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85BAC8AC-2C3D-9EC2-A258-8B6E1C7E3F5A}"/>
                </a:ext>
              </a:extLst>
            </p:cNvPr>
            <p:cNvSpPr txBox="1"/>
            <p:nvPr/>
          </p:nvSpPr>
          <p:spPr>
            <a:xfrm>
              <a:off x="6264592" y="5374539"/>
              <a:ext cx="104746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dirty="0" err="1">
                  <a:solidFill>
                    <a:srgbClr val="000000"/>
                  </a:solidFill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Heptacosane</a:t>
              </a:r>
              <a:r>
                <a:rPr lang="en-US" sz="1200" b="1" dirty="0">
                  <a:solidFill>
                    <a:srgbClr val="000000"/>
                  </a:solidFill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 </a:t>
              </a:r>
              <a:endParaRPr lang="en-US" sz="1200" b="1" dirty="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41D1B78C-280E-3663-934C-D09538EE1B19}"/>
                </a:ext>
              </a:extLst>
            </p:cNvPr>
            <p:cNvCxnSpPr>
              <a:cxnSpLocks/>
              <a:stCxn id="37" idx="1"/>
            </p:cNvCxnSpPr>
            <p:nvPr/>
          </p:nvCxnSpPr>
          <p:spPr>
            <a:xfrm flipH="1" flipV="1">
              <a:off x="6107367" y="5111642"/>
              <a:ext cx="157225" cy="401397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0222BB06-F678-C281-EDF0-E760B6E3C6B3}"/>
              </a:ext>
            </a:extLst>
          </p:cNvPr>
          <p:cNvGrpSpPr/>
          <p:nvPr/>
        </p:nvGrpSpPr>
        <p:grpSpPr>
          <a:xfrm>
            <a:off x="5942663" y="3509096"/>
            <a:ext cx="1176841" cy="456048"/>
            <a:chOff x="5787708" y="3045483"/>
            <a:chExt cx="1176841" cy="456048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37D0ADFB-1C14-3028-4A25-893D25BE12D6}"/>
                </a:ext>
              </a:extLst>
            </p:cNvPr>
            <p:cNvSpPr txBox="1"/>
            <p:nvPr/>
          </p:nvSpPr>
          <p:spPr>
            <a:xfrm>
              <a:off x="5886069" y="3255310"/>
              <a:ext cx="104387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b="1" dirty="0">
                  <a:solidFill>
                    <a:srgbClr val="000000"/>
                  </a:solidFill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1-Heptacosanol </a:t>
              </a:r>
              <a:endParaRPr lang="en-US" sz="1000" b="1" dirty="0">
                <a:solidFill>
                  <a:srgbClr val="000000"/>
                </a:solidFill>
                <a:latin typeface="Arial" charset="0"/>
              </a:endParaRPr>
            </a:p>
          </p:txBody>
        </p:sp>
        <p:pic>
          <p:nvPicPr>
            <p:cNvPr id="41" name="Picture 32" descr="undefined">
              <a:extLst>
                <a:ext uri="{FF2B5EF4-FFF2-40B4-BE49-F238E27FC236}">
                  <a16:creationId xmlns:a16="http://schemas.microsoft.com/office/drawing/2014/main" id="{0F875644-B3D2-3428-E72D-4D316C9869C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7708" y="3045483"/>
              <a:ext cx="1176841" cy="2263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21AD014-DB77-56F9-BCCA-7FF0B65BBB90}"/>
              </a:ext>
            </a:extLst>
          </p:cNvPr>
          <p:cNvGrpSpPr/>
          <p:nvPr/>
        </p:nvGrpSpPr>
        <p:grpSpPr>
          <a:xfrm>
            <a:off x="6655890" y="4136479"/>
            <a:ext cx="1632797" cy="1105169"/>
            <a:chOff x="6654841" y="3815913"/>
            <a:chExt cx="1632797" cy="1105169"/>
          </a:xfrm>
        </p:grpSpPr>
        <p:pic>
          <p:nvPicPr>
            <p:cNvPr id="43" name="Picture 38" descr="Stigmasta-3,5-diene | C29H48 | ChemSpider">
              <a:extLst>
                <a:ext uri="{FF2B5EF4-FFF2-40B4-BE49-F238E27FC236}">
                  <a16:creationId xmlns:a16="http://schemas.microsoft.com/office/drawing/2014/main" id="{46594358-DEA3-151E-CA78-9CE1DE33D4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54841" y="3815913"/>
              <a:ext cx="644072" cy="6440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95696FA4-A481-5F3C-08D5-F9DC8737D3C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751778" y="4233892"/>
              <a:ext cx="139866" cy="68719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001CC11-9047-0331-3A02-69B59C25F271}"/>
                </a:ext>
              </a:extLst>
            </p:cNvPr>
            <p:cNvSpPr txBox="1"/>
            <p:nvPr/>
          </p:nvSpPr>
          <p:spPr>
            <a:xfrm>
              <a:off x="6940794" y="4175662"/>
              <a:ext cx="134684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b="1" dirty="0">
                  <a:solidFill>
                    <a:srgbClr val="000000"/>
                  </a:solidFill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Stigmastan-3,5-diene </a:t>
              </a:r>
              <a:endParaRPr lang="en-US" sz="1000" b="1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E7D87E2-BAE5-97E2-AE0D-B6829078A2E1}"/>
              </a:ext>
            </a:extLst>
          </p:cNvPr>
          <p:cNvGrpSpPr/>
          <p:nvPr/>
        </p:nvGrpSpPr>
        <p:grpSpPr>
          <a:xfrm>
            <a:off x="7291290" y="5032304"/>
            <a:ext cx="1005383" cy="578891"/>
            <a:chOff x="7379959" y="4459752"/>
            <a:chExt cx="1005383" cy="578891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197E74B5-213C-F7D5-A36F-1144829A27E4}"/>
                </a:ext>
              </a:extLst>
            </p:cNvPr>
            <p:cNvGrpSpPr/>
            <p:nvPr/>
          </p:nvGrpSpPr>
          <p:grpSpPr>
            <a:xfrm>
              <a:off x="7533374" y="4459752"/>
              <a:ext cx="851968" cy="578891"/>
              <a:chOff x="7561755" y="4449369"/>
              <a:chExt cx="851968" cy="578891"/>
            </a:xfrm>
          </p:grpSpPr>
          <p:pic>
            <p:nvPicPr>
              <p:cNvPr id="50" name="Picture 48" descr="Thumb">
                <a:extLst>
                  <a:ext uri="{FF2B5EF4-FFF2-40B4-BE49-F238E27FC236}">
                    <a16:creationId xmlns:a16="http://schemas.microsoft.com/office/drawing/2014/main" id="{527DA2D1-FCDD-5533-8C50-FE954C5629B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34832" y="4449369"/>
                <a:ext cx="578891" cy="57889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28B9D59B-6DCE-54AB-9CF9-99D5637F22A2}"/>
                  </a:ext>
                </a:extLst>
              </p:cNvPr>
              <p:cNvSpPr txBox="1"/>
              <p:nvPr/>
            </p:nvSpPr>
            <p:spPr>
              <a:xfrm>
                <a:off x="7561755" y="4463474"/>
                <a:ext cx="69762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000" b="1" dirty="0">
                    <a:solidFill>
                      <a:srgbClr val="000000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Sitosterol</a:t>
                </a:r>
                <a:endParaRPr lang="en-US" sz="1000" b="1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07655E61-196A-2CC1-ACBA-7F9EE387908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79959" y="4606762"/>
              <a:ext cx="207430" cy="117411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C830591F-B5D7-E115-AED6-032AB14C9E61}"/>
              </a:ext>
            </a:extLst>
          </p:cNvPr>
          <p:cNvGrpSpPr/>
          <p:nvPr/>
        </p:nvGrpSpPr>
        <p:grpSpPr>
          <a:xfrm>
            <a:off x="6867121" y="4760865"/>
            <a:ext cx="983400" cy="682239"/>
            <a:chOff x="9497043" y="4529965"/>
            <a:chExt cx="983400" cy="682239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2F794738-220D-E9D3-6DD7-DD9B135A823D}"/>
                </a:ext>
              </a:extLst>
            </p:cNvPr>
            <p:cNvSpPr txBox="1"/>
            <p:nvPr/>
          </p:nvSpPr>
          <p:spPr>
            <a:xfrm>
              <a:off x="9784419" y="4529965"/>
              <a:ext cx="69602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000" b="1" dirty="0">
                  <a:solidFill>
                    <a:srgbClr val="000000"/>
                  </a:solidFill>
                  <a:latin typeface="Calibri" panose="020F0502020204030204" pitchFamily="34" charset="0"/>
                  <a:ea typeface="Malgun Gothic" panose="020B0503020000020004" pitchFamily="34" charset="-127"/>
                  <a:cs typeface="Times New Roman" panose="02020603050405020304" pitchFamily="18" charset="0"/>
                </a:rPr>
                <a:t>Vitamin E</a:t>
              </a:r>
              <a:endParaRPr lang="en-US" sz="1000" b="1" dirty="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B2DD93DC-5BF8-A6A5-21A1-BE1F634CE9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497043" y="4663804"/>
              <a:ext cx="340865" cy="54840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3339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6D2751-7C93-7DE3-CBB5-6C5A2B0FC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4962A9-F1FB-6951-A87B-5E3BDDD7EB49}"/>
              </a:ext>
            </a:extLst>
          </p:cNvPr>
          <p:cNvSpPr txBox="1"/>
          <p:nvPr/>
        </p:nvSpPr>
        <p:spPr>
          <a:xfrm>
            <a:off x="579652" y="248650"/>
            <a:ext cx="3505190" cy="461665"/>
          </a:xfrm>
          <a:prstGeom prst="rect">
            <a:avLst/>
          </a:prstGeom>
          <a:solidFill>
            <a:srgbClr val="70AD47">
              <a:lumMod val="75000"/>
            </a:srgbClr>
          </a:solidFill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Functional group analysis: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65E939-BB4F-EF2C-D769-B0FA4906DF7F}"/>
              </a:ext>
            </a:extLst>
          </p:cNvPr>
          <p:cNvSpPr txBox="1"/>
          <p:nvPr/>
        </p:nvSpPr>
        <p:spPr>
          <a:xfrm>
            <a:off x="4195936" y="307717"/>
            <a:ext cx="2223686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</a:rPr>
              <a:t>Methanol Extraction</a:t>
            </a:r>
          </a:p>
        </p:txBody>
      </p:sp>
      <p:pic>
        <p:nvPicPr>
          <p:cNvPr id="7" name="그림 8">
            <a:extLst>
              <a:ext uri="{FF2B5EF4-FFF2-40B4-BE49-F238E27FC236}">
                <a16:creationId xmlns:a16="http://schemas.microsoft.com/office/drawing/2014/main" id="{30762762-94EC-E717-D6FD-F26A1BCEA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1355" y="956194"/>
            <a:ext cx="7357929" cy="2356685"/>
          </a:xfrm>
          <a:prstGeom prst="rect">
            <a:avLst/>
          </a:prstGeom>
        </p:spPr>
      </p:pic>
      <p:pic>
        <p:nvPicPr>
          <p:cNvPr id="8" name="그림 10">
            <a:extLst>
              <a:ext uri="{FF2B5EF4-FFF2-40B4-BE49-F238E27FC236}">
                <a16:creationId xmlns:a16="http://schemas.microsoft.com/office/drawing/2014/main" id="{9EA229FA-5B00-BA5E-9270-2F9C6B83E0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1355" y="3389140"/>
            <a:ext cx="7255176" cy="255837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B7374C4-1B52-A8E6-2D47-A74AD5E9BEDC}"/>
              </a:ext>
            </a:extLst>
          </p:cNvPr>
          <p:cNvSpPr txBox="1"/>
          <p:nvPr/>
        </p:nvSpPr>
        <p:spPr>
          <a:xfrm>
            <a:off x="172909" y="915413"/>
            <a:ext cx="1348446" cy="307777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srgbClr val="000000"/>
                </a:solidFill>
                <a:latin typeface="Arial" charset="0"/>
              </a:rPr>
              <a:t>1) Biochar-TC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435DC9-0B57-7BCD-BCA4-D2F0EEE83E82}"/>
              </a:ext>
            </a:extLst>
          </p:cNvPr>
          <p:cNvSpPr txBox="1"/>
          <p:nvPr/>
        </p:nvSpPr>
        <p:spPr>
          <a:xfrm>
            <a:off x="92759" y="3323307"/>
            <a:ext cx="1428596" cy="307777"/>
          </a:xfrm>
          <a:prstGeom prst="rect">
            <a:avLst/>
          </a:prstGeom>
          <a:solidFill>
            <a:srgbClr val="00B050"/>
          </a:solidFill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srgbClr val="000000"/>
                </a:solidFill>
                <a:latin typeface="Arial" charset="0"/>
              </a:rPr>
              <a:t>2) Biochar-HTC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B80634E-CF5F-CA34-8DD9-C9D4AEDD293D}"/>
              </a:ext>
            </a:extLst>
          </p:cNvPr>
          <p:cNvGrpSpPr/>
          <p:nvPr/>
        </p:nvGrpSpPr>
        <p:grpSpPr>
          <a:xfrm>
            <a:off x="579652" y="2207953"/>
            <a:ext cx="1495304" cy="3841771"/>
            <a:chOff x="1101063" y="1772118"/>
            <a:chExt cx="1495304" cy="3841771"/>
          </a:xfrm>
        </p:grpSpPr>
        <p:graphicFrame>
          <p:nvGraphicFramePr>
            <p:cNvPr id="12" name="개체 33">
              <a:extLst>
                <a:ext uri="{FF2B5EF4-FFF2-40B4-BE49-F238E27FC236}">
                  <a16:creationId xmlns:a16="http://schemas.microsoft.com/office/drawing/2014/main" id="{657B070D-3D01-AE41-950E-BFAADA94B0B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101063" y="1772118"/>
            <a:ext cx="798392" cy="7447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S ChemDraw Drawing" r:id="rId4" imgW="1180719" imgH="1101471" progId="ChemDraw.Document.6.0">
                    <p:embed/>
                  </p:oleObj>
                </mc:Choice>
                <mc:Fallback>
                  <p:oleObj name="CS ChemDraw Drawing" r:id="rId4" imgW="1180719" imgH="1101471" progId="ChemDraw.Document.6.0">
                    <p:embed/>
                    <p:pic>
                      <p:nvPicPr>
                        <p:cNvPr id="12" name="개체 33">
                          <a:extLst>
                            <a:ext uri="{FF2B5EF4-FFF2-40B4-BE49-F238E27FC236}">
                              <a16:creationId xmlns:a16="http://schemas.microsoft.com/office/drawing/2014/main" id="{36D91CB2-B979-E865-6AD8-C43364D1F5E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1101063" y="1772118"/>
                          <a:ext cx="798392" cy="7447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65EDA2E-7826-8A6F-2761-0463A85BB5C9}"/>
                </a:ext>
              </a:extLst>
            </p:cNvPr>
            <p:cNvSpPr txBox="1"/>
            <p:nvPr/>
          </p:nvSpPr>
          <p:spPr>
            <a:xfrm>
              <a:off x="2438373" y="2089455"/>
              <a:ext cx="157994" cy="3524434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B56245D9-882B-A36D-DC2F-7E71A902F604}"/>
                </a:ext>
              </a:extLst>
            </p:cNvPr>
            <p:cNvCxnSpPr>
              <a:cxnSpLocks/>
            </p:cNvCxnSpPr>
            <p:nvPr/>
          </p:nvCxnSpPr>
          <p:spPr>
            <a:xfrm>
              <a:off x="1683214" y="2368600"/>
              <a:ext cx="823685" cy="1196897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7676FF3-D6DA-0AF0-3600-3035CAB17C0B}"/>
              </a:ext>
            </a:extLst>
          </p:cNvPr>
          <p:cNvGrpSpPr/>
          <p:nvPr/>
        </p:nvGrpSpPr>
        <p:grpSpPr>
          <a:xfrm>
            <a:off x="2218267" y="2207953"/>
            <a:ext cx="943550" cy="3841771"/>
            <a:chOff x="2728660" y="1788531"/>
            <a:chExt cx="943550" cy="3808220"/>
          </a:xfrm>
        </p:grpSpPr>
        <p:graphicFrame>
          <p:nvGraphicFramePr>
            <p:cNvPr id="16" name="개체 30">
              <a:extLst>
                <a:ext uri="{FF2B5EF4-FFF2-40B4-BE49-F238E27FC236}">
                  <a16:creationId xmlns:a16="http://schemas.microsoft.com/office/drawing/2014/main" id="{E5041399-D10B-5238-4F3D-7E388AD53E2C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778731" y="1788531"/>
            <a:ext cx="893479" cy="744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S ChemDraw Drawing" r:id="rId6" imgW="1372743" imgH="1144143" progId="ChemDraw.Document.6.0">
                    <p:embed/>
                  </p:oleObj>
                </mc:Choice>
                <mc:Fallback>
                  <p:oleObj name="CS ChemDraw Drawing" r:id="rId6" imgW="1372743" imgH="1144143" progId="ChemDraw.Document.6.0">
                    <p:embed/>
                    <p:pic>
                      <p:nvPicPr>
                        <p:cNvPr id="16" name="개체 30">
                          <a:extLst>
                            <a:ext uri="{FF2B5EF4-FFF2-40B4-BE49-F238E27FC236}">
                              <a16:creationId xmlns:a16="http://schemas.microsoft.com/office/drawing/2014/main" id="{71F8D030-0B5B-56A7-7A39-71B7C4C1CB65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778731" y="1788531"/>
                          <a:ext cx="893479" cy="7447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2A2335F-C1F4-D5CC-5F37-7E0381C540EC}"/>
                </a:ext>
              </a:extLst>
            </p:cNvPr>
            <p:cNvSpPr txBox="1"/>
            <p:nvPr/>
          </p:nvSpPr>
          <p:spPr>
            <a:xfrm>
              <a:off x="2728660" y="2095130"/>
              <a:ext cx="174508" cy="3501621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570E83D-DAD7-7026-CA25-91D9FBD8F7A8}"/>
              </a:ext>
            </a:extLst>
          </p:cNvPr>
          <p:cNvGrpSpPr/>
          <p:nvPr/>
        </p:nvGrpSpPr>
        <p:grpSpPr>
          <a:xfrm>
            <a:off x="2487384" y="727948"/>
            <a:ext cx="837877" cy="5250753"/>
            <a:chOff x="3305388" y="881687"/>
            <a:chExt cx="837877" cy="4737878"/>
          </a:xfrm>
        </p:grpSpPr>
        <p:graphicFrame>
          <p:nvGraphicFramePr>
            <p:cNvPr id="19" name="개체 2">
              <a:extLst>
                <a:ext uri="{FF2B5EF4-FFF2-40B4-BE49-F238E27FC236}">
                  <a16:creationId xmlns:a16="http://schemas.microsoft.com/office/drawing/2014/main" id="{9F375FCA-ABC0-43C1-737F-D29254ABCE3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05388" y="881687"/>
            <a:ext cx="826498" cy="97296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S ChemDraw Drawing" r:id="rId8" imgW="1379095" imgH="1624269" progId="ChemDraw.Document.6.0">
                    <p:embed/>
                  </p:oleObj>
                </mc:Choice>
                <mc:Fallback>
                  <p:oleObj name="CS ChemDraw Drawing" r:id="rId8" imgW="1379095" imgH="1624269" progId="ChemDraw.Document.6.0">
                    <p:embed/>
                    <p:pic>
                      <p:nvPicPr>
                        <p:cNvPr id="19" name="개체 2">
                          <a:extLst>
                            <a:ext uri="{FF2B5EF4-FFF2-40B4-BE49-F238E27FC236}">
                              <a16:creationId xmlns:a16="http://schemas.microsoft.com/office/drawing/2014/main" id="{7C0629D8-3323-2982-6C52-5025A1FE4B1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3305388" y="881687"/>
                          <a:ext cx="826498" cy="97296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F044B450-A39B-72CA-7AA5-504484534EFC}"/>
                </a:ext>
              </a:extLst>
            </p:cNvPr>
            <p:cNvCxnSpPr>
              <a:cxnSpLocks/>
            </p:cNvCxnSpPr>
            <p:nvPr/>
          </p:nvCxnSpPr>
          <p:spPr>
            <a:xfrm>
              <a:off x="3861786" y="1810971"/>
              <a:ext cx="157994" cy="491636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EE559B5-1044-F22A-5D4C-DC98F2E8288F}"/>
                </a:ext>
              </a:extLst>
            </p:cNvPr>
            <p:cNvSpPr txBox="1"/>
            <p:nvPr/>
          </p:nvSpPr>
          <p:spPr>
            <a:xfrm>
              <a:off x="4019780" y="1627264"/>
              <a:ext cx="123485" cy="3992301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5E4DDD8-3B5C-E9F9-42AA-3CEEC3B5B452}"/>
              </a:ext>
            </a:extLst>
          </p:cNvPr>
          <p:cNvGrpSpPr/>
          <p:nvPr/>
        </p:nvGrpSpPr>
        <p:grpSpPr>
          <a:xfrm>
            <a:off x="3357986" y="856978"/>
            <a:ext cx="1363333" cy="4983139"/>
            <a:chOff x="4289880" y="636425"/>
            <a:chExt cx="1363333" cy="4983139"/>
          </a:xfrm>
        </p:grpSpPr>
        <p:graphicFrame>
          <p:nvGraphicFramePr>
            <p:cNvPr id="23" name="개체 12">
              <a:extLst>
                <a:ext uri="{FF2B5EF4-FFF2-40B4-BE49-F238E27FC236}">
                  <a16:creationId xmlns:a16="http://schemas.microsoft.com/office/drawing/2014/main" id="{58F8815E-1F70-D472-6E06-099DF21C458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289880" y="636425"/>
            <a:ext cx="1363333" cy="9908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S ChemDraw Drawing" r:id="rId10" imgW="2032888" imgH="1478302" progId="ChemDraw.Document.6.0">
                    <p:embed/>
                  </p:oleObj>
                </mc:Choice>
                <mc:Fallback>
                  <p:oleObj name="CS ChemDraw Drawing" r:id="rId10" imgW="2032888" imgH="1478302" progId="ChemDraw.Document.6.0">
                    <p:embed/>
                    <p:pic>
                      <p:nvPicPr>
                        <p:cNvPr id="23" name="개체 12">
                          <a:extLst>
                            <a:ext uri="{FF2B5EF4-FFF2-40B4-BE49-F238E27FC236}">
                              <a16:creationId xmlns:a16="http://schemas.microsoft.com/office/drawing/2014/main" id="{DD621B21-9AFC-8334-F94B-B231AD70EF4C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4289880" y="636425"/>
                          <a:ext cx="1363333" cy="99083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810095AA-3ECB-4D35-C6F7-5434E5FFE4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53465" y="1655467"/>
              <a:ext cx="618081" cy="867977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80582DA-76A6-10E0-941F-25013C0467BD}"/>
                </a:ext>
              </a:extLst>
            </p:cNvPr>
            <p:cNvSpPr txBox="1"/>
            <p:nvPr/>
          </p:nvSpPr>
          <p:spPr>
            <a:xfrm>
              <a:off x="4291722" y="1627263"/>
              <a:ext cx="123485" cy="3992301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751E54B-092E-5454-C1FF-26485E656AF9}"/>
              </a:ext>
            </a:extLst>
          </p:cNvPr>
          <p:cNvGrpSpPr/>
          <p:nvPr/>
        </p:nvGrpSpPr>
        <p:grpSpPr>
          <a:xfrm>
            <a:off x="3605756" y="3135216"/>
            <a:ext cx="2389670" cy="2629703"/>
            <a:chOff x="3527669" y="2967048"/>
            <a:chExt cx="2389670" cy="2629703"/>
          </a:xfrm>
        </p:grpSpPr>
        <p:graphicFrame>
          <p:nvGraphicFramePr>
            <p:cNvPr id="27" name="개체 20">
              <a:extLst>
                <a:ext uri="{FF2B5EF4-FFF2-40B4-BE49-F238E27FC236}">
                  <a16:creationId xmlns:a16="http://schemas.microsoft.com/office/drawing/2014/main" id="{B3F3485B-6EB3-691A-B4F9-C7EC3AD9FBFB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594951" y="3029272"/>
            <a:ext cx="1322388" cy="96230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S ChemDraw Drawing" r:id="rId12" imgW="2029587" imgH="1476375" progId="ChemDraw.Document.6.0">
                    <p:embed/>
                  </p:oleObj>
                </mc:Choice>
                <mc:Fallback>
                  <p:oleObj name="CS ChemDraw Drawing" r:id="rId12" imgW="2029587" imgH="1476375" progId="ChemDraw.Document.6.0">
                    <p:embed/>
                    <p:pic>
                      <p:nvPicPr>
                        <p:cNvPr id="27" name="개체 20">
                          <a:extLst>
                            <a:ext uri="{FF2B5EF4-FFF2-40B4-BE49-F238E27FC236}">
                              <a16:creationId xmlns:a16="http://schemas.microsoft.com/office/drawing/2014/main" id="{7FE07B97-BE4E-C6AB-047A-776429158008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4594951" y="3029272"/>
                          <a:ext cx="1322388" cy="96230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ADDB8B7-8158-8DB2-A61D-EDB466412109}"/>
                </a:ext>
              </a:extLst>
            </p:cNvPr>
            <p:cNvSpPr txBox="1"/>
            <p:nvPr/>
          </p:nvSpPr>
          <p:spPr>
            <a:xfrm>
              <a:off x="3527669" y="2967048"/>
              <a:ext cx="119639" cy="2629703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C36EE03E-8880-00F7-3C31-E025552CB12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38133" y="3755254"/>
              <a:ext cx="924372" cy="416834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29AA2A5-3C7E-0873-1910-7C17E5723254}"/>
              </a:ext>
            </a:extLst>
          </p:cNvPr>
          <p:cNvGrpSpPr/>
          <p:nvPr/>
        </p:nvGrpSpPr>
        <p:grpSpPr>
          <a:xfrm>
            <a:off x="4415722" y="4225574"/>
            <a:ext cx="1784113" cy="1121933"/>
            <a:chOff x="5860647" y="3514023"/>
            <a:chExt cx="1784113" cy="1121933"/>
          </a:xfrm>
        </p:grpSpPr>
        <p:graphicFrame>
          <p:nvGraphicFramePr>
            <p:cNvPr id="31" name="개체 16">
              <a:extLst>
                <a:ext uri="{FF2B5EF4-FFF2-40B4-BE49-F238E27FC236}">
                  <a16:creationId xmlns:a16="http://schemas.microsoft.com/office/drawing/2014/main" id="{741FE3FB-1576-C9D0-66F5-0784E4C1FE61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860647" y="3514023"/>
            <a:ext cx="1784113" cy="3119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S ChemDraw Drawing" r:id="rId14" imgW="5466207" imgH="955167" progId="ChemDraw.Document.6.0">
                    <p:embed/>
                  </p:oleObj>
                </mc:Choice>
                <mc:Fallback>
                  <p:oleObj name="CS ChemDraw Drawing" r:id="rId14" imgW="5466207" imgH="955167" progId="ChemDraw.Document.6.0">
                    <p:embed/>
                    <p:pic>
                      <p:nvPicPr>
                        <p:cNvPr id="31" name="개체 16">
                          <a:extLst>
                            <a:ext uri="{FF2B5EF4-FFF2-40B4-BE49-F238E27FC236}">
                              <a16:creationId xmlns:a16="http://schemas.microsoft.com/office/drawing/2014/main" id="{B981BCBA-4302-B808-710D-97A111569D40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5860647" y="3514023"/>
                          <a:ext cx="1784113" cy="31194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9473321-76E5-1442-8D76-23E9B6D81697}"/>
                </a:ext>
              </a:extLst>
            </p:cNvPr>
            <p:cNvSpPr txBox="1"/>
            <p:nvPr/>
          </p:nvSpPr>
          <p:spPr>
            <a:xfrm>
              <a:off x="5898247" y="3778764"/>
              <a:ext cx="15680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200" b="1" dirty="0" err="1">
                  <a:solidFill>
                    <a:srgbClr val="000000"/>
                  </a:solidFill>
                  <a:latin typeface="Arial" charset="0"/>
                </a:rPr>
                <a:t>Hexadecanoic</a:t>
              </a:r>
              <a:r>
                <a:rPr lang="en-US" sz="1200" b="1" dirty="0">
                  <a:solidFill>
                    <a:srgbClr val="000000"/>
                  </a:solidFill>
                  <a:latin typeface="Arial" charset="0"/>
                </a:rPr>
                <a:t> acid</a:t>
              </a:r>
            </a:p>
          </p:txBody>
        </p: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FE96CBAC-D4BF-02E0-1CED-EF6A245EDB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445260" y="4113868"/>
              <a:ext cx="403845" cy="522088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8F25390-E2FE-F807-99A1-CF97E48D6AEB}"/>
              </a:ext>
            </a:extLst>
          </p:cNvPr>
          <p:cNvGrpSpPr/>
          <p:nvPr/>
        </p:nvGrpSpPr>
        <p:grpSpPr>
          <a:xfrm>
            <a:off x="4193993" y="1187307"/>
            <a:ext cx="1889126" cy="4760205"/>
            <a:chOff x="5755634" y="855643"/>
            <a:chExt cx="1889126" cy="4760205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4C74A817-0C6B-7307-F200-F82C9F156112}"/>
                </a:ext>
              </a:extLst>
            </p:cNvPr>
            <p:cNvGrpSpPr/>
            <p:nvPr/>
          </p:nvGrpSpPr>
          <p:grpSpPr>
            <a:xfrm>
              <a:off x="5755634" y="855643"/>
              <a:ext cx="1889126" cy="1512957"/>
              <a:chOff x="5755634" y="855643"/>
              <a:chExt cx="1889126" cy="1512957"/>
            </a:xfrm>
          </p:grpSpPr>
          <p:graphicFrame>
            <p:nvGraphicFramePr>
              <p:cNvPr id="37" name="개체 3">
                <a:extLst>
                  <a:ext uri="{FF2B5EF4-FFF2-40B4-BE49-F238E27FC236}">
                    <a16:creationId xmlns:a16="http://schemas.microsoft.com/office/drawing/2014/main" id="{85B89715-C715-6663-35A6-44CF3A071EE8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5755634" y="855643"/>
              <a:ext cx="1889126" cy="2228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S ChemDraw Drawing" r:id="rId16" imgW="6081903" imgH="717423" progId="ChemDraw.Document.6.0">
                      <p:embed/>
                    </p:oleObj>
                  </mc:Choice>
                  <mc:Fallback>
                    <p:oleObj name="CS ChemDraw Drawing" r:id="rId16" imgW="6081903" imgH="717423" progId="ChemDraw.Document.6.0">
                      <p:embed/>
                      <p:pic>
                        <p:nvPicPr>
                          <p:cNvPr id="37" name="개체 3">
                            <a:extLst>
                              <a:ext uri="{FF2B5EF4-FFF2-40B4-BE49-F238E27FC236}">
                                <a16:creationId xmlns:a16="http://schemas.microsoft.com/office/drawing/2014/main" id="{28D3254B-9158-70CD-8E15-3ABEB72B541E}"/>
                              </a:ext>
                            </a:extLst>
                          </p:cNvPr>
                          <p:cNvPicPr/>
                          <p:nvPr/>
                        </p:nvPicPr>
                        <p:blipFill>
                          <a:blip r:embed="rId17"/>
                          <a:stretch>
                            <a:fillRect/>
                          </a:stretch>
                        </p:blipFill>
                        <p:spPr>
                          <a:xfrm>
                            <a:off x="5755634" y="855643"/>
                            <a:ext cx="1889126" cy="222888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6261DCD3-EA4C-BC73-F32F-57E1B0A07071}"/>
                  </a:ext>
                </a:extLst>
              </p:cNvPr>
              <p:cNvSpPr txBox="1"/>
              <p:nvPr/>
            </p:nvSpPr>
            <p:spPr>
              <a:xfrm>
                <a:off x="6273637" y="1071258"/>
                <a:ext cx="85311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200" b="1" dirty="0" err="1">
                    <a:solidFill>
                      <a:srgbClr val="000000"/>
                    </a:solidFill>
                    <a:latin typeface="Arial" charset="0"/>
                  </a:rPr>
                  <a:t>Olenitrile</a:t>
                </a:r>
                <a:endParaRPr lang="en-US" sz="1200" b="1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cxnSp>
            <p:nvCxnSpPr>
              <p:cNvPr id="39" name="Straight Arrow Connector 38">
                <a:extLst>
                  <a:ext uri="{FF2B5EF4-FFF2-40B4-BE49-F238E27FC236}">
                    <a16:creationId xmlns:a16="http://schemas.microsoft.com/office/drawing/2014/main" id="{79E683A0-0BC1-3509-8A06-C50445F321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00196" y="1387309"/>
                <a:ext cx="186262" cy="981291"/>
              </a:xfrm>
              <a:prstGeom prst="straightConnector1">
                <a:avLst/>
              </a:prstGeom>
              <a:ln>
                <a:solidFill>
                  <a:srgbClr val="C00000"/>
                </a:solidFill>
                <a:tailEnd type="triangl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0C02E2B-BB30-C64C-FE97-B578168C73CF}"/>
                </a:ext>
              </a:extLst>
            </p:cNvPr>
            <p:cNvSpPr txBox="1"/>
            <p:nvPr/>
          </p:nvSpPr>
          <p:spPr>
            <a:xfrm>
              <a:off x="6886458" y="1394776"/>
              <a:ext cx="100662" cy="4221072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F87E0773-9C06-F67E-338D-6F24876D887C}"/>
              </a:ext>
            </a:extLst>
          </p:cNvPr>
          <p:cNvGrpSpPr/>
          <p:nvPr/>
        </p:nvGrpSpPr>
        <p:grpSpPr>
          <a:xfrm>
            <a:off x="7251603" y="3860114"/>
            <a:ext cx="1083701" cy="1276301"/>
            <a:chOff x="9574160" y="3593942"/>
            <a:chExt cx="1083701" cy="1276301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02AB4C71-07FF-1450-FE0B-4E19C207BD02}"/>
                </a:ext>
              </a:extLst>
            </p:cNvPr>
            <p:cNvGrpSpPr/>
            <p:nvPr/>
          </p:nvGrpSpPr>
          <p:grpSpPr>
            <a:xfrm>
              <a:off x="9574160" y="3593942"/>
              <a:ext cx="1083701" cy="841092"/>
              <a:chOff x="7561755" y="4449369"/>
              <a:chExt cx="851968" cy="578891"/>
            </a:xfrm>
          </p:grpSpPr>
          <p:pic>
            <p:nvPicPr>
              <p:cNvPr id="43" name="Picture 48" descr="Thumb">
                <a:extLst>
                  <a:ext uri="{FF2B5EF4-FFF2-40B4-BE49-F238E27FC236}">
                    <a16:creationId xmlns:a16="http://schemas.microsoft.com/office/drawing/2014/main" id="{487AA157-E84E-AD36-60A5-55563D77286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34832" y="4449369"/>
                <a:ext cx="578891" cy="57889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6807BBF5-AABA-C9FD-EF16-787275968A89}"/>
                  </a:ext>
                </a:extLst>
              </p:cNvPr>
              <p:cNvSpPr txBox="1"/>
              <p:nvPr/>
            </p:nvSpPr>
            <p:spPr>
              <a:xfrm>
                <a:off x="7561755" y="4463474"/>
                <a:ext cx="548450" cy="1694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1000" b="1" dirty="0">
                    <a:solidFill>
                      <a:srgbClr val="000000"/>
                    </a:solidFill>
                    <a:latin typeface="Calibri" panose="020F0502020204030204" pitchFamily="34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Sitosterol</a:t>
                </a:r>
                <a:endParaRPr lang="en-US" sz="1000" b="1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96B83D9F-88B1-5824-DAE7-ECD533690E4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921513" y="4402161"/>
              <a:ext cx="272681" cy="468082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138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EFD42-6BE0-0566-651E-FB24300D1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8174"/>
            <a:ext cx="8229600" cy="894523"/>
          </a:xfrm>
          <a:solidFill>
            <a:srgbClr val="FFC000"/>
          </a:solidFill>
        </p:spPr>
        <p:txBody>
          <a:bodyPr/>
          <a:lstStyle/>
          <a:p>
            <a:r>
              <a:rPr lang="en-US" sz="2000" kern="100" dirty="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rPr>
              <a:t>Bromide BTC in column for a) soil (control), b) soil + pyrochar, and c) soil + hydrochar columns. Solid lines are fitting with the CXTFIT model.</a:t>
            </a:r>
            <a:br>
              <a:rPr lang="en-US" sz="2000" kern="100" dirty="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rPr>
            </a:br>
            <a:endParaRPr lang="en-US" sz="2000" dirty="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C923A83-B36C-3D35-0CE8-5D74246F16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2798483"/>
              </p:ext>
            </p:extLst>
          </p:nvPr>
        </p:nvGraphicFramePr>
        <p:xfrm>
          <a:off x="536712" y="1366892"/>
          <a:ext cx="2504440" cy="1612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8D38E15-6144-A853-90D5-D7123CFC8A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0748387"/>
              </p:ext>
            </p:extLst>
          </p:nvPr>
        </p:nvGraphicFramePr>
        <p:xfrm>
          <a:off x="3350259" y="1465453"/>
          <a:ext cx="2443480" cy="1612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506BC7A-0F45-2166-FF43-D283B20F0C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0572791"/>
              </p:ext>
            </p:extLst>
          </p:nvPr>
        </p:nvGraphicFramePr>
        <p:xfrm>
          <a:off x="6055496" y="1461189"/>
          <a:ext cx="2482215" cy="14236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F2E64770-2631-8CFA-730D-9EC4CCD7472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92760007"/>
                  </p:ext>
                </p:extLst>
              </p:nvPr>
            </p:nvGraphicFramePr>
            <p:xfrm>
              <a:off x="2076767" y="3350474"/>
              <a:ext cx="4990465" cy="742633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4691781">
                      <a:extLst>
                        <a:ext uri="{9D8B030D-6E8A-4147-A177-3AD203B41FA5}">
                          <a16:colId xmlns:a16="http://schemas.microsoft.com/office/drawing/2014/main" val="3772752987"/>
                        </a:ext>
                      </a:extLst>
                    </a:gridCol>
                    <a:gridCol w="298684">
                      <a:extLst>
                        <a:ext uri="{9D8B030D-6E8A-4147-A177-3AD203B41FA5}">
                          <a16:colId xmlns:a16="http://schemas.microsoft.com/office/drawing/2014/main" val="3212919102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1" i="1" kern="100">
                                    <a:effectLst/>
                                    <a:latin typeface="Cambria Math" panose="02040503050406030204" pitchFamily="18" charset="0"/>
                                    <a:ea typeface="Malgun Gothic" panose="020B0503020000020004" pitchFamily="34" charset="-127"/>
                                    <a:cs typeface="Times New Roman" panose="02020603050405020304" pitchFamily="18" charset="0"/>
                                  </a:rPr>
                                  <m:t>𝑹</m:t>
                                </m:r>
                                <m:f>
                                  <m:fPr>
                                    <m:ctrlPr>
                                      <a:rPr lang="en-US" sz="1800" b="1" i="1" kern="100">
                                        <a:effectLst/>
                                        <a:latin typeface="Cambria Math" panose="02040503050406030204" pitchFamily="18" charset="0"/>
                                        <a:ea typeface="Malgun Gothic" panose="020B0503020000020004" pitchFamily="34" charset="-127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b="1" i="1" kern="100">
                                        <a:effectLst/>
                                        <a:latin typeface="Cambria Math" panose="02040503050406030204" pitchFamily="18" charset="0"/>
                                        <a:ea typeface="Malgun Gothic" panose="020B0503020000020004" pitchFamily="34" charset="-127"/>
                                        <a:cs typeface="Times New Roman" panose="02020603050405020304" pitchFamily="18" charset="0"/>
                                      </a:rPr>
                                      <m:t>𝝏</m:t>
                                    </m:r>
                                    <m:r>
                                      <a:rPr lang="en-US" sz="1800" b="1" i="1" kern="100">
                                        <a:effectLst/>
                                        <a:latin typeface="Cambria Math" panose="02040503050406030204" pitchFamily="18" charset="0"/>
                                        <a:ea typeface="Malgun Gothic" panose="020B0503020000020004" pitchFamily="34" charset="-127"/>
                                        <a:cs typeface="Times New Roman" panose="02020603050405020304" pitchFamily="18" charset="0"/>
                                      </a:rPr>
                                      <m:t>𝑪</m:t>
                                    </m:r>
                                  </m:num>
                                  <m:den>
                                    <m:r>
                                      <a:rPr lang="en-US" sz="1800" b="1" i="1" kern="100">
                                        <a:effectLst/>
                                        <a:latin typeface="Cambria Math" panose="02040503050406030204" pitchFamily="18" charset="0"/>
                                        <a:ea typeface="Malgun Gothic" panose="020B0503020000020004" pitchFamily="34" charset="-127"/>
                                        <a:cs typeface="Times New Roman" panose="02020603050405020304" pitchFamily="18" charset="0"/>
                                      </a:rPr>
                                      <m:t>𝝏</m:t>
                                    </m:r>
                                    <m:r>
                                      <a:rPr lang="en-US" sz="1800" b="1" i="1" kern="100">
                                        <a:effectLst/>
                                        <a:latin typeface="Cambria Math" panose="02040503050406030204" pitchFamily="18" charset="0"/>
                                        <a:ea typeface="Malgun Gothic" panose="020B0503020000020004" pitchFamily="34" charset="-127"/>
                                        <a:cs typeface="Times New Roman" panose="02020603050405020304" pitchFamily="18" charset="0"/>
                                      </a:rPr>
                                      <m:t>𝒕</m:t>
                                    </m:r>
                                  </m:den>
                                </m:f>
                                <m:r>
                                  <a:rPr lang="en-US" sz="1800" b="1" i="1" kern="100">
                                    <a:effectLst/>
                                    <a:latin typeface="Cambria Math" panose="02040503050406030204" pitchFamily="18" charset="0"/>
                                    <a:ea typeface="Malgun Gothic" panose="020B0503020000020004" pitchFamily="34" charset="-127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1800" b="1" i="1" kern="100">
                                    <a:effectLst/>
                                    <a:latin typeface="Cambria Math" panose="02040503050406030204" pitchFamily="18" charset="0"/>
                                    <a:ea typeface="Malgun Gothic" panose="020B0503020000020004" pitchFamily="34" charset="-127"/>
                                    <a:cs typeface="Times New Roman" panose="02020603050405020304" pitchFamily="18" charset="0"/>
                                  </a:rPr>
                                  <m:t>𝑫</m:t>
                                </m:r>
                                <m:f>
                                  <m:fPr>
                                    <m:ctrlPr>
                                      <a:rPr lang="en-US" sz="1800" b="1" i="1" kern="100">
                                        <a:effectLst/>
                                        <a:latin typeface="Cambria Math" panose="02040503050406030204" pitchFamily="18" charset="0"/>
                                        <a:ea typeface="Malgun Gothic" panose="020B0503020000020004" pitchFamily="34" charset="-127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sz="1800" b="1" i="1" kern="100">
                                            <a:effectLst/>
                                            <a:latin typeface="Cambria Math" panose="02040503050406030204" pitchFamily="18" charset="0"/>
                                            <a:ea typeface="Malgun Gothic" panose="020B0503020000020004" pitchFamily="34" charset="-127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800" b="1" i="1" kern="100">
                                            <a:effectLst/>
                                            <a:latin typeface="Cambria Math" panose="02040503050406030204" pitchFamily="18" charset="0"/>
                                            <a:ea typeface="Malgun Gothic" panose="020B0503020000020004" pitchFamily="34" charset="-127"/>
                                            <a:cs typeface="Times New Roman" panose="02020603050405020304" pitchFamily="18" charset="0"/>
                                          </a:rPr>
                                          <m:t>𝝏</m:t>
                                        </m:r>
                                      </m:e>
                                      <m:sup>
                                        <m:r>
                                          <a:rPr lang="en-US" sz="1800" b="1" i="1" kern="100">
                                            <a:effectLst/>
                                            <a:latin typeface="Cambria Math" panose="02040503050406030204" pitchFamily="18" charset="0"/>
                                            <a:ea typeface="Malgun Gothic" panose="020B0503020000020004" pitchFamily="34" charset="-127"/>
                                            <a:cs typeface="Times New Roman" panose="020206030504050203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  <m:r>
                                      <a:rPr lang="en-US" sz="1800" b="1" i="1" kern="100">
                                        <a:effectLst/>
                                        <a:latin typeface="Cambria Math" panose="02040503050406030204" pitchFamily="18" charset="0"/>
                                        <a:ea typeface="Malgun Gothic" panose="020B0503020000020004" pitchFamily="34" charset="-127"/>
                                        <a:cs typeface="Times New Roman" panose="02020603050405020304" pitchFamily="18" charset="0"/>
                                      </a:rPr>
                                      <m:t>𝑪</m:t>
                                    </m:r>
                                  </m:num>
                                  <m:den>
                                    <m:r>
                                      <a:rPr lang="en-US" sz="1800" b="1" i="1" kern="100">
                                        <a:effectLst/>
                                        <a:latin typeface="Cambria Math" panose="02040503050406030204" pitchFamily="18" charset="0"/>
                                        <a:ea typeface="Malgun Gothic" panose="020B0503020000020004" pitchFamily="34" charset="-127"/>
                                        <a:cs typeface="Times New Roman" panose="02020603050405020304" pitchFamily="18" charset="0"/>
                                      </a:rPr>
                                      <m:t>𝝏</m:t>
                                    </m:r>
                                    <m:sSup>
                                      <m:sSupPr>
                                        <m:ctrlPr>
                                          <a:rPr lang="en-US" sz="1800" b="1" i="1" kern="100">
                                            <a:effectLst/>
                                            <a:latin typeface="Cambria Math" panose="02040503050406030204" pitchFamily="18" charset="0"/>
                                            <a:ea typeface="Malgun Gothic" panose="020B0503020000020004" pitchFamily="34" charset="-127"/>
                                            <a:cs typeface="Times New Roman" panose="020206030504050203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800" b="1" i="1" kern="100">
                                            <a:effectLst/>
                                            <a:latin typeface="Cambria Math" panose="02040503050406030204" pitchFamily="18" charset="0"/>
                                            <a:ea typeface="Malgun Gothic" panose="020B0503020000020004" pitchFamily="34" charset="-127"/>
                                            <a:cs typeface="Times New Roman" panose="02020603050405020304" pitchFamily="18" charset="0"/>
                                          </a:rPr>
                                          <m:t>𝒛</m:t>
                                        </m:r>
                                      </m:e>
                                      <m:sup>
                                        <m:r>
                                          <a:rPr lang="en-US" sz="1800" b="1" i="1" kern="100">
                                            <a:effectLst/>
                                            <a:latin typeface="Cambria Math" panose="02040503050406030204" pitchFamily="18" charset="0"/>
                                            <a:ea typeface="Malgun Gothic" panose="020B0503020000020004" pitchFamily="34" charset="-127"/>
                                            <a:cs typeface="Times New Roman" panose="020206030504050203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den>
                                </m:f>
                                <m:r>
                                  <a:rPr lang="en-US" sz="1800" b="1" i="1" kern="100">
                                    <a:effectLst/>
                                    <a:latin typeface="Cambria Math" panose="02040503050406030204" pitchFamily="18" charset="0"/>
                                    <a:ea typeface="Malgun Gothic" panose="020B0503020000020004" pitchFamily="34" charset="-127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en-US" sz="1800" b="1" i="1" kern="100">
                                    <a:effectLst/>
                                    <a:latin typeface="Cambria Math" panose="02040503050406030204" pitchFamily="18" charset="0"/>
                                    <a:ea typeface="Malgun Gothic" panose="020B0503020000020004" pitchFamily="34" charset="-127"/>
                                    <a:cs typeface="Times New Roman" panose="02020603050405020304" pitchFamily="18" charset="0"/>
                                  </a:rPr>
                                  <m:t>𝒗</m:t>
                                </m:r>
                                <m:f>
                                  <m:fPr>
                                    <m:ctrlPr>
                                      <a:rPr lang="en-US" sz="1800" b="1" i="1" kern="100">
                                        <a:effectLst/>
                                        <a:latin typeface="Cambria Math" panose="02040503050406030204" pitchFamily="18" charset="0"/>
                                        <a:ea typeface="Malgun Gothic" panose="020B0503020000020004" pitchFamily="34" charset="-127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b="1" i="1" kern="100">
                                        <a:effectLst/>
                                        <a:latin typeface="Cambria Math" panose="02040503050406030204" pitchFamily="18" charset="0"/>
                                        <a:ea typeface="Malgun Gothic" panose="020B0503020000020004" pitchFamily="34" charset="-127"/>
                                        <a:cs typeface="Times New Roman" panose="02020603050405020304" pitchFamily="18" charset="0"/>
                                      </a:rPr>
                                      <m:t>𝝏</m:t>
                                    </m:r>
                                    <m:r>
                                      <a:rPr lang="en-US" sz="1800" b="1" i="1" kern="100">
                                        <a:effectLst/>
                                        <a:latin typeface="Cambria Math" panose="02040503050406030204" pitchFamily="18" charset="0"/>
                                        <a:ea typeface="Malgun Gothic" panose="020B0503020000020004" pitchFamily="34" charset="-127"/>
                                        <a:cs typeface="Times New Roman" panose="02020603050405020304" pitchFamily="18" charset="0"/>
                                      </a:rPr>
                                      <m:t>𝑪</m:t>
                                    </m:r>
                                  </m:num>
                                  <m:den>
                                    <m:r>
                                      <a:rPr lang="en-US" sz="1800" b="1" i="1" kern="100">
                                        <a:effectLst/>
                                        <a:latin typeface="Cambria Math" panose="02040503050406030204" pitchFamily="18" charset="0"/>
                                        <a:ea typeface="Malgun Gothic" panose="020B0503020000020004" pitchFamily="34" charset="-127"/>
                                        <a:cs typeface="Times New Roman" panose="02020603050405020304" pitchFamily="18" charset="0"/>
                                      </a:rPr>
                                      <m:t>𝝏</m:t>
                                    </m:r>
                                    <m:r>
                                      <a:rPr lang="en-US" sz="1800" b="1" i="1" kern="100">
                                        <a:effectLst/>
                                        <a:latin typeface="Cambria Math" panose="02040503050406030204" pitchFamily="18" charset="0"/>
                                        <a:ea typeface="Malgun Gothic" panose="020B0503020000020004" pitchFamily="34" charset="-127"/>
                                        <a:cs typeface="Times New Roman" panose="02020603050405020304" pitchFamily="18" charset="0"/>
                                      </a:rPr>
                                      <m:t>𝒛</m:t>
                                    </m:r>
                                  </m:den>
                                </m:f>
                                <m:r>
                                  <a:rPr lang="en-US" sz="1800" b="1" i="1" kern="100">
                                    <a:effectLst/>
                                    <a:latin typeface="Cambria Math" panose="02040503050406030204" pitchFamily="18" charset="0"/>
                                    <a:ea typeface="Malgun Gothic" panose="020B0503020000020004" pitchFamily="34" charset="-127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en-US" sz="1800" b="1" i="1" kern="100">
                                    <a:effectLst/>
                                    <a:latin typeface="Cambria Math" panose="02040503050406030204" pitchFamily="18" charset="0"/>
                                    <a:ea typeface="Malgun Gothic" panose="020B0503020000020004" pitchFamily="34" charset="-127"/>
                                    <a:cs typeface="Times New Roman" panose="02020603050405020304" pitchFamily="18" charset="0"/>
                                  </a:rPr>
                                  <m:t>𝝁</m:t>
                                </m:r>
                                <m:r>
                                  <a:rPr lang="en-US" sz="1800" b="1" i="1" kern="100">
                                    <a:effectLst/>
                                    <a:latin typeface="Cambria Math" panose="02040503050406030204" pitchFamily="18" charset="0"/>
                                    <a:ea typeface="Malgun Gothic" panose="020B0503020000020004" pitchFamily="34" charset="-127"/>
                                    <a:cs typeface="Times New Roman" panose="02020603050405020304" pitchFamily="18" charset="0"/>
                                  </a:rPr>
                                  <m:t>𝑪</m:t>
                                </m:r>
                              </m:oMath>
                            </m:oMathPara>
                          </a14:m>
                          <a:endParaRPr lang="en-US" sz="1800" b="1" kern="100" dirty="0">
                            <a:effectLst/>
                            <a:latin typeface="Times New Roman" panose="020206030504050203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en-US" sz="1200" kern="100" dirty="0">
                            <a:effectLst/>
                            <a:latin typeface="Times New Roman" panose="020206030504050203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7014287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F2E64770-2631-8CFA-730D-9EC4CCD7472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92760007"/>
                  </p:ext>
                </p:extLst>
              </p:nvPr>
            </p:nvGraphicFramePr>
            <p:xfrm>
              <a:off x="2076767" y="3350474"/>
              <a:ext cx="4990465" cy="742633"/>
            </p:xfrm>
            <a:graphic>
              <a:graphicData uri="http://schemas.openxmlformats.org/drawingml/2006/table">
                <a:tbl>
                  <a:tblPr firstRow="1" firstCol="1" bandRow="1"/>
                  <a:tblGrid>
                    <a:gridCol w="4691781">
                      <a:extLst>
                        <a:ext uri="{9D8B030D-6E8A-4147-A177-3AD203B41FA5}">
                          <a16:colId xmlns:a16="http://schemas.microsoft.com/office/drawing/2014/main" val="3772752987"/>
                        </a:ext>
                      </a:extLst>
                    </a:gridCol>
                    <a:gridCol w="298684">
                      <a:extLst>
                        <a:ext uri="{9D8B030D-6E8A-4147-A177-3AD203B41FA5}">
                          <a16:colId xmlns:a16="http://schemas.microsoft.com/office/drawing/2014/main" val="3212919102"/>
                        </a:ext>
                      </a:extLst>
                    </a:gridCol>
                  </a:tblGrid>
                  <a:tr h="74263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blipFill>
                          <a:blip r:embed="rId5"/>
                          <a:stretch>
                            <a:fillRect r="-63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>
                            <a:lnSpc>
                              <a:spcPct val="115000"/>
                            </a:lnSpc>
                            <a:spcAft>
                              <a:spcPts val="800"/>
                            </a:spcAft>
                            <a:buNone/>
                          </a:pPr>
                          <a:endParaRPr lang="en-US" sz="1200" kern="100" dirty="0">
                            <a:effectLst/>
                            <a:latin typeface="Times New Roman" panose="020206030504050203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 anchor="ctr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>
                          <a:noFill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27014287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70B4EF9-F64F-D86A-E138-B132FB11C469}"/>
                  </a:ext>
                </a:extLst>
              </p:cNvPr>
              <p:cNvSpPr txBox="1"/>
              <p:nvPr/>
            </p:nvSpPr>
            <p:spPr>
              <a:xfrm>
                <a:off x="457199" y="4093107"/>
                <a:ext cx="8080512" cy="2234522"/>
              </a:xfrm>
              <a:prstGeom prst="rect">
                <a:avLst/>
              </a:prstGeom>
              <a:solidFill>
                <a:schemeClr val="accent5"/>
              </a:solidFill>
            </p:spPr>
            <p:txBody>
              <a:bodyPr wrap="square" rtlCol="0">
                <a:spAutoFit/>
              </a:bodyPr>
              <a:lstStyle/>
              <a:p>
                <a:pPr marL="0" marR="0">
                  <a:lnSpc>
                    <a:spcPct val="115000"/>
                  </a:lnSpc>
                  <a:spcAft>
                    <a:spcPts val="800"/>
                  </a:spcAft>
                </a:pPr>
                <a:r>
                  <a:rPr lang="en-US" sz="1800" kern="100" dirty="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Where, R=1+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𝜌</m:t>
                        </m:r>
                        <m:sSub>
                          <m:sSubPr>
                            <m:ctrlPr>
                              <a:rPr lang="en-US" sz="1800" i="1" kern="100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 kern="100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𝐾</m:t>
                            </m:r>
                          </m:e>
                          <m:sub>
                            <m:r>
                              <a:rPr lang="en-US" sz="1800" i="1" kern="100">
                                <a:effectLst/>
                                <a:latin typeface="Cambria Math" panose="02040503050406030204" pitchFamily="18" charset="0"/>
                                <a:ea typeface="Malgun Gothic" panose="020B0503020000020004" pitchFamily="34" charset="-127"/>
                                <a:cs typeface="Times New Roman" panose="02020603050405020304" pitchFamily="18" charset="0"/>
                              </a:rPr>
                              <m:t>𝑑</m:t>
                            </m:r>
                          </m:sub>
                        </m:sSub>
                      </m:num>
                      <m:den>
                        <m: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𝜃</m:t>
                        </m:r>
                      </m:den>
                    </m:f>
                  </m:oMath>
                </a14:m>
                <a:r>
                  <a:rPr lang="en-US" sz="1800" kern="100" dirty="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, is retardation factor (dimensionless), </a:t>
                </a:r>
                <a:r>
                  <a:rPr lang="en-US" sz="1800" i="1" kern="100" dirty="0" err="1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K</a:t>
                </a:r>
                <a:r>
                  <a:rPr lang="en-US" sz="1800" i="1" kern="100" baseline="-25000" dirty="0" err="1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d</a:t>
                </a:r>
                <a:r>
                  <a:rPr lang="en-US" sz="1800" kern="100" dirty="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 is a linear partitioning coefficient (liters per kg), and v=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kern="100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800" kern="100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q</m:t>
                        </m:r>
                      </m:num>
                      <m:den>
                        <m:r>
                          <a:rPr lang="en-US" sz="1800" kern="100">
                            <a:effectLst/>
                            <a:latin typeface="Cambria Math" panose="02040503050406030204" pitchFamily="18" charset="0"/>
                            <a:ea typeface="Malgun Gothic" panose="020B0503020000020004" pitchFamily="34" charset="-127"/>
                            <a:cs typeface="Times New Roman" panose="02020603050405020304" pitchFamily="18" charset="0"/>
                          </a:rPr>
                          <m:t>∅</m:t>
                        </m:r>
                      </m:den>
                    </m:f>
                  </m:oMath>
                </a14:m>
                <a:r>
                  <a:rPr lang="en-US" sz="1800" kern="100" dirty="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 is the pore water velocity (cm per hour). The retardation factor R (dimensionless) accounts for all fully reversible reactions of salts species in the soil columns. On the other hand, the term associated with µ (h</a:t>
                </a:r>
                <a:r>
                  <a:rPr lang="en-US" sz="1800" kern="100" baseline="30000" dirty="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-1</a:t>
                </a:r>
                <a:r>
                  <a:rPr lang="en-US" sz="1800" kern="100" dirty="0">
                    <a:effectLst/>
                    <a:latin typeface="Times New Roman" panose="02020603050405020304" pitchFamily="18" charset="0"/>
                    <a:ea typeface="Malgun Gothic" panose="020B0503020000020004" pitchFamily="34" charset="-127"/>
                    <a:cs typeface="Times New Roman" panose="02020603050405020304" pitchFamily="18" charset="0"/>
                  </a:rPr>
                  <a:t>) is the decay factor, captures irreversible retention (or removal) of a chemical directly from the soil solution based on first-order decay.</a:t>
                </a: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70B4EF9-F64F-D86A-E138-B132FB11C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199" y="4093107"/>
                <a:ext cx="8080512" cy="2234522"/>
              </a:xfrm>
              <a:prstGeom prst="rect">
                <a:avLst/>
              </a:prstGeom>
              <a:blipFill>
                <a:blip r:embed="rId6"/>
                <a:stretch>
                  <a:fillRect l="-603" r="-151" b="-32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5221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D5F5F-E289-8E9D-1AB6-EA22E61CD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8235"/>
            <a:ext cx="8229600" cy="1133061"/>
          </a:xfrm>
          <a:solidFill>
            <a:srgbClr val="FFC000"/>
          </a:solidFill>
        </p:spPr>
        <p:txBody>
          <a:bodyPr/>
          <a:lstStyle/>
          <a:p>
            <a:br>
              <a:rPr lang="en-US" sz="2400" kern="100" dirty="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rPr>
            </a:br>
            <a:r>
              <a:rPr lang="en-US" sz="2400" kern="100" dirty="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rPr>
              <a:t>Soil Physical Parameters and Experimental Conditions in the Miscible Displacement Column Experiments.</a:t>
            </a:r>
            <a:br>
              <a:rPr lang="en-US" sz="1800" kern="100" dirty="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rPr>
            </a:b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97F2F81-202F-264C-434C-B65C3CD514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085161"/>
              </p:ext>
            </p:extLst>
          </p:nvPr>
        </p:nvGraphicFramePr>
        <p:xfrm>
          <a:off x="347870" y="1967949"/>
          <a:ext cx="8229601" cy="37119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3243">
                  <a:extLst>
                    <a:ext uri="{9D8B030D-6E8A-4147-A177-3AD203B41FA5}">
                      <a16:colId xmlns:a16="http://schemas.microsoft.com/office/drawing/2014/main" val="474926489"/>
                    </a:ext>
                  </a:extLst>
                </a:gridCol>
                <a:gridCol w="1152939">
                  <a:extLst>
                    <a:ext uri="{9D8B030D-6E8A-4147-A177-3AD203B41FA5}">
                      <a16:colId xmlns:a16="http://schemas.microsoft.com/office/drawing/2014/main" val="2450303799"/>
                    </a:ext>
                  </a:extLst>
                </a:gridCol>
                <a:gridCol w="1033670">
                  <a:extLst>
                    <a:ext uri="{9D8B030D-6E8A-4147-A177-3AD203B41FA5}">
                      <a16:colId xmlns:a16="http://schemas.microsoft.com/office/drawing/2014/main" val="1859584489"/>
                    </a:ext>
                  </a:extLst>
                </a:gridCol>
                <a:gridCol w="874643">
                  <a:extLst>
                    <a:ext uri="{9D8B030D-6E8A-4147-A177-3AD203B41FA5}">
                      <a16:colId xmlns:a16="http://schemas.microsoft.com/office/drawing/2014/main" val="3085236621"/>
                    </a:ext>
                  </a:extLst>
                </a:gridCol>
                <a:gridCol w="815009">
                  <a:extLst>
                    <a:ext uri="{9D8B030D-6E8A-4147-A177-3AD203B41FA5}">
                      <a16:colId xmlns:a16="http://schemas.microsoft.com/office/drawing/2014/main" val="2906467576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431681202"/>
                    </a:ext>
                  </a:extLst>
                </a:gridCol>
                <a:gridCol w="1192697">
                  <a:extLst>
                    <a:ext uri="{9D8B030D-6E8A-4147-A177-3AD203B41FA5}">
                      <a16:colId xmlns:a16="http://schemas.microsoft.com/office/drawing/2014/main" val="367776919"/>
                    </a:ext>
                  </a:extLst>
                </a:gridCol>
              </a:tblGrid>
              <a:tr h="8955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effectLst/>
                        </a:rPr>
                        <a:t>Bulk Density, ρ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effectLst/>
                        </a:rPr>
                        <a:t>Moisture Content, ө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effectLst/>
                        </a:rPr>
                        <a:t>Pore Water Velocity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effectLst/>
                        </a:rPr>
                        <a:t>Pulse Input, Pore Volume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effectLst/>
                        </a:rPr>
                        <a:t>Dispersion Coefficient, D*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56826151"/>
                  </a:ext>
                </a:extLst>
              </a:tr>
              <a:tr h="7504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effectLst/>
                        </a:rPr>
                        <a:t>Column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effectLst/>
                        </a:rPr>
                        <a:t>Type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g cm</a:t>
                      </a:r>
                      <a:r>
                        <a:rPr lang="en-US" sz="1600" b="1" kern="100" baseline="30000">
                          <a:effectLst/>
                        </a:rPr>
                        <a:t>-3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cm</a:t>
                      </a:r>
                      <a:r>
                        <a:rPr lang="en-US" sz="1600" b="1" kern="100" baseline="30000">
                          <a:effectLst/>
                        </a:rPr>
                        <a:t>3</a:t>
                      </a:r>
                      <a:r>
                        <a:rPr lang="en-US" sz="1600" b="1" kern="100">
                          <a:effectLst/>
                        </a:rPr>
                        <a:t> cm</a:t>
                      </a:r>
                      <a:r>
                        <a:rPr lang="en-US" sz="1600" b="1" kern="100" baseline="30000">
                          <a:effectLst/>
                        </a:rPr>
                        <a:t>-3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cm h</a:t>
                      </a:r>
                      <a:r>
                        <a:rPr lang="en-US" sz="1600" b="1" kern="100" baseline="30000">
                          <a:effectLst/>
                        </a:rPr>
                        <a:t>-1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Br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effectLst/>
                        </a:rPr>
                        <a:t>Ca/ Mg/ Na/ S</a:t>
                      </a:r>
                      <a:endParaRPr lang="en-US" sz="1600" b="1" kern="100" dirty="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cm</a:t>
                      </a:r>
                      <a:r>
                        <a:rPr lang="en-US" sz="1600" b="1" kern="100" baseline="30000">
                          <a:effectLst/>
                        </a:rPr>
                        <a:t>2</a:t>
                      </a:r>
                      <a:r>
                        <a:rPr lang="en-US" sz="1600" b="1" kern="100">
                          <a:effectLst/>
                        </a:rPr>
                        <a:t> h</a:t>
                      </a:r>
                      <a:r>
                        <a:rPr lang="en-US" sz="1600" b="1" kern="100" baseline="30000">
                          <a:effectLst/>
                        </a:rPr>
                        <a:t>-1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03780916"/>
                  </a:ext>
                </a:extLst>
              </a:tr>
              <a:tr h="3617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effectLst/>
                        </a:rPr>
                        <a:t>Soil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1.687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0.363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0.617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1.25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effectLst/>
                        </a:rPr>
                        <a:t>4.25/4.27/6.208/6.24</a:t>
                      </a:r>
                      <a:endParaRPr lang="en-US" sz="1600" b="1" kern="100" dirty="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0.318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26442926"/>
                  </a:ext>
                </a:extLst>
              </a:tr>
              <a:tr h="7504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</a:rPr>
                        <a:t>Soil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solidFill>
                            <a:schemeClr val="tx1"/>
                          </a:solidFill>
                          <a:effectLst/>
                        </a:rPr>
                        <a:t>+HC</a:t>
                      </a:r>
                      <a:endParaRPr lang="en-US" sz="1600" b="1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1.838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306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0.589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1.32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effectLst/>
                        </a:rPr>
                        <a:t>7.91/5.91/11.12/5.58</a:t>
                      </a:r>
                      <a:endParaRPr lang="en-US" sz="1600" b="1" kern="100" dirty="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effectLst/>
                        </a:rPr>
                        <a:t>0.129</a:t>
                      </a:r>
                      <a:endParaRPr lang="en-US" sz="1600" b="1" kern="100" dirty="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0541076"/>
                  </a:ext>
                </a:extLst>
              </a:tr>
              <a:tr h="7504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effectLst/>
                        </a:rPr>
                        <a:t>Soil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effectLst/>
                        </a:rPr>
                        <a:t>+PC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1.521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0.462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0.597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>
                          <a:effectLst/>
                        </a:rPr>
                        <a:t>1.34</a:t>
                      </a:r>
                      <a:endParaRPr lang="en-US" sz="1600" b="1" kern="10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effectLst/>
                        </a:rPr>
                        <a:t>3.28/3.28/5.09/6.07</a:t>
                      </a:r>
                      <a:endParaRPr lang="en-US" sz="1600" b="1" kern="100" dirty="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1" kern="100" dirty="0">
                          <a:effectLst/>
                        </a:rPr>
                        <a:t>0.052</a:t>
                      </a:r>
                      <a:endParaRPr lang="en-US" sz="1600" b="1" kern="100" dirty="0"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33493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1708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97B2505-AF1B-20DF-A918-53851C21AF8B}"/>
              </a:ext>
            </a:extLst>
          </p:cNvPr>
          <p:cNvSpPr txBox="1"/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algn="ctr">
              <a:lnSpc>
                <a:spcPct val="90000"/>
              </a:lnSpc>
              <a:spcAft>
                <a:spcPts val="600"/>
              </a:spcAft>
            </a:pPr>
            <a:r>
              <a:rPr lang="en-US" sz="2500" b="1" kern="100" dirty="0">
                <a:solidFill>
                  <a:srgbClr val="000066"/>
                </a:solidFill>
                <a:effectLst/>
                <a:latin typeface="+mj-lt"/>
                <a:ea typeface="+mj-ea"/>
                <a:cs typeface="+mj-cs"/>
              </a:rPr>
              <a:t>The goodness of Fit of CXTFIT Model Variations in the bromide BTC with the influence of pyrochar and hydrochar application.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8D50CA9-F76F-256A-95C9-FDECCBAB2E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245923"/>
              </p:ext>
            </p:extLst>
          </p:nvPr>
        </p:nvGraphicFramePr>
        <p:xfrm>
          <a:off x="457200" y="1520664"/>
          <a:ext cx="8229602" cy="3363409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1303506">
                  <a:extLst>
                    <a:ext uri="{9D8B030D-6E8A-4147-A177-3AD203B41FA5}">
                      <a16:colId xmlns:a16="http://schemas.microsoft.com/office/drawing/2014/main" val="183310081"/>
                    </a:ext>
                  </a:extLst>
                </a:gridCol>
                <a:gridCol w="1156121">
                  <a:extLst>
                    <a:ext uri="{9D8B030D-6E8A-4147-A177-3AD203B41FA5}">
                      <a16:colId xmlns:a16="http://schemas.microsoft.com/office/drawing/2014/main" val="255002299"/>
                    </a:ext>
                  </a:extLst>
                </a:gridCol>
                <a:gridCol w="1437181">
                  <a:extLst>
                    <a:ext uri="{9D8B030D-6E8A-4147-A177-3AD203B41FA5}">
                      <a16:colId xmlns:a16="http://schemas.microsoft.com/office/drawing/2014/main" val="2240171860"/>
                    </a:ext>
                  </a:extLst>
                </a:gridCol>
                <a:gridCol w="2105558">
                  <a:extLst>
                    <a:ext uri="{9D8B030D-6E8A-4147-A177-3AD203B41FA5}">
                      <a16:colId xmlns:a16="http://schemas.microsoft.com/office/drawing/2014/main" val="2580939942"/>
                    </a:ext>
                  </a:extLst>
                </a:gridCol>
                <a:gridCol w="2227236">
                  <a:extLst>
                    <a:ext uri="{9D8B030D-6E8A-4147-A177-3AD203B41FA5}">
                      <a16:colId xmlns:a16="http://schemas.microsoft.com/office/drawing/2014/main" val="1831690458"/>
                    </a:ext>
                  </a:extLst>
                </a:gridCol>
              </a:tblGrid>
              <a:tr h="6138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b="1" kern="100" dirty="0">
                          <a:solidFill>
                            <a:schemeClr val="tx1"/>
                          </a:solidFill>
                          <a:effectLst/>
                        </a:rPr>
                        <a:t>Sample</a:t>
                      </a:r>
                      <a:endParaRPr lang="en-US" sz="17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 anchor="ctr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  <a:alpha val="6980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b="1" kern="100">
                          <a:solidFill>
                            <a:srgbClr val="FFFFFF"/>
                          </a:solidFill>
                          <a:effectLst/>
                        </a:rPr>
                        <a:t>RMSE</a:t>
                      </a:r>
                      <a:endParaRPr lang="en-US" sz="1700" b="1" kern="10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b="1" kern="100" dirty="0">
                          <a:solidFill>
                            <a:srgbClr val="FFFFFF"/>
                          </a:solidFill>
                          <a:effectLst/>
                        </a:rPr>
                        <a:t>r</a:t>
                      </a:r>
                      <a:r>
                        <a:rPr lang="en-US" sz="1700" b="1" kern="100" baseline="30000" dirty="0">
                          <a:solidFill>
                            <a:srgbClr val="FFFFFF"/>
                          </a:solidFill>
                          <a:effectLst/>
                        </a:rPr>
                        <a:t>2</a:t>
                      </a:r>
                      <a:endParaRPr lang="en-US" sz="1700" b="1" kern="1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b="1" kern="100">
                          <a:solidFill>
                            <a:srgbClr val="FFFFFF"/>
                          </a:solidFill>
                          <a:effectLst/>
                        </a:rPr>
                        <a:t>R*</a:t>
                      </a:r>
                      <a:endParaRPr lang="en-US" sz="1700" b="1" kern="10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b="1" kern="100" dirty="0">
                          <a:solidFill>
                            <a:srgbClr val="FFFFFF"/>
                          </a:solidFill>
                          <a:effectLst/>
                        </a:rPr>
                        <a:t>µ (h</a:t>
                      </a:r>
                      <a:r>
                        <a:rPr lang="en-US" sz="1700" b="1" kern="100" baseline="30000" dirty="0">
                          <a:solidFill>
                            <a:srgbClr val="FFFFFF"/>
                          </a:solidFill>
                          <a:effectLst/>
                        </a:rPr>
                        <a:t>-1</a:t>
                      </a:r>
                      <a:r>
                        <a:rPr lang="en-US" sz="1700" b="1" kern="100" dirty="0">
                          <a:solidFill>
                            <a:srgbClr val="FFFFFF"/>
                          </a:solidFill>
                          <a:effectLst/>
                        </a:rPr>
                        <a:t>)**</a:t>
                      </a:r>
                      <a:endParaRPr lang="en-US" sz="1700" b="1" kern="100" dirty="0">
                        <a:solidFill>
                          <a:srgbClr val="FFFFFF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636B68">
                        <a:alpha val="6980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2427865"/>
                  </a:ext>
                </a:extLst>
              </a:tr>
              <a:tr h="9165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b="1" kern="100">
                          <a:solidFill>
                            <a:schemeClr val="tx1"/>
                          </a:solidFill>
                          <a:effectLst/>
                        </a:rPr>
                        <a:t>Soil</a:t>
                      </a:r>
                      <a:endParaRPr lang="en-US" sz="1700" b="1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 anchor="ctr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  <a:alpha val="6980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5.54 x 10</a:t>
                      </a:r>
                      <a:r>
                        <a:rPr lang="en-US" sz="1700" kern="100" baseline="30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-4</a:t>
                      </a:r>
                      <a:endParaRPr lang="en-US" sz="1700" kern="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0.996699</a:t>
                      </a:r>
                      <a:endParaRPr lang="en-US" sz="1700" kern="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7.997±0.015</a:t>
                      </a:r>
                      <a:endParaRPr lang="en-US" sz="1700" kern="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0.4702±0.0376</a:t>
                      </a:r>
                      <a:endParaRPr lang="en-US" sz="1700" kern="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45771"/>
                  </a:ext>
                </a:extLst>
              </a:tr>
              <a:tr h="9165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b="1" kern="100">
                          <a:solidFill>
                            <a:schemeClr val="tx1"/>
                          </a:solidFill>
                          <a:effectLst/>
                        </a:rPr>
                        <a:t>Soil -PC  Br</a:t>
                      </a:r>
                      <a:endParaRPr lang="en-US" sz="1700" b="1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 anchor="ctr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  <a:alpha val="6980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7.13 x 10</a:t>
                      </a:r>
                      <a:r>
                        <a:rPr lang="en-US" sz="1700" kern="100" baseline="30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-3</a:t>
                      </a:r>
                      <a:endParaRPr lang="en-US" sz="1700" kern="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0.962757</a:t>
                      </a:r>
                      <a:endParaRPr lang="en-US" sz="1700" kern="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0.4036±0.06706</a:t>
                      </a:r>
                      <a:endParaRPr lang="en-US" sz="1700" kern="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0.009129±0.0523</a:t>
                      </a:r>
                      <a:endParaRPr lang="en-US" sz="1700" kern="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 anchor="b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</a:lnB>
                    <a:solidFill>
                      <a:srgbClr val="878E8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303821"/>
                  </a:ext>
                </a:extLst>
              </a:tr>
              <a:tr h="9165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b="1" kern="100" dirty="0">
                          <a:solidFill>
                            <a:schemeClr val="tx1"/>
                          </a:solidFill>
                          <a:effectLst/>
                        </a:rPr>
                        <a:t>Soil HC  Br</a:t>
                      </a:r>
                      <a:endParaRPr lang="en-US" sz="1700" b="1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 anchor="ctr">
                    <a:lnL w="38100" cap="flat" cmpd="sng" algn="ctr">
                      <a:noFill/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chemeClr val="accent6">
                        <a:lumMod val="40000"/>
                        <a:lumOff val="60000"/>
                        <a:alpha val="6980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1.26 x 10</a:t>
                      </a:r>
                      <a:r>
                        <a:rPr lang="en-US" sz="1700" kern="100" baseline="300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-3</a:t>
                      </a:r>
                      <a:endParaRPr lang="en-US" sz="1700" kern="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0.984897</a:t>
                      </a:r>
                      <a:endParaRPr lang="en-US" sz="1700" kern="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0.6056±0.0513</a:t>
                      </a:r>
                      <a:endParaRPr lang="en-US" sz="1700" kern="10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700" kern="1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0.03728±0.0187</a:t>
                      </a:r>
                      <a:endParaRPr lang="en-US" sz="1700" kern="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246785" marR="148071" marT="148071" marB="148071" anchor="ctr">
                    <a:lnL w="38100" cap="flat" cmpd="sng" algn="ctr">
                      <a:solidFill>
                        <a:srgbClr val="FFFFFF"/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878E8B">
                        <a:alpha val="1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90609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2D436CA-F67E-D82D-B17F-E47EBA031B59}"/>
              </a:ext>
            </a:extLst>
          </p:cNvPr>
          <p:cNvSpPr txBox="1"/>
          <p:nvPr/>
        </p:nvSpPr>
        <p:spPr>
          <a:xfrm>
            <a:off x="347870" y="5132100"/>
            <a:ext cx="8229600" cy="70391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rPr>
              <a:t>Model parameters estimated (with 95% confidence interval), Root Mean Squared Error (RMSE), and </a:t>
            </a:r>
            <a:r>
              <a:rPr lang="en-US" sz="1800" i="1" kern="100" dirty="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rPr>
              <a:t>r</a:t>
            </a:r>
            <a:r>
              <a:rPr lang="en-US" sz="1800" kern="100" baseline="30000" dirty="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rPr>
              <a:t>2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Malgun Gothic" panose="020B0503020000020004" pitchFamily="34" charset="-127"/>
                <a:cs typeface="Times New Roman" panose="02020603050405020304" pitchFamily="18" charset="0"/>
              </a:rPr>
              <a:t> values. *Retardation factor, **Decay factor.</a:t>
            </a:r>
          </a:p>
        </p:txBody>
      </p:sp>
    </p:spTree>
    <p:extLst>
      <p:ext uri="{BB962C8B-B14F-4D97-AF65-F5344CB8AC3E}">
        <p14:creationId xmlns:p14="http://schemas.microsoft.com/office/powerpoint/2010/main" val="3567702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B343C-3622-CA42-A3D8-23500E6078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7FF87-D629-0443-C64B-B49ED95E2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823"/>
          </a:xfrm>
          <a:solidFill>
            <a:srgbClr val="FFC000"/>
          </a:solidFill>
        </p:spPr>
        <p:txBody>
          <a:bodyPr/>
          <a:lstStyle/>
          <a:p>
            <a:r>
              <a:rPr lang="en-US" sz="1800" dirty="0">
                <a:effectLst/>
                <a:latin typeface="Times New Roman" panose="02020603050405020304" pitchFamily="18" charset="0"/>
                <a:ea typeface="Malgun Gothic" panose="020B0503020000020004" pitchFamily="34" charset="-127"/>
              </a:rPr>
              <a:t>The goodness of fit of the MRTM model constant on salt BTC under the different treatments in soil columns.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C87BA53-1A61-D60D-DC03-BF92A24F81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983215"/>
              </p:ext>
            </p:extLst>
          </p:nvPr>
        </p:nvGraphicFramePr>
        <p:xfrm>
          <a:off x="863403" y="1024658"/>
          <a:ext cx="7417193" cy="4988520"/>
        </p:xfrm>
        <a:graphic>
          <a:graphicData uri="http://schemas.openxmlformats.org/drawingml/2006/table">
            <a:tbl>
              <a:tblPr firstRow="1" firstCol="1" bandRow="1"/>
              <a:tblGrid>
                <a:gridCol w="581692">
                  <a:extLst>
                    <a:ext uri="{9D8B030D-6E8A-4147-A177-3AD203B41FA5}">
                      <a16:colId xmlns:a16="http://schemas.microsoft.com/office/drawing/2014/main" val="691856238"/>
                    </a:ext>
                  </a:extLst>
                </a:gridCol>
                <a:gridCol w="1524952">
                  <a:extLst>
                    <a:ext uri="{9D8B030D-6E8A-4147-A177-3AD203B41FA5}">
                      <a16:colId xmlns:a16="http://schemas.microsoft.com/office/drawing/2014/main" val="1679396739"/>
                    </a:ext>
                  </a:extLst>
                </a:gridCol>
                <a:gridCol w="805161">
                  <a:extLst>
                    <a:ext uri="{9D8B030D-6E8A-4147-A177-3AD203B41FA5}">
                      <a16:colId xmlns:a16="http://schemas.microsoft.com/office/drawing/2014/main" val="4084387033"/>
                    </a:ext>
                  </a:extLst>
                </a:gridCol>
                <a:gridCol w="667900">
                  <a:extLst>
                    <a:ext uri="{9D8B030D-6E8A-4147-A177-3AD203B41FA5}">
                      <a16:colId xmlns:a16="http://schemas.microsoft.com/office/drawing/2014/main" val="895443509"/>
                    </a:ext>
                  </a:extLst>
                </a:gridCol>
                <a:gridCol w="1125719">
                  <a:extLst>
                    <a:ext uri="{9D8B030D-6E8A-4147-A177-3AD203B41FA5}">
                      <a16:colId xmlns:a16="http://schemas.microsoft.com/office/drawing/2014/main" val="3459154908"/>
                    </a:ext>
                  </a:extLst>
                </a:gridCol>
                <a:gridCol w="1205230">
                  <a:extLst>
                    <a:ext uri="{9D8B030D-6E8A-4147-A177-3AD203B41FA5}">
                      <a16:colId xmlns:a16="http://schemas.microsoft.com/office/drawing/2014/main" val="3045781155"/>
                    </a:ext>
                  </a:extLst>
                </a:gridCol>
                <a:gridCol w="1506539">
                  <a:extLst>
                    <a:ext uri="{9D8B030D-6E8A-4147-A177-3AD203B41FA5}">
                      <a16:colId xmlns:a16="http://schemas.microsoft.com/office/drawing/2014/main" val="977183680"/>
                    </a:ext>
                  </a:extLst>
                </a:gridCol>
              </a:tblGrid>
              <a:tr h="46950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Salt type</a:t>
                      </a:r>
                      <a:endParaRPr lang="en-US" sz="1000" kern="100" dirty="0">
                        <a:effectLst/>
                        <a:latin typeface="+mj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Column</a:t>
                      </a:r>
                      <a:endParaRPr lang="en-US" sz="1000" kern="100" dirty="0">
                        <a:effectLst/>
                        <a:latin typeface="+mj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Type</a:t>
                      </a:r>
                      <a:endParaRPr lang="en-US" sz="1000" kern="100" dirty="0">
                        <a:effectLst/>
                        <a:latin typeface="+mj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RMSE*</a:t>
                      </a:r>
                      <a:endParaRPr lang="en-US" sz="1000" kern="100">
                        <a:effectLst/>
                        <a:latin typeface="+mj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i="1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US" sz="1000" b="1" i="1" kern="100" baseline="300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000" b="1" i="1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*</a:t>
                      </a:r>
                      <a:endParaRPr lang="en-US" sz="1000" kern="100">
                        <a:effectLst/>
                        <a:latin typeface="+mj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i="1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sz="1000" b="1" i="1" kern="100" baseline="-250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1</a:t>
                      </a:r>
                      <a:endParaRPr lang="en-US" sz="1000" kern="100">
                        <a:effectLst/>
                        <a:latin typeface="+mj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i="1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sz="1000" b="1" i="1" kern="100" baseline="-250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2</a:t>
                      </a:r>
                      <a:endParaRPr lang="en-US" sz="1000" kern="100">
                        <a:effectLst/>
                        <a:latin typeface="+mj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i="1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US" sz="1000" b="1" i="1" kern="100" baseline="-250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3</a:t>
                      </a:r>
                      <a:endParaRPr lang="en-US" sz="1000" kern="100">
                        <a:effectLst/>
                        <a:latin typeface="+mj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3715923"/>
                  </a:ext>
                </a:extLst>
              </a:tr>
              <a:tr h="3315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Ca</a:t>
                      </a:r>
                      <a:endParaRPr lang="en-US" sz="1000" kern="100">
                        <a:effectLst/>
                        <a:latin typeface="+mj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Soil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0.080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0.919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1.013 ± 0.492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0.328 ± 0.182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0.021 ± 0.003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963461"/>
                  </a:ext>
                </a:extLst>
              </a:tr>
              <a:tr h="3315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Soil+Hydrochar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0.118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0.789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0.597 ± 0.179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0.157 ± 0.059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0.005 ± 0.002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6680910"/>
                  </a:ext>
                </a:extLst>
              </a:tr>
              <a:tr h="3315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Soil+Pyrochar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0.041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0.919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0.625 ± 0.102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0.148 ± 0.036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0.029 ± 0.004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8492023"/>
                  </a:ext>
                </a:extLst>
              </a:tr>
              <a:tr h="1800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 dirty="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 dirty="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6885558"/>
                  </a:ext>
                </a:extLst>
              </a:tr>
              <a:tr h="3315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Mg</a:t>
                      </a:r>
                      <a:endParaRPr lang="en-US" sz="1000" kern="100">
                        <a:effectLst/>
                        <a:latin typeface="+mj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Soil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0.025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0.996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0.996 ± 0.102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0.507 ± 0.058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0.022 ± 0.001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614499"/>
                  </a:ext>
                </a:extLst>
              </a:tr>
              <a:tr h="3315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Soil+Hydrochar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0.116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0.611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12.77</a:t>
                      </a: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± 1.022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1.493 ± 0.128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0.015 ± 0.001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385773"/>
                  </a:ext>
                </a:extLst>
              </a:tr>
              <a:tr h="3315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Soil+Pyrochar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0.037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0.970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8.955</a:t>
                      </a: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± 0.166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3.796 ± 0.095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0.011 ±0.0002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505360"/>
                  </a:ext>
                </a:extLst>
              </a:tr>
              <a:tr h="1800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 dirty="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 dirty="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684452"/>
                  </a:ext>
                </a:extLst>
              </a:tr>
              <a:tr h="3315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Na</a:t>
                      </a:r>
                      <a:endParaRPr lang="en-US" sz="1000" kern="100">
                        <a:effectLst/>
                        <a:latin typeface="+mj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Soil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0.106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0.876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6.328 ± 7.329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1.101 ± 1.316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0.011 ± 0.00097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040451"/>
                  </a:ext>
                </a:extLst>
              </a:tr>
              <a:tr h="3315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Soil+Hydrochar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0.075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0.916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b="1" kern="100" dirty="0">
                          <a:solidFill>
                            <a:schemeClr val="accent2"/>
                          </a:solidFill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12.96</a:t>
                      </a: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 ± 1.816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0.773 ± 0.107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0.005 ± 0.0002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400395"/>
                  </a:ext>
                </a:extLst>
              </a:tr>
              <a:tr h="3315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Soil+Pyrochar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0.062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0.922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1.034 ± 0.211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0.156 ± 0.041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0.013 ± 0.001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445110"/>
                  </a:ext>
                </a:extLst>
              </a:tr>
              <a:tr h="1800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 dirty="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097492"/>
                  </a:ext>
                </a:extLst>
              </a:tr>
              <a:tr h="3315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b="1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</a:t>
                      </a:r>
                      <a:endParaRPr lang="en-US" sz="1000" kern="100">
                        <a:effectLst/>
                        <a:latin typeface="+mj-lt"/>
                        <a:ea typeface="Malgun Gothic" panose="020B0503020000020004" pitchFamily="34" charset="-127"/>
                        <a:cs typeface="Times New Roman" panose="02020603050405020304" pitchFamily="18" charset="0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Soil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0.130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0.847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1.680 ± 1.079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0.198 ± 0.140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0.005 ± 0.001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680948"/>
                  </a:ext>
                </a:extLst>
              </a:tr>
              <a:tr h="3315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kern="100">
                        <a:effectLst/>
                        <a:latin typeface="+mj-lt"/>
                      </a:endParaRP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Soil+Hydrochar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0.066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0.875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0.398 ± 0.026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0.016 ± 0.0014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0.000001 ± 0.00012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2479887"/>
                  </a:ext>
                </a:extLst>
              </a:tr>
              <a:tr h="33156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Soil+Pyrochar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0.074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0.873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0.400 ± 0.067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0.0207 ± 0.008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000" kern="100" dirty="0">
                          <a:effectLst/>
                          <a:latin typeface="+mj-lt"/>
                          <a:ea typeface="Malgun Gothic" panose="020B0503020000020004" pitchFamily="34" charset="-127"/>
                          <a:cs typeface="Times New Roman" panose="02020603050405020304" pitchFamily="18" charset="0"/>
                        </a:rPr>
                        <a:t>0.0007 ± 0.0016</a:t>
                      </a:r>
                    </a:p>
                  </a:txBody>
                  <a:tcPr marL="51145" marR="51145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71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3633284"/>
      </p:ext>
    </p:extLst>
  </p:cSld>
  <p:clrMapOvr>
    <a:masterClrMapping/>
  </p:clrMapOvr>
</p:sld>
</file>

<file path=ppt/theme/theme1.xml><?xml version="1.0" encoding="utf-8"?>
<a:theme xmlns:a="http://schemas.openxmlformats.org/drawingml/2006/main" name="ACWTitle2">
  <a:themeElements>
    <a:clrScheme name="WhiteCropsLive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hiteCropsLive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hiteCropsLive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CropsLive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CropsLive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CropsLive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CropsLive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CropsLive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CropsLive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CropsLive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CropsLive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CropsLive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CropsLive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CropsLive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맑은 고딕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맑은 고딕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맑은 고딕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맑은 고딕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맑은 고딕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맑은 고딕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source_x0020_Type xmlns="d535bf2b-acca-4f61-80bd-8d607474a537">
      <Value>PowerPoint Template</Value>
    </Resource_x0020_Type>
    <PublishingExpirationDate xmlns="http://schemas.microsoft.com/sharepoint/v3" xsi:nil="true"/>
    <PublishingStartDate xmlns="http://schemas.microsoft.com/sharepoint/v3" xsi:nil="true"/>
    <Content_x0020_Area xmlns="d535bf2b-acca-4f61-80bd-8d607474a537">
      <Value>General</Value>
    </Content_x0020_Area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599C43CC1F5E4EAA1A547D2677EAEA" ma:contentTypeVersion="3" ma:contentTypeDescription="Create a new document." ma:contentTypeScope="" ma:versionID="9847b33080bde6c696c4af54dbc49284">
  <xsd:schema xmlns:xsd="http://www.w3.org/2001/XMLSchema" xmlns:p="http://schemas.microsoft.com/office/2006/metadata/properties" xmlns:ns1="http://schemas.microsoft.com/sharepoint/v3" xmlns:ns2="d535bf2b-acca-4f61-80bd-8d607474a537" targetNamespace="http://schemas.microsoft.com/office/2006/metadata/properties" ma:root="true" ma:fieldsID="cfcc5c68a2e51e52abd88c3b00ef6abf" ns1:_="" ns2:_="">
    <xsd:import namespace="http://schemas.microsoft.com/sharepoint/v3"/>
    <xsd:import namespace="d535bf2b-acca-4f61-80bd-8d607474a537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Resource_x0020_Type" minOccurs="0"/>
                <xsd:element ref="ns2:Content_x0020_Area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internalName="PublishingExpirationDate">
      <xsd:simpleType>
        <xsd:restriction base="dms:Unknown"/>
      </xsd:simpleType>
    </xsd:element>
  </xsd:schema>
  <xsd:schema xmlns:xsd="http://www.w3.org/2001/XMLSchema" xmlns:dms="http://schemas.microsoft.com/office/2006/documentManagement/types" targetNamespace="d535bf2b-acca-4f61-80bd-8d607474a537" elementFormDefault="qualified">
    <xsd:import namespace="http://schemas.microsoft.com/office/2006/documentManagement/types"/>
    <xsd:element name="Resource_x0020_Type" ma:index="10" nillable="true" ma:displayName="Resource Type" ma:internalName="Resource_x0020_Typ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Fact Sheet"/>
                    <xsd:enumeration value="Fact Sheet Template"/>
                    <xsd:enumeration value="PowerPoint"/>
                    <xsd:enumeration value="PowerPoint Template"/>
                    <xsd:enumeration value="Poster"/>
                    <xsd:enumeration value="Template"/>
                  </xsd:restriction>
                </xsd:simpleType>
              </xsd:element>
            </xsd:sequence>
          </xsd:extension>
        </xsd:complexContent>
      </xsd:complexType>
    </xsd:element>
    <xsd:element name="Content_x0020_Area" ma:index="11" nillable="true" ma:displayName="Content Area" ma:default="General" ma:internalName="Content_x0020_Area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General"/>
                    <xsd:enumeration value="Community"/>
                    <xsd:enumeration value="Crops &amp; Livestock"/>
                    <xsd:enumeration value="Environment/Natural Resources"/>
                    <xsd:enumeration value="Family &amp; Home"/>
                    <xsd:enumeration value="Food &amp; Health"/>
                    <xsd:enumeration value="Kids &amp; Teens"/>
                    <xsd:enumeration value="Lawn &amp; Garden"/>
                    <xsd:enumeration value="Money &amp; Finance"/>
                    <xsd:enumeration value="Technology"/>
                  </xsd:restriction>
                </xsd:simple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31509AA9-2656-49DC-A5AD-A20934896550}">
  <ds:schemaRefs>
    <ds:schemaRef ds:uri="http://www.w3.org/XML/1998/namespace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purl.org/dc/elements/1.1/"/>
    <ds:schemaRef ds:uri="d535bf2b-acca-4f61-80bd-8d607474a537"/>
    <ds:schemaRef ds:uri="http://schemas.openxmlformats.org/package/2006/metadata/core-properties"/>
    <ds:schemaRef ds:uri="http://purl.org/dc/dcmitype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7FDC0E2-D907-4D5E-AFF4-D7295CBE5D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535bf2b-acca-4f61-80bd-8d607474a537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48DD049B-DAE1-4875-8248-F862C161325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BC9D85A-4A78-44DA-B0CE-B8C2EDECDDB7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ACWTitle2</Template>
  <TotalTime>1703</TotalTime>
  <Words>609</Words>
  <Application>Microsoft Office PowerPoint</Application>
  <PresentationFormat>On-screen Show (4:3)</PresentationFormat>
  <Paragraphs>187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Cambria Math</vt:lpstr>
      <vt:lpstr>Palatino Linotype</vt:lpstr>
      <vt:lpstr>Times New Roman</vt:lpstr>
      <vt:lpstr>ACWTitle2</vt:lpstr>
      <vt:lpstr>CS ChemDraw Drawing</vt:lpstr>
      <vt:lpstr>PowerPoint Presentation</vt:lpstr>
      <vt:lpstr>PowerPoint Presentation</vt:lpstr>
      <vt:lpstr>PowerPoint Presentation</vt:lpstr>
      <vt:lpstr>Bromide BTC in column for a) soil (control), b) soil + pyrochar, and c) soil + hydrochar columns. Solid lines are fitting with the CXTFIT model. </vt:lpstr>
      <vt:lpstr> Soil Physical Parameters and Experimental Conditions in the Miscible Displacement Column Experiments. </vt:lpstr>
      <vt:lpstr>PowerPoint Presentation</vt:lpstr>
      <vt:lpstr>The goodness of fit of the MRTM model constant on salt BTC under the different treatments in soil columns.</vt:lpstr>
    </vt:vector>
  </TitlesOfParts>
  <Company>LSU AgCenter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Cjeong</dc:creator>
  <cp:lastModifiedBy>Jeong, Changyoon</cp:lastModifiedBy>
  <cp:revision>104</cp:revision>
  <dcterms:created xsi:type="dcterms:W3CDTF">2011-10-12T20:50:33Z</dcterms:created>
  <dcterms:modified xsi:type="dcterms:W3CDTF">2025-04-28T16:15:23Z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21400.0000000000</vt:lpwstr>
  </property>
  <property fmtid="{D5CDD505-2E9C-101B-9397-08002B2CF9AE}" pid="3" name="Resource Type">
    <vt:lpwstr>PowerPoint Template</vt:lpwstr>
  </property>
  <property fmtid="{D5CDD505-2E9C-101B-9397-08002B2CF9AE}" pid="4" name="Content Area">
    <vt:lpwstr>General</vt:lpwstr>
  </property>
  <property fmtid="{D5CDD505-2E9C-101B-9397-08002B2CF9AE}" pid="5" name="PublishingExpirationDate">
    <vt:lpwstr/>
  </property>
  <property fmtid="{D5CDD505-2E9C-101B-9397-08002B2CF9AE}" pid="6" name="PublishingStartDate">
    <vt:lpwstr/>
  </property>
</Properties>
</file>