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5"/>
  </p:notesMasterIdLst>
  <p:handoutMasterIdLst>
    <p:handoutMasterId r:id="rId16"/>
  </p:handoutMasterIdLst>
  <p:sldIdLst>
    <p:sldId id="257" r:id="rId3"/>
    <p:sldId id="260" r:id="rId4"/>
    <p:sldId id="302" r:id="rId5"/>
    <p:sldId id="304" r:id="rId6"/>
    <p:sldId id="305" r:id="rId7"/>
    <p:sldId id="306" r:id="rId8"/>
    <p:sldId id="290" r:id="rId9"/>
    <p:sldId id="308" r:id="rId10"/>
    <p:sldId id="309" r:id="rId11"/>
    <p:sldId id="293" r:id="rId12"/>
    <p:sldId id="281" r:id="rId13"/>
    <p:sldId id="327" r:id="rId14"/>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29EEFB-40B8-4C61-A28B-6F5052BA0AB0}">
          <p14:sldIdLst>
            <p14:sldId id="257"/>
          </p14:sldIdLst>
        </p14:section>
        <p14:section name="背景" id="{39F048F6-6EE2-4788-84F0-8F4245273699}">
          <p14:sldIdLst>
            <p14:sldId id="260"/>
            <p14:sldId id="302"/>
          </p14:sldIdLst>
        </p14:section>
        <p14:section name="研究内容" id="{5FA9CFC0-F86A-4E64-976F-E7FFC0D51CDA}">
          <p14:sldIdLst>
            <p14:sldId id="304"/>
            <p14:sldId id="305"/>
            <p14:sldId id="306"/>
          </p14:sldIdLst>
        </p14:section>
        <p14:section name="结果" id="{94F717E1-5E6F-4BB3-B4BD-5AF1DDBD8F17}">
          <p14:sldIdLst>
            <p14:sldId id="290"/>
            <p14:sldId id="308"/>
            <p14:sldId id="309"/>
            <p14:sldId id="293"/>
          </p14:sldIdLst>
        </p14:section>
        <p14:section name="总结" id="{11AEB4BF-5A49-4B03-ABD6-A5140CBC0C0A}">
          <p14:sldIdLst>
            <p14:sldId id="281"/>
            <p14:sldId id="327"/>
          </p14:sldIdLst>
        </p14:section>
      </p14:sectionLst>
    </p:ext>
    <p:ext uri="{EFAFB233-063F-42B5-8137-9DF3F51BA10A}">
      <p15:sldGuideLst xmlns:p15="http://schemas.microsoft.com/office/powerpoint/2012/main">
        <p15:guide id="1" orient="horz" pos="1950" userDrawn="1">
          <p15:clr>
            <a:srgbClr val="A4A3A4"/>
          </p15:clr>
        </p15:guide>
        <p15:guide id="2" pos="37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immortal1994" initials="i" lastIdx="1" clrIdx="1"/>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AF8"/>
    <a:srgbClr val="E5EAF2"/>
    <a:srgbClr val="DFEDEE"/>
    <a:srgbClr val="E3F7FF"/>
    <a:srgbClr val="008000"/>
    <a:srgbClr val="FA8072"/>
    <a:srgbClr val="4169E1"/>
    <a:srgbClr val="2F5597"/>
    <a:srgbClr val="0484B1"/>
    <a:srgbClr val="114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5" autoAdjust="0"/>
    <p:restoredTop sz="76888"/>
  </p:normalViewPr>
  <p:slideViewPr>
    <p:cSldViewPr snapToGrid="0" showGuides="1">
      <p:cViewPr varScale="1">
        <p:scale>
          <a:sx n="71" d="100"/>
          <a:sy n="71" d="100"/>
        </p:scale>
        <p:origin x="1672" y="176"/>
      </p:cViewPr>
      <p:guideLst>
        <p:guide orient="horz" pos="1950"/>
        <p:guide pos="3789"/>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2025/4/24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Good morning everyone, my name is WH, I am a graduate student from Ocean University of China. It is my great honor to share my research with you here. My research is about the Evaluation of Hourly Solar Radiation Products for Solar Energy Applications over China.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In addition to the results mentioned above, DHI estimations have different characteristics from SSI. ① First of all, the ranking of products changes. Accuracy of DHI estimations improves from ERA5, Solcast, to SARAH-E and CERES, and trend consistency improves from Solcast, CERES, SARAH-E, to ERA5.</a:t>
            </a:r>
          </a:p>
          <a:p>
            <a:r>
              <a:rPr lang="en-US" altLang="zh-CN" dirty="0"/>
              <a:t>② Besides, while SSI is overestimated by all products. More underestimations were found in the DHI test. CERES are totally underestimated. SARAH-E and Solcast also show underestimations in the western region.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Last, average evaluation indices for each product are shown in this table. The bold red data are the best product performance. Bold black ones are the second best. The rankings of product performance are listed below. Overall, CERES demonstrate the highest accuracy, while ERA5 and MERRA-2 demonstrate the highest trend consistency. Though reasons for performance may need further confirmation, hopefully these exact data about hourly SSI and DHI estimations could provide a reference for selecting the most suitable hourly irradiation datasets.</a:t>
            </a:r>
          </a:p>
          <a:p>
            <a:endParaRPr lang="en-US" altLang="zh-CN" dirty="0">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That’s all, Thank you for your kind attention.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ts val="1300"/>
              </a:lnSpc>
              <a:spcBef>
                <a:spcPts val="0"/>
              </a:spcBef>
              <a:spcAft>
                <a:spcPts val="0"/>
              </a:spcAft>
            </a:pP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To achieve carbon neutrality, we need transition to clean energy like solar power, which is typically harnessed through photovoltaic and concentrating solar power. </a:t>
            </a:r>
            <a:r>
              <a:rPr lang="en-GB" altLang="zh-CN" sz="1800" b="1" dirty="0">
                <a:solidFill>
                  <a:srgbClr val="0000FF"/>
                </a:solidFill>
                <a:effectLst/>
                <a:latin typeface="Calibri" panose="020F0502020204030204" pitchFamily="34" charset="0"/>
                <a:ea typeface="宋体" pitchFamily="2" charset="-122"/>
                <a:cs typeface="Calibri" panose="020F0502020204030204" pitchFamily="34" charset="0"/>
              </a:rPr>
              <a:t>Hourly</a:t>
            </a:r>
            <a:r>
              <a:rPr lang="en-GB" altLang="zh-CN" sz="1800" dirty="0">
                <a:solidFill>
                  <a:srgbClr val="000000"/>
                </a:solidFill>
                <a:effectLst/>
                <a:latin typeface="宋体" pitchFamily="2" charset="-122"/>
                <a:ea typeface="宋体" pitchFamily="2" charset="-122"/>
                <a:cs typeface="Calibri" panose="020F0502020204030204" pitchFamily="34" charset="0"/>
              </a:rPr>
              <a:t> </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radiation data is often required in models to assess accurate power generation potential. </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SSI is the total solar </a:t>
            </a:r>
            <a:r>
              <a:rPr lang="en-GB" altLang="zh-CN" sz="1800" dirty="0">
                <a:solidFill>
                  <a:srgbClr val="000000"/>
                </a:solidFill>
                <a:effectLst/>
                <a:latin typeface="Calibri" panose="020F0502020204030204" pitchFamily="34" charset="0"/>
                <a:ea typeface="宋体" pitchFamily="2" charset="-122"/>
                <a:cs typeface="Palatino Linotype" panose="02040502050505030304" charset="0"/>
              </a:rPr>
              <a:t>irradiance</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reaching the surface. </a:t>
            </a:r>
            <a:r>
              <a:rPr lang="en-GB" altLang="zh-CN" sz="1800" dirty="0">
                <a:solidFill>
                  <a:srgbClr val="000000"/>
                </a:solidFill>
                <a:effectLst/>
                <a:latin typeface="Calibri" panose="020F0502020204030204" pitchFamily="34" charset="0"/>
                <a:ea typeface="宋体" pitchFamily="2" charset="-122"/>
                <a:cs typeface="Palatino Linotype" panose="02040502050505030304" charset="0"/>
              </a:rPr>
              <a:t>Direct irradiance, the part of SSI neither scattered nor absorbed, is usually provided as DNI and DHI. The DHI is the irradiance reaching a horizontal plane at the surface.</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Among these variables </a:t>
            </a:r>
            <a:r>
              <a:rPr lang="en-GB" altLang="zh-CN" sz="1800" b="1" dirty="0">
                <a:solidFill>
                  <a:srgbClr val="0000FF"/>
                </a:solidFill>
                <a:effectLst/>
                <a:latin typeface="Calibri" panose="020F0502020204030204" pitchFamily="34" charset="0"/>
                <a:ea typeface="宋体" pitchFamily="2" charset="-122"/>
                <a:cs typeface="Times New Roman" panose="02020603050405020304" pitchFamily="18" charset="0"/>
              </a:rPr>
              <a:t>SSI and DHI</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estimations are validated, as they had direct impact</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s</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on PV and CSP. Ground observation</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s</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as measured values, but limited in spatial coverage, are used as the reference to validate products. </a:t>
            </a:r>
            <a:endParaRPr lang="en-GB" altLang="zh-CN" dirty="0">
              <a:solidFill>
                <a:srgbClr val="000000"/>
              </a:solidFill>
              <a:effectLst/>
              <a:latin typeface="Palatino Linotype" panose="02040502050505030304" charset="0"/>
              <a:ea typeface="宋体"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12020DF-609D-469D-AA65-D123F325B72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algn="just">
              <a:lnSpc>
                <a:spcPts val="1300"/>
              </a:lnSpc>
              <a:spcBef>
                <a:spcPts val="0"/>
              </a:spcBef>
              <a:spcAft>
                <a:spcPts val="0"/>
              </a:spcAft>
            </a:pP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There have been many works evaluating SS</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I</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datasets. But it is uncommon to verify hourly </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data</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in China. </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A</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s shown in the table above</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 hourly </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validation were subject to time or region constraints. Besides, there was not much consideration about trend consistency. </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T</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he v</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alida</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tion of </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DHI</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is </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even</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less.</a:t>
            </a:r>
            <a:r>
              <a:rPr lang="en-GB" altLang="zh-CN" sz="1800" dirty="0">
                <a:solidFill>
                  <a:srgbClr val="000000"/>
                </a:solidFill>
                <a:effectLst/>
                <a:latin typeface="宋体" pitchFamily="2" charset="-122"/>
                <a:ea typeface="宋体" pitchFamily="2" charset="-122"/>
                <a:cs typeface="Calibri" panose="020F0502020204030204" pitchFamily="34" charset="0"/>
              </a:rPr>
              <a:t> </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The only validations in China involve only 3 years, and hourly validation is only carried out for ERA5.</a:t>
            </a:r>
            <a:r>
              <a:rPr lang="en-GB" altLang="zh-CN" sz="1800" dirty="0">
                <a:solidFill>
                  <a:srgbClr val="000000"/>
                </a:solidFill>
                <a:effectLst/>
                <a:latin typeface="宋体" pitchFamily="2" charset="-122"/>
                <a:ea typeface="宋体" pitchFamily="2" charset="-122"/>
                <a:cs typeface="Calibri" panose="020F0502020204030204" pitchFamily="34" charset="0"/>
              </a:rPr>
              <a:t> </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This study, therefore, aims to further validate both accuracy and trend consistency of hourly SS</a:t>
            </a:r>
            <a:r>
              <a:rPr lang="en-GB" altLang="zh-CN" sz="1800" dirty="0">
                <a:solidFill>
                  <a:srgbClr val="000000"/>
                </a:solidFill>
                <a:effectLst/>
                <a:latin typeface="Calibri" panose="020F0502020204030204" pitchFamily="34" charset="0"/>
                <a:ea typeface="宋体" pitchFamily="2" charset="-122"/>
                <a:cs typeface="Calibri" panose="020F0502020204030204" pitchFamily="34" charset="0"/>
              </a:rPr>
              <a:t>I and DHI</a:t>
            </a:r>
            <a:r>
              <a:rPr lang="en-GB" altLang="zh-CN" sz="1800" dirty="0">
                <a:solidFill>
                  <a:srgbClr val="000000"/>
                </a:solidFill>
                <a:effectLst/>
                <a:latin typeface="Calibri" panose="020F0502020204030204" pitchFamily="34" charset="0"/>
                <a:ea typeface="宋体" pitchFamily="2" charset="-122"/>
                <a:cs typeface="Times New Roman" panose="02020603050405020304" pitchFamily="18" charset="0"/>
              </a:rPr>
              <a:t> estimations, using 22 years of observations from 96 stations.  </a:t>
            </a:r>
            <a:endParaRPr lang="en-GB" altLang="zh-CN" dirty="0">
              <a:solidFill>
                <a:srgbClr val="000000"/>
              </a:solidFill>
              <a:effectLst/>
              <a:latin typeface="Palatino Linotype" panose="02040502050505030304" charset="0"/>
              <a:ea typeface="宋体" pitchFamily="2" charset="-122"/>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As for validated data, we selected five long-term hourly SSI and DHI products in this Table, which meet the following three criteria: (1) providing hourly data; (2) covering most regions of China; (3) offering a long time series of no less than 10 years up to present.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Then, we chose 22-year hourly observations from CMA as our reference data. All the 96 stations in this map provide SSI observations, and the 17 orange ones also provide DHI data. The stations were divided into four regions according to their geographical characteristics.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Since the estimations of SSI and DHI share similar patterns, in this report, I will use SSI as example to </a:t>
            </a:r>
            <a:r>
              <a:rPr lang="en-US" altLang="zh-CN" dirty="0" err="1"/>
              <a:t>summarise</a:t>
            </a:r>
            <a:r>
              <a:rPr lang="en-US" altLang="zh-CN" dirty="0"/>
              <a:t> the estimation features at the diurnal pattern of annual and national scale, seasonal scale, and regional scale</a:t>
            </a:r>
            <a:r>
              <a:rPr lang="en-US" altLang="zh-CN"/>
              <a:t>, then the </a:t>
            </a:r>
            <a:r>
              <a:rPr lang="en-US" altLang="zh-CN" dirty="0"/>
              <a:t>difference of variables. Each parts include both accuracy and the trend consistency. Specifically, Trend Consistency analysis mainly based on the absolute bias of decadal trends, calculated from the relative SSI and DHI anomalies. we selected three indices for the accuracy test on the right. The nMBD reflects the over or underestimation of the products. nMABD reflects the absolute magnitude of the bias, and nRMSD reflects the dispersion of the estimation bias.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Our results starts on this page. First, we got the hourly accuracy indices on the left panel. The pentagrams and bars in right panel represent the trend biases and absolute trend biases of estimations. </a:t>
            </a:r>
          </a:p>
          <a:p>
            <a:r>
              <a:rPr lang="en-US" altLang="zh-CN" dirty="0"/>
              <a:t>① It is observed that larger deviations occur at sunrise and sunset with lower solar elevation angles. This may be mainly attributed to extended light paths, which amplify the impact of atmospheric constituents on light attenuation.</a:t>
            </a:r>
          </a:p>
          <a:p>
            <a:r>
              <a:rPr lang="en-US" altLang="zh-CN" dirty="0"/>
              <a:t>② As for accuracy, nMBD in subfigure (a) shows that all products overestimate the variables. </a:t>
            </a:r>
          </a:p>
          <a:p>
            <a:r>
              <a:rPr lang="en-US" altLang="zh-CN" dirty="0"/>
              <a:t>③ Among the five products, accuracy improves from MERRA-2, ERA5, SARAH-E, and CERES, to Solcast. While trend consistency improves from Solcast, SARAH-E, CERES, ERA5, to MERRA-2.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For seasonal test. We defined the warm season as April to September, and the cold season as October to next March. Given the similar diurnal patterns of accuracy in both seasons, we subtracted the indices of cold season from that of warm season, as illustrated on the left. Most of the values are larger than 0, indicating that accuracy is lower in the cold season. The green bars on the right panel, higher than the red ones, indicating that the trend consistency is also lower in the cold season, when the surface reflectance enhanced because of snow, and aerosol concentrations get higher because of the heat supply.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Based on the partition in the upper left, the three figures in the second line summarize the accuracy and trend consistency across 4 regions. Overall, the estimation of south China SC and southwestern SW has greater potential to improve. ① SC is characterized by dense populations and monsoonal climate, thereby high levels of aerosol and cloud. ② SW is characterized by rugged plateau terrain and highly variable cloud cover. This illustrates an inadequate consideration about cloud, aerosols, and terrain in radiation estimation.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userDrawn="1">
            <p:ph type="title"/>
          </p:nvPr>
        </p:nvSpPr>
        <p:spPr>
          <a:xfrm>
            <a:off x="609600" y="947212"/>
            <a:ext cx="8048303" cy="44196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spc="200" baseline="0">
                <a:solidFill>
                  <a:schemeClr val="accent1"/>
                </a:solidFill>
                <a:latin typeface="+mj-lt"/>
                <a:ea typeface="+mj-ea"/>
                <a:cs typeface="+mj-cs"/>
              </a:defRPr>
            </a:lvl1pPr>
          </a:lstStyle>
          <a:p>
            <a:r>
              <a:rPr lang="zh-CN" altLang="en-US" dirty="0"/>
              <a:t>单击此处编辑母版标题样式</a:t>
            </a:r>
          </a:p>
        </p:txBody>
      </p:sp>
      <p:sp>
        <p:nvSpPr>
          <p:cNvPr id="2"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B0E18-32FB-452B-B61B-EEDA2F18C77F}" type="datetimeFigureOut">
              <a:rPr lang="zh-CN" altLang="en-US" smtClean="0"/>
              <a:t>2025/4/24</a:t>
            </a:fld>
            <a:endParaRPr lang="zh-CN" altLang="en-US"/>
          </a:p>
        </p:txBody>
      </p:sp>
      <p:sp>
        <p:nvSpPr>
          <p:cNvPr id="3"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5"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8664-E77B-4E7B-86B7-C9ADE3B232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558"/>
            <a:ext cx="10363200" cy="1470116"/>
          </a:xfrm>
        </p:spPr>
        <p:txBody>
          <a:bodyPr/>
          <a:lstStyle/>
          <a:p>
            <a:r>
              <a:rPr lang="zh-CN" altLang="en-US"/>
              <a:t>单击此处编辑母版标题样式</a:t>
            </a:r>
          </a:p>
        </p:txBody>
      </p:sp>
      <p:sp>
        <p:nvSpPr>
          <p:cNvPr id="3" name="副标题 2"/>
          <p:cNvSpPr>
            <a:spLocks noGrp="1"/>
          </p:cNvSpPr>
          <p:nvPr>
            <p:ph type="subTitle" idx="1"/>
          </p:nvPr>
        </p:nvSpPr>
        <p:spPr>
          <a:xfrm>
            <a:off x="1828800" y="3886440"/>
            <a:ext cx="8534400" cy="1752709"/>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173"/>
            <a:ext cx="10363200" cy="1362160"/>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893"/>
            <a:ext cx="10363200" cy="1500280"/>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7365" indent="0">
              <a:buNone/>
              <a:defRPr sz="1865">
                <a:solidFill>
                  <a:schemeClr val="tx1">
                    <a:tint val="75000"/>
                  </a:schemeClr>
                </a:solidFill>
              </a:defRPr>
            </a:lvl6pPr>
            <a:lvl7pPr marL="3656965"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225"/>
            <a:ext cx="5384800" cy="3395874"/>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225"/>
            <a:ext cx="5384800" cy="3395874"/>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55"/>
            <a:ext cx="10972800" cy="1143071"/>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208"/>
            <a:ext cx="5386917" cy="639802"/>
          </a:xfrm>
        </p:spPr>
        <p:txBody>
          <a:bodyPr anchor="b"/>
          <a:lstStyle>
            <a:lvl1pPr marL="0" indent="0">
              <a:buNone/>
              <a:defRPr sz="3200" b="1"/>
            </a:lvl1pPr>
            <a:lvl2pPr marL="609600" indent="0">
              <a:buNone/>
              <a:defRPr sz="2665" b="1"/>
            </a:lvl2pPr>
            <a:lvl3pPr marL="1219200" indent="0">
              <a:buNone/>
              <a:defRPr sz="2400" b="1"/>
            </a:lvl3pPr>
            <a:lvl4pPr marL="1828165" indent="0">
              <a:buNone/>
              <a:defRPr sz="2135" b="1"/>
            </a:lvl4pPr>
            <a:lvl5pPr marL="2437765" indent="0">
              <a:buNone/>
              <a:defRPr sz="2135" b="1"/>
            </a:lvl5pPr>
            <a:lvl6pPr marL="3047365" indent="0">
              <a:buNone/>
              <a:defRPr sz="2135" b="1"/>
            </a:lvl6pPr>
            <a:lvl7pPr marL="3656965"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010"/>
            <a:ext cx="5386917" cy="3951532"/>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208"/>
            <a:ext cx="5389033" cy="639802"/>
          </a:xfrm>
        </p:spPr>
        <p:txBody>
          <a:bodyPr anchor="b"/>
          <a:lstStyle>
            <a:lvl1pPr marL="0" indent="0">
              <a:buNone/>
              <a:defRPr sz="3200" b="1"/>
            </a:lvl1pPr>
            <a:lvl2pPr marL="609600" indent="0">
              <a:buNone/>
              <a:defRPr sz="2665" b="1"/>
            </a:lvl2pPr>
            <a:lvl3pPr marL="1219200" indent="0">
              <a:buNone/>
              <a:defRPr sz="2400" b="1"/>
            </a:lvl3pPr>
            <a:lvl4pPr marL="1828165" indent="0">
              <a:buNone/>
              <a:defRPr sz="2135" b="1"/>
            </a:lvl4pPr>
            <a:lvl5pPr marL="2437765" indent="0">
              <a:buNone/>
              <a:defRPr sz="2135" b="1"/>
            </a:lvl5pPr>
            <a:lvl6pPr marL="3047365" indent="0">
              <a:buNone/>
              <a:defRPr sz="2135" b="1"/>
            </a:lvl6pPr>
            <a:lvl7pPr marL="3656965"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5010"/>
            <a:ext cx="5389033" cy="3951532"/>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27000" y="0"/>
            <a:ext cx="155575" cy="741045"/>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165"/>
            <a:endParaRPr lang="zh-CN" altLang="en-US" sz="1865" dirty="0">
              <a:solidFill>
                <a:srgbClr val="E7E6E6">
                  <a:lumMod val="50000"/>
                </a:srgbClr>
              </a:solidFill>
              <a:cs typeface="+mn-ea"/>
              <a:sym typeface="+mn-lt"/>
            </a:endParaRPr>
          </a:p>
        </p:txBody>
      </p:sp>
      <p:sp>
        <p:nvSpPr>
          <p:cNvPr id="2" name="日期占位符 1"/>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5" name="矩形 4"/>
          <p:cNvSpPr/>
          <p:nvPr userDrawn="1"/>
        </p:nvSpPr>
        <p:spPr>
          <a:xfrm>
            <a:off x="0" y="0"/>
            <a:ext cx="191770" cy="7410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165"/>
            <a:endParaRPr lang="zh-CN" altLang="en-US" sz="1865" dirty="0">
              <a:solidFill>
                <a:srgbClr val="E7E6E6">
                  <a:lumMod val="50000"/>
                </a:srgbClr>
              </a:solidFill>
              <a:cs typeface="+mn-ea"/>
              <a:sym typeface="+mn-lt"/>
            </a:endParaRPr>
          </a:p>
        </p:txBody>
      </p:sp>
      <p:cxnSp>
        <p:nvCxnSpPr>
          <p:cNvPr id="8" name="直接连接符 7"/>
          <p:cNvCxnSpPr/>
          <p:nvPr userDrawn="1"/>
        </p:nvCxnSpPr>
        <p:spPr>
          <a:xfrm flipV="1">
            <a:off x="342900" y="879475"/>
            <a:ext cx="11451590" cy="32385"/>
          </a:xfrm>
          <a:prstGeom prst="line">
            <a:avLst/>
          </a:prstGeom>
          <a:ln>
            <a:solidFill>
              <a:schemeClr val="accent1">
                <a:lumMod val="20000"/>
                <a:lumOff val="80000"/>
              </a:schemeClr>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userDrawn="1"/>
        </p:nvCxnSpPr>
        <p:spPr>
          <a:xfrm>
            <a:off x="342900" y="859155"/>
            <a:ext cx="3895725" cy="10160"/>
          </a:xfrm>
          <a:prstGeom prst="line">
            <a:avLst/>
          </a:prstGeom>
          <a:ln w="57150" cmpd="sng">
            <a:solidFill>
              <a:schemeClr val="tx2">
                <a:lumMod val="75000"/>
              </a:schemeClr>
            </a:solidFill>
            <a:prstDash val="soli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67"/>
            <a:ext cx="4011084" cy="1162122"/>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67"/>
            <a:ext cx="6815667" cy="5853475"/>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90"/>
            <a:ext cx="4011084" cy="4691352"/>
          </a:xfr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896"/>
            <a:ext cx="7315200" cy="566773"/>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813"/>
            <a:ext cx="7315200" cy="4115055"/>
          </a:xfrm>
        </p:spPr>
        <p:txBody>
          <a:bodyPr/>
          <a:lstStyle>
            <a:lvl1pPr marL="0" indent="0">
              <a:buNone/>
              <a:defRPr sz="4265"/>
            </a:lvl1pPr>
            <a:lvl2pPr marL="609600" indent="0">
              <a:buNone/>
              <a:defRPr sz="3730"/>
            </a:lvl2pPr>
            <a:lvl3pPr marL="1219200" indent="0">
              <a:buNone/>
              <a:defRPr sz="3200"/>
            </a:lvl3pPr>
            <a:lvl4pPr marL="1828165" indent="0">
              <a:buNone/>
              <a:defRPr sz="2665"/>
            </a:lvl4pPr>
            <a:lvl5pPr marL="2437765" indent="0">
              <a:buNone/>
              <a:defRPr sz="2665"/>
            </a:lvl5pPr>
            <a:lvl6pPr marL="3047365" indent="0">
              <a:buNone/>
              <a:defRPr sz="2665"/>
            </a:lvl6pPr>
            <a:lvl7pPr marL="3656965"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7669"/>
            <a:ext cx="7315200" cy="804912"/>
          </a:xfr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88"/>
            <a:ext cx="2743200" cy="438970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88"/>
            <a:ext cx="8026400" cy="438970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
        <p:nvSpPr>
          <p:cNvPr id="20" name="图片占位符 2"/>
          <p:cNvSpPr>
            <a:spLocks noGrp="1"/>
          </p:cNvSpPr>
          <p:nvPr>
            <p:ph type="pic" sz="quarter" idx="11"/>
          </p:nvPr>
        </p:nvSpPr>
        <p:spPr>
          <a:xfrm rot="19473986">
            <a:off x="1492417" y="1789129"/>
            <a:ext cx="1910367" cy="2357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2" name="图片占位符 2"/>
          <p:cNvSpPr>
            <a:spLocks noGrp="1"/>
          </p:cNvSpPr>
          <p:nvPr>
            <p:ph type="pic" sz="quarter" idx="12"/>
          </p:nvPr>
        </p:nvSpPr>
        <p:spPr>
          <a:xfrm rot="19473986">
            <a:off x="2638311" y="1789129"/>
            <a:ext cx="1910367" cy="2357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4" name="图片占位符 2"/>
          <p:cNvSpPr>
            <a:spLocks noGrp="1"/>
          </p:cNvSpPr>
          <p:nvPr>
            <p:ph type="pic" sz="quarter" idx="13"/>
          </p:nvPr>
        </p:nvSpPr>
        <p:spPr>
          <a:xfrm rot="19473986">
            <a:off x="4047165" y="1807399"/>
            <a:ext cx="1910367" cy="2357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6" name="图片占位符 2"/>
          <p:cNvSpPr>
            <a:spLocks noGrp="1"/>
          </p:cNvSpPr>
          <p:nvPr>
            <p:ph type="pic" sz="quarter" idx="14"/>
          </p:nvPr>
        </p:nvSpPr>
        <p:spPr>
          <a:xfrm rot="19473986">
            <a:off x="6905263" y="1807795"/>
            <a:ext cx="1910367" cy="2357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8" name="图片占位符 2"/>
          <p:cNvSpPr>
            <a:spLocks noGrp="1"/>
          </p:cNvSpPr>
          <p:nvPr>
            <p:ph type="pic" sz="quarter" idx="15"/>
          </p:nvPr>
        </p:nvSpPr>
        <p:spPr>
          <a:xfrm rot="19473986">
            <a:off x="8435033" y="1808190"/>
            <a:ext cx="1910367" cy="2357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13" name="图片占位符 13"/>
          <p:cNvSpPr>
            <a:spLocks noGrp="1"/>
          </p:cNvSpPr>
          <p:nvPr>
            <p:ph type="pic" sz="quarter" idx="10"/>
          </p:nvPr>
        </p:nvSpPr>
        <p:spPr>
          <a:xfrm>
            <a:off x="-1713367" y="-1813944"/>
            <a:ext cx="2997201" cy="2752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lang="zh-CN" altLang="en-US" sz="8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35" presetClass="path" presetSubtype="0" repeatCount="2000" autoRev="1" fill="hold" grpId="1" nodeType="withEffect">
                                  <p:stCondLst>
                                    <p:cond delay="500"/>
                                  </p:stCondLst>
                                  <p:childTnLst>
                                    <p:animMotion origin="layout" path="M -1.04167E-6 -0.00324 L -0.0681 -0.00324 " pathEditMode="relative" rAng="0" ptsTypes="AA">
                                      <p:cBhvr>
                                        <p:cTn id="10" dur="2000" fill="hold"/>
                                        <p:tgtEl>
                                          <p:spTgt spid="20"/>
                                        </p:tgtEl>
                                        <p:attrNameLst>
                                          <p:attrName>ppt_x</p:attrName>
                                          <p:attrName>ppt_y</p:attrName>
                                        </p:attrNameLst>
                                      </p:cBhvr>
                                      <p:rCtr x="-3411" y="0"/>
                                    </p:animMotion>
                                  </p:childTnLst>
                                </p:cTn>
                              </p:par>
                              <p:par>
                                <p:cTn id="11" presetID="2" presetClass="entr" presetSubtype="2" fill="hold" grpId="0" nodeType="withEffect">
                                  <p:stCondLst>
                                    <p:cond delay="150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35" presetClass="path" presetSubtype="0" repeatCount="2000" autoRev="1" fill="hold" grpId="1" nodeType="withEffect">
                                  <p:stCondLst>
                                    <p:cond delay="2000"/>
                                  </p:stCondLst>
                                  <p:childTnLst>
                                    <p:animMotion origin="layout" path="M -1.45833E-6 -0.00324 L -0.0681 -0.00324 " pathEditMode="relative" rAng="0" ptsTypes="AA">
                                      <p:cBhvr>
                                        <p:cTn id="16" dur="2000" fill="hold"/>
                                        <p:tgtEl>
                                          <p:spTgt spid="22"/>
                                        </p:tgtEl>
                                        <p:attrNameLst>
                                          <p:attrName>ppt_x</p:attrName>
                                          <p:attrName>ppt_y</p:attrName>
                                        </p:attrNameLst>
                                      </p:cBhvr>
                                      <p:rCtr x="-3411" y="0"/>
                                    </p:animMotion>
                                  </p:childTnLst>
                                </p:cTn>
                              </p:par>
                              <p:par>
                                <p:cTn id="17" presetID="2" presetClass="entr" presetSubtype="2" fill="hold" grpId="0" nodeType="withEffect">
                                  <p:stCondLst>
                                    <p:cond delay="3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35" presetClass="path" presetSubtype="0" repeatCount="2000" autoRev="1" fill="hold" grpId="1" nodeType="withEffect">
                                  <p:stCondLst>
                                    <p:cond delay="3500"/>
                                  </p:stCondLst>
                                  <p:childTnLst>
                                    <p:animMotion origin="layout" path="M 3.54167E-6 -0.00325 L -0.0681 -0.00325 " pathEditMode="relative" rAng="0" ptsTypes="AA">
                                      <p:cBhvr>
                                        <p:cTn id="22" dur="2000" fill="hold"/>
                                        <p:tgtEl>
                                          <p:spTgt spid="24"/>
                                        </p:tgtEl>
                                        <p:attrNameLst>
                                          <p:attrName>ppt_x</p:attrName>
                                          <p:attrName>ppt_y</p:attrName>
                                        </p:attrNameLst>
                                      </p:cBhvr>
                                      <p:rCtr x="-3411" y="0"/>
                                    </p:animMotion>
                                  </p:childTnLst>
                                </p:cTn>
                              </p:par>
                              <p:par>
                                <p:cTn id="23" presetID="2" presetClass="entr" presetSubtype="2" fill="hold" grpId="0" nodeType="withEffect">
                                  <p:stCondLst>
                                    <p:cond delay="40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35" presetClass="path" presetSubtype="0" repeatCount="2000" autoRev="1" fill="hold" grpId="1" nodeType="withEffect">
                                  <p:stCondLst>
                                    <p:cond delay="4500"/>
                                  </p:stCondLst>
                                  <p:childTnLst>
                                    <p:animMotion origin="layout" path="M -1.45833E-6 -0.00324 L -0.0681 -0.00324 " pathEditMode="relative" rAng="0" ptsTypes="AA">
                                      <p:cBhvr>
                                        <p:cTn id="28" dur="2000" fill="hold"/>
                                        <p:tgtEl>
                                          <p:spTgt spid="26"/>
                                        </p:tgtEl>
                                        <p:attrNameLst>
                                          <p:attrName>ppt_x</p:attrName>
                                          <p:attrName>ppt_y</p:attrName>
                                        </p:attrNameLst>
                                      </p:cBhvr>
                                      <p:rCtr x="-3411" y="0"/>
                                    </p:animMotion>
                                  </p:childTnLst>
                                </p:cTn>
                              </p:par>
                              <p:par>
                                <p:cTn id="29" presetID="2" presetClass="entr" presetSubtype="2" fill="hold" grpId="0" nodeType="withEffect">
                                  <p:stCondLst>
                                    <p:cond delay="5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35" presetClass="path" presetSubtype="0" repeatCount="2000" autoRev="1" fill="hold" grpId="1" nodeType="withEffect">
                                  <p:stCondLst>
                                    <p:cond delay="5500"/>
                                  </p:stCondLst>
                                  <p:childTnLst>
                                    <p:animMotion origin="layout" path="M 1.38889E-6 -0.00324 L -0.06806 -0.00324 " pathEditMode="relative" rAng="0" ptsTypes="AA">
                                      <p:cBhvr>
                                        <p:cTn id="34" dur="2000" fill="hold"/>
                                        <p:tgtEl>
                                          <p:spTgt spid="28"/>
                                        </p:tgtEl>
                                        <p:attrNameLst>
                                          <p:attrName>ppt_x</p:attrName>
                                          <p:attrName>ppt_y</p:attrName>
                                        </p:attrNameLst>
                                      </p:cBhvr>
                                      <p:rCtr x="-34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bldLvl="0" animBg="1"/>
      <p:bldP spid="22" grpId="0" bldLvl="0" animBg="1"/>
      <p:bldP spid="22" grpId="1" bldLvl="0" animBg="1"/>
      <p:bldP spid="24" grpId="0" bldLvl="0" animBg="1"/>
      <p:bldP spid="24" grpId="1" bldLvl="0" animBg="1"/>
      <p:bldP spid="26" grpId="0" bldLvl="0" animBg="1"/>
      <p:bldP spid="26" grpId="1" bldLvl="0" animBg="1"/>
      <p:bldP spid="28" grpId="0" bldLvl="0" animBg="1"/>
      <p:bldP spid="28" grpId="1" bldLvl="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0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6" name="文本占位符 15"/>
          <p:cNvSpPr>
            <a:spLocks noGrp="1"/>
          </p:cNvSpPr>
          <p:nvPr>
            <p:ph type="body" sz="quarter" idx="10" hasCustomPrompt="1"/>
          </p:nvPr>
        </p:nvSpPr>
        <p:spPr>
          <a:xfrm>
            <a:off x="5577840" y="1725867"/>
            <a:ext cx="1036320" cy="747897"/>
          </a:xfrm>
          <a:custGeom>
            <a:avLst/>
            <a:gdLst>
              <a:gd name="connsiteX0" fmla="*/ 0 w 65"/>
              <a:gd name="connsiteY0" fmla="*/ 0 h 276999"/>
              <a:gd name="connsiteX1" fmla="*/ 65 w 65"/>
              <a:gd name="connsiteY1" fmla="*/ 0 h 276999"/>
              <a:gd name="connsiteX2" fmla="*/ 65 w 65"/>
              <a:gd name="connsiteY2" fmla="*/ 276999 h 276999"/>
              <a:gd name="connsiteX3" fmla="*/ 0 w 65"/>
              <a:gd name="connsiteY3" fmla="*/ 276999 h 276999"/>
            </a:gdLst>
            <a:ahLst/>
            <a:cxnLst>
              <a:cxn ang="0">
                <a:pos x="connsiteX0" y="connsiteY0"/>
              </a:cxn>
              <a:cxn ang="0">
                <a:pos x="connsiteX1" y="connsiteY1"/>
              </a:cxn>
              <a:cxn ang="0">
                <a:pos x="connsiteX2" y="connsiteY2"/>
              </a:cxn>
              <a:cxn ang="0">
                <a:pos x="connsiteX3" y="connsiteY3"/>
              </a:cxn>
            </a:cxnLst>
            <a:rect l="l" t="t" r="r" b="b"/>
            <a:pathLst>
              <a:path w="65" h="276999">
                <a:moveTo>
                  <a:pt x="0" y="0"/>
                </a:moveTo>
                <a:lnTo>
                  <a:pt x="65" y="0"/>
                </a:lnTo>
                <a:lnTo>
                  <a:pt x="65" y="276999"/>
                </a:lnTo>
                <a:lnTo>
                  <a:pt x="0" y="276999"/>
                </a:lnTo>
                <a:close/>
              </a:path>
            </a:pathLst>
          </a:custGeom>
        </p:spPr>
        <p:txBody>
          <a:bodyPr wrap="square" lIns="0" tIns="0" rIns="0" bIns="0">
            <a:spAutoFit/>
          </a:bodyPr>
          <a:lstStyle>
            <a:lvl1pPr marL="0" indent="0" algn="ctr">
              <a:buNone/>
              <a:defRPr lang="zh-CN" altLang="en-US" sz="5400" b="0" smtClean="0">
                <a:solidFill>
                  <a:schemeClr val="bg1"/>
                </a:solidFill>
                <a:latin typeface="+mj-ea"/>
                <a:ea typeface="+mj-ea"/>
              </a:defRPr>
            </a:lvl1pPr>
            <a:lvl2pPr>
              <a:defRPr lang="zh-CN" altLang="en-US" sz="1800" smtClean="0"/>
            </a:lvl2pPr>
            <a:lvl3pPr>
              <a:defRPr lang="zh-CN" altLang="en-US" sz="1800" smtClean="0"/>
            </a:lvl3pPr>
            <a:lvl4pPr>
              <a:defRPr lang="zh-CN" altLang="en-US" smtClean="0"/>
            </a:lvl4pPr>
            <a:lvl5pPr>
              <a:defRPr lang="zh-CN" altLang="en-US"/>
            </a:lvl5pPr>
          </a:lstStyle>
          <a:p>
            <a:pPr marL="914400" lvl="0" indent="-1143000" algn="l" defTabSz="914400" rtl="0" eaLnBrk="1" fontAlgn="base" latinLnBrk="0" hangingPunct="1">
              <a:lnSpc>
                <a:spcPct val="90000"/>
              </a:lnSpc>
              <a:spcBef>
                <a:spcPts val="1000"/>
              </a:spcBef>
            </a:pPr>
            <a:r>
              <a:rPr lang="en-US" altLang="zh-CN" dirty="0"/>
              <a:t>01</a:t>
            </a:r>
            <a:endParaRPr lang="zh-CN" altLang="en-US" dirty="0"/>
          </a:p>
        </p:txBody>
      </p:sp>
      <p:sp>
        <p:nvSpPr>
          <p:cNvPr id="18" name="文本占位符 13"/>
          <p:cNvSpPr>
            <a:spLocks noGrp="1"/>
          </p:cNvSpPr>
          <p:nvPr>
            <p:ph type="body" sz="quarter" idx="12" hasCustomPrompt="1"/>
          </p:nvPr>
        </p:nvSpPr>
        <p:spPr>
          <a:xfrm>
            <a:off x="2608163" y="2552439"/>
            <a:ext cx="6975676" cy="923331"/>
          </a:xfrm>
          <a:prstGeom prst="rect">
            <a:avLst/>
          </a:prstGeom>
          <a:noFill/>
        </p:spPr>
        <p:txBody>
          <a:bodyPr wrap="square" lIns="0" tIns="0" rIns="0" bIns="0" rtlCol="0">
            <a:spAutoFit/>
          </a:bodyPr>
          <a:lstStyle>
            <a:lvl1pPr marL="0" marR="0" indent="0" algn="ctr" rtl="0">
              <a:lnSpc>
                <a:spcPct val="100000"/>
              </a:lnSpc>
              <a:spcBef>
                <a:spcPts val="0"/>
              </a:spcBef>
              <a:spcAft>
                <a:spcPts val="0"/>
              </a:spcAft>
              <a:buNone/>
              <a:defRPr lang="zh-CN" altLang="en-US" sz="6000" b="1" spc="600" smtClean="0">
                <a:solidFill>
                  <a:schemeClr val="bg1"/>
                </a:solidFill>
                <a:latin typeface="+mj-ea"/>
                <a:ea typeface="+mj-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dirty="0"/>
              <a:t>输入您的标题</a:t>
            </a:r>
          </a:p>
        </p:txBody>
      </p:sp>
      <p:sp>
        <p:nvSpPr>
          <p:cNvPr id="4" name="文本占位符 3"/>
          <p:cNvSpPr>
            <a:spLocks noGrp="1"/>
          </p:cNvSpPr>
          <p:nvPr>
            <p:ph type="body" sz="quarter" idx="14" hasCustomPrompt="1"/>
          </p:nvPr>
        </p:nvSpPr>
        <p:spPr>
          <a:xfrm>
            <a:off x="2836547" y="3665537"/>
            <a:ext cx="6515735" cy="263525"/>
          </a:xfrm>
          <a:prstGeom prst="rect">
            <a:avLst/>
          </a:prstGeom>
        </p:spPr>
        <p:txBody>
          <a:bodyPr lIns="0" tIns="0" rIns="0" bIns="0"/>
          <a:lstStyle>
            <a:lvl1pPr marL="0" indent="0" algn="ctr">
              <a:buNone/>
              <a:defRPr sz="1400" spc="3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ltLang="zh-CN" dirty="0"/>
              <a:t>Part one</a:t>
            </a:r>
            <a:endParaRPr lang="zh-CN" altLang="en-US" dirty="0"/>
          </a:p>
        </p:txBody>
      </p:sp>
      <p:sp>
        <p:nvSpPr>
          <p:cNvPr id="2"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B0E18-32FB-452B-B61B-EEDA2F18C77F}" type="datetimeFigureOut">
              <a:rPr lang="zh-CN" altLang="en-US" smtClean="0"/>
              <a:t>2025/4/24</a:t>
            </a:fld>
            <a:endParaRPr lang="zh-CN" altLang="en-US"/>
          </a:p>
        </p:txBody>
      </p:sp>
      <p:sp>
        <p:nvSpPr>
          <p:cNvPr id="3"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5"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8664-E77B-4E7B-86B7-C9ADE3B232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B0E18-32FB-452B-B61B-EEDA2F18C77F}" type="datetimeFigureOut">
              <a:rPr lang="zh-CN" altLang="en-US" smtClean="0"/>
              <a:t>2025/4/24</a:t>
            </a:fld>
            <a:endParaRPr lang="zh-CN" altLang="en-US"/>
          </a:p>
        </p:txBody>
      </p:sp>
      <p:sp>
        <p:nvSpPr>
          <p:cNvPr id="3"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8664-E77B-4E7B-86B7-C9ADE3B232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userDrawn="1">
            <p:ph type="title"/>
          </p:nvPr>
        </p:nvSpPr>
        <p:spPr>
          <a:xfrm>
            <a:off x="609600" y="947212"/>
            <a:ext cx="8048303" cy="44196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spc="200" baseline="0">
                <a:solidFill>
                  <a:schemeClr val="accent1"/>
                </a:solidFill>
                <a:latin typeface="+mj-lt"/>
                <a:ea typeface="+mj-ea"/>
                <a:cs typeface="+mj-cs"/>
              </a:defRPr>
            </a:lvl1pPr>
          </a:lstStyle>
          <a:p>
            <a:r>
              <a:rPr lang="zh-CN" altLang="en-US" dirty="0"/>
              <a:t>单击此处编辑母版标题样式</a:t>
            </a:r>
          </a:p>
        </p:txBody>
      </p:sp>
      <p:sp>
        <p:nvSpPr>
          <p:cNvPr id="2"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B0E18-32FB-452B-B61B-EEDA2F18C77F}" type="datetimeFigureOut">
              <a:rPr lang="zh-CN" altLang="en-US" smtClean="0"/>
              <a:t>2025/4/24</a:t>
            </a:fld>
            <a:endParaRPr lang="zh-CN" altLang="en-US"/>
          </a:p>
        </p:txBody>
      </p:sp>
      <p:sp>
        <p:nvSpPr>
          <p:cNvPr id="3"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5"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609600" y="947212"/>
            <a:ext cx="8048303" cy="44196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spc="200" baseline="0">
                <a:solidFill>
                  <a:schemeClr val="accent1"/>
                </a:solidFill>
                <a:latin typeface="+mj-lt"/>
                <a:ea typeface="+mj-ea"/>
                <a:cs typeface="+mj-cs"/>
              </a:defRPr>
            </a:lvl1pPr>
          </a:lstStyle>
          <a:p>
            <a:r>
              <a:rPr lang="zh-CN" altLang="en-US" dirty="0"/>
              <a:t>单击此处编辑母版标题样式</a:t>
            </a:r>
          </a:p>
        </p:txBody>
      </p:sp>
      <p:sp>
        <p:nvSpPr>
          <p:cNvPr id="2"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B0E18-32FB-452B-B61B-EEDA2F18C77F}" type="datetimeFigureOut">
              <a:rPr lang="zh-CN" altLang="en-US" smtClean="0"/>
              <a:t>2025/4/24</a:t>
            </a:fld>
            <a:endParaRPr lang="zh-CN" altLang="en-US"/>
          </a:p>
        </p:txBody>
      </p:sp>
      <p:sp>
        <p:nvSpPr>
          <p:cNvPr id="3"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5"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8664-E77B-4E7B-86B7-C9ADE3B232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userDrawn="1">
            <p:ph type="title"/>
          </p:nvPr>
        </p:nvSpPr>
        <p:spPr>
          <a:xfrm>
            <a:off x="609600" y="947212"/>
            <a:ext cx="8048303" cy="44196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spc="200" baseline="0">
                <a:solidFill>
                  <a:schemeClr val="accent1"/>
                </a:solidFill>
                <a:latin typeface="+mj-lt"/>
                <a:ea typeface="+mj-ea"/>
                <a:cs typeface="+mj-cs"/>
              </a:defRPr>
            </a:lvl1pPr>
          </a:lstStyle>
          <a:p>
            <a:r>
              <a:rPr lang="zh-CN" altLang="en-US" dirty="0"/>
              <a:t>单击此处编辑母版标题样式</a:t>
            </a:r>
          </a:p>
        </p:txBody>
      </p:sp>
      <p:sp>
        <p:nvSpPr>
          <p:cNvPr id="2"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B0E18-32FB-452B-B61B-EEDA2F18C77F}" type="datetimeFigureOut">
              <a:rPr lang="zh-CN" altLang="en-US" smtClean="0"/>
              <a:t>2025/4/24</a:t>
            </a:fld>
            <a:endParaRPr lang="zh-CN" altLang="en-US"/>
          </a:p>
        </p:txBody>
      </p:sp>
      <p:sp>
        <p:nvSpPr>
          <p:cNvPr id="3"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5"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8664-E77B-4E7B-86B7-C9ADE3B232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ags" Target="../tags/tag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8647853" y="6091767"/>
            <a:ext cx="6096000" cy="420370"/>
          </a:xfrm>
          <a:prstGeom prst="rect">
            <a:avLst/>
          </a:prstGeom>
          <a:noFill/>
        </p:spPr>
        <p:txBody>
          <a:bodyPr wrap="square" rtlCol="0" anchor="t">
            <a:spAutoFit/>
          </a:bodyPr>
          <a:lstStyle/>
          <a:p>
            <a:pPr algn="ctr">
              <a:defRPr/>
            </a:pPr>
            <a:fld id="{2EEF1883-7A0E-4F66-9932-E581691AD397}" type="slidenum">
              <a:rPr lang="zh-CN" altLang="en-US" sz="2135" b="1" dirty="0">
                <a:solidFill>
                  <a:schemeClr val="tx1">
                    <a:lumMod val="65000"/>
                    <a:lumOff val="35000"/>
                  </a:schemeClr>
                </a:solidFill>
                <a:latin typeface="微软雅黑" panose="020B0503020204020204" charset="-122"/>
                <a:ea typeface="微软雅黑" panose="020B0503020204020204" charset="-122"/>
              </a:rPr>
              <a:t>‹#›</a:t>
            </a:fld>
            <a:r>
              <a:rPr lang="zh-CN" altLang="en-US" sz="1600" b="1" dirty="0">
                <a:solidFill>
                  <a:schemeClr val="tx1">
                    <a:lumMod val="65000"/>
                    <a:lumOff val="35000"/>
                  </a:schemeClr>
                </a:solidFill>
                <a:sym typeface="+mn-ea"/>
              </a:rPr>
              <a:t> </a:t>
            </a:r>
            <a:r>
              <a:rPr lang="zh-CN" altLang="en-US" sz="1600" dirty="0">
                <a:solidFill>
                  <a:schemeClr val="tx1">
                    <a:lumMod val="65000"/>
                    <a:lumOff val="35000"/>
                  </a:schemeClr>
                </a:solidFill>
                <a:sym typeface="+mn-ea"/>
              </a:rPr>
              <a:t> </a:t>
            </a: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hf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90204" pitchFamily="34" charset="0"/>
          <a:ea typeface="微软雅黑" panose="020B0503020204020204" charset="-122"/>
          <a:cs typeface="+mn-cs"/>
        </a:defRPr>
      </a:lvl1pPr>
      <a:lvl2pPr marL="357505" indent="-357505" algn="just" defTabSz="914400" rtl="0" eaLnBrk="1" latinLnBrk="0" hangingPunct="1">
        <a:lnSpc>
          <a:spcPct val="130000"/>
        </a:lnSpc>
        <a:spcBef>
          <a:spcPts val="0"/>
        </a:spcBef>
        <a:spcAft>
          <a:spcPts val="45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55"/>
            <a:ext cx="10972800" cy="114307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300"/>
            <a:ext cx="10972800" cy="452624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744"/>
            <a:ext cx="2844800" cy="365147"/>
          </a:xfrm>
          <a:prstGeom prst="rect">
            <a:avLst/>
          </a:prstGeom>
        </p:spPr>
        <p:txBody>
          <a:bodyPr vert="horz" lIns="91440" tIns="45720" rIns="91440" bIns="45720" rtlCol="0" anchor="ctr"/>
          <a:lstStyle>
            <a:lvl1pPr algn="l">
              <a:defRPr sz="1600">
                <a:solidFill>
                  <a:schemeClr val="tx1">
                    <a:tint val="75000"/>
                  </a:schemeClr>
                </a:solidFill>
              </a:defRPr>
            </a:lvl1pPr>
          </a:lstStyle>
          <a:p>
            <a:fld id="{C1F886BA-5FC7-4C45-9AF2-D10BC1540A8E}" type="datetimeFigureOut">
              <a:rPr lang="zh-CN" altLang="en-US" smtClean="0"/>
              <a:t>2025/4/24</a:t>
            </a:fld>
            <a:endParaRPr lang="zh-CN" altLang="en-US"/>
          </a:p>
        </p:txBody>
      </p:sp>
      <p:sp>
        <p:nvSpPr>
          <p:cNvPr id="5" name="页脚占位符 4"/>
          <p:cNvSpPr>
            <a:spLocks noGrp="1"/>
          </p:cNvSpPr>
          <p:nvPr>
            <p:ph type="ftr" sz="quarter" idx="3"/>
          </p:nvPr>
        </p:nvSpPr>
        <p:spPr>
          <a:xfrm>
            <a:off x="4165600" y="6356744"/>
            <a:ext cx="3860800" cy="365147"/>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744"/>
            <a:ext cx="2844800" cy="365147"/>
          </a:xfrm>
          <a:prstGeom prst="rect">
            <a:avLst/>
          </a:prstGeom>
        </p:spPr>
        <p:txBody>
          <a:bodyPr vert="horz" lIns="91440" tIns="45720" rIns="91440" bIns="45720" rtlCol="0" anchor="ctr"/>
          <a:lstStyle>
            <a:lvl1pPr algn="r">
              <a:defRPr sz="1600">
                <a:solidFill>
                  <a:schemeClr val="tx1">
                    <a:tint val="75000"/>
                  </a:schemeClr>
                </a:solidFill>
              </a:defRPr>
            </a:lvl1pPr>
          </a:lstStyle>
          <a:p>
            <a:fld id="{DD6D0CF6-0F7D-4653-8535-B9F68734AF5D}" type="slidenum">
              <a:rPr lang="zh-CN" altLang="en-US" smtClean="0"/>
              <a:t>‹#›</a:t>
            </a:fld>
            <a:endParaRPr lang="zh-CN" altLang="en-US"/>
          </a:p>
        </p:txBody>
      </p:sp>
      <p:sp>
        <p:nvSpPr>
          <p:cNvPr id="7" name="文本框 6"/>
          <p:cNvSpPr txBox="1"/>
          <p:nvPr userDrawn="1">
            <p:custDataLst>
              <p:tags r:id="rId16"/>
            </p:custDataLst>
          </p:nvPr>
        </p:nvSpPr>
        <p:spPr>
          <a:xfrm>
            <a:off x="8647853" y="6091767"/>
            <a:ext cx="6096000" cy="420370"/>
          </a:xfrm>
          <a:prstGeom prst="rect">
            <a:avLst/>
          </a:prstGeom>
          <a:noFill/>
        </p:spPr>
        <p:txBody>
          <a:bodyPr wrap="square" rtlCol="0" anchor="t">
            <a:spAutoFit/>
          </a:bodyPr>
          <a:lstStyle/>
          <a:p>
            <a:pPr algn="ctr">
              <a:defRPr/>
            </a:pPr>
            <a:fld id="{2EEF1883-7A0E-4F66-9932-E581691AD397}" type="slidenum">
              <a:rPr lang="zh-CN" altLang="en-US" sz="2135" b="1" dirty="0">
                <a:solidFill>
                  <a:schemeClr val="tx1">
                    <a:lumMod val="65000"/>
                    <a:lumOff val="35000"/>
                  </a:schemeClr>
                </a:solidFill>
                <a:latin typeface="微软雅黑" panose="020B0503020204020204" charset="-122"/>
                <a:ea typeface="微软雅黑" panose="020B0503020204020204" charset="-122"/>
              </a:rPr>
              <a:t>‹#›</a:t>
            </a:fld>
            <a:r>
              <a:rPr lang="zh-CN" altLang="en-US" sz="1600" b="1" dirty="0">
                <a:solidFill>
                  <a:schemeClr val="tx1">
                    <a:lumMod val="65000"/>
                    <a:lumOff val="35000"/>
                  </a:schemeClr>
                </a:solidFill>
                <a:sym typeface="+mn-ea"/>
              </a:rPr>
              <a:t> </a:t>
            </a:r>
            <a:r>
              <a:rPr lang="zh-CN" altLang="en-US" sz="1600" dirty="0">
                <a:solidFill>
                  <a:schemeClr val="tx1">
                    <a:lumMod val="65000"/>
                    <a:lumOff val="35000"/>
                  </a:schemeClr>
                </a:solidFill>
                <a:sym typeface="+mn-ea"/>
              </a:rPr>
              <a:t> </a:t>
            </a: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9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90204" pitchFamily="34" charset="0"/>
        <a:buChar char="–"/>
        <a:defRPr sz="3730" kern="1200">
          <a:solidFill>
            <a:schemeClr val="tx1"/>
          </a:solidFill>
          <a:latin typeface="+mn-lt"/>
          <a:ea typeface="+mn-ea"/>
          <a:cs typeface="+mn-cs"/>
        </a:defRPr>
      </a:lvl2pPr>
      <a:lvl3pPr marL="1523365" indent="-304800" algn="l" defTabSz="1219200" rtl="0" eaLnBrk="1" latinLnBrk="0" hangingPunct="1">
        <a:spcBef>
          <a:spcPts val="130"/>
        </a:spcBef>
        <a:buFont typeface="Arial" panose="020B060402020209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6pPr>
      <a:lvl7pPr marL="396113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7pPr>
      <a:lvl8pPr marL="457073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8pPr>
      <a:lvl9pPr marL="518033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tags" Target="../tags/tag33.xml"/><Relationship Id="rId7" Type="http://schemas.openxmlformats.org/officeDocument/2006/relationships/notesSlide" Target="../notesSlides/notesSlide10.xml"/><Relationship Id="rId12" Type="http://schemas.openxmlformats.org/officeDocument/2006/relationships/image" Target="../media/image1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17.xml"/><Relationship Id="rId11" Type="http://schemas.openxmlformats.org/officeDocument/2006/relationships/image" Target="../media/image17.jpeg"/><Relationship Id="rId5" Type="http://schemas.openxmlformats.org/officeDocument/2006/relationships/tags" Target="../tags/tag35.xml"/><Relationship Id="rId10" Type="http://schemas.openxmlformats.org/officeDocument/2006/relationships/image" Target="../media/image16.png"/><Relationship Id="rId4" Type="http://schemas.openxmlformats.org/officeDocument/2006/relationships/tags" Target="../tags/tag34.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40.xml"/><Relationship Id="rId7" Type="http://schemas.openxmlformats.org/officeDocument/2006/relationships/notesSlide" Target="../notesSlides/notesSlide1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1.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7.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4.xml"/><Relationship Id="rId4"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5.xml"/><Relationship Id="rId5" Type="http://schemas.openxmlformats.org/officeDocument/2006/relationships/slideLayout" Target="../slideLayouts/slideLayout17.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6.png"/><Relationship Id="rId3" Type="http://schemas.openxmlformats.org/officeDocument/2006/relationships/tags" Target="../tags/tag20.xml"/><Relationship Id="rId7" Type="http://schemas.openxmlformats.org/officeDocument/2006/relationships/slideLayout" Target="../slideLayouts/slideLayout1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7.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870380" y="4629246"/>
            <a:ext cx="4131945" cy="460375"/>
          </a:xfrm>
          <a:prstGeom prst="rect">
            <a:avLst/>
          </a:prstGeom>
        </p:spPr>
        <p:txBody>
          <a:bodyPr wrap="none" lIns="91440" tIns="45720" rIns="91440" bIns="45720">
            <a:spAutoFit/>
          </a:bodyPr>
          <a:lstStyle/>
          <a:p>
            <a:pPr marL="0" lvl="0" indent="0" algn="l">
              <a:spcBef>
                <a:spcPct val="0"/>
              </a:spcBef>
              <a:buNone/>
            </a:pPr>
            <a:r>
              <a:rPr lang="en-US" altLang="zh-CN" sz="2400" b="1" dirty="0">
                <a:solidFill>
                  <a:schemeClr val="accent1"/>
                </a:solidFill>
                <a:latin typeface="微软雅黑" panose="020B0503020204020204" charset="-122"/>
                <a:ea typeface="微软雅黑" panose="020B0503020204020204" charset="-122"/>
                <a:sym typeface="+mn-ea"/>
              </a:rPr>
              <a:t>Han Wang</a:t>
            </a:r>
            <a:r>
              <a:rPr lang="en-US" altLang="zh-CN" sz="2400" dirty="0">
                <a:solidFill>
                  <a:schemeClr val="accent1"/>
                </a:solidFill>
                <a:latin typeface="微软雅黑" panose="020B0503020204020204" charset="-122"/>
                <a:ea typeface="微软雅黑" panose="020B0503020204020204" charset="-122"/>
                <a:sym typeface="+mn-ea"/>
              </a:rPr>
              <a:t>, Yawen Wang </a:t>
            </a:r>
            <a:r>
              <a:rPr lang="en-US" altLang="zh-CN" sz="2400" baseline="30000" dirty="0">
                <a:solidFill>
                  <a:schemeClr val="accent1"/>
                </a:solidFill>
                <a:latin typeface="微软雅黑" panose="020B0503020204020204" charset="-122"/>
                <a:ea typeface="微软雅黑" panose="020B0503020204020204" charset="-122"/>
                <a:sym typeface="+mn-ea"/>
              </a:rPr>
              <a:t>*</a:t>
            </a:r>
            <a:r>
              <a:rPr lang="zh-CN" altLang="en-US" sz="2400" baseline="30000" dirty="0">
                <a:solidFill>
                  <a:schemeClr val="accent1"/>
                </a:solidFill>
                <a:latin typeface="微软雅黑" panose="020B0503020204020204" charset="-122"/>
                <a:ea typeface="微软雅黑" panose="020B0503020204020204" charset="-122"/>
                <a:sym typeface="+mn-ea"/>
              </a:rPr>
              <a:t> </a:t>
            </a:r>
            <a:endParaRPr kumimoji="1" lang="zh-CN" altLang="en-US" sz="2400" baseline="30000" dirty="0">
              <a:solidFill>
                <a:srgbClr val="071F65"/>
              </a:solidFill>
              <a:latin typeface="微软雅黑" panose="020B0503020204020204" charset="-122"/>
              <a:ea typeface="微软雅黑" panose="020B0503020204020204" charset="-122"/>
              <a:cs typeface="微软雅黑" panose="020B0503020204020204" charset="-122"/>
            </a:endParaRPr>
          </a:p>
        </p:txBody>
      </p:sp>
      <p:sp>
        <p:nvSpPr>
          <p:cNvPr id="23" name="矩形 22"/>
          <p:cNvSpPr/>
          <p:nvPr/>
        </p:nvSpPr>
        <p:spPr>
          <a:xfrm>
            <a:off x="581025" y="2013585"/>
            <a:ext cx="10674985" cy="1751330"/>
          </a:xfrm>
          <a:prstGeom prst="rect">
            <a:avLst/>
          </a:prstGeom>
        </p:spPr>
        <p:txBody>
          <a:bodyPr wrap="square" lIns="91440" tIns="45720" rIns="91440" bIns="45720">
            <a:noAutofit/>
          </a:bodyPr>
          <a:lstStyle/>
          <a:p>
            <a:pPr algn="ctr"/>
            <a:r>
              <a:rPr lang="en-US" altLang="zh-CN" sz="4000" b="1" dirty="0">
                <a:solidFill>
                  <a:srgbClr val="071F65"/>
                </a:solidFill>
                <a:latin typeface="+mj-lt"/>
                <a:ea typeface="+mj-ea"/>
                <a:cs typeface="+mj-lt"/>
              </a:rPr>
              <a:t>Evaluation of Hourly Solar Radiation</a:t>
            </a:r>
          </a:p>
          <a:p>
            <a:pPr algn="ctr"/>
            <a:r>
              <a:rPr lang="en-US" altLang="zh-CN" sz="4000" b="1" dirty="0">
                <a:solidFill>
                  <a:srgbClr val="071F65"/>
                </a:solidFill>
                <a:latin typeface="+mj-lt"/>
                <a:ea typeface="+mj-ea"/>
                <a:cs typeface="+mj-lt"/>
              </a:rPr>
              <a:t>Products for Solar Energy Applications over China</a:t>
            </a:r>
          </a:p>
        </p:txBody>
      </p:sp>
      <p:cxnSp>
        <p:nvCxnSpPr>
          <p:cNvPr id="24" name="直接连接符 23"/>
          <p:cNvCxnSpPr/>
          <p:nvPr/>
        </p:nvCxnSpPr>
        <p:spPr>
          <a:xfrm flipH="1">
            <a:off x="1113938" y="4094427"/>
            <a:ext cx="10007600" cy="6985"/>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524760" y="5292090"/>
            <a:ext cx="8816975" cy="866775"/>
          </a:xfrm>
          <a:prstGeom prst="rect">
            <a:avLst/>
          </a:prstGeom>
          <a:noFill/>
        </p:spPr>
        <p:txBody>
          <a:bodyPr wrap="square" rtlCol="0" anchor="t">
            <a:noAutofit/>
          </a:bodyPr>
          <a:lstStyle/>
          <a:p>
            <a:pPr marL="0" lvl="0" indent="0">
              <a:spcBef>
                <a:spcPct val="0"/>
              </a:spcBef>
              <a:buNone/>
            </a:pPr>
            <a:r>
              <a:rPr lang="en-US" altLang="zh-CN" sz="1600" b="1" dirty="0">
                <a:solidFill>
                  <a:schemeClr val="accent1"/>
                </a:solidFill>
                <a:latin typeface="微软雅黑" panose="020B0503020204020204" charset="-122"/>
                <a:ea typeface="微软雅黑" panose="020B0503020204020204" charset="-122"/>
                <a:sym typeface="+mn-ea"/>
              </a:rPr>
              <a:t>Ocean University of China, Qingdao, China; Email: wh1636@stu.ouc.edu.cn</a:t>
            </a:r>
          </a:p>
        </p:txBody>
      </p:sp>
      <p:pic>
        <p:nvPicPr>
          <p:cNvPr id="4" name="图片 3" descr="ouc"/>
          <p:cNvPicPr>
            <a:picLocks noChangeAspect="1"/>
          </p:cNvPicPr>
          <p:nvPr/>
        </p:nvPicPr>
        <p:blipFill>
          <a:blip r:embed="rId3"/>
          <a:stretch>
            <a:fillRect/>
          </a:stretch>
        </p:blipFill>
        <p:spPr>
          <a:xfrm>
            <a:off x="10431145" y="95250"/>
            <a:ext cx="1594485" cy="1588770"/>
          </a:xfrm>
          <a:prstGeom prst="rect">
            <a:avLst/>
          </a:prstGeom>
        </p:spPr>
      </p:pic>
      <p:pic>
        <p:nvPicPr>
          <p:cNvPr id="7" name="图片 6"/>
          <p:cNvPicPr>
            <a:picLocks noChangeAspect="1"/>
          </p:cNvPicPr>
          <p:nvPr/>
        </p:nvPicPr>
        <p:blipFill>
          <a:blip r:embed="rId4"/>
          <a:stretch>
            <a:fillRect/>
          </a:stretch>
        </p:blipFill>
        <p:spPr>
          <a:xfrm>
            <a:off x="174625" y="95250"/>
            <a:ext cx="5420360" cy="1511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0" y="85725"/>
            <a:ext cx="12030710" cy="581025"/>
          </a:xfrm>
          <a:prstGeom prst="rect">
            <a:avLst/>
          </a:prstGeom>
          <a:noFill/>
        </p:spPr>
        <p:txBody>
          <a:bodyPr wrap="square" rtlCol="0">
            <a:noAutofit/>
          </a:bodyPr>
          <a:lstStyle/>
          <a:p>
            <a:r>
              <a:rPr lang="zh-CN" altLang="en-US" sz="3600" b="1">
                <a:latin typeface="微软雅黑" panose="020B0503020204020204" charset="-122"/>
                <a:ea typeface="微软雅黑" panose="020B0503020204020204" charset="-122"/>
                <a:cs typeface="微软雅黑" panose="020B0503020204020204" charset="-122"/>
              </a:rPr>
              <a:t>  </a:t>
            </a:r>
            <a:r>
              <a:rPr lang="en-US" altLang="zh-CN" sz="3600" b="1">
                <a:latin typeface="微软雅黑" panose="020B0503020204020204" charset="-122"/>
                <a:ea typeface="微软雅黑" panose="020B0503020204020204" charset="-122"/>
                <a:cs typeface="微软雅黑" panose="020B0503020204020204" charset="-122"/>
              </a:rPr>
              <a:t>3 </a:t>
            </a:r>
            <a:r>
              <a:rPr lang="en-US" sz="3600" b="1">
                <a:latin typeface="微软雅黑" panose="020B0503020204020204" charset="-122"/>
                <a:ea typeface="微软雅黑" panose="020B0503020204020204" charset="-122"/>
                <a:cs typeface="微软雅黑" panose="020B0503020204020204" charset="-122"/>
                <a:sym typeface="+mn-ea"/>
              </a:rPr>
              <a:t>Results</a:t>
            </a:r>
            <a:r>
              <a:rPr lang="zh-CN" sz="3600" b="1">
                <a:latin typeface="微软雅黑" panose="020B0503020204020204" charset="-122"/>
                <a:ea typeface="微软雅黑" panose="020B0503020204020204" charset="-122"/>
                <a:cs typeface="微软雅黑" panose="020B0503020204020204" charset="-122"/>
                <a:sym typeface="+mn-ea"/>
              </a:rPr>
              <a:t>丨</a:t>
            </a:r>
            <a:r>
              <a:rPr lang="en-US" altLang="zh-CN" sz="3200" b="1">
                <a:solidFill>
                  <a:srgbClr val="2F5597"/>
                </a:solidFill>
                <a:latin typeface="微软雅黑" panose="020B0503020204020204" charset="-122"/>
                <a:ea typeface="微软雅黑" panose="020B0503020204020204" charset="-122"/>
                <a:cs typeface="微软雅黑" panose="020B0503020204020204" charset="-122"/>
                <a:sym typeface="+mn-ea"/>
              </a:rPr>
              <a:t>(4) </a:t>
            </a:r>
            <a:r>
              <a:rPr lang="en-US" altLang="zh-CN" sz="3200" b="1">
                <a:solidFill>
                  <a:srgbClr val="2F5597"/>
                </a:solidFill>
                <a:latin typeface="微软雅黑" panose="020B0503020204020204" charset="-122"/>
                <a:ea typeface="微软雅黑" panose="020B0503020204020204" charset="-122"/>
                <a:cs typeface="微软雅黑" panose="020B0503020204020204" charset="-122"/>
              </a:rPr>
              <a:t>Differences of variables</a:t>
            </a:r>
          </a:p>
        </p:txBody>
      </p:sp>
      <p:sp>
        <p:nvSpPr>
          <p:cNvPr id="7" name="矩形: 圆角 43"/>
          <p:cNvSpPr/>
          <p:nvPr>
            <p:custDataLst>
              <p:tags r:id="rId2"/>
            </p:custDataLst>
          </p:nvPr>
        </p:nvSpPr>
        <p:spPr bwMode="auto">
          <a:xfrm>
            <a:off x="554355" y="4962709"/>
            <a:ext cx="4284345" cy="1063625"/>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L="342900" indent="-342900" fontAlgn="auto">
              <a:lnSpc>
                <a:spcPct val="120000"/>
              </a:lnSpc>
              <a:buFont typeface="Arial" panose="020B0604020202090204" pitchFamily="34" charset="0"/>
              <a:buChar char="•"/>
            </a:pPr>
            <a:r>
              <a:rPr lang="en-US" altLang="zh-CN" sz="2000" b="1" noProof="0" dirty="0">
                <a:ln>
                  <a:noFill/>
                </a:ln>
                <a:solidFill>
                  <a:schemeClr val="tx2"/>
                </a:solidFill>
                <a:effectLst/>
                <a:uLnTx/>
                <a:uFillTx/>
                <a:latin typeface="微软雅黑" panose="020B0503020204020204" charset="-122"/>
                <a:ea typeface="微软雅黑" panose="020B0503020204020204" charset="-122"/>
                <a:sym typeface="+mn-ea"/>
              </a:rPr>
              <a:t>More underestimation</a:t>
            </a:r>
          </a:p>
          <a:p>
            <a:pPr lvl="1" indent="0" fontAlgn="auto">
              <a:lnSpc>
                <a:spcPct val="120000"/>
              </a:lnSpc>
              <a:buFont typeface="Arial" panose="020B0604020202090204" pitchFamily="34" charset="0"/>
              <a:buNone/>
            </a:pP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CERES, </a:t>
            </a:r>
            <a:r>
              <a:rPr lang="en-US" altLang="zh-CN" sz="2000" noProof="0" dirty="0" err="1">
                <a:ln>
                  <a:noFill/>
                </a:ln>
                <a:effectLst/>
                <a:uLnTx/>
                <a:uFillTx/>
                <a:latin typeface="微软雅黑" panose="020B0503020204020204" charset="-122"/>
                <a:ea typeface="微软雅黑" panose="020B0503020204020204" charset="-122"/>
                <a:cs typeface="微软雅黑" panose="020B0503020204020204" charset="-122"/>
                <a:sym typeface="+mn-ea"/>
              </a:rPr>
              <a:t>Solcast</a:t>
            </a:r>
            <a:r>
              <a:rPr lang="en-US" altLang="zh-CN" sz="2000" noProof="0" dirty="0">
                <a:ln>
                  <a:noFill/>
                </a:ln>
                <a:effectLst/>
                <a:uLnTx/>
                <a:uFillTx/>
                <a:latin typeface="微软雅黑" panose="020B0503020204020204" charset="-122"/>
                <a:ea typeface="微软雅黑" panose="020B0503020204020204" charset="-122"/>
                <a:sym typeface="+mn-ea"/>
              </a:rPr>
              <a:t>, </a:t>
            </a: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SARAH-E</a:t>
            </a:r>
            <a:endParaRPr kumimoji="0" lang="en-US" altLang="zh-CN" sz="2000" b="1" i="0" u="none" strike="noStrike" kern="1200" cap="none" spc="0" normalizeH="0" baseline="0" noProof="0" dirty="0">
              <a:ln>
                <a:noFill/>
              </a:ln>
              <a:solidFill>
                <a:schemeClr val="tx2"/>
              </a:solidFill>
              <a:effectLst/>
              <a:uLnTx/>
              <a:uFillTx/>
              <a:latin typeface="微软雅黑" panose="020B0503020204020204" charset="-122"/>
              <a:ea typeface="微软雅黑" panose="020B0503020204020204" charset="-122"/>
              <a:cs typeface="+mn-cs"/>
            </a:endParaRPr>
          </a:p>
        </p:txBody>
      </p:sp>
      <p:sp>
        <p:nvSpPr>
          <p:cNvPr id="6" name="文本框 5"/>
          <p:cNvSpPr txBox="1"/>
          <p:nvPr/>
        </p:nvSpPr>
        <p:spPr>
          <a:xfrm>
            <a:off x="554355" y="998855"/>
            <a:ext cx="5878195" cy="521970"/>
          </a:xfrm>
          <a:prstGeom prst="rect">
            <a:avLst/>
          </a:prstGeom>
          <a:noFill/>
        </p:spPr>
        <p:txBody>
          <a:bodyPr wrap="square" rtlCol="0" anchor="t">
            <a:spAutoFit/>
          </a:bodyPr>
          <a:lstStyle/>
          <a:p>
            <a:r>
              <a:rPr lang="en-US" altLang="zh-CN" sz="2800" b="1" dirty="0">
                <a:solidFill>
                  <a:schemeClr val="accent1"/>
                </a:solidFill>
                <a:latin typeface="微软雅黑" panose="020B0503020204020204" charset="-122"/>
                <a:ea typeface="微软雅黑" panose="020B0503020204020204" charset="-122"/>
                <a:cs typeface="微软雅黑" panose="020B0503020204020204" charset="-122"/>
                <a:sym typeface="+mn-ea"/>
              </a:rPr>
              <a:t>Direct Horizontal Irradiance: </a:t>
            </a:r>
          </a:p>
        </p:txBody>
      </p:sp>
      <p:sp>
        <p:nvSpPr>
          <p:cNvPr id="14" name="矩形: 圆角 43"/>
          <p:cNvSpPr/>
          <p:nvPr>
            <p:custDataLst>
              <p:tags r:id="rId3"/>
            </p:custDataLst>
          </p:nvPr>
        </p:nvSpPr>
        <p:spPr bwMode="auto">
          <a:xfrm>
            <a:off x="554355" y="1594485"/>
            <a:ext cx="6744970" cy="1379220"/>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L="342900" indent="-342900" fontAlgn="auto">
              <a:lnSpc>
                <a:spcPct val="120000"/>
              </a:lnSpc>
              <a:spcBef>
                <a:spcPts val="0"/>
              </a:spcBef>
              <a:spcAft>
                <a:spcPts val="0"/>
              </a:spcAft>
              <a:buFont typeface="Arial" panose="020B0604020202090204" pitchFamily="34" charset="0"/>
              <a:buChar char="•"/>
            </a:pPr>
            <a:r>
              <a:rPr kumimoji="0" lang="en-US" altLang="zh-CN" sz="2000" b="1" i="0" u="none" strike="noStrike" kern="1200" cap="none" spc="0" normalizeH="0" baseline="0" dirty="0">
                <a:solidFill>
                  <a:schemeClr val="tx2"/>
                </a:solidFill>
                <a:latin typeface="微软雅黑" panose="020B0503020204020204" charset="-122"/>
                <a:ea typeface="微软雅黑" panose="020B0503020204020204" charset="-122"/>
                <a:cs typeface="+mn-cs"/>
                <a:sym typeface="+mn-ea"/>
              </a:rPr>
              <a:t>Ran</a:t>
            </a:r>
            <a:r>
              <a:rPr lang="en-US" altLang="zh-CN" sz="2000" b="1" dirty="0">
                <a:solidFill>
                  <a:schemeClr val="tx2"/>
                </a:solidFill>
                <a:latin typeface="微软雅黑" panose="020B0503020204020204" charset="-122"/>
                <a:ea typeface="微软雅黑" panose="020B0503020204020204" charset="-122"/>
                <a:sym typeface="+mn-ea"/>
              </a:rPr>
              <a:t>king of products</a:t>
            </a:r>
          </a:p>
          <a:p>
            <a:pPr lvl="0" algn="ctr">
              <a:lnSpc>
                <a:spcPct val="120000"/>
              </a:lnSpc>
              <a:spcBef>
                <a:spcPts val="0"/>
              </a:spcBef>
              <a:spcAft>
                <a:spcPts val="0"/>
              </a:spcAft>
            </a:pPr>
            <a:r>
              <a:rPr lang="en-US" altLang="zh-CN" sz="2000" b="1" noProof="0" dirty="0">
                <a:ln>
                  <a:noFill/>
                </a:ln>
                <a:effectLst/>
                <a:uLnTx/>
                <a:uFillTx/>
                <a:latin typeface="微软雅黑" panose="020B0503020204020204" charset="-122"/>
                <a:ea typeface="微软雅黑" panose="020B0503020204020204" charset="-122"/>
                <a:sym typeface="+mn-ea"/>
              </a:rPr>
              <a:t>accuracy:                </a:t>
            </a:r>
            <a:r>
              <a:rPr lang="en-US" altLang="zh-CN" sz="2000" noProof="0" dirty="0">
                <a:ln>
                  <a:noFill/>
                </a:ln>
                <a:effectLst/>
                <a:uLnTx/>
                <a:uFillTx/>
                <a:latin typeface="微软雅黑" panose="020B0503020204020204" charset="-122"/>
                <a:ea typeface="微软雅黑" panose="020B0503020204020204" charset="-122"/>
                <a:sym typeface="+mn-ea"/>
              </a:rPr>
              <a:t>ERA5&lt;</a:t>
            </a:r>
            <a:r>
              <a:rPr lang="en-US" altLang="zh-CN" sz="2000" noProof="0" dirty="0" err="1">
                <a:ln>
                  <a:noFill/>
                </a:ln>
                <a:effectLst/>
                <a:uLnTx/>
                <a:uFillTx/>
                <a:latin typeface="微软雅黑" panose="020B0503020204020204" charset="-122"/>
                <a:ea typeface="微软雅黑" panose="020B0503020204020204" charset="-122"/>
                <a:sym typeface="+mn-ea"/>
              </a:rPr>
              <a:t>Solcast</a:t>
            </a:r>
            <a:r>
              <a:rPr lang="en-US" altLang="zh-CN" sz="2000" noProof="0" dirty="0">
                <a:ln>
                  <a:noFill/>
                </a:ln>
                <a:effectLst/>
                <a:uLnTx/>
                <a:uFillTx/>
                <a:latin typeface="微软雅黑" panose="020B0503020204020204" charset="-122"/>
                <a:ea typeface="微软雅黑" panose="020B0503020204020204" charset="-122"/>
                <a:sym typeface="+mn-ea"/>
              </a:rPr>
              <a:t>&lt;SARAH-E&lt;</a:t>
            </a:r>
            <a:r>
              <a:rPr lang="en-US" altLang="zh-CN" sz="2000" b="1" noProof="0" dirty="0">
                <a:ln>
                  <a:noFill/>
                </a:ln>
                <a:effectLst/>
                <a:uLnTx/>
                <a:uFillTx/>
                <a:latin typeface="微软雅黑" panose="020B0503020204020204" charset="-122"/>
                <a:ea typeface="微软雅黑" panose="020B0503020204020204" charset="-122"/>
                <a:sym typeface="+mn-ea"/>
              </a:rPr>
              <a:t>CERES</a:t>
            </a:r>
            <a:endParaRPr lang="en-US" altLang="zh-CN" sz="2000" b="1" noProof="0" dirty="0">
              <a:ln>
                <a:noFill/>
              </a:ln>
              <a:effectLst/>
              <a:uLnTx/>
              <a:uFillTx/>
              <a:latin typeface="微软雅黑" panose="020B0503020204020204" charset="-122"/>
              <a:ea typeface="微软雅黑" panose="020B0503020204020204" charset="-122"/>
            </a:endParaRPr>
          </a:p>
          <a:p>
            <a:pPr lvl="0" algn="ctr">
              <a:lnSpc>
                <a:spcPct val="120000"/>
              </a:lnSpc>
              <a:spcBef>
                <a:spcPts val="0"/>
              </a:spcBef>
              <a:spcAft>
                <a:spcPts val="0"/>
              </a:spcAft>
            </a:pPr>
            <a:r>
              <a:rPr lang="en-US" altLang="zh-CN" sz="2000" b="1" noProof="0" dirty="0">
                <a:ln>
                  <a:noFill/>
                </a:ln>
                <a:effectLst/>
                <a:uLnTx/>
                <a:uFillTx/>
                <a:latin typeface="微软雅黑" panose="020B0503020204020204" charset="-122"/>
                <a:ea typeface="微软雅黑" panose="020B0503020204020204" charset="-122"/>
                <a:cs typeface="微软雅黑" panose="020B0503020204020204" charset="-122"/>
                <a:sym typeface="+mn-ea"/>
              </a:rPr>
              <a:t>trend consistency: </a:t>
            </a:r>
            <a:r>
              <a:rPr lang="en-US" altLang="zh-CN" sz="2000" noProof="0" dirty="0" err="1">
                <a:ln>
                  <a:noFill/>
                </a:ln>
                <a:effectLst/>
                <a:uLnTx/>
                <a:uFillTx/>
                <a:latin typeface="微软雅黑" panose="020B0503020204020204" charset="-122"/>
                <a:ea typeface="微软雅黑" panose="020B0503020204020204" charset="-122"/>
                <a:cs typeface="微软雅黑" panose="020B0503020204020204" charset="-122"/>
                <a:sym typeface="+mn-ea"/>
              </a:rPr>
              <a:t>Solcast</a:t>
            </a:r>
            <a:r>
              <a:rPr lang="en-US" altLang="zh-CN" sz="2000"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CERES</a:t>
            </a:r>
            <a:r>
              <a:rPr lang="en-US" altLang="zh-CN" sz="2000"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SARAH-E</a:t>
            </a:r>
            <a:r>
              <a:rPr lang="en-US" altLang="zh-CN" sz="2000" noProof="0" dirty="0">
                <a:ln>
                  <a:noFill/>
                </a:ln>
                <a:effectLst/>
                <a:uLnTx/>
                <a:uFillTx/>
                <a:latin typeface="微软雅黑" panose="020B0503020204020204" charset="-122"/>
                <a:ea typeface="微软雅黑" panose="020B0503020204020204" charset="-122"/>
                <a:sym typeface="+mn-ea"/>
              </a:rPr>
              <a:t>&lt;</a:t>
            </a:r>
            <a:r>
              <a:rPr lang="en-US" altLang="zh-CN" sz="2000" b="1" noProof="0" dirty="0">
                <a:ln>
                  <a:noFill/>
                </a:ln>
                <a:effectLst/>
                <a:uLnTx/>
                <a:uFillTx/>
                <a:latin typeface="微软雅黑" panose="020B0503020204020204" charset="-122"/>
                <a:ea typeface="微软雅黑" panose="020B0503020204020204" charset="-122"/>
                <a:cs typeface="微软雅黑" panose="020B0503020204020204" charset="-122"/>
                <a:sym typeface="+mn-ea"/>
              </a:rPr>
              <a:t>ERA5</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p:txBody>
      </p:sp>
      <p:pic>
        <p:nvPicPr>
          <p:cNvPr id="12" name="图片 2"/>
          <p:cNvPicPr>
            <a:picLocks noChangeAspect="1"/>
          </p:cNvPicPr>
          <p:nvPr/>
        </p:nvPicPr>
        <p:blipFill>
          <a:blip r:embed="rId8"/>
          <a:srcRect t="94976"/>
          <a:stretch>
            <a:fillRect/>
          </a:stretch>
        </p:blipFill>
        <p:spPr>
          <a:xfrm>
            <a:off x="1950524" y="6246862"/>
            <a:ext cx="2907050" cy="373929"/>
          </a:xfrm>
          <a:prstGeom prst="rect">
            <a:avLst/>
          </a:prstGeom>
          <a:noFill/>
          <a:ln>
            <a:noFill/>
          </a:ln>
        </p:spPr>
      </p:pic>
      <p:pic>
        <p:nvPicPr>
          <p:cNvPr id="11" name="图片 2"/>
          <p:cNvPicPr>
            <a:picLocks noChangeAspect="1"/>
          </p:cNvPicPr>
          <p:nvPr/>
        </p:nvPicPr>
        <p:blipFill>
          <a:blip r:embed="rId9"/>
          <a:srcRect t="452"/>
          <a:stretch>
            <a:fillRect/>
          </a:stretch>
        </p:blipFill>
        <p:spPr>
          <a:xfrm>
            <a:off x="9269524" y="4778581"/>
            <a:ext cx="2226021" cy="1797302"/>
          </a:xfrm>
          <a:prstGeom prst="rect">
            <a:avLst/>
          </a:prstGeom>
          <a:noFill/>
          <a:ln>
            <a:noFill/>
          </a:ln>
        </p:spPr>
      </p:pic>
      <p:pic>
        <p:nvPicPr>
          <p:cNvPr id="13" name="图片 2"/>
          <p:cNvPicPr>
            <a:picLocks noChangeAspect="1"/>
          </p:cNvPicPr>
          <p:nvPr>
            <p:custDataLst>
              <p:tags r:id="rId4"/>
            </p:custDataLst>
          </p:nvPr>
        </p:nvPicPr>
        <p:blipFill>
          <a:blip r:embed="rId10"/>
          <a:srcRect t="452"/>
          <a:stretch>
            <a:fillRect/>
          </a:stretch>
        </p:blipFill>
        <p:spPr>
          <a:xfrm>
            <a:off x="7077055" y="4778580"/>
            <a:ext cx="2222882" cy="1825900"/>
          </a:xfrm>
          <a:prstGeom prst="rect">
            <a:avLst/>
          </a:prstGeom>
          <a:noFill/>
          <a:ln>
            <a:noFill/>
          </a:ln>
        </p:spPr>
      </p:pic>
      <p:pic>
        <p:nvPicPr>
          <p:cNvPr id="2" name="图片 5" descr="/Users/wh/Desktop/Rdvalidation of 时值/f4.jpgf4"/>
          <p:cNvPicPr>
            <a:picLocks noChangeAspect="1"/>
          </p:cNvPicPr>
          <p:nvPr>
            <p:custDataLst>
              <p:tags r:id="rId5"/>
            </p:custDataLst>
          </p:nvPr>
        </p:nvPicPr>
        <p:blipFill>
          <a:blip r:embed="rId11"/>
          <a:srcRect l="3395" t="-741" r="3395"/>
          <a:stretch>
            <a:fillRect/>
          </a:stretch>
        </p:blipFill>
        <p:spPr>
          <a:xfrm>
            <a:off x="7420285" y="998855"/>
            <a:ext cx="4413575" cy="3577590"/>
          </a:xfrm>
          <a:prstGeom prst="rect">
            <a:avLst/>
          </a:prstGeom>
        </p:spPr>
      </p:pic>
      <p:pic>
        <p:nvPicPr>
          <p:cNvPr id="3" name="图片 2">
            <a:extLst>
              <a:ext uri="{FF2B5EF4-FFF2-40B4-BE49-F238E27FC236}">
                <a16:creationId xmlns:a16="http://schemas.microsoft.com/office/drawing/2014/main" id="{F071E016-07D3-AA42-8C73-68414F3064D7}"/>
              </a:ext>
            </a:extLst>
          </p:cNvPr>
          <p:cNvPicPr>
            <a:picLocks noChangeAspect="1"/>
          </p:cNvPicPr>
          <p:nvPr/>
        </p:nvPicPr>
        <p:blipFill>
          <a:blip r:embed="rId12"/>
          <a:stretch>
            <a:fillRect/>
          </a:stretch>
        </p:blipFill>
        <p:spPr>
          <a:xfrm>
            <a:off x="4885406" y="4789597"/>
            <a:ext cx="2222882" cy="1790241"/>
          </a:xfrm>
          <a:prstGeom prst="rect">
            <a:avLst/>
          </a:prstGeom>
        </p:spPr>
      </p:pic>
      <p:pic>
        <p:nvPicPr>
          <p:cNvPr id="8" name="图片 7">
            <a:extLst>
              <a:ext uri="{FF2B5EF4-FFF2-40B4-BE49-F238E27FC236}">
                <a16:creationId xmlns:a16="http://schemas.microsoft.com/office/drawing/2014/main" id="{3D69D912-5E9C-FA44-90FD-8CC00322FCF3}"/>
              </a:ext>
            </a:extLst>
          </p:cNvPr>
          <p:cNvPicPr>
            <a:picLocks noChangeAspect="1"/>
          </p:cNvPicPr>
          <p:nvPr/>
        </p:nvPicPr>
        <p:blipFill rotWithShape="1">
          <a:blip r:embed="rId13"/>
          <a:srcRect r="2827"/>
          <a:stretch/>
        </p:blipFill>
        <p:spPr>
          <a:xfrm>
            <a:off x="505101" y="3141923"/>
            <a:ext cx="6744971" cy="15617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右箭头 23"/>
          <p:cNvSpPr/>
          <p:nvPr>
            <p:custDataLst>
              <p:tags r:id="rId1"/>
            </p:custDataLst>
          </p:nvPr>
        </p:nvSpPr>
        <p:spPr>
          <a:xfrm>
            <a:off x="7972425" y="4959985"/>
            <a:ext cx="608330" cy="478790"/>
          </a:xfrm>
          <a:prstGeom prst="rightArrow">
            <a:avLst/>
          </a:prstGeom>
          <a:solidFill>
            <a:schemeClr val="tx2">
              <a:lumMod val="75000"/>
            </a:schemeClr>
          </a:solidFill>
          <a:ln w="9525" cap="flat" cmpd="sng" algn="ctr">
            <a:no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Arial" panose="020B0604020202090204" pitchFamily="34" charset="0"/>
              <a:ea typeface="宋体" pitchFamily="2" charset="-122"/>
            </a:endParaRPr>
          </a:p>
        </p:txBody>
      </p:sp>
      <p:sp>
        <p:nvSpPr>
          <p:cNvPr id="4" name="文本框 3"/>
          <p:cNvSpPr txBox="1"/>
          <p:nvPr>
            <p:custDataLst>
              <p:tags r:id="rId2"/>
            </p:custDataLst>
          </p:nvPr>
        </p:nvSpPr>
        <p:spPr>
          <a:xfrm>
            <a:off x="0" y="93980"/>
            <a:ext cx="8707755" cy="572770"/>
          </a:xfrm>
          <a:prstGeom prst="rect">
            <a:avLst/>
          </a:prstGeom>
          <a:noFill/>
        </p:spPr>
        <p:txBody>
          <a:bodyPr wrap="square" rtlCol="0">
            <a:noAutofit/>
          </a:bodyPr>
          <a:lstStyle/>
          <a:p>
            <a:r>
              <a:rPr lang="zh-CN" altLang="en-US" sz="3600" b="1">
                <a:latin typeface="微软雅黑" panose="020B0503020204020204" charset="-122"/>
                <a:ea typeface="微软雅黑" panose="020B0503020204020204" charset="-122"/>
                <a:cs typeface="微软雅黑" panose="020B0503020204020204" charset="-122"/>
              </a:rPr>
              <a:t>  </a:t>
            </a:r>
            <a:r>
              <a:rPr lang="en-US" altLang="zh-CN" sz="3600" b="1">
                <a:latin typeface="微软雅黑" panose="020B0503020204020204" charset="-122"/>
                <a:ea typeface="微软雅黑" panose="020B0503020204020204" charset="-122"/>
                <a:cs typeface="微软雅黑" panose="020B0503020204020204" charset="-122"/>
              </a:rPr>
              <a:t>5 Conclusions</a:t>
            </a:r>
            <a:endParaRPr lang="en-US" altLang="zh-CN" sz="3600" b="1">
              <a:solidFill>
                <a:srgbClr val="2F5597"/>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58775" y="3665855"/>
            <a:ext cx="7990205" cy="1429385"/>
          </a:xfrm>
          <a:prstGeom prst="rect">
            <a:avLst/>
          </a:prstGeom>
          <a:solidFill>
            <a:srgbClr val="DFEDEE"/>
          </a:solidFill>
        </p:spPr>
        <p:txBody>
          <a:bodyPr wrap="square" rtlCol="0" anchor="ctr" anchorCtr="0">
            <a:noAutofit/>
          </a:bodyPr>
          <a:lstStyle/>
          <a:p>
            <a:pPr algn="l">
              <a:lnSpc>
                <a:spcPct val="150000"/>
              </a:lnSpc>
            </a:pPr>
            <a:r>
              <a:rPr lang="en-US" altLang="zh-CN" sz="2000" b="1" noProof="0" dirty="0">
                <a:ln>
                  <a:noFill/>
                </a:ln>
                <a:effectLst/>
                <a:uLnTx/>
                <a:uFillTx/>
                <a:latin typeface="微软雅黑" panose="020B0503020204020204" charset="-122"/>
                <a:ea typeface="微软雅黑" panose="020B0503020204020204" charset="-122"/>
                <a:sym typeface="+mn-ea"/>
              </a:rPr>
              <a:t>SSI:</a:t>
            </a:r>
            <a:endParaRPr lang="en-US" altLang="zh-CN" sz="2000" b="1" noProof="0" dirty="0">
              <a:ln>
                <a:noFill/>
              </a:ln>
              <a:effectLst/>
              <a:uLnTx/>
              <a:uFillTx/>
              <a:latin typeface="微软雅黑" panose="020B0503020204020204" charset="-122"/>
              <a:ea typeface="微软雅黑" panose="020B0503020204020204" charset="-122"/>
            </a:endParaRPr>
          </a:p>
          <a:p>
            <a:pPr indent="0">
              <a:lnSpc>
                <a:spcPct val="150000"/>
              </a:lnSpc>
              <a:buFont typeface="Arial" panose="020B0604020202090204" pitchFamily="34" charset="0"/>
              <a:buNone/>
            </a:pPr>
            <a:r>
              <a:rPr lang="en-US" altLang="zh-CN" sz="2000" b="1" noProof="0" dirty="0">
                <a:ln>
                  <a:noFill/>
                </a:ln>
                <a:effectLst/>
                <a:uLnTx/>
                <a:uFillTx/>
                <a:latin typeface="微软雅黑" panose="020B0503020204020204" charset="-122"/>
                <a:ea typeface="微软雅黑" panose="020B0503020204020204" charset="-122"/>
                <a:sym typeface="+mn-ea"/>
              </a:rPr>
              <a:t>accuracy:</a:t>
            </a:r>
            <a:r>
              <a:rPr lang="en-US" altLang="zh-CN" sz="2000" noProof="0" dirty="0">
                <a:ln>
                  <a:noFill/>
                </a:ln>
                <a:effectLst/>
                <a:uLnTx/>
                <a:uFillTx/>
                <a:latin typeface="微软雅黑" panose="020B0503020204020204" charset="-122"/>
                <a:ea typeface="微软雅黑" panose="020B0503020204020204" charset="-122"/>
                <a:sym typeface="+mn-ea"/>
              </a:rPr>
              <a:t> MERRA-2&lt;ERA5&lt;SARAH-E&lt;CERES&lt;</a:t>
            </a:r>
            <a:r>
              <a:rPr lang="en-US" altLang="zh-CN" sz="2000" b="1" noProof="0" dirty="0">
                <a:ln>
                  <a:noFill/>
                </a:ln>
                <a:effectLst/>
                <a:uLnTx/>
                <a:uFillTx/>
                <a:latin typeface="微软雅黑" panose="020B0503020204020204" charset="-122"/>
                <a:ea typeface="微软雅黑" panose="020B0503020204020204" charset="-122"/>
                <a:sym typeface="+mn-ea"/>
              </a:rPr>
              <a:t>Solcast</a:t>
            </a:r>
            <a:endParaRPr lang="en-US" altLang="zh-CN" sz="2000" b="1" noProof="0" dirty="0">
              <a:ln>
                <a:noFill/>
              </a:ln>
              <a:effectLst/>
              <a:uLnTx/>
              <a:uFillTx/>
              <a:latin typeface="微软雅黑" panose="020B0503020204020204" charset="-122"/>
              <a:ea typeface="微软雅黑" panose="020B0503020204020204" charset="-122"/>
            </a:endParaRPr>
          </a:p>
          <a:p>
            <a:pPr indent="0">
              <a:lnSpc>
                <a:spcPct val="150000"/>
              </a:lnSpc>
              <a:buFont typeface="Arial" panose="020B0604020202090204" pitchFamily="34" charset="0"/>
              <a:buNone/>
            </a:pPr>
            <a:r>
              <a:rPr lang="en-US" altLang="zh-CN" sz="2000" b="1" noProof="0" dirty="0">
                <a:ln>
                  <a:noFill/>
                </a:ln>
                <a:effectLst/>
                <a:uLnTx/>
                <a:uFillTx/>
                <a:latin typeface="微软雅黑" panose="020B0503020204020204" charset="-122"/>
                <a:ea typeface="微软雅黑" panose="020B0503020204020204" charset="-122"/>
                <a:sym typeface="+mn-ea"/>
              </a:rPr>
              <a:t>trend consistency:</a:t>
            </a:r>
            <a:r>
              <a:rPr lang="en-US" altLang="zh-CN" sz="2000" noProof="0" dirty="0">
                <a:ln>
                  <a:noFill/>
                </a:ln>
                <a:effectLst/>
                <a:uLnTx/>
                <a:uFillTx/>
                <a:latin typeface="微软雅黑" panose="020B0503020204020204" charset="-122"/>
                <a:ea typeface="微软雅黑" panose="020B0503020204020204" charset="-122"/>
                <a:sym typeface="+mn-ea"/>
              </a:rPr>
              <a:t> Solcast</a:t>
            </a:r>
            <a:r>
              <a:rPr lang="en-US" altLang="zh-CN" sz="2000" b="1"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sym typeface="+mn-ea"/>
              </a:rPr>
              <a:t>SARAH-E</a:t>
            </a:r>
            <a:r>
              <a:rPr lang="en-US" altLang="zh-CN" sz="2000" b="1"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sym typeface="+mn-ea"/>
              </a:rPr>
              <a:t>CERES</a:t>
            </a:r>
            <a:r>
              <a:rPr lang="en-US" altLang="zh-CN" sz="2000" b="1"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sym typeface="+mn-ea"/>
              </a:rPr>
              <a:t>ERA5</a:t>
            </a:r>
            <a:r>
              <a:rPr lang="en-US" altLang="zh-CN" sz="2000" b="1" noProof="0" dirty="0">
                <a:ln>
                  <a:noFill/>
                </a:ln>
                <a:effectLst/>
                <a:uLnTx/>
                <a:uFillTx/>
                <a:latin typeface="微软雅黑" panose="020B0503020204020204" charset="-122"/>
                <a:ea typeface="微软雅黑" panose="020B0503020204020204" charset="-122"/>
                <a:sym typeface="+mn-ea"/>
              </a:rPr>
              <a:t>&lt;MERRA-2</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aphicFrame>
        <p:nvGraphicFramePr>
          <p:cNvPr id="2" name="表格 1"/>
          <p:cNvGraphicFramePr/>
          <p:nvPr/>
        </p:nvGraphicFramePr>
        <p:xfrm>
          <a:off x="728345" y="993775"/>
          <a:ext cx="10735019" cy="2510790"/>
        </p:xfrm>
        <a:graphic>
          <a:graphicData uri="http://schemas.openxmlformats.org/drawingml/2006/table">
            <a:tbl>
              <a:tblPr firstRow="1" bandRow="1">
                <a:tableStyleId>{5C22544A-7EE6-4342-B048-85BDC9FD1C3A}</a:tableStyleId>
              </a:tblPr>
              <a:tblGrid>
                <a:gridCol w="1711325">
                  <a:extLst>
                    <a:ext uri="{9D8B030D-6E8A-4147-A177-3AD203B41FA5}">
                      <a16:colId xmlns:a16="http://schemas.microsoft.com/office/drawing/2014/main" val="20000"/>
                    </a:ext>
                  </a:extLst>
                </a:gridCol>
                <a:gridCol w="1588770">
                  <a:extLst>
                    <a:ext uri="{9D8B030D-6E8A-4147-A177-3AD203B41FA5}">
                      <a16:colId xmlns:a16="http://schemas.microsoft.com/office/drawing/2014/main" val="20001"/>
                    </a:ext>
                  </a:extLst>
                </a:gridCol>
                <a:gridCol w="74041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1419225">
                  <a:extLst>
                    <a:ext uri="{9D8B030D-6E8A-4147-A177-3AD203B41FA5}">
                      <a16:colId xmlns:a16="http://schemas.microsoft.com/office/drawing/2014/main" val="20004"/>
                    </a:ext>
                  </a:extLst>
                </a:gridCol>
                <a:gridCol w="737235">
                  <a:extLst>
                    <a:ext uri="{9D8B030D-6E8A-4147-A177-3AD203B41FA5}">
                      <a16:colId xmlns:a16="http://schemas.microsoft.com/office/drawing/2014/main" val="20005"/>
                    </a:ext>
                  </a:extLst>
                </a:gridCol>
                <a:gridCol w="729615">
                  <a:extLst>
                    <a:ext uri="{9D8B030D-6E8A-4147-A177-3AD203B41FA5}">
                      <a16:colId xmlns:a16="http://schemas.microsoft.com/office/drawing/2014/main" val="20006"/>
                    </a:ext>
                  </a:extLst>
                </a:gridCol>
                <a:gridCol w="768350">
                  <a:extLst>
                    <a:ext uri="{9D8B030D-6E8A-4147-A177-3AD203B41FA5}">
                      <a16:colId xmlns:a16="http://schemas.microsoft.com/office/drawing/2014/main" val="20007"/>
                    </a:ext>
                  </a:extLst>
                </a:gridCol>
                <a:gridCol w="779492">
                  <a:extLst>
                    <a:ext uri="{9D8B030D-6E8A-4147-A177-3AD203B41FA5}">
                      <a16:colId xmlns:a16="http://schemas.microsoft.com/office/drawing/2014/main" val="20008"/>
                    </a:ext>
                  </a:extLst>
                </a:gridCol>
                <a:gridCol w="751205">
                  <a:extLst>
                    <a:ext uri="{9D8B030D-6E8A-4147-A177-3AD203B41FA5}">
                      <a16:colId xmlns:a16="http://schemas.microsoft.com/office/drawing/2014/main" val="20009"/>
                    </a:ext>
                  </a:extLst>
                </a:gridCol>
                <a:gridCol w="772792">
                  <a:extLst>
                    <a:ext uri="{9D8B030D-6E8A-4147-A177-3AD203B41FA5}">
                      <a16:colId xmlns:a16="http://schemas.microsoft.com/office/drawing/2014/main" val="20010"/>
                    </a:ext>
                  </a:extLst>
                </a:gridCol>
              </a:tblGrid>
              <a:tr h="579755">
                <a:tc rowSpan="2" gridSpan="2">
                  <a:txBody>
                    <a:bodyPr/>
                    <a:lstStyle/>
                    <a:p>
                      <a:pPr algn="ctr" fontAlgn="ctr">
                        <a:buNone/>
                      </a:pPr>
                      <a:r>
                        <a:rPr lang="en-US" altLang="zh-CN" sz="2000"/>
                        <a:t>Variable</a:t>
                      </a:r>
                    </a:p>
                  </a:txBody>
                  <a:tcPr anchor="ctr">
                    <a:solidFill>
                      <a:schemeClr val="tx2"/>
                    </a:solidFill>
                  </a:tcPr>
                </a:tc>
                <a:tc rowSpan="2" hMerge="1">
                  <a:txBody>
                    <a:bodyPr/>
                    <a:lstStyle/>
                    <a:p>
                      <a:endParaRPr lang="zh-CN"/>
                    </a:p>
                  </a:txBody>
                  <a:tcPr anchor="ctr">
                    <a:solidFill>
                      <a:schemeClr val="tx2"/>
                    </a:solidFill>
                  </a:tcPr>
                </a:tc>
                <a:tc gridSpan="2">
                  <a:txBody>
                    <a:bodyPr/>
                    <a:lstStyle/>
                    <a:p>
                      <a:pPr algn="ctr" fontAlgn="ctr">
                        <a:buNone/>
                      </a:pPr>
                      <a:r>
                        <a:rPr lang="en-US" altLang="zh-CN" sz="2000"/>
                        <a:t>ERA5</a:t>
                      </a:r>
                    </a:p>
                  </a:txBody>
                  <a:tcPr anchor="ctr">
                    <a:solidFill>
                      <a:schemeClr val="tx2"/>
                    </a:solidFill>
                  </a:tcPr>
                </a:tc>
                <a:tc hMerge="1">
                  <a:txBody>
                    <a:bodyPr/>
                    <a:lstStyle/>
                    <a:p>
                      <a:endParaRPr lang="zh-CN"/>
                    </a:p>
                  </a:txBody>
                  <a:tcPr anchor="ctr"/>
                </a:tc>
                <a:tc>
                  <a:txBody>
                    <a:bodyPr/>
                    <a:lstStyle/>
                    <a:p>
                      <a:pPr algn="ctr" fontAlgn="ctr">
                        <a:buNone/>
                      </a:pPr>
                      <a:r>
                        <a:rPr lang="en-US" altLang="zh-CN" sz="2000"/>
                        <a:t>MERRA-2</a:t>
                      </a:r>
                    </a:p>
                  </a:txBody>
                  <a:tcPr anchor="ctr">
                    <a:solidFill>
                      <a:schemeClr val="tx2"/>
                    </a:solidFill>
                  </a:tcPr>
                </a:tc>
                <a:tc gridSpan="2">
                  <a:txBody>
                    <a:bodyPr/>
                    <a:lstStyle/>
                    <a:p>
                      <a:pPr algn="ctr" fontAlgn="ctr">
                        <a:buNone/>
                      </a:pPr>
                      <a:r>
                        <a:rPr lang="en-US" altLang="zh-CN" sz="2000"/>
                        <a:t>SARAH-E</a:t>
                      </a:r>
                    </a:p>
                  </a:txBody>
                  <a:tcPr anchor="ctr">
                    <a:solidFill>
                      <a:schemeClr val="tx2"/>
                    </a:solidFill>
                  </a:tcPr>
                </a:tc>
                <a:tc hMerge="1">
                  <a:txBody>
                    <a:bodyPr/>
                    <a:lstStyle/>
                    <a:p>
                      <a:endParaRPr lang="zh-CN"/>
                    </a:p>
                  </a:txBody>
                  <a:tcPr anchor="ctr"/>
                </a:tc>
                <a:tc gridSpan="2">
                  <a:txBody>
                    <a:bodyPr/>
                    <a:lstStyle/>
                    <a:p>
                      <a:pPr algn="ctr" fontAlgn="ctr">
                        <a:buNone/>
                      </a:pPr>
                      <a:r>
                        <a:rPr lang="en-US" altLang="zh-CN" sz="2000"/>
                        <a:t>CERES</a:t>
                      </a:r>
                    </a:p>
                  </a:txBody>
                  <a:tcPr anchor="ctr">
                    <a:solidFill>
                      <a:schemeClr val="tx2"/>
                    </a:solidFill>
                  </a:tcPr>
                </a:tc>
                <a:tc hMerge="1">
                  <a:txBody>
                    <a:bodyPr/>
                    <a:lstStyle/>
                    <a:p>
                      <a:endParaRPr lang="zh-CN"/>
                    </a:p>
                  </a:txBody>
                  <a:tcPr anchor="ctr"/>
                </a:tc>
                <a:tc gridSpan="2">
                  <a:txBody>
                    <a:bodyPr/>
                    <a:lstStyle/>
                    <a:p>
                      <a:pPr algn="ctr" fontAlgn="ctr">
                        <a:buNone/>
                      </a:pPr>
                      <a:r>
                        <a:rPr lang="en-US" altLang="zh-CN" sz="2000"/>
                        <a:t>SOLCAST</a:t>
                      </a:r>
                    </a:p>
                  </a:txBody>
                  <a:tcPr anchor="ctr">
                    <a:solidFill>
                      <a:schemeClr val="tx2"/>
                    </a:solidFill>
                  </a:tcPr>
                </a:tc>
                <a:tc hMerge="1">
                  <a:txBody>
                    <a:bodyPr/>
                    <a:lstStyle/>
                    <a:p>
                      <a:endParaRPr lang="zh-CN"/>
                    </a:p>
                  </a:txBody>
                  <a:tcPr anchor="ctr"/>
                </a:tc>
                <a:extLst>
                  <a:ext uri="{0D108BD9-81ED-4DB2-BD59-A6C34878D82A}">
                    <a16:rowId xmlns:a16="http://schemas.microsoft.com/office/drawing/2014/main" val="10000"/>
                  </a:ext>
                </a:extLst>
              </a:tr>
              <a:tr h="467995">
                <a:tc gridSpan="2" vMerge="1">
                  <a:txBody>
                    <a:bodyPr/>
                    <a:lstStyle/>
                    <a:p>
                      <a:endParaRPr lang="zh-CN"/>
                    </a:p>
                  </a:txBody>
                  <a:tcPr anchor="ctr">
                    <a:solidFill>
                      <a:schemeClr val="tx2"/>
                    </a:solidFill>
                  </a:tcPr>
                </a:tc>
                <a:tc hMerge="1" vMerge="1">
                  <a:txBody>
                    <a:bodyPr/>
                    <a:lstStyle/>
                    <a:p>
                      <a:endParaRPr lang="zh-CN"/>
                    </a:p>
                  </a:txBody>
                  <a:tcPr anchor="ctr">
                    <a:solidFill>
                      <a:schemeClr val="tx2"/>
                    </a:solidFill>
                  </a:tcPr>
                </a:tc>
                <a:tc>
                  <a:txBody>
                    <a:bodyPr/>
                    <a:lstStyle/>
                    <a:p>
                      <a:pPr algn="ctr" fontAlgn="ctr">
                        <a:buNone/>
                      </a:pPr>
                      <a:r>
                        <a:rPr lang="en-US" altLang="zh-CN" sz="2000" b="1">
                          <a:solidFill>
                            <a:schemeClr val="tx1"/>
                          </a:solidFill>
                        </a:rPr>
                        <a:t>SSI</a:t>
                      </a:r>
                    </a:p>
                  </a:txBody>
                  <a:tcPr anchor="ctr">
                    <a:solidFill>
                      <a:srgbClr val="DFEDEE"/>
                    </a:solidFill>
                  </a:tcPr>
                </a:tc>
                <a:tc>
                  <a:txBody>
                    <a:bodyPr/>
                    <a:lstStyle/>
                    <a:p>
                      <a:pPr algn="ctr" fontAlgn="ctr">
                        <a:buNone/>
                      </a:pPr>
                      <a:r>
                        <a:rPr lang="en-US" altLang="zh-CN" sz="2000" b="1">
                          <a:solidFill>
                            <a:schemeClr val="tx1"/>
                          </a:solidFill>
                        </a:rPr>
                        <a:t>DHI</a:t>
                      </a:r>
                    </a:p>
                  </a:txBody>
                  <a:tcPr anchor="ctr">
                    <a:solidFill>
                      <a:schemeClr val="bg2"/>
                    </a:solidFill>
                  </a:tcPr>
                </a:tc>
                <a:tc>
                  <a:txBody>
                    <a:bodyPr/>
                    <a:lstStyle/>
                    <a:p>
                      <a:pPr algn="ctr" fontAlgn="ctr">
                        <a:buNone/>
                      </a:pPr>
                      <a:r>
                        <a:rPr lang="en-US" altLang="zh-CN" sz="2000" b="1">
                          <a:solidFill>
                            <a:schemeClr val="tx1"/>
                          </a:solidFill>
                        </a:rPr>
                        <a:t>SSI</a:t>
                      </a:r>
                    </a:p>
                  </a:txBody>
                  <a:tcPr anchor="ctr">
                    <a:solidFill>
                      <a:srgbClr val="DFEDEE"/>
                    </a:solidFill>
                  </a:tcPr>
                </a:tc>
                <a:tc>
                  <a:txBody>
                    <a:bodyPr/>
                    <a:lstStyle/>
                    <a:p>
                      <a:pPr algn="ctr" fontAlgn="ctr">
                        <a:buNone/>
                      </a:pPr>
                      <a:r>
                        <a:rPr lang="en-US" altLang="zh-CN" sz="2000" b="1">
                          <a:solidFill>
                            <a:schemeClr val="tx1"/>
                          </a:solidFill>
                        </a:rPr>
                        <a:t>SSI</a:t>
                      </a:r>
                    </a:p>
                  </a:txBody>
                  <a:tcPr anchor="ctr">
                    <a:solidFill>
                      <a:srgbClr val="DFEDEE"/>
                    </a:solidFill>
                  </a:tcPr>
                </a:tc>
                <a:tc>
                  <a:txBody>
                    <a:bodyPr/>
                    <a:lstStyle/>
                    <a:p>
                      <a:pPr algn="ctr" fontAlgn="ctr">
                        <a:buNone/>
                      </a:pPr>
                      <a:r>
                        <a:rPr lang="en-US" altLang="zh-CN" sz="2000" b="1">
                          <a:solidFill>
                            <a:schemeClr val="tx1"/>
                          </a:solidFill>
                        </a:rPr>
                        <a:t>DHI</a:t>
                      </a:r>
                    </a:p>
                  </a:txBody>
                  <a:tcPr anchor="ctr">
                    <a:solidFill>
                      <a:schemeClr val="bg2"/>
                    </a:solidFill>
                  </a:tcPr>
                </a:tc>
                <a:tc>
                  <a:txBody>
                    <a:bodyPr/>
                    <a:lstStyle/>
                    <a:p>
                      <a:pPr algn="ctr" fontAlgn="ctr">
                        <a:buNone/>
                      </a:pPr>
                      <a:r>
                        <a:rPr lang="en-US" altLang="zh-CN" sz="2000" b="1">
                          <a:solidFill>
                            <a:schemeClr val="tx1"/>
                          </a:solidFill>
                        </a:rPr>
                        <a:t>SSI</a:t>
                      </a:r>
                    </a:p>
                  </a:txBody>
                  <a:tcPr anchor="ctr">
                    <a:solidFill>
                      <a:srgbClr val="DFEDEE"/>
                    </a:solidFill>
                  </a:tcPr>
                </a:tc>
                <a:tc>
                  <a:txBody>
                    <a:bodyPr/>
                    <a:lstStyle/>
                    <a:p>
                      <a:pPr algn="ctr" fontAlgn="ctr">
                        <a:buNone/>
                      </a:pPr>
                      <a:r>
                        <a:rPr lang="en-US" altLang="zh-CN" sz="2000" b="1">
                          <a:solidFill>
                            <a:schemeClr val="tx1"/>
                          </a:solidFill>
                        </a:rPr>
                        <a:t>DHI</a:t>
                      </a:r>
                    </a:p>
                  </a:txBody>
                  <a:tcPr anchor="ctr">
                    <a:solidFill>
                      <a:schemeClr val="bg2"/>
                    </a:solidFill>
                  </a:tcPr>
                </a:tc>
                <a:tc>
                  <a:txBody>
                    <a:bodyPr/>
                    <a:lstStyle/>
                    <a:p>
                      <a:pPr algn="ctr" fontAlgn="ctr">
                        <a:buNone/>
                      </a:pPr>
                      <a:r>
                        <a:rPr lang="en-US" altLang="zh-CN" sz="2000" b="1">
                          <a:solidFill>
                            <a:schemeClr val="tx1"/>
                          </a:solidFill>
                        </a:rPr>
                        <a:t>SSI</a:t>
                      </a:r>
                    </a:p>
                  </a:txBody>
                  <a:tcPr anchor="ctr">
                    <a:solidFill>
                      <a:srgbClr val="DFEDEE"/>
                    </a:solidFill>
                  </a:tcPr>
                </a:tc>
                <a:tc>
                  <a:txBody>
                    <a:bodyPr/>
                    <a:lstStyle/>
                    <a:p>
                      <a:pPr algn="ctr" fontAlgn="ctr">
                        <a:buNone/>
                      </a:pPr>
                      <a:r>
                        <a:rPr lang="en-US" altLang="zh-CN" sz="2000" b="1">
                          <a:solidFill>
                            <a:schemeClr val="tx1"/>
                          </a:solidFill>
                        </a:rPr>
                        <a:t>DHI</a:t>
                      </a:r>
                    </a:p>
                  </a:txBody>
                  <a:tcPr anchor="ctr">
                    <a:solidFill>
                      <a:schemeClr val="bg2"/>
                    </a:solidFill>
                  </a:tcPr>
                </a:tc>
                <a:extLst>
                  <a:ext uri="{0D108BD9-81ED-4DB2-BD59-A6C34878D82A}">
                    <a16:rowId xmlns:a16="http://schemas.microsoft.com/office/drawing/2014/main" val="10001"/>
                  </a:ext>
                </a:extLst>
              </a:tr>
              <a:tr h="457200">
                <a:tc>
                  <a:txBody>
                    <a:bodyPr/>
                    <a:lstStyle/>
                    <a:p>
                      <a:pPr algn="ctr" fontAlgn="ctr">
                        <a:buNone/>
                      </a:pPr>
                      <a:r>
                        <a:rPr lang="en-US" altLang="zh-CN" sz="2000" b="1">
                          <a:solidFill>
                            <a:schemeClr val="bg1"/>
                          </a:solidFill>
                        </a:rPr>
                        <a:t>Accuracy</a:t>
                      </a:r>
                    </a:p>
                  </a:txBody>
                  <a:tcPr anchor="ctr">
                    <a:solidFill>
                      <a:schemeClr val="tx2"/>
                    </a:solidFill>
                  </a:tcPr>
                </a:tc>
                <a:tc>
                  <a:txBody>
                    <a:bodyPr/>
                    <a:lstStyle/>
                    <a:p>
                      <a:pPr algn="ctr" fontAlgn="ctr">
                        <a:buNone/>
                      </a:pPr>
                      <a:r>
                        <a:rPr lang="en-US" altLang="zh-CN" sz="2000" b="0">
                          <a:solidFill>
                            <a:schemeClr val="bg1"/>
                          </a:solidFill>
                          <a:sym typeface="+mn-ea"/>
                        </a:rPr>
                        <a:t>nMABD (%)</a:t>
                      </a:r>
                      <a:endParaRPr lang="en-US" altLang="zh-CN" sz="2000" b="0">
                        <a:solidFill>
                          <a:schemeClr val="bg1"/>
                        </a:solidFill>
                      </a:endParaRPr>
                    </a:p>
                  </a:txBody>
                  <a:tcPr anchor="ctr">
                    <a:solidFill>
                      <a:schemeClr val="tx2"/>
                    </a:solidFill>
                  </a:tcPr>
                </a:tc>
                <a:tc>
                  <a:txBody>
                    <a:bodyPr/>
                    <a:lstStyle/>
                    <a:p>
                      <a:pPr algn="ctr" fontAlgn="ctr">
                        <a:buNone/>
                      </a:pPr>
                      <a:r>
                        <a:rPr lang="en-US" altLang="zh-CN" sz="2000"/>
                        <a:t>37.2</a:t>
                      </a:r>
                    </a:p>
                  </a:txBody>
                  <a:tcPr anchor="ctr">
                    <a:solidFill>
                      <a:srgbClr val="DFEDEE"/>
                    </a:solidFill>
                  </a:tcPr>
                </a:tc>
                <a:tc>
                  <a:txBody>
                    <a:bodyPr/>
                    <a:lstStyle/>
                    <a:p>
                      <a:pPr algn="ctr" fontAlgn="ctr">
                        <a:buNone/>
                      </a:pPr>
                      <a:r>
                        <a:rPr lang="en-US" altLang="zh-CN" sz="2000"/>
                        <a:t>68.7</a:t>
                      </a:r>
                    </a:p>
                  </a:txBody>
                  <a:tcPr anchor="ctr">
                    <a:solidFill>
                      <a:schemeClr val="bg2"/>
                    </a:solidFill>
                  </a:tcPr>
                </a:tc>
                <a:tc>
                  <a:txBody>
                    <a:bodyPr/>
                    <a:lstStyle/>
                    <a:p>
                      <a:pPr algn="ctr" fontAlgn="ctr">
                        <a:buNone/>
                      </a:pPr>
                      <a:r>
                        <a:rPr lang="en-US" altLang="zh-CN" sz="2000"/>
                        <a:t>49.8</a:t>
                      </a:r>
                    </a:p>
                  </a:txBody>
                  <a:tcPr anchor="ctr">
                    <a:solidFill>
                      <a:srgbClr val="DFEDEE"/>
                    </a:solidFill>
                  </a:tcPr>
                </a:tc>
                <a:tc>
                  <a:txBody>
                    <a:bodyPr/>
                    <a:lstStyle/>
                    <a:p>
                      <a:pPr algn="ctr" fontAlgn="ctr">
                        <a:buNone/>
                      </a:pPr>
                      <a:r>
                        <a:rPr lang="en-US" altLang="zh-CN" sz="2000"/>
                        <a:t>35.4</a:t>
                      </a:r>
                    </a:p>
                  </a:txBody>
                  <a:tcPr anchor="ctr">
                    <a:solidFill>
                      <a:srgbClr val="DFEDEE"/>
                    </a:solidFill>
                  </a:tcPr>
                </a:tc>
                <a:tc>
                  <a:txBody>
                    <a:bodyPr/>
                    <a:lstStyle/>
                    <a:p>
                      <a:pPr algn="ctr" fontAlgn="ctr">
                        <a:buNone/>
                      </a:pPr>
                      <a:r>
                        <a:rPr lang="en-US" altLang="zh-CN" sz="2000" b="1"/>
                        <a:t>58.5</a:t>
                      </a:r>
                    </a:p>
                  </a:txBody>
                  <a:tcPr anchor="ctr">
                    <a:solidFill>
                      <a:schemeClr val="bg2"/>
                    </a:solidFill>
                  </a:tcPr>
                </a:tc>
                <a:tc>
                  <a:txBody>
                    <a:bodyPr/>
                    <a:lstStyle/>
                    <a:p>
                      <a:pPr algn="ctr" fontAlgn="ctr">
                        <a:buNone/>
                      </a:pPr>
                      <a:r>
                        <a:rPr lang="en-US" altLang="zh-CN" sz="2000" b="1"/>
                        <a:t>30.8</a:t>
                      </a:r>
                    </a:p>
                  </a:txBody>
                  <a:tcPr anchor="ctr">
                    <a:solidFill>
                      <a:srgbClr val="DFEDEE"/>
                    </a:solidFill>
                  </a:tcPr>
                </a:tc>
                <a:tc>
                  <a:txBody>
                    <a:bodyPr/>
                    <a:lstStyle/>
                    <a:p>
                      <a:pPr algn="ctr" fontAlgn="ctr">
                        <a:buNone/>
                      </a:pPr>
                      <a:r>
                        <a:rPr lang="en-US" altLang="zh-CN" sz="2000" b="1">
                          <a:solidFill>
                            <a:srgbClr val="C00000"/>
                          </a:solidFill>
                        </a:rPr>
                        <a:t>48.0</a:t>
                      </a:r>
                    </a:p>
                  </a:txBody>
                  <a:tcPr anchor="ctr">
                    <a:solidFill>
                      <a:schemeClr val="bg2"/>
                    </a:solidFill>
                  </a:tcPr>
                </a:tc>
                <a:tc>
                  <a:txBody>
                    <a:bodyPr/>
                    <a:lstStyle/>
                    <a:p>
                      <a:pPr algn="ctr" fontAlgn="ctr">
                        <a:buNone/>
                      </a:pPr>
                      <a:r>
                        <a:rPr lang="en-US" altLang="zh-CN" sz="2000" b="1">
                          <a:solidFill>
                            <a:srgbClr val="C00000"/>
                          </a:solidFill>
                        </a:rPr>
                        <a:t>27.0</a:t>
                      </a:r>
                    </a:p>
                  </a:txBody>
                  <a:tcPr anchor="ctr">
                    <a:solidFill>
                      <a:srgbClr val="DFEDEE"/>
                    </a:solidFill>
                  </a:tcPr>
                </a:tc>
                <a:tc>
                  <a:txBody>
                    <a:bodyPr/>
                    <a:lstStyle/>
                    <a:p>
                      <a:pPr algn="ctr" fontAlgn="ctr">
                        <a:buNone/>
                      </a:pPr>
                      <a:r>
                        <a:rPr lang="en-US" altLang="zh-CN" sz="2000"/>
                        <a:t>61.7</a:t>
                      </a:r>
                    </a:p>
                  </a:txBody>
                  <a:tcPr anchor="ctr">
                    <a:solidFill>
                      <a:schemeClr val="bg2"/>
                    </a:solidFill>
                  </a:tcPr>
                </a:tc>
                <a:extLst>
                  <a:ext uri="{0D108BD9-81ED-4DB2-BD59-A6C34878D82A}">
                    <a16:rowId xmlns:a16="http://schemas.microsoft.com/office/drawing/2014/main" val="10002"/>
                  </a:ext>
                </a:extLst>
              </a:tr>
              <a:tr h="963930">
                <a:tc>
                  <a:txBody>
                    <a:bodyPr/>
                    <a:lstStyle/>
                    <a:p>
                      <a:pPr algn="ctr" fontAlgn="ctr">
                        <a:buNone/>
                      </a:pPr>
                      <a:r>
                        <a:rPr lang="en-US" altLang="zh-CN" sz="2000" b="1">
                          <a:solidFill>
                            <a:schemeClr val="bg1"/>
                          </a:solidFill>
                        </a:rPr>
                        <a:t>Trend Consistency</a:t>
                      </a:r>
                    </a:p>
                  </a:txBody>
                  <a:tcPr anchor="ctr">
                    <a:solidFill>
                      <a:schemeClr val="tx2"/>
                    </a:solidFill>
                  </a:tcPr>
                </a:tc>
                <a:tc>
                  <a:txBody>
                    <a:bodyPr/>
                    <a:lstStyle/>
                    <a:p>
                      <a:pPr algn="ctr" fontAlgn="ctr">
                        <a:buNone/>
                      </a:pPr>
                      <a:r>
                        <a:rPr lang="en-US" altLang="zh-CN" sz="2000" b="0">
                          <a:solidFill>
                            <a:schemeClr val="bg1"/>
                          </a:solidFill>
                          <a:sym typeface="+mn-ea"/>
                        </a:rPr>
                        <a:t>absolute trend bias</a:t>
                      </a:r>
                      <a:endParaRPr lang="en-US" altLang="zh-CN" sz="2000" b="0">
                        <a:solidFill>
                          <a:schemeClr val="bg1"/>
                        </a:solidFill>
                      </a:endParaRPr>
                    </a:p>
                    <a:p>
                      <a:pPr algn="ctr" fontAlgn="ctr">
                        <a:buNone/>
                      </a:pPr>
                      <a:r>
                        <a:rPr lang="en-US" altLang="zh-CN" sz="2000" b="0">
                          <a:solidFill>
                            <a:schemeClr val="bg1"/>
                          </a:solidFill>
                          <a:sym typeface="+mn-ea"/>
                        </a:rPr>
                        <a:t>(% decade</a:t>
                      </a:r>
                      <a:r>
                        <a:rPr lang="en-US" altLang="zh-CN" sz="2000" b="0" baseline="30000">
                          <a:solidFill>
                            <a:schemeClr val="bg1"/>
                          </a:solidFill>
                          <a:sym typeface="+mn-ea"/>
                        </a:rPr>
                        <a:t>-1</a:t>
                      </a:r>
                      <a:r>
                        <a:rPr lang="en-US" altLang="zh-CN" sz="2000" b="0">
                          <a:solidFill>
                            <a:schemeClr val="bg1"/>
                          </a:solidFill>
                          <a:sym typeface="+mn-ea"/>
                        </a:rPr>
                        <a:t>)</a:t>
                      </a:r>
                      <a:endParaRPr lang="en-US" altLang="zh-CN" sz="2000" b="0">
                        <a:solidFill>
                          <a:schemeClr val="bg1"/>
                        </a:solidFill>
                      </a:endParaRPr>
                    </a:p>
                  </a:txBody>
                  <a:tcPr anchor="ctr">
                    <a:solidFill>
                      <a:schemeClr val="tx2"/>
                    </a:solidFill>
                  </a:tcPr>
                </a:tc>
                <a:tc>
                  <a:txBody>
                    <a:bodyPr/>
                    <a:lstStyle/>
                    <a:p>
                      <a:pPr algn="ctr" fontAlgn="ctr">
                        <a:buNone/>
                      </a:pPr>
                      <a:r>
                        <a:rPr lang="en-US" altLang="zh-CN" sz="2000" b="1"/>
                        <a:t>2.1</a:t>
                      </a:r>
                    </a:p>
                  </a:txBody>
                  <a:tcPr anchor="ctr">
                    <a:solidFill>
                      <a:srgbClr val="DFEDEE"/>
                    </a:solidFill>
                  </a:tcPr>
                </a:tc>
                <a:tc>
                  <a:txBody>
                    <a:bodyPr/>
                    <a:lstStyle/>
                    <a:p>
                      <a:pPr algn="ctr" fontAlgn="ctr">
                        <a:buNone/>
                      </a:pPr>
                      <a:r>
                        <a:rPr lang="en-US" altLang="zh-CN" sz="2000" b="1">
                          <a:solidFill>
                            <a:srgbClr val="C00000"/>
                          </a:solidFill>
                        </a:rPr>
                        <a:t>2.9</a:t>
                      </a:r>
                    </a:p>
                  </a:txBody>
                  <a:tcPr anchor="ctr">
                    <a:solidFill>
                      <a:schemeClr val="bg2"/>
                    </a:solidFill>
                  </a:tcPr>
                </a:tc>
                <a:tc>
                  <a:txBody>
                    <a:bodyPr/>
                    <a:lstStyle/>
                    <a:p>
                      <a:pPr algn="ctr" fontAlgn="ctr">
                        <a:buNone/>
                      </a:pPr>
                      <a:r>
                        <a:rPr lang="en-US" altLang="zh-CN" sz="2000" b="1">
                          <a:solidFill>
                            <a:srgbClr val="C00000"/>
                          </a:solidFill>
                        </a:rPr>
                        <a:t>0.9</a:t>
                      </a:r>
                    </a:p>
                  </a:txBody>
                  <a:tcPr anchor="ctr">
                    <a:solidFill>
                      <a:srgbClr val="DFEDEE"/>
                    </a:solidFill>
                  </a:tcPr>
                </a:tc>
                <a:tc>
                  <a:txBody>
                    <a:bodyPr/>
                    <a:lstStyle/>
                    <a:p>
                      <a:pPr algn="ctr" fontAlgn="ctr">
                        <a:buNone/>
                      </a:pPr>
                      <a:r>
                        <a:rPr lang="en-US" altLang="zh-CN" sz="2000"/>
                        <a:t>4.3</a:t>
                      </a:r>
                    </a:p>
                  </a:txBody>
                  <a:tcPr anchor="ctr">
                    <a:solidFill>
                      <a:srgbClr val="DFEDEE"/>
                    </a:solidFill>
                  </a:tcPr>
                </a:tc>
                <a:tc>
                  <a:txBody>
                    <a:bodyPr/>
                    <a:lstStyle/>
                    <a:p>
                      <a:pPr algn="ctr" fontAlgn="ctr">
                        <a:buNone/>
                      </a:pPr>
                      <a:r>
                        <a:rPr lang="en-US" altLang="zh-CN" sz="2000"/>
                        <a:t>4.0</a:t>
                      </a:r>
                    </a:p>
                  </a:txBody>
                  <a:tcPr anchor="ctr">
                    <a:solidFill>
                      <a:schemeClr val="bg2"/>
                    </a:solidFill>
                  </a:tcPr>
                </a:tc>
                <a:tc>
                  <a:txBody>
                    <a:bodyPr/>
                    <a:lstStyle/>
                    <a:p>
                      <a:pPr algn="ctr" fontAlgn="ctr">
                        <a:buNone/>
                      </a:pPr>
                      <a:r>
                        <a:rPr lang="en-US" altLang="zh-CN" sz="2000" b="1">
                          <a:solidFill>
                            <a:schemeClr val="tx1"/>
                          </a:solidFill>
                        </a:rPr>
                        <a:t>1.2</a:t>
                      </a:r>
                    </a:p>
                  </a:txBody>
                  <a:tcPr anchor="ctr">
                    <a:solidFill>
                      <a:srgbClr val="DFEDEE"/>
                    </a:solidFill>
                  </a:tcPr>
                </a:tc>
                <a:tc>
                  <a:txBody>
                    <a:bodyPr/>
                    <a:lstStyle/>
                    <a:p>
                      <a:pPr algn="ctr" fontAlgn="ctr">
                        <a:buNone/>
                      </a:pPr>
                      <a:r>
                        <a:rPr lang="en-US" altLang="zh-CN" sz="2000"/>
                        <a:t>5.9</a:t>
                      </a:r>
                    </a:p>
                  </a:txBody>
                  <a:tcPr anchor="ctr">
                    <a:solidFill>
                      <a:schemeClr val="bg2"/>
                    </a:solidFill>
                  </a:tcPr>
                </a:tc>
                <a:tc>
                  <a:txBody>
                    <a:bodyPr/>
                    <a:lstStyle/>
                    <a:p>
                      <a:pPr algn="ctr" fontAlgn="ctr">
                        <a:buNone/>
                      </a:pPr>
                      <a:r>
                        <a:rPr lang="en-US" altLang="zh-CN" sz="2000"/>
                        <a:t>7.1</a:t>
                      </a:r>
                    </a:p>
                  </a:txBody>
                  <a:tcPr anchor="ctr">
                    <a:solidFill>
                      <a:srgbClr val="DFEDEE"/>
                    </a:solidFill>
                  </a:tcPr>
                </a:tc>
                <a:tc>
                  <a:txBody>
                    <a:bodyPr/>
                    <a:lstStyle/>
                    <a:p>
                      <a:pPr algn="ctr" fontAlgn="ctr">
                        <a:buNone/>
                      </a:pPr>
                      <a:r>
                        <a:rPr lang="en-US" altLang="zh-CN" sz="2000"/>
                        <a:t>10.9</a:t>
                      </a:r>
                    </a:p>
                  </a:txBody>
                  <a:tcPr anchor="ctr">
                    <a:solidFill>
                      <a:schemeClr val="bg2"/>
                    </a:solidFill>
                  </a:tcPr>
                </a:tc>
                <a:extLst>
                  <a:ext uri="{0D108BD9-81ED-4DB2-BD59-A6C34878D82A}">
                    <a16:rowId xmlns:a16="http://schemas.microsoft.com/office/drawing/2014/main" val="10003"/>
                  </a:ext>
                </a:extLst>
              </a:tr>
            </a:tbl>
          </a:graphicData>
        </a:graphic>
      </p:graphicFrame>
      <p:sp>
        <p:nvSpPr>
          <p:cNvPr id="3" name="文本框 2"/>
          <p:cNvSpPr txBox="1"/>
          <p:nvPr/>
        </p:nvSpPr>
        <p:spPr>
          <a:xfrm>
            <a:off x="8580755" y="3665220"/>
            <a:ext cx="3292475" cy="2305685"/>
          </a:xfrm>
          <a:prstGeom prst="rect">
            <a:avLst/>
          </a:prstGeom>
          <a:solidFill>
            <a:schemeClr val="tx2">
              <a:lumMod val="75000"/>
            </a:schemeClr>
          </a:solidFill>
        </p:spPr>
        <p:txBody>
          <a:bodyPr wrap="square" rtlCol="0" anchor="ctr" anchorCtr="0">
            <a:noAutofit/>
          </a:bodyPr>
          <a:lstStyle/>
          <a:p>
            <a:pPr marL="342900" indent="-342900" algn="l">
              <a:lnSpc>
                <a:spcPct val="150000"/>
              </a:lnSpc>
              <a:buFont typeface="Arial" panose="020B0604020202090204" pitchFamily="34" charset="0"/>
              <a:buChar char="•"/>
            </a:pPr>
            <a:r>
              <a:rPr lang="en-US" altLang="zh-CN" sz="2000" b="1">
                <a:ln>
                  <a:noFill/>
                </a:ln>
                <a:solidFill>
                  <a:schemeClr val="bg1"/>
                </a:solidFill>
                <a:latin typeface="微软雅黑" panose="020B0503020204020204" charset="-122"/>
                <a:ea typeface="微软雅黑" panose="020B0503020204020204" charset="-122"/>
              </a:rPr>
              <a:t>High Accuracy</a:t>
            </a:r>
            <a:r>
              <a:rPr lang="en-US" altLang="zh-CN" sz="2000">
                <a:ln>
                  <a:noFill/>
                </a:ln>
                <a:solidFill>
                  <a:schemeClr val="bg1"/>
                </a:solidFill>
                <a:latin typeface="微软雅黑" panose="020B0503020204020204" charset="-122"/>
                <a:ea typeface="微软雅黑" panose="020B0503020204020204" charset="-122"/>
              </a:rPr>
              <a:t>: CERES</a:t>
            </a:r>
          </a:p>
          <a:p>
            <a:pPr marL="342900" indent="-342900" algn="l">
              <a:lnSpc>
                <a:spcPct val="150000"/>
              </a:lnSpc>
              <a:buFont typeface="Arial" panose="020B0604020202090204" pitchFamily="34" charset="0"/>
              <a:buChar char="•"/>
            </a:pPr>
            <a:r>
              <a:rPr lang="en-US" altLang="zh-CN" sz="2000" b="1">
                <a:ln>
                  <a:noFill/>
                </a:ln>
                <a:solidFill>
                  <a:schemeClr val="bg1"/>
                </a:solidFill>
                <a:latin typeface="微软雅黑" panose="020B0503020204020204" charset="-122"/>
                <a:ea typeface="微软雅黑" panose="020B0503020204020204" charset="-122"/>
              </a:rPr>
              <a:t>High Trend Consistency</a:t>
            </a:r>
            <a:r>
              <a:rPr lang="en-US" altLang="zh-CN" sz="2000">
                <a:ln>
                  <a:noFill/>
                </a:ln>
                <a:solidFill>
                  <a:schemeClr val="bg1"/>
                </a:solidFill>
                <a:latin typeface="微软雅黑" panose="020B0503020204020204" charset="-122"/>
                <a:ea typeface="微软雅黑" panose="020B0503020204020204" charset="-122"/>
              </a:rPr>
              <a:t>:  ERA5, MERRA-2</a:t>
            </a:r>
          </a:p>
        </p:txBody>
      </p:sp>
      <p:sp>
        <p:nvSpPr>
          <p:cNvPr id="5" name="文本框 4"/>
          <p:cNvSpPr txBox="1"/>
          <p:nvPr/>
        </p:nvSpPr>
        <p:spPr>
          <a:xfrm>
            <a:off x="359410" y="5277485"/>
            <a:ext cx="7989570" cy="1483995"/>
          </a:xfrm>
          <a:prstGeom prst="rect">
            <a:avLst/>
          </a:prstGeom>
          <a:solidFill>
            <a:schemeClr val="bg2"/>
          </a:solidFill>
        </p:spPr>
        <p:txBody>
          <a:bodyPr wrap="square" rtlCol="0" anchor="ctr" anchorCtr="0">
            <a:noAutofit/>
          </a:bodyPr>
          <a:lstStyle/>
          <a:p>
            <a:pPr algn="l">
              <a:lnSpc>
                <a:spcPct val="150000"/>
              </a:lnSpc>
            </a:pPr>
            <a:r>
              <a:rPr lang="en-US" altLang="zh-CN" sz="2000" b="1" noProof="0" dirty="0">
                <a:ln>
                  <a:noFill/>
                </a:ln>
                <a:effectLst/>
                <a:uLnTx/>
                <a:uFillTx/>
                <a:latin typeface="微软雅黑" panose="020B0503020204020204" charset="-122"/>
                <a:ea typeface="微软雅黑" panose="020B0503020204020204" charset="-122"/>
                <a:sym typeface="+mn-ea"/>
              </a:rPr>
              <a:t>DHI:</a:t>
            </a:r>
            <a:endParaRPr lang="en-US" altLang="zh-CN" sz="2000" b="1" noProof="0" dirty="0">
              <a:ln>
                <a:noFill/>
              </a:ln>
              <a:effectLst/>
              <a:uLnTx/>
              <a:uFillTx/>
              <a:latin typeface="微软雅黑" panose="020B0503020204020204" charset="-122"/>
              <a:ea typeface="微软雅黑" panose="020B0503020204020204" charset="-122"/>
            </a:endParaRPr>
          </a:p>
          <a:p>
            <a:pPr indent="0">
              <a:lnSpc>
                <a:spcPct val="150000"/>
              </a:lnSpc>
              <a:buFont typeface="Arial" panose="020B0604020202090204" pitchFamily="34" charset="0"/>
              <a:buNone/>
            </a:pPr>
            <a:r>
              <a:rPr lang="en-US" altLang="zh-CN" sz="2000" b="1" noProof="0" dirty="0">
                <a:ln>
                  <a:noFill/>
                </a:ln>
                <a:effectLst/>
                <a:uLnTx/>
                <a:uFillTx/>
                <a:latin typeface="微软雅黑" panose="020B0503020204020204" charset="-122"/>
                <a:ea typeface="微软雅黑" panose="020B0503020204020204" charset="-122"/>
                <a:sym typeface="+mn-ea"/>
              </a:rPr>
              <a:t>accuracy: </a:t>
            </a:r>
            <a:r>
              <a:rPr lang="en-US" altLang="zh-CN" sz="2000" noProof="0" dirty="0">
                <a:ln>
                  <a:noFill/>
                </a:ln>
                <a:effectLst/>
                <a:uLnTx/>
                <a:uFillTx/>
                <a:latin typeface="微软雅黑" panose="020B0503020204020204" charset="-122"/>
                <a:ea typeface="微软雅黑" panose="020B0503020204020204" charset="-122"/>
                <a:sym typeface="+mn-ea"/>
              </a:rPr>
              <a:t>ERA5&lt;Solcast&lt;SARAH-E&lt;</a:t>
            </a:r>
            <a:r>
              <a:rPr lang="en-US" altLang="zh-CN" sz="2000" b="1" noProof="0" dirty="0">
                <a:ln>
                  <a:noFill/>
                </a:ln>
                <a:effectLst/>
                <a:uLnTx/>
                <a:uFillTx/>
                <a:latin typeface="微软雅黑" panose="020B0503020204020204" charset="-122"/>
                <a:ea typeface="微软雅黑" panose="020B0503020204020204" charset="-122"/>
                <a:sym typeface="+mn-ea"/>
              </a:rPr>
              <a:t>CERES</a:t>
            </a:r>
            <a:endParaRPr lang="en-US" altLang="zh-CN" sz="2000" b="1" noProof="0" dirty="0">
              <a:ln>
                <a:noFill/>
              </a:ln>
              <a:effectLst/>
              <a:uLnTx/>
              <a:uFillTx/>
              <a:latin typeface="微软雅黑" panose="020B0503020204020204" charset="-122"/>
              <a:ea typeface="微软雅黑" panose="020B0503020204020204" charset="-122"/>
            </a:endParaRPr>
          </a:p>
          <a:p>
            <a:pPr indent="0">
              <a:lnSpc>
                <a:spcPct val="150000"/>
              </a:lnSpc>
              <a:buFont typeface="Arial" panose="020B0604020202090204" pitchFamily="34" charset="0"/>
              <a:buNone/>
            </a:pPr>
            <a:r>
              <a:rPr lang="en-US" altLang="zh-CN" sz="2000" b="1" noProof="0" dirty="0">
                <a:ln>
                  <a:noFill/>
                </a:ln>
                <a:effectLst/>
                <a:uLnTx/>
                <a:uFillTx/>
                <a:latin typeface="微软雅黑" panose="020B0503020204020204" charset="-122"/>
                <a:ea typeface="微软雅黑" panose="020B0503020204020204" charset="-122"/>
                <a:cs typeface="微软雅黑" panose="020B0503020204020204" charset="-122"/>
                <a:sym typeface="+mn-ea"/>
              </a:rPr>
              <a:t>trend consistency:</a:t>
            </a: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 Solcast</a:t>
            </a:r>
            <a:r>
              <a:rPr lang="en-US" altLang="zh-CN" sz="2000"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 CERES</a:t>
            </a:r>
            <a:r>
              <a:rPr lang="en-US" altLang="zh-CN" sz="2000"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SARAH-E</a:t>
            </a:r>
            <a:r>
              <a:rPr lang="en-US" altLang="zh-CN" sz="2000" noProof="0" dirty="0">
                <a:ln>
                  <a:noFill/>
                </a:ln>
                <a:effectLst/>
                <a:uLnTx/>
                <a:uFillTx/>
                <a:latin typeface="微软雅黑" panose="020B0503020204020204" charset="-122"/>
                <a:ea typeface="微软雅黑" panose="020B0503020204020204" charset="-122"/>
                <a:sym typeface="+mn-ea"/>
              </a:rPr>
              <a:t>&lt;</a:t>
            </a:r>
            <a:r>
              <a:rPr lang="en-US" altLang="zh-CN" sz="2000" b="1" noProof="0" dirty="0">
                <a:ln>
                  <a:noFill/>
                </a:ln>
                <a:effectLst/>
                <a:uLnTx/>
                <a:uFillTx/>
                <a:latin typeface="微软雅黑" panose="020B0503020204020204" charset="-122"/>
                <a:ea typeface="微软雅黑" panose="020B0503020204020204" charset="-122"/>
                <a:cs typeface="微软雅黑" panose="020B0503020204020204" charset="-122"/>
                <a:sym typeface="+mn-ea"/>
              </a:rPr>
              <a:t>ERA5</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p:nvPr>
            <p:custDataLst>
              <p:tags r:id="rId1"/>
            </p:custDataLst>
          </p:nvPr>
        </p:nvSpPr>
        <p:spPr>
          <a:xfrm>
            <a:off x="491490" y="354965"/>
            <a:ext cx="4148455" cy="956945"/>
          </a:xfrm>
          <a:prstGeom prst="rect">
            <a:avLst/>
          </a:prstGeom>
          <a:noFill/>
        </p:spPr>
        <p:txBody>
          <a:bodyPr wrap="square" lIns="91440" tIns="45720" rIns="91440" bIns="4572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0"/>
                <a:solidFill>
                  <a:srgbClr val="2E276A"/>
                </a:solidFill>
                <a:effectLst>
                  <a:outerShdw blurRad="38100" dist="19050" dir="2700000" algn="tl" rotWithShape="0">
                    <a:prstClr val="black">
                      <a:alpha val="40000"/>
                    </a:prstClr>
                  </a:outerShdw>
                </a:effectLst>
                <a:uLnTx/>
                <a:uFillTx/>
                <a:latin typeface="Calibri" panose="020F0502020204030204"/>
                <a:ea typeface="+mn-ea"/>
                <a:cs typeface="+mn-cs"/>
              </a:rPr>
              <a:t>Thank You </a:t>
            </a:r>
            <a:r>
              <a:rPr kumimoji="0" lang="zh-CN" altLang="en-US" sz="5400" b="1" i="0" u="none" strike="noStrike" kern="1200" cap="none" spc="0" normalizeH="0" baseline="0" noProof="0" dirty="0">
                <a:ln w="0"/>
                <a:solidFill>
                  <a:srgbClr val="2E276A"/>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cxnSp>
        <p:nvCxnSpPr>
          <p:cNvPr id="5" name="直接连接符 4"/>
          <p:cNvCxnSpPr/>
          <p:nvPr>
            <p:custDataLst>
              <p:tags r:id="rId2"/>
            </p:custDataLst>
          </p:nvPr>
        </p:nvCxnSpPr>
        <p:spPr>
          <a:xfrm flipH="1">
            <a:off x="419735" y="4598035"/>
            <a:ext cx="11185525" cy="0"/>
          </a:xfrm>
          <a:prstGeom prst="line">
            <a:avLst/>
          </a:prstGeom>
        </p:spPr>
        <p:style>
          <a:lnRef idx="2">
            <a:schemeClr val="accent1"/>
          </a:lnRef>
          <a:fillRef idx="0">
            <a:srgbClr val="FFFFFF"/>
          </a:fillRef>
          <a:effectRef idx="0">
            <a:srgbClr val="FFFFFF"/>
          </a:effectRef>
          <a:fontRef idx="minor">
            <a:schemeClr val="tx1"/>
          </a:fontRef>
        </p:style>
      </p:cxnSp>
      <p:sp>
        <p:nvSpPr>
          <p:cNvPr id="3" name="文本框 2"/>
          <p:cNvSpPr txBox="1"/>
          <p:nvPr>
            <p:custDataLst>
              <p:tags r:id="rId3"/>
            </p:custDataLst>
          </p:nvPr>
        </p:nvSpPr>
        <p:spPr>
          <a:xfrm>
            <a:off x="2662555" y="4714875"/>
            <a:ext cx="8816975" cy="1565910"/>
          </a:xfrm>
          <a:prstGeom prst="rect">
            <a:avLst/>
          </a:prstGeom>
          <a:noFill/>
        </p:spPr>
        <p:txBody>
          <a:bodyPr wrap="square" rtlCol="0" anchor="t">
            <a:noAutofit/>
          </a:bodyPr>
          <a:lstStyle/>
          <a:p>
            <a:pPr marL="0" lvl="0" indent="0" algn="ctr">
              <a:lnSpc>
                <a:spcPct val="150000"/>
              </a:lnSpc>
              <a:spcBef>
                <a:spcPct val="0"/>
              </a:spcBef>
              <a:buNone/>
            </a:pPr>
            <a:r>
              <a:rPr lang="en-US" altLang="zh-CN" sz="2000" b="1" dirty="0">
                <a:solidFill>
                  <a:schemeClr val="tx1"/>
                </a:solidFill>
                <a:latin typeface="微软雅黑" panose="020B0503020204020204" charset="-122"/>
                <a:ea typeface="微软雅黑" panose="020B0503020204020204" charset="-122"/>
                <a:sym typeface="+mn-ea"/>
              </a:rPr>
              <a:t>Han Wang</a:t>
            </a:r>
            <a:r>
              <a:rPr lang="en-US" altLang="zh-CN" sz="2000" dirty="0">
                <a:solidFill>
                  <a:schemeClr val="tx1"/>
                </a:solidFill>
                <a:latin typeface="微软雅黑" panose="020B0503020204020204" charset="-122"/>
                <a:ea typeface="微软雅黑" panose="020B0503020204020204" charset="-122"/>
                <a:sym typeface="+mn-ea"/>
              </a:rPr>
              <a:t>, Yawen Wang </a:t>
            </a:r>
            <a:r>
              <a:rPr lang="en-US" altLang="zh-CN" sz="2000" baseline="30000" dirty="0">
                <a:solidFill>
                  <a:schemeClr val="tx1"/>
                </a:solidFill>
                <a:latin typeface="微软雅黑" panose="020B0503020204020204" charset="-122"/>
                <a:ea typeface="微软雅黑" panose="020B0503020204020204" charset="-122"/>
                <a:sym typeface="+mn-ea"/>
              </a:rPr>
              <a:t>*</a:t>
            </a:r>
            <a:r>
              <a:rPr lang="zh-CN" altLang="en-US" sz="2000" baseline="30000" dirty="0">
                <a:solidFill>
                  <a:schemeClr val="tx1"/>
                </a:solidFill>
                <a:latin typeface="微软雅黑" panose="020B0503020204020204" charset="-122"/>
                <a:ea typeface="微软雅黑" panose="020B0503020204020204" charset="-122"/>
                <a:sym typeface="+mn-ea"/>
              </a:rPr>
              <a:t> </a:t>
            </a:r>
            <a:endParaRPr kumimoji="1" lang="zh-CN" altLang="en-US" sz="2000" baseline="30000" dirty="0">
              <a:solidFill>
                <a:schemeClr val="tx1"/>
              </a:solidFill>
              <a:latin typeface="微软雅黑" panose="020B0503020204020204" charset="-122"/>
              <a:ea typeface="微软雅黑" panose="020B0503020204020204" charset="-122"/>
              <a:cs typeface="微软雅黑" panose="020B0503020204020204" charset="-122"/>
            </a:endParaRPr>
          </a:p>
          <a:p>
            <a:pPr marL="0" lvl="0" indent="0" algn="ctr">
              <a:lnSpc>
                <a:spcPct val="150000"/>
              </a:lnSpc>
              <a:spcBef>
                <a:spcPct val="0"/>
              </a:spcBef>
              <a:buNone/>
            </a:pPr>
            <a:r>
              <a:rPr lang="en-US" altLang="zh-CN" sz="2000" dirty="0">
                <a:solidFill>
                  <a:schemeClr val="accent1"/>
                </a:solidFill>
                <a:latin typeface="微软雅黑" panose="020B0503020204020204" charset="-122"/>
                <a:ea typeface="微软雅黑" panose="020B0503020204020204" charset="-122"/>
                <a:sym typeface="+mn-ea"/>
              </a:rPr>
              <a:t>Ocean University of China, Qingdao, China; </a:t>
            </a:r>
          </a:p>
          <a:p>
            <a:pPr marL="0" lvl="0" indent="0" algn="ctr">
              <a:lnSpc>
                <a:spcPct val="150000"/>
              </a:lnSpc>
              <a:spcBef>
                <a:spcPct val="0"/>
              </a:spcBef>
              <a:buNone/>
            </a:pPr>
            <a:r>
              <a:rPr lang="en-US" altLang="zh-CN" sz="2000" dirty="0">
                <a:solidFill>
                  <a:schemeClr val="accent1"/>
                </a:solidFill>
                <a:latin typeface="微软雅黑" panose="020B0503020204020204" charset="-122"/>
                <a:ea typeface="微软雅黑" panose="020B0503020204020204" charset="-122"/>
                <a:sym typeface="+mn-ea"/>
              </a:rPr>
              <a:t>Email: </a:t>
            </a:r>
            <a:r>
              <a:rPr lang="en-US" altLang="zh-CN" sz="2000" dirty="0">
                <a:solidFill>
                  <a:schemeClr val="tx1"/>
                </a:solidFill>
                <a:latin typeface="微软雅黑" panose="020B0503020204020204" charset="-122"/>
                <a:ea typeface="微软雅黑" panose="020B0503020204020204" charset="-122"/>
                <a:sym typeface="+mn-ea"/>
              </a:rPr>
              <a:t>wh1636@stu.ouc.edu.cn</a:t>
            </a:r>
          </a:p>
        </p:txBody>
      </p:sp>
      <p:pic>
        <p:nvPicPr>
          <p:cNvPr id="6" name="图片 5" descr="ouc"/>
          <p:cNvPicPr>
            <a:picLocks noChangeAspect="1"/>
          </p:cNvPicPr>
          <p:nvPr>
            <p:custDataLst>
              <p:tags r:id="rId4"/>
            </p:custDataLst>
          </p:nvPr>
        </p:nvPicPr>
        <p:blipFill>
          <a:blip r:embed="rId8"/>
          <a:stretch>
            <a:fillRect/>
          </a:stretch>
        </p:blipFill>
        <p:spPr>
          <a:xfrm>
            <a:off x="1130935" y="4699635"/>
            <a:ext cx="1695450" cy="1689735"/>
          </a:xfrm>
          <a:prstGeom prst="rect">
            <a:avLst/>
          </a:prstGeom>
        </p:spPr>
      </p:pic>
      <p:sp>
        <p:nvSpPr>
          <p:cNvPr id="9" name="矩形: 圆角 43"/>
          <p:cNvSpPr/>
          <p:nvPr>
            <p:custDataLst>
              <p:tags r:id="rId5"/>
            </p:custDataLst>
          </p:nvPr>
        </p:nvSpPr>
        <p:spPr bwMode="auto">
          <a:xfrm>
            <a:off x="419735" y="1515745"/>
            <a:ext cx="11403965" cy="2884805"/>
          </a:xfrm>
          <a:prstGeom prst="roundRect">
            <a:avLst/>
          </a:prstGeom>
          <a:solidFill>
            <a:schemeClr val="bg1">
              <a:lumMod val="95000"/>
            </a:schemeClr>
          </a:solidFill>
          <a:ln w="38100" cap="flat" cmpd="sng" algn="ctr">
            <a:noFill/>
            <a:prstDash val="sysDot"/>
            <a:round/>
            <a:headEnd type="none" w="med" len="med"/>
            <a:tailEnd type="none" w="med" len="med"/>
          </a:ln>
          <a:effectLst/>
        </p:spPr>
        <p:txBody>
          <a:bodyPr/>
          <a:lstStyle/>
          <a:p>
            <a:pPr marR="0" lvl="0" indent="0" algn="just" defTabSz="914400" rtl="0" eaLnBrk="0" fontAlgn="base" latinLnBrk="0" hangingPunct="0">
              <a:lnSpc>
                <a:spcPct val="150000"/>
              </a:lnSpc>
              <a:spcBef>
                <a:spcPct val="0"/>
              </a:spcBef>
              <a:spcAft>
                <a:spcPct val="0"/>
              </a:spcAft>
              <a:buClrTx/>
              <a:buSzPct val="65000"/>
              <a:buNone/>
            </a:pPr>
            <a:r>
              <a:rPr lang="en-US" altLang="zh-CN" sz="2000" b="1"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Publication</a:t>
            </a:r>
            <a:r>
              <a:rPr lang="zh-CN" altLang="en-US" sz="2000" b="1"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a:t>
            </a:r>
          </a:p>
          <a:p>
            <a:pPr marL="285750" marR="0" lvl="0" indent="-285750" algn="just" defTabSz="914400" rtl="0" eaLnBrk="0" fontAlgn="base" latinLnBrk="0" hangingPunct="0">
              <a:lnSpc>
                <a:spcPct val="150000"/>
              </a:lnSpc>
              <a:spcBef>
                <a:spcPct val="0"/>
              </a:spcBef>
              <a:spcAft>
                <a:spcPct val="0"/>
              </a:spcAft>
              <a:buClrTx/>
              <a:buSzPct val="65000"/>
              <a:buFont typeface="Arial" panose="020B0604020202090204" pitchFamily="34" charset="0"/>
              <a:buChar char="•"/>
            </a:pPr>
            <a:r>
              <a:rPr lang="en-US" altLang="zh-CN" dirty="0">
                <a:solidFill>
                  <a:srgbClr val="222222"/>
                </a:solidFill>
                <a:latin typeface="微软雅黑" panose="020B0503020204020204" charset="-122"/>
                <a:ea typeface="微软雅黑" panose="020B0503020204020204" charset="-122"/>
                <a:cs typeface="微软雅黑" panose="020B0503020204020204" charset="-122"/>
                <a:sym typeface="+mn-ea"/>
              </a:rPr>
              <a:t>Wang, H.; Wang, Y. Validation of Hourly Direct Horizontal Irradiance from Satellite-derived and Reanalysis Products over China: Accuracy and Trend Consistency</a:t>
            </a:r>
            <a:r>
              <a:rPr lang="en-US" altLang="zh-CN">
                <a:solidFill>
                  <a:srgbClr val="222222"/>
                </a:solidFill>
                <a:latin typeface="微软雅黑" panose="020B0503020204020204" charset="-122"/>
                <a:ea typeface="微软雅黑" panose="020B0503020204020204" charset="-122"/>
                <a:cs typeface="微软雅黑" panose="020B0503020204020204" charset="-122"/>
                <a:sym typeface="+mn-ea"/>
              </a:rPr>
              <a:t>. </a:t>
            </a:r>
            <a:r>
              <a:rPr lang="en-US" altLang="zh-CN" i="1">
                <a:solidFill>
                  <a:srgbClr val="222222"/>
                </a:solidFill>
                <a:latin typeface="微软雅黑" panose="020B0503020204020204" charset="-122"/>
                <a:ea typeface="微软雅黑" panose="020B0503020204020204" charset="-122"/>
                <a:cs typeface="微软雅黑" panose="020B0503020204020204" charset="-122"/>
                <a:sym typeface="+mn-ea"/>
              </a:rPr>
              <a:t> </a:t>
            </a:r>
            <a:r>
              <a:rPr lang="en-US" altLang="zh-CN">
                <a:solidFill>
                  <a:srgbClr val="222222"/>
                </a:solidFill>
                <a:latin typeface="微软雅黑" panose="020B0503020204020204" charset="-122"/>
                <a:ea typeface="微软雅黑" panose="020B0503020204020204" charset="-122"/>
                <a:cs typeface="微软雅黑" panose="020B0503020204020204" charset="-122"/>
                <a:sym typeface="+mn-ea"/>
              </a:rPr>
              <a:t>(</a:t>
            </a:r>
            <a:r>
              <a:rPr lang="en-US" altLang="zh-CN" dirty="0">
                <a:solidFill>
                  <a:srgbClr val="222222"/>
                </a:solidFill>
                <a:latin typeface="微软雅黑" panose="020B0503020204020204" charset="-122"/>
                <a:ea typeface="微软雅黑" panose="020B0503020204020204" charset="-122"/>
                <a:cs typeface="微软雅黑" panose="020B0503020204020204" charset="-122"/>
                <a:sym typeface="+mn-ea"/>
              </a:rPr>
              <a:t>in preparation)</a:t>
            </a:r>
          </a:p>
          <a:p>
            <a:pPr marL="285750" marR="0" lvl="0" indent="-285750" algn="just" defTabSz="914400" rtl="0" eaLnBrk="0" fontAlgn="base" latinLnBrk="0" hangingPunct="0">
              <a:lnSpc>
                <a:spcPct val="150000"/>
              </a:lnSpc>
              <a:spcBef>
                <a:spcPct val="0"/>
              </a:spcBef>
              <a:spcAft>
                <a:spcPct val="0"/>
              </a:spcAft>
              <a:buClrTx/>
              <a:buSzPct val="65000"/>
              <a:buFont typeface="Arial" panose="020B0604020202090204" pitchFamily="34" charset="0"/>
              <a:buChar char="•"/>
            </a:pPr>
            <a:r>
              <a:rPr lang="en-US" altLang="zh-CN" dirty="0">
                <a:solidFill>
                  <a:srgbClr val="222222"/>
                </a:solidFill>
                <a:latin typeface="微软雅黑" panose="020B0503020204020204" charset="-122"/>
                <a:ea typeface="微软雅黑" panose="020B0503020204020204" charset="-122"/>
                <a:cs typeface="微软雅黑" panose="020B0503020204020204" charset="-122"/>
                <a:sym typeface="+mn-ea"/>
              </a:rPr>
              <a:t>Wang, H.; Wang, Y. Evaluation of the Accuracy and Trend Consistency of Hourly Surface Solar Radiation Datasets of ERA5, MERRA-2, SARAH-E, CERES, and </a:t>
            </a:r>
            <a:r>
              <a:rPr lang="en-US" altLang="zh-CN" dirty="0" err="1">
                <a:solidFill>
                  <a:srgbClr val="222222"/>
                </a:solidFill>
                <a:latin typeface="微软雅黑" panose="020B0503020204020204" charset="-122"/>
                <a:ea typeface="微软雅黑" panose="020B0503020204020204" charset="-122"/>
                <a:cs typeface="微软雅黑" panose="020B0503020204020204" charset="-122"/>
                <a:sym typeface="+mn-ea"/>
              </a:rPr>
              <a:t>Solcast</a:t>
            </a:r>
            <a:r>
              <a:rPr lang="en-US" altLang="zh-CN" dirty="0">
                <a:solidFill>
                  <a:srgbClr val="222222"/>
                </a:solidFill>
                <a:latin typeface="微软雅黑" panose="020B0503020204020204" charset="-122"/>
                <a:ea typeface="微软雅黑" panose="020B0503020204020204" charset="-122"/>
                <a:cs typeface="微软雅黑" panose="020B0503020204020204" charset="-122"/>
                <a:sym typeface="+mn-ea"/>
              </a:rPr>
              <a:t> over China. </a:t>
            </a:r>
            <a:r>
              <a:rPr lang="en-US" altLang="zh-CN" i="1" dirty="0">
                <a:solidFill>
                  <a:srgbClr val="222222"/>
                </a:solidFill>
                <a:latin typeface="微软雅黑" panose="020B0503020204020204" charset="-122"/>
                <a:ea typeface="微软雅黑" panose="020B0503020204020204" charset="-122"/>
                <a:cs typeface="微软雅黑" panose="020B0503020204020204" charset="-122"/>
                <a:sym typeface="+mn-ea"/>
              </a:rPr>
              <a:t>Remote Sens.</a:t>
            </a:r>
            <a:r>
              <a:rPr lang="en-US" altLang="zh-CN" dirty="0">
                <a:solidFill>
                  <a:srgbClr val="222222"/>
                </a:solidFill>
                <a:latin typeface="微软雅黑" panose="020B0503020204020204" charset="-122"/>
                <a:ea typeface="微软雅黑" panose="020B0503020204020204" charset="-122"/>
                <a:cs typeface="微软雅黑" panose="020B0503020204020204" charset="-122"/>
                <a:sym typeface="+mn-ea"/>
              </a:rPr>
              <a:t> </a:t>
            </a:r>
            <a:r>
              <a:rPr lang="en-US" altLang="zh-CN" b="1" dirty="0">
                <a:solidFill>
                  <a:srgbClr val="222222"/>
                </a:solidFill>
                <a:latin typeface="微软雅黑" panose="020B0503020204020204" charset="-122"/>
                <a:ea typeface="微软雅黑" panose="020B0503020204020204" charset="-122"/>
                <a:cs typeface="微软雅黑" panose="020B0503020204020204" charset="-122"/>
                <a:sym typeface="+mn-ea"/>
              </a:rPr>
              <a:t>2025</a:t>
            </a:r>
            <a:r>
              <a:rPr lang="en-US" altLang="zh-CN" dirty="0">
                <a:solidFill>
                  <a:srgbClr val="222222"/>
                </a:solidFill>
                <a:latin typeface="微软雅黑" panose="020B0503020204020204" charset="-122"/>
                <a:ea typeface="微软雅黑" panose="020B0503020204020204" charset="-122"/>
                <a:cs typeface="微软雅黑" panose="020B0503020204020204" charset="-122"/>
                <a:sym typeface="+mn-ea"/>
              </a:rPr>
              <a:t>, </a:t>
            </a:r>
            <a:r>
              <a:rPr lang="en-US" altLang="zh-CN" i="1" dirty="0">
                <a:solidFill>
                  <a:srgbClr val="222222"/>
                </a:solidFill>
                <a:latin typeface="微软雅黑" panose="020B0503020204020204" charset="-122"/>
                <a:ea typeface="微软雅黑" panose="020B0503020204020204" charset="-122"/>
                <a:cs typeface="微软雅黑" panose="020B0503020204020204" charset="-122"/>
                <a:sym typeface="+mn-ea"/>
              </a:rPr>
              <a:t>17</a:t>
            </a:r>
            <a:r>
              <a:rPr lang="en-US" altLang="zh-CN" dirty="0">
                <a:solidFill>
                  <a:srgbClr val="222222"/>
                </a:solidFill>
                <a:latin typeface="微软雅黑" panose="020B0503020204020204" charset="-122"/>
                <a:ea typeface="微软雅黑" panose="020B0503020204020204" charset="-122"/>
                <a:cs typeface="微软雅黑" panose="020B0503020204020204" charset="-122"/>
                <a:sym typeface="+mn-ea"/>
              </a:rPr>
              <a:t>, 1317. https://</a:t>
            </a:r>
            <a:r>
              <a:rPr lang="en-US" altLang="zh-CN" dirty="0" err="1">
                <a:solidFill>
                  <a:srgbClr val="222222"/>
                </a:solidFill>
                <a:latin typeface="微软雅黑" panose="020B0503020204020204" charset="-122"/>
                <a:ea typeface="微软雅黑" panose="020B0503020204020204" charset="-122"/>
                <a:cs typeface="微软雅黑" panose="020B0503020204020204" charset="-122"/>
                <a:sym typeface="+mn-ea"/>
              </a:rPr>
              <a:t>doi.org</a:t>
            </a:r>
            <a:r>
              <a:rPr lang="en-US" altLang="zh-CN" dirty="0">
                <a:solidFill>
                  <a:srgbClr val="222222"/>
                </a:solidFill>
                <a:latin typeface="微软雅黑" panose="020B0503020204020204" charset="-122"/>
                <a:ea typeface="微软雅黑" panose="020B0503020204020204" charset="-122"/>
                <a:cs typeface="微软雅黑" panose="020B0503020204020204" charset="-122"/>
                <a:sym typeface="+mn-ea"/>
              </a:rPr>
              <a:t>/10.3390/rs17071317</a:t>
            </a:r>
            <a:endParaRPr lang="en-US" altLang="zh-CN" b="0" i="0" dirty="0">
              <a:solidFill>
                <a:srgbClr val="222222"/>
              </a:solidFill>
              <a:latin typeface="微软雅黑" panose="020B0503020204020204" charset="-122"/>
              <a:ea typeface="微软雅黑" panose="020B0503020204020204" charset="-122"/>
              <a:cs typeface="微软雅黑" panose="020B0503020204020204" charset="-122"/>
            </a:endParaRPr>
          </a:p>
          <a:p>
            <a:pPr marR="0" lvl="0" indent="0" algn="ctr" defTabSz="914400" rtl="0" eaLnBrk="0" fontAlgn="base" latinLnBrk="0" hangingPunct="0">
              <a:lnSpc>
                <a:spcPct val="150000"/>
              </a:lnSpc>
              <a:spcBef>
                <a:spcPct val="0"/>
              </a:spcBef>
              <a:spcAft>
                <a:spcPct val="0"/>
              </a:spcAft>
              <a:buClrTx/>
              <a:buSzPct val="65000"/>
              <a:buNone/>
            </a:pPr>
            <a:endParaRPr kumimoji="0" lang="en-US" altLang="zh-CN" b="0" i="0" u="none" strike="noStrike" kern="1200" cap="none" spc="0" normalizeH="0" baseline="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nvPicPr>
        <p:blipFill>
          <a:blip r:embed="rId9"/>
          <a:stretch>
            <a:fillRect/>
          </a:stretch>
        </p:blipFill>
        <p:spPr>
          <a:xfrm>
            <a:off x="6637655" y="62865"/>
            <a:ext cx="5135245" cy="1431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advTm="4639"/>
    </mc:Choice>
    <mc:Fallback xmlns="">
      <p:transition spd="med" advTm="46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图片 8"/>
          <p:cNvPicPr>
            <a:picLocks noChangeAspect="1"/>
          </p:cNvPicPr>
          <p:nvPr/>
        </p:nvPicPr>
        <p:blipFill>
          <a:blip r:embed="rId8"/>
          <a:stretch>
            <a:fillRect/>
          </a:stretch>
        </p:blipFill>
        <p:spPr>
          <a:xfrm>
            <a:off x="15876" y="1344296"/>
            <a:ext cx="292100" cy="207433"/>
          </a:xfrm>
          <a:prstGeom prst="rect">
            <a:avLst/>
          </a:prstGeom>
          <a:noFill/>
          <a:ln w="9525">
            <a:noFill/>
          </a:ln>
        </p:spPr>
      </p:pic>
      <p:sp>
        <p:nvSpPr>
          <p:cNvPr id="5" name="文本框 4"/>
          <p:cNvSpPr txBox="1"/>
          <p:nvPr/>
        </p:nvSpPr>
        <p:spPr>
          <a:xfrm>
            <a:off x="0" y="104775"/>
            <a:ext cx="4612640" cy="572770"/>
          </a:xfrm>
          <a:prstGeom prst="rect">
            <a:avLst/>
          </a:prstGeom>
          <a:noFill/>
        </p:spPr>
        <p:txBody>
          <a:bodyPr wrap="square" rtlCol="0">
            <a:noAutofit/>
          </a:bodyPr>
          <a:lstStyle/>
          <a:p>
            <a:r>
              <a:rPr lang="zh-CN" altLang="en-US" sz="3600" b="1">
                <a:latin typeface="微软雅黑" panose="020B0503020204020204" charset="-122"/>
                <a:ea typeface="微软雅黑" panose="020B0503020204020204" charset="-122"/>
                <a:cs typeface="微软雅黑" panose="020B0503020204020204" charset="-122"/>
              </a:rPr>
              <a:t>  </a:t>
            </a:r>
            <a:r>
              <a:rPr lang="en-US" altLang="zh-CN" sz="3600" b="1">
                <a:latin typeface="微软雅黑" panose="020B0503020204020204" charset="-122"/>
                <a:ea typeface="微软雅黑" panose="020B0503020204020204" charset="-122"/>
                <a:cs typeface="微软雅黑" panose="020B0503020204020204" charset="-122"/>
              </a:rPr>
              <a:t>1 </a:t>
            </a:r>
            <a:r>
              <a:rPr lang="zh-CN" altLang="en-US" sz="3600" b="1">
                <a:latin typeface="微软雅黑" panose="020B0503020204020204" charset="-122"/>
                <a:ea typeface="微软雅黑" panose="020B0503020204020204" charset="-122"/>
                <a:cs typeface="微软雅黑" panose="020B0503020204020204" charset="-122"/>
              </a:rPr>
              <a:t>Background</a:t>
            </a:r>
          </a:p>
        </p:txBody>
      </p:sp>
      <p:sp>
        <p:nvSpPr>
          <p:cNvPr id="2" name="矩形: 圆角 43"/>
          <p:cNvSpPr/>
          <p:nvPr/>
        </p:nvSpPr>
        <p:spPr bwMode="auto">
          <a:xfrm>
            <a:off x="796290" y="1062990"/>
            <a:ext cx="4002405" cy="1508125"/>
          </a:xfrm>
          <a:prstGeom prst="roundRect">
            <a:avLst/>
          </a:prstGeom>
          <a:solidFill>
            <a:schemeClr val="bg1">
              <a:lumMod val="95000"/>
            </a:schemeClr>
          </a:solidFill>
          <a:ln w="38100" cap="flat" cmpd="sng" algn="ctr">
            <a:solidFill>
              <a:schemeClr val="accent1"/>
            </a:solidFill>
            <a:prstDash val="solid"/>
            <a:round/>
            <a:headEnd type="none" w="med" len="med"/>
            <a:tailEnd type="none" w="med" len="med"/>
          </a:ln>
          <a:effectLst/>
        </p:spPr>
        <p:txBody>
          <a:bodyPr anchor="ctr" anchorCtr="0"/>
          <a:lstStyle/>
          <a:p>
            <a:pPr marR="0" lvl="0" indent="0" algn="ctr" defTabSz="914400" rtl="0" eaLnBrk="0" fontAlgn="base" latinLnBrk="0" hangingPunct="0">
              <a:lnSpc>
                <a:spcPct val="150000"/>
              </a:lnSpc>
              <a:spcBef>
                <a:spcPct val="0"/>
              </a:spcBef>
              <a:spcAft>
                <a:spcPct val="0"/>
              </a:spcAft>
              <a:buClrTx/>
              <a:buSzPct val="65000"/>
              <a:buNone/>
            </a:pPr>
            <a:r>
              <a:rPr lang="en-US" altLang="zh-CN" sz="2000" b="1" noProof="0" dirty="0">
                <a:ln>
                  <a:noFill/>
                </a:ln>
                <a:solidFill>
                  <a:schemeClr val="tx1"/>
                </a:solidFill>
                <a:effectLst/>
                <a:uLnTx/>
                <a:uFillTx/>
                <a:latin typeface="微软雅黑" panose="020B0503020204020204" charset="-122"/>
                <a:ea typeface="微软雅黑" panose="020B0503020204020204" charset="-122"/>
                <a:sym typeface="+mn-ea"/>
              </a:rPr>
              <a:t>C</a:t>
            </a:r>
            <a:r>
              <a:rPr lang="zh-CN" altLang="en-US" sz="2000" b="1" noProof="0" dirty="0">
                <a:ln>
                  <a:noFill/>
                </a:ln>
                <a:solidFill>
                  <a:schemeClr val="tx1"/>
                </a:solidFill>
                <a:effectLst/>
                <a:uLnTx/>
                <a:uFillTx/>
                <a:latin typeface="微软雅黑" panose="020B0503020204020204" charset="-122"/>
                <a:ea typeface="微软雅黑" panose="020B0503020204020204" charset="-122"/>
                <a:sym typeface="+mn-ea"/>
              </a:rPr>
              <a:t>arbon neutrality </a:t>
            </a:r>
          </a:p>
          <a:p>
            <a:pPr marR="0" lvl="0" indent="0" algn="ctr" defTabSz="914400" rtl="0" eaLnBrk="0" fontAlgn="base" latinLnBrk="0" hangingPunct="0">
              <a:lnSpc>
                <a:spcPct val="150000"/>
              </a:lnSpc>
              <a:spcBef>
                <a:spcPct val="0"/>
              </a:spcBef>
              <a:spcAft>
                <a:spcPct val="0"/>
              </a:spcAft>
              <a:buClrTx/>
              <a:buSzPct val="65000"/>
              <a:buNone/>
            </a:pPr>
            <a:r>
              <a:rPr lang="zh-CN" altLang="en-US" sz="2000" noProof="0" dirty="0">
                <a:ln>
                  <a:noFill/>
                </a:ln>
                <a:solidFill>
                  <a:schemeClr val="tx1"/>
                </a:solidFill>
                <a:effectLst/>
                <a:uLnTx/>
                <a:uFillTx/>
                <a:latin typeface="微软雅黑" panose="020B0503020204020204" charset="-122"/>
                <a:ea typeface="微软雅黑" panose="020B0503020204020204" charset="-122"/>
                <a:sym typeface="+mn-ea"/>
              </a:rPr>
              <a:t>(United Nations, 2020)</a:t>
            </a:r>
          </a:p>
          <a:p>
            <a:pPr marR="0" lvl="0" indent="0" algn="ctr" defTabSz="914400" rtl="0" eaLnBrk="0" fontAlgn="base" latinLnBrk="0" hangingPunct="0">
              <a:lnSpc>
                <a:spcPct val="150000"/>
              </a:lnSpc>
              <a:spcBef>
                <a:spcPct val="0"/>
              </a:spcBef>
              <a:spcAft>
                <a:spcPct val="0"/>
              </a:spcAft>
              <a:buClrTx/>
              <a:buSzPct val="65000"/>
              <a:buNone/>
            </a:pPr>
            <a:r>
              <a:rPr lang="en-US" sz="2000">
                <a:solidFill>
                  <a:schemeClr val="accent1"/>
                </a:solidFill>
                <a:effectLst>
                  <a:outerShdw blurRad="38100" dist="25400" dir="5400000" algn="ctr" rotWithShape="0">
                    <a:srgbClr val="6E747A">
                      <a:alpha val="43000"/>
                    </a:srgbClr>
                  </a:outerShdw>
                </a:effectLst>
                <a:latin typeface="Palatino Linotype" panose="02040502050505030304" charset="0"/>
                <a:ea typeface="宋体" pitchFamily="2" charset="-122"/>
                <a:sym typeface="+mn-ea"/>
              </a:rPr>
              <a:t>mid-21st century</a:t>
            </a:r>
            <a:endPar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6" name="矩形: 圆角 43"/>
          <p:cNvSpPr/>
          <p:nvPr/>
        </p:nvSpPr>
        <p:spPr bwMode="auto">
          <a:xfrm>
            <a:off x="508000" y="3134360"/>
            <a:ext cx="1990090" cy="660400"/>
          </a:xfrm>
          <a:prstGeom prst="roundRect">
            <a:avLst/>
          </a:prstGeom>
          <a:solidFill>
            <a:schemeClr val="bg1">
              <a:lumMod val="95000"/>
            </a:schemeClr>
          </a:solidFill>
          <a:ln w="38100" cap="flat" cmpd="sng" algn="ctr">
            <a:solidFill>
              <a:schemeClr val="accent1"/>
            </a:solidFill>
            <a:prstDash val="solid"/>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C</a:t>
            </a: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lean energy</a:t>
            </a:r>
          </a:p>
        </p:txBody>
      </p:sp>
      <p:sp>
        <p:nvSpPr>
          <p:cNvPr id="8" name="矩形: 圆角 43"/>
          <p:cNvSpPr/>
          <p:nvPr/>
        </p:nvSpPr>
        <p:spPr bwMode="auto">
          <a:xfrm>
            <a:off x="507365" y="4298950"/>
            <a:ext cx="1990725" cy="673735"/>
          </a:xfrm>
          <a:prstGeom prst="roundRect">
            <a:avLst/>
          </a:prstGeom>
          <a:solidFill>
            <a:schemeClr val="bg1">
              <a:lumMod val="95000"/>
            </a:schemeClr>
          </a:solidFill>
          <a:ln w="38100" cap="flat" cmpd="sng" algn="ctr">
            <a:solidFill>
              <a:schemeClr val="accent1"/>
            </a:solidFill>
            <a:prstDash val="solid"/>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Solar energy</a:t>
            </a:r>
          </a:p>
        </p:txBody>
      </p:sp>
      <p:sp>
        <p:nvSpPr>
          <p:cNvPr id="17" name="矩形: 圆角 43"/>
          <p:cNvSpPr/>
          <p:nvPr/>
        </p:nvSpPr>
        <p:spPr bwMode="auto">
          <a:xfrm>
            <a:off x="3001645" y="3052445"/>
            <a:ext cx="1969770" cy="855345"/>
          </a:xfrm>
          <a:prstGeom prst="roundRect">
            <a:avLst/>
          </a:prstGeom>
          <a:solidFill>
            <a:schemeClr val="bg1">
              <a:lumMod val="95000"/>
            </a:schemeClr>
          </a:solidFill>
          <a:ln w="38100" cap="flat" cmpd="sng" algn="ctr">
            <a:solidFill>
              <a:schemeClr val="accent1"/>
            </a:solidFill>
            <a:prstDash val="solid"/>
            <a:round/>
            <a:headEnd type="none" w="med" len="med"/>
            <a:tailEnd type="none" w="med" len="med"/>
          </a:ln>
          <a:effectLst/>
        </p:spPr>
        <p:txBody>
          <a:bodyPr/>
          <a:lstStyle/>
          <a:p>
            <a:pPr marR="0" lvl="0" indent="0" algn="ctr" defTabSz="914400" rtl="0" eaLnBrk="0" fontAlgn="base" latinLnBrk="0" hangingPunct="0">
              <a:lnSpc>
                <a:spcPct val="100000"/>
              </a:lnSpc>
              <a:spcBef>
                <a:spcPct val="0"/>
              </a:spcBef>
              <a:spcAft>
                <a:spcPct val="0"/>
              </a:spcAft>
              <a:buClrTx/>
              <a:buSzPct val="65000"/>
              <a:buNone/>
            </a:pPr>
            <a:r>
              <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p</a:t>
            </a: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hotovoltaic (PV) </a:t>
            </a:r>
          </a:p>
        </p:txBody>
      </p:sp>
      <p:sp>
        <p:nvSpPr>
          <p:cNvPr id="25" name="右箭头 24"/>
          <p:cNvSpPr/>
          <p:nvPr/>
        </p:nvSpPr>
        <p:spPr>
          <a:xfrm rot="5400000">
            <a:off x="1283970" y="2632710"/>
            <a:ext cx="507365" cy="465455"/>
          </a:xfrm>
          <a:prstGeom prst="rightArrow">
            <a:avLst/>
          </a:prstGeom>
          <a:solidFill>
            <a:schemeClr val="tx2">
              <a:lumMod val="75000"/>
            </a:schemeClr>
          </a:solidFill>
          <a:ln w="9525" cap="flat" cmpd="sng" algn="ctr">
            <a:no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Arial" panose="020B0604020202090204" pitchFamily="34" charset="0"/>
              <a:ea typeface="宋体" pitchFamily="2" charset="-122"/>
            </a:endParaRPr>
          </a:p>
        </p:txBody>
      </p:sp>
      <p:sp>
        <p:nvSpPr>
          <p:cNvPr id="4" name="右箭头 3"/>
          <p:cNvSpPr/>
          <p:nvPr>
            <p:custDataLst>
              <p:tags r:id="rId1"/>
            </p:custDataLst>
          </p:nvPr>
        </p:nvSpPr>
        <p:spPr>
          <a:xfrm rot="5400000">
            <a:off x="1283970" y="3815715"/>
            <a:ext cx="507365" cy="465455"/>
          </a:xfrm>
          <a:prstGeom prst="rightArrow">
            <a:avLst/>
          </a:prstGeom>
          <a:solidFill>
            <a:schemeClr val="tx2">
              <a:lumMod val="75000"/>
            </a:schemeClr>
          </a:solidFill>
          <a:ln w="9525" cap="flat" cmpd="sng" algn="ctr">
            <a:no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Arial" panose="020B0604020202090204" pitchFamily="34" charset="0"/>
              <a:ea typeface="宋体" pitchFamily="2" charset="-122"/>
            </a:endParaRPr>
          </a:p>
        </p:txBody>
      </p:sp>
      <p:sp>
        <p:nvSpPr>
          <p:cNvPr id="9" name="左大括号 8"/>
          <p:cNvSpPr/>
          <p:nvPr/>
        </p:nvSpPr>
        <p:spPr>
          <a:xfrm>
            <a:off x="2621280" y="3394710"/>
            <a:ext cx="374650" cy="1553210"/>
          </a:xfrm>
          <a:prstGeom prst="leftBrace">
            <a:avLst>
              <a:gd name="adj1" fmla="val 33873"/>
              <a:gd name="adj2" fmla="val 79967"/>
            </a:avLst>
          </a:prstGeom>
          <a:ln w="57150">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矩形: 圆角 43"/>
          <p:cNvSpPr/>
          <p:nvPr>
            <p:custDataLst>
              <p:tags r:id="rId2"/>
            </p:custDataLst>
          </p:nvPr>
        </p:nvSpPr>
        <p:spPr bwMode="auto">
          <a:xfrm>
            <a:off x="3001645" y="4199890"/>
            <a:ext cx="2142490" cy="1146175"/>
          </a:xfrm>
          <a:prstGeom prst="roundRect">
            <a:avLst/>
          </a:prstGeom>
          <a:solidFill>
            <a:schemeClr val="bg1">
              <a:lumMod val="95000"/>
            </a:schemeClr>
          </a:solidFill>
          <a:ln w="38100" cap="flat" cmpd="sng" algn="ctr">
            <a:solidFill>
              <a:schemeClr val="accent1"/>
            </a:solidFill>
            <a:prstDash val="solid"/>
            <a:round/>
            <a:headEnd type="none" w="med" len="med"/>
            <a:tailEnd type="none" w="med" len="med"/>
          </a:ln>
          <a:effectLst/>
        </p:spPr>
        <p:txBody>
          <a:bodyPr/>
          <a:lstStyle/>
          <a:p>
            <a:pPr marR="0" lvl="0" indent="0" algn="ctr" defTabSz="914400" rtl="0" eaLnBrk="0" fontAlgn="base" latinLnBrk="0" hangingPunct="0">
              <a:lnSpc>
                <a:spcPct val="100000"/>
              </a:lnSpc>
              <a:spcBef>
                <a:spcPct val="0"/>
              </a:spcBef>
              <a:spcAft>
                <a:spcPct val="0"/>
              </a:spcAft>
              <a:buClrTx/>
              <a:buSzPct val="65000"/>
              <a:buNone/>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concentrating solar power </a:t>
            </a:r>
          </a:p>
          <a:p>
            <a:pPr marR="0" lvl="0" indent="0" algn="ctr" defTabSz="914400" rtl="0" eaLnBrk="0" fontAlgn="base" latinLnBrk="0" hangingPunct="0">
              <a:lnSpc>
                <a:spcPct val="100000"/>
              </a:lnSpc>
              <a:spcBef>
                <a:spcPct val="0"/>
              </a:spcBef>
              <a:spcAft>
                <a:spcPct val="0"/>
              </a:spcAft>
              <a:buClrTx/>
              <a:buSzPct val="65000"/>
              <a:buNone/>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(CSP</a:t>
            </a:r>
            <a:r>
              <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p>
        </p:txBody>
      </p:sp>
      <p:sp>
        <p:nvSpPr>
          <p:cNvPr id="18" name="左大括号 17"/>
          <p:cNvSpPr/>
          <p:nvPr/>
        </p:nvSpPr>
        <p:spPr>
          <a:xfrm rot="5400000">
            <a:off x="8451850" y="2687320"/>
            <a:ext cx="300990" cy="2800985"/>
          </a:xfrm>
          <a:prstGeom prst="leftBrace">
            <a:avLst>
              <a:gd name="adj1" fmla="val 33873"/>
              <a:gd name="adj2" fmla="val 49773"/>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sp>
        <p:nvSpPr>
          <p:cNvPr id="21" name="矩形: 圆角 43"/>
          <p:cNvSpPr/>
          <p:nvPr/>
        </p:nvSpPr>
        <p:spPr bwMode="auto">
          <a:xfrm>
            <a:off x="6481445" y="3363595"/>
            <a:ext cx="4241165" cy="513080"/>
          </a:xfrm>
          <a:prstGeom prst="roundRect">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txBody>
          <a:bodyPr/>
          <a:lstStyle/>
          <a:p>
            <a:pPr marR="0" lvl="0" indent="0" algn="ctr" defTabSz="914400" rtl="0" eaLnBrk="0" fontAlgn="base" latinLnBrk="0" hangingPunct="0">
              <a:lnSpc>
                <a:spcPct val="100000"/>
              </a:lnSpc>
              <a:spcBef>
                <a:spcPct val="0"/>
              </a:spcBef>
              <a:spcAft>
                <a:spcPct val="0"/>
              </a:spcAft>
              <a:buClrTx/>
              <a:buSzPct val="65000"/>
              <a:buNone/>
            </a:pPr>
            <a:r>
              <a:rPr kumimoji="0" lang="en-US" altLang="zh-CN" sz="2000" b="1" i="0" u="none" strike="noStrike" kern="1200" cap="none" spc="0" normalizeH="0" baseline="0" noProof="0" dirty="0">
                <a:ln>
                  <a:noFill/>
                </a:ln>
                <a:solidFill>
                  <a:schemeClr val="tx2"/>
                </a:solidFill>
                <a:effectLst/>
                <a:uLnTx/>
                <a:uFillTx/>
                <a:latin typeface="微软雅黑" panose="020B0503020204020204" charset="-122"/>
                <a:ea typeface="微软雅黑" panose="020B0503020204020204" charset="-122"/>
                <a:cs typeface="+mn-cs"/>
              </a:rPr>
              <a:t>surface solar </a:t>
            </a:r>
            <a:r>
              <a:rPr lang="en-US" altLang="zh-CN" sz="2000" b="1" noProof="0" dirty="0">
                <a:ln>
                  <a:noFill/>
                </a:ln>
                <a:solidFill>
                  <a:schemeClr val="tx2"/>
                </a:solidFill>
                <a:effectLst/>
                <a:uLnTx/>
                <a:uFillTx/>
                <a:latin typeface="微软雅黑" panose="020B0503020204020204" charset="-122"/>
                <a:ea typeface="微软雅黑" panose="020B0503020204020204" charset="-122"/>
                <a:sym typeface="+mn-ea"/>
              </a:rPr>
              <a:t>irradiance</a:t>
            </a:r>
            <a:r>
              <a:rPr kumimoji="0" lang="en-US" altLang="zh-CN" sz="2000" b="1" i="0" u="none" strike="noStrike" kern="1200" cap="none" spc="0" normalizeH="0" baseline="0" noProof="0" dirty="0">
                <a:ln>
                  <a:noFill/>
                </a:ln>
                <a:solidFill>
                  <a:schemeClr val="tx2"/>
                </a:solidFill>
                <a:effectLst/>
                <a:uLnTx/>
                <a:uFillTx/>
                <a:latin typeface="微软雅黑" panose="020B0503020204020204" charset="-122"/>
                <a:ea typeface="微软雅黑" panose="020B0503020204020204" charset="-122"/>
                <a:cs typeface="+mn-cs"/>
              </a:rPr>
              <a:t> (SSI)</a:t>
            </a:r>
            <a:r>
              <a:rPr kumimoji="0" lang="zh-CN" altLang="en-US" sz="2000" b="1" i="0" u="none" strike="noStrike" kern="1200" cap="none" spc="0" normalizeH="0" baseline="0" noProof="0" dirty="0">
                <a:ln>
                  <a:noFill/>
                </a:ln>
                <a:solidFill>
                  <a:schemeClr val="tx2"/>
                </a:solidFill>
                <a:effectLst/>
                <a:uLnTx/>
                <a:uFillTx/>
                <a:latin typeface="微软雅黑" panose="020B0503020204020204" charset="-122"/>
                <a:ea typeface="微软雅黑" panose="020B0503020204020204" charset="-122"/>
                <a:cs typeface="+mn-cs"/>
              </a:rPr>
              <a:t> </a:t>
            </a:r>
          </a:p>
        </p:txBody>
      </p:sp>
      <p:sp>
        <p:nvSpPr>
          <p:cNvPr id="23" name="矩形: 圆角 43"/>
          <p:cNvSpPr/>
          <p:nvPr/>
        </p:nvSpPr>
        <p:spPr bwMode="auto">
          <a:xfrm>
            <a:off x="6040120" y="5205730"/>
            <a:ext cx="1662430" cy="1353820"/>
          </a:xfrm>
          <a:prstGeom prst="roundRect">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b="1" noProof="0" dirty="0">
                <a:ln>
                  <a:noFill/>
                </a:ln>
                <a:solidFill>
                  <a:schemeClr val="tx2"/>
                </a:solidFill>
                <a:effectLst/>
                <a:uLnTx/>
                <a:uFillTx/>
                <a:latin typeface="微软雅黑" panose="020B0503020204020204" charset="-122"/>
                <a:ea typeface="微软雅黑" panose="020B0503020204020204" charset="-122"/>
                <a:sym typeface="+mn-ea"/>
              </a:rPr>
              <a:t>direct horizontal irradiance (DHI)</a:t>
            </a:r>
            <a:endParaRPr kumimoji="0" lang="en-US" altLang="zh-CN" sz="2000" b="1" i="0" u="none" strike="noStrike" kern="1200" cap="none" spc="0" normalizeH="0" baseline="0" noProof="0" dirty="0">
              <a:ln>
                <a:noFill/>
              </a:ln>
              <a:solidFill>
                <a:schemeClr val="tx2"/>
              </a:solidFill>
              <a:effectLst/>
              <a:uLnTx/>
              <a:uFillTx/>
              <a:latin typeface="微软雅黑" panose="020B0503020204020204" charset="-122"/>
              <a:ea typeface="微软雅黑" panose="020B0503020204020204" charset="-122"/>
              <a:cs typeface="+mn-cs"/>
              <a:sym typeface="+mn-ea"/>
            </a:endParaRPr>
          </a:p>
        </p:txBody>
      </p:sp>
      <p:sp>
        <p:nvSpPr>
          <p:cNvPr id="26" name="矩形: 圆角 43"/>
          <p:cNvSpPr/>
          <p:nvPr/>
        </p:nvSpPr>
        <p:spPr bwMode="auto">
          <a:xfrm>
            <a:off x="6090920" y="4309110"/>
            <a:ext cx="2350135" cy="464185"/>
          </a:xfrm>
          <a:prstGeom prst="roundRect">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txBody>
          <a:bodyPr/>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noProof="0" dirty="0">
                <a:ln>
                  <a:noFill/>
                </a:ln>
                <a:effectLst/>
                <a:uLnTx/>
                <a:uFillTx/>
                <a:latin typeface="微软雅黑" panose="020B0503020204020204" charset="-122"/>
                <a:ea typeface="微软雅黑" panose="020B0503020204020204" charset="-122"/>
                <a:sym typeface="+mn-ea"/>
              </a:rPr>
              <a:t>direct irradiance </a:t>
            </a:r>
            <a:endPar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28" name="矩形: 圆角 43"/>
          <p:cNvSpPr/>
          <p:nvPr/>
        </p:nvSpPr>
        <p:spPr bwMode="auto">
          <a:xfrm>
            <a:off x="8881745" y="4300220"/>
            <a:ext cx="2350135" cy="464185"/>
          </a:xfrm>
          <a:prstGeom prst="roundRect">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txBody>
          <a:bodyPr/>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noProof="0" dirty="0">
                <a:ln>
                  <a:noFill/>
                </a:ln>
                <a:effectLst/>
                <a:uLnTx/>
                <a:uFillTx/>
                <a:latin typeface="微软雅黑" panose="020B0503020204020204" charset="-122"/>
                <a:ea typeface="微软雅黑" panose="020B0503020204020204" charset="-122"/>
                <a:sym typeface="+mn-ea"/>
              </a:rPr>
              <a:t>diffuse irradiance </a:t>
            </a:r>
            <a:endPar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31" name="矩形: 圆角 43"/>
          <p:cNvSpPr/>
          <p:nvPr/>
        </p:nvSpPr>
        <p:spPr bwMode="auto">
          <a:xfrm>
            <a:off x="9695815" y="5203190"/>
            <a:ext cx="1536065" cy="1360170"/>
          </a:xfrm>
          <a:prstGeom prst="roundRect">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noProof="0" dirty="0">
                <a:ln>
                  <a:noFill/>
                </a:ln>
                <a:effectLst/>
                <a:uLnTx/>
                <a:uFillTx/>
                <a:latin typeface="微软雅黑" panose="020B0503020204020204" charset="-122"/>
                <a:ea typeface="微软雅黑" panose="020B0503020204020204" charset="-122"/>
                <a:sym typeface="+mn-ea"/>
              </a:rPr>
              <a:t>Direct Normal Irradiance (DNI)</a:t>
            </a:r>
            <a:endPar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p:txBody>
      </p:sp>
      <p:cxnSp>
        <p:nvCxnSpPr>
          <p:cNvPr id="32" name="直接箭头连接符 31"/>
          <p:cNvCxnSpPr>
            <a:stCxn id="26" idx="2"/>
            <a:endCxn id="23" idx="0"/>
          </p:cNvCxnSpPr>
          <p:nvPr/>
        </p:nvCxnSpPr>
        <p:spPr>
          <a:xfrm flipH="1">
            <a:off x="6871335" y="4773295"/>
            <a:ext cx="394970" cy="432435"/>
          </a:xfrm>
          <a:prstGeom prst="straightConnector1">
            <a:avLst/>
          </a:prstGeom>
          <a:ln>
            <a:solidFill>
              <a:schemeClr val="accent1"/>
            </a:solidFill>
            <a:tailEnd type="arrow" w="med" len="med"/>
          </a:ln>
        </p:spPr>
        <p:style>
          <a:lnRef idx="3">
            <a:schemeClr val="accent1"/>
          </a:lnRef>
          <a:fillRef idx="0">
            <a:srgbClr val="FFFFFF"/>
          </a:fillRef>
          <a:effectRef idx="0">
            <a:srgbClr val="FFFFFF"/>
          </a:effectRef>
          <a:fontRef idx="minor">
            <a:schemeClr val="tx1"/>
          </a:fontRef>
        </p:style>
      </p:cxnSp>
      <p:cxnSp>
        <p:nvCxnSpPr>
          <p:cNvPr id="33" name="直接箭头连接符 32"/>
          <p:cNvCxnSpPr>
            <a:endCxn id="31" idx="0"/>
          </p:cNvCxnSpPr>
          <p:nvPr/>
        </p:nvCxnSpPr>
        <p:spPr>
          <a:xfrm>
            <a:off x="7228205" y="4785995"/>
            <a:ext cx="3235960" cy="417195"/>
          </a:xfrm>
          <a:prstGeom prst="straightConnector1">
            <a:avLst/>
          </a:prstGeom>
          <a:ln>
            <a:solidFill>
              <a:schemeClr val="accent1"/>
            </a:solidFill>
            <a:tailEnd type="arrow" w="med" len="med"/>
          </a:ln>
        </p:spPr>
        <p:style>
          <a:lnRef idx="3">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36" name="文本框 35"/>
              <p:cNvSpPr txBox="1"/>
              <p:nvPr/>
            </p:nvSpPr>
            <p:spPr>
              <a:xfrm>
                <a:off x="7702550" y="5501640"/>
                <a:ext cx="1954530" cy="368300"/>
              </a:xfrm>
              <a:prstGeom prst="rect">
                <a:avLst/>
              </a:prstGeom>
              <a:noFill/>
            </p:spPr>
            <p:txBody>
              <a:bodyPr wrap="square" rtlCol="0" anchor="t">
                <a:spAutoFit/>
              </a:bodyPr>
              <a:lstStyle/>
              <a:p>
                <a:pPr marR="0" lvl="0" indent="0" algn="ctr" defTabSz="914400" rtl="0" eaLnBrk="0" fontAlgn="base" latinLnBrk="0" hangingPunct="0">
                  <a:lnSpc>
                    <a:spcPct val="100000"/>
                  </a:lnSpc>
                  <a:spcBef>
                    <a:spcPct val="0"/>
                  </a:spcBef>
                  <a:spcAft>
                    <a:spcPct val="0"/>
                  </a:spcAft>
                  <a:buClrTx/>
                  <a:buSzPct val="65000"/>
                  <a:buNone/>
                </a:pPr>
                <a14:m>
                  <m:oMath xmlns:m="http://schemas.openxmlformats.org/officeDocument/2006/math">
                    <m:r>
                      <a:rPr lang="en-US" altLang="zh-CN" i="1" noProof="0" dirty="0">
                        <a:ln>
                          <a:noFill/>
                        </a:ln>
                        <a:effectLst/>
                        <a:uLnTx/>
                        <a:uFillTx/>
                        <a:latin typeface="Cambria Math" panose="02040503050406030204" charset="0"/>
                        <a:ea typeface="微软雅黑" panose="020B0503020204020204" charset="-122"/>
                        <a:cs typeface="Cambria Math" panose="02040503050406030204" charset="0"/>
                        <a:sym typeface="+mn-ea"/>
                      </a:rPr>
                      <m:t>𝐷𝐻𝐼</m:t>
                    </m:r>
                    <m:r>
                      <a:rPr lang="en-US" altLang="zh-CN" i="1" noProof="0" dirty="0">
                        <a:ln>
                          <a:noFill/>
                        </a:ln>
                        <a:effectLst/>
                        <a:uLnTx/>
                        <a:uFillTx/>
                        <a:latin typeface="Cambria Math" panose="02040503050406030204" charset="0"/>
                        <a:ea typeface="微软雅黑" panose="020B0503020204020204" charset="-122"/>
                        <a:cs typeface="Cambria Math" panose="02040503050406030204" charset="0"/>
                        <a:sym typeface="+mn-ea"/>
                      </a:rPr>
                      <m:t>=</m:t>
                    </m:r>
                    <m:r>
                      <a:rPr lang="en-US" altLang="zh-CN" i="1" noProof="0" dirty="0">
                        <a:ln>
                          <a:noFill/>
                        </a:ln>
                        <a:effectLst/>
                        <a:uLnTx/>
                        <a:uFillTx/>
                        <a:latin typeface="Cambria Math" panose="02040503050406030204" charset="0"/>
                        <a:ea typeface="微软雅黑" panose="020B0503020204020204" charset="-122"/>
                        <a:cs typeface="Cambria Math" panose="02040503050406030204" charset="0"/>
                        <a:sym typeface="+mn-ea"/>
                      </a:rPr>
                      <m:t>𝐷𝑁𝐼</m:t>
                    </m:r>
                    <m:r>
                      <a:rPr lang="en-US" altLang="zh-CN" i="1" noProof="0" dirty="0">
                        <a:ln>
                          <a:noFill/>
                        </a:ln>
                        <a:effectLst/>
                        <a:uLnTx/>
                        <a:uFillTx/>
                        <a:latin typeface="Cambria Math" panose="02040503050406030204" charset="0"/>
                        <a:ea typeface="微软雅黑" panose="020B0503020204020204" charset="-122"/>
                        <a:cs typeface="Cambria Math" panose="02040503050406030204" charset="0"/>
                        <a:sym typeface="+mn-ea"/>
                      </a:rPr>
                      <m:t>∙</m:t>
                    </m:r>
                    <m:func>
                      <m:funcPr>
                        <m:ctrlPr>
                          <a:rPr lang="en-US" altLang="zh-CN" i="1" noProof="0" dirty="0">
                            <a:ln>
                              <a:noFill/>
                            </a:ln>
                            <a:effectLst/>
                            <a:uLnTx/>
                            <a:uFillTx/>
                            <a:latin typeface="Cambria Math" panose="02040503050406030204" pitchFamily="18" charset="0"/>
                            <a:ea typeface="微软雅黑" panose="020B0503020204020204" charset="-122"/>
                            <a:cs typeface="Cambria Math" panose="02040503050406030204" charset="0"/>
                            <a:sym typeface="+mn-ea"/>
                          </a:rPr>
                        </m:ctrlPr>
                      </m:funcPr>
                      <m:fName>
                        <m:r>
                          <m:rPr>
                            <m:sty m:val="p"/>
                          </m:rPr>
                          <a:rPr lang="en-US" altLang="zh-CN" noProof="0" dirty="0">
                            <a:ln>
                              <a:noFill/>
                            </a:ln>
                            <a:effectLst/>
                            <a:uLnTx/>
                            <a:uFillTx/>
                            <a:latin typeface="Cambria Math" panose="02040503050406030204" charset="0"/>
                            <a:ea typeface="微软雅黑" panose="020B0503020204020204" charset="-122"/>
                            <a:cs typeface="Cambria Math" panose="02040503050406030204" charset="0"/>
                            <a:sym typeface="+mn-ea"/>
                          </a:rPr>
                          <m:t>cos</m:t>
                        </m:r>
                      </m:fName>
                      <m:e>
                        <m:r>
                          <a:rPr lang="en-US" altLang="zh-CN" i="1" noProof="0" dirty="0">
                            <a:ln>
                              <a:noFill/>
                            </a:ln>
                            <a:effectLst/>
                            <a:uLnTx/>
                            <a:uFillTx/>
                            <a:latin typeface="Cambria Math" panose="02040503050406030204" charset="0"/>
                            <a:ea typeface="微软雅黑" panose="020B0503020204020204" charset="-122"/>
                            <a:cs typeface="Cambria Math" panose="02040503050406030204" charset="0"/>
                            <a:sym typeface="+mn-ea"/>
                          </a:rPr>
                          <m:t>𝜃</m:t>
                        </m:r>
                      </m:e>
                    </m:func>
                  </m:oMath>
                </a14:m>
                <a:r>
                  <a:rPr lang="en-US" altLang="zh-CN" noProof="0" dirty="0">
                    <a:ln>
                      <a:noFill/>
                    </a:ln>
                    <a:effectLst/>
                    <a:uLnTx/>
                    <a:uFillTx/>
                    <a:latin typeface="微软雅黑" panose="020B0503020204020204" charset="-122"/>
                    <a:ea typeface="微软雅黑" panose="020B0503020204020204" charset="-122"/>
                    <a:sym typeface="+mn-ea"/>
                  </a:rPr>
                  <a:t> </a:t>
                </a:r>
              </a:p>
            </p:txBody>
          </p:sp>
        </mc:Choice>
        <mc:Fallback xmlns="">
          <p:sp>
            <p:nvSpPr>
              <p:cNvPr id="36" name="文本框 35"/>
              <p:cNvSpPr txBox="1">
                <a:spLocks noRot="1" noChangeAspect="1" noMove="1" noResize="1" noEditPoints="1" noAdjustHandles="1" noChangeArrowheads="1" noChangeShapeType="1" noTextEdit="1"/>
              </p:cNvSpPr>
              <p:nvPr/>
            </p:nvSpPr>
            <p:spPr>
              <a:xfrm>
                <a:off x="7702550" y="5501640"/>
                <a:ext cx="1954530" cy="368300"/>
              </a:xfrm>
              <a:prstGeom prst="rect">
                <a:avLst/>
              </a:prstGeom>
              <a:blipFill rotWithShape="1">
                <a:blip r:embed="rId9"/>
                <a:stretch>
                  <a:fillRect/>
                </a:stretch>
              </a:blipFill>
            </p:spPr>
            <p:txBody>
              <a:bodyPr/>
              <a:lstStyle/>
              <a:p>
                <a:r>
                  <a:rPr lang="zh-CN" altLang="en-US">
                    <a:noFill/>
                  </a:rPr>
                  <a:t> </a:t>
                </a:r>
              </a:p>
            </p:txBody>
          </p:sp>
        </mc:Fallback>
      </mc:AlternateContent>
      <p:cxnSp>
        <p:nvCxnSpPr>
          <p:cNvPr id="37" name="直接箭头连接符 36"/>
          <p:cNvCxnSpPr>
            <a:stCxn id="23" idx="3"/>
            <a:endCxn id="31" idx="1"/>
          </p:cNvCxnSpPr>
          <p:nvPr/>
        </p:nvCxnSpPr>
        <p:spPr>
          <a:xfrm>
            <a:off x="7702550" y="5882640"/>
            <a:ext cx="1993265" cy="635"/>
          </a:xfrm>
          <a:prstGeom prst="straightConnector1">
            <a:avLst/>
          </a:prstGeom>
          <a:ln>
            <a:headEnd type="arrow" w="med" len="med"/>
            <a:tailEnd type="arrow" w="med" len="med"/>
          </a:ln>
        </p:spPr>
        <p:style>
          <a:lnRef idx="3">
            <a:schemeClr val="accent1"/>
          </a:lnRef>
          <a:fillRef idx="0">
            <a:srgbClr val="FFFFFF"/>
          </a:fillRef>
          <a:effectRef idx="0">
            <a:srgbClr val="FFFFFF"/>
          </a:effectRef>
          <a:fontRef idx="minor">
            <a:schemeClr val="tx1"/>
          </a:fontRef>
        </p:style>
      </p:cxnSp>
      <p:sp>
        <p:nvSpPr>
          <p:cNvPr id="38" name="矩形 37"/>
          <p:cNvSpPr/>
          <p:nvPr/>
        </p:nvSpPr>
        <p:spPr>
          <a:xfrm>
            <a:off x="5854700" y="3148965"/>
            <a:ext cx="5539740" cy="3580130"/>
          </a:xfrm>
          <a:prstGeom prst="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9" name="矩形: 圆角 43"/>
          <p:cNvSpPr/>
          <p:nvPr>
            <p:custDataLst>
              <p:tags r:id="rId3"/>
            </p:custDataLst>
          </p:nvPr>
        </p:nvSpPr>
        <p:spPr bwMode="auto">
          <a:xfrm>
            <a:off x="5854700" y="1072515"/>
            <a:ext cx="5619115" cy="1394460"/>
          </a:xfrm>
          <a:prstGeom prst="roundRect">
            <a:avLst/>
          </a:prstGeom>
          <a:solidFill>
            <a:srgbClr val="E5EAF2"/>
          </a:solidFill>
          <a:ln w="38100" cap="flat" cmpd="sng" algn="ctr">
            <a:solidFill>
              <a:schemeClr val="tx2"/>
            </a:solidFill>
            <a:prstDash val="solid"/>
            <a:round/>
            <a:headEnd type="none" w="med" len="med"/>
            <a:tailEnd type="none" w="med" len="med"/>
          </a:ln>
          <a:effectLst/>
        </p:spPr>
        <p:txBody>
          <a:bodyPr anchor="ctr" anchorCtr="0"/>
          <a:lstStyle/>
          <a:p>
            <a:pPr indent="0" algn="ctr">
              <a:lnSpc>
                <a:spcPct val="100000"/>
              </a:lnSpc>
              <a:buNone/>
            </a:pPr>
            <a:r>
              <a:rPr lang="en-US" sz="2000" b="1">
                <a:ln>
                  <a:noFill/>
                </a:ln>
                <a:solidFill>
                  <a:schemeClr val="tx1"/>
                </a:solidFill>
                <a:latin typeface="微软雅黑" panose="020B0503020204020204" charset="-122"/>
                <a:ea typeface="微软雅黑" panose="020B0503020204020204" charset="-122"/>
                <a:cs typeface="宋体" pitchFamily="2" charset="-122"/>
                <a:sym typeface="+mn-ea"/>
              </a:rPr>
              <a:t>Ground observation</a:t>
            </a:r>
          </a:p>
          <a:p>
            <a:pPr indent="0" algn="ctr">
              <a:lnSpc>
                <a:spcPct val="100000"/>
              </a:lnSpc>
              <a:buNone/>
            </a:pPr>
            <a:r>
              <a:rPr lang="en-US" sz="2000" b="1">
                <a:ln>
                  <a:noFill/>
                </a:ln>
                <a:solidFill>
                  <a:schemeClr val="tx2"/>
                </a:solidFill>
                <a:latin typeface="微软雅黑" panose="020B0503020204020204" charset="-122"/>
                <a:ea typeface="微软雅黑" panose="020B0503020204020204" charset="-122"/>
                <a:cs typeface="Arial" panose="020B0604020202090204" pitchFamily="34" charset="0"/>
                <a:sym typeface="+mn-ea"/>
              </a:rPr>
              <a:t>→ </a:t>
            </a:r>
            <a:r>
              <a:rPr lang="en-US" sz="2000" b="1">
                <a:ln>
                  <a:noFill/>
                </a:ln>
                <a:solidFill>
                  <a:schemeClr val="tx2"/>
                </a:solidFill>
                <a:latin typeface="微软雅黑" panose="020B0503020204020204" charset="-122"/>
                <a:ea typeface="微软雅黑" panose="020B0503020204020204" charset="-122"/>
                <a:cs typeface="宋体" pitchFamily="2" charset="-122"/>
                <a:sym typeface="+mn-ea"/>
              </a:rPr>
              <a:t>reference</a:t>
            </a:r>
            <a:endParaRPr lang="en-US" sz="2000" b="1">
              <a:ln>
                <a:noFill/>
              </a:ln>
              <a:solidFill>
                <a:schemeClr val="tx1"/>
              </a:solidFill>
              <a:latin typeface="微软雅黑" panose="020B0503020204020204" charset="-122"/>
              <a:ea typeface="微软雅黑" panose="020B0503020204020204" charset="-122"/>
              <a:cs typeface="宋体" pitchFamily="2" charset="-122"/>
            </a:endParaRPr>
          </a:p>
          <a:p>
            <a:pPr indent="0" algn="ctr">
              <a:lnSpc>
                <a:spcPct val="150000"/>
              </a:lnSpc>
              <a:buNone/>
            </a:pPr>
            <a:r>
              <a:rPr lang="en-US" sz="2000" b="1">
                <a:ln>
                  <a:noFill/>
                </a:ln>
                <a:solidFill>
                  <a:schemeClr val="tx1"/>
                </a:solidFill>
                <a:latin typeface="微软雅黑" panose="020B0503020204020204" charset="-122"/>
                <a:ea typeface="微软雅黑" panose="020B0503020204020204" charset="-122"/>
                <a:cs typeface="宋体" pitchFamily="2" charset="-122"/>
                <a:sym typeface="+mn-ea"/>
              </a:rPr>
              <a:t>Satellite-based or reanalysis products</a:t>
            </a:r>
          </a:p>
          <a:p>
            <a:pPr indent="0" algn="ctr">
              <a:buNone/>
            </a:pPr>
            <a:r>
              <a:rPr lang="en-US" sz="2000" b="1">
                <a:ln>
                  <a:noFill/>
                </a:ln>
                <a:solidFill>
                  <a:schemeClr val="tx1"/>
                </a:solidFill>
                <a:latin typeface="微软雅黑" panose="020B0503020204020204" charset="-122"/>
                <a:ea typeface="微软雅黑" panose="020B0503020204020204" charset="-122"/>
                <a:cs typeface="宋体" pitchFamily="2" charset="-122"/>
                <a:sym typeface="+mn-ea"/>
              </a:rPr>
              <a:t> </a:t>
            </a:r>
            <a:r>
              <a:rPr lang="en-US" sz="2000" b="1">
                <a:ln>
                  <a:noFill/>
                </a:ln>
                <a:solidFill>
                  <a:schemeClr val="tx2"/>
                </a:solidFill>
                <a:latin typeface="微软雅黑" panose="020B0503020204020204" charset="-122"/>
                <a:ea typeface="微软雅黑" panose="020B0503020204020204" charset="-122"/>
                <a:cs typeface="Arial" panose="020B0604020202090204" pitchFamily="34" charset="0"/>
                <a:sym typeface="+mn-ea"/>
              </a:rPr>
              <a:t>→ validation</a:t>
            </a:r>
            <a:endParaRPr kumimoji="0" lang="en-US"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Arial" panose="020B0604020202090204" pitchFamily="34" charset="0"/>
            </a:endParaRPr>
          </a:p>
        </p:txBody>
      </p:sp>
      <p:sp>
        <p:nvSpPr>
          <p:cNvPr id="41" name="右箭头 40"/>
          <p:cNvSpPr/>
          <p:nvPr/>
        </p:nvSpPr>
        <p:spPr>
          <a:xfrm>
            <a:off x="4914265" y="5803900"/>
            <a:ext cx="824865" cy="465455"/>
          </a:xfrm>
          <a:prstGeom prst="rightArrow">
            <a:avLst/>
          </a:prstGeom>
          <a:solidFill>
            <a:schemeClr val="tx2">
              <a:lumMod val="75000"/>
            </a:schemeClr>
          </a:solidFill>
          <a:ln w="9525" cap="flat" cmpd="sng" algn="ctr">
            <a:no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Arial" panose="020B0604020202090204" pitchFamily="34" charset="0"/>
              <a:ea typeface="宋体" pitchFamily="2" charset="-122"/>
            </a:endParaRPr>
          </a:p>
        </p:txBody>
      </p:sp>
      <p:sp>
        <p:nvSpPr>
          <p:cNvPr id="42" name="矩形: 圆角 43"/>
          <p:cNvSpPr/>
          <p:nvPr/>
        </p:nvSpPr>
        <p:spPr bwMode="auto">
          <a:xfrm>
            <a:off x="795655" y="5545455"/>
            <a:ext cx="4003040" cy="1106805"/>
          </a:xfrm>
          <a:prstGeom prst="roundRect">
            <a:avLst/>
          </a:prstGeom>
          <a:solidFill>
            <a:schemeClr val="bg1">
              <a:lumMod val="95000"/>
            </a:schemeClr>
          </a:solidFill>
          <a:ln w="38100" cap="flat" cmpd="sng" algn="ctr">
            <a:solidFill>
              <a:schemeClr val="accent1"/>
            </a:solidFill>
            <a:prstDash val="solid"/>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b="1">
                <a:solidFill>
                  <a:schemeClr val="tx2"/>
                </a:solidFill>
                <a:latin typeface="微软雅黑" panose="020B0503020204020204" charset="-122"/>
                <a:ea typeface="微软雅黑" panose="020B0503020204020204" charset="-122"/>
                <a:sym typeface="+mn-ea"/>
              </a:rPr>
              <a:t>Hourly data</a:t>
            </a:r>
          </a:p>
          <a:p>
            <a:pPr marR="0" lvl="0" indent="0" algn="ctr" defTabSz="914400" rtl="0" eaLnBrk="0" fontAlgn="base" latinLnBrk="0" hangingPunct="0">
              <a:lnSpc>
                <a:spcPct val="100000"/>
              </a:lnSpc>
              <a:spcBef>
                <a:spcPct val="0"/>
              </a:spcBef>
              <a:spcAft>
                <a:spcPct val="0"/>
              </a:spcAft>
              <a:buClrTx/>
              <a:buSzPct val="65000"/>
              <a:buNone/>
            </a:pPr>
            <a:r>
              <a:rPr lang="en-US" altLang="zh-CN" sz="2000">
                <a:solidFill>
                  <a:schemeClr val="tx1">
                    <a:lumMod val="50000"/>
                    <a:lumOff val="50000"/>
                  </a:schemeClr>
                </a:solidFill>
                <a:latin typeface="微软雅黑" panose="020B0503020204020204" charset="-122"/>
                <a:ea typeface="微软雅黑" panose="020B0503020204020204" charset="-122"/>
                <a:sym typeface="+mn-ea"/>
              </a:rPr>
              <a:t>models for accurate potential of power generation</a:t>
            </a:r>
            <a:endParaRPr kumimoji="0" lang="en-US" altLang="zh-CN" sz="200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sym typeface="+mn-ea"/>
            </a:endParaRPr>
          </a:p>
        </p:txBody>
      </p:sp>
      <p:sp>
        <p:nvSpPr>
          <p:cNvPr id="43" name="右箭头 42"/>
          <p:cNvSpPr/>
          <p:nvPr>
            <p:custDataLst>
              <p:tags r:id="rId4"/>
            </p:custDataLst>
          </p:nvPr>
        </p:nvSpPr>
        <p:spPr>
          <a:xfrm rot="5400000">
            <a:off x="1283970" y="4998720"/>
            <a:ext cx="507365" cy="465455"/>
          </a:xfrm>
          <a:prstGeom prst="rightArrow">
            <a:avLst/>
          </a:prstGeom>
          <a:solidFill>
            <a:schemeClr val="tx2">
              <a:lumMod val="75000"/>
            </a:schemeClr>
          </a:solidFill>
          <a:ln w="9525" cap="flat" cmpd="sng" algn="ctr">
            <a:no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Arial" panose="020B0604020202090204" pitchFamily="34" charset="0"/>
              <a:ea typeface="宋体" pitchFamily="2" charset="-122"/>
            </a:endParaRPr>
          </a:p>
        </p:txBody>
      </p:sp>
      <p:sp>
        <p:nvSpPr>
          <p:cNvPr id="44" name="右箭头 43"/>
          <p:cNvSpPr/>
          <p:nvPr>
            <p:custDataLst>
              <p:tags r:id="rId5"/>
            </p:custDataLst>
          </p:nvPr>
        </p:nvSpPr>
        <p:spPr>
          <a:xfrm rot="16200000">
            <a:off x="8512810" y="2566035"/>
            <a:ext cx="507365" cy="465455"/>
          </a:xfrm>
          <a:prstGeom prst="rightArrow">
            <a:avLst/>
          </a:prstGeom>
          <a:solidFill>
            <a:schemeClr val="tx2">
              <a:lumMod val="75000"/>
            </a:schemeClr>
          </a:solidFill>
          <a:ln w="9525" cap="flat" cmpd="sng" algn="ctr">
            <a:noFill/>
            <a:prstDash val="solid"/>
            <a:round/>
            <a:headEnd type="none" w="med" len="med"/>
            <a:tailEnd type="none" w="med" len="med"/>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Arial" panose="020B0604020202090204" pitchFamily="34" charset="0"/>
              <a:ea typeface="宋体" pitchFamily="2" charset="-122"/>
            </a:endParaRPr>
          </a:p>
        </p:txBody>
      </p:sp>
      <p:cxnSp>
        <p:nvCxnSpPr>
          <p:cNvPr id="45" name="直接箭头连接符 44"/>
          <p:cNvCxnSpPr>
            <a:stCxn id="17" idx="3"/>
            <a:endCxn id="21" idx="1"/>
          </p:cNvCxnSpPr>
          <p:nvPr/>
        </p:nvCxnSpPr>
        <p:spPr>
          <a:xfrm>
            <a:off x="4971415" y="3480435"/>
            <a:ext cx="1510030" cy="139700"/>
          </a:xfrm>
          <a:prstGeom prst="straightConnector1">
            <a:avLst/>
          </a:prstGeom>
          <a:ln>
            <a:solidFill>
              <a:schemeClr val="tx2"/>
            </a:solidFill>
            <a:tailEnd type="arrow"/>
          </a:ln>
        </p:spPr>
        <p:style>
          <a:lnRef idx="2">
            <a:schemeClr val="accent1"/>
          </a:lnRef>
          <a:fillRef idx="0">
            <a:srgbClr val="FFFFFF"/>
          </a:fillRef>
          <a:effectRef idx="0">
            <a:srgbClr val="FFFFFF"/>
          </a:effectRef>
          <a:fontRef idx="minor">
            <a:schemeClr val="tx1"/>
          </a:fontRef>
        </p:style>
      </p:cxnSp>
      <p:cxnSp>
        <p:nvCxnSpPr>
          <p:cNvPr id="46" name="直接箭头连接符 45"/>
          <p:cNvCxnSpPr>
            <a:stCxn id="15" idx="3"/>
          </p:cNvCxnSpPr>
          <p:nvPr/>
        </p:nvCxnSpPr>
        <p:spPr>
          <a:xfrm>
            <a:off x="5144135" y="4773295"/>
            <a:ext cx="1751965" cy="424815"/>
          </a:xfrm>
          <a:prstGeom prst="straightConnector1">
            <a:avLst/>
          </a:prstGeom>
          <a:ln>
            <a:solidFill>
              <a:schemeClr val="tx2"/>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43"/>
          <p:cNvSpPr/>
          <p:nvPr/>
        </p:nvSpPr>
        <p:spPr bwMode="auto">
          <a:xfrm>
            <a:off x="9280525" y="1663065"/>
            <a:ext cx="2459990" cy="4474845"/>
          </a:xfrm>
          <a:prstGeom prst="roundRect">
            <a:avLst/>
          </a:prstGeom>
          <a:solidFill>
            <a:schemeClr val="accent1">
              <a:lumMod val="20000"/>
              <a:lumOff val="80000"/>
            </a:schemeClr>
          </a:solidFill>
          <a:ln w="38100" cap="flat" cmpd="sng" algn="ctr">
            <a:solidFill>
              <a:schemeClr val="accent1"/>
            </a:solidFill>
            <a:prstDash val="solid"/>
            <a:round/>
            <a:headEnd type="none" w="med" len="med"/>
            <a:tailEnd type="none" w="med" len="med"/>
          </a:ln>
          <a:effectLst/>
        </p:spPr>
        <p:txBody>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lang="en-US" altLang="zh-CN" sz="2000" b="1" noProof="0" dirty="0">
                <a:ln>
                  <a:noFill/>
                </a:ln>
                <a:solidFill>
                  <a:srgbClr val="FF0000"/>
                </a:solidFill>
                <a:effectLst/>
                <a:uLnTx/>
                <a:uFillTx/>
                <a:latin typeface="微软雅黑" panose="020B0503020204020204" charset="-122"/>
                <a:ea typeface="微软雅黑" panose="020B0503020204020204" charset="-122"/>
                <a:sym typeface="+mn-ea"/>
              </a:rPr>
              <a:t>hourly</a:t>
            </a:r>
            <a:r>
              <a:rPr lang="en-US" altLang="zh-CN" sz="2000" b="1" noProof="0" dirty="0">
                <a:ln>
                  <a:noFill/>
                </a:ln>
                <a:solidFill>
                  <a:schemeClr val="tx1"/>
                </a:solidFill>
                <a:effectLst/>
                <a:uLnTx/>
                <a:uFillTx/>
                <a:latin typeface="微软雅黑" panose="020B0503020204020204" charset="-122"/>
                <a:ea typeface="微软雅黑" panose="020B0503020204020204" charset="-122"/>
                <a:sym typeface="+mn-ea"/>
              </a:rPr>
              <a:t> test</a:t>
            </a:r>
          </a:p>
          <a:p>
            <a:pPr marL="285750" marR="0" lvl="0" indent="-28575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accuracy &amp; </a:t>
            </a:r>
            <a:r>
              <a:rPr kumimoji="0" lang="en-US" altLang="zh-CN"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trend consistency</a:t>
            </a:r>
            <a:r>
              <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p>
          <a:p>
            <a:pPr marL="285750" marR="0" lvl="0" indent="-28575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temporal and spatial range—96 stations, 22 years</a:t>
            </a:r>
          </a:p>
        </p:txBody>
      </p:sp>
      <p:graphicFrame>
        <p:nvGraphicFramePr>
          <p:cNvPr id="21" name="表格 20"/>
          <p:cNvGraphicFramePr/>
          <p:nvPr>
            <p:custDataLst>
              <p:tags r:id="rId2"/>
            </p:custDataLst>
            <p:extLst>
              <p:ext uri="{D42A27DB-BD31-4B8C-83A1-F6EECF244321}">
                <p14:modId xmlns:p14="http://schemas.microsoft.com/office/powerpoint/2010/main" val="2501287223"/>
              </p:ext>
            </p:extLst>
          </p:nvPr>
        </p:nvGraphicFramePr>
        <p:xfrm>
          <a:off x="532130" y="1469390"/>
          <a:ext cx="5795645" cy="2582545"/>
        </p:xfrm>
        <a:graphic>
          <a:graphicData uri="http://schemas.openxmlformats.org/drawingml/2006/table">
            <a:tbl>
              <a:tblPr/>
              <a:tblGrid>
                <a:gridCol w="1210310">
                  <a:extLst>
                    <a:ext uri="{9D8B030D-6E8A-4147-A177-3AD203B41FA5}">
                      <a16:colId xmlns:a16="http://schemas.microsoft.com/office/drawing/2014/main" val="20000"/>
                    </a:ext>
                  </a:extLst>
                </a:gridCol>
                <a:gridCol w="935446">
                  <a:extLst>
                    <a:ext uri="{9D8B030D-6E8A-4147-A177-3AD203B41FA5}">
                      <a16:colId xmlns:a16="http://schemas.microsoft.com/office/drawing/2014/main" val="20001"/>
                    </a:ext>
                  </a:extLst>
                </a:gridCol>
                <a:gridCol w="1895384">
                  <a:extLst>
                    <a:ext uri="{9D8B030D-6E8A-4147-A177-3AD203B41FA5}">
                      <a16:colId xmlns:a16="http://schemas.microsoft.com/office/drawing/2014/main" val="20002"/>
                    </a:ext>
                  </a:extLst>
                </a:gridCol>
                <a:gridCol w="1754505">
                  <a:extLst>
                    <a:ext uri="{9D8B030D-6E8A-4147-A177-3AD203B41FA5}">
                      <a16:colId xmlns:a16="http://schemas.microsoft.com/office/drawing/2014/main" val="20003"/>
                    </a:ext>
                  </a:extLst>
                </a:gridCol>
              </a:tblGrid>
              <a:tr h="514985">
                <a:tc>
                  <a:txBody>
                    <a:bodyPr/>
                    <a:lstStyle/>
                    <a:p>
                      <a:pPr indent="0" algn="ctr">
                        <a:buNone/>
                      </a:pPr>
                      <a:r>
                        <a:rPr lang="en-US" sz="1800" b="1">
                          <a:solidFill>
                            <a:srgbClr val="000000"/>
                          </a:solidFill>
                          <a:cs typeface="+mn-lt"/>
                          <a:sym typeface="+mn-ea"/>
                        </a:rPr>
                        <a:t>Time </a:t>
                      </a:r>
                      <a:r>
                        <a:rPr lang="en-US" sz="1800" b="1">
                          <a:solidFill>
                            <a:srgbClr val="000000"/>
                          </a:solidFill>
                          <a:ea typeface="宋体" pitchFamily="2" charset="-122"/>
                          <a:cs typeface="+mn-lt"/>
                          <a:sym typeface="+mn-ea"/>
                        </a:rPr>
                        <a:t>R</a:t>
                      </a:r>
                      <a:r>
                        <a:rPr lang="en-US" sz="1800" b="1">
                          <a:solidFill>
                            <a:srgbClr val="000000"/>
                          </a:solidFill>
                          <a:cs typeface="+mn-lt"/>
                          <a:sym typeface="+mn-ea"/>
                        </a:rPr>
                        <a:t>ange</a:t>
                      </a:r>
                      <a:endParaRPr lang="zh-CN" altLang="en-US" sz="1800" b="1">
                        <a:solidFill>
                          <a:srgbClr val="000000"/>
                        </a:solidFill>
                        <a:cs typeface="+mn-lt"/>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altLang="en-US" sz="1800" b="1">
                          <a:solidFill>
                            <a:srgbClr val="000000"/>
                          </a:solidFill>
                          <a:ea typeface="宋体" pitchFamily="2" charset="-122"/>
                          <a:cs typeface="+mn-lt"/>
                          <a:sym typeface="+mn-ea"/>
                        </a:rPr>
                        <a:t>Chinese Stations</a:t>
                      </a:r>
                      <a:endParaRPr lang="zh-CN" altLang="en-US" sz="1800" b="1">
                        <a:solidFill>
                          <a:srgbClr val="000000"/>
                        </a:solidFill>
                        <a:ea typeface="宋体" pitchFamily="2" charset="-122"/>
                        <a:cs typeface="+mn-lt"/>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altLang="en-US" sz="1800" b="1">
                          <a:solidFill>
                            <a:srgbClr val="000000"/>
                          </a:solidFill>
                          <a:ea typeface="宋体" pitchFamily="2" charset="-122"/>
                          <a:cs typeface="+mn-lt"/>
                          <a:sym typeface="+mn-ea"/>
                        </a:rPr>
                        <a:t>Products </a:t>
                      </a:r>
                      <a:endParaRPr lang="zh-CN" altLang="en-US" sz="1800" b="1">
                        <a:solidFill>
                          <a:srgbClr val="000000"/>
                        </a:solidFill>
                        <a:ea typeface="宋体" pitchFamily="2" charset="-122"/>
                        <a:cs typeface="+mn-lt"/>
                        <a:sym typeface="+mn-ea"/>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sz="1800" b="1">
                          <a:solidFill>
                            <a:srgbClr val="000000"/>
                          </a:solidFill>
                          <a:ea typeface="宋体" pitchFamily="2" charset="-122"/>
                          <a:cs typeface="+mn-lt"/>
                          <a:sym typeface="+mn-ea"/>
                        </a:rPr>
                        <a:t>Reference</a:t>
                      </a:r>
                      <a:endParaRPr lang="zh-CN" altLang="en-US" sz="1800" b="1">
                        <a:solidFill>
                          <a:srgbClr val="000000"/>
                        </a:solidFill>
                        <a:ea typeface="宋体" pitchFamily="2" charset="-122"/>
                        <a:cs typeface="+mn-lt"/>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822960">
                <a:tc>
                  <a:txBody>
                    <a:bodyPr/>
                    <a:lstStyle/>
                    <a:p>
                      <a:pPr indent="0" algn="ctr">
                        <a:buNone/>
                      </a:pPr>
                      <a:r>
                        <a:rPr lang="en-US" sz="1800" b="0">
                          <a:solidFill>
                            <a:srgbClr val="000000"/>
                          </a:solidFill>
                          <a:cs typeface="+mn-lt"/>
                        </a:rPr>
                        <a:t>1992–2018</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altLang="zh-CN" sz="1800" b="0">
                          <a:solidFill>
                            <a:srgbClr val="C00000"/>
                          </a:solidFill>
                          <a:cs typeface="+mn-lt"/>
                        </a:rPr>
                        <a:t>2</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sz="1400" dirty="0" err="1">
                          <a:solidFill>
                            <a:srgbClr val="000000"/>
                          </a:solidFill>
                          <a:cs typeface="+mn-lt"/>
                          <a:sym typeface="+mn-ea"/>
                        </a:rPr>
                        <a:t>Solcast</a:t>
                      </a:r>
                      <a:r>
                        <a:rPr lang="en-US" sz="1400" dirty="0">
                          <a:solidFill>
                            <a:srgbClr val="000000"/>
                          </a:solidFill>
                          <a:cs typeface="+mn-lt"/>
                          <a:sym typeface="+mn-ea"/>
                        </a:rPr>
                        <a:t>, CAMS-RAD, NSRDB, SARAH-2, SARAH-E, CERES-SYN1deg, ERA5, MERRA-2, </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sz="1400" b="0">
                          <a:solidFill>
                            <a:srgbClr val="000000"/>
                          </a:solidFill>
                          <a:cs typeface="+mn-lt"/>
                        </a:rPr>
                        <a:t> (Yang and Bright, 2020)</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370205">
                <a:tc>
                  <a:txBody>
                    <a:bodyPr/>
                    <a:lstStyle/>
                    <a:p>
                      <a:pPr indent="0" algn="ctr">
                        <a:buNone/>
                      </a:pPr>
                      <a:r>
                        <a:rPr lang="en-US" sz="1800" b="0">
                          <a:solidFill>
                            <a:srgbClr val="C00000"/>
                          </a:solidFill>
                          <a:cs typeface="+mn-lt"/>
                        </a:rPr>
                        <a:t>2007</a:t>
                      </a:r>
                      <a:endParaRPr lang="en-US" altLang="en-US" sz="1800" b="0">
                        <a:solidFill>
                          <a:srgbClr val="C00000"/>
                        </a:solidFill>
                        <a:ea typeface="Times New Roman" panose="02020603050405020304" pitchFamily="18" charset="0"/>
                        <a:cs typeface="+mn-lt"/>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altLang="zh-CN" sz="1800" b="0">
                          <a:solidFill>
                            <a:srgbClr val="000000"/>
                          </a:solidFill>
                          <a:cs typeface="+mn-lt"/>
                        </a:rPr>
                        <a:t>98</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sz="1400">
                          <a:solidFill>
                            <a:srgbClr val="000000"/>
                          </a:solidFill>
                          <a:cs typeface="+mn-lt"/>
                          <a:sym typeface="+mn-ea"/>
                        </a:rPr>
                        <a:t>ERA5</a:t>
                      </a:r>
                      <a:endParaRPr lang="en-US" altLang="en-US" sz="1400" b="0">
                        <a:solidFill>
                          <a:srgbClr val="000000"/>
                        </a:solidFill>
                        <a:cs typeface="+mn-lt"/>
                        <a:sym typeface="+mn-ea"/>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sz="1400" b="0">
                          <a:solidFill>
                            <a:srgbClr val="000000"/>
                          </a:solidFill>
                          <a:cs typeface="+mn-lt"/>
                        </a:rPr>
                        <a:t>(Jiang et al, 2020)</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514350">
                <a:tc>
                  <a:txBody>
                    <a:bodyPr/>
                    <a:lstStyle/>
                    <a:p>
                      <a:pPr indent="0" algn="ctr">
                        <a:buNone/>
                      </a:pPr>
                      <a:r>
                        <a:rPr lang="en-US" sz="1600">
                          <a:solidFill>
                            <a:srgbClr val="C00000"/>
                          </a:solidFill>
                          <a:cs typeface="+mn-lt"/>
                          <a:sym typeface="+mn-ea"/>
                        </a:rPr>
                        <a:t>2001, </a:t>
                      </a:r>
                      <a:r>
                        <a:rPr lang="en-US" altLang="zh-CN" sz="1600">
                          <a:solidFill>
                            <a:srgbClr val="C00000"/>
                          </a:solidFill>
                          <a:cs typeface="+mn-lt"/>
                          <a:sym typeface="+mn-ea"/>
                        </a:rPr>
                        <a:t>2004, 2005, </a:t>
                      </a:r>
                      <a:r>
                        <a:rPr lang="en-US" sz="1600">
                          <a:solidFill>
                            <a:srgbClr val="C00000"/>
                          </a:solidFill>
                          <a:cs typeface="+mn-lt"/>
                          <a:sym typeface="+mn-ea"/>
                        </a:rPr>
                        <a:t>2010</a:t>
                      </a:r>
                      <a:endParaRPr lang="en-US" altLang="en-US" sz="1600" b="0">
                        <a:solidFill>
                          <a:srgbClr val="C00000"/>
                        </a:solidFill>
                        <a:ea typeface="Times New Roman" panose="02020603050405020304" pitchFamily="18" charset="0"/>
                        <a:cs typeface="+mn-lt"/>
                        <a:sym typeface="+mn-ea"/>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altLang="zh-CN" sz="1800">
                          <a:solidFill>
                            <a:srgbClr val="C00000"/>
                          </a:solidFill>
                          <a:ea typeface="Times New Roman" panose="02020603050405020304" pitchFamily="18" charset="0"/>
                          <a:cs typeface="+mn-lt"/>
                          <a:sym typeface="+mn-ea"/>
                        </a:rPr>
                        <a:t>4</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altLang="en-US" sz="1400" b="0">
                          <a:solidFill>
                            <a:srgbClr val="000000"/>
                          </a:solidFill>
                          <a:cs typeface="+mn-lt"/>
                        </a:rPr>
                        <a:t>CERES-SYN1deg, SARAH-E, ERA5, MERRA-2 </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sz="1400">
                          <a:solidFill>
                            <a:srgbClr val="000000"/>
                          </a:solidFill>
                          <a:cs typeface="+mn-lt"/>
                          <a:sym typeface="+mn-ea"/>
                        </a:rPr>
                        <a:t>(Cao et al., 2022)</a:t>
                      </a:r>
                      <a:endParaRPr lang="en-US" altLang="en-US" sz="1400" b="0">
                        <a:solidFill>
                          <a:srgbClr val="000000"/>
                        </a:solidFill>
                        <a:cs typeface="+mn-lt"/>
                        <a:sym typeface="+mn-ea"/>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295910">
                <a:tc>
                  <a:txBody>
                    <a:bodyPr/>
                    <a:lstStyle/>
                    <a:p>
                      <a:pPr indent="0" algn="ctr">
                        <a:buNone/>
                      </a:pPr>
                      <a:endParaRPr lang="en-US" altLang="en-US" sz="1800" b="0">
                        <a:solidFill>
                          <a:srgbClr val="000000"/>
                        </a:solidFill>
                        <a:ea typeface="Times New Roman" panose="02020603050405020304" pitchFamily="18" charset="0"/>
                        <a:cs typeface="+mn-lt"/>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endParaRPr lang="en-US" altLang="zh-CN" sz="1800">
                        <a:solidFill>
                          <a:srgbClr val="C00000"/>
                        </a:solidFill>
                        <a:ea typeface="Times New Roman" panose="02020603050405020304" pitchFamily="18" charset="0"/>
                        <a:cs typeface="+mn-lt"/>
                        <a:sym typeface="+mn-ea"/>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r>
                        <a:rPr lang="en-US" altLang="en-US" sz="1400" b="0">
                          <a:solidFill>
                            <a:srgbClr val="000000"/>
                          </a:solidFill>
                          <a:cs typeface="+mn-lt"/>
                        </a:rPr>
                        <a:t>......</a:t>
                      </a:r>
                    </a:p>
                  </a:txBody>
                  <a:tcPr marL="0" marR="0" marT="0" marB="0" anchor="ctr">
                    <a:lnL>
                      <a:noFill/>
                    </a:lnL>
                    <a:lnR>
                      <a:noFill/>
                    </a:lnR>
                    <a:lnT>
                      <a:noFill/>
                    </a:lnT>
                    <a:lnB>
                      <a:noFill/>
                    </a:lnB>
                    <a:lnTlToBr>
                      <a:noFill/>
                    </a:lnTlToBr>
                    <a:lnBlToTr>
                      <a:noFill/>
                    </a:lnBlToTr>
                    <a:solidFill>
                      <a:schemeClr val="tx2">
                        <a:lumMod val="20000"/>
                        <a:lumOff val="80000"/>
                      </a:schemeClr>
                    </a:solidFill>
                  </a:tcPr>
                </a:tc>
                <a:tc>
                  <a:txBody>
                    <a:bodyPr/>
                    <a:lstStyle/>
                    <a:p>
                      <a:pPr indent="0" algn="ctr">
                        <a:buNone/>
                      </a:pPr>
                      <a:endParaRPr lang="en-US" altLang="en-US" sz="1400" b="0" dirty="0">
                        <a:solidFill>
                          <a:srgbClr val="000000"/>
                        </a:solidFill>
                        <a:cs typeface="+mn-lt"/>
                        <a:sym typeface="+mn-ea"/>
                      </a:endParaRPr>
                    </a:p>
                  </a:txBody>
                  <a:tcPr marL="0" marR="0" marT="0" marB="0" anchor="ctr">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3" name="表格 2"/>
          <p:cNvGraphicFramePr/>
          <p:nvPr/>
        </p:nvGraphicFramePr>
        <p:xfrm>
          <a:off x="548640" y="4803775"/>
          <a:ext cx="5802630" cy="1798320"/>
        </p:xfrm>
        <a:graphic>
          <a:graphicData uri="http://schemas.openxmlformats.org/drawingml/2006/table">
            <a:tbl>
              <a:tblPr/>
              <a:tblGrid>
                <a:gridCol w="125031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gridCol w="1912620">
                  <a:extLst>
                    <a:ext uri="{9D8B030D-6E8A-4147-A177-3AD203B41FA5}">
                      <a16:colId xmlns:a16="http://schemas.microsoft.com/office/drawing/2014/main" val="20002"/>
                    </a:ext>
                  </a:extLst>
                </a:gridCol>
                <a:gridCol w="1804670">
                  <a:extLst>
                    <a:ext uri="{9D8B030D-6E8A-4147-A177-3AD203B41FA5}">
                      <a16:colId xmlns:a16="http://schemas.microsoft.com/office/drawing/2014/main" val="20003"/>
                    </a:ext>
                  </a:extLst>
                </a:gridCol>
              </a:tblGrid>
              <a:tr h="515620">
                <a:tc>
                  <a:txBody>
                    <a:bodyPr/>
                    <a:lstStyle/>
                    <a:p>
                      <a:pPr indent="0" algn="ctr">
                        <a:buNone/>
                      </a:pPr>
                      <a:r>
                        <a:rPr lang="en-US" sz="1800" b="1">
                          <a:solidFill>
                            <a:srgbClr val="000000"/>
                          </a:solidFill>
                          <a:cs typeface="+mn-lt"/>
                          <a:sym typeface="+mn-ea"/>
                        </a:rPr>
                        <a:t>Time </a:t>
                      </a:r>
                      <a:r>
                        <a:rPr lang="en-US" altLang="zh-CN" sz="1800" b="1">
                          <a:solidFill>
                            <a:srgbClr val="000000"/>
                          </a:solidFill>
                          <a:cs typeface="+mn-lt"/>
                        </a:rPr>
                        <a:t>Resolution</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sz="1800" b="1">
                          <a:solidFill>
                            <a:srgbClr val="000000"/>
                          </a:solidFill>
                          <a:cs typeface="+mn-lt"/>
                          <a:sym typeface="+mn-ea"/>
                        </a:rPr>
                        <a:t>Time </a:t>
                      </a:r>
                      <a:r>
                        <a:rPr lang="en-US" sz="1800" b="1">
                          <a:solidFill>
                            <a:srgbClr val="000000"/>
                          </a:solidFill>
                          <a:ea typeface="宋体" pitchFamily="2" charset="-122"/>
                          <a:cs typeface="+mn-lt"/>
                          <a:sym typeface="+mn-ea"/>
                        </a:rPr>
                        <a:t>R</a:t>
                      </a:r>
                      <a:r>
                        <a:rPr lang="en-US" sz="1800" b="1">
                          <a:solidFill>
                            <a:srgbClr val="000000"/>
                          </a:solidFill>
                          <a:cs typeface="+mn-lt"/>
                          <a:sym typeface="+mn-ea"/>
                        </a:rPr>
                        <a:t>ange</a:t>
                      </a:r>
                      <a:endParaRPr lang="zh-CN" altLang="en-US" sz="1800" b="1">
                        <a:solidFill>
                          <a:srgbClr val="000000"/>
                        </a:solidFill>
                        <a:ea typeface="宋体" pitchFamily="2" charset="-122"/>
                        <a:cs typeface="+mn-lt"/>
                      </a:endParaRP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altLang="en-US" sz="1800" b="1">
                          <a:solidFill>
                            <a:srgbClr val="000000"/>
                          </a:solidFill>
                          <a:ea typeface="宋体" pitchFamily="2" charset="-122"/>
                          <a:cs typeface="+mn-lt"/>
                        </a:rPr>
                        <a:t>Products </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sz="1800" b="1">
                          <a:solidFill>
                            <a:srgbClr val="000000"/>
                          </a:solidFill>
                          <a:ea typeface="宋体" pitchFamily="2" charset="-122"/>
                          <a:cs typeface="+mn-lt"/>
                        </a:rPr>
                        <a:t>Reference</a:t>
                      </a:r>
                      <a:endParaRPr lang="en-US" altLang="en-US" sz="1800" b="1">
                        <a:solidFill>
                          <a:srgbClr val="000000"/>
                        </a:solidFill>
                        <a:ea typeface="宋体" pitchFamily="2" charset="-122"/>
                        <a:cs typeface="+mn-lt"/>
                      </a:endParaRP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426720">
                <a:tc>
                  <a:txBody>
                    <a:bodyPr/>
                    <a:lstStyle/>
                    <a:p>
                      <a:pPr indent="0" algn="ctr">
                        <a:buNone/>
                      </a:pPr>
                      <a:r>
                        <a:rPr lang="en-US" sz="1800" b="0">
                          <a:solidFill>
                            <a:srgbClr val="C00000"/>
                          </a:solidFill>
                          <a:cs typeface="+mn-lt"/>
                        </a:rPr>
                        <a:t>hourly</a:t>
                      </a:r>
                      <a:r>
                        <a:rPr sz="1800" b="0">
                          <a:solidFill>
                            <a:srgbClr val="C00000"/>
                          </a:solidFill>
                          <a:cs typeface="+mn-lt"/>
                        </a:rPr>
                        <a:t> </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altLang="zh-CN" sz="1800" b="0">
                          <a:solidFill>
                            <a:srgbClr val="000000"/>
                          </a:solidFill>
                          <a:ea typeface="Times New Roman" panose="02020603050405020304" pitchFamily="18" charset="0"/>
                          <a:cs typeface="+mn-lt"/>
                        </a:rPr>
                        <a:t>2007</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altLang="en-US" sz="1400" b="0">
                          <a:solidFill>
                            <a:srgbClr val="000000"/>
                          </a:solidFill>
                          <a:cs typeface="+mn-lt"/>
                        </a:rPr>
                        <a:t>ERA5</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altLang="zh-CN" sz="1400" b="0">
                          <a:solidFill>
                            <a:srgbClr val="000000"/>
                          </a:solidFill>
                          <a:cs typeface="+mn-lt"/>
                        </a:rPr>
                        <a:t>(Jiang et al., 2020)</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548640">
                <a:tc>
                  <a:txBody>
                    <a:bodyPr/>
                    <a:lstStyle/>
                    <a:p>
                      <a:pPr indent="0" algn="ctr">
                        <a:buNone/>
                      </a:pPr>
                      <a:r>
                        <a:rPr sz="1800">
                          <a:solidFill>
                            <a:srgbClr val="C00000"/>
                          </a:solidFill>
                          <a:cs typeface="+mn-lt"/>
                          <a:sym typeface="+mn-ea"/>
                        </a:rPr>
                        <a:t>daily</a:t>
                      </a:r>
                      <a:endParaRPr lang="en-US" altLang="zh-CN" sz="1800" b="0">
                        <a:solidFill>
                          <a:srgbClr val="C00000"/>
                        </a:solidFill>
                        <a:ea typeface="Times New Roman" panose="02020603050405020304" pitchFamily="18" charset="0"/>
                        <a:cs typeface="+mn-lt"/>
                      </a:endParaRP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altLang="zh-CN" sz="1800" b="0">
                          <a:solidFill>
                            <a:srgbClr val="000000"/>
                          </a:solidFill>
                          <a:ea typeface="Times New Roman" panose="02020603050405020304" pitchFamily="18" charset="0"/>
                          <a:cs typeface="+mn-lt"/>
                        </a:rPr>
                        <a:t>2001,</a:t>
                      </a:r>
                    </a:p>
                    <a:p>
                      <a:pPr indent="0" algn="ctr">
                        <a:buNone/>
                      </a:pPr>
                      <a:r>
                        <a:rPr lang="en-US" altLang="zh-CN" sz="1800" b="0">
                          <a:solidFill>
                            <a:srgbClr val="000000"/>
                          </a:solidFill>
                          <a:ea typeface="Times New Roman" panose="02020603050405020304" pitchFamily="18" charset="0"/>
                          <a:cs typeface="+mn-lt"/>
                        </a:rPr>
                        <a:t>2006</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altLang="zh-CN" sz="1400" b="0">
                          <a:solidFill>
                            <a:srgbClr val="000000"/>
                          </a:solidFill>
                          <a:cs typeface="+mn-lt"/>
                        </a:rPr>
                        <a:t>CERES-SYN1deg, </a:t>
                      </a:r>
                    </a:p>
                    <a:p>
                      <a:pPr indent="0" algn="ctr">
                        <a:buNone/>
                      </a:pPr>
                      <a:r>
                        <a:rPr lang="en-US" altLang="zh-CN" sz="1400" b="0">
                          <a:solidFill>
                            <a:srgbClr val="000000"/>
                          </a:solidFill>
                          <a:cs typeface="+mn-lt"/>
                        </a:rPr>
                        <a:t>SARAH-E, ERA5</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sz="1400">
                          <a:solidFill>
                            <a:srgbClr val="000000"/>
                          </a:solidFill>
                          <a:cs typeface="+mn-lt"/>
                          <a:sym typeface="+mn-ea"/>
                        </a:rPr>
                        <a:t>(Cao et al., 2022)</a:t>
                      </a:r>
                      <a:endParaRPr lang="en-US" altLang="en-US" sz="1400" b="0">
                        <a:solidFill>
                          <a:srgbClr val="000000"/>
                        </a:solidFill>
                        <a:cs typeface="+mn-lt"/>
                      </a:endParaRP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274320">
                <a:tc>
                  <a:txBody>
                    <a:bodyPr/>
                    <a:lstStyle/>
                    <a:p>
                      <a:pPr indent="0" algn="ctr">
                        <a:buNone/>
                      </a:pPr>
                      <a:endParaRPr lang="zh-CN" altLang="en-US" sz="1800">
                        <a:solidFill>
                          <a:srgbClr val="C00000"/>
                        </a:solidFill>
                        <a:ea typeface="Times New Roman" panose="02020603050405020304" pitchFamily="18" charset="0"/>
                        <a:cs typeface="+mn-lt"/>
                        <a:sym typeface="+mn-ea"/>
                      </a:endParaRP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endParaRPr lang="zh-CN" altLang="en-US" sz="1800" b="0">
                        <a:solidFill>
                          <a:srgbClr val="000000"/>
                        </a:solidFill>
                        <a:ea typeface="Times New Roman" panose="02020603050405020304" pitchFamily="18" charset="0"/>
                        <a:cs typeface="+mn-lt"/>
                      </a:endParaRP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r>
                        <a:rPr lang="en-US" altLang="en-US" sz="1400" b="0">
                          <a:solidFill>
                            <a:srgbClr val="000000"/>
                          </a:solidFill>
                          <a:ea typeface="Times New Roman" panose="02020603050405020304" pitchFamily="18" charset="0"/>
                          <a:cs typeface="+mn-lt"/>
                        </a:rPr>
                        <a:t>......</a:t>
                      </a: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tc>
                  <a:txBody>
                    <a:bodyPr/>
                    <a:lstStyle/>
                    <a:p>
                      <a:pPr indent="0" algn="ctr">
                        <a:buNone/>
                      </a:pPr>
                      <a:endParaRPr lang="en-US" altLang="en-US" sz="1400" b="0">
                        <a:solidFill>
                          <a:srgbClr val="000000"/>
                        </a:solidFill>
                        <a:ea typeface="Times New Roman" panose="02020603050405020304" pitchFamily="18" charset="0"/>
                        <a:cs typeface="+mn-lt"/>
                      </a:endParaRPr>
                    </a:p>
                  </a:txBody>
                  <a:tcPr marL="0" marR="0" marT="0" marB="0" anchor="ctr">
                    <a:lnL>
                      <a:noFill/>
                    </a:lnL>
                    <a:lnR>
                      <a:noFill/>
                    </a:lnR>
                    <a:lnT>
                      <a:noFill/>
                    </a:lnT>
                    <a:lnB>
                      <a:noFill/>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7" name="矩形: 圆角 43"/>
          <p:cNvSpPr/>
          <p:nvPr/>
        </p:nvSpPr>
        <p:spPr bwMode="auto">
          <a:xfrm>
            <a:off x="6715125" y="1663065"/>
            <a:ext cx="1755140" cy="1362710"/>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noProof="0" dirty="0">
                <a:ln>
                  <a:noFill/>
                </a:ln>
                <a:solidFill>
                  <a:schemeClr val="tx1"/>
                </a:solidFill>
                <a:effectLst/>
                <a:uLnTx/>
                <a:uFillTx/>
                <a:latin typeface="微软雅黑" panose="020B0503020204020204" charset="-122"/>
                <a:ea typeface="微软雅黑" panose="020B0503020204020204" charset="-122"/>
                <a:sym typeface="+mn-ea"/>
              </a:rPr>
              <a:t>Limitation of region or time</a:t>
            </a:r>
            <a:endPar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9" name="矩形: 圆角 43"/>
          <p:cNvSpPr/>
          <p:nvPr/>
        </p:nvSpPr>
        <p:spPr bwMode="auto">
          <a:xfrm>
            <a:off x="6715125" y="3418840"/>
            <a:ext cx="1755140" cy="1600835"/>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noProof="0" dirty="0">
                <a:ln>
                  <a:noFill/>
                </a:ln>
                <a:solidFill>
                  <a:schemeClr val="tx1"/>
                </a:solidFill>
                <a:effectLst/>
                <a:uLnTx/>
                <a:uFillTx/>
                <a:latin typeface="微软雅黑" panose="020B0503020204020204" charset="-122"/>
                <a:ea typeface="微软雅黑" panose="020B0503020204020204" charset="-122"/>
                <a:sym typeface="+mn-ea"/>
              </a:rPr>
              <a:t>Limited trend consistency test</a:t>
            </a:r>
          </a:p>
        </p:txBody>
      </p:sp>
      <p:sp>
        <p:nvSpPr>
          <p:cNvPr id="10" name="右大括号 9"/>
          <p:cNvSpPr/>
          <p:nvPr/>
        </p:nvSpPr>
        <p:spPr>
          <a:xfrm>
            <a:off x="8646795" y="2341245"/>
            <a:ext cx="482600" cy="3365500"/>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9" name="文本框 18"/>
          <p:cNvSpPr txBox="1"/>
          <p:nvPr/>
        </p:nvSpPr>
        <p:spPr>
          <a:xfrm>
            <a:off x="345440" y="140970"/>
            <a:ext cx="11498580" cy="645160"/>
          </a:xfrm>
          <a:prstGeom prst="rect">
            <a:avLst/>
          </a:prstGeom>
          <a:noFill/>
        </p:spPr>
        <p:txBody>
          <a:bodyPr wrap="square" rtlCol="0" anchor="t">
            <a:spAutoFit/>
          </a:bodyPr>
          <a:lstStyle/>
          <a:p>
            <a:r>
              <a:rPr lang="en-US" altLang="zh-CN" sz="3600" b="1" dirty="0">
                <a:latin typeface="微软雅黑" panose="020B0503020204020204" charset="-122"/>
                <a:ea typeface="微软雅黑" panose="020B0503020204020204" charset="-122"/>
                <a:sym typeface="+mn-ea"/>
              </a:rPr>
              <a:t>1 </a:t>
            </a:r>
            <a:r>
              <a:rPr lang="zh-CN" altLang="en-US" sz="3600" b="1">
                <a:latin typeface="微软雅黑" panose="020B0503020204020204" charset="-122"/>
                <a:ea typeface="微软雅黑" panose="020B0503020204020204" charset="-122"/>
                <a:cs typeface="微软雅黑" panose="020B0503020204020204" charset="-122"/>
                <a:sym typeface="+mn-ea"/>
              </a:rPr>
              <a:t>Background</a:t>
            </a:r>
            <a:r>
              <a:rPr lang="en-US" altLang="zh-CN" sz="3600" b="1" dirty="0">
                <a:latin typeface="微软雅黑" panose="020B0503020204020204" charset="-122"/>
                <a:ea typeface="微软雅黑" panose="020B0503020204020204" charset="-122"/>
                <a:sym typeface="+mn-ea"/>
              </a:rPr>
              <a:t> </a:t>
            </a:r>
            <a:r>
              <a:rPr lang="zh-CN" altLang="en-US" sz="3600" b="1" dirty="0">
                <a:latin typeface="微软雅黑" panose="020B0503020204020204" charset="-122"/>
                <a:ea typeface="微软雅黑" panose="020B0503020204020204" charset="-122"/>
                <a:sym typeface="+mn-ea"/>
              </a:rPr>
              <a:t>丨</a:t>
            </a:r>
            <a:r>
              <a:rPr lang="en-US" altLang="zh-CN" sz="3600" b="1" dirty="0">
                <a:solidFill>
                  <a:srgbClr val="2F5597"/>
                </a:solidFill>
                <a:latin typeface="微软雅黑" panose="020B0503020204020204" charset="-122"/>
                <a:ea typeface="微软雅黑" panose="020B0503020204020204" charset="-122"/>
                <a:sym typeface="+mn-ea"/>
              </a:rPr>
              <a:t>Validation </a:t>
            </a:r>
          </a:p>
        </p:txBody>
      </p:sp>
      <p:sp>
        <p:nvSpPr>
          <p:cNvPr id="2" name="文本框 1"/>
          <p:cNvSpPr txBox="1"/>
          <p:nvPr/>
        </p:nvSpPr>
        <p:spPr>
          <a:xfrm>
            <a:off x="532130" y="947420"/>
            <a:ext cx="2473960" cy="521970"/>
          </a:xfrm>
          <a:prstGeom prst="rect">
            <a:avLst/>
          </a:prstGeom>
          <a:noFill/>
        </p:spPr>
        <p:txBody>
          <a:bodyPr wrap="square" rtlCol="0" anchor="t">
            <a:spAutoFit/>
          </a:bodyPr>
          <a:lstStyle/>
          <a:p>
            <a:r>
              <a:rPr lang="en-US" altLang="zh-CN" sz="2800" b="1" dirty="0">
                <a:solidFill>
                  <a:srgbClr val="2F5597"/>
                </a:solidFill>
                <a:latin typeface="微软雅黑" panose="020B0503020204020204" charset="-122"/>
                <a:ea typeface="微软雅黑" panose="020B0503020204020204" charset="-122"/>
                <a:sym typeface="+mn-ea"/>
              </a:rPr>
              <a:t>Hourly SSI:</a:t>
            </a:r>
          </a:p>
        </p:txBody>
      </p:sp>
      <p:sp>
        <p:nvSpPr>
          <p:cNvPr id="4" name="文本框 3"/>
          <p:cNvSpPr txBox="1"/>
          <p:nvPr/>
        </p:nvSpPr>
        <p:spPr>
          <a:xfrm>
            <a:off x="532130" y="4281805"/>
            <a:ext cx="2473960" cy="521970"/>
          </a:xfrm>
          <a:prstGeom prst="rect">
            <a:avLst/>
          </a:prstGeom>
          <a:noFill/>
        </p:spPr>
        <p:txBody>
          <a:bodyPr wrap="square" rtlCol="0" anchor="t">
            <a:spAutoFit/>
          </a:bodyPr>
          <a:lstStyle/>
          <a:p>
            <a:r>
              <a:rPr lang="en-US" altLang="zh-CN" sz="2800" b="1" dirty="0">
                <a:solidFill>
                  <a:schemeClr val="bg2">
                    <a:lumMod val="50000"/>
                  </a:schemeClr>
                </a:solidFill>
                <a:latin typeface="微软雅黑" panose="020B0503020204020204" charset="-122"/>
                <a:ea typeface="微软雅黑" panose="020B0503020204020204" charset="-122"/>
                <a:sym typeface="+mn-ea"/>
              </a:rPr>
              <a:t>DHI:</a:t>
            </a:r>
          </a:p>
        </p:txBody>
      </p:sp>
      <p:sp>
        <p:nvSpPr>
          <p:cNvPr id="5" name="矩形: 圆角 43"/>
          <p:cNvSpPr/>
          <p:nvPr/>
        </p:nvSpPr>
        <p:spPr bwMode="auto">
          <a:xfrm>
            <a:off x="6715125" y="5412740"/>
            <a:ext cx="1755140" cy="548005"/>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Scarcity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0" y="2877185"/>
            <a:ext cx="1743710" cy="3865880"/>
          </a:xfrm>
          <a:prstGeom prst="roundRect">
            <a:avLst/>
          </a:prstGeom>
          <a:noFill/>
          <a:ln w="9525" cap="flat" cmpd="sng" algn="ctr">
            <a:noFill/>
            <a:prstDash val="solid"/>
            <a:round/>
            <a:headEnd type="none" w="med" len="med"/>
            <a:tailEnd type="none" w="med" len="med"/>
          </a:ln>
        </p:spPr>
        <p:txBody>
          <a:bodyPr vert="horz" wrap="square" lIns="121920" tIns="60960" rIns="121920" bIns="60960" numCol="1" rtlCol="0" anchor="t" anchorCtr="0" compatLnSpc="1"/>
          <a:lstStyle/>
          <a:p>
            <a:pPr marL="342900" marR="0" indent="-342900" algn="l" defTabSz="914400" rtl="0" eaLnBrk="0" fontAlgn="base" latinLnBrk="0" hangingPunct="0">
              <a:lnSpc>
                <a:spcPct val="100000"/>
              </a:lnSpc>
              <a:spcBef>
                <a:spcPct val="0"/>
              </a:spcBef>
              <a:spcAft>
                <a:spcPct val="0"/>
              </a:spcAft>
              <a:buClrTx/>
              <a:buSzTx/>
              <a:buFont typeface="Wingdings" panose="05000000000000000000" charset="0"/>
              <a:buChar char="Ø"/>
            </a:pPr>
            <a:endParaRPr kumimoji="0" lang="en-US" altLang="zh-CN" sz="2000" b="1" i="0" u="none" strike="noStrike" cap="none" normalizeH="0" baseline="0" noProof="0" dirty="0">
              <a:ln>
                <a:noFill/>
              </a:ln>
              <a:solidFill>
                <a:srgbClr val="2F5597"/>
              </a:solidFill>
              <a:effectLst/>
              <a:uLnTx/>
              <a:uFillTx/>
              <a:latin typeface="微软雅黑" panose="020B0503020204020204" charset="-122"/>
              <a:ea typeface="微软雅黑" panose="020B0503020204020204" charset="-122"/>
            </a:endParaRPr>
          </a:p>
        </p:txBody>
      </p:sp>
      <p:sp>
        <p:nvSpPr>
          <p:cNvPr id="4" name="文本框 3"/>
          <p:cNvSpPr txBox="1"/>
          <p:nvPr/>
        </p:nvSpPr>
        <p:spPr>
          <a:xfrm>
            <a:off x="358775" y="973455"/>
            <a:ext cx="3524250" cy="1304290"/>
          </a:xfrm>
          <a:prstGeom prst="rect">
            <a:avLst/>
          </a:prstGeom>
          <a:noFill/>
        </p:spPr>
        <p:txBody>
          <a:bodyPr wrap="square" rtlCol="0" anchor="t">
            <a:noAutofit/>
          </a:bodyPr>
          <a:lstStyle/>
          <a:p>
            <a:pPr marL="342900" marR="0" indent="-342900" defTabSz="914400" eaLnBrk="0" fontAlgn="base" hangingPunct="0">
              <a:lnSpc>
                <a:spcPct val="100000"/>
              </a:lnSpc>
              <a:spcBef>
                <a:spcPct val="0"/>
              </a:spcBef>
              <a:spcAft>
                <a:spcPct val="0"/>
              </a:spcAft>
              <a:buClrTx/>
              <a:buSzTx/>
              <a:buFont typeface="Wingdings" panose="05000000000000000000" charset="0"/>
              <a:buChar char="Ø"/>
            </a:pPr>
            <a:r>
              <a:rPr lang="en-US" altLang="zh-CN" sz="2400" b="1" noProof="0" dirty="0">
                <a:solidFill>
                  <a:srgbClr val="2F5597"/>
                </a:solidFill>
                <a:latin typeface="微软雅黑" panose="020B0503020204020204" charset="-122"/>
                <a:ea typeface="微软雅黑" panose="020B0503020204020204" charset="-122"/>
                <a:sym typeface="+mn-ea"/>
              </a:rPr>
              <a:t>Reanalysis and remote sensing data:</a:t>
            </a:r>
          </a:p>
        </p:txBody>
      </p:sp>
      <p:graphicFrame>
        <p:nvGraphicFramePr>
          <p:cNvPr id="11" name="表格 10"/>
          <p:cNvGraphicFramePr/>
          <p:nvPr>
            <p:custDataLst>
              <p:tags r:id="rId2"/>
            </p:custDataLst>
          </p:nvPr>
        </p:nvGraphicFramePr>
        <p:xfrm>
          <a:off x="622300" y="2346325"/>
          <a:ext cx="10674872" cy="4217035"/>
        </p:xfrm>
        <a:graphic>
          <a:graphicData uri="http://schemas.openxmlformats.org/drawingml/2006/table">
            <a:tbl>
              <a:tblPr/>
              <a:tblGrid>
                <a:gridCol w="1309370">
                  <a:extLst>
                    <a:ext uri="{9D8B030D-6E8A-4147-A177-3AD203B41FA5}">
                      <a16:colId xmlns:a16="http://schemas.microsoft.com/office/drawing/2014/main" val="20000"/>
                    </a:ext>
                  </a:extLst>
                </a:gridCol>
                <a:gridCol w="1658507">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475740">
                  <a:extLst>
                    <a:ext uri="{9D8B030D-6E8A-4147-A177-3AD203B41FA5}">
                      <a16:colId xmlns:a16="http://schemas.microsoft.com/office/drawing/2014/main" val="20003"/>
                    </a:ext>
                  </a:extLst>
                </a:gridCol>
                <a:gridCol w="1369695">
                  <a:extLst>
                    <a:ext uri="{9D8B030D-6E8A-4147-A177-3AD203B41FA5}">
                      <a16:colId xmlns:a16="http://schemas.microsoft.com/office/drawing/2014/main" val="20004"/>
                    </a:ext>
                  </a:extLst>
                </a:gridCol>
                <a:gridCol w="3154680">
                  <a:extLst>
                    <a:ext uri="{9D8B030D-6E8A-4147-A177-3AD203B41FA5}">
                      <a16:colId xmlns:a16="http://schemas.microsoft.com/office/drawing/2014/main" val="20005"/>
                    </a:ext>
                  </a:extLst>
                </a:gridCol>
              </a:tblGrid>
              <a:tr h="622300">
                <a:tc>
                  <a:txBody>
                    <a:bodyPr/>
                    <a:lstStyle/>
                    <a:p>
                      <a:pPr marL="0" indent="0" algn="ctr">
                        <a:lnSpc>
                          <a:spcPct val="100000"/>
                        </a:lnSpc>
                        <a:spcBef>
                          <a:spcPct val="0"/>
                        </a:spcBef>
                        <a:spcAft>
                          <a:spcPct val="0"/>
                        </a:spcAft>
                      </a:pPr>
                      <a:r>
                        <a:rPr lang="en-US" altLang="zh-CN" sz="1800" b="1" cap="all">
                          <a:solidFill>
                            <a:srgbClr val="000000"/>
                          </a:solidFill>
                          <a:latin typeface="微软雅黑" panose="020B0503020204020204" charset="-122"/>
                          <a:ea typeface="微软雅黑" panose="020B0503020204020204" charset="-122"/>
                        </a:rPr>
                        <a:t>Product</a:t>
                      </a: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7E7E7E"/>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b="1" cap="all">
                          <a:solidFill>
                            <a:srgbClr val="000000"/>
                          </a:solidFill>
                          <a:latin typeface="微软雅黑" panose="020B0503020204020204" charset="-122"/>
                          <a:ea typeface="微软雅黑" panose="020B0503020204020204" charset="-122"/>
                        </a:rPr>
                        <a:t>Spatial</a:t>
                      </a:r>
                    </a:p>
                    <a:p>
                      <a:pPr marL="0" indent="0" algn="ctr">
                        <a:lnSpc>
                          <a:spcPct val="100000"/>
                        </a:lnSpc>
                        <a:spcBef>
                          <a:spcPct val="0"/>
                        </a:spcBef>
                        <a:spcAft>
                          <a:spcPct val="0"/>
                        </a:spcAft>
                      </a:pPr>
                      <a:r>
                        <a:rPr lang="en-US" altLang="zh-CN" sz="1800" b="1" cap="all">
                          <a:solidFill>
                            <a:srgbClr val="000000"/>
                          </a:solidFill>
                          <a:latin typeface="微软雅黑" panose="020B0503020204020204" charset="-122"/>
                          <a:ea typeface="微软雅黑" panose="020B0503020204020204" charset="-122"/>
                        </a:rPr>
                        <a:t>Resolution</a:t>
                      </a: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7E7E7E"/>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b="1" cap="all">
                          <a:solidFill>
                            <a:srgbClr val="000000"/>
                          </a:solidFill>
                          <a:latin typeface="微软雅黑" panose="020B0503020204020204" charset="-122"/>
                          <a:ea typeface="微软雅黑" panose="020B0503020204020204" charset="-122"/>
                        </a:rPr>
                        <a:t>Time Range</a:t>
                      </a: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7E7E7E"/>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b="1" cap="all">
                          <a:solidFill>
                            <a:srgbClr val="000000"/>
                          </a:solidFill>
                          <a:latin typeface="微软雅黑" panose="020B0503020204020204" charset="-122"/>
                          <a:ea typeface="微软雅黑" panose="020B0503020204020204" charset="-122"/>
                        </a:rPr>
                        <a:t>Spatial</a:t>
                      </a:r>
                    </a:p>
                    <a:p>
                      <a:pPr marL="0" indent="0" algn="ctr">
                        <a:lnSpc>
                          <a:spcPct val="100000"/>
                        </a:lnSpc>
                        <a:spcBef>
                          <a:spcPct val="0"/>
                        </a:spcBef>
                        <a:spcAft>
                          <a:spcPct val="0"/>
                        </a:spcAft>
                      </a:pPr>
                      <a:r>
                        <a:rPr lang="en-US" altLang="zh-CN" sz="1800" b="1" cap="all">
                          <a:solidFill>
                            <a:srgbClr val="000000"/>
                          </a:solidFill>
                          <a:latin typeface="微软雅黑" panose="020B0503020204020204" charset="-122"/>
                          <a:ea typeface="微软雅黑" panose="020B0503020204020204" charset="-122"/>
                        </a:rPr>
                        <a:t>Coverage</a:t>
                      </a: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7E7E7E"/>
                      </a:solidFill>
                      <a:prstDash val="solid"/>
                      <a:headEnd type="none" w="med" len="med"/>
                      <a:tailEnd type="none" w="med" len="med"/>
                    </a:lnB>
                    <a:noFill/>
                  </a:tcPr>
                </a:tc>
                <a:tc>
                  <a:txBody>
                    <a:bodyPr/>
                    <a:lstStyle/>
                    <a:p>
                      <a:pPr marL="0" indent="0" algn="ctr">
                        <a:lnSpc>
                          <a:spcPct val="100000"/>
                        </a:lnSpc>
                        <a:spcBef>
                          <a:spcPct val="0"/>
                        </a:spcBef>
                        <a:spcAft>
                          <a:spcPct val="0"/>
                        </a:spcAft>
                        <a:buNone/>
                      </a:pPr>
                      <a:r>
                        <a:rPr lang="en-US" altLang="zh-CN" sz="1800" b="1" cap="all">
                          <a:solidFill>
                            <a:srgbClr val="000000"/>
                          </a:solidFill>
                          <a:latin typeface="微软雅黑" panose="020B0503020204020204" charset="-122"/>
                          <a:ea typeface="微软雅黑" panose="020B0503020204020204" charset="-122"/>
                        </a:rPr>
                        <a:t>variable</a:t>
                      </a: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7E7E7E"/>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b="1" cap="all">
                          <a:solidFill>
                            <a:srgbClr val="000000"/>
                          </a:solidFill>
                          <a:latin typeface="微软雅黑" panose="020B0503020204020204" charset="-122"/>
                          <a:ea typeface="微软雅黑" panose="020B0503020204020204" charset="-122"/>
                        </a:rPr>
                        <a:t>Reference</a:t>
                      </a: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7E7E7E"/>
                      </a:solidFill>
                      <a:prstDash val="solid"/>
                      <a:headEnd type="none" w="med" len="med"/>
                      <a:tailEnd type="none" w="med" len="med"/>
                    </a:lnB>
                    <a:noFill/>
                  </a:tcPr>
                </a:tc>
                <a:extLst>
                  <a:ext uri="{0D108BD9-81ED-4DB2-BD59-A6C34878D82A}">
                    <a16:rowId xmlns:a16="http://schemas.microsoft.com/office/drawing/2014/main" val="10000"/>
                  </a:ext>
                </a:extLst>
              </a:tr>
              <a:tr h="873125">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ERA5</a:t>
                      </a:r>
                    </a:p>
                  </a:txBody>
                  <a:tcPr marL="68580" marR="68580" marT="0" marB="0" anchor="ctr">
                    <a:lnL>
                      <a:noFill/>
                    </a:lnL>
                    <a:lnR>
                      <a:noFill/>
                    </a:lnR>
                    <a:lnT w="6350" cap="flat" cmpd="sng">
                      <a:solidFill>
                        <a:srgbClr val="7E7E7E"/>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cs typeface="微软雅黑" panose="020B0503020204020204" charset="-122"/>
                        </a:rPr>
                        <a:t>0.25°×0.25°</a:t>
                      </a:r>
                    </a:p>
                  </a:txBody>
                  <a:tcPr marL="68580" marR="68580" marT="0" marB="0" anchor="ctr">
                    <a:lnL>
                      <a:noFill/>
                    </a:lnL>
                    <a:lnR>
                      <a:noFill/>
                    </a:lnR>
                    <a:lnT w="6350" cap="flat" cmpd="sng">
                      <a:solidFill>
                        <a:srgbClr val="7E7E7E"/>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1940–present</a:t>
                      </a:r>
                    </a:p>
                  </a:txBody>
                  <a:tcPr marL="68580" marR="68580" marT="0" marB="0" anchor="ctr">
                    <a:lnL>
                      <a:noFill/>
                    </a:lnL>
                    <a:lnR>
                      <a:noFill/>
                    </a:lnR>
                    <a:lnT w="6350" cap="flat" cmpd="sng">
                      <a:solidFill>
                        <a:srgbClr val="7E7E7E"/>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Global</a:t>
                      </a:r>
                    </a:p>
                  </a:txBody>
                  <a:tcPr marL="68580" marR="68580" marT="0" marB="0" anchor="ctr">
                    <a:lnL>
                      <a:noFill/>
                    </a:lnL>
                    <a:lnR>
                      <a:noFill/>
                    </a:lnR>
                    <a:lnT w="6350" cap="flat" cmpd="sng">
                      <a:solidFill>
                        <a:srgbClr val="7E7E7E"/>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buNone/>
                      </a:pPr>
                      <a:r>
                        <a:rPr lang="en-US" altLang="zh-CN" sz="1800">
                          <a:solidFill>
                            <a:srgbClr val="000000"/>
                          </a:solidFill>
                          <a:latin typeface="微软雅黑" panose="020B0503020204020204" charset="-122"/>
                          <a:ea typeface="微软雅黑" panose="020B0503020204020204" charset="-122"/>
                        </a:rPr>
                        <a:t>SSR &amp; DHI</a:t>
                      </a:r>
                      <a:endParaRPr lang="en-US" altLang="zh-CN" sz="1800" baseline="-25000">
                        <a:solidFill>
                          <a:srgbClr val="000000"/>
                        </a:solidFill>
                        <a:latin typeface="微软雅黑" panose="020B0503020204020204" charset="-122"/>
                        <a:ea typeface="微软雅黑" panose="020B0503020204020204" charset="-122"/>
                      </a:endParaRPr>
                    </a:p>
                  </a:txBody>
                  <a:tcPr marL="68580" marR="68580" marT="0" marB="0" anchor="ctr">
                    <a:lnL>
                      <a:noFill/>
                    </a:lnL>
                    <a:lnR>
                      <a:noFill/>
                    </a:lnR>
                    <a:lnT w="6350" cap="flat" cmpd="sng">
                      <a:solidFill>
                        <a:srgbClr val="7E7E7E"/>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https://cds.climate.copernicus.eu/</a:t>
                      </a:r>
                    </a:p>
                  </a:txBody>
                  <a:tcPr marL="68580" marR="68580" marT="0" marB="0" anchor="ctr">
                    <a:lnL>
                      <a:noFill/>
                    </a:lnL>
                    <a:lnR>
                      <a:noFill/>
                    </a:lnR>
                    <a:lnT w="6350" cap="flat" cmpd="sng">
                      <a:solidFill>
                        <a:srgbClr val="7E7E7E"/>
                      </a:solidFill>
                      <a:prstDash val="solid"/>
                      <a:headEnd type="none" w="med" len="med"/>
                      <a:tailEnd type="none" w="med" len="med"/>
                    </a:lnT>
                    <a:lnB>
                      <a:noFill/>
                    </a:lnB>
                    <a:noFill/>
                  </a:tcPr>
                </a:tc>
                <a:extLst>
                  <a:ext uri="{0D108BD9-81ED-4DB2-BD59-A6C34878D82A}">
                    <a16:rowId xmlns:a16="http://schemas.microsoft.com/office/drawing/2014/main" val="10001"/>
                  </a:ext>
                </a:extLst>
              </a:tr>
              <a:tr h="539750">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MERRA-2</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cs typeface="微软雅黑" panose="020B0503020204020204" charset="-122"/>
                        </a:rPr>
                        <a:t>0.5°×0.625°</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1980–present</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Global</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buNone/>
                      </a:pPr>
                      <a:r>
                        <a:rPr lang="en-US" altLang="zh-CN" sz="1800">
                          <a:solidFill>
                            <a:srgbClr val="000000"/>
                          </a:solidFill>
                          <a:latin typeface="微软雅黑" panose="020B0503020204020204" charset="-122"/>
                          <a:ea typeface="微软雅黑" panose="020B0503020204020204" charset="-122"/>
                          <a:sym typeface="+mn-ea"/>
                        </a:rPr>
                        <a:t>SSR </a:t>
                      </a:r>
                      <a:endParaRPr lang="en-US" altLang="zh-CN" sz="1800">
                        <a:solidFill>
                          <a:srgbClr val="000000"/>
                        </a:solidFill>
                        <a:latin typeface="微软雅黑" panose="020B0503020204020204" charset="-122"/>
                        <a:ea typeface="微软雅黑" panose="020B0503020204020204" charset="-122"/>
                      </a:endParaRP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https://disc.gsfc.nasa.gov/</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872490">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SARAH-E</a:t>
                      </a:r>
                    </a:p>
                  </a:txBody>
                  <a:tcPr marL="68580" marR="68580" marT="0" marB="0" anchor="ctr">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cs typeface="微软雅黑" panose="020B0503020204020204" charset="-122"/>
                        </a:rPr>
                        <a:t>0.05°×0.05°</a:t>
                      </a:r>
                    </a:p>
                  </a:txBody>
                  <a:tcPr marL="68580" marR="68580" marT="0" marB="0" anchor="ctr">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1999–2016</a:t>
                      </a:r>
                    </a:p>
                  </a:txBody>
                  <a:tcPr marL="68580" marR="68580" marT="0" marB="0" anchor="ctr">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cs typeface="微软雅黑" panose="020B0503020204020204" charset="-122"/>
                        </a:rPr>
                        <a:t>65°S–65°N,</a:t>
                      </a:r>
                    </a:p>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cs typeface="微软雅黑" panose="020B0503020204020204" charset="-122"/>
                        </a:rPr>
                        <a:t>8°W–128°E</a:t>
                      </a:r>
                    </a:p>
                  </a:txBody>
                  <a:tcPr marL="68580" marR="68580" marT="0" marB="0" anchor="ctr">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buNone/>
                      </a:pPr>
                      <a:r>
                        <a:rPr lang="en-US" altLang="zh-CN" sz="1800">
                          <a:solidFill>
                            <a:srgbClr val="000000"/>
                          </a:solidFill>
                          <a:latin typeface="微软雅黑" panose="020B0503020204020204" charset="-122"/>
                          <a:ea typeface="微软雅黑" panose="020B0503020204020204" charset="-122"/>
                          <a:sym typeface="+mn-ea"/>
                        </a:rPr>
                        <a:t>SSR &amp; DHI</a:t>
                      </a:r>
                      <a:endParaRPr lang="en-US" altLang="zh-CN" sz="180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https://wui.cmsaf.eu/</a:t>
                      </a:r>
                    </a:p>
                  </a:txBody>
                  <a:tcPr marL="68580" marR="68580" marT="0" marB="0" anchor="ctr">
                    <a:lnL>
                      <a:noFill/>
                    </a:lnL>
                    <a:lnR>
                      <a:noFill/>
                    </a:lnR>
                    <a:lnT w="6350" cap="flat" cmpd="sng">
                      <a:solidFill>
                        <a:srgbClr val="000008"/>
                      </a:solidFill>
                      <a:prstDash val="solid"/>
                      <a:headEnd type="none" w="med" len="med"/>
                      <a:tailEnd type="none" w="med" len="med"/>
                    </a:lnT>
                    <a:lnB>
                      <a:noFill/>
                    </a:lnB>
                    <a:noFill/>
                  </a:tcPr>
                </a:tc>
                <a:extLst>
                  <a:ext uri="{0D108BD9-81ED-4DB2-BD59-A6C34878D82A}">
                    <a16:rowId xmlns:a16="http://schemas.microsoft.com/office/drawing/2014/main" val="10003"/>
                  </a:ext>
                </a:extLst>
              </a:tr>
              <a:tr h="872490">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CERES-SYN1deg</a:t>
                      </a:r>
                    </a:p>
                  </a:txBody>
                  <a:tcPr marL="68580" marR="68580" marT="0" marB="0" anchor="ctr">
                    <a:lnL>
                      <a:noFill/>
                    </a:lnL>
                    <a:lnR>
                      <a:noFill/>
                    </a:lnR>
                    <a:lnT>
                      <a:noFill/>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cs typeface="微软雅黑" panose="020B0503020204020204" charset="-122"/>
                        </a:rPr>
                        <a:t>1°×1°</a:t>
                      </a:r>
                    </a:p>
                  </a:txBody>
                  <a:tcPr marL="68580" marR="68580" marT="0" marB="0" anchor="ctr">
                    <a:lnL>
                      <a:noFill/>
                    </a:lnL>
                    <a:lnR>
                      <a:noFill/>
                    </a:lnR>
                    <a:lnT>
                      <a:noFill/>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2000.3–present</a:t>
                      </a:r>
                    </a:p>
                  </a:txBody>
                  <a:tcPr marL="68580" marR="68580" marT="0" marB="0" anchor="ctr">
                    <a:lnL>
                      <a:noFill/>
                    </a:lnL>
                    <a:lnR>
                      <a:noFill/>
                    </a:lnR>
                    <a:lnT>
                      <a:noFill/>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Global</a:t>
                      </a:r>
                    </a:p>
                  </a:txBody>
                  <a:tcPr marL="68580" marR="68580" marT="0" marB="0" anchor="ctr">
                    <a:lnL>
                      <a:noFill/>
                    </a:lnL>
                    <a:lnR>
                      <a:noFill/>
                    </a:lnR>
                    <a:lnT>
                      <a:noFill/>
                    </a:lnT>
                    <a:lnB>
                      <a:noFill/>
                    </a:lnB>
                    <a:noFill/>
                  </a:tcPr>
                </a:tc>
                <a:tc>
                  <a:txBody>
                    <a:bodyPr/>
                    <a:lstStyle/>
                    <a:p>
                      <a:pPr marL="0" indent="0" algn="ctr">
                        <a:lnSpc>
                          <a:spcPct val="100000"/>
                        </a:lnSpc>
                        <a:spcBef>
                          <a:spcPct val="0"/>
                        </a:spcBef>
                        <a:spcAft>
                          <a:spcPct val="0"/>
                        </a:spcAft>
                        <a:buNone/>
                      </a:pPr>
                      <a:r>
                        <a:rPr lang="en-US" altLang="zh-CN" sz="1800">
                          <a:solidFill>
                            <a:srgbClr val="000000"/>
                          </a:solidFill>
                          <a:latin typeface="微软雅黑" panose="020B0503020204020204" charset="-122"/>
                          <a:ea typeface="微软雅黑" panose="020B0503020204020204" charset="-122"/>
                          <a:sym typeface="+mn-ea"/>
                        </a:rPr>
                        <a:t>SSR &amp; DHI</a:t>
                      </a:r>
                      <a:endParaRPr lang="en-US" altLang="zh-CN" sz="1800">
                        <a:solidFill>
                          <a:srgbClr val="000000"/>
                        </a:solidFill>
                        <a:latin typeface="微软雅黑" panose="020B0503020204020204" charset="-122"/>
                        <a:ea typeface="微软雅黑" panose="020B0503020204020204" charset="-122"/>
                      </a:endParaRPr>
                    </a:p>
                  </a:txBody>
                  <a:tcPr marL="68580" marR="68580" marT="0" marB="0" anchor="ctr">
                    <a:lnL>
                      <a:noFill/>
                    </a:lnL>
                    <a:lnR>
                      <a:noFill/>
                    </a:lnR>
                    <a:lnT>
                      <a:noFill/>
                    </a:lnT>
                    <a:lnB>
                      <a:noFill/>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https://ceres.larc.nasa.gov/</a:t>
                      </a:r>
                    </a:p>
                  </a:txBody>
                  <a:tcPr marL="68580" marR="68580" marT="0" marB="0" anchor="ctr">
                    <a:lnL>
                      <a:noFill/>
                    </a:lnL>
                    <a:lnR>
                      <a:noFill/>
                    </a:lnR>
                    <a:lnT>
                      <a:noFill/>
                    </a:lnT>
                    <a:lnB>
                      <a:noFill/>
                    </a:lnB>
                    <a:noFill/>
                  </a:tcPr>
                </a:tc>
                <a:extLst>
                  <a:ext uri="{0D108BD9-81ED-4DB2-BD59-A6C34878D82A}">
                    <a16:rowId xmlns:a16="http://schemas.microsoft.com/office/drawing/2014/main" val="10004"/>
                  </a:ext>
                </a:extLst>
              </a:tr>
              <a:tr h="436880">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Solcast</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cs typeface="微软雅黑" panose="020B0503020204020204" charset="-122"/>
                        </a:rPr>
                        <a:t>2km×2km</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2007–present</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Global</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buNone/>
                      </a:pPr>
                      <a:r>
                        <a:rPr lang="en-US" altLang="zh-CN" sz="1800">
                          <a:solidFill>
                            <a:srgbClr val="000000"/>
                          </a:solidFill>
                          <a:latin typeface="微软雅黑" panose="020B0503020204020204" charset="-122"/>
                          <a:ea typeface="微软雅黑" panose="020B0503020204020204" charset="-122"/>
                          <a:sym typeface="+mn-ea"/>
                        </a:rPr>
                        <a:t>SSR &amp; DHI</a:t>
                      </a:r>
                      <a:endParaRPr lang="en-US" altLang="zh-CN" sz="1800">
                        <a:solidFill>
                          <a:srgbClr val="000000"/>
                        </a:solidFill>
                        <a:latin typeface="微软雅黑" panose="020B0503020204020204" charset="-122"/>
                        <a:ea typeface="微软雅黑" panose="020B0503020204020204" charset="-122"/>
                      </a:endParaRP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800">
                          <a:solidFill>
                            <a:srgbClr val="000000"/>
                          </a:solidFill>
                          <a:latin typeface="微软雅黑" panose="020B0503020204020204" charset="-122"/>
                          <a:ea typeface="微软雅黑" panose="020B0503020204020204" charset="-122"/>
                        </a:rPr>
                        <a:t>https://solcast.com/</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矩形: 圆角 43"/>
          <p:cNvSpPr/>
          <p:nvPr/>
        </p:nvSpPr>
        <p:spPr bwMode="auto">
          <a:xfrm>
            <a:off x="4410710" y="1169670"/>
            <a:ext cx="1644650" cy="730250"/>
          </a:xfrm>
          <a:prstGeom prst="roundRect">
            <a:avLst/>
          </a:prstGeom>
          <a:solidFill>
            <a:schemeClr val="bg1"/>
          </a:solidFill>
          <a:ln w="38100" cap="flat" cmpd="sng" algn="ctr">
            <a:solidFill>
              <a:schemeClr val="tx2"/>
            </a:solidFill>
            <a:prstDash val="sysDash"/>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noProof="0" dirty="0">
                <a:ln>
                  <a:noFill/>
                </a:ln>
                <a:effectLst/>
                <a:uLnTx/>
                <a:uFillTx/>
                <a:latin typeface="微软雅黑" panose="020B0503020204020204" charset="-122"/>
                <a:ea typeface="微软雅黑" panose="020B0503020204020204" charset="-122"/>
                <a:sym typeface="+mn-ea"/>
              </a:rPr>
              <a:t>hourly </a:t>
            </a:r>
          </a:p>
        </p:txBody>
      </p:sp>
      <p:sp>
        <p:nvSpPr>
          <p:cNvPr id="7" name="矩形: 圆角 43"/>
          <p:cNvSpPr/>
          <p:nvPr/>
        </p:nvSpPr>
        <p:spPr bwMode="auto">
          <a:xfrm>
            <a:off x="8702675" y="1169670"/>
            <a:ext cx="2470150" cy="758190"/>
          </a:xfrm>
          <a:prstGeom prst="roundRect">
            <a:avLst/>
          </a:prstGeom>
          <a:solidFill>
            <a:schemeClr val="bg1"/>
          </a:solidFill>
          <a:ln w="38100" cap="flat" cmpd="sng" algn="ctr">
            <a:solidFill>
              <a:schemeClr val="tx2"/>
            </a:solidFill>
            <a:prstDash val="sysDash"/>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noProof="0" dirty="0">
                <a:ln>
                  <a:noFill/>
                </a:ln>
                <a:effectLst/>
                <a:uLnTx/>
                <a:uFillTx/>
                <a:latin typeface="微软雅黑" panose="020B0503020204020204" charset="-122"/>
                <a:ea typeface="微软雅黑" panose="020B0503020204020204" charset="-122"/>
                <a:sym typeface="+mn-ea"/>
              </a:rPr>
              <a:t>long time series (&gt;10 years)</a:t>
            </a:r>
          </a:p>
        </p:txBody>
      </p:sp>
      <p:sp>
        <p:nvSpPr>
          <p:cNvPr id="8" name="矩形: 圆角 43"/>
          <p:cNvSpPr/>
          <p:nvPr/>
        </p:nvSpPr>
        <p:spPr bwMode="auto">
          <a:xfrm>
            <a:off x="6518275" y="1169670"/>
            <a:ext cx="1721485" cy="746125"/>
          </a:xfrm>
          <a:prstGeom prst="roundRect">
            <a:avLst/>
          </a:prstGeom>
          <a:solidFill>
            <a:schemeClr val="bg1"/>
          </a:solidFill>
          <a:ln w="38100" cap="flat" cmpd="sng" algn="ctr">
            <a:solidFill>
              <a:schemeClr val="tx2"/>
            </a:solidFill>
            <a:prstDash val="sysDash"/>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None/>
            </a:pPr>
            <a:r>
              <a:rPr lang="en-US" altLang="zh-CN" sz="2000" noProof="0" dirty="0">
                <a:ln>
                  <a:noFill/>
                </a:ln>
                <a:effectLst/>
                <a:uLnTx/>
                <a:uFillTx/>
                <a:latin typeface="微软雅黑" panose="020B0503020204020204" charset="-122"/>
                <a:ea typeface="微软雅黑" panose="020B0503020204020204" charset="-122"/>
                <a:sym typeface="+mn-ea"/>
              </a:rPr>
              <a:t>cover China</a:t>
            </a:r>
          </a:p>
        </p:txBody>
      </p:sp>
      <p:sp>
        <p:nvSpPr>
          <p:cNvPr id="3" name="文本框 2"/>
          <p:cNvSpPr txBox="1"/>
          <p:nvPr>
            <p:custDataLst>
              <p:tags r:id="rId3"/>
            </p:custDataLst>
          </p:nvPr>
        </p:nvSpPr>
        <p:spPr>
          <a:xfrm>
            <a:off x="0" y="93980"/>
            <a:ext cx="9571990" cy="572770"/>
          </a:xfrm>
          <a:prstGeom prst="rect">
            <a:avLst/>
          </a:prstGeom>
          <a:noFill/>
        </p:spPr>
        <p:txBody>
          <a:bodyPr wrap="square" rtlCol="0">
            <a:noAutofit/>
          </a:bodyPr>
          <a:lstStyle/>
          <a:p>
            <a:r>
              <a:rPr lang="zh-CN" altLang="en-US" sz="3600" b="1">
                <a:latin typeface="微软雅黑" panose="020B0503020204020204" charset="-122"/>
                <a:ea typeface="微软雅黑" panose="020B0503020204020204" charset="-122"/>
                <a:cs typeface="微软雅黑" panose="020B0503020204020204" charset="-122"/>
                <a:sym typeface="+mn-ea"/>
              </a:rPr>
              <a:t>  </a:t>
            </a:r>
            <a:r>
              <a:rPr lang="en-US" altLang="zh-CN" sz="3600" b="1">
                <a:latin typeface="微软雅黑" panose="020B0503020204020204" charset="-122"/>
                <a:ea typeface="微软雅黑" panose="020B0503020204020204" charset="-122"/>
                <a:cs typeface="微软雅黑" panose="020B0503020204020204" charset="-122"/>
                <a:sym typeface="+mn-ea"/>
              </a:rPr>
              <a:t>2 </a:t>
            </a:r>
            <a:r>
              <a:rPr lang="zh-CN" altLang="en-US" sz="3600" b="1">
                <a:latin typeface="微软雅黑" panose="020B0503020204020204" charset="-122"/>
                <a:ea typeface="微软雅黑" panose="020B0503020204020204" charset="-122"/>
                <a:cs typeface="微软雅黑" panose="020B0503020204020204" charset="-122"/>
                <a:sym typeface="+mn-ea"/>
              </a:rPr>
              <a:t>Research Structure</a:t>
            </a:r>
            <a:r>
              <a:rPr lang="zh-CN" sz="3600" b="1">
                <a:latin typeface="微软雅黑" panose="020B0503020204020204" charset="-122"/>
                <a:ea typeface="微软雅黑" panose="020B0503020204020204" charset="-122"/>
                <a:cs typeface="微软雅黑" panose="020B0503020204020204" charset="-122"/>
                <a:sym typeface="+mn-ea"/>
              </a:rPr>
              <a:t>丨</a:t>
            </a:r>
            <a:r>
              <a:rPr lang="en-US" sz="3600" b="1">
                <a:solidFill>
                  <a:srgbClr val="2F5597"/>
                </a:solidFill>
                <a:latin typeface="微软雅黑" panose="020B0503020204020204" charset="-122"/>
                <a:ea typeface="微软雅黑" panose="020B0503020204020204" charset="-122"/>
                <a:cs typeface="微软雅黑" panose="020B0503020204020204" charset="-122"/>
                <a:sym typeface="+mn-ea"/>
              </a:rPr>
              <a:t>Validated data</a:t>
            </a:r>
          </a:p>
        </p:txBody>
      </p:sp>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55905" y="1108075"/>
            <a:ext cx="3941445" cy="809625"/>
          </a:xfrm>
          <a:prstGeom prst="rect">
            <a:avLst/>
          </a:prstGeom>
          <a:noFill/>
        </p:spPr>
        <p:txBody>
          <a:bodyPr wrap="square" rtlCol="0" anchor="t">
            <a:noAutofit/>
          </a:bodyPr>
          <a:lstStyle/>
          <a:p>
            <a:pPr marL="342900" marR="0" indent="-342900" defTabSz="914400" eaLnBrk="0" fontAlgn="base" hangingPunct="0">
              <a:lnSpc>
                <a:spcPct val="100000"/>
              </a:lnSpc>
              <a:spcBef>
                <a:spcPct val="0"/>
              </a:spcBef>
              <a:spcAft>
                <a:spcPct val="0"/>
              </a:spcAft>
              <a:buClrTx/>
              <a:buSzTx/>
              <a:buFont typeface="Wingdings" panose="05000000000000000000" charset="0"/>
              <a:buChar char="Ø"/>
            </a:pPr>
            <a:endParaRPr lang="en-US" altLang="zh-CN" sz="2400" b="1" noProof="0" dirty="0">
              <a:solidFill>
                <a:srgbClr val="2F5597"/>
              </a:solidFill>
              <a:latin typeface="微软雅黑" panose="020B0503020204020204" charset="-122"/>
              <a:ea typeface="微软雅黑" panose="020B0503020204020204" charset="-122"/>
              <a:sym typeface="+mn-ea"/>
            </a:endParaRPr>
          </a:p>
        </p:txBody>
      </p:sp>
      <p:sp>
        <p:nvSpPr>
          <p:cNvPr id="6" name="文本框 5"/>
          <p:cNvSpPr txBox="1"/>
          <p:nvPr/>
        </p:nvSpPr>
        <p:spPr>
          <a:xfrm>
            <a:off x="8131810" y="2116455"/>
            <a:ext cx="3890010" cy="3665855"/>
          </a:xfrm>
          <a:prstGeom prst="rect">
            <a:avLst/>
          </a:prstGeom>
          <a:noFill/>
          <a:ln w="9525">
            <a:noFill/>
          </a:ln>
        </p:spPr>
        <p:txBody>
          <a:bodyPr wrap="square">
            <a:noAutofit/>
          </a:bodyPr>
          <a:lstStyle/>
          <a:p>
            <a:pPr marL="342900" indent="-342900" algn="l">
              <a:lnSpc>
                <a:spcPct val="150000"/>
              </a:lnSpc>
              <a:buFont typeface="Arial" panose="020B0604020202090204" pitchFamily="34" charset="0"/>
              <a:buChar char="•"/>
            </a:pPr>
            <a:endParaRPr lang="en-US" altLang="zh-CN" sz="2000">
              <a:solidFill>
                <a:srgbClr val="000000"/>
              </a:solidFill>
              <a:latin typeface="微软雅黑" panose="020B0503020204020204" charset="-122"/>
              <a:ea typeface="微软雅黑" panose="020B0503020204020204" charset="-122"/>
              <a:cs typeface="宋体" pitchFamily="2" charset="-122"/>
              <a:sym typeface="+mn-ea"/>
            </a:endParaRPr>
          </a:p>
          <a:p>
            <a:pPr marL="342900" indent="-342900" algn="l">
              <a:lnSpc>
                <a:spcPct val="150000"/>
              </a:lnSpc>
              <a:buFont typeface="Arial" panose="020B0604020202090204" pitchFamily="34" charset="0"/>
              <a:buChar char="•"/>
            </a:pPr>
            <a:endParaRPr lang="en-US" altLang="zh-CN" sz="2000">
              <a:solidFill>
                <a:schemeClr val="tx1"/>
              </a:solidFill>
              <a:latin typeface="微软雅黑" panose="020B0503020204020204" charset="-122"/>
              <a:ea typeface="微软雅黑" panose="020B0503020204020204" charset="-122"/>
              <a:cs typeface="宋体" pitchFamily="2" charset="-122"/>
            </a:endParaRPr>
          </a:p>
        </p:txBody>
      </p:sp>
      <p:sp>
        <p:nvSpPr>
          <p:cNvPr id="3" name="文本框 2"/>
          <p:cNvSpPr txBox="1"/>
          <p:nvPr>
            <p:custDataLst>
              <p:tags r:id="rId2"/>
            </p:custDataLst>
          </p:nvPr>
        </p:nvSpPr>
        <p:spPr>
          <a:xfrm>
            <a:off x="0" y="93980"/>
            <a:ext cx="9571990" cy="572770"/>
          </a:xfrm>
          <a:prstGeom prst="rect">
            <a:avLst/>
          </a:prstGeom>
          <a:noFill/>
        </p:spPr>
        <p:txBody>
          <a:bodyPr wrap="square" rtlCol="0">
            <a:noAutofit/>
          </a:bodyPr>
          <a:lstStyle/>
          <a:p>
            <a:r>
              <a:rPr lang="zh-CN" altLang="en-US" sz="3600" b="1">
                <a:latin typeface="微软雅黑" panose="020B0503020204020204" charset="-122"/>
                <a:ea typeface="微软雅黑" panose="020B0503020204020204" charset="-122"/>
                <a:cs typeface="微软雅黑" panose="020B0503020204020204" charset="-122"/>
                <a:sym typeface="+mn-ea"/>
              </a:rPr>
              <a:t>  </a:t>
            </a:r>
            <a:r>
              <a:rPr lang="en-US" altLang="zh-CN" sz="3600" b="1">
                <a:latin typeface="微软雅黑" panose="020B0503020204020204" charset="-122"/>
                <a:ea typeface="微软雅黑" panose="020B0503020204020204" charset="-122"/>
                <a:cs typeface="微软雅黑" panose="020B0503020204020204" charset="-122"/>
                <a:sym typeface="+mn-ea"/>
              </a:rPr>
              <a:t>2 </a:t>
            </a:r>
            <a:r>
              <a:rPr lang="zh-CN" altLang="en-US" sz="3600" b="1">
                <a:latin typeface="微软雅黑" panose="020B0503020204020204" charset="-122"/>
                <a:ea typeface="微软雅黑" panose="020B0503020204020204" charset="-122"/>
                <a:cs typeface="微软雅黑" panose="020B0503020204020204" charset="-122"/>
                <a:sym typeface="+mn-ea"/>
              </a:rPr>
              <a:t>Research Structure</a:t>
            </a:r>
            <a:r>
              <a:rPr lang="zh-CN" sz="3600" b="1">
                <a:latin typeface="微软雅黑" panose="020B0503020204020204" charset="-122"/>
                <a:ea typeface="微软雅黑" panose="020B0503020204020204" charset="-122"/>
                <a:cs typeface="微软雅黑" panose="020B0503020204020204" charset="-122"/>
                <a:sym typeface="+mn-ea"/>
              </a:rPr>
              <a:t>丨</a:t>
            </a:r>
            <a:r>
              <a:rPr lang="en-US" sz="3600" b="1">
                <a:solidFill>
                  <a:srgbClr val="2F5597"/>
                </a:solidFill>
                <a:latin typeface="微软雅黑" panose="020B0503020204020204" charset="-122"/>
                <a:ea typeface="微软雅黑" panose="020B0503020204020204" charset="-122"/>
                <a:cs typeface="微软雅黑" panose="020B0503020204020204" charset="-122"/>
                <a:sym typeface="+mn-ea"/>
              </a:rPr>
              <a:t>Reference data</a:t>
            </a:r>
          </a:p>
        </p:txBody>
      </p:sp>
      <p:sp>
        <p:nvSpPr>
          <p:cNvPr id="8" name="文本框 7"/>
          <p:cNvSpPr txBox="1"/>
          <p:nvPr/>
        </p:nvSpPr>
        <p:spPr>
          <a:xfrm>
            <a:off x="4313555" y="895985"/>
            <a:ext cx="7539355" cy="939165"/>
          </a:xfrm>
          <a:prstGeom prst="rect">
            <a:avLst/>
          </a:prstGeom>
          <a:noFill/>
        </p:spPr>
        <p:txBody>
          <a:bodyPr wrap="square" rtlCol="0" anchor="t">
            <a:noAutofit/>
          </a:bodyPr>
          <a:lstStyle/>
          <a:p>
            <a:pPr indent="0" algn="l">
              <a:lnSpc>
                <a:spcPct val="150000"/>
              </a:lnSpc>
              <a:buNone/>
            </a:pPr>
            <a:endParaRPr lang="en-US" altLang="en-US" sz="2000">
              <a:solidFill>
                <a:srgbClr val="000000"/>
              </a:solidFill>
              <a:latin typeface="微软雅黑" panose="020B0503020204020204" charset="-122"/>
              <a:ea typeface="微软雅黑" panose="020B0503020204020204" charset="-122"/>
              <a:cs typeface="宋体" pitchFamily="2" charset="-122"/>
              <a:sym typeface="+mn-ea"/>
            </a:endParaRPr>
          </a:p>
        </p:txBody>
      </p:sp>
      <p:sp>
        <p:nvSpPr>
          <p:cNvPr id="9" name="矩形: 圆角 43"/>
          <p:cNvSpPr/>
          <p:nvPr>
            <p:custDataLst>
              <p:tags r:id="rId3"/>
            </p:custDataLst>
          </p:nvPr>
        </p:nvSpPr>
        <p:spPr bwMode="auto">
          <a:xfrm>
            <a:off x="401955" y="1209040"/>
            <a:ext cx="2932430" cy="5192395"/>
          </a:xfrm>
          <a:prstGeom prst="roundRect">
            <a:avLst/>
          </a:prstGeom>
          <a:solidFill>
            <a:schemeClr val="bg1">
              <a:lumMod val="95000"/>
            </a:schemeClr>
          </a:solidFill>
          <a:ln w="38100" cap="flat" cmpd="sng" algn="ctr">
            <a:solidFill>
              <a:schemeClr val="bg1">
                <a:lumMod val="75000"/>
              </a:schemeClr>
            </a:solidFill>
            <a:prstDash val="sysDash"/>
            <a:round/>
            <a:headEnd type="none" w="med" len="med"/>
            <a:tailEnd type="none" w="med" len="med"/>
          </a:ln>
          <a:effectLst/>
        </p:spPr>
        <p:txBody>
          <a:bodyPr anchor="ctr" anchorCtr="0"/>
          <a:lstStyle/>
          <a:p>
            <a:pPr indent="0" algn="l">
              <a:lnSpc>
                <a:spcPct val="150000"/>
              </a:lnSpc>
              <a:buNone/>
            </a:pPr>
            <a:r>
              <a:rPr lang="en-US" altLang="zh-CN" sz="2400" b="1" noProof="0" dirty="0">
                <a:solidFill>
                  <a:srgbClr val="2F5597"/>
                </a:solidFill>
                <a:latin typeface="微软雅黑" panose="020B0503020204020204" charset="-122"/>
                <a:ea typeface="微软雅黑" panose="020B0503020204020204" charset="-122"/>
                <a:sym typeface="+mn-ea"/>
              </a:rPr>
              <a:t>Ground Observations</a:t>
            </a:r>
            <a:r>
              <a:rPr lang="en-US" altLang="zh-CN" b="1" noProof="0" dirty="0">
                <a:solidFill>
                  <a:srgbClr val="2F5597"/>
                </a:solidFill>
                <a:latin typeface="微软雅黑" panose="020B0503020204020204" charset="-122"/>
                <a:ea typeface="微软雅黑" panose="020B0503020204020204" charset="-122"/>
                <a:sym typeface="+mn-ea"/>
              </a:rPr>
              <a:t>: </a:t>
            </a:r>
            <a:r>
              <a:rPr lang="en-US" altLang="zh-CN" sz="2000">
                <a:solidFill>
                  <a:srgbClr val="000000"/>
                </a:solidFill>
                <a:latin typeface="微软雅黑" panose="020B0503020204020204" charset="-122"/>
                <a:ea typeface="微软雅黑" panose="020B0503020204020204" charset="-122"/>
                <a:cs typeface="宋体" pitchFamily="2" charset="-122"/>
                <a:sym typeface="+mn-ea"/>
              </a:rPr>
              <a:t>China Meteorological Data Service Center of the China Meteorological Administration</a:t>
            </a:r>
            <a:r>
              <a:rPr lang="en-US" sz="2000">
                <a:solidFill>
                  <a:srgbClr val="000000"/>
                </a:solidFill>
                <a:latin typeface="微软雅黑" panose="020B0503020204020204" charset="-122"/>
                <a:ea typeface="微软雅黑" panose="020B0503020204020204" charset="-122"/>
                <a:cs typeface="宋体" pitchFamily="2" charset="-122"/>
                <a:sym typeface="+mn-ea"/>
              </a:rPr>
              <a:t> (http://data.cma.cn, </a:t>
            </a:r>
            <a:r>
              <a:rPr lang="en-US" sz="2000" b="1">
                <a:solidFill>
                  <a:schemeClr val="tx2"/>
                </a:solidFill>
                <a:latin typeface="微软雅黑" panose="020B0503020204020204" charset="-122"/>
                <a:ea typeface="微软雅黑" panose="020B0503020204020204" charset="-122"/>
                <a:cs typeface="宋体" pitchFamily="2" charset="-122"/>
                <a:sym typeface="+mn-ea"/>
              </a:rPr>
              <a:t>CMA</a:t>
            </a:r>
            <a:r>
              <a:rPr lang="en-US" sz="2000">
                <a:solidFill>
                  <a:srgbClr val="000000"/>
                </a:solidFill>
                <a:latin typeface="微软雅黑" panose="020B0503020204020204" charset="-122"/>
                <a:ea typeface="微软雅黑" panose="020B0503020204020204" charset="-122"/>
                <a:cs typeface="宋体" pitchFamily="2" charset="-122"/>
                <a:sym typeface="+mn-ea"/>
              </a:rPr>
              <a:t>)</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endParaRPr>
          </a:p>
        </p:txBody>
      </p:sp>
      <p:sp>
        <p:nvSpPr>
          <p:cNvPr id="2" name="圆角矩形 1"/>
          <p:cNvSpPr/>
          <p:nvPr>
            <p:custDataLst>
              <p:tags r:id="rId4"/>
            </p:custDataLst>
          </p:nvPr>
        </p:nvSpPr>
        <p:spPr>
          <a:xfrm>
            <a:off x="3673475" y="1816735"/>
            <a:ext cx="1743710" cy="3865880"/>
          </a:xfrm>
          <a:prstGeom prst="roundRect">
            <a:avLst/>
          </a:prstGeom>
          <a:noFill/>
          <a:ln w="9525" cap="flat" cmpd="sng" algn="ctr">
            <a:noFill/>
            <a:prstDash val="solid"/>
            <a:round/>
            <a:headEnd type="none" w="med" len="med"/>
            <a:tailEnd type="none" w="med" len="med"/>
          </a:ln>
        </p:spPr>
        <p:txBody>
          <a:bodyPr vert="horz" wrap="square" lIns="121920" tIns="60960" rIns="121920" bIns="60960" numCol="1" rtlCol="0" anchor="t" anchorCtr="0" compatLnSpc="1"/>
          <a:lstStyle/>
          <a:p>
            <a:pPr marL="342900" marR="0" indent="-342900" algn="l" defTabSz="914400" rtl="0" eaLnBrk="0" fontAlgn="base" latinLnBrk="0" hangingPunct="0">
              <a:lnSpc>
                <a:spcPct val="100000"/>
              </a:lnSpc>
              <a:spcBef>
                <a:spcPct val="0"/>
              </a:spcBef>
              <a:spcAft>
                <a:spcPct val="0"/>
              </a:spcAft>
              <a:buClrTx/>
              <a:buSzTx/>
              <a:buFont typeface="Wingdings" panose="05000000000000000000" charset="0"/>
              <a:buChar char="Ø"/>
            </a:pPr>
            <a:endParaRPr kumimoji="0" lang="en-US" altLang="zh-CN" sz="2000" b="1" i="0" u="none" strike="noStrike" cap="none" normalizeH="0" baseline="0" noProof="0" dirty="0">
              <a:ln>
                <a:noFill/>
              </a:ln>
              <a:solidFill>
                <a:srgbClr val="2F5597"/>
              </a:solidFill>
              <a:effectLst/>
              <a:uLnTx/>
              <a:uFillTx/>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7"/>
          <a:stretch>
            <a:fillRect/>
          </a:stretch>
        </p:blipFill>
        <p:spPr>
          <a:xfrm>
            <a:off x="3411220" y="1354455"/>
            <a:ext cx="8508365" cy="4686300"/>
          </a:xfrm>
          <a:prstGeom prst="rect">
            <a:avLst/>
          </a:prstGeom>
        </p:spPr>
      </p:pic>
      <p:sp>
        <p:nvSpPr>
          <p:cNvPr id="4" name="文本框 3"/>
          <p:cNvSpPr txBox="1"/>
          <p:nvPr/>
        </p:nvSpPr>
        <p:spPr>
          <a:xfrm>
            <a:off x="4197350" y="1155700"/>
            <a:ext cx="7229475" cy="454660"/>
          </a:xfrm>
          <a:prstGeom prst="rect">
            <a:avLst/>
          </a:prstGeom>
          <a:solidFill>
            <a:schemeClr val="bg1"/>
          </a:solidFill>
        </p:spPr>
        <p:txBody>
          <a:bodyPr wrap="square" rtlCol="0" anchor="t">
            <a:noAutofit/>
          </a:bodyPr>
          <a:lstStyle/>
          <a:p>
            <a:pPr indent="0" algn="ctr">
              <a:lnSpc>
                <a:spcPct val="150000"/>
              </a:lnSpc>
              <a:buNone/>
            </a:pPr>
            <a:r>
              <a:rPr lang="en-US" altLang="zh-CN" sz="2000">
                <a:solidFill>
                  <a:srgbClr val="000000"/>
                </a:solidFill>
                <a:latin typeface="微软雅黑" panose="020B0503020204020204" charset="-122"/>
                <a:ea typeface="微软雅黑" panose="020B0503020204020204" charset="-122"/>
                <a:cs typeface="宋体" pitchFamily="2" charset="-122"/>
                <a:sym typeface="+mn-ea"/>
              </a:rPr>
              <a:t>SSI </a:t>
            </a:r>
            <a:r>
              <a:rPr lang="en-US" sz="2000">
                <a:solidFill>
                  <a:srgbClr val="000000"/>
                </a:solidFill>
                <a:latin typeface="微软雅黑" panose="020B0503020204020204" charset="-122"/>
                <a:ea typeface="微软雅黑" panose="020B0503020204020204" charset="-122"/>
                <a:cs typeface="宋体" pitchFamily="2" charset="-122"/>
                <a:sym typeface="+mn-ea"/>
              </a:rPr>
              <a:t>96</a:t>
            </a:r>
            <a:r>
              <a:rPr lang="en-US" altLang="zh-CN" sz="2000">
                <a:solidFill>
                  <a:srgbClr val="000000"/>
                </a:solidFill>
                <a:latin typeface="微软雅黑" panose="020B0503020204020204" charset="-122"/>
                <a:ea typeface="微软雅黑" panose="020B0503020204020204" charset="-122"/>
                <a:cs typeface="宋体" pitchFamily="2" charset="-122"/>
                <a:sym typeface="+mn-ea"/>
              </a:rPr>
              <a:t> stations (including 17 DHI stations)</a:t>
            </a:r>
          </a:p>
        </p:txBody>
      </p:sp>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43"/>
          <p:cNvSpPr/>
          <p:nvPr>
            <p:custDataLst>
              <p:tags r:id="rId1"/>
            </p:custDataLst>
          </p:nvPr>
        </p:nvSpPr>
        <p:spPr bwMode="auto">
          <a:xfrm>
            <a:off x="6029960" y="1115060"/>
            <a:ext cx="5629910" cy="5026025"/>
          </a:xfrm>
          <a:prstGeom prst="roundRect">
            <a:avLst/>
          </a:prstGeom>
          <a:ln w="38100">
            <a:prstDash val="sysDash"/>
            <a:headEnd type="none" w="med" len="med"/>
            <a:tailEnd type="none" w="med" len="med"/>
          </a:ln>
        </p:spPr>
        <p:style>
          <a:lnRef idx="2">
            <a:schemeClr val="accent1"/>
          </a:lnRef>
          <a:fillRef idx="0">
            <a:srgbClr val="FFFFFF"/>
          </a:fillRef>
          <a:effectRef idx="0">
            <a:srgbClr val="FFFFFF"/>
          </a:effectRef>
          <a:fontRef idx="minor">
            <a:schemeClr val="tx1"/>
          </a:fontRef>
        </p:style>
        <p:txBody>
          <a:bodyPr/>
          <a:lstStyle/>
          <a:p>
            <a:pPr marR="0" lvl="0" indent="0" algn="just" defTabSz="914400" rtl="0" eaLnBrk="0" fontAlgn="base" latinLnBrk="0" hangingPunct="0">
              <a:lnSpc>
                <a:spcPct val="100000"/>
              </a:lnSpc>
              <a:spcBef>
                <a:spcPct val="0"/>
              </a:spcBef>
              <a:spcAft>
                <a:spcPct val="0"/>
              </a:spcAft>
              <a:buClrTx/>
              <a:buSzPct val="65000"/>
              <a:buNone/>
            </a:pP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mc:AlternateContent xmlns:mc="http://schemas.openxmlformats.org/markup-compatibility/2006" xmlns:a14="http://schemas.microsoft.com/office/drawing/2010/main">
        <mc:Choice Requires="a14">
          <p:sp>
            <p:nvSpPr>
              <p:cNvPr id="27" name="文本框 26"/>
              <p:cNvSpPr txBox="1"/>
              <p:nvPr/>
            </p:nvSpPr>
            <p:spPr>
              <a:xfrm>
                <a:off x="6229985" y="1844040"/>
                <a:ext cx="5376545" cy="3761740"/>
              </a:xfrm>
              <a:prstGeom prst="rect">
                <a:avLst/>
              </a:prstGeom>
              <a:noFill/>
            </p:spPr>
            <p:txBody>
              <a:bodyPr wrap="square" rtlCol="0" anchor="t">
                <a:noAutofit/>
              </a:bodyPr>
              <a:lstStyle/>
              <a:p>
                <a:pPr indent="0">
                  <a:lnSpc>
                    <a:spcPct val="150000"/>
                  </a:lnSpc>
                  <a:buNone/>
                </a:pPr>
                <a:r>
                  <a:rPr lang="zh-CN" altLang="en-US" b="1" kern="100" noProof="0" dirty="0">
                    <a:latin typeface="微软雅黑" panose="020B0503020204020204" charset="-122"/>
                    <a:ea typeface="微软雅黑" panose="020B0503020204020204" charset="-122"/>
                    <a:cs typeface="Calibri Light" panose="020F0302020204030204" pitchFamily="34" charset="0"/>
                    <a:sym typeface="+mn-ea"/>
                  </a:rPr>
                  <a:t>1.</a:t>
                </a:r>
                <a:r>
                  <a:rPr lang="en-US" altLang="zh-CN" b="1" kern="100" noProof="0" dirty="0">
                    <a:latin typeface="微软雅黑" panose="020B0503020204020204" charset="-122"/>
                    <a:ea typeface="微软雅黑" panose="020B0503020204020204" charset="-122"/>
                    <a:cs typeface="Calibri Light" panose="020F0302020204030204" pitchFamily="34" charset="0"/>
                    <a:sym typeface="+mn-ea"/>
                  </a:rPr>
                  <a:t>normalized </a:t>
                </a:r>
                <a:r>
                  <a:rPr lang="zh-CN" altLang="en-US" b="1" kern="100" noProof="0" dirty="0">
                    <a:latin typeface="微软雅黑" panose="020B0503020204020204" charset="-122"/>
                    <a:ea typeface="微软雅黑" panose="020B0503020204020204" charset="-122"/>
                    <a:cs typeface="Calibri Light" panose="020F0302020204030204" pitchFamily="34" charset="0"/>
                    <a:sym typeface="+mn-ea"/>
                  </a:rPr>
                  <a:t>Mean Bias Deviation</a:t>
                </a:r>
              </a:p>
              <a:p>
                <a:pPr indent="0">
                  <a:lnSpc>
                    <a:spcPct val="150000"/>
                  </a:lnSpc>
                  <a:buNone/>
                </a:pPr>
                <a14:m>
                  <m:oMathPara xmlns:m="http://schemas.openxmlformats.org/officeDocument/2006/math">
                    <m:oMathParaPr>
                      <m:jc m:val="center"/>
                    </m:oMathParaPr>
                    <m:oMath xmlns:m="http://schemas.openxmlformats.org/officeDocument/2006/math">
                      <m:r>
                        <a:rPr lang="en-US" altLang="zh-CN" b="1" i="1" kern="100" noProof="0" dirty="0">
                          <a:solidFill>
                            <a:schemeClr val="tx2"/>
                          </a:solidFill>
                          <a:latin typeface="Cambria Math" panose="02040503050406030204" charset="0"/>
                          <a:ea typeface="微软雅黑" panose="020B0503020204020204" charset="-122"/>
                          <a:cs typeface="Cambria Math" panose="02040503050406030204" charset="0"/>
                          <a:sym typeface="+mn-ea"/>
                        </a:rPr>
                        <m:t>𝒏𝑴𝑩𝑫</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f>
                        <m:f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fPr>
                        <m:num>
                          <m:r>
                            <a:rPr lang="en-US" altLang="zh-CN" b="1" i="1" kern="100" noProof="0" dirty="0">
                              <a:latin typeface="Cambria Math" panose="02040503050406030204" charset="0"/>
                              <a:ea typeface="微软雅黑" panose="020B0503020204020204" charset="-122"/>
                              <a:cs typeface="Cambria Math" panose="02040503050406030204" charset="0"/>
                              <a:sym typeface="+mn-ea"/>
                            </a:rPr>
                            <m:t>𝟏</m:t>
                          </m:r>
                        </m:num>
                        <m:den>
                          <m:r>
                            <a:rPr lang="en-US" altLang="zh-CN" b="1" i="1" kern="100" noProof="0" dirty="0">
                              <a:latin typeface="Cambria Math" panose="02040503050406030204" charset="0"/>
                              <a:ea typeface="微软雅黑" panose="020B0503020204020204" charset="-122"/>
                              <a:cs typeface="Cambria Math" panose="02040503050406030204" charset="0"/>
                              <a:sym typeface="+mn-ea"/>
                            </a:rPr>
                            <m:t>𝒏𝑬</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r>
                            <a:rPr lang="en-US" altLang="zh-CN" b="1" i="1" kern="100" noProof="0" dirty="0">
                              <a:latin typeface="Cambria Math" panose="02040503050406030204" charset="0"/>
                              <a:ea typeface="微软雅黑" panose="020B0503020204020204" charset="-122"/>
                              <a:cs typeface="Cambria Math" panose="02040503050406030204" charset="0"/>
                              <a:sym typeface="+mn-ea"/>
                            </a:rPr>
                            <m:t>𝒙</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den>
                      </m:f>
                      <m:nary>
                        <m:naryPr>
                          <m:chr m:val="∑"/>
                          <m:limLoc m:val="subSup"/>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naryPr>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r>
                            <a:rPr lang="en-US" altLang="zh-CN" b="1" i="1" kern="100" noProof="0" dirty="0">
                              <a:latin typeface="Cambria Math" panose="02040503050406030204" charset="0"/>
                              <a:ea typeface="微软雅黑" panose="020B0503020204020204" charset="-122"/>
                              <a:cs typeface="Cambria Math" panose="02040503050406030204" charset="0"/>
                              <a:sym typeface="+mn-ea"/>
                            </a:rPr>
                            <m:t>𝟏</m:t>
                          </m:r>
                        </m:sub>
                        <m:sup>
                          <m:r>
                            <a:rPr lang="en-US" altLang="zh-CN" b="1" i="1" kern="100" noProof="0" dirty="0">
                              <a:latin typeface="Cambria Math" panose="02040503050406030204" charset="0"/>
                              <a:ea typeface="微软雅黑" panose="020B0503020204020204" charset="-122"/>
                              <a:cs typeface="Cambria Math" panose="02040503050406030204" charset="0"/>
                              <a:sym typeface="+mn-ea"/>
                            </a:rPr>
                            <m:t>𝒏</m:t>
                          </m:r>
                        </m:sup>
                        <m:e>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sSub>
                            <m:sSub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sSubPr>
                            <m:e>
                              <m:r>
                                <a:rPr lang="en-US" altLang="zh-CN" b="1" i="1" kern="100" noProof="0" dirty="0">
                                  <a:latin typeface="Cambria Math" panose="02040503050406030204" charset="0"/>
                                  <a:ea typeface="微软雅黑" panose="020B0503020204020204" charset="-122"/>
                                  <a:cs typeface="Cambria Math" panose="02040503050406030204" charset="0"/>
                                  <a:sym typeface="+mn-ea"/>
                                </a:rPr>
                                <m:t>𝒑</m:t>
                              </m:r>
                            </m:e>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sub>
                          </m:sSub>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sSub>
                            <m:sSub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sSubPr>
                            <m:e>
                              <m:r>
                                <a:rPr lang="en-US" altLang="zh-CN" b="1" i="1" kern="100" noProof="0" dirty="0">
                                  <a:latin typeface="Cambria Math" panose="02040503050406030204" charset="0"/>
                                  <a:ea typeface="微软雅黑" panose="020B0503020204020204" charset="-122"/>
                                  <a:cs typeface="Cambria Math" panose="02040503050406030204" charset="0"/>
                                  <a:sym typeface="+mn-ea"/>
                                </a:rPr>
                                <m:t>𝒙</m:t>
                              </m:r>
                            </m:e>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sub>
                          </m:sSub>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e>
                      </m:nary>
                    </m:oMath>
                  </m:oMathPara>
                </a14:m>
                <a:endParaRPr lang="zh-CN" altLang="en-US" b="1" kern="100" noProof="0" dirty="0">
                  <a:latin typeface="微软雅黑" panose="020B0503020204020204" charset="-122"/>
                  <a:ea typeface="微软雅黑" panose="020B0503020204020204" charset="-122"/>
                  <a:cs typeface="Calibri Light" panose="020F0302020204030204" pitchFamily="34" charset="0"/>
                  <a:sym typeface="+mn-ea"/>
                </a:endParaRPr>
              </a:p>
              <a:p>
                <a:pPr indent="0">
                  <a:lnSpc>
                    <a:spcPct val="150000"/>
                  </a:lnSpc>
                  <a:buNone/>
                </a:pPr>
                <a:r>
                  <a:rPr lang="zh-CN" altLang="en-US" b="1" kern="100" noProof="0" dirty="0">
                    <a:latin typeface="微软雅黑" panose="020B0503020204020204" charset="-122"/>
                    <a:ea typeface="微软雅黑" panose="020B0503020204020204" charset="-122"/>
                    <a:cs typeface="Calibri Light" panose="020F0302020204030204" pitchFamily="34" charset="0"/>
                    <a:sym typeface="+mn-ea"/>
                  </a:rPr>
                  <a:t>2.</a:t>
                </a:r>
                <a:r>
                  <a:rPr lang="en-US" altLang="zh-CN" b="1" kern="100" noProof="0" dirty="0">
                    <a:latin typeface="微软雅黑" panose="020B0503020204020204" charset="-122"/>
                    <a:ea typeface="微软雅黑" panose="020B0503020204020204" charset="-122"/>
                    <a:cs typeface="Calibri Light" panose="020F0302020204030204" pitchFamily="34" charset="0"/>
                    <a:sym typeface="+mn-ea"/>
                  </a:rPr>
                  <a:t>normalized </a:t>
                </a:r>
                <a:r>
                  <a:rPr lang="zh-CN" altLang="en-US" b="1" kern="100" noProof="0" dirty="0">
                    <a:latin typeface="微软雅黑" panose="020B0503020204020204" charset="-122"/>
                    <a:ea typeface="微软雅黑" panose="020B0503020204020204" charset="-122"/>
                    <a:cs typeface="Calibri Light" panose="020F0302020204030204" pitchFamily="34" charset="0"/>
                    <a:sym typeface="+mn-ea"/>
                  </a:rPr>
                  <a:t>Mean Absolute Bias Deviation</a:t>
                </a:r>
              </a:p>
              <a:p>
                <a:pPr indent="0">
                  <a:lnSpc>
                    <a:spcPct val="150000"/>
                  </a:lnSpc>
                  <a:buNone/>
                </a:pPr>
                <a14:m>
                  <m:oMathPara xmlns:m="http://schemas.openxmlformats.org/officeDocument/2006/math">
                    <m:oMathParaPr>
                      <m:jc m:val="center"/>
                    </m:oMathParaPr>
                    <m:oMath xmlns:m="http://schemas.openxmlformats.org/officeDocument/2006/math">
                      <m:r>
                        <a:rPr lang="en-US" altLang="zh-CN" b="1" i="1" kern="100" noProof="0" dirty="0">
                          <a:solidFill>
                            <a:schemeClr val="tx2"/>
                          </a:solidFill>
                          <a:latin typeface="Cambria Math" panose="02040503050406030204" charset="0"/>
                          <a:ea typeface="微软雅黑" panose="020B0503020204020204" charset="-122"/>
                          <a:cs typeface="Cambria Math" panose="02040503050406030204" charset="0"/>
                          <a:sym typeface="+mn-ea"/>
                        </a:rPr>
                        <m:t>𝒏𝑴𝑨𝑩𝑫</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f>
                        <m:f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fPr>
                        <m:num>
                          <m:r>
                            <a:rPr lang="en-US" altLang="zh-CN" b="1" i="1" kern="100" noProof="0" dirty="0">
                              <a:latin typeface="Cambria Math" panose="02040503050406030204" charset="0"/>
                              <a:ea typeface="微软雅黑" panose="020B0503020204020204" charset="-122"/>
                              <a:cs typeface="Cambria Math" panose="02040503050406030204" charset="0"/>
                              <a:sym typeface="+mn-ea"/>
                            </a:rPr>
                            <m:t>𝟏</m:t>
                          </m:r>
                        </m:num>
                        <m:den>
                          <m:r>
                            <a:rPr lang="en-US" altLang="zh-CN" b="1" i="1" kern="100" noProof="0" dirty="0">
                              <a:latin typeface="Cambria Math" panose="02040503050406030204" charset="0"/>
                              <a:ea typeface="微软雅黑" panose="020B0503020204020204" charset="-122"/>
                              <a:cs typeface="Cambria Math" panose="02040503050406030204" charset="0"/>
                              <a:sym typeface="+mn-ea"/>
                            </a:rPr>
                            <m:t>𝒏𝑬</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r>
                            <a:rPr lang="en-US" altLang="zh-CN" b="1" i="1" kern="100" noProof="0" dirty="0">
                              <a:latin typeface="Cambria Math" panose="02040503050406030204" charset="0"/>
                              <a:ea typeface="微软雅黑" panose="020B0503020204020204" charset="-122"/>
                              <a:cs typeface="Cambria Math" panose="02040503050406030204" charset="0"/>
                              <a:sym typeface="+mn-ea"/>
                            </a:rPr>
                            <m:t>𝒙</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den>
                      </m:f>
                      <m:nary>
                        <m:naryPr>
                          <m:chr m:val="∑"/>
                          <m:limLoc m:val="subSup"/>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naryPr>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r>
                            <a:rPr lang="en-US" altLang="zh-CN" b="1" i="1" kern="100" noProof="0" dirty="0">
                              <a:latin typeface="Cambria Math" panose="02040503050406030204" charset="0"/>
                              <a:ea typeface="微软雅黑" panose="020B0503020204020204" charset="-122"/>
                              <a:cs typeface="Cambria Math" panose="02040503050406030204" charset="0"/>
                              <a:sym typeface="+mn-ea"/>
                            </a:rPr>
                            <m:t>𝟏</m:t>
                          </m:r>
                        </m:sub>
                        <m:sup>
                          <m:r>
                            <a:rPr lang="en-US" altLang="zh-CN" b="1" i="1" kern="100" noProof="0" dirty="0">
                              <a:latin typeface="Cambria Math" panose="02040503050406030204" charset="0"/>
                              <a:ea typeface="微软雅黑" panose="020B0503020204020204" charset="-122"/>
                              <a:cs typeface="Cambria Math" panose="02040503050406030204" charset="0"/>
                              <a:sym typeface="+mn-ea"/>
                            </a:rPr>
                            <m:t>𝒏</m:t>
                          </m:r>
                        </m:sup>
                        <m:e>
                          <m:d>
                            <m:dPr>
                              <m:begChr m:val="|"/>
                              <m:endChr m:val="|"/>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dPr>
                            <m:e>
                              <m:sSub>
                                <m:sSub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sSubPr>
                                <m:e>
                                  <m:r>
                                    <a:rPr lang="en-US" altLang="zh-CN" b="1" i="1" kern="100" noProof="0" dirty="0">
                                      <a:latin typeface="Cambria Math" panose="02040503050406030204" charset="0"/>
                                      <a:ea typeface="微软雅黑" panose="020B0503020204020204" charset="-122"/>
                                      <a:cs typeface="Cambria Math" panose="02040503050406030204" charset="0"/>
                                      <a:sym typeface="+mn-ea"/>
                                    </a:rPr>
                                    <m:t>𝒑</m:t>
                                  </m:r>
                                </m:e>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sub>
                              </m:sSub>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sSub>
                                <m:sSub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sSubPr>
                                <m:e>
                                  <m:r>
                                    <a:rPr lang="en-US" altLang="zh-CN" b="1" i="1" kern="100" noProof="0" dirty="0">
                                      <a:latin typeface="Cambria Math" panose="02040503050406030204" charset="0"/>
                                      <a:ea typeface="微软雅黑" panose="020B0503020204020204" charset="-122"/>
                                      <a:cs typeface="Cambria Math" panose="02040503050406030204" charset="0"/>
                                      <a:sym typeface="+mn-ea"/>
                                    </a:rPr>
                                    <m:t>𝒙</m:t>
                                  </m:r>
                                </m:e>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sub>
                              </m:sSub>
                            </m:e>
                          </m:d>
                        </m:e>
                      </m:nary>
                    </m:oMath>
                  </m:oMathPara>
                </a14:m>
                <a:endParaRPr lang="zh-CN" altLang="en-US" b="1" kern="100" noProof="0" dirty="0">
                  <a:latin typeface="微软雅黑" panose="020B0503020204020204" charset="-122"/>
                  <a:ea typeface="微软雅黑" panose="020B0503020204020204" charset="-122"/>
                  <a:cs typeface="Calibri Light" panose="020F0302020204030204" pitchFamily="34" charset="0"/>
                  <a:sym typeface="+mn-ea"/>
                </a:endParaRPr>
              </a:p>
              <a:p>
                <a:pPr indent="0">
                  <a:lnSpc>
                    <a:spcPct val="150000"/>
                  </a:lnSpc>
                  <a:buNone/>
                </a:pPr>
                <a:r>
                  <a:rPr lang="zh-CN" altLang="en-US" b="1" kern="100" noProof="0" dirty="0">
                    <a:latin typeface="微软雅黑" panose="020B0503020204020204" charset="-122"/>
                    <a:ea typeface="微软雅黑" panose="020B0503020204020204" charset="-122"/>
                    <a:cs typeface="Calibri Light" panose="020F0302020204030204" pitchFamily="34" charset="0"/>
                    <a:sym typeface="+mn-ea"/>
                  </a:rPr>
                  <a:t>3.</a:t>
                </a:r>
                <a:r>
                  <a:rPr lang="en-US" altLang="zh-CN" b="1" kern="100" noProof="0" dirty="0">
                    <a:latin typeface="微软雅黑" panose="020B0503020204020204" charset="-122"/>
                    <a:ea typeface="微软雅黑" panose="020B0503020204020204" charset="-122"/>
                    <a:cs typeface="Calibri Light" panose="020F0302020204030204" pitchFamily="34" charset="0"/>
                    <a:sym typeface="+mn-ea"/>
                  </a:rPr>
                  <a:t>normalized </a:t>
                </a:r>
                <a:r>
                  <a:rPr lang="zh-CN" altLang="en-US" b="1" kern="100" noProof="0" dirty="0">
                    <a:latin typeface="微软雅黑" panose="020B0503020204020204" charset="-122"/>
                    <a:ea typeface="微软雅黑" panose="020B0503020204020204" charset="-122"/>
                    <a:cs typeface="Calibri Light" panose="020F0302020204030204" pitchFamily="34" charset="0"/>
                    <a:sym typeface="+mn-ea"/>
                  </a:rPr>
                  <a:t>Root Mean Square Deviation</a:t>
                </a:r>
              </a:p>
              <a:p>
                <a:pPr indent="0">
                  <a:lnSpc>
                    <a:spcPct val="150000"/>
                  </a:lnSpc>
                  <a:buNone/>
                </a:pPr>
                <a14:m>
                  <m:oMathPara xmlns:m="http://schemas.openxmlformats.org/officeDocument/2006/math">
                    <m:oMathParaPr>
                      <m:jc m:val="center"/>
                    </m:oMathParaPr>
                    <m:oMath xmlns:m="http://schemas.openxmlformats.org/officeDocument/2006/math">
                      <m:r>
                        <a:rPr lang="en-US" altLang="zh-CN" b="1" i="1" kern="100" noProof="0" dirty="0">
                          <a:solidFill>
                            <a:schemeClr val="tx2"/>
                          </a:solidFill>
                          <a:latin typeface="Cambria Math" panose="02040503050406030204" charset="0"/>
                          <a:ea typeface="微软雅黑" panose="020B0503020204020204" charset="-122"/>
                          <a:cs typeface="Cambria Math" panose="02040503050406030204" charset="0"/>
                          <a:sym typeface="+mn-ea"/>
                        </a:rPr>
                        <m:t>𝒏𝑹𝑴𝑺𝑫</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f>
                        <m:f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fPr>
                        <m:num>
                          <m:r>
                            <a:rPr lang="en-US" altLang="zh-CN" b="1" i="1" kern="100" noProof="0" dirty="0">
                              <a:latin typeface="Cambria Math" panose="02040503050406030204" charset="0"/>
                              <a:ea typeface="微软雅黑" panose="020B0503020204020204" charset="-122"/>
                              <a:cs typeface="Cambria Math" panose="02040503050406030204" charset="0"/>
                              <a:sym typeface="+mn-ea"/>
                            </a:rPr>
                            <m:t>𝟏</m:t>
                          </m:r>
                        </m:num>
                        <m:den>
                          <m:r>
                            <a:rPr lang="en-US" altLang="zh-CN" b="1" i="1" kern="100" noProof="0" dirty="0">
                              <a:latin typeface="Cambria Math" panose="02040503050406030204" charset="0"/>
                              <a:ea typeface="微软雅黑" panose="020B0503020204020204" charset="-122"/>
                              <a:cs typeface="Cambria Math" panose="02040503050406030204" charset="0"/>
                              <a:sym typeface="+mn-ea"/>
                            </a:rPr>
                            <m:t>𝑬</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r>
                            <a:rPr lang="en-US" altLang="zh-CN" b="1" i="1" kern="100" noProof="0" dirty="0">
                              <a:latin typeface="Cambria Math" panose="02040503050406030204" charset="0"/>
                              <a:ea typeface="微软雅黑" panose="020B0503020204020204" charset="-122"/>
                              <a:cs typeface="Cambria Math" panose="02040503050406030204" charset="0"/>
                              <a:sym typeface="+mn-ea"/>
                            </a:rPr>
                            <m:t>𝒙</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den>
                      </m:f>
                      <m:rad>
                        <m:radPr>
                          <m:degHide m:val="on"/>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radPr>
                        <m:deg/>
                        <m:e>
                          <m:f>
                            <m:f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fPr>
                            <m:num>
                              <m:r>
                                <a:rPr lang="en-US" altLang="zh-CN" b="1" i="1" kern="100" noProof="0" dirty="0">
                                  <a:latin typeface="Cambria Math" panose="02040503050406030204" charset="0"/>
                                  <a:ea typeface="微软雅黑" panose="020B0503020204020204" charset="-122"/>
                                  <a:cs typeface="Cambria Math" panose="02040503050406030204" charset="0"/>
                                  <a:sym typeface="+mn-ea"/>
                                </a:rPr>
                                <m:t>𝟏</m:t>
                              </m:r>
                            </m:num>
                            <m:den>
                              <m:r>
                                <a:rPr lang="en-US" altLang="zh-CN" b="1" i="1" kern="100" noProof="0" dirty="0">
                                  <a:latin typeface="Cambria Math" panose="02040503050406030204" charset="0"/>
                                  <a:ea typeface="微软雅黑" panose="020B0503020204020204" charset="-122"/>
                                  <a:cs typeface="Cambria Math" panose="02040503050406030204" charset="0"/>
                                  <a:sym typeface="+mn-ea"/>
                                </a:rPr>
                                <m:t>𝒏</m:t>
                              </m:r>
                            </m:den>
                          </m:f>
                          <m:nary>
                            <m:naryPr>
                              <m:chr m:val="∑"/>
                              <m:limLoc m:val="subSup"/>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naryPr>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r>
                                <a:rPr lang="en-US" altLang="zh-CN" b="1" i="1" kern="100" noProof="0" dirty="0">
                                  <a:latin typeface="Cambria Math" panose="02040503050406030204" charset="0"/>
                                  <a:ea typeface="微软雅黑" panose="020B0503020204020204" charset="-122"/>
                                  <a:cs typeface="Cambria Math" panose="02040503050406030204" charset="0"/>
                                  <a:sym typeface="+mn-ea"/>
                                </a:rPr>
                                <m:t>𝟏</m:t>
                              </m:r>
                            </m:sub>
                            <m:sup>
                              <m:r>
                                <a:rPr lang="en-US" altLang="zh-CN" b="1" i="1" kern="100" noProof="0" dirty="0">
                                  <a:latin typeface="Cambria Math" panose="02040503050406030204" charset="0"/>
                                  <a:ea typeface="微软雅黑" panose="020B0503020204020204" charset="-122"/>
                                  <a:cs typeface="Cambria Math" panose="02040503050406030204" charset="0"/>
                                  <a:sym typeface="+mn-ea"/>
                                </a:rPr>
                                <m:t>𝒏</m:t>
                              </m:r>
                            </m:sup>
                            <m:e>
                              <m:sSup>
                                <m:sSup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sSupPr>
                                <m:e>
                                  <m:d>
                                    <m:d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dPr>
                                    <m:e>
                                      <m:sSub>
                                        <m:sSub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sSubPr>
                                        <m:e>
                                          <m:r>
                                            <a:rPr lang="en-US" altLang="zh-CN" b="1" i="1" kern="100" noProof="0" dirty="0">
                                              <a:latin typeface="Cambria Math" panose="02040503050406030204" charset="0"/>
                                              <a:ea typeface="微软雅黑" panose="020B0503020204020204" charset="-122"/>
                                              <a:cs typeface="Cambria Math" panose="02040503050406030204" charset="0"/>
                                              <a:sym typeface="+mn-ea"/>
                                            </a:rPr>
                                            <m:t>𝒑</m:t>
                                          </m:r>
                                        </m:e>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sub>
                                      </m:sSub>
                                      <m:r>
                                        <a:rPr lang="en-US" altLang="zh-CN" b="1" i="1" kern="100" noProof="0" dirty="0">
                                          <a:latin typeface="Cambria Math" panose="02040503050406030204" charset="0"/>
                                          <a:ea typeface="微软雅黑" panose="020B0503020204020204" charset="-122"/>
                                          <a:cs typeface="Cambria Math" panose="02040503050406030204" charset="0"/>
                                          <a:sym typeface="+mn-ea"/>
                                        </a:rPr>
                                        <m:t>−</m:t>
                                      </m:r>
                                      <m:sSub>
                                        <m:sSubPr>
                                          <m:ctrlPr>
                                            <a:rPr lang="en-US" altLang="zh-CN" b="1" i="1" kern="100" noProof="0" dirty="0">
                                              <a:latin typeface="Cambria Math" panose="02040503050406030204" pitchFamily="18" charset="0"/>
                                              <a:ea typeface="微软雅黑" panose="020B0503020204020204" charset="-122"/>
                                              <a:cs typeface="Cambria Math" panose="02040503050406030204" charset="0"/>
                                              <a:sym typeface="+mn-ea"/>
                                            </a:rPr>
                                          </m:ctrlPr>
                                        </m:sSubPr>
                                        <m:e>
                                          <m:r>
                                            <a:rPr lang="en-US" altLang="zh-CN" b="1" i="1" kern="100" noProof="0" dirty="0">
                                              <a:latin typeface="Cambria Math" panose="02040503050406030204" charset="0"/>
                                              <a:ea typeface="微软雅黑" panose="020B0503020204020204" charset="-122"/>
                                              <a:cs typeface="Cambria Math" panose="02040503050406030204" charset="0"/>
                                              <a:sym typeface="+mn-ea"/>
                                            </a:rPr>
                                            <m:t>𝒙</m:t>
                                          </m:r>
                                        </m:e>
                                        <m:sub>
                                          <m:r>
                                            <a:rPr lang="en-US" altLang="zh-CN" b="1" i="1" kern="100" noProof="0" dirty="0">
                                              <a:latin typeface="Cambria Math" panose="02040503050406030204" charset="0"/>
                                              <a:ea typeface="微软雅黑" panose="020B0503020204020204" charset="-122"/>
                                              <a:cs typeface="Cambria Math" panose="02040503050406030204" charset="0"/>
                                              <a:sym typeface="+mn-ea"/>
                                            </a:rPr>
                                            <m:t>𝒊</m:t>
                                          </m:r>
                                        </m:sub>
                                      </m:sSub>
                                    </m:e>
                                  </m:d>
                                </m:e>
                                <m:sup>
                                  <m:r>
                                    <a:rPr lang="en-US" altLang="zh-CN" b="1" i="1" kern="100" noProof="0" dirty="0">
                                      <a:latin typeface="Cambria Math" panose="02040503050406030204" charset="0"/>
                                      <a:ea typeface="微软雅黑" panose="020B0503020204020204" charset="-122"/>
                                      <a:cs typeface="Cambria Math" panose="02040503050406030204" charset="0"/>
                                      <a:sym typeface="+mn-ea"/>
                                    </a:rPr>
                                    <m:t>𝟐</m:t>
                                  </m:r>
                                </m:sup>
                              </m:sSup>
                            </m:e>
                          </m:nary>
                        </m:e>
                      </m:rad>
                    </m:oMath>
                  </m:oMathPara>
                </a14:m>
                <a:endParaRPr lang="en-US" altLang="zh-CN" b="1" i="1" kern="100" noProof="0" dirty="0">
                  <a:latin typeface="Cambria Math" panose="02040503050406030204" charset="0"/>
                  <a:ea typeface="微软雅黑" panose="020B0503020204020204" charset="-122"/>
                  <a:cs typeface="Cambria Math" panose="02040503050406030204" charset="0"/>
                  <a:sym typeface="+mn-ea"/>
                </a:endParaRPr>
              </a:p>
              <a:p>
                <a:pPr indent="0">
                  <a:lnSpc>
                    <a:spcPct val="150000"/>
                  </a:lnSpc>
                  <a:buNone/>
                </a:pPr>
                <a:endParaRPr lang="zh-CN" altLang="en-US" b="1" kern="100" noProof="0" dirty="0">
                  <a:latin typeface="微软雅黑" panose="020B0503020204020204" charset="-122"/>
                  <a:ea typeface="微软雅黑" panose="020B0503020204020204" charset="-122"/>
                  <a:cs typeface="Calibri Light" panose="020F0302020204030204" pitchFamily="34" charset="0"/>
                  <a:sym typeface="+mn-ea"/>
                </a:endParaRPr>
              </a:p>
            </p:txBody>
          </p:sp>
        </mc:Choice>
        <mc:Fallback xmlns="">
          <p:sp>
            <p:nvSpPr>
              <p:cNvPr id="27" name="文本框 26"/>
              <p:cNvSpPr txBox="1">
                <a:spLocks noRot="1" noChangeAspect="1" noMove="1" noResize="1" noEditPoints="1" noAdjustHandles="1" noChangeArrowheads="1" noChangeShapeType="1" noTextEdit="1"/>
              </p:cNvSpPr>
              <p:nvPr/>
            </p:nvSpPr>
            <p:spPr>
              <a:xfrm>
                <a:off x="6229985" y="1844040"/>
                <a:ext cx="5376545" cy="3761740"/>
              </a:xfrm>
              <a:prstGeom prst="rect">
                <a:avLst/>
              </a:prstGeom>
              <a:blipFill rotWithShape="1">
                <a:blip r:embed="rId13"/>
                <a:stretch>
                  <a:fillRect b="-11614"/>
                </a:stretch>
              </a:blipFill>
            </p:spPr>
            <p:txBody>
              <a:bodyPr/>
              <a:lstStyle/>
              <a:p>
                <a:r>
                  <a:rPr lang="zh-CN" altLang="en-US">
                    <a:noFill/>
                  </a:rPr>
                  <a:t> </a:t>
                </a:r>
              </a:p>
            </p:txBody>
          </p:sp>
        </mc:Fallback>
      </mc:AlternateContent>
      <p:sp>
        <p:nvSpPr>
          <p:cNvPr id="5" name="矩形: 圆角 43"/>
          <p:cNvSpPr/>
          <p:nvPr>
            <p:custDataLst>
              <p:tags r:id="rId2"/>
            </p:custDataLst>
          </p:nvPr>
        </p:nvSpPr>
        <p:spPr bwMode="auto">
          <a:xfrm>
            <a:off x="6030595" y="1114425"/>
            <a:ext cx="3080748" cy="717550"/>
          </a:xfrm>
          <a:prstGeom prst="roundRect">
            <a:avLst/>
          </a:prstGeom>
          <a:solidFill>
            <a:schemeClr val="bg1">
              <a:lumMod val="95000"/>
            </a:schemeClr>
          </a:solidFill>
          <a:ln w="38100" cap="flat" cmpd="sng" algn="ctr">
            <a:solidFill>
              <a:schemeClr val="accent1"/>
            </a:solidFill>
            <a:prstDash val="sysDash"/>
            <a:round/>
            <a:headEnd type="none" w="med" len="med"/>
            <a:tailEnd type="none" w="med" len="med"/>
          </a:ln>
          <a:effectLst/>
        </p:spPr>
        <p:txBody>
          <a:bodyPr anchor="ctr" anchorCtr="0"/>
          <a:lstStyle/>
          <a:p>
            <a:pPr marR="0" lvl="0" indent="0" algn="ctr" defTabSz="914400" rtl="0" eaLnBrk="0" fontAlgn="base" latinLnBrk="0" hangingPunct="0">
              <a:lnSpc>
                <a:spcPct val="100000"/>
              </a:lnSpc>
              <a:spcBef>
                <a:spcPct val="0"/>
              </a:spcBef>
              <a:spcAft>
                <a:spcPct val="0"/>
              </a:spcAft>
              <a:buClrTx/>
              <a:buSzPct val="65000"/>
              <a:buFont typeface="Arial" panose="020B0604020202090204" pitchFamily="34" charset="0"/>
              <a:buNone/>
            </a:pPr>
            <a:r>
              <a:rPr lang="en-US" altLang="zh-CN" sz="2000" dirty="0">
                <a:ln>
                  <a:noFill/>
                </a:ln>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a:t>
            </a:r>
            <a:r>
              <a:rPr kumimoji="0" lang="en-US" altLang="zh-CN" sz="20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Diurnal</a:t>
            </a:r>
            <a:r>
              <a:rPr kumimoji="0" lang="zh-CN" altLang="en-US" sz="20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a:solidFill>
                  <a:srgbClr val="C0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Accuracy</a:t>
            </a:r>
          </a:p>
        </p:txBody>
      </p:sp>
      <p:sp>
        <p:nvSpPr>
          <p:cNvPr id="3" name="文本框 2"/>
          <p:cNvSpPr txBox="1"/>
          <p:nvPr>
            <p:custDataLst>
              <p:tags r:id="rId3"/>
            </p:custDataLst>
          </p:nvPr>
        </p:nvSpPr>
        <p:spPr>
          <a:xfrm>
            <a:off x="0" y="93980"/>
            <a:ext cx="9571990" cy="572770"/>
          </a:xfrm>
          <a:prstGeom prst="rect">
            <a:avLst/>
          </a:prstGeom>
          <a:noFill/>
        </p:spPr>
        <p:txBody>
          <a:bodyPr wrap="square" rtlCol="0">
            <a:noAutofit/>
          </a:bodyPr>
          <a:lstStyle/>
          <a:p>
            <a:r>
              <a:rPr lang="zh-CN" altLang="en-US" sz="3600" b="1">
                <a:latin typeface="微软雅黑" panose="020B0503020204020204" charset="-122"/>
                <a:ea typeface="微软雅黑" panose="020B0503020204020204" charset="-122"/>
                <a:cs typeface="微软雅黑" panose="020B0503020204020204" charset="-122"/>
                <a:sym typeface="+mn-ea"/>
              </a:rPr>
              <a:t>  </a:t>
            </a:r>
            <a:r>
              <a:rPr lang="en-US" altLang="zh-CN" sz="3600" b="1">
                <a:latin typeface="微软雅黑" panose="020B0503020204020204" charset="-122"/>
                <a:ea typeface="微软雅黑" panose="020B0503020204020204" charset="-122"/>
                <a:cs typeface="微软雅黑" panose="020B0503020204020204" charset="-122"/>
                <a:sym typeface="+mn-ea"/>
              </a:rPr>
              <a:t>2 </a:t>
            </a:r>
            <a:r>
              <a:rPr lang="zh-CN" altLang="en-US" sz="3600" b="1">
                <a:latin typeface="微软雅黑" panose="020B0503020204020204" charset="-122"/>
                <a:ea typeface="微软雅黑" panose="020B0503020204020204" charset="-122"/>
                <a:cs typeface="微软雅黑" panose="020B0503020204020204" charset="-122"/>
                <a:sym typeface="+mn-ea"/>
              </a:rPr>
              <a:t>Research Structure</a:t>
            </a:r>
            <a:r>
              <a:rPr lang="zh-CN" sz="3600" b="1">
                <a:latin typeface="微软雅黑" panose="020B0503020204020204" charset="-122"/>
                <a:ea typeface="微软雅黑" panose="020B0503020204020204" charset="-122"/>
                <a:cs typeface="微软雅黑" panose="020B0503020204020204" charset="-122"/>
                <a:sym typeface="+mn-ea"/>
              </a:rPr>
              <a:t>丨</a:t>
            </a:r>
            <a:r>
              <a:rPr lang="en-US" sz="3600" b="1">
                <a:solidFill>
                  <a:srgbClr val="2F5597"/>
                </a:solidFill>
                <a:latin typeface="微软雅黑" panose="020B0503020204020204" charset="-122"/>
                <a:ea typeface="微软雅黑" panose="020B0503020204020204" charset="-122"/>
                <a:cs typeface="微软雅黑" panose="020B0503020204020204" charset="-122"/>
                <a:sym typeface="+mn-ea"/>
              </a:rPr>
              <a:t>Method</a:t>
            </a:r>
          </a:p>
        </p:txBody>
      </p:sp>
      <p:sp>
        <p:nvSpPr>
          <p:cNvPr id="14" name="矩形: 圆角 43"/>
          <p:cNvSpPr/>
          <p:nvPr>
            <p:custDataLst>
              <p:tags r:id="rId4"/>
            </p:custDataLst>
          </p:nvPr>
        </p:nvSpPr>
        <p:spPr bwMode="auto">
          <a:xfrm>
            <a:off x="560070" y="5137782"/>
            <a:ext cx="4643755" cy="1501051"/>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R="0" lvl="0" indent="0" algn="ctr" defTabSz="914400" rtl="0" eaLnBrk="0" fontAlgn="base" latinLnBrk="0" hangingPunct="0">
              <a:lnSpc>
                <a:spcPct val="150000"/>
              </a:lnSpc>
              <a:spcBef>
                <a:spcPct val="0"/>
              </a:spcBef>
              <a:spcAft>
                <a:spcPct val="0"/>
              </a:spcAft>
              <a:buClrTx/>
              <a:buSzPct val="65000"/>
              <a:buFont typeface="Arial" panose="020B0604020202090204" pitchFamily="34" charset="0"/>
              <a:buNone/>
            </a:pPr>
            <a:r>
              <a:rPr kumimoji="0" lang="en-US" altLang="zh-CN" sz="20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b. Diurnal</a:t>
            </a:r>
            <a:r>
              <a:rPr kumimoji="0" lang="zh-CN" altLang="en-US" sz="20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Trend Consistency</a:t>
            </a:r>
            <a:r>
              <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p>
          <a:p>
            <a:pPr marR="0" lvl="0" indent="0" algn="ctr" defTabSz="914400" rtl="0" eaLnBrk="0" fontAlgn="base" latinLnBrk="0" hangingPunct="0">
              <a:lnSpc>
                <a:spcPct val="150000"/>
              </a:lnSpc>
              <a:spcBef>
                <a:spcPct val="0"/>
              </a:spcBef>
              <a:spcAft>
                <a:spcPct val="0"/>
              </a:spcAft>
              <a:buClrTx/>
              <a:buSzPct val="65000"/>
              <a:buFont typeface="Arial" panose="020B0604020202090204" pitchFamily="34" charset="0"/>
              <a:buNone/>
            </a:pPr>
            <a:r>
              <a:rPr kumimoji="0" lang="en-US" altLang="zh-CN" sz="2000" b="1" i="0" u="none" strike="noStrike" kern="1200" cap="none" spc="0" normalizeH="0" baseline="0" noProof="0" dirty="0">
                <a:ln>
                  <a:noFill/>
                </a:ln>
                <a:solidFill>
                  <a:schemeClr val="tx2"/>
                </a:solidFill>
                <a:effectLst/>
                <a:uLnTx/>
                <a:uFillTx/>
                <a:latin typeface="微软雅黑" panose="020B0503020204020204" charset="-122"/>
                <a:ea typeface="微软雅黑" panose="020B0503020204020204" charset="-122"/>
                <a:cs typeface="+mn-cs"/>
              </a:rPr>
              <a:t>Absolute Bias of Decadal Trends</a:t>
            </a:r>
          </a:p>
          <a:p>
            <a:pPr marR="0" lvl="0" indent="0" algn="ctr" defTabSz="914400" rtl="0" eaLnBrk="0" fontAlgn="base" latinLnBrk="0" hangingPunct="0">
              <a:lnSpc>
                <a:spcPct val="150000"/>
              </a:lnSpc>
              <a:spcBef>
                <a:spcPct val="0"/>
              </a:spcBef>
              <a:spcAft>
                <a:spcPct val="0"/>
              </a:spcAft>
              <a:buClrTx/>
              <a:buSzPct val="65000"/>
              <a:buFont typeface="Arial" panose="020B0604020202090204" pitchFamily="34" charset="0"/>
              <a:buNone/>
            </a:pP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(based on relative anomalies)</a:t>
            </a:r>
          </a:p>
        </p:txBody>
      </p:sp>
      <p:grpSp>
        <p:nvGrpSpPr>
          <p:cNvPr id="2" name="组合 1"/>
          <p:cNvGrpSpPr/>
          <p:nvPr/>
        </p:nvGrpSpPr>
        <p:grpSpPr>
          <a:xfrm>
            <a:off x="560070" y="1502407"/>
            <a:ext cx="5330190" cy="3515360"/>
            <a:chOff x="882" y="2390"/>
            <a:chExt cx="8394" cy="5536"/>
          </a:xfrm>
        </p:grpSpPr>
        <p:sp>
          <p:nvSpPr>
            <p:cNvPr id="17" name="右箭头 16"/>
            <p:cNvSpPr/>
            <p:nvPr>
              <p:custDataLst>
                <p:tags r:id="rId5"/>
              </p:custDataLst>
            </p:nvPr>
          </p:nvSpPr>
          <p:spPr>
            <a:xfrm rot="16200000">
              <a:off x="4222" y="7176"/>
              <a:ext cx="766" cy="734"/>
            </a:xfrm>
            <a:prstGeom prst="rightArrow">
              <a:avLst/>
            </a:prstGeom>
            <a:ln>
              <a:headEnd type="none" w="med" len="med"/>
              <a:tailEnd type="none" w="med" len="med"/>
            </a:ln>
          </p:spPr>
          <p:style>
            <a:lnRef idx="2">
              <a:schemeClr val="accent1"/>
            </a:lnRef>
            <a:fillRef idx="2">
              <a:schemeClr val="accent1"/>
            </a:fillRef>
            <a:effectRef idx="0">
              <a:srgbClr val="FFFFFF"/>
            </a:effectRef>
            <a:fontRef idx="minor">
              <a:schemeClr val="lt1"/>
            </a:fontRef>
          </p:style>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Arial" panose="020B0604020202090204" pitchFamily="34" charset="0"/>
                <a:ea typeface="宋体" pitchFamily="2" charset="-122"/>
              </a:endParaRPr>
            </a:p>
          </p:txBody>
        </p:sp>
        <p:sp>
          <p:nvSpPr>
            <p:cNvPr id="38" name="矩形 37"/>
            <p:cNvSpPr/>
            <p:nvPr/>
          </p:nvSpPr>
          <p:spPr>
            <a:xfrm>
              <a:off x="882" y="2390"/>
              <a:ext cx="7498" cy="4666"/>
            </a:xfrm>
            <a:prstGeom prst="rect">
              <a:avLst/>
            </a:prstGeom>
            <a:noFill/>
            <a:ln w="57150">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右箭头 11"/>
            <p:cNvSpPr/>
            <p:nvPr>
              <p:custDataLst>
                <p:tags r:id="rId6"/>
              </p:custDataLst>
            </p:nvPr>
          </p:nvSpPr>
          <p:spPr>
            <a:xfrm rot="10800000">
              <a:off x="8510" y="4245"/>
              <a:ext cx="766" cy="734"/>
            </a:xfrm>
            <a:prstGeom prst="rightArrow">
              <a:avLst/>
            </a:prstGeom>
            <a:ln>
              <a:headEnd type="none" w="med" len="med"/>
              <a:tailEnd type="none" w="med" len="med"/>
            </a:ln>
          </p:spPr>
          <p:style>
            <a:lnRef idx="2">
              <a:schemeClr val="accent1"/>
            </a:lnRef>
            <a:fillRef idx="2">
              <a:schemeClr val="accent1"/>
            </a:fillRef>
            <a:effectRef idx="0">
              <a:srgbClr val="FFFFFF"/>
            </a:effectRef>
            <a:fontRef idx="minor">
              <a:schemeClr val="lt1"/>
            </a:fontRef>
          </p:style>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Arial" panose="020B0604020202090204" pitchFamily="34" charset="0"/>
                <a:ea typeface="宋体" pitchFamily="2" charset="-122"/>
              </a:endParaRPr>
            </a:p>
          </p:txBody>
        </p:sp>
      </p:grpSp>
      <p:sp>
        <p:nvSpPr>
          <p:cNvPr id="11" name="文本框 10">
            <a:extLst>
              <a:ext uri="{FF2B5EF4-FFF2-40B4-BE49-F238E27FC236}">
                <a16:creationId xmlns:a16="http://schemas.microsoft.com/office/drawing/2014/main" id="{57406993-B3B3-A741-B431-41206C83724A}"/>
              </a:ext>
            </a:extLst>
          </p:cNvPr>
          <p:cNvSpPr txBox="1"/>
          <p:nvPr/>
        </p:nvSpPr>
        <p:spPr>
          <a:xfrm>
            <a:off x="787761" y="1810752"/>
            <a:ext cx="4261759" cy="2346220"/>
          </a:xfrm>
          <a:prstGeom prst="rect">
            <a:avLst/>
          </a:prstGeom>
          <a:noFill/>
        </p:spPr>
        <p:txBody>
          <a:bodyPr wrap="square" rtlCol="0">
            <a:spAutoFit/>
          </a:bodyPr>
          <a:lstStyle/>
          <a:p>
            <a:pPr marR="0" lvl="0" indent="0" algn="just" defTabSz="914400" rtl="0" eaLnBrk="0" fontAlgn="base" latinLnBrk="0" hangingPunct="0">
              <a:lnSpc>
                <a:spcPct val="150000"/>
              </a:lnSpc>
              <a:spcBef>
                <a:spcPct val="0"/>
              </a:spcBef>
              <a:spcAft>
                <a:spcPct val="0"/>
              </a:spcAft>
              <a:buClrTx/>
              <a:buSzPct val="65000"/>
              <a:buFont typeface="Arial" panose="020B0604020202090204" pitchFamily="34" charset="0"/>
              <a:buNone/>
            </a:pPr>
            <a:r>
              <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(1). </a:t>
            </a:r>
            <a:r>
              <a:rPr lang="en-US" altLang="zh-CN"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SSI</a:t>
            </a:r>
            <a:r>
              <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kumimoji="0" lang="en-US" altLang="zh-CN" sz="2000" b="1" i="0" u="none" strike="noStrike" kern="1200" cap="none" spc="0" normalizeH="0" baseline="0" noProof="0" dirty="0">
                <a:solidFill>
                  <a:srgbClr val="C0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overall</a:t>
            </a:r>
          </a:p>
          <a:p>
            <a:pPr marR="0" lvl="0" indent="0" algn="just" defTabSz="914400" rtl="0" eaLnBrk="0" fontAlgn="base" latinLnBrk="0" hangingPunct="0">
              <a:lnSpc>
                <a:spcPct val="150000"/>
              </a:lnSpc>
              <a:spcBef>
                <a:spcPct val="0"/>
              </a:spcBef>
              <a:spcAft>
                <a:spcPct val="0"/>
              </a:spcAft>
              <a:buClrTx/>
              <a:buSzPct val="65000"/>
              <a:buFont typeface="Arial" panose="020B0604020202090204" pitchFamily="34" charset="0"/>
              <a:buNone/>
            </a:pPr>
            <a:r>
              <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(2). </a:t>
            </a:r>
            <a:r>
              <a:rPr lang="en-US" altLang="zh-CN"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SSI</a:t>
            </a:r>
            <a:r>
              <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kumimoji="0" lang="en-US" altLang="zh-CN" sz="2000" b="1" i="0" u="none" strike="noStrike" kern="1200" cap="none" spc="0" normalizeH="0" baseline="0" noProof="0" dirty="0">
                <a:solidFill>
                  <a:srgbClr val="C0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seasonal</a:t>
            </a:r>
          </a:p>
          <a:p>
            <a:pPr algn="just" eaLnBrk="0" fontAlgn="base" hangingPunct="0">
              <a:lnSpc>
                <a:spcPct val="150000"/>
              </a:lnSpc>
              <a:spcBef>
                <a:spcPct val="0"/>
              </a:spcBef>
              <a:spcAft>
                <a:spcPct val="0"/>
              </a:spcAft>
              <a:buSzPct val="65000"/>
            </a:pPr>
            <a:r>
              <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(3). </a:t>
            </a:r>
            <a:r>
              <a:rPr lang="en-US" altLang="zh-CN"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SSI</a:t>
            </a:r>
            <a:r>
              <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kumimoji="0" lang="en-US" altLang="zh-CN" sz="2000" b="1" i="0" u="none" strike="noStrike" kern="1200" cap="none" spc="0" normalizeH="0" baseline="0" noProof="0" dirty="0">
                <a:solidFill>
                  <a:srgbClr val="C0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regional</a:t>
            </a:r>
            <a:r>
              <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 </a:t>
            </a:r>
            <a:endParaRPr kumimoji="0" lang="zh-CN" altLang="en-US" sz="2000"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a:p>
            <a:pPr algn="just" eaLnBrk="0" fontAlgn="base" hangingPunct="0">
              <a:lnSpc>
                <a:spcPct val="150000"/>
              </a:lnSpc>
              <a:spcBef>
                <a:spcPct val="0"/>
              </a:spcBef>
              <a:spcAft>
                <a:spcPct val="0"/>
              </a:spcAft>
              <a:buSzPct val="65000"/>
            </a:pPr>
            <a:r>
              <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(4). </a:t>
            </a:r>
            <a:r>
              <a:rPr kumimoji="0" lang="en-US" altLang="zh-CN" sz="2000" b="1" i="0" u="none" strike="noStrike" kern="1200" cap="none" spc="0" normalizeH="0" baseline="0" noProof="0" dirty="0">
                <a:solidFill>
                  <a:srgbClr val="C0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Difference of SSI and</a:t>
            </a:r>
            <a:r>
              <a:rPr kumimoji="0" lang="zh-CN" altLang="en-US" sz="2000" b="1" i="0" u="none" strike="noStrike" kern="1200" cap="none" spc="0" normalizeH="0" baseline="0" noProof="0" dirty="0">
                <a:solidFill>
                  <a:srgbClr val="C0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a:solidFill>
                  <a:srgbClr val="C0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DHI estimations</a:t>
            </a:r>
          </a:p>
        </p:txBody>
      </p:sp>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0" y="85725"/>
            <a:ext cx="12192000" cy="581025"/>
          </a:xfrm>
          <a:prstGeom prst="rect">
            <a:avLst/>
          </a:prstGeom>
          <a:noFill/>
        </p:spPr>
        <p:txBody>
          <a:bodyPr wrap="square" rtlCol="0">
            <a:noAutofit/>
          </a:bodyPr>
          <a:lstStyle/>
          <a:p>
            <a:r>
              <a:rPr lang="zh-CN" altLang="en-US" sz="3600" b="1" dirty="0">
                <a:latin typeface="微软雅黑" panose="020B0503020204020204" charset="-122"/>
                <a:ea typeface="微软雅黑" panose="020B0503020204020204" charset="-122"/>
                <a:cs typeface="微软雅黑" panose="020B0503020204020204" charset="-122"/>
              </a:rPr>
              <a:t>  </a:t>
            </a:r>
            <a:r>
              <a:rPr lang="en-US" altLang="zh-CN" sz="3600" b="1" dirty="0">
                <a:latin typeface="微软雅黑" panose="020B0503020204020204" charset="-122"/>
                <a:ea typeface="微软雅黑" panose="020B0503020204020204" charset="-122"/>
                <a:cs typeface="微软雅黑" panose="020B0503020204020204" charset="-122"/>
              </a:rPr>
              <a:t>3 </a:t>
            </a:r>
            <a:r>
              <a:rPr lang="en-US" sz="3600" b="1" dirty="0">
                <a:latin typeface="微软雅黑" panose="020B0503020204020204" charset="-122"/>
                <a:ea typeface="微软雅黑" panose="020B0503020204020204" charset="-122"/>
                <a:cs typeface="微软雅黑" panose="020B0503020204020204" charset="-122"/>
                <a:sym typeface="+mn-ea"/>
              </a:rPr>
              <a:t>Results</a:t>
            </a:r>
            <a:r>
              <a:rPr lang="zh-CN" sz="3600" b="1" dirty="0">
                <a:latin typeface="微软雅黑" panose="020B0503020204020204" charset="-122"/>
                <a:ea typeface="微软雅黑" panose="020B0503020204020204" charset="-122"/>
                <a:cs typeface="微软雅黑" panose="020B0503020204020204" charset="-122"/>
                <a:sym typeface="+mn-ea"/>
              </a:rPr>
              <a:t>丨</a:t>
            </a:r>
            <a:r>
              <a:rPr lang="en-US" altLang="zh-CN" sz="3200" b="1" dirty="0">
                <a:solidFill>
                  <a:srgbClr val="2F5597"/>
                </a:solidFill>
                <a:latin typeface="微软雅黑" panose="020B0503020204020204" charset="-122"/>
                <a:ea typeface="微软雅黑" panose="020B0503020204020204" charset="-122"/>
                <a:cs typeface="微软雅黑" panose="020B0503020204020204" charset="-122"/>
                <a:sym typeface="+mn-ea"/>
              </a:rPr>
              <a:t>(1) O</a:t>
            </a:r>
            <a:r>
              <a:rPr lang="en-US" altLang="zh-CN" sz="3200" b="1" dirty="0">
                <a:solidFill>
                  <a:srgbClr val="2F5597"/>
                </a:solidFill>
                <a:latin typeface="微软雅黑" panose="020B0503020204020204" charset="-122"/>
                <a:ea typeface="微软雅黑" panose="020B0503020204020204" charset="-122"/>
                <a:cs typeface="微软雅黑" panose="020B0503020204020204" charset="-122"/>
              </a:rPr>
              <a:t>verall</a:t>
            </a:r>
            <a:r>
              <a:rPr lang="zh-CN" altLang="en-US" sz="3200" b="1" dirty="0">
                <a:solidFill>
                  <a:srgbClr val="2F5597"/>
                </a:solidFill>
                <a:latin typeface="微软雅黑" panose="020B0503020204020204" charset="-122"/>
                <a:ea typeface="微软雅黑" panose="020B0503020204020204" charset="-122"/>
                <a:cs typeface="微软雅黑" panose="020B0503020204020204" charset="-122"/>
              </a:rPr>
              <a:t> </a:t>
            </a:r>
            <a:r>
              <a:rPr lang="en-US" altLang="zh-CN" sz="3200" b="1" dirty="0">
                <a:solidFill>
                  <a:srgbClr val="2F5597"/>
                </a:solidFill>
                <a:latin typeface="微软雅黑" panose="020B0503020204020204" charset="-122"/>
                <a:ea typeface="微软雅黑" panose="020B0503020204020204" charset="-122"/>
                <a:cs typeface="微软雅黑" panose="020B0503020204020204" charset="-122"/>
              </a:rPr>
              <a:t>diurnal pattern</a:t>
            </a:r>
            <a:endParaRPr lang="en-US" altLang="zh-CN" sz="2400" dirty="0">
              <a:solidFill>
                <a:srgbClr val="2F5597"/>
              </a:solidFill>
              <a:latin typeface="微软雅黑" panose="020B0503020204020204" charset="-122"/>
              <a:ea typeface="微软雅黑" panose="020B0503020204020204" charset="-122"/>
              <a:cs typeface="微软雅黑" panose="020B0503020204020204" charset="-122"/>
            </a:endParaRPr>
          </a:p>
        </p:txBody>
      </p:sp>
      <p:pic>
        <p:nvPicPr>
          <p:cNvPr id="4" name="图片 12" descr="/Users/wh/Desktop/validation of SSR/f1.pngf1"/>
          <p:cNvPicPr>
            <a:picLocks noChangeAspect="1"/>
          </p:cNvPicPr>
          <p:nvPr/>
        </p:nvPicPr>
        <p:blipFill rotWithShape="1">
          <a:blip r:embed="rId6"/>
          <a:srcRect t="455" r="48914" b="5832"/>
          <a:stretch>
            <a:fillRect/>
          </a:stretch>
        </p:blipFill>
        <p:spPr>
          <a:xfrm>
            <a:off x="1110745" y="2044634"/>
            <a:ext cx="4808386" cy="3686703"/>
          </a:xfrm>
          <a:prstGeom prst="rect">
            <a:avLst/>
          </a:prstGeom>
        </p:spPr>
      </p:pic>
      <p:sp>
        <p:nvSpPr>
          <p:cNvPr id="6" name="矩形: 圆角 43"/>
          <p:cNvSpPr/>
          <p:nvPr>
            <p:custDataLst>
              <p:tags r:id="rId2"/>
            </p:custDataLst>
          </p:nvPr>
        </p:nvSpPr>
        <p:spPr bwMode="auto">
          <a:xfrm>
            <a:off x="1219600" y="1056637"/>
            <a:ext cx="4808386" cy="852655"/>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L="342900" indent="-342900">
              <a:lnSpc>
                <a:spcPct val="120000"/>
              </a:lnSpc>
              <a:spcBef>
                <a:spcPts val="0"/>
              </a:spcBef>
              <a:spcAft>
                <a:spcPts val="0"/>
              </a:spcAft>
              <a:buFont typeface="Arial" panose="020B0604020202090204" pitchFamily="34" charset="0"/>
              <a:buChar char="•"/>
            </a:pPr>
            <a:r>
              <a:rPr lang="en-US" altLang="zh-CN" sz="2000" b="1" dirty="0">
                <a:latin typeface="微软雅黑" panose="020B0503020204020204" charset="-122"/>
                <a:ea typeface="微软雅黑" panose="020B0503020204020204" charset="-122"/>
                <a:cs typeface="微软雅黑" panose="020B0503020204020204" charset="-122"/>
                <a:sym typeface="+mn-ea"/>
              </a:rPr>
              <a:t>larger bias at sunrise &amp; sunset</a:t>
            </a:r>
          </a:p>
          <a:p>
            <a:pPr marL="342900" indent="-342900">
              <a:lnSpc>
                <a:spcPct val="120000"/>
              </a:lnSpc>
              <a:spcBef>
                <a:spcPts val="0"/>
              </a:spcBef>
              <a:spcAft>
                <a:spcPts val="0"/>
              </a:spcAft>
              <a:buFont typeface="Arial" panose="020B0604020202090204" pitchFamily="34" charset="0"/>
              <a:buChar char="•"/>
            </a:pPr>
            <a:r>
              <a:rPr lang="en-US" sz="2000" b="1" noProof="0" dirty="0">
                <a:ln>
                  <a:noFill/>
                </a:ln>
                <a:effectLst/>
                <a:uLnTx/>
                <a:uFillTx/>
                <a:latin typeface="微软雅黑" panose="020B0503020204020204" charset="-122"/>
                <a:ea typeface="微软雅黑" panose="020B0503020204020204" charset="-122"/>
                <a:sym typeface="+mn-ea"/>
              </a:rPr>
              <a:t>o</a:t>
            </a:r>
            <a:r>
              <a:rPr lang="zh-CN" altLang="en-US" sz="2000" b="1" noProof="0" dirty="0">
                <a:ln>
                  <a:noFill/>
                </a:ln>
                <a:effectLst/>
                <a:uLnTx/>
                <a:uFillTx/>
                <a:latin typeface="微软雅黑" panose="020B0503020204020204" charset="-122"/>
                <a:ea typeface="微软雅黑" panose="020B0503020204020204" charset="-122"/>
                <a:sym typeface="+mn-ea"/>
              </a:rPr>
              <a:t>verestimat</a:t>
            </a:r>
            <a:r>
              <a:rPr lang="en-US" altLang="zh-CN" sz="2000" b="1" noProof="0" dirty="0">
                <a:ln>
                  <a:noFill/>
                </a:ln>
                <a:effectLst/>
                <a:uLnTx/>
                <a:uFillTx/>
                <a:latin typeface="微软雅黑" panose="020B0503020204020204" charset="-122"/>
                <a:ea typeface="微软雅黑" panose="020B0503020204020204" charset="-122"/>
                <a:sym typeface="+mn-ea"/>
              </a:rPr>
              <a:t>ion</a:t>
            </a:r>
            <a:r>
              <a:rPr lang="en-US" altLang="zh-CN" sz="2000" noProof="0" dirty="0">
                <a:ln>
                  <a:noFill/>
                </a:ln>
                <a:effectLst/>
                <a:uLnTx/>
                <a:uFillTx/>
                <a:latin typeface="微软雅黑" panose="020B0503020204020204" charset="-122"/>
                <a:ea typeface="微软雅黑" panose="020B0503020204020204" charset="-122"/>
                <a:sym typeface="+mn-ea"/>
              </a:rPr>
              <a:t> at each hour</a:t>
            </a:r>
          </a:p>
        </p:txBody>
      </p:sp>
      <p:pic>
        <p:nvPicPr>
          <p:cNvPr id="2" name="图片 3"/>
          <p:cNvPicPr>
            <a:picLocks noChangeAspect="1"/>
          </p:cNvPicPr>
          <p:nvPr/>
        </p:nvPicPr>
        <p:blipFill>
          <a:blip r:embed="rId7"/>
          <a:srcRect l="1845" t="2927" b="1341"/>
          <a:stretch>
            <a:fillRect/>
          </a:stretch>
        </p:blipFill>
        <p:spPr>
          <a:xfrm>
            <a:off x="6272871" y="1110714"/>
            <a:ext cx="4768976" cy="4647474"/>
          </a:xfrm>
          <a:prstGeom prst="rect">
            <a:avLst/>
          </a:prstGeom>
        </p:spPr>
      </p:pic>
      <p:sp>
        <p:nvSpPr>
          <p:cNvPr id="8" name="矩形: 圆角 43"/>
          <p:cNvSpPr/>
          <p:nvPr>
            <p:custDataLst>
              <p:tags r:id="rId3"/>
            </p:custDataLst>
          </p:nvPr>
        </p:nvSpPr>
        <p:spPr bwMode="auto">
          <a:xfrm>
            <a:off x="1116330" y="5801364"/>
            <a:ext cx="10114915" cy="973452"/>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L="342900" indent="-342900">
              <a:lnSpc>
                <a:spcPct val="120000"/>
              </a:lnSpc>
              <a:buFont typeface="Wingdings" panose="05000000000000000000" pitchFamily="2" charset="2"/>
              <a:buChar char="Ø"/>
            </a:pPr>
            <a:r>
              <a:rPr lang="en-US" altLang="zh-CN" sz="2000" b="1" noProof="0" dirty="0">
                <a:ln>
                  <a:noFill/>
                </a:ln>
                <a:effectLst/>
                <a:uLnTx/>
                <a:uFillTx/>
                <a:latin typeface="微软雅黑" panose="020B0503020204020204" charset="-122"/>
                <a:ea typeface="微软雅黑" panose="020B0503020204020204" charset="-122"/>
                <a:sym typeface="+mn-ea"/>
              </a:rPr>
              <a:t>accuracy:</a:t>
            </a:r>
            <a:r>
              <a:rPr lang="en-US" altLang="zh-CN" sz="2000" noProof="0" dirty="0">
                <a:ln>
                  <a:noFill/>
                </a:ln>
                <a:effectLst/>
                <a:uLnTx/>
                <a:uFillTx/>
                <a:latin typeface="微软雅黑" panose="020B0503020204020204" charset="-122"/>
                <a:ea typeface="微软雅黑" panose="020B0503020204020204" charset="-122"/>
                <a:sym typeface="+mn-ea"/>
              </a:rPr>
              <a:t>                      MERRA-2&lt;ERA5&lt;SARAH-E&lt;CERES&lt;</a:t>
            </a:r>
            <a:r>
              <a:rPr lang="en-US" altLang="zh-CN" sz="2000" b="1" noProof="0" dirty="0" err="1">
                <a:ln>
                  <a:noFill/>
                </a:ln>
                <a:effectLst/>
                <a:uLnTx/>
                <a:uFillTx/>
                <a:latin typeface="微软雅黑" panose="020B0503020204020204" charset="-122"/>
                <a:ea typeface="微软雅黑" panose="020B0503020204020204" charset="-122"/>
                <a:sym typeface="+mn-ea"/>
              </a:rPr>
              <a:t>Solcast</a:t>
            </a:r>
            <a:endParaRPr lang="en-US" altLang="zh-CN" sz="2000" b="1" noProof="0" dirty="0">
              <a:ln>
                <a:noFill/>
              </a:ln>
              <a:effectLst/>
              <a:uLnTx/>
              <a:uFillTx/>
              <a:latin typeface="微软雅黑" panose="020B0503020204020204" charset="-122"/>
              <a:ea typeface="微软雅黑" panose="020B0503020204020204" charset="-122"/>
            </a:endParaRPr>
          </a:p>
          <a:p>
            <a:pPr marL="342900" indent="-342900">
              <a:lnSpc>
                <a:spcPct val="120000"/>
              </a:lnSpc>
              <a:buFont typeface="Wingdings" panose="05000000000000000000" pitchFamily="2" charset="2"/>
              <a:buChar char="Ø"/>
            </a:pPr>
            <a:r>
              <a:rPr lang="en-US" altLang="zh-CN" sz="2000" b="1" noProof="0" dirty="0">
                <a:ln>
                  <a:noFill/>
                </a:ln>
                <a:effectLst/>
                <a:uLnTx/>
                <a:uFillTx/>
                <a:latin typeface="微软雅黑" panose="020B0503020204020204" charset="-122"/>
                <a:ea typeface="微软雅黑" panose="020B0503020204020204" charset="-122"/>
                <a:sym typeface="+mn-ea"/>
              </a:rPr>
              <a:t>trend consistency:      </a:t>
            </a:r>
            <a:r>
              <a:rPr lang="en-US" altLang="zh-CN" sz="2000" noProof="0" dirty="0">
                <a:ln>
                  <a:noFill/>
                </a:ln>
                <a:effectLst/>
                <a:uLnTx/>
                <a:uFillTx/>
                <a:latin typeface="微软雅黑" panose="020B0503020204020204" charset="-122"/>
                <a:ea typeface="微软雅黑" panose="020B0503020204020204" charset="-122"/>
                <a:sym typeface="+mn-ea"/>
              </a:rPr>
              <a:t> </a:t>
            </a:r>
            <a:r>
              <a:rPr lang="en-US" altLang="zh-CN" sz="2000" noProof="0" dirty="0" err="1">
                <a:ln>
                  <a:noFill/>
                </a:ln>
                <a:effectLst/>
                <a:uLnTx/>
                <a:uFillTx/>
                <a:latin typeface="微软雅黑" panose="020B0503020204020204" charset="-122"/>
                <a:ea typeface="微软雅黑" panose="020B0503020204020204" charset="-122"/>
                <a:sym typeface="+mn-ea"/>
              </a:rPr>
              <a:t>Solcast</a:t>
            </a:r>
            <a:r>
              <a:rPr lang="en-US" altLang="zh-CN" sz="2000" b="1"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sym typeface="+mn-ea"/>
              </a:rPr>
              <a:t>SARAH-E</a:t>
            </a:r>
            <a:r>
              <a:rPr lang="en-US" altLang="zh-CN" sz="2000" b="1"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sym typeface="+mn-ea"/>
              </a:rPr>
              <a:t>CERES</a:t>
            </a:r>
            <a:r>
              <a:rPr lang="en-US" altLang="zh-CN" sz="2000" b="1" noProof="0" dirty="0">
                <a:ln>
                  <a:noFill/>
                </a:ln>
                <a:effectLst/>
                <a:uLnTx/>
                <a:uFillTx/>
                <a:latin typeface="微软雅黑" panose="020B0503020204020204" charset="-122"/>
                <a:ea typeface="微软雅黑" panose="020B0503020204020204" charset="-122"/>
                <a:sym typeface="+mn-ea"/>
              </a:rPr>
              <a:t>&lt;</a:t>
            </a:r>
            <a:r>
              <a:rPr lang="en-US" altLang="zh-CN" sz="2000" noProof="0" dirty="0">
                <a:ln>
                  <a:noFill/>
                </a:ln>
                <a:effectLst/>
                <a:uLnTx/>
                <a:uFillTx/>
                <a:latin typeface="微软雅黑" panose="020B0503020204020204" charset="-122"/>
                <a:ea typeface="微软雅黑" panose="020B0503020204020204" charset="-122"/>
                <a:sym typeface="+mn-ea"/>
              </a:rPr>
              <a:t>ERA5</a:t>
            </a:r>
            <a:r>
              <a:rPr lang="en-US" altLang="zh-CN" sz="2000" b="1" noProof="0" dirty="0">
                <a:ln>
                  <a:noFill/>
                </a:ln>
                <a:effectLst/>
                <a:uLnTx/>
                <a:uFillTx/>
                <a:latin typeface="微软雅黑" panose="020B0503020204020204" charset="-122"/>
                <a:ea typeface="微软雅黑" panose="020B0503020204020204" charset="-122"/>
                <a:sym typeface="+mn-ea"/>
              </a:rPr>
              <a:t>&lt;</a:t>
            </a:r>
            <a:r>
              <a:rPr lang="en-US" altLang="zh-CN" sz="2000" b="1" dirty="0">
                <a:latin typeface="微软雅黑" panose="020B0503020204020204" charset="-122"/>
                <a:ea typeface="微软雅黑" panose="020B0503020204020204" charset="-122"/>
                <a:sym typeface="+mn-ea"/>
              </a:rPr>
              <a:t>MERRA-2</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截屏2025-03-14 15.45.05"/>
          <p:cNvPicPr>
            <a:picLocks noChangeAspect="1"/>
          </p:cNvPicPr>
          <p:nvPr/>
        </p:nvPicPr>
        <p:blipFill>
          <a:blip r:embed="rId5"/>
          <a:srcRect l="2470" t="4085" b="984"/>
          <a:stretch>
            <a:fillRect/>
          </a:stretch>
        </p:blipFill>
        <p:spPr>
          <a:xfrm>
            <a:off x="306070" y="1064895"/>
            <a:ext cx="5244465" cy="4228465"/>
          </a:xfrm>
          <a:prstGeom prst="rect">
            <a:avLst/>
          </a:prstGeom>
        </p:spPr>
      </p:pic>
      <p:sp>
        <p:nvSpPr>
          <p:cNvPr id="5" name="矩形: 圆角 43"/>
          <p:cNvSpPr/>
          <p:nvPr>
            <p:custDataLst>
              <p:tags r:id="rId1"/>
            </p:custDataLst>
          </p:nvPr>
        </p:nvSpPr>
        <p:spPr bwMode="auto">
          <a:xfrm>
            <a:off x="374015" y="5526405"/>
            <a:ext cx="5107940" cy="1260475"/>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marL="342900" indent="-342900">
              <a:lnSpc>
                <a:spcPct val="120000"/>
              </a:lnSpc>
              <a:spcBef>
                <a:spcPts val="0"/>
              </a:spcBef>
              <a:spcAft>
                <a:spcPts val="0"/>
              </a:spcAft>
              <a:buFont typeface="Arial" panose="020B0604020202090204" pitchFamily="34" charset="0"/>
              <a:buChar char="•"/>
            </a:pPr>
            <a:r>
              <a:rPr lang="en-US" altLang="zh-CN" sz="2000" b="1" noProof="0" dirty="0">
                <a:ln>
                  <a:noFill/>
                </a:ln>
                <a:effectLst/>
                <a:uLnTx/>
                <a:uFillTx/>
                <a:latin typeface="微软雅黑" panose="020B0503020204020204" charset="-122"/>
                <a:ea typeface="微软雅黑" panose="020B0503020204020204" charset="-122"/>
              </a:rPr>
              <a:t>Accuracy &amp; trend consistency is lower in the cold season </a:t>
            </a:r>
          </a:p>
          <a:p>
            <a:pPr indent="0">
              <a:lnSpc>
                <a:spcPct val="120000"/>
              </a:lnSpc>
              <a:spcBef>
                <a:spcPts val="0"/>
              </a:spcBef>
              <a:spcAft>
                <a:spcPts val="0"/>
              </a:spcAft>
              <a:buNone/>
            </a:pPr>
            <a:r>
              <a:rPr lang="en-US" altLang="zh-CN" sz="2000" noProof="0" dirty="0">
                <a:ln>
                  <a:noFill/>
                </a:ln>
                <a:effectLst/>
                <a:uLnTx/>
                <a:uFillTx/>
                <a:latin typeface="Arial" panose="020B0604020202090204" pitchFamily="34" charset="0"/>
                <a:ea typeface="微软雅黑" panose="020B0503020204020204" charset="-122"/>
                <a:cs typeface="Arial" panose="020B0604020202090204" pitchFamily="34" charset="0"/>
              </a:rPr>
              <a:t>→ </a:t>
            </a:r>
            <a:r>
              <a:rPr lang="en-US" altLang="zh-CN" sz="2000" noProof="0" dirty="0">
                <a:ln>
                  <a:noFill/>
                </a:ln>
                <a:effectLst/>
                <a:uLnTx/>
                <a:uFillTx/>
                <a:latin typeface="微软雅黑" panose="020B0503020204020204" charset="-122"/>
                <a:ea typeface="微软雅黑" panose="020B0503020204020204" charset="-122"/>
                <a:sym typeface="+mn-ea"/>
              </a:rPr>
              <a:t>surface reflectance &amp; </a:t>
            </a:r>
            <a:r>
              <a:rPr lang="en-US" altLang="zh-CN" sz="2000" noProof="0" dirty="0">
                <a:ln>
                  <a:noFill/>
                </a:ln>
                <a:effectLst/>
                <a:uLnTx/>
                <a:uFillTx/>
                <a:latin typeface="微软雅黑" panose="020B0503020204020204" charset="-122"/>
                <a:ea typeface="微软雅黑" panose="020B0503020204020204" charset="-122"/>
              </a:rPr>
              <a:t>aerosol </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 name="文本框 2"/>
          <p:cNvSpPr txBox="1"/>
          <p:nvPr>
            <p:custDataLst>
              <p:tags r:id="rId2"/>
            </p:custDataLst>
          </p:nvPr>
        </p:nvSpPr>
        <p:spPr>
          <a:xfrm>
            <a:off x="0" y="85725"/>
            <a:ext cx="12270105" cy="581025"/>
          </a:xfrm>
          <a:prstGeom prst="rect">
            <a:avLst/>
          </a:prstGeom>
          <a:noFill/>
        </p:spPr>
        <p:txBody>
          <a:bodyPr wrap="square" rtlCol="0">
            <a:noAutofit/>
          </a:bodyPr>
          <a:lstStyle/>
          <a:p>
            <a:r>
              <a:rPr lang="zh-CN" altLang="en-US" sz="3600" b="1" dirty="0">
                <a:latin typeface="微软雅黑" panose="020B0503020204020204" charset="-122"/>
                <a:ea typeface="微软雅黑" panose="020B0503020204020204" charset="-122"/>
                <a:cs typeface="微软雅黑" panose="020B0503020204020204" charset="-122"/>
              </a:rPr>
              <a:t>  </a:t>
            </a:r>
            <a:r>
              <a:rPr lang="en-US" altLang="zh-CN" sz="3600" b="1" dirty="0">
                <a:latin typeface="微软雅黑" panose="020B0503020204020204" charset="-122"/>
                <a:ea typeface="微软雅黑" panose="020B0503020204020204" charset="-122"/>
                <a:cs typeface="微软雅黑" panose="020B0503020204020204" charset="-122"/>
              </a:rPr>
              <a:t>3 </a:t>
            </a:r>
            <a:r>
              <a:rPr lang="en-US" sz="3600" b="1" dirty="0">
                <a:latin typeface="微软雅黑" panose="020B0503020204020204" charset="-122"/>
                <a:ea typeface="微软雅黑" panose="020B0503020204020204" charset="-122"/>
                <a:cs typeface="微软雅黑" panose="020B0503020204020204" charset="-122"/>
                <a:sym typeface="+mn-ea"/>
              </a:rPr>
              <a:t>Results</a:t>
            </a:r>
            <a:r>
              <a:rPr lang="zh-CN" sz="3600" b="1" dirty="0">
                <a:latin typeface="微软雅黑" panose="020B0503020204020204" charset="-122"/>
                <a:ea typeface="微软雅黑" panose="020B0503020204020204" charset="-122"/>
                <a:cs typeface="微软雅黑" panose="020B0503020204020204" charset="-122"/>
                <a:sym typeface="+mn-ea"/>
              </a:rPr>
              <a:t>丨</a:t>
            </a:r>
            <a:r>
              <a:rPr lang="en-US" altLang="zh-CN" sz="3200" b="1" dirty="0">
                <a:solidFill>
                  <a:srgbClr val="2F5597"/>
                </a:solidFill>
                <a:latin typeface="微软雅黑" panose="020B0503020204020204" charset="-122"/>
                <a:ea typeface="微软雅黑" panose="020B0503020204020204" charset="-122"/>
                <a:cs typeface="微软雅黑" panose="020B0503020204020204" charset="-122"/>
                <a:sym typeface="+mn-ea"/>
              </a:rPr>
              <a:t>(2) </a:t>
            </a:r>
            <a:r>
              <a:rPr lang="en-US" altLang="zh-CN" sz="3200" b="1" dirty="0">
                <a:solidFill>
                  <a:srgbClr val="2F5597"/>
                </a:solidFill>
                <a:latin typeface="微软雅黑" panose="020B0503020204020204" charset="-122"/>
                <a:ea typeface="微软雅黑" panose="020B0503020204020204" charset="-122"/>
                <a:cs typeface="微软雅黑" panose="020B0503020204020204" charset="-122"/>
              </a:rPr>
              <a:t>Seasonal scale</a:t>
            </a:r>
            <a:endParaRPr lang="en-US" altLang="zh-CN" sz="2400" b="1" dirty="0">
              <a:solidFill>
                <a:srgbClr val="2F5597"/>
              </a:solidFill>
              <a:latin typeface="微软雅黑" panose="020B0503020204020204" charset="-122"/>
              <a:ea typeface="微软雅黑" panose="020B0503020204020204" charset="-122"/>
              <a:cs typeface="微软雅黑" panose="020B0503020204020204" charset="-122"/>
            </a:endParaRPr>
          </a:p>
        </p:txBody>
      </p:sp>
      <p:pic>
        <p:nvPicPr>
          <p:cNvPr id="10" name="图片 2"/>
          <p:cNvPicPr>
            <a:picLocks noChangeAspect="1"/>
          </p:cNvPicPr>
          <p:nvPr/>
        </p:nvPicPr>
        <p:blipFill>
          <a:blip r:embed="rId6"/>
          <a:stretch>
            <a:fillRect/>
          </a:stretch>
        </p:blipFill>
        <p:spPr>
          <a:xfrm>
            <a:off x="5720080" y="977265"/>
            <a:ext cx="5868035" cy="58096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0" y="85725"/>
            <a:ext cx="12270105" cy="581025"/>
          </a:xfrm>
          <a:prstGeom prst="rect">
            <a:avLst/>
          </a:prstGeom>
          <a:noFill/>
        </p:spPr>
        <p:txBody>
          <a:bodyPr wrap="square" rtlCol="0">
            <a:noAutofit/>
          </a:bodyPr>
          <a:lstStyle/>
          <a:p>
            <a:r>
              <a:rPr lang="zh-CN" altLang="en-US" sz="3600" b="1" dirty="0">
                <a:latin typeface="微软雅黑" panose="020B0503020204020204" charset="-122"/>
                <a:ea typeface="微软雅黑" panose="020B0503020204020204" charset="-122"/>
                <a:cs typeface="微软雅黑" panose="020B0503020204020204" charset="-122"/>
              </a:rPr>
              <a:t>  </a:t>
            </a:r>
            <a:r>
              <a:rPr lang="en-US" altLang="zh-CN" sz="3600" b="1" dirty="0">
                <a:latin typeface="微软雅黑" panose="020B0503020204020204" charset="-122"/>
                <a:ea typeface="微软雅黑" panose="020B0503020204020204" charset="-122"/>
                <a:cs typeface="微软雅黑" panose="020B0503020204020204" charset="-122"/>
              </a:rPr>
              <a:t>3 </a:t>
            </a:r>
            <a:r>
              <a:rPr lang="en-US" sz="3600" b="1" dirty="0">
                <a:latin typeface="微软雅黑" panose="020B0503020204020204" charset="-122"/>
                <a:ea typeface="微软雅黑" panose="020B0503020204020204" charset="-122"/>
                <a:cs typeface="微软雅黑" panose="020B0503020204020204" charset="-122"/>
                <a:sym typeface="+mn-ea"/>
              </a:rPr>
              <a:t>Results</a:t>
            </a:r>
            <a:r>
              <a:rPr lang="zh-CN" sz="3600" b="1" dirty="0">
                <a:latin typeface="微软雅黑" panose="020B0503020204020204" charset="-122"/>
                <a:ea typeface="微软雅黑" panose="020B0503020204020204" charset="-122"/>
                <a:cs typeface="微软雅黑" panose="020B0503020204020204" charset="-122"/>
                <a:sym typeface="+mn-ea"/>
              </a:rPr>
              <a:t>丨</a:t>
            </a:r>
            <a:r>
              <a:rPr lang="en-US" altLang="zh-CN" sz="3200" b="1" dirty="0">
                <a:solidFill>
                  <a:srgbClr val="2F5597"/>
                </a:solidFill>
                <a:latin typeface="微软雅黑" panose="020B0503020204020204" charset="-122"/>
                <a:ea typeface="微软雅黑" panose="020B0503020204020204" charset="-122"/>
                <a:cs typeface="微软雅黑" panose="020B0503020204020204" charset="-122"/>
                <a:sym typeface="+mn-ea"/>
              </a:rPr>
              <a:t>(3) </a:t>
            </a:r>
            <a:r>
              <a:rPr lang="en-US" altLang="zh-CN" sz="3200" b="1" dirty="0">
                <a:solidFill>
                  <a:srgbClr val="2F5597"/>
                </a:solidFill>
                <a:latin typeface="微软雅黑" panose="020B0503020204020204" charset="-122"/>
                <a:ea typeface="微软雅黑" panose="020B0503020204020204" charset="-122"/>
                <a:cs typeface="微软雅黑" panose="020B0503020204020204" charset="-122"/>
              </a:rPr>
              <a:t>Regional scale</a:t>
            </a:r>
            <a:endParaRPr lang="en-US" altLang="zh-CN" sz="2400" b="1" dirty="0">
              <a:solidFill>
                <a:srgbClr val="2F5597"/>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5"/>
          <a:srcRect t="5434" r="31950"/>
          <a:stretch>
            <a:fillRect/>
          </a:stretch>
        </p:blipFill>
        <p:spPr>
          <a:xfrm>
            <a:off x="1013460" y="1103630"/>
            <a:ext cx="3057525" cy="2221230"/>
          </a:xfrm>
          <a:prstGeom prst="rect">
            <a:avLst/>
          </a:prstGeom>
        </p:spPr>
      </p:pic>
      <p:sp>
        <p:nvSpPr>
          <p:cNvPr id="9" name="矩形: 圆角 43"/>
          <p:cNvSpPr/>
          <p:nvPr>
            <p:custDataLst>
              <p:tags r:id="rId2"/>
            </p:custDataLst>
          </p:nvPr>
        </p:nvSpPr>
        <p:spPr bwMode="auto">
          <a:xfrm>
            <a:off x="4789805" y="1136650"/>
            <a:ext cx="5985510" cy="2068830"/>
          </a:xfrm>
          <a:prstGeom prst="roundRect">
            <a:avLst/>
          </a:prstGeom>
          <a:solidFill>
            <a:schemeClr val="bg1"/>
          </a:solidFill>
          <a:ln w="38100" cap="flat" cmpd="sng" algn="ctr">
            <a:solidFill>
              <a:schemeClr val="accent1"/>
            </a:solidFill>
            <a:prstDash val="sysDash"/>
            <a:round/>
            <a:headEnd type="none" w="med" len="med"/>
            <a:tailEnd type="none" w="med" len="med"/>
          </a:ln>
          <a:effectLst/>
        </p:spPr>
        <p:txBody>
          <a:bodyPr anchor="ctr" anchorCtr="0"/>
          <a:lstStyle/>
          <a:p>
            <a:pPr indent="0">
              <a:lnSpc>
                <a:spcPct val="150000"/>
              </a:lnSpc>
              <a:buNone/>
            </a:pP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lower accuracy and trend consistency</a:t>
            </a:r>
          </a:p>
          <a:p>
            <a:pPr marL="342900" indent="-342900">
              <a:lnSpc>
                <a:spcPct val="150000"/>
              </a:lnSpc>
              <a:buFont typeface="Arial" panose="020B0604020202090204" pitchFamily="34" charset="0"/>
              <a:buChar char="•"/>
            </a:pP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SC—</a:t>
            </a:r>
            <a:r>
              <a:rPr lang="en-US" altLang="zh-CN" sz="2000" b="1" noProof="0" dirty="0">
                <a:ln>
                  <a:noFill/>
                </a:ln>
                <a:effectLst/>
                <a:uLnTx/>
                <a:uFillTx/>
                <a:latin typeface="微软雅黑" panose="020B0503020204020204" charset="-122"/>
                <a:ea typeface="微软雅黑" panose="020B0503020204020204" charset="-122"/>
                <a:cs typeface="微软雅黑" panose="020B0503020204020204" charset="-122"/>
                <a:sym typeface="+mn-ea"/>
              </a:rPr>
              <a:t>aerosol and cloud</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indent="-342900">
              <a:lnSpc>
                <a:spcPct val="150000"/>
              </a:lnSpc>
              <a:buFont typeface="Arial" panose="020B0604020202090204" pitchFamily="34" charset="0"/>
              <a:buChar char="•"/>
            </a:pPr>
            <a:r>
              <a:rPr lang="en-US" altLang="zh-CN" sz="2000" noProof="0" dirty="0">
                <a:ln>
                  <a:noFill/>
                </a:ln>
                <a:effectLst/>
                <a:uLnTx/>
                <a:uFillTx/>
                <a:latin typeface="微软雅黑" panose="020B0503020204020204" charset="-122"/>
                <a:ea typeface="微软雅黑" panose="020B0503020204020204" charset="-122"/>
                <a:cs typeface="微软雅黑" panose="020B0503020204020204" charset="-122"/>
                <a:sym typeface="+mn-ea"/>
              </a:rPr>
              <a:t>SW——</a:t>
            </a:r>
            <a:r>
              <a:rPr lang="en-US" altLang="zh-CN" sz="2000" b="1" noProof="0" dirty="0">
                <a:ln>
                  <a:noFill/>
                </a:ln>
                <a:effectLst/>
                <a:uLnTx/>
                <a:uFillTx/>
                <a:latin typeface="微软雅黑" panose="020B0503020204020204" charset="-122"/>
                <a:ea typeface="微软雅黑" panose="020B0503020204020204" charset="-122"/>
                <a:cs typeface="微软雅黑" panose="020B0503020204020204" charset="-122"/>
                <a:sym typeface="+mn-ea"/>
              </a:rPr>
              <a:t>terrain and cloud</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8" name="图片 8"/>
          <p:cNvPicPr>
            <a:picLocks noChangeAspect="1"/>
          </p:cNvPicPr>
          <p:nvPr/>
        </p:nvPicPr>
        <p:blipFill>
          <a:blip r:embed="rId6"/>
          <a:srcRect l="49667" t="2043" b="959"/>
          <a:stretch>
            <a:fillRect/>
          </a:stretch>
        </p:blipFill>
        <p:spPr>
          <a:xfrm>
            <a:off x="7633970" y="3576320"/>
            <a:ext cx="3405505" cy="3153410"/>
          </a:xfrm>
          <a:prstGeom prst="rect">
            <a:avLst/>
          </a:prstGeom>
        </p:spPr>
      </p:pic>
      <p:pic>
        <p:nvPicPr>
          <p:cNvPr id="10" name="图片 8"/>
          <p:cNvPicPr>
            <a:picLocks noChangeAspect="1"/>
          </p:cNvPicPr>
          <p:nvPr/>
        </p:nvPicPr>
        <p:blipFill>
          <a:blip r:embed="rId7"/>
          <a:srcRect l="28885" t="1413" r="13734" b="95900"/>
          <a:stretch>
            <a:fillRect/>
          </a:stretch>
        </p:blipFill>
        <p:spPr>
          <a:xfrm>
            <a:off x="3102610" y="3349625"/>
            <a:ext cx="5986145" cy="266065"/>
          </a:xfrm>
          <a:prstGeom prst="rect">
            <a:avLst/>
          </a:prstGeom>
        </p:spPr>
      </p:pic>
      <p:pic>
        <p:nvPicPr>
          <p:cNvPr id="11" name="图片 5" descr="截屏2025-03-14 16.06.27"/>
          <p:cNvPicPr>
            <a:picLocks noChangeAspect="1"/>
          </p:cNvPicPr>
          <p:nvPr/>
        </p:nvPicPr>
        <p:blipFill>
          <a:blip r:embed="rId8"/>
          <a:srcRect l="33340" t="9319" r="572" b="2149"/>
          <a:stretch>
            <a:fillRect/>
          </a:stretch>
        </p:blipFill>
        <p:spPr>
          <a:xfrm>
            <a:off x="972185" y="3643630"/>
            <a:ext cx="6364605" cy="3067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mc:Choice>
    <mc:Fallback xmlns="">
      <p:transition spd="med"/>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BkMWZlMTNjNTVkZTMxYzU0NzI4YzIyNTUwODVlMjcifQ=="/>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645*219"/>
  <p:tag name="TABLE_ENDDRAG_RECT" val="230*222*645*219"/>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767*360"/>
  <p:tag name="TABLE_ENDDRAG_RECT" val="177*121*767*36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TIMING" val="|24.563|6.833"/>
</p:tagLst>
</file>

<file path=ppt/theme/theme1.xml><?xml version="1.0" encoding="utf-8"?>
<a:theme xmlns:a="http://schemas.openxmlformats.org/drawingml/2006/main" name="A000120140530A99PPBG">
  <a:themeElements>
    <a:clrScheme name="自定义 95">
      <a:dk1>
        <a:sysClr val="windowText" lastClr="000000"/>
      </a:dk1>
      <a:lt1>
        <a:sysClr val="window" lastClr="FFFFFF"/>
      </a:lt1>
      <a:dk2>
        <a:srgbClr val="3F3F3F"/>
      </a:dk2>
      <a:lt2>
        <a:srgbClr val="E3DED1"/>
      </a:lt2>
      <a:accent1>
        <a:srgbClr val="071F6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90204" pitchFamily="34" charset="0"/>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548">
      <a:dk1>
        <a:sysClr val="windowText" lastClr="000000"/>
      </a:dk1>
      <a:lt1>
        <a:sysClr val="window" lastClr="FFFFFF"/>
      </a:lt1>
      <a:dk2>
        <a:srgbClr val="1F497D"/>
      </a:dk2>
      <a:lt2>
        <a:srgbClr val="EEECE1"/>
      </a:lt2>
      <a:accent1>
        <a:srgbClr val="585251"/>
      </a:accent1>
      <a:accent2>
        <a:srgbClr val="EEE895"/>
      </a:accent2>
      <a:accent3>
        <a:srgbClr val="585251"/>
      </a:accent3>
      <a:accent4>
        <a:srgbClr val="EEE895"/>
      </a:accent4>
      <a:accent5>
        <a:srgbClr val="585251"/>
      </a:accent5>
      <a:accent6>
        <a:srgbClr val="EEE89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1924</Words>
  <Application>Microsoft Macintosh PowerPoint</Application>
  <PresentationFormat>宽屏</PresentationFormat>
  <Paragraphs>218</Paragraphs>
  <Slides>12</Slides>
  <Notes>12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12</vt:i4>
      </vt:variant>
    </vt:vector>
  </HeadingPairs>
  <TitlesOfParts>
    <vt:vector size="25" baseType="lpstr">
      <vt:lpstr>宋体</vt:lpstr>
      <vt:lpstr>微软雅黑</vt:lpstr>
      <vt:lpstr>幼圆</vt:lpstr>
      <vt:lpstr>Arial</vt:lpstr>
      <vt:lpstr>Arial Black</vt:lpstr>
      <vt:lpstr>Calibri</vt:lpstr>
      <vt:lpstr>Cambria Math</vt:lpstr>
      <vt:lpstr>Palatino Linotype</vt:lpstr>
      <vt:lpstr>Times New Roman</vt:lpstr>
      <vt:lpstr>Wingdings</vt:lpstr>
      <vt:lpstr>Wingdings 2</vt:lpstr>
      <vt:lpstr>A000120140530A99PPBG</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hannah Wong</cp:lastModifiedBy>
  <cp:revision>479</cp:revision>
  <dcterms:created xsi:type="dcterms:W3CDTF">2025-04-23T14:50:35Z</dcterms:created>
  <dcterms:modified xsi:type="dcterms:W3CDTF">2025-04-24T03:07:11Z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2052-6.8.2.8850</vt:lpwstr>
  </property>
  <property fmtid="{D5CDD505-2E9C-101B-9397-08002B2CF9AE}" pid="3" name="ICV">
    <vt:lpwstr>1B515F13534F71C13BFE0868728350D3_43</vt:lpwstr>
  </property>
</Properties>
</file>