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84" r:id="rId3"/>
    <p:sldId id="258" r:id="rId4"/>
    <p:sldId id="259" r:id="rId5"/>
    <p:sldId id="260" r:id="rId6"/>
    <p:sldId id="279" r:id="rId7"/>
    <p:sldId id="285" r:id="rId8"/>
    <p:sldId id="263" r:id="rId9"/>
    <p:sldId id="280" r:id="rId10"/>
    <p:sldId id="287" r:id="rId11"/>
    <p:sldId id="286" r:id="rId12"/>
    <p:sldId id="289" r:id="rId13"/>
    <p:sldId id="290" r:id="rId14"/>
    <p:sldId id="268" r:id="rId15"/>
    <p:sldId id="291" r:id="rId16"/>
    <p:sldId id="294" r:id="rId17"/>
    <p:sldId id="270" r:id="rId18"/>
    <p:sldId id="264" r:id="rId19"/>
    <p:sldId id="281" r:id="rId20"/>
    <p:sldId id="272" r:id="rId21"/>
    <p:sldId id="273" r:id="rId22"/>
    <p:sldId id="295" r:id="rId23"/>
    <p:sldId id="296" r:id="rId24"/>
    <p:sldId id="274"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F0F4"/>
    <a:srgbClr val="0000FF"/>
    <a:srgbClr val="FFFFCC"/>
    <a:srgbClr val="FCC9B4"/>
    <a:srgbClr val="8FB9CD"/>
    <a:srgbClr val="D0CECE"/>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96323" autoAdjust="0"/>
  </p:normalViewPr>
  <p:slideViewPr>
    <p:cSldViewPr snapToGrid="0">
      <p:cViewPr varScale="1">
        <p:scale>
          <a:sx n="105" d="100"/>
          <a:sy n="105" d="100"/>
        </p:scale>
        <p:origin x="66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1EFAD-639E-46C0-BB32-07C5DFCE0E46}" type="datetimeFigureOut">
              <a:rPr lang="zh-CN" altLang="en-US" smtClean="0"/>
              <a:t>2025/4/24 Thursday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6174A9-7E09-4DEB-8143-17F59B525C42}" type="slidenum">
              <a:rPr lang="zh-CN" altLang="en-US" smtClean="0"/>
              <a:t>‹#›</a:t>
            </a:fld>
            <a:endParaRPr lang="zh-CN" altLang="en-US"/>
          </a:p>
        </p:txBody>
      </p:sp>
    </p:spTree>
    <p:extLst>
      <p:ext uri="{BB962C8B-B14F-4D97-AF65-F5344CB8AC3E}">
        <p14:creationId xmlns:p14="http://schemas.microsoft.com/office/powerpoint/2010/main" val="2150962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66174A9-7E09-4DEB-8143-17F59B525C42}" type="slidenum">
              <a:rPr lang="zh-CN" altLang="en-US" smtClean="0"/>
              <a:t>1</a:t>
            </a:fld>
            <a:endParaRPr lang="zh-CN" altLang="en-US"/>
          </a:p>
        </p:txBody>
      </p:sp>
    </p:spTree>
    <p:extLst>
      <p:ext uri="{BB962C8B-B14F-4D97-AF65-F5344CB8AC3E}">
        <p14:creationId xmlns:p14="http://schemas.microsoft.com/office/powerpoint/2010/main" val="1485998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66174A9-7E09-4DEB-8143-17F59B525C42}" type="slidenum">
              <a:rPr lang="zh-CN" altLang="en-US" smtClean="0"/>
              <a:t>12</a:t>
            </a:fld>
            <a:endParaRPr lang="zh-CN" altLang="en-US"/>
          </a:p>
        </p:txBody>
      </p:sp>
    </p:spTree>
    <p:extLst>
      <p:ext uri="{BB962C8B-B14F-4D97-AF65-F5344CB8AC3E}">
        <p14:creationId xmlns:p14="http://schemas.microsoft.com/office/powerpoint/2010/main" val="2294709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66174A9-7E09-4DEB-8143-17F59B525C42}" type="slidenum">
              <a:rPr lang="zh-CN" altLang="en-US" smtClean="0"/>
              <a:t>13</a:t>
            </a:fld>
            <a:endParaRPr lang="zh-CN" altLang="en-US"/>
          </a:p>
        </p:txBody>
      </p:sp>
    </p:spTree>
    <p:extLst>
      <p:ext uri="{BB962C8B-B14F-4D97-AF65-F5344CB8AC3E}">
        <p14:creationId xmlns:p14="http://schemas.microsoft.com/office/powerpoint/2010/main" val="910096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66174A9-7E09-4DEB-8143-17F59B525C42}" type="slidenum">
              <a:rPr lang="zh-CN" altLang="en-US" smtClean="0"/>
              <a:t>14</a:t>
            </a:fld>
            <a:endParaRPr lang="zh-CN" altLang="en-US"/>
          </a:p>
        </p:txBody>
      </p:sp>
    </p:spTree>
    <p:extLst>
      <p:ext uri="{BB962C8B-B14F-4D97-AF65-F5344CB8AC3E}">
        <p14:creationId xmlns:p14="http://schemas.microsoft.com/office/powerpoint/2010/main" val="4230781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66174A9-7E09-4DEB-8143-17F59B525C42}" type="slidenum">
              <a:rPr lang="zh-CN" altLang="en-US" smtClean="0"/>
              <a:t>15</a:t>
            </a:fld>
            <a:endParaRPr lang="zh-CN" altLang="en-US"/>
          </a:p>
        </p:txBody>
      </p:sp>
    </p:spTree>
    <p:extLst>
      <p:ext uri="{BB962C8B-B14F-4D97-AF65-F5344CB8AC3E}">
        <p14:creationId xmlns:p14="http://schemas.microsoft.com/office/powerpoint/2010/main" val="2087000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66174A9-7E09-4DEB-8143-17F59B525C42}" type="slidenum">
              <a:rPr lang="zh-CN" altLang="en-US" smtClean="0"/>
              <a:t>16</a:t>
            </a:fld>
            <a:endParaRPr lang="zh-CN" altLang="en-US"/>
          </a:p>
        </p:txBody>
      </p:sp>
    </p:spTree>
    <p:extLst>
      <p:ext uri="{BB962C8B-B14F-4D97-AF65-F5344CB8AC3E}">
        <p14:creationId xmlns:p14="http://schemas.microsoft.com/office/powerpoint/2010/main" val="1410570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66174A9-7E09-4DEB-8143-17F59B525C42}" type="slidenum">
              <a:rPr lang="zh-CN" altLang="en-US" smtClean="0"/>
              <a:t>17</a:t>
            </a:fld>
            <a:endParaRPr lang="zh-CN" altLang="en-US"/>
          </a:p>
        </p:txBody>
      </p:sp>
    </p:spTree>
    <p:extLst>
      <p:ext uri="{BB962C8B-B14F-4D97-AF65-F5344CB8AC3E}">
        <p14:creationId xmlns:p14="http://schemas.microsoft.com/office/powerpoint/2010/main" val="743756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66174A9-7E09-4DEB-8143-17F59B525C42}" type="slidenum">
              <a:rPr lang="zh-CN" altLang="en-US" smtClean="0"/>
              <a:t>18</a:t>
            </a:fld>
            <a:endParaRPr lang="zh-CN" altLang="en-US"/>
          </a:p>
        </p:txBody>
      </p:sp>
    </p:spTree>
    <p:extLst>
      <p:ext uri="{BB962C8B-B14F-4D97-AF65-F5344CB8AC3E}">
        <p14:creationId xmlns:p14="http://schemas.microsoft.com/office/powerpoint/2010/main" val="3057023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66174A9-7E09-4DEB-8143-17F59B525C42}" type="slidenum">
              <a:rPr lang="zh-CN" altLang="en-US" smtClean="0"/>
              <a:t>19</a:t>
            </a:fld>
            <a:endParaRPr lang="zh-CN" altLang="en-US"/>
          </a:p>
        </p:txBody>
      </p:sp>
    </p:spTree>
    <p:extLst>
      <p:ext uri="{BB962C8B-B14F-4D97-AF65-F5344CB8AC3E}">
        <p14:creationId xmlns:p14="http://schemas.microsoft.com/office/powerpoint/2010/main" val="858454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66174A9-7E09-4DEB-8143-17F59B525C42}" type="slidenum">
              <a:rPr lang="zh-CN" altLang="en-US" smtClean="0"/>
              <a:t>20</a:t>
            </a:fld>
            <a:endParaRPr lang="zh-CN" altLang="en-US"/>
          </a:p>
        </p:txBody>
      </p:sp>
    </p:spTree>
    <p:extLst>
      <p:ext uri="{BB962C8B-B14F-4D97-AF65-F5344CB8AC3E}">
        <p14:creationId xmlns:p14="http://schemas.microsoft.com/office/powerpoint/2010/main" val="2601571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66174A9-7E09-4DEB-8143-17F59B525C42}" type="slidenum">
              <a:rPr lang="zh-CN" altLang="en-US" smtClean="0"/>
              <a:t>21</a:t>
            </a:fld>
            <a:endParaRPr lang="zh-CN" altLang="en-US"/>
          </a:p>
        </p:txBody>
      </p:sp>
    </p:spTree>
    <p:extLst>
      <p:ext uri="{BB962C8B-B14F-4D97-AF65-F5344CB8AC3E}">
        <p14:creationId xmlns:p14="http://schemas.microsoft.com/office/powerpoint/2010/main" val="1563183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dirty="0"/>
          </a:p>
        </p:txBody>
      </p:sp>
      <p:sp>
        <p:nvSpPr>
          <p:cNvPr id="4" name="灯片编号占位符 3"/>
          <p:cNvSpPr>
            <a:spLocks noGrp="1"/>
          </p:cNvSpPr>
          <p:nvPr>
            <p:ph type="sldNum" sz="quarter" idx="5"/>
          </p:nvPr>
        </p:nvSpPr>
        <p:spPr/>
        <p:txBody>
          <a:bodyPr/>
          <a:lstStyle/>
          <a:p>
            <a:fld id="{966174A9-7E09-4DEB-8143-17F59B525C42}" type="slidenum">
              <a:rPr lang="zh-CN" altLang="en-US" smtClean="0"/>
              <a:t>3</a:t>
            </a:fld>
            <a:endParaRPr lang="zh-CN" altLang="en-US"/>
          </a:p>
        </p:txBody>
      </p:sp>
    </p:spTree>
    <p:extLst>
      <p:ext uri="{BB962C8B-B14F-4D97-AF65-F5344CB8AC3E}">
        <p14:creationId xmlns:p14="http://schemas.microsoft.com/office/powerpoint/2010/main" val="99434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endParaRPr lang="zh-CN" altLang="en-US" dirty="0"/>
          </a:p>
        </p:txBody>
      </p:sp>
      <p:sp>
        <p:nvSpPr>
          <p:cNvPr id="4" name="灯片编号占位符 3"/>
          <p:cNvSpPr>
            <a:spLocks noGrp="1"/>
          </p:cNvSpPr>
          <p:nvPr>
            <p:ph type="sldNum" sz="quarter" idx="5"/>
          </p:nvPr>
        </p:nvSpPr>
        <p:spPr/>
        <p:txBody>
          <a:bodyPr/>
          <a:lstStyle/>
          <a:p>
            <a:fld id="{966174A9-7E09-4DEB-8143-17F59B525C42}" type="slidenum">
              <a:rPr lang="zh-CN" altLang="en-US" smtClean="0"/>
              <a:t>4</a:t>
            </a:fld>
            <a:endParaRPr lang="zh-CN" altLang="en-US"/>
          </a:p>
        </p:txBody>
      </p:sp>
    </p:spTree>
    <p:extLst>
      <p:ext uri="{BB962C8B-B14F-4D97-AF65-F5344CB8AC3E}">
        <p14:creationId xmlns:p14="http://schemas.microsoft.com/office/powerpoint/2010/main" val="841339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a:solidFill>
                <a:srgbClr val="FF0000"/>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5"/>
          </p:nvPr>
        </p:nvSpPr>
        <p:spPr/>
        <p:txBody>
          <a:bodyPr/>
          <a:lstStyle/>
          <a:p>
            <a:fld id="{966174A9-7E09-4DEB-8143-17F59B525C42}" type="slidenum">
              <a:rPr lang="zh-CN" altLang="en-US" smtClean="0"/>
              <a:t>5</a:t>
            </a:fld>
            <a:endParaRPr lang="zh-CN" altLang="en-US"/>
          </a:p>
        </p:txBody>
      </p:sp>
    </p:spTree>
    <p:extLst>
      <p:ext uri="{BB962C8B-B14F-4D97-AF65-F5344CB8AC3E}">
        <p14:creationId xmlns:p14="http://schemas.microsoft.com/office/powerpoint/2010/main" val="3538897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966174A9-7E09-4DEB-8143-17F59B525C42}" type="slidenum">
              <a:rPr lang="zh-CN" altLang="en-US" smtClean="0"/>
              <a:t>6</a:t>
            </a:fld>
            <a:endParaRPr lang="zh-CN" altLang="en-US"/>
          </a:p>
        </p:txBody>
      </p:sp>
    </p:spTree>
    <p:extLst>
      <p:ext uri="{BB962C8B-B14F-4D97-AF65-F5344CB8AC3E}">
        <p14:creationId xmlns:p14="http://schemas.microsoft.com/office/powerpoint/2010/main" val="1848818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200" kern="100" dirty="0">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966174A9-7E09-4DEB-8143-17F59B525C42}" type="slidenum">
              <a:rPr lang="zh-CN" altLang="en-US" smtClean="0"/>
              <a:t>8</a:t>
            </a:fld>
            <a:endParaRPr lang="zh-CN" altLang="en-US"/>
          </a:p>
        </p:txBody>
      </p:sp>
    </p:spTree>
    <p:extLst>
      <p:ext uri="{BB962C8B-B14F-4D97-AF65-F5344CB8AC3E}">
        <p14:creationId xmlns:p14="http://schemas.microsoft.com/office/powerpoint/2010/main" val="1658773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66174A9-7E09-4DEB-8143-17F59B525C42}" type="slidenum">
              <a:rPr lang="zh-CN" altLang="en-US" smtClean="0"/>
              <a:t>9</a:t>
            </a:fld>
            <a:endParaRPr lang="zh-CN" altLang="en-US"/>
          </a:p>
        </p:txBody>
      </p:sp>
    </p:spTree>
    <p:extLst>
      <p:ext uri="{BB962C8B-B14F-4D97-AF65-F5344CB8AC3E}">
        <p14:creationId xmlns:p14="http://schemas.microsoft.com/office/powerpoint/2010/main" val="76956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66174A9-7E09-4DEB-8143-17F59B525C42}" type="slidenum">
              <a:rPr lang="zh-CN" altLang="en-US" smtClean="0"/>
              <a:t>10</a:t>
            </a:fld>
            <a:endParaRPr lang="zh-CN" altLang="en-US"/>
          </a:p>
        </p:txBody>
      </p:sp>
    </p:spTree>
    <p:extLst>
      <p:ext uri="{BB962C8B-B14F-4D97-AF65-F5344CB8AC3E}">
        <p14:creationId xmlns:p14="http://schemas.microsoft.com/office/powerpoint/2010/main" val="1083155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66174A9-7E09-4DEB-8143-17F59B525C42}" type="slidenum">
              <a:rPr lang="zh-CN" altLang="en-US" smtClean="0"/>
              <a:t>11</a:t>
            </a:fld>
            <a:endParaRPr lang="zh-CN" altLang="en-US"/>
          </a:p>
        </p:txBody>
      </p:sp>
    </p:spTree>
    <p:extLst>
      <p:ext uri="{BB962C8B-B14F-4D97-AF65-F5344CB8AC3E}">
        <p14:creationId xmlns:p14="http://schemas.microsoft.com/office/powerpoint/2010/main" val="2579430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CB670A-8512-485C-A25A-7B335BDB2C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6EBDDA4-58F4-4156-8C81-5E9E648614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667B395-497E-4483-9359-EB63C06B8281}"/>
              </a:ext>
            </a:extLst>
          </p:cNvPr>
          <p:cNvSpPr>
            <a:spLocks noGrp="1"/>
          </p:cNvSpPr>
          <p:nvPr>
            <p:ph type="dt" sz="half" idx="10"/>
          </p:nvPr>
        </p:nvSpPr>
        <p:spPr/>
        <p:txBody>
          <a:bodyPr/>
          <a:lstStyle/>
          <a:p>
            <a:fld id="{73FF4E52-FBF5-4BAE-A4CD-C0EE248D16BD}" type="datetimeFigureOut">
              <a:rPr lang="zh-CN" altLang="en-US" smtClean="0"/>
              <a:t>2025/4/24 Thursday</a:t>
            </a:fld>
            <a:endParaRPr lang="zh-CN" altLang="en-US"/>
          </a:p>
        </p:txBody>
      </p:sp>
      <p:sp>
        <p:nvSpPr>
          <p:cNvPr id="5" name="页脚占位符 4">
            <a:extLst>
              <a:ext uri="{FF2B5EF4-FFF2-40B4-BE49-F238E27FC236}">
                <a16:creationId xmlns:a16="http://schemas.microsoft.com/office/drawing/2014/main" id="{2DB3097F-4C05-4A09-AF9D-2D55ABFDCD8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FD348A-8E41-467E-84C5-489EC74491B5}"/>
              </a:ext>
            </a:extLst>
          </p:cNvPr>
          <p:cNvSpPr>
            <a:spLocks noGrp="1"/>
          </p:cNvSpPr>
          <p:nvPr>
            <p:ph type="sldNum" sz="quarter" idx="12"/>
          </p:nvPr>
        </p:nvSpPr>
        <p:spPr/>
        <p:txBody>
          <a:bodyPr/>
          <a:lstStyle/>
          <a:p>
            <a:fld id="{F49181F1-A617-4DBC-A522-0843F9D718AE}" type="slidenum">
              <a:rPr lang="zh-CN" altLang="en-US" smtClean="0"/>
              <a:t>‹#›</a:t>
            </a:fld>
            <a:endParaRPr lang="zh-CN" altLang="en-US"/>
          </a:p>
        </p:txBody>
      </p:sp>
    </p:spTree>
    <p:extLst>
      <p:ext uri="{BB962C8B-B14F-4D97-AF65-F5344CB8AC3E}">
        <p14:creationId xmlns:p14="http://schemas.microsoft.com/office/powerpoint/2010/main" val="2989331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CDA07A-BE1C-4122-80C7-6223D45CA6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6D194CE-680E-4FCF-8B30-F01D75F972A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05DF5CD-C8A6-4482-B005-61BF25180D93}"/>
              </a:ext>
            </a:extLst>
          </p:cNvPr>
          <p:cNvSpPr>
            <a:spLocks noGrp="1"/>
          </p:cNvSpPr>
          <p:nvPr>
            <p:ph type="dt" sz="half" idx="10"/>
          </p:nvPr>
        </p:nvSpPr>
        <p:spPr/>
        <p:txBody>
          <a:bodyPr/>
          <a:lstStyle/>
          <a:p>
            <a:fld id="{73FF4E52-FBF5-4BAE-A4CD-C0EE248D16BD}" type="datetimeFigureOut">
              <a:rPr lang="zh-CN" altLang="en-US" smtClean="0"/>
              <a:t>2025/4/24 Thursday</a:t>
            </a:fld>
            <a:endParaRPr lang="zh-CN" altLang="en-US"/>
          </a:p>
        </p:txBody>
      </p:sp>
      <p:sp>
        <p:nvSpPr>
          <p:cNvPr id="5" name="页脚占位符 4">
            <a:extLst>
              <a:ext uri="{FF2B5EF4-FFF2-40B4-BE49-F238E27FC236}">
                <a16:creationId xmlns:a16="http://schemas.microsoft.com/office/drawing/2014/main" id="{551B0571-36ED-4150-8295-545E372CEB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3C5963B-0698-417D-9A0E-86E6B422884E}"/>
              </a:ext>
            </a:extLst>
          </p:cNvPr>
          <p:cNvSpPr>
            <a:spLocks noGrp="1"/>
          </p:cNvSpPr>
          <p:nvPr>
            <p:ph type="sldNum" sz="quarter" idx="12"/>
          </p:nvPr>
        </p:nvSpPr>
        <p:spPr/>
        <p:txBody>
          <a:bodyPr/>
          <a:lstStyle/>
          <a:p>
            <a:fld id="{F49181F1-A617-4DBC-A522-0843F9D718AE}" type="slidenum">
              <a:rPr lang="zh-CN" altLang="en-US" smtClean="0"/>
              <a:t>‹#›</a:t>
            </a:fld>
            <a:endParaRPr lang="zh-CN" altLang="en-US"/>
          </a:p>
        </p:txBody>
      </p:sp>
    </p:spTree>
    <p:extLst>
      <p:ext uri="{BB962C8B-B14F-4D97-AF65-F5344CB8AC3E}">
        <p14:creationId xmlns:p14="http://schemas.microsoft.com/office/powerpoint/2010/main" val="882341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FBE4E5A-C263-45A6-A281-B5E4E21D412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10E6AF3-88BE-483D-A904-7B0F735099F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DD8C21-05DB-494F-9D5D-0ABE4C760EB0}"/>
              </a:ext>
            </a:extLst>
          </p:cNvPr>
          <p:cNvSpPr>
            <a:spLocks noGrp="1"/>
          </p:cNvSpPr>
          <p:nvPr>
            <p:ph type="dt" sz="half" idx="10"/>
          </p:nvPr>
        </p:nvSpPr>
        <p:spPr/>
        <p:txBody>
          <a:bodyPr/>
          <a:lstStyle/>
          <a:p>
            <a:fld id="{73FF4E52-FBF5-4BAE-A4CD-C0EE248D16BD}" type="datetimeFigureOut">
              <a:rPr lang="zh-CN" altLang="en-US" smtClean="0"/>
              <a:t>2025/4/24 Thursday</a:t>
            </a:fld>
            <a:endParaRPr lang="zh-CN" altLang="en-US"/>
          </a:p>
        </p:txBody>
      </p:sp>
      <p:sp>
        <p:nvSpPr>
          <p:cNvPr id="5" name="页脚占位符 4">
            <a:extLst>
              <a:ext uri="{FF2B5EF4-FFF2-40B4-BE49-F238E27FC236}">
                <a16:creationId xmlns:a16="http://schemas.microsoft.com/office/drawing/2014/main" id="{364D2E34-69F4-4FAC-AB92-36733B83DE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D785BA-73A5-46C4-A008-44D09A54D4AA}"/>
              </a:ext>
            </a:extLst>
          </p:cNvPr>
          <p:cNvSpPr>
            <a:spLocks noGrp="1"/>
          </p:cNvSpPr>
          <p:nvPr>
            <p:ph type="sldNum" sz="quarter" idx="12"/>
          </p:nvPr>
        </p:nvSpPr>
        <p:spPr/>
        <p:txBody>
          <a:bodyPr/>
          <a:lstStyle/>
          <a:p>
            <a:fld id="{F49181F1-A617-4DBC-A522-0843F9D718AE}" type="slidenum">
              <a:rPr lang="zh-CN" altLang="en-US" smtClean="0"/>
              <a:t>‹#›</a:t>
            </a:fld>
            <a:endParaRPr lang="zh-CN" altLang="en-US"/>
          </a:p>
        </p:txBody>
      </p:sp>
    </p:spTree>
    <p:extLst>
      <p:ext uri="{BB962C8B-B14F-4D97-AF65-F5344CB8AC3E}">
        <p14:creationId xmlns:p14="http://schemas.microsoft.com/office/powerpoint/2010/main" val="4120360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0068DB-2EDF-477D-B7C2-49785A21F85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0C55FC-4679-4C41-993C-2808920D1FD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FEEE1A-BF43-4DCF-90AE-70AA03DFE505}"/>
              </a:ext>
            </a:extLst>
          </p:cNvPr>
          <p:cNvSpPr>
            <a:spLocks noGrp="1"/>
          </p:cNvSpPr>
          <p:nvPr>
            <p:ph type="dt" sz="half" idx="10"/>
          </p:nvPr>
        </p:nvSpPr>
        <p:spPr/>
        <p:txBody>
          <a:bodyPr/>
          <a:lstStyle/>
          <a:p>
            <a:fld id="{73FF4E52-FBF5-4BAE-A4CD-C0EE248D16BD}" type="datetimeFigureOut">
              <a:rPr lang="zh-CN" altLang="en-US" smtClean="0"/>
              <a:t>2025/4/24 Thursday</a:t>
            </a:fld>
            <a:endParaRPr lang="zh-CN" altLang="en-US"/>
          </a:p>
        </p:txBody>
      </p:sp>
      <p:sp>
        <p:nvSpPr>
          <p:cNvPr id="5" name="页脚占位符 4">
            <a:extLst>
              <a:ext uri="{FF2B5EF4-FFF2-40B4-BE49-F238E27FC236}">
                <a16:creationId xmlns:a16="http://schemas.microsoft.com/office/drawing/2014/main" id="{D219BD8D-2EF7-4C53-AB20-BB99E43691D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8B0937-9C88-4400-ABC3-D68061CC3D8F}"/>
              </a:ext>
            </a:extLst>
          </p:cNvPr>
          <p:cNvSpPr>
            <a:spLocks noGrp="1"/>
          </p:cNvSpPr>
          <p:nvPr>
            <p:ph type="sldNum" sz="quarter" idx="12"/>
          </p:nvPr>
        </p:nvSpPr>
        <p:spPr/>
        <p:txBody>
          <a:bodyPr/>
          <a:lstStyle/>
          <a:p>
            <a:fld id="{F49181F1-A617-4DBC-A522-0843F9D718AE}" type="slidenum">
              <a:rPr lang="zh-CN" altLang="en-US" smtClean="0"/>
              <a:t>‹#›</a:t>
            </a:fld>
            <a:endParaRPr lang="zh-CN" altLang="en-US"/>
          </a:p>
        </p:txBody>
      </p:sp>
    </p:spTree>
    <p:extLst>
      <p:ext uri="{BB962C8B-B14F-4D97-AF65-F5344CB8AC3E}">
        <p14:creationId xmlns:p14="http://schemas.microsoft.com/office/powerpoint/2010/main" val="943614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621375-435C-4630-9947-240A2EFEC4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CA12AE-00BD-4A98-BBB0-24E834B45F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D5D2D0C-16E4-483F-AE3C-5A49915AA6E4}"/>
              </a:ext>
            </a:extLst>
          </p:cNvPr>
          <p:cNvSpPr>
            <a:spLocks noGrp="1"/>
          </p:cNvSpPr>
          <p:nvPr>
            <p:ph type="dt" sz="half" idx="10"/>
          </p:nvPr>
        </p:nvSpPr>
        <p:spPr/>
        <p:txBody>
          <a:bodyPr/>
          <a:lstStyle/>
          <a:p>
            <a:fld id="{73FF4E52-FBF5-4BAE-A4CD-C0EE248D16BD}" type="datetimeFigureOut">
              <a:rPr lang="zh-CN" altLang="en-US" smtClean="0"/>
              <a:t>2025/4/24 Thursday</a:t>
            </a:fld>
            <a:endParaRPr lang="zh-CN" altLang="en-US"/>
          </a:p>
        </p:txBody>
      </p:sp>
      <p:sp>
        <p:nvSpPr>
          <p:cNvPr id="5" name="页脚占位符 4">
            <a:extLst>
              <a:ext uri="{FF2B5EF4-FFF2-40B4-BE49-F238E27FC236}">
                <a16:creationId xmlns:a16="http://schemas.microsoft.com/office/drawing/2014/main" id="{4F89A8C2-7238-4831-BC43-71FEF10AE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FA67D0-8FA6-46D6-899D-9175C2599F14}"/>
              </a:ext>
            </a:extLst>
          </p:cNvPr>
          <p:cNvSpPr>
            <a:spLocks noGrp="1"/>
          </p:cNvSpPr>
          <p:nvPr>
            <p:ph type="sldNum" sz="quarter" idx="12"/>
          </p:nvPr>
        </p:nvSpPr>
        <p:spPr/>
        <p:txBody>
          <a:bodyPr/>
          <a:lstStyle/>
          <a:p>
            <a:fld id="{F49181F1-A617-4DBC-A522-0843F9D718AE}" type="slidenum">
              <a:rPr lang="zh-CN" altLang="en-US" smtClean="0"/>
              <a:t>‹#›</a:t>
            </a:fld>
            <a:endParaRPr lang="zh-CN" altLang="en-US"/>
          </a:p>
        </p:txBody>
      </p:sp>
    </p:spTree>
    <p:extLst>
      <p:ext uri="{BB962C8B-B14F-4D97-AF65-F5344CB8AC3E}">
        <p14:creationId xmlns:p14="http://schemas.microsoft.com/office/powerpoint/2010/main" val="2031658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42300-BDA1-47A4-BB84-6220768A941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09F49B-6A8F-4047-897B-8F2F7EB7FF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62B076E-C9C6-40C6-A3B4-C5677471254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973F6E9-A007-41D4-BD8B-29985321D0D1}"/>
              </a:ext>
            </a:extLst>
          </p:cNvPr>
          <p:cNvSpPr>
            <a:spLocks noGrp="1"/>
          </p:cNvSpPr>
          <p:nvPr>
            <p:ph type="dt" sz="half" idx="10"/>
          </p:nvPr>
        </p:nvSpPr>
        <p:spPr/>
        <p:txBody>
          <a:bodyPr/>
          <a:lstStyle/>
          <a:p>
            <a:fld id="{73FF4E52-FBF5-4BAE-A4CD-C0EE248D16BD}" type="datetimeFigureOut">
              <a:rPr lang="zh-CN" altLang="en-US" smtClean="0"/>
              <a:t>2025/4/24 Thursday</a:t>
            </a:fld>
            <a:endParaRPr lang="zh-CN" altLang="en-US"/>
          </a:p>
        </p:txBody>
      </p:sp>
      <p:sp>
        <p:nvSpPr>
          <p:cNvPr id="6" name="页脚占位符 5">
            <a:extLst>
              <a:ext uri="{FF2B5EF4-FFF2-40B4-BE49-F238E27FC236}">
                <a16:creationId xmlns:a16="http://schemas.microsoft.com/office/drawing/2014/main" id="{0EA7BE14-D066-43A7-B012-E835D6CED3B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EB87AAE-9928-4023-8A71-AF124A3D9DB8}"/>
              </a:ext>
            </a:extLst>
          </p:cNvPr>
          <p:cNvSpPr>
            <a:spLocks noGrp="1"/>
          </p:cNvSpPr>
          <p:nvPr>
            <p:ph type="sldNum" sz="quarter" idx="12"/>
          </p:nvPr>
        </p:nvSpPr>
        <p:spPr/>
        <p:txBody>
          <a:bodyPr/>
          <a:lstStyle/>
          <a:p>
            <a:fld id="{F49181F1-A617-4DBC-A522-0843F9D718AE}" type="slidenum">
              <a:rPr lang="zh-CN" altLang="en-US" smtClean="0"/>
              <a:t>‹#›</a:t>
            </a:fld>
            <a:endParaRPr lang="zh-CN" altLang="en-US"/>
          </a:p>
        </p:txBody>
      </p:sp>
    </p:spTree>
    <p:extLst>
      <p:ext uri="{BB962C8B-B14F-4D97-AF65-F5344CB8AC3E}">
        <p14:creationId xmlns:p14="http://schemas.microsoft.com/office/powerpoint/2010/main" val="1676504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7CA836-6F5C-43AC-9933-BF243DBD1CC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987EF0-09F6-4FD3-93E5-EC7D09A6CF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3EC03CD-095C-45B0-BAD7-25E415B91E0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570743-CE5E-4193-A4F3-0226F905B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0C5EB0E-39FE-46E9-81A5-E7735AD67BB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4A5CA4E-1207-4D36-9B05-94D8556C344C}"/>
              </a:ext>
            </a:extLst>
          </p:cNvPr>
          <p:cNvSpPr>
            <a:spLocks noGrp="1"/>
          </p:cNvSpPr>
          <p:nvPr>
            <p:ph type="dt" sz="half" idx="10"/>
          </p:nvPr>
        </p:nvSpPr>
        <p:spPr/>
        <p:txBody>
          <a:bodyPr/>
          <a:lstStyle/>
          <a:p>
            <a:fld id="{73FF4E52-FBF5-4BAE-A4CD-C0EE248D16BD}" type="datetimeFigureOut">
              <a:rPr lang="zh-CN" altLang="en-US" smtClean="0"/>
              <a:t>2025/4/24 Thursday</a:t>
            </a:fld>
            <a:endParaRPr lang="zh-CN" altLang="en-US"/>
          </a:p>
        </p:txBody>
      </p:sp>
      <p:sp>
        <p:nvSpPr>
          <p:cNvPr id="8" name="页脚占位符 7">
            <a:extLst>
              <a:ext uri="{FF2B5EF4-FFF2-40B4-BE49-F238E27FC236}">
                <a16:creationId xmlns:a16="http://schemas.microsoft.com/office/drawing/2014/main" id="{F6056D9E-6514-4299-8881-8CA5678E7F7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AEC04F6-D167-438E-B4F3-1C9538773153}"/>
              </a:ext>
            </a:extLst>
          </p:cNvPr>
          <p:cNvSpPr>
            <a:spLocks noGrp="1"/>
          </p:cNvSpPr>
          <p:nvPr>
            <p:ph type="sldNum" sz="quarter" idx="12"/>
          </p:nvPr>
        </p:nvSpPr>
        <p:spPr/>
        <p:txBody>
          <a:bodyPr/>
          <a:lstStyle/>
          <a:p>
            <a:fld id="{F49181F1-A617-4DBC-A522-0843F9D718AE}" type="slidenum">
              <a:rPr lang="zh-CN" altLang="en-US" smtClean="0"/>
              <a:t>‹#›</a:t>
            </a:fld>
            <a:endParaRPr lang="zh-CN" altLang="en-US"/>
          </a:p>
        </p:txBody>
      </p:sp>
    </p:spTree>
    <p:extLst>
      <p:ext uri="{BB962C8B-B14F-4D97-AF65-F5344CB8AC3E}">
        <p14:creationId xmlns:p14="http://schemas.microsoft.com/office/powerpoint/2010/main" val="1528078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CF275C-1AC1-470E-B01E-AFA137D0F22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422C181-7474-4952-A355-4BCD84EBB10B}"/>
              </a:ext>
            </a:extLst>
          </p:cNvPr>
          <p:cNvSpPr>
            <a:spLocks noGrp="1"/>
          </p:cNvSpPr>
          <p:nvPr>
            <p:ph type="dt" sz="half" idx="10"/>
          </p:nvPr>
        </p:nvSpPr>
        <p:spPr/>
        <p:txBody>
          <a:bodyPr/>
          <a:lstStyle/>
          <a:p>
            <a:fld id="{73FF4E52-FBF5-4BAE-A4CD-C0EE248D16BD}" type="datetimeFigureOut">
              <a:rPr lang="zh-CN" altLang="en-US" smtClean="0"/>
              <a:t>2025/4/24 Thursday</a:t>
            </a:fld>
            <a:endParaRPr lang="zh-CN" altLang="en-US"/>
          </a:p>
        </p:txBody>
      </p:sp>
      <p:sp>
        <p:nvSpPr>
          <p:cNvPr id="4" name="页脚占位符 3">
            <a:extLst>
              <a:ext uri="{FF2B5EF4-FFF2-40B4-BE49-F238E27FC236}">
                <a16:creationId xmlns:a16="http://schemas.microsoft.com/office/drawing/2014/main" id="{F7326D24-EDBE-490E-AD2D-FC0146581B7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556C322-615E-4EA6-9730-8F618CC6A273}"/>
              </a:ext>
            </a:extLst>
          </p:cNvPr>
          <p:cNvSpPr>
            <a:spLocks noGrp="1"/>
          </p:cNvSpPr>
          <p:nvPr>
            <p:ph type="sldNum" sz="quarter" idx="12"/>
          </p:nvPr>
        </p:nvSpPr>
        <p:spPr/>
        <p:txBody>
          <a:bodyPr/>
          <a:lstStyle/>
          <a:p>
            <a:fld id="{F49181F1-A617-4DBC-A522-0843F9D718AE}" type="slidenum">
              <a:rPr lang="zh-CN" altLang="en-US" smtClean="0"/>
              <a:t>‹#›</a:t>
            </a:fld>
            <a:endParaRPr lang="zh-CN" altLang="en-US"/>
          </a:p>
        </p:txBody>
      </p:sp>
    </p:spTree>
    <p:extLst>
      <p:ext uri="{BB962C8B-B14F-4D97-AF65-F5344CB8AC3E}">
        <p14:creationId xmlns:p14="http://schemas.microsoft.com/office/powerpoint/2010/main" val="1741400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C33CD38-4B2B-4128-B1B0-E87EB6145231}"/>
              </a:ext>
            </a:extLst>
          </p:cNvPr>
          <p:cNvSpPr>
            <a:spLocks noGrp="1"/>
          </p:cNvSpPr>
          <p:nvPr>
            <p:ph type="dt" sz="half" idx="10"/>
          </p:nvPr>
        </p:nvSpPr>
        <p:spPr/>
        <p:txBody>
          <a:bodyPr/>
          <a:lstStyle/>
          <a:p>
            <a:fld id="{73FF4E52-FBF5-4BAE-A4CD-C0EE248D16BD}" type="datetimeFigureOut">
              <a:rPr lang="zh-CN" altLang="en-US" smtClean="0"/>
              <a:t>2025/4/24 Thursday</a:t>
            </a:fld>
            <a:endParaRPr lang="zh-CN" altLang="en-US"/>
          </a:p>
        </p:txBody>
      </p:sp>
      <p:sp>
        <p:nvSpPr>
          <p:cNvPr id="3" name="页脚占位符 2">
            <a:extLst>
              <a:ext uri="{FF2B5EF4-FFF2-40B4-BE49-F238E27FC236}">
                <a16:creationId xmlns:a16="http://schemas.microsoft.com/office/drawing/2014/main" id="{77D8E151-97D5-44D3-8C7E-5B3CA114752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56368F8-6B12-4A8F-9247-804BDFA2B45E}"/>
              </a:ext>
            </a:extLst>
          </p:cNvPr>
          <p:cNvSpPr>
            <a:spLocks noGrp="1"/>
          </p:cNvSpPr>
          <p:nvPr>
            <p:ph type="sldNum" sz="quarter" idx="12"/>
          </p:nvPr>
        </p:nvSpPr>
        <p:spPr/>
        <p:txBody>
          <a:bodyPr/>
          <a:lstStyle/>
          <a:p>
            <a:fld id="{F49181F1-A617-4DBC-A522-0843F9D718AE}" type="slidenum">
              <a:rPr lang="zh-CN" altLang="en-US" smtClean="0"/>
              <a:t>‹#›</a:t>
            </a:fld>
            <a:endParaRPr lang="zh-CN" altLang="en-US"/>
          </a:p>
        </p:txBody>
      </p:sp>
    </p:spTree>
    <p:extLst>
      <p:ext uri="{BB962C8B-B14F-4D97-AF65-F5344CB8AC3E}">
        <p14:creationId xmlns:p14="http://schemas.microsoft.com/office/powerpoint/2010/main" val="269647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CB3C0E-6B6B-4CD6-BD11-989F8354A25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06C1E1D-EA82-4263-A3A0-CC2019C195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E541374-0F2E-4BC2-AA04-43AEE23CDF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F15E42D-48B2-48E2-BCA4-41F21E71CEFC}"/>
              </a:ext>
            </a:extLst>
          </p:cNvPr>
          <p:cNvSpPr>
            <a:spLocks noGrp="1"/>
          </p:cNvSpPr>
          <p:nvPr>
            <p:ph type="dt" sz="half" idx="10"/>
          </p:nvPr>
        </p:nvSpPr>
        <p:spPr/>
        <p:txBody>
          <a:bodyPr/>
          <a:lstStyle/>
          <a:p>
            <a:fld id="{73FF4E52-FBF5-4BAE-A4CD-C0EE248D16BD}" type="datetimeFigureOut">
              <a:rPr lang="zh-CN" altLang="en-US" smtClean="0"/>
              <a:t>2025/4/24 Thursday</a:t>
            </a:fld>
            <a:endParaRPr lang="zh-CN" altLang="en-US"/>
          </a:p>
        </p:txBody>
      </p:sp>
      <p:sp>
        <p:nvSpPr>
          <p:cNvPr id="6" name="页脚占位符 5">
            <a:extLst>
              <a:ext uri="{FF2B5EF4-FFF2-40B4-BE49-F238E27FC236}">
                <a16:creationId xmlns:a16="http://schemas.microsoft.com/office/drawing/2014/main" id="{140258B6-E34F-4DB3-B5C6-E416A19FD4B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EE3FBE0-83B2-472E-B0C7-2A02462B449E}"/>
              </a:ext>
            </a:extLst>
          </p:cNvPr>
          <p:cNvSpPr>
            <a:spLocks noGrp="1"/>
          </p:cNvSpPr>
          <p:nvPr>
            <p:ph type="sldNum" sz="quarter" idx="12"/>
          </p:nvPr>
        </p:nvSpPr>
        <p:spPr/>
        <p:txBody>
          <a:bodyPr/>
          <a:lstStyle/>
          <a:p>
            <a:fld id="{F49181F1-A617-4DBC-A522-0843F9D718AE}" type="slidenum">
              <a:rPr lang="zh-CN" altLang="en-US" smtClean="0"/>
              <a:t>‹#›</a:t>
            </a:fld>
            <a:endParaRPr lang="zh-CN" altLang="en-US"/>
          </a:p>
        </p:txBody>
      </p:sp>
    </p:spTree>
    <p:extLst>
      <p:ext uri="{BB962C8B-B14F-4D97-AF65-F5344CB8AC3E}">
        <p14:creationId xmlns:p14="http://schemas.microsoft.com/office/powerpoint/2010/main" val="3502851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F16E61-FAFD-4CEC-8087-A347A1BBDE4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C8DDC6D-9837-4ED4-858E-783CC73F4F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2AD4CE6-CBD9-4AEA-8249-BCA80C07E9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4DE98E7-5D63-4C4B-BB78-1DBE30D1291C}"/>
              </a:ext>
            </a:extLst>
          </p:cNvPr>
          <p:cNvSpPr>
            <a:spLocks noGrp="1"/>
          </p:cNvSpPr>
          <p:nvPr>
            <p:ph type="dt" sz="half" idx="10"/>
          </p:nvPr>
        </p:nvSpPr>
        <p:spPr/>
        <p:txBody>
          <a:bodyPr/>
          <a:lstStyle/>
          <a:p>
            <a:fld id="{73FF4E52-FBF5-4BAE-A4CD-C0EE248D16BD}" type="datetimeFigureOut">
              <a:rPr lang="zh-CN" altLang="en-US" smtClean="0"/>
              <a:t>2025/4/24 Thursday</a:t>
            </a:fld>
            <a:endParaRPr lang="zh-CN" altLang="en-US"/>
          </a:p>
        </p:txBody>
      </p:sp>
      <p:sp>
        <p:nvSpPr>
          <p:cNvPr id="6" name="页脚占位符 5">
            <a:extLst>
              <a:ext uri="{FF2B5EF4-FFF2-40B4-BE49-F238E27FC236}">
                <a16:creationId xmlns:a16="http://schemas.microsoft.com/office/drawing/2014/main" id="{33BD37EB-686B-43C2-BE7F-4F4B5B77AC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38ABAAE-1C67-4FE7-96CC-181BB5529A45}"/>
              </a:ext>
            </a:extLst>
          </p:cNvPr>
          <p:cNvSpPr>
            <a:spLocks noGrp="1"/>
          </p:cNvSpPr>
          <p:nvPr>
            <p:ph type="sldNum" sz="quarter" idx="12"/>
          </p:nvPr>
        </p:nvSpPr>
        <p:spPr/>
        <p:txBody>
          <a:bodyPr/>
          <a:lstStyle/>
          <a:p>
            <a:fld id="{F49181F1-A617-4DBC-A522-0843F9D718AE}" type="slidenum">
              <a:rPr lang="zh-CN" altLang="en-US" smtClean="0"/>
              <a:t>‹#›</a:t>
            </a:fld>
            <a:endParaRPr lang="zh-CN" altLang="en-US"/>
          </a:p>
        </p:txBody>
      </p:sp>
    </p:spTree>
    <p:extLst>
      <p:ext uri="{BB962C8B-B14F-4D97-AF65-F5344CB8AC3E}">
        <p14:creationId xmlns:p14="http://schemas.microsoft.com/office/powerpoint/2010/main" val="1080805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F21A8D-7235-4AB2-96FC-0EFCBB92A0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FB9E944-BC74-41C4-836B-6F0611F18B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E7A47F-1DBC-43C6-A9C0-A281F10877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FF4E52-FBF5-4BAE-A4CD-C0EE248D16BD}" type="datetimeFigureOut">
              <a:rPr lang="zh-CN" altLang="en-US" smtClean="0"/>
              <a:t>2025/4/24 Thursday</a:t>
            </a:fld>
            <a:endParaRPr lang="zh-CN" altLang="en-US"/>
          </a:p>
        </p:txBody>
      </p:sp>
      <p:sp>
        <p:nvSpPr>
          <p:cNvPr id="5" name="页脚占位符 4">
            <a:extLst>
              <a:ext uri="{FF2B5EF4-FFF2-40B4-BE49-F238E27FC236}">
                <a16:creationId xmlns:a16="http://schemas.microsoft.com/office/drawing/2014/main" id="{3228221E-4D72-4F7D-8183-792C95807B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ED1242-E94A-4491-B52D-C643D46AF5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181F1-A617-4DBC-A522-0843F9D718AE}" type="slidenum">
              <a:rPr lang="zh-CN" altLang="en-US" smtClean="0"/>
              <a:t>‹#›</a:t>
            </a:fld>
            <a:endParaRPr lang="zh-CN" altLang="en-US"/>
          </a:p>
        </p:txBody>
      </p:sp>
    </p:spTree>
    <p:extLst>
      <p:ext uri="{BB962C8B-B14F-4D97-AF65-F5344CB8AC3E}">
        <p14:creationId xmlns:p14="http://schemas.microsoft.com/office/powerpoint/2010/main" val="1769950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jpe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jpe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jpe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4.tiff"/><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1.emf"/><Relationship Id="rId5" Type="http://schemas.openxmlformats.org/officeDocument/2006/relationships/image" Target="../media/image50.emf"/><Relationship Id="rId10" Type="http://schemas.openxmlformats.org/officeDocument/2006/relationships/image" Target="../media/image55.png"/><Relationship Id="rId4" Type="http://schemas.openxmlformats.org/officeDocument/2006/relationships/image" Target="../media/image3.jpe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8.tif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3.jpeg"/><Relationship Id="rId4" Type="http://schemas.openxmlformats.org/officeDocument/2006/relationships/image" Target="../media/image10.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9.jpe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tiff"/><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jpe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B9354D23-868F-444E-B392-14D6A73DBC1F}"/>
              </a:ext>
            </a:extLst>
          </p:cNvPr>
          <p:cNvSpPr txBox="1"/>
          <p:nvPr/>
        </p:nvSpPr>
        <p:spPr>
          <a:xfrm>
            <a:off x="232401" y="1932449"/>
            <a:ext cx="11727196" cy="1077218"/>
          </a:xfrm>
          <a:prstGeom prst="rect">
            <a:avLst/>
          </a:prstGeom>
          <a:noFill/>
        </p:spPr>
        <p:txBody>
          <a:bodyPr wrap="square">
            <a:spAutoFit/>
          </a:bodyPr>
          <a:lstStyle/>
          <a:p>
            <a:pPr algn="ctr"/>
            <a:r>
              <a:rPr lang="en-US" altLang="zh-CN" sz="3200" b="1" dirty="0">
                <a:effectLst/>
                <a:latin typeface="Times New Roman" panose="02020603050405020304" pitchFamily="18" charset="0"/>
                <a:ea typeface="Times New Roman" panose="02020603050405020304" pitchFamily="18" charset="0"/>
                <a:cs typeface="Times New Roman" panose="02020603050405020304" pitchFamily="18" charset="0"/>
              </a:rPr>
              <a:t>The Impact of Organic Solvent Oil Extraction on Shale Pore System-Key Issues in Shale Pore Evaluation</a:t>
            </a:r>
          </a:p>
        </p:txBody>
      </p:sp>
      <p:sp>
        <p:nvSpPr>
          <p:cNvPr id="10" name="文本框 9">
            <a:extLst>
              <a:ext uri="{FF2B5EF4-FFF2-40B4-BE49-F238E27FC236}">
                <a16:creationId xmlns:a16="http://schemas.microsoft.com/office/drawing/2014/main" id="{21A94C3A-9EBA-4F22-AB63-3343F873D9C3}"/>
              </a:ext>
            </a:extLst>
          </p:cNvPr>
          <p:cNvSpPr txBox="1"/>
          <p:nvPr/>
        </p:nvSpPr>
        <p:spPr>
          <a:xfrm>
            <a:off x="4206416" y="3662916"/>
            <a:ext cx="3648280" cy="461665"/>
          </a:xfrm>
          <a:prstGeom prst="rect">
            <a:avLst/>
          </a:prstGeom>
          <a:noFill/>
        </p:spPr>
        <p:txBody>
          <a:bodyPr wrap="square">
            <a:spAutoFit/>
          </a:bodyPr>
          <a:lstStyle/>
          <a:p>
            <a:r>
              <a:rPr lang="en-GB" altLang="zh-CN" sz="2400" b="1" dirty="0">
                <a:effectLst/>
                <a:latin typeface="Times New Roman" panose="02020603050405020304" pitchFamily="18" charset="0"/>
                <a:ea typeface="Times New Roman" panose="02020603050405020304" pitchFamily="18" charset="0"/>
                <a:cs typeface="Times New Roman" panose="02020603050405020304" pitchFamily="18" charset="0"/>
              </a:rPr>
              <a:t>Xinbin Zhao</a:t>
            </a:r>
            <a:r>
              <a:rPr lang="zh-CN" alt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altLang="zh-CN"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ea typeface="Times New Roman" panose="02020603050405020304" pitchFamily="18" charset="0"/>
                <a:cs typeface="Times New Roman" panose="02020603050405020304" pitchFamily="18" charset="0"/>
              </a:rPr>
              <a:t>Min Wang</a:t>
            </a:r>
            <a:endParaRPr lang="zh-CN" altLang="en-US" sz="2400" dirty="0">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219B34CC-70E6-42EF-9580-B89B99D8868A}"/>
              </a:ext>
            </a:extLst>
          </p:cNvPr>
          <p:cNvPicPr>
            <a:picLocks noChangeAspect="1"/>
          </p:cNvPicPr>
          <p:nvPr/>
        </p:nvPicPr>
        <p:blipFill>
          <a:blip r:embed="rId3"/>
          <a:stretch>
            <a:fillRect/>
          </a:stretch>
        </p:blipFill>
        <p:spPr>
          <a:xfrm>
            <a:off x="10581457" y="157487"/>
            <a:ext cx="1145739" cy="1145739"/>
          </a:xfrm>
          <a:prstGeom prst="rect">
            <a:avLst/>
          </a:prstGeom>
        </p:spPr>
      </p:pic>
      <p:pic>
        <p:nvPicPr>
          <p:cNvPr id="9" name="图片 8">
            <a:extLst>
              <a:ext uri="{FF2B5EF4-FFF2-40B4-BE49-F238E27FC236}">
                <a16:creationId xmlns:a16="http://schemas.microsoft.com/office/drawing/2014/main" id="{F6103C80-CE53-42A8-9F8E-C651E7B69607}"/>
              </a:ext>
            </a:extLst>
          </p:cNvPr>
          <p:cNvPicPr>
            <a:picLocks noChangeAspect="1"/>
          </p:cNvPicPr>
          <p:nvPr/>
        </p:nvPicPr>
        <p:blipFill>
          <a:blip r:embed="rId4"/>
          <a:stretch>
            <a:fillRect/>
          </a:stretch>
        </p:blipFill>
        <p:spPr>
          <a:xfrm>
            <a:off x="46780" y="132154"/>
            <a:ext cx="3710735" cy="1028487"/>
          </a:xfrm>
          <a:prstGeom prst="rect">
            <a:avLst/>
          </a:prstGeom>
        </p:spPr>
      </p:pic>
      <p:sp>
        <p:nvSpPr>
          <p:cNvPr id="11" name="文本框 10">
            <a:extLst>
              <a:ext uri="{FF2B5EF4-FFF2-40B4-BE49-F238E27FC236}">
                <a16:creationId xmlns:a16="http://schemas.microsoft.com/office/drawing/2014/main" id="{5CFCA73F-F21A-4D96-B897-0F871CC7EB9A}"/>
              </a:ext>
            </a:extLst>
          </p:cNvPr>
          <p:cNvSpPr txBox="1"/>
          <p:nvPr/>
        </p:nvSpPr>
        <p:spPr>
          <a:xfrm>
            <a:off x="3757515" y="5645444"/>
            <a:ext cx="4676969" cy="400110"/>
          </a:xfrm>
          <a:prstGeom prst="rect">
            <a:avLst/>
          </a:prstGeom>
          <a:noFill/>
        </p:spPr>
        <p:txBody>
          <a:bodyPr wrap="square">
            <a:spAutoFit/>
          </a:bodyPr>
          <a:lstStyle/>
          <a:p>
            <a:r>
              <a:rPr lang="en-GB" altLang="zh-CN" sz="2000" dirty="0">
                <a:effectLst/>
                <a:latin typeface="Times New Roman" panose="02020603050405020304" pitchFamily="18" charset="0"/>
                <a:ea typeface="Times New Roman" panose="02020603050405020304" pitchFamily="18" charset="0"/>
                <a:cs typeface="Times New Roman" panose="02020603050405020304" pitchFamily="18" charset="0"/>
              </a:rPr>
              <a:t>China University of Petroleum(East China)</a:t>
            </a:r>
            <a:endParaRPr lang="zh-CN" altLang="en-US" sz="20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6472AFCD-0290-4E24-AA8D-54BEFE33192C}"/>
              </a:ext>
            </a:extLst>
          </p:cNvPr>
          <p:cNvSpPr txBox="1"/>
          <p:nvPr/>
        </p:nvSpPr>
        <p:spPr>
          <a:xfrm>
            <a:off x="5326226" y="6045554"/>
            <a:ext cx="1539548" cy="400110"/>
          </a:xfrm>
          <a:prstGeom prst="rect">
            <a:avLst/>
          </a:prstGeom>
          <a:noFill/>
        </p:spPr>
        <p:txBody>
          <a:bodyPr wrap="square">
            <a:spAutoFit/>
          </a:bodyPr>
          <a:lstStyle/>
          <a:p>
            <a:pPr algn="ctr"/>
            <a:r>
              <a:rPr lang="en-US" altLang="zh-CN" sz="2000" dirty="0">
                <a:effectLst/>
                <a:latin typeface="Times New Roman" panose="02020603050405020304" pitchFamily="18" charset="0"/>
                <a:ea typeface="Times New Roman" panose="02020603050405020304" pitchFamily="18" charset="0"/>
                <a:cs typeface="Times New Roman" panose="02020603050405020304" pitchFamily="18" charset="0"/>
              </a:rPr>
              <a:t>2025.04.28</a:t>
            </a:r>
            <a:endParaRPr lang="zh-CN" altLang="en-US" sz="2000" dirty="0"/>
          </a:p>
        </p:txBody>
      </p:sp>
    </p:spTree>
    <p:extLst>
      <p:ext uri="{BB962C8B-B14F-4D97-AF65-F5344CB8AC3E}">
        <p14:creationId xmlns:p14="http://schemas.microsoft.com/office/powerpoint/2010/main" val="1076198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DF4CCAEC-83E2-47E1-A706-047C1082B6B9}"/>
              </a:ext>
            </a:extLst>
          </p:cNvPr>
          <p:cNvCxnSpPr/>
          <p:nvPr/>
        </p:nvCxnSpPr>
        <p:spPr>
          <a:xfrm>
            <a:off x="0" y="1047565"/>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2" descr="2021年中国石油大学(华东)概况_聚志愿">
            <a:extLst>
              <a:ext uri="{FF2B5EF4-FFF2-40B4-BE49-F238E27FC236}">
                <a16:creationId xmlns:a16="http://schemas.microsoft.com/office/drawing/2014/main" id="{D06E9744-6D9B-46CE-B9D4-9D8EBDDE4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85" y="205021"/>
            <a:ext cx="745098" cy="747521"/>
          </a:xfrm>
          <a:prstGeom prst="rect">
            <a:avLst/>
          </a:prstGeom>
          <a:noFill/>
          <a:extLst>
            <a:ext uri="{909E8E84-426E-40DD-AFC4-6F175D3DCCD1}">
              <a14:hiddenFill xmlns:a14="http://schemas.microsoft.com/office/drawing/2010/main">
                <a:solidFill>
                  <a:srgbClr val="FFFFFF"/>
                </a:solidFill>
              </a14:hiddenFill>
            </a:ext>
          </a:extLst>
        </p:spPr>
      </p:pic>
      <p:sp>
        <p:nvSpPr>
          <p:cNvPr id="42" name="文本框 27">
            <a:extLst>
              <a:ext uri="{FF2B5EF4-FFF2-40B4-BE49-F238E27FC236}">
                <a16:creationId xmlns:a16="http://schemas.microsoft.com/office/drawing/2014/main" id="{B5EA4A7D-CD07-4B89-A3B6-3DEC21A36486}"/>
              </a:ext>
            </a:extLst>
          </p:cNvPr>
          <p:cNvSpPr txBox="1"/>
          <p:nvPr/>
        </p:nvSpPr>
        <p:spPr>
          <a:xfrm>
            <a:off x="989841" y="264447"/>
            <a:ext cx="6782559"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2. Experiments &amp; Results</a:t>
            </a:r>
            <a:endParaRPr lang="zh-CN" altLang="en-US" sz="3200" b="1" dirty="0">
              <a:latin typeface="微软雅黑" panose="020B0503020204020204" pitchFamily="34" charset="-122"/>
              <a:ea typeface="微软雅黑" panose="020B0503020204020204" pitchFamily="34" charset="-122"/>
            </a:endParaRPr>
          </a:p>
        </p:txBody>
      </p:sp>
      <p:grpSp>
        <p:nvGrpSpPr>
          <p:cNvPr id="24" name="Group 23">
            <a:extLst>
              <a:ext uri="{FF2B5EF4-FFF2-40B4-BE49-F238E27FC236}">
                <a16:creationId xmlns:a16="http://schemas.microsoft.com/office/drawing/2014/main" id="{0EB84171-A141-4A7A-BDEA-93B5370EA96E}"/>
              </a:ext>
            </a:extLst>
          </p:cNvPr>
          <p:cNvGrpSpPr/>
          <p:nvPr/>
        </p:nvGrpSpPr>
        <p:grpSpPr>
          <a:xfrm>
            <a:off x="5582617" y="1565949"/>
            <a:ext cx="6289636" cy="5029389"/>
            <a:chOff x="5765497" y="2313209"/>
            <a:chExt cx="5589493" cy="4469533"/>
          </a:xfrm>
        </p:grpSpPr>
        <p:grpSp>
          <p:nvGrpSpPr>
            <p:cNvPr id="25" name="组合 8">
              <a:extLst>
                <a:ext uri="{FF2B5EF4-FFF2-40B4-BE49-F238E27FC236}">
                  <a16:creationId xmlns:a16="http://schemas.microsoft.com/office/drawing/2014/main" id="{70462896-820D-4FD8-9CC4-D12DF9842EBB}"/>
                </a:ext>
              </a:extLst>
            </p:cNvPr>
            <p:cNvGrpSpPr/>
            <p:nvPr/>
          </p:nvGrpSpPr>
          <p:grpSpPr>
            <a:xfrm>
              <a:off x="5901419" y="2470273"/>
              <a:ext cx="5453571" cy="4219293"/>
              <a:chOff x="1391058" y="1924831"/>
              <a:chExt cx="6271433" cy="4874649"/>
            </a:xfrm>
          </p:grpSpPr>
          <p:pic>
            <p:nvPicPr>
              <p:cNvPr id="38" name="图片 4">
                <a:extLst>
                  <a:ext uri="{FF2B5EF4-FFF2-40B4-BE49-F238E27FC236}">
                    <a16:creationId xmlns:a16="http://schemas.microsoft.com/office/drawing/2014/main" id="{CB332BE4-DAF3-46C7-9BF7-2D88075148D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91058" y="1924831"/>
                <a:ext cx="6271433" cy="4874649"/>
              </a:xfrm>
              <a:prstGeom prst="rect">
                <a:avLst/>
              </a:prstGeom>
              <a:noFill/>
              <a:ln>
                <a:noFill/>
              </a:ln>
            </p:spPr>
          </p:pic>
          <p:sp>
            <p:nvSpPr>
              <p:cNvPr id="39" name="文本框 5">
                <a:extLst>
                  <a:ext uri="{FF2B5EF4-FFF2-40B4-BE49-F238E27FC236}">
                    <a16:creationId xmlns:a16="http://schemas.microsoft.com/office/drawing/2014/main" id="{44E446E3-3585-4B3C-B968-2E7A2BE35ED3}"/>
                  </a:ext>
                </a:extLst>
              </p:cNvPr>
              <p:cNvSpPr txBox="1"/>
              <p:nvPr/>
            </p:nvSpPr>
            <p:spPr>
              <a:xfrm>
                <a:off x="1883248" y="2956260"/>
                <a:ext cx="1184814" cy="355582"/>
              </a:xfrm>
              <a:prstGeom prst="rect">
                <a:avLst/>
              </a:prstGeom>
              <a:noFill/>
            </p:spPr>
            <p:txBody>
              <a:bodyPr wrap="square" rtlCol="0">
                <a:spAutoFit/>
              </a:bodyPr>
              <a:lstStyle/>
              <a:p>
                <a:r>
                  <a:rPr lang="en-US" altLang="zh-CN" sz="1400" kern="0" dirty="0">
                    <a:solidFill>
                      <a:schemeClr val="tx1"/>
                    </a:solidFill>
                    <a:effectLst/>
                    <a:latin typeface="Times New Roman" panose="02020603050405020304" pitchFamily="18" charset="0"/>
                    <a:cs typeface="Times New Roman" panose="02020603050405020304" pitchFamily="18" charset="0"/>
                  </a:rPr>
                  <a:t>Sample A</a:t>
                </a:r>
                <a:endParaRPr lang="zh-CN" altLang="zh-CN" sz="1400" kern="1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0" name="文本框 6">
                <a:extLst>
                  <a:ext uri="{FF2B5EF4-FFF2-40B4-BE49-F238E27FC236}">
                    <a16:creationId xmlns:a16="http://schemas.microsoft.com/office/drawing/2014/main" id="{2F44D93C-2FD8-4ECA-819C-73A344459C41}"/>
                  </a:ext>
                </a:extLst>
              </p:cNvPr>
              <p:cNvSpPr txBox="1"/>
              <p:nvPr/>
            </p:nvSpPr>
            <p:spPr>
              <a:xfrm>
                <a:off x="1879853" y="5214600"/>
                <a:ext cx="1184814" cy="355582"/>
              </a:xfrm>
              <a:prstGeom prst="rect">
                <a:avLst/>
              </a:prstGeom>
              <a:noFill/>
            </p:spPr>
            <p:txBody>
              <a:bodyPr wrap="square" rtlCol="0">
                <a:spAutoFit/>
              </a:bodyPr>
              <a:lstStyle/>
              <a:p>
                <a:r>
                  <a:rPr lang="en-US" altLang="zh-CN" sz="1400" kern="0" dirty="0">
                    <a:solidFill>
                      <a:schemeClr val="tx1"/>
                    </a:solidFill>
                    <a:effectLst/>
                    <a:latin typeface="Times New Roman" panose="02020603050405020304" pitchFamily="18" charset="0"/>
                    <a:cs typeface="Times New Roman" panose="02020603050405020304" pitchFamily="18" charset="0"/>
                  </a:rPr>
                  <a:t>Sample B</a:t>
                </a:r>
                <a:endParaRPr lang="zh-CN" altLang="zh-CN" sz="1400" kern="1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1" name="矩形 7">
                <a:extLst>
                  <a:ext uri="{FF2B5EF4-FFF2-40B4-BE49-F238E27FC236}">
                    <a16:creationId xmlns:a16="http://schemas.microsoft.com/office/drawing/2014/main" id="{D687CBDF-0105-4F0E-A1DA-34B9F983E0EB}"/>
                  </a:ext>
                </a:extLst>
              </p:cNvPr>
              <p:cNvSpPr/>
              <p:nvPr/>
            </p:nvSpPr>
            <p:spPr>
              <a:xfrm>
                <a:off x="1931437" y="2074719"/>
                <a:ext cx="1371600" cy="183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16">
                <a:extLst>
                  <a:ext uri="{FF2B5EF4-FFF2-40B4-BE49-F238E27FC236}">
                    <a16:creationId xmlns:a16="http://schemas.microsoft.com/office/drawing/2014/main" id="{E613FE79-7621-425C-BF80-DD0A4DD4EE44}"/>
                  </a:ext>
                </a:extLst>
              </p:cNvPr>
              <p:cNvSpPr/>
              <p:nvPr/>
            </p:nvSpPr>
            <p:spPr>
              <a:xfrm>
                <a:off x="1931437" y="4314185"/>
                <a:ext cx="1371600" cy="183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矩形 11">
              <a:extLst>
                <a:ext uri="{FF2B5EF4-FFF2-40B4-BE49-F238E27FC236}">
                  <a16:creationId xmlns:a16="http://schemas.microsoft.com/office/drawing/2014/main" id="{4CB7FD38-C768-4570-AFF7-110445FA770C}"/>
                </a:ext>
              </a:extLst>
            </p:cNvPr>
            <p:cNvSpPr/>
            <p:nvPr/>
          </p:nvSpPr>
          <p:spPr>
            <a:xfrm>
              <a:off x="7326799" y="2802088"/>
              <a:ext cx="1730090" cy="307777"/>
            </a:xfrm>
            <a:prstGeom prst="rect">
              <a:avLst/>
            </a:prstGeom>
          </p:spPr>
          <p:txBody>
            <a:bodyPr wrap="square">
              <a:spAutoFit/>
            </a:bodyPr>
            <a:lstStyle/>
            <a:p>
              <a:r>
                <a:rPr lang="en-US" altLang="zh-CN" sz="1400" b="1" dirty="0">
                  <a:latin typeface="微软雅黑" panose="020B0503020204020204" pitchFamily="34" charset="-122"/>
                  <a:ea typeface="微软雅黑" panose="020B0503020204020204" pitchFamily="34" charset="-122"/>
                </a:rPr>
                <a:t>He </a:t>
              </a:r>
              <a:r>
                <a:rPr lang="az-Cyrl-AZ" altLang="zh-CN" sz="1400" b="1" dirty="0">
                  <a:latin typeface="微软雅黑" panose="020B0503020204020204" pitchFamily="34" charset="-122"/>
                  <a:ea typeface="微软雅黑" panose="020B0503020204020204" pitchFamily="34" charset="-122"/>
                </a:rPr>
                <a:t>ф</a:t>
              </a: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increase</a:t>
              </a:r>
              <a:r>
                <a:rPr lang="zh-CN" altLang="en-US" sz="1400" b="1" dirty="0">
                  <a:latin typeface="微软雅黑" panose="020B0503020204020204" pitchFamily="34" charset="-122"/>
                  <a:ea typeface="微软雅黑" panose="020B0503020204020204" pitchFamily="34" charset="-122"/>
                </a:rPr>
                <a:t>）</a:t>
              </a:r>
            </a:p>
          </p:txBody>
        </p:sp>
        <p:cxnSp>
          <p:nvCxnSpPr>
            <p:cNvPr id="27" name="直接箭头连接符 10">
              <a:extLst>
                <a:ext uri="{FF2B5EF4-FFF2-40B4-BE49-F238E27FC236}">
                  <a16:creationId xmlns:a16="http://schemas.microsoft.com/office/drawing/2014/main" id="{6F2002F8-12A7-4AFB-BDDC-FB9E2711CF57}"/>
                </a:ext>
              </a:extLst>
            </p:cNvPr>
            <p:cNvCxnSpPr>
              <a:cxnSpLocks/>
            </p:cNvCxnSpPr>
            <p:nvPr/>
          </p:nvCxnSpPr>
          <p:spPr>
            <a:xfrm flipH="1" flipV="1">
              <a:off x="7867352" y="3092671"/>
              <a:ext cx="307910" cy="3003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矩形 17">
              <a:extLst>
                <a:ext uri="{FF2B5EF4-FFF2-40B4-BE49-F238E27FC236}">
                  <a16:creationId xmlns:a16="http://schemas.microsoft.com/office/drawing/2014/main" id="{0EEEB891-E0A9-41A3-9144-ED5FA3F8EE79}"/>
                </a:ext>
              </a:extLst>
            </p:cNvPr>
            <p:cNvSpPr/>
            <p:nvPr/>
          </p:nvSpPr>
          <p:spPr>
            <a:xfrm>
              <a:off x="8683802" y="4650347"/>
              <a:ext cx="2600719" cy="273516"/>
            </a:xfrm>
            <a:prstGeom prst="rect">
              <a:avLst/>
            </a:prstGeom>
          </p:spPr>
          <p:txBody>
            <a:bodyPr wrap="square">
              <a:spAutoFit/>
            </a:bodyPr>
            <a:lstStyle/>
            <a:p>
              <a:r>
                <a:rPr lang="en-US" altLang="zh-CN" sz="1400" b="1" dirty="0">
                  <a:latin typeface="微软雅黑" panose="020B0503020204020204" pitchFamily="34" charset="-122"/>
                  <a:ea typeface="微软雅黑" panose="020B0503020204020204" pitchFamily="34" charset="-122"/>
                </a:rPr>
                <a:t>Extracted fluid </a:t>
              </a:r>
              <a:r>
                <a:rPr lang="az-Cyrl-AZ" altLang="zh-CN" sz="1400" b="1" dirty="0">
                  <a:latin typeface="微软雅黑" panose="020B0503020204020204" pitchFamily="34" charset="-122"/>
                  <a:ea typeface="微软雅黑" panose="020B0503020204020204" pitchFamily="34" charset="-122"/>
                </a:rPr>
                <a:t>ф</a:t>
              </a: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increase</a:t>
              </a:r>
              <a:r>
                <a:rPr lang="zh-CN" altLang="en-US" sz="1400" b="1" dirty="0">
                  <a:latin typeface="微软雅黑" panose="020B0503020204020204" pitchFamily="34" charset="-122"/>
                  <a:ea typeface="微软雅黑" panose="020B0503020204020204" pitchFamily="34" charset="-122"/>
                </a:rPr>
                <a:t>）</a:t>
              </a:r>
            </a:p>
          </p:txBody>
        </p:sp>
        <p:cxnSp>
          <p:nvCxnSpPr>
            <p:cNvPr id="29" name="直接箭头连接符 18">
              <a:extLst>
                <a:ext uri="{FF2B5EF4-FFF2-40B4-BE49-F238E27FC236}">
                  <a16:creationId xmlns:a16="http://schemas.microsoft.com/office/drawing/2014/main" id="{5239EC07-F707-46BB-A08D-EBEA5376DC9B}"/>
                </a:ext>
              </a:extLst>
            </p:cNvPr>
            <p:cNvCxnSpPr>
              <a:cxnSpLocks/>
            </p:cNvCxnSpPr>
            <p:nvPr/>
          </p:nvCxnSpPr>
          <p:spPr>
            <a:xfrm flipH="1" flipV="1">
              <a:off x="9931575" y="4964933"/>
              <a:ext cx="249488" cy="23701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文本框 21">
              <a:extLst>
                <a:ext uri="{FF2B5EF4-FFF2-40B4-BE49-F238E27FC236}">
                  <a16:creationId xmlns:a16="http://schemas.microsoft.com/office/drawing/2014/main" id="{698515FF-E722-44A9-814F-B99E75680232}"/>
                </a:ext>
              </a:extLst>
            </p:cNvPr>
            <p:cNvSpPr txBox="1"/>
            <p:nvPr/>
          </p:nvSpPr>
          <p:spPr>
            <a:xfrm rot="16200000">
              <a:off x="4890860" y="3191766"/>
              <a:ext cx="2064891" cy="307777"/>
            </a:xfrm>
            <a:prstGeom prst="rect">
              <a:avLst/>
            </a:prstGeom>
            <a:solidFill>
              <a:schemeClr val="bg1"/>
            </a:solidFill>
          </p:spPr>
          <p:txBody>
            <a:bodyPr wrap="square">
              <a:spAutoFit/>
            </a:bodyPr>
            <a:lstStyle/>
            <a:p>
              <a:r>
                <a:rPr lang="en-US" altLang="zh-CN" sz="1400" dirty="0">
                  <a:latin typeface="Times New Roman" panose="02020603050405020304" pitchFamily="18" charset="0"/>
                  <a:cs typeface="Times New Roman" panose="02020603050405020304" pitchFamily="18" charset="0"/>
                </a:rPr>
                <a:t>Porosity increment/%</a:t>
              </a:r>
              <a:endParaRPr lang="zh-CN" altLang="en-US" sz="1400" dirty="0">
                <a:latin typeface="Times New Roman" panose="02020603050405020304" pitchFamily="18" charset="0"/>
                <a:cs typeface="Times New Roman" panose="02020603050405020304" pitchFamily="18" charset="0"/>
              </a:endParaRPr>
            </a:p>
          </p:txBody>
        </p:sp>
        <p:sp>
          <p:nvSpPr>
            <p:cNvPr id="32" name="文本框 23">
              <a:extLst>
                <a:ext uri="{FF2B5EF4-FFF2-40B4-BE49-F238E27FC236}">
                  <a16:creationId xmlns:a16="http://schemas.microsoft.com/office/drawing/2014/main" id="{701255B5-E51A-453E-ADBA-40F1072B1485}"/>
                </a:ext>
              </a:extLst>
            </p:cNvPr>
            <p:cNvSpPr txBox="1"/>
            <p:nvPr/>
          </p:nvSpPr>
          <p:spPr>
            <a:xfrm rot="16200000">
              <a:off x="4931807" y="5140048"/>
              <a:ext cx="1975158" cy="307777"/>
            </a:xfrm>
            <a:prstGeom prst="rect">
              <a:avLst/>
            </a:prstGeom>
            <a:solidFill>
              <a:schemeClr val="bg1"/>
            </a:solidFill>
          </p:spPr>
          <p:txBody>
            <a:bodyPr wrap="square">
              <a:spAutoFit/>
            </a:bodyPr>
            <a:lstStyle/>
            <a:p>
              <a:r>
                <a:rPr lang="en-US" altLang="zh-CN" sz="1400" dirty="0">
                  <a:latin typeface="Times New Roman" panose="02020603050405020304" pitchFamily="18" charset="0"/>
                  <a:cs typeface="Times New Roman" panose="02020603050405020304" pitchFamily="18" charset="0"/>
                </a:rPr>
                <a:t>Porosity increment/%</a:t>
              </a:r>
              <a:endParaRPr lang="zh-CN" altLang="en-US" sz="1400" dirty="0">
                <a:latin typeface="Times New Roman" panose="02020603050405020304" pitchFamily="18" charset="0"/>
                <a:cs typeface="Times New Roman" panose="02020603050405020304" pitchFamily="18" charset="0"/>
              </a:endParaRPr>
            </a:p>
          </p:txBody>
        </p:sp>
        <p:sp>
          <p:nvSpPr>
            <p:cNvPr id="33" name="文本框 24">
              <a:extLst>
                <a:ext uri="{FF2B5EF4-FFF2-40B4-BE49-F238E27FC236}">
                  <a16:creationId xmlns:a16="http://schemas.microsoft.com/office/drawing/2014/main" id="{698395C7-3B72-4083-86F2-6C7233457D51}"/>
                </a:ext>
              </a:extLst>
            </p:cNvPr>
            <p:cNvSpPr txBox="1"/>
            <p:nvPr/>
          </p:nvSpPr>
          <p:spPr>
            <a:xfrm>
              <a:off x="8204996" y="6474965"/>
              <a:ext cx="1726579" cy="307777"/>
            </a:xfrm>
            <a:prstGeom prst="rect">
              <a:avLst/>
            </a:prstGeom>
            <a:solidFill>
              <a:schemeClr val="bg1"/>
            </a:solidFill>
          </p:spPr>
          <p:txBody>
            <a:bodyPr wrap="square">
              <a:spAutoFit/>
            </a:bodyPr>
            <a:lstStyle/>
            <a:p>
              <a:r>
                <a:rPr lang="en-US" altLang="zh-CN" sz="1400" dirty="0">
                  <a:latin typeface="Times New Roman" panose="02020603050405020304" pitchFamily="18" charset="0"/>
                  <a:cs typeface="Times New Roman" panose="02020603050405020304" pitchFamily="18" charset="0"/>
                </a:rPr>
                <a:t>Extraction time/d</a:t>
              </a:r>
              <a:endParaRPr lang="zh-CN" altLang="en-US" sz="1400" dirty="0">
                <a:latin typeface="Times New Roman" panose="02020603050405020304" pitchFamily="18" charset="0"/>
                <a:cs typeface="Times New Roman" panose="02020603050405020304" pitchFamily="18" charset="0"/>
              </a:endParaRPr>
            </a:p>
          </p:txBody>
        </p:sp>
        <p:sp>
          <p:nvSpPr>
            <p:cNvPr id="34" name="矩形 32">
              <a:extLst>
                <a:ext uri="{FF2B5EF4-FFF2-40B4-BE49-F238E27FC236}">
                  <a16:creationId xmlns:a16="http://schemas.microsoft.com/office/drawing/2014/main" id="{D2AB8FA3-95F3-4016-B10C-F80DA0FC03AF}"/>
                </a:ext>
              </a:extLst>
            </p:cNvPr>
            <p:cNvSpPr/>
            <p:nvPr/>
          </p:nvSpPr>
          <p:spPr>
            <a:xfrm>
              <a:off x="8500097" y="2565513"/>
              <a:ext cx="2600719" cy="307777"/>
            </a:xfrm>
            <a:prstGeom prst="rect">
              <a:avLst/>
            </a:prstGeom>
          </p:spPr>
          <p:txBody>
            <a:bodyPr wrap="square">
              <a:spAutoFit/>
            </a:bodyPr>
            <a:lstStyle/>
            <a:p>
              <a:r>
                <a:rPr lang="en-US" altLang="zh-CN" sz="1400" b="1" dirty="0">
                  <a:latin typeface="微软雅黑" panose="020B0503020204020204" pitchFamily="34" charset="-122"/>
                  <a:ea typeface="微软雅黑" panose="020B0503020204020204" pitchFamily="34" charset="-122"/>
                </a:rPr>
                <a:t>Extracted fluid </a:t>
              </a:r>
              <a:r>
                <a:rPr lang="az-Cyrl-AZ" altLang="zh-CN" sz="1400" b="1" dirty="0">
                  <a:latin typeface="微软雅黑" panose="020B0503020204020204" pitchFamily="34" charset="-122"/>
                  <a:ea typeface="微软雅黑" panose="020B0503020204020204" pitchFamily="34" charset="-122"/>
                </a:rPr>
                <a:t>ф</a:t>
              </a: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increase</a:t>
              </a:r>
              <a:r>
                <a:rPr lang="zh-CN" altLang="en-US" sz="1400" b="1" dirty="0">
                  <a:latin typeface="微软雅黑" panose="020B0503020204020204" pitchFamily="34" charset="-122"/>
                  <a:ea typeface="微软雅黑" panose="020B0503020204020204" pitchFamily="34" charset="-122"/>
                </a:rPr>
                <a:t>）</a:t>
              </a:r>
            </a:p>
          </p:txBody>
        </p:sp>
        <p:cxnSp>
          <p:nvCxnSpPr>
            <p:cNvPr id="35" name="直接箭头连接符 33">
              <a:extLst>
                <a:ext uri="{FF2B5EF4-FFF2-40B4-BE49-F238E27FC236}">
                  <a16:creationId xmlns:a16="http://schemas.microsoft.com/office/drawing/2014/main" id="{670DE1A6-4748-4761-8563-4BEC45A1C382}"/>
                </a:ext>
              </a:extLst>
            </p:cNvPr>
            <p:cNvCxnSpPr>
              <a:cxnSpLocks/>
            </p:cNvCxnSpPr>
            <p:nvPr/>
          </p:nvCxnSpPr>
          <p:spPr>
            <a:xfrm flipH="1" flipV="1">
              <a:off x="9233301" y="2856735"/>
              <a:ext cx="253017" cy="35245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矩形 36">
              <a:extLst>
                <a:ext uri="{FF2B5EF4-FFF2-40B4-BE49-F238E27FC236}">
                  <a16:creationId xmlns:a16="http://schemas.microsoft.com/office/drawing/2014/main" id="{5F956982-9D89-432D-921D-2ABBF3821169}"/>
                </a:ext>
              </a:extLst>
            </p:cNvPr>
            <p:cNvSpPr/>
            <p:nvPr/>
          </p:nvSpPr>
          <p:spPr>
            <a:xfrm>
              <a:off x="6844572" y="4468334"/>
              <a:ext cx="4183091" cy="307777"/>
            </a:xfrm>
            <a:prstGeom prst="rect">
              <a:avLst/>
            </a:prstGeom>
          </p:spPr>
          <p:txBody>
            <a:bodyPr wrap="square">
              <a:spAutoFit/>
            </a:bodyPr>
            <a:lstStyle/>
            <a:p>
              <a:r>
                <a:rPr lang="en-US" altLang="zh-CN" sz="1400" b="1" dirty="0">
                  <a:latin typeface="微软雅黑" panose="020B0503020204020204" pitchFamily="34" charset="-122"/>
                  <a:ea typeface="微软雅黑" panose="020B0503020204020204" pitchFamily="34" charset="-122"/>
                </a:rPr>
                <a:t>He </a:t>
              </a:r>
              <a:r>
                <a:rPr lang="az-Cyrl-AZ" altLang="zh-CN" sz="1400" b="1" dirty="0">
                  <a:latin typeface="微软雅黑" panose="020B0503020204020204" pitchFamily="34" charset="-122"/>
                  <a:ea typeface="微软雅黑" panose="020B0503020204020204" pitchFamily="34" charset="-122"/>
                </a:rPr>
                <a:t>ф</a:t>
              </a: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increase then decrease</a:t>
              </a:r>
              <a:r>
                <a:rPr lang="zh-CN" altLang="en-US" sz="1400" b="1" dirty="0">
                  <a:latin typeface="微软雅黑" panose="020B0503020204020204" pitchFamily="34" charset="-122"/>
                  <a:ea typeface="微软雅黑" panose="020B0503020204020204" pitchFamily="34" charset="-122"/>
                </a:rPr>
                <a:t>）</a:t>
              </a:r>
            </a:p>
          </p:txBody>
        </p:sp>
        <p:cxnSp>
          <p:nvCxnSpPr>
            <p:cNvPr id="37" name="直接箭头连接符 37">
              <a:extLst>
                <a:ext uri="{FF2B5EF4-FFF2-40B4-BE49-F238E27FC236}">
                  <a16:creationId xmlns:a16="http://schemas.microsoft.com/office/drawing/2014/main" id="{077615AE-78EE-47DF-A4F7-967A5F1F943D}"/>
                </a:ext>
              </a:extLst>
            </p:cNvPr>
            <p:cNvCxnSpPr>
              <a:cxnSpLocks/>
            </p:cNvCxnSpPr>
            <p:nvPr/>
          </p:nvCxnSpPr>
          <p:spPr>
            <a:xfrm flipH="1" flipV="1">
              <a:off x="7922143" y="4768351"/>
              <a:ext cx="253119" cy="39316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文本框 29">
            <a:extLst>
              <a:ext uri="{FF2B5EF4-FFF2-40B4-BE49-F238E27FC236}">
                <a16:creationId xmlns:a16="http://schemas.microsoft.com/office/drawing/2014/main" id="{BDE4DBE5-99C5-4453-B000-A1F6114CD296}"/>
              </a:ext>
            </a:extLst>
          </p:cNvPr>
          <p:cNvSpPr txBox="1"/>
          <p:nvPr/>
        </p:nvSpPr>
        <p:spPr>
          <a:xfrm>
            <a:off x="485099" y="1412994"/>
            <a:ext cx="4983014" cy="5029390"/>
          </a:xfrm>
          <a:prstGeom prst="rect">
            <a:avLst/>
          </a:prstGeom>
          <a:noFill/>
        </p:spPr>
        <p:txBody>
          <a:bodyPr wrap="square">
            <a:spAutoFit/>
          </a:bodyPr>
          <a:lstStyle/>
          <a:p>
            <a:pPr marL="342900" indent="-342900">
              <a:lnSpc>
                <a:spcPct val="150000"/>
              </a:lnSpc>
              <a:buAutoNum type="arabicPeriod"/>
            </a:pPr>
            <a:r>
              <a:rPr lang="en-US" altLang="zh-CN" b="1" dirty="0">
                <a:solidFill>
                  <a:srgbClr val="0000FF"/>
                </a:solidFill>
                <a:latin typeface="微软雅黑" panose="020B0503020204020204" pitchFamily="34" charset="-122"/>
                <a:ea typeface="微软雅黑" panose="020B0503020204020204" pitchFamily="34" charset="-122"/>
              </a:rPr>
              <a:t>As the extraction time increased, the volume of extracted fluid gradually increased for both samples.</a:t>
            </a:r>
          </a:p>
          <a:p>
            <a:pPr marL="342900" indent="-342900">
              <a:lnSpc>
                <a:spcPct val="150000"/>
              </a:lnSpc>
              <a:buAutoNum type="arabicPeriod"/>
            </a:pPr>
            <a:r>
              <a:rPr lang="en-US" altLang="zh-CN" b="1" dirty="0">
                <a:solidFill>
                  <a:srgbClr val="0000FF"/>
                </a:solidFill>
                <a:latin typeface="微软雅黑" panose="020B0503020204020204" pitchFamily="34" charset="-122"/>
                <a:ea typeface="微软雅黑" panose="020B0503020204020204" pitchFamily="34" charset="-122"/>
              </a:rPr>
              <a:t>In Sample A, He porosity increased with the extraction time. The pore volume increment roughly equal to the volume of extracted fluid.</a:t>
            </a:r>
          </a:p>
          <a:p>
            <a:pPr marL="342900" indent="-342900">
              <a:lnSpc>
                <a:spcPct val="150000"/>
              </a:lnSpc>
              <a:buAutoNum type="arabicPeriod"/>
            </a:pPr>
            <a:r>
              <a:rPr lang="en-US" altLang="zh-CN" b="1" dirty="0">
                <a:solidFill>
                  <a:srgbClr val="0000FF"/>
                </a:solidFill>
                <a:latin typeface="微软雅黑" panose="020B0503020204020204" pitchFamily="34" charset="-122"/>
                <a:ea typeface="微软雅黑" panose="020B0503020204020204" pitchFamily="34" charset="-122"/>
              </a:rPr>
              <a:t>In Sample B, the porosity increment initially increased and then decreased with extraction time. After 7 days, He porosity weas lower than the extracted fluid porosity.</a:t>
            </a:r>
          </a:p>
        </p:txBody>
      </p:sp>
    </p:spTree>
    <p:extLst>
      <p:ext uri="{BB962C8B-B14F-4D97-AF65-F5344CB8AC3E}">
        <p14:creationId xmlns:p14="http://schemas.microsoft.com/office/powerpoint/2010/main" val="832216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DF4CCAEC-83E2-47E1-A706-047C1082B6B9}"/>
              </a:ext>
            </a:extLst>
          </p:cNvPr>
          <p:cNvCxnSpPr/>
          <p:nvPr/>
        </p:nvCxnSpPr>
        <p:spPr>
          <a:xfrm>
            <a:off x="0" y="1047565"/>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2" descr="2021年中国石油大学(华东)概况_聚志愿">
            <a:extLst>
              <a:ext uri="{FF2B5EF4-FFF2-40B4-BE49-F238E27FC236}">
                <a16:creationId xmlns:a16="http://schemas.microsoft.com/office/drawing/2014/main" id="{D06E9744-6D9B-46CE-B9D4-9D8EBDDE4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85" y="205021"/>
            <a:ext cx="745098" cy="747521"/>
          </a:xfrm>
          <a:prstGeom prst="rect">
            <a:avLst/>
          </a:prstGeom>
          <a:noFill/>
          <a:extLst>
            <a:ext uri="{909E8E84-426E-40DD-AFC4-6F175D3DCCD1}">
              <a14:hiddenFill xmlns:a14="http://schemas.microsoft.com/office/drawing/2010/main">
                <a:solidFill>
                  <a:srgbClr val="FFFFFF"/>
                </a:solidFill>
              </a14:hiddenFill>
            </a:ext>
          </a:extLst>
        </p:spPr>
      </p:pic>
      <p:sp>
        <p:nvSpPr>
          <p:cNvPr id="30" name="文本框 29">
            <a:extLst>
              <a:ext uri="{FF2B5EF4-FFF2-40B4-BE49-F238E27FC236}">
                <a16:creationId xmlns:a16="http://schemas.microsoft.com/office/drawing/2014/main" id="{A08F3CE2-0F46-427D-B9AC-9018194B2212}"/>
              </a:ext>
            </a:extLst>
          </p:cNvPr>
          <p:cNvSpPr txBox="1"/>
          <p:nvPr/>
        </p:nvSpPr>
        <p:spPr>
          <a:xfrm>
            <a:off x="484615" y="1467858"/>
            <a:ext cx="4983014" cy="5029390"/>
          </a:xfrm>
          <a:prstGeom prst="rect">
            <a:avLst/>
          </a:prstGeom>
          <a:noFill/>
        </p:spPr>
        <p:txBody>
          <a:bodyPr wrap="square">
            <a:spAutoFit/>
          </a:bodyPr>
          <a:lstStyle/>
          <a:p>
            <a:pPr marL="342900" indent="-342900">
              <a:lnSpc>
                <a:spcPct val="150000"/>
              </a:lnSpc>
              <a:buAutoNum type="arabicPeriod"/>
            </a:pPr>
            <a:r>
              <a:rPr lang="en-US" altLang="zh-CN" b="1" dirty="0">
                <a:solidFill>
                  <a:srgbClr val="0000FF"/>
                </a:solidFill>
                <a:latin typeface="微软雅黑" panose="020B0503020204020204" pitchFamily="34" charset="-122"/>
                <a:ea typeface="微软雅黑" panose="020B0503020204020204" pitchFamily="34" charset="-122"/>
              </a:rPr>
              <a:t>As the extraction time increased, the volume of extracted fluid gradually increased for both samples.</a:t>
            </a:r>
          </a:p>
          <a:p>
            <a:pPr marL="342900" indent="-342900">
              <a:lnSpc>
                <a:spcPct val="150000"/>
              </a:lnSpc>
              <a:buAutoNum type="arabicPeriod"/>
            </a:pPr>
            <a:r>
              <a:rPr lang="en-US" altLang="zh-CN" b="1" dirty="0">
                <a:solidFill>
                  <a:srgbClr val="0000FF"/>
                </a:solidFill>
                <a:latin typeface="微软雅黑" panose="020B0503020204020204" pitchFamily="34" charset="-122"/>
                <a:ea typeface="微软雅黑" panose="020B0503020204020204" pitchFamily="34" charset="-122"/>
              </a:rPr>
              <a:t>In Sample A, He porosity increased with the extraction time. The pore volume increment roughly equal to the volume of extracted fluid.</a:t>
            </a:r>
          </a:p>
          <a:p>
            <a:pPr marL="342900" indent="-342900">
              <a:lnSpc>
                <a:spcPct val="150000"/>
              </a:lnSpc>
              <a:buAutoNum type="arabicPeriod"/>
            </a:pPr>
            <a:r>
              <a:rPr lang="en-US" altLang="zh-CN" b="1" dirty="0">
                <a:solidFill>
                  <a:srgbClr val="0000FF"/>
                </a:solidFill>
                <a:latin typeface="微软雅黑" panose="020B0503020204020204" pitchFamily="34" charset="-122"/>
                <a:ea typeface="微软雅黑" panose="020B0503020204020204" pitchFamily="34" charset="-122"/>
              </a:rPr>
              <a:t>In Sample B, the porosity increment initially increased and then decreased with extraction time. After 7 days, He porosity weas lower than the extracted fluid porosity.</a:t>
            </a:r>
          </a:p>
        </p:txBody>
      </p:sp>
      <p:sp>
        <p:nvSpPr>
          <p:cNvPr id="42" name="文本框 27">
            <a:extLst>
              <a:ext uri="{FF2B5EF4-FFF2-40B4-BE49-F238E27FC236}">
                <a16:creationId xmlns:a16="http://schemas.microsoft.com/office/drawing/2014/main" id="{B5EA4A7D-CD07-4B89-A3B6-3DEC21A36486}"/>
              </a:ext>
            </a:extLst>
          </p:cNvPr>
          <p:cNvSpPr txBox="1"/>
          <p:nvPr/>
        </p:nvSpPr>
        <p:spPr>
          <a:xfrm>
            <a:off x="989841" y="264447"/>
            <a:ext cx="6782559"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2. Experiments &amp; Results</a:t>
            </a:r>
            <a:endParaRPr lang="zh-CN" altLang="en-US" sz="3200" b="1" dirty="0">
              <a:latin typeface="微软雅黑" panose="020B0503020204020204" pitchFamily="34" charset="-122"/>
              <a:ea typeface="微软雅黑" panose="020B0503020204020204" pitchFamily="34" charset="-122"/>
            </a:endParaRPr>
          </a:p>
        </p:txBody>
      </p:sp>
      <p:pic>
        <p:nvPicPr>
          <p:cNvPr id="68" name="图片 26">
            <a:extLst>
              <a:ext uri="{FF2B5EF4-FFF2-40B4-BE49-F238E27FC236}">
                <a16:creationId xmlns:a16="http://schemas.microsoft.com/office/drawing/2014/main" id="{32A50B31-C429-41A4-81CF-9E7037231B8F}"/>
              </a:ext>
            </a:extLst>
          </p:cNvPr>
          <p:cNvPicPr>
            <a:picLocks noChangeAspect="1"/>
          </p:cNvPicPr>
          <p:nvPr/>
        </p:nvPicPr>
        <p:blipFill rotWithShape="1">
          <a:blip r:embed="rId4">
            <a:extLst>
              <a:ext uri="{28A0092B-C50C-407E-A947-70E740481C1C}">
                <a14:useLocalDpi xmlns:a14="http://schemas.microsoft.com/office/drawing/2010/main" val="0"/>
              </a:ext>
            </a:extLst>
          </a:blip>
          <a:srcRect t="5700"/>
          <a:stretch/>
        </p:blipFill>
        <p:spPr>
          <a:xfrm>
            <a:off x="5974395" y="1914367"/>
            <a:ext cx="2585828" cy="2435392"/>
          </a:xfrm>
          <a:prstGeom prst="rect">
            <a:avLst/>
          </a:prstGeom>
        </p:spPr>
      </p:pic>
      <p:pic>
        <p:nvPicPr>
          <p:cNvPr id="69" name="图片 27">
            <a:extLst>
              <a:ext uri="{FF2B5EF4-FFF2-40B4-BE49-F238E27FC236}">
                <a16:creationId xmlns:a16="http://schemas.microsoft.com/office/drawing/2014/main" id="{794273D2-2D7C-4D7D-BADD-0311AAC968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9930" y="3621281"/>
            <a:ext cx="2645702" cy="2642399"/>
          </a:xfrm>
          <a:prstGeom prst="rect">
            <a:avLst/>
          </a:prstGeom>
        </p:spPr>
      </p:pic>
      <p:sp>
        <p:nvSpPr>
          <p:cNvPr id="70" name="椭圆 20">
            <a:extLst>
              <a:ext uri="{FF2B5EF4-FFF2-40B4-BE49-F238E27FC236}">
                <a16:creationId xmlns:a16="http://schemas.microsoft.com/office/drawing/2014/main" id="{2BEFFBDF-6482-40A2-B932-2CE7EC27D0CA}"/>
              </a:ext>
            </a:extLst>
          </p:cNvPr>
          <p:cNvSpPr/>
          <p:nvPr/>
        </p:nvSpPr>
        <p:spPr>
          <a:xfrm rot="1376988">
            <a:off x="6603230" y="3088435"/>
            <a:ext cx="336245" cy="48070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28">
            <a:extLst>
              <a:ext uri="{FF2B5EF4-FFF2-40B4-BE49-F238E27FC236}">
                <a16:creationId xmlns:a16="http://schemas.microsoft.com/office/drawing/2014/main" id="{3D030392-6ADE-4044-9886-5EA36DD391A6}"/>
              </a:ext>
            </a:extLst>
          </p:cNvPr>
          <p:cNvSpPr/>
          <p:nvPr/>
        </p:nvSpPr>
        <p:spPr>
          <a:xfrm>
            <a:off x="9364451" y="4409250"/>
            <a:ext cx="966603" cy="67247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30">
            <a:extLst>
              <a:ext uri="{FF2B5EF4-FFF2-40B4-BE49-F238E27FC236}">
                <a16:creationId xmlns:a16="http://schemas.microsoft.com/office/drawing/2014/main" id="{F0CE3135-99B6-4B60-9887-616948CE7765}"/>
              </a:ext>
            </a:extLst>
          </p:cNvPr>
          <p:cNvSpPr txBox="1"/>
          <p:nvPr/>
        </p:nvSpPr>
        <p:spPr>
          <a:xfrm>
            <a:off x="7276688" y="2092550"/>
            <a:ext cx="1054983" cy="338554"/>
          </a:xfrm>
          <a:prstGeom prst="rect">
            <a:avLst/>
          </a:prstGeom>
          <a:noFill/>
        </p:spPr>
        <p:txBody>
          <a:bodyPr wrap="square">
            <a:spAutoFit/>
          </a:bodyPr>
          <a:lstStyle/>
          <a:p>
            <a:r>
              <a:rPr lang="en-US" altLang="zh-CN" sz="1600" b="1" dirty="0">
                <a:solidFill>
                  <a:srgbClr val="FF0000"/>
                </a:solidFill>
                <a:latin typeface="微软雅黑" panose="020B0503020204020204" pitchFamily="34" charset="-122"/>
                <a:ea typeface="微软雅黑" panose="020B0503020204020204" pitchFamily="34" charset="-122"/>
              </a:rPr>
              <a:t>Before</a:t>
            </a:r>
            <a:endParaRPr lang="zh-CN" altLang="en-US" sz="1600" dirty="0"/>
          </a:p>
        </p:txBody>
      </p:sp>
      <p:sp>
        <p:nvSpPr>
          <p:cNvPr id="73" name="文本框 31">
            <a:extLst>
              <a:ext uri="{FF2B5EF4-FFF2-40B4-BE49-F238E27FC236}">
                <a16:creationId xmlns:a16="http://schemas.microsoft.com/office/drawing/2014/main" id="{6AA75CA9-203C-4657-9FA7-45E9B7FE484B}"/>
              </a:ext>
            </a:extLst>
          </p:cNvPr>
          <p:cNvSpPr txBox="1"/>
          <p:nvPr/>
        </p:nvSpPr>
        <p:spPr>
          <a:xfrm>
            <a:off x="9005709" y="5480397"/>
            <a:ext cx="1983236" cy="338554"/>
          </a:xfrm>
          <a:prstGeom prst="rect">
            <a:avLst/>
          </a:prstGeom>
          <a:noFill/>
        </p:spPr>
        <p:txBody>
          <a:bodyPr wrap="square">
            <a:spAutoFit/>
          </a:bodyPr>
          <a:lstStyle/>
          <a:p>
            <a:r>
              <a:rPr lang="en-US" altLang="zh-CN" sz="1600" b="1" dirty="0">
                <a:solidFill>
                  <a:srgbClr val="FF0000"/>
                </a:solidFill>
                <a:latin typeface="微软雅黑" panose="020B0503020204020204" pitchFamily="34" charset="-122"/>
                <a:ea typeface="微软雅黑" panose="020B0503020204020204" pitchFamily="34" charset="-122"/>
              </a:rPr>
              <a:t>Extraction, 3days</a:t>
            </a:r>
            <a:endParaRPr lang="zh-CN" altLang="en-US" sz="1600" dirty="0"/>
          </a:p>
        </p:txBody>
      </p:sp>
      <p:cxnSp>
        <p:nvCxnSpPr>
          <p:cNvPr id="74" name="直接箭头连接符 12">
            <a:extLst>
              <a:ext uri="{FF2B5EF4-FFF2-40B4-BE49-F238E27FC236}">
                <a16:creationId xmlns:a16="http://schemas.microsoft.com/office/drawing/2014/main" id="{D5ADF467-2886-4EE7-A4E4-00FE9CE27EC2}"/>
              </a:ext>
            </a:extLst>
          </p:cNvPr>
          <p:cNvCxnSpPr>
            <a:cxnSpLocks/>
          </p:cNvCxnSpPr>
          <p:nvPr/>
        </p:nvCxnSpPr>
        <p:spPr>
          <a:xfrm>
            <a:off x="7276688" y="3221254"/>
            <a:ext cx="1788869" cy="1311395"/>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75" name="图片 34">
            <a:extLst>
              <a:ext uri="{FF2B5EF4-FFF2-40B4-BE49-F238E27FC236}">
                <a16:creationId xmlns:a16="http://schemas.microsoft.com/office/drawing/2014/main" id="{4D3AF387-8263-467A-B2AF-15372B346836}"/>
              </a:ext>
            </a:extLst>
          </p:cNvPr>
          <p:cNvPicPr>
            <a:picLocks noChangeAspect="1"/>
          </p:cNvPicPr>
          <p:nvPr/>
        </p:nvPicPr>
        <p:blipFill rotWithShape="1">
          <a:blip r:embed="rId6"/>
          <a:srcRect l="42282" t="-19783" r="25098" b="-11188"/>
          <a:stretch/>
        </p:blipFill>
        <p:spPr>
          <a:xfrm>
            <a:off x="5974395" y="5458546"/>
            <a:ext cx="2755417" cy="661937"/>
          </a:xfrm>
          <a:prstGeom prst="rect">
            <a:avLst/>
          </a:prstGeom>
        </p:spPr>
      </p:pic>
      <p:sp>
        <p:nvSpPr>
          <p:cNvPr id="76" name="文本框 38">
            <a:extLst>
              <a:ext uri="{FF2B5EF4-FFF2-40B4-BE49-F238E27FC236}">
                <a16:creationId xmlns:a16="http://schemas.microsoft.com/office/drawing/2014/main" id="{C3E22B19-5B57-445F-876D-300CCFBE7D14}"/>
              </a:ext>
            </a:extLst>
          </p:cNvPr>
          <p:cNvSpPr txBox="1"/>
          <p:nvPr/>
        </p:nvSpPr>
        <p:spPr>
          <a:xfrm>
            <a:off x="5812019" y="4301264"/>
            <a:ext cx="2176290" cy="338554"/>
          </a:xfrm>
          <a:prstGeom prst="rect">
            <a:avLst/>
          </a:prstGeom>
          <a:noFill/>
        </p:spPr>
        <p:txBody>
          <a:bodyPr wrap="square">
            <a:spAutoFit/>
          </a:bodyPr>
          <a:lstStyle/>
          <a:p>
            <a:r>
              <a:rPr lang="en-US" altLang="zh-CN" sz="1600" b="1" dirty="0">
                <a:latin typeface="微软雅黑" panose="020B0503020204020204" pitchFamily="34" charset="-122"/>
                <a:ea typeface="微软雅黑" panose="020B0503020204020204" pitchFamily="34" charset="-122"/>
              </a:rPr>
              <a:t>Fluid porosity</a:t>
            </a:r>
            <a:r>
              <a:rPr lang="zh-CN" altLang="en-US" sz="1600" b="1" dirty="0">
                <a:latin typeface="微软雅黑" panose="020B0503020204020204" pitchFamily="34" charset="-122"/>
                <a:ea typeface="微软雅黑" panose="020B0503020204020204" pitchFamily="34" charset="-122"/>
              </a:rPr>
              <a:t>：</a:t>
            </a:r>
            <a:endParaRPr lang="zh-CN" altLang="en-US" sz="1600" dirty="0"/>
          </a:p>
        </p:txBody>
      </p:sp>
      <p:pic>
        <p:nvPicPr>
          <p:cNvPr id="77" name="图片 40">
            <a:extLst>
              <a:ext uri="{FF2B5EF4-FFF2-40B4-BE49-F238E27FC236}">
                <a16:creationId xmlns:a16="http://schemas.microsoft.com/office/drawing/2014/main" id="{0A3E88D9-D885-4860-AC70-B4FF27455112}"/>
              </a:ext>
            </a:extLst>
          </p:cNvPr>
          <p:cNvPicPr>
            <a:picLocks noChangeAspect="1"/>
          </p:cNvPicPr>
          <p:nvPr/>
        </p:nvPicPr>
        <p:blipFill rotWithShape="1">
          <a:blip r:embed="rId7"/>
          <a:srcRect l="22893" t="-1" r="56507" b="-11263"/>
          <a:stretch/>
        </p:blipFill>
        <p:spPr>
          <a:xfrm>
            <a:off x="6215115" y="4743208"/>
            <a:ext cx="1951339" cy="630624"/>
          </a:xfrm>
          <a:prstGeom prst="rect">
            <a:avLst/>
          </a:prstGeom>
        </p:spPr>
      </p:pic>
      <p:sp>
        <p:nvSpPr>
          <p:cNvPr id="78" name="椭圆 50">
            <a:extLst>
              <a:ext uri="{FF2B5EF4-FFF2-40B4-BE49-F238E27FC236}">
                <a16:creationId xmlns:a16="http://schemas.microsoft.com/office/drawing/2014/main" id="{1285F3A7-DC13-4F3C-B900-83BA057DC4C2}"/>
              </a:ext>
            </a:extLst>
          </p:cNvPr>
          <p:cNvSpPr/>
          <p:nvPr/>
        </p:nvSpPr>
        <p:spPr>
          <a:xfrm>
            <a:off x="6538431" y="2433869"/>
            <a:ext cx="966603" cy="67247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51">
            <a:extLst>
              <a:ext uri="{FF2B5EF4-FFF2-40B4-BE49-F238E27FC236}">
                <a16:creationId xmlns:a16="http://schemas.microsoft.com/office/drawing/2014/main" id="{CCE5270E-697B-4D7B-922A-6C75F5B00533}"/>
              </a:ext>
            </a:extLst>
          </p:cNvPr>
          <p:cNvSpPr/>
          <p:nvPr/>
        </p:nvSpPr>
        <p:spPr>
          <a:xfrm rot="1376988">
            <a:off x="9308350" y="5000605"/>
            <a:ext cx="347004" cy="49608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文本框 52">
            <a:extLst>
              <a:ext uri="{FF2B5EF4-FFF2-40B4-BE49-F238E27FC236}">
                <a16:creationId xmlns:a16="http://schemas.microsoft.com/office/drawing/2014/main" id="{2EBFBA6D-F8EA-4753-BEBE-418BE94F390E}"/>
              </a:ext>
            </a:extLst>
          </p:cNvPr>
          <p:cNvSpPr txBox="1"/>
          <p:nvPr/>
        </p:nvSpPr>
        <p:spPr>
          <a:xfrm>
            <a:off x="7520853" y="2501884"/>
            <a:ext cx="1054983" cy="369332"/>
          </a:xfrm>
          <a:prstGeom prst="rect">
            <a:avLst/>
          </a:prstGeom>
          <a:noFill/>
        </p:spPr>
        <p:txBody>
          <a:bodyPr wrap="square">
            <a:spAutoFit/>
          </a:bodyPr>
          <a:lstStyle/>
          <a:p>
            <a:r>
              <a:rPr lang="en-US" altLang="zh-CN" sz="1800" b="1" dirty="0">
                <a:solidFill>
                  <a:srgbClr val="FF0000"/>
                </a:solidFill>
                <a:latin typeface="微软雅黑" panose="020B0503020204020204" pitchFamily="34" charset="-122"/>
                <a:ea typeface="微软雅黑" panose="020B0503020204020204" pitchFamily="34" charset="-122"/>
              </a:rPr>
              <a:t>N</a:t>
            </a:r>
            <a:r>
              <a:rPr lang="en-US" altLang="zh-CN" sz="1800" b="1" baseline="-25000" dirty="0">
                <a:solidFill>
                  <a:srgbClr val="FF0000"/>
                </a:solidFill>
                <a:latin typeface="微软雅黑" panose="020B0503020204020204" pitchFamily="34" charset="-122"/>
                <a:ea typeface="微软雅黑" panose="020B0503020204020204" pitchFamily="34" charset="-122"/>
              </a:rPr>
              <a:t>o</a:t>
            </a:r>
            <a:r>
              <a:rPr lang="en-US" altLang="zh-CN" sz="1800" b="1" baseline="-25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baseline="-25000" dirty="0">
              <a:latin typeface="Times New Roman" panose="02020603050405020304" pitchFamily="18" charset="0"/>
              <a:cs typeface="Times New Roman" panose="02020603050405020304" pitchFamily="18" charset="0"/>
            </a:endParaRPr>
          </a:p>
        </p:txBody>
      </p:sp>
      <p:sp>
        <p:nvSpPr>
          <p:cNvPr id="81" name="文本框 53">
            <a:extLst>
              <a:ext uri="{FF2B5EF4-FFF2-40B4-BE49-F238E27FC236}">
                <a16:creationId xmlns:a16="http://schemas.microsoft.com/office/drawing/2014/main" id="{87F5B800-0FA4-49D2-A0FB-27D2253DFC0F}"/>
              </a:ext>
            </a:extLst>
          </p:cNvPr>
          <p:cNvSpPr txBox="1"/>
          <p:nvPr/>
        </p:nvSpPr>
        <p:spPr>
          <a:xfrm>
            <a:off x="9993434" y="4094466"/>
            <a:ext cx="1054983" cy="369332"/>
          </a:xfrm>
          <a:prstGeom prst="rect">
            <a:avLst/>
          </a:prstGeom>
          <a:noFill/>
        </p:spPr>
        <p:txBody>
          <a:bodyPr wrap="square">
            <a:spAutoFit/>
          </a:bodyPr>
          <a:lstStyle/>
          <a:p>
            <a:r>
              <a:rPr lang="en-US" altLang="zh-CN" sz="1800" b="1" dirty="0">
                <a:solidFill>
                  <a:srgbClr val="FF0000"/>
                </a:solidFill>
                <a:latin typeface="微软雅黑" panose="020B0503020204020204" pitchFamily="34" charset="-122"/>
                <a:ea typeface="微软雅黑" panose="020B0503020204020204" pitchFamily="34" charset="-122"/>
              </a:rPr>
              <a:t>N</a:t>
            </a:r>
            <a:r>
              <a:rPr lang="en-US" altLang="zh-CN" sz="1800" b="1" baseline="-25000" dirty="0">
                <a:solidFill>
                  <a:srgbClr val="FF0000"/>
                </a:solidFill>
                <a:latin typeface="微软雅黑" panose="020B0503020204020204" pitchFamily="34" charset="-122"/>
                <a:ea typeface="微软雅黑" panose="020B0503020204020204" pitchFamily="34" charset="-122"/>
              </a:rPr>
              <a:t>o</a:t>
            </a:r>
            <a:r>
              <a:rPr lang="en-US" altLang="zh-CN" sz="1800" b="1" baseline="-25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baseline="-25000" dirty="0">
              <a:latin typeface="Times New Roman" panose="02020603050405020304" pitchFamily="18" charset="0"/>
              <a:cs typeface="Times New Roman" panose="02020603050405020304" pitchFamily="18" charset="0"/>
            </a:endParaRPr>
          </a:p>
        </p:txBody>
      </p:sp>
      <p:sp>
        <p:nvSpPr>
          <p:cNvPr id="82" name="文本框 54">
            <a:extLst>
              <a:ext uri="{FF2B5EF4-FFF2-40B4-BE49-F238E27FC236}">
                <a16:creationId xmlns:a16="http://schemas.microsoft.com/office/drawing/2014/main" id="{C40B1A34-0CDE-4ADF-BF31-CA5DA4D24E17}"/>
              </a:ext>
            </a:extLst>
          </p:cNvPr>
          <p:cNvSpPr txBox="1"/>
          <p:nvPr/>
        </p:nvSpPr>
        <p:spPr>
          <a:xfrm>
            <a:off x="6859780" y="3370313"/>
            <a:ext cx="1054983" cy="369332"/>
          </a:xfrm>
          <a:prstGeom prst="rect">
            <a:avLst/>
          </a:prstGeom>
          <a:noFill/>
        </p:spPr>
        <p:txBody>
          <a:bodyPr wrap="square">
            <a:spAutoFit/>
          </a:bodyPr>
          <a:lstStyle/>
          <a:p>
            <a:r>
              <a:rPr lang="en-US" altLang="zh-CN" sz="1800" b="1" dirty="0">
                <a:solidFill>
                  <a:srgbClr val="FF0000"/>
                </a:solidFill>
                <a:latin typeface="微软雅黑" panose="020B0503020204020204" pitchFamily="34" charset="-122"/>
                <a:ea typeface="微软雅黑" panose="020B0503020204020204" pitchFamily="34" charset="-122"/>
              </a:rPr>
              <a:t>N</a:t>
            </a:r>
            <a:r>
              <a:rPr lang="en-US" altLang="zh-CN" sz="1800" b="1" baseline="-25000" dirty="0">
                <a:solidFill>
                  <a:srgbClr val="FF0000"/>
                </a:solidFill>
                <a:latin typeface="微软雅黑" panose="020B0503020204020204" pitchFamily="34" charset="-122"/>
                <a:ea typeface="微软雅黑" panose="020B0503020204020204" pitchFamily="34" charset="-122"/>
              </a:rPr>
              <a:t>w</a:t>
            </a:r>
            <a:r>
              <a:rPr lang="en-US" altLang="zh-CN" sz="1800" b="1" baseline="-25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baseline="-25000" dirty="0">
              <a:latin typeface="Times New Roman" panose="02020603050405020304" pitchFamily="18" charset="0"/>
              <a:cs typeface="Times New Roman" panose="02020603050405020304" pitchFamily="18" charset="0"/>
            </a:endParaRPr>
          </a:p>
        </p:txBody>
      </p:sp>
      <p:sp>
        <p:nvSpPr>
          <p:cNvPr id="83" name="文本框 55">
            <a:extLst>
              <a:ext uri="{FF2B5EF4-FFF2-40B4-BE49-F238E27FC236}">
                <a16:creationId xmlns:a16="http://schemas.microsoft.com/office/drawing/2014/main" id="{B0A213A7-A430-4FA0-8532-62CBEAB3720E}"/>
              </a:ext>
            </a:extLst>
          </p:cNvPr>
          <p:cNvSpPr txBox="1"/>
          <p:nvPr/>
        </p:nvSpPr>
        <p:spPr>
          <a:xfrm>
            <a:off x="9681076" y="5081720"/>
            <a:ext cx="1054983" cy="369332"/>
          </a:xfrm>
          <a:prstGeom prst="rect">
            <a:avLst/>
          </a:prstGeom>
          <a:noFill/>
        </p:spPr>
        <p:txBody>
          <a:bodyPr wrap="square">
            <a:spAutoFit/>
          </a:bodyPr>
          <a:lstStyle/>
          <a:p>
            <a:r>
              <a:rPr lang="en-US" altLang="zh-CN" sz="1800" b="1" dirty="0">
                <a:solidFill>
                  <a:srgbClr val="FF0000"/>
                </a:solidFill>
                <a:latin typeface="微软雅黑" panose="020B0503020204020204" pitchFamily="34" charset="-122"/>
                <a:ea typeface="微软雅黑" panose="020B0503020204020204" pitchFamily="34" charset="-122"/>
              </a:rPr>
              <a:t>N</a:t>
            </a:r>
            <a:r>
              <a:rPr lang="en-US" altLang="zh-CN" sz="1800" b="1" baseline="-25000" dirty="0">
                <a:solidFill>
                  <a:srgbClr val="FF0000"/>
                </a:solidFill>
                <a:latin typeface="微软雅黑" panose="020B0503020204020204" pitchFamily="34" charset="-122"/>
                <a:ea typeface="微软雅黑" panose="020B0503020204020204" pitchFamily="34" charset="-122"/>
              </a:rPr>
              <a:t>w</a:t>
            </a:r>
            <a:r>
              <a:rPr lang="en-US" altLang="zh-CN" sz="1800" b="1" baseline="-25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baseline="-25000" dirty="0">
              <a:latin typeface="Times New Roman" panose="02020603050405020304" pitchFamily="18" charset="0"/>
              <a:cs typeface="Times New Roman" panose="02020603050405020304" pitchFamily="18" charset="0"/>
            </a:endParaRPr>
          </a:p>
        </p:txBody>
      </p:sp>
      <p:sp>
        <p:nvSpPr>
          <p:cNvPr id="84" name="文本框 56">
            <a:extLst>
              <a:ext uri="{FF2B5EF4-FFF2-40B4-BE49-F238E27FC236}">
                <a16:creationId xmlns:a16="http://schemas.microsoft.com/office/drawing/2014/main" id="{6F50AA60-84F7-4068-9E36-C03DEF8F33D5}"/>
              </a:ext>
            </a:extLst>
          </p:cNvPr>
          <p:cNvSpPr txBox="1"/>
          <p:nvPr/>
        </p:nvSpPr>
        <p:spPr>
          <a:xfrm>
            <a:off x="8642150" y="2601535"/>
            <a:ext cx="1463862" cy="369332"/>
          </a:xfrm>
          <a:prstGeom prst="rect">
            <a:avLst/>
          </a:prstGeom>
          <a:noFill/>
        </p:spPr>
        <p:txBody>
          <a:bodyPr wrap="none" rtlCol="0">
            <a:spAutoFit/>
          </a:bodyPr>
          <a:lstStyle/>
          <a:p>
            <a:r>
              <a:rPr lang="el-GR" altLang="zh-CN" dirty="0">
                <a:latin typeface="Times New Roman" panose="02020603050405020304" pitchFamily="18" charset="0"/>
                <a:cs typeface="Times New Roman" panose="02020603050405020304" pitchFamily="18" charset="0"/>
              </a:rPr>
              <a:t>Δ</a:t>
            </a:r>
            <a:r>
              <a:rPr lang="en-US" altLang="zh-CN" dirty="0">
                <a:latin typeface="Times New Roman" panose="02020603050405020304" pitchFamily="18" charset="0"/>
                <a:cs typeface="Times New Roman" panose="02020603050405020304" pitchFamily="18" charset="0"/>
              </a:rPr>
              <a:t>N</a:t>
            </a:r>
            <a:r>
              <a:rPr lang="en-US" altLang="zh-CN" baseline="-25000" dirty="0">
                <a:latin typeface="Times New Roman" panose="02020603050405020304" pitchFamily="18" charset="0"/>
                <a:cs typeface="Times New Roman" panose="02020603050405020304" pitchFamily="18" charset="0"/>
              </a:rPr>
              <a:t>o</a:t>
            </a:r>
            <a:r>
              <a:rPr lang="en-US" altLang="zh-CN" dirty="0">
                <a:latin typeface="Times New Roman" panose="02020603050405020304" pitchFamily="18" charset="0"/>
                <a:cs typeface="Times New Roman" panose="02020603050405020304" pitchFamily="18" charset="0"/>
              </a:rPr>
              <a:t>=N</a:t>
            </a:r>
            <a:r>
              <a:rPr lang="en-US" altLang="zh-CN" baseline="-25000" dirty="0">
                <a:latin typeface="Times New Roman" panose="02020603050405020304" pitchFamily="18" charset="0"/>
                <a:cs typeface="Times New Roman" panose="02020603050405020304" pitchFamily="18" charset="0"/>
              </a:rPr>
              <a:t>o1</a:t>
            </a:r>
            <a:r>
              <a:rPr lang="en-US" altLang="zh-CN" dirty="0">
                <a:latin typeface="Times New Roman" panose="02020603050405020304" pitchFamily="18" charset="0"/>
                <a:cs typeface="Times New Roman" panose="02020603050405020304" pitchFamily="18" charset="0"/>
              </a:rPr>
              <a:t>-N</a:t>
            </a:r>
            <a:r>
              <a:rPr lang="en-US" altLang="zh-CN" baseline="-25000" dirty="0">
                <a:latin typeface="Times New Roman" panose="02020603050405020304" pitchFamily="18" charset="0"/>
                <a:cs typeface="Times New Roman" panose="02020603050405020304" pitchFamily="18" charset="0"/>
              </a:rPr>
              <a:t>o2</a:t>
            </a:r>
            <a:endParaRPr lang="zh-CN" altLang="en-US" baseline="-25000" dirty="0"/>
          </a:p>
        </p:txBody>
      </p:sp>
      <p:sp>
        <p:nvSpPr>
          <p:cNvPr id="85" name="文本框 57">
            <a:extLst>
              <a:ext uri="{FF2B5EF4-FFF2-40B4-BE49-F238E27FC236}">
                <a16:creationId xmlns:a16="http://schemas.microsoft.com/office/drawing/2014/main" id="{17CBC35B-4BE3-4A60-AB59-711017B96791}"/>
              </a:ext>
            </a:extLst>
          </p:cNvPr>
          <p:cNvSpPr txBox="1"/>
          <p:nvPr/>
        </p:nvSpPr>
        <p:spPr>
          <a:xfrm>
            <a:off x="8626600" y="3053327"/>
            <a:ext cx="1425390" cy="369332"/>
          </a:xfrm>
          <a:prstGeom prst="rect">
            <a:avLst/>
          </a:prstGeom>
          <a:noFill/>
        </p:spPr>
        <p:txBody>
          <a:bodyPr wrap="none" rtlCol="0">
            <a:spAutoFit/>
          </a:bodyPr>
          <a:lstStyle/>
          <a:p>
            <a:r>
              <a:rPr lang="el-GR" altLang="zh-CN" dirty="0">
                <a:latin typeface="Times New Roman" panose="02020603050405020304" pitchFamily="18" charset="0"/>
                <a:cs typeface="Times New Roman" panose="02020603050405020304" pitchFamily="18" charset="0"/>
              </a:rPr>
              <a:t>Δ</a:t>
            </a:r>
            <a:r>
              <a:rPr lang="en-US" altLang="zh-CN" dirty="0">
                <a:latin typeface="Times New Roman" panose="02020603050405020304" pitchFamily="18" charset="0"/>
                <a:cs typeface="Times New Roman" panose="02020603050405020304" pitchFamily="18" charset="0"/>
              </a:rPr>
              <a:t>N</a:t>
            </a:r>
            <a:r>
              <a:rPr lang="en-US" altLang="zh-CN" baseline="-25000" dirty="0">
                <a:latin typeface="Times New Roman" panose="02020603050405020304" pitchFamily="18" charset="0"/>
                <a:cs typeface="Times New Roman" panose="02020603050405020304" pitchFamily="18" charset="0"/>
              </a:rPr>
              <a:t>o</a:t>
            </a:r>
            <a:r>
              <a:rPr lang="en-US" altLang="zh-CN" dirty="0">
                <a:latin typeface="Times New Roman" panose="02020603050405020304" pitchFamily="18" charset="0"/>
                <a:cs typeface="Times New Roman" panose="02020603050405020304" pitchFamily="18" charset="0"/>
              </a:rPr>
              <a:t>=N</a:t>
            </a:r>
            <a:r>
              <a:rPr lang="en-US" altLang="zh-CN" baseline="-25000" dirty="0">
                <a:latin typeface="Times New Roman" panose="02020603050405020304" pitchFamily="18" charset="0"/>
                <a:cs typeface="Times New Roman" panose="02020603050405020304" pitchFamily="18" charset="0"/>
              </a:rPr>
              <a:t>o1</a:t>
            </a:r>
            <a:r>
              <a:rPr lang="en-US" altLang="zh-CN" dirty="0">
                <a:latin typeface="Times New Roman" panose="02020603050405020304" pitchFamily="18" charset="0"/>
                <a:cs typeface="Times New Roman" panose="02020603050405020304" pitchFamily="18" charset="0"/>
              </a:rPr>
              <a:t>-N</a:t>
            </a:r>
            <a:r>
              <a:rPr lang="en-US" altLang="zh-CN" baseline="-25000" dirty="0">
                <a:latin typeface="Times New Roman" panose="02020603050405020304" pitchFamily="18" charset="0"/>
                <a:cs typeface="Times New Roman" panose="02020603050405020304" pitchFamily="18" charset="0"/>
              </a:rPr>
              <a:t>o2</a:t>
            </a:r>
            <a:endParaRPr lang="zh-CN" altLang="en-US" baseline="-25000" dirty="0"/>
          </a:p>
        </p:txBody>
      </p:sp>
    </p:spTree>
    <p:extLst>
      <p:ext uri="{BB962C8B-B14F-4D97-AF65-F5344CB8AC3E}">
        <p14:creationId xmlns:p14="http://schemas.microsoft.com/office/powerpoint/2010/main" val="2069445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D725BFD3-792E-4F1D-AC0D-182CF1F06CAF}"/>
              </a:ext>
            </a:extLst>
          </p:cNvPr>
          <p:cNvCxnSpPr/>
          <p:nvPr/>
        </p:nvCxnSpPr>
        <p:spPr>
          <a:xfrm>
            <a:off x="0" y="1047565"/>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2" descr="2021年中国石油大学(华东)概况_聚志愿">
            <a:extLst>
              <a:ext uri="{FF2B5EF4-FFF2-40B4-BE49-F238E27FC236}">
                <a16:creationId xmlns:a16="http://schemas.microsoft.com/office/drawing/2014/main" id="{BA632A61-A433-4656-946B-9135CCCE5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85" y="205021"/>
            <a:ext cx="745098" cy="747521"/>
          </a:xfrm>
          <a:prstGeom prst="rect">
            <a:avLst/>
          </a:prstGeom>
          <a:noFill/>
          <a:extLst>
            <a:ext uri="{909E8E84-426E-40DD-AFC4-6F175D3DCCD1}">
              <a14:hiddenFill xmlns:a14="http://schemas.microsoft.com/office/drawing/2010/main">
                <a:solidFill>
                  <a:srgbClr val="FFFFFF"/>
                </a:solidFill>
              </a14:hiddenFill>
            </a:ext>
          </a:extLst>
        </p:spPr>
      </p:pic>
      <p:sp>
        <p:nvSpPr>
          <p:cNvPr id="46" name="矩形 45">
            <a:extLst>
              <a:ext uri="{FF2B5EF4-FFF2-40B4-BE49-F238E27FC236}">
                <a16:creationId xmlns:a16="http://schemas.microsoft.com/office/drawing/2014/main" id="{A246AA8B-CBE1-4343-B7F3-02A4EAD68727}"/>
              </a:ext>
            </a:extLst>
          </p:cNvPr>
          <p:cNvSpPr/>
          <p:nvPr/>
        </p:nvSpPr>
        <p:spPr>
          <a:xfrm>
            <a:off x="376719" y="1410501"/>
            <a:ext cx="3854683" cy="707886"/>
          </a:xfrm>
          <a:prstGeom prst="rect">
            <a:avLst/>
          </a:prstGeom>
        </p:spPr>
        <p:txBody>
          <a:bodyPr wrap="square">
            <a:spAutoFit/>
          </a:bodyPr>
          <a:lstStyle/>
          <a:p>
            <a:r>
              <a:rPr lang="en-US" altLang="zh-CN" sz="2000" b="1" dirty="0">
                <a:solidFill>
                  <a:srgbClr val="FF0000"/>
                </a:solidFill>
                <a:latin typeface="微软雅黑" panose="020B0503020204020204" pitchFamily="34" charset="-122"/>
                <a:ea typeface="微软雅黑" panose="020B0503020204020204" pitchFamily="34" charset="-122"/>
              </a:rPr>
              <a:t>Pore structure changes after extraction</a:t>
            </a:r>
          </a:p>
        </p:txBody>
      </p:sp>
      <p:grpSp>
        <p:nvGrpSpPr>
          <p:cNvPr id="5" name="组合 4">
            <a:extLst>
              <a:ext uri="{FF2B5EF4-FFF2-40B4-BE49-F238E27FC236}">
                <a16:creationId xmlns:a16="http://schemas.microsoft.com/office/drawing/2014/main" id="{FD86DBBE-CE80-49F8-8A29-D013B9E157D7}"/>
              </a:ext>
            </a:extLst>
          </p:cNvPr>
          <p:cNvGrpSpPr/>
          <p:nvPr/>
        </p:nvGrpSpPr>
        <p:grpSpPr>
          <a:xfrm>
            <a:off x="4192695" y="1270789"/>
            <a:ext cx="7661822" cy="5389213"/>
            <a:chOff x="2773899" y="1835267"/>
            <a:chExt cx="6445286" cy="4830106"/>
          </a:xfrm>
        </p:grpSpPr>
        <p:grpSp>
          <p:nvGrpSpPr>
            <p:cNvPr id="45" name="组合 44">
              <a:extLst>
                <a:ext uri="{FF2B5EF4-FFF2-40B4-BE49-F238E27FC236}">
                  <a16:creationId xmlns:a16="http://schemas.microsoft.com/office/drawing/2014/main" id="{3FADD5D4-54F6-4BCD-9E3C-89A6DFD91931}"/>
                </a:ext>
              </a:extLst>
            </p:cNvPr>
            <p:cNvGrpSpPr/>
            <p:nvPr/>
          </p:nvGrpSpPr>
          <p:grpSpPr>
            <a:xfrm>
              <a:off x="2773899" y="1835267"/>
              <a:ext cx="6445286" cy="4830106"/>
              <a:chOff x="1154831" y="2770409"/>
              <a:chExt cx="4790981" cy="3590368"/>
            </a:xfrm>
          </p:grpSpPr>
          <p:pic>
            <p:nvPicPr>
              <p:cNvPr id="18" name="图片 17">
                <a:extLst>
                  <a:ext uri="{FF2B5EF4-FFF2-40B4-BE49-F238E27FC236}">
                    <a16:creationId xmlns:a16="http://schemas.microsoft.com/office/drawing/2014/main" id="{F567C222-B9BD-4050-B5B5-CB9B86D1AFD0}"/>
                  </a:ext>
                </a:extLst>
              </p:cNvPr>
              <p:cNvPicPr>
                <a:picLocks noChangeAspect="1"/>
              </p:cNvPicPr>
              <p:nvPr/>
            </p:nvPicPr>
            <p:blipFill rotWithShape="1">
              <a:blip r:embed="rId4">
                <a:extLst>
                  <a:ext uri="{28A0092B-C50C-407E-A947-70E740481C1C}">
                    <a14:useLocalDpi xmlns:a14="http://schemas.microsoft.com/office/drawing/2010/main" val="0"/>
                  </a:ext>
                </a:extLst>
              </a:blip>
              <a:srcRect l="3383" t="5870" r="1874" b="7937"/>
              <a:stretch/>
            </p:blipFill>
            <p:spPr>
              <a:xfrm>
                <a:off x="1158705" y="2770409"/>
                <a:ext cx="4787107" cy="3583728"/>
              </a:xfrm>
              <a:prstGeom prst="rect">
                <a:avLst/>
              </a:prstGeom>
            </p:spPr>
          </p:pic>
          <p:pic>
            <p:nvPicPr>
              <p:cNvPr id="32" name="图片 31">
                <a:extLst>
                  <a:ext uri="{FF2B5EF4-FFF2-40B4-BE49-F238E27FC236}">
                    <a16:creationId xmlns:a16="http://schemas.microsoft.com/office/drawing/2014/main" id="{7C421361-6129-4073-A378-780BCBC21A0C}"/>
                  </a:ext>
                </a:extLst>
              </p:cNvPr>
              <p:cNvPicPr>
                <a:picLocks noChangeAspect="1"/>
              </p:cNvPicPr>
              <p:nvPr/>
            </p:nvPicPr>
            <p:blipFill rotWithShape="1">
              <a:blip r:embed="rId5"/>
              <a:srcRect r="9724"/>
              <a:stretch/>
            </p:blipFill>
            <p:spPr>
              <a:xfrm>
                <a:off x="5065255" y="2890540"/>
                <a:ext cx="740233" cy="523220"/>
              </a:xfrm>
              <a:prstGeom prst="rect">
                <a:avLst/>
              </a:prstGeom>
            </p:spPr>
          </p:pic>
          <p:pic>
            <p:nvPicPr>
              <p:cNvPr id="33" name="图片 32">
                <a:extLst>
                  <a:ext uri="{FF2B5EF4-FFF2-40B4-BE49-F238E27FC236}">
                    <a16:creationId xmlns:a16="http://schemas.microsoft.com/office/drawing/2014/main" id="{FC704EE6-5EFD-4493-B260-52F55611A541}"/>
                  </a:ext>
                </a:extLst>
              </p:cNvPr>
              <p:cNvPicPr>
                <a:picLocks noChangeAspect="1"/>
              </p:cNvPicPr>
              <p:nvPr/>
            </p:nvPicPr>
            <p:blipFill rotWithShape="1">
              <a:blip r:embed="rId5"/>
              <a:srcRect r="9724"/>
              <a:stretch/>
            </p:blipFill>
            <p:spPr>
              <a:xfrm>
                <a:off x="5065255" y="4766349"/>
                <a:ext cx="740233" cy="523220"/>
              </a:xfrm>
              <a:prstGeom prst="rect">
                <a:avLst/>
              </a:prstGeom>
            </p:spPr>
          </p:pic>
          <p:pic>
            <p:nvPicPr>
              <p:cNvPr id="35" name="图片 34">
                <a:extLst>
                  <a:ext uri="{FF2B5EF4-FFF2-40B4-BE49-F238E27FC236}">
                    <a16:creationId xmlns:a16="http://schemas.microsoft.com/office/drawing/2014/main" id="{79585546-0973-45C3-877D-F7573E7E0287}"/>
                  </a:ext>
                </a:extLst>
              </p:cNvPr>
              <p:cNvPicPr>
                <a:picLocks noChangeAspect="1"/>
              </p:cNvPicPr>
              <p:nvPr/>
            </p:nvPicPr>
            <p:blipFill>
              <a:blip r:embed="rId6"/>
              <a:stretch>
                <a:fillRect/>
              </a:stretch>
            </p:blipFill>
            <p:spPr>
              <a:xfrm>
                <a:off x="1158705" y="3010215"/>
                <a:ext cx="173866" cy="1110936"/>
              </a:xfrm>
              <a:prstGeom prst="rect">
                <a:avLst/>
              </a:prstGeom>
            </p:spPr>
          </p:pic>
          <p:pic>
            <p:nvPicPr>
              <p:cNvPr id="36" name="图片 35">
                <a:extLst>
                  <a:ext uri="{FF2B5EF4-FFF2-40B4-BE49-F238E27FC236}">
                    <a16:creationId xmlns:a16="http://schemas.microsoft.com/office/drawing/2014/main" id="{2E004A2D-FD28-4DD1-B887-45F74F683BA6}"/>
                  </a:ext>
                </a:extLst>
              </p:cNvPr>
              <p:cNvPicPr>
                <a:picLocks noChangeAspect="1"/>
              </p:cNvPicPr>
              <p:nvPr/>
            </p:nvPicPr>
            <p:blipFill>
              <a:blip r:embed="rId6"/>
              <a:stretch>
                <a:fillRect/>
              </a:stretch>
            </p:blipFill>
            <p:spPr>
              <a:xfrm>
                <a:off x="1154831" y="4832795"/>
                <a:ext cx="173866" cy="1110936"/>
              </a:xfrm>
              <a:prstGeom prst="rect">
                <a:avLst/>
              </a:prstGeom>
            </p:spPr>
          </p:pic>
          <p:pic>
            <p:nvPicPr>
              <p:cNvPr id="38" name="图片 37">
                <a:extLst>
                  <a:ext uri="{FF2B5EF4-FFF2-40B4-BE49-F238E27FC236}">
                    <a16:creationId xmlns:a16="http://schemas.microsoft.com/office/drawing/2014/main" id="{23C0BE23-8350-498C-99A5-4F970F150326}"/>
                  </a:ext>
                </a:extLst>
              </p:cNvPr>
              <p:cNvPicPr>
                <a:picLocks noChangeAspect="1"/>
              </p:cNvPicPr>
              <p:nvPr/>
            </p:nvPicPr>
            <p:blipFill>
              <a:blip r:embed="rId7"/>
              <a:stretch>
                <a:fillRect/>
              </a:stretch>
            </p:blipFill>
            <p:spPr>
              <a:xfrm>
                <a:off x="1957794" y="4337017"/>
                <a:ext cx="944687" cy="150459"/>
              </a:xfrm>
              <a:prstGeom prst="rect">
                <a:avLst/>
              </a:prstGeom>
            </p:spPr>
          </p:pic>
          <p:pic>
            <p:nvPicPr>
              <p:cNvPr id="39" name="图片 38">
                <a:extLst>
                  <a:ext uri="{FF2B5EF4-FFF2-40B4-BE49-F238E27FC236}">
                    <a16:creationId xmlns:a16="http://schemas.microsoft.com/office/drawing/2014/main" id="{19E7DE0E-CE62-481F-8D11-14C233A699B5}"/>
                  </a:ext>
                </a:extLst>
              </p:cNvPr>
              <p:cNvPicPr>
                <a:picLocks noChangeAspect="1"/>
              </p:cNvPicPr>
              <p:nvPr/>
            </p:nvPicPr>
            <p:blipFill>
              <a:blip r:embed="rId7"/>
              <a:stretch>
                <a:fillRect/>
              </a:stretch>
            </p:blipFill>
            <p:spPr>
              <a:xfrm>
                <a:off x="1957793" y="6210318"/>
                <a:ext cx="944687" cy="150459"/>
              </a:xfrm>
              <a:prstGeom prst="rect">
                <a:avLst/>
              </a:prstGeom>
            </p:spPr>
          </p:pic>
          <p:pic>
            <p:nvPicPr>
              <p:cNvPr id="41" name="图片 40">
                <a:extLst>
                  <a:ext uri="{FF2B5EF4-FFF2-40B4-BE49-F238E27FC236}">
                    <a16:creationId xmlns:a16="http://schemas.microsoft.com/office/drawing/2014/main" id="{2075E98A-A8E6-4632-8713-E4D23D4C2938}"/>
                  </a:ext>
                </a:extLst>
              </p:cNvPr>
              <p:cNvPicPr>
                <a:picLocks noChangeAspect="1"/>
              </p:cNvPicPr>
              <p:nvPr/>
            </p:nvPicPr>
            <p:blipFill>
              <a:blip r:embed="rId8"/>
              <a:stretch>
                <a:fillRect/>
              </a:stretch>
            </p:blipFill>
            <p:spPr>
              <a:xfrm>
                <a:off x="4366982" y="4343656"/>
                <a:ext cx="941618" cy="143820"/>
              </a:xfrm>
              <a:prstGeom prst="rect">
                <a:avLst/>
              </a:prstGeom>
            </p:spPr>
          </p:pic>
          <p:pic>
            <p:nvPicPr>
              <p:cNvPr id="42" name="图片 41">
                <a:extLst>
                  <a:ext uri="{FF2B5EF4-FFF2-40B4-BE49-F238E27FC236}">
                    <a16:creationId xmlns:a16="http://schemas.microsoft.com/office/drawing/2014/main" id="{EE6EB919-A109-4680-B4DA-ECD80E0ED97E}"/>
                  </a:ext>
                </a:extLst>
              </p:cNvPr>
              <p:cNvPicPr>
                <a:picLocks noChangeAspect="1"/>
              </p:cNvPicPr>
              <p:nvPr/>
            </p:nvPicPr>
            <p:blipFill>
              <a:blip r:embed="rId8"/>
              <a:stretch>
                <a:fillRect/>
              </a:stretch>
            </p:blipFill>
            <p:spPr>
              <a:xfrm>
                <a:off x="4296903" y="6210318"/>
                <a:ext cx="941618" cy="143820"/>
              </a:xfrm>
              <a:prstGeom prst="rect">
                <a:avLst/>
              </a:prstGeom>
            </p:spPr>
          </p:pic>
          <p:sp>
            <p:nvSpPr>
              <p:cNvPr id="43" name="矩形 42">
                <a:extLst>
                  <a:ext uri="{FF2B5EF4-FFF2-40B4-BE49-F238E27FC236}">
                    <a16:creationId xmlns:a16="http://schemas.microsoft.com/office/drawing/2014/main" id="{643AD15B-418E-4312-9039-C43D1A816302}"/>
                  </a:ext>
                </a:extLst>
              </p:cNvPr>
              <p:cNvSpPr/>
              <p:nvPr/>
            </p:nvSpPr>
            <p:spPr>
              <a:xfrm>
                <a:off x="1672555" y="4487476"/>
                <a:ext cx="3731295" cy="129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文本框 46">
              <a:extLst>
                <a:ext uri="{FF2B5EF4-FFF2-40B4-BE49-F238E27FC236}">
                  <a16:creationId xmlns:a16="http://schemas.microsoft.com/office/drawing/2014/main" id="{76909707-E51C-46D9-A30C-BC5192BD6A37}"/>
                </a:ext>
              </a:extLst>
            </p:cNvPr>
            <p:cNvSpPr txBox="1"/>
            <p:nvPr/>
          </p:nvSpPr>
          <p:spPr>
            <a:xfrm>
              <a:off x="4791935" y="1981839"/>
              <a:ext cx="1079745" cy="307777"/>
            </a:xfrm>
            <a:prstGeom prst="rect">
              <a:avLst/>
            </a:prstGeom>
            <a:noFill/>
          </p:spPr>
          <p:txBody>
            <a:bodyPr wrap="square" rtlCol="0">
              <a:spAutoFit/>
            </a:bodyPr>
            <a:lstStyle/>
            <a:p>
              <a:r>
                <a:rPr lang="en-US" altLang="zh-CN" sz="1400" kern="0" dirty="0">
                  <a:solidFill>
                    <a:schemeClr val="tx1"/>
                  </a:solidFill>
                  <a:effectLst/>
                  <a:latin typeface="Times New Roman" panose="02020603050405020304" pitchFamily="18" charset="0"/>
                  <a:cs typeface="Times New Roman" panose="02020603050405020304" pitchFamily="18" charset="0"/>
                </a:rPr>
                <a:t>Sample A</a:t>
              </a:r>
              <a:endParaRPr lang="zh-CN" altLang="zh-CN" sz="1400" kern="1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8" name="文本框 47">
              <a:extLst>
                <a:ext uri="{FF2B5EF4-FFF2-40B4-BE49-F238E27FC236}">
                  <a16:creationId xmlns:a16="http://schemas.microsoft.com/office/drawing/2014/main" id="{EC6DF10E-74C5-4300-9178-806D4C298187}"/>
                </a:ext>
              </a:extLst>
            </p:cNvPr>
            <p:cNvSpPr txBox="1"/>
            <p:nvPr/>
          </p:nvSpPr>
          <p:spPr>
            <a:xfrm>
              <a:off x="4563276" y="4493050"/>
              <a:ext cx="986998" cy="307777"/>
            </a:xfrm>
            <a:prstGeom prst="rect">
              <a:avLst/>
            </a:prstGeom>
            <a:noFill/>
          </p:spPr>
          <p:txBody>
            <a:bodyPr wrap="square" rtlCol="0">
              <a:spAutoFit/>
            </a:bodyPr>
            <a:lstStyle/>
            <a:p>
              <a:r>
                <a:rPr lang="en-US" altLang="zh-CN" sz="1400" kern="0" dirty="0">
                  <a:solidFill>
                    <a:schemeClr val="tx1"/>
                  </a:solidFill>
                  <a:effectLst/>
                  <a:latin typeface="Times New Roman" panose="02020603050405020304" pitchFamily="18" charset="0"/>
                  <a:cs typeface="Times New Roman" panose="02020603050405020304" pitchFamily="18" charset="0"/>
                </a:rPr>
                <a:t>Sample B</a:t>
              </a:r>
              <a:endParaRPr lang="zh-CN" altLang="zh-CN" sz="1400" kern="1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26" name="文本框 25">
              <a:extLst>
                <a:ext uri="{FF2B5EF4-FFF2-40B4-BE49-F238E27FC236}">
                  <a16:creationId xmlns:a16="http://schemas.microsoft.com/office/drawing/2014/main" id="{1C6E7D2A-EAA2-41F2-ACA3-F0719C42328B}"/>
                </a:ext>
              </a:extLst>
            </p:cNvPr>
            <p:cNvSpPr txBox="1"/>
            <p:nvPr/>
          </p:nvSpPr>
          <p:spPr>
            <a:xfrm>
              <a:off x="6414159" y="1981839"/>
              <a:ext cx="1079745" cy="307777"/>
            </a:xfrm>
            <a:prstGeom prst="rect">
              <a:avLst/>
            </a:prstGeom>
            <a:noFill/>
          </p:spPr>
          <p:txBody>
            <a:bodyPr wrap="square" rtlCol="0">
              <a:spAutoFit/>
            </a:bodyPr>
            <a:lstStyle/>
            <a:p>
              <a:r>
                <a:rPr lang="en-US" altLang="zh-CN" sz="1400" kern="0" dirty="0">
                  <a:solidFill>
                    <a:schemeClr val="tx1"/>
                  </a:solidFill>
                  <a:effectLst/>
                  <a:latin typeface="Times New Roman" panose="02020603050405020304" pitchFamily="18" charset="0"/>
                  <a:cs typeface="Times New Roman" panose="02020603050405020304" pitchFamily="18" charset="0"/>
                </a:rPr>
                <a:t>Sample A</a:t>
              </a:r>
              <a:endParaRPr lang="zh-CN" altLang="zh-CN" sz="1400" kern="1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27" name="文本框 26">
              <a:extLst>
                <a:ext uri="{FF2B5EF4-FFF2-40B4-BE49-F238E27FC236}">
                  <a16:creationId xmlns:a16="http://schemas.microsoft.com/office/drawing/2014/main" id="{000DD3A6-F951-4E1E-BEB5-E3EC4B65F7E0}"/>
                </a:ext>
              </a:extLst>
            </p:cNvPr>
            <p:cNvSpPr txBox="1"/>
            <p:nvPr/>
          </p:nvSpPr>
          <p:spPr>
            <a:xfrm>
              <a:off x="7207228" y="4493050"/>
              <a:ext cx="986998" cy="307777"/>
            </a:xfrm>
            <a:prstGeom prst="rect">
              <a:avLst/>
            </a:prstGeom>
            <a:noFill/>
          </p:spPr>
          <p:txBody>
            <a:bodyPr wrap="square" rtlCol="0">
              <a:spAutoFit/>
            </a:bodyPr>
            <a:lstStyle/>
            <a:p>
              <a:r>
                <a:rPr lang="en-US" altLang="zh-CN" sz="1400" kern="0" dirty="0">
                  <a:solidFill>
                    <a:schemeClr val="tx1"/>
                  </a:solidFill>
                  <a:effectLst/>
                  <a:latin typeface="Times New Roman" panose="02020603050405020304" pitchFamily="18" charset="0"/>
                  <a:cs typeface="Times New Roman" panose="02020603050405020304" pitchFamily="18" charset="0"/>
                </a:rPr>
                <a:t>Sample B</a:t>
              </a:r>
              <a:endParaRPr lang="zh-CN" altLang="zh-CN" sz="1400" kern="100" dirty="0">
                <a:solidFill>
                  <a:schemeClr val="tx1"/>
                </a:solidFill>
                <a:effectLst/>
                <a:latin typeface="Times New Roman" panose="02020603050405020304" pitchFamily="18" charset="0"/>
                <a:ea typeface="+mn-ea"/>
                <a:cs typeface="Times New Roman" panose="02020603050405020304" pitchFamily="18" charset="0"/>
              </a:endParaRPr>
            </a:p>
          </p:txBody>
        </p:sp>
        <p:cxnSp>
          <p:nvCxnSpPr>
            <p:cNvPr id="7" name="直接箭头连接符 6">
              <a:extLst>
                <a:ext uri="{FF2B5EF4-FFF2-40B4-BE49-F238E27FC236}">
                  <a16:creationId xmlns:a16="http://schemas.microsoft.com/office/drawing/2014/main" id="{EC83E889-223E-4581-9C45-BA1A707A728D}"/>
                </a:ext>
              </a:extLst>
            </p:cNvPr>
            <p:cNvCxnSpPr>
              <a:cxnSpLocks/>
            </p:cNvCxnSpPr>
            <p:nvPr/>
          </p:nvCxnSpPr>
          <p:spPr>
            <a:xfrm flipH="1" flipV="1">
              <a:off x="6629400" y="2391801"/>
              <a:ext cx="1" cy="8433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BF9B5B17-D13B-4028-BD89-8CB6CDF6D2C1}"/>
                </a:ext>
              </a:extLst>
            </p:cNvPr>
            <p:cNvCxnSpPr>
              <a:cxnSpLocks/>
            </p:cNvCxnSpPr>
            <p:nvPr/>
          </p:nvCxnSpPr>
          <p:spPr>
            <a:xfrm flipH="1" flipV="1">
              <a:off x="6625500" y="4800828"/>
              <a:ext cx="1" cy="8433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3D076298-919D-41E9-ADED-8B69FEA21654}"/>
                </a:ext>
              </a:extLst>
            </p:cNvPr>
            <p:cNvCxnSpPr>
              <a:cxnSpLocks/>
            </p:cNvCxnSpPr>
            <p:nvPr/>
          </p:nvCxnSpPr>
          <p:spPr>
            <a:xfrm>
              <a:off x="7843872" y="5055351"/>
              <a:ext cx="369324" cy="6011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A03F6C40-1A66-4FED-A023-1D04B8E653A9}"/>
                </a:ext>
              </a:extLst>
            </p:cNvPr>
            <p:cNvCxnSpPr>
              <a:cxnSpLocks/>
            </p:cNvCxnSpPr>
            <p:nvPr/>
          </p:nvCxnSpPr>
          <p:spPr>
            <a:xfrm flipV="1">
              <a:off x="8314439" y="5359791"/>
              <a:ext cx="351294" cy="26552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 name="图片 29">
              <a:extLst>
                <a:ext uri="{FF2B5EF4-FFF2-40B4-BE49-F238E27FC236}">
                  <a16:creationId xmlns:a16="http://schemas.microsoft.com/office/drawing/2014/main" id="{07DA9DD1-B1A1-44D9-9F06-1D2E9FE9D2A5}"/>
                </a:ext>
              </a:extLst>
            </p:cNvPr>
            <p:cNvPicPr>
              <a:picLocks noChangeAspect="1"/>
            </p:cNvPicPr>
            <p:nvPr/>
          </p:nvPicPr>
          <p:blipFill rotWithShape="1">
            <a:blip r:embed="rId5"/>
            <a:srcRect r="9724"/>
            <a:stretch/>
          </p:blipFill>
          <p:spPr>
            <a:xfrm>
              <a:off x="3301282" y="2017786"/>
              <a:ext cx="995832" cy="703886"/>
            </a:xfrm>
            <a:prstGeom prst="rect">
              <a:avLst/>
            </a:prstGeom>
          </p:spPr>
        </p:pic>
        <p:pic>
          <p:nvPicPr>
            <p:cNvPr id="31" name="图片 30">
              <a:extLst>
                <a:ext uri="{FF2B5EF4-FFF2-40B4-BE49-F238E27FC236}">
                  <a16:creationId xmlns:a16="http://schemas.microsoft.com/office/drawing/2014/main" id="{54F0594E-DF1A-44DF-92FC-E088B4A70520}"/>
                </a:ext>
              </a:extLst>
            </p:cNvPr>
            <p:cNvPicPr>
              <a:picLocks noChangeAspect="1"/>
            </p:cNvPicPr>
            <p:nvPr/>
          </p:nvPicPr>
          <p:blipFill rotWithShape="1">
            <a:blip r:embed="rId5"/>
            <a:srcRect r="9724"/>
            <a:stretch/>
          </p:blipFill>
          <p:spPr>
            <a:xfrm>
              <a:off x="3294843" y="4512959"/>
              <a:ext cx="995832" cy="703886"/>
            </a:xfrm>
            <a:prstGeom prst="rect">
              <a:avLst/>
            </a:prstGeom>
          </p:spPr>
        </p:pic>
      </p:grpSp>
      <p:sp>
        <p:nvSpPr>
          <p:cNvPr id="6" name="文本框 5">
            <a:extLst>
              <a:ext uri="{FF2B5EF4-FFF2-40B4-BE49-F238E27FC236}">
                <a16:creationId xmlns:a16="http://schemas.microsoft.com/office/drawing/2014/main" id="{5E2CDB6B-AFA5-8146-2292-F94E4A3DACD6}"/>
              </a:ext>
            </a:extLst>
          </p:cNvPr>
          <p:cNvSpPr txBox="1"/>
          <p:nvPr/>
        </p:nvSpPr>
        <p:spPr>
          <a:xfrm>
            <a:off x="351300" y="2193879"/>
            <a:ext cx="3776794" cy="2536400"/>
          </a:xfrm>
          <a:prstGeom prst="rect">
            <a:avLst/>
          </a:prstGeom>
          <a:noFill/>
        </p:spPr>
        <p:txBody>
          <a:bodyPr wrap="square">
            <a:spAutoFit/>
          </a:bodyPr>
          <a:lstStyle/>
          <a:p>
            <a:pPr>
              <a:lnSpc>
                <a:spcPct val="150000"/>
              </a:lnSpc>
            </a:pPr>
            <a:r>
              <a:rPr lang="en-US" altLang="zh-CN" b="1" dirty="0">
                <a:solidFill>
                  <a:srgbClr val="0000FF"/>
                </a:solidFill>
                <a:latin typeface="微软雅黑" panose="020B0503020204020204" pitchFamily="34" charset="-122"/>
                <a:ea typeface="微软雅黑" panose="020B0503020204020204" pitchFamily="34" charset="-122"/>
              </a:rPr>
              <a:t>1. Based on the adsorption-desorption isotherms, solvent extraction increased the pore volume of the samples compared with the original state</a:t>
            </a:r>
          </a:p>
        </p:txBody>
      </p:sp>
      <p:sp>
        <p:nvSpPr>
          <p:cNvPr id="9" name="文本框 8">
            <a:extLst>
              <a:ext uri="{FF2B5EF4-FFF2-40B4-BE49-F238E27FC236}">
                <a16:creationId xmlns:a16="http://schemas.microsoft.com/office/drawing/2014/main" id="{368C54C3-013B-92A9-CBE5-FFE19E4560EC}"/>
              </a:ext>
            </a:extLst>
          </p:cNvPr>
          <p:cNvSpPr txBox="1"/>
          <p:nvPr/>
        </p:nvSpPr>
        <p:spPr>
          <a:xfrm>
            <a:off x="6595170" y="149871"/>
            <a:ext cx="5735273" cy="830997"/>
          </a:xfrm>
          <a:prstGeom prst="rect">
            <a:avLst/>
          </a:prstGeom>
          <a:noFill/>
        </p:spPr>
        <p:txBody>
          <a:bodyPr wrap="square">
            <a:spAutoFit/>
          </a:bodyPr>
          <a:lstStyle/>
          <a:p>
            <a:r>
              <a:rPr lang="en-US" altLang="zh-CN"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Why solvent extraction decrease the pore volume?</a:t>
            </a:r>
            <a:endParaRPr lang="zh-CN" altLang="en-US" sz="24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4" name="文本框 27">
            <a:extLst>
              <a:ext uri="{FF2B5EF4-FFF2-40B4-BE49-F238E27FC236}">
                <a16:creationId xmlns:a16="http://schemas.microsoft.com/office/drawing/2014/main" id="{192A9758-A5C1-49DF-A6CA-C77ACD244A95}"/>
              </a:ext>
            </a:extLst>
          </p:cNvPr>
          <p:cNvSpPr txBox="1"/>
          <p:nvPr/>
        </p:nvSpPr>
        <p:spPr>
          <a:xfrm>
            <a:off x="989841" y="264447"/>
            <a:ext cx="5329973"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2. Experiments &amp; Results</a:t>
            </a:r>
            <a:endParaRPr lang="zh-CN" altLang="en-US" sz="3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81317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D725BFD3-792E-4F1D-AC0D-182CF1F06CAF}"/>
              </a:ext>
            </a:extLst>
          </p:cNvPr>
          <p:cNvCxnSpPr/>
          <p:nvPr/>
        </p:nvCxnSpPr>
        <p:spPr>
          <a:xfrm>
            <a:off x="0" y="1047565"/>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2" descr="2021年中国石油大学(华东)概况_聚志愿">
            <a:extLst>
              <a:ext uri="{FF2B5EF4-FFF2-40B4-BE49-F238E27FC236}">
                <a16:creationId xmlns:a16="http://schemas.microsoft.com/office/drawing/2014/main" id="{BA632A61-A433-4656-946B-9135CCCE5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85" y="205021"/>
            <a:ext cx="745098" cy="747521"/>
          </a:xfrm>
          <a:prstGeom prst="rect">
            <a:avLst/>
          </a:prstGeom>
          <a:noFill/>
          <a:extLst>
            <a:ext uri="{909E8E84-426E-40DD-AFC4-6F175D3DCCD1}">
              <a14:hiddenFill xmlns:a14="http://schemas.microsoft.com/office/drawing/2010/main">
                <a:solidFill>
                  <a:srgbClr val="FFFFFF"/>
                </a:solidFill>
              </a14:hiddenFill>
            </a:ext>
          </a:extLst>
        </p:spPr>
      </p:pic>
      <p:sp>
        <p:nvSpPr>
          <p:cNvPr id="46" name="矩形 45">
            <a:extLst>
              <a:ext uri="{FF2B5EF4-FFF2-40B4-BE49-F238E27FC236}">
                <a16:creationId xmlns:a16="http://schemas.microsoft.com/office/drawing/2014/main" id="{A246AA8B-CBE1-4343-B7F3-02A4EAD68727}"/>
              </a:ext>
            </a:extLst>
          </p:cNvPr>
          <p:cNvSpPr/>
          <p:nvPr/>
        </p:nvSpPr>
        <p:spPr>
          <a:xfrm>
            <a:off x="376719" y="1428789"/>
            <a:ext cx="3854683" cy="707886"/>
          </a:xfrm>
          <a:prstGeom prst="rect">
            <a:avLst/>
          </a:prstGeom>
        </p:spPr>
        <p:txBody>
          <a:bodyPr wrap="square">
            <a:spAutoFit/>
          </a:bodyPr>
          <a:lstStyle/>
          <a:p>
            <a:r>
              <a:rPr lang="en-US" altLang="zh-CN" sz="2000" b="1" dirty="0">
                <a:solidFill>
                  <a:srgbClr val="FF0000"/>
                </a:solidFill>
                <a:latin typeface="微软雅黑" panose="020B0503020204020204" pitchFamily="34" charset="-122"/>
                <a:ea typeface="微软雅黑" panose="020B0503020204020204" pitchFamily="34" charset="-122"/>
              </a:rPr>
              <a:t>Pore structure changes after extraction</a:t>
            </a:r>
          </a:p>
        </p:txBody>
      </p:sp>
      <p:grpSp>
        <p:nvGrpSpPr>
          <p:cNvPr id="5" name="组合 4">
            <a:extLst>
              <a:ext uri="{FF2B5EF4-FFF2-40B4-BE49-F238E27FC236}">
                <a16:creationId xmlns:a16="http://schemas.microsoft.com/office/drawing/2014/main" id="{FD86DBBE-CE80-49F8-8A29-D013B9E157D7}"/>
              </a:ext>
            </a:extLst>
          </p:cNvPr>
          <p:cNvGrpSpPr/>
          <p:nvPr/>
        </p:nvGrpSpPr>
        <p:grpSpPr>
          <a:xfrm>
            <a:off x="4192695" y="1270789"/>
            <a:ext cx="7661822" cy="5389213"/>
            <a:chOff x="2773899" y="1835267"/>
            <a:chExt cx="6445286" cy="4830106"/>
          </a:xfrm>
        </p:grpSpPr>
        <p:grpSp>
          <p:nvGrpSpPr>
            <p:cNvPr id="45" name="组合 44">
              <a:extLst>
                <a:ext uri="{FF2B5EF4-FFF2-40B4-BE49-F238E27FC236}">
                  <a16:creationId xmlns:a16="http://schemas.microsoft.com/office/drawing/2014/main" id="{3FADD5D4-54F6-4BCD-9E3C-89A6DFD91931}"/>
                </a:ext>
              </a:extLst>
            </p:cNvPr>
            <p:cNvGrpSpPr/>
            <p:nvPr/>
          </p:nvGrpSpPr>
          <p:grpSpPr>
            <a:xfrm>
              <a:off x="2773899" y="1835267"/>
              <a:ext cx="6445286" cy="4830106"/>
              <a:chOff x="1154831" y="2770409"/>
              <a:chExt cx="4790981" cy="3590368"/>
            </a:xfrm>
          </p:grpSpPr>
          <p:pic>
            <p:nvPicPr>
              <p:cNvPr id="18" name="图片 17">
                <a:extLst>
                  <a:ext uri="{FF2B5EF4-FFF2-40B4-BE49-F238E27FC236}">
                    <a16:creationId xmlns:a16="http://schemas.microsoft.com/office/drawing/2014/main" id="{F567C222-B9BD-4050-B5B5-CB9B86D1AFD0}"/>
                  </a:ext>
                </a:extLst>
              </p:cNvPr>
              <p:cNvPicPr>
                <a:picLocks noChangeAspect="1"/>
              </p:cNvPicPr>
              <p:nvPr/>
            </p:nvPicPr>
            <p:blipFill rotWithShape="1">
              <a:blip r:embed="rId4">
                <a:extLst>
                  <a:ext uri="{28A0092B-C50C-407E-A947-70E740481C1C}">
                    <a14:useLocalDpi xmlns:a14="http://schemas.microsoft.com/office/drawing/2010/main" val="0"/>
                  </a:ext>
                </a:extLst>
              </a:blip>
              <a:srcRect l="3383" t="5870" r="1874" b="7937"/>
              <a:stretch/>
            </p:blipFill>
            <p:spPr>
              <a:xfrm>
                <a:off x="1158705" y="2770409"/>
                <a:ext cx="4787107" cy="3583728"/>
              </a:xfrm>
              <a:prstGeom prst="rect">
                <a:avLst/>
              </a:prstGeom>
            </p:spPr>
          </p:pic>
          <p:pic>
            <p:nvPicPr>
              <p:cNvPr id="32" name="图片 31">
                <a:extLst>
                  <a:ext uri="{FF2B5EF4-FFF2-40B4-BE49-F238E27FC236}">
                    <a16:creationId xmlns:a16="http://schemas.microsoft.com/office/drawing/2014/main" id="{7C421361-6129-4073-A378-780BCBC21A0C}"/>
                  </a:ext>
                </a:extLst>
              </p:cNvPr>
              <p:cNvPicPr>
                <a:picLocks noChangeAspect="1"/>
              </p:cNvPicPr>
              <p:nvPr/>
            </p:nvPicPr>
            <p:blipFill rotWithShape="1">
              <a:blip r:embed="rId5"/>
              <a:srcRect r="9724"/>
              <a:stretch/>
            </p:blipFill>
            <p:spPr>
              <a:xfrm>
                <a:off x="5065255" y="2890540"/>
                <a:ext cx="740233" cy="523220"/>
              </a:xfrm>
              <a:prstGeom prst="rect">
                <a:avLst/>
              </a:prstGeom>
            </p:spPr>
          </p:pic>
          <p:pic>
            <p:nvPicPr>
              <p:cNvPr id="33" name="图片 32">
                <a:extLst>
                  <a:ext uri="{FF2B5EF4-FFF2-40B4-BE49-F238E27FC236}">
                    <a16:creationId xmlns:a16="http://schemas.microsoft.com/office/drawing/2014/main" id="{FC704EE6-5EFD-4493-B260-52F55611A541}"/>
                  </a:ext>
                </a:extLst>
              </p:cNvPr>
              <p:cNvPicPr>
                <a:picLocks noChangeAspect="1"/>
              </p:cNvPicPr>
              <p:nvPr/>
            </p:nvPicPr>
            <p:blipFill rotWithShape="1">
              <a:blip r:embed="rId5"/>
              <a:srcRect r="9724"/>
              <a:stretch/>
            </p:blipFill>
            <p:spPr>
              <a:xfrm>
                <a:off x="5065255" y="4766349"/>
                <a:ext cx="740233" cy="523220"/>
              </a:xfrm>
              <a:prstGeom prst="rect">
                <a:avLst/>
              </a:prstGeom>
            </p:spPr>
          </p:pic>
          <p:pic>
            <p:nvPicPr>
              <p:cNvPr id="35" name="图片 34">
                <a:extLst>
                  <a:ext uri="{FF2B5EF4-FFF2-40B4-BE49-F238E27FC236}">
                    <a16:creationId xmlns:a16="http://schemas.microsoft.com/office/drawing/2014/main" id="{79585546-0973-45C3-877D-F7573E7E0287}"/>
                  </a:ext>
                </a:extLst>
              </p:cNvPr>
              <p:cNvPicPr>
                <a:picLocks noChangeAspect="1"/>
              </p:cNvPicPr>
              <p:nvPr/>
            </p:nvPicPr>
            <p:blipFill>
              <a:blip r:embed="rId6"/>
              <a:stretch>
                <a:fillRect/>
              </a:stretch>
            </p:blipFill>
            <p:spPr>
              <a:xfrm>
                <a:off x="1158705" y="3010215"/>
                <a:ext cx="173866" cy="1110936"/>
              </a:xfrm>
              <a:prstGeom prst="rect">
                <a:avLst/>
              </a:prstGeom>
            </p:spPr>
          </p:pic>
          <p:pic>
            <p:nvPicPr>
              <p:cNvPr id="36" name="图片 35">
                <a:extLst>
                  <a:ext uri="{FF2B5EF4-FFF2-40B4-BE49-F238E27FC236}">
                    <a16:creationId xmlns:a16="http://schemas.microsoft.com/office/drawing/2014/main" id="{2E004A2D-FD28-4DD1-B887-45F74F683BA6}"/>
                  </a:ext>
                </a:extLst>
              </p:cNvPr>
              <p:cNvPicPr>
                <a:picLocks noChangeAspect="1"/>
              </p:cNvPicPr>
              <p:nvPr/>
            </p:nvPicPr>
            <p:blipFill>
              <a:blip r:embed="rId6"/>
              <a:stretch>
                <a:fillRect/>
              </a:stretch>
            </p:blipFill>
            <p:spPr>
              <a:xfrm>
                <a:off x="1154831" y="4832795"/>
                <a:ext cx="173866" cy="1110936"/>
              </a:xfrm>
              <a:prstGeom prst="rect">
                <a:avLst/>
              </a:prstGeom>
            </p:spPr>
          </p:pic>
          <p:pic>
            <p:nvPicPr>
              <p:cNvPr id="38" name="图片 37">
                <a:extLst>
                  <a:ext uri="{FF2B5EF4-FFF2-40B4-BE49-F238E27FC236}">
                    <a16:creationId xmlns:a16="http://schemas.microsoft.com/office/drawing/2014/main" id="{23C0BE23-8350-498C-99A5-4F970F150326}"/>
                  </a:ext>
                </a:extLst>
              </p:cNvPr>
              <p:cNvPicPr>
                <a:picLocks noChangeAspect="1"/>
              </p:cNvPicPr>
              <p:nvPr/>
            </p:nvPicPr>
            <p:blipFill>
              <a:blip r:embed="rId7"/>
              <a:stretch>
                <a:fillRect/>
              </a:stretch>
            </p:blipFill>
            <p:spPr>
              <a:xfrm>
                <a:off x="1957794" y="4337017"/>
                <a:ext cx="944687" cy="150459"/>
              </a:xfrm>
              <a:prstGeom prst="rect">
                <a:avLst/>
              </a:prstGeom>
            </p:spPr>
          </p:pic>
          <p:pic>
            <p:nvPicPr>
              <p:cNvPr id="39" name="图片 38">
                <a:extLst>
                  <a:ext uri="{FF2B5EF4-FFF2-40B4-BE49-F238E27FC236}">
                    <a16:creationId xmlns:a16="http://schemas.microsoft.com/office/drawing/2014/main" id="{19E7DE0E-CE62-481F-8D11-14C233A699B5}"/>
                  </a:ext>
                </a:extLst>
              </p:cNvPr>
              <p:cNvPicPr>
                <a:picLocks noChangeAspect="1"/>
              </p:cNvPicPr>
              <p:nvPr/>
            </p:nvPicPr>
            <p:blipFill>
              <a:blip r:embed="rId7"/>
              <a:stretch>
                <a:fillRect/>
              </a:stretch>
            </p:blipFill>
            <p:spPr>
              <a:xfrm>
                <a:off x="1957793" y="6210318"/>
                <a:ext cx="944687" cy="150459"/>
              </a:xfrm>
              <a:prstGeom prst="rect">
                <a:avLst/>
              </a:prstGeom>
            </p:spPr>
          </p:pic>
          <p:pic>
            <p:nvPicPr>
              <p:cNvPr id="41" name="图片 40">
                <a:extLst>
                  <a:ext uri="{FF2B5EF4-FFF2-40B4-BE49-F238E27FC236}">
                    <a16:creationId xmlns:a16="http://schemas.microsoft.com/office/drawing/2014/main" id="{2075E98A-A8E6-4632-8713-E4D23D4C2938}"/>
                  </a:ext>
                </a:extLst>
              </p:cNvPr>
              <p:cNvPicPr>
                <a:picLocks noChangeAspect="1"/>
              </p:cNvPicPr>
              <p:nvPr/>
            </p:nvPicPr>
            <p:blipFill>
              <a:blip r:embed="rId8"/>
              <a:stretch>
                <a:fillRect/>
              </a:stretch>
            </p:blipFill>
            <p:spPr>
              <a:xfrm>
                <a:off x="4366982" y="4343656"/>
                <a:ext cx="941618" cy="143820"/>
              </a:xfrm>
              <a:prstGeom prst="rect">
                <a:avLst/>
              </a:prstGeom>
            </p:spPr>
          </p:pic>
          <p:pic>
            <p:nvPicPr>
              <p:cNvPr id="42" name="图片 41">
                <a:extLst>
                  <a:ext uri="{FF2B5EF4-FFF2-40B4-BE49-F238E27FC236}">
                    <a16:creationId xmlns:a16="http://schemas.microsoft.com/office/drawing/2014/main" id="{EE6EB919-A109-4680-B4DA-ECD80E0ED97E}"/>
                  </a:ext>
                </a:extLst>
              </p:cNvPr>
              <p:cNvPicPr>
                <a:picLocks noChangeAspect="1"/>
              </p:cNvPicPr>
              <p:nvPr/>
            </p:nvPicPr>
            <p:blipFill>
              <a:blip r:embed="rId8"/>
              <a:stretch>
                <a:fillRect/>
              </a:stretch>
            </p:blipFill>
            <p:spPr>
              <a:xfrm>
                <a:off x="4296903" y="6210318"/>
                <a:ext cx="941618" cy="143820"/>
              </a:xfrm>
              <a:prstGeom prst="rect">
                <a:avLst/>
              </a:prstGeom>
            </p:spPr>
          </p:pic>
          <p:sp>
            <p:nvSpPr>
              <p:cNvPr id="43" name="矩形 42">
                <a:extLst>
                  <a:ext uri="{FF2B5EF4-FFF2-40B4-BE49-F238E27FC236}">
                    <a16:creationId xmlns:a16="http://schemas.microsoft.com/office/drawing/2014/main" id="{643AD15B-418E-4312-9039-C43D1A816302}"/>
                  </a:ext>
                </a:extLst>
              </p:cNvPr>
              <p:cNvSpPr/>
              <p:nvPr/>
            </p:nvSpPr>
            <p:spPr>
              <a:xfrm>
                <a:off x="1672555" y="4487476"/>
                <a:ext cx="3731295" cy="129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文本框 46">
              <a:extLst>
                <a:ext uri="{FF2B5EF4-FFF2-40B4-BE49-F238E27FC236}">
                  <a16:creationId xmlns:a16="http://schemas.microsoft.com/office/drawing/2014/main" id="{76909707-E51C-46D9-A30C-BC5192BD6A37}"/>
                </a:ext>
              </a:extLst>
            </p:cNvPr>
            <p:cNvSpPr txBox="1"/>
            <p:nvPr/>
          </p:nvSpPr>
          <p:spPr>
            <a:xfrm>
              <a:off x="4791935" y="1981839"/>
              <a:ext cx="1079745" cy="307777"/>
            </a:xfrm>
            <a:prstGeom prst="rect">
              <a:avLst/>
            </a:prstGeom>
            <a:noFill/>
          </p:spPr>
          <p:txBody>
            <a:bodyPr wrap="square" rtlCol="0">
              <a:spAutoFit/>
            </a:bodyPr>
            <a:lstStyle/>
            <a:p>
              <a:r>
                <a:rPr lang="en-US" altLang="zh-CN" sz="1400" kern="0" dirty="0">
                  <a:solidFill>
                    <a:schemeClr val="tx1"/>
                  </a:solidFill>
                  <a:effectLst/>
                  <a:latin typeface="Times New Roman" panose="02020603050405020304" pitchFamily="18" charset="0"/>
                  <a:cs typeface="Times New Roman" panose="02020603050405020304" pitchFamily="18" charset="0"/>
                </a:rPr>
                <a:t>Sample A</a:t>
              </a:r>
              <a:endParaRPr lang="zh-CN" altLang="zh-CN" sz="1400" kern="1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48" name="文本框 47">
              <a:extLst>
                <a:ext uri="{FF2B5EF4-FFF2-40B4-BE49-F238E27FC236}">
                  <a16:creationId xmlns:a16="http://schemas.microsoft.com/office/drawing/2014/main" id="{EC6DF10E-74C5-4300-9178-806D4C298187}"/>
                </a:ext>
              </a:extLst>
            </p:cNvPr>
            <p:cNvSpPr txBox="1"/>
            <p:nvPr/>
          </p:nvSpPr>
          <p:spPr>
            <a:xfrm>
              <a:off x="4563276" y="4493050"/>
              <a:ext cx="986998" cy="307777"/>
            </a:xfrm>
            <a:prstGeom prst="rect">
              <a:avLst/>
            </a:prstGeom>
            <a:noFill/>
          </p:spPr>
          <p:txBody>
            <a:bodyPr wrap="square" rtlCol="0">
              <a:spAutoFit/>
            </a:bodyPr>
            <a:lstStyle/>
            <a:p>
              <a:r>
                <a:rPr lang="en-US" altLang="zh-CN" sz="1400" kern="0" dirty="0">
                  <a:solidFill>
                    <a:schemeClr val="tx1"/>
                  </a:solidFill>
                  <a:effectLst/>
                  <a:latin typeface="Times New Roman" panose="02020603050405020304" pitchFamily="18" charset="0"/>
                  <a:cs typeface="Times New Roman" panose="02020603050405020304" pitchFamily="18" charset="0"/>
                </a:rPr>
                <a:t>Sample B</a:t>
              </a:r>
              <a:endParaRPr lang="zh-CN" altLang="zh-CN" sz="1400" kern="1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26" name="文本框 25">
              <a:extLst>
                <a:ext uri="{FF2B5EF4-FFF2-40B4-BE49-F238E27FC236}">
                  <a16:creationId xmlns:a16="http://schemas.microsoft.com/office/drawing/2014/main" id="{1C6E7D2A-EAA2-41F2-ACA3-F0719C42328B}"/>
                </a:ext>
              </a:extLst>
            </p:cNvPr>
            <p:cNvSpPr txBox="1"/>
            <p:nvPr/>
          </p:nvSpPr>
          <p:spPr>
            <a:xfrm>
              <a:off x="6414159" y="1981839"/>
              <a:ext cx="1079745" cy="307777"/>
            </a:xfrm>
            <a:prstGeom prst="rect">
              <a:avLst/>
            </a:prstGeom>
            <a:noFill/>
          </p:spPr>
          <p:txBody>
            <a:bodyPr wrap="square" rtlCol="0">
              <a:spAutoFit/>
            </a:bodyPr>
            <a:lstStyle/>
            <a:p>
              <a:r>
                <a:rPr lang="en-US" altLang="zh-CN" sz="1400" kern="0" dirty="0">
                  <a:solidFill>
                    <a:schemeClr val="tx1"/>
                  </a:solidFill>
                  <a:effectLst/>
                  <a:latin typeface="Times New Roman" panose="02020603050405020304" pitchFamily="18" charset="0"/>
                  <a:cs typeface="Times New Roman" panose="02020603050405020304" pitchFamily="18" charset="0"/>
                </a:rPr>
                <a:t>Sample A</a:t>
              </a:r>
              <a:endParaRPr lang="zh-CN" altLang="zh-CN" sz="1400" kern="1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27" name="文本框 26">
              <a:extLst>
                <a:ext uri="{FF2B5EF4-FFF2-40B4-BE49-F238E27FC236}">
                  <a16:creationId xmlns:a16="http://schemas.microsoft.com/office/drawing/2014/main" id="{000DD3A6-F951-4E1E-BEB5-E3EC4B65F7E0}"/>
                </a:ext>
              </a:extLst>
            </p:cNvPr>
            <p:cNvSpPr txBox="1"/>
            <p:nvPr/>
          </p:nvSpPr>
          <p:spPr>
            <a:xfrm>
              <a:off x="7207228" y="4493050"/>
              <a:ext cx="986998" cy="307777"/>
            </a:xfrm>
            <a:prstGeom prst="rect">
              <a:avLst/>
            </a:prstGeom>
            <a:noFill/>
          </p:spPr>
          <p:txBody>
            <a:bodyPr wrap="square" rtlCol="0">
              <a:spAutoFit/>
            </a:bodyPr>
            <a:lstStyle/>
            <a:p>
              <a:r>
                <a:rPr lang="en-US" altLang="zh-CN" sz="1400" kern="0" dirty="0">
                  <a:solidFill>
                    <a:schemeClr val="tx1"/>
                  </a:solidFill>
                  <a:effectLst/>
                  <a:latin typeface="Times New Roman" panose="02020603050405020304" pitchFamily="18" charset="0"/>
                  <a:cs typeface="Times New Roman" panose="02020603050405020304" pitchFamily="18" charset="0"/>
                </a:rPr>
                <a:t>Sample B</a:t>
              </a:r>
              <a:endParaRPr lang="zh-CN" altLang="zh-CN" sz="1400" kern="100" dirty="0">
                <a:solidFill>
                  <a:schemeClr val="tx1"/>
                </a:solidFill>
                <a:effectLst/>
                <a:latin typeface="Times New Roman" panose="02020603050405020304" pitchFamily="18" charset="0"/>
                <a:ea typeface="+mn-ea"/>
                <a:cs typeface="Times New Roman" panose="02020603050405020304" pitchFamily="18" charset="0"/>
              </a:endParaRPr>
            </a:p>
          </p:txBody>
        </p:sp>
        <p:cxnSp>
          <p:nvCxnSpPr>
            <p:cNvPr id="7" name="直接箭头连接符 6">
              <a:extLst>
                <a:ext uri="{FF2B5EF4-FFF2-40B4-BE49-F238E27FC236}">
                  <a16:creationId xmlns:a16="http://schemas.microsoft.com/office/drawing/2014/main" id="{EC83E889-223E-4581-9C45-BA1A707A728D}"/>
                </a:ext>
              </a:extLst>
            </p:cNvPr>
            <p:cNvCxnSpPr>
              <a:cxnSpLocks/>
            </p:cNvCxnSpPr>
            <p:nvPr/>
          </p:nvCxnSpPr>
          <p:spPr>
            <a:xfrm flipH="1" flipV="1">
              <a:off x="6629400" y="2391801"/>
              <a:ext cx="1" cy="8433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BF9B5B17-D13B-4028-BD89-8CB6CDF6D2C1}"/>
                </a:ext>
              </a:extLst>
            </p:cNvPr>
            <p:cNvCxnSpPr>
              <a:cxnSpLocks/>
            </p:cNvCxnSpPr>
            <p:nvPr/>
          </p:nvCxnSpPr>
          <p:spPr>
            <a:xfrm flipH="1" flipV="1">
              <a:off x="6625500" y="4800828"/>
              <a:ext cx="1" cy="8433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3D076298-919D-41E9-ADED-8B69FEA21654}"/>
                </a:ext>
              </a:extLst>
            </p:cNvPr>
            <p:cNvCxnSpPr>
              <a:cxnSpLocks/>
            </p:cNvCxnSpPr>
            <p:nvPr/>
          </p:nvCxnSpPr>
          <p:spPr>
            <a:xfrm>
              <a:off x="7843872" y="5055351"/>
              <a:ext cx="369324" cy="6011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A03F6C40-1A66-4FED-A023-1D04B8E653A9}"/>
                </a:ext>
              </a:extLst>
            </p:cNvPr>
            <p:cNvCxnSpPr>
              <a:cxnSpLocks/>
            </p:cNvCxnSpPr>
            <p:nvPr/>
          </p:nvCxnSpPr>
          <p:spPr>
            <a:xfrm flipV="1">
              <a:off x="8314439" y="5359791"/>
              <a:ext cx="351294" cy="26552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 name="图片 29">
              <a:extLst>
                <a:ext uri="{FF2B5EF4-FFF2-40B4-BE49-F238E27FC236}">
                  <a16:creationId xmlns:a16="http://schemas.microsoft.com/office/drawing/2014/main" id="{07DA9DD1-B1A1-44D9-9F06-1D2E9FE9D2A5}"/>
                </a:ext>
              </a:extLst>
            </p:cNvPr>
            <p:cNvPicPr>
              <a:picLocks noChangeAspect="1"/>
            </p:cNvPicPr>
            <p:nvPr/>
          </p:nvPicPr>
          <p:blipFill rotWithShape="1">
            <a:blip r:embed="rId5"/>
            <a:srcRect r="9724"/>
            <a:stretch/>
          </p:blipFill>
          <p:spPr>
            <a:xfrm>
              <a:off x="3301282" y="2017786"/>
              <a:ext cx="995832" cy="703886"/>
            </a:xfrm>
            <a:prstGeom prst="rect">
              <a:avLst/>
            </a:prstGeom>
          </p:spPr>
        </p:pic>
        <p:pic>
          <p:nvPicPr>
            <p:cNvPr id="31" name="图片 30">
              <a:extLst>
                <a:ext uri="{FF2B5EF4-FFF2-40B4-BE49-F238E27FC236}">
                  <a16:creationId xmlns:a16="http://schemas.microsoft.com/office/drawing/2014/main" id="{54F0594E-DF1A-44DF-92FC-E088B4A70520}"/>
                </a:ext>
              </a:extLst>
            </p:cNvPr>
            <p:cNvPicPr>
              <a:picLocks noChangeAspect="1"/>
            </p:cNvPicPr>
            <p:nvPr/>
          </p:nvPicPr>
          <p:blipFill rotWithShape="1">
            <a:blip r:embed="rId5"/>
            <a:srcRect r="9724"/>
            <a:stretch/>
          </p:blipFill>
          <p:spPr>
            <a:xfrm>
              <a:off x="3294843" y="4512959"/>
              <a:ext cx="995832" cy="703886"/>
            </a:xfrm>
            <a:prstGeom prst="rect">
              <a:avLst/>
            </a:prstGeom>
          </p:spPr>
        </p:pic>
      </p:grpSp>
      <p:sp>
        <p:nvSpPr>
          <p:cNvPr id="6" name="文本框 5">
            <a:extLst>
              <a:ext uri="{FF2B5EF4-FFF2-40B4-BE49-F238E27FC236}">
                <a16:creationId xmlns:a16="http://schemas.microsoft.com/office/drawing/2014/main" id="{5E2CDB6B-AFA5-8146-2292-F94E4A3DACD6}"/>
              </a:ext>
            </a:extLst>
          </p:cNvPr>
          <p:cNvSpPr txBox="1"/>
          <p:nvPr/>
        </p:nvSpPr>
        <p:spPr>
          <a:xfrm>
            <a:off x="351300" y="2212167"/>
            <a:ext cx="3776794" cy="4198393"/>
          </a:xfrm>
          <a:prstGeom prst="rect">
            <a:avLst/>
          </a:prstGeom>
          <a:noFill/>
        </p:spPr>
        <p:txBody>
          <a:bodyPr wrap="square">
            <a:spAutoFit/>
          </a:bodyPr>
          <a:lstStyle/>
          <a:p>
            <a:pPr>
              <a:lnSpc>
                <a:spcPct val="150000"/>
              </a:lnSpc>
            </a:pPr>
            <a:r>
              <a:rPr lang="en-US" altLang="zh-CN" b="1" dirty="0">
                <a:solidFill>
                  <a:srgbClr val="0000FF"/>
                </a:solidFill>
                <a:latin typeface="微软雅黑" panose="020B0503020204020204" pitchFamily="34" charset="-122"/>
                <a:ea typeface="微软雅黑" panose="020B0503020204020204" pitchFamily="34" charset="-122"/>
              </a:rPr>
              <a:t>2. With the increase of extraction time, in Sample A, pores &lt; 20 nm gradually increased, while pores &gt; 20 nm gradually decreased.</a:t>
            </a:r>
          </a:p>
          <a:p>
            <a:pPr>
              <a:lnSpc>
                <a:spcPct val="150000"/>
              </a:lnSpc>
            </a:pPr>
            <a:r>
              <a:rPr lang="en-US" altLang="zh-CN" b="1" dirty="0">
                <a:solidFill>
                  <a:srgbClr val="0000FF"/>
                </a:solidFill>
                <a:latin typeface="微软雅黑" panose="020B0503020204020204" pitchFamily="34" charset="-122"/>
                <a:ea typeface="微软雅黑" panose="020B0503020204020204" pitchFamily="34" charset="-122"/>
              </a:rPr>
              <a:t>3. With the increase of extraction time, in Sample B, pores &lt; 8 nm increased, and pore &gt; 8 nm decreased and then increased</a:t>
            </a:r>
          </a:p>
        </p:txBody>
      </p:sp>
      <p:sp>
        <p:nvSpPr>
          <p:cNvPr id="9" name="文本框 8">
            <a:extLst>
              <a:ext uri="{FF2B5EF4-FFF2-40B4-BE49-F238E27FC236}">
                <a16:creationId xmlns:a16="http://schemas.microsoft.com/office/drawing/2014/main" id="{368C54C3-013B-92A9-CBE5-FFE19E4560EC}"/>
              </a:ext>
            </a:extLst>
          </p:cNvPr>
          <p:cNvSpPr txBox="1"/>
          <p:nvPr/>
        </p:nvSpPr>
        <p:spPr>
          <a:xfrm>
            <a:off x="6595170" y="149871"/>
            <a:ext cx="5735273" cy="830997"/>
          </a:xfrm>
          <a:prstGeom prst="rect">
            <a:avLst/>
          </a:prstGeom>
          <a:noFill/>
        </p:spPr>
        <p:txBody>
          <a:bodyPr wrap="square">
            <a:spAutoFit/>
          </a:bodyPr>
          <a:lstStyle/>
          <a:p>
            <a:r>
              <a:rPr lang="en-US" altLang="zh-CN"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Why solvent extraction decrease the pore volume?</a:t>
            </a:r>
            <a:endParaRPr lang="zh-CN" altLang="en-US" sz="24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4" name="文本框 27">
            <a:extLst>
              <a:ext uri="{FF2B5EF4-FFF2-40B4-BE49-F238E27FC236}">
                <a16:creationId xmlns:a16="http://schemas.microsoft.com/office/drawing/2014/main" id="{192A9758-A5C1-49DF-A6CA-C77ACD244A95}"/>
              </a:ext>
            </a:extLst>
          </p:cNvPr>
          <p:cNvSpPr txBox="1"/>
          <p:nvPr/>
        </p:nvSpPr>
        <p:spPr>
          <a:xfrm>
            <a:off x="989841" y="264447"/>
            <a:ext cx="5329973"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2. Experiments &amp; Results</a:t>
            </a:r>
            <a:endParaRPr lang="zh-CN" altLang="en-US" sz="3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40832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F275F8A-C62E-4234-8D49-7690963D6DA6}"/>
              </a:ext>
            </a:extLst>
          </p:cNvPr>
          <p:cNvPicPr>
            <a:picLocks noChangeAspect="1"/>
          </p:cNvPicPr>
          <p:nvPr/>
        </p:nvPicPr>
        <p:blipFill>
          <a:blip r:embed="rId3"/>
          <a:stretch>
            <a:fillRect/>
          </a:stretch>
        </p:blipFill>
        <p:spPr>
          <a:xfrm>
            <a:off x="4748549" y="3243531"/>
            <a:ext cx="7224757" cy="3609320"/>
          </a:xfrm>
          <a:prstGeom prst="rect">
            <a:avLst/>
          </a:prstGeom>
        </p:spPr>
      </p:pic>
      <p:pic>
        <p:nvPicPr>
          <p:cNvPr id="17" name="图片 16">
            <a:extLst>
              <a:ext uri="{FF2B5EF4-FFF2-40B4-BE49-F238E27FC236}">
                <a16:creationId xmlns:a16="http://schemas.microsoft.com/office/drawing/2014/main" id="{8E579786-A666-4C1B-A35C-CE363D43C637}"/>
              </a:ext>
            </a:extLst>
          </p:cNvPr>
          <p:cNvPicPr>
            <a:picLocks noChangeAspect="1"/>
          </p:cNvPicPr>
          <p:nvPr/>
        </p:nvPicPr>
        <p:blipFill>
          <a:blip r:embed="rId4"/>
          <a:stretch>
            <a:fillRect/>
          </a:stretch>
        </p:blipFill>
        <p:spPr>
          <a:xfrm>
            <a:off x="889525" y="2949370"/>
            <a:ext cx="3661973" cy="3717535"/>
          </a:xfrm>
          <a:prstGeom prst="rect">
            <a:avLst/>
          </a:prstGeom>
        </p:spPr>
      </p:pic>
      <p:cxnSp>
        <p:nvCxnSpPr>
          <p:cNvPr id="20" name="直接连接符 19">
            <a:extLst>
              <a:ext uri="{FF2B5EF4-FFF2-40B4-BE49-F238E27FC236}">
                <a16:creationId xmlns:a16="http://schemas.microsoft.com/office/drawing/2014/main" id="{BD3C5455-3B56-44B5-AC2C-8E35EBB0B101}"/>
              </a:ext>
            </a:extLst>
          </p:cNvPr>
          <p:cNvCxnSpPr/>
          <p:nvPr/>
        </p:nvCxnSpPr>
        <p:spPr>
          <a:xfrm>
            <a:off x="0" y="1047565"/>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22" name="Picture 2" descr="2021年中国石油大学(华东)概况_聚志愿">
            <a:extLst>
              <a:ext uri="{FF2B5EF4-FFF2-40B4-BE49-F238E27FC236}">
                <a16:creationId xmlns:a16="http://schemas.microsoft.com/office/drawing/2014/main" id="{65827561-37C4-461F-9743-17865B507C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685" y="205021"/>
            <a:ext cx="745098" cy="74752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接箭头连接符 7">
            <a:extLst>
              <a:ext uri="{FF2B5EF4-FFF2-40B4-BE49-F238E27FC236}">
                <a16:creationId xmlns:a16="http://schemas.microsoft.com/office/drawing/2014/main" id="{DB3D1888-9C84-4A1F-B751-6250C368BD12}"/>
              </a:ext>
            </a:extLst>
          </p:cNvPr>
          <p:cNvCxnSpPr>
            <a:cxnSpLocks/>
          </p:cNvCxnSpPr>
          <p:nvPr/>
        </p:nvCxnSpPr>
        <p:spPr>
          <a:xfrm flipV="1">
            <a:off x="5559444" y="3932965"/>
            <a:ext cx="1080223" cy="6382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C4972454-8A76-4F33-9C5F-5F66FF3CD84B}"/>
              </a:ext>
            </a:extLst>
          </p:cNvPr>
          <p:cNvSpPr txBox="1"/>
          <p:nvPr/>
        </p:nvSpPr>
        <p:spPr>
          <a:xfrm>
            <a:off x="492368" y="1246519"/>
            <a:ext cx="10690744" cy="923330"/>
          </a:xfrm>
          <a:prstGeom prst="rect">
            <a:avLst/>
          </a:prstGeom>
          <a:noFill/>
        </p:spPr>
        <p:txBody>
          <a:bodyPr wrap="square">
            <a:spAutoFit/>
          </a:bodyPr>
          <a:lstStyle/>
          <a:p>
            <a:r>
              <a:rPr lang="en-US" altLang="zh-CN" b="1" i="0" dirty="0">
                <a:solidFill>
                  <a:srgbClr val="0000FF"/>
                </a:solidFill>
                <a:effectLst/>
                <a:latin typeface="微软雅黑" panose="020B0503020204020204" pitchFamily="34" charset="-122"/>
                <a:ea typeface="微软雅黑" panose="020B0503020204020204" pitchFamily="34" charset="-122"/>
              </a:rPr>
              <a:t>Reason 1</a:t>
            </a:r>
            <a:r>
              <a:rPr lang="en-US" altLang="zh-CN" b="1" dirty="0">
                <a:solidFill>
                  <a:srgbClr val="0000FF"/>
                </a:solidFill>
                <a:latin typeface="微软雅黑" panose="020B0503020204020204" pitchFamily="34" charset="-122"/>
                <a:ea typeface="微软雅黑" panose="020B0503020204020204" pitchFamily="34" charset="-122"/>
              </a:rPr>
              <a:t>: Clay minerals could absorb organic solvents, especially alcohol-based solvents, which caused the clay volume expansion. Such expansion could occupy the pore space and decrease the pore volume. </a:t>
            </a:r>
            <a:endParaRPr lang="zh-CN" altLang="en-US" b="1" i="0" dirty="0">
              <a:solidFill>
                <a:srgbClr val="0000FF"/>
              </a:solidFill>
              <a:effectLst/>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D459B249-EAEE-4FC6-9AAD-EC0D8EBDC040}"/>
              </a:ext>
            </a:extLst>
          </p:cNvPr>
          <p:cNvSpPr txBox="1"/>
          <p:nvPr/>
        </p:nvSpPr>
        <p:spPr>
          <a:xfrm>
            <a:off x="8360927" y="6192120"/>
            <a:ext cx="1752337" cy="369332"/>
          </a:xfrm>
          <a:prstGeom prst="rect">
            <a:avLst/>
          </a:prstGeom>
          <a:noFill/>
        </p:spPr>
        <p:txBody>
          <a:bodyPr wrap="square">
            <a:spAutoFit/>
          </a:bodyPr>
          <a:lstStyle/>
          <a:p>
            <a:r>
              <a:rPr lang="en-US" altLang="zh-CN" b="1" dirty="0">
                <a:latin typeface="微软雅黑" panose="020B0503020204020204" pitchFamily="34" charset="-122"/>
                <a:ea typeface="微软雅黑" panose="020B0503020204020204" pitchFamily="34" charset="-122"/>
              </a:rPr>
              <a:t>S</a:t>
            </a:r>
            <a:r>
              <a:rPr lang="en-US" altLang="zh-CN" sz="1800" b="1" dirty="0">
                <a:latin typeface="微软雅黑" panose="020B0503020204020204" pitchFamily="34" charset="-122"/>
                <a:ea typeface="微软雅黑" panose="020B0503020204020204" pitchFamily="34" charset="-122"/>
              </a:rPr>
              <a:t>olidification</a:t>
            </a:r>
            <a:endParaRPr lang="zh-CN" altLang="en-US" dirty="0"/>
          </a:p>
        </p:txBody>
      </p:sp>
      <p:sp>
        <p:nvSpPr>
          <p:cNvPr id="13" name="文本框 12">
            <a:extLst>
              <a:ext uri="{FF2B5EF4-FFF2-40B4-BE49-F238E27FC236}">
                <a16:creationId xmlns:a16="http://schemas.microsoft.com/office/drawing/2014/main" id="{0DFA922C-5FB5-4622-85D0-EA7655A9D53A}"/>
              </a:ext>
            </a:extLst>
          </p:cNvPr>
          <p:cNvSpPr txBox="1"/>
          <p:nvPr/>
        </p:nvSpPr>
        <p:spPr>
          <a:xfrm>
            <a:off x="7353682" y="3735599"/>
            <a:ext cx="3280789" cy="369332"/>
          </a:xfrm>
          <a:prstGeom prst="rect">
            <a:avLst/>
          </a:prstGeom>
          <a:noFill/>
        </p:spPr>
        <p:txBody>
          <a:bodyPr wrap="square">
            <a:spAutoFit/>
          </a:bodyPr>
          <a:lstStyle/>
          <a:p>
            <a:r>
              <a:rPr lang="en-US" altLang="zh-CN" b="1" dirty="0">
                <a:latin typeface="微软雅黑" panose="020B0503020204020204" pitchFamily="34" charset="-122"/>
                <a:ea typeface="微软雅黑" panose="020B0503020204020204" pitchFamily="34" charset="-122"/>
              </a:rPr>
              <a:t>A</a:t>
            </a:r>
            <a:r>
              <a:rPr lang="en-US" altLang="zh-CN" sz="1800" b="1" dirty="0">
                <a:latin typeface="微软雅黑" panose="020B0503020204020204" pitchFamily="34" charset="-122"/>
                <a:ea typeface="微软雅黑" panose="020B0503020204020204" pitchFamily="34" charset="-122"/>
              </a:rPr>
              <a:t>lcohol-based solvents</a:t>
            </a:r>
            <a:endParaRPr lang="zh-CN" altLang="en-US" dirty="0"/>
          </a:p>
        </p:txBody>
      </p:sp>
      <p:cxnSp>
        <p:nvCxnSpPr>
          <p:cNvPr id="5" name="直接箭头连接符 4">
            <a:extLst>
              <a:ext uri="{FF2B5EF4-FFF2-40B4-BE49-F238E27FC236}">
                <a16:creationId xmlns:a16="http://schemas.microsoft.com/office/drawing/2014/main" id="{54B9405A-A940-4FA0-B19F-E23A64376C9B}"/>
              </a:ext>
            </a:extLst>
          </p:cNvPr>
          <p:cNvCxnSpPr/>
          <p:nvPr/>
        </p:nvCxnSpPr>
        <p:spPr>
          <a:xfrm flipV="1">
            <a:off x="7052056" y="3920265"/>
            <a:ext cx="301627" cy="750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7BC8D480-4FF9-4755-5F2A-AE2CEBA81A14}"/>
              </a:ext>
            </a:extLst>
          </p:cNvPr>
          <p:cNvSpPr txBox="1"/>
          <p:nvPr/>
        </p:nvSpPr>
        <p:spPr>
          <a:xfrm>
            <a:off x="584234" y="2169849"/>
            <a:ext cx="4849343" cy="830997"/>
          </a:xfrm>
          <a:prstGeom prst="rect">
            <a:avLst/>
          </a:prstGeom>
          <a:noFill/>
        </p:spPr>
        <p:txBody>
          <a:bodyPr wrap="square">
            <a:spAutoFit/>
          </a:bodyPr>
          <a:lstStyle/>
          <a:p>
            <a:pPr algn="ctr"/>
            <a:r>
              <a:rPr lang="en-US" altLang="zh-CN" sz="1600" dirty="0">
                <a:latin typeface="微软雅黑" panose="020B0503020204020204" pitchFamily="34" charset="-122"/>
                <a:ea typeface="微软雅黑" panose="020B0503020204020204" pitchFamily="34" charset="-122"/>
              </a:rPr>
              <a:t>Quantitative analysis of the expansion phenomenon of clay minerals (Height method) after contact with solvents </a:t>
            </a:r>
            <a:endParaRPr lang="zh-CN" altLang="en-US" sz="1600"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488B7484-0B17-4E2C-2896-364679C92368}"/>
              </a:ext>
            </a:extLst>
          </p:cNvPr>
          <p:cNvSpPr txBox="1"/>
          <p:nvPr/>
        </p:nvSpPr>
        <p:spPr>
          <a:xfrm>
            <a:off x="5642094" y="2018552"/>
            <a:ext cx="6331212" cy="1323439"/>
          </a:xfrm>
          <a:prstGeom prst="rect">
            <a:avLst/>
          </a:prstGeom>
          <a:noFill/>
        </p:spPr>
        <p:txBody>
          <a:bodyPr wrap="square">
            <a:spAutoFit/>
          </a:bodyPr>
          <a:lstStyle/>
          <a:p>
            <a:r>
              <a:rPr lang="en-US" altLang="zh-CN" sz="1600" dirty="0">
                <a:latin typeface="微软雅黑" panose="020B0503020204020204" pitchFamily="34" charset="-122"/>
                <a:ea typeface="微软雅黑" panose="020B0503020204020204" pitchFamily="34" charset="-122"/>
              </a:rPr>
              <a:t>1. The volume of illite and montmorillonite increased after solvent absorption, with montmorillonite showing the most significant increase.</a:t>
            </a:r>
          </a:p>
          <a:p>
            <a:r>
              <a:rPr lang="en-US" altLang="zh-CN" sz="1600" dirty="0">
                <a:latin typeface="微软雅黑" panose="020B0503020204020204" pitchFamily="34" charset="-122"/>
                <a:ea typeface="微软雅黑" panose="020B0503020204020204" pitchFamily="34" charset="-122"/>
              </a:rPr>
              <a:t>2. The volume of chlorite decreased the most significantly, may due to solidification.</a:t>
            </a:r>
          </a:p>
        </p:txBody>
      </p:sp>
      <p:sp>
        <p:nvSpPr>
          <p:cNvPr id="14" name="文本框 27">
            <a:extLst>
              <a:ext uri="{FF2B5EF4-FFF2-40B4-BE49-F238E27FC236}">
                <a16:creationId xmlns:a16="http://schemas.microsoft.com/office/drawing/2014/main" id="{AC60F800-F6FD-408A-B613-23E13B3D1162}"/>
              </a:ext>
            </a:extLst>
          </p:cNvPr>
          <p:cNvSpPr txBox="1"/>
          <p:nvPr/>
        </p:nvSpPr>
        <p:spPr>
          <a:xfrm>
            <a:off x="989841" y="264447"/>
            <a:ext cx="6782559"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2. Experiments &amp; Results</a:t>
            </a:r>
            <a:endParaRPr lang="zh-CN" altLang="en-US" sz="3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24191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a:extLst>
              <a:ext uri="{FF2B5EF4-FFF2-40B4-BE49-F238E27FC236}">
                <a16:creationId xmlns:a16="http://schemas.microsoft.com/office/drawing/2014/main" id="{567AF268-C713-4790-A8F9-99E87D48B971}"/>
              </a:ext>
            </a:extLst>
          </p:cNvPr>
          <p:cNvCxnSpPr/>
          <p:nvPr/>
        </p:nvCxnSpPr>
        <p:spPr>
          <a:xfrm>
            <a:off x="0" y="1047565"/>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Picture 2" descr="2021年中国石油大学(华东)概况_聚志愿">
            <a:extLst>
              <a:ext uri="{FF2B5EF4-FFF2-40B4-BE49-F238E27FC236}">
                <a16:creationId xmlns:a16="http://schemas.microsoft.com/office/drawing/2014/main" id="{54F12117-82CF-4167-943C-7D2D64D66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85" y="205021"/>
            <a:ext cx="745098" cy="747521"/>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1FD3456F-A066-4080-BFA9-E147ED0FEDC0}"/>
              </a:ext>
            </a:extLst>
          </p:cNvPr>
          <p:cNvSpPr txBox="1"/>
          <p:nvPr/>
        </p:nvSpPr>
        <p:spPr>
          <a:xfrm>
            <a:off x="584234" y="1573699"/>
            <a:ext cx="11086320" cy="1393779"/>
          </a:xfrm>
          <a:prstGeom prst="rect">
            <a:avLst/>
          </a:prstGeom>
          <a:noFill/>
        </p:spPr>
        <p:txBody>
          <a:bodyPr wrap="square">
            <a:spAutoFit/>
          </a:bodyPr>
          <a:lstStyle/>
          <a:p>
            <a:pPr>
              <a:lnSpc>
                <a:spcPct val="120000"/>
              </a:lnSpc>
            </a:pPr>
            <a:r>
              <a:rPr lang="en-US" altLang="zh-CN" b="1" i="0" dirty="0">
                <a:solidFill>
                  <a:srgbClr val="0000FF"/>
                </a:solidFill>
                <a:effectLst/>
                <a:latin typeface="微软雅黑" panose="020B0503020204020204" pitchFamily="34" charset="-122"/>
                <a:ea typeface="微软雅黑" panose="020B0503020204020204" pitchFamily="34" charset="-122"/>
              </a:rPr>
              <a:t>1. Kerogen expansion after absorbing organic solvents, which occupies pores and decrease pore volume</a:t>
            </a:r>
          </a:p>
          <a:p>
            <a:pPr>
              <a:lnSpc>
                <a:spcPct val="120000"/>
              </a:lnSpc>
            </a:pPr>
            <a:r>
              <a:rPr lang="en-US" altLang="zh-CN" b="1" dirty="0">
                <a:solidFill>
                  <a:srgbClr val="0000FF"/>
                </a:solidFill>
                <a:latin typeface="微软雅黑" panose="020B0503020204020204" pitchFamily="34" charset="-122"/>
                <a:ea typeface="微软雅黑" panose="020B0503020204020204" pitchFamily="34" charset="-122"/>
              </a:rPr>
              <a:t>2. The higher the maturity, the lower the expansion coefficient; different organic solvents have different expansion coefficients.</a:t>
            </a:r>
          </a:p>
        </p:txBody>
      </p:sp>
      <p:grpSp>
        <p:nvGrpSpPr>
          <p:cNvPr id="4" name="Group 3">
            <a:extLst>
              <a:ext uri="{FF2B5EF4-FFF2-40B4-BE49-F238E27FC236}">
                <a16:creationId xmlns:a16="http://schemas.microsoft.com/office/drawing/2014/main" id="{FCD7CBA0-C85D-46F6-BFE9-51C96C62B06D}"/>
              </a:ext>
            </a:extLst>
          </p:cNvPr>
          <p:cNvGrpSpPr/>
          <p:nvPr/>
        </p:nvGrpSpPr>
        <p:grpSpPr>
          <a:xfrm>
            <a:off x="464297" y="3043993"/>
            <a:ext cx="5990662" cy="3814007"/>
            <a:chOff x="374684" y="2956238"/>
            <a:chExt cx="5990662" cy="3814007"/>
          </a:xfrm>
        </p:grpSpPr>
        <p:pic>
          <p:nvPicPr>
            <p:cNvPr id="12" name="图片 11">
              <a:extLst>
                <a:ext uri="{FF2B5EF4-FFF2-40B4-BE49-F238E27FC236}">
                  <a16:creationId xmlns:a16="http://schemas.microsoft.com/office/drawing/2014/main" id="{F57BDF6A-5603-4D83-A423-2FBF448E30D8}"/>
                </a:ext>
              </a:extLst>
            </p:cNvPr>
            <p:cNvPicPr>
              <a:picLocks noChangeAspect="1"/>
            </p:cNvPicPr>
            <p:nvPr/>
          </p:nvPicPr>
          <p:blipFill>
            <a:blip r:embed="rId4"/>
            <a:stretch>
              <a:fillRect/>
            </a:stretch>
          </p:blipFill>
          <p:spPr>
            <a:xfrm>
              <a:off x="374684" y="2956238"/>
              <a:ext cx="5990662" cy="3814007"/>
            </a:xfrm>
            <a:prstGeom prst="rect">
              <a:avLst/>
            </a:prstGeom>
          </p:spPr>
        </p:pic>
        <p:sp>
          <p:nvSpPr>
            <p:cNvPr id="17" name="矩形 16">
              <a:extLst>
                <a:ext uri="{FF2B5EF4-FFF2-40B4-BE49-F238E27FC236}">
                  <a16:creationId xmlns:a16="http://schemas.microsoft.com/office/drawing/2014/main" id="{FD35FA02-2010-41BC-B76A-A51DE11C1A3B}"/>
                </a:ext>
              </a:extLst>
            </p:cNvPr>
            <p:cNvSpPr/>
            <p:nvPr/>
          </p:nvSpPr>
          <p:spPr>
            <a:xfrm>
              <a:off x="3067050" y="3357080"/>
              <a:ext cx="828675" cy="2678906"/>
            </a:xfrm>
            <a:prstGeom prst="rect">
              <a:avLst/>
            </a:prstGeom>
            <a:solidFill>
              <a:srgbClr val="FF7C8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Group 2">
            <a:extLst>
              <a:ext uri="{FF2B5EF4-FFF2-40B4-BE49-F238E27FC236}">
                <a16:creationId xmlns:a16="http://schemas.microsoft.com/office/drawing/2014/main" id="{F68CB543-8A23-4439-AA20-6D6BFA2724B4}"/>
              </a:ext>
            </a:extLst>
          </p:cNvPr>
          <p:cNvGrpSpPr/>
          <p:nvPr/>
        </p:nvGrpSpPr>
        <p:grpSpPr>
          <a:xfrm>
            <a:off x="6607360" y="3113364"/>
            <a:ext cx="5032870" cy="3763686"/>
            <a:chOff x="6517747" y="3025609"/>
            <a:chExt cx="5032870" cy="3763686"/>
          </a:xfrm>
        </p:grpSpPr>
        <p:pic>
          <p:nvPicPr>
            <p:cNvPr id="16" name="图片 15">
              <a:extLst>
                <a:ext uri="{FF2B5EF4-FFF2-40B4-BE49-F238E27FC236}">
                  <a16:creationId xmlns:a16="http://schemas.microsoft.com/office/drawing/2014/main" id="{0D49D39E-62A9-481B-A962-C0D350203C79}"/>
                </a:ext>
              </a:extLst>
            </p:cNvPr>
            <p:cNvPicPr>
              <a:picLocks noChangeAspect="1"/>
            </p:cNvPicPr>
            <p:nvPr/>
          </p:nvPicPr>
          <p:blipFill>
            <a:blip r:embed="rId5"/>
            <a:stretch>
              <a:fillRect/>
            </a:stretch>
          </p:blipFill>
          <p:spPr>
            <a:xfrm>
              <a:off x="6517747" y="3025609"/>
              <a:ext cx="5032870" cy="3763686"/>
            </a:xfrm>
            <a:prstGeom prst="rect">
              <a:avLst/>
            </a:prstGeom>
          </p:spPr>
        </p:pic>
        <p:sp>
          <p:nvSpPr>
            <p:cNvPr id="2" name="箭头: 右 1">
              <a:extLst>
                <a:ext uri="{FF2B5EF4-FFF2-40B4-BE49-F238E27FC236}">
                  <a16:creationId xmlns:a16="http://schemas.microsoft.com/office/drawing/2014/main" id="{FB466286-3D16-4DDE-A9AF-6162FF392F88}"/>
                </a:ext>
              </a:extLst>
            </p:cNvPr>
            <p:cNvSpPr/>
            <p:nvPr/>
          </p:nvSpPr>
          <p:spPr>
            <a:xfrm rot="3220966">
              <a:off x="9306090" y="3993649"/>
              <a:ext cx="805423" cy="1739183"/>
            </a:xfrm>
            <a:prstGeom prst="rightArrow">
              <a:avLst/>
            </a:prstGeom>
            <a:solidFill>
              <a:srgbClr val="FF7C8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45435054-58DE-4D1A-9F00-96C5E3F3596F}"/>
              </a:ext>
            </a:extLst>
          </p:cNvPr>
          <p:cNvSpPr txBox="1"/>
          <p:nvPr/>
        </p:nvSpPr>
        <p:spPr>
          <a:xfrm>
            <a:off x="584234" y="1202502"/>
            <a:ext cx="1500598" cy="369332"/>
          </a:xfrm>
          <a:prstGeom prst="rect">
            <a:avLst/>
          </a:prstGeom>
          <a:noFill/>
        </p:spPr>
        <p:txBody>
          <a:bodyPr wrap="square">
            <a:spAutoFit/>
          </a:bodyPr>
          <a:lstStyle/>
          <a:p>
            <a:r>
              <a:rPr lang="en-US" altLang="zh-CN" b="1" dirty="0">
                <a:solidFill>
                  <a:srgbClr val="0000FF"/>
                </a:solidFill>
                <a:latin typeface="微软雅黑" panose="020B0503020204020204" pitchFamily="34" charset="-122"/>
                <a:ea typeface="微软雅黑" panose="020B0503020204020204" pitchFamily="34" charset="-122"/>
              </a:rPr>
              <a:t>Reason</a:t>
            </a:r>
            <a:r>
              <a:rPr lang="zh-CN" altLang="en-US" b="1" dirty="0">
                <a:solidFill>
                  <a:srgbClr val="0000FF"/>
                </a:solidFill>
                <a:latin typeface="微软雅黑" panose="020B0503020204020204" pitchFamily="34" charset="-122"/>
                <a:ea typeface="微软雅黑" panose="020B0503020204020204" pitchFamily="34" charset="-122"/>
              </a:rPr>
              <a:t> </a:t>
            </a:r>
            <a:r>
              <a:rPr lang="en-US" altLang="zh-CN" b="1" i="0" dirty="0">
                <a:solidFill>
                  <a:srgbClr val="0000FF"/>
                </a:solidFill>
                <a:effectLst/>
                <a:latin typeface="微软雅黑" panose="020B0503020204020204" pitchFamily="34" charset="-122"/>
                <a:ea typeface="微软雅黑" panose="020B0503020204020204" pitchFamily="34" charset="-122"/>
              </a:rPr>
              <a:t>2</a:t>
            </a:r>
            <a:r>
              <a:rPr lang="zh-CN" altLang="en-US" b="1" i="0" dirty="0">
                <a:solidFill>
                  <a:srgbClr val="0000FF"/>
                </a:solidFill>
                <a:effectLst/>
                <a:latin typeface="微软雅黑" panose="020B0503020204020204" pitchFamily="34" charset="-122"/>
                <a:ea typeface="微软雅黑" panose="020B0503020204020204" pitchFamily="34" charset="-122"/>
              </a:rPr>
              <a:t>：</a:t>
            </a:r>
            <a:endParaRPr lang="zh-CN" altLang="en-US" dirty="0">
              <a:solidFill>
                <a:srgbClr val="0000FF"/>
              </a:solidFill>
            </a:endParaRPr>
          </a:p>
        </p:txBody>
      </p:sp>
      <p:sp>
        <p:nvSpPr>
          <p:cNvPr id="13" name="文本框 27">
            <a:extLst>
              <a:ext uri="{FF2B5EF4-FFF2-40B4-BE49-F238E27FC236}">
                <a16:creationId xmlns:a16="http://schemas.microsoft.com/office/drawing/2014/main" id="{BAD4DD60-2B94-4AF8-81D6-3028E5CA9C55}"/>
              </a:ext>
            </a:extLst>
          </p:cNvPr>
          <p:cNvSpPr txBox="1"/>
          <p:nvPr/>
        </p:nvSpPr>
        <p:spPr>
          <a:xfrm>
            <a:off x="989841" y="264447"/>
            <a:ext cx="6782559"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2. Experiments &amp; Results</a:t>
            </a:r>
            <a:endParaRPr lang="zh-CN" altLang="en-US" sz="3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80705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a:extLst>
              <a:ext uri="{FF2B5EF4-FFF2-40B4-BE49-F238E27FC236}">
                <a16:creationId xmlns:a16="http://schemas.microsoft.com/office/drawing/2014/main" id="{567AF268-C713-4790-A8F9-99E87D48B971}"/>
              </a:ext>
            </a:extLst>
          </p:cNvPr>
          <p:cNvCxnSpPr/>
          <p:nvPr/>
        </p:nvCxnSpPr>
        <p:spPr>
          <a:xfrm>
            <a:off x="0" y="1047565"/>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Picture 2" descr="2021年中国石油大学(华东)概况_聚志愿">
            <a:extLst>
              <a:ext uri="{FF2B5EF4-FFF2-40B4-BE49-F238E27FC236}">
                <a16:creationId xmlns:a16="http://schemas.microsoft.com/office/drawing/2014/main" id="{54F12117-82CF-4167-943C-7D2D64D66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85" y="205021"/>
            <a:ext cx="745098" cy="747521"/>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1FD3456F-A066-4080-BFA9-E147ED0FEDC0}"/>
              </a:ext>
            </a:extLst>
          </p:cNvPr>
          <p:cNvSpPr txBox="1"/>
          <p:nvPr/>
        </p:nvSpPr>
        <p:spPr>
          <a:xfrm>
            <a:off x="552840" y="1618418"/>
            <a:ext cx="11086320" cy="1061381"/>
          </a:xfrm>
          <a:prstGeom prst="rect">
            <a:avLst/>
          </a:prstGeom>
          <a:noFill/>
        </p:spPr>
        <p:txBody>
          <a:bodyPr wrap="square">
            <a:spAutoFit/>
          </a:bodyPr>
          <a:lstStyle/>
          <a:p>
            <a:pPr>
              <a:lnSpc>
                <a:spcPct val="120000"/>
              </a:lnSpc>
            </a:pPr>
            <a:r>
              <a:rPr lang="en-US" altLang="zh-CN" b="1" dirty="0">
                <a:solidFill>
                  <a:srgbClr val="0000FF"/>
                </a:solidFill>
                <a:latin typeface="微软雅黑" panose="020B0503020204020204" pitchFamily="34" charset="-122"/>
                <a:ea typeface="微软雅黑" panose="020B0503020204020204" pitchFamily="34" charset="-122"/>
              </a:rPr>
              <a:t>3. A comparison of helium porosity and saturated oil porosity indicates that the saturated oil method overestimates shale porosity, with the overestimation more pronounced in shales with higher TOC and lower maturity.</a:t>
            </a:r>
            <a:endParaRPr lang="zh-CN" altLang="en-US" b="1" dirty="0">
              <a:solidFill>
                <a:srgbClr val="0000FF"/>
              </a:solidFill>
              <a:latin typeface="微软雅黑" panose="020B0503020204020204" pitchFamily="34" charset="-122"/>
              <a:ea typeface="微软雅黑" panose="020B0503020204020204" pitchFamily="34" charset="-122"/>
            </a:endParaRPr>
          </a:p>
        </p:txBody>
      </p:sp>
      <p:grpSp>
        <p:nvGrpSpPr>
          <p:cNvPr id="4" name="Group 3">
            <a:extLst>
              <a:ext uri="{FF2B5EF4-FFF2-40B4-BE49-F238E27FC236}">
                <a16:creationId xmlns:a16="http://schemas.microsoft.com/office/drawing/2014/main" id="{FCD7CBA0-C85D-46F6-BFE9-51C96C62B06D}"/>
              </a:ext>
            </a:extLst>
          </p:cNvPr>
          <p:cNvGrpSpPr/>
          <p:nvPr/>
        </p:nvGrpSpPr>
        <p:grpSpPr>
          <a:xfrm>
            <a:off x="374684" y="2956238"/>
            <a:ext cx="5990662" cy="3814007"/>
            <a:chOff x="374684" y="2956238"/>
            <a:chExt cx="5990662" cy="3814007"/>
          </a:xfrm>
        </p:grpSpPr>
        <p:pic>
          <p:nvPicPr>
            <p:cNvPr id="12" name="图片 11">
              <a:extLst>
                <a:ext uri="{FF2B5EF4-FFF2-40B4-BE49-F238E27FC236}">
                  <a16:creationId xmlns:a16="http://schemas.microsoft.com/office/drawing/2014/main" id="{F57BDF6A-5603-4D83-A423-2FBF448E30D8}"/>
                </a:ext>
              </a:extLst>
            </p:cNvPr>
            <p:cNvPicPr>
              <a:picLocks noChangeAspect="1"/>
            </p:cNvPicPr>
            <p:nvPr/>
          </p:nvPicPr>
          <p:blipFill>
            <a:blip r:embed="rId4"/>
            <a:stretch>
              <a:fillRect/>
            </a:stretch>
          </p:blipFill>
          <p:spPr>
            <a:xfrm>
              <a:off x="374684" y="2956238"/>
              <a:ext cx="5990662" cy="3814007"/>
            </a:xfrm>
            <a:prstGeom prst="rect">
              <a:avLst/>
            </a:prstGeom>
          </p:spPr>
        </p:pic>
        <p:sp>
          <p:nvSpPr>
            <p:cNvPr id="17" name="矩形 16">
              <a:extLst>
                <a:ext uri="{FF2B5EF4-FFF2-40B4-BE49-F238E27FC236}">
                  <a16:creationId xmlns:a16="http://schemas.microsoft.com/office/drawing/2014/main" id="{FD35FA02-2010-41BC-B76A-A51DE11C1A3B}"/>
                </a:ext>
              </a:extLst>
            </p:cNvPr>
            <p:cNvSpPr/>
            <p:nvPr/>
          </p:nvSpPr>
          <p:spPr>
            <a:xfrm>
              <a:off x="3067050" y="3357080"/>
              <a:ext cx="828675" cy="2678906"/>
            </a:xfrm>
            <a:prstGeom prst="rect">
              <a:avLst/>
            </a:prstGeom>
            <a:solidFill>
              <a:srgbClr val="FF7C8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Group 2">
            <a:extLst>
              <a:ext uri="{FF2B5EF4-FFF2-40B4-BE49-F238E27FC236}">
                <a16:creationId xmlns:a16="http://schemas.microsoft.com/office/drawing/2014/main" id="{F68CB543-8A23-4439-AA20-6D6BFA2724B4}"/>
              </a:ext>
            </a:extLst>
          </p:cNvPr>
          <p:cNvGrpSpPr/>
          <p:nvPr/>
        </p:nvGrpSpPr>
        <p:grpSpPr>
          <a:xfrm>
            <a:off x="6517747" y="3025609"/>
            <a:ext cx="5032870" cy="3763686"/>
            <a:chOff x="6517747" y="3025609"/>
            <a:chExt cx="5032870" cy="3763686"/>
          </a:xfrm>
        </p:grpSpPr>
        <p:pic>
          <p:nvPicPr>
            <p:cNvPr id="16" name="图片 15">
              <a:extLst>
                <a:ext uri="{FF2B5EF4-FFF2-40B4-BE49-F238E27FC236}">
                  <a16:creationId xmlns:a16="http://schemas.microsoft.com/office/drawing/2014/main" id="{0D49D39E-62A9-481B-A962-C0D350203C79}"/>
                </a:ext>
              </a:extLst>
            </p:cNvPr>
            <p:cNvPicPr>
              <a:picLocks noChangeAspect="1"/>
            </p:cNvPicPr>
            <p:nvPr/>
          </p:nvPicPr>
          <p:blipFill>
            <a:blip r:embed="rId5"/>
            <a:stretch>
              <a:fillRect/>
            </a:stretch>
          </p:blipFill>
          <p:spPr>
            <a:xfrm>
              <a:off x="6517747" y="3025609"/>
              <a:ext cx="5032870" cy="3763686"/>
            </a:xfrm>
            <a:prstGeom prst="rect">
              <a:avLst/>
            </a:prstGeom>
          </p:spPr>
        </p:pic>
        <p:sp>
          <p:nvSpPr>
            <p:cNvPr id="2" name="箭头: 右 1">
              <a:extLst>
                <a:ext uri="{FF2B5EF4-FFF2-40B4-BE49-F238E27FC236}">
                  <a16:creationId xmlns:a16="http://schemas.microsoft.com/office/drawing/2014/main" id="{FB466286-3D16-4DDE-A9AF-6162FF392F88}"/>
                </a:ext>
              </a:extLst>
            </p:cNvPr>
            <p:cNvSpPr/>
            <p:nvPr/>
          </p:nvSpPr>
          <p:spPr>
            <a:xfrm rot="3220966">
              <a:off x="9306090" y="3993649"/>
              <a:ext cx="805423" cy="1739183"/>
            </a:xfrm>
            <a:prstGeom prst="rightArrow">
              <a:avLst/>
            </a:prstGeom>
            <a:solidFill>
              <a:srgbClr val="FF7C8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45435054-58DE-4D1A-9F00-96C5E3F3596F}"/>
              </a:ext>
            </a:extLst>
          </p:cNvPr>
          <p:cNvSpPr txBox="1"/>
          <p:nvPr/>
        </p:nvSpPr>
        <p:spPr>
          <a:xfrm>
            <a:off x="584234" y="1249743"/>
            <a:ext cx="1500598" cy="369332"/>
          </a:xfrm>
          <a:prstGeom prst="rect">
            <a:avLst/>
          </a:prstGeom>
          <a:noFill/>
        </p:spPr>
        <p:txBody>
          <a:bodyPr wrap="square">
            <a:spAutoFit/>
          </a:bodyPr>
          <a:lstStyle/>
          <a:p>
            <a:r>
              <a:rPr lang="en-US" altLang="zh-CN" b="1" dirty="0">
                <a:solidFill>
                  <a:srgbClr val="0000FF"/>
                </a:solidFill>
                <a:latin typeface="微软雅黑" panose="020B0503020204020204" pitchFamily="34" charset="-122"/>
                <a:ea typeface="微软雅黑" panose="020B0503020204020204" pitchFamily="34" charset="-122"/>
              </a:rPr>
              <a:t>Reason</a:t>
            </a:r>
            <a:r>
              <a:rPr lang="zh-CN" altLang="en-US" b="1" dirty="0">
                <a:solidFill>
                  <a:srgbClr val="0000FF"/>
                </a:solidFill>
                <a:latin typeface="微软雅黑" panose="020B0503020204020204" pitchFamily="34" charset="-122"/>
                <a:ea typeface="微软雅黑" panose="020B0503020204020204" pitchFamily="34" charset="-122"/>
              </a:rPr>
              <a:t> </a:t>
            </a:r>
            <a:r>
              <a:rPr lang="en-US" altLang="zh-CN" b="1" i="0" dirty="0">
                <a:solidFill>
                  <a:srgbClr val="0000FF"/>
                </a:solidFill>
                <a:effectLst/>
                <a:latin typeface="微软雅黑" panose="020B0503020204020204" pitchFamily="34" charset="-122"/>
                <a:ea typeface="微软雅黑" panose="020B0503020204020204" pitchFamily="34" charset="-122"/>
              </a:rPr>
              <a:t>2</a:t>
            </a:r>
            <a:r>
              <a:rPr lang="zh-CN" altLang="en-US" b="1" i="0" dirty="0">
                <a:solidFill>
                  <a:srgbClr val="0000FF"/>
                </a:solidFill>
                <a:effectLst/>
                <a:latin typeface="微软雅黑" panose="020B0503020204020204" pitchFamily="34" charset="-122"/>
                <a:ea typeface="微软雅黑" panose="020B0503020204020204" pitchFamily="34" charset="-122"/>
              </a:rPr>
              <a:t>：</a:t>
            </a:r>
            <a:endParaRPr lang="zh-CN" altLang="en-US" dirty="0">
              <a:solidFill>
                <a:srgbClr val="0000FF"/>
              </a:solidFill>
            </a:endParaRPr>
          </a:p>
        </p:txBody>
      </p:sp>
      <p:sp>
        <p:nvSpPr>
          <p:cNvPr id="13" name="文本框 27">
            <a:extLst>
              <a:ext uri="{FF2B5EF4-FFF2-40B4-BE49-F238E27FC236}">
                <a16:creationId xmlns:a16="http://schemas.microsoft.com/office/drawing/2014/main" id="{BAD4DD60-2B94-4AF8-81D6-3028E5CA9C55}"/>
              </a:ext>
            </a:extLst>
          </p:cNvPr>
          <p:cNvSpPr txBox="1"/>
          <p:nvPr/>
        </p:nvSpPr>
        <p:spPr>
          <a:xfrm>
            <a:off x="989841" y="264447"/>
            <a:ext cx="6782559"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2. Experiments &amp; Results</a:t>
            </a:r>
            <a:endParaRPr lang="zh-CN" altLang="en-US" sz="3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29162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15DB9F76-5FA7-4342-8160-87462E35FFBB}"/>
              </a:ext>
            </a:extLst>
          </p:cNvPr>
          <p:cNvSpPr/>
          <p:nvPr/>
        </p:nvSpPr>
        <p:spPr>
          <a:xfrm>
            <a:off x="211685" y="1200924"/>
            <a:ext cx="6636401" cy="400110"/>
          </a:xfrm>
          <a:prstGeom prst="rect">
            <a:avLst/>
          </a:prstGeom>
        </p:spPr>
        <p:txBody>
          <a:bodyPr wrap="square">
            <a:spAutoFit/>
          </a:bodyPr>
          <a:lstStyle/>
          <a:p>
            <a:pPr indent="266700" algn="ctr"/>
            <a:r>
              <a:rPr lang="en-US" altLang="zh-CN"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Model of pore changes during the extraction</a:t>
            </a:r>
          </a:p>
        </p:txBody>
      </p:sp>
      <p:cxnSp>
        <p:nvCxnSpPr>
          <p:cNvPr id="6" name="直接连接符 5">
            <a:extLst>
              <a:ext uri="{FF2B5EF4-FFF2-40B4-BE49-F238E27FC236}">
                <a16:creationId xmlns:a16="http://schemas.microsoft.com/office/drawing/2014/main" id="{18D473E5-DFD7-47AA-8E58-6B50B0BE36D0}"/>
              </a:ext>
            </a:extLst>
          </p:cNvPr>
          <p:cNvCxnSpPr/>
          <p:nvPr/>
        </p:nvCxnSpPr>
        <p:spPr>
          <a:xfrm>
            <a:off x="0" y="1047565"/>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2" descr="2021年中国石油大学(华东)概况_聚志愿">
            <a:extLst>
              <a:ext uri="{FF2B5EF4-FFF2-40B4-BE49-F238E27FC236}">
                <a16:creationId xmlns:a16="http://schemas.microsoft.com/office/drawing/2014/main" id="{0E447049-F2BF-45B7-8B4A-CA255D426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85" y="205021"/>
            <a:ext cx="745098" cy="747521"/>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07926FDD-A651-45C5-8B40-3D7E02E41B91}"/>
              </a:ext>
            </a:extLst>
          </p:cNvPr>
          <p:cNvPicPr>
            <a:picLocks noChangeAspect="1"/>
          </p:cNvPicPr>
          <p:nvPr/>
        </p:nvPicPr>
        <p:blipFill rotWithShape="1">
          <a:blip r:embed="rId4"/>
          <a:srcRect r="11605" b="3037"/>
          <a:stretch/>
        </p:blipFill>
        <p:spPr>
          <a:xfrm>
            <a:off x="739382" y="2370944"/>
            <a:ext cx="4535998" cy="3972718"/>
          </a:xfrm>
          <a:prstGeom prst="rect">
            <a:avLst/>
          </a:prstGeom>
        </p:spPr>
      </p:pic>
      <p:pic>
        <p:nvPicPr>
          <p:cNvPr id="7" name="图片 6">
            <a:extLst>
              <a:ext uri="{FF2B5EF4-FFF2-40B4-BE49-F238E27FC236}">
                <a16:creationId xmlns:a16="http://schemas.microsoft.com/office/drawing/2014/main" id="{295428EE-849B-4224-83C5-34F9ED3131B2}"/>
              </a:ext>
            </a:extLst>
          </p:cNvPr>
          <p:cNvPicPr>
            <a:picLocks noChangeAspect="1"/>
          </p:cNvPicPr>
          <p:nvPr/>
        </p:nvPicPr>
        <p:blipFill>
          <a:blip r:embed="rId5"/>
          <a:stretch>
            <a:fillRect/>
          </a:stretch>
        </p:blipFill>
        <p:spPr>
          <a:xfrm>
            <a:off x="5275380" y="3094982"/>
            <a:ext cx="6901980" cy="3096454"/>
          </a:xfrm>
          <a:prstGeom prst="rect">
            <a:avLst/>
          </a:prstGeom>
        </p:spPr>
      </p:pic>
      <p:sp>
        <p:nvSpPr>
          <p:cNvPr id="202" name="文本框 201">
            <a:extLst>
              <a:ext uri="{FF2B5EF4-FFF2-40B4-BE49-F238E27FC236}">
                <a16:creationId xmlns:a16="http://schemas.microsoft.com/office/drawing/2014/main" id="{6C1990B4-F2DF-4D6E-87D3-3A85F2135B44}"/>
              </a:ext>
            </a:extLst>
          </p:cNvPr>
          <p:cNvSpPr txBox="1"/>
          <p:nvPr/>
        </p:nvSpPr>
        <p:spPr>
          <a:xfrm>
            <a:off x="710668" y="1696058"/>
            <a:ext cx="2442730" cy="738664"/>
          </a:xfrm>
          <a:prstGeom prst="rect">
            <a:avLst/>
          </a:prstGeom>
          <a:noFill/>
        </p:spPr>
        <p:txBody>
          <a:bodyPr wrap="square">
            <a:spAutoFit/>
          </a:bodyPr>
          <a:lstStyle/>
          <a:p>
            <a:r>
              <a:rPr lang="zh-CN" altLang="en-US" sz="1400" b="1" dirty="0">
                <a:latin typeface="微软雅黑" panose="020B0503020204020204" pitchFamily="34" charset="-122"/>
                <a:ea typeface="微软雅黑" panose="020B0503020204020204" pitchFamily="34" charset="-122"/>
              </a:rPr>
              <a:t>①</a:t>
            </a:r>
            <a:r>
              <a:rPr lang="en-US" altLang="zh-CN" sz="1400" b="1" dirty="0">
                <a:latin typeface="微软雅黑" panose="020B0503020204020204" pitchFamily="34" charset="-122"/>
                <a:ea typeface="微软雅黑" panose="020B0503020204020204" pitchFamily="34" charset="-122"/>
              </a:rPr>
              <a:t>coexistence of oil, water, and organic matter in pores</a:t>
            </a:r>
          </a:p>
        </p:txBody>
      </p:sp>
      <p:sp>
        <p:nvSpPr>
          <p:cNvPr id="205" name="文本框 204">
            <a:extLst>
              <a:ext uri="{FF2B5EF4-FFF2-40B4-BE49-F238E27FC236}">
                <a16:creationId xmlns:a16="http://schemas.microsoft.com/office/drawing/2014/main" id="{3515BAA3-80E6-4E17-AA36-EB2036F5C966}"/>
              </a:ext>
            </a:extLst>
          </p:cNvPr>
          <p:cNvSpPr txBox="1"/>
          <p:nvPr/>
        </p:nvSpPr>
        <p:spPr>
          <a:xfrm>
            <a:off x="3056783" y="1847724"/>
            <a:ext cx="1911096" cy="523220"/>
          </a:xfrm>
          <a:prstGeom prst="rect">
            <a:avLst/>
          </a:prstGeom>
          <a:noFill/>
        </p:spPr>
        <p:txBody>
          <a:bodyPr wrap="square">
            <a:spAutoFit/>
          </a:bodyPr>
          <a:lstStyle/>
          <a:p>
            <a:r>
              <a:rPr lang="zh-CN" altLang="en-US" sz="1400" b="1" dirty="0">
                <a:latin typeface="微软雅黑" panose="020B0503020204020204" pitchFamily="34" charset="-122"/>
                <a:ea typeface="微软雅黑" panose="020B0503020204020204" pitchFamily="34" charset="-122"/>
              </a:rPr>
              <a:t>②</a:t>
            </a:r>
            <a:r>
              <a:rPr lang="en-US" altLang="zh-CN" sz="1400" b="1" dirty="0">
                <a:latin typeface="微软雅黑" panose="020B0503020204020204" pitchFamily="34" charset="-122"/>
                <a:ea typeface="微软雅黑" panose="020B0503020204020204" pitchFamily="34" charset="-122"/>
              </a:rPr>
              <a:t>solvent extract the oil and water</a:t>
            </a:r>
            <a:endParaRPr lang="zh-CN" altLang="en-US" sz="1400" b="1" dirty="0">
              <a:latin typeface="微软雅黑" panose="020B0503020204020204" pitchFamily="34" charset="-122"/>
              <a:ea typeface="微软雅黑" panose="020B0503020204020204" pitchFamily="34" charset="-122"/>
            </a:endParaRPr>
          </a:p>
        </p:txBody>
      </p:sp>
      <p:sp>
        <p:nvSpPr>
          <p:cNvPr id="206" name="文本框 205">
            <a:extLst>
              <a:ext uri="{FF2B5EF4-FFF2-40B4-BE49-F238E27FC236}">
                <a16:creationId xmlns:a16="http://schemas.microsoft.com/office/drawing/2014/main" id="{6D935F24-2222-4714-B772-1E0D952C1ABF}"/>
              </a:ext>
            </a:extLst>
          </p:cNvPr>
          <p:cNvSpPr txBox="1"/>
          <p:nvPr/>
        </p:nvSpPr>
        <p:spPr>
          <a:xfrm>
            <a:off x="52583" y="6191436"/>
            <a:ext cx="2954798" cy="738664"/>
          </a:xfrm>
          <a:prstGeom prst="rect">
            <a:avLst/>
          </a:prstGeom>
          <a:noFill/>
        </p:spPr>
        <p:txBody>
          <a:bodyPr wrap="square">
            <a:spAutoFit/>
          </a:bodyPr>
          <a:lstStyle/>
          <a:p>
            <a:r>
              <a:rPr lang="zh-CN" altLang="en-US" sz="1400" b="1" dirty="0">
                <a:latin typeface="微软雅黑" panose="020B0503020204020204" pitchFamily="34" charset="-122"/>
                <a:ea typeface="微软雅黑" panose="020B0503020204020204" pitchFamily="34" charset="-122"/>
              </a:rPr>
              <a:t>③</a:t>
            </a:r>
            <a:r>
              <a:rPr lang="en-US" altLang="zh-CN" sz="1400" b="1" dirty="0">
                <a:latin typeface="微软雅黑" panose="020B0503020204020204" pitchFamily="34" charset="-122"/>
                <a:ea typeface="微软雅黑" panose="020B0503020204020204" pitchFamily="34" charset="-122"/>
              </a:rPr>
              <a:t>expansion of organic matter and clay minerals after contacting with the solvent</a:t>
            </a:r>
          </a:p>
        </p:txBody>
      </p:sp>
      <p:sp>
        <p:nvSpPr>
          <p:cNvPr id="207" name="文本框 206">
            <a:extLst>
              <a:ext uri="{FF2B5EF4-FFF2-40B4-BE49-F238E27FC236}">
                <a16:creationId xmlns:a16="http://schemas.microsoft.com/office/drawing/2014/main" id="{256230D1-1D19-4331-8D2B-91EF8BC809F1}"/>
              </a:ext>
            </a:extLst>
          </p:cNvPr>
          <p:cNvSpPr txBox="1"/>
          <p:nvPr/>
        </p:nvSpPr>
        <p:spPr>
          <a:xfrm>
            <a:off x="3037094" y="6191436"/>
            <a:ext cx="2687050" cy="738664"/>
          </a:xfrm>
          <a:prstGeom prst="rect">
            <a:avLst/>
          </a:prstGeom>
          <a:noFill/>
        </p:spPr>
        <p:txBody>
          <a:bodyPr wrap="square">
            <a:spAutoFit/>
          </a:bodyPr>
          <a:lstStyle/>
          <a:p>
            <a:r>
              <a:rPr lang="zh-CN" altLang="en-US" sz="1400" b="1" dirty="0">
                <a:latin typeface="微软雅黑" panose="020B0503020204020204" pitchFamily="34" charset="-122"/>
                <a:ea typeface="微软雅黑" panose="020B0503020204020204" pitchFamily="34" charset="-122"/>
              </a:rPr>
              <a:t>④</a:t>
            </a:r>
            <a:r>
              <a:rPr lang="en-US" altLang="zh-CN" sz="1400" b="1" dirty="0">
                <a:latin typeface="微软雅黑" panose="020B0503020204020204" pitchFamily="34" charset="-122"/>
                <a:ea typeface="微软雅黑" panose="020B0503020204020204" pitchFamily="34" charset="-122"/>
              </a:rPr>
              <a:t>the extracted organic matter and mineral fragments block the pores</a:t>
            </a:r>
            <a:endParaRPr lang="zh-CN" altLang="en-US" sz="1400" b="1" dirty="0">
              <a:latin typeface="微软雅黑" panose="020B0503020204020204" pitchFamily="34" charset="-122"/>
              <a:ea typeface="微软雅黑" panose="020B0503020204020204" pitchFamily="34" charset="-122"/>
            </a:endParaRPr>
          </a:p>
        </p:txBody>
      </p:sp>
      <p:sp>
        <p:nvSpPr>
          <p:cNvPr id="208" name="文本框 207">
            <a:extLst>
              <a:ext uri="{FF2B5EF4-FFF2-40B4-BE49-F238E27FC236}">
                <a16:creationId xmlns:a16="http://schemas.microsoft.com/office/drawing/2014/main" id="{461ED639-9DC2-4D80-B1DD-43C1B00E5D14}"/>
              </a:ext>
            </a:extLst>
          </p:cNvPr>
          <p:cNvSpPr txBox="1"/>
          <p:nvPr/>
        </p:nvSpPr>
        <p:spPr>
          <a:xfrm>
            <a:off x="5842595" y="1847724"/>
            <a:ext cx="6154333" cy="1200329"/>
          </a:xfrm>
          <a:prstGeom prst="rect">
            <a:avLst/>
          </a:prstGeom>
          <a:noFill/>
        </p:spPr>
        <p:txBody>
          <a:bodyPr wrap="square">
            <a:spAutoFit/>
          </a:bodyPr>
          <a:lstStyle/>
          <a:p>
            <a:r>
              <a:rPr lang="en-US" altLang="zh-CN" b="1" dirty="0">
                <a:solidFill>
                  <a:srgbClr val="0000FF"/>
                </a:solidFill>
                <a:latin typeface="微软雅黑" panose="020B0503020204020204" pitchFamily="34" charset="-122"/>
                <a:ea typeface="微软雅黑" panose="020B0503020204020204" pitchFamily="34" charset="-122"/>
              </a:rPr>
              <a:t>The actual change in porosity during the solvent extraction depends on the balance between fluid extraction increasing pore volume and mineral expansion decreasing pore volume. </a:t>
            </a:r>
            <a:endParaRPr lang="zh-CN" altLang="en-US" b="1" dirty="0">
              <a:solidFill>
                <a:srgbClr val="0000FF"/>
              </a:solidFill>
              <a:latin typeface="微软雅黑" panose="020B0503020204020204" pitchFamily="34" charset="-122"/>
              <a:ea typeface="微软雅黑" panose="020B0503020204020204" pitchFamily="34" charset="-122"/>
            </a:endParaRPr>
          </a:p>
        </p:txBody>
      </p:sp>
      <p:sp>
        <p:nvSpPr>
          <p:cNvPr id="14" name="文本框 27">
            <a:extLst>
              <a:ext uri="{FF2B5EF4-FFF2-40B4-BE49-F238E27FC236}">
                <a16:creationId xmlns:a16="http://schemas.microsoft.com/office/drawing/2014/main" id="{09DD7819-60EB-494A-A969-E931F51DBE59}"/>
              </a:ext>
            </a:extLst>
          </p:cNvPr>
          <p:cNvSpPr txBox="1"/>
          <p:nvPr/>
        </p:nvSpPr>
        <p:spPr>
          <a:xfrm>
            <a:off x="989841" y="264447"/>
            <a:ext cx="6782559"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2. Experiments &amp; Results</a:t>
            </a:r>
            <a:endParaRPr lang="zh-CN" altLang="en-US" sz="3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02979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箭头连接符 6">
            <a:extLst>
              <a:ext uri="{FF2B5EF4-FFF2-40B4-BE49-F238E27FC236}">
                <a16:creationId xmlns:a16="http://schemas.microsoft.com/office/drawing/2014/main" id="{94CAB431-3B51-4049-967B-10F42F3CE416}"/>
              </a:ext>
            </a:extLst>
          </p:cNvPr>
          <p:cNvCxnSpPr>
            <a:cxnSpLocks/>
            <a:stCxn id="20" idx="2"/>
          </p:cNvCxnSpPr>
          <p:nvPr/>
        </p:nvCxnSpPr>
        <p:spPr>
          <a:xfrm>
            <a:off x="2317745" y="2683746"/>
            <a:ext cx="0" cy="464999"/>
          </a:xfrm>
          <a:prstGeom prst="straightConnector1">
            <a:avLst/>
          </a:prstGeom>
          <a:ln w="2857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F3FF1737-95B6-47C5-A8D9-4F7D7FB7160F}"/>
              </a:ext>
            </a:extLst>
          </p:cNvPr>
          <p:cNvCxnSpPr/>
          <p:nvPr/>
        </p:nvCxnSpPr>
        <p:spPr>
          <a:xfrm>
            <a:off x="0" y="1047565"/>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23" name="Picture 2" descr="2021年中国石油大学(华东)概况_聚志愿">
            <a:extLst>
              <a:ext uri="{FF2B5EF4-FFF2-40B4-BE49-F238E27FC236}">
                <a16:creationId xmlns:a16="http://schemas.microsoft.com/office/drawing/2014/main" id="{45211CD1-820F-48D8-9EB5-092258C73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85" y="205021"/>
            <a:ext cx="745098" cy="747521"/>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9">
            <a:extLst>
              <a:ext uri="{FF2B5EF4-FFF2-40B4-BE49-F238E27FC236}">
                <a16:creationId xmlns:a16="http://schemas.microsoft.com/office/drawing/2014/main" id="{25332709-75A0-41DB-81C9-AB466BE92376}"/>
              </a:ext>
            </a:extLst>
          </p:cNvPr>
          <p:cNvSpPr txBox="1"/>
          <p:nvPr/>
        </p:nvSpPr>
        <p:spPr>
          <a:xfrm>
            <a:off x="1060465" y="2314414"/>
            <a:ext cx="2514559" cy="369332"/>
          </a:xfrm>
          <a:prstGeom prst="rect">
            <a:avLst/>
          </a:prstGeom>
          <a:solidFill>
            <a:srgbClr val="FCC9B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Before extraction</a:t>
            </a:r>
          </a:p>
        </p:txBody>
      </p:sp>
      <p:sp>
        <p:nvSpPr>
          <p:cNvPr id="11" name="文本框 10">
            <a:extLst>
              <a:ext uri="{FF2B5EF4-FFF2-40B4-BE49-F238E27FC236}">
                <a16:creationId xmlns:a16="http://schemas.microsoft.com/office/drawing/2014/main" id="{E9D01B0C-763E-4480-8604-792526D4F9B0}"/>
              </a:ext>
            </a:extLst>
          </p:cNvPr>
          <p:cNvSpPr txBox="1"/>
          <p:nvPr/>
        </p:nvSpPr>
        <p:spPr>
          <a:xfrm>
            <a:off x="1204272" y="5347926"/>
            <a:ext cx="2165338" cy="369332"/>
          </a:xfrm>
          <a:prstGeom prst="rect">
            <a:avLst/>
          </a:prstGeom>
          <a:solidFill>
            <a:srgbClr val="FCC9B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After extraction</a:t>
            </a:r>
          </a:p>
        </p:txBody>
      </p:sp>
      <p:pic>
        <p:nvPicPr>
          <p:cNvPr id="2" name="图片 1">
            <a:extLst>
              <a:ext uri="{FF2B5EF4-FFF2-40B4-BE49-F238E27FC236}">
                <a16:creationId xmlns:a16="http://schemas.microsoft.com/office/drawing/2014/main" id="{F9FE075A-7616-413F-816A-D9D7D1238268}"/>
              </a:ext>
            </a:extLst>
          </p:cNvPr>
          <p:cNvPicPr>
            <a:picLocks noChangeAspect="1"/>
          </p:cNvPicPr>
          <p:nvPr/>
        </p:nvPicPr>
        <p:blipFill>
          <a:blip r:embed="rId4"/>
          <a:stretch>
            <a:fillRect/>
          </a:stretch>
        </p:blipFill>
        <p:spPr>
          <a:xfrm>
            <a:off x="4093997" y="4318417"/>
            <a:ext cx="3426249" cy="2523963"/>
          </a:xfrm>
          <a:prstGeom prst="rect">
            <a:avLst/>
          </a:prstGeom>
        </p:spPr>
      </p:pic>
      <p:pic>
        <p:nvPicPr>
          <p:cNvPr id="3" name="图片 2">
            <a:extLst>
              <a:ext uri="{FF2B5EF4-FFF2-40B4-BE49-F238E27FC236}">
                <a16:creationId xmlns:a16="http://schemas.microsoft.com/office/drawing/2014/main" id="{1E8D6567-D9A1-4615-BDC0-9ACF4611741D}"/>
              </a:ext>
            </a:extLst>
          </p:cNvPr>
          <p:cNvPicPr>
            <a:picLocks noChangeAspect="1"/>
          </p:cNvPicPr>
          <p:nvPr/>
        </p:nvPicPr>
        <p:blipFill>
          <a:blip r:embed="rId5"/>
          <a:stretch>
            <a:fillRect/>
          </a:stretch>
        </p:blipFill>
        <p:spPr>
          <a:xfrm>
            <a:off x="4093997" y="1704324"/>
            <a:ext cx="2639797" cy="2633700"/>
          </a:xfrm>
          <a:prstGeom prst="rect">
            <a:avLst/>
          </a:prstGeom>
        </p:spPr>
      </p:pic>
      <p:pic>
        <p:nvPicPr>
          <p:cNvPr id="14" name="图片 13">
            <a:extLst>
              <a:ext uri="{FF2B5EF4-FFF2-40B4-BE49-F238E27FC236}">
                <a16:creationId xmlns:a16="http://schemas.microsoft.com/office/drawing/2014/main" id="{294C4585-3336-4738-BA03-D8AE96AE30B1}"/>
              </a:ext>
            </a:extLst>
          </p:cNvPr>
          <p:cNvPicPr>
            <a:picLocks noChangeAspect="1"/>
          </p:cNvPicPr>
          <p:nvPr/>
        </p:nvPicPr>
        <p:blipFill rotWithShape="1">
          <a:blip r:embed="rId4"/>
          <a:srcRect l="75441" b="10001"/>
          <a:stretch/>
        </p:blipFill>
        <p:spPr>
          <a:xfrm>
            <a:off x="6733794" y="1775683"/>
            <a:ext cx="841464" cy="2271526"/>
          </a:xfrm>
          <a:prstGeom prst="rect">
            <a:avLst/>
          </a:prstGeom>
        </p:spPr>
      </p:pic>
      <p:cxnSp>
        <p:nvCxnSpPr>
          <p:cNvPr id="25" name="直接箭头连接符 24">
            <a:extLst>
              <a:ext uri="{FF2B5EF4-FFF2-40B4-BE49-F238E27FC236}">
                <a16:creationId xmlns:a16="http://schemas.microsoft.com/office/drawing/2014/main" id="{A15DE374-243A-4A02-B45B-432A5D6F3D03}"/>
              </a:ext>
            </a:extLst>
          </p:cNvPr>
          <p:cNvCxnSpPr>
            <a:cxnSpLocks/>
          </p:cNvCxnSpPr>
          <p:nvPr/>
        </p:nvCxnSpPr>
        <p:spPr>
          <a:xfrm>
            <a:off x="2317745" y="4922394"/>
            <a:ext cx="0" cy="4459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6" name="图片 25">
            <a:extLst>
              <a:ext uri="{FF2B5EF4-FFF2-40B4-BE49-F238E27FC236}">
                <a16:creationId xmlns:a16="http://schemas.microsoft.com/office/drawing/2014/main" id="{0A4D1354-64E6-45D6-A36B-D0567DB343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2086" y="4543521"/>
            <a:ext cx="2705354" cy="2029016"/>
          </a:xfrm>
          <a:prstGeom prst="rect">
            <a:avLst/>
          </a:prstGeom>
        </p:spPr>
      </p:pic>
      <p:pic>
        <p:nvPicPr>
          <p:cNvPr id="27" name="图片 26">
            <a:extLst>
              <a:ext uri="{FF2B5EF4-FFF2-40B4-BE49-F238E27FC236}">
                <a16:creationId xmlns:a16="http://schemas.microsoft.com/office/drawing/2014/main" id="{8A6CF4C2-0AA3-4325-A7A9-C598AE2C40CB}"/>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072086" y="1896938"/>
            <a:ext cx="2705354" cy="2029015"/>
          </a:xfrm>
          <a:prstGeom prst="rect">
            <a:avLst/>
          </a:prstGeom>
        </p:spPr>
      </p:pic>
      <p:sp>
        <p:nvSpPr>
          <p:cNvPr id="29" name="文本框 28">
            <a:extLst>
              <a:ext uri="{FF2B5EF4-FFF2-40B4-BE49-F238E27FC236}">
                <a16:creationId xmlns:a16="http://schemas.microsoft.com/office/drawing/2014/main" id="{F0CCDEFE-5745-4380-A1A9-78616D24A5D6}"/>
              </a:ext>
            </a:extLst>
          </p:cNvPr>
          <p:cNvSpPr txBox="1"/>
          <p:nvPr/>
        </p:nvSpPr>
        <p:spPr>
          <a:xfrm>
            <a:off x="4876303" y="4121935"/>
            <a:ext cx="1344168" cy="338554"/>
          </a:xfrm>
          <a:prstGeom prst="rect">
            <a:avLst/>
          </a:prstGeom>
          <a:solidFill>
            <a:schemeClr val="bg1">
              <a:lumMod val="8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1600" kern="100" baseline="-250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a:t>
            </a:r>
            <a:r>
              <a:rPr lang="en-US" altLang="zh-CN" sz="16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1600" kern="100" baseline="-250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lang="en-US" altLang="zh-CN" sz="1600" kern="100" baseline="-250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map</a:t>
            </a:r>
            <a:endParaRPr lang="en-US" altLang="zh-CN" sz="16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文本框 29">
            <a:extLst>
              <a:ext uri="{FF2B5EF4-FFF2-40B4-BE49-F238E27FC236}">
                <a16:creationId xmlns:a16="http://schemas.microsoft.com/office/drawing/2014/main" id="{4E9DA23F-F794-4789-8F9D-AE0BF19E4884}"/>
              </a:ext>
            </a:extLst>
          </p:cNvPr>
          <p:cNvSpPr txBox="1"/>
          <p:nvPr/>
        </p:nvSpPr>
        <p:spPr>
          <a:xfrm>
            <a:off x="8752679" y="4121935"/>
            <a:ext cx="1344168" cy="338554"/>
          </a:xfrm>
          <a:prstGeom prst="rect">
            <a:avLst/>
          </a:prstGeom>
          <a:solidFill>
            <a:schemeClr val="bg1">
              <a:lumMod val="8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SEM</a:t>
            </a:r>
          </a:p>
        </p:txBody>
      </p:sp>
      <p:sp>
        <p:nvSpPr>
          <p:cNvPr id="24" name="文本框 27">
            <a:extLst>
              <a:ext uri="{FF2B5EF4-FFF2-40B4-BE49-F238E27FC236}">
                <a16:creationId xmlns:a16="http://schemas.microsoft.com/office/drawing/2014/main" id="{C1D8CA6E-10E2-4E1D-941D-5A5E0EF1E9D5}"/>
              </a:ext>
            </a:extLst>
          </p:cNvPr>
          <p:cNvSpPr txBox="1"/>
          <p:nvPr/>
        </p:nvSpPr>
        <p:spPr>
          <a:xfrm>
            <a:off x="989841" y="264447"/>
            <a:ext cx="6782559"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2. Experiments &amp; Results</a:t>
            </a:r>
            <a:endParaRPr lang="zh-CN" altLang="en-US" sz="3200" b="1" dirty="0">
              <a:latin typeface="微软雅黑" panose="020B0503020204020204" pitchFamily="34" charset="-122"/>
              <a:ea typeface="微软雅黑" panose="020B0503020204020204" pitchFamily="34" charset="-122"/>
            </a:endParaRPr>
          </a:p>
        </p:txBody>
      </p:sp>
      <p:sp>
        <p:nvSpPr>
          <p:cNvPr id="35" name="文本框 34">
            <a:extLst>
              <a:ext uri="{FF2B5EF4-FFF2-40B4-BE49-F238E27FC236}">
                <a16:creationId xmlns:a16="http://schemas.microsoft.com/office/drawing/2014/main" id="{E2715C73-1EB4-4995-A69B-579258EB6220}"/>
              </a:ext>
            </a:extLst>
          </p:cNvPr>
          <p:cNvSpPr txBox="1"/>
          <p:nvPr/>
        </p:nvSpPr>
        <p:spPr>
          <a:xfrm>
            <a:off x="584234" y="1125029"/>
            <a:ext cx="11607766" cy="707886"/>
          </a:xfrm>
          <a:prstGeom prst="rect">
            <a:avLst/>
          </a:prstGeom>
          <a:noFill/>
        </p:spPr>
        <p:txBody>
          <a:bodyPr wrap="square">
            <a:spAutoFit/>
          </a:bodyPr>
          <a:lstStyle/>
          <a:p>
            <a:r>
              <a:rPr lang="en-US" altLang="zh-CN" sz="2000" b="1" dirty="0">
                <a:solidFill>
                  <a:srgbClr val="0000FF"/>
                </a:solidFill>
                <a:latin typeface="微软雅黑" panose="020B0503020204020204" pitchFamily="34" charset="-122"/>
                <a:ea typeface="微软雅黑" panose="020B0503020204020204" pitchFamily="34" charset="-122"/>
              </a:rPr>
              <a:t>In addition to the structural changes caused by solvent extraction, it is challenging to completely remove fluids in micro- and nanopores during the process.</a:t>
            </a:r>
          </a:p>
        </p:txBody>
      </p:sp>
      <p:sp>
        <p:nvSpPr>
          <p:cNvPr id="13" name="TextBox 12">
            <a:extLst>
              <a:ext uri="{FF2B5EF4-FFF2-40B4-BE49-F238E27FC236}">
                <a16:creationId xmlns:a16="http://schemas.microsoft.com/office/drawing/2014/main" id="{01B4042B-E8E4-4A5D-A42B-D46EA7DAAB1C}"/>
              </a:ext>
            </a:extLst>
          </p:cNvPr>
          <p:cNvSpPr txBox="1"/>
          <p:nvPr/>
        </p:nvSpPr>
        <p:spPr>
          <a:xfrm>
            <a:off x="479885" y="3162576"/>
            <a:ext cx="3649902" cy="1754326"/>
          </a:xfrm>
          <a:prstGeom prst="rect">
            <a:avLst/>
          </a:prstGeom>
          <a:solidFill>
            <a:srgbClr val="E7F0F4"/>
          </a:solidFill>
        </p:spPr>
        <p:txBody>
          <a:bodyPr wrap="square" rtlCol="0">
            <a:spAutoFit/>
          </a:bodyPr>
          <a:lstStyle/>
          <a:p>
            <a:pPr algn="ctr"/>
            <a:r>
              <a:rPr lang="en-US" altLang="zh-CN" dirty="0">
                <a:latin typeface="微软雅黑" panose="020B0503020204020204" pitchFamily="34" charset="-122"/>
                <a:ea typeface="微软雅黑" panose="020B0503020204020204" pitchFamily="34" charset="-122"/>
              </a:rPr>
              <a:t>Sample A</a:t>
            </a:r>
          </a:p>
          <a:p>
            <a:pPr algn="ctr"/>
            <a:r>
              <a:rPr lang="en-US" dirty="0">
                <a:latin typeface="微软雅黑" panose="020B0503020204020204" pitchFamily="34" charset="-122"/>
                <a:ea typeface="微软雅黑" panose="020B0503020204020204" pitchFamily="34" charset="-122"/>
              </a:rPr>
              <a:t>(Low to medium maturity, carbonate-rich shale with moderate organic matter)</a:t>
            </a:r>
          </a:p>
          <a:p>
            <a:pPr algn="ctr"/>
            <a:r>
              <a:rPr lang="en-US" dirty="0">
                <a:latin typeface="微软雅黑" panose="020B0503020204020204" pitchFamily="34" charset="-122"/>
                <a:ea typeface="微软雅黑" panose="020B0503020204020204" pitchFamily="34" charset="-122"/>
              </a:rPr>
              <a:t>Solvent: Dichloromethane</a:t>
            </a:r>
          </a:p>
          <a:p>
            <a:pPr algn="ctr"/>
            <a:r>
              <a:rPr lang="en-US" dirty="0">
                <a:latin typeface="微软雅黑" panose="020B0503020204020204" pitchFamily="34" charset="-122"/>
                <a:ea typeface="微软雅黑" panose="020B0503020204020204" pitchFamily="34" charset="-122"/>
              </a:rPr>
              <a:t>Extraction duration: 12 days</a:t>
            </a:r>
          </a:p>
        </p:txBody>
      </p:sp>
    </p:spTree>
    <p:extLst>
      <p:ext uri="{BB962C8B-B14F-4D97-AF65-F5344CB8AC3E}">
        <p14:creationId xmlns:p14="http://schemas.microsoft.com/office/powerpoint/2010/main" val="1908340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CAEB62F8-FE85-4175-878D-CDB39D0F230D}"/>
              </a:ext>
            </a:extLst>
          </p:cNvPr>
          <p:cNvCxnSpPr/>
          <p:nvPr/>
        </p:nvCxnSpPr>
        <p:spPr>
          <a:xfrm>
            <a:off x="0" y="1047565"/>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2" descr="2021年中国石油大学(华东)概况_聚志愿">
            <a:extLst>
              <a:ext uri="{FF2B5EF4-FFF2-40B4-BE49-F238E27FC236}">
                <a16:creationId xmlns:a16="http://schemas.microsoft.com/office/drawing/2014/main" id="{47CC0C80-4F01-433B-8B99-0E09EB658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85" y="205021"/>
            <a:ext cx="745098" cy="74752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5A8B8D39-60C9-4F6C-B9FC-27E5E1291410}"/>
              </a:ext>
            </a:extLst>
          </p:cNvPr>
          <p:cNvGrpSpPr/>
          <p:nvPr/>
        </p:nvGrpSpPr>
        <p:grpSpPr>
          <a:xfrm>
            <a:off x="450884" y="2415601"/>
            <a:ext cx="4991066" cy="4105849"/>
            <a:chOff x="967215" y="3394672"/>
            <a:chExt cx="3400593" cy="2797462"/>
          </a:xfrm>
        </p:grpSpPr>
        <p:pic>
          <p:nvPicPr>
            <p:cNvPr id="6" name="图片 5">
              <a:extLst>
                <a:ext uri="{FF2B5EF4-FFF2-40B4-BE49-F238E27FC236}">
                  <a16:creationId xmlns:a16="http://schemas.microsoft.com/office/drawing/2014/main" id="{F7B106D0-E6A6-44B5-B552-3B098D9CC05C}"/>
                </a:ext>
              </a:extLst>
            </p:cNvPr>
            <p:cNvPicPr>
              <a:picLocks noChangeAspect="1"/>
            </p:cNvPicPr>
            <p:nvPr/>
          </p:nvPicPr>
          <p:blipFill rotWithShape="1">
            <a:blip r:embed="rId4"/>
            <a:srcRect t="11720" b="5837"/>
            <a:stretch/>
          </p:blipFill>
          <p:spPr>
            <a:xfrm>
              <a:off x="967215" y="3394672"/>
              <a:ext cx="3400593" cy="2797462"/>
            </a:xfrm>
            <a:prstGeom prst="rect">
              <a:avLst/>
            </a:prstGeom>
          </p:spPr>
        </p:pic>
        <p:sp>
          <p:nvSpPr>
            <p:cNvPr id="7" name="矩形 6">
              <a:extLst>
                <a:ext uri="{FF2B5EF4-FFF2-40B4-BE49-F238E27FC236}">
                  <a16:creationId xmlns:a16="http://schemas.microsoft.com/office/drawing/2014/main" id="{9DE86132-6276-4F2F-9CD5-FD5250F8E375}"/>
                </a:ext>
              </a:extLst>
            </p:cNvPr>
            <p:cNvSpPr/>
            <p:nvPr/>
          </p:nvSpPr>
          <p:spPr>
            <a:xfrm>
              <a:off x="1873211" y="4653136"/>
              <a:ext cx="334358" cy="626151"/>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4F6A54EF-CC36-465C-A79E-969086837D6B}"/>
                </a:ext>
              </a:extLst>
            </p:cNvPr>
            <p:cNvSpPr/>
            <p:nvPr/>
          </p:nvSpPr>
          <p:spPr>
            <a:xfrm>
              <a:off x="1935754" y="4149080"/>
              <a:ext cx="725775" cy="345013"/>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D9841CC3-449A-414C-B67A-E0E155E434E5}"/>
                </a:ext>
              </a:extLst>
            </p:cNvPr>
            <p:cNvSpPr txBox="1"/>
            <p:nvPr/>
          </p:nvSpPr>
          <p:spPr>
            <a:xfrm>
              <a:off x="2734710" y="4160864"/>
              <a:ext cx="455711" cy="356489"/>
            </a:xfrm>
            <a:prstGeom prst="rect">
              <a:avLst/>
            </a:prstGeom>
            <a:noFill/>
          </p:spPr>
          <p:txBody>
            <a:bodyPr wrap="square">
              <a:spAutoFit/>
            </a:bodyPr>
            <a:lstStyle/>
            <a:p>
              <a:r>
                <a:rPr lang="en-US" altLang="zh-CN" sz="2800" i="1" kern="100" dirty="0">
                  <a:solidFill>
                    <a:schemeClr val="bg1"/>
                  </a:solidFill>
                  <a:effectLst/>
                  <a:latin typeface="Times New Roman" panose="02020603050405020304" pitchFamily="18" charset="0"/>
                  <a:ea typeface="宋体" panose="02010600030101010101" pitchFamily="2" charset="-122"/>
                </a:rPr>
                <a:t>C</a:t>
              </a:r>
              <a:r>
                <a:rPr lang="en-US" altLang="zh-CN" sz="2800" i="1" kern="100" baseline="-25000" dirty="0">
                  <a:solidFill>
                    <a:schemeClr val="bg1"/>
                  </a:solidFill>
                  <a:effectLst/>
                  <a:latin typeface="Times New Roman" panose="02020603050405020304" pitchFamily="18" charset="0"/>
                  <a:ea typeface="宋体" panose="02010600030101010101" pitchFamily="2" charset="-122"/>
                </a:rPr>
                <a:t>o</a:t>
              </a:r>
              <a:endParaRPr lang="zh-CN" altLang="en-US" sz="2800" dirty="0">
                <a:solidFill>
                  <a:schemeClr val="bg1"/>
                </a:solidFill>
              </a:endParaRPr>
            </a:p>
          </p:txBody>
        </p:sp>
        <p:sp>
          <p:nvSpPr>
            <p:cNvPr id="10" name="文本框 9">
              <a:extLst>
                <a:ext uri="{FF2B5EF4-FFF2-40B4-BE49-F238E27FC236}">
                  <a16:creationId xmlns:a16="http://schemas.microsoft.com/office/drawing/2014/main" id="{672C1EE9-1279-4D4D-BD1F-A8D85A067697}"/>
                </a:ext>
              </a:extLst>
            </p:cNvPr>
            <p:cNvSpPr txBox="1"/>
            <p:nvPr/>
          </p:nvSpPr>
          <p:spPr>
            <a:xfrm>
              <a:off x="2211801" y="4787966"/>
              <a:ext cx="455711" cy="356489"/>
            </a:xfrm>
            <a:prstGeom prst="rect">
              <a:avLst/>
            </a:prstGeom>
            <a:noFill/>
          </p:spPr>
          <p:txBody>
            <a:bodyPr wrap="square">
              <a:spAutoFit/>
            </a:bodyPr>
            <a:lstStyle/>
            <a:p>
              <a:r>
                <a:rPr lang="en-US" altLang="zh-CN" sz="2800" i="1" kern="100" dirty="0" err="1">
                  <a:solidFill>
                    <a:schemeClr val="bg1"/>
                  </a:solidFill>
                  <a:effectLst/>
                  <a:latin typeface="Times New Roman" panose="02020603050405020304" pitchFamily="18" charset="0"/>
                  <a:ea typeface="宋体" panose="02010600030101010101" pitchFamily="2" charset="-122"/>
                </a:rPr>
                <a:t>C</a:t>
              </a:r>
              <a:r>
                <a:rPr lang="en-US" altLang="zh-CN" sz="2800" i="1" kern="100" baseline="-25000" dirty="0" err="1">
                  <a:solidFill>
                    <a:schemeClr val="bg1"/>
                  </a:solidFill>
                  <a:effectLst/>
                  <a:latin typeface="Times New Roman" panose="02020603050405020304" pitchFamily="18" charset="0"/>
                  <a:ea typeface="宋体" panose="02010600030101010101" pitchFamily="2" charset="-122"/>
                </a:rPr>
                <a:t>w</a:t>
              </a:r>
              <a:endParaRPr lang="zh-CN" altLang="en-US" sz="2800" dirty="0">
                <a:solidFill>
                  <a:schemeClr val="bg1"/>
                </a:solidFill>
              </a:endParaRPr>
            </a:p>
          </p:txBody>
        </p:sp>
      </p:grpSp>
      <p:cxnSp>
        <p:nvCxnSpPr>
          <p:cNvPr id="13" name="直接箭头连接符 12">
            <a:extLst>
              <a:ext uri="{FF2B5EF4-FFF2-40B4-BE49-F238E27FC236}">
                <a16:creationId xmlns:a16="http://schemas.microsoft.com/office/drawing/2014/main" id="{84106971-1F66-4351-9A06-D04C5784225D}"/>
              </a:ext>
            </a:extLst>
          </p:cNvPr>
          <p:cNvCxnSpPr/>
          <p:nvPr/>
        </p:nvCxnSpPr>
        <p:spPr>
          <a:xfrm>
            <a:off x="5473661" y="3170618"/>
            <a:ext cx="2374900" cy="0"/>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4A7D0B32-4AF7-48A4-AE3D-700943F1711A}"/>
              </a:ext>
            </a:extLst>
          </p:cNvPr>
          <p:cNvSpPr txBox="1"/>
          <p:nvPr/>
        </p:nvSpPr>
        <p:spPr>
          <a:xfrm>
            <a:off x="5384173" y="3429000"/>
            <a:ext cx="2472949" cy="1200329"/>
          </a:xfrm>
          <a:prstGeom prst="rect">
            <a:avLst/>
          </a:prstGeom>
          <a:noFill/>
        </p:spPr>
        <p:txBody>
          <a:bodyPr wrap="square">
            <a:spAutoFit/>
          </a:bodyPr>
          <a:lstStyle/>
          <a:p>
            <a:pPr marL="342900" indent="-342900">
              <a:buFont typeface="+mj-ea"/>
              <a:buAutoNum type="circleNumDbPlain"/>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Classification and quantification of oil and water NMR signals.</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b="1" baseline="-25000" dirty="0">
                <a:latin typeface="Times New Roman" panose="02020603050405020304" pitchFamily="18" charset="0"/>
                <a:ea typeface="微软雅黑" panose="020B0503020204020204" pitchFamily="34" charset="-122"/>
                <a:cs typeface="Times New Roman" panose="02020603050405020304" pitchFamily="18" charset="0"/>
              </a:rPr>
              <a:t>o</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dirty="0" err="1">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b="1" baseline="-25000" dirty="0" err="1">
                <a:latin typeface="Times New Roman" panose="02020603050405020304" pitchFamily="18" charset="0"/>
                <a:ea typeface="微软雅黑" panose="020B0503020204020204" pitchFamily="34" charset="-122"/>
                <a:cs typeface="Times New Roman" panose="02020603050405020304" pitchFamily="18" charset="0"/>
              </a:rPr>
              <a:t>w</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文本框 14">
            <a:extLst>
              <a:ext uri="{FF2B5EF4-FFF2-40B4-BE49-F238E27FC236}">
                <a16:creationId xmlns:a16="http://schemas.microsoft.com/office/drawing/2014/main" id="{F2CC55F4-0C7D-4595-8663-3DFC54338195}"/>
              </a:ext>
            </a:extLst>
          </p:cNvPr>
          <p:cNvSpPr txBox="1"/>
          <p:nvPr/>
        </p:nvSpPr>
        <p:spPr>
          <a:xfrm>
            <a:off x="5370606" y="4775881"/>
            <a:ext cx="2737477" cy="923330"/>
          </a:xfrm>
          <a:prstGeom prst="rect">
            <a:avLst/>
          </a:prstGeom>
          <a:noFill/>
        </p:spPr>
        <p:txBody>
          <a:bodyPr wrap="square">
            <a:spAutoFit/>
          </a:bodyPr>
          <a:lstStyle/>
          <a:p>
            <a:pPr marL="342900" indent="-342900">
              <a:buFont typeface="+mj-ea"/>
              <a:buAutoNum type="circleNumDbPlain" startAt="2"/>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Establishment of conversion relationship</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b="1" baseline="-25000" dirty="0">
                <a:latin typeface="Times New Roman" panose="02020603050405020304" pitchFamily="18" charset="0"/>
                <a:ea typeface="微软雅黑" panose="020B0503020204020204" pitchFamily="34" charset="-122"/>
                <a:cs typeface="Times New Roman" panose="02020603050405020304" pitchFamily="18" charset="0"/>
              </a:rPr>
              <a:t>o</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b="1" baseline="-25000" dirty="0">
                <a:latin typeface="Times New Roman" panose="02020603050405020304" pitchFamily="18" charset="0"/>
                <a:ea typeface="微软雅黑" panose="020B0503020204020204" pitchFamily="34" charset="-122"/>
                <a:cs typeface="Times New Roman" panose="02020603050405020304" pitchFamily="18" charset="0"/>
              </a:rPr>
              <a:t>w</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6" name="图片 15">
            <a:extLst>
              <a:ext uri="{FF2B5EF4-FFF2-40B4-BE49-F238E27FC236}">
                <a16:creationId xmlns:a16="http://schemas.microsoft.com/office/drawing/2014/main" id="{64A0F84B-BC5B-4BC8-9140-D191539BBDBF}"/>
              </a:ext>
            </a:extLst>
          </p:cNvPr>
          <p:cNvPicPr>
            <a:picLocks noChangeAspect="1"/>
          </p:cNvPicPr>
          <p:nvPr/>
        </p:nvPicPr>
        <p:blipFill rotWithShape="1">
          <a:blip r:embed="rId5"/>
          <a:srcRect l="36135" r="35510"/>
          <a:stretch/>
        </p:blipFill>
        <p:spPr>
          <a:xfrm>
            <a:off x="8061122" y="2656263"/>
            <a:ext cx="3086558" cy="1228547"/>
          </a:xfrm>
          <a:prstGeom prst="rect">
            <a:avLst/>
          </a:prstGeom>
        </p:spPr>
      </p:pic>
      <p:pic>
        <p:nvPicPr>
          <p:cNvPr id="17" name="图片 16">
            <a:extLst>
              <a:ext uri="{FF2B5EF4-FFF2-40B4-BE49-F238E27FC236}">
                <a16:creationId xmlns:a16="http://schemas.microsoft.com/office/drawing/2014/main" id="{CE8001FC-B32A-49BE-8950-8DD1F1492D0E}"/>
              </a:ext>
            </a:extLst>
          </p:cNvPr>
          <p:cNvPicPr>
            <a:picLocks noChangeAspect="1"/>
          </p:cNvPicPr>
          <p:nvPr/>
        </p:nvPicPr>
        <p:blipFill rotWithShape="1">
          <a:blip r:embed="rId6"/>
          <a:srcRect l="41871" t="4083" r="38006" b="7148"/>
          <a:stretch/>
        </p:blipFill>
        <p:spPr>
          <a:xfrm>
            <a:off x="8671804" y="5290729"/>
            <a:ext cx="2366645" cy="787059"/>
          </a:xfrm>
          <a:prstGeom prst="rect">
            <a:avLst/>
          </a:prstGeom>
        </p:spPr>
      </p:pic>
      <p:cxnSp>
        <p:nvCxnSpPr>
          <p:cNvPr id="19" name="直接箭头连接符 18">
            <a:extLst>
              <a:ext uri="{FF2B5EF4-FFF2-40B4-BE49-F238E27FC236}">
                <a16:creationId xmlns:a16="http://schemas.microsoft.com/office/drawing/2014/main" id="{D94A1F15-F180-46C5-9E82-A44DEC417243}"/>
              </a:ext>
            </a:extLst>
          </p:cNvPr>
          <p:cNvCxnSpPr>
            <a:cxnSpLocks/>
          </p:cNvCxnSpPr>
          <p:nvPr/>
        </p:nvCxnSpPr>
        <p:spPr>
          <a:xfrm>
            <a:off x="9731401" y="3857906"/>
            <a:ext cx="0" cy="723617"/>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579E6217-2922-4845-AB9E-0393B416FF44}"/>
              </a:ext>
            </a:extLst>
          </p:cNvPr>
          <p:cNvSpPr txBox="1"/>
          <p:nvPr/>
        </p:nvSpPr>
        <p:spPr>
          <a:xfrm>
            <a:off x="539784" y="1237997"/>
            <a:ext cx="11448000" cy="707886"/>
          </a:xfrm>
          <a:prstGeom prst="rect">
            <a:avLst/>
          </a:prstGeom>
          <a:noFill/>
        </p:spPr>
        <p:txBody>
          <a:bodyPr wrap="square">
            <a:spAutoFit/>
          </a:bodyPr>
          <a:lstStyle/>
          <a:p>
            <a:r>
              <a:rPr lang="en-US" altLang="zh-CN" sz="2000" b="1" dirty="0">
                <a:solidFill>
                  <a:srgbClr val="0000FF"/>
                </a:solidFill>
                <a:latin typeface="微软雅黑" panose="020B0503020204020204" pitchFamily="34" charset="-122"/>
                <a:ea typeface="微软雅黑" panose="020B0503020204020204" pitchFamily="34" charset="-122"/>
              </a:rPr>
              <a:t>To avoid the aforementioned issues, NMR technology is proposed for evaluating shale porosity without solvent extraction</a:t>
            </a:r>
          </a:p>
        </p:txBody>
      </p:sp>
      <p:sp>
        <p:nvSpPr>
          <p:cNvPr id="21" name="文本框 20">
            <a:extLst>
              <a:ext uri="{FF2B5EF4-FFF2-40B4-BE49-F238E27FC236}">
                <a16:creationId xmlns:a16="http://schemas.microsoft.com/office/drawing/2014/main" id="{6A2DAF00-E9DF-423B-BB08-F9148DDD76A6}"/>
              </a:ext>
            </a:extLst>
          </p:cNvPr>
          <p:cNvSpPr txBox="1"/>
          <p:nvPr/>
        </p:nvSpPr>
        <p:spPr>
          <a:xfrm>
            <a:off x="8317524" y="2235829"/>
            <a:ext cx="3125705" cy="369332"/>
          </a:xfrm>
          <a:prstGeom prst="rect">
            <a:avLst/>
          </a:prstGeom>
          <a:noFill/>
        </p:spPr>
        <p:txBody>
          <a:bodyPr wrap="square">
            <a:spAutoFit/>
          </a:bodyPr>
          <a:lstStyle/>
          <a:p>
            <a:pPr marL="342900" indent="-342900">
              <a:buFont typeface="+mj-ea"/>
              <a:buAutoNum type="circleNumDbPlain" startAt="3"/>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Fuld volume calculation</a:t>
            </a:r>
          </a:p>
        </p:txBody>
      </p:sp>
      <p:sp>
        <p:nvSpPr>
          <p:cNvPr id="23" name="文本框 22">
            <a:extLst>
              <a:ext uri="{FF2B5EF4-FFF2-40B4-BE49-F238E27FC236}">
                <a16:creationId xmlns:a16="http://schemas.microsoft.com/office/drawing/2014/main" id="{21B1AE1C-0B67-4E1A-BD2A-3DF3AB48B122}"/>
              </a:ext>
            </a:extLst>
          </p:cNvPr>
          <p:cNvSpPr txBox="1"/>
          <p:nvPr/>
        </p:nvSpPr>
        <p:spPr>
          <a:xfrm>
            <a:off x="8671804" y="4881227"/>
            <a:ext cx="3169675" cy="369332"/>
          </a:xfrm>
          <a:prstGeom prst="rect">
            <a:avLst/>
          </a:prstGeom>
          <a:noFill/>
        </p:spPr>
        <p:txBody>
          <a:bodyPr wrap="square">
            <a:spAutoFit/>
          </a:bodyPr>
          <a:lstStyle/>
          <a:p>
            <a:pPr marL="342900" indent="-342900">
              <a:buFont typeface="+mj-ea"/>
              <a:buAutoNum type="circleNumDbPlain" startAt="4"/>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Porosity evaluation</a:t>
            </a:r>
          </a:p>
        </p:txBody>
      </p:sp>
      <p:sp>
        <p:nvSpPr>
          <p:cNvPr id="24" name="文本框 23">
            <a:extLst>
              <a:ext uri="{FF2B5EF4-FFF2-40B4-BE49-F238E27FC236}">
                <a16:creationId xmlns:a16="http://schemas.microsoft.com/office/drawing/2014/main" id="{F4F85286-C5CE-41EE-9512-290B051F0178}"/>
              </a:ext>
            </a:extLst>
          </p:cNvPr>
          <p:cNvSpPr txBox="1"/>
          <p:nvPr/>
        </p:nvSpPr>
        <p:spPr>
          <a:xfrm>
            <a:off x="9788249" y="3801755"/>
            <a:ext cx="1906075" cy="923330"/>
          </a:xfrm>
          <a:prstGeom prst="rect">
            <a:avLst/>
          </a:prstGeom>
          <a:noFill/>
        </p:spPr>
        <p:txBody>
          <a:bodyPr wrap="square">
            <a:spAutoFit/>
          </a:bodyPr>
          <a:lstStyle/>
          <a:p>
            <a:r>
              <a:rPr lang="en-US" altLang="zh-CN" sz="1800" b="1" dirty="0">
                <a:solidFill>
                  <a:srgbClr val="FF0000"/>
                </a:solidFill>
                <a:latin typeface="微软雅黑" panose="020B0503020204020204" pitchFamily="34" charset="-122"/>
                <a:ea typeface="微软雅黑" panose="020B0503020204020204" pitchFamily="34" charset="-122"/>
              </a:rPr>
              <a:t>When the sealed cores are effective</a:t>
            </a:r>
            <a:endParaRPr lang="zh-CN" altLang="en-US" dirty="0"/>
          </a:p>
        </p:txBody>
      </p:sp>
      <p:sp>
        <p:nvSpPr>
          <p:cNvPr id="11" name="文本框 10">
            <a:extLst>
              <a:ext uri="{FF2B5EF4-FFF2-40B4-BE49-F238E27FC236}">
                <a16:creationId xmlns:a16="http://schemas.microsoft.com/office/drawing/2014/main" id="{8FADFFD7-97D2-7CBC-2FEF-619A40A45427}"/>
              </a:ext>
            </a:extLst>
          </p:cNvPr>
          <p:cNvSpPr txBox="1"/>
          <p:nvPr/>
        </p:nvSpPr>
        <p:spPr>
          <a:xfrm>
            <a:off x="906976" y="1999079"/>
            <a:ext cx="4477196" cy="458908"/>
          </a:xfrm>
          <a:prstGeom prst="rect">
            <a:avLst/>
          </a:prstGeom>
          <a:noFill/>
        </p:spPr>
        <p:txBody>
          <a:bodyPr wrap="square">
            <a:spAutoFit/>
          </a:bodyPr>
          <a:lstStyle/>
          <a:p>
            <a:pPr>
              <a:lnSpc>
                <a:spcPct val="150000"/>
              </a:lnSpc>
            </a:pPr>
            <a:r>
              <a:rPr lang="en-US" altLang="zh-CN" sz="1800" b="1" dirty="0">
                <a:solidFill>
                  <a:srgbClr val="FF0000"/>
                </a:solidFill>
                <a:latin typeface="微软雅黑" panose="020B0503020204020204" pitchFamily="34" charset="-122"/>
                <a:ea typeface="微软雅黑" panose="020B0503020204020204" pitchFamily="34" charset="-122"/>
              </a:rPr>
              <a:t>1</a:t>
            </a:r>
            <a:r>
              <a:rPr lang="en-US" altLang="zh-CN" b="1" dirty="0">
                <a:solidFill>
                  <a:srgbClr val="FF00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 </a:t>
            </a:r>
            <a:r>
              <a:rPr lang="en-US" altLang="zh-CN" b="1" dirty="0">
                <a:solidFill>
                  <a:srgbClr val="FF0000"/>
                </a:solidFill>
                <a:latin typeface="微软雅黑" panose="020B0503020204020204" pitchFamily="34" charset="-122"/>
                <a:ea typeface="微软雅黑" panose="020B0503020204020204" pitchFamily="34" charset="-122"/>
              </a:rPr>
              <a:t>S</a:t>
            </a:r>
            <a:r>
              <a:rPr lang="en-US" altLang="zh-CN" sz="1800" b="1" dirty="0">
                <a:solidFill>
                  <a:srgbClr val="FF0000"/>
                </a:solidFill>
                <a:latin typeface="微软雅黑" panose="020B0503020204020204" pitchFamily="34" charset="-122"/>
                <a:ea typeface="微软雅黑" panose="020B0503020204020204" pitchFamily="34" charset="-122"/>
              </a:rPr>
              <a:t>ealed coring shale samples</a:t>
            </a:r>
          </a:p>
        </p:txBody>
      </p:sp>
      <p:sp>
        <p:nvSpPr>
          <p:cNvPr id="25" name="文本框 27">
            <a:extLst>
              <a:ext uri="{FF2B5EF4-FFF2-40B4-BE49-F238E27FC236}">
                <a16:creationId xmlns:a16="http://schemas.microsoft.com/office/drawing/2014/main" id="{D9FCFBB8-3E60-4B6C-860B-97F4CF6B8F53}"/>
              </a:ext>
            </a:extLst>
          </p:cNvPr>
          <p:cNvSpPr txBox="1"/>
          <p:nvPr/>
        </p:nvSpPr>
        <p:spPr>
          <a:xfrm>
            <a:off x="989841" y="264447"/>
            <a:ext cx="6782559"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2. Experiments &amp; Results</a:t>
            </a:r>
            <a:endParaRPr lang="zh-CN" altLang="en-US" sz="3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27489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1A0CA8E-E61F-4D2E-9C45-2A24D3C173D7}"/>
              </a:ext>
            </a:extLst>
          </p:cNvPr>
          <p:cNvGrpSpPr/>
          <p:nvPr/>
        </p:nvGrpSpPr>
        <p:grpSpPr>
          <a:xfrm>
            <a:off x="3348889" y="2015151"/>
            <a:ext cx="8245703" cy="707886"/>
            <a:chOff x="6004652" y="935820"/>
            <a:chExt cx="8245703" cy="707886"/>
          </a:xfrm>
        </p:grpSpPr>
        <p:sp>
          <p:nvSpPr>
            <p:cNvPr id="3" name="文本框 2">
              <a:extLst>
                <a:ext uri="{FF2B5EF4-FFF2-40B4-BE49-F238E27FC236}">
                  <a16:creationId xmlns:a16="http://schemas.microsoft.com/office/drawing/2014/main" id="{127A52C7-FC81-4821-AB33-61AEA31B5ED5}"/>
                </a:ext>
              </a:extLst>
            </p:cNvPr>
            <p:cNvSpPr txBox="1"/>
            <p:nvPr/>
          </p:nvSpPr>
          <p:spPr>
            <a:xfrm>
              <a:off x="6004652" y="935820"/>
              <a:ext cx="990600" cy="707886"/>
            </a:xfrm>
            <a:prstGeom prst="rect">
              <a:avLst/>
            </a:prstGeom>
            <a:noFill/>
          </p:spPr>
          <p:txBody>
            <a:bodyPr wrap="square" rtlCol="0">
              <a:spAutoFit/>
            </a:bodyPr>
            <a:lstStyle/>
            <a:p>
              <a:pPr algn="ctr"/>
              <a:r>
                <a:rPr lang="en-US" altLang="zh-CN" sz="4000" b="1" dirty="0">
                  <a:latin typeface="微软雅黑" panose="020B0503020204020204" pitchFamily="34" charset="-122"/>
                  <a:ea typeface="微软雅黑" panose="020B0503020204020204" pitchFamily="34" charset="-122"/>
                </a:rPr>
                <a:t>01</a:t>
              </a:r>
            </a:p>
          </p:txBody>
        </p:sp>
        <p:cxnSp>
          <p:nvCxnSpPr>
            <p:cNvPr id="4" name="直接连接符 3">
              <a:extLst>
                <a:ext uri="{FF2B5EF4-FFF2-40B4-BE49-F238E27FC236}">
                  <a16:creationId xmlns:a16="http://schemas.microsoft.com/office/drawing/2014/main" id="{59F69E8A-9D87-4F0B-9069-0C2FF025003F}"/>
                </a:ext>
              </a:extLst>
            </p:cNvPr>
            <p:cNvCxnSpPr/>
            <p:nvPr/>
          </p:nvCxnSpPr>
          <p:spPr>
            <a:xfrm flipV="1">
              <a:off x="6830140" y="1035547"/>
              <a:ext cx="98425" cy="388469"/>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5356ED87-977B-4D7E-A8F4-DD077349AF55}"/>
                </a:ext>
              </a:extLst>
            </p:cNvPr>
            <p:cNvSpPr txBox="1"/>
            <p:nvPr/>
          </p:nvSpPr>
          <p:spPr>
            <a:xfrm>
              <a:off x="7016910" y="1002719"/>
              <a:ext cx="7233445"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Background &amp; Questions</a:t>
              </a:r>
              <a:endParaRPr lang="zh-CN" altLang="en-US" sz="3200" b="1" dirty="0">
                <a:latin typeface="微软雅黑" panose="020B0503020204020204" pitchFamily="34" charset="-122"/>
                <a:ea typeface="微软雅黑" panose="020B0503020204020204" pitchFamily="34" charset="-122"/>
              </a:endParaRPr>
            </a:p>
          </p:txBody>
        </p:sp>
      </p:grpSp>
      <p:grpSp>
        <p:nvGrpSpPr>
          <p:cNvPr id="10" name="组合 9">
            <a:extLst>
              <a:ext uri="{FF2B5EF4-FFF2-40B4-BE49-F238E27FC236}">
                <a16:creationId xmlns:a16="http://schemas.microsoft.com/office/drawing/2014/main" id="{72D450C9-ECD0-4DB7-ADD4-1A50938F1249}"/>
              </a:ext>
            </a:extLst>
          </p:cNvPr>
          <p:cNvGrpSpPr/>
          <p:nvPr/>
        </p:nvGrpSpPr>
        <p:grpSpPr>
          <a:xfrm>
            <a:off x="3348889" y="2950947"/>
            <a:ext cx="6453479" cy="707886"/>
            <a:chOff x="6004652" y="935820"/>
            <a:chExt cx="6453479" cy="707886"/>
          </a:xfrm>
        </p:grpSpPr>
        <p:sp>
          <p:nvSpPr>
            <p:cNvPr id="11" name="文本框 10">
              <a:extLst>
                <a:ext uri="{FF2B5EF4-FFF2-40B4-BE49-F238E27FC236}">
                  <a16:creationId xmlns:a16="http://schemas.microsoft.com/office/drawing/2014/main" id="{BE679EDD-56A6-4479-9D7C-1FDECE75D81C}"/>
                </a:ext>
              </a:extLst>
            </p:cNvPr>
            <p:cNvSpPr txBox="1"/>
            <p:nvPr/>
          </p:nvSpPr>
          <p:spPr>
            <a:xfrm>
              <a:off x="6004652" y="935820"/>
              <a:ext cx="990600" cy="707886"/>
            </a:xfrm>
            <a:prstGeom prst="rect">
              <a:avLst/>
            </a:prstGeom>
            <a:noFill/>
          </p:spPr>
          <p:txBody>
            <a:bodyPr wrap="square" rtlCol="0">
              <a:spAutoFit/>
            </a:bodyPr>
            <a:lstStyle/>
            <a:p>
              <a:pPr algn="ctr"/>
              <a:r>
                <a:rPr lang="en-US" altLang="zh-CN" sz="4000" b="1" dirty="0">
                  <a:solidFill>
                    <a:schemeClr val="bg1">
                      <a:lumMod val="85000"/>
                    </a:schemeClr>
                  </a:solidFill>
                  <a:latin typeface="微软雅黑" panose="020B0503020204020204" pitchFamily="34" charset="-122"/>
                  <a:ea typeface="微软雅黑" panose="020B0503020204020204" pitchFamily="34" charset="-122"/>
                </a:rPr>
                <a:t>02</a:t>
              </a:r>
            </a:p>
          </p:txBody>
        </p:sp>
        <p:cxnSp>
          <p:nvCxnSpPr>
            <p:cNvPr id="12" name="直接连接符 11">
              <a:extLst>
                <a:ext uri="{FF2B5EF4-FFF2-40B4-BE49-F238E27FC236}">
                  <a16:creationId xmlns:a16="http://schemas.microsoft.com/office/drawing/2014/main" id="{9AB7DC79-541D-4C49-A4C2-A082D39F229C}"/>
                </a:ext>
              </a:extLst>
            </p:cNvPr>
            <p:cNvCxnSpPr/>
            <p:nvPr/>
          </p:nvCxnSpPr>
          <p:spPr>
            <a:xfrm flipV="1">
              <a:off x="6830140" y="1035547"/>
              <a:ext cx="98425" cy="388469"/>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8B2642D7-DB22-4052-A9BD-1B1343ADFF1D}"/>
                </a:ext>
              </a:extLst>
            </p:cNvPr>
            <p:cNvSpPr txBox="1"/>
            <p:nvPr/>
          </p:nvSpPr>
          <p:spPr>
            <a:xfrm>
              <a:off x="7016910" y="1002719"/>
              <a:ext cx="5441221" cy="584775"/>
            </a:xfrm>
            <a:prstGeom prst="rect">
              <a:avLst/>
            </a:prstGeom>
            <a:noFill/>
          </p:spPr>
          <p:txBody>
            <a:bodyPr wrap="square" rtlCol="0">
              <a:spAutoFit/>
            </a:bodyPr>
            <a:lstStyle/>
            <a:p>
              <a:r>
                <a:rPr lang="en-US" altLang="zh-CN" sz="3200" b="1" dirty="0">
                  <a:solidFill>
                    <a:schemeClr val="bg1">
                      <a:lumMod val="85000"/>
                    </a:schemeClr>
                  </a:solidFill>
                  <a:latin typeface="微软雅黑" panose="020B0503020204020204" pitchFamily="34" charset="-122"/>
                  <a:ea typeface="微软雅黑" panose="020B0503020204020204" pitchFamily="34" charset="-122"/>
                </a:rPr>
                <a:t>Experiments &amp; Results</a:t>
              </a:r>
              <a:endParaRPr lang="zh-CN" altLang="en-US" sz="3200" b="1" dirty="0">
                <a:solidFill>
                  <a:schemeClr val="bg1">
                    <a:lumMod val="85000"/>
                  </a:schemeClr>
                </a:solidFill>
                <a:latin typeface="微软雅黑" panose="020B0503020204020204" pitchFamily="34" charset="-122"/>
                <a:ea typeface="微软雅黑" panose="020B0503020204020204" pitchFamily="34" charset="-122"/>
              </a:endParaRPr>
            </a:p>
          </p:txBody>
        </p:sp>
      </p:grpSp>
      <p:grpSp>
        <p:nvGrpSpPr>
          <p:cNvPr id="14" name="组合 13">
            <a:extLst>
              <a:ext uri="{FF2B5EF4-FFF2-40B4-BE49-F238E27FC236}">
                <a16:creationId xmlns:a16="http://schemas.microsoft.com/office/drawing/2014/main" id="{B488767E-E290-43A2-A0CB-B08D78D6FF41}"/>
              </a:ext>
            </a:extLst>
          </p:cNvPr>
          <p:cNvGrpSpPr/>
          <p:nvPr/>
        </p:nvGrpSpPr>
        <p:grpSpPr>
          <a:xfrm>
            <a:off x="3348889" y="3913289"/>
            <a:ext cx="5047573" cy="707886"/>
            <a:chOff x="6004652" y="935820"/>
            <a:chExt cx="5047573" cy="707886"/>
          </a:xfrm>
        </p:grpSpPr>
        <p:sp>
          <p:nvSpPr>
            <p:cNvPr id="15" name="文本框 14">
              <a:extLst>
                <a:ext uri="{FF2B5EF4-FFF2-40B4-BE49-F238E27FC236}">
                  <a16:creationId xmlns:a16="http://schemas.microsoft.com/office/drawing/2014/main" id="{D0B144D8-83C5-4224-82DA-87A279602F84}"/>
                </a:ext>
              </a:extLst>
            </p:cNvPr>
            <p:cNvSpPr txBox="1"/>
            <p:nvPr/>
          </p:nvSpPr>
          <p:spPr>
            <a:xfrm>
              <a:off x="6004652" y="935820"/>
              <a:ext cx="990600" cy="707886"/>
            </a:xfrm>
            <a:prstGeom prst="rect">
              <a:avLst/>
            </a:prstGeom>
            <a:noFill/>
          </p:spPr>
          <p:txBody>
            <a:bodyPr wrap="square" rtlCol="0">
              <a:spAutoFit/>
            </a:bodyPr>
            <a:lstStyle/>
            <a:p>
              <a:pPr algn="ctr"/>
              <a:r>
                <a:rPr lang="en-US" altLang="zh-CN" sz="4000" b="1" dirty="0">
                  <a:solidFill>
                    <a:schemeClr val="bg1">
                      <a:lumMod val="85000"/>
                    </a:schemeClr>
                  </a:solidFill>
                  <a:latin typeface="微软雅黑" panose="020B0503020204020204" pitchFamily="34" charset="-122"/>
                  <a:ea typeface="微软雅黑" panose="020B0503020204020204" pitchFamily="34" charset="-122"/>
                </a:rPr>
                <a:t>03</a:t>
              </a:r>
            </a:p>
          </p:txBody>
        </p:sp>
        <p:cxnSp>
          <p:nvCxnSpPr>
            <p:cNvPr id="16" name="直接连接符 15">
              <a:extLst>
                <a:ext uri="{FF2B5EF4-FFF2-40B4-BE49-F238E27FC236}">
                  <a16:creationId xmlns:a16="http://schemas.microsoft.com/office/drawing/2014/main" id="{365E5F8F-0A20-4234-B327-653DB064A990}"/>
                </a:ext>
              </a:extLst>
            </p:cNvPr>
            <p:cNvCxnSpPr/>
            <p:nvPr/>
          </p:nvCxnSpPr>
          <p:spPr>
            <a:xfrm flipV="1">
              <a:off x="6830140" y="1035547"/>
              <a:ext cx="98425" cy="388469"/>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862DB33B-D05B-4B65-BECE-08ADB9264A91}"/>
                </a:ext>
              </a:extLst>
            </p:cNvPr>
            <p:cNvSpPr txBox="1"/>
            <p:nvPr/>
          </p:nvSpPr>
          <p:spPr>
            <a:xfrm>
              <a:off x="7016910" y="1002719"/>
              <a:ext cx="4035315" cy="584775"/>
            </a:xfrm>
            <a:prstGeom prst="rect">
              <a:avLst/>
            </a:prstGeom>
            <a:noFill/>
          </p:spPr>
          <p:txBody>
            <a:bodyPr wrap="square" rtlCol="0">
              <a:spAutoFit/>
            </a:bodyPr>
            <a:lstStyle/>
            <a:p>
              <a:r>
                <a:rPr lang="en-US" altLang="zh-CN" sz="3200" b="1" dirty="0">
                  <a:solidFill>
                    <a:schemeClr val="bg1">
                      <a:lumMod val="85000"/>
                    </a:schemeClr>
                  </a:solidFill>
                  <a:latin typeface="微软雅黑" panose="020B0503020204020204" pitchFamily="34" charset="-122"/>
                  <a:ea typeface="微软雅黑" panose="020B0503020204020204" pitchFamily="34" charset="-122"/>
                </a:rPr>
                <a:t>Conclusions</a:t>
              </a:r>
              <a:endParaRPr lang="zh-CN" altLang="en-US" sz="3200" b="1" dirty="0">
                <a:solidFill>
                  <a:schemeClr val="bg1">
                    <a:lumMod val="85000"/>
                  </a:schemeClr>
                </a:solidFill>
                <a:latin typeface="微软雅黑" panose="020B0503020204020204" pitchFamily="34" charset="-122"/>
                <a:ea typeface="微软雅黑" panose="020B0503020204020204" pitchFamily="34" charset="-122"/>
              </a:endParaRPr>
            </a:p>
          </p:txBody>
        </p:sp>
      </p:grpSp>
      <p:sp>
        <p:nvSpPr>
          <p:cNvPr id="19" name="箭头: 燕尾形 18">
            <a:extLst>
              <a:ext uri="{FF2B5EF4-FFF2-40B4-BE49-F238E27FC236}">
                <a16:creationId xmlns:a16="http://schemas.microsoft.com/office/drawing/2014/main" id="{CCBEE555-A71A-4B8B-877B-57C7CA7ED99F}"/>
              </a:ext>
            </a:extLst>
          </p:cNvPr>
          <p:cNvSpPr/>
          <p:nvPr/>
        </p:nvSpPr>
        <p:spPr>
          <a:xfrm>
            <a:off x="2526423" y="1958939"/>
            <a:ext cx="755779" cy="707886"/>
          </a:xfrm>
          <a:prstGeom prst="notch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8949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06969857-CD1C-4327-A525-BA369C80F6FF}"/>
              </a:ext>
            </a:extLst>
          </p:cNvPr>
          <p:cNvSpPr txBox="1"/>
          <p:nvPr/>
        </p:nvSpPr>
        <p:spPr>
          <a:xfrm>
            <a:off x="258809" y="5468548"/>
            <a:ext cx="4230475" cy="369332"/>
          </a:xfrm>
          <a:prstGeom prst="rect">
            <a:avLst/>
          </a:prstGeom>
          <a:noFill/>
        </p:spPr>
        <p:txBody>
          <a:bodyPr wrap="square">
            <a:spAutoFit/>
          </a:bodyPr>
          <a:lstStyle/>
          <a:p>
            <a:pPr marL="342900" indent="-342900">
              <a:buFont typeface="+mj-ea"/>
              <a:buAutoNum type="circleNumDbPlain"/>
            </a:pPr>
            <a:r>
              <a:rPr lang="en-US" altLang="zh-CN" b="1" dirty="0">
                <a:latin typeface="微软雅黑" panose="020B0503020204020204" pitchFamily="34" charset="-122"/>
                <a:ea typeface="微软雅黑" panose="020B0503020204020204" pitchFamily="34" charset="-122"/>
              </a:rPr>
              <a:t>Residual fluid porosity(</a:t>
            </a:r>
            <a:r>
              <a:rPr lang="hy-AM" altLang="zh-CN" i="1" dirty="0">
                <a:latin typeface="Times New Roman" panose="02020603050405020304" pitchFamily="18" charset="0"/>
                <a:cs typeface="Times New Roman" panose="02020603050405020304" pitchFamily="18" charset="0"/>
              </a:rPr>
              <a:t>Փ</a:t>
            </a:r>
            <a:r>
              <a:rPr lang="en-US" altLang="zh-CN" i="1" baseline="-25000" dirty="0">
                <a:latin typeface="Times New Roman" panose="02020603050405020304" pitchFamily="18" charset="0"/>
                <a:cs typeface="Times New Roman" panose="02020603050405020304" pitchFamily="18" charset="0"/>
              </a:rPr>
              <a:t>1</a:t>
            </a:r>
            <a:r>
              <a:rPr lang="en-US" altLang="zh-CN" b="1" dirty="0">
                <a:latin typeface="微软雅黑" panose="020B0503020204020204" pitchFamily="34" charset="-122"/>
                <a:ea typeface="微软雅黑" panose="020B0503020204020204" pitchFamily="34" charset="-122"/>
              </a:rPr>
              <a:t>)</a:t>
            </a:r>
          </a:p>
        </p:txBody>
      </p:sp>
      <p:sp>
        <p:nvSpPr>
          <p:cNvPr id="13" name="文本框 12">
            <a:extLst>
              <a:ext uri="{FF2B5EF4-FFF2-40B4-BE49-F238E27FC236}">
                <a16:creationId xmlns:a16="http://schemas.microsoft.com/office/drawing/2014/main" id="{FE08F59D-B6AA-4137-A59F-06345A85A15E}"/>
              </a:ext>
            </a:extLst>
          </p:cNvPr>
          <p:cNvSpPr txBox="1"/>
          <p:nvPr/>
        </p:nvSpPr>
        <p:spPr>
          <a:xfrm>
            <a:off x="4208298" y="5456617"/>
            <a:ext cx="3826641" cy="369332"/>
          </a:xfrm>
          <a:prstGeom prst="rect">
            <a:avLst/>
          </a:prstGeom>
          <a:noFill/>
        </p:spPr>
        <p:txBody>
          <a:bodyPr wrap="square">
            <a:spAutoFit/>
          </a:bodyPr>
          <a:lstStyle/>
          <a:p>
            <a:pPr marL="342900" indent="-342900">
              <a:buFont typeface="+mj-ea"/>
              <a:buAutoNum type="circleNumDbPlain" startAt="2"/>
            </a:pPr>
            <a:r>
              <a:rPr lang="en-US" altLang="zh-CN" b="1" dirty="0">
                <a:latin typeface="微软雅黑" panose="020B0503020204020204" pitchFamily="34" charset="-122"/>
                <a:ea typeface="微软雅黑" panose="020B0503020204020204" pitchFamily="34" charset="-122"/>
              </a:rPr>
              <a:t>Fluid saturated porosity (</a:t>
            </a:r>
            <a:r>
              <a:rPr lang="hy-AM" altLang="zh-CN" sz="1800" i="1" dirty="0">
                <a:latin typeface="Times New Roman" panose="02020603050405020304" pitchFamily="18" charset="0"/>
                <a:cs typeface="Times New Roman" panose="02020603050405020304" pitchFamily="18" charset="0"/>
              </a:rPr>
              <a:t>Փ</a:t>
            </a:r>
            <a:r>
              <a:rPr lang="en-US" altLang="zh-CN" sz="1800" i="1" baseline="-25000" dirty="0">
                <a:latin typeface="Times New Roman" panose="02020603050405020304" pitchFamily="18" charset="0"/>
                <a:cs typeface="Times New Roman" panose="02020603050405020304" pitchFamily="18" charset="0"/>
              </a:rPr>
              <a:t>2</a:t>
            </a:r>
            <a:r>
              <a:rPr lang="en-US" altLang="zh-CN" b="1" dirty="0">
                <a:latin typeface="微软雅黑" panose="020B0503020204020204" pitchFamily="34" charset="-122"/>
                <a:ea typeface="微软雅黑" panose="020B0503020204020204" pitchFamily="34" charset="-122"/>
              </a:rPr>
              <a:t>)</a:t>
            </a:r>
          </a:p>
        </p:txBody>
      </p:sp>
      <p:pic>
        <p:nvPicPr>
          <p:cNvPr id="22" name="图片 21">
            <a:extLst>
              <a:ext uri="{FF2B5EF4-FFF2-40B4-BE49-F238E27FC236}">
                <a16:creationId xmlns:a16="http://schemas.microsoft.com/office/drawing/2014/main" id="{38496887-7290-483E-9EEA-1EC9DFC37A48}"/>
              </a:ext>
            </a:extLst>
          </p:cNvPr>
          <p:cNvPicPr>
            <a:picLocks noChangeAspect="1"/>
          </p:cNvPicPr>
          <p:nvPr/>
        </p:nvPicPr>
        <p:blipFill rotWithShape="1">
          <a:blip r:embed="rId3"/>
          <a:srcRect t="9875" b="4925"/>
          <a:stretch/>
        </p:blipFill>
        <p:spPr>
          <a:xfrm>
            <a:off x="303329" y="2533789"/>
            <a:ext cx="3494966" cy="2977752"/>
          </a:xfrm>
          <a:prstGeom prst="rect">
            <a:avLst/>
          </a:prstGeom>
        </p:spPr>
      </p:pic>
      <p:cxnSp>
        <p:nvCxnSpPr>
          <p:cNvPr id="15" name="直接连接符 14">
            <a:extLst>
              <a:ext uri="{FF2B5EF4-FFF2-40B4-BE49-F238E27FC236}">
                <a16:creationId xmlns:a16="http://schemas.microsoft.com/office/drawing/2014/main" id="{A1560CC7-B708-43DB-B62A-9E37FCDD4A02}"/>
              </a:ext>
            </a:extLst>
          </p:cNvPr>
          <p:cNvCxnSpPr/>
          <p:nvPr/>
        </p:nvCxnSpPr>
        <p:spPr>
          <a:xfrm>
            <a:off x="0" y="1047565"/>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7" name="Picture 2" descr="2021年中国石油大学(华东)概况_聚志愿">
            <a:extLst>
              <a:ext uri="{FF2B5EF4-FFF2-40B4-BE49-F238E27FC236}">
                <a16:creationId xmlns:a16="http://schemas.microsoft.com/office/drawing/2014/main" id="{E2236B9E-7A14-4604-9FBB-F6D1B30F23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685" y="205021"/>
            <a:ext cx="745098" cy="747521"/>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5F897265-8DD0-4A02-B602-5683719703DA}"/>
              </a:ext>
            </a:extLst>
          </p:cNvPr>
          <p:cNvPicPr>
            <a:picLocks noChangeAspect="1"/>
          </p:cNvPicPr>
          <p:nvPr/>
        </p:nvPicPr>
        <p:blipFill rotWithShape="1">
          <a:blip r:embed="rId5"/>
          <a:srcRect l="26623" r="28030" b="4593"/>
          <a:stretch/>
        </p:blipFill>
        <p:spPr>
          <a:xfrm>
            <a:off x="7878401" y="3132887"/>
            <a:ext cx="4024255" cy="525876"/>
          </a:xfrm>
          <a:prstGeom prst="rect">
            <a:avLst/>
          </a:prstGeom>
        </p:spPr>
      </p:pic>
      <p:pic>
        <p:nvPicPr>
          <p:cNvPr id="25" name="图片 24">
            <a:extLst>
              <a:ext uri="{FF2B5EF4-FFF2-40B4-BE49-F238E27FC236}">
                <a16:creationId xmlns:a16="http://schemas.microsoft.com/office/drawing/2014/main" id="{C3A5D956-F9AA-44AE-92C6-AE78ED23E8DD}"/>
              </a:ext>
            </a:extLst>
          </p:cNvPr>
          <p:cNvPicPr>
            <a:picLocks noChangeAspect="1"/>
          </p:cNvPicPr>
          <p:nvPr/>
        </p:nvPicPr>
        <p:blipFill rotWithShape="1">
          <a:blip r:embed="rId6"/>
          <a:srcRect l="37128" r="36603"/>
          <a:stretch/>
        </p:blipFill>
        <p:spPr>
          <a:xfrm>
            <a:off x="8535079" y="3889469"/>
            <a:ext cx="2427498" cy="552940"/>
          </a:xfrm>
          <a:prstGeom prst="rect">
            <a:avLst/>
          </a:prstGeom>
        </p:spPr>
      </p:pic>
      <p:sp>
        <p:nvSpPr>
          <p:cNvPr id="28" name="文本框 27">
            <a:extLst>
              <a:ext uri="{FF2B5EF4-FFF2-40B4-BE49-F238E27FC236}">
                <a16:creationId xmlns:a16="http://schemas.microsoft.com/office/drawing/2014/main" id="{27897D9A-8BCF-4618-90F3-1B05DE861281}"/>
              </a:ext>
            </a:extLst>
          </p:cNvPr>
          <p:cNvSpPr txBox="1"/>
          <p:nvPr/>
        </p:nvSpPr>
        <p:spPr>
          <a:xfrm>
            <a:off x="2050812" y="2924837"/>
            <a:ext cx="412292" cy="338554"/>
          </a:xfrm>
          <a:prstGeom prst="rect">
            <a:avLst/>
          </a:prstGeom>
          <a:solidFill>
            <a:schemeClr val="accent2">
              <a:lumMod val="20000"/>
              <a:lumOff val="80000"/>
            </a:schemeClr>
          </a:solid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N</a:t>
            </a:r>
            <a:r>
              <a:rPr lang="en-US" altLang="zh-CN" sz="1600" baseline="-25000" dirty="0">
                <a:latin typeface="Times New Roman" panose="02020603050405020304" pitchFamily="18" charset="0"/>
                <a:cs typeface="Times New Roman" panose="02020603050405020304" pitchFamily="18" charset="0"/>
              </a:rPr>
              <a:t>o</a:t>
            </a:r>
            <a:endParaRPr lang="zh-CN" altLang="en-US" sz="1600" baseline="-25000" dirty="0">
              <a:latin typeface="Times New Roman" panose="02020603050405020304" pitchFamily="18" charset="0"/>
              <a:cs typeface="Times New Roman" panose="02020603050405020304" pitchFamily="18" charset="0"/>
            </a:endParaRPr>
          </a:p>
        </p:txBody>
      </p:sp>
      <p:sp>
        <p:nvSpPr>
          <p:cNvPr id="29" name="文本框 28">
            <a:extLst>
              <a:ext uri="{FF2B5EF4-FFF2-40B4-BE49-F238E27FC236}">
                <a16:creationId xmlns:a16="http://schemas.microsoft.com/office/drawing/2014/main" id="{B2506383-40A8-4B17-B4B0-1ECF4DF0FC8A}"/>
              </a:ext>
            </a:extLst>
          </p:cNvPr>
          <p:cNvSpPr txBox="1"/>
          <p:nvPr/>
        </p:nvSpPr>
        <p:spPr>
          <a:xfrm>
            <a:off x="1815875" y="4165939"/>
            <a:ext cx="431528" cy="338554"/>
          </a:xfrm>
          <a:prstGeom prst="rect">
            <a:avLst/>
          </a:prstGeom>
          <a:solidFill>
            <a:schemeClr val="accent2">
              <a:lumMod val="20000"/>
              <a:lumOff val="80000"/>
            </a:schemeClr>
          </a:solidFill>
        </p:spPr>
        <p:txBody>
          <a:bodyPr wrap="none" rtlCol="0">
            <a:spAutoFit/>
          </a:bodyPr>
          <a:lstStyle/>
          <a:p>
            <a:r>
              <a:rPr lang="en-US" altLang="zh-CN" sz="1600" dirty="0" err="1">
                <a:latin typeface="Times New Roman" panose="02020603050405020304" pitchFamily="18" charset="0"/>
                <a:cs typeface="Times New Roman" panose="02020603050405020304" pitchFamily="18" charset="0"/>
              </a:rPr>
              <a:t>N</a:t>
            </a:r>
            <a:r>
              <a:rPr lang="en-US" altLang="zh-CN" sz="1600" baseline="-25000" dirty="0" err="1">
                <a:latin typeface="Times New Roman" panose="02020603050405020304" pitchFamily="18" charset="0"/>
                <a:cs typeface="Times New Roman" panose="02020603050405020304" pitchFamily="18" charset="0"/>
              </a:rPr>
              <a:t>w</a:t>
            </a:r>
            <a:endParaRPr lang="zh-CN" altLang="en-US" sz="1600" baseline="-25000" dirty="0">
              <a:latin typeface="Times New Roman" panose="02020603050405020304" pitchFamily="18" charset="0"/>
              <a:cs typeface="Times New Roman" panose="02020603050405020304" pitchFamily="18" charset="0"/>
            </a:endParaRPr>
          </a:p>
        </p:txBody>
      </p:sp>
      <p:sp>
        <p:nvSpPr>
          <p:cNvPr id="30" name="文本框 29">
            <a:extLst>
              <a:ext uri="{FF2B5EF4-FFF2-40B4-BE49-F238E27FC236}">
                <a16:creationId xmlns:a16="http://schemas.microsoft.com/office/drawing/2014/main" id="{2213D1CF-220F-4AF1-B425-6A0243AD52B4}"/>
              </a:ext>
            </a:extLst>
          </p:cNvPr>
          <p:cNvSpPr txBox="1"/>
          <p:nvPr/>
        </p:nvSpPr>
        <p:spPr>
          <a:xfrm>
            <a:off x="5787608" y="4617564"/>
            <a:ext cx="385042" cy="338554"/>
          </a:xfrm>
          <a:prstGeom prst="rect">
            <a:avLst/>
          </a:prstGeom>
          <a:solidFill>
            <a:schemeClr val="accent2">
              <a:lumMod val="20000"/>
              <a:lumOff val="80000"/>
            </a:schemeClr>
          </a:solidFill>
        </p:spPr>
        <p:txBody>
          <a:bodyPr wrap="none" rtlCol="0">
            <a:spAutoFit/>
          </a:bodyPr>
          <a:lstStyle/>
          <a:p>
            <a:r>
              <a:rPr lang="en-US" altLang="zh-CN" sz="1600" dirty="0">
                <a:latin typeface="Times New Roman" panose="02020603050405020304" pitchFamily="18" charset="0"/>
                <a:cs typeface="Times New Roman" panose="02020603050405020304" pitchFamily="18" charset="0"/>
              </a:rPr>
              <a:t>N</a:t>
            </a:r>
            <a:r>
              <a:rPr lang="en-US" altLang="zh-CN" sz="1600" baseline="-25000" dirty="0">
                <a:latin typeface="Times New Roman" panose="02020603050405020304" pitchFamily="18" charset="0"/>
                <a:cs typeface="Times New Roman" panose="02020603050405020304" pitchFamily="18" charset="0"/>
              </a:rPr>
              <a:t>s</a:t>
            </a:r>
            <a:endParaRPr lang="zh-CN" altLang="en-US" sz="1600" baseline="-25000" dirty="0">
              <a:latin typeface="Times New Roman" panose="02020603050405020304" pitchFamily="18" charset="0"/>
              <a:cs typeface="Times New Roman" panose="02020603050405020304" pitchFamily="18" charset="0"/>
            </a:endParaRPr>
          </a:p>
        </p:txBody>
      </p:sp>
      <p:sp>
        <p:nvSpPr>
          <p:cNvPr id="31" name="文本框 30">
            <a:extLst>
              <a:ext uri="{FF2B5EF4-FFF2-40B4-BE49-F238E27FC236}">
                <a16:creationId xmlns:a16="http://schemas.microsoft.com/office/drawing/2014/main" id="{4C2AB9E2-3B4C-49E3-86DA-972CC8185AC7}"/>
              </a:ext>
            </a:extLst>
          </p:cNvPr>
          <p:cNvSpPr txBox="1"/>
          <p:nvPr/>
        </p:nvSpPr>
        <p:spPr>
          <a:xfrm>
            <a:off x="8963219" y="6352381"/>
            <a:ext cx="3228781" cy="369332"/>
          </a:xfrm>
          <a:prstGeom prst="rect">
            <a:avLst/>
          </a:prstGeom>
          <a:noFill/>
        </p:spPr>
        <p:txBody>
          <a:bodyPr wrap="square">
            <a:spAutoFit/>
          </a:bodyPr>
          <a:lstStyle/>
          <a:p>
            <a:r>
              <a:rPr lang="en-US" altLang="zh-CN" b="1" dirty="0">
                <a:latin typeface="微软雅黑" panose="020B0503020204020204" pitchFamily="34" charset="-122"/>
                <a:ea typeface="微软雅黑" panose="020B0503020204020204" pitchFamily="34" charset="-122"/>
                <a:cs typeface="Times New Roman" panose="02020603050405020304" pitchFamily="18" charset="0"/>
              </a:rPr>
              <a:t>AAPG Bulletin submitted  </a:t>
            </a:r>
          </a:p>
        </p:txBody>
      </p:sp>
      <p:pic>
        <p:nvPicPr>
          <p:cNvPr id="36" name="图片 35">
            <a:extLst>
              <a:ext uri="{FF2B5EF4-FFF2-40B4-BE49-F238E27FC236}">
                <a16:creationId xmlns:a16="http://schemas.microsoft.com/office/drawing/2014/main" id="{3CC18A42-FC63-48ED-A643-2B8F33C7F60B}"/>
              </a:ext>
            </a:extLst>
          </p:cNvPr>
          <p:cNvPicPr>
            <a:picLocks noChangeAspect="1"/>
          </p:cNvPicPr>
          <p:nvPr/>
        </p:nvPicPr>
        <p:blipFill rotWithShape="1">
          <a:blip r:embed="rId7"/>
          <a:srcRect l="6880" r="6316"/>
          <a:stretch/>
        </p:blipFill>
        <p:spPr>
          <a:xfrm>
            <a:off x="4658598" y="6016260"/>
            <a:ext cx="4756113" cy="809289"/>
          </a:xfrm>
          <a:prstGeom prst="rect">
            <a:avLst/>
          </a:prstGeom>
        </p:spPr>
      </p:pic>
      <p:sp>
        <p:nvSpPr>
          <p:cNvPr id="38" name="矩形 37">
            <a:extLst>
              <a:ext uri="{FF2B5EF4-FFF2-40B4-BE49-F238E27FC236}">
                <a16:creationId xmlns:a16="http://schemas.microsoft.com/office/drawing/2014/main" id="{34C24694-1BBA-4003-A72A-750D1BD52216}"/>
              </a:ext>
            </a:extLst>
          </p:cNvPr>
          <p:cNvSpPr/>
          <p:nvPr/>
        </p:nvSpPr>
        <p:spPr>
          <a:xfrm>
            <a:off x="4419453" y="6040606"/>
            <a:ext cx="7772547" cy="841740"/>
          </a:xfrm>
          <a:prstGeom prst="rect">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文本框 2">
            <a:extLst>
              <a:ext uri="{FF2B5EF4-FFF2-40B4-BE49-F238E27FC236}">
                <a16:creationId xmlns:a16="http://schemas.microsoft.com/office/drawing/2014/main" id="{76EFC196-3828-DC9D-6D6B-E6EC12CD4E39}"/>
              </a:ext>
            </a:extLst>
          </p:cNvPr>
          <p:cNvSpPr txBox="1"/>
          <p:nvPr/>
        </p:nvSpPr>
        <p:spPr>
          <a:xfrm>
            <a:off x="781624" y="1910783"/>
            <a:ext cx="3184843" cy="646331"/>
          </a:xfrm>
          <a:prstGeom prst="rect">
            <a:avLst/>
          </a:prstGeom>
          <a:noFill/>
        </p:spPr>
        <p:txBody>
          <a:bodyPr wrap="square">
            <a:spAutoFit/>
          </a:bodyPr>
          <a:lstStyle/>
          <a:p>
            <a:r>
              <a:rPr lang="en-US" altLang="zh-CN" sz="1800" b="1" dirty="0">
                <a:solidFill>
                  <a:srgbClr val="FF0000"/>
                </a:solidFill>
                <a:latin typeface="微软雅黑" panose="020B0503020204020204" pitchFamily="34" charset="-122"/>
                <a:ea typeface="微软雅黑" panose="020B0503020204020204" pitchFamily="34" charset="-122"/>
              </a:rPr>
              <a:t>2</a:t>
            </a:r>
            <a:r>
              <a:rPr lang="zh-CN" altLang="en-US" sz="1800" b="1" dirty="0">
                <a:solidFill>
                  <a:srgbClr val="FF0000"/>
                </a:solidFill>
                <a:latin typeface="微软雅黑" panose="020B0503020204020204" pitchFamily="34" charset="-122"/>
                <a:ea typeface="微软雅黑" panose="020B0503020204020204" pitchFamily="34" charset="-122"/>
              </a:rPr>
              <a:t>、</a:t>
            </a:r>
            <a:r>
              <a:rPr lang="en-US" altLang="zh-CN" sz="1800" b="1" dirty="0">
                <a:solidFill>
                  <a:srgbClr val="FF0000"/>
                </a:solidFill>
                <a:latin typeface="微软雅黑" panose="020B0503020204020204" pitchFamily="34" charset="-122"/>
                <a:ea typeface="微软雅黑" panose="020B0503020204020204" pitchFamily="34" charset="-122"/>
              </a:rPr>
              <a:t>conventional coring shale samples,</a:t>
            </a:r>
          </a:p>
        </p:txBody>
      </p:sp>
      <p:sp>
        <p:nvSpPr>
          <p:cNvPr id="4" name="文本框 3">
            <a:extLst>
              <a:ext uri="{FF2B5EF4-FFF2-40B4-BE49-F238E27FC236}">
                <a16:creationId xmlns:a16="http://schemas.microsoft.com/office/drawing/2014/main" id="{179987B2-B284-1901-8B7C-D8827D12763F}"/>
              </a:ext>
            </a:extLst>
          </p:cNvPr>
          <p:cNvSpPr txBox="1"/>
          <p:nvPr/>
        </p:nvSpPr>
        <p:spPr>
          <a:xfrm>
            <a:off x="8477401" y="5435337"/>
            <a:ext cx="3507027" cy="369332"/>
          </a:xfrm>
          <a:prstGeom prst="rect">
            <a:avLst/>
          </a:prstGeom>
          <a:noFill/>
        </p:spPr>
        <p:txBody>
          <a:bodyPr wrap="square">
            <a:spAutoFit/>
          </a:bodyPr>
          <a:lstStyle/>
          <a:p>
            <a:r>
              <a:rPr lang="zh-CN" altLang="en-US" b="1" dirty="0">
                <a:latin typeface="微软雅黑" panose="020B0503020204020204" pitchFamily="34" charset="-122"/>
                <a:ea typeface="微软雅黑" panose="020B0503020204020204" pitchFamily="34" charset="-122"/>
              </a:rPr>
              <a:t>③</a:t>
            </a:r>
            <a:r>
              <a:rPr lang="en-US" altLang="zh-CN" b="1" dirty="0">
                <a:latin typeface="微软雅黑" panose="020B0503020204020204" pitchFamily="34" charset="-122"/>
                <a:ea typeface="微软雅黑" panose="020B0503020204020204" pitchFamily="34" charset="-122"/>
              </a:rPr>
              <a:t>Shale porosity</a:t>
            </a:r>
            <a:r>
              <a:rPr lang="zh-CN" altLang="en-US" sz="1800" dirty="0">
                <a:latin typeface="Times New Roman" panose="02020603050405020304" pitchFamily="18" charset="0"/>
                <a:cs typeface="Times New Roman" panose="02020603050405020304" pitchFamily="18" charset="0"/>
              </a:rPr>
              <a:t>（</a:t>
            </a:r>
            <a:r>
              <a:rPr lang="hy-AM" altLang="zh-CN" sz="1800" i="1" dirty="0">
                <a:latin typeface="Times New Roman" panose="02020603050405020304" pitchFamily="18" charset="0"/>
                <a:cs typeface="Times New Roman" panose="02020603050405020304" pitchFamily="18" charset="0"/>
              </a:rPr>
              <a:t>Փ</a:t>
            </a:r>
            <a:r>
              <a:rPr lang="en-US" altLang="zh-CN" sz="1800" i="1" baseline="-25000" dirty="0">
                <a:latin typeface="Times New Roman" panose="02020603050405020304" pitchFamily="18" charset="0"/>
                <a:cs typeface="Times New Roman" panose="02020603050405020304" pitchFamily="18" charset="0"/>
              </a:rPr>
              <a:t>1</a:t>
            </a:r>
            <a:r>
              <a:rPr lang="en-US" altLang="zh-CN" sz="1800" i="1" dirty="0">
                <a:latin typeface="Times New Roman" panose="02020603050405020304" pitchFamily="18" charset="0"/>
                <a:cs typeface="Times New Roman" panose="02020603050405020304" pitchFamily="18" charset="0"/>
              </a:rPr>
              <a:t>+</a:t>
            </a:r>
            <a:r>
              <a:rPr lang="hy-AM" altLang="zh-CN" sz="1800" i="1" dirty="0">
                <a:latin typeface="Times New Roman" panose="02020603050405020304" pitchFamily="18" charset="0"/>
                <a:cs typeface="Times New Roman" panose="02020603050405020304" pitchFamily="18" charset="0"/>
              </a:rPr>
              <a:t> Փ</a:t>
            </a:r>
            <a:r>
              <a:rPr lang="en-US" altLang="zh-CN" sz="1800" i="1" baseline="-25000" dirty="0">
                <a:latin typeface="Times New Roman" panose="02020603050405020304" pitchFamily="18" charset="0"/>
                <a:cs typeface="Times New Roman" panose="02020603050405020304" pitchFamily="18" charset="0"/>
              </a:rPr>
              <a:t>2</a:t>
            </a:r>
            <a:r>
              <a:rPr lang="en-US" altLang="zh-CN" sz="1800" i="1" dirty="0">
                <a:latin typeface="Times New Roman" panose="02020603050405020304" pitchFamily="18" charset="0"/>
                <a:cs typeface="Times New Roman" panose="02020603050405020304" pitchFamily="18" charset="0"/>
              </a:rPr>
              <a:t> </a:t>
            </a:r>
            <a:r>
              <a:rPr lang="zh-CN" altLang="en-US" sz="1800" dirty="0">
                <a:latin typeface="Times New Roman" panose="02020603050405020304" pitchFamily="18" charset="0"/>
                <a:cs typeface="Times New Roman" panose="02020603050405020304" pitchFamily="18" charset="0"/>
              </a:rPr>
              <a:t>）</a:t>
            </a:r>
            <a:endParaRPr lang="en-US" altLang="zh-CN" b="1" dirty="0">
              <a:latin typeface="微软雅黑" panose="020B0503020204020204" pitchFamily="34" charset="-122"/>
              <a:ea typeface="微软雅黑" panose="020B0503020204020204" pitchFamily="34" charset="-122"/>
            </a:endParaRPr>
          </a:p>
        </p:txBody>
      </p:sp>
      <p:grpSp>
        <p:nvGrpSpPr>
          <p:cNvPr id="24" name="组合 23">
            <a:extLst>
              <a:ext uri="{FF2B5EF4-FFF2-40B4-BE49-F238E27FC236}">
                <a16:creationId xmlns:a16="http://schemas.microsoft.com/office/drawing/2014/main" id="{AE5C8D64-C2B5-47AD-964B-DBA1A467102B}"/>
              </a:ext>
            </a:extLst>
          </p:cNvPr>
          <p:cNvGrpSpPr/>
          <p:nvPr/>
        </p:nvGrpSpPr>
        <p:grpSpPr>
          <a:xfrm>
            <a:off x="3881452" y="2643983"/>
            <a:ext cx="3914343" cy="2824565"/>
            <a:chOff x="3881452" y="2643983"/>
            <a:chExt cx="3914343" cy="2824565"/>
          </a:xfrm>
        </p:grpSpPr>
        <p:grpSp>
          <p:nvGrpSpPr>
            <p:cNvPr id="9" name="组合 8">
              <a:extLst>
                <a:ext uri="{FF2B5EF4-FFF2-40B4-BE49-F238E27FC236}">
                  <a16:creationId xmlns:a16="http://schemas.microsoft.com/office/drawing/2014/main" id="{370631C3-765B-4021-91DF-74B5877D6AB7}"/>
                </a:ext>
              </a:extLst>
            </p:cNvPr>
            <p:cNvGrpSpPr/>
            <p:nvPr/>
          </p:nvGrpSpPr>
          <p:grpSpPr>
            <a:xfrm>
              <a:off x="3881452" y="2643983"/>
              <a:ext cx="3914343" cy="2824565"/>
              <a:chOff x="3881452" y="2643983"/>
              <a:chExt cx="3914343" cy="2824565"/>
            </a:xfrm>
          </p:grpSpPr>
          <p:grpSp>
            <p:nvGrpSpPr>
              <p:cNvPr id="18" name="组合 17">
                <a:extLst>
                  <a:ext uri="{FF2B5EF4-FFF2-40B4-BE49-F238E27FC236}">
                    <a16:creationId xmlns:a16="http://schemas.microsoft.com/office/drawing/2014/main" id="{3E929B24-E6E9-4AD6-AA4F-DAD7294ECF86}"/>
                  </a:ext>
                </a:extLst>
              </p:cNvPr>
              <p:cNvGrpSpPr/>
              <p:nvPr/>
            </p:nvGrpSpPr>
            <p:grpSpPr>
              <a:xfrm>
                <a:off x="3939995" y="2643983"/>
                <a:ext cx="3855800" cy="2824565"/>
                <a:chOff x="8430092" y="3319197"/>
                <a:chExt cx="3406625" cy="2750713"/>
              </a:xfrm>
            </p:grpSpPr>
            <p:pic>
              <p:nvPicPr>
                <p:cNvPr id="19" name="图片 18">
                  <a:extLst>
                    <a:ext uri="{FF2B5EF4-FFF2-40B4-BE49-F238E27FC236}">
                      <a16:creationId xmlns:a16="http://schemas.microsoft.com/office/drawing/2014/main" id="{47C6525D-7341-41DA-B963-28A80FA64F4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30092" y="3319197"/>
                  <a:ext cx="3406625" cy="2750713"/>
                </a:xfrm>
                <a:prstGeom prst="rect">
                  <a:avLst/>
                </a:prstGeom>
                <a:noFill/>
                <a:ln>
                  <a:noFill/>
                </a:ln>
              </p:spPr>
            </p:pic>
            <p:sp>
              <p:nvSpPr>
                <p:cNvPr id="20" name="任意多边形: 形状 19">
                  <a:extLst>
                    <a:ext uri="{FF2B5EF4-FFF2-40B4-BE49-F238E27FC236}">
                      <a16:creationId xmlns:a16="http://schemas.microsoft.com/office/drawing/2014/main" id="{DC1C5E81-C0CF-4FB0-B23A-35F4BF45245D}"/>
                    </a:ext>
                  </a:extLst>
                </p:cNvPr>
                <p:cNvSpPr/>
                <p:nvPr/>
              </p:nvSpPr>
              <p:spPr>
                <a:xfrm>
                  <a:off x="8994775" y="3582646"/>
                  <a:ext cx="1730375" cy="2075203"/>
                </a:xfrm>
                <a:custGeom>
                  <a:avLst/>
                  <a:gdLst>
                    <a:gd name="connsiteX0" fmla="*/ 0 w 1730375"/>
                    <a:gd name="connsiteY0" fmla="*/ 2072029 h 2072029"/>
                    <a:gd name="connsiteX1" fmla="*/ 203200 w 1730375"/>
                    <a:gd name="connsiteY1" fmla="*/ 2024404 h 2072029"/>
                    <a:gd name="connsiteX2" fmla="*/ 298450 w 1730375"/>
                    <a:gd name="connsiteY2" fmla="*/ 1970429 h 2072029"/>
                    <a:gd name="connsiteX3" fmla="*/ 396875 w 1730375"/>
                    <a:gd name="connsiteY3" fmla="*/ 1862479 h 2072029"/>
                    <a:gd name="connsiteX4" fmla="*/ 555625 w 1730375"/>
                    <a:gd name="connsiteY4" fmla="*/ 1643404 h 2072029"/>
                    <a:gd name="connsiteX5" fmla="*/ 644525 w 1730375"/>
                    <a:gd name="connsiteY5" fmla="*/ 1487829 h 2072029"/>
                    <a:gd name="connsiteX6" fmla="*/ 781050 w 1730375"/>
                    <a:gd name="connsiteY6" fmla="*/ 1351304 h 2072029"/>
                    <a:gd name="connsiteX7" fmla="*/ 879475 w 1730375"/>
                    <a:gd name="connsiteY7" fmla="*/ 1233829 h 2072029"/>
                    <a:gd name="connsiteX8" fmla="*/ 993775 w 1730375"/>
                    <a:gd name="connsiteY8" fmla="*/ 986179 h 2072029"/>
                    <a:gd name="connsiteX9" fmla="*/ 1181100 w 1730375"/>
                    <a:gd name="connsiteY9" fmla="*/ 259104 h 2072029"/>
                    <a:gd name="connsiteX10" fmla="*/ 1298575 w 1730375"/>
                    <a:gd name="connsiteY10" fmla="*/ 24154 h 2072029"/>
                    <a:gd name="connsiteX11" fmla="*/ 1355725 w 1730375"/>
                    <a:gd name="connsiteY11" fmla="*/ 27329 h 2072029"/>
                    <a:gd name="connsiteX12" fmla="*/ 1419225 w 1730375"/>
                    <a:gd name="connsiteY12" fmla="*/ 198779 h 2072029"/>
                    <a:gd name="connsiteX13" fmla="*/ 1558925 w 1730375"/>
                    <a:gd name="connsiteY13" fmla="*/ 1056029 h 2072029"/>
                    <a:gd name="connsiteX14" fmla="*/ 1730375 w 1730375"/>
                    <a:gd name="connsiteY14" fmla="*/ 2052979 h 207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0375" h="2072029">
                      <a:moveTo>
                        <a:pt x="0" y="2072029"/>
                      </a:moveTo>
                      <a:cubicBezTo>
                        <a:pt x="76729" y="2056683"/>
                        <a:pt x="153458" y="2041337"/>
                        <a:pt x="203200" y="2024404"/>
                      </a:cubicBezTo>
                      <a:cubicBezTo>
                        <a:pt x="252942" y="2007471"/>
                        <a:pt x="266171" y="1997416"/>
                        <a:pt x="298450" y="1970429"/>
                      </a:cubicBezTo>
                      <a:cubicBezTo>
                        <a:pt x="330729" y="1943442"/>
                        <a:pt x="354013" y="1916983"/>
                        <a:pt x="396875" y="1862479"/>
                      </a:cubicBezTo>
                      <a:cubicBezTo>
                        <a:pt x="439738" y="1807975"/>
                        <a:pt x="514350" y="1705846"/>
                        <a:pt x="555625" y="1643404"/>
                      </a:cubicBezTo>
                      <a:cubicBezTo>
                        <a:pt x="596900" y="1580962"/>
                        <a:pt x="606954" y="1536512"/>
                        <a:pt x="644525" y="1487829"/>
                      </a:cubicBezTo>
                      <a:cubicBezTo>
                        <a:pt x="682096" y="1439146"/>
                        <a:pt x="741892" y="1393637"/>
                        <a:pt x="781050" y="1351304"/>
                      </a:cubicBezTo>
                      <a:cubicBezTo>
                        <a:pt x="820208" y="1308971"/>
                        <a:pt x="844021" y="1294683"/>
                        <a:pt x="879475" y="1233829"/>
                      </a:cubicBezTo>
                      <a:cubicBezTo>
                        <a:pt x="914929" y="1172975"/>
                        <a:pt x="943504" y="1148633"/>
                        <a:pt x="993775" y="986179"/>
                      </a:cubicBezTo>
                      <a:cubicBezTo>
                        <a:pt x="1044046" y="823725"/>
                        <a:pt x="1130300" y="419441"/>
                        <a:pt x="1181100" y="259104"/>
                      </a:cubicBezTo>
                      <a:cubicBezTo>
                        <a:pt x="1231900" y="98767"/>
                        <a:pt x="1269471" y="62783"/>
                        <a:pt x="1298575" y="24154"/>
                      </a:cubicBezTo>
                      <a:cubicBezTo>
                        <a:pt x="1327679" y="-14475"/>
                        <a:pt x="1335617" y="-1775"/>
                        <a:pt x="1355725" y="27329"/>
                      </a:cubicBezTo>
                      <a:cubicBezTo>
                        <a:pt x="1375833" y="56433"/>
                        <a:pt x="1385358" y="27329"/>
                        <a:pt x="1419225" y="198779"/>
                      </a:cubicBezTo>
                      <a:cubicBezTo>
                        <a:pt x="1453092" y="370229"/>
                        <a:pt x="1507067" y="746996"/>
                        <a:pt x="1558925" y="1056029"/>
                      </a:cubicBezTo>
                      <a:cubicBezTo>
                        <a:pt x="1610783" y="1365062"/>
                        <a:pt x="1670579" y="1709020"/>
                        <a:pt x="1730375" y="2052979"/>
                      </a:cubicBezTo>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id="{2A6A66A6-CDD8-4A2F-B37B-881E37CF177B}"/>
                  </a:ext>
                </a:extLst>
              </p:cNvPr>
              <p:cNvPicPr>
                <a:picLocks noChangeAspect="1"/>
              </p:cNvPicPr>
              <p:nvPr/>
            </p:nvPicPr>
            <p:blipFill>
              <a:blip r:embed="rId9"/>
              <a:stretch>
                <a:fillRect/>
              </a:stretch>
            </p:blipFill>
            <p:spPr>
              <a:xfrm>
                <a:off x="3881452" y="2924004"/>
                <a:ext cx="292541" cy="1874926"/>
              </a:xfrm>
              <a:prstGeom prst="rect">
                <a:avLst/>
              </a:prstGeom>
            </p:spPr>
          </p:pic>
        </p:grpSp>
        <p:sp>
          <p:nvSpPr>
            <p:cNvPr id="16" name="矩形 15">
              <a:extLst>
                <a:ext uri="{FF2B5EF4-FFF2-40B4-BE49-F238E27FC236}">
                  <a16:creationId xmlns:a16="http://schemas.microsoft.com/office/drawing/2014/main" id="{AB5C6C38-BA57-4188-90AA-525D908D345F}"/>
                </a:ext>
              </a:extLst>
            </p:cNvPr>
            <p:cNvSpPr/>
            <p:nvPr/>
          </p:nvSpPr>
          <p:spPr>
            <a:xfrm>
              <a:off x="6464788" y="2797901"/>
              <a:ext cx="1143732" cy="1262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a:extLst>
              <a:ext uri="{FF2B5EF4-FFF2-40B4-BE49-F238E27FC236}">
                <a16:creationId xmlns:a16="http://schemas.microsoft.com/office/drawing/2014/main" id="{6F2AD8F3-26E8-4563-8659-0E507E6EC629}"/>
              </a:ext>
            </a:extLst>
          </p:cNvPr>
          <p:cNvPicPr>
            <a:picLocks noChangeAspect="1"/>
          </p:cNvPicPr>
          <p:nvPr/>
        </p:nvPicPr>
        <p:blipFill>
          <a:blip r:embed="rId10"/>
          <a:stretch>
            <a:fillRect/>
          </a:stretch>
        </p:blipFill>
        <p:spPr>
          <a:xfrm>
            <a:off x="6277222" y="2846206"/>
            <a:ext cx="1369334" cy="659183"/>
          </a:xfrm>
          <a:prstGeom prst="rect">
            <a:avLst/>
          </a:prstGeom>
        </p:spPr>
      </p:pic>
      <p:sp>
        <p:nvSpPr>
          <p:cNvPr id="27" name="文本框 27">
            <a:extLst>
              <a:ext uri="{FF2B5EF4-FFF2-40B4-BE49-F238E27FC236}">
                <a16:creationId xmlns:a16="http://schemas.microsoft.com/office/drawing/2014/main" id="{132CB4A2-FE6D-4492-A669-86C9711C1630}"/>
              </a:ext>
            </a:extLst>
          </p:cNvPr>
          <p:cNvSpPr txBox="1"/>
          <p:nvPr/>
        </p:nvSpPr>
        <p:spPr>
          <a:xfrm>
            <a:off x="989841" y="264447"/>
            <a:ext cx="6782559"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2. Experiments &amp; Results</a:t>
            </a:r>
            <a:endParaRPr lang="zh-CN" altLang="en-US" sz="3200" b="1" dirty="0">
              <a:latin typeface="微软雅黑" panose="020B0503020204020204" pitchFamily="34" charset="-122"/>
              <a:ea typeface="微软雅黑" panose="020B0503020204020204" pitchFamily="34" charset="-122"/>
            </a:endParaRPr>
          </a:p>
        </p:txBody>
      </p:sp>
      <p:sp>
        <p:nvSpPr>
          <p:cNvPr id="32" name="文本框 21">
            <a:extLst>
              <a:ext uri="{FF2B5EF4-FFF2-40B4-BE49-F238E27FC236}">
                <a16:creationId xmlns:a16="http://schemas.microsoft.com/office/drawing/2014/main" id="{6421ACB6-74E4-44DA-8DE0-278E3256DF5B}"/>
              </a:ext>
            </a:extLst>
          </p:cNvPr>
          <p:cNvSpPr txBox="1"/>
          <p:nvPr/>
        </p:nvSpPr>
        <p:spPr>
          <a:xfrm>
            <a:off x="539784" y="1237997"/>
            <a:ext cx="11448000" cy="707886"/>
          </a:xfrm>
          <a:prstGeom prst="rect">
            <a:avLst/>
          </a:prstGeom>
          <a:noFill/>
        </p:spPr>
        <p:txBody>
          <a:bodyPr wrap="square">
            <a:spAutoFit/>
          </a:bodyPr>
          <a:lstStyle/>
          <a:p>
            <a:r>
              <a:rPr lang="en-US" altLang="zh-CN" sz="2000" b="1" dirty="0">
                <a:solidFill>
                  <a:srgbClr val="0000FF"/>
                </a:solidFill>
                <a:latin typeface="微软雅黑" panose="020B0503020204020204" pitchFamily="34" charset="-122"/>
                <a:ea typeface="微软雅黑" panose="020B0503020204020204" pitchFamily="34" charset="-122"/>
              </a:rPr>
              <a:t>To avoid the aforementioned issues, NMR technology is proposed for evaluating shale porosity without solvent extraction</a:t>
            </a:r>
          </a:p>
        </p:txBody>
      </p:sp>
    </p:spTree>
    <p:extLst>
      <p:ext uri="{BB962C8B-B14F-4D97-AF65-F5344CB8AC3E}">
        <p14:creationId xmlns:p14="http://schemas.microsoft.com/office/powerpoint/2010/main" val="1397540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481DF93-5A2D-4D95-AB37-9FB4D0D00A94}"/>
              </a:ext>
            </a:extLst>
          </p:cNvPr>
          <p:cNvPicPr/>
          <p:nvPr/>
        </p:nvPicPr>
        <p:blipFill>
          <a:blip r:embed="rId3">
            <a:extLst>
              <a:ext uri="{28A0092B-C50C-407E-A947-70E740481C1C}">
                <a14:useLocalDpi xmlns:a14="http://schemas.microsoft.com/office/drawing/2010/main" val="0"/>
              </a:ext>
            </a:extLst>
          </a:blip>
          <a:srcRect/>
          <a:stretch/>
        </p:blipFill>
        <p:spPr bwMode="auto">
          <a:xfrm>
            <a:off x="3873500" y="2101949"/>
            <a:ext cx="8099881" cy="4520180"/>
          </a:xfrm>
          <a:prstGeom prst="rect">
            <a:avLst/>
          </a:prstGeom>
          <a:noFill/>
          <a:ln>
            <a:noFill/>
          </a:ln>
        </p:spPr>
      </p:pic>
      <p:sp>
        <p:nvSpPr>
          <p:cNvPr id="4" name="文本框 3">
            <a:extLst>
              <a:ext uri="{FF2B5EF4-FFF2-40B4-BE49-F238E27FC236}">
                <a16:creationId xmlns:a16="http://schemas.microsoft.com/office/drawing/2014/main" id="{92A5482B-F3FD-4768-AC2D-C6EEAC3B75DA}"/>
              </a:ext>
            </a:extLst>
          </p:cNvPr>
          <p:cNvSpPr txBox="1"/>
          <p:nvPr/>
        </p:nvSpPr>
        <p:spPr>
          <a:xfrm>
            <a:off x="534649" y="1354975"/>
            <a:ext cx="11187244" cy="400110"/>
          </a:xfrm>
          <a:prstGeom prst="rect">
            <a:avLst/>
          </a:prstGeom>
          <a:noFill/>
        </p:spPr>
        <p:txBody>
          <a:bodyPr wrap="square">
            <a:spAutoFit/>
          </a:bodyPr>
          <a:lstStyle/>
          <a:p>
            <a:r>
              <a:rPr lang="en-US" altLang="zh-CN" sz="2000" b="1" dirty="0">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The porosities by NMR in conventional coring and sealed coring samples are generally the same</a:t>
            </a:r>
            <a:endParaRPr lang="zh-CN" altLang="en-US" sz="20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5" name="直接连接符 4">
            <a:extLst>
              <a:ext uri="{FF2B5EF4-FFF2-40B4-BE49-F238E27FC236}">
                <a16:creationId xmlns:a16="http://schemas.microsoft.com/office/drawing/2014/main" id="{7EC23D6E-581A-4223-8354-9CC99541DC3E}"/>
              </a:ext>
            </a:extLst>
          </p:cNvPr>
          <p:cNvCxnSpPr/>
          <p:nvPr/>
        </p:nvCxnSpPr>
        <p:spPr>
          <a:xfrm>
            <a:off x="0" y="1047565"/>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2" descr="2021年中国石油大学(华东)概况_聚志愿">
            <a:extLst>
              <a:ext uri="{FF2B5EF4-FFF2-40B4-BE49-F238E27FC236}">
                <a16:creationId xmlns:a16="http://schemas.microsoft.com/office/drawing/2014/main" id="{CA0CC013-93AA-4D9D-B3E6-D4A1000CB6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685" y="205021"/>
            <a:ext cx="745098" cy="747521"/>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08117280-6ED9-4637-A908-3C6A936527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27" t="41549" r="19641" b="28637"/>
          <a:stretch/>
        </p:blipFill>
        <p:spPr>
          <a:xfrm>
            <a:off x="650978" y="2188383"/>
            <a:ext cx="1424271" cy="991523"/>
          </a:xfrm>
          <a:prstGeom prst="rect">
            <a:avLst/>
          </a:prstGeom>
        </p:spPr>
      </p:pic>
      <p:sp>
        <p:nvSpPr>
          <p:cNvPr id="15" name="文本框 14">
            <a:extLst>
              <a:ext uri="{FF2B5EF4-FFF2-40B4-BE49-F238E27FC236}">
                <a16:creationId xmlns:a16="http://schemas.microsoft.com/office/drawing/2014/main" id="{C8D7D85D-9387-4BF7-B9FE-1317B40D2AD9}"/>
              </a:ext>
            </a:extLst>
          </p:cNvPr>
          <p:cNvSpPr txBox="1"/>
          <p:nvPr/>
        </p:nvSpPr>
        <p:spPr>
          <a:xfrm>
            <a:off x="635948" y="2840868"/>
            <a:ext cx="1828919" cy="369332"/>
          </a:xfrm>
          <a:prstGeom prst="rect">
            <a:avLst/>
          </a:prstGeom>
          <a:noFill/>
        </p:spPr>
        <p:txBody>
          <a:bodyPr wrap="square">
            <a:spAutoFit/>
          </a:bodyPr>
          <a:lstStyle/>
          <a:p>
            <a:r>
              <a:rPr lang="en-US" altLang="zh-CN" dirty="0">
                <a:solidFill>
                  <a:schemeClr val="accent4"/>
                </a:solidFill>
                <a:latin typeface="Times New Roman" panose="02020603050405020304" pitchFamily="18" charset="0"/>
                <a:cs typeface="Times New Roman" panose="02020603050405020304" pitchFamily="18" charset="0"/>
              </a:rPr>
              <a:t>Sealed sample</a:t>
            </a:r>
          </a:p>
        </p:txBody>
      </p:sp>
      <p:pic>
        <p:nvPicPr>
          <p:cNvPr id="19" name="图片 18">
            <a:extLst>
              <a:ext uri="{FF2B5EF4-FFF2-40B4-BE49-F238E27FC236}">
                <a16:creationId xmlns:a16="http://schemas.microsoft.com/office/drawing/2014/main" id="{0F0B058F-C849-43AA-AB49-5F90EE2317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27" t="41549" r="19641" b="28637"/>
          <a:stretch/>
        </p:blipFill>
        <p:spPr>
          <a:xfrm>
            <a:off x="656457" y="3755489"/>
            <a:ext cx="1424271" cy="991523"/>
          </a:xfrm>
          <a:prstGeom prst="rect">
            <a:avLst/>
          </a:prstGeom>
        </p:spPr>
      </p:pic>
      <p:pic>
        <p:nvPicPr>
          <p:cNvPr id="20" name="图片 19">
            <a:extLst>
              <a:ext uri="{FF2B5EF4-FFF2-40B4-BE49-F238E27FC236}">
                <a16:creationId xmlns:a16="http://schemas.microsoft.com/office/drawing/2014/main" id="{5E83CE8C-099B-4ADF-9403-D8B7BFBA48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27" t="41549" r="19641" b="28637"/>
          <a:stretch/>
        </p:blipFill>
        <p:spPr>
          <a:xfrm>
            <a:off x="656457" y="5520395"/>
            <a:ext cx="1424271" cy="991523"/>
          </a:xfrm>
          <a:prstGeom prst="rect">
            <a:avLst/>
          </a:prstGeom>
        </p:spPr>
      </p:pic>
      <p:sp>
        <p:nvSpPr>
          <p:cNvPr id="17" name="箭头: 右 16">
            <a:extLst>
              <a:ext uri="{FF2B5EF4-FFF2-40B4-BE49-F238E27FC236}">
                <a16:creationId xmlns:a16="http://schemas.microsoft.com/office/drawing/2014/main" id="{C08DA961-C8D7-4752-A591-B403D11DDFCB}"/>
              </a:ext>
            </a:extLst>
          </p:cNvPr>
          <p:cNvSpPr/>
          <p:nvPr/>
        </p:nvSpPr>
        <p:spPr>
          <a:xfrm>
            <a:off x="2171839" y="2411265"/>
            <a:ext cx="375669" cy="53340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CA22D204-5C32-4316-B542-0D3244ED3B43}"/>
              </a:ext>
            </a:extLst>
          </p:cNvPr>
          <p:cNvSpPr txBox="1"/>
          <p:nvPr/>
        </p:nvSpPr>
        <p:spPr>
          <a:xfrm>
            <a:off x="2561103" y="2411265"/>
            <a:ext cx="1540643" cy="400110"/>
          </a:xfrm>
          <a:prstGeom prst="rect">
            <a:avLst/>
          </a:prstGeom>
          <a:noFill/>
        </p:spPr>
        <p:txBody>
          <a:bodyPr wrap="square">
            <a:spAutoFit/>
          </a:bodyPr>
          <a:lstStyle/>
          <a:p>
            <a:r>
              <a:rPr lang="en-US" altLang="zh-CN" sz="20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Porosity 1</a:t>
            </a:r>
            <a:endParaRPr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文本框 17">
            <a:extLst>
              <a:ext uri="{FF2B5EF4-FFF2-40B4-BE49-F238E27FC236}">
                <a16:creationId xmlns:a16="http://schemas.microsoft.com/office/drawing/2014/main" id="{66D0B90E-7793-403F-B1D8-B8F037AFA282}"/>
              </a:ext>
            </a:extLst>
          </p:cNvPr>
          <p:cNvSpPr txBox="1"/>
          <p:nvPr/>
        </p:nvSpPr>
        <p:spPr>
          <a:xfrm>
            <a:off x="234541" y="3685770"/>
            <a:ext cx="2631732" cy="369332"/>
          </a:xfrm>
          <a:prstGeom prst="rect">
            <a:avLst/>
          </a:prstGeom>
          <a:noFill/>
        </p:spPr>
        <p:txBody>
          <a:bodyPr wrap="square">
            <a:spAutoFit/>
          </a:bodyPr>
          <a:lstStyle/>
          <a:p>
            <a:r>
              <a:rPr lang="en-US" altLang="zh-CN" dirty="0">
                <a:solidFill>
                  <a:schemeClr val="accent4"/>
                </a:solidFill>
                <a:latin typeface="Times New Roman" panose="02020603050405020304" pitchFamily="18" charset="0"/>
                <a:cs typeface="Times New Roman" panose="02020603050405020304" pitchFamily="18" charset="0"/>
              </a:rPr>
              <a:t>Post-placement sample</a:t>
            </a:r>
          </a:p>
        </p:txBody>
      </p:sp>
      <p:cxnSp>
        <p:nvCxnSpPr>
          <p:cNvPr id="24" name="直接箭头连接符 23">
            <a:extLst>
              <a:ext uri="{FF2B5EF4-FFF2-40B4-BE49-F238E27FC236}">
                <a16:creationId xmlns:a16="http://schemas.microsoft.com/office/drawing/2014/main" id="{8C6B2465-7FAF-45F2-98DC-8BFD633E33DF}"/>
              </a:ext>
            </a:extLst>
          </p:cNvPr>
          <p:cNvCxnSpPr/>
          <p:nvPr/>
        </p:nvCxnSpPr>
        <p:spPr>
          <a:xfrm>
            <a:off x="1363113" y="3179906"/>
            <a:ext cx="0" cy="57558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FA5B50A9-81B1-475A-93E7-EB77F7E184CF}"/>
              </a:ext>
            </a:extLst>
          </p:cNvPr>
          <p:cNvSpPr txBox="1"/>
          <p:nvPr/>
        </p:nvSpPr>
        <p:spPr>
          <a:xfrm>
            <a:off x="1455059" y="3282085"/>
            <a:ext cx="2053186"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Storage for 90 Days</a:t>
            </a:r>
            <a:endParaRPr lang="zh-CN" altLang="en-US"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F58ED204-1A63-4B28-BE4C-FBE84F21F9E8}"/>
              </a:ext>
            </a:extLst>
          </p:cNvPr>
          <p:cNvSpPr txBox="1"/>
          <p:nvPr/>
        </p:nvSpPr>
        <p:spPr>
          <a:xfrm>
            <a:off x="534649" y="6184784"/>
            <a:ext cx="2026454" cy="369332"/>
          </a:xfrm>
          <a:prstGeom prst="rect">
            <a:avLst/>
          </a:prstGeom>
          <a:noFill/>
        </p:spPr>
        <p:txBody>
          <a:bodyPr wrap="square">
            <a:spAutoFit/>
          </a:bodyPr>
          <a:lstStyle/>
          <a:p>
            <a:r>
              <a:rPr lang="en-US" altLang="zh-CN" dirty="0">
                <a:solidFill>
                  <a:schemeClr val="accent4"/>
                </a:solidFill>
                <a:latin typeface="Times New Roman" panose="02020603050405020304" pitchFamily="18" charset="0"/>
                <a:cs typeface="Times New Roman" panose="02020603050405020304" pitchFamily="18" charset="0"/>
              </a:rPr>
              <a:t>Saturated sample</a:t>
            </a:r>
            <a:endParaRPr lang="zh-CN" altLang="en-US" dirty="0">
              <a:solidFill>
                <a:schemeClr val="accent4"/>
              </a:solidFill>
              <a:latin typeface="Times New Roman" panose="02020603050405020304" pitchFamily="18" charset="0"/>
              <a:cs typeface="Times New Roman" panose="02020603050405020304" pitchFamily="18" charset="0"/>
            </a:endParaRPr>
          </a:p>
        </p:txBody>
      </p:sp>
      <p:cxnSp>
        <p:nvCxnSpPr>
          <p:cNvPr id="27" name="直接箭头连接符 26">
            <a:extLst>
              <a:ext uri="{FF2B5EF4-FFF2-40B4-BE49-F238E27FC236}">
                <a16:creationId xmlns:a16="http://schemas.microsoft.com/office/drawing/2014/main" id="{C22C99B9-B78C-40C5-B6FE-DDBA52EE6E02}"/>
              </a:ext>
            </a:extLst>
          </p:cNvPr>
          <p:cNvCxnSpPr/>
          <p:nvPr/>
        </p:nvCxnSpPr>
        <p:spPr>
          <a:xfrm>
            <a:off x="1346328" y="4845912"/>
            <a:ext cx="0" cy="57558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9E36FA2F-E25A-4EEE-AD3D-41099F8E4389}"/>
              </a:ext>
            </a:extLst>
          </p:cNvPr>
          <p:cNvSpPr txBox="1"/>
          <p:nvPr/>
        </p:nvSpPr>
        <p:spPr>
          <a:xfrm>
            <a:off x="1430745" y="4961998"/>
            <a:ext cx="2053186"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Saturated Fluid</a:t>
            </a:r>
            <a:endParaRPr lang="zh-CN" altLang="en-US" dirty="0">
              <a:latin typeface="Times New Roman" panose="02020603050405020304" pitchFamily="18" charset="0"/>
              <a:cs typeface="Times New Roman" panose="02020603050405020304" pitchFamily="18" charset="0"/>
            </a:endParaRPr>
          </a:p>
        </p:txBody>
      </p:sp>
      <p:sp>
        <p:nvSpPr>
          <p:cNvPr id="29" name="箭头: 右 28">
            <a:extLst>
              <a:ext uri="{FF2B5EF4-FFF2-40B4-BE49-F238E27FC236}">
                <a16:creationId xmlns:a16="http://schemas.microsoft.com/office/drawing/2014/main" id="{8CB568DC-71C5-42D3-AADF-63EBA2A3D80A}"/>
              </a:ext>
            </a:extLst>
          </p:cNvPr>
          <p:cNvSpPr/>
          <p:nvPr/>
        </p:nvSpPr>
        <p:spPr>
          <a:xfrm>
            <a:off x="2187190" y="4035150"/>
            <a:ext cx="375669" cy="53340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F8212B38-3B02-47A8-A066-657269B6D6B3}"/>
              </a:ext>
            </a:extLst>
          </p:cNvPr>
          <p:cNvSpPr txBox="1"/>
          <p:nvPr/>
        </p:nvSpPr>
        <p:spPr>
          <a:xfrm>
            <a:off x="2576454" y="4035150"/>
            <a:ext cx="1540643" cy="400110"/>
          </a:xfrm>
          <a:prstGeom prst="rect">
            <a:avLst/>
          </a:prstGeom>
          <a:noFill/>
        </p:spPr>
        <p:txBody>
          <a:bodyPr wrap="square">
            <a:spAutoFit/>
          </a:bodyPr>
          <a:lstStyle/>
          <a:p>
            <a:r>
              <a:rPr lang="en-US" altLang="zh-CN" sz="20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Porosity 2</a:t>
            </a:r>
            <a:endParaRPr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箭头: 右 30">
            <a:extLst>
              <a:ext uri="{FF2B5EF4-FFF2-40B4-BE49-F238E27FC236}">
                <a16:creationId xmlns:a16="http://schemas.microsoft.com/office/drawing/2014/main" id="{D908AB62-B61A-47EA-BBCA-140D05A7FF37}"/>
              </a:ext>
            </a:extLst>
          </p:cNvPr>
          <p:cNvSpPr/>
          <p:nvPr/>
        </p:nvSpPr>
        <p:spPr>
          <a:xfrm>
            <a:off x="2148294" y="5701966"/>
            <a:ext cx="375669" cy="53340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91F4E7FC-F819-4B59-A412-4F1E9C8021CA}"/>
              </a:ext>
            </a:extLst>
          </p:cNvPr>
          <p:cNvSpPr txBox="1"/>
          <p:nvPr/>
        </p:nvSpPr>
        <p:spPr>
          <a:xfrm>
            <a:off x="2537558" y="5701966"/>
            <a:ext cx="1540643" cy="400110"/>
          </a:xfrm>
          <a:prstGeom prst="rect">
            <a:avLst/>
          </a:prstGeom>
          <a:noFill/>
        </p:spPr>
        <p:txBody>
          <a:bodyPr wrap="square">
            <a:spAutoFit/>
          </a:bodyPr>
          <a:lstStyle/>
          <a:p>
            <a:r>
              <a:rPr lang="en-US" altLang="zh-CN" sz="20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Porosity 3</a:t>
            </a:r>
            <a:endParaRPr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a:extLst>
              <a:ext uri="{FF2B5EF4-FFF2-40B4-BE49-F238E27FC236}">
                <a16:creationId xmlns:a16="http://schemas.microsoft.com/office/drawing/2014/main" id="{E5F79886-AA8C-4228-89CA-8473FD054F26}"/>
              </a:ext>
            </a:extLst>
          </p:cNvPr>
          <p:cNvSpPr txBox="1"/>
          <p:nvPr/>
        </p:nvSpPr>
        <p:spPr>
          <a:xfrm>
            <a:off x="8578801" y="2344876"/>
            <a:ext cx="1540643" cy="400110"/>
          </a:xfrm>
          <a:prstGeom prst="rect">
            <a:avLst/>
          </a:prstGeom>
          <a:noFill/>
        </p:spPr>
        <p:txBody>
          <a:bodyPr wrap="square">
            <a:spAutoFit/>
          </a:bodyPr>
          <a:lstStyle/>
          <a:p>
            <a:r>
              <a:rPr lang="en-US" altLang="zh-CN" sz="20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Porosity 1</a:t>
            </a:r>
            <a:endParaRPr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文本框 33">
            <a:extLst>
              <a:ext uri="{FF2B5EF4-FFF2-40B4-BE49-F238E27FC236}">
                <a16:creationId xmlns:a16="http://schemas.microsoft.com/office/drawing/2014/main" id="{9F545348-9E8F-4619-B667-FADFC818DD56}"/>
              </a:ext>
            </a:extLst>
          </p:cNvPr>
          <p:cNvSpPr txBox="1"/>
          <p:nvPr/>
        </p:nvSpPr>
        <p:spPr>
          <a:xfrm>
            <a:off x="8578800" y="2662106"/>
            <a:ext cx="1540643" cy="400110"/>
          </a:xfrm>
          <a:prstGeom prst="rect">
            <a:avLst/>
          </a:prstGeom>
          <a:noFill/>
        </p:spPr>
        <p:txBody>
          <a:bodyPr wrap="square">
            <a:spAutoFit/>
          </a:bodyPr>
          <a:lstStyle/>
          <a:p>
            <a:r>
              <a:rPr lang="en-US" altLang="zh-CN" sz="20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Porosity 2</a:t>
            </a:r>
            <a:endParaRPr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 name="文本框 34">
            <a:extLst>
              <a:ext uri="{FF2B5EF4-FFF2-40B4-BE49-F238E27FC236}">
                <a16:creationId xmlns:a16="http://schemas.microsoft.com/office/drawing/2014/main" id="{AF396576-9231-4353-8E38-18BA4DBAD883}"/>
              </a:ext>
            </a:extLst>
          </p:cNvPr>
          <p:cNvSpPr txBox="1"/>
          <p:nvPr/>
        </p:nvSpPr>
        <p:spPr>
          <a:xfrm>
            <a:off x="8576944" y="2979336"/>
            <a:ext cx="1540643" cy="400110"/>
          </a:xfrm>
          <a:prstGeom prst="rect">
            <a:avLst/>
          </a:prstGeom>
          <a:noFill/>
        </p:spPr>
        <p:txBody>
          <a:bodyPr wrap="square">
            <a:spAutoFit/>
          </a:bodyPr>
          <a:lstStyle/>
          <a:p>
            <a:r>
              <a:rPr lang="en-US" altLang="zh-CN" sz="20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Porosity 3</a:t>
            </a:r>
            <a:endParaRPr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文本框 27">
            <a:extLst>
              <a:ext uri="{FF2B5EF4-FFF2-40B4-BE49-F238E27FC236}">
                <a16:creationId xmlns:a16="http://schemas.microsoft.com/office/drawing/2014/main" id="{FD18F818-1F50-48E8-B074-BAE7CB231C8E}"/>
              </a:ext>
            </a:extLst>
          </p:cNvPr>
          <p:cNvSpPr txBox="1"/>
          <p:nvPr/>
        </p:nvSpPr>
        <p:spPr>
          <a:xfrm>
            <a:off x="989841" y="264447"/>
            <a:ext cx="6782559"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2. Experiments &amp; Results</a:t>
            </a:r>
            <a:endParaRPr lang="zh-CN" altLang="en-US" sz="3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35937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1A0CA8E-E61F-4D2E-9C45-2A24D3C173D7}"/>
              </a:ext>
            </a:extLst>
          </p:cNvPr>
          <p:cNvGrpSpPr/>
          <p:nvPr/>
        </p:nvGrpSpPr>
        <p:grpSpPr>
          <a:xfrm>
            <a:off x="4263289" y="2015151"/>
            <a:ext cx="8245703" cy="707886"/>
            <a:chOff x="6004652" y="935820"/>
            <a:chExt cx="8245703" cy="707886"/>
          </a:xfrm>
        </p:grpSpPr>
        <p:sp>
          <p:nvSpPr>
            <p:cNvPr id="3" name="文本框 2">
              <a:extLst>
                <a:ext uri="{FF2B5EF4-FFF2-40B4-BE49-F238E27FC236}">
                  <a16:creationId xmlns:a16="http://schemas.microsoft.com/office/drawing/2014/main" id="{127A52C7-FC81-4821-AB33-61AEA31B5ED5}"/>
                </a:ext>
              </a:extLst>
            </p:cNvPr>
            <p:cNvSpPr txBox="1"/>
            <p:nvPr/>
          </p:nvSpPr>
          <p:spPr>
            <a:xfrm>
              <a:off x="6004652" y="935820"/>
              <a:ext cx="990600" cy="707886"/>
            </a:xfrm>
            <a:prstGeom prst="rect">
              <a:avLst/>
            </a:prstGeom>
            <a:noFill/>
          </p:spPr>
          <p:txBody>
            <a:bodyPr wrap="square" rtlCol="0">
              <a:spAutoFit/>
            </a:bodyPr>
            <a:lstStyle/>
            <a:p>
              <a:pPr algn="ctr"/>
              <a:r>
                <a:rPr lang="en-US" altLang="zh-CN" sz="4000" b="1" dirty="0">
                  <a:solidFill>
                    <a:schemeClr val="bg1">
                      <a:lumMod val="85000"/>
                    </a:schemeClr>
                  </a:solidFill>
                  <a:latin typeface="微软雅黑" panose="020B0503020204020204" pitchFamily="34" charset="-122"/>
                  <a:ea typeface="微软雅黑" panose="020B0503020204020204" pitchFamily="34" charset="-122"/>
                </a:rPr>
                <a:t>01</a:t>
              </a:r>
            </a:p>
          </p:txBody>
        </p:sp>
        <p:cxnSp>
          <p:nvCxnSpPr>
            <p:cNvPr id="4" name="直接连接符 3">
              <a:extLst>
                <a:ext uri="{FF2B5EF4-FFF2-40B4-BE49-F238E27FC236}">
                  <a16:creationId xmlns:a16="http://schemas.microsoft.com/office/drawing/2014/main" id="{59F69E8A-9D87-4F0B-9069-0C2FF025003F}"/>
                </a:ext>
              </a:extLst>
            </p:cNvPr>
            <p:cNvCxnSpPr/>
            <p:nvPr/>
          </p:nvCxnSpPr>
          <p:spPr>
            <a:xfrm flipV="1">
              <a:off x="6830140" y="1035547"/>
              <a:ext cx="98425" cy="388469"/>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5356ED87-977B-4D7E-A8F4-DD077349AF55}"/>
                </a:ext>
              </a:extLst>
            </p:cNvPr>
            <p:cNvSpPr txBox="1"/>
            <p:nvPr/>
          </p:nvSpPr>
          <p:spPr>
            <a:xfrm>
              <a:off x="7016910" y="1002719"/>
              <a:ext cx="7233445" cy="584775"/>
            </a:xfrm>
            <a:prstGeom prst="rect">
              <a:avLst/>
            </a:prstGeom>
            <a:noFill/>
          </p:spPr>
          <p:txBody>
            <a:bodyPr wrap="square" rtlCol="0">
              <a:spAutoFit/>
            </a:bodyPr>
            <a:lstStyle/>
            <a:p>
              <a:r>
                <a:rPr lang="en-US" altLang="zh-CN" sz="3200" b="1" dirty="0">
                  <a:solidFill>
                    <a:schemeClr val="bg1">
                      <a:lumMod val="85000"/>
                    </a:schemeClr>
                  </a:solidFill>
                  <a:latin typeface="微软雅黑" panose="020B0503020204020204" pitchFamily="34" charset="-122"/>
                  <a:ea typeface="微软雅黑" panose="020B0503020204020204" pitchFamily="34" charset="-122"/>
                </a:rPr>
                <a:t>Background &amp; Questions</a:t>
              </a:r>
              <a:endParaRPr lang="zh-CN" altLang="en-US" sz="3200" b="1" dirty="0">
                <a:solidFill>
                  <a:schemeClr val="bg1">
                    <a:lumMod val="85000"/>
                  </a:schemeClr>
                </a:solidFill>
                <a:latin typeface="微软雅黑" panose="020B0503020204020204" pitchFamily="34" charset="-122"/>
                <a:ea typeface="微软雅黑" panose="020B0503020204020204" pitchFamily="34" charset="-122"/>
              </a:endParaRPr>
            </a:p>
          </p:txBody>
        </p:sp>
      </p:grpSp>
      <p:grpSp>
        <p:nvGrpSpPr>
          <p:cNvPr id="10" name="组合 9">
            <a:extLst>
              <a:ext uri="{FF2B5EF4-FFF2-40B4-BE49-F238E27FC236}">
                <a16:creationId xmlns:a16="http://schemas.microsoft.com/office/drawing/2014/main" id="{72D450C9-ECD0-4DB7-ADD4-1A50938F1249}"/>
              </a:ext>
            </a:extLst>
          </p:cNvPr>
          <p:cNvGrpSpPr/>
          <p:nvPr/>
        </p:nvGrpSpPr>
        <p:grpSpPr>
          <a:xfrm>
            <a:off x="4263289" y="2950947"/>
            <a:ext cx="6453479" cy="707886"/>
            <a:chOff x="6004652" y="935820"/>
            <a:chExt cx="6453479" cy="707886"/>
          </a:xfrm>
        </p:grpSpPr>
        <p:sp>
          <p:nvSpPr>
            <p:cNvPr id="11" name="文本框 10">
              <a:extLst>
                <a:ext uri="{FF2B5EF4-FFF2-40B4-BE49-F238E27FC236}">
                  <a16:creationId xmlns:a16="http://schemas.microsoft.com/office/drawing/2014/main" id="{BE679EDD-56A6-4479-9D7C-1FDECE75D81C}"/>
                </a:ext>
              </a:extLst>
            </p:cNvPr>
            <p:cNvSpPr txBox="1"/>
            <p:nvPr/>
          </p:nvSpPr>
          <p:spPr>
            <a:xfrm>
              <a:off x="6004652" y="935820"/>
              <a:ext cx="990600" cy="707886"/>
            </a:xfrm>
            <a:prstGeom prst="rect">
              <a:avLst/>
            </a:prstGeom>
            <a:noFill/>
          </p:spPr>
          <p:txBody>
            <a:bodyPr wrap="square" rtlCol="0">
              <a:spAutoFit/>
            </a:bodyPr>
            <a:lstStyle/>
            <a:p>
              <a:pPr algn="ctr"/>
              <a:r>
                <a:rPr lang="en-US" altLang="zh-CN" sz="4000" b="1" dirty="0">
                  <a:solidFill>
                    <a:schemeClr val="bg1">
                      <a:lumMod val="85000"/>
                    </a:schemeClr>
                  </a:solidFill>
                  <a:latin typeface="微软雅黑" panose="020B0503020204020204" pitchFamily="34" charset="-122"/>
                  <a:ea typeface="微软雅黑" panose="020B0503020204020204" pitchFamily="34" charset="-122"/>
                </a:rPr>
                <a:t>02</a:t>
              </a:r>
            </a:p>
          </p:txBody>
        </p:sp>
        <p:cxnSp>
          <p:nvCxnSpPr>
            <p:cNvPr id="12" name="直接连接符 11">
              <a:extLst>
                <a:ext uri="{FF2B5EF4-FFF2-40B4-BE49-F238E27FC236}">
                  <a16:creationId xmlns:a16="http://schemas.microsoft.com/office/drawing/2014/main" id="{9AB7DC79-541D-4C49-A4C2-A082D39F229C}"/>
                </a:ext>
              </a:extLst>
            </p:cNvPr>
            <p:cNvCxnSpPr/>
            <p:nvPr/>
          </p:nvCxnSpPr>
          <p:spPr>
            <a:xfrm flipV="1">
              <a:off x="6830140" y="1035547"/>
              <a:ext cx="98425" cy="388469"/>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8B2642D7-DB22-4052-A9BD-1B1343ADFF1D}"/>
                </a:ext>
              </a:extLst>
            </p:cNvPr>
            <p:cNvSpPr txBox="1"/>
            <p:nvPr/>
          </p:nvSpPr>
          <p:spPr>
            <a:xfrm>
              <a:off x="7016910" y="1002719"/>
              <a:ext cx="5441221" cy="584775"/>
            </a:xfrm>
            <a:prstGeom prst="rect">
              <a:avLst/>
            </a:prstGeom>
            <a:noFill/>
          </p:spPr>
          <p:txBody>
            <a:bodyPr wrap="square" rtlCol="0">
              <a:spAutoFit/>
            </a:bodyPr>
            <a:lstStyle/>
            <a:p>
              <a:r>
                <a:rPr lang="en-US" altLang="zh-CN" sz="3200" b="1" dirty="0">
                  <a:solidFill>
                    <a:schemeClr val="bg1">
                      <a:lumMod val="85000"/>
                    </a:schemeClr>
                  </a:solidFill>
                  <a:latin typeface="微软雅黑" panose="020B0503020204020204" pitchFamily="34" charset="-122"/>
                  <a:ea typeface="微软雅黑" panose="020B0503020204020204" pitchFamily="34" charset="-122"/>
                </a:rPr>
                <a:t>Experiments &amp; Results</a:t>
              </a:r>
              <a:endParaRPr lang="zh-CN" altLang="en-US" sz="3200" b="1" dirty="0">
                <a:solidFill>
                  <a:schemeClr val="bg1">
                    <a:lumMod val="85000"/>
                  </a:schemeClr>
                </a:solidFill>
                <a:latin typeface="微软雅黑" panose="020B0503020204020204" pitchFamily="34" charset="-122"/>
                <a:ea typeface="微软雅黑" panose="020B0503020204020204" pitchFamily="34" charset="-122"/>
              </a:endParaRPr>
            </a:p>
          </p:txBody>
        </p:sp>
      </p:grpSp>
      <p:grpSp>
        <p:nvGrpSpPr>
          <p:cNvPr id="14" name="组合 13">
            <a:extLst>
              <a:ext uri="{FF2B5EF4-FFF2-40B4-BE49-F238E27FC236}">
                <a16:creationId xmlns:a16="http://schemas.microsoft.com/office/drawing/2014/main" id="{B488767E-E290-43A2-A0CB-B08D78D6FF41}"/>
              </a:ext>
            </a:extLst>
          </p:cNvPr>
          <p:cNvGrpSpPr/>
          <p:nvPr/>
        </p:nvGrpSpPr>
        <p:grpSpPr>
          <a:xfrm>
            <a:off x="4263289" y="3913289"/>
            <a:ext cx="5047573" cy="707886"/>
            <a:chOff x="6004652" y="935820"/>
            <a:chExt cx="5047573" cy="707886"/>
          </a:xfrm>
        </p:grpSpPr>
        <p:sp>
          <p:nvSpPr>
            <p:cNvPr id="15" name="文本框 14">
              <a:extLst>
                <a:ext uri="{FF2B5EF4-FFF2-40B4-BE49-F238E27FC236}">
                  <a16:creationId xmlns:a16="http://schemas.microsoft.com/office/drawing/2014/main" id="{D0B144D8-83C5-4224-82DA-87A279602F84}"/>
                </a:ext>
              </a:extLst>
            </p:cNvPr>
            <p:cNvSpPr txBox="1"/>
            <p:nvPr/>
          </p:nvSpPr>
          <p:spPr>
            <a:xfrm>
              <a:off x="6004652" y="935820"/>
              <a:ext cx="990600" cy="707886"/>
            </a:xfrm>
            <a:prstGeom prst="rect">
              <a:avLst/>
            </a:prstGeom>
            <a:noFill/>
          </p:spPr>
          <p:txBody>
            <a:bodyPr wrap="square" rtlCol="0">
              <a:spAutoFit/>
            </a:bodyPr>
            <a:lstStyle/>
            <a:p>
              <a:pPr algn="ctr"/>
              <a:r>
                <a:rPr lang="en-US" altLang="zh-CN" sz="4000" b="1" dirty="0">
                  <a:latin typeface="微软雅黑" panose="020B0503020204020204" pitchFamily="34" charset="-122"/>
                  <a:ea typeface="微软雅黑" panose="020B0503020204020204" pitchFamily="34" charset="-122"/>
                </a:rPr>
                <a:t>03</a:t>
              </a:r>
            </a:p>
          </p:txBody>
        </p:sp>
        <p:cxnSp>
          <p:nvCxnSpPr>
            <p:cNvPr id="16" name="直接连接符 15">
              <a:extLst>
                <a:ext uri="{FF2B5EF4-FFF2-40B4-BE49-F238E27FC236}">
                  <a16:creationId xmlns:a16="http://schemas.microsoft.com/office/drawing/2014/main" id="{365E5F8F-0A20-4234-B327-653DB064A990}"/>
                </a:ext>
              </a:extLst>
            </p:cNvPr>
            <p:cNvCxnSpPr/>
            <p:nvPr/>
          </p:nvCxnSpPr>
          <p:spPr>
            <a:xfrm flipV="1">
              <a:off x="6830140" y="1035547"/>
              <a:ext cx="98425" cy="388469"/>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862DB33B-D05B-4B65-BECE-08ADB9264A91}"/>
                </a:ext>
              </a:extLst>
            </p:cNvPr>
            <p:cNvSpPr txBox="1"/>
            <p:nvPr/>
          </p:nvSpPr>
          <p:spPr>
            <a:xfrm>
              <a:off x="7016910" y="1002719"/>
              <a:ext cx="4035315"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Conclusions</a:t>
              </a:r>
              <a:endParaRPr lang="zh-CN" altLang="en-US" sz="3200" b="1" dirty="0">
                <a:latin typeface="微软雅黑" panose="020B0503020204020204" pitchFamily="34" charset="-122"/>
                <a:ea typeface="微软雅黑" panose="020B0503020204020204" pitchFamily="34" charset="-122"/>
              </a:endParaRPr>
            </a:p>
          </p:txBody>
        </p:sp>
      </p:grpSp>
      <p:sp>
        <p:nvSpPr>
          <p:cNvPr id="19" name="箭头: 燕尾形 18">
            <a:extLst>
              <a:ext uri="{FF2B5EF4-FFF2-40B4-BE49-F238E27FC236}">
                <a16:creationId xmlns:a16="http://schemas.microsoft.com/office/drawing/2014/main" id="{F3A95E90-C72C-4196-A2ED-82DD2CB393C0}"/>
              </a:ext>
            </a:extLst>
          </p:cNvPr>
          <p:cNvSpPr/>
          <p:nvPr/>
        </p:nvSpPr>
        <p:spPr>
          <a:xfrm>
            <a:off x="3440823" y="3913289"/>
            <a:ext cx="755779" cy="707886"/>
          </a:xfrm>
          <a:prstGeom prst="notch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19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F8F42D7-BF2A-4720-B85E-B64164F9C2BF}"/>
              </a:ext>
            </a:extLst>
          </p:cNvPr>
          <p:cNvSpPr/>
          <p:nvPr/>
        </p:nvSpPr>
        <p:spPr>
          <a:xfrm>
            <a:off x="956783" y="1561189"/>
            <a:ext cx="10167991" cy="4654608"/>
          </a:xfrm>
          <a:prstGeom prst="rect">
            <a:avLst/>
          </a:prstGeom>
        </p:spPr>
        <p:txBody>
          <a:bodyPr wrap="square">
            <a:spAutoFit/>
          </a:bodyPr>
          <a:lstStyle/>
          <a:p>
            <a:pPr marL="457200" indent="-457200" algn="just">
              <a:lnSpc>
                <a:spcPct val="150000"/>
              </a:lnSpc>
              <a:spcAft>
                <a:spcPts val="0"/>
              </a:spcAft>
              <a:buAutoNum type="arabicPeriod"/>
            </a:pPr>
            <a:r>
              <a:rPr lang="en-US" altLang="zh-CN" sz="2000" b="1" kern="100" dirty="0">
                <a:latin typeface="微软雅黑" panose="020B0503020204020204" pitchFamily="34" charset="-122"/>
                <a:ea typeface="微软雅黑" panose="020B0503020204020204" pitchFamily="34" charset="-122"/>
                <a:cs typeface="Times New Roman" panose="02020603050405020304" pitchFamily="18" charset="0"/>
              </a:rPr>
              <a:t>In clay-rich shale, </a:t>
            </a:r>
            <a:r>
              <a:rPr lang="en-US" altLang="zh-CN"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porosity increases and then decreases </a:t>
            </a:r>
            <a:r>
              <a:rPr lang="en-US" altLang="zh-CN" sz="2000" b="1" kern="100" dirty="0">
                <a:latin typeface="微软雅黑" panose="020B0503020204020204" pitchFamily="34" charset="-122"/>
                <a:ea typeface="微软雅黑" panose="020B0503020204020204" pitchFamily="34" charset="-122"/>
                <a:cs typeface="Times New Roman" panose="02020603050405020304" pitchFamily="18" charset="0"/>
              </a:rPr>
              <a:t>during the extraction.</a:t>
            </a:r>
          </a:p>
          <a:p>
            <a:pPr marL="457200" indent="-457200" algn="just">
              <a:lnSpc>
                <a:spcPct val="150000"/>
              </a:lnSpc>
              <a:spcAft>
                <a:spcPts val="0"/>
              </a:spcAft>
              <a:buAutoNum type="arabicPeriod"/>
            </a:pPr>
            <a:r>
              <a:rPr lang="en-US" altLang="zh-CN" sz="2000" b="1" kern="100" dirty="0">
                <a:latin typeface="微软雅黑" panose="020B0503020204020204" pitchFamily="34" charset="-122"/>
                <a:ea typeface="微软雅黑" panose="020B0503020204020204" pitchFamily="34" charset="-122"/>
                <a:cs typeface="Times New Roman" panose="02020603050405020304" pitchFamily="18" charset="0"/>
              </a:rPr>
              <a:t>In solvent extraction,  the </a:t>
            </a:r>
            <a:r>
              <a:rPr lang="en-US" altLang="zh-CN"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removal of fluids </a:t>
            </a:r>
            <a:r>
              <a:rPr lang="en-US" altLang="zh-CN" sz="2000" b="1" kern="100" dirty="0">
                <a:latin typeface="微软雅黑" panose="020B0503020204020204" pitchFamily="34" charset="-122"/>
                <a:ea typeface="微软雅黑" panose="020B0503020204020204" pitchFamily="34" charset="-122"/>
                <a:cs typeface="Times New Roman" panose="02020603050405020304" pitchFamily="18" charset="0"/>
              </a:rPr>
              <a:t>from the shale pores increases pore volume. However, the </a:t>
            </a:r>
            <a:r>
              <a:rPr lang="en-US" altLang="zh-CN"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expansion of clay minerals and swelling of kerogen</a:t>
            </a:r>
            <a:r>
              <a:rPr lang="en-US" altLang="zh-CN" sz="2000" b="1" kern="100" dirty="0">
                <a:latin typeface="微软雅黑" panose="020B0503020204020204" pitchFamily="34" charset="-122"/>
                <a:ea typeface="微软雅黑" panose="020B0503020204020204" pitchFamily="34" charset="-122"/>
                <a:cs typeface="Times New Roman" panose="02020603050405020304" pitchFamily="18" charset="0"/>
              </a:rPr>
              <a:t> could lead to the </a:t>
            </a:r>
            <a:r>
              <a:rPr lang="en-US" altLang="zh-CN"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reduction of pore volume</a:t>
            </a:r>
          </a:p>
          <a:p>
            <a:pPr marL="457200" indent="-457200" algn="just">
              <a:lnSpc>
                <a:spcPct val="150000"/>
              </a:lnSpc>
              <a:spcAft>
                <a:spcPts val="0"/>
              </a:spcAft>
              <a:buAutoNum type="arabicPeriod"/>
            </a:pPr>
            <a:r>
              <a:rPr lang="en-US" altLang="zh-CN" sz="2000" b="1" kern="100" dirty="0">
                <a:latin typeface="微软雅黑" panose="020B0503020204020204" pitchFamily="34" charset="-122"/>
                <a:ea typeface="微软雅黑" panose="020B0503020204020204" pitchFamily="34" charset="-122"/>
                <a:cs typeface="Times New Roman" panose="02020603050405020304" pitchFamily="18" charset="0"/>
              </a:rPr>
              <a:t>Solvent extraction of  </a:t>
            </a:r>
            <a:r>
              <a:rPr lang="en-US" altLang="zh-CN"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low to medium maturity </a:t>
            </a:r>
            <a:r>
              <a:rPr lang="en-US" altLang="zh-CN" sz="2000" b="1" kern="100" dirty="0">
                <a:latin typeface="微软雅黑" panose="020B0503020204020204" pitchFamily="34" charset="-122"/>
                <a:ea typeface="微软雅黑" panose="020B0503020204020204" pitchFamily="34" charset="-122"/>
                <a:cs typeface="Times New Roman" panose="02020603050405020304" pitchFamily="18" charset="0"/>
              </a:rPr>
              <a:t>shale is more challenging with an </a:t>
            </a:r>
            <a:r>
              <a:rPr lang="en-US" altLang="zh-CN"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efficiency generally around 60%</a:t>
            </a:r>
          </a:p>
          <a:p>
            <a:pPr marL="457200" indent="-457200" algn="just">
              <a:lnSpc>
                <a:spcPct val="150000"/>
              </a:lnSpc>
              <a:spcAft>
                <a:spcPts val="0"/>
              </a:spcAft>
              <a:buAutoNum type="arabicPeriod"/>
            </a:pPr>
            <a:r>
              <a:rPr lang="en-US" altLang="zh-CN" sz="2000" b="1" kern="100" dirty="0">
                <a:latin typeface="微软雅黑" panose="020B0503020204020204" pitchFamily="34" charset="-122"/>
                <a:ea typeface="微软雅黑" panose="020B0503020204020204" pitchFamily="34" charset="-122"/>
                <a:cs typeface="Times New Roman" panose="02020603050405020304" pitchFamily="18" charset="0"/>
              </a:rPr>
              <a:t>For both sealed coring and conventional coring shale samples, it is recommended to use an </a:t>
            </a:r>
            <a:r>
              <a:rPr lang="en-US" altLang="zh-CN"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NMR-based</a:t>
            </a:r>
            <a:r>
              <a:rPr lang="en-US" altLang="zh-CN" sz="2000" b="1" kern="100" dirty="0">
                <a:latin typeface="微软雅黑" panose="020B0503020204020204" pitchFamily="34" charset="-122"/>
                <a:ea typeface="微软雅黑" panose="020B0503020204020204" pitchFamily="34" charset="-122"/>
                <a:cs typeface="Times New Roman" panose="02020603050405020304" pitchFamily="18" charset="0"/>
              </a:rPr>
              <a:t> porosity evaluation method </a:t>
            </a:r>
            <a:r>
              <a:rPr lang="en-US" altLang="zh-CN" sz="20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without solvent extraction</a:t>
            </a:r>
            <a:r>
              <a:rPr lang="en-US" altLang="zh-CN" sz="2000" b="1" kern="10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2000" b="1" kern="100" dirty="0">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3" name="直接连接符 2">
            <a:extLst>
              <a:ext uri="{FF2B5EF4-FFF2-40B4-BE49-F238E27FC236}">
                <a16:creationId xmlns:a16="http://schemas.microsoft.com/office/drawing/2014/main" id="{D3F5E374-9B72-41B0-9B60-811D55092E07}"/>
              </a:ext>
            </a:extLst>
          </p:cNvPr>
          <p:cNvCxnSpPr/>
          <p:nvPr/>
        </p:nvCxnSpPr>
        <p:spPr>
          <a:xfrm>
            <a:off x="0" y="1047565"/>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FB08FA10-E6D4-47BC-BE93-2480D79CC0C1}"/>
              </a:ext>
            </a:extLst>
          </p:cNvPr>
          <p:cNvSpPr txBox="1"/>
          <p:nvPr/>
        </p:nvSpPr>
        <p:spPr>
          <a:xfrm>
            <a:off x="989841" y="264447"/>
            <a:ext cx="4011927"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3.</a:t>
            </a:r>
            <a:r>
              <a:rPr lang="zh-CN" altLang="en-US" sz="3200" b="1" dirty="0">
                <a:latin typeface="微软雅黑" panose="020B0503020204020204" pitchFamily="34" charset="-122"/>
                <a:ea typeface="微软雅黑" panose="020B0503020204020204" pitchFamily="34" charset="-122"/>
              </a:rPr>
              <a:t> </a:t>
            </a:r>
            <a:r>
              <a:rPr lang="en-US" altLang="zh-CN" sz="3200" b="1" dirty="0">
                <a:latin typeface="微软雅黑" panose="020B0503020204020204" pitchFamily="34" charset="-122"/>
                <a:ea typeface="微软雅黑" panose="020B0503020204020204" pitchFamily="34" charset="-122"/>
              </a:rPr>
              <a:t>Conclusions</a:t>
            </a:r>
            <a:endParaRPr lang="zh-CN" altLang="en-US" sz="3200" b="1" dirty="0">
              <a:latin typeface="微软雅黑" panose="020B0503020204020204" pitchFamily="34" charset="-122"/>
              <a:ea typeface="微软雅黑" panose="020B0503020204020204" pitchFamily="34" charset="-122"/>
            </a:endParaRPr>
          </a:p>
        </p:txBody>
      </p:sp>
      <p:pic>
        <p:nvPicPr>
          <p:cNvPr id="5" name="Picture 2" descr="2021年中国石油大学(华东)概况_聚志愿">
            <a:extLst>
              <a:ext uri="{FF2B5EF4-FFF2-40B4-BE49-F238E27FC236}">
                <a16:creationId xmlns:a16="http://schemas.microsoft.com/office/drawing/2014/main" id="{DCCBAB7C-945F-4AF7-916F-A81F6417A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685" y="205021"/>
            <a:ext cx="745098" cy="747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166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用户目录\下载\石大.jpg">
            <a:extLst>
              <a:ext uri="{FF2B5EF4-FFF2-40B4-BE49-F238E27FC236}">
                <a16:creationId xmlns:a16="http://schemas.microsoft.com/office/drawing/2014/main" id="{396EFD22-99E0-4DE4-8BC1-8BB0D6961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4A3E0BAE-7E01-4028-A61F-12BF422BC9E5}"/>
              </a:ext>
            </a:extLst>
          </p:cNvPr>
          <p:cNvSpPr txBox="1"/>
          <p:nvPr/>
        </p:nvSpPr>
        <p:spPr>
          <a:xfrm>
            <a:off x="3108961" y="1165594"/>
            <a:ext cx="6976872" cy="769441"/>
          </a:xfrm>
          <a:prstGeom prst="rect">
            <a:avLst/>
          </a:prstGeom>
          <a:noFill/>
          <a:effectLst>
            <a:glow rad="63500">
              <a:schemeClr val="accent4">
                <a:satMod val="175000"/>
                <a:alpha val="40000"/>
              </a:schemeClr>
            </a:glow>
          </a:effectLst>
        </p:spPr>
        <p:txBody>
          <a:bodyPr wrap="square" rtlCol="0">
            <a:spAutoFit/>
          </a:bodyPr>
          <a:lstStyle/>
          <a:p>
            <a:r>
              <a:rPr lang="en-US" altLang="zh-CN" sz="4400" b="1" dirty="0">
                <a:solidFill>
                  <a:srgbClr val="FF0000"/>
                </a:solidFill>
                <a:latin typeface="微软雅黑" panose="020B0503020204020204" pitchFamily="34" charset="-122"/>
                <a:ea typeface="微软雅黑" panose="020B0503020204020204" pitchFamily="34" charset="-122"/>
              </a:rPr>
              <a:t>Thanks for listening!</a:t>
            </a:r>
            <a:endParaRPr lang="zh-CN" altLang="en-US" sz="44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64851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881067D9-DCCB-49E5-9FE8-E7970A11D281}"/>
              </a:ext>
            </a:extLst>
          </p:cNvPr>
          <p:cNvCxnSpPr/>
          <p:nvPr/>
        </p:nvCxnSpPr>
        <p:spPr>
          <a:xfrm>
            <a:off x="0" y="1047565"/>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2" descr="2021年中国石油大学(华东)概况_聚志愿">
            <a:extLst>
              <a:ext uri="{FF2B5EF4-FFF2-40B4-BE49-F238E27FC236}">
                <a16:creationId xmlns:a16="http://schemas.microsoft.com/office/drawing/2014/main" id="{9A633AFF-F0C2-4F83-B147-7222F38A9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85" y="205021"/>
            <a:ext cx="745098" cy="74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a:extLst>
              <a:ext uri="{FF2B5EF4-FFF2-40B4-BE49-F238E27FC236}">
                <a16:creationId xmlns:a16="http://schemas.microsoft.com/office/drawing/2014/main" id="{4A3CFABB-4AAB-42B6-A80B-BC052498E11E}"/>
              </a:ext>
            </a:extLst>
          </p:cNvPr>
          <p:cNvPicPr>
            <a:picLocks noChangeAspect="1"/>
          </p:cNvPicPr>
          <p:nvPr/>
        </p:nvPicPr>
        <p:blipFill>
          <a:blip r:embed="rId4"/>
          <a:stretch>
            <a:fillRect/>
          </a:stretch>
        </p:blipFill>
        <p:spPr>
          <a:xfrm>
            <a:off x="531020" y="2623615"/>
            <a:ext cx="5420441" cy="3845308"/>
          </a:xfrm>
          <a:prstGeom prst="rect">
            <a:avLst/>
          </a:prstGeom>
        </p:spPr>
      </p:pic>
      <p:grpSp>
        <p:nvGrpSpPr>
          <p:cNvPr id="40" name="组合 39">
            <a:extLst>
              <a:ext uri="{FF2B5EF4-FFF2-40B4-BE49-F238E27FC236}">
                <a16:creationId xmlns:a16="http://schemas.microsoft.com/office/drawing/2014/main" id="{DE2E0FF5-E548-4DEB-838E-D1562F331EFE}"/>
              </a:ext>
            </a:extLst>
          </p:cNvPr>
          <p:cNvGrpSpPr/>
          <p:nvPr/>
        </p:nvGrpSpPr>
        <p:grpSpPr>
          <a:xfrm>
            <a:off x="6222213" y="2635804"/>
            <a:ext cx="5526114" cy="3402547"/>
            <a:chOff x="564925" y="4886585"/>
            <a:chExt cx="3864842" cy="1769605"/>
          </a:xfrm>
        </p:grpSpPr>
        <p:pic>
          <p:nvPicPr>
            <p:cNvPr id="28" name="图片 27">
              <a:extLst>
                <a:ext uri="{FF2B5EF4-FFF2-40B4-BE49-F238E27FC236}">
                  <a16:creationId xmlns:a16="http://schemas.microsoft.com/office/drawing/2014/main" id="{E3D01373-2A31-4A33-B453-077C455176D7}"/>
                </a:ext>
              </a:extLst>
            </p:cNvPr>
            <p:cNvPicPr>
              <a:picLocks noChangeAspect="1"/>
            </p:cNvPicPr>
            <p:nvPr/>
          </p:nvPicPr>
          <p:blipFill>
            <a:blip r:embed="rId5"/>
            <a:stretch>
              <a:fillRect/>
            </a:stretch>
          </p:blipFill>
          <p:spPr>
            <a:xfrm>
              <a:off x="680735" y="4964679"/>
              <a:ext cx="3585873" cy="1691511"/>
            </a:xfrm>
            <a:prstGeom prst="rect">
              <a:avLst/>
            </a:prstGeom>
          </p:spPr>
        </p:pic>
        <p:sp>
          <p:nvSpPr>
            <p:cNvPr id="30" name="文本框 29">
              <a:extLst>
                <a:ext uri="{FF2B5EF4-FFF2-40B4-BE49-F238E27FC236}">
                  <a16:creationId xmlns:a16="http://schemas.microsoft.com/office/drawing/2014/main" id="{D3E90E56-66A0-4456-836A-D1F7C87BCC9C}"/>
                </a:ext>
              </a:extLst>
            </p:cNvPr>
            <p:cNvSpPr txBox="1"/>
            <p:nvPr/>
          </p:nvSpPr>
          <p:spPr>
            <a:xfrm>
              <a:off x="1040121" y="5555124"/>
              <a:ext cx="1684417" cy="192083"/>
            </a:xfrm>
            <a:prstGeom prst="rect">
              <a:avLst/>
            </a:prstGeom>
            <a:noFill/>
          </p:spPr>
          <p:txBody>
            <a:bodyPr wrap="square">
              <a:spAutoFit/>
            </a:bodyPr>
            <a:lstStyle/>
            <a:p>
              <a:r>
                <a:rPr lang="en-US" altLang="zh-CN" b="1" dirty="0">
                  <a:solidFill>
                    <a:srgbClr val="FCC9B4"/>
                  </a:solidFill>
                  <a:latin typeface="Times New Roman" panose="02020603050405020304" pitchFamily="18" charset="0"/>
                  <a:cs typeface="Times New Roman" panose="02020603050405020304" pitchFamily="18" charset="0"/>
                </a:rPr>
                <a:t>Conventional Oil</a:t>
              </a:r>
              <a:endParaRPr lang="zh-CN" altLang="en-US" b="1" dirty="0">
                <a:solidFill>
                  <a:srgbClr val="FCC9B4"/>
                </a:solidFill>
                <a:latin typeface="Times New Roman" panose="02020603050405020304" pitchFamily="18" charset="0"/>
                <a:cs typeface="Times New Roman" panose="02020603050405020304" pitchFamily="18" charset="0"/>
              </a:endParaRPr>
            </a:p>
          </p:txBody>
        </p:sp>
        <p:sp>
          <p:nvSpPr>
            <p:cNvPr id="31" name="文本框 30">
              <a:extLst>
                <a:ext uri="{FF2B5EF4-FFF2-40B4-BE49-F238E27FC236}">
                  <a16:creationId xmlns:a16="http://schemas.microsoft.com/office/drawing/2014/main" id="{7E71F8E7-CF82-4819-87BA-724EC1BD76B3}"/>
                </a:ext>
              </a:extLst>
            </p:cNvPr>
            <p:cNvSpPr txBox="1"/>
            <p:nvPr/>
          </p:nvSpPr>
          <p:spPr>
            <a:xfrm>
              <a:off x="3070976" y="6178673"/>
              <a:ext cx="1113767" cy="307777"/>
            </a:xfrm>
            <a:prstGeom prst="rect">
              <a:avLst/>
            </a:prstGeom>
            <a:noFill/>
          </p:spPr>
          <p:txBody>
            <a:bodyPr wrap="square">
              <a:spAutoFit/>
            </a:bodyPr>
            <a:lstStyle/>
            <a:p>
              <a:r>
                <a:rPr lang="en-US" altLang="zh-CN" sz="1400" b="1" dirty="0">
                  <a:solidFill>
                    <a:srgbClr val="0070C0"/>
                  </a:solidFill>
                  <a:latin typeface="Times New Roman" panose="02020603050405020304" pitchFamily="18" charset="0"/>
                  <a:cs typeface="Times New Roman" panose="02020603050405020304" pitchFamily="18" charset="0"/>
                </a:rPr>
                <a:t>Shale Oil</a:t>
              </a:r>
              <a:endParaRPr lang="zh-CN" altLang="en-US" sz="1400" b="1" dirty="0">
                <a:solidFill>
                  <a:srgbClr val="0070C0"/>
                </a:solidFill>
                <a:latin typeface="Times New Roman" panose="02020603050405020304" pitchFamily="18" charset="0"/>
                <a:cs typeface="Times New Roman" panose="02020603050405020304" pitchFamily="18" charset="0"/>
              </a:endParaRPr>
            </a:p>
          </p:txBody>
        </p:sp>
        <p:sp>
          <p:nvSpPr>
            <p:cNvPr id="33" name="文本框 32">
              <a:extLst>
                <a:ext uri="{FF2B5EF4-FFF2-40B4-BE49-F238E27FC236}">
                  <a16:creationId xmlns:a16="http://schemas.microsoft.com/office/drawing/2014/main" id="{9BE882DA-663F-4201-8E93-1A4443E4C3B9}"/>
                </a:ext>
              </a:extLst>
            </p:cNvPr>
            <p:cNvSpPr txBox="1"/>
            <p:nvPr/>
          </p:nvSpPr>
          <p:spPr>
            <a:xfrm>
              <a:off x="1632084" y="5038776"/>
              <a:ext cx="1842467" cy="192083"/>
            </a:xfrm>
            <a:prstGeom prst="rect">
              <a:avLst/>
            </a:prstGeom>
            <a:noFill/>
          </p:spPr>
          <p:txBody>
            <a:bodyPr wrap="square">
              <a:spAutoFit/>
            </a:bodyPr>
            <a:lstStyle/>
            <a:p>
              <a:r>
                <a:rPr lang="en-US" altLang="zh-CN" dirty="0">
                  <a:solidFill>
                    <a:srgbClr val="FF0000"/>
                  </a:solidFill>
                  <a:latin typeface="Times New Roman" panose="02020603050405020304" pitchFamily="18" charset="0"/>
                  <a:cs typeface="Times New Roman" panose="02020603050405020304" pitchFamily="18" charset="0"/>
                </a:rPr>
                <a:t>Shale Oil Proportion</a:t>
              </a:r>
              <a:endParaRPr lang="zh-CN" altLang="en-US" dirty="0">
                <a:solidFill>
                  <a:srgbClr val="FF0000"/>
                </a:solidFill>
                <a:latin typeface="Times New Roman" panose="02020603050405020304" pitchFamily="18" charset="0"/>
                <a:cs typeface="Times New Roman" panose="02020603050405020304" pitchFamily="18" charset="0"/>
              </a:endParaRPr>
            </a:p>
          </p:txBody>
        </p:sp>
        <p:cxnSp>
          <p:nvCxnSpPr>
            <p:cNvPr id="35" name="直接箭头连接符 34">
              <a:extLst>
                <a:ext uri="{FF2B5EF4-FFF2-40B4-BE49-F238E27FC236}">
                  <a16:creationId xmlns:a16="http://schemas.microsoft.com/office/drawing/2014/main" id="{837665A3-967D-474E-BE35-6DD656F40B82}"/>
                </a:ext>
              </a:extLst>
            </p:cNvPr>
            <p:cNvCxnSpPr/>
            <p:nvPr/>
          </p:nvCxnSpPr>
          <p:spPr>
            <a:xfrm>
              <a:off x="2616200" y="5315775"/>
              <a:ext cx="266700" cy="2393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A2D97A0A-A531-4643-A27C-7C4E3BA59F00}"/>
                </a:ext>
              </a:extLst>
            </p:cNvPr>
            <p:cNvSpPr txBox="1"/>
            <p:nvPr/>
          </p:nvSpPr>
          <p:spPr>
            <a:xfrm rot="16200000">
              <a:off x="-166545" y="5618055"/>
              <a:ext cx="1721244" cy="258303"/>
            </a:xfrm>
            <a:prstGeom prst="rect">
              <a:avLst/>
            </a:prstGeom>
            <a:solidFill>
              <a:schemeClr val="bg1"/>
            </a:solidFill>
          </p:spPr>
          <p:txBody>
            <a:bodyPr wrap="none" rtlCol="0">
              <a:spAutoFit/>
            </a:bodyPr>
            <a:lstStyle/>
            <a:p>
              <a:r>
                <a:rPr lang="en-US" altLang="zh-CN" b="1" i="0" dirty="0">
                  <a:solidFill>
                    <a:srgbClr val="000000"/>
                  </a:solidFill>
                  <a:effectLst/>
                  <a:latin typeface="Times New Roman" panose="02020603050405020304" pitchFamily="18" charset="0"/>
                  <a:cs typeface="Times New Roman" panose="02020603050405020304" pitchFamily="18" charset="0"/>
                </a:rPr>
                <a:t>Shale Oil Production/10</a:t>
              </a:r>
              <a:r>
                <a:rPr lang="en-US" altLang="zh-CN" b="1" i="0" baseline="30000" dirty="0">
                  <a:solidFill>
                    <a:srgbClr val="000000"/>
                  </a:solidFill>
                  <a:effectLst/>
                  <a:latin typeface="Times New Roman" panose="02020603050405020304" pitchFamily="18" charset="0"/>
                  <a:cs typeface="Times New Roman" panose="02020603050405020304" pitchFamily="18" charset="0"/>
                </a:rPr>
                <a:t>6</a:t>
              </a:r>
              <a:r>
                <a:rPr lang="en-US" altLang="zh-CN" b="1" i="0" dirty="0">
                  <a:solidFill>
                    <a:srgbClr val="000000"/>
                  </a:solidFill>
                  <a:effectLst/>
                  <a:latin typeface="Times New Roman" panose="02020603050405020304" pitchFamily="18" charset="0"/>
                  <a:cs typeface="Times New Roman" panose="02020603050405020304" pitchFamily="18" charset="0"/>
                </a:rPr>
                <a:t>bbl*d</a:t>
              </a:r>
              <a:r>
                <a:rPr lang="en-US" altLang="zh-CN" b="1" i="0" baseline="30000" dirty="0">
                  <a:solidFill>
                    <a:srgbClr val="000000"/>
                  </a:solidFill>
                  <a:effectLst/>
                  <a:latin typeface="Times New Roman" panose="02020603050405020304" pitchFamily="18" charset="0"/>
                  <a:cs typeface="Times New Roman" panose="02020603050405020304" pitchFamily="18" charset="0"/>
                </a:rPr>
                <a:t>-1</a:t>
              </a:r>
              <a:endParaRPr lang="zh-CN" altLang="en-US" baseline="30000" dirty="0">
                <a:latin typeface="Times New Roman" panose="02020603050405020304" pitchFamily="18" charset="0"/>
                <a:cs typeface="Times New Roman" panose="02020603050405020304" pitchFamily="18" charset="0"/>
              </a:endParaRPr>
            </a:p>
          </p:txBody>
        </p:sp>
        <p:sp>
          <p:nvSpPr>
            <p:cNvPr id="38" name="文本框 37">
              <a:extLst>
                <a:ext uri="{FF2B5EF4-FFF2-40B4-BE49-F238E27FC236}">
                  <a16:creationId xmlns:a16="http://schemas.microsoft.com/office/drawing/2014/main" id="{C4D01C65-A4B3-4F56-8618-3BFA32CFA701}"/>
                </a:ext>
              </a:extLst>
            </p:cNvPr>
            <p:cNvSpPr txBox="1"/>
            <p:nvPr/>
          </p:nvSpPr>
          <p:spPr>
            <a:xfrm rot="16200000">
              <a:off x="3591873" y="5544270"/>
              <a:ext cx="1417485" cy="258303"/>
            </a:xfrm>
            <a:prstGeom prst="rect">
              <a:avLst/>
            </a:prstGeom>
            <a:solidFill>
              <a:schemeClr val="bg1"/>
            </a:solidFill>
          </p:spPr>
          <p:txBody>
            <a:bodyPr wrap="square">
              <a:spAutoFit/>
            </a:bodyPr>
            <a:lstStyle/>
            <a:p>
              <a:r>
                <a:rPr lang="en-US" altLang="zh-CN" b="1" dirty="0">
                  <a:latin typeface="Times New Roman" panose="02020603050405020304" pitchFamily="18" charset="0"/>
                  <a:cs typeface="Times New Roman" panose="02020603050405020304" pitchFamily="18" charset="0"/>
                </a:rPr>
                <a:t>Shale Oil Proportion/%</a:t>
              </a:r>
              <a:endParaRPr lang="zh-CN" altLang="en-US" b="1" dirty="0">
                <a:latin typeface="Times New Roman" panose="02020603050405020304" pitchFamily="18" charset="0"/>
                <a:cs typeface="Times New Roman" panose="02020603050405020304" pitchFamily="18" charset="0"/>
              </a:endParaRPr>
            </a:p>
          </p:txBody>
        </p:sp>
        <p:sp>
          <p:nvSpPr>
            <p:cNvPr id="39" name="矩形 38">
              <a:extLst>
                <a:ext uri="{FF2B5EF4-FFF2-40B4-BE49-F238E27FC236}">
                  <a16:creationId xmlns:a16="http://schemas.microsoft.com/office/drawing/2014/main" id="{7309BB36-F056-4452-8BC5-5E84BA9537B3}"/>
                </a:ext>
              </a:extLst>
            </p:cNvPr>
            <p:cNvSpPr/>
            <p:nvPr/>
          </p:nvSpPr>
          <p:spPr>
            <a:xfrm>
              <a:off x="1002921" y="4977228"/>
              <a:ext cx="548838" cy="458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a:extLst>
              <a:ext uri="{FF2B5EF4-FFF2-40B4-BE49-F238E27FC236}">
                <a16:creationId xmlns:a16="http://schemas.microsoft.com/office/drawing/2014/main" id="{CB4CE221-AD47-42F0-93FF-AD52BB8CC435}"/>
              </a:ext>
            </a:extLst>
          </p:cNvPr>
          <p:cNvSpPr txBox="1"/>
          <p:nvPr/>
        </p:nvSpPr>
        <p:spPr>
          <a:xfrm>
            <a:off x="108445" y="6213657"/>
            <a:ext cx="5843016" cy="458074"/>
          </a:xfrm>
          <a:prstGeom prst="rect">
            <a:avLst/>
          </a:prstGeom>
          <a:noFill/>
        </p:spPr>
        <p:txBody>
          <a:bodyPr wrap="square" rtlCol="0">
            <a:spAutoFit/>
          </a:bodyPr>
          <a:lstStyle/>
          <a:p>
            <a:pPr algn="ctr">
              <a:lnSpc>
                <a:spcPct val="150000"/>
              </a:lnSpc>
            </a:pP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Shale oil production increase year by year in the US</a:t>
            </a:r>
          </a:p>
        </p:txBody>
      </p:sp>
      <p:sp>
        <p:nvSpPr>
          <p:cNvPr id="20" name="文本框 19">
            <a:extLst>
              <a:ext uri="{FF2B5EF4-FFF2-40B4-BE49-F238E27FC236}">
                <a16:creationId xmlns:a16="http://schemas.microsoft.com/office/drawing/2014/main" id="{919C1983-B68B-40FD-8662-483421EC1651}"/>
              </a:ext>
            </a:extLst>
          </p:cNvPr>
          <p:cNvSpPr txBox="1"/>
          <p:nvPr/>
        </p:nvSpPr>
        <p:spPr>
          <a:xfrm>
            <a:off x="5949990" y="6180352"/>
            <a:ext cx="5887317" cy="646331"/>
          </a:xfrm>
          <a:prstGeom prst="rect">
            <a:avLst/>
          </a:prstGeom>
          <a:noFill/>
        </p:spPr>
        <p:txBody>
          <a:bodyPr wrap="square" rtlCol="0">
            <a:spAutoFit/>
          </a:bodyPr>
          <a:lstStyle/>
          <a:p>
            <a:pPr algn="ctr"/>
            <a:r>
              <a:rPr lang="en-US" altLang="zh-CN"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rPr>
              <a:t>The proportion of shale oil is over 60% of the oil production in the US</a:t>
            </a:r>
          </a:p>
        </p:txBody>
      </p:sp>
      <p:sp>
        <p:nvSpPr>
          <p:cNvPr id="21" name="文本框 20">
            <a:extLst>
              <a:ext uri="{FF2B5EF4-FFF2-40B4-BE49-F238E27FC236}">
                <a16:creationId xmlns:a16="http://schemas.microsoft.com/office/drawing/2014/main" id="{968134AF-43F8-49AC-BD1B-4E62FBC90AB4}"/>
              </a:ext>
            </a:extLst>
          </p:cNvPr>
          <p:cNvSpPr txBox="1"/>
          <p:nvPr/>
        </p:nvSpPr>
        <p:spPr>
          <a:xfrm>
            <a:off x="1031196" y="273319"/>
            <a:ext cx="6055404"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1.</a:t>
            </a:r>
            <a:r>
              <a:rPr lang="zh-CN" altLang="en-US" sz="3200" b="1" dirty="0">
                <a:latin typeface="微软雅黑" panose="020B0503020204020204" pitchFamily="34" charset="-122"/>
                <a:ea typeface="微软雅黑" panose="020B0503020204020204" pitchFamily="34" charset="-122"/>
              </a:rPr>
              <a:t> </a:t>
            </a:r>
            <a:r>
              <a:rPr lang="en-US" altLang="zh-CN" sz="3200" b="1" dirty="0">
                <a:latin typeface="微软雅黑" panose="020B0503020204020204" pitchFamily="34" charset="-122"/>
                <a:ea typeface="微软雅黑" panose="020B0503020204020204" pitchFamily="34" charset="-122"/>
              </a:rPr>
              <a:t>Background &amp; Questions</a:t>
            </a:r>
          </a:p>
        </p:txBody>
      </p:sp>
      <p:cxnSp>
        <p:nvCxnSpPr>
          <p:cNvPr id="25" name="直接连接符 24">
            <a:extLst>
              <a:ext uri="{FF2B5EF4-FFF2-40B4-BE49-F238E27FC236}">
                <a16:creationId xmlns:a16="http://schemas.microsoft.com/office/drawing/2014/main" id="{BF4551FA-B5D7-4AAA-A80D-D6CE8B51B89D}"/>
              </a:ext>
            </a:extLst>
          </p:cNvPr>
          <p:cNvCxnSpPr/>
          <p:nvPr/>
        </p:nvCxnSpPr>
        <p:spPr>
          <a:xfrm>
            <a:off x="-21785" y="1028813"/>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27" name="Picture 2" descr="2021年中国石油大学(华东)概况_聚志愿">
            <a:extLst>
              <a:ext uri="{FF2B5EF4-FFF2-40B4-BE49-F238E27FC236}">
                <a16:creationId xmlns:a16="http://schemas.microsoft.com/office/drawing/2014/main" id="{CE8D6948-4B97-4446-A3EE-4D60A535A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900" y="186269"/>
            <a:ext cx="745098" cy="747521"/>
          </a:xfrm>
          <a:prstGeom prst="rect">
            <a:avLst/>
          </a:prstGeom>
          <a:noFill/>
          <a:extLst>
            <a:ext uri="{909E8E84-426E-40DD-AFC4-6F175D3DCCD1}">
              <a14:hiddenFill xmlns:a14="http://schemas.microsoft.com/office/drawing/2010/main">
                <a:solidFill>
                  <a:srgbClr val="FFFFFF"/>
                </a:solidFill>
              </a14:hiddenFill>
            </a:ext>
          </a:extLst>
        </p:spPr>
      </p:pic>
      <p:sp>
        <p:nvSpPr>
          <p:cNvPr id="29" name="文本框 28">
            <a:extLst>
              <a:ext uri="{FF2B5EF4-FFF2-40B4-BE49-F238E27FC236}">
                <a16:creationId xmlns:a16="http://schemas.microsoft.com/office/drawing/2014/main" id="{17609F0B-3AAB-4DD6-B070-E76069268C24}"/>
              </a:ext>
            </a:extLst>
          </p:cNvPr>
          <p:cNvSpPr txBox="1"/>
          <p:nvPr/>
        </p:nvSpPr>
        <p:spPr>
          <a:xfrm>
            <a:off x="354693" y="1300176"/>
            <a:ext cx="11482614" cy="1323439"/>
          </a:xfrm>
          <a:prstGeom prst="rect">
            <a:avLst/>
          </a:prstGeom>
          <a:noFill/>
        </p:spPr>
        <p:txBody>
          <a:bodyPr wrap="square">
            <a:spAutoFit/>
          </a:bodyPr>
          <a:lstStyle/>
          <a:p>
            <a:pPr marL="342900" indent="-342900">
              <a:buFont typeface="Wingdings" panose="05000000000000000000" pitchFamily="2" charset="2"/>
              <a:buChar char="p"/>
            </a:pPr>
            <a:r>
              <a:rPr lang="en-US" altLang="zh-CN" sz="20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The shale oil and gas resources in the United States have already achieved large-scale development. Especially shale oil, whose production increase progressively year by year has become the main force in oil production in the US. Shale oil and gas are wide globally distributed with enormous reserves and broad prospects. </a:t>
            </a:r>
            <a:endParaRPr lang="zh-CN" altLang="en-US" sz="20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813723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606E9B97-B7FD-4F0D-BDC6-0BEFEA245932}"/>
              </a:ext>
            </a:extLst>
          </p:cNvPr>
          <p:cNvCxnSpPr>
            <a:cxnSpLocks/>
          </p:cNvCxnSpPr>
          <p:nvPr/>
        </p:nvCxnSpPr>
        <p:spPr>
          <a:xfrm>
            <a:off x="0" y="1047565"/>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60F6EDED-BEEE-4A01-B9CF-0868284AAC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959"/>
          <a:stretch/>
        </p:blipFill>
        <p:spPr>
          <a:xfrm>
            <a:off x="6368737" y="3553009"/>
            <a:ext cx="4901315" cy="2777351"/>
          </a:xfrm>
          <a:prstGeom prst="rect">
            <a:avLst/>
          </a:prstGeom>
          <a:ln w="19050">
            <a:solidFill>
              <a:schemeClr val="tx1"/>
            </a:solidFill>
            <a:prstDash val="dash"/>
          </a:ln>
        </p:spPr>
      </p:pic>
      <p:sp>
        <p:nvSpPr>
          <p:cNvPr id="7" name="文本框 6">
            <a:extLst>
              <a:ext uri="{FF2B5EF4-FFF2-40B4-BE49-F238E27FC236}">
                <a16:creationId xmlns:a16="http://schemas.microsoft.com/office/drawing/2014/main" id="{20B03F1E-B688-434F-9F70-DBD5E1495D41}"/>
              </a:ext>
            </a:extLst>
          </p:cNvPr>
          <p:cNvSpPr txBox="1"/>
          <p:nvPr/>
        </p:nvSpPr>
        <p:spPr>
          <a:xfrm>
            <a:off x="475066" y="1357223"/>
            <a:ext cx="11383831" cy="1015663"/>
          </a:xfrm>
          <a:prstGeom prst="rect">
            <a:avLst/>
          </a:prstGeom>
          <a:noFill/>
        </p:spPr>
        <p:txBody>
          <a:bodyPr wrap="square">
            <a:spAutoFit/>
          </a:bodyPr>
          <a:lstStyle/>
          <a:p>
            <a:pPr marL="342900" indent="-342900">
              <a:buFont typeface="Wingdings" panose="05000000000000000000" pitchFamily="2" charset="2"/>
              <a:buChar char="p"/>
            </a:pPr>
            <a:r>
              <a:rPr lang="en-US" altLang="zh-CN" sz="2000" b="1" dirty="0">
                <a:solidFill>
                  <a:srgbClr val="0000FF"/>
                </a:solidFill>
                <a:effectLst/>
                <a:latin typeface="微软雅黑" panose="020B0503020204020204" pitchFamily="34" charset="-122"/>
                <a:ea typeface="微软雅黑" panose="020B0503020204020204" pitchFamily="34" charset="-122"/>
                <a:cs typeface="Times New Roman" panose="02020603050405020304" pitchFamily="18" charset="0"/>
              </a:rPr>
              <a:t>Shale oil is mainly preserved in micro- and nanopores, which makes the pore evaluation extremely important. Additionally, the porosity of shale oil reservoirs is a key parameter in resource and reserve evaluation models.</a:t>
            </a:r>
            <a:endParaRPr lang="zh-CN" altLang="en-US" sz="2000" b="1" dirty="0">
              <a:solidFill>
                <a:srgbClr val="0000FF"/>
              </a:solidFill>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3A42DC5A-7605-4906-9198-592427771673}"/>
              </a:ext>
            </a:extLst>
          </p:cNvPr>
          <p:cNvPicPr>
            <a:picLocks noChangeAspect="1"/>
          </p:cNvPicPr>
          <p:nvPr/>
        </p:nvPicPr>
        <p:blipFill>
          <a:blip r:embed="rId4"/>
          <a:stretch>
            <a:fillRect/>
          </a:stretch>
        </p:blipFill>
        <p:spPr>
          <a:xfrm>
            <a:off x="8041061" y="2763896"/>
            <a:ext cx="2777163" cy="679306"/>
          </a:xfrm>
          <a:prstGeom prst="rect">
            <a:avLst/>
          </a:prstGeom>
        </p:spPr>
      </p:pic>
      <p:sp>
        <p:nvSpPr>
          <p:cNvPr id="13" name="文本框 12">
            <a:extLst>
              <a:ext uri="{FF2B5EF4-FFF2-40B4-BE49-F238E27FC236}">
                <a16:creationId xmlns:a16="http://schemas.microsoft.com/office/drawing/2014/main" id="{8BA616F4-E0DB-4324-B54E-9A2874FDC41D}"/>
              </a:ext>
            </a:extLst>
          </p:cNvPr>
          <p:cNvSpPr txBox="1"/>
          <p:nvPr/>
        </p:nvSpPr>
        <p:spPr>
          <a:xfrm>
            <a:off x="6390897" y="2502286"/>
            <a:ext cx="1451353" cy="523220"/>
          </a:xfrm>
          <a:prstGeom prst="rect">
            <a:avLst/>
          </a:prstGeom>
          <a:noFill/>
        </p:spPr>
        <p:txBody>
          <a:bodyPr wrap="square">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Porosity</a:t>
            </a:r>
            <a:endParaRPr lang="zh-CN" altLang="en-US" sz="2800" dirty="0">
              <a:solidFill>
                <a:srgbClr val="FF0000"/>
              </a:solidFill>
              <a:latin typeface="Times New Roman" panose="02020603050405020304" pitchFamily="18" charset="0"/>
              <a:cs typeface="Times New Roman" panose="02020603050405020304" pitchFamily="18" charset="0"/>
            </a:endParaRPr>
          </a:p>
        </p:txBody>
      </p:sp>
      <p:cxnSp>
        <p:nvCxnSpPr>
          <p:cNvPr id="20" name="直接箭头连接符 19">
            <a:extLst>
              <a:ext uri="{FF2B5EF4-FFF2-40B4-BE49-F238E27FC236}">
                <a16:creationId xmlns:a16="http://schemas.microsoft.com/office/drawing/2014/main" id="{17264130-D4E1-400C-B851-A7E4ED0049E5}"/>
              </a:ext>
            </a:extLst>
          </p:cNvPr>
          <p:cNvCxnSpPr>
            <a:cxnSpLocks/>
          </p:cNvCxnSpPr>
          <p:nvPr/>
        </p:nvCxnSpPr>
        <p:spPr>
          <a:xfrm flipH="1" flipV="1">
            <a:off x="7842251" y="2763896"/>
            <a:ext cx="1742688" cy="10030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椭圆 21">
            <a:extLst>
              <a:ext uri="{FF2B5EF4-FFF2-40B4-BE49-F238E27FC236}">
                <a16:creationId xmlns:a16="http://schemas.microsoft.com/office/drawing/2014/main" id="{2999320C-8E96-44DD-813C-442984E11831}"/>
              </a:ext>
            </a:extLst>
          </p:cNvPr>
          <p:cNvSpPr/>
          <p:nvPr/>
        </p:nvSpPr>
        <p:spPr>
          <a:xfrm>
            <a:off x="9584939" y="2831498"/>
            <a:ext cx="314628" cy="5948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0CB37CCD-ED5F-4D8E-B7BC-1D823DF0EA75}"/>
              </a:ext>
            </a:extLst>
          </p:cNvPr>
          <p:cNvSpPr txBox="1"/>
          <p:nvPr/>
        </p:nvSpPr>
        <p:spPr>
          <a:xfrm>
            <a:off x="6791888" y="5472580"/>
            <a:ext cx="4323710" cy="369332"/>
          </a:xfrm>
          <a:prstGeom prst="rect">
            <a:avLst/>
          </a:prstGeom>
          <a:solidFill>
            <a:schemeClr val="bg1"/>
          </a:solidFill>
        </p:spPr>
        <p:txBody>
          <a:bodyPr wrap="square">
            <a:spAutoFit/>
          </a:bodyPr>
          <a:lstStyle/>
          <a:p>
            <a:r>
              <a:rPr lang="en-US" altLang="zh-CN" dirty="0">
                <a:latin typeface="Times New Roman" panose="02020603050405020304" pitchFamily="18" charset="0"/>
                <a:cs typeface="Times New Roman" panose="02020603050405020304" pitchFamily="18" charset="0"/>
              </a:rPr>
              <a:t>Specification of shale oil reserves estimation</a:t>
            </a:r>
            <a:endParaRPr lang="zh-CN" altLang="en-US" dirty="0">
              <a:latin typeface="Times New Roman" panose="02020603050405020304" pitchFamily="18" charset="0"/>
              <a:cs typeface="Times New Roman" panose="02020603050405020304" pitchFamily="18" charset="0"/>
            </a:endParaRPr>
          </a:p>
        </p:txBody>
      </p:sp>
      <p:pic>
        <p:nvPicPr>
          <p:cNvPr id="31" name="图片 30">
            <a:extLst>
              <a:ext uri="{FF2B5EF4-FFF2-40B4-BE49-F238E27FC236}">
                <a16:creationId xmlns:a16="http://schemas.microsoft.com/office/drawing/2014/main" id="{F5636673-0AE3-48EE-BE37-CCE3A6E4BD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00973" y="2814047"/>
            <a:ext cx="5072258" cy="3541359"/>
          </a:xfrm>
          <a:prstGeom prst="rect">
            <a:avLst/>
          </a:prstGeom>
        </p:spPr>
      </p:pic>
      <p:pic>
        <p:nvPicPr>
          <p:cNvPr id="16" name="Picture 2" descr="2021年中国石油大学(华东)概况_聚志愿">
            <a:extLst>
              <a:ext uri="{FF2B5EF4-FFF2-40B4-BE49-F238E27FC236}">
                <a16:creationId xmlns:a16="http://schemas.microsoft.com/office/drawing/2014/main" id="{39E77E9E-B053-432A-9E25-229584E6D7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900" y="186269"/>
            <a:ext cx="745098" cy="747521"/>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a:extLst>
              <a:ext uri="{FF2B5EF4-FFF2-40B4-BE49-F238E27FC236}">
                <a16:creationId xmlns:a16="http://schemas.microsoft.com/office/drawing/2014/main" id="{3604FED1-8FA7-40DA-9925-C7F59D549116}"/>
              </a:ext>
            </a:extLst>
          </p:cNvPr>
          <p:cNvSpPr txBox="1"/>
          <p:nvPr/>
        </p:nvSpPr>
        <p:spPr>
          <a:xfrm>
            <a:off x="1031196" y="273319"/>
            <a:ext cx="6055404"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1.</a:t>
            </a:r>
            <a:r>
              <a:rPr lang="zh-CN" altLang="en-US" sz="3200" b="1" dirty="0">
                <a:latin typeface="微软雅黑" panose="020B0503020204020204" pitchFamily="34" charset="-122"/>
                <a:ea typeface="微软雅黑" panose="020B0503020204020204" pitchFamily="34" charset="-122"/>
              </a:rPr>
              <a:t> </a:t>
            </a:r>
            <a:r>
              <a:rPr lang="en-US" altLang="zh-CN" sz="3200" b="1" dirty="0">
                <a:latin typeface="微软雅黑" panose="020B0503020204020204" pitchFamily="34" charset="-122"/>
                <a:ea typeface="微软雅黑" panose="020B0503020204020204" pitchFamily="34" charset="-122"/>
              </a:rPr>
              <a:t>Background &amp; Questions</a:t>
            </a:r>
          </a:p>
        </p:txBody>
      </p:sp>
    </p:spTree>
    <p:extLst>
      <p:ext uri="{BB962C8B-B14F-4D97-AF65-F5344CB8AC3E}">
        <p14:creationId xmlns:p14="http://schemas.microsoft.com/office/powerpoint/2010/main" val="1564672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a:extLst>
              <a:ext uri="{FF2B5EF4-FFF2-40B4-BE49-F238E27FC236}">
                <a16:creationId xmlns:a16="http://schemas.microsoft.com/office/drawing/2014/main" id="{E25D35E5-11A0-4A42-9B5E-96A99585D249}"/>
              </a:ext>
            </a:extLst>
          </p:cNvPr>
          <p:cNvCxnSpPr/>
          <p:nvPr/>
        </p:nvCxnSpPr>
        <p:spPr>
          <a:xfrm>
            <a:off x="0" y="1047565"/>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14D02D23-ABD8-409B-AF28-DF2C19C0C756}"/>
              </a:ext>
            </a:extLst>
          </p:cNvPr>
          <p:cNvSpPr txBox="1"/>
          <p:nvPr/>
        </p:nvSpPr>
        <p:spPr>
          <a:xfrm>
            <a:off x="423465" y="1409329"/>
            <a:ext cx="11345070" cy="1015663"/>
          </a:xfrm>
          <a:prstGeom prst="rect">
            <a:avLst/>
          </a:prstGeom>
        </p:spPr>
        <p:txBody>
          <a:bodyPr wrap="square">
            <a:spAutoFit/>
          </a:bodyPr>
          <a:lstStyle/>
          <a:p>
            <a:pPr marL="342900" indent="-342900">
              <a:buFont typeface="Wingdings" panose="05000000000000000000" pitchFamily="2" charset="2"/>
              <a:buChar char="p"/>
            </a:pPr>
            <a:r>
              <a:rPr lang="en-US" altLang="zh-CN" sz="20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Lots of methods are applied to evaluate the porosity of shale reservoirs, such as the image processing methods and fluid intrusion methods. For these methods, solvent extraction (oil washing) is required to expose the pores before the experiments. </a:t>
            </a:r>
            <a:endParaRPr lang="zh-CN" altLang="en-US" sz="20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026" name="Picture 2" descr="扫描电子显微镜Regulus 8100-分析测试中心-青岛科技大学">
            <a:extLst>
              <a:ext uri="{FF2B5EF4-FFF2-40B4-BE49-F238E27FC236}">
                <a16:creationId xmlns:a16="http://schemas.microsoft.com/office/drawing/2014/main" id="{A3FD3D52-01E8-420B-80CE-B425C7D50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952" y="2698526"/>
            <a:ext cx="3267439" cy="2593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T测试-氮气吸附-比表面积-孔径分析 - 知乎">
            <a:extLst>
              <a:ext uri="{FF2B5EF4-FFF2-40B4-BE49-F238E27FC236}">
                <a16:creationId xmlns:a16="http://schemas.microsoft.com/office/drawing/2014/main" id="{B96F5462-4B89-44E0-8805-9F043DDF9B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61"/>
          <a:stretch/>
        </p:blipFill>
        <p:spPr bwMode="auto">
          <a:xfrm>
            <a:off x="5228630" y="2663029"/>
            <a:ext cx="2540327" cy="16772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覆压孔隙度渗透率测量仪顺利通过技术验收_地球化学分析中心_中国科学院西北生态环境资源研究院油气资源研究中心">
            <a:extLst>
              <a:ext uri="{FF2B5EF4-FFF2-40B4-BE49-F238E27FC236}">
                <a16:creationId xmlns:a16="http://schemas.microsoft.com/office/drawing/2014/main" id="{F8A052D0-8DD4-44F1-B89F-6A6134CD48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9015" y="2731369"/>
            <a:ext cx="2112820" cy="1525779"/>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a:extLst>
              <a:ext uri="{FF2B5EF4-FFF2-40B4-BE49-F238E27FC236}">
                <a16:creationId xmlns:a16="http://schemas.microsoft.com/office/drawing/2014/main" id="{9369E011-021A-4BC1-A0DF-614FF345351F}"/>
              </a:ext>
            </a:extLst>
          </p:cNvPr>
          <p:cNvPicPr>
            <a:picLocks noChangeAspect="1"/>
          </p:cNvPicPr>
          <p:nvPr/>
        </p:nvPicPr>
        <p:blipFill>
          <a:blip r:embed="rId6"/>
          <a:stretch>
            <a:fillRect/>
          </a:stretch>
        </p:blipFill>
        <p:spPr>
          <a:xfrm>
            <a:off x="10056668" y="2742835"/>
            <a:ext cx="1135735" cy="1514314"/>
          </a:xfrm>
          <a:prstGeom prst="rect">
            <a:avLst/>
          </a:prstGeom>
        </p:spPr>
      </p:pic>
      <p:pic>
        <p:nvPicPr>
          <p:cNvPr id="1030" name="Picture 6" descr="压汞和BET测孔径怎么选？">
            <a:extLst>
              <a:ext uri="{FF2B5EF4-FFF2-40B4-BE49-F238E27FC236}">
                <a16:creationId xmlns:a16="http://schemas.microsoft.com/office/drawing/2014/main" id="{F0766A04-D3D7-4FA0-AD63-976A37DA8BB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136" r="4501"/>
          <a:stretch/>
        </p:blipFill>
        <p:spPr bwMode="auto">
          <a:xfrm>
            <a:off x="5300193" y="4273571"/>
            <a:ext cx="2454185" cy="166753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descr="桌子上的电脑主机&#10;&#10;中度可信度描述已自动生成">
            <a:extLst>
              <a:ext uri="{FF2B5EF4-FFF2-40B4-BE49-F238E27FC236}">
                <a16:creationId xmlns:a16="http://schemas.microsoft.com/office/drawing/2014/main" id="{97415C50-6B5B-4A4B-896E-AFAF3021230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t="4931" b="8646"/>
          <a:stretch/>
        </p:blipFill>
        <p:spPr>
          <a:xfrm>
            <a:off x="8162366" y="4273727"/>
            <a:ext cx="2587740" cy="1677291"/>
          </a:xfrm>
          <a:prstGeom prst="rect">
            <a:avLst/>
          </a:prstGeom>
        </p:spPr>
      </p:pic>
      <p:sp>
        <p:nvSpPr>
          <p:cNvPr id="14" name="文本框 13">
            <a:extLst>
              <a:ext uri="{FF2B5EF4-FFF2-40B4-BE49-F238E27FC236}">
                <a16:creationId xmlns:a16="http://schemas.microsoft.com/office/drawing/2014/main" id="{CD1DF2B9-CBA8-482D-BBBA-8022E34B467B}"/>
              </a:ext>
            </a:extLst>
          </p:cNvPr>
          <p:cNvSpPr txBox="1"/>
          <p:nvPr/>
        </p:nvSpPr>
        <p:spPr>
          <a:xfrm>
            <a:off x="2931155" y="2732381"/>
            <a:ext cx="1163281" cy="369332"/>
          </a:xfrm>
          <a:prstGeom prst="rect">
            <a:avLst/>
          </a:prstGeom>
          <a:solidFill>
            <a:schemeClr val="bg1">
              <a:lumMod val="85000"/>
            </a:schemeClr>
          </a:solidFill>
        </p:spPr>
        <p:txBody>
          <a:bodyPr wrap="square">
            <a:spAutoFit/>
          </a:bodyPr>
          <a:lstStyle/>
          <a:p>
            <a:r>
              <a:rPr lang="en-US" altLang="zh-CN" b="0" i="0" dirty="0">
                <a:solidFill>
                  <a:srgbClr val="191B1F"/>
                </a:solidFill>
                <a:effectLst/>
                <a:latin typeface="Times New Roman" panose="02020603050405020304" pitchFamily="18" charset="0"/>
                <a:cs typeface="Times New Roman" panose="02020603050405020304" pitchFamily="18" charset="0"/>
              </a:rPr>
              <a:t>SEM-FIB</a:t>
            </a:r>
            <a:endParaRPr lang="zh-CN" altLang="en-US"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B38B7223-8496-4D5D-ACC7-A6ADDF6FEB18}"/>
              </a:ext>
            </a:extLst>
          </p:cNvPr>
          <p:cNvSpPr txBox="1"/>
          <p:nvPr/>
        </p:nvSpPr>
        <p:spPr>
          <a:xfrm>
            <a:off x="5320251" y="2708979"/>
            <a:ext cx="712787" cy="369332"/>
          </a:xfrm>
          <a:prstGeom prst="rect">
            <a:avLst/>
          </a:prstGeom>
          <a:solidFill>
            <a:schemeClr val="bg1">
              <a:lumMod val="85000"/>
            </a:schemeClr>
          </a:solidFill>
        </p:spPr>
        <p:txBody>
          <a:bodyPr wrap="square">
            <a:spAutoFit/>
          </a:bodyPr>
          <a:lstStyle/>
          <a:p>
            <a:r>
              <a:rPr lang="en-US" altLang="zh-CN" b="0" i="0" dirty="0">
                <a:solidFill>
                  <a:srgbClr val="191B1F"/>
                </a:solidFill>
                <a:effectLst/>
                <a:latin typeface="Times New Roman" panose="02020603050405020304" pitchFamily="18" charset="0"/>
                <a:cs typeface="Times New Roman" panose="02020603050405020304" pitchFamily="18" charset="0"/>
              </a:rPr>
              <a:t>BET</a:t>
            </a:r>
            <a:endParaRPr lang="zh-CN" altLang="en-US"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FFB2E1E0-74D2-440A-8685-76535BD0A2D2}"/>
              </a:ext>
            </a:extLst>
          </p:cNvPr>
          <p:cNvSpPr txBox="1"/>
          <p:nvPr/>
        </p:nvSpPr>
        <p:spPr>
          <a:xfrm>
            <a:off x="5300192" y="4299919"/>
            <a:ext cx="712787" cy="369332"/>
          </a:xfrm>
          <a:prstGeom prst="rect">
            <a:avLst/>
          </a:prstGeom>
          <a:solidFill>
            <a:schemeClr val="bg1">
              <a:lumMod val="85000"/>
            </a:schemeClr>
          </a:solidFill>
        </p:spPr>
        <p:txBody>
          <a:bodyPr wrap="square">
            <a:spAutoFit/>
          </a:bodyPr>
          <a:lstStyle/>
          <a:p>
            <a:r>
              <a:rPr lang="en-US" altLang="zh-CN" b="0" i="0" dirty="0">
                <a:solidFill>
                  <a:srgbClr val="191B1F"/>
                </a:solidFill>
                <a:effectLst/>
                <a:latin typeface="Times New Roman" panose="02020603050405020304" pitchFamily="18" charset="0"/>
                <a:cs typeface="Times New Roman" panose="02020603050405020304" pitchFamily="18" charset="0"/>
              </a:rPr>
              <a:t>MIP</a:t>
            </a:r>
            <a:endParaRPr lang="zh-CN" altLang="en-US"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2C4E02EB-A581-4BB5-B46E-6AA15D296B5A}"/>
              </a:ext>
            </a:extLst>
          </p:cNvPr>
          <p:cNvSpPr txBox="1"/>
          <p:nvPr/>
        </p:nvSpPr>
        <p:spPr>
          <a:xfrm>
            <a:off x="8178499" y="2731371"/>
            <a:ext cx="631051" cy="369332"/>
          </a:xfrm>
          <a:prstGeom prst="rect">
            <a:avLst/>
          </a:prstGeom>
          <a:solidFill>
            <a:schemeClr val="bg1">
              <a:lumMod val="85000"/>
            </a:schemeClr>
          </a:solidFill>
        </p:spPr>
        <p:txBody>
          <a:bodyPr wrap="square">
            <a:spAutoFit/>
          </a:bodyPr>
          <a:lstStyle/>
          <a:p>
            <a:r>
              <a:rPr lang="en-US" altLang="zh-CN" b="0" i="0" dirty="0">
                <a:solidFill>
                  <a:srgbClr val="191B1F"/>
                </a:solidFill>
                <a:effectLst/>
                <a:latin typeface="Times New Roman" panose="02020603050405020304" pitchFamily="18" charset="0"/>
                <a:cs typeface="Times New Roman" panose="02020603050405020304" pitchFamily="18" charset="0"/>
              </a:rPr>
              <a:t>GIP</a:t>
            </a:r>
            <a:endParaRPr lang="zh-CN" altLang="en-US"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65A7D01A-4AE4-48D6-BA3F-DB7EB33BA1C3}"/>
              </a:ext>
            </a:extLst>
          </p:cNvPr>
          <p:cNvSpPr txBox="1"/>
          <p:nvPr/>
        </p:nvSpPr>
        <p:spPr>
          <a:xfrm>
            <a:off x="10030199" y="2766009"/>
            <a:ext cx="628984" cy="369332"/>
          </a:xfrm>
          <a:prstGeom prst="rect">
            <a:avLst/>
          </a:prstGeom>
          <a:solidFill>
            <a:schemeClr val="bg1">
              <a:lumMod val="85000"/>
            </a:schemeClr>
          </a:solidFill>
        </p:spPr>
        <p:txBody>
          <a:bodyPr wrap="square">
            <a:spAutoFit/>
          </a:bodyPr>
          <a:lstStyle/>
          <a:p>
            <a:r>
              <a:rPr lang="en-US" altLang="zh-CN" b="0" i="0" dirty="0">
                <a:solidFill>
                  <a:srgbClr val="191B1F"/>
                </a:solidFill>
                <a:effectLst/>
                <a:latin typeface="Times New Roman" panose="02020603050405020304" pitchFamily="18" charset="0"/>
                <a:cs typeface="Times New Roman" panose="02020603050405020304" pitchFamily="18" charset="0"/>
              </a:rPr>
              <a:t>WIP</a:t>
            </a:r>
            <a:endParaRPr lang="zh-CN" altLang="en-US" dirty="0">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004A0FA6-9111-4459-9D7F-78867D08836E}"/>
              </a:ext>
            </a:extLst>
          </p:cNvPr>
          <p:cNvSpPr txBox="1"/>
          <p:nvPr/>
        </p:nvSpPr>
        <p:spPr>
          <a:xfrm>
            <a:off x="9901835" y="5571769"/>
            <a:ext cx="712787" cy="369332"/>
          </a:xfrm>
          <a:prstGeom prst="rect">
            <a:avLst/>
          </a:prstGeom>
          <a:solidFill>
            <a:schemeClr val="bg1">
              <a:lumMod val="85000"/>
            </a:schemeClr>
          </a:solidFill>
        </p:spPr>
        <p:txBody>
          <a:bodyPr wrap="square">
            <a:spAutoFit/>
          </a:bodyPr>
          <a:lstStyle/>
          <a:p>
            <a:r>
              <a:rPr lang="en-US" altLang="zh-CN" b="0" i="0" dirty="0">
                <a:solidFill>
                  <a:srgbClr val="191B1F"/>
                </a:solidFill>
                <a:effectLst/>
                <a:latin typeface="Times New Roman" panose="02020603050405020304" pitchFamily="18" charset="0"/>
                <a:cs typeface="Times New Roman" panose="02020603050405020304" pitchFamily="18" charset="0"/>
              </a:rPr>
              <a:t>NMR</a:t>
            </a:r>
            <a:endParaRPr lang="zh-CN" altLang="en-US" dirty="0">
              <a:latin typeface="Times New Roman" panose="02020603050405020304" pitchFamily="18" charset="0"/>
              <a:cs typeface="Times New Roman" panose="02020603050405020304" pitchFamily="18" charset="0"/>
            </a:endParaRPr>
          </a:p>
        </p:txBody>
      </p:sp>
      <p:pic>
        <p:nvPicPr>
          <p:cNvPr id="23" name="Picture 2" descr="2021年中国石油大学(华东)概况_聚志愿">
            <a:extLst>
              <a:ext uri="{FF2B5EF4-FFF2-40B4-BE49-F238E27FC236}">
                <a16:creationId xmlns:a16="http://schemas.microsoft.com/office/drawing/2014/main" id="{77868B5E-2FB1-47EF-8A45-AC7D54DBD5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9900" y="186269"/>
            <a:ext cx="745098" cy="747521"/>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a:extLst>
              <a:ext uri="{FF2B5EF4-FFF2-40B4-BE49-F238E27FC236}">
                <a16:creationId xmlns:a16="http://schemas.microsoft.com/office/drawing/2014/main" id="{8E593588-B9CB-4922-A74D-18F3CDA07CE9}"/>
              </a:ext>
            </a:extLst>
          </p:cNvPr>
          <p:cNvPicPr>
            <a:picLocks noChangeAspect="1"/>
          </p:cNvPicPr>
          <p:nvPr/>
        </p:nvPicPr>
        <p:blipFill>
          <a:blip r:embed="rId11"/>
          <a:stretch>
            <a:fillRect/>
          </a:stretch>
        </p:blipFill>
        <p:spPr>
          <a:xfrm>
            <a:off x="1889629" y="4444019"/>
            <a:ext cx="2278324" cy="1496546"/>
          </a:xfrm>
          <a:prstGeom prst="rect">
            <a:avLst/>
          </a:prstGeom>
        </p:spPr>
      </p:pic>
      <p:sp>
        <p:nvSpPr>
          <p:cNvPr id="20" name="文本框 19">
            <a:extLst>
              <a:ext uri="{FF2B5EF4-FFF2-40B4-BE49-F238E27FC236}">
                <a16:creationId xmlns:a16="http://schemas.microsoft.com/office/drawing/2014/main" id="{2B5C4109-71AA-4F95-BF44-A32133828B8D}"/>
              </a:ext>
            </a:extLst>
          </p:cNvPr>
          <p:cNvSpPr txBox="1"/>
          <p:nvPr/>
        </p:nvSpPr>
        <p:spPr>
          <a:xfrm>
            <a:off x="1889628" y="4444019"/>
            <a:ext cx="573043" cy="369332"/>
          </a:xfrm>
          <a:prstGeom prst="rect">
            <a:avLst/>
          </a:prstGeom>
          <a:solidFill>
            <a:schemeClr val="bg1">
              <a:lumMod val="85000"/>
            </a:schemeClr>
          </a:solidFill>
        </p:spPr>
        <p:txBody>
          <a:bodyPr wrap="square">
            <a:spAutoFit/>
          </a:bodyPr>
          <a:lstStyle/>
          <a:p>
            <a:r>
              <a:rPr lang="en-US" altLang="zh-CN" b="0" i="0" dirty="0">
                <a:solidFill>
                  <a:srgbClr val="191B1F"/>
                </a:solidFill>
                <a:effectLst/>
                <a:latin typeface="Times New Roman" panose="02020603050405020304" pitchFamily="18" charset="0"/>
                <a:cs typeface="Times New Roman" panose="02020603050405020304" pitchFamily="18" charset="0"/>
              </a:rPr>
              <a:t>CT</a:t>
            </a:r>
            <a:endParaRPr lang="zh-CN" altLang="en-US" dirty="0">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5A37D124-FE80-4621-BC42-CAD983D3B7D3}"/>
              </a:ext>
            </a:extLst>
          </p:cNvPr>
          <p:cNvSpPr txBox="1"/>
          <p:nvPr/>
        </p:nvSpPr>
        <p:spPr>
          <a:xfrm>
            <a:off x="819045" y="6079291"/>
            <a:ext cx="3442060" cy="369332"/>
          </a:xfrm>
          <a:prstGeom prst="rect">
            <a:avLst/>
          </a:prstGeom>
          <a:noFill/>
        </p:spPr>
        <p:txBody>
          <a:bodyPr wrap="square">
            <a:spAutoFit/>
          </a:bodyPr>
          <a:lstStyle/>
          <a:p>
            <a:r>
              <a:rPr lang="en-US" altLang="zh-CN" sz="18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Image processing methods</a:t>
            </a:r>
            <a:endParaRPr lang="zh-CN" altLang="en-US" dirty="0"/>
          </a:p>
        </p:txBody>
      </p:sp>
      <p:sp>
        <p:nvSpPr>
          <p:cNvPr id="24" name="文本框 23">
            <a:extLst>
              <a:ext uri="{FF2B5EF4-FFF2-40B4-BE49-F238E27FC236}">
                <a16:creationId xmlns:a16="http://schemas.microsoft.com/office/drawing/2014/main" id="{375A979B-D1EE-4693-827C-0DFD7ABD3EDD}"/>
              </a:ext>
            </a:extLst>
          </p:cNvPr>
          <p:cNvSpPr txBox="1"/>
          <p:nvPr/>
        </p:nvSpPr>
        <p:spPr>
          <a:xfrm>
            <a:off x="6527285" y="6079291"/>
            <a:ext cx="3618577" cy="369332"/>
          </a:xfrm>
          <a:prstGeom prst="rect">
            <a:avLst/>
          </a:prstGeom>
          <a:noFill/>
        </p:spPr>
        <p:txBody>
          <a:bodyPr wrap="square">
            <a:spAutoFit/>
          </a:bodyPr>
          <a:lstStyle/>
          <a:p>
            <a:r>
              <a:rPr lang="en-US" altLang="zh-CN"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F</a:t>
            </a:r>
            <a:r>
              <a:rPr lang="en-US" altLang="zh-CN" sz="18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luid intrusion methods</a:t>
            </a:r>
            <a:endParaRPr lang="zh-CN" altLang="en-US" dirty="0"/>
          </a:p>
        </p:txBody>
      </p:sp>
      <p:sp>
        <p:nvSpPr>
          <p:cNvPr id="25" name="文本框 24">
            <a:extLst>
              <a:ext uri="{FF2B5EF4-FFF2-40B4-BE49-F238E27FC236}">
                <a16:creationId xmlns:a16="http://schemas.microsoft.com/office/drawing/2014/main" id="{C155FEC2-5EB7-40EA-91AC-2A831E8E5C43}"/>
              </a:ext>
            </a:extLst>
          </p:cNvPr>
          <p:cNvSpPr txBox="1"/>
          <p:nvPr/>
        </p:nvSpPr>
        <p:spPr>
          <a:xfrm>
            <a:off x="1031196" y="273319"/>
            <a:ext cx="6055404"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1.</a:t>
            </a:r>
            <a:r>
              <a:rPr lang="zh-CN" altLang="en-US" sz="3200" b="1" dirty="0">
                <a:latin typeface="微软雅黑" panose="020B0503020204020204" pitchFamily="34" charset="-122"/>
                <a:ea typeface="微软雅黑" panose="020B0503020204020204" pitchFamily="34" charset="-122"/>
              </a:rPr>
              <a:t> </a:t>
            </a:r>
            <a:r>
              <a:rPr lang="en-US" altLang="zh-CN" sz="3200" b="1" dirty="0">
                <a:latin typeface="微软雅黑" panose="020B0503020204020204" pitchFamily="34" charset="-122"/>
                <a:ea typeface="微软雅黑" panose="020B0503020204020204" pitchFamily="34" charset="-122"/>
              </a:rPr>
              <a:t>Background &amp; Questions</a:t>
            </a:r>
          </a:p>
        </p:txBody>
      </p:sp>
    </p:spTree>
    <p:extLst>
      <p:ext uri="{BB962C8B-B14F-4D97-AF65-F5344CB8AC3E}">
        <p14:creationId xmlns:p14="http://schemas.microsoft.com/office/powerpoint/2010/main" val="1594282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DB3BCD3D-D3DF-4665-985B-967F6E9CA9D4}"/>
              </a:ext>
            </a:extLst>
          </p:cNvPr>
          <p:cNvCxnSpPr/>
          <p:nvPr/>
        </p:nvCxnSpPr>
        <p:spPr>
          <a:xfrm>
            <a:off x="0" y="1047565"/>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5" name="图片 14">
            <a:extLst>
              <a:ext uri="{FF2B5EF4-FFF2-40B4-BE49-F238E27FC236}">
                <a16:creationId xmlns:a16="http://schemas.microsoft.com/office/drawing/2014/main" id="{284CD4DB-C257-423D-A897-4BE69F77E265}"/>
              </a:ext>
            </a:extLst>
          </p:cNvPr>
          <p:cNvPicPr>
            <a:picLocks noChangeAspect="1"/>
          </p:cNvPicPr>
          <p:nvPr/>
        </p:nvPicPr>
        <p:blipFill rotWithShape="1">
          <a:blip r:embed="rId3"/>
          <a:srcRect t="6570"/>
          <a:stretch/>
        </p:blipFill>
        <p:spPr>
          <a:xfrm>
            <a:off x="7086600" y="2823357"/>
            <a:ext cx="3729692" cy="2112363"/>
          </a:xfrm>
          <a:prstGeom prst="rect">
            <a:avLst/>
          </a:prstGeom>
        </p:spPr>
      </p:pic>
      <p:sp>
        <p:nvSpPr>
          <p:cNvPr id="16" name="矩形 15">
            <a:extLst>
              <a:ext uri="{FF2B5EF4-FFF2-40B4-BE49-F238E27FC236}">
                <a16:creationId xmlns:a16="http://schemas.microsoft.com/office/drawing/2014/main" id="{DEA0AB63-C3FC-43BD-8BA1-498971AB9A87}"/>
              </a:ext>
            </a:extLst>
          </p:cNvPr>
          <p:cNvSpPr/>
          <p:nvPr/>
        </p:nvSpPr>
        <p:spPr>
          <a:xfrm>
            <a:off x="9874078" y="3248629"/>
            <a:ext cx="1436846" cy="15118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F3B216C3-BA06-4CE7-9ACC-F8A827C82CCA}"/>
              </a:ext>
            </a:extLst>
          </p:cNvPr>
          <p:cNvSpPr/>
          <p:nvPr/>
        </p:nvSpPr>
        <p:spPr>
          <a:xfrm>
            <a:off x="6652425" y="5524697"/>
            <a:ext cx="5394989" cy="1200329"/>
          </a:xfrm>
          <a:prstGeom prst="rect">
            <a:avLst/>
          </a:prstGeom>
          <a:solidFill>
            <a:schemeClr val="bg1"/>
          </a:solidFill>
        </p:spPr>
        <p:txBody>
          <a:bodyPr wrap="square">
            <a:spAutoFit/>
          </a:bodyPr>
          <a:lstStyle/>
          <a:p>
            <a:pPr marL="342900" indent="-342900">
              <a:buFont typeface="+mj-ea"/>
              <a:buAutoNum type="circleNumDbPlain"/>
            </a:pPr>
            <a:r>
              <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How does shale porosity change after solvent extraction?</a:t>
            </a:r>
          </a:p>
          <a:p>
            <a:pPr marL="342900" indent="-342900">
              <a:buFont typeface="+mj-ea"/>
              <a:buAutoNum type="circleNumDbPlain"/>
            </a:pPr>
            <a:r>
              <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What causes the reduction in shale porosity after solvent extraction?</a:t>
            </a:r>
          </a:p>
        </p:txBody>
      </p:sp>
      <p:sp>
        <p:nvSpPr>
          <p:cNvPr id="36" name="文本框 35">
            <a:extLst>
              <a:ext uri="{FF2B5EF4-FFF2-40B4-BE49-F238E27FC236}">
                <a16:creationId xmlns:a16="http://schemas.microsoft.com/office/drawing/2014/main" id="{EC84DC01-2DF6-4869-82D0-284B422FC9F4}"/>
              </a:ext>
            </a:extLst>
          </p:cNvPr>
          <p:cNvSpPr txBox="1"/>
          <p:nvPr/>
        </p:nvSpPr>
        <p:spPr>
          <a:xfrm>
            <a:off x="10135660" y="2963373"/>
            <a:ext cx="1361264" cy="307777"/>
          </a:xfrm>
          <a:prstGeom prst="rect">
            <a:avLst/>
          </a:prstGeom>
          <a:noFill/>
        </p:spPr>
        <p:txBody>
          <a:bodyPr wrap="square">
            <a:spAutoFit/>
          </a:bodyPr>
          <a:lstStyle/>
          <a:p>
            <a:r>
              <a:rPr lang="en-US" altLang="zh-CN" sz="1400" b="0" i="0" dirty="0">
                <a:solidFill>
                  <a:srgbClr val="1F1F1F"/>
                </a:solidFill>
                <a:effectLst/>
                <a:latin typeface="Times New Roman" panose="02020603050405020304" pitchFamily="18" charset="0"/>
                <a:cs typeface="Times New Roman" panose="02020603050405020304" pitchFamily="18" charset="0"/>
              </a:rPr>
              <a:t>DiStefano.2019</a:t>
            </a:r>
            <a:endParaRPr lang="zh-CN" altLang="en-US" sz="1400" dirty="0">
              <a:latin typeface="Times New Roman" panose="02020603050405020304" pitchFamily="18" charset="0"/>
              <a:cs typeface="Times New Roman" panose="02020603050405020304" pitchFamily="18" charset="0"/>
            </a:endParaRPr>
          </a:p>
        </p:txBody>
      </p:sp>
      <p:sp>
        <p:nvSpPr>
          <p:cNvPr id="40" name="矩形 39">
            <a:extLst>
              <a:ext uri="{FF2B5EF4-FFF2-40B4-BE49-F238E27FC236}">
                <a16:creationId xmlns:a16="http://schemas.microsoft.com/office/drawing/2014/main" id="{5045494F-F6E4-4347-AC34-E9B973954A33}"/>
              </a:ext>
            </a:extLst>
          </p:cNvPr>
          <p:cNvSpPr/>
          <p:nvPr/>
        </p:nvSpPr>
        <p:spPr>
          <a:xfrm>
            <a:off x="6461688" y="4955033"/>
            <a:ext cx="1523260" cy="458908"/>
          </a:xfrm>
          <a:prstGeom prst="rect">
            <a:avLst/>
          </a:prstGeom>
          <a:solidFill>
            <a:schemeClr val="bg1"/>
          </a:solidFill>
        </p:spPr>
        <p:txBody>
          <a:bodyPr wrap="square">
            <a:spAutoFit/>
          </a:bodyPr>
          <a:lstStyle/>
          <a:p>
            <a:pPr>
              <a:lnSpc>
                <a:spcPct val="150000"/>
              </a:lnSpc>
            </a:pPr>
            <a:r>
              <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Questions</a:t>
            </a:r>
            <a:r>
              <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矩形 26">
            <a:extLst>
              <a:ext uri="{FF2B5EF4-FFF2-40B4-BE49-F238E27FC236}">
                <a16:creationId xmlns:a16="http://schemas.microsoft.com/office/drawing/2014/main" id="{6FA45E54-32DE-4C8A-95C1-9AEEC3268612}"/>
              </a:ext>
            </a:extLst>
          </p:cNvPr>
          <p:cNvSpPr/>
          <p:nvPr/>
        </p:nvSpPr>
        <p:spPr>
          <a:xfrm>
            <a:off x="489236" y="1039335"/>
            <a:ext cx="4082763" cy="499624"/>
          </a:xfrm>
          <a:prstGeom prst="rect">
            <a:avLst/>
          </a:prstGeom>
          <a:noFill/>
        </p:spPr>
        <p:txBody>
          <a:bodyPr wrap="square">
            <a:spAutoFit/>
          </a:bodyPr>
          <a:lstStyle/>
          <a:p>
            <a:pPr>
              <a:lnSpc>
                <a:spcPct val="150000"/>
              </a:lnSpc>
            </a:pP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Researchers found that</a:t>
            </a:r>
            <a:r>
              <a:rPr lang="zh-CN" altLang="en-US"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EDBB0A1C-9702-4D23-A8CA-8EEDA7ED16E3}"/>
              </a:ext>
            </a:extLst>
          </p:cNvPr>
          <p:cNvPicPr>
            <a:picLocks noChangeAspect="1"/>
          </p:cNvPicPr>
          <p:nvPr/>
        </p:nvPicPr>
        <p:blipFill rotWithShape="1">
          <a:blip r:embed="rId4"/>
          <a:srcRect t="5195" b="32653"/>
          <a:stretch/>
        </p:blipFill>
        <p:spPr>
          <a:xfrm>
            <a:off x="445994" y="3083012"/>
            <a:ext cx="5707288" cy="3707337"/>
          </a:xfrm>
          <a:prstGeom prst="rect">
            <a:avLst/>
          </a:prstGeom>
        </p:spPr>
      </p:pic>
      <p:sp>
        <p:nvSpPr>
          <p:cNvPr id="37" name="文本框 36">
            <a:extLst>
              <a:ext uri="{FF2B5EF4-FFF2-40B4-BE49-F238E27FC236}">
                <a16:creationId xmlns:a16="http://schemas.microsoft.com/office/drawing/2014/main" id="{31702386-F0EF-4E6A-A432-A03CBAB381CB}"/>
              </a:ext>
            </a:extLst>
          </p:cNvPr>
          <p:cNvSpPr txBox="1"/>
          <p:nvPr/>
        </p:nvSpPr>
        <p:spPr>
          <a:xfrm>
            <a:off x="4975775" y="6482572"/>
            <a:ext cx="1331094" cy="307777"/>
          </a:xfrm>
          <a:prstGeom prst="rect">
            <a:avLst/>
          </a:prstGeom>
          <a:noFill/>
        </p:spPr>
        <p:txBody>
          <a:bodyPr wrap="square">
            <a:spAutoFit/>
          </a:bodyPr>
          <a:lstStyle/>
          <a:p>
            <a:r>
              <a:rPr lang="en-US" altLang="zh-CN" sz="1400" b="0" i="0" dirty="0">
                <a:solidFill>
                  <a:srgbClr val="1F1F1F"/>
                </a:solidFill>
                <a:effectLst/>
                <a:latin typeface="Times New Roman" panose="02020603050405020304" pitchFamily="18" charset="0"/>
                <a:cs typeface="Times New Roman" panose="02020603050405020304" pitchFamily="18" charset="0"/>
              </a:rPr>
              <a:t>DiStefano.2016</a:t>
            </a:r>
            <a:endParaRPr lang="zh-CN" altLang="en-US" sz="1400"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5B8ED679-E9EC-4912-BFC9-75B032BDFF23}"/>
              </a:ext>
            </a:extLst>
          </p:cNvPr>
          <p:cNvSpPr txBox="1"/>
          <p:nvPr/>
        </p:nvSpPr>
        <p:spPr>
          <a:xfrm>
            <a:off x="461191" y="5646784"/>
            <a:ext cx="665426" cy="523220"/>
          </a:xfrm>
          <a:prstGeom prst="rect">
            <a:avLst/>
          </a:prstGeom>
          <a:solidFill>
            <a:srgbClr val="FCC9B4"/>
          </a:solidFill>
        </p:spPr>
        <p:txBody>
          <a:bodyPr wrap="square">
            <a:spAutoFit/>
          </a:bodyPr>
          <a:lstStyle/>
          <a:p>
            <a:pPr algn="ctr"/>
            <a:r>
              <a:rPr lang="en-US" altLang="zh-CN" sz="1400" dirty="0">
                <a:latin typeface="Times New Roman" panose="02020603050405020304" pitchFamily="18" charset="0"/>
                <a:cs typeface="Times New Roman" panose="02020603050405020304" pitchFamily="18" charset="0"/>
              </a:rPr>
              <a:t>Clay-</a:t>
            </a:r>
          </a:p>
          <a:p>
            <a:pPr algn="ctr"/>
            <a:r>
              <a:rPr lang="en-US" altLang="zh-CN" sz="1400" dirty="0">
                <a:latin typeface="Times New Roman" panose="02020603050405020304" pitchFamily="18" charset="0"/>
                <a:cs typeface="Times New Roman" panose="02020603050405020304" pitchFamily="18" charset="0"/>
              </a:rPr>
              <a:t>rich</a:t>
            </a:r>
            <a:endParaRPr lang="zh-CN" altLang="en-US" sz="1400" dirty="0">
              <a:latin typeface="Times New Roman" panose="02020603050405020304" pitchFamily="18" charset="0"/>
              <a:cs typeface="Times New Roman" panose="02020603050405020304" pitchFamily="18" charset="0"/>
            </a:endParaRPr>
          </a:p>
        </p:txBody>
      </p:sp>
      <p:sp>
        <p:nvSpPr>
          <p:cNvPr id="34" name="文本框 33">
            <a:extLst>
              <a:ext uri="{FF2B5EF4-FFF2-40B4-BE49-F238E27FC236}">
                <a16:creationId xmlns:a16="http://schemas.microsoft.com/office/drawing/2014/main" id="{D87D2D41-BEE4-4F51-BF72-581E6B0FD9D6}"/>
              </a:ext>
            </a:extLst>
          </p:cNvPr>
          <p:cNvSpPr txBox="1"/>
          <p:nvPr/>
        </p:nvSpPr>
        <p:spPr>
          <a:xfrm>
            <a:off x="455452" y="3755489"/>
            <a:ext cx="959092" cy="523220"/>
          </a:xfrm>
          <a:prstGeom prst="rect">
            <a:avLst/>
          </a:prstGeom>
          <a:solidFill>
            <a:srgbClr val="FCC9B4"/>
          </a:solidFill>
        </p:spPr>
        <p:txBody>
          <a:bodyPr wrap="square">
            <a:spAutoFit/>
          </a:bodyPr>
          <a:lstStyle/>
          <a:p>
            <a:pPr algn="ctr"/>
            <a:r>
              <a:rPr lang="en-US" altLang="zh-CN" sz="1400" dirty="0" err="1">
                <a:latin typeface="Times New Roman" panose="02020603050405020304" pitchFamily="18" charset="0"/>
                <a:cs typeface="Times New Roman" panose="02020603050405020304" pitchFamily="18" charset="0"/>
              </a:rPr>
              <a:t>Carbonaterich</a:t>
            </a:r>
            <a:endParaRPr lang="zh-CN" altLang="en-US" sz="1400" dirty="0">
              <a:latin typeface="Times New Roman" panose="02020603050405020304" pitchFamily="18" charset="0"/>
              <a:cs typeface="Times New Roman" panose="02020603050405020304" pitchFamily="18" charset="0"/>
            </a:endParaRPr>
          </a:p>
        </p:txBody>
      </p:sp>
      <p:sp>
        <p:nvSpPr>
          <p:cNvPr id="39" name="文本框 38">
            <a:extLst>
              <a:ext uri="{FF2B5EF4-FFF2-40B4-BE49-F238E27FC236}">
                <a16:creationId xmlns:a16="http://schemas.microsoft.com/office/drawing/2014/main" id="{3EC64B6A-983E-4BEC-818F-53F1D83294AA}"/>
              </a:ext>
            </a:extLst>
          </p:cNvPr>
          <p:cNvSpPr txBox="1"/>
          <p:nvPr/>
        </p:nvSpPr>
        <p:spPr>
          <a:xfrm>
            <a:off x="1925395" y="2948248"/>
            <a:ext cx="1300189" cy="276999"/>
          </a:xfrm>
          <a:prstGeom prst="rect">
            <a:avLst/>
          </a:prstGeom>
          <a:solidFill>
            <a:srgbClr val="8FB9CD"/>
          </a:solidFill>
        </p:spPr>
        <p:txBody>
          <a:bodyPr wrap="square">
            <a:spAutoFit/>
          </a:bodyPr>
          <a:lstStyle/>
          <a:p>
            <a:pPr algn="ctr"/>
            <a:r>
              <a:rPr lang="en-US" altLang="zh-CN" sz="1200" dirty="0">
                <a:latin typeface="Times New Roman" panose="02020603050405020304" pitchFamily="18" charset="0"/>
                <a:cs typeface="Times New Roman" panose="02020603050405020304" pitchFamily="18" charset="0"/>
              </a:rPr>
              <a:t>High Maturity</a:t>
            </a:r>
            <a:endParaRPr lang="zh-CN" altLang="en-US" sz="1200" dirty="0">
              <a:latin typeface="Times New Roman" panose="02020603050405020304" pitchFamily="18" charset="0"/>
              <a:cs typeface="Times New Roman" panose="02020603050405020304" pitchFamily="18" charset="0"/>
            </a:endParaRPr>
          </a:p>
        </p:txBody>
      </p:sp>
      <p:sp>
        <p:nvSpPr>
          <p:cNvPr id="41" name="文本框 40">
            <a:extLst>
              <a:ext uri="{FF2B5EF4-FFF2-40B4-BE49-F238E27FC236}">
                <a16:creationId xmlns:a16="http://schemas.microsoft.com/office/drawing/2014/main" id="{B57CD3DD-2896-4AE5-BDC0-478EB6D2C49B}"/>
              </a:ext>
            </a:extLst>
          </p:cNvPr>
          <p:cNvSpPr txBox="1"/>
          <p:nvPr/>
        </p:nvSpPr>
        <p:spPr>
          <a:xfrm>
            <a:off x="4269595" y="2930386"/>
            <a:ext cx="1300189" cy="276999"/>
          </a:xfrm>
          <a:prstGeom prst="rect">
            <a:avLst/>
          </a:prstGeom>
          <a:solidFill>
            <a:srgbClr val="8FB9CD"/>
          </a:solidFill>
        </p:spPr>
        <p:txBody>
          <a:bodyPr wrap="square">
            <a:spAutoFit/>
          </a:bodyPr>
          <a:lstStyle/>
          <a:p>
            <a:pPr algn="ctr"/>
            <a:r>
              <a:rPr lang="en-US" altLang="zh-CN" sz="1200" dirty="0">
                <a:latin typeface="Times New Roman" panose="02020603050405020304" pitchFamily="18" charset="0"/>
                <a:cs typeface="Times New Roman" panose="02020603050405020304" pitchFamily="18" charset="0"/>
              </a:rPr>
              <a:t>Low Maturity</a:t>
            </a:r>
            <a:endParaRPr lang="zh-CN" altLang="en-US" sz="1200" dirty="0">
              <a:latin typeface="Times New Roman" panose="02020603050405020304" pitchFamily="18" charset="0"/>
              <a:cs typeface="Times New Roman" panose="02020603050405020304" pitchFamily="18" charset="0"/>
            </a:endParaRPr>
          </a:p>
        </p:txBody>
      </p:sp>
      <p:sp>
        <p:nvSpPr>
          <p:cNvPr id="17" name="矩形 16">
            <a:extLst>
              <a:ext uri="{FF2B5EF4-FFF2-40B4-BE49-F238E27FC236}">
                <a16:creationId xmlns:a16="http://schemas.microsoft.com/office/drawing/2014/main" id="{891FFBF8-72B1-4EE0-88D1-4549D77F7837}"/>
              </a:ext>
            </a:extLst>
          </p:cNvPr>
          <p:cNvSpPr/>
          <p:nvPr/>
        </p:nvSpPr>
        <p:spPr>
          <a:xfrm>
            <a:off x="3999759" y="4892043"/>
            <a:ext cx="2262111" cy="13835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Picture 2" descr="2021年中国石油大学(华东)概况_聚志愿">
            <a:extLst>
              <a:ext uri="{FF2B5EF4-FFF2-40B4-BE49-F238E27FC236}">
                <a16:creationId xmlns:a16="http://schemas.microsoft.com/office/drawing/2014/main" id="{D1651BB2-72D2-4E4E-915A-01E9363535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900" y="186269"/>
            <a:ext cx="745098" cy="74752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4575C904-F6E6-4F45-8A14-A2D3ADB29025}"/>
              </a:ext>
            </a:extLst>
          </p:cNvPr>
          <p:cNvPicPr>
            <a:picLocks noChangeAspect="1"/>
          </p:cNvPicPr>
          <p:nvPr/>
        </p:nvPicPr>
        <p:blipFill>
          <a:blip r:embed="rId6"/>
          <a:stretch>
            <a:fillRect/>
          </a:stretch>
        </p:blipFill>
        <p:spPr>
          <a:xfrm>
            <a:off x="536838" y="4746764"/>
            <a:ext cx="1097226" cy="862106"/>
          </a:xfrm>
          <a:prstGeom prst="rect">
            <a:avLst/>
          </a:prstGeom>
        </p:spPr>
      </p:pic>
      <p:sp>
        <p:nvSpPr>
          <p:cNvPr id="33" name="矩形 32">
            <a:extLst>
              <a:ext uri="{FF2B5EF4-FFF2-40B4-BE49-F238E27FC236}">
                <a16:creationId xmlns:a16="http://schemas.microsoft.com/office/drawing/2014/main" id="{F81CD978-FA87-49FC-8376-80FB484EC096}"/>
              </a:ext>
            </a:extLst>
          </p:cNvPr>
          <p:cNvSpPr/>
          <p:nvPr/>
        </p:nvSpPr>
        <p:spPr>
          <a:xfrm>
            <a:off x="489237" y="1597755"/>
            <a:ext cx="11702763" cy="1200329"/>
          </a:xfrm>
          <a:prstGeom prst="rect">
            <a:avLst/>
          </a:prstGeom>
          <a:noFill/>
        </p:spPr>
        <p:txBody>
          <a:bodyPr wrap="square">
            <a:spAutoFit/>
          </a:bodyPr>
          <a:lstStyle/>
          <a:p>
            <a:r>
              <a:rPr lang="en-US" altLang="zh-CN"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1. after solvent extraction, not all shale porosities increase</a:t>
            </a:r>
            <a:r>
              <a:rPr lang="zh-CN" altLang="en-US"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porosity increases in carbonate-rich shale, but decrease in clay-rich shale</a:t>
            </a:r>
            <a:r>
              <a:rPr lang="zh-CN" altLang="en-US"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2. the porosity increments after solvent extraction are various with different solvents, and some solvents may even lead to a reduction in porosity</a:t>
            </a:r>
          </a:p>
        </p:txBody>
      </p:sp>
      <p:sp>
        <p:nvSpPr>
          <p:cNvPr id="38" name="矩形 37">
            <a:extLst>
              <a:ext uri="{FF2B5EF4-FFF2-40B4-BE49-F238E27FC236}">
                <a16:creationId xmlns:a16="http://schemas.microsoft.com/office/drawing/2014/main" id="{51754389-3A09-40FF-B17C-A05B20A2AD29}"/>
              </a:ext>
            </a:extLst>
          </p:cNvPr>
          <p:cNvSpPr/>
          <p:nvPr/>
        </p:nvSpPr>
        <p:spPr>
          <a:xfrm>
            <a:off x="1435023" y="4955033"/>
            <a:ext cx="2280935" cy="13835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363DC0C0-E562-41E4-90EF-6F434E406DA7}"/>
              </a:ext>
            </a:extLst>
          </p:cNvPr>
          <p:cNvSpPr txBox="1"/>
          <p:nvPr/>
        </p:nvSpPr>
        <p:spPr>
          <a:xfrm>
            <a:off x="1031196" y="273319"/>
            <a:ext cx="6055404"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1.</a:t>
            </a:r>
            <a:r>
              <a:rPr lang="zh-CN" altLang="en-US" sz="3200" b="1" dirty="0">
                <a:latin typeface="微软雅黑" panose="020B0503020204020204" pitchFamily="34" charset="-122"/>
                <a:ea typeface="微软雅黑" panose="020B0503020204020204" pitchFamily="34" charset="-122"/>
              </a:rPr>
              <a:t> </a:t>
            </a:r>
            <a:r>
              <a:rPr lang="en-US" altLang="zh-CN" sz="3200" b="1" dirty="0">
                <a:latin typeface="微软雅黑" panose="020B0503020204020204" pitchFamily="34" charset="-122"/>
                <a:ea typeface="微软雅黑" panose="020B0503020204020204" pitchFamily="34" charset="-122"/>
              </a:rPr>
              <a:t>Background &amp; Questions</a:t>
            </a:r>
          </a:p>
        </p:txBody>
      </p:sp>
    </p:spTree>
    <p:extLst>
      <p:ext uri="{BB962C8B-B14F-4D97-AF65-F5344CB8AC3E}">
        <p14:creationId xmlns:p14="http://schemas.microsoft.com/office/powerpoint/2010/main" val="2525331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1A0CA8E-E61F-4D2E-9C45-2A24D3C173D7}"/>
              </a:ext>
            </a:extLst>
          </p:cNvPr>
          <p:cNvGrpSpPr/>
          <p:nvPr/>
        </p:nvGrpSpPr>
        <p:grpSpPr>
          <a:xfrm>
            <a:off x="4263289" y="2015151"/>
            <a:ext cx="8245703" cy="707886"/>
            <a:chOff x="6004652" y="935820"/>
            <a:chExt cx="8245703" cy="707886"/>
          </a:xfrm>
        </p:grpSpPr>
        <p:sp>
          <p:nvSpPr>
            <p:cNvPr id="3" name="文本框 2">
              <a:extLst>
                <a:ext uri="{FF2B5EF4-FFF2-40B4-BE49-F238E27FC236}">
                  <a16:creationId xmlns:a16="http://schemas.microsoft.com/office/drawing/2014/main" id="{127A52C7-FC81-4821-AB33-61AEA31B5ED5}"/>
                </a:ext>
              </a:extLst>
            </p:cNvPr>
            <p:cNvSpPr txBox="1"/>
            <p:nvPr/>
          </p:nvSpPr>
          <p:spPr>
            <a:xfrm>
              <a:off x="6004652" y="935820"/>
              <a:ext cx="990600" cy="707886"/>
            </a:xfrm>
            <a:prstGeom prst="rect">
              <a:avLst/>
            </a:prstGeom>
            <a:noFill/>
          </p:spPr>
          <p:txBody>
            <a:bodyPr wrap="square" rtlCol="0">
              <a:spAutoFit/>
            </a:bodyPr>
            <a:lstStyle/>
            <a:p>
              <a:pPr algn="ctr"/>
              <a:r>
                <a:rPr lang="en-US" altLang="zh-CN" sz="4000" b="1" dirty="0">
                  <a:solidFill>
                    <a:schemeClr val="bg1">
                      <a:lumMod val="85000"/>
                    </a:schemeClr>
                  </a:solidFill>
                  <a:latin typeface="微软雅黑" panose="020B0503020204020204" pitchFamily="34" charset="-122"/>
                  <a:ea typeface="微软雅黑" panose="020B0503020204020204" pitchFamily="34" charset="-122"/>
                </a:rPr>
                <a:t>01</a:t>
              </a:r>
            </a:p>
          </p:txBody>
        </p:sp>
        <p:cxnSp>
          <p:nvCxnSpPr>
            <p:cNvPr id="4" name="直接连接符 3">
              <a:extLst>
                <a:ext uri="{FF2B5EF4-FFF2-40B4-BE49-F238E27FC236}">
                  <a16:creationId xmlns:a16="http://schemas.microsoft.com/office/drawing/2014/main" id="{59F69E8A-9D87-4F0B-9069-0C2FF025003F}"/>
                </a:ext>
              </a:extLst>
            </p:cNvPr>
            <p:cNvCxnSpPr/>
            <p:nvPr/>
          </p:nvCxnSpPr>
          <p:spPr>
            <a:xfrm flipV="1">
              <a:off x="6830140" y="1035547"/>
              <a:ext cx="98425" cy="388469"/>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5356ED87-977B-4D7E-A8F4-DD077349AF55}"/>
                </a:ext>
              </a:extLst>
            </p:cNvPr>
            <p:cNvSpPr txBox="1"/>
            <p:nvPr/>
          </p:nvSpPr>
          <p:spPr>
            <a:xfrm>
              <a:off x="7016910" y="1002719"/>
              <a:ext cx="7233445" cy="584775"/>
            </a:xfrm>
            <a:prstGeom prst="rect">
              <a:avLst/>
            </a:prstGeom>
            <a:noFill/>
          </p:spPr>
          <p:txBody>
            <a:bodyPr wrap="square" rtlCol="0">
              <a:spAutoFit/>
            </a:bodyPr>
            <a:lstStyle/>
            <a:p>
              <a:r>
                <a:rPr lang="en-US" altLang="zh-CN" sz="3200" b="1" dirty="0">
                  <a:solidFill>
                    <a:schemeClr val="bg1">
                      <a:lumMod val="85000"/>
                    </a:schemeClr>
                  </a:solidFill>
                  <a:latin typeface="微软雅黑" panose="020B0503020204020204" pitchFamily="34" charset="-122"/>
                  <a:ea typeface="微软雅黑" panose="020B0503020204020204" pitchFamily="34" charset="-122"/>
                </a:rPr>
                <a:t>Background &amp; Questions</a:t>
              </a:r>
              <a:endParaRPr lang="zh-CN" altLang="en-US" sz="3200" b="1" dirty="0">
                <a:solidFill>
                  <a:schemeClr val="bg1">
                    <a:lumMod val="85000"/>
                  </a:schemeClr>
                </a:solidFill>
                <a:latin typeface="微软雅黑" panose="020B0503020204020204" pitchFamily="34" charset="-122"/>
                <a:ea typeface="微软雅黑" panose="020B0503020204020204" pitchFamily="34" charset="-122"/>
              </a:endParaRPr>
            </a:p>
          </p:txBody>
        </p:sp>
      </p:grpSp>
      <p:grpSp>
        <p:nvGrpSpPr>
          <p:cNvPr id="10" name="组合 9">
            <a:extLst>
              <a:ext uri="{FF2B5EF4-FFF2-40B4-BE49-F238E27FC236}">
                <a16:creationId xmlns:a16="http://schemas.microsoft.com/office/drawing/2014/main" id="{72D450C9-ECD0-4DB7-ADD4-1A50938F1249}"/>
              </a:ext>
            </a:extLst>
          </p:cNvPr>
          <p:cNvGrpSpPr/>
          <p:nvPr/>
        </p:nvGrpSpPr>
        <p:grpSpPr>
          <a:xfrm>
            <a:off x="4263289" y="2950947"/>
            <a:ext cx="6453479" cy="707886"/>
            <a:chOff x="6004652" y="935820"/>
            <a:chExt cx="6453479" cy="707886"/>
          </a:xfrm>
        </p:grpSpPr>
        <p:sp>
          <p:nvSpPr>
            <p:cNvPr id="11" name="文本框 10">
              <a:extLst>
                <a:ext uri="{FF2B5EF4-FFF2-40B4-BE49-F238E27FC236}">
                  <a16:creationId xmlns:a16="http://schemas.microsoft.com/office/drawing/2014/main" id="{BE679EDD-56A6-4479-9D7C-1FDECE75D81C}"/>
                </a:ext>
              </a:extLst>
            </p:cNvPr>
            <p:cNvSpPr txBox="1"/>
            <p:nvPr/>
          </p:nvSpPr>
          <p:spPr>
            <a:xfrm>
              <a:off x="6004652" y="935820"/>
              <a:ext cx="990600" cy="707886"/>
            </a:xfrm>
            <a:prstGeom prst="rect">
              <a:avLst/>
            </a:prstGeom>
            <a:noFill/>
          </p:spPr>
          <p:txBody>
            <a:bodyPr wrap="square" rtlCol="0">
              <a:spAutoFit/>
            </a:bodyPr>
            <a:lstStyle/>
            <a:p>
              <a:pPr algn="ctr"/>
              <a:r>
                <a:rPr lang="en-US" altLang="zh-CN" sz="4000" b="1" dirty="0">
                  <a:latin typeface="微软雅黑" panose="020B0503020204020204" pitchFamily="34" charset="-122"/>
                  <a:ea typeface="微软雅黑" panose="020B0503020204020204" pitchFamily="34" charset="-122"/>
                </a:rPr>
                <a:t>02</a:t>
              </a:r>
            </a:p>
          </p:txBody>
        </p:sp>
        <p:cxnSp>
          <p:nvCxnSpPr>
            <p:cNvPr id="12" name="直接连接符 11">
              <a:extLst>
                <a:ext uri="{FF2B5EF4-FFF2-40B4-BE49-F238E27FC236}">
                  <a16:creationId xmlns:a16="http://schemas.microsoft.com/office/drawing/2014/main" id="{9AB7DC79-541D-4C49-A4C2-A082D39F229C}"/>
                </a:ext>
              </a:extLst>
            </p:cNvPr>
            <p:cNvCxnSpPr/>
            <p:nvPr/>
          </p:nvCxnSpPr>
          <p:spPr>
            <a:xfrm flipV="1">
              <a:off x="6830140" y="1035547"/>
              <a:ext cx="98425" cy="388469"/>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8B2642D7-DB22-4052-A9BD-1B1343ADFF1D}"/>
                </a:ext>
              </a:extLst>
            </p:cNvPr>
            <p:cNvSpPr txBox="1"/>
            <p:nvPr/>
          </p:nvSpPr>
          <p:spPr>
            <a:xfrm>
              <a:off x="7016910" y="1002719"/>
              <a:ext cx="5441221"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Experiments &amp; Results</a:t>
              </a:r>
              <a:endParaRPr lang="zh-CN" altLang="en-US" sz="3200" b="1" dirty="0">
                <a:latin typeface="微软雅黑" panose="020B0503020204020204" pitchFamily="34" charset="-122"/>
                <a:ea typeface="微软雅黑" panose="020B0503020204020204" pitchFamily="34" charset="-122"/>
              </a:endParaRPr>
            </a:p>
          </p:txBody>
        </p:sp>
      </p:grpSp>
      <p:grpSp>
        <p:nvGrpSpPr>
          <p:cNvPr id="14" name="组合 13">
            <a:extLst>
              <a:ext uri="{FF2B5EF4-FFF2-40B4-BE49-F238E27FC236}">
                <a16:creationId xmlns:a16="http://schemas.microsoft.com/office/drawing/2014/main" id="{B488767E-E290-43A2-A0CB-B08D78D6FF41}"/>
              </a:ext>
            </a:extLst>
          </p:cNvPr>
          <p:cNvGrpSpPr/>
          <p:nvPr/>
        </p:nvGrpSpPr>
        <p:grpSpPr>
          <a:xfrm>
            <a:off x="4263289" y="3913289"/>
            <a:ext cx="5047573" cy="707886"/>
            <a:chOff x="6004652" y="935820"/>
            <a:chExt cx="5047573" cy="707886"/>
          </a:xfrm>
        </p:grpSpPr>
        <p:sp>
          <p:nvSpPr>
            <p:cNvPr id="15" name="文本框 14">
              <a:extLst>
                <a:ext uri="{FF2B5EF4-FFF2-40B4-BE49-F238E27FC236}">
                  <a16:creationId xmlns:a16="http://schemas.microsoft.com/office/drawing/2014/main" id="{D0B144D8-83C5-4224-82DA-87A279602F84}"/>
                </a:ext>
              </a:extLst>
            </p:cNvPr>
            <p:cNvSpPr txBox="1"/>
            <p:nvPr/>
          </p:nvSpPr>
          <p:spPr>
            <a:xfrm>
              <a:off x="6004652" y="935820"/>
              <a:ext cx="990600" cy="707886"/>
            </a:xfrm>
            <a:prstGeom prst="rect">
              <a:avLst/>
            </a:prstGeom>
            <a:noFill/>
          </p:spPr>
          <p:txBody>
            <a:bodyPr wrap="square" rtlCol="0">
              <a:spAutoFit/>
            </a:bodyPr>
            <a:lstStyle/>
            <a:p>
              <a:pPr algn="ctr"/>
              <a:r>
                <a:rPr lang="en-US" altLang="zh-CN" sz="4000" b="1" dirty="0">
                  <a:solidFill>
                    <a:schemeClr val="bg1">
                      <a:lumMod val="85000"/>
                    </a:schemeClr>
                  </a:solidFill>
                  <a:latin typeface="微软雅黑" panose="020B0503020204020204" pitchFamily="34" charset="-122"/>
                  <a:ea typeface="微软雅黑" panose="020B0503020204020204" pitchFamily="34" charset="-122"/>
                </a:rPr>
                <a:t>03</a:t>
              </a:r>
            </a:p>
          </p:txBody>
        </p:sp>
        <p:cxnSp>
          <p:nvCxnSpPr>
            <p:cNvPr id="16" name="直接连接符 15">
              <a:extLst>
                <a:ext uri="{FF2B5EF4-FFF2-40B4-BE49-F238E27FC236}">
                  <a16:creationId xmlns:a16="http://schemas.microsoft.com/office/drawing/2014/main" id="{365E5F8F-0A20-4234-B327-653DB064A990}"/>
                </a:ext>
              </a:extLst>
            </p:cNvPr>
            <p:cNvCxnSpPr/>
            <p:nvPr/>
          </p:nvCxnSpPr>
          <p:spPr>
            <a:xfrm flipV="1">
              <a:off x="6830140" y="1035547"/>
              <a:ext cx="98425" cy="388469"/>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862DB33B-D05B-4B65-BECE-08ADB9264A91}"/>
                </a:ext>
              </a:extLst>
            </p:cNvPr>
            <p:cNvSpPr txBox="1"/>
            <p:nvPr/>
          </p:nvSpPr>
          <p:spPr>
            <a:xfrm>
              <a:off x="7016910" y="1002719"/>
              <a:ext cx="4035315" cy="584775"/>
            </a:xfrm>
            <a:prstGeom prst="rect">
              <a:avLst/>
            </a:prstGeom>
            <a:noFill/>
          </p:spPr>
          <p:txBody>
            <a:bodyPr wrap="square" rtlCol="0">
              <a:spAutoFit/>
            </a:bodyPr>
            <a:lstStyle/>
            <a:p>
              <a:r>
                <a:rPr lang="en-US" altLang="zh-CN" sz="3200" b="1" dirty="0">
                  <a:solidFill>
                    <a:schemeClr val="bg1">
                      <a:lumMod val="85000"/>
                    </a:schemeClr>
                  </a:solidFill>
                  <a:latin typeface="微软雅黑" panose="020B0503020204020204" pitchFamily="34" charset="-122"/>
                  <a:ea typeface="微软雅黑" panose="020B0503020204020204" pitchFamily="34" charset="-122"/>
                </a:rPr>
                <a:t>Conclusions</a:t>
              </a:r>
              <a:endParaRPr lang="zh-CN" altLang="en-US" sz="3200" b="1" dirty="0">
                <a:solidFill>
                  <a:schemeClr val="bg1">
                    <a:lumMod val="85000"/>
                  </a:schemeClr>
                </a:solidFill>
                <a:latin typeface="微软雅黑" panose="020B0503020204020204" pitchFamily="34" charset="-122"/>
                <a:ea typeface="微软雅黑" panose="020B0503020204020204" pitchFamily="34" charset="-122"/>
              </a:endParaRPr>
            </a:p>
          </p:txBody>
        </p:sp>
      </p:grpSp>
      <p:sp>
        <p:nvSpPr>
          <p:cNvPr id="18" name="箭头: 燕尾形 18">
            <a:extLst>
              <a:ext uri="{FF2B5EF4-FFF2-40B4-BE49-F238E27FC236}">
                <a16:creationId xmlns:a16="http://schemas.microsoft.com/office/drawing/2014/main" id="{1FD18116-94E4-4435-81C7-40E5FB1A456E}"/>
              </a:ext>
            </a:extLst>
          </p:cNvPr>
          <p:cNvSpPr/>
          <p:nvPr/>
        </p:nvSpPr>
        <p:spPr>
          <a:xfrm>
            <a:off x="3472656" y="2950947"/>
            <a:ext cx="755779" cy="707886"/>
          </a:xfrm>
          <a:prstGeom prst="notch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5905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5">
            <a:extLst>
              <a:ext uri="{FF2B5EF4-FFF2-40B4-BE49-F238E27FC236}">
                <a16:creationId xmlns:a16="http://schemas.microsoft.com/office/drawing/2014/main" id="{72D6FB1B-E602-4CFB-A1C7-AB155534C7E8}"/>
              </a:ext>
            </a:extLst>
          </p:cNvPr>
          <p:cNvGraphicFramePr>
            <a:graphicFrameLocks noGrp="1"/>
          </p:cNvGraphicFramePr>
          <p:nvPr>
            <p:extLst>
              <p:ext uri="{D42A27DB-BD31-4B8C-83A1-F6EECF244321}">
                <p14:modId xmlns:p14="http://schemas.microsoft.com/office/powerpoint/2010/main" val="2657637802"/>
              </p:ext>
            </p:extLst>
          </p:nvPr>
        </p:nvGraphicFramePr>
        <p:xfrm>
          <a:off x="7509352" y="2439909"/>
          <a:ext cx="3969148" cy="3922898"/>
        </p:xfrm>
        <a:graphic>
          <a:graphicData uri="http://schemas.openxmlformats.org/drawingml/2006/table">
            <a:tbl>
              <a:tblPr firstRow="1" bandRow="1">
                <a:tableStyleId>{5C22544A-7EE6-4342-B048-85BDC9FD1C3A}</a:tableStyleId>
              </a:tblPr>
              <a:tblGrid>
                <a:gridCol w="1550096">
                  <a:extLst>
                    <a:ext uri="{9D8B030D-6E8A-4147-A177-3AD203B41FA5}">
                      <a16:colId xmlns:a16="http://schemas.microsoft.com/office/drawing/2014/main" val="2712256987"/>
                    </a:ext>
                  </a:extLst>
                </a:gridCol>
                <a:gridCol w="1096002">
                  <a:extLst>
                    <a:ext uri="{9D8B030D-6E8A-4147-A177-3AD203B41FA5}">
                      <a16:colId xmlns:a16="http://schemas.microsoft.com/office/drawing/2014/main" val="753253660"/>
                    </a:ext>
                  </a:extLst>
                </a:gridCol>
                <a:gridCol w="1323050">
                  <a:extLst>
                    <a:ext uri="{9D8B030D-6E8A-4147-A177-3AD203B41FA5}">
                      <a16:colId xmlns:a16="http://schemas.microsoft.com/office/drawing/2014/main" val="1883904753"/>
                    </a:ext>
                  </a:extLst>
                </a:gridCol>
              </a:tblGrid>
              <a:tr h="3688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kern="0" dirty="0">
                          <a:solidFill>
                            <a:schemeClr val="tx1"/>
                          </a:solidFill>
                          <a:effectLst/>
                          <a:latin typeface="Times New Roman" panose="02020603050405020304" pitchFamily="18" charset="0"/>
                          <a:cs typeface="Times New Roman" panose="02020603050405020304" pitchFamily="18" charset="0"/>
                        </a:rPr>
                        <a:t>Sample</a:t>
                      </a:r>
                      <a:endParaRPr lang="zh-CN" altLang="zh-CN" sz="2000" b="1" kern="100" dirty="0">
                        <a:solidFill>
                          <a:schemeClr val="tx1"/>
                        </a:solidFill>
                        <a:effectLst/>
                        <a:latin typeface="Times New Roman" panose="02020603050405020304" pitchFamily="18" charset="0"/>
                        <a:ea typeface="+mn-ea"/>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b="1" dirty="0">
                          <a:solidFill>
                            <a:schemeClr val="tx1"/>
                          </a:solidFill>
                          <a:latin typeface="Times New Roman" panose="02020603050405020304" pitchFamily="18" charset="0"/>
                          <a:cs typeface="Times New Roman" panose="02020603050405020304" pitchFamily="18" charset="0"/>
                        </a:rPr>
                        <a:t>A</a:t>
                      </a:r>
                      <a:endParaRPr lang="zh-CN" altLang="en-US" sz="2000" b="1" dirty="0">
                        <a:solidFill>
                          <a:schemeClr val="tx1"/>
                        </a:solidFill>
                        <a:latin typeface="Times New Roman" panose="02020603050405020304" pitchFamily="18" charset="0"/>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b="1" dirty="0">
                          <a:solidFill>
                            <a:schemeClr val="tx1"/>
                          </a:solidFill>
                          <a:latin typeface="Times New Roman" panose="02020603050405020304" pitchFamily="18" charset="0"/>
                          <a:cs typeface="Times New Roman" panose="02020603050405020304" pitchFamily="18" charset="0"/>
                        </a:rPr>
                        <a:t>B</a:t>
                      </a:r>
                      <a:endParaRPr lang="zh-CN" altLang="en-US" sz="2000" b="1" dirty="0">
                        <a:solidFill>
                          <a:schemeClr val="tx1"/>
                        </a:solidFill>
                        <a:latin typeface="Times New Roman" panose="02020603050405020304" pitchFamily="18" charset="0"/>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791880"/>
                  </a:ext>
                </a:extLst>
              </a:tr>
              <a:tr h="5040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kern="0" dirty="0">
                          <a:effectLst/>
                          <a:latin typeface="Times New Roman" panose="02020603050405020304" pitchFamily="18" charset="0"/>
                          <a:cs typeface="Times New Roman" panose="02020603050405020304" pitchFamily="18" charset="0"/>
                        </a:rPr>
                        <a:t>TOC</a:t>
                      </a:r>
                      <a:endParaRPr lang="zh-CN" altLang="zh-CN" sz="2000" b="1" kern="100" dirty="0">
                        <a:effectLst/>
                        <a:latin typeface="Times New Roman" panose="02020603050405020304" pitchFamily="18" charset="0"/>
                        <a:ea typeface="+mn-ea"/>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1.74</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3.00</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6726632"/>
                  </a:ext>
                </a:extLst>
              </a:tr>
              <a:tr h="5040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kern="0" dirty="0">
                          <a:effectLst/>
                          <a:latin typeface="Times New Roman" panose="02020603050405020304" pitchFamily="18" charset="0"/>
                          <a:cs typeface="Times New Roman" panose="02020603050405020304" pitchFamily="18" charset="0"/>
                        </a:rPr>
                        <a:t>Ro</a:t>
                      </a:r>
                      <a:endParaRPr lang="zh-CN" altLang="zh-CN" sz="2000" b="1" kern="100" dirty="0">
                        <a:effectLst/>
                        <a:latin typeface="Times New Roman" panose="02020603050405020304" pitchFamily="18" charset="0"/>
                        <a:ea typeface="+mn-ea"/>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0.86</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1.67</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1797881"/>
                  </a:ext>
                </a:extLst>
              </a:tr>
              <a:tr h="5040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kern="0" dirty="0">
                          <a:effectLst/>
                          <a:latin typeface="Times New Roman" panose="02020603050405020304" pitchFamily="18" charset="0"/>
                          <a:cs typeface="Times New Roman" panose="02020603050405020304" pitchFamily="18" charset="0"/>
                        </a:rPr>
                        <a:t>S</a:t>
                      </a:r>
                      <a:r>
                        <a:rPr lang="en-US" altLang="zh-CN" sz="2000" b="1" kern="0" baseline="-25000" dirty="0">
                          <a:effectLst/>
                          <a:latin typeface="Times New Roman" panose="02020603050405020304" pitchFamily="18" charset="0"/>
                          <a:cs typeface="Times New Roman" panose="02020603050405020304" pitchFamily="18" charset="0"/>
                        </a:rPr>
                        <a:t>1</a:t>
                      </a:r>
                      <a:r>
                        <a:rPr lang="en-US" altLang="zh-CN" sz="2000" b="1" kern="0" dirty="0">
                          <a:effectLst/>
                          <a:latin typeface="Times New Roman" panose="02020603050405020304" pitchFamily="18" charset="0"/>
                          <a:cs typeface="Times New Roman" panose="02020603050405020304" pitchFamily="18" charset="0"/>
                        </a:rPr>
                        <a:t>/mg/g</a:t>
                      </a:r>
                      <a:endParaRPr lang="zh-CN" altLang="zh-CN" sz="2000" b="1" kern="100" dirty="0">
                        <a:effectLst/>
                        <a:latin typeface="Times New Roman" panose="02020603050405020304" pitchFamily="18" charset="0"/>
                        <a:ea typeface="+mn-ea"/>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b="1" dirty="0">
                          <a:latin typeface="Times New Roman" panose="02020603050405020304" pitchFamily="18" charset="0"/>
                          <a:cs typeface="Times New Roman" panose="02020603050405020304" pitchFamily="18" charset="0"/>
                        </a:rPr>
                        <a:t>1.86</a:t>
                      </a:r>
                      <a:endParaRPr lang="zh-CN" altLang="en-US" sz="2000" b="1" dirty="0">
                        <a:latin typeface="Times New Roman" panose="02020603050405020304" pitchFamily="18" charset="0"/>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b="1" dirty="0">
                          <a:latin typeface="Times New Roman" panose="02020603050405020304" pitchFamily="18" charset="0"/>
                          <a:cs typeface="Times New Roman" panose="02020603050405020304" pitchFamily="18" charset="0"/>
                        </a:rPr>
                        <a:t>2.72</a:t>
                      </a:r>
                      <a:endParaRPr lang="zh-CN" altLang="en-US" sz="2000" b="1" dirty="0">
                        <a:latin typeface="Times New Roman" panose="02020603050405020304" pitchFamily="18" charset="0"/>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546289"/>
                  </a:ext>
                </a:extLst>
              </a:tr>
              <a:tr h="5040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kern="0" dirty="0">
                          <a:effectLst/>
                          <a:latin typeface="Times New Roman" panose="02020603050405020304" pitchFamily="18" charset="0"/>
                          <a:cs typeface="Times New Roman" panose="02020603050405020304" pitchFamily="18" charset="0"/>
                        </a:rPr>
                        <a:t>S</a:t>
                      </a:r>
                      <a:r>
                        <a:rPr lang="en-US" altLang="zh-CN" sz="2000" b="1" kern="0" baseline="-25000" dirty="0">
                          <a:effectLst/>
                          <a:latin typeface="Times New Roman" panose="02020603050405020304" pitchFamily="18" charset="0"/>
                          <a:cs typeface="Times New Roman" panose="02020603050405020304" pitchFamily="18" charset="0"/>
                        </a:rPr>
                        <a:t>2</a:t>
                      </a:r>
                      <a:r>
                        <a:rPr lang="en-US" altLang="zh-CN" sz="2000" b="1" kern="0" dirty="0">
                          <a:effectLst/>
                          <a:latin typeface="Times New Roman" panose="02020603050405020304" pitchFamily="18" charset="0"/>
                          <a:cs typeface="Times New Roman" panose="02020603050405020304" pitchFamily="18" charset="0"/>
                        </a:rPr>
                        <a:t>/mg/g</a:t>
                      </a:r>
                      <a:endParaRPr lang="zh-CN" altLang="zh-CN" sz="2000" b="1" kern="100" dirty="0">
                        <a:effectLst/>
                        <a:latin typeface="Times New Roman" panose="02020603050405020304" pitchFamily="18" charset="0"/>
                        <a:ea typeface="+mn-ea"/>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b="1" dirty="0">
                          <a:latin typeface="Times New Roman" panose="02020603050405020304" pitchFamily="18" charset="0"/>
                          <a:cs typeface="Times New Roman" panose="02020603050405020304" pitchFamily="18" charset="0"/>
                        </a:rPr>
                        <a:t>4.72</a:t>
                      </a:r>
                      <a:endParaRPr lang="zh-CN" altLang="en-US" sz="2000" b="1" dirty="0">
                        <a:latin typeface="Times New Roman" panose="02020603050405020304" pitchFamily="18" charset="0"/>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b="1" dirty="0">
                          <a:latin typeface="Times New Roman" panose="02020603050405020304" pitchFamily="18" charset="0"/>
                          <a:cs typeface="Times New Roman" panose="02020603050405020304" pitchFamily="18" charset="0"/>
                        </a:rPr>
                        <a:t>7.44</a:t>
                      </a:r>
                      <a:endParaRPr lang="zh-CN" altLang="en-US" sz="2000" b="1" dirty="0">
                        <a:latin typeface="Times New Roman" panose="02020603050405020304" pitchFamily="18" charset="0"/>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637621"/>
                  </a:ext>
                </a:extLst>
              </a:tr>
              <a:tr h="5040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kern="0" dirty="0">
                          <a:effectLst/>
                          <a:latin typeface="Times New Roman" panose="02020603050405020304" pitchFamily="18" charset="0"/>
                          <a:cs typeface="Times New Roman" panose="02020603050405020304" pitchFamily="18" charset="0"/>
                        </a:rPr>
                        <a:t>clay /%</a:t>
                      </a:r>
                      <a:endParaRPr lang="zh-CN" altLang="zh-CN" sz="2000" b="1" kern="100" dirty="0">
                        <a:effectLst/>
                        <a:latin typeface="Times New Roman" panose="02020603050405020304" pitchFamily="18" charset="0"/>
                        <a:ea typeface="+mn-ea"/>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11.5</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47.8</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274121"/>
                  </a:ext>
                </a:extLst>
              </a:tr>
              <a:tr h="504046">
                <a:tc>
                  <a:txBody>
                    <a:bodyPr/>
                    <a:lstStyle/>
                    <a:p>
                      <a:pPr algn="ctr"/>
                      <a:r>
                        <a:rPr lang="en-US" altLang="zh-CN" sz="2000" b="1" dirty="0">
                          <a:latin typeface="Times New Roman" panose="02020603050405020304" pitchFamily="18" charset="0"/>
                          <a:cs typeface="Times New Roman" panose="02020603050405020304" pitchFamily="18" charset="0"/>
                        </a:rPr>
                        <a:t>quartz/%</a:t>
                      </a:r>
                      <a:endParaRPr lang="zh-CN" altLang="en-US" sz="2000" b="1" dirty="0">
                        <a:latin typeface="Times New Roman" panose="02020603050405020304" pitchFamily="18" charset="0"/>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b="1" dirty="0">
                          <a:latin typeface="Times New Roman" panose="02020603050405020304" pitchFamily="18" charset="0"/>
                          <a:cs typeface="Times New Roman" panose="02020603050405020304" pitchFamily="18" charset="0"/>
                        </a:rPr>
                        <a:t>15.1</a:t>
                      </a:r>
                      <a:endParaRPr lang="zh-CN" altLang="en-US" sz="2000" b="1" dirty="0">
                        <a:latin typeface="Times New Roman" panose="02020603050405020304" pitchFamily="18" charset="0"/>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b="1" dirty="0">
                          <a:latin typeface="Times New Roman" panose="02020603050405020304" pitchFamily="18" charset="0"/>
                          <a:cs typeface="Times New Roman" panose="02020603050405020304" pitchFamily="18" charset="0"/>
                        </a:rPr>
                        <a:t>22.5</a:t>
                      </a:r>
                      <a:endParaRPr lang="zh-CN" altLang="en-US" sz="2000" b="1" dirty="0">
                        <a:latin typeface="Times New Roman" panose="02020603050405020304" pitchFamily="18" charset="0"/>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96407"/>
                  </a:ext>
                </a:extLst>
              </a:tr>
              <a:tr h="504046">
                <a:tc>
                  <a:txBody>
                    <a:bodyPr/>
                    <a:lstStyle/>
                    <a:p>
                      <a:pPr algn="ctr"/>
                      <a:r>
                        <a:rPr lang="en-US" altLang="zh-CN" sz="2000" b="1" dirty="0">
                          <a:latin typeface="Times New Roman" panose="02020603050405020304" pitchFamily="18" charset="0"/>
                          <a:cs typeface="Times New Roman" panose="02020603050405020304" pitchFamily="18" charset="0"/>
                        </a:rPr>
                        <a:t>calcite/%</a:t>
                      </a:r>
                      <a:endParaRPr lang="zh-CN" altLang="en-US" sz="2000" b="1" dirty="0">
                        <a:latin typeface="Times New Roman" panose="02020603050405020304" pitchFamily="18" charset="0"/>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46.6</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2000" b="1" dirty="0">
                          <a:solidFill>
                            <a:srgbClr val="FF0000"/>
                          </a:solidFill>
                          <a:latin typeface="Times New Roman" panose="02020603050405020304" pitchFamily="18" charset="0"/>
                          <a:cs typeface="Times New Roman" panose="02020603050405020304" pitchFamily="18" charset="0"/>
                        </a:rPr>
                        <a:t>3.4</a:t>
                      </a:r>
                      <a:endParaRPr lang="zh-CN" altLang="en-US" sz="2000" b="1" dirty="0">
                        <a:solidFill>
                          <a:srgbClr val="FF0000"/>
                        </a:solidFill>
                        <a:latin typeface="Times New Roman" panose="02020603050405020304" pitchFamily="18" charset="0"/>
                        <a:cs typeface="Times New Roman" panose="02020603050405020304" pitchFamily="18" charset="0"/>
                      </a:endParaRPr>
                    </a:p>
                  </a:txBody>
                  <a:tcPr marL="89776" marR="89776" marT="44888" marB="448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2465145"/>
                  </a:ext>
                </a:extLst>
              </a:tr>
            </a:tbl>
          </a:graphicData>
        </a:graphic>
      </p:graphicFrame>
      <p:sp>
        <p:nvSpPr>
          <p:cNvPr id="10" name="矩形 9">
            <a:extLst>
              <a:ext uri="{FF2B5EF4-FFF2-40B4-BE49-F238E27FC236}">
                <a16:creationId xmlns:a16="http://schemas.microsoft.com/office/drawing/2014/main" id="{C4747809-847F-4990-8ABB-7891D34DFB01}"/>
              </a:ext>
            </a:extLst>
          </p:cNvPr>
          <p:cNvSpPr/>
          <p:nvPr/>
        </p:nvSpPr>
        <p:spPr>
          <a:xfrm>
            <a:off x="569111" y="1214903"/>
            <a:ext cx="1260281" cy="400110"/>
          </a:xfrm>
          <a:prstGeom prst="rect">
            <a:avLst/>
          </a:prstGeom>
        </p:spPr>
        <p:txBody>
          <a:bodyPr wrap="none">
            <a:spAutoFit/>
          </a:bodyPr>
          <a:lstStyle/>
          <a:p>
            <a:r>
              <a:rPr lang="en-US" altLang="zh-CN" sz="2000" b="1" dirty="0">
                <a:solidFill>
                  <a:srgbClr val="FF0000"/>
                </a:solidFill>
                <a:latin typeface="微软雅黑" panose="020B0503020204020204" pitchFamily="34" charset="-122"/>
                <a:ea typeface="微软雅黑" panose="020B0503020204020204" pitchFamily="34" charset="-122"/>
              </a:rPr>
              <a:t>Samples</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F3A895F0-753C-406B-90D7-1D3791B2DE9A}"/>
              </a:ext>
            </a:extLst>
          </p:cNvPr>
          <p:cNvPicPr>
            <a:picLocks noChangeAspect="1"/>
          </p:cNvPicPr>
          <p:nvPr/>
        </p:nvPicPr>
        <p:blipFill rotWithShape="1">
          <a:blip r:embed="rId3">
            <a:extLst>
              <a:ext uri="{28A0092B-C50C-407E-A947-70E740481C1C}">
                <a14:useLocalDpi xmlns:a14="http://schemas.microsoft.com/office/drawing/2010/main" val="0"/>
              </a:ext>
            </a:extLst>
          </a:blip>
          <a:srcRect l="6039" t="7959" b="46113"/>
          <a:stretch/>
        </p:blipFill>
        <p:spPr>
          <a:xfrm>
            <a:off x="630292" y="1613302"/>
            <a:ext cx="3192558" cy="2080718"/>
          </a:xfrm>
          <a:prstGeom prst="rect">
            <a:avLst/>
          </a:prstGeom>
        </p:spPr>
      </p:pic>
      <p:pic>
        <p:nvPicPr>
          <p:cNvPr id="15" name="图片 14">
            <a:extLst>
              <a:ext uri="{FF2B5EF4-FFF2-40B4-BE49-F238E27FC236}">
                <a16:creationId xmlns:a16="http://schemas.microsoft.com/office/drawing/2014/main" id="{CC0AE496-547E-45D7-8227-EC46E32C81A1}"/>
              </a:ext>
            </a:extLst>
          </p:cNvPr>
          <p:cNvPicPr>
            <a:picLocks noChangeAspect="1"/>
          </p:cNvPicPr>
          <p:nvPr/>
        </p:nvPicPr>
        <p:blipFill rotWithShape="1">
          <a:blip r:embed="rId4">
            <a:extLst>
              <a:ext uri="{28A0092B-C50C-407E-A947-70E740481C1C}">
                <a14:useLocalDpi xmlns:a14="http://schemas.microsoft.com/office/drawing/2010/main" val="0"/>
              </a:ext>
            </a:extLst>
          </a:blip>
          <a:srcRect l="1341" t="-1271" r="-1341" b="56458"/>
          <a:stretch/>
        </p:blipFill>
        <p:spPr>
          <a:xfrm>
            <a:off x="610822" y="4347839"/>
            <a:ext cx="3238304" cy="1935692"/>
          </a:xfrm>
          <a:prstGeom prst="rect">
            <a:avLst/>
          </a:prstGeom>
        </p:spPr>
      </p:pic>
      <p:sp>
        <p:nvSpPr>
          <p:cNvPr id="17" name="文本框 16">
            <a:extLst>
              <a:ext uri="{FF2B5EF4-FFF2-40B4-BE49-F238E27FC236}">
                <a16:creationId xmlns:a16="http://schemas.microsoft.com/office/drawing/2014/main" id="{1E57ADB0-FB96-4596-8B6B-6F3885B06EA5}"/>
              </a:ext>
            </a:extLst>
          </p:cNvPr>
          <p:cNvSpPr txBox="1"/>
          <p:nvPr/>
        </p:nvSpPr>
        <p:spPr>
          <a:xfrm>
            <a:off x="630292" y="1609252"/>
            <a:ext cx="1166920" cy="369332"/>
          </a:xfrm>
          <a:prstGeom prst="rect">
            <a:avLst/>
          </a:prstGeom>
          <a:solidFill>
            <a:schemeClr val="bg1">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kern="0" dirty="0">
                <a:solidFill>
                  <a:schemeClr val="tx1"/>
                </a:solidFill>
                <a:effectLst/>
                <a:latin typeface="Times New Roman" panose="02020603050405020304" pitchFamily="18" charset="0"/>
                <a:cs typeface="Times New Roman" panose="02020603050405020304" pitchFamily="18" charset="0"/>
              </a:rPr>
              <a:t>Sample A</a:t>
            </a:r>
            <a:endParaRPr lang="zh-CN" altLang="zh-CN" sz="1800" kern="1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18" name="文本框 17">
            <a:extLst>
              <a:ext uri="{FF2B5EF4-FFF2-40B4-BE49-F238E27FC236}">
                <a16:creationId xmlns:a16="http://schemas.microsoft.com/office/drawing/2014/main" id="{BC562A31-107F-4515-9C0A-E03292E09785}"/>
              </a:ext>
            </a:extLst>
          </p:cNvPr>
          <p:cNvSpPr txBox="1"/>
          <p:nvPr/>
        </p:nvSpPr>
        <p:spPr>
          <a:xfrm>
            <a:off x="623204" y="4401358"/>
            <a:ext cx="1152097" cy="369332"/>
          </a:xfrm>
          <a:prstGeom prst="rect">
            <a:avLst/>
          </a:prstGeom>
          <a:solidFill>
            <a:schemeClr val="bg1">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kern="0" dirty="0">
                <a:solidFill>
                  <a:schemeClr val="tx1"/>
                </a:solidFill>
                <a:effectLst/>
                <a:latin typeface="Times New Roman" panose="02020603050405020304" pitchFamily="18" charset="0"/>
                <a:cs typeface="Times New Roman" panose="02020603050405020304" pitchFamily="18" charset="0"/>
              </a:rPr>
              <a:t>Sample B</a:t>
            </a:r>
            <a:endParaRPr lang="zh-CN" altLang="zh-CN" sz="1800" kern="1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19" name="文本框 18">
            <a:extLst>
              <a:ext uri="{FF2B5EF4-FFF2-40B4-BE49-F238E27FC236}">
                <a16:creationId xmlns:a16="http://schemas.microsoft.com/office/drawing/2014/main" id="{465A678A-0D60-4969-90F8-EF56330A6BC3}"/>
              </a:ext>
            </a:extLst>
          </p:cNvPr>
          <p:cNvSpPr txBox="1"/>
          <p:nvPr/>
        </p:nvSpPr>
        <p:spPr>
          <a:xfrm>
            <a:off x="378686" y="3680085"/>
            <a:ext cx="375423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Bohai Bay Basin, </a:t>
            </a:r>
            <a:r>
              <a:rPr lang="en-US" altLang="zh-CN" sz="1600" kern="0" dirty="0" err="1">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Jiyang</a:t>
            </a:r>
            <a:r>
              <a:rPr lang="en-US" altLang="zh-CN" sz="1600" kern="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Depression, </a:t>
            </a:r>
            <a:r>
              <a:rPr lang="en-US" altLang="zh-CN" sz="1600" kern="0" dirty="0" err="1">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Dongying</a:t>
            </a:r>
            <a:r>
              <a:rPr lang="en-US" altLang="zh-CN" sz="1600" kern="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Sag, Shahejie Formation</a:t>
            </a:r>
            <a:endParaRPr lang="zh-CN" altLang="zh-CN" sz="16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AB28E5CF-CBCC-43AB-B03C-A1C7F454AE93}"/>
              </a:ext>
            </a:extLst>
          </p:cNvPr>
          <p:cNvSpPr txBox="1"/>
          <p:nvPr/>
        </p:nvSpPr>
        <p:spPr>
          <a:xfrm>
            <a:off x="852977" y="6240480"/>
            <a:ext cx="254306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Songliao Basin, Gulong Sag, Qingshankou Formation</a:t>
            </a:r>
            <a:endParaRPr lang="zh-CN" altLang="zh-CN" sz="16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文本框 20">
            <a:extLst>
              <a:ext uri="{FF2B5EF4-FFF2-40B4-BE49-F238E27FC236}">
                <a16:creationId xmlns:a16="http://schemas.microsoft.com/office/drawing/2014/main" id="{92A56237-AC89-46FD-A341-656DF6A15D91}"/>
              </a:ext>
            </a:extLst>
          </p:cNvPr>
          <p:cNvSpPr txBox="1"/>
          <p:nvPr/>
        </p:nvSpPr>
        <p:spPr>
          <a:xfrm>
            <a:off x="3748300" y="3700102"/>
            <a:ext cx="354638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Low to medium maturity, carbonate-rich shale with moderate organic matter</a:t>
            </a:r>
            <a:endParaRPr lang="zh-CN" altLang="zh-CN" sz="16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文本框 21">
            <a:extLst>
              <a:ext uri="{FF2B5EF4-FFF2-40B4-BE49-F238E27FC236}">
                <a16:creationId xmlns:a16="http://schemas.microsoft.com/office/drawing/2014/main" id="{787373F2-F477-4006-978E-F20562A7E70E}"/>
              </a:ext>
            </a:extLst>
          </p:cNvPr>
          <p:cNvSpPr txBox="1"/>
          <p:nvPr/>
        </p:nvSpPr>
        <p:spPr>
          <a:xfrm>
            <a:off x="4035176" y="6302672"/>
            <a:ext cx="294801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Medium to high maturity, organic-rich and clay-rich shale</a:t>
            </a:r>
            <a:endParaRPr lang="zh-CN" altLang="zh-CN" sz="16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3" name="图片 22">
            <a:extLst>
              <a:ext uri="{FF2B5EF4-FFF2-40B4-BE49-F238E27FC236}">
                <a16:creationId xmlns:a16="http://schemas.microsoft.com/office/drawing/2014/main" id="{12B8BB4F-8EBB-431F-9D57-566A34CF6C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9085" y="1631447"/>
            <a:ext cx="2407228" cy="2078114"/>
          </a:xfrm>
          <a:prstGeom prst="rect">
            <a:avLst/>
          </a:prstGeom>
        </p:spPr>
      </p:pic>
      <p:sp>
        <p:nvSpPr>
          <p:cNvPr id="24" name="矩形 23">
            <a:extLst>
              <a:ext uri="{FF2B5EF4-FFF2-40B4-BE49-F238E27FC236}">
                <a16:creationId xmlns:a16="http://schemas.microsoft.com/office/drawing/2014/main" id="{BC8DDAE0-8602-4CE7-A6F9-AF7291078A7A}"/>
              </a:ext>
            </a:extLst>
          </p:cNvPr>
          <p:cNvSpPr/>
          <p:nvPr/>
        </p:nvSpPr>
        <p:spPr>
          <a:xfrm>
            <a:off x="4249085" y="3443655"/>
            <a:ext cx="833718" cy="261610"/>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Ro=0.86%</a:t>
            </a:r>
            <a:endParaRPr kumimoji="0" lang="zh-CN" altLang="en-US" sz="11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mn-cs"/>
            </a:endParaRPr>
          </a:p>
        </p:txBody>
      </p:sp>
      <p:pic>
        <p:nvPicPr>
          <p:cNvPr id="25" name="图片 24">
            <a:extLst>
              <a:ext uri="{FF2B5EF4-FFF2-40B4-BE49-F238E27FC236}">
                <a16:creationId xmlns:a16="http://schemas.microsoft.com/office/drawing/2014/main" id="{C38E407C-0393-4473-8473-C833A841D827}"/>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49085" y="4401358"/>
            <a:ext cx="2407228" cy="1874991"/>
          </a:xfrm>
          <a:prstGeom prst="rect">
            <a:avLst/>
          </a:prstGeom>
          <a:ln>
            <a:noFill/>
          </a:ln>
        </p:spPr>
      </p:pic>
      <p:sp>
        <p:nvSpPr>
          <p:cNvPr id="26" name="矩形 25">
            <a:extLst>
              <a:ext uri="{FF2B5EF4-FFF2-40B4-BE49-F238E27FC236}">
                <a16:creationId xmlns:a16="http://schemas.microsoft.com/office/drawing/2014/main" id="{2ACA8415-3DE1-4C71-900F-AE12F47FBC43}"/>
              </a:ext>
            </a:extLst>
          </p:cNvPr>
          <p:cNvSpPr/>
          <p:nvPr/>
        </p:nvSpPr>
        <p:spPr>
          <a:xfrm>
            <a:off x="4249085" y="6024264"/>
            <a:ext cx="833718" cy="261610"/>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rPr>
              <a:t>Ro=1.67%</a:t>
            </a:r>
            <a:endParaRPr kumimoji="0" lang="zh-CN" altLang="en-US" sz="1100" b="0"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mn-cs"/>
            </a:endParaRPr>
          </a:p>
        </p:txBody>
      </p:sp>
      <p:cxnSp>
        <p:nvCxnSpPr>
          <p:cNvPr id="27" name="直接连接符 26">
            <a:extLst>
              <a:ext uri="{FF2B5EF4-FFF2-40B4-BE49-F238E27FC236}">
                <a16:creationId xmlns:a16="http://schemas.microsoft.com/office/drawing/2014/main" id="{51B75584-C37E-4C5A-9CF5-E81EAE2454D2}"/>
              </a:ext>
            </a:extLst>
          </p:cNvPr>
          <p:cNvCxnSpPr/>
          <p:nvPr/>
        </p:nvCxnSpPr>
        <p:spPr>
          <a:xfrm>
            <a:off x="0" y="1047565"/>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45F7593A-88F6-4C11-8FBC-9B0D2C464EA0}"/>
              </a:ext>
            </a:extLst>
          </p:cNvPr>
          <p:cNvSpPr txBox="1"/>
          <p:nvPr/>
        </p:nvSpPr>
        <p:spPr>
          <a:xfrm>
            <a:off x="989841" y="264447"/>
            <a:ext cx="6782559"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2. Experiments &amp; Results</a:t>
            </a:r>
            <a:endParaRPr lang="zh-CN" altLang="en-US" sz="3200" b="1" dirty="0">
              <a:latin typeface="微软雅黑" panose="020B0503020204020204" pitchFamily="34" charset="-122"/>
              <a:ea typeface="微软雅黑" panose="020B0503020204020204" pitchFamily="34" charset="-122"/>
            </a:endParaRPr>
          </a:p>
        </p:txBody>
      </p:sp>
      <p:pic>
        <p:nvPicPr>
          <p:cNvPr id="29" name="Picture 2" descr="2021年中国石油大学(华东)概况_聚志愿">
            <a:extLst>
              <a:ext uri="{FF2B5EF4-FFF2-40B4-BE49-F238E27FC236}">
                <a16:creationId xmlns:a16="http://schemas.microsoft.com/office/drawing/2014/main" id="{24ED8A7A-FDE8-45FC-96D1-F77B1B5855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685" y="205021"/>
            <a:ext cx="745098" cy="747521"/>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2403C93D-779D-48FB-8B72-F78D7E2A8A08}"/>
              </a:ext>
            </a:extLst>
          </p:cNvPr>
          <p:cNvSpPr txBox="1"/>
          <p:nvPr/>
        </p:nvSpPr>
        <p:spPr>
          <a:xfrm>
            <a:off x="8122364" y="1770030"/>
            <a:ext cx="2743123"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SAMPLE INFORMATION</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7877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C954DB1-31F2-4864-92D1-CE375B061E3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1968" t="2628" r="10376" b="-2628"/>
          <a:stretch/>
        </p:blipFill>
        <p:spPr>
          <a:xfrm>
            <a:off x="1810512" y="3429000"/>
            <a:ext cx="3224193" cy="3277980"/>
          </a:xfrm>
          <a:prstGeom prst="rect">
            <a:avLst/>
          </a:prstGeom>
        </p:spPr>
      </p:pic>
      <p:cxnSp>
        <p:nvCxnSpPr>
          <p:cNvPr id="8" name="直接连接符 7">
            <a:extLst>
              <a:ext uri="{FF2B5EF4-FFF2-40B4-BE49-F238E27FC236}">
                <a16:creationId xmlns:a16="http://schemas.microsoft.com/office/drawing/2014/main" id="{E2D3E757-244D-411F-A20D-6581F60C77C3}"/>
              </a:ext>
            </a:extLst>
          </p:cNvPr>
          <p:cNvCxnSpPr/>
          <p:nvPr/>
        </p:nvCxnSpPr>
        <p:spPr>
          <a:xfrm>
            <a:off x="0" y="1047565"/>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2" descr="2021年中国石油大学(华东)概况_聚志愿">
            <a:extLst>
              <a:ext uri="{FF2B5EF4-FFF2-40B4-BE49-F238E27FC236}">
                <a16:creationId xmlns:a16="http://schemas.microsoft.com/office/drawing/2014/main" id="{71D9C744-7002-4EB2-B70D-6807799E37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685" y="205021"/>
            <a:ext cx="745098" cy="747521"/>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02F9FD26-FE1C-4386-B0DB-77787EF032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715001" y="2980944"/>
            <a:ext cx="5205114" cy="3694176"/>
          </a:xfrm>
          <a:prstGeom prst="rect">
            <a:avLst/>
          </a:prstGeom>
        </p:spPr>
      </p:pic>
      <p:sp>
        <p:nvSpPr>
          <p:cNvPr id="12" name="文本框 11">
            <a:extLst>
              <a:ext uri="{FF2B5EF4-FFF2-40B4-BE49-F238E27FC236}">
                <a16:creationId xmlns:a16="http://schemas.microsoft.com/office/drawing/2014/main" id="{D9A3FC0A-D05D-4FF9-B919-55666A228975}"/>
              </a:ext>
            </a:extLst>
          </p:cNvPr>
          <p:cNvSpPr txBox="1"/>
          <p:nvPr/>
        </p:nvSpPr>
        <p:spPr>
          <a:xfrm>
            <a:off x="431605" y="1150885"/>
            <a:ext cx="11382443" cy="2120902"/>
          </a:xfrm>
          <a:prstGeom prst="rect">
            <a:avLst/>
          </a:prstGeom>
          <a:noFill/>
        </p:spPr>
        <p:txBody>
          <a:bodyPr wrap="square">
            <a:spAutoFit/>
          </a:bodyPr>
          <a:lstStyle/>
          <a:p>
            <a:pPr>
              <a:lnSpc>
                <a:spcPct val="150000"/>
              </a:lnSpc>
            </a:pPr>
            <a:r>
              <a:rPr lang="en-US" altLang="zh-CN" b="1" dirty="0">
                <a:solidFill>
                  <a:srgbClr val="0000FF"/>
                </a:solidFill>
                <a:latin typeface="微软雅黑" panose="020B0503020204020204" pitchFamily="34" charset="-122"/>
                <a:ea typeface="微软雅黑" panose="020B0503020204020204" pitchFamily="34" charset="-122"/>
              </a:rPr>
              <a:t>1.</a:t>
            </a:r>
            <a:r>
              <a:rPr lang="zh-CN" altLang="en-US" b="1" dirty="0">
                <a:solidFill>
                  <a:srgbClr val="0000FF"/>
                </a:solidFill>
                <a:latin typeface="微软雅黑" panose="020B0503020204020204" pitchFamily="34" charset="-122"/>
                <a:ea typeface="微软雅黑" panose="020B0503020204020204" pitchFamily="34" charset="-122"/>
              </a:rPr>
              <a:t> </a:t>
            </a:r>
            <a:r>
              <a:rPr lang="en-US" altLang="zh-CN" b="1" dirty="0">
                <a:solidFill>
                  <a:srgbClr val="0000FF"/>
                </a:solidFill>
                <a:latin typeface="微软雅黑" panose="020B0503020204020204" pitchFamily="34" charset="-122"/>
                <a:ea typeface="微软雅黑" panose="020B0503020204020204" pitchFamily="34" charset="-122"/>
              </a:rPr>
              <a:t>Distillation extraction apparatus was used for solvent extraction</a:t>
            </a:r>
          </a:p>
          <a:p>
            <a:pPr>
              <a:lnSpc>
                <a:spcPct val="150000"/>
              </a:lnSpc>
            </a:pPr>
            <a:r>
              <a:rPr lang="en-US" altLang="zh-CN" b="1" dirty="0">
                <a:solidFill>
                  <a:srgbClr val="0000FF"/>
                </a:solidFill>
                <a:latin typeface="微软雅黑" panose="020B0503020204020204" pitchFamily="34" charset="-122"/>
                <a:ea typeface="微软雅黑" panose="020B0503020204020204" pitchFamily="34" charset="-122"/>
              </a:rPr>
              <a:t>2. Shale samples were divided into five equal parts, and five different solvents were used for the solvent extraction, separately.</a:t>
            </a:r>
          </a:p>
          <a:p>
            <a:pPr>
              <a:lnSpc>
                <a:spcPct val="150000"/>
              </a:lnSpc>
            </a:pPr>
            <a:r>
              <a:rPr lang="en-US" altLang="zh-CN" b="1" dirty="0">
                <a:solidFill>
                  <a:srgbClr val="0000FF"/>
                </a:solidFill>
                <a:latin typeface="微软雅黑" panose="020B0503020204020204" pitchFamily="34" charset="-122"/>
                <a:ea typeface="微软雅黑" panose="020B0503020204020204" pitchFamily="34" charset="-122"/>
              </a:rPr>
              <a:t>3.</a:t>
            </a:r>
            <a:r>
              <a:rPr lang="zh-CN" altLang="en-US" b="1" dirty="0">
                <a:solidFill>
                  <a:srgbClr val="0000FF"/>
                </a:solidFill>
                <a:latin typeface="微软雅黑" panose="020B0503020204020204" pitchFamily="34" charset="-122"/>
                <a:ea typeface="微软雅黑" panose="020B0503020204020204" pitchFamily="34" charset="-122"/>
              </a:rPr>
              <a:t> </a:t>
            </a:r>
            <a:r>
              <a:rPr lang="en-US" altLang="zh-CN" b="1" dirty="0">
                <a:solidFill>
                  <a:srgbClr val="0000FF"/>
                </a:solidFill>
                <a:latin typeface="微软雅黑" panose="020B0503020204020204" pitchFamily="34" charset="-122"/>
                <a:ea typeface="微软雅黑" panose="020B0503020204020204" pitchFamily="34" charset="-122"/>
              </a:rPr>
              <a:t>NMR, helium porosity, and nitrogen adsorption experiments were conducted at 3, 7, and 12 days of solvent extraction</a:t>
            </a:r>
            <a:endParaRPr lang="zh-CN" altLang="en-US" b="1" dirty="0">
              <a:solidFill>
                <a:srgbClr val="0000FF"/>
              </a:solidFill>
              <a:latin typeface="微软雅黑" panose="020B0503020204020204" pitchFamily="34" charset="-122"/>
              <a:ea typeface="微软雅黑" panose="020B0503020204020204" pitchFamily="34" charset="-122"/>
            </a:endParaRPr>
          </a:p>
        </p:txBody>
      </p:sp>
      <p:sp>
        <p:nvSpPr>
          <p:cNvPr id="13" name="文本框 27">
            <a:extLst>
              <a:ext uri="{FF2B5EF4-FFF2-40B4-BE49-F238E27FC236}">
                <a16:creationId xmlns:a16="http://schemas.microsoft.com/office/drawing/2014/main" id="{785F5A26-8782-41CD-8645-F9A37BA056E7}"/>
              </a:ext>
            </a:extLst>
          </p:cNvPr>
          <p:cNvSpPr txBox="1"/>
          <p:nvPr/>
        </p:nvSpPr>
        <p:spPr>
          <a:xfrm>
            <a:off x="989841" y="264447"/>
            <a:ext cx="6782559"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2. Experiments &amp; Results</a:t>
            </a:r>
            <a:endParaRPr lang="zh-CN" altLang="en-US" sz="3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6226155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4708</TotalTime>
  <Words>1475</Words>
  <Application>Microsoft Office PowerPoint</Application>
  <PresentationFormat>宽屏</PresentationFormat>
  <Paragraphs>231</Paragraphs>
  <Slides>24</Slides>
  <Notes>19</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24</vt:i4>
      </vt:variant>
    </vt:vector>
  </HeadingPairs>
  <TitlesOfParts>
    <vt:vector size="32" baseType="lpstr">
      <vt:lpstr>等线</vt:lpstr>
      <vt:lpstr>等线 Light</vt:lpstr>
      <vt:lpstr>宋体</vt:lpstr>
      <vt:lpstr>微软雅黑</vt:lpstr>
      <vt:lpstr>Arial</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xinbin zhao</dc:creator>
  <cp:lastModifiedBy>reviewers</cp:lastModifiedBy>
  <cp:revision>206</cp:revision>
  <dcterms:created xsi:type="dcterms:W3CDTF">2024-10-06T06:55:24Z</dcterms:created>
  <dcterms:modified xsi:type="dcterms:W3CDTF">2025-04-24T13:02:25Z</dcterms:modified>
</cp:coreProperties>
</file>