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7373600" cy="10058400"/>
  <p:notesSz cx="9144000" cy="6858000"/>
  <p:defaultTextStyle>
    <a:defPPr>
      <a:defRPr lang="en-US"/>
    </a:defPPr>
    <a:lvl1pPr marL="0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3683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7366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51050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4733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8416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702099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85783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9467" algn="l" defTabSz="156736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96" y="-102"/>
      </p:cViewPr>
      <p:guideLst>
        <p:guide orient="horz" pos="3360"/>
        <p:guide pos="4512"/>
        <p:guide pos="7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883660"/>
            <a:ext cx="6786563" cy="61747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4522" y="-1356"/>
            <a:ext cx="17378122" cy="1005975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552514" y="2537925"/>
            <a:ext cx="10732384" cy="1766315"/>
          </a:xfrm>
        </p:spPr>
        <p:txBody>
          <a:bodyPr bIns="15675" anchor="b"/>
          <a:lstStyle>
            <a:lvl1pPr>
              <a:defRPr sz="5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303327" y="3624024"/>
            <a:ext cx="12371149" cy="482913"/>
          </a:xfrm>
        </p:spPr>
        <p:txBody>
          <a:bodyPr tIns="15675">
            <a:normAutofit/>
          </a:bodyPr>
          <a:lstStyle>
            <a:lvl1pPr marL="0" indent="0" algn="l">
              <a:buNone/>
              <a:defRPr kumimoji="0" lang="en-US" sz="2400" b="0" i="0" u="none" strike="noStrike" kern="1200" cap="all" spc="686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51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02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6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5674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95860" y="402804"/>
            <a:ext cx="3909060" cy="68615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680" y="402804"/>
            <a:ext cx="11437620" cy="68615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4522" y="-1356"/>
            <a:ext cx="17378122" cy="1005975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883660"/>
            <a:ext cx="6786563" cy="617474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556858" y="2532548"/>
            <a:ext cx="10736885" cy="1771013"/>
          </a:xfrm>
        </p:spPr>
        <p:txBody>
          <a:bodyPr bIns="15675" anchor="b"/>
          <a:lstStyle>
            <a:lvl1pPr algn="l">
              <a:defRPr kumimoji="0" lang="en-US" sz="55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5674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2310689" y="3620179"/>
            <a:ext cx="12370003" cy="482803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2400" b="0" i="0" u="none" strike="noStrike" kern="1200" cap="all" spc="686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78373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7464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511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492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023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86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98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5674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3624" y="1609344"/>
            <a:ext cx="6080760" cy="5444947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30030" y="1609344"/>
            <a:ext cx="6080760" cy="5444947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1609344"/>
            <a:ext cx="6080760" cy="80467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kern="1200" cap="all" spc="686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marL="0" lvl="0" indent="0" algn="l" defTabSz="156746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6385" y="2496044"/>
            <a:ext cx="6080760" cy="4559808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30030" y="1609344"/>
            <a:ext cx="6080760" cy="80467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kern="1200" cap="all" spc="686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marL="0" lvl="0" indent="0" algn="l" defTabSz="156746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30030" y="2496044"/>
            <a:ext cx="6080760" cy="4559808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883660"/>
            <a:ext cx="6786563" cy="61747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2309339" y="-2309336"/>
            <a:ext cx="10058400" cy="146770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marL="0" algn="ctr" defTabSz="1567464" rtl="0" eaLnBrk="1" latinLnBrk="0" hangingPunct="1"/>
            <a:endParaRPr lang="en-US" sz="31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491367" y="2311619"/>
            <a:ext cx="9902952" cy="1597826"/>
          </a:xfrm>
        </p:spPr>
        <p:txBody>
          <a:bodyPr bIns="0" anchor="b"/>
          <a:lstStyle>
            <a:lvl1pPr algn="l">
              <a:defRPr kumimoji="0" lang="en-US" sz="4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56746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4150" y="3841071"/>
            <a:ext cx="7234780" cy="4876208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2466113" y="3304965"/>
            <a:ext cx="11010044" cy="914194"/>
          </a:xfrm>
        </p:spPr>
        <p:txBody>
          <a:bodyPr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marL="0" marR="0" lvl="0" indent="0" algn="l" defTabSz="1567464" rtl="0" eaLnBrk="1" fontAlgn="auto" latinLnBrk="0" hangingPunct="1">
              <a:lnSpc>
                <a:spcPct val="100000"/>
              </a:lnSpc>
              <a:spcBef>
                <a:spcPts val="51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3854768" y="0"/>
            <a:ext cx="13518833" cy="100584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313493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883660"/>
            <a:ext cx="6786563" cy="61747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7404100"/>
            <a:ext cx="6786563" cy="26543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275274" y="2519002"/>
            <a:ext cx="10424160" cy="1272251"/>
          </a:xfrm>
        </p:spPr>
        <p:txBody>
          <a:bodyPr anchor="b"/>
          <a:lstStyle>
            <a:lvl1pPr algn="l">
              <a:defRPr sz="4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2172611" y="3198109"/>
            <a:ext cx="11583436" cy="108630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4525" y="7407595"/>
            <a:ext cx="6791088" cy="265080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4522" y="7408562"/>
            <a:ext cx="17378122" cy="264984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6" tIns="78373" rIns="156746" bIns="7837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3624" y="536448"/>
            <a:ext cx="14289786" cy="804672"/>
          </a:xfrm>
          <a:prstGeom prst="rect">
            <a:avLst/>
          </a:prstGeom>
        </p:spPr>
        <p:txBody>
          <a:bodyPr vert="horz" lIns="156746" tIns="78373" rIns="156746" bIns="7837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1614255"/>
            <a:ext cx="14289786" cy="5250445"/>
          </a:xfrm>
          <a:prstGeom prst="rect">
            <a:avLst/>
          </a:prstGeom>
        </p:spPr>
        <p:txBody>
          <a:bodyPr vert="horz" lIns="156746" tIns="78373" rIns="156746" bIns="783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382219" y="8609991"/>
            <a:ext cx="4134917" cy="295046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l">
              <a:defRPr sz="2100">
                <a:solidFill>
                  <a:srgbClr val="FFFFFF"/>
                </a:solidFill>
              </a:defRPr>
            </a:lvl1pPr>
          </a:lstStyle>
          <a:p>
            <a:fld id="{A50EF8B9-5F5F-4C68-ACB8-51DB12BC17B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3277" y="9218179"/>
            <a:ext cx="8976360" cy="402336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r">
              <a:defRPr sz="1700" cap="all" spc="343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961972" y="9050539"/>
            <a:ext cx="955548" cy="737616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5675" tIns="15675" rIns="15675" bIns="15675" rtlCol="0" anchor="ctr">
            <a:norm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fld id="{C421861E-D8B8-4EFA-B96B-9C61D5B1AD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567464" rtl="0" eaLnBrk="1" latinLnBrk="0" hangingPunct="1">
        <a:spcBef>
          <a:spcPct val="0"/>
        </a:spcBef>
        <a:buNone/>
        <a:defRPr sz="4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799" indent="-587799" algn="l" defTabSz="1567464" rtl="0" eaLnBrk="1" latinLnBrk="0" hangingPunct="1">
        <a:spcBef>
          <a:spcPts val="1371"/>
        </a:spcBef>
        <a:buFont typeface="Arial" pitchFamily="34" charset="0"/>
        <a:buNone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97818" indent="-297818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689684" indent="-282144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081550" indent="-282144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417" indent="-297818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1880957" indent="-297818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9847" indent="-282144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711714" indent="-282144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230" indent="-282144" algn="l" defTabSz="1567464" rtl="0" eaLnBrk="1" latinLnBrk="0" hangingPunct="1">
        <a:spcBef>
          <a:spcPts val="514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732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51197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4929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8661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02393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126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858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2950" y="-18877"/>
            <a:ext cx="15508564" cy="1569654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2400" b="1" dirty="0">
                <a:latin typeface="Arial Black" pitchFamily="34" charset="0"/>
              </a:rPr>
              <a:t>Preliminary Results of </a:t>
            </a:r>
            <a:r>
              <a:rPr lang="en-US" sz="2400" b="1" dirty="0">
                <a:latin typeface="Arial Black" pitchFamily="34" charset="0"/>
              </a:rPr>
              <a:t>Bio-physicochemical </a:t>
            </a:r>
            <a:r>
              <a:rPr lang="en-US" sz="2400" b="1" dirty="0">
                <a:latin typeface="Arial Black" pitchFamily="34" charset="0"/>
              </a:rPr>
              <a:t>Characterization of Wells and Borehole Waters and Their Health Implication, </a:t>
            </a:r>
            <a:r>
              <a:rPr lang="en-US" sz="2400" b="1" dirty="0" err="1">
                <a:latin typeface="Arial Black" pitchFamily="34" charset="0"/>
              </a:rPr>
              <a:t>Mfou</a:t>
            </a:r>
            <a:r>
              <a:rPr lang="en-US" sz="2400" b="1" dirty="0">
                <a:latin typeface="Arial Black" pitchFamily="34" charset="0"/>
              </a:rPr>
              <a:t>-Centre Region, </a:t>
            </a:r>
            <a:r>
              <a:rPr lang="en-US" sz="2400" b="1" dirty="0" smtClean="0">
                <a:latin typeface="Arial Black" pitchFamily="34" charset="0"/>
              </a:rPr>
              <a:t>Cameroon</a:t>
            </a:r>
          </a:p>
          <a:p>
            <a:pPr algn="ctr"/>
            <a:r>
              <a:rPr lang="en-US" sz="2400" b="1" dirty="0" smtClean="0">
                <a:latin typeface="Arial Black" pitchFamily="34" charset="0"/>
              </a:rPr>
              <a:t>1 Department of Earth Sciences University of </a:t>
            </a:r>
            <a:r>
              <a:rPr lang="en-US" sz="2400" b="1" dirty="0" err="1" smtClean="0">
                <a:latin typeface="Arial Black" pitchFamily="34" charset="0"/>
              </a:rPr>
              <a:t>Yaounde</a:t>
            </a:r>
            <a:r>
              <a:rPr lang="en-US" sz="2400" b="1" dirty="0" smtClean="0">
                <a:latin typeface="Arial Black" pitchFamily="34" charset="0"/>
              </a:rPr>
              <a:t> I, 2 Department of Geology University of </a:t>
            </a:r>
            <a:r>
              <a:rPr lang="en-US" sz="2400" b="1" dirty="0" err="1" smtClean="0">
                <a:latin typeface="Arial Black" pitchFamily="34" charset="0"/>
              </a:rPr>
              <a:t>Buea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51848"/>
            <a:ext cx="7238999" cy="8356128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US" sz="2800" b="1" dirty="0"/>
              <a:t>Introduction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sz="2000" dirty="0"/>
              <a:t>Water </a:t>
            </a:r>
            <a:r>
              <a:rPr lang="en-US" sz="2000" dirty="0"/>
              <a:t>quality is a crucial </a:t>
            </a:r>
            <a:r>
              <a:rPr lang="en-US" sz="2000" dirty="0"/>
              <a:t> factor </a:t>
            </a:r>
            <a:r>
              <a:rPr lang="en-US" sz="2000" dirty="0"/>
              <a:t>for public health, especially in regions relying on groundwater sources. This study assesses the </a:t>
            </a:r>
            <a:r>
              <a:rPr lang="en-US" sz="2000" dirty="0"/>
              <a:t>bio-physicochemical </a:t>
            </a:r>
            <a:r>
              <a:rPr lang="en-US" sz="2000" dirty="0"/>
              <a:t>characteristics of well and borehole waters in </a:t>
            </a:r>
            <a:r>
              <a:rPr lang="en-US" sz="2000" dirty="0" err="1"/>
              <a:t>Mfou</a:t>
            </a:r>
            <a:r>
              <a:rPr lang="en-US" sz="2000" dirty="0"/>
              <a:t>, Centre Region, Cameroon, and their potential health implications</a:t>
            </a:r>
            <a:r>
              <a:rPr lang="en-US" sz="2000" dirty="0"/>
              <a:t>.</a:t>
            </a:r>
          </a:p>
          <a:p>
            <a:r>
              <a:rPr lang="en-US" sz="2800" b="1" dirty="0" smtClean="0"/>
              <a:t>Objective</a:t>
            </a:r>
            <a:endParaRPr lang="en-US" sz="2800" dirty="0"/>
          </a:p>
          <a:p>
            <a:pPr marL="457172" indent="-457172" algn="just">
              <a:buFont typeface="Wingdings" pitchFamily="2" charset="2"/>
              <a:buChar char="§"/>
            </a:pPr>
            <a:r>
              <a:rPr lang="en-US" sz="2000" dirty="0"/>
              <a:t>To analyze the physical, chemical, and biological parameters of groundwater </a:t>
            </a:r>
            <a:r>
              <a:rPr lang="en-US" sz="2000" dirty="0" smtClean="0"/>
              <a:t>sources.,</a:t>
            </a:r>
            <a:r>
              <a:rPr lang="en-US" sz="2000" dirty="0"/>
              <a:t> </a:t>
            </a:r>
            <a:r>
              <a:rPr lang="en-US" sz="2000" dirty="0" smtClean="0"/>
              <a:t>evaluate </a:t>
            </a:r>
            <a:r>
              <a:rPr lang="en-US" sz="2000" dirty="0"/>
              <a:t>the compliance of water quality with WHO </a:t>
            </a:r>
            <a:r>
              <a:rPr lang="en-US" sz="2000" dirty="0" smtClean="0"/>
              <a:t>standards and assess </a:t>
            </a:r>
            <a:r>
              <a:rPr lang="en-US" sz="2000" dirty="0"/>
              <a:t>the potential health risks associated with detected contaminants</a:t>
            </a:r>
          </a:p>
          <a:p>
            <a:r>
              <a:rPr lang="en-US" sz="2800" b="1" dirty="0"/>
              <a:t>Study area location:</a:t>
            </a:r>
          </a:p>
          <a:p>
            <a:pPr algn="just"/>
            <a:r>
              <a:rPr lang="en-US" sz="2000" dirty="0"/>
              <a:t>(</a:t>
            </a:r>
            <a:r>
              <a:rPr lang="en-US" sz="2000" dirty="0" err="1"/>
              <a:t>Mfou</a:t>
            </a:r>
            <a:r>
              <a:rPr lang="en-US" sz="2000" dirty="0"/>
              <a:t>) is </a:t>
            </a:r>
            <a:r>
              <a:rPr lang="en-US" sz="2000" dirty="0"/>
              <a:t>located </a:t>
            </a:r>
            <a:r>
              <a:rPr lang="en-US" sz="2000" dirty="0"/>
              <a:t>in the </a:t>
            </a:r>
            <a:r>
              <a:rPr lang="en-US" sz="2000" dirty="0" err="1"/>
              <a:t>Mefou</a:t>
            </a:r>
            <a:r>
              <a:rPr lang="en-US" sz="2000" dirty="0"/>
              <a:t> and </a:t>
            </a:r>
            <a:r>
              <a:rPr lang="en-US" sz="2000" dirty="0" err="1"/>
              <a:t>Afamba</a:t>
            </a:r>
            <a:r>
              <a:rPr lang="en-US" sz="2000" dirty="0"/>
              <a:t> Division South-Eastern part of </a:t>
            </a:r>
            <a:r>
              <a:rPr lang="en-US" sz="2000" dirty="0" err="1"/>
              <a:t>Yaounde</a:t>
            </a:r>
            <a:r>
              <a:rPr lang="en-US" sz="2000" dirty="0"/>
              <a:t>. It lies between latitudes 3</a:t>
            </a:r>
            <a:r>
              <a:rPr lang="en-US" sz="2000" baseline="30000" dirty="0"/>
              <a:t>0</a:t>
            </a:r>
            <a:r>
              <a:rPr lang="en-US" sz="2000" dirty="0"/>
              <a:t>40’’ and 3</a:t>
            </a:r>
            <a:r>
              <a:rPr lang="en-US" sz="2000" baseline="30000" dirty="0"/>
              <a:t>0</a:t>
            </a:r>
            <a:r>
              <a:rPr lang="en-US" sz="2000" dirty="0"/>
              <a:t>45’N and longitude 11</a:t>
            </a:r>
            <a:r>
              <a:rPr lang="en-US" sz="2000" baseline="30000" dirty="0"/>
              <a:t>0</a:t>
            </a:r>
            <a:r>
              <a:rPr lang="en-US" sz="2000" dirty="0"/>
              <a:t>35’ and 11</a:t>
            </a:r>
            <a:r>
              <a:rPr lang="en-US" sz="2000" baseline="30000" dirty="0"/>
              <a:t>0</a:t>
            </a:r>
            <a:r>
              <a:rPr lang="en-US" sz="2000" dirty="0"/>
              <a:t>40’E, covering an estimated area of 85km</a:t>
            </a:r>
            <a:r>
              <a:rPr lang="en-US" sz="2000" baseline="30000" dirty="0"/>
              <a:t>2</a:t>
            </a:r>
            <a:r>
              <a:rPr lang="en-US" sz="2000" u="sng" baseline="30000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Kamtchueng</a:t>
            </a:r>
            <a:r>
              <a:rPr lang="en-US" sz="2000" dirty="0"/>
              <a:t> et al., 2015</a:t>
            </a:r>
            <a:r>
              <a:rPr lang="en-US" sz="2000" dirty="0" smtClean="0"/>
              <a:t>), soils  </a:t>
            </a:r>
            <a:r>
              <a:rPr lang="en-US" sz="2000" dirty="0" err="1" smtClean="0"/>
              <a:t>ferralitic</a:t>
            </a:r>
            <a:r>
              <a:rPr lang="en-US" sz="2000" dirty="0" smtClean="0"/>
              <a:t> and </a:t>
            </a:r>
            <a:r>
              <a:rPr lang="en-US" sz="2000" dirty="0" err="1" smtClean="0"/>
              <a:t>hydromphic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Bekoa</a:t>
            </a:r>
            <a:r>
              <a:rPr lang="en-US" sz="2000" dirty="0"/>
              <a:t>, 1994) in </a:t>
            </a:r>
            <a:r>
              <a:rPr lang="en-US" sz="2000" dirty="0" err="1"/>
              <a:t>Kalla</a:t>
            </a:r>
            <a:r>
              <a:rPr lang="en-US" sz="2000" dirty="0"/>
              <a:t>, (2007</a:t>
            </a:r>
            <a:r>
              <a:rPr lang="en-US" sz="2000" dirty="0" smtClean="0"/>
              <a:t>), climate is  humid  tropical  marked four seasons.</a:t>
            </a:r>
            <a:endParaRPr lang="en-US" sz="2000" b="1" dirty="0"/>
          </a:p>
          <a:p>
            <a:r>
              <a:rPr lang="en-US" sz="2800" b="1" dirty="0" smtClean="0"/>
              <a:t>Methodology</a:t>
            </a:r>
            <a:endParaRPr lang="en-US" sz="2800" dirty="0">
              <a:solidFill>
                <a:srgbClr val="000000"/>
              </a:solidFill>
            </a:endParaRPr>
          </a:p>
          <a:p>
            <a:pPr lvl="0" algn="just"/>
            <a:r>
              <a:rPr lang="en-US" sz="2000" b="1" dirty="0">
                <a:solidFill>
                  <a:srgbClr val="000000"/>
                </a:solidFill>
              </a:rPr>
              <a:t>Sampling:</a:t>
            </a:r>
            <a:r>
              <a:rPr lang="en-US" sz="2000" dirty="0">
                <a:solidFill>
                  <a:srgbClr val="000000"/>
                </a:solidFill>
              </a:rPr>
              <a:t>  27 Water samples were collected from selected wells and boreholes across </a:t>
            </a:r>
            <a:r>
              <a:rPr lang="en-US" sz="2000" dirty="0" err="1">
                <a:solidFill>
                  <a:srgbClr val="000000"/>
                </a:solidFill>
              </a:rPr>
              <a:t>Mfou</a:t>
            </a:r>
            <a:r>
              <a:rPr lang="en-US" sz="2000" dirty="0">
                <a:solidFill>
                  <a:srgbClr val="000000"/>
                </a:solidFill>
              </a:rPr>
              <a:t> preserved in a cooler and sent to the lab within 24hours</a:t>
            </a:r>
            <a:endParaRPr lang="en-US" dirty="0">
              <a:solidFill>
                <a:srgbClr val="000000"/>
              </a:solidFill>
            </a:endParaRPr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40022" y="1945472"/>
            <a:ext cx="4724400" cy="4124200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lvl="0" algn="just"/>
            <a:r>
              <a:rPr lang="en-US" sz="2000" b="1" dirty="0">
                <a:solidFill>
                  <a:srgbClr val="000000"/>
                </a:solidFill>
              </a:rPr>
              <a:t>Physicochemical Analysis:</a:t>
            </a:r>
            <a:r>
              <a:rPr lang="en-US" sz="2000" dirty="0">
                <a:solidFill>
                  <a:srgbClr val="000000"/>
                </a:solidFill>
              </a:rPr>
              <a:t> pH, temperature, turbidity, and electrical conductivity, total dissolved solids (TDS) were measured using standard analytical techniques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b="1" dirty="0" smtClean="0"/>
          </a:p>
          <a:p>
            <a:pPr algn="just"/>
            <a:r>
              <a:rPr lang="en-US" sz="2000" b="1" dirty="0" smtClean="0"/>
              <a:t>Biological </a:t>
            </a:r>
            <a:r>
              <a:rPr lang="en-US" sz="2000" b="1" dirty="0"/>
              <a:t>Analysis:</a:t>
            </a:r>
            <a:r>
              <a:rPr lang="en-US" sz="2000" dirty="0"/>
              <a:t> Total coliforms and E. </a:t>
            </a:r>
            <a:r>
              <a:rPr lang="en-US" sz="2000" dirty="0"/>
              <a:t>coli were analyzed using membrane filtration methods.</a:t>
            </a:r>
          </a:p>
          <a:p>
            <a:pPr lvl="0" algn="just"/>
            <a:r>
              <a:rPr lang="en-US" sz="2000" b="1" dirty="0"/>
              <a:t>Health Risk Assessment:</a:t>
            </a:r>
            <a:r>
              <a:rPr lang="en-US" sz="2000" dirty="0"/>
              <a:t> Potential impacts of contaminants were evaluated based on WHO guidelines.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86599" y="4906698"/>
            <a:ext cx="5181600" cy="523214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US" sz="2800" b="1" dirty="0" smtClean="0"/>
              <a:t>Results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122" y="5942671"/>
            <a:ext cx="2247899" cy="206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021" y="5942671"/>
            <a:ext cx="2372859" cy="206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650" y="8161121"/>
            <a:ext cx="2588169" cy="183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508" y="8161121"/>
            <a:ext cx="2124235" cy="179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764896" y="8621686"/>
            <a:ext cx="6934200" cy="1692765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US" sz="2000" dirty="0" err="1"/>
              <a:t>Nanje</a:t>
            </a:r>
            <a:r>
              <a:rPr lang="en-US" sz="2000" dirty="0"/>
              <a:t> </a:t>
            </a:r>
            <a:r>
              <a:rPr lang="en-US" sz="2000" dirty="0" err="1"/>
              <a:t>Mosere</a:t>
            </a:r>
            <a:r>
              <a:rPr lang="en-US" sz="2000" dirty="0"/>
              <a:t> </a:t>
            </a:r>
            <a:r>
              <a:rPr lang="en-US" sz="2000" dirty="0" smtClean="0"/>
              <a:t>Felicia1, </a:t>
            </a:r>
          </a:p>
          <a:p>
            <a:r>
              <a:rPr lang="en-US" sz="2000" dirty="0" err="1" smtClean="0"/>
              <a:t>Menti</a:t>
            </a:r>
            <a:r>
              <a:rPr lang="en-US" sz="2000" dirty="0" smtClean="0"/>
              <a:t> </a:t>
            </a:r>
            <a:r>
              <a:rPr lang="en-US" sz="2000" dirty="0" err="1" smtClean="0"/>
              <a:t>Agbor</a:t>
            </a:r>
            <a:r>
              <a:rPr lang="en-US" sz="2000" dirty="0" smtClean="0"/>
              <a:t> Nelson2</a:t>
            </a:r>
          </a:p>
          <a:p>
            <a:r>
              <a:rPr lang="en-US" sz="2000" dirty="0" smtClean="0"/>
              <a:t>PhD student , University of </a:t>
            </a:r>
            <a:r>
              <a:rPr lang="en-US" sz="2000" dirty="0" err="1" smtClean="0"/>
              <a:t>Yaounde</a:t>
            </a:r>
            <a:r>
              <a:rPr lang="en-US" sz="2000" dirty="0" smtClean="0"/>
              <a:t> I</a:t>
            </a:r>
          </a:p>
          <a:p>
            <a:r>
              <a:rPr lang="en-US" sz="2000" dirty="0" smtClean="0"/>
              <a:t>nanjefelicia89@yahoo.com</a:t>
            </a:r>
          </a:p>
          <a:p>
            <a:endParaRPr lang="en-US" sz="2400" dirty="0"/>
          </a:p>
        </p:txBody>
      </p:sp>
      <p:pic>
        <p:nvPicPr>
          <p:cNvPr id="1032" name="Picture 8" descr="C:\Users\DELL\Desktop\AGU 2024\Nanje Felici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10600"/>
            <a:ext cx="1382448" cy="138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ELL\Desktop\Vienna\egu_ospp_label_yello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38273"/>
            <a:ext cx="723900" cy="96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4422" y="1352723"/>
            <a:ext cx="6023528" cy="2842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6800" y="3962400"/>
            <a:ext cx="8157129" cy="3294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1526190" y="7101547"/>
            <a:ext cx="597786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Discussions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en-US" sz="1600" dirty="0"/>
              <a:t>The presence of pathogenic bacteria in </a:t>
            </a:r>
            <a:r>
              <a:rPr lang="en-US" sz="1600" dirty="0" smtClean="0"/>
              <a:t>some of the drinking </a:t>
            </a:r>
            <a:r>
              <a:rPr lang="en-US" sz="1600" dirty="0"/>
              <a:t>water poses serious health risks, particularly for vulnerable populations</a:t>
            </a:r>
            <a:r>
              <a:rPr lang="en-US" sz="1600" dirty="0" smtClean="0"/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1600" dirty="0"/>
              <a:t>Contaminants from anthropogenic activities, agricultural runoff, and poor sanitation practices contribute to water quality deterioration</a:t>
            </a:r>
            <a:r>
              <a:rPr lang="en-US" sz="2000" dirty="0"/>
              <a:t>.</a:t>
            </a:r>
          </a:p>
          <a:p>
            <a:pPr lvl="0"/>
            <a:r>
              <a:rPr lang="en-US" sz="2000" b="1" dirty="0" smtClean="0"/>
              <a:t>Conclusion/recommendations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1600" dirty="0"/>
              <a:t>Urgent interventions, such as proper well construction, periodic water treatment, and public awareness programs</a:t>
            </a:r>
            <a:r>
              <a:rPr lang="en-US" sz="1600" dirty="0" smtClean="0"/>
              <a:t>, detailed seasonal variation studies </a:t>
            </a:r>
            <a:r>
              <a:rPr lang="en-US" sz="1600" dirty="0"/>
              <a:t>are needed</a:t>
            </a:r>
            <a:r>
              <a:rPr lang="en-US" sz="1600" dirty="0" smtClean="0"/>
              <a:t>. 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1600" dirty="0"/>
          </a:p>
          <a:p>
            <a:pPr marL="342900" lvl="0" indent="-342900">
              <a:buFont typeface="Wingdings" pitchFamily="2" charset="2"/>
              <a:buChar char="v"/>
            </a:pPr>
            <a:endParaRPr lang="en-US" sz="2000" b="1" dirty="0" smtClean="0"/>
          </a:p>
          <a:p>
            <a:pPr lvl="0"/>
            <a:endParaRPr lang="en-US" sz="2000" dirty="0"/>
          </a:p>
          <a:p>
            <a:endParaRPr lang="en-US" sz="20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448" y="8621686"/>
            <a:ext cx="1442138" cy="144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C:\Users\DELL\Desktop\AGU 2024\images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2983" y="0"/>
            <a:ext cx="1103311" cy="131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4732</TotalTime>
  <Words>350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21</cp:revision>
  <dcterms:created xsi:type="dcterms:W3CDTF">2025-03-18T10:10:55Z</dcterms:created>
  <dcterms:modified xsi:type="dcterms:W3CDTF">2025-04-27T00:03:39Z</dcterms:modified>
</cp:coreProperties>
</file>