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C4E"/>
    <a:srgbClr val="0072BC"/>
    <a:srgbClr val="FFDD00"/>
    <a:srgbClr val="207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02EE-7199-47C0-A756-F8EC438A416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0CF6-9750-46C4-B63E-8CC892D62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24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2076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PICO1.10 | EGU25-8129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0CF6-9750-46C4-B63E-8CC892D620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34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7A86C-860F-0AFC-FE1D-DDCB43BD4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0628C5-E71C-5EDD-CDC8-ABFAE9164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41C49-BB24-3DE5-0237-8300BD04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D8B74-4A2F-FDC0-1290-EECFBF76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B5AAD-74AB-A885-1484-4608D3E4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45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92E55-B44A-907A-E9BF-1BF91F1F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C2FCA7-B290-28BC-E25D-534509E5C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6AAD5-589E-8CE8-40E7-90CD0A15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AA9C08-8C66-DA1A-1E57-93654AD3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7A094D-D89A-2BE8-9BF2-C52C04E2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850495-3809-B4EA-4E8A-96E4912C4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DCAC28-C57E-91B8-0021-B1CC74F4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F0F747-2559-A573-9115-A8836411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7EF2D5-1B6C-C11E-8BB4-E638989D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C04B86-7F1D-CCD8-76BC-A7C4ADCE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957E4-4FD5-0069-D0C2-B815BCA7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2636AF-894C-7E3B-C751-5D6F488AC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5AAD2-548E-A1A9-506A-8ABECCA8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DD7172-C9B0-E0E4-2B95-D17F176A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3F3BEF-A3F8-A0B5-0638-7E9B30A6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5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FC5EA-7E16-D9F6-31D3-03A3C98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FA2901-4349-3CA5-DEAC-A7516DE3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FEA769-D46A-BA8B-6FE8-ABC66D5A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C8BCC4-8724-CAC2-5CC2-12067138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B15FC-6C77-BFA5-E36C-0F60FE14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51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16621-5B24-344D-0CD6-F39B3653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70F6AE-AD21-C887-22B9-F1B0D3546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EC5C32-A4C4-56A3-1A2B-541B8D821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472B4E-A112-BB38-2AD8-AE15BEE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0DB920-8CF9-008F-3A08-06DA40AD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2FF67D-2E30-557B-324C-8AC5CA5C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1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D29FA-2BAA-B83C-1004-D7BB3729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BFE25E-E5F9-6BDF-1044-D135F5BCA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C97D1D-BFF1-7C12-E16A-98EE6755E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000330-0050-4DEF-8B37-8D3053DA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A7CA15-7E8A-8CD4-B485-B990BBB40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03ACF1-2516-D4FC-62A6-4B4BBAC3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FD14CD-7732-8CCB-C76B-D20DCBD4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882DAC-EC7C-FBC0-8497-F7A48C23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4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0719C-DE1E-8AAC-253C-8D34D73E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B19406-E695-B0A1-1BE2-227B6E41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5A9A93-96C5-A43A-7B6A-BBBADB4B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88DE92-19DA-E1F7-A2EF-79261C26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6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C766FC-770A-F157-8108-DC89AF85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712E3D-DC72-2753-BE11-DF24F120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C7D4F-F43F-7D4C-1128-E0231ED1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5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DDA55-370B-FFF8-6D28-A0501E5F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BB7EB2-A67A-F2E6-C0BC-5040C7C2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B40436-9542-8A20-D6B2-339A2211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22FECF-ABA6-CF90-13FB-695CAEFE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60EBA7-4492-18E3-4A91-34F48BA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7F4E1C-ED3E-9ACD-7431-8412D825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44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9B89F-FB72-06B6-2C55-A79FC6BB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2F28D6-6ABC-7473-E903-7C27C0DD4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5065B6-C4A4-8695-46F9-2E051E2F1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9EC66B-62E1-5D64-855E-D7B77736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16F664-F07B-788C-7558-65E188C0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DAB5D4-F33A-6838-4FB6-44378260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3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01C1E4-2A92-DA70-101C-FFDD2D40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5545B-F5D1-FD92-85D5-EC4880584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3AF22F-5388-492D-9C48-08643E73F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D786-450B-4C72-9DF4-005461A605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95F70-45CA-F539-0F4D-AA84F7231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E609E-0D7A-5A88-AE6E-A544C64FC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1919-145A-433C-9473-D4BA81FB0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40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y Bean Images - Free Download on Freepik">
            <a:extLst>
              <a:ext uri="{FF2B5EF4-FFF2-40B4-BE49-F238E27FC236}">
                <a16:creationId xmlns:a16="http://schemas.microsoft.com/office/drawing/2014/main" id="{27C25327-6D51-BD9B-41A0-47C0AE996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308"/>
          <a:stretch/>
        </p:blipFill>
        <p:spPr bwMode="auto">
          <a:xfrm>
            <a:off x="0" y="0"/>
            <a:ext cx="6659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1384F91-9C37-3B36-FF8F-1F391A69EF4C}"/>
              </a:ext>
            </a:extLst>
          </p:cNvPr>
          <p:cNvGrpSpPr/>
          <p:nvPr/>
        </p:nvGrpSpPr>
        <p:grpSpPr>
          <a:xfrm>
            <a:off x="2428875" y="-1"/>
            <a:ext cx="9763125" cy="6858001"/>
            <a:chOff x="2428875" y="-1"/>
            <a:chExt cx="9763125" cy="685800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048C68-A988-329D-C49A-BFA1889D8141}"/>
                </a:ext>
              </a:extLst>
            </p:cNvPr>
            <p:cNvSpPr/>
            <p:nvPr/>
          </p:nvSpPr>
          <p:spPr>
            <a:xfrm>
              <a:off x="4978400" y="0"/>
              <a:ext cx="7213600" cy="6858000"/>
            </a:xfrm>
            <a:prstGeom prst="rect">
              <a:avLst/>
            </a:prstGeom>
            <a:solidFill>
              <a:srgbClr val="1C2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77D0432-5D0E-0C32-88D8-DD66D1CCF66B}"/>
                </a:ext>
              </a:extLst>
            </p:cNvPr>
            <p:cNvSpPr/>
            <p:nvPr/>
          </p:nvSpPr>
          <p:spPr>
            <a:xfrm rot="16200000">
              <a:off x="618163" y="1810711"/>
              <a:ext cx="6170951" cy="2549527"/>
            </a:xfrm>
            <a:prstGeom prst="triangle">
              <a:avLst>
                <a:gd name="adj" fmla="val 49577"/>
              </a:avLst>
            </a:prstGeom>
            <a:solidFill>
              <a:srgbClr val="1C2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3A73EFF-0D76-1D93-4734-9CCA2C866B68}"/>
              </a:ext>
            </a:extLst>
          </p:cNvPr>
          <p:cNvSpPr/>
          <p:nvPr/>
        </p:nvSpPr>
        <p:spPr>
          <a:xfrm>
            <a:off x="0" y="6170952"/>
            <a:ext cx="12192000" cy="68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FD79FE03-68A7-7CC5-C3EE-0DFB6217D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1525" r="7419" b="14523"/>
          <a:stretch/>
        </p:blipFill>
        <p:spPr>
          <a:xfrm>
            <a:off x="89096" y="6170950"/>
            <a:ext cx="1570933" cy="6102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CA0220-1F93-7C5A-1AC1-2EC5AD2EE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974" y="6218946"/>
            <a:ext cx="1233157" cy="597032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78D34A94-5FF0-3922-9D41-7AEF698C7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20" y="6272799"/>
            <a:ext cx="1804598" cy="5011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0E9636-2057-C68B-C59D-A6978B1377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658" b="37307"/>
          <a:stretch/>
        </p:blipFill>
        <p:spPr>
          <a:xfrm>
            <a:off x="5265014" y="6253709"/>
            <a:ext cx="1009650" cy="5011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7F35C59-E30A-95A1-6FFF-45936A575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437" y="6246041"/>
            <a:ext cx="1346108" cy="527885"/>
          </a:xfrm>
          <a:prstGeom prst="rect">
            <a:avLst/>
          </a:prstGeom>
        </p:spPr>
      </p:pic>
      <p:pic>
        <p:nvPicPr>
          <p:cNvPr id="1032" name="Picture 8" descr="Commissariat a l energie atomique et aux energies alternatives (CEA) |  show-project.eu">
            <a:extLst>
              <a:ext uri="{FF2B5EF4-FFF2-40B4-BE49-F238E27FC236}">
                <a16:creationId xmlns:a16="http://schemas.microsoft.com/office/drawing/2014/main" id="{53A86BD0-AFA8-229C-614F-DB3B08262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r="19333"/>
          <a:stretch/>
        </p:blipFill>
        <p:spPr bwMode="auto">
          <a:xfrm>
            <a:off x="7982770" y="6229567"/>
            <a:ext cx="704028" cy="5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8517307-8AA6-6C7A-006F-F8CD15909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6068" t="4901" r="25763" b="4249"/>
          <a:stretch/>
        </p:blipFill>
        <p:spPr>
          <a:xfrm>
            <a:off x="8966545" y="6200582"/>
            <a:ext cx="618157" cy="609853"/>
          </a:xfrm>
          <a:prstGeom prst="rect">
            <a:avLst/>
          </a:prstGeom>
        </p:spPr>
      </p:pic>
      <p:pic>
        <p:nvPicPr>
          <p:cNvPr id="1036" name="Picture 12" descr="logo IPSL">
            <a:extLst>
              <a:ext uri="{FF2B5EF4-FFF2-40B4-BE49-F238E27FC236}">
                <a16:creationId xmlns:a16="http://schemas.microsoft.com/office/drawing/2014/main" id="{7F1F6E55-25AF-94C3-7F39-CDC3093F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65" y="6192857"/>
            <a:ext cx="618157" cy="5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496E00B-1399-F0AC-6E3E-BE1AC653A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4856" y="6272799"/>
            <a:ext cx="1370419" cy="484492"/>
          </a:xfrm>
          <a:prstGeom prst="rect">
            <a:avLst/>
          </a:prstGeom>
        </p:spPr>
      </p:pic>
      <p:sp>
        <p:nvSpPr>
          <p:cNvPr id="21" name="ZoneTexte 49">
            <a:extLst>
              <a:ext uri="{FF2B5EF4-FFF2-40B4-BE49-F238E27FC236}">
                <a16:creationId xmlns:a16="http://schemas.microsoft.com/office/drawing/2014/main" id="{B6F8493C-03D4-B3BD-48AD-F4781209E2CC}"/>
              </a:ext>
            </a:extLst>
          </p:cNvPr>
          <p:cNvSpPr txBox="1"/>
          <p:nvPr/>
        </p:nvSpPr>
        <p:spPr>
          <a:xfrm>
            <a:off x="3312856" y="2377576"/>
            <a:ext cx="858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9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soybean growth processes in the land surface model ORCHIDEE-CROP</a:t>
            </a:r>
          </a:p>
        </p:txBody>
      </p:sp>
      <p:sp>
        <p:nvSpPr>
          <p:cNvPr id="26" name="ZoneTexte 49">
            <a:extLst>
              <a:ext uri="{FF2B5EF4-FFF2-40B4-BE49-F238E27FC236}">
                <a16:creationId xmlns:a16="http://schemas.microsoft.com/office/drawing/2014/main" id="{5D3DC5EE-356E-A43C-5BB3-DD87169BC68E}"/>
              </a:ext>
            </a:extLst>
          </p:cNvPr>
          <p:cNvSpPr txBox="1"/>
          <p:nvPr/>
        </p:nvSpPr>
        <p:spPr>
          <a:xfrm>
            <a:off x="3434442" y="1792800"/>
            <a:ext cx="903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076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PICO1.10 | EGU25-8129  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2DDEB48-006A-EFDF-D641-C5A47BE37556}"/>
              </a:ext>
            </a:extLst>
          </p:cNvPr>
          <p:cNvGrpSpPr/>
          <p:nvPr/>
        </p:nvGrpSpPr>
        <p:grpSpPr>
          <a:xfrm>
            <a:off x="4790418" y="175355"/>
            <a:ext cx="4125110" cy="1162776"/>
            <a:chOff x="4790418" y="175355"/>
            <a:chExt cx="4125110" cy="116277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910837C-EF6A-F2A2-839F-74C663DFE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418" y="175355"/>
              <a:ext cx="2520120" cy="1162776"/>
            </a:xfrm>
            <a:prstGeom prst="rect">
              <a:avLst/>
            </a:prstGeom>
          </p:spPr>
        </p:pic>
        <p:sp>
          <p:nvSpPr>
            <p:cNvPr id="9" name="ZoneTexte 49">
              <a:extLst>
                <a:ext uri="{FF2B5EF4-FFF2-40B4-BE49-F238E27FC236}">
                  <a16:creationId xmlns:a16="http://schemas.microsoft.com/office/drawing/2014/main" id="{13A7CE50-EB64-143D-7285-81D22A1684DD}"/>
                </a:ext>
              </a:extLst>
            </p:cNvPr>
            <p:cNvSpPr txBox="1"/>
            <p:nvPr/>
          </p:nvSpPr>
          <p:spPr>
            <a:xfrm>
              <a:off x="7270219" y="372023"/>
              <a:ext cx="1645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72B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2025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8F0ECB1-8031-EACC-BF35-AE8C03ACC4CE}"/>
              </a:ext>
            </a:extLst>
          </p:cNvPr>
          <p:cNvSpPr txBox="1"/>
          <p:nvPr/>
        </p:nvSpPr>
        <p:spPr>
          <a:xfrm>
            <a:off x="8966545" y="464355"/>
            <a:ext cx="3068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3200" i="0" dirty="0">
                <a:solidFill>
                  <a:srgbClr val="0072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BG8.7 </a:t>
            </a:r>
            <a:endParaRPr lang="zh-CN" altLang="en-US" sz="32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3CD0F29-D052-E54D-A8FB-05AA71757F95}"/>
              </a:ext>
            </a:extLst>
          </p:cNvPr>
          <p:cNvSpPr txBox="1"/>
          <p:nvPr/>
        </p:nvSpPr>
        <p:spPr>
          <a:xfrm>
            <a:off x="3799200" y="3710180"/>
            <a:ext cx="8587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Xianglin Zhang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 Goll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Philippe Ciais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Yang Su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1, 2, 3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Ronny Lauerwald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3532A01-2BC6-BB2B-4695-1CC37DE3BC1D}"/>
              </a:ext>
            </a:extLst>
          </p:cNvPr>
          <p:cNvSpPr txBox="1"/>
          <p:nvPr/>
        </p:nvSpPr>
        <p:spPr>
          <a:xfrm>
            <a:off x="4167930" y="4154601"/>
            <a:ext cx="7940943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UMR ECOSYS, INRAE AgroParisTech, Université Paris-Saclay, 91120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Palaiseau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Laboratoire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Sciences du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l’Environnement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LSCE/IPSL, CEA-CNRS-UVSQ, Université Paris-Saclay, 91191 Gif-sur-Yvette,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Département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d’Informatique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Ecole Normale Supérieure—PSL, 75005 Paris,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6CF65A94-9DB9-5425-3AF8-DF55EA197406}"/>
              </a:ext>
            </a:extLst>
          </p:cNvPr>
          <p:cNvSpPr txBox="1"/>
          <p:nvPr/>
        </p:nvSpPr>
        <p:spPr>
          <a:xfrm>
            <a:off x="6304510" y="5130202"/>
            <a:ext cx="3576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2025.04.28     Vienna</a:t>
            </a:r>
          </a:p>
        </p:txBody>
      </p:sp>
    </p:spTree>
    <p:extLst>
      <p:ext uri="{BB962C8B-B14F-4D97-AF65-F5344CB8AC3E}">
        <p14:creationId xmlns:p14="http://schemas.microsoft.com/office/powerpoint/2010/main" val="50263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0257E8-6675-3B33-30A0-F69D17827168}"/>
              </a:ext>
            </a:extLst>
          </p:cNvPr>
          <p:cNvSpPr/>
          <p:nvPr/>
        </p:nvSpPr>
        <p:spPr>
          <a:xfrm>
            <a:off x="1263070" y="6481185"/>
            <a:ext cx="10928930" cy="376815"/>
          </a:xfrm>
          <a:prstGeom prst="rect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4BCDF44C-FE79-A27B-0673-404BD3E4319E}"/>
              </a:ext>
            </a:extLst>
          </p:cNvPr>
          <p:cNvSpPr/>
          <p:nvPr/>
        </p:nvSpPr>
        <p:spPr>
          <a:xfrm flipH="1">
            <a:off x="882069" y="6492876"/>
            <a:ext cx="381000" cy="365124"/>
          </a:xfrm>
          <a:prstGeom prst="rtTriangle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ïṣľïdé">
            <a:extLst>
              <a:ext uri="{FF2B5EF4-FFF2-40B4-BE49-F238E27FC236}">
                <a16:creationId xmlns:a16="http://schemas.microsoft.com/office/drawing/2014/main" id="{BA2F49CA-8D21-A821-1EA5-D838EF5FAC4A}"/>
              </a:ext>
            </a:extLst>
          </p:cNvPr>
          <p:cNvSpPr/>
          <p:nvPr/>
        </p:nvSpPr>
        <p:spPr>
          <a:xfrm>
            <a:off x="565653" y="6492875"/>
            <a:ext cx="630522" cy="365125"/>
          </a:xfrm>
          <a:prstGeom prst="parallelogram">
            <a:avLst>
              <a:gd name="adj" fmla="val 103748"/>
            </a:avLst>
          </a:prstGeom>
          <a:solidFill>
            <a:srgbClr val="EE1C25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12F560-4924-BABD-227B-0CBE9082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6457805"/>
            <a:ext cx="431124" cy="341745"/>
          </a:xfrm>
          <a:prstGeom prst="rect">
            <a:avLst/>
          </a:prstGeom>
        </p:spPr>
      </p:pic>
      <p:sp>
        <p:nvSpPr>
          <p:cNvPr id="10" name="ZoneTexte 49">
            <a:extLst>
              <a:ext uri="{FF2B5EF4-FFF2-40B4-BE49-F238E27FC236}">
                <a16:creationId xmlns:a16="http://schemas.microsoft.com/office/drawing/2014/main" id="{ADFB599B-5127-A9DE-20FC-A5EA6294B59A}"/>
              </a:ext>
            </a:extLst>
          </p:cNvPr>
          <p:cNvSpPr txBox="1"/>
          <p:nvPr/>
        </p:nvSpPr>
        <p:spPr>
          <a:xfrm>
            <a:off x="1786114" y="6492875"/>
            <a:ext cx="1040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             |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and methods               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             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discussion                        </a:t>
            </a:r>
            <a:r>
              <a:rPr lang="en-US" altLang="zh-CN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A2DF277-0A8D-5367-E3D5-A92654840CAD}"/>
              </a:ext>
            </a:extLst>
          </p:cNvPr>
          <p:cNvCxnSpPr>
            <a:cxnSpLocks/>
          </p:cNvCxnSpPr>
          <p:nvPr/>
        </p:nvCxnSpPr>
        <p:spPr>
          <a:xfrm>
            <a:off x="565652" y="589810"/>
            <a:ext cx="11035221" cy="0"/>
          </a:xfrm>
          <a:prstGeom prst="line">
            <a:avLst/>
          </a:prstGeom>
          <a:ln w="19050">
            <a:solidFill>
              <a:srgbClr val="1C2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25861F97-B141-DABE-0E64-527048B9E518}"/>
              </a:ext>
            </a:extLst>
          </p:cNvPr>
          <p:cNvSpPr/>
          <p:nvPr/>
        </p:nvSpPr>
        <p:spPr>
          <a:xfrm>
            <a:off x="1" y="233651"/>
            <a:ext cx="235070" cy="341745"/>
          </a:xfrm>
          <a:prstGeom prst="homePlate">
            <a:avLst/>
          </a:prstGeom>
          <a:solidFill>
            <a:srgbClr val="1C2C4E"/>
          </a:solidFill>
          <a:ln>
            <a:solidFill>
              <a:srgbClr val="04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9B82ECA1-0A03-C69E-7D40-10596832C8A2}"/>
              </a:ext>
            </a:extLst>
          </p:cNvPr>
          <p:cNvSpPr/>
          <p:nvPr/>
        </p:nvSpPr>
        <p:spPr>
          <a:xfrm>
            <a:off x="179653" y="233651"/>
            <a:ext cx="208275" cy="341745"/>
          </a:xfrm>
          <a:prstGeom prst="chevron">
            <a:avLst/>
          </a:prstGeom>
          <a:solidFill>
            <a:srgbClr val="1C2C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3806C8-17E7-80DA-8485-9BAE91387532}"/>
              </a:ext>
            </a:extLst>
          </p:cNvPr>
          <p:cNvSpPr txBox="1"/>
          <p:nvPr/>
        </p:nvSpPr>
        <p:spPr>
          <a:xfrm>
            <a:off x="565652" y="141372"/>
            <a:ext cx="112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agricultural and ecological role of soybean and other legume crops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8889B85-3163-4D17-6B59-50D15A060B3C}"/>
              </a:ext>
            </a:extLst>
          </p:cNvPr>
          <p:cNvSpPr/>
          <p:nvPr/>
        </p:nvSpPr>
        <p:spPr>
          <a:xfrm>
            <a:off x="565651" y="822851"/>
            <a:ext cx="11058009" cy="2240671"/>
          </a:xfrm>
          <a:prstGeom prst="roundRect">
            <a:avLst>
              <a:gd name="adj" fmla="val 4781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812EDC8-DCB9-B4C8-CDE1-B3988F18250A}"/>
              </a:ext>
            </a:extLst>
          </p:cNvPr>
          <p:cNvSpPr txBox="1"/>
          <p:nvPr/>
        </p:nvSpPr>
        <p:spPr>
          <a:xfrm>
            <a:off x="583430" y="860690"/>
            <a:ext cx="10922770" cy="212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largest source of protein for animal feed and the second largest source of vegetable oil 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Distribute over the world, wi</a:t>
            </a: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 over 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planting area of </a:t>
            </a: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127 million ha and over yield of 361 million tons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15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ymbiosis with rhizobia, fix about 130 million tons of nitrogen each year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educe fertilizer use due to biological nitrogen fixation and associated reductions in GHGs emissions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Increase yield of the subsequent crop and reduces occurrence of weeds and pathogens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Europe imports most of its soybean; Increasing self-sufficiency encouraged, potential impacts on environment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68684D-0CE4-A3F2-414F-DE3F6FD49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"/>
          <a:stretch/>
        </p:blipFill>
        <p:spPr>
          <a:xfrm>
            <a:off x="385083" y="3407074"/>
            <a:ext cx="4373873" cy="220768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8775D0F-9369-79D7-8BEF-D88ED66D66C9}"/>
              </a:ext>
            </a:extLst>
          </p:cNvPr>
          <p:cNvSpPr txBox="1"/>
          <p:nvPr/>
        </p:nvSpPr>
        <p:spPr>
          <a:xfrm>
            <a:off x="595674" y="5747738"/>
            <a:ext cx="3952689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 kumimoji="1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Global maps of soybean yield trends from 1961-2008</a:t>
            </a:r>
          </a:p>
          <a:p>
            <a:r>
              <a:rPr kumimoji="1" lang="da-DK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Ray et al. (2012), Nature Communications</a:t>
            </a:r>
            <a:endParaRPr kumimoji="1"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41D4C3-1701-324E-B61A-226DAA6A3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24" y="3334183"/>
            <a:ext cx="2842255" cy="2276312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5E07D10-5907-CE18-B33C-5CECFBC1758B}"/>
              </a:ext>
            </a:extLst>
          </p:cNvPr>
          <p:cNvSpPr/>
          <p:nvPr/>
        </p:nvSpPr>
        <p:spPr>
          <a:xfrm>
            <a:off x="9334547" y="3310669"/>
            <a:ext cx="609600" cy="6245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5912716-B6A3-11B0-D6A3-AE944D16C59C}"/>
              </a:ext>
            </a:extLst>
          </p:cNvPr>
          <p:cNvSpPr txBox="1"/>
          <p:nvPr/>
        </p:nvSpPr>
        <p:spPr>
          <a:xfrm>
            <a:off x="8061633" y="5775238"/>
            <a:ext cx="4130367" cy="519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da-DK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 Goals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United Nations (2015), SDGs</a:t>
            </a:r>
            <a:endParaRPr kumimoji="1"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figure 1">
            <a:extLst>
              <a:ext uri="{FF2B5EF4-FFF2-40B4-BE49-F238E27FC236}">
                <a16:creationId xmlns:a16="http://schemas.microsoft.com/office/drawing/2014/main" id="{5985CB9C-06E5-588B-E71F-10922A48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1" y="3367633"/>
            <a:ext cx="3673413" cy="22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4B3BFC19-A9FD-9434-606C-6FC43B6EA454}"/>
              </a:ext>
            </a:extLst>
          </p:cNvPr>
          <p:cNvSpPr/>
          <p:nvPr/>
        </p:nvSpPr>
        <p:spPr>
          <a:xfrm>
            <a:off x="11028215" y="4451346"/>
            <a:ext cx="609600" cy="6245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6E5A855-3A19-E42F-E1BB-C29BF3C8E7E2}"/>
              </a:ext>
            </a:extLst>
          </p:cNvPr>
          <p:cNvSpPr/>
          <p:nvPr/>
        </p:nvSpPr>
        <p:spPr>
          <a:xfrm>
            <a:off x="8777088" y="5010337"/>
            <a:ext cx="609600" cy="6245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B40D480-1B8E-1B53-19AE-297FD4D0BFD7}"/>
              </a:ext>
            </a:extLst>
          </p:cNvPr>
          <p:cNvSpPr txBox="1"/>
          <p:nvPr/>
        </p:nvSpPr>
        <p:spPr>
          <a:xfrm>
            <a:off x="5102135" y="5722718"/>
            <a:ext cx="3313604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da-DK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source of global N</a:t>
            </a:r>
            <a:r>
              <a:rPr kumimoji="1" lang="da-DK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da-DK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 budget</a:t>
            </a:r>
          </a:p>
          <a:p>
            <a:pPr algn="ctr">
              <a:lnSpc>
                <a:spcPct val="150000"/>
              </a:lnSpc>
            </a:pPr>
            <a:r>
              <a:rPr kumimoji="1" lang="da-DK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Tian et al. (2020), Nature</a:t>
            </a:r>
            <a:endParaRPr kumimoji="1"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6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FB80-9985-163A-B277-43CEF18F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163918-C579-E4B3-4759-858C1C52005F}"/>
              </a:ext>
            </a:extLst>
          </p:cNvPr>
          <p:cNvSpPr/>
          <p:nvPr/>
        </p:nvSpPr>
        <p:spPr>
          <a:xfrm>
            <a:off x="1263070" y="6481185"/>
            <a:ext cx="10928930" cy="376815"/>
          </a:xfrm>
          <a:prstGeom prst="rect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0B8E9FA-AA06-0D84-13E8-CB4D6280BA9F}"/>
              </a:ext>
            </a:extLst>
          </p:cNvPr>
          <p:cNvSpPr/>
          <p:nvPr/>
        </p:nvSpPr>
        <p:spPr>
          <a:xfrm flipH="1">
            <a:off x="882069" y="6492876"/>
            <a:ext cx="381000" cy="365124"/>
          </a:xfrm>
          <a:prstGeom prst="rtTriangle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ïṣľïdé">
            <a:extLst>
              <a:ext uri="{FF2B5EF4-FFF2-40B4-BE49-F238E27FC236}">
                <a16:creationId xmlns:a16="http://schemas.microsoft.com/office/drawing/2014/main" id="{2CB5DFB3-8558-0BD4-F852-322D1A3FBC7A}"/>
              </a:ext>
            </a:extLst>
          </p:cNvPr>
          <p:cNvSpPr/>
          <p:nvPr/>
        </p:nvSpPr>
        <p:spPr>
          <a:xfrm>
            <a:off x="565653" y="6492875"/>
            <a:ext cx="630522" cy="365125"/>
          </a:xfrm>
          <a:prstGeom prst="parallelogram">
            <a:avLst>
              <a:gd name="adj" fmla="val 103748"/>
            </a:avLst>
          </a:prstGeom>
          <a:solidFill>
            <a:srgbClr val="EE1C25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D66147-2B59-F72A-D7B8-CAF5B5BF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6457805"/>
            <a:ext cx="431124" cy="341745"/>
          </a:xfrm>
          <a:prstGeom prst="rect">
            <a:avLst/>
          </a:prstGeom>
        </p:spPr>
      </p:pic>
      <p:sp>
        <p:nvSpPr>
          <p:cNvPr id="10" name="ZoneTexte 49">
            <a:extLst>
              <a:ext uri="{FF2B5EF4-FFF2-40B4-BE49-F238E27FC236}">
                <a16:creationId xmlns:a16="http://schemas.microsoft.com/office/drawing/2014/main" id="{BCE8D71B-342C-667D-EFA1-FDB2B34DBD47}"/>
              </a:ext>
            </a:extLst>
          </p:cNvPr>
          <p:cNvSpPr txBox="1"/>
          <p:nvPr/>
        </p:nvSpPr>
        <p:spPr>
          <a:xfrm>
            <a:off x="1786114" y="6492875"/>
            <a:ext cx="1040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|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Materials and methods                |              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discussion                        </a:t>
            </a:r>
            <a:r>
              <a:rPr lang="en-US" altLang="zh-CN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5EEB659-806C-C982-83FD-A0F2258A26C8}"/>
              </a:ext>
            </a:extLst>
          </p:cNvPr>
          <p:cNvCxnSpPr>
            <a:cxnSpLocks/>
          </p:cNvCxnSpPr>
          <p:nvPr/>
        </p:nvCxnSpPr>
        <p:spPr>
          <a:xfrm>
            <a:off x="565652" y="589810"/>
            <a:ext cx="11035221" cy="0"/>
          </a:xfrm>
          <a:prstGeom prst="line">
            <a:avLst/>
          </a:prstGeom>
          <a:ln w="19050">
            <a:solidFill>
              <a:srgbClr val="1C2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B06B01B4-03DE-02C1-ED15-CB7364415160}"/>
              </a:ext>
            </a:extLst>
          </p:cNvPr>
          <p:cNvSpPr/>
          <p:nvPr/>
        </p:nvSpPr>
        <p:spPr>
          <a:xfrm>
            <a:off x="1" y="233651"/>
            <a:ext cx="235070" cy="341745"/>
          </a:xfrm>
          <a:prstGeom prst="homePlate">
            <a:avLst/>
          </a:prstGeom>
          <a:solidFill>
            <a:srgbClr val="1C2C4E"/>
          </a:solidFill>
          <a:ln>
            <a:solidFill>
              <a:srgbClr val="04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DA1C334B-9D8D-D5F0-20FE-13AD8663859C}"/>
              </a:ext>
            </a:extLst>
          </p:cNvPr>
          <p:cNvSpPr/>
          <p:nvPr/>
        </p:nvSpPr>
        <p:spPr>
          <a:xfrm>
            <a:off x="179653" y="233651"/>
            <a:ext cx="208275" cy="341745"/>
          </a:xfrm>
          <a:prstGeom prst="chevron">
            <a:avLst/>
          </a:prstGeom>
          <a:solidFill>
            <a:srgbClr val="1C2C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66A99E-994D-A5D7-DE5B-83A146504608}"/>
              </a:ext>
            </a:extLst>
          </p:cNvPr>
          <p:cNvSpPr txBox="1"/>
          <p:nvPr/>
        </p:nvSpPr>
        <p:spPr>
          <a:xfrm>
            <a:off x="565652" y="141372"/>
            <a:ext cx="112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 and calibrate soybean plant functional type in ORCHIDEE-CROP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7419B7E-8383-8BF6-B606-677441CAEB05}"/>
              </a:ext>
            </a:extLst>
          </p:cNvPr>
          <p:cNvSpPr/>
          <p:nvPr/>
        </p:nvSpPr>
        <p:spPr>
          <a:xfrm>
            <a:off x="565651" y="847524"/>
            <a:ext cx="11058009" cy="1841450"/>
          </a:xfrm>
          <a:prstGeom prst="roundRect">
            <a:avLst>
              <a:gd name="adj" fmla="val 4781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BA529A4-DFFA-BBA6-7AF8-8DE67DE6BBED}"/>
              </a:ext>
            </a:extLst>
          </p:cNvPr>
          <p:cNvSpPr txBox="1"/>
          <p:nvPr/>
        </p:nvSpPr>
        <p:spPr>
          <a:xfrm>
            <a:off x="607167" y="851731"/>
            <a:ext cx="10882869" cy="2129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Collect the meteorological, biological and ancillary data in soybean flux sites 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Introduce soybean physiological parameters fro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 STICS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Use the STICS model to derive a nitrogen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fertilization 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response function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Calibrate phenology, photosynthesis and allocation, respiration parameters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Evaluate performance using GPP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ET, LAI and yield 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versus observations 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en-US" altLang="zh-CN" sz="16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9742728-78D2-E2E5-C1AC-8874B5ECABDB}"/>
              </a:ext>
            </a:extLst>
          </p:cNvPr>
          <p:cNvSpPr txBox="1"/>
          <p:nvPr/>
        </p:nvSpPr>
        <p:spPr>
          <a:xfrm>
            <a:off x="7855087" y="5961911"/>
            <a:ext cx="3293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Spatial distribution of the soybean flux sites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349A14-1CE2-5E02-ABA3-DC8E8967E4EF}"/>
              </a:ext>
            </a:extLst>
          </p:cNvPr>
          <p:cNvGrpSpPr/>
          <p:nvPr/>
        </p:nvGrpSpPr>
        <p:grpSpPr>
          <a:xfrm>
            <a:off x="583430" y="2975301"/>
            <a:ext cx="6028058" cy="2876617"/>
            <a:chOff x="358350" y="3193274"/>
            <a:chExt cx="6028058" cy="287661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9EB225F-CBB1-A1FD-4CD0-3A3F1D1A09F5}"/>
                </a:ext>
              </a:extLst>
            </p:cNvPr>
            <p:cNvGrpSpPr/>
            <p:nvPr/>
          </p:nvGrpSpPr>
          <p:grpSpPr>
            <a:xfrm>
              <a:off x="358363" y="3193274"/>
              <a:ext cx="5804985" cy="976921"/>
              <a:chOff x="469900" y="3539782"/>
              <a:chExt cx="5804985" cy="976921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20022752-BD5D-9511-CF82-ECACCDD69CFE}"/>
                  </a:ext>
                </a:extLst>
              </p:cNvPr>
              <p:cNvSpPr/>
              <p:nvPr/>
            </p:nvSpPr>
            <p:spPr>
              <a:xfrm>
                <a:off x="469900" y="3539782"/>
                <a:ext cx="5757360" cy="9649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CCE5E5C-D497-B6D3-AF13-6048A9BDC7F1}"/>
                  </a:ext>
                </a:extLst>
              </p:cNvPr>
              <p:cNvSpPr txBox="1"/>
              <p:nvPr/>
            </p:nvSpPr>
            <p:spPr>
              <a:xfrm>
                <a:off x="4491174" y="4255093"/>
                <a:ext cx="1783711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Collect and clear data</a:t>
                </a:r>
                <a:endParaRPr lang="zh-CN" alt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7C1CB06-FFDE-0CDA-0819-CEBA71D59233}"/>
                  </a:ext>
                </a:extLst>
              </p:cNvPr>
              <p:cNvSpPr txBox="1"/>
              <p:nvPr/>
            </p:nvSpPr>
            <p:spPr>
              <a:xfrm>
                <a:off x="3558327" y="3647226"/>
                <a:ext cx="2537671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FluxNet, AmeriFlux and ICOS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1AA2480-6E78-A3F5-3825-C9B58A451F20}"/>
                  </a:ext>
                </a:extLst>
              </p:cNvPr>
              <p:cNvSpPr txBox="1"/>
              <p:nvPr/>
            </p:nvSpPr>
            <p:spPr>
              <a:xfrm>
                <a:off x="575407" y="4017361"/>
                <a:ext cx="2734521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of physiological parameters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08B4EB9-C48D-E4E6-7ECB-D8F41A264BCD}"/>
                  </a:ext>
                </a:extLst>
              </p:cNvPr>
              <p:cNvSpPr txBox="1"/>
              <p:nvPr/>
            </p:nvSpPr>
            <p:spPr>
              <a:xfrm>
                <a:off x="563673" y="3647227"/>
                <a:ext cx="2734521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Flux meteorological and ancillary data 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B160570-2DFD-81A2-B34C-1052F2C99047}"/>
                  </a:ext>
                </a:extLst>
              </p:cNvPr>
              <p:cNvSpPr txBox="1"/>
              <p:nvPr/>
            </p:nvSpPr>
            <p:spPr>
              <a:xfrm>
                <a:off x="3558328" y="4003421"/>
                <a:ext cx="2537671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Publications and STICS model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559D4666-4933-A986-A0C5-2CB3E2804FD6}"/>
                  </a:ext>
                </a:extLst>
              </p:cNvPr>
              <p:cNvCxnSpPr>
                <a:stCxn id="43" idx="3"/>
                <a:endCxn id="41" idx="1"/>
              </p:cNvCxnSpPr>
              <p:nvPr/>
            </p:nvCxnSpPr>
            <p:spPr>
              <a:xfrm flipV="1">
                <a:off x="3298194" y="3785726"/>
                <a:ext cx="260133" cy="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5F6961C5-797A-CA5A-2738-0BFF74F0FE89}"/>
                  </a:ext>
                </a:extLst>
              </p:cNvPr>
              <p:cNvCxnSpPr/>
              <p:nvPr/>
            </p:nvCxnSpPr>
            <p:spPr>
              <a:xfrm flipV="1">
                <a:off x="3298194" y="4155859"/>
                <a:ext cx="260133" cy="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A013824-A7DD-82F8-EAA1-36BE00778696}"/>
                </a:ext>
              </a:extLst>
            </p:cNvPr>
            <p:cNvGrpSpPr/>
            <p:nvPr/>
          </p:nvGrpSpPr>
          <p:grpSpPr>
            <a:xfrm>
              <a:off x="358363" y="4312164"/>
              <a:ext cx="6028045" cy="1005698"/>
              <a:chOff x="469900" y="4767142"/>
              <a:chExt cx="6028045" cy="1005698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BD42BB53-4D8A-D3F6-CE71-03E099584661}"/>
                  </a:ext>
                </a:extLst>
              </p:cNvPr>
              <p:cNvGrpSpPr/>
              <p:nvPr/>
            </p:nvGrpSpPr>
            <p:grpSpPr>
              <a:xfrm>
                <a:off x="469900" y="4767142"/>
                <a:ext cx="5757360" cy="1005698"/>
                <a:chOff x="469900" y="4767142"/>
                <a:chExt cx="5757360" cy="1005698"/>
              </a:xfrm>
            </p:grpSpPr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C4847BE6-1932-1F58-11DA-2059C9627A19}"/>
                    </a:ext>
                  </a:extLst>
                </p:cNvPr>
                <p:cNvSpPr/>
                <p:nvPr/>
              </p:nvSpPr>
              <p:spPr>
                <a:xfrm>
                  <a:off x="469900" y="4767142"/>
                  <a:ext cx="5757360" cy="10056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EE0081AA-62A6-7B33-F680-BCD51E75D6C4}"/>
                    </a:ext>
                  </a:extLst>
                </p:cNvPr>
                <p:cNvSpPr txBox="1"/>
                <p:nvPr/>
              </p:nvSpPr>
              <p:spPr>
                <a:xfrm>
                  <a:off x="1360078" y="4882515"/>
                  <a:ext cx="4147516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Derive the nitrogen fertilization function with STICS 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EE163D3C-F738-003A-AE4F-86D7C7DB2DA6}"/>
                    </a:ext>
                  </a:extLst>
                </p:cNvPr>
                <p:cNvSpPr txBox="1"/>
                <p:nvPr/>
              </p:nvSpPr>
              <p:spPr>
                <a:xfrm>
                  <a:off x="1360078" y="5261475"/>
                  <a:ext cx="4147516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Morris test and calibrate parameter based on RMSE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9080852-8BB9-0E56-CA80-92448E77DFA4}"/>
                  </a:ext>
                </a:extLst>
              </p:cNvPr>
              <p:cNvSpPr txBox="1"/>
              <p:nvPr/>
            </p:nvSpPr>
            <p:spPr>
              <a:xfrm>
                <a:off x="2617725" y="5511230"/>
                <a:ext cx="3880220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 soybean PFT and calibrate parameters</a:t>
                </a:r>
                <a:endParaRPr lang="zh-CN" alt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1A21879-5A78-927C-1132-618D4B5F7D19}"/>
                </a:ext>
              </a:extLst>
            </p:cNvPr>
            <p:cNvGrpSpPr/>
            <p:nvPr/>
          </p:nvGrpSpPr>
          <p:grpSpPr>
            <a:xfrm>
              <a:off x="358350" y="5432278"/>
              <a:ext cx="5757360" cy="637613"/>
              <a:chOff x="469900" y="5643390"/>
              <a:chExt cx="5757360" cy="637613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A80A0E8-7978-DE59-F88B-9F5CCD68896F}"/>
                  </a:ext>
                </a:extLst>
              </p:cNvPr>
              <p:cNvSpPr/>
              <p:nvPr/>
            </p:nvSpPr>
            <p:spPr>
              <a:xfrm>
                <a:off x="469900" y="5643390"/>
                <a:ext cx="5757360" cy="637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4E485D-3064-AA79-5696-A737A7CA865A}"/>
                  </a:ext>
                </a:extLst>
              </p:cNvPr>
              <p:cNvSpPr txBox="1"/>
              <p:nvPr/>
            </p:nvSpPr>
            <p:spPr>
              <a:xfrm>
                <a:off x="634788" y="5720142"/>
                <a:ext cx="419237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GPP, ET, LAI, yield between simulation and observation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2BD5BD-19FB-C987-5F4E-E968F3237B6F}"/>
                  </a:ext>
                </a:extLst>
              </p:cNvPr>
              <p:cNvSpPr txBox="1"/>
              <p:nvPr/>
            </p:nvSpPr>
            <p:spPr>
              <a:xfrm>
                <a:off x="5101625" y="5720141"/>
                <a:ext cx="975040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r, RMSE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814EE75E-B59F-02E1-719A-F351F9EC45CD}"/>
                  </a:ext>
                </a:extLst>
              </p:cNvPr>
              <p:cNvCxnSpPr/>
              <p:nvPr/>
            </p:nvCxnSpPr>
            <p:spPr>
              <a:xfrm flipV="1">
                <a:off x="4829036" y="5862804"/>
                <a:ext cx="260133" cy="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B77AB87-23F4-2FD4-1FC3-CBCFE316CC6F}"/>
                  </a:ext>
                </a:extLst>
              </p:cNvPr>
              <p:cNvSpPr txBox="1"/>
              <p:nvPr/>
            </p:nvSpPr>
            <p:spPr>
              <a:xfrm>
                <a:off x="4028198" y="6016741"/>
                <a:ext cx="2199062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Evaluate model performance</a:t>
                </a:r>
                <a:endParaRPr lang="zh-CN" alt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731765C1-1853-5BAB-C81C-1300C2E0A520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>
              <a:off x="3237043" y="4158227"/>
              <a:ext cx="0" cy="1539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73A68D4C-9FDD-D7FD-9E27-C9508F7EA091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3237030" y="5317862"/>
              <a:ext cx="0" cy="1144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B376912C-B26B-8BD8-43B3-95E9CD4B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67" r="17197"/>
          <a:stretch/>
        </p:blipFill>
        <p:spPr>
          <a:xfrm>
            <a:off x="6500164" y="3176741"/>
            <a:ext cx="5301218" cy="2619643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BE8A24A7-03C3-A29D-8D15-4263E2476629}"/>
              </a:ext>
            </a:extLst>
          </p:cNvPr>
          <p:cNvSpPr txBox="1"/>
          <p:nvPr/>
        </p:nvSpPr>
        <p:spPr>
          <a:xfrm>
            <a:off x="1786114" y="5903754"/>
            <a:ext cx="3591492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Framework of the soybean PFT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55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E9354-7931-1825-5CFA-3BA07B4A3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CBA5637D-B7DC-9EAB-9DE5-ED0E7FD3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8" y="2026218"/>
            <a:ext cx="5938521" cy="39567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1235888-604A-7F4E-478D-58E0A402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97" y="2076366"/>
            <a:ext cx="5806879" cy="393567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730A3DE-C9ED-7CE1-D90E-79B22D6533D0}"/>
              </a:ext>
            </a:extLst>
          </p:cNvPr>
          <p:cNvSpPr/>
          <p:nvPr/>
        </p:nvSpPr>
        <p:spPr>
          <a:xfrm>
            <a:off x="1263070" y="6481185"/>
            <a:ext cx="10928930" cy="376815"/>
          </a:xfrm>
          <a:prstGeom prst="rect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4DE5138-AA7E-CC0F-81CB-25C1480197AA}"/>
              </a:ext>
            </a:extLst>
          </p:cNvPr>
          <p:cNvSpPr/>
          <p:nvPr/>
        </p:nvSpPr>
        <p:spPr>
          <a:xfrm flipH="1">
            <a:off x="882069" y="6492876"/>
            <a:ext cx="381000" cy="365124"/>
          </a:xfrm>
          <a:prstGeom prst="rtTriangle">
            <a:avLst/>
          </a:prstGeom>
          <a:solidFill>
            <a:srgbClr val="1C2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ïṣľïdé">
            <a:extLst>
              <a:ext uri="{FF2B5EF4-FFF2-40B4-BE49-F238E27FC236}">
                <a16:creationId xmlns:a16="http://schemas.microsoft.com/office/drawing/2014/main" id="{75CCA912-A548-BC76-DA4F-8BF0C61F40B5}"/>
              </a:ext>
            </a:extLst>
          </p:cNvPr>
          <p:cNvSpPr/>
          <p:nvPr/>
        </p:nvSpPr>
        <p:spPr>
          <a:xfrm>
            <a:off x="565653" y="6492875"/>
            <a:ext cx="630522" cy="365125"/>
          </a:xfrm>
          <a:prstGeom prst="parallelogram">
            <a:avLst>
              <a:gd name="adj" fmla="val 103748"/>
            </a:avLst>
          </a:prstGeom>
          <a:solidFill>
            <a:srgbClr val="EE1C25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D80A8F-5F91-3747-0EF0-32436C175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6457805"/>
            <a:ext cx="431124" cy="341745"/>
          </a:xfrm>
          <a:prstGeom prst="rect">
            <a:avLst/>
          </a:prstGeom>
        </p:spPr>
      </p:pic>
      <p:sp>
        <p:nvSpPr>
          <p:cNvPr id="10" name="ZoneTexte 49">
            <a:extLst>
              <a:ext uri="{FF2B5EF4-FFF2-40B4-BE49-F238E27FC236}">
                <a16:creationId xmlns:a16="http://schemas.microsoft.com/office/drawing/2014/main" id="{54BC1069-C507-86A8-5BC3-2988D318503F}"/>
              </a:ext>
            </a:extLst>
          </p:cNvPr>
          <p:cNvSpPr txBox="1"/>
          <p:nvPr/>
        </p:nvSpPr>
        <p:spPr>
          <a:xfrm>
            <a:off x="1786114" y="6492875"/>
            <a:ext cx="1040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|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and methods               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              Results and discussion                        </a:t>
            </a:r>
            <a:r>
              <a:rPr lang="en-US" altLang="zh-CN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8C736EA-D0F6-3DA1-D53B-CE3282315EEA}"/>
              </a:ext>
            </a:extLst>
          </p:cNvPr>
          <p:cNvCxnSpPr>
            <a:cxnSpLocks/>
          </p:cNvCxnSpPr>
          <p:nvPr/>
        </p:nvCxnSpPr>
        <p:spPr>
          <a:xfrm>
            <a:off x="565652" y="589810"/>
            <a:ext cx="11035221" cy="0"/>
          </a:xfrm>
          <a:prstGeom prst="line">
            <a:avLst/>
          </a:prstGeom>
          <a:ln w="19050">
            <a:solidFill>
              <a:srgbClr val="1C2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9B5233C0-506F-69CA-8019-99782FFA6454}"/>
              </a:ext>
            </a:extLst>
          </p:cNvPr>
          <p:cNvSpPr/>
          <p:nvPr/>
        </p:nvSpPr>
        <p:spPr>
          <a:xfrm>
            <a:off x="1" y="233651"/>
            <a:ext cx="235070" cy="341745"/>
          </a:xfrm>
          <a:prstGeom prst="homePlate">
            <a:avLst/>
          </a:prstGeom>
          <a:solidFill>
            <a:srgbClr val="1C2C4E"/>
          </a:solidFill>
          <a:ln>
            <a:solidFill>
              <a:srgbClr val="04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89943AA7-1055-E5F0-7602-5F482A485615}"/>
              </a:ext>
            </a:extLst>
          </p:cNvPr>
          <p:cNvSpPr/>
          <p:nvPr/>
        </p:nvSpPr>
        <p:spPr>
          <a:xfrm>
            <a:off x="179653" y="233651"/>
            <a:ext cx="208275" cy="341745"/>
          </a:xfrm>
          <a:prstGeom prst="chevron">
            <a:avLst/>
          </a:prstGeom>
          <a:solidFill>
            <a:srgbClr val="1C2C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642D5B4-17A3-26F4-D1E8-834C8440B00F}"/>
              </a:ext>
            </a:extLst>
          </p:cNvPr>
          <p:cNvSpPr txBox="1"/>
          <p:nvPr/>
        </p:nvSpPr>
        <p:spPr>
          <a:xfrm>
            <a:off x="565652" y="141372"/>
            <a:ext cx="112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 of soybean PFT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919850C-89CC-B319-175F-55784AD98CF9}"/>
              </a:ext>
            </a:extLst>
          </p:cNvPr>
          <p:cNvSpPr/>
          <p:nvPr/>
        </p:nvSpPr>
        <p:spPr>
          <a:xfrm>
            <a:off x="565651" y="822852"/>
            <a:ext cx="11058009" cy="1098312"/>
          </a:xfrm>
          <a:prstGeom prst="roundRect">
            <a:avLst>
              <a:gd name="adj" fmla="val 4781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FEACCC-A47C-2B90-3003-E787D6D56839}"/>
              </a:ext>
            </a:extLst>
          </p:cNvPr>
          <p:cNvSpPr txBox="1"/>
          <p:nvPr/>
        </p:nvSpPr>
        <p:spPr>
          <a:xfrm>
            <a:off x="583430" y="841836"/>
            <a:ext cx="11017443" cy="109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developed soybean PFT can capture the temporal dynamics of crop growth and water cycling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overall RMSE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r for GPP are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2.95 g C m</a:t>
            </a:r>
            <a:r>
              <a:rPr lang="en-US" altLang="zh-CN" sz="16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-2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day</a:t>
            </a:r>
            <a:r>
              <a:rPr lang="en-US" altLang="zh-CN" sz="16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-1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and 0.83, respectively</a:t>
            </a:r>
          </a:p>
          <a:p>
            <a:pPr marL="285750" indent="-28575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overall RMSE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r for ET are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1.11 mm day</a:t>
            </a:r>
            <a:r>
              <a:rPr lang="en-US" altLang="zh-CN" sz="16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-1</a:t>
            </a:r>
            <a:r>
              <a:rPr lang="en-US" altLang="zh-CN" sz="16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and 0.77, respectively  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50E882E-5A5F-FA42-F90F-E5A2A0CFB5C2}"/>
              </a:ext>
            </a:extLst>
          </p:cNvPr>
          <p:cNvSpPr txBox="1"/>
          <p:nvPr/>
        </p:nvSpPr>
        <p:spPr>
          <a:xfrm>
            <a:off x="1786114" y="6083670"/>
            <a:ext cx="3591492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Comparison of observed and simulated GPP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4075025-A61E-B87B-396A-2F531428AFE8}"/>
              </a:ext>
            </a:extLst>
          </p:cNvPr>
          <p:cNvGrpSpPr/>
          <p:nvPr/>
        </p:nvGrpSpPr>
        <p:grpSpPr>
          <a:xfrm>
            <a:off x="4732759" y="5313638"/>
            <a:ext cx="1501744" cy="548603"/>
            <a:chOff x="815316" y="1903494"/>
            <a:chExt cx="1501744" cy="548603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BA2AAB6-1F05-1FA0-D1B6-2D94A538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62" t="41975" r="10593" b="51484"/>
            <a:stretch/>
          </p:blipFill>
          <p:spPr>
            <a:xfrm>
              <a:off x="815316" y="2128658"/>
              <a:ext cx="133506" cy="223427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F34B8BD-1454-3B5E-B2C4-2C1B0E233D18}"/>
                </a:ext>
              </a:extLst>
            </p:cNvPr>
            <p:cNvSpPr txBox="1"/>
            <p:nvPr/>
          </p:nvSpPr>
          <p:spPr>
            <a:xfrm>
              <a:off x="910722" y="1903494"/>
              <a:ext cx="1406338" cy="3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700"/>
                </a:lnSpc>
              </a:pPr>
              <a:r>
                <a:rPr lang="en-US" altLang="zh-CN" sz="900" dirty="0"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Observation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BC48AD70-C54C-B533-115E-9883F3E7B2DA}"/>
                </a:ext>
              </a:extLst>
            </p:cNvPr>
            <p:cNvSpPr txBox="1"/>
            <p:nvPr/>
          </p:nvSpPr>
          <p:spPr>
            <a:xfrm>
              <a:off x="910722" y="2069428"/>
              <a:ext cx="1406338" cy="3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700"/>
                </a:lnSpc>
              </a:pPr>
              <a:r>
                <a:rPr lang="en-US" altLang="zh-CN" sz="900" dirty="0"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ORCHIDEE</a:t>
              </a: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9E575700-6155-68AF-65A9-CA03E7EC619F}"/>
              </a:ext>
            </a:extLst>
          </p:cNvPr>
          <p:cNvSpPr txBox="1"/>
          <p:nvPr/>
        </p:nvSpPr>
        <p:spPr>
          <a:xfrm>
            <a:off x="7660584" y="6079034"/>
            <a:ext cx="3591492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Comparison of observed and simulated ET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F093247-C164-4495-8B4F-8391C27DC1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936" r="40381" b="14042"/>
          <a:stretch/>
        </p:blipFill>
        <p:spPr>
          <a:xfrm>
            <a:off x="6577990" y="2124695"/>
            <a:ext cx="765490" cy="27748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8D6D8DC-4428-7D1D-ADB4-D62A0D6D4F7F}"/>
              </a:ext>
            </a:extLst>
          </p:cNvPr>
          <p:cNvSpPr txBox="1"/>
          <p:nvPr/>
        </p:nvSpPr>
        <p:spPr>
          <a:xfrm>
            <a:off x="8289747" y="2125179"/>
            <a:ext cx="867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Ro1-2016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0.58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0.91</a:t>
            </a:r>
            <a:endParaRPr lang="zh-CN" altLang="en-US" sz="1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093E17-F50D-E157-B23F-D9CF10EBDF9D}"/>
              </a:ext>
            </a:extLst>
          </p:cNvPr>
          <p:cNvSpPr txBox="1"/>
          <p:nvPr/>
        </p:nvSpPr>
        <p:spPr>
          <a:xfrm>
            <a:off x="11189805" y="2115003"/>
            <a:ext cx="867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Ro5-2017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0.60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0.90</a:t>
            </a:r>
            <a:endParaRPr lang="zh-CN" altLang="en-US" sz="10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16E407-F6DF-4A0F-7B0C-8523824EA06B}"/>
              </a:ext>
            </a:extLst>
          </p:cNvPr>
          <p:cNvSpPr txBox="1"/>
          <p:nvPr/>
        </p:nvSpPr>
        <p:spPr>
          <a:xfrm>
            <a:off x="8289747" y="4082340"/>
            <a:ext cx="867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Mo1-2017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0.67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0.62</a:t>
            </a:r>
            <a:endParaRPr lang="zh-CN" altLang="en-US" sz="1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45F709D-53DE-A583-8C01-D315AEAAC4D8}"/>
              </a:ext>
            </a:extLst>
          </p:cNvPr>
          <p:cNvSpPr txBox="1"/>
          <p:nvPr/>
        </p:nvSpPr>
        <p:spPr>
          <a:xfrm>
            <a:off x="11196567" y="4082340"/>
            <a:ext cx="867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Mo3-2016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1.06 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0.77</a:t>
            </a:r>
            <a:endParaRPr lang="zh-CN" altLang="en-US" sz="1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0287FCC-5B95-9775-DD95-2503DD01B701}"/>
              </a:ext>
            </a:extLst>
          </p:cNvPr>
          <p:cNvSpPr txBox="1"/>
          <p:nvPr/>
        </p:nvSpPr>
        <p:spPr>
          <a:xfrm>
            <a:off x="2373913" y="2074547"/>
            <a:ext cx="893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Bo1-2018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1.68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0.93</a:t>
            </a:r>
            <a:endParaRPr lang="zh-CN" altLang="en-US" sz="1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A1C9676-77E4-B82C-DEEF-472D0F117D05}"/>
              </a:ext>
            </a:extLst>
          </p:cNvPr>
          <p:cNvSpPr txBox="1"/>
          <p:nvPr/>
        </p:nvSpPr>
        <p:spPr>
          <a:xfrm>
            <a:off x="5289552" y="2074547"/>
            <a:ext cx="893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Ro1-2010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1.76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0.95</a:t>
            </a:r>
            <a:endParaRPr lang="zh-CN" altLang="en-US" sz="10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8425EA9-19FA-52A9-71AB-64350E8A6976}"/>
              </a:ext>
            </a:extLst>
          </p:cNvPr>
          <p:cNvSpPr txBox="1"/>
          <p:nvPr/>
        </p:nvSpPr>
        <p:spPr>
          <a:xfrm>
            <a:off x="2373913" y="4052569"/>
            <a:ext cx="944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Ro5-2017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2.23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0.90</a:t>
            </a:r>
            <a:endParaRPr lang="zh-CN" altLang="en-US" sz="10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8F6900-73A7-B798-F1EE-9D14D2CD1FAC}"/>
              </a:ext>
            </a:extLst>
          </p:cNvPr>
          <p:cNvSpPr txBox="1"/>
          <p:nvPr/>
        </p:nvSpPr>
        <p:spPr>
          <a:xfrm>
            <a:off x="5312589" y="4052259"/>
            <a:ext cx="944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Mo3-2016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RMSE: 2.94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r: 0.95</a:t>
            </a:r>
            <a:endParaRPr lang="zh-CN" altLang="en-US" sz="1000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9092AB64-44F8-FCA6-F5E9-67DEFC7598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936" r="40381" b="14042"/>
          <a:stretch/>
        </p:blipFill>
        <p:spPr>
          <a:xfrm>
            <a:off x="689824" y="2073119"/>
            <a:ext cx="765490" cy="2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E8D5-4C99-9B8C-8F0F-6A61298E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y Bean Images - Free Download on Freepik">
            <a:extLst>
              <a:ext uri="{FF2B5EF4-FFF2-40B4-BE49-F238E27FC236}">
                <a16:creationId xmlns:a16="http://schemas.microsoft.com/office/drawing/2014/main" id="{1DA363D4-2919-AD7D-3596-826C982CF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308"/>
          <a:stretch/>
        </p:blipFill>
        <p:spPr bwMode="auto">
          <a:xfrm>
            <a:off x="0" y="0"/>
            <a:ext cx="6659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F79F1D2-ECAF-E04B-1E66-631DF51C2D32}"/>
              </a:ext>
            </a:extLst>
          </p:cNvPr>
          <p:cNvGrpSpPr/>
          <p:nvPr/>
        </p:nvGrpSpPr>
        <p:grpSpPr>
          <a:xfrm>
            <a:off x="2428875" y="-1"/>
            <a:ext cx="9763125" cy="6858001"/>
            <a:chOff x="2428875" y="-1"/>
            <a:chExt cx="9763125" cy="685800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A3F0B56-33FC-FFA3-A693-798C90930FAD}"/>
                </a:ext>
              </a:extLst>
            </p:cNvPr>
            <p:cNvSpPr/>
            <p:nvPr/>
          </p:nvSpPr>
          <p:spPr>
            <a:xfrm>
              <a:off x="4978400" y="0"/>
              <a:ext cx="7213600" cy="6858000"/>
            </a:xfrm>
            <a:prstGeom prst="rect">
              <a:avLst/>
            </a:prstGeom>
            <a:solidFill>
              <a:srgbClr val="1C2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8091FD5C-3E95-F178-54DA-2E5E6859CA1E}"/>
                </a:ext>
              </a:extLst>
            </p:cNvPr>
            <p:cNvSpPr/>
            <p:nvPr/>
          </p:nvSpPr>
          <p:spPr>
            <a:xfrm rot="16200000">
              <a:off x="618163" y="1810711"/>
              <a:ext cx="6170951" cy="2549527"/>
            </a:xfrm>
            <a:prstGeom prst="triangle">
              <a:avLst>
                <a:gd name="adj" fmla="val 49577"/>
              </a:avLst>
            </a:prstGeom>
            <a:solidFill>
              <a:srgbClr val="1C2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30DB219-075F-A1DE-3A9F-5A3B22245C2D}"/>
              </a:ext>
            </a:extLst>
          </p:cNvPr>
          <p:cNvSpPr/>
          <p:nvPr/>
        </p:nvSpPr>
        <p:spPr>
          <a:xfrm>
            <a:off x="0" y="6170952"/>
            <a:ext cx="12192000" cy="68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B337D2C5-4D6F-AD70-D9D5-C6871E01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1525" r="7419" b="14523"/>
          <a:stretch/>
        </p:blipFill>
        <p:spPr>
          <a:xfrm>
            <a:off x="89096" y="6170950"/>
            <a:ext cx="1570933" cy="6102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633EB6-4E34-325E-D2C9-EB41343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974" y="6218946"/>
            <a:ext cx="1233157" cy="597032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B6584714-0B71-9B20-D76B-95F1264FD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20" y="6272799"/>
            <a:ext cx="1804598" cy="5011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A468F8-13B7-9430-E2FF-1D03B0A261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6658" b="37307"/>
          <a:stretch/>
        </p:blipFill>
        <p:spPr>
          <a:xfrm>
            <a:off x="5265014" y="6253709"/>
            <a:ext cx="1009650" cy="5011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0D6FF1-CB30-25A1-F7D9-9590577FD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437" y="6246041"/>
            <a:ext cx="1346108" cy="527885"/>
          </a:xfrm>
          <a:prstGeom prst="rect">
            <a:avLst/>
          </a:prstGeom>
        </p:spPr>
      </p:pic>
      <p:pic>
        <p:nvPicPr>
          <p:cNvPr id="1032" name="Picture 8" descr="Commissariat a l energie atomique et aux energies alternatives (CEA) |  show-project.eu">
            <a:extLst>
              <a:ext uri="{FF2B5EF4-FFF2-40B4-BE49-F238E27FC236}">
                <a16:creationId xmlns:a16="http://schemas.microsoft.com/office/drawing/2014/main" id="{2F04A185-202F-71E9-7C89-3889271EF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r="19333"/>
          <a:stretch/>
        </p:blipFill>
        <p:spPr bwMode="auto">
          <a:xfrm>
            <a:off x="7982770" y="6229567"/>
            <a:ext cx="704028" cy="5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D5E6B6D-8F3C-CBCA-BD10-663209243F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6068" t="4901" r="25763" b="4249"/>
          <a:stretch/>
        </p:blipFill>
        <p:spPr>
          <a:xfrm>
            <a:off x="8966545" y="6200582"/>
            <a:ext cx="618157" cy="609853"/>
          </a:xfrm>
          <a:prstGeom prst="rect">
            <a:avLst/>
          </a:prstGeom>
        </p:spPr>
      </p:pic>
      <p:pic>
        <p:nvPicPr>
          <p:cNvPr id="1036" name="Picture 12" descr="logo IPSL">
            <a:extLst>
              <a:ext uri="{FF2B5EF4-FFF2-40B4-BE49-F238E27FC236}">
                <a16:creationId xmlns:a16="http://schemas.microsoft.com/office/drawing/2014/main" id="{CD33EFDC-789B-E49C-C216-3E2C6403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65" y="6192857"/>
            <a:ext cx="618157" cy="5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00FE61-7891-30B6-3368-65A944084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4856" y="6272799"/>
            <a:ext cx="1370419" cy="484492"/>
          </a:xfrm>
          <a:prstGeom prst="rect">
            <a:avLst/>
          </a:prstGeom>
        </p:spPr>
      </p:pic>
      <p:sp>
        <p:nvSpPr>
          <p:cNvPr id="21" name="ZoneTexte 49">
            <a:extLst>
              <a:ext uri="{FF2B5EF4-FFF2-40B4-BE49-F238E27FC236}">
                <a16:creationId xmlns:a16="http://schemas.microsoft.com/office/drawing/2014/main" id="{52BBED4C-2937-1667-BB48-68198242B01F}"/>
              </a:ext>
            </a:extLst>
          </p:cNvPr>
          <p:cNvSpPr txBox="1"/>
          <p:nvPr/>
        </p:nvSpPr>
        <p:spPr>
          <a:xfrm>
            <a:off x="3660457" y="2576486"/>
            <a:ext cx="858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for your attention</a:t>
            </a:r>
          </a:p>
        </p:txBody>
      </p:sp>
      <p:sp>
        <p:nvSpPr>
          <p:cNvPr id="26" name="ZoneTexte 49">
            <a:extLst>
              <a:ext uri="{FF2B5EF4-FFF2-40B4-BE49-F238E27FC236}">
                <a16:creationId xmlns:a16="http://schemas.microsoft.com/office/drawing/2014/main" id="{4E07EE41-00A5-6AE0-6981-39DB26448DF8}"/>
              </a:ext>
            </a:extLst>
          </p:cNvPr>
          <p:cNvSpPr txBox="1"/>
          <p:nvPr/>
        </p:nvSpPr>
        <p:spPr>
          <a:xfrm>
            <a:off x="3655795" y="1894795"/>
            <a:ext cx="903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076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PICO1.10 | EGU25-8129  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8B10478-7919-9C3B-46D3-76D835BF21F8}"/>
              </a:ext>
            </a:extLst>
          </p:cNvPr>
          <p:cNvGrpSpPr/>
          <p:nvPr/>
        </p:nvGrpSpPr>
        <p:grpSpPr>
          <a:xfrm>
            <a:off x="4790418" y="175355"/>
            <a:ext cx="4125110" cy="1162776"/>
            <a:chOff x="4790418" y="175355"/>
            <a:chExt cx="4125110" cy="116277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96F77FD-462C-A617-CD6C-BCD3661D9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418" y="175355"/>
              <a:ext cx="2520120" cy="1162776"/>
            </a:xfrm>
            <a:prstGeom prst="rect">
              <a:avLst/>
            </a:prstGeom>
          </p:spPr>
        </p:pic>
        <p:sp>
          <p:nvSpPr>
            <p:cNvPr id="9" name="ZoneTexte 49">
              <a:extLst>
                <a:ext uri="{FF2B5EF4-FFF2-40B4-BE49-F238E27FC236}">
                  <a16:creationId xmlns:a16="http://schemas.microsoft.com/office/drawing/2014/main" id="{2D9FBA45-5400-C247-57A7-C5144CC4AA55}"/>
                </a:ext>
              </a:extLst>
            </p:cNvPr>
            <p:cNvSpPr txBox="1"/>
            <p:nvPr/>
          </p:nvSpPr>
          <p:spPr>
            <a:xfrm>
              <a:off x="7270219" y="372023"/>
              <a:ext cx="1645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72B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2025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9FB5B30F-1520-352A-C91A-4C3C20FF89B3}"/>
              </a:ext>
            </a:extLst>
          </p:cNvPr>
          <p:cNvSpPr txBox="1"/>
          <p:nvPr/>
        </p:nvSpPr>
        <p:spPr>
          <a:xfrm>
            <a:off x="8966545" y="464355"/>
            <a:ext cx="3068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3200" i="0" dirty="0">
                <a:solidFill>
                  <a:srgbClr val="0072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BG8.7 </a:t>
            </a:r>
            <a:endParaRPr lang="zh-CN" altLang="en-US" sz="32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8FCAB94-6481-2DC1-1112-D511790CF474}"/>
              </a:ext>
            </a:extLst>
          </p:cNvPr>
          <p:cNvSpPr txBox="1"/>
          <p:nvPr/>
        </p:nvSpPr>
        <p:spPr>
          <a:xfrm>
            <a:off x="3799200" y="3710180"/>
            <a:ext cx="8587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Xianglin Zhang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 Goll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Philippe Ciais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Yang Su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1, 2, 3</a:t>
            </a:r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Ronny Lauerwald</a:t>
            </a:r>
            <a:r>
              <a:rPr lang="en-GB" altLang="zh-CN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33587FC-6FFD-A4B9-8EB5-DB942CE5983B}"/>
              </a:ext>
            </a:extLst>
          </p:cNvPr>
          <p:cNvSpPr txBox="1"/>
          <p:nvPr/>
        </p:nvSpPr>
        <p:spPr>
          <a:xfrm>
            <a:off x="4167930" y="4154601"/>
            <a:ext cx="7940943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UMR ECOSYS, INRAE AgroParisTech, Université Paris-Saclay, 91120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Palaiseau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Laboratoire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Sciences du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l’Environnement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LSCE/IPSL, CEA-CNRS-UVSQ, Université Paris-Saclay, 91191 Gif-sur-Yvette,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1050" i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Département </a:t>
            </a:r>
            <a:r>
              <a:rPr lang="en-US" altLang="zh-CN" sz="105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d’Informatique</a:t>
            </a:r>
            <a:r>
              <a:rPr lang="en-US" altLang="zh-CN" sz="105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Ecole Normale Supérieure—PSL, 75005 Paris, France</a:t>
            </a:r>
            <a:endParaRPr lang="zh-CN" altLang="zh-CN" sz="105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962DBE56-A25F-1DE2-D9A1-2EB9105E6FFA}"/>
              </a:ext>
            </a:extLst>
          </p:cNvPr>
          <p:cNvSpPr txBox="1"/>
          <p:nvPr/>
        </p:nvSpPr>
        <p:spPr>
          <a:xfrm>
            <a:off x="6304510" y="5130202"/>
            <a:ext cx="3576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2025.04.28     Vienna</a:t>
            </a:r>
          </a:p>
        </p:txBody>
      </p:sp>
    </p:spTree>
    <p:extLst>
      <p:ext uri="{BB962C8B-B14F-4D97-AF65-F5344CB8AC3E}">
        <p14:creationId xmlns:p14="http://schemas.microsoft.com/office/powerpoint/2010/main" val="386823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597</Words>
  <Application>Microsoft Office PowerPoint</Application>
  <PresentationFormat>宽屏</PresentationFormat>
  <Paragraphs>87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xianglin zhang</dc:creator>
  <cp:lastModifiedBy>xianglin zhang</cp:lastModifiedBy>
  <cp:revision>40</cp:revision>
  <dcterms:created xsi:type="dcterms:W3CDTF">2025-04-23T15:09:16Z</dcterms:created>
  <dcterms:modified xsi:type="dcterms:W3CDTF">2025-04-27T17:36:41Z</dcterms:modified>
</cp:coreProperties>
</file>