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62" r:id="rId5"/>
    <p:sldId id="421" r:id="rId6"/>
    <p:sldId id="422" r:id="rId7"/>
    <p:sldId id="444" r:id="rId8"/>
    <p:sldId id="414" r:id="rId9"/>
    <p:sldId id="433" r:id="rId10"/>
    <p:sldId id="415" r:id="rId11"/>
    <p:sldId id="461" r:id="rId12"/>
    <p:sldId id="354" r:id="rId13"/>
    <p:sldId id="417" r:id="rId14"/>
    <p:sldId id="447" r:id="rId15"/>
    <p:sldId id="445" r:id="rId16"/>
    <p:sldId id="464" r:id="rId17"/>
    <p:sldId id="446" r:id="rId18"/>
    <p:sldId id="449" r:id="rId19"/>
    <p:sldId id="479" r:id="rId20"/>
    <p:sldId id="478" r:id="rId21"/>
    <p:sldId id="420" r:id="rId22"/>
    <p:sldId id="453" r:id="rId23"/>
    <p:sldId id="454" r:id="rId24"/>
    <p:sldId id="480" r:id="rId25"/>
    <p:sldId id="423" r:id="rId26"/>
    <p:sldId id="462" r:id="rId27"/>
    <p:sldId id="424" r:id="rId28"/>
    <p:sldId id="465" r:id="rId29"/>
    <p:sldId id="467" r:id="rId30"/>
    <p:sldId id="477" r:id="rId31"/>
    <p:sldId id="476" r:id="rId32"/>
    <p:sldId id="475" r:id="rId33"/>
    <p:sldId id="450" r:id="rId34"/>
    <p:sldId id="481" r:id="rId35"/>
    <p:sldId id="437" r:id="rId36"/>
    <p:sldId id="455" r:id="rId37"/>
    <p:sldId id="457" r:id="rId38"/>
    <p:sldId id="458" r:id="rId39"/>
    <p:sldId id="428" r:id="rId40"/>
    <p:sldId id="473" r:id="rId41"/>
    <p:sldId id="471" r:id="rId42"/>
    <p:sldId id="472" r:id="rId43"/>
    <p:sldId id="474" r:id="rId44"/>
    <p:sldId id="441" r:id="rId45"/>
    <p:sldId id="431" r:id="rId46"/>
    <p:sldId id="410" r:id="rId47"/>
    <p:sldId id="452" r:id="rId48"/>
    <p:sldId id="483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154273"/>
    <a:srgbClr val="8EC9E7"/>
    <a:srgbClr val="FBE5D7"/>
    <a:srgbClr val="F2D9E7"/>
    <a:srgbClr val="E5B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04E6E-2825-E4D5-858A-3923F85118CA}" v="182" dt="2025-04-15T12:38:24.117"/>
    <p1510:client id="{C248BD21-DCE3-A2BF-414F-1BE916300F12}" v="118" dt="2025-04-17T08:21:30.028"/>
    <p1510:client id="{DEF6B1EA-E526-AB40-7DC5-C84322839C9B}" v="23" dt="2025-04-15T11:48:45.9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71" autoAdjust="0"/>
  </p:normalViewPr>
  <p:slideViewPr>
    <p:cSldViewPr snapToGrid="0">
      <p:cViewPr>
        <p:scale>
          <a:sx n="50" d="100"/>
          <a:sy n="50" d="100"/>
        </p:scale>
        <p:origin x="1260" y="32"/>
      </p:cViewPr>
      <p:guideLst>
        <p:guide pos="518"/>
        <p:guide orient="horz" pos="2160"/>
        <p:guide orient="horz" pos="10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28-4-2025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28-4-2025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I'm Vikki Thompson, and I work jointly within the attribution team at KNMI and the Climate Extremes team at IVM, VU Amsterdam. For the last two years a lot of my work has been using analogues methods – not only on extratropical storms but also on other extreme weather events.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My background is not in storms – I have researched monthly rainfall, heatwaves, cut-off lows, wildfire … I am not fussy about the type of extreme weather which I work on. I am also not fussy about the method – although usually statistically based (such as UNSEEN and analogues) I am also dabbling in ensemble boosting and pseudo global warming methods.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But today I will (mostly) stick with European storms that caused flooding. My current funding is based on the Western European flood events of July 2021 (which I am likely to refer to as the Limburg flood event – the region of Netherlands it most impacted) - but I like to get distracted by many other events too.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411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consists of continuous short-term forecast cycles (3 days long starting each day at midnight) running a small set of 12 km resolution simulations for the present-day climate, a cooler past climate, and three warmer climates. </a:t>
            </a:r>
          </a:p>
          <a:p>
            <a:r>
              <a:rPr lang="en-US" dirty="0"/>
              <a:t>We note that the perturbations include a small circulation change as derived from the CMIP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650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8AAF-0120-7542-A77B-8D4DBF1E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EAC15-2001-8355-8FB8-B185C112F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0CE61-C7C1-5900-748E-FC9DD1DA3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/WP2/</a:t>
            </a:r>
            <a:r>
              <a:rPr lang="en-US" err="1"/>
              <a:t>limburg</a:t>
            </a:r>
            <a:r>
              <a:rPr lang="en-US"/>
              <a:t>/PGW_plots_forEGU_25032025.ipynb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39128-097A-012B-EE08-04203EE99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367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51531-1773-F90D-7951-95B0AE452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8564E-D7D7-24E0-5C63-8F99907A3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DEC34-A4C4-0C3D-1FDA-09CF9BE91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/WP2/</a:t>
            </a:r>
            <a:r>
              <a:rPr lang="en-US" err="1"/>
              <a:t>limburg</a:t>
            </a:r>
            <a:r>
              <a:rPr lang="en-US"/>
              <a:t>/PGW_plots_forEGU_25032025.ipynb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9F1D-E34D-8DED-9437-DCC073EBA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38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4391E-3272-2D98-2845-E48217B9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EA0F1-09F8-93BC-569A-16F86C728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B98D1-B79C-381C-F090-4DA95B453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/WP2/</a:t>
            </a:r>
            <a:r>
              <a:rPr lang="en-US" err="1"/>
              <a:t>limburg</a:t>
            </a:r>
            <a:r>
              <a:rPr lang="en-US"/>
              <a:t>/PGW_plots_forEGU_25032025.ipynb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39323-CBBF-D94B-6072-0560CA56D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268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/WP1/</a:t>
            </a:r>
            <a:r>
              <a:rPr lang="en-US" err="1"/>
              <a:t>wetVdry</a:t>
            </a:r>
            <a:r>
              <a:rPr lang="en-US"/>
              <a:t>/summary_11042025.ipynb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79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54273"/>
                </a:solidFill>
              </a:rPr>
              <a:t>/</a:t>
            </a:r>
            <a:r>
              <a:rPr lang="en-US" sz="1200" err="1">
                <a:solidFill>
                  <a:srgbClr val="154273"/>
                </a:solidFill>
              </a:rPr>
              <a:t>usr</a:t>
            </a:r>
            <a:r>
              <a:rPr lang="en-US" sz="1200">
                <a:solidFill>
                  <a:srgbClr val="154273"/>
                </a:solidFill>
              </a:rPr>
              <a:t>/people/</a:t>
            </a:r>
            <a:r>
              <a:rPr lang="en-US" sz="1200" err="1">
                <a:solidFill>
                  <a:srgbClr val="154273"/>
                </a:solidFill>
              </a:rPr>
              <a:t>thompson</a:t>
            </a:r>
            <a:r>
              <a:rPr lang="en-US" sz="1200">
                <a:solidFill>
                  <a:srgbClr val="154273"/>
                </a:solidFill>
              </a:rPr>
              <a:t>/WP1/</a:t>
            </a:r>
            <a:r>
              <a:rPr lang="en-US" sz="1200" err="1">
                <a:solidFill>
                  <a:srgbClr val="154273"/>
                </a:solidFill>
              </a:rPr>
              <a:t>wetVdry</a:t>
            </a:r>
            <a:r>
              <a:rPr lang="en-US" sz="1200">
                <a:solidFill>
                  <a:srgbClr val="154273"/>
                </a:solidFill>
              </a:rPr>
              <a:t>/CESM_scatter_26032025.ipynb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03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Figure: 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/WP1/</a:t>
            </a:r>
            <a:r>
              <a:rPr lang="en-US" err="1"/>
              <a:t>wetVdry</a:t>
            </a:r>
            <a:r>
              <a:rPr lang="en-US"/>
              <a:t>/</a:t>
            </a:r>
            <a:r>
              <a:rPr lang="en-US" err="1"/>
              <a:t>IFS_limburg</a:t>
            </a:r>
            <a:r>
              <a:rPr lang="en-US"/>
              <a:t>/ifs_24hr_19022025.ipynb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4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CEAD-8057-E007-60F0-7EFC6D3C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7598E-A748-547E-141B-989E3EB0E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BDCE6-F347-0414-10B7-77E6C9A0A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Figure: 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/WP1/</a:t>
            </a:r>
            <a:r>
              <a:rPr lang="en-US" err="1"/>
              <a:t>wetVdry</a:t>
            </a:r>
            <a:r>
              <a:rPr lang="en-US"/>
              <a:t>/</a:t>
            </a:r>
            <a:r>
              <a:rPr lang="en-US" err="1"/>
              <a:t>IFS_limburg</a:t>
            </a:r>
            <a:r>
              <a:rPr lang="en-US"/>
              <a:t>/ifs_24hr_19022025.ipynb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9F661-584E-C72B-2755-67C555FA7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6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4A24-EF2B-6F3C-AD6F-1B5925BD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E271A-8FD2-9D50-D363-5C9050686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EE834-A599-F4BE-A21E-136758C50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Figure: /</a:t>
            </a:r>
            <a:r>
              <a:rPr lang="en-US" err="1"/>
              <a:t>usr</a:t>
            </a:r>
            <a:r>
              <a:rPr lang="en-US"/>
              <a:t>/people/</a:t>
            </a:r>
            <a:r>
              <a:rPr lang="en-US" err="1"/>
              <a:t>thompson</a:t>
            </a:r>
            <a:r>
              <a:rPr lang="en-US"/>
              <a:t>/WP1/</a:t>
            </a:r>
            <a:r>
              <a:rPr lang="en-US" err="1"/>
              <a:t>wetVdry</a:t>
            </a:r>
            <a:r>
              <a:rPr lang="en-US"/>
              <a:t>/</a:t>
            </a:r>
            <a:r>
              <a:rPr lang="en-US" err="1"/>
              <a:t>IFS_limburg</a:t>
            </a:r>
            <a:r>
              <a:rPr lang="en-US"/>
              <a:t>/ifs_24hr_19022025.ipynb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299AE-B818-E829-5C0E-1591E17AB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13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54273"/>
                </a:solidFill>
              </a:rPr>
              <a:t>/</a:t>
            </a:r>
            <a:r>
              <a:rPr lang="en-US" sz="1200" err="1">
                <a:solidFill>
                  <a:srgbClr val="154273"/>
                </a:solidFill>
              </a:rPr>
              <a:t>usr</a:t>
            </a:r>
            <a:r>
              <a:rPr lang="en-US" sz="1200">
                <a:solidFill>
                  <a:srgbClr val="154273"/>
                </a:solidFill>
              </a:rPr>
              <a:t>/people/</a:t>
            </a:r>
            <a:r>
              <a:rPr lang="en-US" sz="1200" err="1">
                <a:solidFill>
                  <a:srgbClr val="154273"/>
                </a:solidFill>
              </a:rPr>
              <a:t>thompson</a:t>
            </a:r>
            <a:r>
              <a:rPr lang="en-US" sz="1200">
                <a:solidFill>
                  <a:srgbClr val="154273"/>
                </a:solidFill>
              </a:rPr>
              <a:t>/WP1/boosting/wetdry_paperfigure_26032025.ipynb</a:t>
            </a:r>
            <a:endParaRPr lang="en-US" sz="1200">
              <a:solidFill>
                <a:srgbClr val="154273"/>
              </a:solidFill>
              <a:ea typeface="Verdana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48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0DF50-1980-4451-8D76-9C8E2668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62391-6588-115D-286C-263902082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1FE8AD-9ED7-8EC1-A940-857AB9F9E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54273"/>
                </a:solidFill>
              </a:rPr>
              <a:t>/</a:t>
            </a:r>
            <a:r>
              <a:rPr lang="en-US" sz="1200" err="1">
                <a:solidFill>
                  <a:srgbClr val="154273"/>
                </a:solidFill>
              </a:rPr>
              <a:t>usr</a:t>
            </a:r>
            <a:r>
              <a:rPr lang="en-US" sz="1200">
                <a:solidFill>
                  <a:srgbClr val="154273"/>
                </a:solidFill>
              </a:rPr>
              <a:t>/people/</a:t>
            </a:r>
            <a:r>
              <a:rPr lang="en-US" sz="1200" err="1">
                <a:solidFill>
                  <a:srgbClr val="154273"/>
                </a:solidFill>
              </a:rPr>
              <a:t>thompson</a:t>
            </a:r>
            <a:r>
              <a:rPr lang="en-US" sz="1200">
                <a:solidFill>
                  <a:srgbClr val="154273"/>
                </a:solidFill>
              </a:rPr>
              <a:t>/WP1/boosting/wetdry_paperfigure_26032025.ipynb</a:t>
            </a:r>
            <a:endParaRPr lang="en-US" sz="1200">
              <a:solidFill>
                <a:srgbClr val="154273"/>
              </a:solidFill>
              <a:ea typeface="Verdana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2D382-D940-520A-3043-8B26D6B0C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23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54273"/>
                </a:solidFill>
              </a:rPr>
              <a:t>/</a:t>
            </a:r>
            <a:r>
              <a:rPr lang="en-US" sz="1200" err="1">
                <a:solidFill>
                  <a:srgbClr val="154273"/>
                </a:solidFill>
              </a:rPr>
              <a:t>usr</a:t>
            </a:r>
            <a:r>
              <a:rPr lang="en-US" sz="1200">
                <a:solidFill>
                  <a:srgbClr val="154273"/>
                </a:solidFill>
              </a:rPr>
              <a:t>/people/</a:t>
            </a:r>
            <a:r>
              <a:rPr lang="en-US" sz="1200" err="1">
                <a:solidFill>
                  <a:srgbClr val="154273"/>
                </a:solidFill>
              </a:rPr>
              <a:t>thompson</a:t>
            </a:r>
            <a:r>
              <a:rPr lang="en-US" sz="1200">
                <a:solidFill>
                  <a:srgbClr val="154273"/>
                </a:solidFill>
              </a:rPr>
              <a:t>/WP1/boosting/wetdry_paperfigure_26032025.ipynb</a:t>
            </a:r>
            <a:endParaRPr lang="en-US" sz="1200">
              <a:solidFill>
                <a:srgbClr val="154273"/>
              </a:solidFill>
              <a:ea typeface="Verdana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83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43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April 28, 2025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April 28, 2025</a:t>
            </a:fld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April 28, 2025</a:t>
            </a:fld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April 28, 2025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April 28, 2025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April 28, 2025</a:t>
            </a:fld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April 28,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April 28,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April 28,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April 28, 2025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April 28,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April 28,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April 28, 2025</a:t>
            </a:fld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April 28, 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April 28,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28, 2025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April 28,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April 28, 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April 28, 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April 28, 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7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April 28, 2025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April 28, 2025</a:t>
            </a:fld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April 28, 2025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April 28, 2025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April 28, 2025</a:t>
            </a:fld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</a:t>
            </a:r>
            <a:r>
              <a:rPr lang="nl-NL" err="1"/>
              <a:t>Institute</a:t>
            </a:r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  <p:sldLayoutId id="2147483750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wcd-3-1311-2022" TargetMode="External"/><Relationship Id="rId2" Type="http://schemas.openxmlformats.org/officeDocument/2006/relationships/hyperlink" Target="https://doi.org/10.1002/asl.1260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dx.doi.org/10.2139/ssrn.5122288" TargetMode="External"/><Relationship Id="rId4" Type="http://schemas.openxmlformats.org/officeDocument/2006/relationships/hyperlink" Target="https://doi.org/10.1038/s41467-023-40112-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>
          <a:xfrm>
            <a:off x="6124427" y="5031398"/>
            <a:ext cx="5905370" cy="1285224"/>
          </a:xfrm>
        </p:spPr>
        <p:txBody>
          <a:bodyPr/>
          <a:lstStyle/>
          <a:p>
            <a:r>
              <a:rPr lang="en-US" sz="2400"/>
              <a:t>Vikki Thompson</a:t>
            </a:r>
            <a:endParaRPr lang="en-US" sz="1800">
              <a:ea typeface="Verdana"/>
            </a:endParaRPr>
          </a:p>
          <a:p>
            <a:endParaRPr lang="en-US">
              <a:ea typeface="Verdana"/>
            </a:endParaRPr>
          </a:p>
          <a:p>
            <a:r>
              <a:rPr lang="en-US" sz="2200">
                <a:latin typeface="Aptos"/>
                <a:ea typeface="Verdana"/>
              </a:rPr>
              <a:t>Rikke Stoffels, Hylke de Vries, Geert Lenderink, Erich Fischer, Dim Coumou, Sarah Kew</a:t>
            </a:r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124427" y="1715144"/>
            <a:ext cx="5876944" cy="2237431"/>
          </a:xfrm>
        </p:spPr>
        <p:txBody>
          <a:bodyPr>
            <a:noAutofit/>
          </a:bodyPr>
          <a:lstStyle/>
          <a:p>
            <a:r>
              <a:rPr lang="en-US">
                <a:latin typeface="Aptos"/>
              </a:rPr>
              <a:t>Was the Western European rainfall of July 2021 the worst case scenario?</a:t>
            </a:r>
            <a:endParaRPr lang="en-US"/>
          </a:p>
        </p:txBody>
      </p:sp>
      <p:pic>
        <p:nvPicPr>
          <p:cNvPr id="2" name="Picture 1" descr="A blue logo with a lion and wings&#10;&#10;Description automatically generated">
            <a:extLst>
              <a:ext uri="{FF2B5EF4-FFF2-40B4-BE49-F238E27FC236}">
                <a16:creationId xmlns:a16="http://schemas.microsoft.com/office/drawing/2014/main" id="{1027E11A-57A9-DC04-36B2-FE4D7747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686" y="-6291"/>
            <a:ext cx="2604100" cy="19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B6EDF0-F7BF-5532-6ACD-44A89200E1F7}"/>
              </a:ext>
            </a:extLst>
          </p:cNvPr>
          <p:cNvSpPr/>
          <p:nvPr/>
        </p:nvSpPr>
        <p:spPr>
          <a:xfrm>
            <a:off x="1163053" y="751331"/>
            <a:ext cx="9865894" cy="39447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E0886-19F5-36CD-340E-6564BA7D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BBB9D-CB9A-7E35-53A9-A4AF5029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</a:t>
            </a:r>
            <a:r>
              <a:rPr lang="nl-NL" err="1"/>
              <a:t>Institute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B5B0F-65FD-9616-D348-15BE2FE2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0DEA9F-7259-5EC5-EDD1-B3779BED9442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2EEF41-F34A-A1D7-A9C0-BDBF21644709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EF905D-1FCB-AE22-AB24-2CD1D6C2D055}"/>
              </a:ext>
            </a:extLst>
          </p:cNvPr>
          <p:cNvSpPr txBox="1">
            <a:spLocks/>
          </p:cNvSpPr>
          <p:nvPr/>
        </p:nvSpPr>
        <p:spPr>
          <a:xfrm>
            <a:off x="4791279" y="5260946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F4633C6-AE10-E25D-DD1C-3C4D32E8DA15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DAFEF9-D774-45E2-0A7F-1CAB9E885C33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D58B67-A5A1-1ECC-8C6F-8A5FA61F7CA4}"/>
              </a:ext>
            </a:extLst>
          </p:cNvPr>
          <p:cNvSpPr/>
          <p:nvPr/>
        </p:nvSpPr>
        <p:spPr>
          <a:xfrm>
            <a:off x="2887925" y="4777576"/>
            <a:ext cx="8509413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BC81FE-BD35-BA80-55D8-6D4F3C71718C}"/>
              </a:ext>
            </a:extLst>
          </p:cNvPr>
          <p:cNvSpPr>
            <a:spLocks noGrp="1"/>
          </p:cNvSpPr>
          <p:nvPr/>
        </p:nvSpPr>
        <p:spPr>
          <a:xfrm>
            <a:off x="2961777" y="4789748"/>
            <a:ext cx="8521081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High rainfall events tend to have stronger analogues</a:t>
            </a:r>
          </a:p>
          <a:p>
            <a:endParaRPr lang="en-US" sz="2400">
              <a:solidFill>
                <a:schemeClr val="bg1"/>
              </a:solidFill>
              <a:ea typeface="Verdan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637D88-DC6D-8CA1-3CA0-67270C30C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37" y="962390"/>
            <a:ext cx="9316326" cy="3563086"/>
          </a:xfrm>
          <a:prstGeom prst="rect">
            <a:avLst/>
          </a:prstGeom>
        </p:spPr>
      </p:pic>
      <p:sp>
        <p:nvSpPr>
          <p:cNvPr id="3" name="Subtitle 9">
            <a:extLst>
              <a:ext uri="{FF2B5EF4-FFF2-40B4-BE49-F238E27FC236}">
                <a16:creationId xmlns:a16="http://schemas.microsoft.com/office/drawing/2014/main" id="{3DCFD6B2-954D-F9BD-E422-9E6862A4B54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309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AC040-CDD5-5015-4B50-C98873D6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E13C3A-4875-42FE-8088-F6BD21679244}"/>
              </a:ext>
            </a:extLst>
          </p:cNvPr>
          <p:cNvSpPr/>
          <p:nvPr/>
        </p:nvSpPr>
        <p:spPr>
          <a:xfrm>
            <a:off x="1163053" y="751331"/>
            <a:ext cx="9865894" cy="39447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CB4CF-93A9-3B64-7A45-447A02FC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96C4-2B3F-99C6-EE7E-8EFCCA97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</a:t>
            </a:r>
            <a:r>
              <a:rPr lang="nl-NL" err="1"/>
              <a:t>Institute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51B33-46C4-BE39-370F-F41512A8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1CB6D59-826C-FB1E-D4FD-D724E90AC03F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AEE31A-76E7-B27E-1FF4-8BE4916F90B3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28D898-7C07-E5F8-0DB2-EF40FC11420C}"/>
              </a:ext>
            </a:extLst>
          </p:cNvPr>
          <p:cNvSpPr txBox="1">
            <a:spLocks/>
          </p:cNvSpPr>
          <p:nvPr/>
        </p:nvSpPr>
        <p:spPr>
          <a:xfrm>
            <a:off x="4791279" y="5260946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EAA9455-67B3-DEE8-CC9B-CB7478C0F3CF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2758BE2-A54B-14EB-3051-8E74DEB27870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E511C4-E446-D75F-A826-8F1B8BD7C1CC}"/>
              </a:ext>
            </a:extLst>
          </p:cNvPr>
          <p:cNvSpPr/>
          <p:nvPr/>
        </p:nvSpPr>
        <p:spPr>
          <a:xfrm>
            <a:off x="2887925" y="4777576"/>
            <a:ext cx="8509413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542DDD-F03E-FD26-57D5-469BE9004B6E}"/>
              </a:ext>
            </a:extLst>
          </p:cNvPr>
          <p:cNvSpPr>
            <a:spLocks noGrp="1"/>
          </p:cNvSpPr>
          <p:nvPr/>
        </p:nvSpPr>
        <p:spPr>
          <a:xfrm>
            <a:off x="2961777" y="4789748"/>
            <a:ext cx="8521081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High rainfall events tend to have stronger analogues</a:t>
            </a:r>
          </a:p>
          <a:p>
            <a:endParaRPr lang="en-US" sz="2400">
              <a:solidFill>
                <a:schemeClr val="bg1"/>
              </a:solidFill>
              <a:ea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5417D-A870-D5B9-944D-3206AC97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37" y="962390"/>
            <a:ext cx="9316326" cy="35630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A1EA131-9C39-9191-9582-4E5E1CA9B228}"/>
              </a:ext>
            </a:extLst>
          </p:cNvPr>
          <p:cNvSpPr/>
          <p:nvPr/>
        </p:nvSpPr>
        <p:spPr>
          <a:xfrm>
            <a:off x="1870870" y="1324702"/>
            <a:ext cx="1736703" cy="165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91BFC0-0067-605C-8CD7-8A0F75B211F4}"/>
              </a:ext>
            </a:extLst>
          </p:cNvPr>
          <p:cNvSpPr/>
          <p:nvPr/>
        </p:nvSpPr>
        <p:spPr>
          <a:xfrm>
            <a:off x="6274279" y="1163981"/>
            <a:ext cx="1736703" cy="165118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09034ACC-D113-B252-903D-57C95D117E9B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43868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FE47-D7CA-A84F-3EA0-A36A9EB23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33CEFDE-F4E5-8552-9053-6BA47F2AEAFC}"/>
              </a:ext>
            </a:extLst>
          </p:cNvPr>
          <p:cNvSpPr/>
          <p:nvPr/>
        </p:nvSpPr>
        <p:spPr>
          <a:xfrm>
            <a:off x="1163053" y="751331"/>
            <a:ext cx="9865894" cy="39447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F3935-E989-77A5-C05E-2A449E66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D8323-CCFE-99C7-E245-1AC78593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AA139-C397-62A6-5A5C-AF4C82CF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4B88B7-7E5E-76CC-1118-2BF6556B16D0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56DF3D-36BB-1AFD-7F6B-3EDAE2945A33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689094-9F57-B565-8B5A-DA07001E1117}"/>
              </a:ext>
            </a:extLst>
          </p:cNvPr>
          <p:cNvSpPr txBox="1">
            <a:spLocks/>
          </p:cNvSpPr>
          <p:nvPr/>
        </p:nvSpPr>
        <p:spPr>
          <a:xfrm>
            <a:off x="4791279" y="5260946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9A2E4E-24A1-FFC1-FEBE-C658A266C1E8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3DF1AA7-E1F6-1871-6D21-A16AC49D352B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06DA35-25A7-C1CD-C59F-6FE6989FCCA4}"/>
              </a:ext>
            </a:extLst>
          </p:cNvPr>
          <p:cNvSpPr/>
          <p:nvPr/>
        </p:nvSpPr>
        <p:spPr>
          <a:xfrm>
            <a:off x="2887925" y="4777576"/>
            <a:ext cx="8509413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2F3145-A720-C7A3-A0F0-51CF12C4C7BD}"/>
              </a:ext>
            </a:extLst>
          </p:cNvPr>
          <p:cNvSpPr>
            <a:spLocks noGrp="1"/>
          </p:cNvSpPr>
          <p:nvPr/>
        </p:nvSpPr>
        <p:spPr>
          <a:xfrm>
            <a:off x="2961777" y="4789748"/>
            <a:ext cx="8521081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High rainfall events tend to have stronger analogues but some low rainfall events do too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8553A-6B7F-199E-B84E-B3949A98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37" y="967665"/>
            <a:ext cx="9316326" cy="35630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777B2C8-E6EA-FB56-C5A2-542D0B8C71BD}"/>
              </a:ext>
            </a:extLst>
          </p:cNvPr>
          <p:cNvSpPr/>
          <p:nvPr/>
        </p:nvSpPr>
        <p:spPr>
          <a:xfrm>
            <a:off x="2651686" y="3630070"/>
            <a:ext cx="486220" cy="5371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4F345E-3CA1-9EE7-26F5-2E7575A2EF1F}"/>
              </a:ext>
            </a:extLst>
          </p:cNvPr>
          <p:cNvSpPr/>
          <p:nvPr/>
        </p:nvSpPr>
        <p:spPr>
          <a:xfrm>
            <a:off x="6739593" y="3545009"/>
            <a:ext cx="486219" cy="5371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C1DC3728-7245-D64C-F4CE-AB14CC25E28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9474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220AA-9F88-DB11-8CF7-50F02C1B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FFEC47-A05B-5DAA-6565-CC10BF790CB5}"/>
              </a:ext>
            </a:extLst>
          </p:cNvPr>
          <p:cNvSpPr/>
          <p:nvPr/>
        </p:nvSpPr>
        <p:spPr>
          <a:xfrm>
            <a:off x="502979" y="1058779"/>
            <a:ext cx="5590682" cy="395087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86D33-F7C9-EC33-9086-48FDA16E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8471" y="6524473"/>
            <a:ext cx="5003800" cy="264272"/>
          </a:xfrm>
        </p:spPr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9191E-9D9D-7B1E-EC74-DBDDC549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8471" y="6202398"/>
            <a:ext cx="5003800" cy="322075"/>
          </a:xfrm>
        </p:spPr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DC02E-718E-8DE3-1FE8-63B16445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997C4D-C43E-8E9D-45C9-85F94FDB4980}"/>
              </a:ext>
            </a:extLst>
          </p:cNvPr>
          <p:cNvSpPr/>
          <p:nvPr/>
        </p:nvSpPr>
        <p:spPr>
          <a:xfrm>
            <a:off x="6540233" y="3263346"/>
            <a:ext cx="5590682" cy="35245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FDD54-5C04-0836-9A19-642DF1F9BD85}"/>
              </a:ext>
            </a:extLst>
          </p:cNvPr>
          <p:cNvSpPr txBox="1"/>
          <p:nvPr/>
        </p:nvSpPr>
        <p:spPr>
          <a:xfrm>
            <a:off x="7433378" y="3322659"/>
            <a:ext cx="400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14:00 Thursday Poster X5.171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16F595-4E13-71D4-57F1-C0D4402C5DCD}"/>
              </a:ext>
            </a:extLst>
          </p:cNvPr>
          <p:cNvSpPr/>
          <p:nvPr/>
        </p:nvSpPr>
        <p:spPr>
          <a:xfrm>
            <a:off x="6923739" y="1283949"/>
            <a:ext cx="4305735" cy="111935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6B338-61DB-BABD-C8AA-9043E6E6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194" y="3713360"/>
            <a:ext cx="5210902" cy="2886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EE9802-22E3-4A1C-644F-57BC37F9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32" y="1487069"/>
            <a:ext cx="4290714" cy="306230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3EE0320-4B88-5A83-3B64-59FEAB7BF86B}"/>
              </a:ext>
            </a:extLst>
          </p:cNvPr>
          <p:cNvSpPr>
            <a:spLocks noGrp="1"/>
          </p:cNvSpPr>
          <p:nvPr/>
        </p:nvSpPr>
        <p:spPr>
          <a:xfrm>
            <a:off x="7169633" y="1108878"/>
            <a:ext cx="3863325" cy="1456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ea typeface="Verdana"/>
              </a:rPr>
              <a:t>Analogue methods work better for other event types</a:t>
            </a:r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D1C799E3-F85D-2DDD-6928-7476D1E514CC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6114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BCE47-3BE0-CC6D-6F5F-BDF3D5EA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E9DD6C-9F29-6D15-2A7E-2EFD9C0AF58B}"/>
              </a:ext>
            </a:extLst>
          </p:cNvPr>
          <p:cNvSpPr/>
          <p:nvPr/>
        </p:nvSpPr>
        <p:spPr>
          <a:xfrm>
            <a:off x="1163053" y="751331"/>
            <a:ext cx="9865894" cy="39447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646F4-3535-FFE7-664B-E07CC44F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C92CB-E615-B32D-D2A0-1FF2161C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</a:t>
            </a:r>
            <a:r>
              <a:rPr lang="nl-NL" err="1"/>
              <a:t>Institute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7D61-AB9D-E9C1-64E8-E922C834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C8283A-DC84-534C-06B9-3520D7D01D28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5AD845-9FEC-F35D-AEA6-96C6A2000E9C}"/>
              </a:ext>
            </a:extLst>
          </p:cNvPr>
          <p:cNvSpPr txBox="1">
            <a:spLocks/>
          </p:cNvSpPr>
          <p:nvPr/>
        </p:nvSpPr>
        <p:spPr>
          <a:xfrm>
            <a:off x="6553199" y="6077030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E3C9C4-DF96-E44A-489A-EDDD32C688D7}"/>
              </a:ext>
            </a:extLst>
          </p:cNvPr>
          <p:cNvSpPr/>
          <p:nvPr/>
        </p:nvSpPr>
        <p:spPr>
          <a:xfrm>
            <a:off x="5485909" y="5865045"/>
            <a:ext cx="6599488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40929E-B591-10A1-A27A-940B9E0EBAB0}"/>
              </a:ext>
            </a:extLst>
          </p:cNvPr>
          <p:cNvSpPr txBox="1">
            <a:spLocks/>
          </p:cNvSpPr>
          <p:nvPr/>
        </p:nvSpPr>
        <p:spPr>
          <a:xfrm>
            <a:off x="4791279" y="5260946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C54D25B-D13C-5A0E-CB9B-8EA4DBA213E2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3180F2A-D777-0466-EA13-9BA6AD361B05}"/>
              </a:ext>
            </a:extLst>
          </p:cNvPr>
          <p:cNvSpPr txBox="1">
            <a:spLocks/>
          </p:cNvSpPr>
          <p:nvPr/>
        </p:nvSpPr>
        <p:spPr>
          <a:xfrm>
            <a:off x="4791279" y="511656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BCC5D5-629D-9229-EE43-839B344CC66B}"/>
              </a:ext>
            </a:extLst>
          </p:cNvPr>
          <p:cNvSpPr/>
          <p:nvPr/>
        </p:nvSpPr>
        <p:spPr>
          <a:xfrm>
            <a:off x="2887925" y="4777576"/>
            <a:ext cx="8509413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52E67B-87EC-AA80-D54A-99426410C1B9}"/>
              </a:ext>
            </a:extLst>
          </p:cNvPr>
          <p:cNvSpPr>
            <a:spLocks noGrp="1"/>
          </p:cNvSpPr>
          <p:nvPr/>
        </p:nvSpPr>
        <p:spPr>
          <a:xfrm>
            <a:off x="5688021" y="5881603"/>
            <a:ext cx="6195263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Unprecedented events in CESM not identified as analogues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F5596E-DFA3-9B51-7EEE-2DF350848267}"/>
              </a:ext>
            </a:extLst>
          </p:cNvPr>
          <p:cNvSpPr>
            <a:spLocks noGrp="1"/>
          </p:cNvSpPr>
          <p:nvPr/>
        </p:nvSpPr>
        <p:spPr>
          <a:xfrm>
            <a:off x="2961777" y="4789748"/>
            <a:ext cx="8521081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High rainfall events tend to have stronger analogues but some low rainfall events do too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4C3773-5304-F7F4-B73D-9DC860B6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37" y="967665"/>
            <a:ext cx="9316326" cy="356308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594E1EC-7256-EF8F-D107-636153A892C9}"/>
              </a:ext>
            </a:extLst>
          </p:cNvPr>
          <p:cNvSpPr/>
          <p:nvPr/>
        </p:nvSpPr>
        <p:spPr>
          <a:xfrm>
            <a:off x="7738026" y="1274979"/>
            <a:ext cx="716464" cy="65756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9">
            <a:extLst>
              <a:ext uri="{FF2B5EF4-FFF2-40B4-BE49-F238E27FC236}">
                <a16:creationId xmlns:a16="http://schemas.microsoft.com/office/drawing/2014/main" id="{A1461760-857A-3914-9D69-FD2A8C328C6C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70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B1662-FB6A-2E09-8F7A-40579D7F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ECFCA3-2DBA-5246-257B-10B09C80C3A1}"/>
              </a:ext>
            </a:extLst>
          </p:cNvPr>
          <p:cNvSpPr/>
          <p:nvPr/>
        </p:nvSpPr>
        <p:spPr>
          <a:xfrm>
            <a:off x="215267" y="1827311"/>
            <a:ext cx="11675755" cy="279995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B16AC-EBE6-B01E-5DF9-AC8CCA9F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B3043-D034-5C18-1E5F-A34C69EA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B18BC-EAD0-074D-9A09-E8E1D5CF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E866FCC-C45A-B681-2C61-280931A921CA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2" name="Content Placeholder 10" descr="A map of different weather conditions&#10;&#10;AI-generated content may be incorrect.">
            <a:extLst>
              <a:ext uri="{FF2B5EF4-FFF2-40B4-BE49-F238E27FC236}">
                <a16:creationId xmlns:a16="http://schemas.microsoft.com/office/drawing/2014/main" id="{5DF7F8D8-C6E3-16C0-EACB-DB8F6FB28864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 t="14589" r="8429" b="22538"/>
          <a:stretch/>
        </p:blipFill>
        <p:spPr>
          <a:xfrm>
            <a:off x="655465" y="2229748"/>
            <a:ext cx="9789225" cy="1903006"/>
          </a:xfrm>
          <a:prstGeom prst="rect">
            <a:avLst/>
          </a:prstGeom>
        </p:spPr>
      </p:pic>
      <p:pic>
        <p:nvPicPr>
          <p:cNvPr id="9" name="Content Placeholder 10" descr="A map of different weather conditions&#10;&#10;AI-generated content may be incorrect.">
            <a:extLst>
              <a:ext uri="{FF2B5EF4-FFF2-40B4-BE49-F238E27FC236}">
                <a16:creationId xmlns:a16="http://schemas.microsoft.com/office/drawing/2014/main" id="{C5D0CD0C-B3AC-0455-FD70-1F5B7F02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423" r="-409" b="937"/>
          <a:stretch/>
        </p:blipFill>
        <p:spPr>
          <a:xfrm>
            <a:off x="10835048" y="1883541"/>
            <a:ext cx="627180" cy="25864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A04A34-9A65-D561-B101-48E404AB1837}"/>
              </a:ext>
            </a:extLst>
          </p:cNvPr>
          <p:cNvSpPr>
            <a:spLocks noGrp="1"/>
          </p:cNvSpPr>
          <p:nvPr/>
        </p:nvSpPr>
        <p:spPr>
          <a:xfrm>
            <a:off x="271849" y="838800"/>
            <a:ext cx="8950410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Unprecedented events in model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1424B1-C67A-DA07-1238-91D177EDFD51}"/>
              </a:ext>
            </a:extLst>
          </p:cNvPr>
          <p:cNvSpPr/>
          <p:nvPr/>
        </p:nvSpPr>
        <p:spPr>
          <a:xfrm>
            <a:off x="1924619" y="4998877"/>
            <a:ext cx="7979026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A699EB8-BD26-5A1B-83C3-83E79FD84139}"/>
              </a:ext>
            </a:extLst>
          </p:cNvPr>
          <p:cNvSpPr>
            <a:spLocks noGrp="1"/>
          </p:cNvSpPr>
          <p:nvPr/>
        </p:nvSpPr>
        <p:spPr>
          <a:xfrm>
            <a:off x="2073874" y="5009207"/>
            <a:ext cx="8003062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Other dynamics can also lead to extreme rainfall </a:t>
            </a:r>
          </a:p>
        </p:txBody>
      </p:sp>
    </p:spTree>
    <p:extLst>
      <p:ext uri="{BB962C8B-B14F-4D97-AF65-F5344CB8AC3E}">
        <p14:creationId xmlns:p14="http://schemas.microsoft.com/office/powerpoint/2010/main" val="237132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C7B26-B186-27F9-E31A-4AE282B47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EF99C2-BC3D-8C4D-2636-766FA87596C4}"/>
              </a:ext>
            </a:extLst>
          </p:cNvPr>
          <p:cNvSpPr txBox="1"/>
          <p:nvPr/>
        </p:nvSpPr>
        <p:spPr>
          <a:xfrm>
            <a:off x="-96982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7E9CC-88E6-E211-DDC4-571FE3B0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1F6FB-F90C-838B-2966-01AB29F2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68064-5D50-A845-2C91-B2019373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07032B3F-BDC6-3AAC-FF53-6710637F2BCF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3492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35D1-9962-5CED-B83F-8BD342A1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E8DE0-EF2D-8291-7754-9DAA0B61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5AD7D-0110-1CA3-B567-4FFB2E5E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F3E4-CEE0-4498-FCA2-E78FBCED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178F1F-B3F0-AB3A-8519-0E89C0D7A08F}"/>
              </a:ext>
            </a:extLst>
          </p:cNvPr>
          <p:cNvSpPr/>
          <p:nvPr/>
        </p:nvSpPr>
        <p:spPr>
          <a:xfrm>
            <a:off x="0" y="4933756"/>
            <a:ext cx="3394463" cy="670998"/>
          </a:xfrm>
          <a:prstGeom prst="roundRect">
            <a:avLst/>
          </a:prstGeom>
          <a:noFill/>
          <a:ln w="38100">
            <a:solidFill>
              <a:srgbClr val="1542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B2247-A27A-268F-2E3E-B9A9F2017AA2}"/>
              </a:ext>
            </a:extLst>
          </p:cNvPr>
          <p:cNvSpPr txBox="1"/>
          <p:nvPr/>
        </p:nvSpPr>
        <p:spPr>
          <a:xfrm>
            <a:off x="-96982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B697F227-E4EF-DE1B-1879-2DDA3474D441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740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11BB8-3CA7-9EE1-3DF4-390153AE6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C16305-6BA5-32F9-EB45-9538284C3E0A}"/>
              </a:ext>
            </a:extLst>
          </p:cNvPr>
          <p:cNvSpPr/>
          <p:nvPr/>
        </p:nvSpPr>
        <p:spPr>
          <a:xfrm>
            <a:off x="482996" y="1568947"/>
            <a:ext cx="5384107" cy="399188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BEAFB-5781-F049-2114-4BD9E3C5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2F7F4-AD68-8FCB-62BC-2902B4926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7B76-57D9-AFDF-24A9-132507B5B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D599DD3B-8DEF-1313-498C-18702848187A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EB2F6-F285-B090-F471-39716B1439E7}"/>
              </a:ext>
            </a:extLst>
          </p:cNvPr>
          <p:cNvSpPr>
            <a:spLocks noGrp="1"/>
          </p:cNvSpPr>
          <p:nvPr/>
        </p:nvSpPr>
        <p:spPr>
          <a:xfrm>
            <a:off x="271849" y="694638"/>
            <a:ext cx="9090591" cy="87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Event was forecast a few days ahead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8E6A46-C1E6-8FA6-A9B7-62D47AF1FB19}"/>
              </a:ext>
            </a:extLst>
          </p:cNvPr>
          <p:cNvSpPr/>
          <p:nvPr/>
        </p:nvSpPr>
        <p:spPr>
          <a:xfrm>
            <a:off x="6032403" y="2085357"/>
            <a:ext cx="5867474" cy="7324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4AD97-2D89-98DC-A554-29C9D575CE31}"/>
              </a:ext>
            </a:extLst>
          </p:cNvPr>
          <p:cNvSpPr>
            <a:spLocks noGrp="1"/>
          </p:cNvSpPr>
          <p:nvPr/>
        </p:nvSpPr>
        <p:spPr>
          <a:xfrm>
            <a:off x="6207826" y="2085357"/>
            <a:ext cx="5690287" cy="74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Forecasts for 14</a:t>
            </a:r>
            <a:r>
              <a:rPr lang="en-US" sz="2400" baseline="30000">
                <a:solidFill>
                  <a:schemeClr val="bg1"/>
                </a:solidFill>
                <a:ea typeface="Verdana"/>
              </a:rPr>
              <a:t>th</a:t>
            </a:r>
            <a:r>
              <a:rPr lang="en-US" sz="2400">
                <a:solidFill>
                  <a:schemeClr val="bg1"/>
                </a:solidFill>
                <a:ea typeface="Verdana"/>
              </a:rPr>
              <a:t> July daily rainfall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77A0E8-BD85-0DAB-33C4-4590F9182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936253"/>
            <a:ext cx="5067300" cy="335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BDD71D-7ADE-1B56-F56F-B6463BCD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01" y="1932418"/>
            <a:ext cx="50673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5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DC689-0AC0-0FD9-BA52-80213BE83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9514C3-E397-11A2-1BF2-12AF4815A6A6}"/>
              </a:ext>
            </a:extLst>
          </p:cNvPr>
          <p:cNvSpPr/>
          <p:nvPr/>
        </p:nvSpPr>
        <p:spPr>
          <a:xfrm>
            <a:off x="482996" y="1568947"/>
            <a:ext cx="5384107" cy="399188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090A7-87CB-D7C6-EE3A-69BD938D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178FD-640A-020A-6214-9A1D1B86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E76F9-C51A-B125-B341-3E2D9F97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251403E8-4B78-84F8-BA83-DBDDB390F1CB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9CCCB-5271-5F17-2667-1806F05BB34D}"/>
              </a:ext>
            </a:extLst>
          </p:cNvPr>
          <p:cNvSpPr/>
          <p:nvPr/>
        </p:nvSpPr>
        <p:spPr>
          <a:xfrm>
            <a:off x="6032403" y="2085357"/>
            <a:ext cx="5867474" cy="73243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0D7BB2-2740-740F-2FE1-DFCA1B2D566D}"/>
              </a:ext>
            </a:extLst>
          </p:cNvPr>
          <p:cNvSpPr>
            <a:spLocks noGrp="1"/>
          </p:cNvSpPr>
          <p:nvPr/>
        </p:nvSpPr>
        <p:spPr>
          <a:xfrm>
            <a:off x="6207826" y="2085357"/>
            <a:ext cx="5690287" cy="740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Forecasts for 14</a:t>
            </a:r>
            <a:r>
              <a:rPr lang="en-US" sz="2400" baseline="30000">
                <a:solidFill>
                  <a:schemeClr val="bg1"/>
                </a:solidFill>
                <a:ea typeface="Verdana"/>
              </a:rPr>
              <a:t>th</a:t>
            </a:r>
            <a:r>
              <a:rPr lang="en-US" sz="2400">
                <a:solidFill>
                  <a:schemeClr val="bg1"/>
                </a:solidFill>
                <a:ea typeface="Verdana"/>
              </a:rPr>
              <a:t> July daily rainfall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68E450-EEE5-438F-1AD8-FEE095068A29}"/>
              </a:ext>
            </a:extLst>
          </p:cNvPr>
          <p:cNvSpPr/>
          <p:nvPr/>
        </p:nvSpPr>
        <p:spPr>
          <a:xfrm>
            <a:off x="6016324" y="3118105"/>
            <a:ext cx="5925063" cy="13870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1E98F4-5DA2-5737-64FD-F7E79EAA53B6}"/>
              </a:ext>
            </a:extLst>
          </p:cNvPr>
          <p:cNvSpPr>
            <a:spLocks noGrp="1"/>
          </p:cNvSpPr>
          <p:nvPr/>
        </p:nvSpPr>
        <p:spPr>
          <a:xfrm>
            <a:off x="6096000" y="3118106"/>
            <a:ext cx="5845387" cy="1395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Take the 5 wettest and driest ensemble members at first forecast with members above the event total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FCF362-AF2A-C5FD-E0BA-D1FEC21D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936253"/>
            <a:ext cx="5067300" cy="335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8EEADC8-059D-3A38-2436-52C4E33A6D86}"/>
              </a:ext>
            </a:extLst>
          </p:cNvPr>
          <p:cNvSpPr>
            <a:spLocks noGrp="1"/>
          </p:cNvSpPr>
          <p:nvPr/>
        </p:nvSpPr>
        <p:spPr>
          <a:xfrm>
            <a:off x="271849" y="694638"/>
            <a:ext cx="9090591" cy="87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Event was forecast a few days ahead</a:t>
            </a:r>
          </a:p>
        </p:txBody>
      </p:sp>
    </p:spTree>
    <p:extLst>
      <p:ext uri="{BB962C8B-B14F-4D97-AF65-F5344CB8AC3E}">
        <p14:creationId xmlns:p14="http://schemas.microsoft.com/office/powerpoint/2010/main" val="10416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15E10-A5FD-486C-AC4B-C4D61F25B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DA485-C608-583F-2AA0-C86987ED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8C7EFD-5381-666F-402F-1EB40AF571BB}"/>
              </a:ext>
            </a:extLst>
          </p:cNvPr>
          <p:cNvSpPr/>
          <p:nvPr/>
        </p:nvSpPr>
        <p:spPr>
          <a:xfrm>
            <a:off x="1749896" y="758384"/>
            <a:ext cx="9046623" cy="57725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C206E-5FCF-EB19-3D53-CBF7E7E4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2142-1FBC-2DE1-455B-47353B5B6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30484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A1B146AE-3BFF-8562-4B7A-9A7D87D19839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2" name="Picture 1" descr="A screenshot of a map&#10;&#10;AI-generated content may be incorrect.">
            <a:extLst>
              <a:ext uri="{FF2B5EF4-FFF2-40B4-BE49-F238E27FC236}">
                <a16:creationId xmlns:a16="http://schemas.microsoft.com/office/drawing/2014/main" id="{26C53B66-AF74-B512-9F5C-5EFA58F16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83" r="1209" b="58064"/>
          <a:stretch/>
        </p:blipFill>
        <p:spPr>
          <a:xfrm>
            <a:off x="1961489" y="1145550"/>
            <a:ext cx="8568642" cy="2875977"/>
          </a:xfrm>
          <a:prstGeom prst="rect">
            <a:avLst/>
          </a:prstGeom>
        </p:spPr>
      </p:pic>
      <p:pic>
        <p:nvPicPr>
          <p:cNvPr id="8" name="Picture 7" descr="A car in a flooded road&#10;&#10;Description automatically generated">
            <a:extLst>
              <a:ext uri="{FF2B5EF4-FFF2-40B4-BE49-F238E27FC236}">
                <a16:creationId xmlns:a16="http://schemas.microsoft.com/office/drawing/2014/main" id="{D8C59E88-859C-3ACA-52E7-31E8A677E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" t="4058" r="-211" b="-580"/>
          <a:stretch/>
        </p:blipFill>
        <p:spPr>
          <a:xfrm>
            <a:off x="2160011" y="4180506"/>
            <a:ext cx="3588158" cy="2082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9F5A0-9FC3-37D5-1775-043697E89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335" y="4169069"/>
            <a:ext cx="3521209" cy="21150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BA77B2C-3CDC-F704-9E73-7ACDCE1BB7E6}"/>
              </a:ext>
            </a:extLst>
          </p:cNvPr>
          <p:cNvSpPr>
            <a:spLocks noGrp="1"/>
          </p:cNvSpPr>
          <p:nvPr/>
        </p:nvSpPr>
        <p:spPr>
          <a:xfrm>
            <a:off x="271849" y="-5910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14th July 2021</a:t>
            </a:r>
          </a:p>
        </p:txBody>
      </p:sp>
    </p:spTree>
    <p:extLst>
      <p:ext uri="{BB962C8B-B14F-4D97-AF65-F5344CB8AC3E}">
        <p14:creationId xmlns:p14="http://schemas.microsoft.com/office/powerpoint/2010/main" val="393809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D1A06-0634-170E-CD8C-3934E7FA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94CFEF-6451-023F-8035-59473899FAF6}"/>
              </a:ext>
            </a:extLst>
          </p:cNvPr>
          <p:cNvSpPr/>
          <p:nvPr/>
        </p:nvSpPr>
        <p:spPr>
          <a:xfrm>
            <a:off x="482996" y="1568947"/>
            <a:ext cx="5384107" cy="399188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7598B-5726-BD44-098E-A420515C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ED56-7DCF-F3B1-F5E3-84636575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6CC0D-0C9A-FAFA-66B3-0957E40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7EB8B5D-DD10-50E4-20C8-F49AB7097989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437C51-E0C4-C865-7706-359B55AA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936253"/>
            <a:ext cx="5067300" cy="3352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DEFD24-2A23-18C4-47FB-3DF659DBD44E}"/>
              </a:ext>
            </a:extLst>
          </p:cNvPr>
          <p:cNvSpPr/>
          <p:nvPr/>
        </p:nvSpPr>
        <p:spPr>
          <a:xfrm>
            <a:off x="6403943" y="1456607"/>
            <a:ext cx="5384107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F76F37-8E86-C43C-9A36-3E3ACE74F4C5}"/>
              </a:ext>
            </a:extLst>
          </p:cNvPr>
          <p:cNvSpPr txBox="1">
            <a:spLocks/>
          </p:cNvSpPr>
          <p:nvPr/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234CE1-3D55-F303-8708-C576943C9C9E}"/>
              </a:ext>
            </a:extLst>
          </p:cNvPr>
          <p:cNvSpPr/>
          <p:nvPr/>
        </p:nvSpPr>
        <p:spPr>
          <a:xfrm>
            <a:off x="3839916" y="2939418"/>
            <a:ext cx="8349728" cy="37987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F06306-CCC2-F7E8-ABBB-510CDDCBA05A}"/>
              </a:ext>
            </a:extLst>
          </p:cNvPr>
          <p:cNvSpPr>
            <a:spLocks noGrp="1"/>
          </p:cNvSpPr>
          <p:nvPr/>
        </p:nvSpPr>
        <p:spPr>
          <a:xfrm>
            <a:off x="6553198" y="1508125"/>
            <a:ext cx="5233089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Dynamical shift: deeper cut-off low in wettest 10% of ensemble compared to driest.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E149AD-8D39-F080-9EDF-FF86F87915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26" r="67386"/>
          <a:stretch/>
        </p:blipFill>
        <p:spPr>
          <a:xfrm>
            <a:off x="4035192" y="3305622"/>
            <a:ext cx="555909" cy="30663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1F437F-B07F-EC06-48B5-CE9C35B2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375"/>
          <a:stretch/>
        </p:blipFill>
        <p:spPr>
          <a:xfrm>
            <a:off x="11377775" y="3272934"/>
            <a:ext cx="571980" cy="32224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E021CA4-53E7-DC7A-50A3-A98A1BAAD53C}"/>
              </a:ext>
            </a:extLst>
          </p:cNvPr>
          <p:cNvSpPr>
            <a:spLocks noGrp="1"/>
          </p:cNvSpPr>
          <p:nvPr/>
        </p:nvSpPr>
        <p:spPr>
          <a:xfrm>
            <a:off x="271849" y="694638"/>
            <a:ext cx="9090591" cy="872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Event was forecast a few days ahead</a:t>
            </a:r>
          </a:p>
        </p:txBody>
      </p:sp>
      <p:pic>
        <p:nvPicPr>
          <p:cNvPr id="3" name="Picture 2" descr="A group of maps with different colors&#10;&#10;AI-generated content may be incorrect.">
            <a:extLst>
              <a:ext uri="{FF2B5EF4-FFF2-40B4-BE49-F238E27FC236}">
                <a16:creationId xmlns:a16="http://schemas.microsoft.com/office/drawing/2014/main" id="{2CD97424-6580-3340-E4CC-1CAE44B15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088" y="3212361"/>
            <a:ext cx="6676361" cy="31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82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42D82-4085-7851-E2AE-05DB4C03C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722A4-F021-AAB5-A148-189592E1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626B-484B-74E1-A2C8-D9B0F9C6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B3AF-1545-DBB4-8913-81AE3AD3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EF5FD0-AD62-DFD4-2DDF-1B19610D7A3B}"/>
              </a:ext>
            </a:extLst>
          </p:cNvPr>
          <p:cNvSpPr/>
          <p:nvPr/>
        </p:nvSpPr>
        <p:spPr>
          <a:xfrm>
            <a:off x="3520873" y="4933756"/>
            <a:ext cx="4352111" cy="670998"/>
          </a:xfrm>
          <a:prstGeom prst="roundRect">
            <a:avLst/>
          </a:prstGeom>
          <a:noFill/>
          <a:ln w="38100">
            <a:solidFill>
              <a:srgbClr val="1542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415BC-7E5B-6BFD-2E62-DDA7D5BC2323}"/>
              </a:ext>
            </a:extLst>
          </p:cNvPr>
          <p:cNvSpPr txBox="1"/>
          <p:nvPr/>
        </p:nvSpPr>
        <p:spPr>
          <a:xfrm>
            <a:off x="-54453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0B3A0FCD-1E7F-EA43-3688-BF635E361D1E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62342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9F6D9-50E6-CF9D-1A87-9AABE8D50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B6CBC20-FAE6-97EF-ADDE-1418F2B7FB00}"/>
              </a:ext>
            </a:extLst>
          </p:cNvPr>
          <p:cNvSpPr/>
          <p:nvPr/>
        </p:nvSpPr>
        <p:spPr>
          <a:xfrm>
            <a:off x="263431" y="3578514"/>
            <a:ext cx="4699503" cy="23485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D273D-6444-38D6-5761-2A249511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135CE-C65E-266E-39D6-D4F22A4A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39199-4B39-F1C4-F83C-4E8EEB24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475D857D-D715-67CC-3900-4877951730D7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1B3E9-D7D9-9804-835A-61EB1355C786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Creating a boosted ensemble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281E2F5-3A3C-7286-C836-BC6AB8DB7492}"/>
              </a:ext>
            </a:extLst>
          </p:cNvPr>
          <p:cNvSpPr/>
          <p:nvPr/>
        </p:nvSpPr>
        <p:spPr>
          <a:xfrm>
            <a:off x="779624" y="1513738"/>
            <a:ext cx="2831374" cy="191837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218E83-EF1B-361A-0E95-7FE13279E564}"/>
              </a:ext>
            </a:extLst>
          </p:cNvPr>
          <p:cNvSpPr/>
          <p:nvPr/>
        </p:nvSpPr>
        <p:spPr>
          <a:xfrm>
            <a:off x="4962934" y="1588628"/>
            <a:ext cx="5925063" cy="15184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322A6F-C6A4-906C-BC8B-9F6F43CCD5AF}"/>
              </a:ext>
            </a:extLst>
          </p:cNvPr>
          <p:cNvSpPr>
            <a:spLocks noGrp="1"/>
          </p:cNvSpPr>
          <p:nvPr/>
        </p:nvSpPr>
        <p:spPr>
          <a:xfrm>
            <a:off x="5161669" y="2025714"/>
            <a:ext cx="5690287" cy="648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ea typeface="Verdana"/>
              </a:rPr>
              <a:t>Ensemble boosted from a model analogue chosen for both dynamics and rainfall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ea typeface="Verdana"/>
              </a:rPr>
              <a:t>Model </a:t>
            </a:r>
            <a:r>
              <a:rPr lang="en-US" sz="1800" err="1">
                <a:solidFill>
                  <a:schemeClr val="bg1"/>
                </a:solidFill>
                <a:ea typeface="Verdana"/>
              </a:rPr>
              <a:t>reinitialised</a:t>
            </a:r>
            <a:r>
              <a:rPr lang="en-US" sz="1800">
                <a:solidFill>
                  <a:schemeClr val="bg1"/>
                </a:solidFill>
                <a:ea typeface="Verdana"/>
              </a:rPr>
              <a:t>, 7-21 days before event with a tiny perturbation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2A3708-EFE7-B0FB-15D2-269C7AF4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648495"/>
            <a:ext cx="3917028" cy="2231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1DDAD6-3C79-9256-9DFC-912D245C37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095" t="52774" r="32587"/>
          <a:stretch/>
        </p:blipFill>
        <p:spPr>
          <a:xfrm>
            <a:off x="1073452" y="1588628"/>
            <a:ext cx="2243717" cy="18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A3C24-106F-AFB3-578F-9C1D81EBB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621CE81-B4AA-C05F-C20E-A0B385E7C0E3}"/>
              </a:ext>
            </a:extLst>
          </p:cNvPr>
          <p:cNvSpPr/>
          <p:nvPr/>
        </p:nvSpPr>
        <p:spPr>
          <a:xfrm>
            <a:off x="263431" y="3578514"/>
            <a:ext cx="4699503" cy="23485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AADC3-ADBE-D4B0-4108-8726CC2F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11B8A-041A-4BB3-C051-5F7096DA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FE62-6F7F-4262-96CD-8549A00E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AE0008FF-7B2C-0CFA-D636-B3AF87CA2D1A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02AA7-414E-141A-9DB7-E0066303BFD5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Creating a boosted ensemble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A3101DF-6C5E-6368-E9FE-92FB49A7654E}"/>
              </a:ext>
            </a:extLst>
          </p:cNvPr>
          <p:cNvSpPr/>
          <p:nvPr/>
        </p:nvSpPr>
        <p:spPr>
          <a:xfrm>
            <a:off x="779624" y="1513738"/>
            <a:ext cx="2831374" cy="191837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1705EE-3272-AA6B-BEB8-07C386E48C15}"/>
              </a:ext>
            </a:extLst>
          </p:cNvPr>
          <p:cNvSpPr/>
          <p:nvPr/>
        </p:nvSpPr>
        <p:spPr>
          <a:xfrm>
            <a:off x="5631937" y="4043560"/>
            <a:ext cx="5925063" cy="138702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F57E75-5C9D-63A1-4071-6E8B89194B87}"/>
              </a:ext>
            </a:extLst>
          </p:cNvPr>
          <p:cNvSpPr>
            <a:spLocks noGrp="1"/>
          </p:cNvSpPr>
          <p:nvPr/>
        </p:nvSpPr>
        <p:spPr>
          <a:xfrm>
            <a:off x="5903495" y="4043560"/>
            <a:ext cx="5845387" cy="1395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Take the 5 wettest and driest ensemble members at 10 day lead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1831F-922D-EB61-D033-66CA356B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648495"/>
            <a:ext cx="3917028" cy="2231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26DABD-1322-6DB1-94EE-A638CBC5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095" t="52774" r="32587"/>
          <a:stretch/>
        </p:blipFill>
        <p:spPr>
          <a:xfrm>
            <a:off x="1073452" y="1588628"/>
            <a:ext cx="2243717" cy="180828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F43AF6-8E5D-DE6C-1598-1A468496AE85}"/>
              </a:ext>
            </a:extLst>
          </p:cNvPr>
          <p:cNvSpPr/>
          <p:nvPr/>
        </p:nvSpPr>
        <p:spPr>
          <a:xfrm>
            <a:off x="4962934" y="1588628"/>
            <a:ext cx="5925063" cy="15184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CF0023-BF4C-490A-CB80-2383254DE41F}"/>
              </a:ext>
            </a:extLst>
          </p:cNvPr>
          <p:cNvSpPr>
            <a:spLocks noGrp="1"/>
          </p:cNvSpPr>
          <p:nvPr/>
        </p:nvSpPr>
        <p:spPr>
          <a:xfrm>
            <a:off x="5161669" y="2025714"/>
            <a:ext cx="5690287" cy="6487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ea typeface="Verdana"/>
              </a:rPr>
              <a:t>Ensemble boosted from a model analogue chosen for both dynamics and rainfall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ea typeface="Verdana"/>
              </a:rPr>
              <a:t>Model </a:t>
            </a:r>
            <a:r>
              <a:rPr lang="en-US" sz="1800" err="1">
                <a:solidFill>
                  <a:schemeClr val="bg1"/>
                </a:solidFill>
                <a:ea typeface="Verdana"/>
              </a:rPr>
              <a:t>reinitialised</a:t>
            </a:r>
            <a:r>
              <a:rPr lang="en-US" sz="1800">
                <a:solidFill>
                  <a:schemeClr val="bg1"/>
                </a:solidFill>
                <a:ea typeface="Verdana"/>
              </a:rPr>
              <a:t>, 7-21 days before event with a tiny perturbation </a:t>
            </a:r>
          </a:p>
        </p:txBody>
      </p:sp>
    </p:spTree>
    <p:extLst>
      <p:ext uri="{BB962C8B-B14F-4D97-AF65-F5344CB8AC3E}">
        <p14:creationId xmlns:p14="http://schemas.microsoft.com/office/powerpoint/2010/main" val="18345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70678-E074-8F1B-7F40-E6AFCA99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6E64B5E-AA69-7D64-7D5F-1A972BB95AA0}"/>
              </a:ext>
            </a:extLst>
          </p:cNvPr>
          <p:cNvSpPr/>
          <p:nvPr/>
        </p:nvSpPr>
        <p:spPr>
          <a:xfrm>
            <a:off x="263431" y="3578514"/>
            <a:ext cx="4699503" cy="23485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327D20-0B89-CB80-C111-0A2727B5DB2D}"/>
              </a:ext>
            </a:extLst>
          </p:cNvPr>
          <p:cNvSpPr/>
          <p:nvPr/>
        </p:nvSpPr>
        <p:spPr>
          <a:xfrm>
            <a:off x="6403943" y="1456607"/>
            <a:ext cx="5384107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AB370-E4A1-63B5-0990-AE579916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13272-05FC-8BA0-8BBA-3AF92BD5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CBD62-85EA-CCAD-622A-D7F9401C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A9024F3-7EA3-BBAD-AABD-C65C14AB2FCA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37004-D474-2097-B9E9-6C9AF26C7BA6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Boosted ensemble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7DDF3E-B6FA-0AAD-14CE-76F18228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648495"/>
            <a:ext cx="3917028" cy="223103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51DB6D-6FB1-78B0-F08A-EE679DFE382F}"/>
              </a:ext>
            </a:extLst>
          </p:cNvPr>
          <p:cNvSpPr/>
          <p:nvPr/>
        </p:nvSpPr>
        <p:spPr>
          <a:xfrm>
            <a:off x="3839916" y="2939418"/>
            <a:ext cx="8349728" cy="379878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D8415D-B201-683B-411C-C528A7940505}"/>
              </a:ext>
            </a:extLst>
          </p:cNvPr>
          <p:cNvSpPr/>
          <p:nvPr/>
        </p:nvSpPr>
        <p:spPr>
          <a:xfrm>
            <a:off x="779624" y="1513738"/>
            <a:ext cx="2831374" cy="191837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572838-5404-09D9-C749-554186AE562F}"/>
              </a:ext>
            </a:extLst>
          </p:cNvPr>
          <p:cNvSpPr>
            <a:spLocks noGrp="1"/>
          </p:cNvSpPr>
          <p:nvPr/>
        </p:nvSpPr>
        <p:spPr>
          <a:xfrm>
            <a:off x="6553198" y="1508125"/>
            <a:ext cx="5233089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Dynamical shift: deeper cut-off low in wettest 10% of ensemble compared to driest.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7AC46-6122-E9AB-0444-4067E4B2B6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375"/>
          <a:stretch/>
        </p:blipFill>
        <p:spPr>
          <a:xfrm>
            <a:off x="11377775" y="3272934"/>
            <a:ext cx="571980" cy="3222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0B728E-5170-C8A6-9762-D1C4A599D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826" r="67386"/>
          <a:stretch/>
        </p:blipFill>
        <p:spPr>
          <a:xfrm>
            <a:off x="4413710" y="3346262"/>
            <a:ext cx="555909" cy="30663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ABBA7A-0BC8-346C-CFC3-9F1E95AFE8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095" t="52774" r="32587"/>
          <a:stretch/>
        </p:blipFill>
        <p:spPr>
          <a:xfrm>
            <a:off x="1073452" y="1588628"/>
            <a:ext cx="2243717" cy="1808281"/>
          </a:xfrm>
          <a:prstGeom prst="rect">
            <a:avLst/>
          </a:prstGeom>
        </p:spPr>
      </p:pic>
      <p:pic>
        <p:nvPicPr>
          <p:cNvPr id="7" name="Picture 6" descr="A map of different countries/regions&#10;&#10;AI-generated content may be incorrect.">
            <a:extLst>
              <a:ext uri="{FF2B5EF4-FFF2-40B4-BE49-F238E27FC236}">
                <a16:creationId xmlns:a16="http://schemas.microsoft.com/office/drawing/2014/main" id="{F8B4F62A-DF45-069E-4A13-B726597BD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989" y="3262745"/>
            <a:ext cx="6298624" cy="30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27BF51-B990-71A0-8725-79094CBC9124}"/>
              </a:ext>
            </a:extLst>
          </p:cNvPr>
          <p:cNvSpPr/>
          <p:nvPr/>
        </p:nvSpPr>
        <p:spPr>
          <a:xfrm>
            <a:off x="5682083" y="1442224"/>
            <a:ext cx="5251245" cy="449150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F82A5-0E6C-ECC8-7075-13AA740E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2A35-AC38-66CA-654A-C57CA5E5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61E9C-632E-2AE1-D895-1036A045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0D429795-A65F-6D18-9207-C5A333DF1E99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2050" name="Picture 2" descr="A map of the climate&#10;&#10;AI-generated content may be incorrect.">
            <a:extLst>
              <a:ext uri="{FF2B5EF4-FFF2-40B4-BE49-F238E27FC236}">
                <a16:creationId xmlns:a16="http://schemas.microsoft.com/office/drawing/2014/main" id="{6022C9A9-0B6C-DD47-F634-10F462E0C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r="14504" b="-227"/>
          <a:stretch/>
        </p:blipFill>
        <p:spPr bwMode="auto">
          <a:xfrm>
            <a:off x="6233562" y="1787523"/>
            <a:ext cx="4161335" cy="379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D92A35-C474-868E-9F72-8C7C0FA793DB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Backward parcel tracking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D11E77-CF0E-D333-1ACB-AE4500B94519}"/>
              </a:ext>
            </a:extLst>
          </p:cNvPr>
          <p:cNvSpPr/>
          <p:nvPr/>
        </p:nvSpPr>
        <p:spPr>
          <a:xfrm>
            <a:off x="635000" y="2566740"/>
            <a:ext cx="4566226" cy="21371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C282DC-D4B6-4B5E-703D-D90DD3B103FE}"/>
              </a:ext>
            </a:extLst>
          </p:cNvPr>
          <p:cNvSpPr>
            <a:spLocks noGrp="1"/>
          </p:cNvSpPr>
          <p:nvPr/>
        </p:nvSpPr>
        <p:spPr>
          <a:xfrm>
            <a:off x="872165" y="2550229"/>
            <a:ext cx="4529470" cy="221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To investigate the processes, we can track back the air parcels that have been transported to the event region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FA0F69-EFD9-DEA1-561D-EA8139464AB2}"/>
              </a:ext>
            </a:extLst>
          </p:cNvPr>
          <p:cNvSpPr/>
          <p:nvPr/>
        </p:nvSpPr>
        <p:spPr>
          <a:xfrm>
            <a:off x="8878504" y="3636948"/>
            <a:ext cx="258615" cy="294286"/>
          </a:xfrm>
          <a:prstGeom prst="rect">
            <a:avLst/>
          </a:prstGeom>
          <a:noFill/>
          <a:ln w="28575">
            <a:solidFill>
              <a:srgbClr val="D52B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03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9E10-93AD-A99C-AF02-9C41DFD54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6682C0-82FF-D0C2-0AC1-8A5D9BD9BD3A}"/>
              </a:ext>
            </a:extLst>
          </p:cNvPr>
          <p:cNvSpPr/>
          <p:nvPr/>
        </p:nvSpPr>
        <p:spPr>
          <a:xfrm>
            <a:off x="271849" y="2929326"/>
            <a:ext cx="11923270" cy="27940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E125-CF1F-B84B-794F-4386146E3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B27D9-66A5-1CC6-55F9-494612CA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366E0-C532-69D6-831B-7B78D472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7158C62A-4737-E8EC-7200-F68A22B2A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FBC9B6-089F-F20F-F66B-9B4075521466}"/>
              </a:ext>
            </a:extLst>
          </p:cNvPr>
          <p:cNvSpPr/>
          <p:nvPr/>
        </p:nvSpPr>
        <p:spPr>
          <a:xfrm>
            <a:off x="635001" y="1456607"/>
            <a:ext cx="11153050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2646BEF-FC03-CBDE-9908-4D76DA981B12}"/>
              </a:ext>
            </a:extLst>
          </p:cNvPr>
          <p:cNvSpPr>
            <a:spLocks noGrp="1"/>
          </p:cNvSpPr>
          <p:nvPr/>
        </p:nvSpPr>
        <p:spPr>
          <a:xfrm>
            <a:off x="723014" y="1508125"/>
            <a:ext cx="11063273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ea typeface="Verdana"/>
              </a:rPr>
              <a:t>ERA5 and WET ensemble show similar patterns.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bg1"/>
              </a:solidFill>
              <a:ea typeface="Verdana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ea typeface="Verdana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576AE62-FDA5-F3AF-E312-24CF56A2801A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Location of air parcels vertically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8D694AE-E4A9-68A8-0354-727D8D50125A}"/>
              </a:ext>
            </a:extLst>
          </p:cNvPr>
          <p:cNvSpPr/>
          <p:nvPr/>
        </p:nvSpPr>
        <p:spPr>
          <a:xfrm>
            <a:off x="5954825" y="5840417"/>
            <a:ext cx="5631712" cy="8155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ABE6775-F518-F6F3-BD34-40CA125B3A4C}"/>
              </a:ext>
            </a:extLst>
          </p:cNvPr>
          <p:cNvSpPr>
            <a:spLocks noGrp="1"/>
          </p:cNvSpPr>
          <p:nvPr/>
        </p:nvSpPr>
        <p:spPr>
          <a:xfrm>
            <a:off x="6042839" y="5891935"/>
            <a:ext cx="5631712" cy="65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DRY ensemble behaves differently</a:t>
            </a:r>
          </a:p>
        </p:txBody>
      </p:sp>
      <p:sp>
        <p:nvSpPr>
          <p:cNvPr id="21" name="Subtitle 9">
            <a:extLst>
              <a:ext uri="{FF2B5EF4-FFF2-40B4-BE49-F238E27FC236}">
                <a16:creationId xmlns:a16="http://schemas.microsoft.com/office/drawing/2014/main" id="{0599CA4D-E6CA-93C3-5D2B-74B30852D267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A3F03-A66C-9826-D250-30D9BDE1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99" r="70650" b="62"/>
          <a:stretch/>
        </p:blipFill>
        <p:spPr>
          <a:xfrm>
            <a:off x="3738880" y="3185120"/>
            <a:ext cx="2358763" cy="2536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02D3A7-37B9-B1A5-0818-19D41565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" r="11060" b="3629"/>
          <a:stretch/>
        </p:blipFill>
        <p:spPr>
          <a:xfrm>
            <a:off x="1363955" y="3286414"/>
            <a:ext cx="1965440" cy="231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A0CDD-6C1F-D15D-86BD-AD4E9168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70" t="-2080" r="38160" b="1382"/>
          <a:stretch/>
        </p:blipFill>
        <p:spPr>
          <a:xfrm>
            <a:off x="638217" y="3092856"/>
            <a:ext cx="552064" cy="255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07136-B47F-F82F-2385-13466CA3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81" r="69911" b="400"/>
          <a:stretch/>
        </p:blipFill>
        <p:spPr>
          <a:xfrm>
            <a:off x="1178560" y="5572198"/>
            <a:ext cx="2387601" cy="124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1A38BB-22DE-1F91-B4A7-690599167748}"/>
              </a:ext>
            </a:extLst>
          </p:cNvPr>
          <p:cNvSpPr txBox="1"/>
          <p:nvPr/>
        </p:nvSpPr>
        <p:spPr>
          <a:xfrm>
            <a:off x="1601342" y="3003403"/>
            <a:ext cx="106791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ABF17-8784-EFCE-2C9E-E5A2C32E95CD}"/>
              </a:ext>
            </a:extLst>
          </p:cNvPr>
          <p:cNvSpPr txBox="1"/>
          <p:nvPr/>
        </p:nvSpPr>
        <p:spPr>
          <a:xfrm>
            <a:off x="4131181" y="3003403"/>
            <a:ext cx="118983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WET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16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13E77-4486-4181-A545-3626DA3D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DFF353-CF56-9E2D-DC14-7B854A800370}"/>
              </a:ext>
            </a:extLst>
          </p:cNvPr>
          <p:cNvSpPr/>
          <p:nvPr/>
        </p:nvSpPr>
        <p:spPr>
          <a:xfrm>
            <a:off x="271849" y="2929326"/>
            <a:ext cx="11923270" cy="27940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66D79-5EC3-BD52-06CD-A7DB4995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03C0E-2892-2441-15BB-4019614B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95BF-DF44-D365-DDEA-6AA61CC2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30AAAA75-C864-D3E2-1B06-E33F59A732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3FA70A-E21C-036C-830C-1A63D2405054}"/>
              </a:ext>
            </a:extLst>
          </p:cNvPr>
          <p:cNvSpPr/>
          <p:nvPr/>
        </p:nvSpPr>
        <p:spPr>
          <a:xfrm>
            <a:off x="635001" y="1456607"/>
            <a:ext cx="11153050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66AFCEF-0443-93DB-0A04-F38338326672}"/>
              </a:ext>
            </a:extLst>
          </p:cNvPr>
          <p:cNvSpPr>
            <a:spLocks noGrp="1"/>
          </p:cNvSpPr>
          <p:nvPr/>
        </p:nvSpPr>
        <p:spPr>
          <a:xfrm>
            <a:off x="723014" y="1508125"/>
            <a:ext cx="11063273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ea typeface="Verdana"/>
              </a:rPr>
              <a:t>ERA5 and WET ensemble show similar patterns. Air parcels that reach the region have travelled at lower levels, enabling moisture accumulation.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BF0187-0456-AA10-9B27-4FB4DAE0D520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Location of air parcels vertically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F9CFB-A265-C71F-7E3E-4BB5774396C5}"/>
              </a:ext>
            </a:extLst>
          </p:cNvPr>
          <p:cNvSpPr/>
          <p:nvPr/>
        </p:nvSpPr>
        <p:spPr>
          <a:xfrm>
            <a:off x="5954825" y="5840417"/>
            <a:ext cx="5631712" cy="8155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E20DE63-017F-B0CA-D642-D02ACEF3DAC4}"/>
              </a:ext>
            </a:extLst>
          </p:cNvPr>
          <p:cNvSpPr>
            <a:spLocks noGrp="1"/>
          </p:cNvSpPr>
          <p:nvPr/>
        </p:nvSpPr>
        <p:spPr>
          <a:xfrm>
            <a:off x="6042839" y="5891935"/>
            <a:ext cx="5631712" cy="65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DRY ensemble behaves differently</a:t>
            </a:r>
          </a:p>
        </p:txBody>
      </p:sp>
      <p:sp>
        <p:nvSpPr>
          <p:cNvPr id="21" name="Subtitle 9">
            <a:extLst>
              <a:ext uri="{FF2B5EF4-FFF2-40B4-BE49-F238E27FC236}">
                <a16:creationId xmlns:a16="http://schemas.microsoft.com/office/drawing/2014/main" id="{CB1A4B47-6385-E861-DE11-BB7A55CDA67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1B1F1-4DF1-DD45-FE69-50BC9D634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99" r="70650" b="62"/>
          <a:stretch/>
        </p:blipFill>
        <p:spPr>
          <a:xfrm>
            <a:off x="3738880" y="3185120"/>
            <a:ext cx="2358763" cy="2536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DC89D-E1B1-1FCF-A086-67694BB8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" r="11060" b="3629"/>
          <a:stretch/>
        </p:blipFill>
        <p:spPr>
          <a:xfrm>
            <a:off x="1363955" y="3286414"/>
            <a:ext cx="1965440" cy="231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235A3-8B41-AB94-B991-F65209506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70" t="-2080" r="38160" b="1382"/>
          <a:stretch/>
        </p:blipFill>
        <p:spPr>
          <a:xfrm>
            <a:off x="638217" y="3165280"/>
            <a:ext cx="552064" cy="255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F72DC-927D-1DBC-C6C5-B53DA8BB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81" r="69911" b="400"/>
          <a:stretch/>
        </p:blipFill>
        <p:spPr>
          <a:xfrm>
            <a:off x="1178560" y="5572198"/>
            <a:ext cx="2387601" cy="124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95E680-F8A6-4485-E2F5-92A1BD7FE3E4}"/>
              </a:ext>
            </a:extLst>
          </p:cNvPr>
          <p:cNvSpPr txBox="1"/>
          <p:nvPr/>
        </p:nvSpPr>
        <p:spPr>
          <a:xfrm>
            <a:off x="1601342" y="3003403"/>
            <a:ext cx="106791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B465E-267E-D2A8-F0FB-BA45167B07AD}"/>
              </a:ext>
            </a:extLst>
          </p:cNvPr>
          <p:cNvSpPr txBox="1"/>
          <p:nvPr/>
        </p:nvSpPr>
        <p:spPr>
          <a:xfrm>
            <a:off x="4131181" y="3003403"/>
            <a:ext cx="118983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WET</a:t>
            </a: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646AC6-9E0A-49B9-D03C-3F3283097376}"/>
              </a:ext>
            </a:extLst>
          </p:cNvPr>
          <p:cNvSpPr/>
          <p:nvPr/>
        </p:nvSpPr>
        <p:spPr>
          <a:xfrm>
            <a:off x="1382723" y="4740992"/>
            <a:ext cx="1838887" cy="659272"/>
          </a:xfrm>
          <a:prstGeom prst="ellipse">
            <a:avLst/>
          </a:prstGeom>
          <a:noFill/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A4D4247-5FAB-EBF6-1728-4193C4F7B4F0}"/>
              </a:ext>
            </a:extLst>
          </p:cNvPr>
          <p:cNvSpPr/>
          <p:nvPr/>
        </p:nvSpPr>
        <p:spPr>
          <a:xfrm>
            <a:off x="3981108" y="4742121"/>
            <a:ext cx="1838887" cy="659272"/>
          </a:xfrm>
          <a:prstGeom prst="ellipse">
            <a:avLst/>
          </a:prstGeom>
          <a:noFill/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69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36E6-0844-44E1-CE14-95E35D59D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4AEE5A-722B-9806-63B9-92F21A9AB79A}"/>
              </a:ext>
            </a:extLst>
          </p:cNvPr>
          <p:cNvSpPr/>
          <p:nvPr/>
        </p:nvSpPr>
        <p:spPr>
          <a:xfrm>
            <a:off x="271849" y="2929326"/>
            <a:ext cx="11923270" cy="27940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D8870-B4D1-A838-289C-7FBC3FE25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DC573-4CFA-E3E9-FFD2-9C218EBD1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033C0-6EC9-809F-B957-D11BB7CE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B10288B9-4FDA-7A13-E814-8FFC861E6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D4CE0E-7756-520D-AEC1-CE7CCFF7CF7F}"/>
              </a:ext>
            </a:extLst>
          </p:cNvPr>
          <p:cNvSpPr/>
          <p:nvPr/>
        </p:nvSpPr>
        <p:spPr>
          <a:xfrm>
            <a:off x="635001" y="1456607"/>
            <a:ext cx="11153050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FF7F10-617E-0D39-D309-CCDB9641A49F}"/>
              </a:ext>
            </a:extLst>
          </p:cNvPr>
          <p:cNvSpPr>
            <a:spLocks noGrp="1"/>
          </p:cNvSpPr>
          <p:nvPr/>
        </p:nvSpPr>
        <p:spPr>
          <a:xfrm>
            <a:off x="723014" y="1508125"/>
            <a:ext cx="11063273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ERA5 and WET ensemble show similar patterns. Air parcels that reach the region have travelled at lower levels, enabling moisture accumulation. They then rise rapidly leading to the extreme rainfall.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221943-1D75-14C2-C594-16C65A07682C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Location of air parcels vertically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393F13-8252-BF21-7581-E542BB8349AC}"/>
              </a:ext>
            </a:extLst>
          </p:cNvPr>
          <p:cNvSpPr/>
          <p:nvPr/>
        </p:nvSpPr>
        <p:spPr>
          <a:xfrm>
            <a:off x="5954825" y="5840417"/>
            <a:ext cx="5631712" cy="8155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61AB6A-5B3E-BF03-00DC-88DA7439AE05}"/>
              </a:ext>
            </a:extLst>
          </p:cNvPr>
          <p:cNvSpPr>
            <a:spLocks noGrp="1"/>
          </p:cNvSpPr>
          <p:nvPr/>
        </p:nvSpPr>
        <p:spPr>
          <a:xfrm>
            <a:off x="6042839" y="5891935"/>
            <a:ext cx="5631712" cy="65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DRY ensemble behaves differently</a:t>
            </a:r>
          </a:p>
        </p:txBody>
      </p:sp>
      <p:sp>
        <p:nvSpPr>
          <p:cNvPr id="21" name="Subtitle 9">
            <a:extLst>
              <a:ext uri="{FF2B5EF4-FFF2-40B4-BE49-F238E27FC236}">
                <a16:creationId xmlns:a16="http://schemas.microsoft.com/office/drawing/2014/main" id="{4C713FC6-30AA-39E0-0E58-5698726E7AF7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1C000-CF58-053D-331E-C80B054C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99" r="70650" b="62"/>
          <a:stretch/>
        </p:blipFill>
        <p:spPr>
          <a:xfrm>
            <a:off x="3738880" y="3185120"/>
            <a:ext cx="2358763" cy="2536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202FE-A684-992D-2BA0-437C1A16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" r="11060" b="3629"/>
          <a:stretch/>
        </p:blipFill>
        <p:spPr>
          <a:xfrm>
            <a:off x="1363955" y="3286414"/>
            <a:ext cx="1965440" cy="231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0A682-43E3-FEA6-7A91-1620550A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70" t="-2080" r="38160" b="1382"/>
          <a:stretch/>
        </p:blipFill>
        <p:spPr>
          <a:xfrm>
            <a:off x="638217" y="3165280"/>
            <a:ext cx="552064" cy="255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058545-917E-BAF7-104C-776687BC39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81" r="69911" b="400"/>
          <a:stretch/>
        </p:blipFill>
        <p:spPr>
          <a:xfrm>
            <a:off x="1178560" y="5572198"/>
            <a:ext cx="2387601" cy="124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06C043-E875-0991-FB1E-C4DA0DE31756}"/>
              </a:ext>
            </a:extLst>
          </p:cNvPr>
          <p:cNvSpPr txBox="1"/>
          <p:nvPr/>
        </p:nvSpPr>
        <p:spPr>
          <a:xfrm>
            <a:off x="1601342" y="3003403"/>
            <a:ext cx="106791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6ABE5E-878B-6F6C-ACB1-4CBD889883BB}"/>
              </a:ext>
            </a:extLst>
          </p:cNvPr>
          <p:cNvSpPr txBox="1"/>
          <p:nvPr/>
        </p:nvSpPr>
        <p:spPr>
          <a:xfrm>
            <a:off x="4131181" y="3003403"/>
            <a:ext cx="118983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WET</a:t>
            </a: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75D48B-4C07-2B9A-0453-8057FB0B9F1E}"/>
              </a:ext>
            </a:extLst>
          </p:cNvPr>
          <p:cNvSpPr/>
          <p:nvPr/>
        </p:nvSpPr>
        <p:spPr>
          <a:xfrm>
            <a:off x="2723977" y="3450825"/>
            <a:ext cx="825795" cy="1972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802B0E-E1BB-A9CF-FF19-5175A79B0971}"/>
              </a:ext>
            </a:extLst>
          </p:cNvPr>
          <p:cNvSpPr/>
          <p:nvPr/>
        </p:nvSpPr>
        <p:spPr>
          <a:xfrm>
            <a:off x="5422605" y="3429000"/>
            <a:ext cx="825795" cy="19723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5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83111-9CC5-2249-01C7-65713F63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7B6C2E-69CE-53BC-390C-B8A4CEE080F7}"/>
              </a:ext>
            </a:extLst>
          </p:cNvPr>
          <p:cNvSpPr/>
          <p:nvPr/>
        </p:nvSpPr>
        <p:spPr>
          <a:xfrm>
            <a:off x="271849" y="2929326"/>
            <a:ext cx="11923270" cy="27940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969A3-46A5-AA84-0B45-134CC317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54282-A379-91A0-DDC8-415ACA19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CDE0B-3DAD-7A9A-3B35-6BFB185D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F89FF0E3-BEF9-E1A5-4AF9-D41AD2D8E8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88C85-85BF-59FC-1425-1AA2447BF362}"/>
              </a:ext>
            </a:extLst>
          </p:cNvPr>
          <p:cNvSpPr/>
          <p:nvPr/>
        </p:nvSpPr>
        <p:spPr>
          <a:xfrm>
            <a:off x="635001" y="1456607"/>
            <a:ext cx="11153050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4B16B14-CD86-9D7D-A5B0-41FFCB452EB3}"/>
              </a:ext>
            </a:extLst>
          </p:cNvPr>
          <p:cNvSpPr>
            <a:spLocks noGrp="1"/>
          </p:cNvSpPr>
          <p:nvPr/>
        </p:nvSpPr>
        <p:spPr>
          <a:xfrm>
            <a:off x="723014" y="1508125"/>
            <a:ext cx="11063273" cy="130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ERA5 and WET ensemble show similar patterns. Air parcels that reach the region have travelled at lower levels, enabling moisture accumulation. They then rise rapidly leading to the extreme rainfall.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735CD7-78BC-5063-CC34-0AE7D4060AAD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Location of air parcels vertically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365A51F-AA8D-54C6-F756-1A99BFD6A7B4}"/>
              </a:ext>
            </a:extLst>
          </p:cNvPr>
          <p:cNvSpPr/>
          <p:nvPr/>
        </p:nvSpPr>
        <p:spPr>
          <a:xfrm>
            <a:off x="5954825" y="5840417"/>
            <a:ext cx="5631712" cy="8155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3B57907-5F30-4D36-BEE1-53AB9F5E5901}"/>
              </a:ext>
            </a:extLst>
          </p:cNvPr>
          <p:cNvSpPr>
            <a:spLocks noGrp="1"/>
          </p:cNvSpPr>
          <p:nvPr/>
        </p:nvSpPr>
        <p:spPr>
          <a:xfrm>
            <a:off x="6042839" y="5891935"/>
            <a:ext cx="5631712" cy="65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>
                <a:solidFill>
                  <a:schemeClr val="bg1"/>
                </a:solidFill>
                <a:ea typeface="Verdana"/>
              </a:rPr>
              <a:t>DRY ensemble behaves differently</a:t>
            </a:r>
          </a:p>
        </p:txBody>
      </p:sp>
      <p:sp>
        <p:nvSpPr>
          <p:cNvPr id="21" name="Subtitle 9">
            <a:extLst>
              <a:ext uri="{FF2B5EF4-FFF2-40B4-BE49-F238E27FC236}">
                <a16:creationId xmlns:a16="http://schemas.microsoft.com/office/drawing/2014/main" id="{6FE091F6-C73E-4F2C-D80F-21327B54ED82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81153-5423-C8C4-78CE-5764DBF3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80" y="3187631"/>
            <a:ext cx="8036560" cy="2535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09DE3-EBAD-C0A4-1808-E565BE53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" r="11060" b="3629"/>
          <a:stretch/>
        </p:blipFill>
        <p:spPr>
          <a:xfrm>
            <a:off x="1363955" y="3286414"/>
            <a:ext cx="1965440" cy="231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69C8F-9846-86BD-FF60-BFBEA70F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70" t="-2080" r="38160" b="1382"/>
          <a:stretch/>
        </p:blipFill>
        <p:spPr>
          <a:xfrm>
            <a:off x="638217" y="3165280"/>
            <a:ext cx="552064" cy="2552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3B90D-1660-3896-9045-EAE13796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81" r="69911" b="400"/>
          <a:stretch/>
        </p:blipFill>
        <p:spPr>
          <a:xfrm>
            <a:off x="1178560" y="5572198"/>
            <a:ext cx="2387601" cy="124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D4B5DA-9268-4EA0-C0B0-0428C99C15D7}"/>
              </a:ext>
            </a:extLst>
          </p:cNvPr>
          <p:cNvSpPr txBox="1"/>
          <p:nvPr/>
        </p:nvSpPr>
        <p:spPr>
          <a:xfrm>
            <a:off x="1601342" y="3003403"/>
            <a:ext cx="106791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35602A-DE0F-7913-398E-67D49AF4690A}"/>
              </a:ext>
            </a:extLst>
          </p:cNvPr>
          <p:cNvSpPr txBox="1"/>
          <p:nvPr/>
        </p:nvSpPr>
        <p:spPr>
          <a:xfrm>
            <a:off x="4131181" y="3003403"/>
            <a:ext cx="118983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WET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A0FC0-FAD8-A704-2300-DC6136FFF4DF}"/>
              </a:ext>
            </a:extLst>
          </p:cNvPr>
          <p:cNvSpPr txBox="1"/>
          <p:nvPr/>
        </p:nvSpPr>
        <p:spPr>
          <a:xfrm>
            <a:off x="6315580" y="3003403"/>
            <a:ext cx="1189839" cy="33855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ea typeface="Verdana"/>
              </a:rPr>
              <a:t>DRY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2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BCAA-3C7D-5CF5-4EB4-8577F451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5D28B-C051-7310-4CFD-DE58768D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96029C-01E3-BF13-CB7B-BE96F0673B20}"/>
              </a:ext>
            </a:extLst>
          </p:cNvPr>
          <p:cNvSpPr/>
          <p:nvPr/>
        </p:nvSpPr>
        <p:spPr>
          <a:xfrm>
            <a:off x="1749896" y="758384"/>
            <a:ext cx="9046623" cy="57725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1C6D8-4C6F-AF6D-CA07-DF372AB6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3389-492D-00F4-8AAD-420E8EF0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30484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E352675C-1BEE-64D8-3C98-DF134CC1F164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pic>
        <p:nvPicPr>
          <p:cNvPr id="2" name="Picture 1" descr="A screenshot of a map&#10;&#10;AI-generated content may be incorrect.">
            <a:extLst>
              <a:ext uri="{FF2B5EF4-FFF2-40B4-BE49-F238E27FC236}">
                <a16:creationId xmlns:a16="http://schemas.microsoft.com/office/drawing/2014/main" id="{BCC823D9-734A-0A37-1E9B-F172BB98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83" r="1209" b="58064"/>
          <a:stretch/>
        </p:blipFill>
        <p:spPr>
          <a:xfrm>
            <a:off x="1961489" y="1145550"/>
            <a:ext cx="8568642" cy="2875977"/>
          </a:xfrm>
          <a:prstGeom prst="rect">
            <a:avLst/>
          </a:prstGeom>
        </p:spPr>
      </p:pic>
      <p:pic>
        <p:nvPicPr>
          <p:cNvPr id="8" name="Picture 7" descr="A car in a flooded road&#10;&#10;Description automatically generated">
            <a:extLst>
              <a:ext uri="{FF2B5EF4-FFF2-40B4-BE49-F238E27FC236}">
                <a16:creationId xmlns:a16="http://schemas.microsoft.com/office/drawing/2014/main" id="{579C8F5F-7F47-6F46-168E-3E14BB4FA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" t="4058" r="-211" b="-580"/>
          <a:stretch/>
        </p:blipFill>
        <p:spPr>
          <a:xfrm>
            <a:off x="2160011" y="4180506"/>
            <a:ext cx="3588158" cy="2082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7EDAE-85B5-F98D-6648-C5735E2C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335" y="4169069"/>
            <a:ext cx="3521209" cy="211502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8693EE0-1CED-A424-BCED-B6E0E433CDED}"/>
              </a:ext>
            </a:extLst>
          </p:cNvPr>
          <p:cNvSpPr/>
          <p:nvPr/>
        </p:nvSpPr>
        <p:spPr>
          <a:xfrm>
            <a:off x="7759848" y="2098652"/>
            <a:ext cx="896103" cy="9010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3DB5539-412F-E064-9F0D-7955851ADE2C}"/>
              </a:ext>
            </a:extLst>
          </p:cNvPr>
          <p:cNvSpPr>
            <a:spLocks noGrp="1"/>
          </p:cNvSpPr>
          <p:nvPr/>
        </p:nvSpPr>
        <p:spPr>
          <a:xfrm>
            <a:off x="271849" y="-5910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14th July 2021</a:t>
            </a:r>
          </a:p>
        </p:txBody>
      </p:sp>
    </p:spTree>
    <p:extLst>
      <p:ext uri="{BB962C8B-B14F-4D97-AF65-F5344CB8AC3E}">
        <p14:creationId xmlns:p14="http://schemas.microsoft.com/office/powerpoint/2010/main" val="904821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F8EC82-CA49-EF45-D0B5-02D314723764}"/>
              </a:ext>
            </a:extLst>
          </p:cNvPr>
          <p:cNvSpPr/>
          <p:nvPr/>
        </p:nvSpPr>
        <p:spPr>
          <a:xfrm>
            <a:off x="61085" y="591724"/>
            <a:ext cx="7578336" cy="509169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15F1-80A8-BC60-2F2D-40F5951F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8471" y="6524473"/>
            <a:ext cx="5003800" cy="264272"/>
          </a:xfrm>
        </p:spPr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E70DD-2C6B-9887-61F4-8D0D1539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8471" y="6202398"/>
            <a:ext cx="5003800" cy="322075"/>
          </a:xfrm>
        </p:spPr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499D1-E58F-CAE6-9971-7999D773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4B7C7D-C03E-BA3E-CC2D-18375C92C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5" y="950581"/>
            <a:ext cx="7092753" cy="42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1D5363-6C8C-F348-39C9-CB375A2DA68D}"/>
              </a:ext>
            </a:extLst>
          </p:cNvPr>
          <p:cNvSpPr/>
          <p:nvPr/>
        </p:nvSpPr>
        <p:spPr>
          <a:xfrm>
            <a:off x="6540233" y="4303000"/>
            <a:ext cx="5590682" cy="248487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D9151-9138-D4A5-D194-45BA0994F1A2}"/>
              </a:ext>
            </a:extLst>
          </p:cNvPr>
          <p:cNvSpPr txBox="1"/>
          <p:nvPr/>
        </p:nvSpPr>
        <p:spPr>
          <a:xfrm>
            <a:off x="7557483" y="4368511"/>
            <a:ext cx="360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11:08 Thursday PICO spot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EDE95-D297-AFD6-7A83-B325273B98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80" b="6100"/>
          <a:stretch/>
        </p:blipFill>
        <p:spPr>
          <a:xfrm>
            <a:off x="6680118" y="4670368"/>
            <a:ext cx="5346639" cy="1932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A3DD9A-7F1B-7E18-A5A0-D8960C599EB3}"/>
              </a:ext>
            </a:extLst>
          </p:cNvPr>
          <p:cNvSpPr txBox="1"/>
          <p:nvPr/>
        </p:nvSpPr>
        <p:spPr>
          <a:xfrm>
            <a:off x="352149" y="5245316"/>
            <a:ext cx="388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Thompson et al. (under review)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1ECEDC-F7B5-7E37-95AF-F9842F09776D}"/>
              </a:ext>
            </a:extLst>
          </p:cNvPr>
          <p:cNvSpPr/>
          <p:nvPr/>
        </p:nvSpPr>
        <p:spPr>
          <a:xfrm>
            <a:off x="7721021" y="1656736"/>
            <a:ext cx="4305735" cy="111935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CF6BA2-5FAA-F88D-2DA6-18B1B0EA9690}"/>
              </a:ext>
            </a:extLst>
          </p:cNvPr>
          <p:cNvSpPr>
            <a:spLocks noGrp="1"/>
          </p:cNvSpPr>
          <p:nvPr/>
        </p:nvSpPr>
        <p:spPr>
          <a:xfrm>
            <a:off x="7780224" y="1504203"/>
            <a:ext cx="4771392" cy="1456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ea typeface="Verdana"/>
              </a:rPr>
              <a:t>Some boosted members give alternative storylines that could lead to greater impacts</a:t>
            </a:r>
          </a:p>
        </p:txBody>
      </p:sp>
      <p:sp>
        <p:nvSpPr>
          <p:cNvPr id="2" name="Subtitle 9">
            <a:extLst>
              <a:ext uri="{FF2B5EF4-FFF2-40B4-BE49-F238E27FC236}">
                <a16:creationId xmlns:a16="http://schemas.microsoft.com/office/drawing/2014/main" id="{EDD5BB0E-A42F-3CD9-D3A6-9B870CC29B5C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4986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3C424-4588-1380-9915-9EDDBA8C2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5DC4D-4675-1ACE-4E59-CE762DC7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9DC0-B1E0-AA23-11D5-3B92ECB2A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133EE-9476-2D54-E9D7-94701855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7725DC-F874-1216-8C96-CC78EA4FC0D8}"/>
              </a:ext>
            </a:extLst>
          </p:cNvPr>
          <p:cNvSpPr/>
          <p:nvPr/>
        </p:nvSpPr>
        <p:spPr>
          <a:xfrm>
            <a:off x="7992289" y="4933756"/>
            <a:ext cx="4199711" cy="670998"/>
          </a:xfrm>
          <a:prstGeom prst="roundRect">
            <a:avLst/>
          </a:prstGeom>
          <a:noFill/>
          <a:ln w="38100">
            <a:solidFill>
              <a:srgbClr val="1542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9A838-B133-5778-B27F-235190645D1E}"/>
              </a:ext>
            </a:extLst>
          </p:cNvPr>
          <p:cNvSpPr txBox="1"/>
          <p:nvPr/>
        </p:nvSpPr>
        <p:spPr>
          <a:xfrm>
            <a:off x="-54453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B3B8FAB1-E2EC-B839-40B5-B59926EB402C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8377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B08D3-19E3-F437-2CBF-5FD7F320D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4F583-2BBA-F0AF-7C68-6036F1B5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B73C-AF65-4DD3-5ECB-6746558D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A4F5F-1EB4-F954-D745-6A75726C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928230E-92CA-F55C-ECEC-BF43EFB3EE4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C6C3C-54A5-E2F8-84E1-94654131C04C}"/>
              </a:ext>
            </a:extLst>
          </p:cNvPr>
          <p:cNvSpPr>
            <a:spLocks noGrp="1"/>
          </p:cNvSpPr>
          <p:nvPr/>
        </p:nvSpPr>
        <p:spPr>
          <a:xfrm>
            <a:off x="271849" y="523348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4CC79DC-D9A8-4092-C4C2-93EC6CD35D81}"/>
              </a:ext>
            </a:extLst>
          </p:cNvPr>
          <p:cNvSpPr/>
          <p:nvPr/>
        </p:nvSpPr>
        <p:spPr>
          <a:xfrm>
            <a:off x="779624" y="1442223"/>
            <a:ext cx="10353051" cy="4878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82E36-E7A4-DB2B-C5E6-0F629C5AABF8}"/>
              </a:ext>
            </a:extLst>
          </p:cNvPr>
          <p:cNvSpPr/>
          <p:nvPr/>
        </p:nvSpPr>
        <p:spPr>
          <a:xfrm>
            <a:off x="1351956" y="1853284"/>
            <a:ext cx="1752188" cy="102699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60A6C-B29F-7F5F-F206-E5E90BA5D861}"/>
              </a:ext>
            </a:extLst>
          </p:cNvPr>
          <p:cNvSpPr txBox="1"/>
          <p:nvPr/>
        </p:nvSpPr>
        <p:spPr>
          <a:xfrm>
            <a:off x="1479880" y="2069428"/>
            <a:ext cx="150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PAST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-1K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04843-D794-63E1-DA7F-442AB33D3ECF}"/>
              </a:ext>
            </a:extLst>
          </p:cNvPr>
          <p:cNvSpPr/>
          <p:nvPr/>
        </p:nvSpPr>
        <p:spPr>
          <a:xfrm>
            <a:off x="3232068" y="1853284"/>
            <a:ext cx="1752188" cy="102699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45A76-7A00-73D2-E77B-23F3A2B664C7}"/>
              </a:ext>
            </a:extLst>
          </p:cNvPr>
          <p:cNvSpPr txBox="1"/>
          <p:nvPr/>
        </p:nvSpPr>
        <p:spPr>
          <a:xfrm>
            <a:off x="3359992" y="2069428"/>
            <a:ext cx="1503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PRESENT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8AEE8-722F-5A96-3C9C-037E56DB1374}"/>
              </a:ext>
            </a:extLst>
          </p:cNvPr>
          <p:cNvSpPr/>
          <p:nvPr/>
        </p:nvSpPr>
        <p:spPr>
          <a:xfrm>
            <a:off x="5127799" y="1853284"/>
            <a:ext cx="1752188" cy="102699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918641-CA8F-460B-D7EA-293D4B77C91F}"/>
              </a:ext>
            </a:extLst>
          </p:cNvPr>
          <p:cNvSpPr txBox="1"/>
          <p:nvPr/>
        </p:nvSpPr>
        <p:spPr>
          <a:xfrm>
            <a:off x="5255723" y="2057396"/>
            <a:ext cx="150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FUTURE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+1K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7F963-BD28-87F7-25BF-7B3B85410DBF}"/>
              </a:ext>
            </a:extLst>
          </p:cNvPr>
          <p:cNvSpPr/>
          <p:nvPr/>
        </p:nvSpPr>
        <p:spPr>
          <a:xfrm>
            <a:off x="7033939" y="1853284"/>
            <a:ext cx="1752188" cy="102699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F669A1-B89F-04A1-26B0-C9749062C1DA}"/>
              </a:ext>
            </a:extLst>
          </p:cNvPr>
          <p:cNvSpPr txBox="1"/>
          <p:nvPr/>
        </p:nvSpPr>
        <p:spPr>
          <a:xfrm>
            <a:off x="7161863" y="2057396"/>
            <a:ext cx="150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FUTURE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+3K</a:t>
            </a:r>
          </a:p>
        </p:txBody>
      </p:sp>
    </p:spTree>
    <p:extLst>
      <p:ext uri="{BB962C8B-B14F-4D97-AF65-F5344CB8AC3E}">
        <p14:creationId xmlns:p14="http://schemas.microsoft.com/office/powerpoint/2010/main" val="3832005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59D9C-7ADA-47D9-611D-F2A0527C8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B70F3-09B4-9038-25E9-8698C644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A985D-5A60-DA8E-6706-82BD1EA2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2B1AA-FB0D-4492-A73C-8A70F0CC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911FA7E7-07C0-A02E-C3C8-8B29C51DDAB0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9270B-6ADA-ED38-7FE4-CCF8BB4D06FB}"/>
              </a:ext>
            </a:extLst>
          </p:cNvPr>
          <p:cNvSpPr>
            <a:spLocks noGrp="1"/>
          </p:cNvSpPr>
          <p:nvPr/>
        </p:nvSpPr>
        <p:spPr>
          <a:xfrm>
            <a:off x="271849" y="523348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50F90C-DA47-ABF5-3C01-A565693E818D}"/>
              </a:ext>
            </a:extLst>
          </p:cNvPr>
          <p:cNvSpPr/>
          <p:nvPr/>
        </p:nvSpPr>
        <p:spPr>
          <a:xfrm>
            <a:off x="779624" y="1442223"/>
            <a:ext cx="10353051" cy="4878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ABF18-1CC3-2661-3D7F-2BD2F31A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26" r="67386"/>
          <a:stretch/>
        </p:blipFill>
        <p:spPr>
          <a:xfrm>
            <a:off x="9657390" y="1778427"/>
            <a:ext cx="405692" cy="223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92D07-0784-4C7B-E321-0EFA42B68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28" b="47470"/>
          <a:stretch/>
        </p:blipFill>
        <p:spPr>
          <a:xfrm>
            <a:off x="1480457" y="1506243"/>
            <a:ext cx="8021547" cy="2509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B0659-388B-B702-2FD6-293887B8BBC4}"/>
              </a:ext>
            </a:extLst>
          </p:cNvPr>
          <p:cNvSpPr txBox="1"/>
          <p:nvPr/>
        </p:nvSpPr>
        <p:spPr>
          <a:xfrm rot="16200000">
            <a:off x="599886" y="2272142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rainfall</a:t>
            </a:r>
            <a:endParaRPr lang="en-US" dirty="0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27EB590-5A58-CC61-227C-72A5D150656E}"/>
              </a:ext>
            </a:extLst>
          </p:cNvPr>
          <p:cNvSpPr txBox="1"/>
          <p:nvPr/>
        </p:nvSpPr>
        <p:spPr>
          <a:xfrm rot="16200000">
            <a:off x="601658" y="3337169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SLP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37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3875-AF4A-01C6-382A-C21ED5ED4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B70C3-B4BB-E17D-6572-5241C2E7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A5602-4A1A-395B-AB25-4A2DBD6B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43119-1CBC-6ABD-69B2-C658C868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D49A91A-86F9-DBA0-B402-9A91B5033E2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27BAA-2FE5-F099-7F36-171215BC3B02}"/>
              </a:ext>
            </a:extLst>
          </p:cNvPr>
          <p:cNvSpPr>
            <a:spLocks noGrp="1"/>
          </p:cNvSpPr>
          <p:nvPr/>
        </p:nvSpPr>
        <p:spPr>
          <a:xfrm>
            <a:off x="271849" y="523348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368B789-11E4-FD69-FEBE-B140D7CFA2CD}"/>
              </a:ext>
            </a:extLst>
          </p:cNvPr>
          <p:cNvSpPr/>
          <p:nvPr/>
        </p:nvSpPr>
        <p:spPr>
          <a:xfrm>
            <a:off x="779624" y="1442223"/>
            <a:ext cx="10353051" cy="4878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9C9D96-0527-2269-4E87-AB841644E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75"/>
          <a:stretch/>
        </p:blipFill>
        <p:spPr>
          <a:xfrm>
            <a:off x="9643355" y="4047318"/>
            <a:ext cx="382041" cy="2152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21231-7785-BDC6-C7A6-AC630A00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26" r="67386"/>
          <a:stretch/>
        </p:blipFill>
        <p:spPr>
          <a:xfrm>
            <a:off x="9657390" y="1778427"/>
            <a:ext cx="405692" cy="223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EA4EF-1AE0-77E4-0398-948975AB9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28"/>
          <a:stretch/>
        </p:blipFill>
        <p:spPr>
          <a:xfrm>
            <a:off x="1480457" y="1506243"/>
            <a:ext cx="8021547" cy="4778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83F29-775B-2975-DFEB-CB5E2238874A}"/>
              </a:ext>
            </a:extLst>
          </p:cNvPr>
          <p:cNvSpPr txBox="1"/>
          <p:nvPr/>
        </p:nvSpPr>
        <p:spPr>
          <a:xfrm rot="16200000">
            <a:off x="599886" y="2272142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rainfall</a:t>
            </a:r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EC26A9E-84A7-C64F-6956-90E6DA18BD64}"/>
              </a:ext>
            </a:extLst>
          </p:cNvPr>
          <p:cNvSpPr txBox="1"/>
          <p:nvPr/>
        </p:nvSpPr>
        <p:spPr>
          <a:xfrm rot="16200000">
            <a:off x="601658" y="3337169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SLP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2E725-D3A5-6836-792B-E7001E4DBFEC}"/>
              </a:ext>
            </a:extLst>
          </p:cNvPr>
          <p:cNvSpPr txBox="1"/>
          <p:nvPr/>
        </p:nvSpPr>
        <p:spPr>
          <a:xfrm rot="16200000">
            <a:off x="656595" y="4259033"/>
            <a:ext cx="124815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rainfall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154273"/>
                </a:solidFill>
              </a:rPr>
              <a:t>change</a:t>
            </a:r>
            <a:endParaRPr lang="en-US" dirty="0">
              <a:ea typeface="Verdana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DE0550F3-12A4-0C9F-5075-09B60D471F52}"/>
              </a:ext>
            </a:extLst>
          </p:cNvPr>
          <p:cNvSpPr txBox="1"/>
          <p:nvPr/>
        </p:nvSpPr>
        <p:spPr>
          <a:xfrm rot="16200000">
            <a:off x="840005" y="5324062"/>
            <a:ext cx="87601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SLP</a:t>
            </a:r>
            <a:endParaRPr lang="en-US" dirty="0">
              <a:solidFill>
                <a:srgbClr val="FFFFFF"/>
              </a:solidFill>
              <a:ea typeface="Verdana"/>
            </a:endParaRPr>
          </a:p>
          <a:p>
            <a:pPr algn="ctr"/>
            <a:r>
              <a:rPr lang="en-US" sz="1400" dirty="0">
                <a:solidFill>
                  <a:srgbClr val="154273"/>
                </a:solidFill>
                <a:ea typeface="Verdana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712166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F4082-CC1E-D7B1-35C9-76B4360F0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A3C78-7920-5E11-E34C-B0ABB109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64398-C292-BDF1-0839-B081AB6A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341A4-B751-382C-041D-156408B67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35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AFFACCA1-76DC-7726-53A6-AF9075FBA38E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FBFF1-003F-962B-AD77-0E083CC46C0D}"/>
              </a:ext>
            </a:extLst>
          </p:cNvPr>
          <p:cNvSpPr>
            <a:spLocks noGrp="1"/>
          </p:cNvSpPr>
          <p:nvPr/>
        </p:nvSpPr>
        <p:spPr>
          <a:xfrm>
            <a:off x="271849" y="523348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7D591F5-3ACD-AD89-D9A7-73AD793BF2ED}"/>
              </a:ext>
            </a:extLst>
          </p:cNvPr>
          <p:cNvSpPr/>
          <p:nvPr/>
        </p:nvSpPr>
        <p:spPr>
          <a:xfrm>
            <a:off x="779624" y="1442223"/>
            <a:ext cx="10353051" cy="487811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2A92C8-06FD-3BDB-BA1C-908344484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75"/>
          <a:stretch/>
        </p:blipFill>
        <p:spPr>
          <a:xfrm>
            <a:off x="9643355" y="4047318"/>
            <a:ext cx="382041" cy="2152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28C69-82A4-2B78-C0FD-0367E3DD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26" r="67386"/>
          <a:stretch/>
        </p:blipFill>
        <p:spPr>
          <a:xfrm>
            <a:off x="9657390" y="1778427"/>
            <a:ext cx="405692" cy="223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DB4C7-D364-FF8D-9879-F732A2B3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28"/>
          <a:stretch/>
        </p:blipFill>
        <p:spPr>
          <a:xfrm>
            <a:off x="1480457" y="1506243"/>
            <a:ext cx="8021547" cy="47781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0D5D33-218A-AC33-8C7D-3B733083EEAB}"/>
              </a:ext>
            </a:extLst>
          </p:cNvPr>
          <p:cNvSpPr/>
          <p:nvPr/>
        </p:nvSpPr>
        <p:spPr>
          <a:xfrm>
            <a:off x="6611554" y="931819"/>
            <a:ext cx="5384107" cy="10423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549931-8046-CFEC-3590-A0BB2B03DFFD}"/>
              </a:ext>
            </a:extLst>
          </p:cNvPr>
          <p:cNvSpPr>
            <a:spLocks noGrp="1"/>
          </p:cNvSpPr>
          <p:nvPr/>
        </p:nvSpPr>
        <p:spPr>
          <a:xfrm>
            <a:off x="6687062" y="931819"/>
            <a:ext cx="5233089" cy="102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Dynamical shift: future events have a weaker cut-off low.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CFB3D1-FDE3-EAD3-3AC8-14E0EFE23AB9}"/>
              </a:ext>
            </a:extLst>
          </p:cNvPr>
          <p:cNvSpPr/>
          <p:nvPr/>
        </p:nvSpPr>
        <p:spPr>
          <a:xfrm>
            <a:off x="6377604" y="2155976"/>
            <a:ext cx="5618058" cy="54448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13E758-D8E4-AB52-052D-B41B34A7C263}"/>
              </a:ext>
            </a:extLst>
          </p:cNvPr>
          <p:cNvSpPr>
            <a:spLocks noGrp="1"/>
          </p:cNvSpPr>
          <p:nvPr/>
        </p:nvSpPr>
        <p:spPr>
          <a:xfrm>
            <a:off x="6377604" y="2155977"/>
            <a:ext cx="5542547" cy="54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Rainfall weaker in future scenarios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BDFCF2-16DA-6CFE-23F5-841897DABEC3}"/>
              </a:ext>
            </a:extLst>
          </p:cNvPr>
          <p:cNvSpPr txBox="1"/>
          <p:nvPr/>
        </p:nvSpPr>
        <p:spPr>
          <a:xfrm rot="16200000">
            <a:off x="599886" y="2272142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rainfall</a:t>
            </a:r>
            <a:endParaRPr lang="en-US" dirty="0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C8A04BF9-C000-A178-84EB-0D51DDC36AFC}"/>
              </a:ext>
            </a:extLst>
          </p:cNvPr>
          <p:cNvSpPr txBox="1"/>
          <p:nvPr/>
        </p:nvSpPr>
        <p:spPr>
          <a:xfrm rot="16200000">
            <a:off x="601658" y="3337169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SLP</a:t>
            </a:r>
            <a:endParaRPr lang="en-US" dirty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02CE9DB-DA4E-B902-154B-B54F68E9AFE5}"/>
              </a:ext>
            </a:extLst>
          </p:cNvPr>
          <p:cNvSpPr txBox="1"/>
          <p:nvPr/>
        </p:nvSpPr>
        <p:spPr>
          <a:xfrm rot="16200000">
            <a:off x="656595" y="4259033"/>
            <a:ext cx="1248155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rainfall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1400" dirty="0">
                <a:solidFill>
                  <a:srgbClr val="154273"/>
                </a:solidFill>
              </a:rPr>
              <a:t>change</a:t>
            </a:r>
            <a:endParaRPr lang="en-US" dirty="0">
              <a:ea typeface="Verdana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F748201F-6360-50FF-15E8-C7F7DA95FB89}"/>
              </a:ext>
            </a:extLst>
          </p:cNvPr>
          <p:cNvSpPr txBox="1"/>
          <p:nvPr/>
        </p:nvSpPr>
        <p:spPr>
          <a:xfrm rot="16200000">
            <a:off x="840005" y="5324062"/>
            <a:ext cx="87601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SLP</a:t>
            </a:r>
            <a:endParaRPr lang="en-US" dirty="0">
              <a:solidFill>
                <a:srgbClr val="FFFFFF"/>
              </a:solidFill>
              <a:ea typeface="Verdana"/>
            </a:endParaRPr>
          </a:p>
          <a:p>
            <a:pPr algn="ctr"/>
            <a:r>
              <a:rPr lang="en-US" sz="1400" dirty="0">
                <a:solidFill>
                  <a:srgbClr val="154273"/>
                </a:solidFill>
                <a:ea typeface="Verdana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010079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4A25-1173-2918-D684-AF2BA5E9E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DDCB4-4BE6-DC94-1231-F1575B5B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1957B-2146-90DA-ED34-73606D7B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A9CD1-FAE5-6FD9-D3F5-019D25C88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36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D0531397-F526-B906-E8BF-0D18CB4FC995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030E0-8775-5808-79CA-97E601F75BBA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8D0F3-DE28-7063-FE56-0817BBF70DFF}"/>
              </a:ext>
            </a:extLst>
          </p:cNvPr>
          <p:cNvSpPr/>
          <p:nvPr/>
        </p:nvSpPr>
        <p:spPr>
          <a:xfrm>
            <a:off x="779624" y="1513738"/>
            <a:ext cx="10353051" cy="480659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7E7E45-7C42-C77E-6CD4-8DCA19D48156}"/>
              </a:ext>
            </a:extLst>
          </p:cNvPr>
          <p:cNvSpPr>
            <a:spLocks noGrp="1"/>
          </p:cNvSpPr>
          <p:nvPr/>
        </p:nvSpPr>
        <p:spPr>
          <a:xfrm>
            <a:off x="1313532" y="1830155"/>
            <a:ext cx="4318690" cy="310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Those simulations have a dynamical adjustment imposed - based on that shown by future projections.</a:t>
            </a:r>
          </a:p>
          <a:p>
            <a:endParaRPr lang="en-US" sz="2400">
              <a:solidFill>
                <a:schemeClr val="bg1"/>
              </a:solidFill>
              <a:ea typeface="Verdana"/>
            </a:endParaRPr>
          </a:p>
          <a:p>
            <a:endParaRPr lang="en-US" sz="2400">
              <a:solidFill>
                <a:schemeClr val="bg1"/>
              </a:solidFill>
              <a:ea typeface="Verdan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1E05E5-7B15-021F-0DDF-98060A40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60"/>
          <a:stretch/>
        </p:blipFill>
        <p:spPr>
          <a:xfrm>
            <a:off x="6096000" y="2113593"/>
            <a:ext cx="3939379" cy="36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2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07E21-56FF-275D-B70D-32348E939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13CC4-D2AF-5C41-DA84-7C4C08B2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192AF-223E-2755-4D95-E89757B62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F8D82-B449-2331-86B5-3FB0CAC1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6DC7D40-8256-D2C5-E0C0-BE7F830ACC2F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A6733-07E8-2B38-7845-96992EDE5545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CB8B470-30AB-D1D9-85FD-F20058C3D23F}"/>
              </a:ext>
            </a:extLst>
          </p:cNvPr>
          <p:cNvSpPr/>
          <p:nvPr/>
        </p:nvSpPr>
        <p:spPr>
          <a:xfrm>
            <a:off x="779624" y="1513738"/>
            <a:ext cx="10353051" cy="480659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F09950-A282-263F-9AF5-57CD8B72B69C}"/>
              </a:ext>
            </a:extLst>
          </p:cNvPr>
          <p:cNvSpPr>
            <a:spLocks noGrp="1"/>
          </p:cNvSpPr>
          <p:nvPr/>
        </p:nvSpPr>
        <p:spPr>
          <a:xfrm>
            <a:off x="1310242" y="2158808"/>
            <a:ext cx="4318690" cy="310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Those simulations have a dynamical adjustment imposed - based on that shown by future projections.</a:t>
            </a:r>
          </a:p>
          <a:p>
            <a:endParaRPr lang="en-US" sz="2400">
              <a:solidFill>
                <a:schemeClr val="bg1"/>
              </a:solidFill>
              <a:ea typeface="Verdana"/>
            </a:endParaRPr>
          </a:p>
          <a:p>
            <a:r>
              <a:rPr lang="en-US" sz="2400">
                <a:solidFill>
                  <a:schemeClr val="bg1"/>
                </a:solidFill>
                <a:ea typeface="Verdana"/>
              </a:rPr>
              <a:t>The simulations can be rerun without that dynamical adjustment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E2C4A-D97A-5B61-25E7-85B736881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60"/>
          <a:stretch/>
        </p:blipFill>
        <p:spPr>
          <a:xfrm>
            <a:off x="6096000" y="2113593"/>
            <a:ext cx="3939379" cy="3606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1AA90-C9F6-1B00-A6AE-691F3782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360"/>
          <a:stretch/>
        </p:blipFill>
        <p:spPr>
          <a:xfrm>
            <a:off x="6100773" y="2113593"/>
            <a:ext cx="3939380" cy="3606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8D8688-F707-84E6-FE4F-C8DA7AB1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381" t="29127" b="55638"/>
          <a:stretch/>
        </p:blipFill>
        <p:spPr>
          <a:xfrm>
            <a:off x="5512001" y="5344263"/>
            <a:ext cx="2035482" cy="58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E9B6-218E-5AA1-D20D-AA955CFB4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5F7D9-69B9-2A62-ECCD-2C3BDE04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208C-23A9-B28C-C0B3-E96948AE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EAEEC-7745-7887-94D7-2EC35AB7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38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E5FDD131-0153-213C-F5DA-F3277169DE90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E9FF-CCC3-F210-BB26-2AF47EF1BD1F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9BF2E49-B7E0-8CE9-86BA-4A307DC259D6}"/>
              </a:ext>
            </a:extLst>
          </p:cNvPr>
          <p:cNvSpPr/>
          <p:nvPr/>
        </p:nvSpPr>
        <p:spPr>
          <a:xfrm>
            <a:off x="779624" y="1513738"/>
            <a:ext cx="10353051" cy="480659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B4311A-DB21-99ED-A0D0-F86990F2AA23}"/>
              </a:ext>
            </a:extLst>
          </p:cNvPr>
          <p:cNvSpPr>
            <a:spLocks noGrp="1"/>
          </p:cNvSpPr>
          <p:nvPr/>
        </p:nvSpPr>
        <p:spPr>
          <a:xfrm>
            <a:off x="1310242" y="2158808"/>
            <a:ext cx="4318690" cy="3103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Those simulations have a dynamical adjustment imposed - based on that shown by future projections.</a:t>
            </a:r>
          </a:p>
          <a:p>
            <a:endParaRPr lang="en-US" sz="2400">
              <a:solidFill>
                <a:schemeClr val="bg1"/>
              </a:solidFill>
              <a:ea typeface="Verdana"/>
            </a:endParaRPr>
          </a:p>
          <a:p>
            <a:r>
              <a:rPr lang="en-US" sz="2400">
                <a:solidFill>
                  <a:schemeClr val="bg1"/>
                </a:solidFill>
                <a:ea typeface="Verdana"/>
              </a:rPr>
              <a:t>The simulations can be rerun without that dynamical adjustment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2648B-C419-C558-1B12-D683DEBA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60"/>
          <a:stretch/>
        </p:blipFill>
        <p:spPr>
          <a:xfrm>
            <a:off x="6096000" y="2113593"/>
            <a:ext cx="3939379" cy="3606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6C4BC9-CE6B-746C-A89A-2B16EC7E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360"/>
          <a:stretch/>
        </p:blipFill>
        <p:spPr>
          <a:xfrm>
            <a:off x="6100773" y="2113593"/>
            <a:ext cx="3939380" cy="3606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3882F-6932-677F-4408-8504B5EA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381" t="29127" b="55638"/>
          <a:stretch/>
        </p:blipFill>
        <p:spPr>
          <a:xfrm>
            <a:off x="5512001" y="5344263"/>
            <a:ext cx="2035482" cy="58877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C8E59B-AB83-B936-3FB7-AA6FB0143BA4}"/>
              </a:ext>
            </a:extLst>
          </p:cNvPr>
          <p:cNvSpPr/>
          <p:nvPr/>
        </p:nvSpPr>
        <p:spPr>
          <a:xfrm>
            <a:off x="6553199" y="1107254"/>
            <a:ext cx="5562660" cy="66993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543130-45B5-1DFA-9144-E47A796FAA72}"/>
              </a:ext>
            </a:extLst>
          </p:cNvPr>
          <p:cNvSpPr>
            <a:spLocks noGrp="1"/>
          </p:cNvSpPr>
          <p:nvPr/>
        </p:nvSpPr>
        <p:spPr>
          <a:xfrm>
            <a:off x="6861818" y="1107255"/>
            <a:ext cx="5332672" cy="65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Less drying without adjustment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9712F2-4F85-4442-184D-B4AA117CFDE9}"/>
              </a:ext>
            </a:extLst>
          </p:cNvPr>
          <p:cNvSpPr/>
          <p:nvPr/>
        </p:nvSpPr>
        <p:spPr>
          <a:xfrm>
            <a:off x="9528154" y="3039229"/>
            <a:ext cx="651849" cy="95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6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E9817-FF97-3028-1826-20C60966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C807C-1559-2EED-FEE1-ACAC752E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CB792-CFD2-10CF-B9A3-E24A4C19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2914" y="6065416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7DD29F9A-68F8-9CC6-046C-189B7D39D041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515B2-0953-FDB8-2D55-C6216F5890D4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85DD29D-4033-0C95-E36E-C859FAB35E40}"/>
              </a:ext>
            </a:extLst>
          </p:cNvPr>
          <p:cNvSpPr/>
          <p:nvPr/>
        </p:nvSpPr>
        <p:spPr>
          <a:xfrm>
            <a:off x="189489" y="1357741"/>
            <a:ext cx="8532207" cy="51276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C0D263-D89C-C745-7C08-A80C42D8E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04" b="48105"/>
          <a:stretch/>
        </p:blipFill>
        <p:spPr>
          <a:xfrm>
            <a:off x="911604" y="1737360"/>
            <a:ext cx="7250926" cy="230520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0B24BB-0BD2-F921-400A-3A141021AD0E}"/>
              </a:ext>
            </a:extLst>
          </p:cNvPr>
          <p:cNvCxnSpPr>
            <a:cxnSpLocks/>
          </p:cNvCxnSpPr>
          <p:nvPr/>
        </p:nvCxnSpPr>
        <p:spPr>
          <a:xfrm>
            <a:off x="386841" y="4042567"/>
            <a:ext cx="8111189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D72EC270-4DFA-DE0B-6406-734D5E6ACAE7}"/>
              </a:ext>
            </a:extLst>
          </p:cNvPr>
          <p:cNvSpPr txBox="1"/>
          <p:nvPr/>
        </p:nvSpPr>
        <p:spPr>
          <a:xfrm rot="16200000">
            <a:off x="-73509" y="2669467"/>
            <a:ext cx="156713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154273"/>
                </a:solidFill>
              </a:rPr>
              <a:t>With Adjustment</a:t>
            </a:r>
            <a:endParaRPr lang="en-US">
              <a:solidFill>
                <a:srgbClr val="154273"/>
              </a:solidFill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0B2A4-62C9-CA52-58E1-7DDA81888ABB}"/>
              </a:ext>
            </a:extLst>
          </p:cNvPr>
          <p:cNvSpPr txBox="1"/>
          <p:nvPr/>
        </p:nvSpPr>
        <p:spPr>
          <a:xfrm>
            <a:off x="4175389" y="1462370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Future (+3)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6EC19-EC2D-2FD4-EB46-BF5E4759CEC0}"/>
              </a:ext>
            </a:extLst>
          </p:cNvPr>
          <p:cNvSpPr txBox="1"/>
          <p:nvPr/>
        </p:nvSpPr>
        <p:spPr>
          <a:xfrm>
            <a:off x="1796058" y="1462369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Present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8F291-BA46-44BF-491D-7B5FC5C8FEBE}"/>
              </a:ext>
            </a:extLst>
          </p:cNvPr>
          <p:cNvSpPr txBox="1"/>
          <p:nvPr/>
        </p:nvSpPr>
        <p:spPr>
          <a:xfrm>
            <a:off x="6854302" y="1485527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6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6E50F-E461-B0EC-F35C-A0276281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3EBE6-E514-226A-B6CC-6B6E1E54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D5E68-D5D4-FBC1-D60A-B2334D34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2D23D-B930-D154-8F60-7180DA56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9EF1D-C75D-DBE6-B1FB-7CCF4696B572}"/>
              </a:ext>
            </a:extLst>
          </p:cNvPr>
          <p:cNvSpPr txBox="1"/>
          <p:nvPr/>
        </p:nvSpPr>
        <p:spPr>
          <a:xfrm>
            <a:off x="-96982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</p:spTree>
    <p:extLst>
      <p:ext uri="{BB962C8B-B14F-4D97-AF65-F5344CB8AC3E}">
        <p14:creationId xmlns:p14="http://schemas.microsoft.com/office/powerpoint/2010/main" val="205714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90A97-1038-5153-E48A-16DE4B9C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4DA14-DDF5-FC56-8CF6-49C86D0E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2CA65-DA5A-5276-30E0-6F3138186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2914" y="6065416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1AB4CFDB-DB5D-2D20-A3A3-102F2B4726D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B2D9F-2F55-89EA-6AD4-15DBB8075A73}"/>
              </a:ext>
            </a:extLst>
          </p:cNvPr>
          <p:cNvSpPr>
            <a:spLocks noGrp="1"/>
          </p:cNvSpPr>
          <p:nvPr/>
        </p:nvSpPr>
        <p:spPr>
          <a:xfrm>
            <a:off x="271849" y="559444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Pseudo global warming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2F2A9DF-01B8-BF8C-D98B-79E82417763E}"/>
              </a:ext>
            </a:extLst>
          </p:cNvPr>
          <p:cNvSpPr/>
          <p:nvPr/>
        </p:nvSpPr>
        <p:spPr>
          <a:xfrm>
            <a:off x="189489" y="1357741"/>
            <a:ext cx="8532207" cy="512769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8C9B77-A10C-51C0-95DE-21AD463D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73"/>
          <a:stretch/>
        </p:blipFill>
        <p:spPr>
          <a:xfrm>
            <a:off x="911604" y="1770146"/>
            <a:ext cx="7250926" cy="46322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3A0CFF-2B5E-E902-A042-34255E6DD908}"/>
              </a:ext>
            </a:extLst>
          </p:cNvPr>
          <p:cNvCxnSpPr>
            <a:cxnSpLocks/>
          </p:cNvCxnSpPr>
          <p:nvPr/>
        </p:nvCxnSpPr>
        <p:spPr>
          <a:xfrm>
            <a:off x="386841" y="4042567"/>
            <a:ext cx="8111189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3BCA5105-3BB8-3ABF-4412-0243BCE1B63B}"/>
              </a:ext>
            </a:extLst>
          </p:cNvPr>
          <p:cNvSpPr txBox="1"/>
          <p:nvPr/>
        </p:nvSpPr>
        <p:spPr>
          <a:xfrm rot="16200000">
            <a:off x="-73509" y="2669467"/>
            <a:ext cx="156713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154273"/>
                </a:solidFill>
              </a:rPr>
              <a:t>With Adjustment</a:t>
            </a:r>
            <a:endParaRPr lang="en-US">
              <a:solidFill>
                <a:srgbClr val="154273"/>
              </a:solidFill>
              <a:ea typeface="Verdana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D0589D4E-2AE2-7C68-7209-68BEF555813D}"/>
              </a:ext>
            </a:extLst>
          </p:cNvPr>
          <p:cNvSpPr txBox="1"/>
          <p:nvPr/>
        </p:nvSpPr>
        <p:spPr>
          <a:xfrm rot="16200000">
            <a:off x="44902" y="5005678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154273"/>
                </a:solidFill>
              </a:rPr>
              <a:t>No Adjustment</a:t>
            </a:r>
            <a:endParaRPr lang="en-US">
              <a:solidFill>
                <a:srgbClr val="154273"/>
              </a:solidFill>
              <a:ea typeface="Verdana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165092-39E6-F1B8-6427-73B7921D039A}"/>
              </a:ext>
            </a:extLst>
          </p:cNvPr>
          <p:cNvSpPr/>
          <p:nvPr/>
        </p:nvSpPr>
        <p:spPr>
          <a:xfrm>
            <a:off x="8756987" y="2045311"/>
            <a:ext cx="3366312" cy="19972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10985E-77B7-8B63-8787-56DD31E21D8A}"/>
              </a:ext>
            </a:extLst>
          </p:cNvPr>
          <p:cNvSpPr>
            <a:spLocks noGrp="1"/>
          </p:cNvSpPr>
          <p:nvPr/>
        </p:nvSpPr>
        <p:spPr>
          <a:xfrm>
            <a:off x="8903908" y="1897175"/>
            <a:ext cx="3366312" cy="233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Even without enforced dynamical adjustment, </a:t>
            </a:r>
          </a:p>
          <a:p>
            <a:r>
              <a:rPr lang="en-US" sz="2400">
                <a:solidFill>
                  <a:schemeClr val="bg1"/>
                </a:solidFill>
                <a:ea typeface="Verdana"/>
              </a:rPr>
              <a:t>future drier with weaker cut-off 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92A33-BC00-3404-B928-4E994A5083A5}"/>
              </a:ext>
            </a:extLst>
          </p:cNvPr>
          <p:cNvSpPr txBox="1"/>
          <p:nvPr/>
        </p:nvSpPr>
        <p:spPr>
          <a:xfrm>
            <a:off x="4175389" y="1462370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Future (+3)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F2DB07-DDFF-15EB-8CF3-0114D88966EE}"/>
              </a:ext>
            </a:extLst>
          </p:cNvPr>
          <p:cNvSpPr txBox="1"/>
          <p:nvPr/>
        </p:nvSpPr>
        <p:spPr>
          <a:xfrm>
            <a:off x="1796058" y="1462369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Present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DCD05-084D-1E50-955D-FF78B6A916D8}"/>
              </a:ext>
            </a:extLst>
          </p:cNvPr>
          <p:cNvSpPr txBox="1"/>
          <p:nvPr/>
        </p:nvSpPr>
        <p:spPr>
          <a:xfrm>
            <a:off x="6854302" y="1485527"/>
            <a:ext cx="156713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54273"/>
                </a:solidFill>
              </a:rPr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87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ABF0-0C70-7EBC-20AA-A87CD1EC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54273"/>
                </a:solidFill>
              </a:rPr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9CBE-516E-2FE2-629F-55AA7C9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70BD-DCE7-F7CF-B480-12C4F81E2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7B3A2-C1D9-895C-D459-FE728DE8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41</a:t>
            </a:fld>
            <a:endParaRPr lang="nl-NL"/>
          </a:p>
        </p:txBody>
      </p:sp>
      <p:sp>
        <p:nvSpPr>
          <p:cNvPr id="3" name="Subtitle 9">
            <a:extLst>
              <a:ext uri="{FF2B5EF4-FFF2-40B4-BE49-F238E27FC236}">
                <a16:creationId xmlns:a16="http://schemas.microsoft.com/office/drawing/2014/main" id="{26DF7A05-65DB-47AD-A9F9-852BBCDE85D1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1167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C827-CEF1-7226-F4C4-BB49053D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78E2C-4AD7-F260-6BF9-9B4846D4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46AA5-D427-74FE-C872-9061B4E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830BF-6E05-3E5F-E0C1-FB3C4382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FA31FB9D-1854-72AD-28C4-1E9E3E99F123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A38CC6-478B-4B06-98EF-ABA5B9E1A281}"/>
              </a:ext>
            </a:extLst>
          </p:cNvPr>
          <p:cNvSpPr/>
          <p:nvPr/>
        </p:nvSpPr>
        <p:spPr>
          <a:xfrm>
            <a:off x="779624" y="2214022"/>
            <a:ext cx="10353051" cy="40439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C06DFF-0645-A854-B354-4C9DB3D5830C}"/>
              </a:ext>
            </a:extLst>
          </p:cNvPr>
          <p:cNvSpPr/>
          <p:nvPr/>
        </p:nvSpPr>
        <p:spPr>
          <a:xfrm>
            <a:off x="348915" y="701477"/>
            <a:ext cx="5716441" cy="101773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F627CF1-647E-62A1-3B36-86723AA1C3F8}"/>
              </a:ext>
            </a:extLst>
          </p:cNvPr>
          <p:cNvSpPr>
            <a:spLocks noGrp="1"/>
          </p:cNvSpPr>
          <p:nvPr/>
        </p:nvSpPr>
        <p:spPr>
          <a:xfrm>
            <a:off x="589870" y="701476"/>
            <a:ext cx="5506130" cy="1017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Three different methods all lead to the same conclusion: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8CF88-627F-2A57-F050-0BADEA70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579"/>
          <a:stretch/>
        </p:blipFill>
        <p:spPr>
          <a:xfrm>
            <a:off x="9586481" y="2378790"/>
            <a:ext cx="663101" cy="387201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6E99FC-A8D1-9C0B-6AAC-2B42BDFDEC12}"/>
              </a:ext>
            </a:extLst>
          </p:cNvPr>
          <p:cNvSpPr/>
          <p:nvPr/>
        </p:nvSpPr>
        <p:spPr>
          <a:xfrm>
            <a:off x="6363398" y="1107806"/>
            <a:ext cx="5716441" cy="92517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E6B423-D31C-C09B-8523-A2A0F71E08CD}"/>
              </a:ext>
            </a:extLst>
          </p:cNvPr>
          <p:cNvSpPr>
            <a:spLocks noGrp="1"/>
          </p:cNvSpPr>
          <p:nvPr/>
        </p:nvSpPr>
        <p:spPr>
          <a:xfrm>
            <a:off x="6496065" y="1107806"/>
            <a:ext cx="5634596" cy="88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Small change in the cut-off low lead to big change in the rainfall</a:t>
            </a:r>
          </a:p>
        </p:txBody>
      </p:sp>
      <p:pic>
        <p:nvPicPr>
          <p:cNvPr id="2" name="Picture 1" descr="A collage of maps of different countries/regions&#10;&#10;AI-generated content may be incorrect.">
            <a:extLst>
              <a:ext uri="{FF2B5EF4-FFF2-40B4-BE49-F238E27FC236}">
                <a16:creationId xmlns:a16="http://schemas.microsoft.com/office/drawing/2014/main" id="{46574189-A9A6-4B2E-4077-C74332FBD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88" y="2270305"/>
            <a:ext cx="7539145" cy="39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2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208AD3-E03C-C410-B7C2-25008CF55A94}"/>
              </a:ext>
            </a:extLst>
          </p:cNvPr>
          <p:cNvSpPr/>
          <p:nvPr/>
        </p:nvSpPr>
        <p:spPr>
          <a:xfrm>
            <a:off x="6764348" y="365094"/>
            <a:ext cx="5384107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BFBD4-A026-2B55-33EC-9FF3BE63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82" y="1717752"/>
            <a:ext cx="10909211" cy="4758045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br>
              <a:rPr lang="en-US" sz="4000">
                <a:ea typeface="Verdana"/>
              </a:rPr>
            </a:br>
            <a:br>
              <a:rPr lang="en-US" sz="4800">
                <a:ea typeface="Verdana"/>
              </a:rPr>
            </a:br>
            <a:endParaRPr lang="en-US" sz="4800">
              <a:ea typeface="Verdan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B80DE-1374-0778-B479-F27B3AA9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72C7A-C3F1-39A0-3791-3F74C241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0B3B4-6F6D-6BB6-11D7-8E68EB57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6E4462EB-1057-538D-ED60-45E62EE2F339}"/>
              </a:ext>
            </a:extLst>
          </p:cNvPr>
          <p:cNvSpPr txBox="1">
            <a:spLocks/>
          </p:cNvSpPr>
          <p:nvPr/>
        </p:nvSpPr>
        <p:spPr>
          <a:xfrm>
            <a:off x="7193296" y="376317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vikki.thompson@knmi.nl</a:t>
            </a:r>
            <a:endParaRPr lang="en-US" sz="2800">
              <a:ea typeface="Verdana"/>
            </a:endParaRPr>
          </a:p>
        </p:txBody>
      </p:sp>
      <p:pic>
        <p:nvPicPr>
          <p:cNvPr id="3" name="Picture 2" descr="A blue butterfly on a white background&#10;&#10;AI-generated content may be incorrect.">
            <a:extLst>
              <a:ext uri="{FF2B5EF4-FFF2-40B4-BE49-F238E27FC236}">
                <a16:creationId xmlns:a16="http://schemas.microsoft.com/office/drawing/2014/main" id="{B74C559B-B241-201F-A024-DE9BE0BE1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4" r="3774" b="-2460"/>
          <a:stretch/>
        </p:blipFill>
        <p:spPr>
          <a:xfrm>
            <a:off x="6884329" y="981973"/>
            <a:ext cx="695685" cy="624596"/>
          </a:xfrm>
          <a:prstGeom prst="rect">
            <a:avLst/>
          </a:prstGeom>
        </p:spPr>
      </p:pic>
      <p:sp>
        <p:nvSpPr>
          <p:cNvPr id="7" name="Subtitle 9">
            <a:extLst>
              <a:ext uri="{FF2B5EF4-FFF2-40B4-BE49-F238E27FC236}">
                <a16:creationId xmlns:a16="http://schemas.microsoft.com/office/drawing/2014/main" id="{071A47E5-7209-FA53-94C6-3FC86870455C}"/>
              </a:ext>
            </a:extLst>
          </p:cNvPr>
          <p:cNvSpPr txBox="1">
            <a:spLocks/>
          </p:cNvSpPr>
          <p:nvPr/>
        </p:nvSpPr>
        <p:spPr>
          <a:xfrm>
            <a:off x="7452088" y="994542"/>
            <a:ext cx="5390339" cy="613616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@vikkithompson.bsky.social</a:t>
            </a:r>
            <a:endParaRPr lang="en-US">
              <a:ea typeface="Verdan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1D3FBF-1F0B-BA00-299A-68F528884CD4}"/>
              </a:ext>
            </a:extLst>
          </p:cNvPr>
          <p:cNvSpPr>
            <a:spLocks noGrp="1"/>
          </p:cNvSpPr>
          <p:nvPr/>
        </p:nvSpPr>
        <p:spPr>
          <a:xfrm>
            <a:off x="302741" y="281085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Take away messages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7CB3AD-76B9-9408-1011-D7C446FB4718}"/>
              </a:ext>
            </a:extLst>
          </p:cNvPr>
          <p:cNvSpPr>
            <a:spLocks noGrp="1"/>
          </p:cNvSpPr>
          <p:nvPr/>
        </p:nvSpPr>
        <p:spPr>
          <a:xfrm>
            <a:off x="436605" y="1419104"/>
            <a:ext cx="7900087" cy="4524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For this</a:t>
            </a:r>
            <a:r>
              <a:rPr lang="en-US" sz="2400" b="1" dirty="0">
                <a:solidFill>
                  <a:srgbClr val="154273"/>
                </a:solidFill>
                <a:ea typeface="Verdana"/>
              </a:rPr>
              <a:t> </a:t>
            </a:r>
            <a:r>
              <a:rPr lang="en-US" sz="2400" dirty="0">
                <a:solidFill>
                  <a:srgbClr val="154273"/>
                </a:solidFill>
                <a:ea typeface="Verdana"/>
              </a:rPr>
              <a:t>event small shifts in the dynamics can act to reduce the rainfall </a:t>
            </a:r>
            <a:endParaRPr lang="en-US" dirty="0"/>
          </a:p>
          <a:p>
            <a:endParaRPr lang="en-US" sz="2400">
              <a:solidFill>
                <a:srgbClr val="154273"/>
              </a:solidFill>
              <a:ea typeface="Verdana"/>
            </a:endParaRP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For this event future changes may be dominated by dynamical shift (reducing rain) rather than thermodynamics (increasing rain) </a:t>
            </a:r>
          </a:p>
          <a:p>
            <a:endParaRPr lang="en-US" sz="2400" dirty="0">
              <a:solidFill>
                <a:srgbClr val="154273"/>
              </a:solidFill>
              <a:ea typeface="Verdana"/>
            </a:endParaRP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Event was the </a:t>
            </a:r>
            <a:r>
              <a:rPr lang="en-US" sz="2400" i="1" dirty="0">
                <a:solidFill>
                  <a:srgbClr val="154273"/>
                </a:solidFill>
                <a:ea typeface="Verdana"/>
              </a:rPr>
              <a:t>'perfect' </a:t>
            </a:r>
            <a:r>
              <a:rPr lang="en-US" sz="2400" dirty="0">
                <a:solidFill>
                  <a:srgbClr val="154273"/>
                </a:solidFill>
                <a:ea typeface="Verdana"/>
              </a:rPr>
              <a:t>combination of dynamics and moisture availability – close to worst possible given the dynamics</a:t>
            </a:r>
          </a:p>
        </p:txBody>
      </p:sp>
    </p:spTree>
    <p:extLst>
      <p:ext uri="{BB962C8B-B14F-4D97-AF65-F5344CB8AC3E}">
        <p14:creationId xmlns:p14="http://schemas.microsoft.com/office/powerpoint/2010/main" val="3272870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6259F-0A9B-4C21-9996-9EACE554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5AB2-E673-995A-F697-19155F14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82" y="1717752"/>
            <a:ext cx="10909211" cy="4758045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br>
              <a:rPr lang="en-US" sz="4000" dirty="0">
                <a:ea typeface="Verdana"/>
              </a:rPr>
            </a:br>
            <a:br>
              <a:rPr lang="en-US" sz="4800" dirty="0">
                <a:ea typeface="Verdana"/>
              </a:rPr>
            </a:br>
            <a:endParaRPr lang="en-US" sz="4800" dirty="0">
              <a:ea typeface="Verdan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2F065-CD9A-B603-5F36-F0C0EEE5F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0C99-4284-61B2-3D07-8775B7D9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9A4B-E0DB-182D-9088-E09426A6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44</a:t>
            </a:fld>
            <a:endParaRPr lang="nl-NL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5C3A08-EC37-6A4E-3AF5-BB43E6B62B62}"/>
              </a:ext>
            </a:extLst>
          </p:cNvPr>
          <p:cNvSpPr>
            <a:spLocks noGrp="1"/>
          </p:cNvSpPr>
          <p:nvPr/>
        </p:nvSpPr>
        <p:spPr>
          <a:xfrm>
            <a:off x="302741" y="281085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54273"/>
                </a:solidFill>
                <a:ea typeface="Verdana"/>
              </a:rPr>
              <a:t>References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FFC220-631D-C1B5-2C2A-78927F8CAF4F}"/>
              </a:ext>
            </a:extLst>
          </p:cNvPr>
          <p:cNvSpPr>
            <a:spLocks noGrp="1"/>
          </p:cNvSpPr>
          <p:nvPr/>
        </p:nvSpPr>
        <p:spPr>
          <a:xfrm>
            <a:off x="436605" y="1111043"/>
            <a:ext cx="11118113" cy="4524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54273"/>
                </a:solidFill>
                <a:ea typeface="Verdana"/>
              </a:rPr>
              <a:t>Analogues</a:t>
            </a:r>
            <a:r>
              <a:rPr lang="en-US" sz="2400" dirty="0">
                <a:solidFill>
                  <a:srgbClr val="154273"/>
                </a:solidFill>
                <a:ea typeface="Verdana"/>
              </a:rPr>
              <a:t>:</a:t>
            </a: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Thompson et al (2024) </a:t>
            </a:r>
            <a:r>
              <a:rPr lang="en-US" sz="2400" dirty="0">
                <a:solidFill>
                  <a:srgbClr val="154273"/>
                </a:solidFill>
                <a:ea typeface="Verdana"/>
                <a:hlinkClick r:id="rId2"/>
              </a:rPr>
              <a:t>https://doi.org/10.1002/asl.1260</a:t>
            </a:r>
            <a:endParaRPr lang="en-US" sz="2400" dirty="0">
              <a:solidFill>
                <a:srgbClr val="154273"/>
              </a:solidFill>
              <a:ea typeface="Verdana"/>
            </a:endParaRP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Faranda et al (2022) </a:t>
            </a:r>
            <a:r>
              <a:rPr lang="en-US" sz="2400" dirty="0">
                <a:solidFill>
                  <a:srgbClr val="154273"/>
                </a:solidFill>
                <a:ea typeface="Verdana"/>
                <a:hlinkClick r:id="rId3"/>
              </a:rPr>
              <a:t>https://doi.org/10.5194/wcd-3-1311-2022</a:t>
            </a:r>
            <a:endParaRPr lang="en-US" sz="2400" dirty="0">
              <a:solidFill>
                <a:srgbClr val="154273"/>
              </a:solidFill>
              <a:ea typeface="Verdana"/>
            </a:endParaRPr>
          </a:p>
          <a:p>
            <a:endParaRPr lang="en-US" sz="2400" dirty="0">
              <a:solidFill>
                <a:srgbClr val="154273"/>
              </a:solidFill>
              <a:ea typeface="Verdana"/>
            </a:endParaRPr>
          </a:p>
          <a:p>
            <a:r>
              <a:rPr lang="en-US" sz="2400" b="1" dirty="0">
                <a:solidFill>
                  <a:srgbClr val="154273"/>
                </a:solidFill>
                <a:ea typeface="Verdana"/>
              </a:rPr>
              <a:t>Boosting:</a:t>
            </a: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Fischer et al (2023) </a:t>
            </a:r>
            <a:r>
              <a:rPr lang="en-US" sz="2400" dirty="0">
                <a:solidFill>
                  <a:srgbClr val="154273"/>
                </a:solidFill>
                <a:ea typeface="Verdana"/>
                <a:hlinkClick r:id="rId4"/>
              </a:rPr>
              <a:t>https://doi.org/10.1038/s41467-023-40112-4</a:t>
            </a:r>
            <a:endParaRPr lang="en-US" sz="2400" dirty="0">
              <a:solidFill>
                <a:srgbClr val="154273"/>
              </a:solidFill>
              <a:ea typeface="Verdana"/>
            </a:endParaRPr>
          </a:p>
          <a:p>
            <a:endParaRPr lang="en-US" sz="2400" b="1" dirty="0">
              <a:solidFill>
                <a:srgbClr val="154273"/>
              </a:solidFill>
              <a:ea typeface="Verdana"/>
            </a:endParaRPr>
          </a:p>
          <a:p>
            <a:r>
              <a:rPr lang="en-US" sz="2400" b="1" dirty="0">
                <a:solidFill>
                  <a:srgbClr val="154273"/>
                </a:solidFill>
                <a:ea typeface="Verdana"/>
              </a:rPr>
              <a:t>Pseudo global warming:</a:t>
            </a: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Lenderink et al, preprint </a:t>
            </a:r>
            <a:r>
              <a:rPr lang="en-US" sz="2400" dirty="0">
                <a:solidFill>
                  <a:srgbClr val="154273"/>
                </a:solidFill>
                <a:ea typeface="Verdana"/>
                <a:hlinkClick r:id="rId5"/>
              </a:rPr>
              <a:t>http://dx.doi.org/10.2139/ssrn.5122288</a:t>
            </a:r>
            <a:endParaRPr lang="en-US" sz="2400" dirty="0">
              <a:solidFill>
                <a:srgbClr val="154273"/>
              </a:solidFill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41629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8C767-C8BD-214F-4F0C-382A8B166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D2F91D-7A9A-B0BB-5ACD-00067A83044D}"/>
              </a:ext>
            </a:extLst>
          </p:cNvPr>
          <p:cNvSpPr/>
          <p:nvPr/>
        </p:nvSpPr>
        <p:spPr>
          <a:xfrm>
            <a:off x="6764348" y="365094"/>
            <a:ext cx="5384107" cy="134803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BF7FF-41CE-2946-74FA-BE9B2D30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82" y="1717752"/>
            <a:ext cx="10909211" cy="4758045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br>
              <a:rPr lang="en-US" sz="4000" dirty="0">
                <a:ea typeface="Verdana"/>
              </a:rPr>
            </a:br>
            <a:br>
              <a:rPr lang="en-US" sz="4800" dirty="0">
                <a:ea typeface="Verdana"/>
              </a:rPr>
            </a:br>
            <a:endParaRPr lang="en-US" sz="4800" dirty="0">
              <a:ea typeface="Verdana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E5B2-5E84-DE06-D9D0-BAA0D78B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CB713-5AD3-B6A6-7085-64A0B527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5B8C7-0025-5D7A-797D-F06283F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45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12A79EF2-C89B-3240-E164-5D50723C82C7}"/>
              </a:ext>
            </a:extLst>
          </p:cNvPr>
          <p:cNvSpPr txBox="1">
            <a:spLocks/>
          </p:cNvSpPr>
          <p:nvPr/>
        </p:nvSpPr>
        <p:spPr>
          <a:xfrm>
            <a:off x="7193296" y="376317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vikki.thompson@knmi.nl</a:t>
            </a:r>
            <a:endParaRPr lang="en-US" sz="2800">
              <a:ea typeface="Verdana"/>
            </a:endParaRPr>
          </a:p>
        </p:txBody>
      </p:sp>
      <p:pic>
        <p:nvPicPr>
          <p:cNvPr id="3" name="Picture 2" descr="A blue butterfly on a white background&#10;&#10;AI-generated content may be incorrect.">
            <a:extLst>
              <a:ext uri="{FF2B5EF4-FFF2-40B4-BE49-F238E27FC236}">
                <a16:creationId xmlns:a16="http://schemas.microsoft.com/office/drawing/2014/main" id="{3D66EFBD-1083-53C8-657D-55F45036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4" r="3774" b="-2460"/>
          <a:stretch/>
        </p:blipFill>
        <p:spPr>
          <a:xfrm>
            <a:off x="6884329" y="981973"/>
            <a:ext cx="695685" cy="624596"/>
          </a:xfrm>
          <a:prstGeom prst="rect">
            <a:avLst/>
          </a:prstGeom>
        </p:spPr>
      </p:pic>
      <p:sp>
        <p:nvSpPr>
          <p:cNvPr id="7" name="Subtitle 9">
            <a:extLst>
              <a:ext uri="{FF2B5EF4-FFF2-40B4-BE49-F238E27FC236}">
                <a16:creationId xmlns:a16="http://schemas.microsoft.com/office/drawing/2014/main" id="{5DC98CDF-5287-A2C8-B73E-52B80494870E}"/>
              </a:ext>
            </a:extLst>
          </p:cNvPr>
          <p:cNvSpPr txBox="1">
            <a:spLocks/>
          </p:cNvSpPr>
          <p:nvPr/>
        </p:nvSpPr>
        <p:spPr>
          <a:xfrm>
            <a:off x="7452088" y="994542"/>
            <a:ext cx="5390339" cy="613616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@vikkithompson.bsky.social</a:t>
            </a:r>
            <a:endParaRPr lang="en-US">
              <a:ea typeface="Verdan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957F2C-BEE6-4312-CF3F-840584C48A85}"/>
              </a:ext>
            </a:extLst>
          </p:cNvPr>
          <p:cNvSpPr>
            <a:spLocks noGrp="1"/>
          </p:cNvSpPr>
          <p:nvPr/>
        </p:nvSpPr>
        <p:spPr>
          <a:xfrm>
            <a:off x="302741" y="281085"/>
            <a:ext cx="8033951" cy="882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54273"/>
                </a:solidFill>
                <a:ea typeface="Verdana"/>
              </a:rPr>
              <a:t>Take away messages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9D3FC4-7228-AE32-154B-7DB7F5059BDF}"/>
              </a:ext>
            </a:extLst>
          </p:cNvPr>
          <p:cNvSpPr>
            <a:spLocks noGrp="1"/>
          </p:cNvSpPr>
          <p:nvPr/>
        </p:nvSpPr>
        <p:spPr>
          <a:xfrm>
            <a:off x="436605" y="1111043"/>
            <a:ext cx="7900087" cy="4524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For this</a:t>
            </a:r>
            <a:r>
              <a:rPr lang="en-US" sz="2400" b="1" dirty="0">
                <a:solidFill>
                  <a:srgbClr val="154273"/>
                </a:solidFill>
                <a:ea typeface="Verdana"/>
              </a:rPr>
              <a:t> </a:t>
            </a:r>
            <a:r>
              <a:rPr lang="en-US" sz="2400" dirty="0">
                <a:solidFill>
                  <a:srgbClr val="154273"/>
                </a:solidFill>
                <a:ea typeface="Verdana"/>
              </a:rPr>
              <a:t>event small shifts in the dynamics can act to reduce the rainfall </a:t>
            </a:r>
            <a:endParaRPr lang="en-US" sz="1050" dirty="0"/>
          </a:p>
          <a:p>
            <a:endParaRPr lang="en-US" sz="2400" dirty="0">
              <a:solidFill>
                <a:srgbClr val="154273"/>
              </a:solidFill>
              <a:ea typeface="Verdana"/>
            </a:endParaRP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For this event future changes may be dominated by dynamical shift (reducing rain) rather than thermodynamics (increasing rain)</a:t>
            </a:r>
          </a:p>
          <a:p>
            <a:endParaRPr lang="en-US" sz="2400" dirty="0">
              <a:solidFill>
                <a:srgbClr val="154273"/>
              </a:solidFill>
              <a:ea typeface="Verdana"/>
            </a:endParaRP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Event was the </a:t>
            </a:r>
            <a:r>
              <a:rPr lang="en-US" sz="2400" i="1" dirty="0">
                <a:solidFill>
                  <a:srgbClr val="154273"/>
                </a:solidFill>
                <a:ea typeface="Verdana"/>
              </a:rPr>
              <a:t>'perfect' </a:t>
            </a:r>
            <a:r>
              <a:rPr lang="en-US" sz="2400" dirty="0">
                <a:solidFill>
                  <a:srgbClr val="154273"/>
                </a:solidFill>
                <a:ea typeface="Verdana"/>
              </a:rPr>
              <a:t>combination </a:t>
            </a:r>
          </a:p>
          <a:p>
            <a:r>
              <a:rPr lang="en-US" sz="2400" dirty="0">
                <a:solidFill>
                  <a:srgbClr val="154273"/>
                </a:solidFill>
                <a:ea typeface="Verdana"/>
              </a:rPr>
              <a:t>of dynamics and moisture availability</a:t>
            </a:r>
          </a:p>
        </p:txBody>
      </p:sp>
    </p:spTree>
    <p:extLst>
      <p:ext uri="{BB962C8B-B14F-4D97-AF65-F5344CB8AC3E}">
        <p14:creationId xmlns:p14="http://schemas.microsoft.com/office/powerpoint/2010/main" val="132445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5EAB07-C6A1-D7FD-E3B0-DE96B9E469E6}"/>
              </a:ext>
            </a:extLst>
          </p:cNvPr>
          <p:cNvSpPr txBox="1"/>
          <p:nvPr/>
        </p:nvSpPr>
        <p:spPr>
          <a:xfrm>
            <a:off x="-96982" y="1081317"/>
            <a:ext cx="12385963" cy="44621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 Earlier work has shown:​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Verdana"/>
                <a:ea typeface="Verdana"/>
                <a:cs typeface="Arial"/>
              </a:rPr>
              <a:t>	</a:t>
            </a: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Circulation analogues do not capture the rainfall magnitude</a:t>
            </a:r>
            <a:endParaRPr lang="en-US" sz="2800" dirty="0">
              <a:solidFill>
                <a:srgbClr val="154273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Arial"/>
              </a:rPr>
              <a:t>	</a:t>
            </a:r>
            <a:endParaRPr lang="en-US" sz="2000" dirty="0">
              <a:solidFill>
                <a:srgbClr val="154273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154273"/>
                </a:solidFill>
                <a:latin typeface="Aptos"/>
                <a:cs typeface="Segoe UI"/>
              </a:rPr>
              <a:t>How important are the large scale dynamics?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154273"/>
              </a:solidFill>
              <a:latin typeface="Aptos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   I examine this, using three datasets: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54273"/>
                </a:solidFill>
                <a:latin typeface="Aptos"/>
                <a:cs typeface="Segoe UI"/>
              </a:rPr>
              <a:t>1. Forecast Ensemble   2. Boosted CESM Ensemble   3. Pseudo Global Warming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6BC2B-A35F-82BC-B0DC-22FD7C21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C46D-EB32-696B-065E-C0E4A88E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EEA-6978-E50B-22E8-432E92D8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7F1377-43E5-E527-84D8-AC6D8633EDA6}"/>
              </a:ext>
            </a:extLst>
          </p:cNvPr>
          <p:cNvSpPr/>
          <p:nvPr/>
        </p:nvSpPr>
        <p:spPr>
          <a:xfrm>
            <a:off x="539430" y="1770746"/>
            <a:ext cx="9972881" cy="670998"/>
          </a:xfrm>
          <a:prstGeom prst="roundRect">
            <a:avLst/>
          </a:prstGeom>
          <a:noFill/>
          <a:ln w="38100">
            <a:solidFill>
              <a:srgbClr val="1542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3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E6BE-8377-E366-F646-01363D96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website&#10;&#10;AI-generated content may be incorrect.">
            <a:extLst>
              <a:ext uri="{FF2B5EF4-FFF2-40B4-BE49-F238E27FC236}">
                <a16:creationId xmlns:a16="http://schemas.microsoft.com/office/drawing/2014/main" id="{4DB4A77A-1B14-4B07-8FF3-195D6220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" y="28268"/>
            <a:ext cx="6694233" cy="2438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A6ED1-8E5E-E2B4-5C3F-55D433FB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7887E-3968-1A76-6430-561F21A1D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016CA-CFE2-39F8-3B95-670D8F6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37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website&#10;&#10;AI-generated content may be incorrect.">
            <a:extLst>
              <a:ext uri="{FF2B5EF4-FFF2-40B4-BE49-F238E27FC236}">
                <a16:creationId xmlns:a16="http://schemas.microsoft.com/office/drawing/2014/main" id="{C7BE0682-8F3A-2E34-B331-8CC5C2AB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8" y="28268"/>
            <a:ext cx="6694233" cy="2438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F1DA09-317D-628E-8863-402878A6F1E5}"/>
              </a:ext>
            </a:extLst>
          </p:cNvPr>
          <p:cNvSpPr/>
          <p:nvPr/>
        </p:nvSpPr>
        <p:spPr>
          <a:xfrm>
            <a:off x="3753853" y="557311"/>
            <a:ext cx="7182852" cy="413345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F6832-F898-4437-0A11-57E583E5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EDAFB-9964-3284-5391-994B4D55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C781F-47F8-6E39-726A-4B2FAD95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66851B-DE56-5063-BB7D-30002E4CF151}"/>
              </a:ext>
            </a:extLst>
          </p:cNvPr>
          <p:cNvSpPr txBox="1"/>
          <p:nvPr/>
        </p:nvSpPr>
        <p:spPr>
          <a:xfrm>
            <a:off x="5581401" y="1256805"/>
            <a:ext cx="1197429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154273"/>
                </a:solidFill>
                <a:cs typeface="Calibri"/>
              </a:rPr>
              <a:t>1993-2022</a:t>
            </a:r>
            <a:endParaRPr lang="en-US">
              <a:solidFill>
                <a:srgbClr val="154273"/>
              </a:solidFill>
              <a:ea typeface="Verdana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F3E517-7554-672B-999E-9A92D0115301}"/>
              </a:ext>
            </a:extLst>
          </p:cNvPr>
          <p:cNvCxnSpPr>
            <a:cxnSpLocks/>
          </p:cNvCxnSpPr>
          <p:nvPr/>
        </p:nvCxnSpPr>
        <p:spPr>
          <a:xfrm flipH="1">
            <a:off x="5706465" y="1659945"/>
            <a:ext cx="471053" cy="350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683556-9CAC-F12F-3889-4D642A21FCBC}"/>
              </a:ext>
            </a:extLst>
          </p:cNvPr>
          <p:cNvSpPr/>
          <p:nvPr/>
        </p:nvSpPr>
        <p:spPr>
          <a:xfrm>
            <a:off x="1924619" y="4826813"/>
            <a:ext cx="7979026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2853FD-E956-EA55-2770-188E38EA8178}"/>
              </a:ext>
            </a:extLst>
          </p:cNvPr>
          <p:cNvSpPr>
            <a:spLocks noGrp="1"/>
          </p:cNvSpPr>
          <p:nvPr/>
        </p:nvSpPr>
        <p:spPr>
          <a:xfrm>
            <a:off x="2073874" y="4837143"/>
            <a:ext cx="8003062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Circulation analogues suggest such cut-off lows have deepened (1950-1979 to 1993-2022)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5A218D-5110-8BDF-5C2D-633B95497A14}"/>
              </a:ext>
            </a:extLst>
          </p:cNvPr>
          <p:cNvSpPr/>
          <p:nvPr/>
        </p:nvSpPr>
        <p:spPr>
          <a:xfrm>
            <a:off x="5233737" y="5822328"/>
            <a:ext cx="6599488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38BDF2-DA03-A1C8-2DF3-67427D616497}"/>
              </a:ext>
            </a:extLst>
          </p:cNvPr>
          <p:cNvSpPr>
            <a:spLocks noGrp="1"/>
          </p:cNvSpPr>
          <p:nvPr/>
        </p:nvSpPr>
        <p:spPr>
          <a:xfrm>
            <a:off x="5811252" y="5832658"/>
            <a:ext cx="6195263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We also show evidence that such events have increased in frequency</a:t>
            </a:r>
          </a:p>
        </p:txBody>
      </p:sp>
      <p:pic>
        <p:nvPicPr>
          <p:cNvPr id="7" name="Content Placeholder 3" descr="A screenshot of different colored maps&#10;&#10;Description automatically generated">
            <a:extLst>
              <a:ext uri="{FF2B5EF4-FFF2-40B4-BE49-F238E27FC236}">
                <a16:creationId xmlns:a16="http://schemas.microsoft.com/office/drawing/2014/main" id="{37CC1318-86D6-98A3-B04E-39120AF4DBB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-142" r="562" b="41743"/>
          <a:stretch/>
        </p:blipFill>
        <p:spPr>
          <a:xfrm>
            <a:off x="3939092" y="772817"/>
            <a:ext cx="6540403" cy="3119447"/>
          </a:xfrm>
          <a:prstGeom prst="rect">
            <a:avLst/>
          </a:prstGeom>
        </p:spPr>
      </p:pic>
      <p:pic>
        <p:nvPicPr>
          <p:cNvPr id="14" name="Content Placeholder 3" descr="A screenshot of different colored maps&#10;&#10;Description automatically generated">
            <a:extLst>
              <a:ext uri="{FF2B5EF4-FFF2-40B4-BE49-F238E27FC236}">
                <a16:creationId xmlns:a16="http://schemas.microsoft.com/office/drawing/2014/main" id="{AD569838-AD71-7DA5-5F78-E0F0113297E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3204" t="88224" r="563" b="229"/>
          <a:stretch/>
        </p:blipFill>
        <p:spPr>
          <a:xfrm>
            <a:off x="4848728" y="3926660"/>
            <a:ext cx="5663746" cy="618263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D62B035C-7781-15AF-BF95-281E94E2358B}"/>
              </a:ext>
            </a:extLst>
          </p:cNvPr>
          <p:cNvSpPr txBox="1"/>
          <p:nvPr/>
        </p:nvSpPr>
        <p:spPr>
          <a:xfrm>
            <a:off x="8440229" y="916431"/>
            <a:ext cx="1904751" cy="830997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accent6"/>
                </a:solidFill>
                <a:cs typeface="Calibri"/>
              </a:rPr>
              <a:t>Deepening 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DF556-F10C-6EC8-3E20-F949DA5276A6}"/>
              </a:ext>
            </a:extLst>
          </p:cNvPr>
          <p:cNvCxnSpPr>
            <a:cxnSpLocks/>
          </p:cNvCxnSpPr>
          <p:nvPr/>
        </p:nvCxnSpPr>
        <p:spPr>
          <a:xfrm>
            <a:off x="9480884" y="1757758"/>
            <a:ext cx="288758" cy="134638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1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86D26-A739-8598-49C4-A7B996537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870A5A-1D7B-D1B9-B21D-EAC6816367C0}"/>
              </a:ext>
            </a:extLst>
          </p:cNvPr>
          <p:cNvSpPr/>
          <p:nvPr/>
        </p:nvSpPr>
        <p:spPr>
          <a:xfrm>
            <a:off x="497738" y="1262472"/>
            <a:ext cx="11196522" cy="418729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FA4B-6F6B-6970-B4CA-25060745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56E40-72C8-4AF3-77D3-18C8BAA5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F332E-0D2F-86EE-9EEE-296A3F56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5073" y="5922345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327C44EE-21FA-07E7-0934-DB84DA09B27A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vikki.thompson@knmi.nl</a:t>
            </a:r>
            <a:endParaRPr lang="en-US" sz="2000">
              <a:ea typeface="Verdan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081271-E0B9-3F07-E1A4-D5383ACA7B6E}"/>
              </a:ext>
            </a:extLst>
          </p:cNvPr>
          <p:cNvSpPr txBox="1">
            <a:spLocks/>
          </p:cNvSpPr>
          <p:nvPr/>
        </p:nvSpPr>
        <p:spPr>
          <a:xfrm>
            <a:off x="6505073" y="5922345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7B40C5-0EEA-E8C4-85F6-6D5FCFEE70CB}"/>
              </a:ext>
            </a:extLst>
          </p:cNvPr>
          <p:cNvSpPr/>
          <p:nvPr/>
        </p:nvSpPr>
        <p:spPr>
          <a:xfrm>
            <a:off x="5185611" y="5559356"/>
            <a:ext cx="6599488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BCC781-7067-81AC-A00C-5185BCA64CB3}"/>
              </a:ext>
            </a:extLst>
          </p:cNvPr>
          <p:cNvSpPr>
            <a:spLocks noGrp="1"/>
          </p:cNvSpPr>
          <p:nvPr/>
        </p:nvSpPr>
        <p:spPr>
          <a:xfrm>
            <a:off x="5763126" y="5569686"/>
            <a:ext cx="6195263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Dynamics alone do not determine </a:t>
            </a:r>
          </a:p>
          <a:p>
            <a:r>
              <a:rPr lang="en-US" sz="2400">
                <a:solidFill>
                  <a:schemeClr val="bg1"/>
                </a:solidFill>
                <a:ea typeface="Verdana"/>
              </a:rPr>
              <a:t>the extreme rainfall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88F5AD-7468-7334-5AFF-A3472F34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6" y="1408231"/>
            <a:ext cx="10525125" cy="3829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D393E8-22A9-EAFF-1892-7B81242B0B30}"/>
              </a:ext>
            </a:extLst>
          </p:cNvPr>
          <p:cNvSpPr/>
          <p:nvPr/>
        </p:nvSpPr>
        <p:spPr>
          <a:xfrm>
            <a:off x="803448" y="3320716"/>
            <a:ext cx="9748253" cy="19268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80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7D6845-DEC6-6BFD-C21E-BE6CEB3844A3}"/>
              </a:ext>
            </a:extLst>
          </p:cNvPr>
          <p:cNvSpPr/>
          <p:nvPr/>
        </p:nvSpPr>
        <p:spPr>
          <a:xfrm>
            <a:off x="497738" y="1262472"/>
            <a:ext cx="11196522" cy="418729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B80DE-1374-0778-B479-F27B3AA9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AE1BA-D5F6-4B36-B092-81A5F1AA15B6}" type="datetime4">
              <a:rPr lang="en-US" smtClean="0"/>
              <a:t>April 28, 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72C7A-C3F1-39A0-3791-3F74C241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0B3B4-6F6D-6BB6-11D7-8E68EB57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5073" y="5922345"/>
            <a:ext cx="5005389" cy="322075"/>
          </a:xfrm>
        </p:spPr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A81F966F-0A58-919B-EB75-0F65638CC1A4}"/>
              </a:ext>
            </a:extLst>
          </p:cNvPr>
          <p:cNvSpPr txBox="1">
            <a:spLocks/>
          </p:cNvSpPr>
          <p:nvPr/>
        </p:nvSpPr>
        <p:spPr>
          <a:xfrm>
            <a:off x="8731673" y="2506"/>
            <a:ext cx="4800868" cy="369201"/>
          </a:xfrm>
          <a:prstGeom prst="rect">
            <a:avLst/>
          </a:prstGeom>
        </p:spPr>
        <p:txBody>
          <a:bodyPr vert="horz" lIns="162000" tIns="90000" rIns="9000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vikki.thompson@knmi.nl</a:t>
            </a:r>
            <a:endParaRPr lang="en-US" sz="2000" dirty="0">
              <a:ea typeface="Verdana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FA8A2A-04C2-8E20-64ED-3C3E10950C31}"/>
              </a:ext>
            </a:extLst>
          </p:cNvPr>
          <p:cNvSpPr txBox="1">
            <a:spLocks/>
          </p:cNvSpPr>
          <p:nvPr/>
        </p:nvSpPr>
        <p:spPr>
          <a:xfrm>
            <a:off x="6505073" y="5922345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2C412F-DFCC-91CA-2BA6-7A44B03B5C1A}"/>
              </a:ext>
            </a:extLst>
          </p:cNvPr>
          <p:cNvSpPr/>
          <p:nvPr/>
        </p:nvSpPr>
        <p:spPr>
          <a:xfrm>
            <a:off x="5185611" y="5559356"/>
            <a:ext cx="6599488" cy="9258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41CEA4-0D45-BB67-72E4-092469D0A201}"/>
              </a:ext>
            </a:extLst>
          </p:cNvPr>
          <p:cNvSpPr>
            <a:spLocks noGrp="1"/>
          </p:cNvSpPr>
          <p:nvPr/>
        </p:nvSpPr>
        <p:spPr>
          <a:xfrm>
            <a:off x="5763126" y="5569686"/>
            <a:ext cx="6195263" cy="913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ea typeface="Verdana"/>
              </a:rPr>
              <a:t>Dynamics alone do not determine </a:t>
            </a:r>
          </a:p>
          <a:p>
            <a:r>
              <a:rPr lang="en-US" sz="2400">
                <a:solidFill>
                  <a:schemeClr val="bg1"/>
                </a:solidFill>
                <a:ea typeface="Verdana"/>
              </a:rPr>
              <a:t>the extreme rainfall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C17F94-93A2-BF1D-ACAD-368E2AA8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6" y="1408231"/>
            <a:ext cx="105251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6498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c8f2e7-9d70-489b-8341-fcb1a19e22a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3BA68F1E24C24499B4EC1204B8147D" ma:contentTypeVersion="14" ma:contentTypeDescription="Create a new document." ma:contentTypeScope="" ma:versionID="c87ba6e88ace3af20544a8394ab6cd00">
  <xsd:schema xmlns:xsd="http://www.w3.org/2001/XMLSchema" xmlns:xs="http://www.w3.org/2001/XMLSchema" xmlns:p="http://schemas.microsoft.com/office/2006/metadata/properties" xmlns:ns3="cac8f2e7-9d70-489b-8341-fcb1a19e22ab" xmlns:ns4="c1ad11ce-44a8-47df-a341-0438b1253347" targetNamespace="http://schemas.microsoft.com/office/2006/metadata/properties" ma:root="true" ma:fieldsID="6a18932c9820a4224b7801d8cc7890bf" ns3:_="" ns4:_="">
    <xsd:import namespace="cac8f2e7-9d70-489b-8341-fcb1a19e22ab"/>
    <xsd:import namespace="c1ad11ce-44a8-47df-a341-0438b12533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8f2e7-9d70-489b-8341-fcb1a19e22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ad11ce-44a8-47df-a341-0438b125334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01BD7D-CE20-49B9-9AC1-38C94EC0BA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E7CA9A-20B4-4470-84BB-4DE3A4AAF030}">
  <ds:schemaRefs>
    <ds:schemaRef ds:uri="c1ad11ce-44a8-47df-a341-0438b1253347"/>
    <ds:schemaRef ds:uri="cac8f2e7-9d70-489b-8341-fcb1a19e22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00C742-788E-4CFC-8FB6-89A487C2A65A}">
  <ds:schemaRefs>
    <ds:schemaRef ds:uri="c1ad11ce-44a8-47df-a341-0438b1253347"/>
    <ds:schemaRef ds:uri="cac8f2e7-9d70-489b-8341-fcb1a19e22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78</TotalTime>
  <Words>2214</Words>
  <Application>Microsoft Office PowerPoint</Application>
  <PresentationFormat>Widescreen</PresentationFormat>
  <Paragraphs>415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Aptos</vt:lpstr>
      <vt:lpstr>Arial</vt:lpstr>
      <vt:lpstr>Calibri</vt:lpstr>
      <vt:lpstr>Verdana</vt:lpstr>
      <vt:lpstr>Wingdings</vt:lpstr>
      <vt:lpstr>KNMI sjabloon voor Powerpoint ENG breedbeeld IenW</vt:lpstr>
      <vt:lpstr>Was the Western European rainfall of July 2021 the worst case scenario?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  </vt:lpstr>
      <vt:lpstr>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 BABET</dc:title>
  <dc:creator>Thompson, Vikki (KNMI)</dc:creator>
  <cp:lastModifiedBy>Thompson, Vikki (KNMI)</cp:lastModifiedBy>
  <cp:revision>105</cp:revision>
  <dcterms:created xsi:type="dcterms:W3CDTF">2024-05-29T09:38:53Z</dcterms:created>
  <dcterms:modified xsi:type="dcterms:W3CDTF">2025-04-28T17:38:54Z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0x0101000F3BA68F1E24C24499B4EC1204B8147D</vt:lpwstr>
  </property>
</Properties>
</file>