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46799500" cy="28079700"/>
  <p:notesSz cx="6858000" cy="9144000"/>
  <p:defaultTextStyle>
    <a:defPPr>
      <a:defRPr lang="fr-FR"/>
    </a:defPPr>
    <a:lvl1pPr marL="0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092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184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276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368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460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8552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6644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4736" algn="l" defTabSz="41761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44" userDrawn="1">
          <p15:clr>
            <a:srgbClr val="A4A3A4"/>
          </p15:clr>
        </p15:guide>
        <p15:guide id="2" orient="horz" pos="5089" userDrawn="1">
          <p15:clr>
            <a:srgbClr val="A4A3A4"/>
          </p15:clr>
        </p15:guide>
        <p15:guide id="3" orient="horz" pos="635" userDrawn="1">
          <p15:clr>
            <a:srgbClr val="A4A3A4"/>
          </p15:clr>
        </p15:guide>
        <p15:guide id="4" orient="horz" pos="15330" userDrawn="1">
          <p15:clr>
            <a:srgbClr val="A4A3A4"/>
          </p15:clr>
        </p15:guide>
        <p15:guide id="5" orient="horz" pos="15109" userDrawn="1">
          <p15:clr>
            <a:srgbClr val="A4A3A4"/>
          </p15:clr>
        </p15:guide>
        <p15:guide id="6" orient="horz" pos="16984" userDrawn="1">
          <p15:clr>
            <a:srgbClr val="A4A3A4"/>
          </p15:clr>
        </p15:guide>
        <p15:guide id="7" orient="horz" pos="3612" userDrawn="1">
          <p15:clr>
            <a:srgbClr val="A4A3A4"/>
          </p15:clr>
        </p15:guide>
        <p15:guide id="8" orient="horz" pos="8162" userDrawn="1">
          <p15:clr>
            <a:srgbClr val="A4A3A4"/>
          </p15:clr>
        </p15:guide>
        <p15:guide id="9" orient="horz" pos="10028" userDrawn="1">
          <p15:clr>
            <a:srgbClr val="A4A3A4"/>
          </p15:clr>
        </p15:guide>
        <p15:guide id="10" orient="horz" pos="12201" userDrawn="1">
          <p15:clr>
            <a:srgbClr val="A4A3A4"/>
          </p15:clr>
        </p15:guide>
        <p15:guide id="11" orient="horz" pos="16485" userDrawn="1">
          <p15:clr>
            <a:srgbClr val="A4A3A4"/>
          </p15:clr>
        </p15:guide>
        <p15:guide id="12" pos="14740" userDrawn="1">
          <p15:clr>
            <a:srgbClr val="A4A3A4"/>
          </p15:clr>
        </p15:guide>
        <p15:guide id="13" pos="1493" userDrawn="1">
          <p15:clr>
            <a:srgbClr val="A4A3A4"/>
          </p15:clr>
        </p15:guide>
        <p15:guide id="14" pos="28505" userDrawn="1">
          <p15:clr>
            <a:srgbClr val="A4A3A4"/>
          </p15:clr>
        </p15:guide>
        <p15:guide id="15" pos="27843" userDrawn="1">
          <p15:clr>
            <a:srgbClr val="A4A3A4"/>
          </p15:clr>
        </p15:guide>
        <p15:guide id="16" pos="17681" userDrawn="1">
          <p15:clr>
            <a:srgbClr val="A4A3A4"/>
          </p15:clr>
        </p15:guide>
        <p15:guide id="17" pos="18880" userDrawn="1">
          <p15:clr>
            <a:srgbClr val="A4A3A4"/>
          </p15:clr>
        </p15:guide>
        <p15:guide id="18" pos="11239" userDrawn="1">
          <p15:clr>
            <a:srgbClr val="A4A3A4"/>
          </p15:clr>
        </p15:guide>
        <p15:guide id="19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962"/>
    <a:srgbClr val="E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4660"/>
  </p:normalViewPr>
  <p:slideViewPr>
    <p:cSldViewPr showGuides="1">
      <p:cViewPr>
        <p:scale>
          <a:sx n="33" d="100"/>
          <a:sy n="33" d="100"/>
        </p:scale>
        <p:origin x="34" y="-1258"/>
      </p:cViewPr>
      <p:guideLst>
        <p:guide orient="horz" pos="8844"/>
        <p:guide orient="horz" pos="5089"/>
        <p:guide orient="horz" pos="635"/>
        <p:guide orient="horz" pos="15330"/>
        <p:guide orient="horz" pos="15109"/>
        <p:guide orient="horz" pos="16984"/>
        <p:guide orient="horz" pos="3612"/>
        <p:guide orient="horz" pos="8162"/>
        <p:guide orient="horz" pos="10028"/>
        <p:guide orient="horz" pos="12201"/>
        <p:guide orient="horz" pos="16485"/>
        <p:guide pos="14740"/>
        <p:guide pos="1493"/>
        <p:guide pos="28505"/>
        <p:guide pos="27843"/>
        <p:guide pos="17681"/>
        <p:guide pos="18880"/>
        <p:guide pos="11239"/>
        <p:guide pos="69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0710-B8B7-4D8F-BDE7-5C763412CDFD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06ACB-0641-497D-A6F6-17171FCA9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8092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6184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4276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52368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40460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528552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616644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704736" algn="l" defTabSz="4176184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_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2229454" y="5443918"/>
            <a:ext cx="21971618" cy="5100711"/>
          </a:xfrm>
          <a:prstGeom prst="rect">
            <a:avLst/>
          </a:prstGeom>
        </p:spPr>
        <p:txBody>
          <a:bodyPr/>
          <a:lstStyle>
            <a:lvl3pPr>
              <a:buClr>
                <a:srgbClr val="F24962"/>
              </a:buClr>
              <a:defRPr>
                <a:solidFill>
                  <a:srgbClr val="F24962"/>
                </a:solidFill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9426343" y="1762256"/>
            <a:ext cx="24774731" cy="2580323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816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5471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22229451" y="11300587"/>
            <a:ext cx="21971624" cy="6216610"/>
          </a:xfrm>
          <a:prstGeom prst="rect">
            <a:avLst/>
          </a:prstGeom>
        </p:spPr>
        <p:txBody>
          <a:bodyPr/>
          <a:lstStyle>
            <a:lvl3pPr>
              <a:buClr>
                <a:srgbClr val="F24962"/>
              </a:buClr>
              <a:defRPr>
                <a:solidFill>
                  <a:srgbClr val="F24962"/>
                </a:solidFill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22229451" y="19439676"/>
            <a:ext cx="21971624" cy="6818217"/>
          </a:xfrm>
          <a:prstGeom prst="rect">
            <a:avLst/>
          </a:prstGeom>
        </p:spPr>
        <p:txBody>
          <a:bodyPr/>
          <a:lstStyle>
            <a:lvl3pPr>
              <a:buClr>
                <a:srgbClr val="F24962"/>
              </a:buClr>
              <a:defRPr>
                <a:solidFill>
                  <a:srgbClr val="F24962"/>
                </a:solidFill>
              </a:defRPr>
            </a:lvl3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002A7287-61FA-13BD-FF7F-77150F301A2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384256" y="5443918"/>
            <a:ext cx="7677238" cy="31645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7A82EC3A-EC20-2438-CF75-B2EA70FF67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84256" y="8750045"/>
            <a:ext cx="7677238" cy="9913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55" b="0" i="1">
                <a:latin typeface="Helvetica Oblique" pitchFamily="2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2029C134-65C6-C738-4F14-E6E6B55E5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28351" y="26934383"/>
            <a:ext cx="30828292" cy="708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38"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Texte contact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84999CE7-FC93-0379-7EAB-AF10D1B446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1563" y="26934382"/>
            <a:ext cx="9014437" cy="5664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26"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Date – Lieu - Colloque</a:t>
            </a:r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CD52CE42-9772-3FBF-7D40-4C9FC73D8C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9614" y="17157209"/>
            <a:ext cx="9014437" cy="5664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67" b="1"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Partenaires</a:t>
            </a:r>
          </a:p>
        </p:txBody>
      </p:sp>
      <p:sp>
        <p:nvSpPr>
          <p:cNvPr id="37" name="Espace réservé du texte 12">
            <a:extLst>
              <a:ext uri="{FF2B5EF4-FFF2-40B4-BE49-F238E27FC236}">
                <a16:creationId xmlns:a16="http://schemas.microsoft.com/office/drawing/2014/main" id="{D28D71D5-BF02-2749-E7ED-A11B8BB096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9614" y="12575635"/>
            <a:ext cx="9014437" cy="5664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67" b="1"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Auteurs &amp; autrices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62B0F06D-8BC1-C1F4-C55C-AAADB18EECD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9614" y="13236893"/>
            <a:ext cx="9014437" cy="17007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38" b="0"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  <a:p>
            <a:pPr marL="0" marR="0" lvl="0" indent="0" algn="l" defTabSz="847923" rtl="0" eaLnBrk="1" fontAlgn="auto" latinLnBrk="0" hangingPunct="1">
              <a:lnSpc>
                <a:spcPct val="90000"/>
              </a:lnSpc>
              <a:spcBef>
                <a:spcPts val="9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Prénom Nom</a:t>
            </a:r>
          </a:p>
          <a:p>
            <a:pPr marL="0" marR="0" lvl="0" indent="0" algn="l" defTabSz="847923" rtl="0" eaLnBrk="1" fontAlgn="auto" latinLnBrk="0" hangingPunct="1">
              <a:lnSpc>
                <a:spcPct val="90000"/>
              </a:lnSpc>
              <a:spcBef>
                <a:spcPts val="9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Prénom Nom</a:t>
            </a:r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F24BA373-FC99-1252-BED3-E7AB2B20BD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9614" y="9458601"/>
            <a:ext cx="9014437" cy="5664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67" b="1"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Parties prenantes</a:t>
            </a:r>
          </a:p>
        </p:txBody>
      </p:sp>
      <p:sp>
        <p:nvSpPr>
          <p:cNvPr id="40" name="Espace réservé pour une image  18">
            <a:extLst>
              <a:ext uri="{FF2B5EF4-FFF2-40B4-BE49-F238E27FC236}">
                <a16:creationId xmlns:a16="http://schemas.microsoft.com/office/drawing/2014/main" id="{D0C52C2E-E16A-F197-ACC8-C72EE4F7B33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69613" y="10096251"/>
            <a:ext cx="4007305" cy="170070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41" name="Espace réservé pour une image  18">
            <a:extLst>
              <a:ext uri="{FF2B5EF4-FFF2-40B4-BE49-F238E27FC236}">
                <a16:creationId xmlns:a16="http://schemas.microsoft.com/office/drawing/2014/main" id="{BACEB738-ABB3-DBD5-0402-CBB7ED58893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969613" y="18007398"/>
            <a:ext cx="4007305" cy="170070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42" name="Espace réservé pour une image  18">
            <a:extLst>
              <a:ext uri="{FF2B5EF4-FFF2-40B4-BE49-F238E27FC236}">
                <a16:creationId xmlns:a16="http://schemas.microsoft.com/office/drawing/2014/main" id="{C8AA4D30-532E-9897-19CC-1D1EF8AE6C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69613" y="20064578"/>
            <a:ext cx="4007305" cy="170070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43" name="Espace réservé pour une image  18">
            <a:extLst>
              <a:ext uri="{FF2B5EF4-FFF2-40B4-BE49-F238E27FC236}">
                <a16:creationId xmlns:a16="http://schemas.microsoft.com/office/drawing/2014/main" id="{05D87534-E0A5-8E5A-D3EC-E7077258FD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969613" y="22121758"/>
            <a:ext cx="4007305" cy="170070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44" name="Espace réservé pour une image  18">
            <a:extLst>
              <a:ext uri="{FF2B5EF4-FFF2-40B4-BE49-F238E27FC236}">
                <a16:creationId xmlns:a16="http://schemas.microsoft.com/office/drawing/2014/main" id="{48669719-1CCA-85F8-0746-1FE44684349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69613" y="24178937"/>
            <a:ext cx="4007305" cy="170070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45" name="Espace réservé pour une image  6">
            <a:extLst>
              <a:ext uri="{FF2B5EF4-FFF2-40B4-BE49-F238E27FC236}">
                <a16:creationId xmlns:a16="http://schemas.microsoft.com/office/drawing/2014/main" id="{3AD60450-D534-5764-2B9C-F576A4D85C4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3384256" y="11300588"/>
            <a:ext cx="7677238" cy="31645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9E24B36D-8A83-8189-D53B-4DF8FBD484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384256" y="14606716"/>
            <a:ext cx="7677238" cy="9913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55" b="0" i="1">
                <a:latin typeface="Helvetica Oblique" pitchFamily="2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7" name="Espace réservé pour une image  6">
            <a:extLst>
              <a:ext uri="{FF2B5EF4-FFF2-40B4-BE49-F238E27FC236}">
                <a16:creationId xmlns:a16="http://schemas.microsoft.com/office/drawing/2014/main" id="{C446F8AE-ED66-0A55-ABF6-061B1D4A3A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384256" y="19439676"/>
            <a:ext cx="7677238" cy="31645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B79CCE39-771A-18BC-1A81-5613483030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384256" y="22745804"/>
            <a:ext cx="7677238" cy="9913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55" b="0" i="1">
                <a:latin typeface="Helvetica Oblique" pitchFamily="2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23212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 bwMode="gray">
          <a:xfrm>
            <a:off x="2" y="1"/>
            <a:ext cx="46858556" cy="28075011"/>
            <a:chOff x="0" y="0"/>
            <a:chExt cx="10706894" cy="15120000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508" y="0"/>
              <a:ext cx="106934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604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360000" cy="15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604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0346894" y="0"/>
              <a:ext cx="360000" cy="151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604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0" y="14760000"/>
              <a:ext cx="106934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604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31370" y="27404107"/>
            <a:ext cx="1575534" cy="6684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278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FDF2D3F-91D0-4651-AC5C-11413740A909}" type="datetime1">
              <a:rPr lang="fr-FR" smtClean="0"/>
              <a:pPr/>
              <a:t>01/05/2025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-31370" y="27404107"/>
            <a:ext cx="1575534" cy="6684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278" cap="all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-31370" y="27404107"/>
            <a:ext cx="1575534" cy="6684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78" b="0" cap="all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2D45C-AC46-78C5-2A5F-72D582381C02}"/>
              </a:ext>
            </a:extLst>
          </p:cNvPr>
          <p:cNvSpPr/>
          <p:nvPr userDrawn="1"/>
        </p:nvSpPr>
        <p:spPr bwMode="gray">
          <a:xfrm>
            <a:off x="59056" y="1"/>
            <a:ext cx="5266686" cy="28075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65" tIns="120032" rIns="240065" bIns="120032" rtlCol="0" anchor="ctr"/>
          <a:lstStyle/>
          <a:p>
            <a:pPr algn="ctr"/>
            <a:endParaRPr lang="fr-FR" sz="760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23317C-AFCE-B232-C6A9-D9CAF5CA6FEB}"/>
              </a:ext>
            </a:extLst>
          </p:cNvPr>
          <p:cNvSpPr/>
          <p:nvPr userDrawn="1"/>
        </p:nvSpPr>
        <p:spPr bwMode="gray">
          <a:xfrm>
            <a:off x="2" y="-8273"/>
            <a:ext cx="46799500" cy="3678971"/>
          </a:xfrm>
          <a:prstGeom prst="rect">
            <a:avLst/>
          </a:prstGeom>
          <a:solidFill>
            <a:srgbClr val="F24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65" tIns="120032" rIns="240065" bIns="120032" rtlCol="0" anchor="ctr"/>
          <a:lstStyle/>
          <a:p>
            <a:pPr algn="ctr"/>
            <a:endParaRPr lang="fr-FR" sz="7604" dirty="0"/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0ADFFA51-1248-701E-AE91-6D83C0F5B59D}"/>
              </a:ext>
            </a:extLst>
          </p:cNvPr>
          <p:cNvSpPr/>
          <p:nvPr userDrawn="1"/>
        </p:nvSpPr>
        <p:spPr bwMode="gray">
          <a:xfrm rot="5400000">
            <a:off x="2949327" y="-3026194"/>
            <a:ext cx="8863547" cy="148993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65" tIns="120032" rIns="240065" bIns="120032" rtlCol="0" anchor="ctr"/>
          <a:lstStyle/>
          <a:p>
            <a:pPr algn="ctr"/>
            <a:endParaRPr lang="fr-FR" sz="7604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4B306C0-711E-F16B-76E7-B0147E1CF91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89" y="251660"/>
            <a:ext cx="6260705" cy="22669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38725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8160" b="1" kern="1200" cap="none" baseline="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38725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3895" b="0" kern="1200" cap="none" baseline="0">
          <a:solidFill>
            <a:schemeClr val="accent4">
              <a:lumMod val="75000"/>
            </a:schemeClr>
          </a:solidFill>
          <a:latin typeface="Helvetica" pitchFamily="2" charset="0"/>
          <a:ea typeface="+mn-ea"/>
          <a:cs typeface="+mn-cs"/>
        </a:defRPr>
      </a:lvl1pPr>
      <a:lvl2pPr marL="0" indent="0" algn="l" defTabSz="3872575" rtl="0" eaLnBrk="1" latinLnBrk="0" hangingPunct="1">
        <a:lnSpc>
          <a:spcPct val="100000"/>
        </a:lnSpc>
        <a:spcBef>
          <a:spcPts val="0"/>
        </a:spcBef>
        <a:spcAft>
          <a:spcPts val="3150"/>
        </a:spcAft>
        <a:buSzPct val="25000"/>
        <a:buFontTx/>
        <a:buNone/>
        <a:defRPr sz="3895" b="1" kern="1200" cap="none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479279" indent="-479279" algn="l" defTabSz="3872575" rtl="0" eaLnBrk="1" latinLnBrk="0" hangingPunct="1">
        <a:lnSpc>
          <a:spcPct val="100000"/>
        </a:lnSpc>
        <a:spcBef>
          <a:spcPts val="0"/>
        </a:spcBef>
        <a:spcAft>
          <a:spcPts val="1838"/>
        </a:spcAft>
        <a:buClr>
          <a:srgbClr val="EF7D00"/>
        </a:buClr>
        <a:buSzPct val="100000"/>
        <a:buFont typeface="Arial" panose="020B0604020202020204" pitchFamily="34" charset="0"/>
        <a:buChar char="►"/>
        <a:defRPr sz="3246" kern="1200" cap="none">
          <a:solidFill>
            <a:srgbClr val="EF7D00"/>
          </a:solidFill>
          <a:latin typeface="Helvetica" pitchFamily="2" charset="0"/>
          <a:ea typeface="+mn-ea"/>
          <a:cs typeface="+mn-cs"/>
        </a:defRPr>
      </a:lvl3pPr>
      <a:lvl4pPr marL="941885" indent="-462609" algn="l" defTabSz="3872575" rtl="0" eaLnBrk="1" latinLnBrk="0" hangingPunct="1">
        <a:lnSpc>
          <a:spcPct val="100000"/>
        </a:lnSpc>
        <a:spcBef>
          <a:spcPts val="0"/>
        </a:spcBef>
        <a:spcAft>
          <a:spcPts val="1838"/>
        </a:spcAft>
        <a:buClrTx/>
        <a:buSzPct val="100000"/>
        <a:buFont typeface="Arial" panose="020B0604020202020204" pitchFamily="34" charset="0"/>
        <a:buChar char="-"/>
        <a:defRPr sz="3246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946054" indent="0" algn="l" defTabSz="3872575" rtl="0" eaLnBrk="1" latinLnBrk="0" hangingPunct="1">
        <a:lnSpc>
          <a:spcPct val="100000"/>
        </a:lnSpc>
        <a:spcBef>
          <a:spcPts val="0"/>
        </a:spcBef>
        <a:spcAft>
          <a:spcPts val="1838"/>
        </a:spcAft>
        <a:buClrTx/>
        <a:buSzPct val="100000"/>
        <a:buFont typeface="Arial" panose="020B0604020202020204" pitchFamily="34" charset="0"/>
        <a:buNone/>
        <a:defRPr sz="3246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0649583" indent="-968145" algn="l" defTabSz="3872575" rtl="0" eaLnBrk="1" latinLnBrk="0" hangingPunct="1">
        <a:spcBef>
          <a:spcPct val="20000"/>
        </a:spcBef>
        <a:buFont typeface="Arial" pitchFamily="34" charset="0"/>
        <a:buChar char="•"/>
        <a:defRPr sz="8438" kern="1200">
          <a:solidFill>
            <a:schemeClr val="tx1"/>
          </a:solidFill>
          <a:latin typeface="+mn-lt"/>
          <a:ea typeface="+mn-ea"/>
          <a:cs typeface="+mn-cs"/>
        </a:defRPr>
      </a:lvl6pPr>
      <a:lvl7pPr marL="12585871" indent="-968145" algn="l" defTabSz="3872575" rtl="0" eaLnBrk="1" latinLnBrk="0" hangingPunct="1">
        <a:spcBef>
          <a:spcPct val="20000"/>
        </a:spcBef>
        <a:buFont typeface="Arial" pitchFamily="34" charset="0"/>
        <a:buChar char="•"/>
        <a:defRPr sz="8438" kern="1200">
          <a:solidFill>
            <a:schemeClr val="tx1"/>
          </a:solidFill>
          <a:latin typeface="+mn-lt"/>
          <a:ea typeface="+mn-ea"/>
          <a:cs typeface="+mn-cs"/>
        </a:defRPr>
      </a:lvl7pPr>
      <a:lvl8pPr marL="14522159" indent="-968145" algn="l" defTabSz="3872575" rtl="0" eaLnBrk="1" latinLnBrk="0" hangingPunct="1">
        <a:spcBef>
          <a:spcPct val="20000"/>
        </a:spcBef>
        <a:buFont typeface="Arial" pitchFamily="34" charset="0"/>
        <a:buChar char="•"/>
        <a:defRPr sz="8438" kern="1200">
          <a:solidFill>
            <a:schemeClr val="tx1"/>
          </a:solidFill>
          <a:latin typeface="+mn-lt"/>
          <a:ea typeface="+mn-ea"/>
          <a:cs typeface="+mn-cs"/>
        </a:defRPr>
      </a:lvl8pPr>
      <a:lvl9pPr marL="16458446" indent="-968145" algn="l" defTabSz="3872575" rtl="0" eaLnBrk="1" latinLnBrk="0" hangingPunct="1">
        <a:spcBef>
          <a:spcPct val="20000"/>
        </a:spcBef>
        <a:buFont typeface="Arial" pitchFamily="34" charset="0"/>
        <a:buChar char="•"/>
        <a:defRPr sz="84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1pPr>
      <a:lvl2pPr marL="1936288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2pPr>
      <a:lvl3pPr marL="3872575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3pPr>
      <a:lvl4pPr marL="5808863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4pPr>
      <a:lvl5pPr marL="7745151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5pPr>
      <a:lvl6pPr marL="9681439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6pPr>
      <a:lvl7pPr marL="11617726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7pPr>
      <a:lvl8pPr marL="13554014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8pPr>
      <a:lvl9pPr marL="15490302" algn="l" defTabSz="3872575" rtl="0" eaLnBrk="1" latinLnBrk="0" hangingPunct="1">
        <a:defRPr sz="76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10D67B-9564-7E59-A107-8C279052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172" y="17785541"/>
            <a:ext cx="8270868" cy="5584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F8F7F9-581B-58D1-4B5E-683E0341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64" y="17785541"/>
            <a:ext cx="8270867" cy="5584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CF90756-9534-0C06-709E-102A86C79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45526" y="471316"/>
            <a:ext cx="33993941" cy="3164513"/>
          </a:xfrm>
        </p:spPr>
        <p:txBody>
          <a:bodyPr>
            <a:normAutofit/>
          </a:bodyPr>
          <a:lstStyle/>
          <a:p>
            <a:pPr algn="r"/>
            <a:r>
              <a:rPr lang="en-US" sz="7200" dirty="0"/>
              <a:t>Coupling high resolution meteorological models with neural networks for flash flood forecasting : implementation on a Southern France basin</a:t>
            </a:r>
            <a:endParaRPr lang="fr-FR" sz="7200" dirty="0"/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520A9956-0527-C751-58B5-C32A59DA3305}"/>
              </a:ext>
            </a:extLst>
          </p:cNvPr>
          <p:cNvSpPr txBox="1">
            <a:spLocks/>
          </p:cNvSpPr>
          <p:nvPr/>
        </p:nvSpPr>
        <p:spPr>
          <a:xfrm>
            <a:off x="155746" y="13925869"/>
            <a:ext cx="4570201" cy="863600"/>
          </a:xfrm>
          <a:prstGeom prst="rect">
            <a:avLst/>
          </a:prstGeom>
        </p:spPr>
        <p:txBody>
          <a:bodyPr/>
          <a:lstStyle>
            <a:lvl1pPr marL="0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967" b="1" kern="120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50"/>
              </a:spcAft>
              <a:buSzPct val="25000"/>
              <a:buFontTx/>
              <a:buNone/>
              <a:defRPr sz="3895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479279" indent="-47927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246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941885" indent="-46260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Char char="-"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6054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None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49583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85871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22159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8446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Stakeholders</a:t>
            </a:r>
          </a:p>
        </p:txBody>
      </p:sp>
      <p:pic>
        <p:nvPicPr>
          <p:cNvPr id="25" name="Image 2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3AAB40AC-BF23-9D11-9D4B-9F8DA0EB7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9" y="14593346"/>
            <a:ext cx="1746171" cy="1437682"/>
          </a:xfrm>
          <a:prstGeom prst="rect">
            <a:avLst/>
          </a:prstGeom>
          <a:ln>
            <a:noFill/>
          </a:ln>
        </p:spPr>
      </p:pic>
      <p:pic>
        <p:nvPicPr>
          <p:cNvPr id="26" name="Image 25" descr="Une image contenant Police, Graphique, logo, cercle&#10;&#10;Description générée automatiquement">
            <a:extLst>
              <a:ext uri="{FF2B5EF4-FFF2-40B4-BE49-F238E27FC236}">
                <a16:creationId xmlns:a16="http://schemas.microsoft.com/office/drawing/2014/main" id="{725A8692-BA13-E7ED-05A9-4E25B375B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88" y="14624175"/>
            <a:ext cx="1437682" cy="1437682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8A381CF-2D7A-6B8D-AE87-97D26110E8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888" b="8176"/>
          <a:stretch/>
        </p:blipFill>
        <p:spPr>
          <a:xfrm>
            <a:off x="229814" y="18749368"/>
            <a:ext cx="2719664" cy="576140"/>
          </a:xfrm>
          <a:prstGeom prst="rect">
            <a:avLst/>
          </a:prstGeom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B6C1D3D-50A4-D818-17D2-49E20AAE3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8094" y="25038617"/>
            <a:ext cx="2161453" cy="287926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82E7EB2-195B-C100-B9D6-64DA7CF6CD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644" y="6944190"/>
            <a:ext cx="1794188" cy="1794188"/>
          </a:xfrm>
          <a:prstGeom prst="rect">
            <a:avLst/>
          </a:prstGeom>
        </p:spPr>
      </p:pic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9CE90081-4154-F634-E929-A49D6501541B}"/>
              </a:ext>
            </a:extLst>
          </p:cNvPr>
          <p:cNvSpPr txBox="1">
            <a:spLocks/>
          </p:cNvSpPr>
          <p:nvPr/>
        </p:nvSpPr>
        <p:spPr>
          <a:xfrm>
            <a:off x="151820" y="9647362"/>
            <a:ext cx="4570201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3200" b="1" kern="120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516854" indent="-516854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500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1015728" indent="-498877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Char char="-"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224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507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2599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0691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8783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solidFill>
                  <a:schemeClr val="tx1"/>
                </a:solidFill>
                <a:latin typeface="+mj-lt"/>
              </a:rPr>
              <a:t>Authors</a:t>
            </a:r>
            <a:endParaRPr lang="fr-FR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51ECD41D-989D-F1A2-AF13-F5EC50D954E2}"/>
              </a:ext>
            </a:extLst>
          </p:cNvPr>
          <p:cNvSpPr txBox="1">
            <a:spLocks/>
          </p:cNvSpPr>
          <p:nvPr/>
        </p:nvSpPr>
        <p:spPr>
          <a:xfrm>
            <a:off x="109736" y="10315612"/>
            <a:ext cx="5095030" cy="494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3600" b="0" kern="120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516854" indent="-516854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500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1015728" indent="-498877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Char char="-"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224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507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2599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0691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8783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>
                <a:solidFill>
                  <a:schemeClr val="tx1"/>
                </a:solidFill>
                <a:latin typeface="+mj-lt"/>
              </a:rPr>
              <a:t>Sarah Gautier</a:t>
            </a:r>
            <a:r>
              <a:rPr lang="fr-FR" sz="2400" baseline="30000" dirty="0">
                <a:solidFill>
                  <a:schemeClr val="tx1"/>
                </a:solidFill>
                <a:latin typeface="+mj-lt"/>
              </a:rPr>
              <a:t>1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+mj-lt"/>
              </a:rPr>
              <a:t>Guillaume Artigue</a:t>
            </a:r>
            <a:r>
              <a:rPr lang="fr-FR" sz="2400" baseline="30000" dirty="0">
                <a:solidFill>
                  <a:schemeClr val="tx1"/>
                </a:solidFill>
                <a:latin typeface="+mj-lt"/>
              </a:rPr>
              <a:t>1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+mj-lt"/>
              </a:rPr>
              <a:t>Yves Tramblay</a:t>
            </a:r>
            <a:r>
              <a:rPr lang="fr-FR" sz="2400" baseline="30000" dirty="0">
                <a:solidFill>
                  <a:schemeClr val="tx1"/>
                </a:solidFill>
                <a:latin typeface="+mj-lt"/>
              </a:rPr>
              <a:t>2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+mj-lt"/>
              </a:rPr>
              <a:t>Anne Johannet</a:t>
            </a:r>
            <a:r>
              <a:rPr lang="fr-FR" sz="2400" baseline="30000" dirty="0">
                <a:solidFill>
                  <a:schemeClr val="tx1"/>
                </a:solidFill>
                <a:latin typeface="+mj-lt"/>
              </a:rPr>
              <a:t>1</a:t>
            </a:r>
          </a:p>
          <a:p>
            <a:pPr algn="just"/>
            <a:endParaRPr lang="fr-FR" sz="2800" dirty="0">
              <a:solidFill>
                <a:schemeClr val="tx1"/>
              </a:solidFill>
              <a:latin typeface="+mj-lt"/>
            </a:endParaRPr>
          </a:p>
          <a:p>
            <a:r>
              <a:rPr lang="fr-FR" sz="2000" baseline="30000" dirty="0">
                <a:solidFill>
                  <a:schemeClr val="tx1"/>
                </a:solidFill>
                <a:latin typeface="+mj-lt"/>
              </a:rPr>
              <a:t>1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HSM, Univ Montpellier, IMT Mines Ales, CNRS, IRD, Alès, France</a:t>
            </a:r>
          </a:p>
          <a:p>
            <a:r>
              <a:rPr lang="fr-FR" sz="2000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Espace Dev (Univ. Montpellier, IRD)</a:t>
            </a:r>
          </a:p>
          <a:p>
            <a:endParaRPr lang="fr-FR" sz="2800" dirty="0">
              <a:solidFill>
                <a:schemeClr val="tx1"/>
              </a:solidFill>
              <a:latin typeface="+mj-lt"/>
            </a:endParaRPr>
          </a:p>
          <a:p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CAD34115-5848-D577-EC0C-CB94D2D0E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849" y="16315255"/>
            <a:ext cx="2665591" cy="1777060"/>
          </a:xfrm>
          <a:prstGeom prst="rect">
            <a:avLst/>
          </a:prstGeom>
          <a:ln>
            <a:noFill/>
          </a:ln>
        </p:spPr>
      </p:pic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ED199D43-3ECB-4C0B-AA5E-7588518D03ED}"/>
              </a:ext>
            </a:extLst>
          </p:cNvPr>
          <p:cNvSpPr txBox="1">
            <a:spLocks/>
          </p:cNvSpPr>
          <p:nvPr/>
        </p:nvSpPr>
        <p:spPr>
          <a:xfrm>
            <a:off x="196987" y="20145766"/>
            <a:ext cx="4570201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3200" b="1" kern="120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516854" indent="-516854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500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1015728" indent="-498877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Char char="-"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224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507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2599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0691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8783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solidFill>
                  <a:schemeClr val="tx1"/>
                </a:solidFill>
                <a:latin typeface="+mj-lt"/>
              </a:rPr>
              <a:t>References</a:t>
            </a:r>
            <a:endParaRPr 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FCA8C9F8-629F-A3DE-C136-F6EE7DD8C918}"/>
              </a:ext>
            </a:extLst>
          </p:cNvPr>
          <p:cNvSpPr txBox="1">
            <a:spLocks/>
          </p:cNvSpPr>
          <p:nvPr/>
        </p:nvSpPr>
        <p:spPr>
          <a:xfrm rot="10800000" flipV="1">
            <a:off x="152349" y="23976954"/>
            <a:ext cx="5095029" cy="25844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3200" b="1" kern="120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516854" indent="-516854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500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1015728" indent="-498877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Char char="-"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224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507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2599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0691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8783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solidFill>
                  <a:schemeClr val="tx1"/>
                </a:solidFill>
                <a:latin typeface="+mj-lt"/>
              </a:rPr>
              <a:t>Acknoledgments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fr-FR" sz="2000" b="0" i="1" dirty="0">
              <a:solidFill>
                <a:schemeClr val="tx1"/>
              </a:solidFill>
              <a:latin typeface="+mj-lt"/>
            </a:endParaRPr>
          </a:p>
          <a:p>
            <a:r>
              <a:rPr lang="en-GB" sz="2000" b="0" i="1" noProof="0" dirty="0" err="1">
                <a:solidFill>
                  <a:schemeClr val="tx1"/>
                </a:solidFill>
                <a:latin typeface="+mj-lt"/>
              </a:rPr>
              <a:t>Météo</a:t>
            </a:r>
            <a:r>
              <a:rPr lang="en-GB" sz="2000" b="0" i="1" noProof="0" dirty="0">
                <a:solidFill>
                  <a:schemeClr val="tx1"/>
                </a:solidFill>
                <a:latin typeface="+mj-lt"/>
              </a:rPr>
              <a:t> France for providing data, the ANR for funding of the project, Synapse for its help for the data storage, Domnique Bertin from </a:t>
            </a:r>
            <a:r>
              <a:rPr lang="en-GB" sz="2000" b="0" i="1" noProof="0" dirty="0" err="1">
                <a:solidFill>
                  <a:schemeClr val="tx1"/>
                </a:solidFill>
                <a:latin typeface="+mj-lt"/>
              </a:rPr>
              <a:t>Genosis</a:t>
            </a:r>
            <a:r>
              <a:rPr lang="en-GB" sz="2000" b="0" i="1" noProof="0" dirty="0">
                <a:solidFill>
                  <a:schemeClr val="tx1"/>
                </a:solidFill>
                <a:latin typeface="+mj-lt"/>
              </a:rPr>
              <a:t> for the development and constant improvement of the </a:t>
            </a:r>
            <a:r>
              <a:rPr lang="en-GB" sz="2000" b="0" i="1" noProof="0" dirty="0" err="1">
                <a:solidFill>
                  <a:schemeClr val="tx1"/>
                </a:solidFill>
                <a:latin typeface="+mj-lt"/>
              </a:rPr>
              <a:t>RNFPro</a:t>
            </a:r>
            <a:r>
              <a:rPr lang="en-GB" sz="2000" b="0" i="1" noProof="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latin typeface="+mj-lt"/>
              </a:rPr>
              <a:t>Software.</a:t>
            </a:r>
          </a:p>
          <a:p>
            <a:endParaRPr lang="fr-FR" sz="2400" b="0" dirty="0">
              <a:solidFill>
                <a:schemeClr val="tx1"/>
              </a:solidFill>
              <a:latin typeface="+mj-lt"/>
            </a:endParaRPr>
          </a:p>
          <a:p>
            <a:endParaRPr lang="fr-FR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8D3CAF39-3683-8908-F7E0-B60FB6DCF22B}"/>
              </a:ext>
            </a:extLst>
          </p:cNvPr>
          <p:cNvSpPr txBox="1">
            <a:spLocks/>
          </p:cNvSpPr>
          <p:nvPr/>
        </p:nvSpPr>
        <p:spPr>
          <a:xfrm>
            <a:off x="76513" y="20791580"/>
            <a:ext cx="4805286" cy="30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3600" b="0" kern="120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516854" indent="-516854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500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1015728" indent="-498877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Char char="-"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224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507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2599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0691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8783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Tabary et al. (2012). A 10-year (1997–2006) reanalysis of Quantitative Precipitation Estimation over France: Methodology and first results. International « Wheater Radar and Hydrology », Exeter, IAHS.</a:t>
            </a:r>
            <a:endParaRPr lang="fr-FR" sz="2000" dirty="0">
              <a:solidFill>
                <a:schemeClr val="tx1"/>
              </a:solidFill>
              <a:latin typeface="+mj-lt"/>
            </a:endParaRPr>
          </a:p>
          <a:p>
            <a:endParaRPr lang="fr-FR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Image 38" descr="Une image contenant texte, Police, logo, cercle&#10;&#10;Le contenu généré par l’IA peut être incorrect.">
            <a:extLst>
              <a:ext uri="{FF2B5EF4-FFF2-40B4-BE49-F238E27FC236}">
                <a16:creationId xmlns:a16="http://schemas.microsoft.com/office/drawing/2014/main" id="{54E3D167-9DA1-2D70-76A4-9BFB1344D5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920" y="25026152"/>
            <a:ext cx="2057142" cy="2880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17FBC98-B9E2-B208-7184-B43861A4C5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14" y="3031147"/>
            <a:ext cx="3613836" cy="286812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32310D0-72CC-5A63-FE08-731B93C037A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2399" b="13299"/>
          <a:stretch/>
        </p:blipFill>
        <p:spPr>
          <a:xfrm>
            <a:off x="4291974" y="1682657"/>
            <a:ext cx="5066216" cy="1345169"/>
          </a:xfrm>
          <a:prstGeom prst="rect">
            <a:avLst/>
          </a:prstGeom>
        </p:spPr>
      </p:pic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45D99950-67B3-6C56-EB7C-405C5323CD73}"/>
              </a:ext>
            </a:extLst>
          </p:cNvPr>
          <p:cNvSpPr txBox="1">
            <a:spLocks/>
          </p:cNvSpPr>
          <p:nvPr/>
        </p:nvSpPr>
        <p:spPr>
          <a:xfrm>
            <a:off x="5331759" y="27539843"/>
            <a:ext cx="20336619" cy="5398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3338" b="0" kern="120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50"/>
              </a:spcAft>
              <a:buSzPct val="25000"/>
              <a:buFontTx/>
              <a:buNone/>
              <a:defRPr sz="3895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479279" indent="-47927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246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941885" indent="-46260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Char char="-"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6054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None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49583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85871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22159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8446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Contacts : sarah.gautier@mines-ales.fr, guillaume.artigue@mines-ales.fr, yves.tramblay@ird.fr, anne.johannet@mines-ales.fr </a:t>
            </a:r>
          </a:p>
        </p:txBody>
      </p:sp>
      <p:sp>
        <p:nvSpPr>
          <p:cNvPr id="45" name="Espace réservé du contenu 1">
            <a:extLst>
              <a:ext uri="{FF2B5EF4-FFF2-40B4-BE49-F238E27FC236}">
                <a16:creationId xmlns:a16="http://schemas.microsoft.com/office/drawing/2014/main" id="{8BF2E915-6803-C7DC-A2E4-1BF0BC6B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74" y="4955086"/>
            <a:ext cx="11027003" cy="5772396"/>
          </a:xfr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400" b="1" noProof="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</a:rPr>
              <a:t>Objective: use of meteorological forecasts for flash flood forecasting with a 24-hour lead time</a:t>
            </a:r>
          </a:p>
          <a:p>
            <a:pPr marL="0" lvl="3" indent="0" algn="just">
              <a:lnSpc>
                <a:spcPct val="110000"/>
              </a:lnSpc>
              <a:spcAft>
                <a:spcPts val="0"/>
              </a:spcAft>
              <a:buSzPct val="25000"/>
              <a:buNone/>
            </a:pPr>
            <a:r>
              <a:rPr lang="en-GB" sz="2400" b="1" noProof="0" dirty="0"/>
              <a:t>Study site: a Southern France basin, the Gardon de </a:t>
            </a:r>
            <a:r>
              <a:rPr lang="en-GB" sz="2400" b="1" noProof="0" dirty="0" err="1"/>
              <a:t>Mialet</a:t>
            </a:r>
            <a:r>
              <a:rPr lang="en-GB" sz="2400" b="1" noProof="0" dirty="0"/>
              <a:t> basin </a:t>
            </a:r>
            <a:r>
              <a:rPr lang="en-GB" sz="2400" noProof="0" dirty="0"/>
              <a:t>(Fig.1)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 Affected by </a:t>
            </a:r>
            <a:r>
              <a:rPr lang="en-GB" sz="24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cévenol</a:t>
            </a:r>
            <a:r>
              <a:rPr lang="en-GB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épisodes</a:t>
            </a:r>
            <a:r>
              <a:rPr lang="en-GB" sz="2400" dirty="0"/>
              <a:t>: intense meteorological phenomena of short duration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Basin response time </a:t>
            </a:r>
            <a:r>
              <a:rPr lang="en-GB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around 4 hours 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Coméphore</a:t>
            </a:r>
            <a:r>
              <a:rPr lang="en-GB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data: </a:t>
            </a:r>
            <a:r>
              <a:rPr lang="en-GB" sz="2400" dirty="0"/>
              <a:t>hourly radar water level corrected with rain gauge measurements at a resolution of 1 km, </a:t>
            </a:r>
            <a:r>
              <a:rPr lang="en-GB" sz="2400" dirty="0" err="1"/>
              <a:t>producted</a:t>
            </a:r>
            <a:r>
              <a:rPr lang="en-GB" sz="2400" dirty="0"/>
              <a:t> by </a:t>
            </a:r>
            <a:r>
              <a:rPr lang="en-GB" sz="2400" dirty="0" err="1"/>
              <a:t>Météo</a:t>
            </a:r>
            <a:r>
              <a:rPr lang="en-GB" sz="2400" dirty="0"/>
              <a:t> France</a:t>
            </a:r>
          </a:p>
          <a:p>
            <a:pPr lvl="3" algn="just">
              <a:lnSpc>
                <a:spcPct val="120000"/>
              </a:lnSpc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endParaRPr lang="en-GB" sz="2400" noProof="0" dirty="0"/>
          </a:p>
          <a:p>
            <a:pPr marL="0" lvl="3" indent="0" algn="just">
              <a:lnSpc>
                <a:spcPct val="110000"/>
              </a:lnSpc>
              <a:spcAft>
                <a:spcPts val="0"/>
              </a:spcAft>
              <a:buSzPct val="25000"/>
              <a:buNone/>
            </a:pPr>
            <a:r>
              <a:rPr lang="en-GB" sz="2400" b="1" noProof="0" dirty="0"/>
              <a:t>Meteorological forecasts: AROME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Short-range deterministic forecasts </a:t>
            </a:r>
            <a:r>
              <a:rPr lang="en-GB" sz="2400" dirty="0" err="1"/>
              <a:t>producted</a:t>
            </a:r>
            <a:r>
              <a:rPr lang="en-GB" sz="2400" dirty="0"/>
              <a:t> by </a:t>
            </a:r>
            <a:r>
              <a:rPr lang="en-GB" sz="2400" dirty="0" err="1"/>
              <a:t>Météo</a:t>
            </a:r>
            <a:r>
              <a:rPr lang="en-GB" sz="2400" dirty="0"/>
              <a:t> France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4 hourly forecasts per day, with a maximum lead time of 48 hours and a resolution of around 1.3 km</a:t>
            </a:r>
          </a:p>
        </p:txBody>
      </p:sp>
      <p:pic>
        <p:nvPicPr>
          <p:cNvPr id="46" name="Espace réservé pour une image  64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6375C3D1-2A76-826C-7426-B5717C31CE6A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632" r="1445" b="5315"/>
          <a:stretch/>
        </p:blipFill>
        <p:spPr>
          <a:xfrm>
            <a:off x="16803811" y="4705322"/>
            <a:ext cx="6547585" cy="4650412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EDBCD9AA-FC3B-0E61-7079-67DF54485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09599" y="9481186"/>
            <a:ext cx="6297799" cy="406622"/>
          </a:xfrm>
        </p:spPr>
        <p:txBody>
          <a:bodyPr>
            <a:normAutofit/>
          </a:bodyPr>
          <a:lstStyle/>
          <a:p>
            <a:r>
              <a:rPr lang="fr-FR" sz="1800" dirty="0"/>
              <a:t>Fig.1. </a:t>
            </a:r>
            <a:r>
              <a:rPr lang="en-GB" sz="1800" noProof="0" dirty="0"/>
              <a:t>Study basin : the Gardon de </a:t>
            </a:r>
            <a:r>
              <a:rPr lang="en-GB" sz="1800" noProof="0" dirty="0" err="1"/>
              <a:t>Mialet</a:t>
            </a:r>
            <a:r>
              <a:rPr lang="en-GB" sz="1800" noProof="0" dirty="0"/>
              <a:t> basin</a:t>
            </a:r>
            <a:endParaRPr lang="fr-FR" sz="1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6858E7-ACBC-D9D7-5826-DF0E9CCE68F5}"/>
              </a:ext>
            </a:extLst>
          </p:cNvPr>
          <p:cNvSpPr/>
          <p:nvPr/>
        </p:nvSpPr>
        <p:spPr>
          <a:xfrm>
            <a:off x="5613774" y="4343989"/>
            <a:ext cx="17921648" cy="6125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35191DE-86C1-E23E-D7D9-D0E352C3C977}"/>
              </a:ext>
            </a:extLst>
          </p:cNvPr>
          <p:cNvSpPr txBox="1"/>
          <p:nvPr/>
        </p:nvSpPr>
        <p:spPr>
          <a:xfrm>
            <a:off x="6664984" y="3778766"/>
            <a:ext cx="4042253" cy="923330"/>
          </a:xfrm>
          <a:prstGeom prst="rect">
            <a:avLst/>
          </a:prstGeom>
          <a:solidFill>
            <a:schemeClr val="bg1"/>
          </a:solidFill>
          <a:ln>
            <a:solidFill>
              <a:srgbClr val="F249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chemeClr val="accent6"/>
                </a:solidFill>
              </a:rPr>
              <a:t>Introduction</a:t>
            </a: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FBA80E6D-39DA-A91F-A429-1FDC7B25593B}"/>
              </a:ext>
            </a:extLst>
          </p:cNvPr>
          <p:cNvSpPr txBox="1">
            <a:spLocks/>
          </p:cNvSpPr>
          <p:nvPr/>
        </p:nvSpPr>
        <p:spPr>
          <a:xfrm>
            <a:off x="24735245" y="9952112"/>
            <a:ext cx="6494209" cy="34332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ctr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855" b="0" i="1" kern="1200" cap="none" baseline="0">
                <a:solidFill>
                  <a:schemeClr val="accent4">
                    <a:lumMod val="75000"/>
                  </a:schemeClr>
                </a:solidFill>
                <a:latin typeface="Helvetica Oblique" pitchFamily="2" charset="0"/>
                <a:ea typeface="+mn-ea"/>
                <a:cs typeface="+mn-cs"/>
              </a:defRPr>
            </a:lvl1pPr>
            <a:lvl2pPr marL="0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50"/>
              </a:spcAft>
              <a:buSzPct val="25000"/>
              <a:buFontTx/>
              <a:buNone/>
              <a:defRPr sz="3895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479279" indent="-47927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246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941885" indent="-46260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Char char="-"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6054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None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49583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85871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22159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8446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/>
              <a:t>Fig.2. </a:t>
            </a:r>
            <a:r>
              <a:rPr lang="fr-FR" sz="1800" dirty="0" err="1"/>
              <a:t>Generic</a:t>
            </a:r>
            <a:r>
              <a:rPr lang="fr-FR" sz="1800" dirty="0"/>
              <a:t> Architecture of the model </a:t>
            </a:r>
            <a:r>
              <a:rPr lang="fr-FR" sz="1800" dirty="0" err="1"/>
              <a:t>used</a:t>
            </a:r>
            <a:endParaRPr lang="fr-FR" sz="1800" dirty="0"/>
          </a:p>
        </p:txBody>
      </p:sp>
      <p:sp>
        <p:nvSpPr>
          <p:cNvPr id="51" name="Espace réservé du contenu 1">
            <a:extLst>
              <a:ext uri="{FF2B5EF4-FFF2-40B4-BE49-F238E27FC236}">
                <a16:creationId xmlns:a16="http://schemas.microsoft.com/office/drawing/2014/main" id="{ED255150-621D-2589-E5E3-094CFA0BD9EF}"/>
              </a:ext>
            </a:extLst>
          </p:cNvPr>
          <p:cNvSpPr txBox="1">
            <a:spLocks/>
          </p:cNvSpPr>
          <p:nvPr/>
        </p:nvSpPr>
        <p:spPr bwMode="gray">
          <a:xfrm>
            <a:off x="29967328" y="5225206"/>
            <a:ext cx="8090635" cy="47798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4200" b="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cap="none">
                <a:latin typeface="Helvetica" pitchFamily="2" charset="0"/>
              </a:defRPr>
            </a:lvl2pPr>
            <a:lvl3pPr marL="516854" indent="-516854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F24962"/>
              </a:buClr>
              <a:buSzPct val="100000"/>
              <a:buFont typeface="Arial" panose="020B0604020202020204" pitchFamily="34" charset="0"/>
              <a:buChar char="►"/>
              <a:defRPr sz="3500" cap="none">
                <a:solidFill>
                  <a:srgbClr val="F24962"/>
                </a:solidFill>
                <a:latin typeface="Helvetica" pitchFamily="2" charset="0"/>
              </a:defRPr>
            </a:lvl3pPr>
            <a:lvl4pPr marL="1015728" lvl="3" indent="-4988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-"/>
              <a:defRPr sz="3800" cap="none"/>
            </a:lvl4pPr>
            <a:lvl5pPr marL="1020224" indent="0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cap="none"/>
            </a:lvl5pPr>
            <a:lvl6pPr marL="11484507" indent="-1044047">
              <a:spcBef>
                <a:spcPct val="20000"/>
              </a:spcBef>
              <a:buFont typeface="Arial" pitchFamily="34" charset="0"/>
              <a:buChar char="•"/>
              <a:defRPr sz="9100"/>
            </a:lvl6pPr>
            <a:lvl7pPr marL="13572599" indent="-1044047">
              <a:spcBef>
                <a:spcPct val="20000"/>
              </a:spcBef>
              <a:buFont typeface="Arial" pitchFamily="34" charset="0"/>
              <a:buChar char="•"/>
              <a:defRPr sz="9100"/>
            </a:lvl7pPr>
            <a:lvl8pPr marL="15660691" indent="-1044047">
              <a:spcBef>
                <a:spcPct val="20000"/>
              </a:spcBef>
              <a:buFont typeface="Arial" pitchFamily="34" charset="0"/>
              <a:buChar char="•"/>
              <a:defRPr sz="9100"/>
            </a:lvl8pPr>
            <a:lvl9pPr marL="17748783" indent="-1044047">
              <a:spcBef>
                <a:spcPct val="20000"/>
              </a:spcBef>
              <a:buFont typeface="Arial" pitchFamily="34" charset="0"/>
              <a:buChar char="•"/>
              <a:defRPr sz="9100"/>
            </a:lvl9pPr>
          </a:lstStyle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Use of a </a:t>
            </a:r>
            <a:r>
              <a:rPr lang="en-US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multilayer perceptron </a:t>
            </a:r>
            <a:r>
              <a:rPr lang="en-US" sz="2400" dirty="0"/>
              <a:t>(MLP) due to its universal approximation and parsimony properties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Combined model</a:t>
            </a:r>
            <a:r>
              <a:rPr lang="en-US" sz="2400" dirty="0"/>
              <a:t>: a combination of a static part, linear part and a recurrent and feedforward part (Fig. 2)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Regularization</a:t>
            </a:r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methods</a:t>
            </a:r>
            <a:r>
              <a:rPr lang="fr-FR" sz="2400" dirty="0"/>
              <a:t>: cross-validation, </a:t>
            </a:r>
            <a:r>
              <a:rPr lang="fr-FR" sz="2400" dirty="0" err="1"/>
              <a:t>early</a:t>
            </a:r>
            <a:r>
              <a:rPr lang="fr-FR" sz="2400" dirty="0"/>
              <a:t> </a:t>
            </a:r>
            <a:r>
              <a:rPr lang="fr-FR" sz="2400" dirty="0" err="1"/>
              <a:t>stopping</a:t>
            </a:r>
            <a:r>
              <a:rPr lang="fr-FR" sz="2400" dirty="0"/>
              <a:t> and ensemble </a:t>
            </a:r>
            <a:r>
              <a:rPr lang="fr-FR" sz="2400" dirty="0" err="1"/>
              <a:t>modelling</a:t>
            </a:r>
            <a:r>
              <a:rPr lang="fr-FR" sz="2400" dirty="0"/>
              <a:t> 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fr-FR" sz="2400" dirty="0" err="1"/>
              <a:t>Database</a:t>
            </a:r>
            <a:r>
              <a:rPr lang="fr-FR" sz="2400" dirty="0"/>
              <a:t> of </a:t>
            </a:r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47 </a:t>
            </a:r>
            <a:r>
              <a:rPr lang="fr-FR" sz="24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events</a:t>
            </a:r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/>
              <a:t>from</a:t>
            </a:r>
            <a:r>
              <a:rPr lang="fr-FR" sz="2400" dirty="0"/>
              <a:t> 2010 to 2023 (over 100 mm </a:t>
            </a:r>
            <a:r>
              <a:rPr lang="fr-FR" sz="2400" dirty="0" err="1"/>
              <a:t>during</a:t>
            </a:r>
            <a:r>
              <a:rPr lang="fr-FR" sz="2400" dirty="0"/>
              <a:t> a time </a:t>
            </a:r>
            <a:r>
              <a:rPr lang="fr-FR" sz="2400" dirty="0" err="1"/>
              <a:t>window</a:t>
            </a:r>
            <a:r>
              <a:rPr lang="fr-FR" sz="2400" dirty="0"/>
              <a:t> of 48h)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3 types of </a:t>
            </a:r>
            <a:r>
              <a:rPr lang="fr-FR" sz="24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experience</a:t>
            </a:r>
            <a:r>
              <a:rPr lang="fr-FR" sz="2400" dirty="0"/>
              <a:t>: </a:t>
            </a:r>
            <a:r>
              <a:rPr lang="en-US" sz="2400" dirty="0"/>
              <a:t>Lead time of 24h without rainfall forecasts, lead time of 24h with perfect forecasts, lead time of 24h with AROME forecasts</a:t>
            </a:r>
            <a:endParaRPr lang="fr-FR" sz="2400" dirty="0"/>
          </a:p>
          <a:p>
            <a:endParaRPr lang="fr-FR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38B9EC-CDED-62C2-0777-A733F374BE8C}"/>
              </a:ext>
            </a:extLst>
          </p:cNvPr>
          <p:cNvSpPr/>
          <p:nvPr/>
        </p:nvSpPr>
        <p:spPr>
          <a:xfrm>
            <a:off x="23876486" y="4343989"/>
            <a:ext cx="14464642" cy="6125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F61C42D-3479-E3DD-D581-D6810C6096F1}"/>
              </a:ext>
            </a:extLst>
          </p:cNvPr>
          <p:cNvSpPr txBox="1"/>
          <p:nvPr/>
        </p:nvSpPr>
        <p:spPr>
          <a:xfrm>
            <a:off x="25901370" y="3859911"/>
            <a:ext cx="6689767" cy="923330"/>
          </a:xfrm>
          <a:prstGeom prst="rect">
            <a:avLst/>
          </a:prstGeom>
          <a:solidFill>
            <a:schemeClr val="bg1"/>
          </a:solidFill>
          <a:ln>
            <a:solidFill>
              <a:srgbClr val="F249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>
                <a:solidFill>
                  <a:schemeClr val="accent6"/>
                </a:solidFill>
              </a:rPr>
              <a:t>Material</a:t>
            </a:r>
            <a:r>
              <a:rPr lang="fr-FR" sz="5400" dirty="0">
                <a:solidFill>
                  <a:schemeClr val="accent6"/>
                </a:solidFill>
              </a:rPr>
              <a:t> &amp;</a:t>
            </a:r>
            <a:r>
              <a:rPr lang="fr-FR" sz="5400" dirty="0">
                <a:solidFill>
                  <a:srgbClr val="F24962"/>
                </a:solidFill>
              </a:rPr>
              <a:t> </a:t>
            </a:r>
            <a:r>
              <a:rPr lang="fr-FR" sz="5400" dirty="0" err="1">
                <a:solidFill>
                  <a:schemeClr val="accent6"/>
                </a:solidFill>
              </a:rPr>
              <a:t>methods</a:t>
            </a:r>
            <a:endParaRPr lang="fr-FR" sz="5400" dirty="0">
              <a:solidFill>
                <a:schemeClr val="accent6"/>
              </a:solidFill>
            </a:endParaRPr>
          </a:p>
        </p:txBody>
      </p:sp>
      <p:pic>
        <p:nvPicPr>
          <p:cNvPr id="54" name="Espace réservé pour une image  30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A0C75434-A0F0-DBF6-7DCB-CE9E4489EE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510"/>
          <a:stretch/>
        </p:blipFill>
        <p:spPr>
          <a:xfrm>
            <a:off x="24355151" y="5150023"/>
            <a:ext cx="6060891" cy="47284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5" name="Espace réservé du contenu 4">
            <a:extLst>
              <a:ext uri="{FF2B5EF4-FFF2-40B4-BE49-F238E27FC236}">
                <a16:creationId xmlns:a16="http://schemas.microsoft.com/office/drawing/2014/main" id="{CEE7AA5A-4F01-79E0-8A8C-A559FBB62865}"/>
              </a:ext>
            </a:extLst>
          </p:cNvPr>
          <p:cNvSpPr txBox="1">
            <a:spLocks/>
          </p:cNvSpPr>
          <p:nvPr/>
        </p:nvSpPr>
        <p:spPr bwMode="gray">
          <a:xfrm>
            <a:off x="10726342" y="24818260"/>
            <a:ext cx="24718561" cy="28452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3895" b="0" kern="120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50"/>
              </a:spcAft>
              <a:buSzPct val="25000"/>
              <a:buFontTx/>
              <a:buNone/>
              <a:defRPr sz="3895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479279" indent="-47927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>
                <a:srgbClr val="F24962"/>
              </a:buClr>
              <a:buSzPct val="100000"/>
              <a:buFont typeface="Arial" panose="020B0604020202020204" pitchFamily="34" charset="0"/>
              <a:buChar char="►"/>
              <a:defRPr sz="3246" kern="1200" cap="none">
                <a:solidFill>
                  <a:srgbClr val="F24962"/>
                </a:solidFill>
                <a:latin typeface="Helvetica" pitchFamily="2" charset="0"/>
                <a:ea typeface="+mn-ea"/>
                <a:cs typeface="+mn-cs"/>
              </a:defRPr>
            </a:lvl3pPr>
            <a:lvl4pPr marL="941885" indent="-46260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Char char="-"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6054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None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49583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85871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22159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8446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lnSpc>
                <a:spcPct val="150000"/>
              </a:lnSpc>
              <a:spcAft>
                <a:spcPts val="600"/>
              </a:spcAft>
              <a:buSzPct val="25000"/>
              <a:buNone/>
            </a:pPr>
            <a:r>
              <a:rPr lang="fr-FR" sz="2600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2600" b="1" noProof="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The current results show that raw meteorological forecasts can be useful for 24-hour flash flood forecasting. The next steps are: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noProof="0" dirty="0"/>
              <a:t>1- </a:t>
            </a:r>
            <a:r>
              <a:rPr lang="en-GB" sz="2400" noProof="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To bias-correct AROME forecasts </a:t>
            </a:r>
            <a:r>
              <a:rPr lang="en-GB" sz="2400" noProof="0" dirty="0"/>
              <a:t>to improve hydrometeorological coupling performance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noProof="0" dirty="0"/>
              <a:t>2- To apply the same methodology with </a:t>
            </a:r>
            <a:r>
              <a:rPr lang="en-GB" sz="2400" noProof="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ARPEGE meteorological forecasts data </a:t>
            </a:r>
            <a:r>
              <a:rPr lang="en-GB" sz="2400" noProof="0" dirty="0"/>
              <a:t>(</a:t>
            </a:r>
            <a:r>
              <a:rPr lang="en-GB" sz="2400" i="1" noProof="0" dirty="0" err="1"/>
              <a:t>Météo</a:t>
            </a:r>
            <a:r>
              <a:rPr lang="en-GB" sz="2400" i="1" noProof="0" dirty="0"/>
              <a:t> France</a:t>
            </a:r>
            <a:r>
              <a:rPr lang="en-GB" sz="2400" noProof="0" dirty="0"/>
              <a:t>) -  4 runs of hourly forecast per day, (0.1° spatial resolution)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noProof="0" dirty="0"/>
              <a:t>3- </a:t>
            </a:r>
            <a:r>
              <a:rPr lang="en-GB" sz="2400" noProof="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Benchmark </a:t>
            </a:r>
            <a:r>
              <a:rPr lang="en-GB" sz="2400" noProof="0" dirty="0"/>
              <a:t>the MLP model with a widely used conceptual hydrological model (for example GRH5) </a:t>
            </a:r>
          </a:p>
          <a:p>
            <a:pPr marL="1015728" lvl="3" indent="-498877" algn="just" defTabSz="4176184">
              <a:spcAft>
                <a:spcPts val="600"/>
              </a:spcAft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noProof="0" dirty="0"/>
              <a:t>4- </a:t>
            </a:r>
            <a:r>
              <a:rPr lang="en-GB" sz="2400" noProof="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To test the possibility of generalizing </a:t>
            </a:r>
            <a:r>
              <a:rPr lang="en-GB" sz="2400" noProof="0" dirty="0"/>
              <a:t>to other basins where flash flood occurs</a:t>
            </a:r>
          </a:p>
          <a:p>
            <a:pPr marL="516851" lvl="3" indent="0" algn="just" defTabSz="4176184">
              <a:spcAft>
                <a:spcPts val="600"/>
              </a:spcAft>
              <a:buClr>
                <a:srgbClr val="F24962"/>
              </a:buClr>
              <a:buNone/>
            </a:pPr>
            <a:endParaRPr lang="fr-FR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81F4404-3D59-9A3B-66AC-B38CD3F250FE}"/>
              </a:ext>
            </a:extLst>
          </p:cNvPr>
          <p:cNvSpPr txBox="1">
            <a:spLocks/>
          </p:cNvSpPr>
          <p:nvPr/>
        </p:nvSpPr>
        <p:spPr>
          <a:xfrm>
            <a:off x="6251710" y="17175472"/>
            <a:ext cx="15691152" cy="4647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855" b="0" i="1" kern="1200" cap="none" baseline="0">
                <a:solidFill>
                  <a:schemeClr val="accent4">
                    <a:lumMod val="75000"/>
                  </a:schemeClr>
                </a:solidFill>
                <a:latin typeface="Helvetica Oblique" pitchFamily="2" charset="0"/>
                <a:ea typeface="+mn-ea"/>
                <a:cs typeface="+mn-cs"/>
              </a:defRPr>
            </a:lvl1pPr>
            <a:lvl2pPr marL="0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150"/>
              </a:spcAft>
              <a:buSzPct val="25000"/>
              <a:buFontTx/>
              <a:buNone/>
              <a:defRPr sz="3895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479279" indent="-47927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246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941885" indent="-462609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Char char="-"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6054" indent="0" algn="l" defTabSz="38725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38"/>
              </a:spcAft>
              <a:buClrTx/>
              <a:buSzPct val="100000"/>
              <a:buFont typeface="Arial" panose="020B0604020202020204" pitchFamily="34" charset="0"/>
              <a:buNone/>
              <a:defRPr sz="3246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49583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85871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22159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8446" indent="-968145" algn="l" defTabSz="3872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Fig. 3. </a:t>
            </a:r>
            <a:r>
              <a:rPr lang="en-US" sz="1800" dirty="0"/>
              <a:t>(a) Evolution of model performance as a function of the forecast horizon, (b) Discharge 24h forecast for the three events tested without rainfall forecasts.</a:t>
            </a:r>
            <a:endParaRPr lang="fr-FR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0DBD0D-6355-4513-5FA0-93721E7F2B84}"/>
              </a:ext>
            </a:extLst>
          </p:cNvPr>
          <p:cNvSpPr/>
          <p:nvPr/>
        </p:nvSpPr>
        <p:spPr>
          <a:xfrm>
            <a:off x="5622012" y="11203522"/>
            <a:ext cx="40092733" cy="12605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B7CA15E-AE75-1374-0001-73CAF97A0ED1}"/>
              </a:ext>
            </a:extLst>
          </p:cNvPr>
          <p:cNvSpPr txBox="1"/>
          <p:nvPr/>
        </p:nvSpPr>
        <p:spPr>
          <a:xfrm>
            <a:off x="17990786" y="10727482"/>
            <a:ext cx="7960046" cy="923330"/>
          </a:xfrm>
          <a:prstGeom prst="rect">
            <a:avLst/>
          </a:prstGeom>
          <a:solidFill>
            <a:schemeClr val="bg1"/>
          </a:solidFill>
          <a:ln>
            <a:solidFill>
              <a:srgbClr val="F249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>
                <a:solidFill>
                  <a:schemeClr val="accent6"/>
                </a:solidFill>
              </a:rPr>
              <a:t>Results</a:t>
            </a:r>
            <a:r>
              <a:rPr lang="fr-FR" sz="5400" dirty="0">
                <a:solidFill>
                  <a:schemeClr val="accent6"/>
                </a:solidFill>
              </a:rPr>
              <a:t> &amp;</a:t>
            </a:r>
            <a:r>
              <a:rPr lang="fr-FR" sz="5400" dirty="0">
                <a:solidFill>
                  <a:srgbClr val="F24962"/>
                </a:solidFill>
              </a:rPr>
              <a:t> </a:t>
            </a:r>
            <a:r>
              <a:rPr lang="fr-FR" sz="5400" dirty="0" err="1">
                <a:solidFill>
                  <a:schemeClr val="accent6"/>
                </a:solidFill>
              </a:rPr>
              <a:t>interpretations</a:t>
            </a:r>
            <a:endParaRPr lang="fr-FR" sz="5400" dirty="0">
              <a:solidFill>
                <a:schemeClr val="accent6"/>
              </a:solidFill>
            </a:endParaRPr>
          </a:p>
        </p:txBody>
      </p:sp>
      <p:sp>
        <p:nvSpPr>
          <p:cNvPr id="61" name="Espace réservé du contenu 1">
            <a:extLst>
              <a:ext uri="{FF2B5EF4-FFF2-40B4-BE49-F238E27FC236}">
                <a16:creationId xmlns:a16="http://schemas.microsoft.com/office/drawing/2014/main" id="{AEC40FE2-A0C7-FEC5-4C0B-1657C64CF3F8}"/>
              </a:ext>
            </a:extLst>
          </p:cNvPr>
          <p:cNvSpPr txBox="1">
            <a:spLocks/>
          </p:cNvSpPr>
          <p:nvPr/>
        </p:nvSpPr>
        <p:spPr bwMode="gray">
          <a:xfrm>
            <a:off x="22777645" y="12872385"/>
            <a:ext cx="11073195" cy="32725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4200" b="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cap="none">
                <a:latin typeface="Helvetica" pitchFamily="2" charset="0"/>
              </a:defRPr>
            </a:lvl2pPr>
            <a:lvl3pPr marL="516854" indent="-516854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F24962"/>
              </a:buClr>
              <a:buSzPct val="100000"/>
              <a:buFont typeface="Arial" panose="020B0604020202020204" pitchFamily="34" charset="0"/>
              <a:buChar char="►"/>
              <a:defRPr sz="3500" cap="none">
                <a:solidFill>
                  <a:srgbClr val="F24962"/>
                </a:solidFill>
                <a:latin typeface="Helvetica" pitchFamily="2" charset="0"/>
              </a:defRPr>
            </a:lvl3pPr>
            <a:lvl4pPr marL="1015728" lvl="3" indent="-4988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-"/>
              <a:defRPr sz="3800" cap="none"/>
            </a:lvl4pPr>
            <a:lvl5pPr marL="1020224" indent="0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cap="none"/>
            </a:lvl5pPr>
            <a:lvl6pPr marL="11484507" indent="-1044047">
              <a:spcBef>
                <a:spcPct val="20000"/>
              </a:spcBef>
              <a:buFont typeface="Arial" pitchFamily="34" charset="0"/>
              <a:buChar char="•"/>
              <a:defRPr sz="9100"/>
            </a:lvl6pPr>
            <a:lvl7pPr marL="13572599" indent="-1044047">
              <a:spcBef>
                <a:spcPct val="20000"/>
              </a:spcBef>
              <a:buFont typeface="Arial" pitchFamily="34" charset="0"/>
              <a:buChar char="•"/>
              <a:defRPr sz="9100"/>
            </a:lvl7pPr>
            <a:lvl8pPr marL="15660691" indent="-1044047">
              <a:spcBef>
                <a:spcPct val="20000"/>
              </a:spcBef>
              <a:buFont typeface="Arial" pitchFamily="34" charset="0"/>
              <a:buChar char="•"/>
              <a:defRPr sz="9100"/>
            </a:lvl8pPr>
            <a:lvl9pPr marL="17748783" indent="-1044047">
              <a:spcBef>
                <a:spcPct val="20000"/>
              </a:spcBef>
              <a:buFont typeface="Arial" pitchFamily="34" charset="0"/>
              <a:buChar char="•"/>
              <a:defRPr sz="9100"/>
            </a:lvl9pPr>
          </a:lstStyle>
          <a:p>
            <a:pPr marL="0" lvl="3" indent="0" algn="just" defTabSz="3872575">
              <a:lnSpc>
                <a:spcPct val="150000"/>
              </a:lnSpc>
              <a:buSzPct val="25000"/>
              <a:buNone/>
            </a:pPr>
            <a:r>
              <a:rPr lang="en-US" sz="2600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Performance without rainfall forecasts:</a:t>
            </a:r>
          </a:p>
          <a:p>
            <a:pPr lvl="3" algn="just">
              <a:lnSpc>
                <a:spcPct val="110000"/>
              </a:lnSpc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Unsurprisingly, </a:t>
            </a:r>
            <a:r>
              <a:rPr lang="en-US" sz="26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performance decreases rapidly </a:t>
            </a:r>
            <a:r>
              <a:rPr lang="en-US" sz="2600" dirty="0"/>
              <a:t>as the forecast horizon increases</a:t>
            </a:r>
          </a:p>
          <a:p>
            <a:pPr lvl="3" algn="just">
              <a:lnSpc>
                <a:spcPct val="110000"/>
              </a:lnSpc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For a forecasting horizon of </a:t>
            </a:r>
            <a:r>
              <a:rPr lang="en-US" sz="2600" i="1" dirty="0"/>
              <a:t>k+24</a:t>
            </a:r>
            <a:r>
              <a:rPr lang="en-US" sz="2600" dirty="0"/>
              <a:t>, performance without forecasts is </a:t>
            </a:r>
            <a:r>
              <a:rPr lang="en-US" sz="26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very poor</a:t>
            </a:r>
          </a:p>
          <a:p>
            <a:pPr lvl="3" algn="just">
              <a:lnSpc>
                <a:spcPct val="110000"/>
              </a:lnSpc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The feedforward part </a:t>
            </a:r>
            <a:r>
              <a:rPr lang="en-US" sz="2600" dirty="0"/>
              <a:t>of the model supports the bulk of simulated flow rate</a:t>
            </a:r>
            <a:endParaRPr lang="fr-FR" sz="2600" dirty="0"/>
          </a:p>
          <a:p>
            <a:pPr lvl="3" algn="just"/>
            <a:endParaRPr lang="fr-FR" sz="2800" dirty="0">
              <a:highlight>
                <a:srgbClr val="FFFF00"/>
              </a:highlight>
            </a:endParaRPr>
          </a:p>
          <a:p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2" name="Espace réservé du contenu 1">
            <a:extLst>
              <a:ext uri="{FF2B5EF4-FFF2-40B4-BE49-F238E27FC236}">
                <a16:creationId xmlns:a16="http://schemas.microsoft.com/office/drawing/2014/main" id="{DA7CF4AD-0CF5-F00E-BD07-EBF1B322B5CE}"/>
              </a:ext>
            </a:extLst>
          </p:cNvPr>
          <p:cNvSpPr txBox="1">
            <a:spLocks/>
          </p:cNvSpPr>
          <p:nvPr/>
        </p:nvSpPr>
        <p:spPr bwMode="gray">
          <a:xfrm>
            <a:off x="22899270" y="17675270"/>
            <a:ext cx="10650032" cy="6673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4200" b="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cap="none">
                <a:latin typeface="Helvetica" pitchFamily="2" charset="0"/>
              </a:defRPr>
            </a:lvl2pPr>
            <a:lvl3pPr marL="516854" indent="-516854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F24962"/>
              </a:buClr>
              <a:buSzPct val="100000"/>
              <a:buFont typeface="Arial" panose="020B0604020202020204" pitchFamily="34" charset="0"/>
              <a:buChar char="►"/>
              <a:defRPr sz="3500" cap="none">
                <a:solidFill>
                  <a:srgbClr val="F24962"/>
                </a:solidFill>
                <a:latin typeface="Helvetica" pitchFamily="2" charset="0"/>
              </a:defRPr>
            </a:lvl3pPr>
            <a:lvl4pPr marL="1015728" lvl="3" indent="-4988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-"/>
              <a:defRPr sz="3800" cap="none"/>
            </a:lvl4pPr>
            <a:lvl5pPr marL="1020224" indent="0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cap="none"/>
            </a:lvl5pPr>
            <a:lvl6pPr marL="11484507" indent="-1044047">
              <a:spcBef>
                <a:spcPct val="20000"/>
              </a:spcBef>
              <a:buFont typeface="Arial" pitchFamily="34" charset="0"/>
              <a:buChar char="•"/>
              <a:defRPr sz="9100"/>
            </a:lvl6pPr>
            <a:lvl7pPr marL="13572599" indent="-1044047">
              <a:spcBef>
                <a:spcPct val="20000"/>
              </a:spcBef>
              <a:buFont typeface="Arial" pitchFamily="34" charset="0"/>
              <a:buChar char="•"/>
              <a:defRPr sz="9100"/>
            </a:lvl7pPr>
            <a:lvl8pPr marL="15660691" indent="-1044047">
              <a:spcBef>
                <a:spcPct val="20000"/>
              </a:spcBef>
              <a:buFont typeface="Arial" pitchFamily="34" charset="0"/>
              <a:buChar char="•"/>
              <a:defRPr sz="9100"/>
            </a:lvl8pPr>
            <a:lvl9pPr marL="17748783" indent="-1044047">
              <a:spcBef>
                <a:spcPct val="20000"/>
              </a:spcBef>
              <a:buFont typeface="Arial" pitchFamily="34" charset="0"/>
              <a:buChar char="•"/>
              <a:defRPr sz="9100"/>
            </a:lvl9pPr>
          </a:lstStyle>
          <a:p>
            <a:pPr marL="0" lvl="3" indent="0" algn="just" defTabSz="3872575">
              <a:lnSpc>
                <a:spcPct val="150000"/>
              </a:lnSpc>
              <a:buSzPct val="25000"/>
              <a:buNone/>
            </a:pPr>
            <a:r>
              <a:rPr lang="en-US" sz="2600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Lead time of 24h with perfect forecasts or AROME forecasts</a:t>
            </a:r>
          </a:p>
          <a:p>
            <a:pPr marL="0" lvl="3" indent="0" algn="just" defTabSz="3872575">
              <a:lnSpc>
                <a:spcPct val="90000"/>
              </a:lnSpc>
              <a:spcAft>
                <a:spcPts val="0"/>
              </a:spcAft>
              <a:buSzPct val="25000"/>
              <a:buNone/>
            </a:pPr>
            <a:r>
              <a:rPr lang="en-US" sz="2400" b="1" dirty="0">
                <a:latin typeface="+mj-lt"/>
              </a:rPr>
              <a:t>Perfect forecasts correspond to observed data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No operational value</a:t>
            </a:r>
            <a:r>
              <a:rPr lang="en-US" sz="2400" dirty="0"/>
              <a:t>, but allow model performance to be assessed, and the proportion of error linked to the hydrological model to be identified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Scores are showing a </a:t>
            </a:r>
            <a:r>
              <a:rPr lang="en-US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very good performance </a:t>
            </a:r>
            <a:r>
              <a:rPr lang="en-US" sz="2400" dirty="0"/>
              <a:t>(persistence criterion of 0.92 and a Nash criterion of 0.90)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lvl="3" indent="0" algn="just" defTabSz="3872575">
              <a:lnSpc>
                <a:spcPct val="90000"/>
              </a:lnSpc>
              <a:spcAft>
                <a:spcPts val="0"/>
              </a:spcAft>
              <a:buSzPct val="25000"/>
              <a:buNone/>
            </a:pPr>
            <a:r>
              <a:rPr lang="en-GB" sz="2400" b="1" noProof="0" dirty="0">
                <a:latin typeface="+mj-lt"/>
              </a:rPr>
              <a:t>AROME forecasts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noProof="0" dirty="0"/>
              <a:t> Correct timing of peaks, within +/- 3 hours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noProof="0" dirty="0"/>
              <a:t> </a:t>
            </a:r>
            <a:r>
              <a:rPr lang="en-GB" sz="2400" noProof="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Medium performance </a:t>
            </a:r>
            <a:r>
              <a:rPr lang="en-GB" sz="2400" noProof="0" dirty="0"/>
              <a:t>for discharge forecasts (persistence criterion of 0.53 and a Nash criterion of 0.47)  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GB" sz="2400" noProof="0" dirty="0"/>
              <a:t> Interesting indication of alert threshold crossings that are </a:t>
            </a:r>
            <a:r>
              <a:rPr lang="en-GB" sz="2400" noProof="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useful for crisis management</a:t>
            </a:r>
            <a:r>
              <a:rPr lang="en-GB" sz="2400" noProof="0" dirty="0"/>
              <a:t> (first level of alert 350 m</a:t>
            </a:r>
            <a:r>
              <a:rPr lang="en-GB" sz="2400" baseline="30000" noProof="0" dirty="0"/>
              <a:t>3</a:t>
            </a:r>
            <a:r>
              <a:rPr lang="en-GB" sz="2400" noProof="0" dirty="0"/>
              <a:t>/s)</a:t>
            </a:r>
          </a:p>
          <a:p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4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endParaRPr lang="fr-FR" sz="2500" b="1" dirty="0"/>
          </a:p>
          <a:p>
            <a:pPr lvl="4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63" name="Espace réservé du contenu 1">
            <a:extLst>
              <a:ext uri="{FF2B5EF4-FFF2-40B4-BE49-F238E27FC236}">
                <a16:creationId xmlns:a16="http://schemas.microsoft.com/office/drawing/2014/main" id="{C8BFD85E-D1E4-0E01-E970-A5725B625109}"/>
              </a:ext>
            </a:extLst>
          </p:cNvPr>
          <p:cNvSpPr txBox="1">
            <a:spLocks/>
          </p:cNvSpPr>
          <p:nvPr/>
        </p:nvSpPr>
        <p:spPr bwMode="gray">
          <a:xfrm>
            <a:off x="34881913" y="18862720"/>
            <a:ext cx="10650032" cy="42722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4200" b="0" cap="none" baseline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cap="none">
                <a:latin typeface="Helvetica" pitchFamily="2" charset="0"/>
              </a:defRPr>
            </a:lvl2pPr>
            <a:lvl3pPr marL="516854" indent="-516854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F24962"/>
              </a:buClr>
              <a:buSzPct val="100000"/>
              <a:buFont typeface="Arial" panose="020B0604020202020204" pitchFamily="34" charset="0"/>
              <a:buChar char="►"/>
              <a:defRPr sz="3500" cap="none">
                <a:solidFill>
                  <a:srgbClr val="F24962"/>
                </a:solidFill>
                <a:latin typeface="Helvetica" pitchFamily="2" charset="0"/>
              </a:defRPr>
            </a:lvl3pPr>
            <a:lvl4pPr marL="1015728" lvl="3" indent="-4988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-"/>
              <a:defRPr sz="3800" cap="none"/>
            </a:lvl4pPr>
            <a:lvl5pPr marL="1020224" indent="0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cap="none"/>
            </a:lvl5pPr>
            <a:lvl6pPr marL="11484507" indent="-1044047">
              <a:spcBef>
                <a:spcPct val="20000"/>
              </a:spcBef>
              <a:buFont typeface="Arial" pitchFamily="34" charset="0"/>
              <a:buChar char="•"/>
              <a:defRPr sz="9100"/>
            </a:lvl6pPr>
            <a:lvl7pPr marL="13572599" indent="-1044047">
              <a:spcBef>
                <a:spcPct val="20000"/>
              </a:spcBef>
              <a:buFont typeface="Arial" pitchFamily="34" charset="0"/>
              <a:buChar char="•"/>
              <a:defRPr sz="9100"/>
            </a:lvl7pPr>
            <a:lvl8pPr marL="15660691" indent="-1044047">
              <a:spcBef>
                <a:spcPct val="20000"/>
              </a:spcBef>
              <a:buFont typeface="Arial" pitchFamily="34" charset="0"/>
              <a:buChar char="•"/>
              <a:defRPr sz="9100"/>
            </a:lvl8pPr>
            <a:lvl9pPr marL="17748783" indent="-1044047">
              <a:spcBef>
                <a:spcPct val="20000"/>
              </a:spcBef>
              <a:buFont typeface="Arial" pitchFamily="34" charset="0"/>
              <a:buChar char="•"/>
              <a:defRPr sz="9100"/>
            </a:lvl9pPr>
          </a:lstStyle>
          <a:p>
            <a:pPr marL="0" lvl="3" indent="0" algn="just" defTabSz="3872575">
              <a:lnSpc>
                <a:spcPct val="150000"/>
              </a:lnSpc>
              <a:buSzPct val="25000"/>
              <a:buNone/>
            </a:pPr>
            <a:r>
              <a:rPr lang="en-US" sz="2600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Estimation of errors related respectively to the hydrological and meteorological models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Difficulties to forecast the smallest peak discharges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AROME forecasts accentuate hydrological model errors (over or under-estimations) compared with perfect rainfall forecasts.</a:t>
            </a:r>
          </a:p>
          <a:p>
            <a:pPr lvl="3" algn="just">
              <a:buClr>
                <a:srgbClr val="F2496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difference between (1) and (2) (Fig.5.) reflects the error of the meteorological model</a:t>
            </a:r>
            <a:endParaRPr lang="fr-FR" sz="2400" dirty="0">
              <a:highlight>
                <a:srgbClr val="FFFF00"/>
              </a:highlight>
            </a:endParaRPr>
          </a:p>
          <a:p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CB8205D-0432-935F-8C08-1C68B9EF40FA}"/>
              </a:ext>
            </a:extLst>
          </p:cNvPr>
          <p:cNvSpPr/>
          <p:nvPr/>
        </p:nvSpPr>
        <p:spPr>
          <a:xfrm>
            <a:off x="10726342" y="24438619"/>
            <a:ext cx="24718561" cy="29681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A1EFA95-C8A4-43F3-5984-3E0FF460C477}"/>
              </a:ext>
            </a:extLst>
          </p:cNvPr>
          <p:cNvSpPr txBox="1"/>
          <p:nvPr/>
        </p:nvSpPr>
        <p:spPr>
          <a:xfrm>
            <a:off x="28512318" y="23976954"/>
            <a:ext cx="5338522" cy="923330"/>
          </a:xfrm>
          <a:prstGeom prst="rect">
            <a:avLst/>
          </a:prstGeom>
          <a:solidFill>
            <a:schemeClr val="bg1"/>
          </a:solidFill>
          <a:ln>
            <a:solidFill>
              <a:srgbClr val="F249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chemeClr val="accent6"/>
                </a:solidFill>
              </a:rPr>
              <a:t>Perspectives</a:t>
            </a:r>
          </a:p>
        </p:txBody>
      </p:sp>
      <p:sp>
        <p:nvSpPr>
          <p:cNvPr id="70" name="Espace réservé du texte 21">
            <a:extLst>
              <a:ext uri="{FF2B5EF4-FFF2-40B4-BE49-F238E27FC236}">
                <a16:creationId xmlns:a16="http://schemas.microsoft.com/office/drawing/2014/main" id="{E1AFE937-EE14-186F-FEEC-AB76A720B127}"/>
              </a:ext>
            </a:extLst>
          </p:cNvPr>
          <p:cNvSpPr txBox="1">
            <a:spLocks/>
          </p:cNvSpPr>
          <p:nvPr/>
        </p:nvSpPr>
        <p:spPr>
          <a:xfrm>
            <a:off x="6861560" y="23409319"/>
            <a:ext cx="11765046" cy="679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000" b="0" i="1" kern="1200" cap="none" baseline="0">
                <a:solidFill>
                  <a:schemeClr val="accent4">
                    <a:lumMod val="75000"/>
                  </a:schemeClr>
                </a:solidFill>
                <a:latin typeface="Helvetica Oblique" pitchFamily="2" charset="0"/>
                <a:ea typeface="+mn-ea"/>
                <a:cs typeface="+mn-cs"/>
              </a:defRPr>
            </a:lvl1pPr>
            <a:lvl2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516854" indent="-516854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500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1015728" indent="-498877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Char char="-"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224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507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2599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0691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8783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Fig. 4. </a:t>
            </a:r>
            <a:r>
              <a:rPr lang="en-US" sz="1800" dirty="0"/>
              <a:t>(a) Discharge 24h forecast for the three events tested with perfect forecasts, (b) with AROME  forecasts.</a:t>
            </a:r>
            <a:endParaRPr lang="fr-FR" sz="1800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B101D76C-EB75-9904-AE50-67A2BDFBF94A}"/>
              </a:ext>
            </a:extLst>
          </p:cNvPr>
          <p:cNvSpPr txBox="1">
            <a:spLocks/>
          </p:cNvSpPr>
          <p:nvPr/>
        </p:nvSpPr>
        <p:spPr>
          <a:xfrm>
            <a:off x="36617308" y="17660874"/>
            <a:ext cx="8185486" cy="104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000" b="0" i="1" kern="1200" cap="none" baseline="0">
                <a:solidFill>
                  <a:schemeClr val="accent4">
                    <a:lumMod val="75000"/>
                  </a:schemeClr>
                </a:solidFill>
                <a:latin typeface="Helvetica Oblique" pitchFamily="2" charset="0"/>
                <a:ea typeface="+mn-ea"/>
                <a:cs typeface="+mn-cs"/>
              </a:defRPr>
            </a:lvl1pPr>
            <a:lvl2pPr marL="0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397"/>
              </a:spcAft>
              <a:buSzPct val="25000"/>
              <a:buFontTx/>
              <a:buNone/>
              <a:defRPr sz="4200" b="1" kern="1200" cap="none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516854" indent="-516854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>
                <a:srgbClr val="EF7D00"/>
              </a:buClr>
              <a:buSzPct val="100000"/>
              <a:buFont typeface="Arial" panose="020B0604020202020204" pitchFamily="34" charset="0"/>
              <a:buChar char="►"/>
              <a:defRPr sz="3500" kern="1200" cap="none">
                <a:solidFill>
                  <a:srgbClr val="EF7D00"/>
                </a:solidFill>
                <a:latin typeface="Helvetica" pitchFamily="2" charset="0"/>
                <a:ea typeface="+mn-ea"/>
                <a:cs typeface="+mn-cs"/>
              </a:defRPr>
            </a:lvl3pPr>
            <a:lvl4pPr marL="1015728" indent="-498877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Char char="-"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0224" indent="0" algn="l" defTabSz="41761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82"/>
              </a:spcAft>
              <a:buClrTx/>
              <a:buSzPct val="100000"/>
              <a:buFont typeface="Arial" panose="020B0604020202020204" pitchFamily="34" charset="0"/>
              <a:buNone/>
              <a:defRPr sz="35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507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2599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0691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8783" indent="-1044047" algn="l" defTabSz="41761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Fig. 5.</a:t>
            </a:r>
            <a:r>
              <a:rPr lang="en-US" sz="1800" dirty="0"/>
              <a:t> Percentage error between observed and simulated flows using perfect forecasts (green) and AROME meteorological forecasts (orange)</a:t>
            </a:r>
            <a:endParaRPr lang="fr-FR" sz="18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0274ED0-1977-6AE6-E20B-AF8C1D1D3E1A}"/>
              </a:ext>
            </a:extLst>
          </p:cNvPr>
          <p:cNvGrpSpPr/>
          <p:nvPr/>
        </p:nvGrpSpPr>
        <p:grpSpPr>
          <a:xfrm>
            <a:off x="6285683" y="11797022"/>
            <a:ext cx="7524000" cy="5018571"/>
            <a:chOff x="5823516" y="12023625"/>
            <a:chExt cx="7000672" cy="4596303"/>
          </a:xfrm>
        </p:grpSpPr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0E7F4FAE-0BB0-3D94-850B-1B2231AE5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366" t="2605" r="693" b="983"/>
            <a:stretch/>
          </p:blipFill>
          <p:spPr>
            <a:xfrm>
              <a:off x="5823516" y="12023625"/>
              <a:ext cx="7000672" cy="4596303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C089176-B21D-2A1B-8AEF-B0569D8EC0F8}"/>
                </a:ext>
              </a:extLst>
            </p:cNvPr>
            <p:cNvSpPr txBox="1"/>
            <p:nvPr/>
          </p:nvSpPr>
          <p:spPr>
            <a:xfrm>
              <a:off x="12317297" y="16214744"/>
              <a:ext cx="413876" cy="341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accent6"/>
                  </a:solidFill>
                </a:rPr>
                <a:t>a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5D6F783A-0D81-0241-7515-E31E65698E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6188" y="11981587"/>
            <a:ext cx="8651326" cy="556318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6C72522-05A8-0F8E-5FF2-18CD54052F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1269" y="16373184"/>
            <a:ext cx="1581150" cy="15906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21ACB1E-839D-36BE-276A-66E2F8C502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5896" y="26184336"/>
            <a:ext cx="1590675" cy="1733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D8BD62-8989-AD2A-42B8-E8DEA3F3C08D}"/>
              </a:ext>
            </a:extLst>
          </p:cNvPr>
          <p:cNvSpPr txBox="1"/>
          <p:nvPr/>
        </p:nvSpPr>
        <p:spPr>
          <a:xfrm>
            <a:off x="13664205" y="22908705"/>
            <a:ext cx="423798" cy="354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D9C9EE-6DD5-43BE-9E42-7C568AC6219F}"/>
              </a:ext>
            </a:extLst>
          </p:cNvPr>
          <p:cNvSpPr txBox="1"/>
          <p:nvPr/>
        </p:nvSpPr>
        <p:spPr>
          <a:xfrm>
            <a:off x="22028051" y="22875719"/>
            <a:ext cx="451504" cy="342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6"/>
                </a:solidFill>
              </a:rPr>
              <a:t>b</a:t>
            </a:r>
          </a:p>
        </p:txBody>
      </p:sp>
      <p:pic>
        <p:nvPicPr>
          <p:cNvPr id="16" name="Image 15" descr="Une image contenant plein air, nature, ciel, montagne&#10;&#10;Le contenu généré par l’IA peut être incorrect.">
            <a:extLst>
              <a:ext uri="{FF2B5EF4-FFF2-40B4-BE49-F238E27FC236}">
                <a16:creationId xmlns:a16="http://schemas.microsoft.com/office/drawing/2014/main" id="{7F5C6CC8-A6C1-BE7D-DAC9-31FE3187BC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153" y="4318769"/>
            <a:ext cx="8170069" cy="612587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166093E-D112-85C8-B0EE-FD19846F4D55}"/>
              </a:ext>
            </a:extLst>
          </p:cNvPr>
          <p:cNvSpPr txBox="1"/>
          <p:nvPr/>
        </p:nvSpPr>
        <p:spPr>
          <a:xfrm>
            <a:off x="38603153" y="10400274"/>
            <a:ext cx="6303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i="1" dirty="0" err="1">
                <a:solidFill>
                  <a:schemeClr val="accent4">
                    <a:lumMod val="75000"/>
                  </a:schemeClr>
                </a:solidFill>
                <a:latin typeface="Helvetica Oblique" pitchFamily="2" charset="0"/>
              </a:rPr>
              <a:t>Overview</a:t>
            </a:r>
            <a:r>
              <a:rPr lang="fr-FR" sz="1800" i="1" dirty="0">
                <a:solidFill>
                  <a:schemeClr val="accent4">
                    <a:lumMod val="75000"/>
                  </a:schemeClr>
                </a:solidFill>
                <a:latin typeface="Helvetica Oblique" pitchFamily="2" charset="0"/>
              </a:rPr>
              <a:t> of the Gardon de Mialet basin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B07C96B-F646-356B-B7A0-FDEAF0DF26F2}"/>
              </a:ext>
            </a:extLst>
          </p:cNvPr>
          <p:cNvGrpSpPr/>
          <p:nvPr/>
        </p:nvGrpSpPr>
        <p:grpSpPr>
          <a:xfrm>
            <a:off x="13876104" y="11796103"/>
            <a:ext cx="8928415" cy="5008102"/>
            <a:chOff x="10502936" y="21449037"/>
            <a:chExt cx="7363454" cy="368172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9188CF0-6A78-1E97-423E-199EE862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502936" y="21449037"/>
              <a:ext cx="7363454" cy="3681727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CCE4667-1EBA-2906-A493-C31A899DE7E8}"/>
                </a:ext>
              </a:extLst>
            </p:cNvPr>
            <p:cNvSpPr txBox="1"/>
            <p:nvPr/>
          </p:nvSpPr>
          <p:spPr>
            <a:xfrm>
              <a:off x="17420132" y="24770280"/>
              <a:ext cx="372365" cy="252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accent6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694326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_IMT_Paris_A0 (1)">
  <a:themeElements>
    <a:clrScheme name="PPT IMT PARIS">
      <a:dk1>
        <a:sysClr val="windowText" lastClr="000000"/>
      </a:dk1>
      <a:lt1>
        <a:sysClr val="window" lastClr="FFFFFF"/>
      </a:lt1>
      <a:dk2>
        <a:srgbClr val="D9E1E2"/>
      </a:dk2>
      <a:lt2>
        <a:srgbClr val="00B8DE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_IMT_A0.potx" id="{45FDB4CB-CED3-4D53-BB6F-F7DCF9F3FECC}" vid="{8AB969EF-C459-48C4-8550-CD61798E397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Poster_IMT_Paris_A0 (1)</Template>
  <TotalTime>306</TotalTime>
  <Words>798</Words>
  <Application>Microsoft Office PowerPoint</Application>
  <PresentationFormat>Personnalisé</PresentationFormat>
  <Paragraphs>67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Helvetica</vt:lpstr>
      <vt:lpstr>Helvetica Oblique</vt:lpstr>
      <vt:lpstr>Poster_IMT_Paris_A0 (1)</vt:lpstr>
      <vt:lpstr>Présentation PowerPoint</vt:lpstr>
    </vt:vector>
  </TitlesOfParts>
  <Manager>IMT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IMT</dc:subject>
  <dc:creator>Charlotte Motte</dc:creator>
  <cp:lastModifiedBy>Sarah Gautier</cp:lastModifiedBy>
  <cp:revision>16</cp:revision>
  <dcterms:created xsi:type="dcterms:W3CDTF">2024-10-30T11:30:02Z</dcterms:created>
  <dcterms:modified xsi:type="dcterms:W3CDTF">2025-05-01T20:33:30Z</dcterms:modified>
</cp:coreProperties>
</file>