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notesSlides/notesSlide5.xml" ContentType="application/vnd.openxmlformats-officedocument.presentationml.notesSlide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92.xml" ContentType="application/vnd.openxmlformats-officedocument.presentationml.tags+xml"/>
  <Override PartName="/ppt/notesSlides/notesSlide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ppt/tags/tag9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10.xml" ContentType="application/vnd.openxmlformats-officedocument.presentationml.tags+xml"/>
  <Override PartName="/ppt/tags/tag730.xml" ContentType="application/vnd.openxmlformats-officedocument.presentationml.tags+xml"/>
  <Override PartName="/ppt/tags/tag750.xml" ContentType="application/vnd.openxmlformats-officedocument.presentationml.tags+xml"/>
  <Override PartName="/ppt/tags/tag830.xml" ContentType="application/vnd.openxmlformats-officedocument.presentationml.tags+xml"/>
  <Override PartName="/ppt/tags/tag850.xml" ContentType="application/vnd.openxmlformats-officedocument.presentationml.tags+xml"/>
  <Override PartName="/ppt/tags/tag890.xml" ContentType="application/vnd.openxmlformats-officedocument.presentationml.tags+xml"/>
  <Override PartName="/ppt/tags/tag9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 yunfei" initials="d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26" y="72"/>
      </p:cViewPr>
      <p:guideLst>
        <p:guide orient="horz" pos="21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76D70-948C-4AB9-8EA3-4B11D56E86A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cs typeface="+mn-lt"/>
                <a:sym typeface="+mn-ea"/>
              </a:rPr>
              <a:t>The</a:t>
            </a:r>
            <a:r>
              <a:rPr lang="en-US" altLang="zh-CN">
                <a:cs typeface="+mn-lt"/>
                <a:sym typeface="+mn-ea"/>
              </a:rPr>
              <a:t> </a:t>
            </a:r>
            <a:r>
              <a:rPr lang="zh-CN" altLang="en-US">
                <a:cs typeface="+mn-lt"/>
                <a:sym typeface="+mn-ea"/>
              </a:rPr>
              <a:t>well-known sites are regions where internal waves have been previously reported</a:t>
            </a:r>
            <a:r>
              <a:rPr lang="en-US" altLang="zh-CN">
                <a:cs typeface="+mn-lt"/>
                <a:sym typeface="+mn-ea"/>
              </a:rPr>
              <a:t> </a:t>
            </a:r>
            <a:r>
              <a:rPr lang="zh-CN" altLang="en-US">
                <a:cs typeface="+mn-lt"/>
                <a:sym typeface="+mn-ea"/>
              </a:rPr>
              <a:t>and their characteristics well-documented. The activity areas are regions where internal wave activity has been reported but their characteristics have not been determined. The</a:t>
            </a:r>
            <a:r>
              <a:rPr lang="en-US" altLang="zh-CN">
                <a:cs typeface="+mn-lt"/>
                <a:sym typeface="+mn-ea"/>
              </a:rPr>
              <a:t> </a:t>
            </a:r>
            <a:r>
              <a:rPr lang="zh-CN" altLang="en-US">
                <a:cs typeface="+mn-lt"/>
                <a:sym typeface="+mn-ea"/>
              </a:rPr>
              <a:t>expanded activity areas are regions in which the MODIS survey found a significant amount of internal</a:t>
            </a:r>
            <a:r>
              <a:rPr lang="en-US" altLang="zh-CN">
                <a:cs typeface="+mn-lt"/>
                <a:sym typeface="+mn-ea"/>
              </a:rPr>
              <a:t> </a:t>
            </a:r>
            <a:r>
              <a:rPr lang="zh-CN" altLang="en-US">
                <a:cs typeface="+mn-lt"/>
                <a:sym typeface="+mn-ea"/>
              </a:rPr>
              <a:t>wave activity where little or no activity had been previously reported.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2025/4/29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9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5.png"/><Relationship Id="rId18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710.xml"/><Relationship Id="rId17" Type="http://schemas.openxmlformats.org/officeDocument/2006/relationships/tags" Target="../tags/tag750.xml"/><Relationship Id="rId2" Type="http://schemas.openxmlformats.org/officeDocument/2006/relationships/tags" Target="../tags/tag72.xml"/><Relationship Id="rId16" Type="http://schemas.openxmlformats.org/officeDocument/2006/relationships/image" Target="../media/image1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7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7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830.xml"/><Relationship Id="rId18" Type="http://schemas.openxmlformats.org/officeDocument/2006/relationships/tags" Target="../tags/tag890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.png"/><Relationship Id="rId2" Type="http://schemas.openxmlformats.org/officeDocument/2006/relationships/tags" Target="../tags/tag8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4.xml"/><Relationship Id="rId15" Type="http://schemas.openxmlformats.org/officeDocument/2006/relationships/tags" Target="../tags/tag850.xml"/><Relationship Id="rId10" Type="http://schemas.openxmlformats.org/officeDocument/2006/relationships/tags" Target="../tags/tag89.xml"/><Relationship Id="rId19" Type="http://schemas.openxmlformats.org/officeDocument/2006/relationships/image" Target="../media/image10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0" y="781050"/>
            <a:ext cx="12192000" cy="2900045"/>
          </a:xfrm>
          <a:prstGeom prst="rect">
            <a:avLst/>
          </a:prstGeom>
          <a:solidFill>
            <a:srgbClr val="0053A3"/>
          </a:solidFill>
          <a:ln>
            <a:solidFill>
              <a:srgbClr val="007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7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6170" y="1357630"/>
            <a:ext cx="99783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and propagation evolution </a:t>
            </a:r>
          </a:p>
          <a:p>
            <a:pPr indent="0" algn="ctr"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ocean internal solitary waves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" y="127000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411855" y="3952240"/>
            <a:ext cx="5367020" cy="2216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Di Yu  (</a:t>
            </a:r>
            <a:r>
              <a:rPr lang="zh-CN" altLang="en-US" sz="2000" dirty="0">
                <a:latin typeface="微软雅黑" panose="020B0503020204020204" charset="-122"/>
                <a:cs typeface="Arial" panose="020B0604020202020204" pitchFamily="34" charset="0"/>
                <a:sym typeface="+mn-ea"/>
              </a:rPr>
              <a:t>于迪</a:t>
            </a:r>
            <a:r>
              <a:rPr lang="en-US" altLang="zh-CN" sz="2000" dirty="0">
                <a:latin typeface="微软雅黑" panose="020B0503020204020204" charset="-122"/>
                <a:cs typeface="Arial" panose="020B0604020202020204" pitchFamily="34" charset="0"/>
                <a:sym typeface="+mn-ea"/>
              </a:rPr>
              <a:t>)</a:t>
            </a:r>
            <a:endParaRPr lang="zh-CN" altLang="en-US" sz="2000" dirty="0">
              <a:latin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Advisor:  </a:t>
            </a:r>
            <a:r>
              <a:rPr lang="en-US" sz="2000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Jinbao</a:t>
            </a: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Song  (</a:t>
            </a:r>
            <a:r>
              <a:rPr lang="zh-CN" altLang="en-US" sz="2000" dirty="0">
                <a:latin typeface="+mn-ea"/>
                <a:cs typeface="Arial" panose="020B0604020202020204" pitchFamily="34" charset="0"/>
                <a:sym typeface="+mn-ea"/>
              </a:rPr>
              <a:t>宋金宝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Ocean College, Zhejiang University, </a:t>
            </a:r>
          </a:p>
          <a:p>
            <a:pPr algn="ctr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403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>
                <p:custDataLst>
                  <p:tags r:id="rId2"/>
                </p:custDataLst>
              </p:nvPr>
            </p:nvSpPr>
            <p:spPr>
              <a:xfrm>
                <a:off x="3654425" y="5147310"/>
                <a:ext cx="4883150" cy="7169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The influence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values on the occurrence time of Mach reflection: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=0.7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=0.8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=0.9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=1</m:t>
                    </m:r>
                  </m:oMath>
                </a14:m>
                <a:endParaRPr lang="zh-CN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654425" y="5147310"/>
                <a:ext cx="4883150" cy="716915"/>
              </a:xfrm>
              <a:prstGeom prst="roundRect">
                <a:avLst/>
              </a:prstGeom>
              <a:blipFill rotWithShape="1">
                <a:blip r:embed="rId7"/>
                <a:stretch>
                  <a:fillRect t="-974" b="-1063"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8"/>
          <a:stretch>
            <a:fillRect/>
          </a:stretch>
        </p:blipFill>
        <p:spPr>
          <a:xfrm>
            <a:off x="3411855" y="1240155"/>
            <a:ext cx="5146040" cy="3745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588135" y="1146175"/>
                <a:ext cx="8713470" cy="41427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285750" indent="-285750" algn="just">
                  <a:buFont typeface="Wingdings" panose="05000000000000000000" charset="0"/>
                  <a:buChar char="l"/>
                </a:pP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Similar to the relationship between mKdV and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KdV, the mBO equation is 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 nonlinear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than the BO equation</a:t>
                </a:r>
              </a:p>
              <a:p>
                <a:pPr marL="285750" indent="-285750" algn="just" fontAlgn="auto">
                  <a:spcBef>
                    <a:spcPts val="1800"/>
                  </a:spcBef>
                  <a:buFont typeface="Wingdings" panose="05000000000000000000" charset="0"/>
                  <a:buChar char="l"/>
                </a:pP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heoretically more suitable for describing 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en-US" altLang="zh-CN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amplitude waves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with strong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nonlinearity</a:t>
                </a:r>
              </a:p>
              <a:p>
                <a:pPr marL="285750" indent="-285750" algn="just" fontAlgn="auto">
                  <a:spcBef>
                    <a:spcPts val="1800"/>
                  </a:spcBef>
                  <a:buFont typeface="Wingdings" panose="05000000000000000000" charset="0"/>
                  <a:buChar char="l"/>
                </a:pP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The results show that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nitial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hase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only affects the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location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Mach reflection, but has no effect on the 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of Mach stem</a:t>
                </a:r>
              </a:p>
              <a:p>
                <a:pPr marL="285750" indent="-285750" algn="just" fontAlgn="auto">
                  <a:spcBef>
                    <a:spcPts val="1800"/>
                  </a:spcBef>
                  <a:buFont typeface="Wingdings" panose="05000000000000000000" charset="0"/>
                  <a:buChar char="l"/>
                </a:pP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he change of the wave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not only affects the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shape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of Mach stem, but also affects the</a:t>
                </a:r>
                <a:r>
                  <a:rPr lang="zh-CN" altLang="en-US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interaction time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Mach reflection</a:t>
                </a:r>
              </a:p>
              <a:p>
                <a:pPr indent="0" algn="just" fontAlgn="auto">
                  <a:spcBef>
                    <a:spcPts val="1800"/>
                  </a:spcBef>
                  <a:buFont typeface="Wingdings" panose="05000000000000000000" charset="0"/>
                  <a:buNone/>
                </a:pP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This model is a generalization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and supplement to the existing internal solitary wave model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within the deep ocean, which can provide more ideas for other researchers to a broader understanding of nonlinear wave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phenomena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35" y="1146175"/>
                <a:ext cx="8713470" cy="4142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403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8135" y="1471295"/>
            <a:ext cx="8713470" cy="2949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t>The findings of this research have been published in the journal </a:t>
            </a:r>
            <a:r>
              <a:rPr lang="zh-CN" altLang="en-US" i="1">
                <a:latin typeface="Arial" panose="020B0604020202020204" pitchFamily="34" charset="0"/>
                <a:cs typeface="Arial" panose="020B0604020202020204" pitchFamily="34" charset="0"/>
              </a:rPr>
              <a:t>Physics of Fluids</a:t>
            </a:r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fontAlgn="auto">
              <a:lnSpc>
                <a:spcPct val="125000"/>
              </a:lnSpc>
              <a:spcBef>
                <a:spcPts val="1800"/>
              </a:spcBef>
              <a:buFont typeface="Wingdings" panose="05000000000000000000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D, Yu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J.B. Song, “The modified cubic Benjamin-Ono equation describing internal solitary waves in the deep ocean and its related properties”, 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Physics of fluids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2024 (36) 067107.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DOI: 10.1063/5.0210945.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403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2420939"/>
            <a:ext cx="12192000" cy="2210883"/>
          </a:xfrm>
          <a:prstGeom prst="rect">
            <a:avLst/>
          </a:prstGeom>
          <a:solidFill>
            <a:srgbClr val="0053A3"/>
          </a:solidFill>
          <a:ln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dirty="0">
              <a:solidFill>
                <a:srgbClr val="007596"/>
              </a:solidFill>
              <a:ea typeface="宋体" panose="02010600030101010101" pitchFamily="2" charset="-122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9636" y="2843679"/>
            <a:ext cx="6410227" cy="11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THANKS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！</a:t>
            </a:r>
          </a:p>
        </p:txBody>
      </p:sp>
      <p:sp>
        <p:nvSpPr>
          <p:cNvPr id="6" name="Rectangle 2"/>
          <p:cNvSpPr/>
          <p:nvPr/>
        </p:nvSpPr>
        <p:spPr>
          <a:xfrm>
            <a:off x="0" y="0"/>
            <a:ext cx="12192000" cy="2420938"/>
          </a:xfrm>
          <a:prstGeom prst="rect">
            <a:avLst/>
          </a:prstGeom>
          <a:solidFill>
            <a:srgbClr val="FFFFFF"/>
          </a:solidFill>
          <a:ln>
            <a:solidFill>
              <a:srgbClr val="007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dirty="0">
              <a:solidFill>
                <a:srgbClr val="014DA1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1" y="483793"/>
            <a:ext cx="5281059" cy="12746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16515" y="6373495"/>
            <a:ext cx="1723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2025/4/28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02635" y="1293495"/>
            <a:ext cx="5367020" cy="3756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sz="2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Research Background</a:t>
            </a:r>
            <a:endParaRPr lang="en-US" sz="2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sz="28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Modeling Approaches</a:t>
            </a:r>
            <a:endParaRPr lang="en-US" sz="28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sz="28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j-lt"/>
                <a:sym typeface="+mn-ea"/>
              </a:rPr>
              <a:t>Preliminary progress</a:t>
            </a:r>
          </a:p>
          <a:p>
            <a:pPr marL="342900" indent="-342900" algn="just" fontAlgn="auto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en-US" altLang="zh-CN" sz="28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j-lt"/>
                <a:sym typeface="+mn-ea"/>
              </a:rPr>
              <a:t>Conclusion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080" y="161290"/>
            <a:ext cx="2882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799580" y="1610360"/>
            <a:ext cx="4369435" cy="44532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34060" y="3700780"/>
            <a:ext cx="5263515" cy="24809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75970" y="3815080"/>
            <a:ext cx="5105400" cy="2640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l" fontAlgn="auto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ISWs are </a:t>
            </a: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large amplitude, nonlinear waves</a:t>
            </a: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that propagate in the ocean's pycnocline</a:t>
            </a:r>
          </a:p>
          <a:p>
            <a:pPr indent="0" algn="l" fontAlgn="auto">
              <a:lnSpc>
                <a:spcPct val="100000"/>
              </a:lnSpc>
              <a:buFont typeface="Wingdings" panose="05000000000000000000" charset="0"/>
              <a:buNone/>
            </a:pPr>
            <a:endParaRPr lang="en-US" sz="20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They are characterized by their </a:t>
            </a: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solitary</a:t>
            </a: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nature—maintaining their shape over long distances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080" y="161290"/>
            <a:ext cx="5431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Background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6250" y="869315"/>
            <a:ext cx="62852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What are Internal Solitary Waves (ISWs)?</a:t>
            </a: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76250" y="1355725"/>
            <a:ext cx="5779770" cy="23190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27545" y="2018665"/>
            <a:ext cx="3912870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Characteristics of ISWs</a:t>
            </a: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endParaRPr lang="en-US" sz="20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Amplitude</a:t>
            </a: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Typically range from a few meters to tens of meters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Wavelength</a:t>
            </a: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Can vary from several hundred meters to kilometers.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Velocity</a:t>
            </a:r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Propagation speeds can reach up to several meters per second.</a:t>
            </a:r>
            <a:endParaRPr lang="en-US" sz="20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075805" y="1677035"/>
            <a:ext cx="3445510" cy="1445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2080" y="161290"/>
            <a:ext cx="5431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 Background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-1907" b="49347"/>
          <a:stretch>
            <a:fillRect/>
          </a:stretch>
        </p:blipFill>
        <p:spPr>
          <a:xfrm>
            <a:off x="706755" y="1738630"/>
            <a:ext cx="5836285" cy="2783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6755" y="4796790"/>
            <a:ext cx="5532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cs typeface="+mn-lt"/>
              </a:rPr>
              <a:t>Global internal waves observed in MODIS imagery from 2002 through 2004.</a:t>
            </a:r>
            <a:r>
              <a:rPr lang="en-US" altLang="zh-CN">
                <a:cs typeface="+mn-lt"/>
              </a:rPr>
              <a:t> (</a:t>
            </a:r>
            <a:r>
              <a:rPr lang="en-US" altLang="zh-CN" i="1">
                <a:cs typeface="+mn-lt"/>
              </a:rPr>
              <a:t>Chen, 2023</a:t>
            </a:r>
            <a:r>
              <a:rPr lang="en-US" altLang="zh-CN">
                <a:cs typeface="+mn-lt"/>
              </a:rPr>
              <a:t>)</a:t>
            </a:r>
            <a:endParaRPr lang="zh-CN" altLang="en-US">
              <a:cs typeface="+mn-lt"/>
            </a:endParaRPr>
          </a:p>
          <a:p>
            <a:pPr algn="just"/>
            <a:endParaRPr lang="zh-CN" altLang="en-US">
              <a:cs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250" y="949960"/>
            <a:ext cx="56432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Distribution and influence of ISWs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96150" y="1738630"/>
            <a:ext cx="31254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impact of ISWs on 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ocean mixing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energy transfer</a:t>
            </a:r>
          </a:p>
          <a:p>
            <a:pPr marL="342900" indent="-342900">
              <a:buFont typeface="Wingdings" panose="05000000000000000000" charset="0"/>
              <a:buChar char="l"/>
            </a:pPr>
            <a:r>
              <a:rPr lang="en-US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marine ecosystems</a:t>
            </a:r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804025" y="3274060"/>
            <a:ext cx="3989070" cy="2359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1372870" y="4302760"/>
                <a:ext cx="5048250" cy="17265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l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Modified KdV Equation</a:t>
                </a:r>
              </a:p>
              <a:p>
                <a:pPr indent="0" algn="l" fontAlgn="auto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𝛽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=0</m:t>
                      </m:r>
                    </m:oMath>
                  </m:oMathPara>
                </a14:m>
                <a:endParaRPr lang="en-US" 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pPr marL="342900" indent="-342900" algn="l" fontAlgn="auto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Shallow water, larger amplitude waves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372870" y="4302760"/>
                <a:ext cx="5048250" cy="1726565"/>
              </a:xfrm>
              <a:prstGeom prst="roundRect">
                <a:avLst/>
              </a:prstGeom>
              <a:blipFill rotWithShape="1">
                <a:blip r:embed="rId13"/>
                <a:stretch>
                  <a:fillRect l="-126" t="-368" r="-126" b="-368"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1372870" y="1409700"/>
                <a:ext cx="5048250" cy="19640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l" fontAlgn="auto">
                  <a:lnSpc>
                    <a:spcPct val="100000"/>
                  </a:lnSpc>
                  <a:spcAft>
                    <a:spcPts val="1800"/>
                  </a:spcAft>
                  <a:buFont typeface="Wingdings" panose="05000000000000000000" charset="0"/>
                  <a:buChar char="Ø"/>
                </a:pPr>
                <a:r>
                  <a:rPr lang="en-US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Korteweg-de Vries (KdV) Equation</a:t>
                </a:r>
                <a:endParaRPr lang="en-US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pPr indent="0" algn="l" fontAlgn="auto">
                  <a:lnSpc>
                    <a:spcPct val="100000"/>
                  </a:lnSpc>
                  <a:spcAft>
                    <a:spcPts val="180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𝛼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=0</m:t>
                      </m:r>
                    </m:oMath>
                  </m:oMathPara>
                </a14:m>
                <a:endParaRPr lang="en-US" i="1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342900" indent="-342900" algn="l" fontAlgn="auto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Shallow water, small-amplitude waves</a:t>
                </a:r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1" name="圆角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372870" y="1409700"/>
                <a:ext cx="5048250" cy="1964055"/>
              </a:xfrm>
              <a:prstGeom prst="roundRect">
                <a:avLst/>
              </a:prstGeom>
              <a:blipFill rotWithShape="1">
                <a:blip r:embed="rId15"/>
                <a:stretch>
                  <a:fillRect l="-126" t="-323" r="-126" b="-323"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5431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Modeling Approaches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1665" y="869315"/>
            <a:ext cx="41509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Mathematical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/>
              <p:nvPr>
                <p:custDataLst>
                  <p:tags r:id="rId4"/>
                </p:custDataLst>
              </p:nvPr>
            </p:nvGraphicFramePr>
            <p:xfrm>
              <a:off x="7798435" y="4474845"/>
              <a:ext cx="1976755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 wave amplitude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time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>
                        <a:lnL w="12700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spatial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the strength of the nonlinearity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uFillTx/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wave speed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/>
              <p:nvPr>
                <p:custDataLst>
                  <p:tags r:id="rId17"/>
                </p:custDataLst>
              </p:nvPr>
            </p:nvGraphicFramePr>
            <p:xfrm>
              <a:off x="7798435" y="4474845"/>
              <a:ext cx="1976755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415"/>
                    <a:gridCol w="157734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8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 wave amplitude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t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8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time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t" anchorCtr="0">
                        <a:lnL w="12700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8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spatial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t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8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the strength of the nonlinearity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t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8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wave speed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t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下箭头 14"/>
          <p:cNvSpPr/>
          <p:nvPr>
            <p:custDataLst>
              <p:tags r:id="rId5"/>
            </p:custDataLst>
          </p:nvPr>
        </p:nvSpPr>
        <p:spPr>
          <a:xfrm>
            <a:off x="3770630" y="3544570"/>
            <a:ext cx="252730" cy="65024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858125" y="1092200"/>
            <a:ext cx="1769110" cy="66230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amplitude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</p:txBody>
      </p:sp>
      <p:sp>
        <p:nvSpPr>
          <p:cNvPr id="19" name="圆角矩形 18"/>
          <p:cNvSpPr/>
          <p:nvPr>
            <p:custDataLst>
              <p:tags r:id="rId6"/>
            </p:custDataLst>
          </p:nvPr>
        </p:nvSpPr>
        <p:spPr>
          <a:xfrm>
            <a:off x="7640955" y="2171700"/>
            <a:ext cx="2204720" cy="96393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influence of the higher-order nonlinear term grows</a:t>
            </a:r>
          </a:p>
        </p:txBody>
      </p:sp>
      <p:cxnSp>
        <p:nvCxnSpPr>
          <p:cNvPr id="20" name="直接箭头连接符 19"/>
          <p:cNvCxnSpPr/>
          <p:nvPr>
            <p:custDataLst>
              <p:tags r:id="rId7"/>
            </p:custDataLst>
          </p:nvPr>
        </p:nvCxnSpPr>
        <p:spPr>
          <a:xfrm flipH="1">
            <a:off x="8741410" y="1838325"/>
            <a:ext cx="3810" cy="29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>
            <p:custDataLst>
              <p:tags r:id="rId8"/>
            </p:custDataLst>
          </p:nvPr>
        </p:nvSpPr>
        <p:spPr>
          <a:xfrm>
            <a:off x="7614285" y="3510915"/>
            <a:ext cx="2258695" cy="84201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disrupting the balance between nonlinearity and dispersion</a:t>
            </a:r>
          </a:p>
        </p:txBody>
      </p:sp>
      <p:cxnSp>
        <p:nvCxnSpPr>
          <p:cNvPr id="22" name="直接箭头连接符 21"/>
          <p:cNvCxnSpPr/>
          <p:nvPr>
            <p:custDataLst>
              <p:tags r:id="rId9"/>
            </p:custDataLst>
          </p:nvPr>
        </p:nvCxnSpPr>
        <p:spPr>
          <a:xfrm flipH="1">
            <a:off x="8737600" y="3156585"/>
            <a:ext cx="3810" cy="29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右箭头 22"/>
          <p:cNvSpPr/>
          <p:nvPr/>
        </p:nvSpPr>
        <p:spPr>
          <a:xfrm>
            <a:off x="6525260" y="2525395"/>
            <a:ext cx="991870" cy="11557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476365" y="2244725"/>
            <a:ext cx="1089025" cy="2806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rgbClr val="FF0000"/>
                </a:solidFill>
              </a:rPr>
              <a:t>however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2001520" y="4243070"/>
                <a:ext cx="4562475" cy="15621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l" fontAlgn="auto">
                  <a:lnSpc>
                    <a:spcPct val="120000"/>
                  </a:lnSpc>
                  <a:buFont typeface="Wingdings" panose="05000000000000000000" charset="0"/>
                  <a:buChar char="Ø"/>
                </a:pPr>
                <a:r>
                  <a: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Modified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BO</a:t>
                </a:r>
                <a:r>
                  <a: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Equation</a:t>
                </a:r>
              </a:p>
              <a:p>
                <a:pPr indent="0" algn="l" fontAlgn="auto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ℋ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𝛾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=0</m:t>
                      </m:r>
                    </m:oMath>
                  </m:oMathPara>
                </a14:m>
                <a:endParaRPr lang="en-US" i="1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342900" indent="-342900" algn="l" fontAlgn="auto">
                  <a:lnSpc>
                    <a:spcPct val="120000"/>
                  </a:lnSpc>
                  <a:buFont typeface="Wingdings" panose="05000000000000000000" charset="0"/>
                  <a:buChar char="l"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Deep water, larger amplitude waves</a:t>
                </a:r>
                <a:endPara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001520" y="4243070"/>
                <a:ext cx="4562475" cy="1562100"/>
              </a:xfrm>
              <a:prstGeom prst="roundRect">
                <a:avLst/>
              </a:prstGeom>
              <a:blipFill rotWithShape="1">
                <a:blip r:embed="rId14"/>
                <a:stretch>
                  <a:fillRect l="-139" t="-407" r="-139" b="-407"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1224915" y="1394460"/>
                <a:ext cx="4563745" cy="18243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l" fontAlgn="auto">
                  <a:lnSpc>
                    <a:spcPct val="100000"/>
                  </a:lnSpc>
                  <a:spcAft>
                    <a:spcPts val="1800"/>
                  </a:spcAft>
                  <a:buFont typeface="Wingdings" panose="05000000000000000000" charset="0"/>
                  <a:buChar char="Ø"/>
                </a:pPr>
                <a:r>
                  <a:rPr lang="en-US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Benjamin-Ono (BO) Equation</a:t>
                </a:r>
                <a:endParaRPr lang="en-US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pPr indent="0" algn="l" fontAlgn="auto">
                  <a:lnSpc>
                    <a:spcPct val="100000"/>
                  </a:lnSpc>
                  <a:spcAft>
                    <a:spcPts val="180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𝑓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𝛽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ℋ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=0</m:t>
                      </m:r>
                    </m:oMath>
                  </m:oMathPara>
                </a14:m>
                <a:endParaRPr lang="en-US" i="1">
                  <a:solidFill>
                    <a:schemeClr val="tx1"/>
                  </a:solidFill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342900" indent="-342900" algn="l" fontAlgn="auto">
                  <a:lnSpc>
                    <a:spcPct val="120000"/>
                  </a:lnSpc>
                  <a:buClrTx/>
                  <a:buSzTx/>
                  <a:buFont typeface="Wingdings" panose="05000000000000000000" charset="0"/>
                  <a:buChar char="l"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Deep water, small-amplitude waves</a:t>
                </a:r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11" name="圆角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224915" y="1394460"/>
                <a:ext cx="4563745" cy="1824355"/>
              </a:xfrm>
              <a:prstGeom prst="roundRect">
                <a:avLst/>
              </a:prstGeom>
              <a:blipFill rotWithShape="1">
                <a:blip r:embed="rId16"/>
                <a:stretch>
                  <a:fillRect l="-139" t="-348" r="-139" b="-348"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5431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Modeling Approaches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21665" y="869315"/>
            <a:ext cx="41509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Mathematical Models</a:t>
            </a:r>
          </a:p>
        </p:txBody>
      </p:sp>
      <p:sp>
        <p:nvSpPr>
          <p:cNvPr id="15" name="下箭头 14"/>
          <p:cNvSpPr/>
          <p:nvPr>
            <p:custDataLst>
              <p:tags r:id="rId5"/>
            </p:custDataLst>
          </p:nvPr>
        </p:nvSpPr>
        <p:spPr>
          <a:xfrm>
            <a:off x="3364230" y="3341370"/>
            <a:ext cx="284480" cy="77914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/>
              <p:nvPr>
                <p:custDataLst>
                  <p:tags r:id="rId6"/>
                </p:custDataLst>
              </p:nvPr>
            </p:nvGraphicFramePr>
            <p:xfrm>
              <a:off x="7963535" y="4156710"/>
              <a:ext cx="1975485" cy="19030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87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67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 wave amplitude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time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>
                        <a:lnL w="12700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spatial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the strength of the nonlinearity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uFillTx/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uFillTx/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chemeClr val="tx1"/>
                                        </a:solidFill>
                                        <a:uFillTx/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wave speed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861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>
                                    <a:solidFill>
                                      <a:schemeClr val="tx1"/>
                                    </a:solidFill>
                                    <a:uFillTx/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ℋ</m:t>
                                </m:r>
                              </m:oMath>
                            </m:oMathPara>
                          </a14:m>
                          <a:endParaRPr lang="en-US" altLang="zh-CN" sz="1200" i="1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</a:rPr>
                            <a:t>the Hilbert transform</a:t>
                          </a:r>
                        </a:p>
                      </a:txBody>
                      <a:tcPr anchor="ctr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/>
              <p:nvPr>
                <p:custDataLst>
                  <p:tags r:id="rId18"/>
                </p:custDataLst>
              </p:nvPr>
            </p:nvGraphicFramePr>
            <p:xfrm>
              <a:off x="7963535" y="4156710"/>
              <a:ext cx="1975485" cy="19030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8780"/>
                    <a:gridCol w="1576705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 wave amplitude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time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 anchorCtr="0">
                        <a:lnL w="12700">
                          <a:solidFill>
                            <a:schemeClr val="accent1"/>
                          </a:solidFill>
                          <a:prstDash val="solid"/>
                        </a:lnL>
                        <a:lnR w="12700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spatial variable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the strength of the nonlinearity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  <a:sym typeface="+mn-ea"/>
                            </a:rPr>
                            <a:t>wave speed</a:t>
                          </a:r>
                          <a:endParaRPr lang="en-US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  <a:ea typeface="宋体" panose="02010600030101010101" pitchFamily="2" charset="-122"/>
                            <a:cs typeface="Arial" panose="020B0604020202020204" pitchFamily="34" charset="0"/>
                            <a:sym typeface="+mn-ea"/>
                          </a:endParaRPr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  <a:tr h="3486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zh-CN" altLang="en-US" sz="1200">
                              <a:solidFill>
                                <a:schemeClr val="tx1"/>
                              </a:solidFill>
                              <a:uFillTx/>
                              <a:latin typeface="Arial" panose="020B0604020202020204" pitchFamily="34" charset="0"/>
                            </a:rPr>
                            <a:t>the Hilbert transform</a:t>
                          </a:r>
                          <a:endParaRPr lang="zh-CN" altLang="en-US" sz="1200">
                            <a:solidFill>
                              <a:schemeClr val="tx1"/>
                            </a:solidFill>
                            <a:uFillTx/>
                            <a:latin typeface="Arial" panose="020B0604020202020204" pitchFamily="34" charset="0"/>
                          </a:endParaRPr>
                        </a:p>
                      </a:txBody>
                      <a:tcPr anchor="ctr" anchorCtr="0">
                        <a:lnL w="12700" cmpd="sng">
                          <a:solidFill>
                            <a:schemeClr val="accent1"/>
                          </a:solidFill>
                          <a:prstDash val="solid"/>
                        </a:lnL>
                        <a:lnR w="12700" cmpd="sng">
                          <a:solidFill>
                            <a:schemeClr val="accent1"/>
                          </a:solidFill>
                          <a:prstDash val="solid"/>
                        </a:lnR>
                        <a:lnT w="12700" cmpd="sng">
                          <a:solidFill>
                            <a:schemeClr val="accent1"/>
                          </a:solidFill>
                          <a:prstDash val="solid"/>
                        </a:lnT>
                        <a:lnB w="12700" cmpd="sng">
                          <a:solidFill>
                            <a:schemeClr val="accent1"/>
                          </a:solidFill>
                          <a:prstDash val="soli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2235835" y="3500755"/>
            <a:ext cx="1020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Arial" panose="020B0604020202020204" pitchFamily="34" charset="0"/>
                <a:cs typeface="Arial" panose="020B0604020202020204" pitchFamily="34" charset="0"/>
              </a:rPr>
              <a:t>perturbation expansion</a:t>
            </a: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3975735" y="3464560"/>
            <a:ext cx="928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Arial" panose="020B0604020202020204" pitchFamily="34" charset="0"/>
                <a:cs typeface="Arial" panose="020B0604020202020204" pitchFamily="34" charset="0"/>
              </a:rPr>
              <a:t>multi-scale analysis</a:t>
            </a:r>
          </a:p>
        </p:txBody>
      </p:sp>
      <p:pic>
        <p:nvPicPr>
          <p:cNvPr id="5" name="图片 4"/>
          <p:cNvPicPr/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563995" y="913765"/>
            <a:ext cx="4355465" cy="3206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圆角矩形 23"/>
          <p:cNvSpPr/>
          <p:nvPr>
            <p:custDataLst>
              <p:tags r:id="rId10"/>
            </p:custDataLst>
          </p:nvPr>
        </p:nvSpPr>
        <p:spPr>
          <a:xfrm>
            <a:off x="1073150" y="4853940"/>
            <a:ext cx="833120" cy="340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Our: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403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progress</a:t>
            </a:r>
          </a:p>
        </p:txBody>
      </p:sp>
      <p:pic>
        <p:nvPicPr>
          <p:cNvPr id="8" name="图片 7" descr="untitled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695" y="1035050"/>
            <a:ext cx="3759200" cy="282067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711835" y="3855720"/>
            <a:ext cx="4352290" cy="716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/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Comparison of the one-soliton solution of the 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 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 and the m</a:t>
            </a:r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zh-CN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equation</a:t>
            </a:r>
          </a:p>
        </p:txBody>
      </p:sp>
      <p:pic>
        <p:nvPicPr>
          <p:cNvPr id="15" name="图片 14"/>
          <p:cNvPicPr/>
          <p:nvPr/>
        </p:nvPicPr>
        <p:blipFill>
          <a:blip r:embed="rId7"/>
          <a:srcRect t="32545" b="33346"/>
          <a:stretch>
            <a:fillRect/>
          </a:stretch>
        </p:blipFill>
        <p:spPr>
          <a:xfrm>
            <a:off x="7157085" y="1258570"/>
            <a:ext cx="1977390" cy="15259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155" y="3757295"/>
            <a:ext cx="5459095" cy="1901825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7"/>
          <a:srcRect t="66757"/>
          <a:stretch>
            <a:fillRect/>
          </a:stretch>
        </p:blipFill>
        <p:spPr>
          <a:xfrm>
            <a:off x="9134475" y="1257935"/>
            <a:ext cx="2179955" cy="152654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7"/>
          <a:srcRect b="67868"/>
          <a:stretch>
            <a:fillRect/>
          </a:stretch>
        </p:blipFill>
        <p:spPr>
          <a:xfrm>
            <a:off x="4865370" y="1258570"/>
            <a:ext cx="2291715" cy="1525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圆角矩形 18"/>
              <p:cNvSpPr/>
              <p:nvPr/>
            </p:nvSpPr>
            <p:spPr>
              <a:xfrm>
                <a:off x="5130800" y="2832100"/>
                <a:ext cx="5958205" cy="7169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Figure of the solution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=0.9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(a)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front view, (b) side view, (c) vertical view</a:t>
                </a:r>
              </a:p>
            </p:txBody>
          </p:sp>
        </mc:Choice>
        <mc:Fallback xmlns="">
          <p:sp>
            <p:nvSpPr>
              <p:cNvPr id="19" name="圆角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0" y="2832100"/>
                <a:ext cx="5958205" cy="71691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5130800" y="5721350"/>
            <a:ext cx="62490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/>
              <a:t>NASA Worldview satellite remote sensing images,</a:t>
            </a:r>
            <a:r>
              <a:rPr lang="en-US" altLang="zh-CN" sz="1600"/>
              <a:t> </a:t>
            </a:r>
            <a:r>
              <a:rPr lang="zh-CN" altLang="en-US" sz="1600"/>
              <a:t>captured on August 21, 2020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17675" y="4815205"/>
            <a:ext cx="2047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uFillTx/>
              </a:rPr>
              <a:t>higher amplitude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403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>
              <a:xfrm>
                <a:off x="965835" y="5035550"/>
                <a:ext cx="4883150" cy="7169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Plot of the solution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various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=1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=2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=3</m:t>
                    </m:r>
                  </m:oMath>
                </a14:m>
                <a:endParaRPr lang="zh-CN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" y="5035550"/>
                <a:ext cx="4883150" cy="716915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125220" y="1297940"/>
            <a:ext cx="4625340" cy="373761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511925" y="1346835"/>
            <a:ext cx="4554855" cy="3688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/>
              <p:cNvSpPr/>
              <p:nvPr/>
            </p:nvSpPr>
            <p:spPr>
              <a:xfrm>
                <a:off x="5915025" y="5116830"/>
                <a:ext cx="5829300" cy="7169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The influence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values on the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occurrence time of Mach reflection: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=0.7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=0.8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=0.9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=1</m:t>
                    </m:r>
                  </m:oMath>
                </a14:m>
                <a:endParaRPr lang="zh-CN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圆角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5116830"/>
                <a:ext cx="5829300" cy="716915"/>
              </a:xfrm>
              <a:prstGeom prst="roundRect">
                <a:avLst/>
              </a:prstGeom>
              <a:blipFill rotWithShape="1">
                <a:blip r:embed="rId8"/>
                <a:stretch>
                  <a:fillRect t="-974" b="-1063"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20" y="123825"/>
            <a:ext cx="2219960" cy="53594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700" y="745490"/>
            <a:ext cx="121793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340" y="161290"/>
            <a:ext cx="4033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Preliminary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>
              <a:xfrm>
                <a:off x="965835" y="5193030"/>
                <a:ext cx="4883150" cy="7169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The influence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values on the occurrence time of Mach reflection: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=0.7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=0.8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=0.9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=1</m:t>
                    </m:r>
                  </m:oMath>
                </a14:m>
                <a:endParaRPr lang="zh-CN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5" y="5193030"/>
                <a:ext cx="4883150" cy="716915"/>
              </a:xfrm>
              <a:prstGeom prst="roundRect">
                <a:avLst/>
              </a:prstGeom>
              <a:blipFill rotWithShape="1">
                <a:blip r:embed="rId5"/>
                <a:stretch>
                  <a:fillRect t="-974" b="-1063"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圆角矩形 13"/>
              <p:cNvSpPr/>
              <p:nvPr/>
            </p:nvSpPr>
            <p:spPr>
              <a:xfrm>
                <a:off x="6036945" y="5193030"/>
                <a:ext cx="5737860" cy="7169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The influence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values on the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occurrence time of Mach </a:t>
                </a:r>
                <a:r>
                  <a:rPr lang="en-US" altLang="zh-CN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stem</a:t>
                </a:r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=0.7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=0.8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=0.9</m:t>
                    </m:r>
                  </m:oMath>
                </a14:m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indent="0" algn="ctr" fontAlgn="auto"/>
                <a:r>
                  <a:rPr lang="zh-CN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=1</m:t>
                    </m:r>
                  </m:oMath>
                </a14:m>
                <a:endParaRPr lang="zh-CN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圆角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945" y="5193030"/>
                <a:ext cx="5737860" cy="716915"/>
              </a:xfrm>
              <a:prstGeom prst="roundRect">
                <a:avLst/>
              </a:prstGeom>
              <a:blipFill rotWithShape="1">
                <a:blip r:embed="rId6"/>
                <a:stretch>
                  <a:fillRect t="-974" b="-1063"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/>
          <p:nvPr/>
        </p:nvPicPr>
        <p:blipFill>
          <a:blip r:embed="rId7"/>
          <a:stretch>
            <a:fillRect/>
          </a:stretch>
        </p:blipFill>
        <p:spPr>
          <a:xfrm>
            <a:off x="1108710" y="1210310"/>
            <a:ext cx="4485005" cy="382524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8"/>
          <a:stretch>
            <a:fillRect/>
          </a:stretch>
        </p:blipFill>
        <p:spPr>
          <a:xfrm>
            <a:off x="6625590" y="1210310"/>
            <a:ext cx="4559935" cy="3825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c0ZjM5YTg2OWQ0ZTEyYzhjZjU4NTc0Njc0OTIyZT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0.xml><?xml version="1.0" encoding="utf-8"?>
<p:tagLst xmlns:p="http://schemas.openxmlformats.org/presentationml/2006/main">
  <p:tag name="KSO_WM_DIAGRAM_VIRTUALLY_FRAME" val="{&quot;height&quot;:364.3,&quot;left&quot;:108.1,&quot;top&quot;:111,&quot;width&quot;:669.3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730.xml><?xml version="1.0" encoding="utf-8"?>
<p:tagLst xmlns:p="http://schemas.openxmlformats.org/presentationml/2006/main">
  <p:tag name="KSO_WM_DIAGRAM_VIRTUALLY_FRAME" val="{&quot;height&quot;:364.3,&quot;left&quot;:108.1,&quot;top&quot;:111,&quot;width&quot;:669.3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5*117"/>
  <p:tag name="TABLE_ENDDRAG_RECT" val="599*352*155*1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750.xml><?xml version="1.0" encoding="utf-8"?>
<p:tagLst xmlns:p="http://schemas.openxmlformats.org/presentationml/2006/main">
  <p:tag name="TABLE_ENDDRAG_ORIGIN_RECT" val="155*117"/>
  <p:tag name="TABLE_ENDDRAG_RECT" val="599*352*155*1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3,&quot;left&quot;:108.1,&quot;top&quot;:111,&quot;width&quot;:669.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30.xml><?xml version="1.0" encoding="utf-8"?>
<p:tagLst xmlns:p="http://schemas.openxmlformats.org/presentationml/2006/main">
  <p:tag name="KSO_WM_DIAGRAM_VIRTUALLY_FRAME" val="{&quot;height&quot;:388.65,&quot;left&quot;:48.95,&quot;top&quot;:68.45,&quot;width&quot;:490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55*149"/>
  <p:tag name="TABLE_ENDDRAG_RECT" val="627*346*155*149"/>
</p:tagLst>
</file>

<file path=ppt/tags/tag850.xml><?xml version="1.0" encoding="utf-8"?>
<p:tagLst xmlns:p="http://schemas.openxmlformats.org/presentationml/2006/main">
  <p:tag name="KSO_WM_DIAGRAM_VIRTUALLY_FRAME" val="{&quot;height&quot;:388.65,&quot;left&quot;:48.95,&quot;top&quot;:68.45,&quot;width&quot;:490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65,&quot;left&quot;:48.95,&quot;top&quot;:68.45,&quot;width&quot;:490}"/>
</p:tagLst>
</file>

<file path=ppt/tags/tag890.xml><?xml version="1.0" encoding="utf-8"?>
<p:tagLst xmlns:p="http://schemas.openxmlformats.org/presentationml/2006/main">
  <p:tag name="TABLE_ENDDRAG_ORIGIN_RECT" val="155*149"/>
  <p:tag name="TABLE_ENDDRAG_RECT" val="627*346*155*1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3.25,&quot;left&quot;:76.05,&quot;top&quot;:95.3,&quot;width&quot;:851.1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DIAGRAM_VIRTUALLY_FRAME" val="{&quot;height&quot;:383.25,&quot;left&quot;:76.05,&quot;top&quot;:95.3,&quot;width&quot;:851.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887</Words>
  <Application>Microsoft Office PowerPoint</Application>
  <PresentationFormat>宽屏</PresentationFormat>
  <Paragraphs>115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Cambria Math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迪 于</cp:lastModifiedBy>
  <cp:revision>235</cp:revision>
  <dcterms:created xsi:type="dcterms:W3CDTF">2019-06-19T02:08:00Z</dcterms:created>
  <dcterms:modified xsi:type="dcterms:W3CDTF">2025-04-28T16:25:37Z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080F4B262C9A49CEA6D623741B7909DC_11</vt:lpwstr>
  </property>
</Properties>
</file>