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60" r:id="rId5"/>
  </p:sldIdLst>
  <p:sldSz cx="46510575" cy="32899350"/>
  <p:notesSz cx="6735763" cy="9866313"/>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2" userDrawn="1">
          <p15:clr>
            <a:srgbClr val="A4A3A4"/>
          </p15:clr>
        </p15:guide>
        <p15:guide id="2" pos="146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050"/>
    <a:srgbClr val="FF0000"/>
    <a:srgbClr val="0070C0"/>
    <a:srgbClr val="D9D9D9"/>
    <a:srgbClr val="9C3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6F3C8-BF63-4AB3-8ECE-C97FA9B73641}" v="4" dt="2025-04-13T10:26:23.0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8" autoAdjust="0"/>
    <p:restoredTop sz="96652" autoAdjust="0"/>
  </p:normalViewPr>
  <p:slideViewPr>
    <p:cSldViewPr>
      <p:cViewPr varScale="1">
        <p:scale>
          <a:sx n="22" d="100"/>
          <a:sy n="22" d="100"/>
        </p:scale>
        <p:origin x="2064" y="114"/>
      </p:cViewPr>
      <p:guideLst>
        <p:guide orient="horz" pos="10362"/>
        <p:guide pos="14649"/>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07F7EE8-CE6E-4888-8CA4-F1A3F76CFF01}" type="datetimeFigureOut">
              <a:rPr kumimoji="1" lang="ja-JP" altLang="en-US" smtClean="0"/>
              <a:t>2025/4/22</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2BD7265-3227-48A4-8706-112821FCEFB4}" type="slidenum">
              <a:rPr kumimoji="1" lang="ja-JP" altLang="en-US" smtClean="0"/>
              <a:t>‹#›</a:t>
            </a:fld>
            <a:endParaRPr kumimoji="1" lang="ja-JP" altLang="en-US"/>
          </a:p>
        </p:txBody>
      </p:sp>
    </p:spTree>
    <p:extLst>
      <p:ext uri="{BB962C8B-B14F-4D97-AF65-F5344CB8AC3E}">
        <p14:creationId xmlns:p14="http://schemas.microsoft.com/office/powerpoint/2010/main" val="34770504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私は○○を解明するため、○○で研究をしました。</a:t>
            </a:r>
            <a:endParaRPr kumimoji="1" lang="en-US" altLang="ja-JP" dirty="0"/>
          </a:p>
          <a:p>
            <a:r>
              <a:rPr kumimoji="1" lang="ja-JP" altLang="en-US" dirty="0"/>
              <a:t>その結果、○○が明らかとなりました。</a:t>
            </a:r>
            <a:endParaRPr kumimoji="1" lang="en-US" altLang="ja-JP" dirty="0"/>
          </a:p>
          <a:p>
            <a:r>
              <a:rPr kumimoji="1" lang="ja-JP" altLang="en-US" dirty="0"/>
              <a:t>それは、このような結果から言えます。</a:t>
            </a:r>
            <a:endParaRPr kumimoji="1" lang="en-US" altLang="ja-JP" dirty="0"/>
          </a:p>
          <a:p>
            <a:endParaRPr kumimoji="1" lang="en-US" altLang="ja-JP" dirty="0"/>
          </a:p>
          <a:p>
            <a:r>
              <a:rPr kumimoji="1" lang="ja-JP" altLang="en-US" dirty="0"/>
              <a:t>ハイドログラフ</a:t>
            </a:r>
            <a:endParaRPr kumimoji="1" lang="en-US" altLang="ja-JP" dirty="0"/>
          </a:p>
          <a:p>
            <a:r>
              <a:rPr kumimoji="1" lang="ja-JP" altLang="en-US" dirty="0"/>
              <a:t>植生部は保水力がある⇒ヘキサダイアグラムを見ると明らかで、滞留時間が長いことが見て取れる。</a:t>
            </a:r>
            <a:endParaRPr kumimoji="1" lang="en-US" altLang="ja-JP" dirty="0"/>
          </a:p>
          <a:p>
            <a:endParaRPr kumimoji="1" lang="en-US" altLang="ja-JP" dirty="0"/>
          </a:p>
          <a:p>
            <a:r>
              <a:rPr kumimoji="1" lang="ja-JP" altLang="en-US" dirty="0"/>
              <a:t>植生部の湧水（下流）では研究期間を通してシリカの変動が小さいこと、ラドン濃度が大きいことから岩盤地下水が流出に寄与していると考えられる。</a:t>
            </a:r>
            <a:endParaRPr kumimoji="1" lang="en-US" altLang="ja-JP" dirty="0"/>
          </a:p>
          <a:p>
            <a:r>
              <a:rPr kumimoji="1" lang="ja-JP" altLang="en-US" dirty="0"/>
              <a:t>上流では、まだ地下水が涵養していないから涸れちゃうこともあるよ。</a:t>
            </a:r>
            <a:endParaRPr kumimoji="1" lang="en-US" altLang="ja-JP" dirty="0"/>
          </a:p>
          <a:p>
            <a:endParaRPr kumimoji="1" lang="en-US" altLang="ja-JP" dirty="0"/>
          </a:p>
          <a:p>
            <a:r>
              <a:rPr kumimoji="1" lang="ja-JP" altLang="en-US" dirty="0"/>
              <a:t>あと、シリカの変動が小さいのにラドンの変動は大きいでしょ？どっちも起源は鉱物だから、移流の影響じゃないことを表しているんだよね。</a:t>
            </a:r>
            <a:endParaRPr kumimoji="1" lang="en-US" altLang="ja-JP" dirty="0"/>
          </a:p>
          <a:p>
            <a:r>
              <a:rPr kumimoji="1" lang="ja-JP" altLang="en-US" dirty="0"/>
              <a:t>となると考えられることとして、ラドン特有の性質で変化したと考えるのが筋ってもんだよね。</a:t>
            </a:r>
            <a:endParaRPr kumimoji="1" lang="en-US" altLang="ja-JP" dirty="0"/>
          </a:p>
          <a:p>
            <a:endParaRPr kumimoji="1" lang="en-US" altLang="ja-JP" dirty="0"/>
          </a:p>
          <a:p>
            <a:r>
              <a:rPr kumimoji="1" lang="ja-JP" altLang="en-US" dirty="0"/>
              <a:t>そこで、次のグラフなんだけど、流量とラドンで強い相関関係がみられたんだよね。</a:t>
            </a:r>
            <a:endParaRPr kumimoji="1" lang="en-US" altLang="ja-JP" dirty="0"/>
          </a:p>
          <a:p>
            <a:r>
              <a:rPr kumimoji="1" lang="ja-JP" altLang="en-US" dirty="0"/>
              <a:t>流量が増大するってことは地下水位が上昇しているってことだよね。</a:t>
            </a:r>
            <a:endParaRPr kumimoji="1" lang="en-US" altLang="ja-JP" dirty="0"/>
          </a:p>
          <a:p>
            <a:r>
              <a:rPr kumimoji="1" lang="ja-JP" altLang="en-US" dirty="0"/>
              <a:t>さっきのことと照らし合わせると、地下水位が上昇したことにより岩盤層を流れていた地下水が土壌層まで上昇することで気相とガス交換を行うことで濃度が減少したって考えられるね。</a:t>
            </a:r>
            <a:endParaRPr kumimoji="1" lang="en-US" altLang="ja-JP" dirty="0"/>
          </a:p>
          <a:p>
            <a:endParaRPr kumimoji="1" lang="en-US" altLang="ja-JP" dirty="0"/>
          </a:p>
          <a:p>
            <a:r>
              <a:rPr kumimoji="1" lang="ja-JP" altLang="en-US" dirty="0"/>
              <a:t>で、この岩盤層の地下水の起源は、何かって話なんだけど、この</a:t>
            </a:r>
            <a:r>
              <a:rPr kumimoji="1" lang="en-US" altLang="ja-JP" dirty="0"/>
              <a:t>δ</a:t>
            </a:r>
            <a:r>
              <a:rPr kumimoji="1" lang="ja-JP" altLang="en-US" dirty="0"/>
              <a:t>ダイアグラムを見てほしいんだよね。</a:t>
            </a:r>
            <a:endParaRPr kumimoji="1" lang="en-US" altLang="ja-JP" dirty="0"/>
          </a:p>
          <a:p>
            <a:r>
              <a:rPr kumimoji="1" lang="ja-JP" altLang="en-US" dirty="0"/>
              <a:t>これを見ると植生部湧水は天水線の下、傾きが緩やかにプロットされるんだよね。</a:t>
            </a:r>
            <a:endParaRPr kumimoji="1" lang="en-US" altLang="ja-JP" dirty="0"/>
          </a:p>
          <a:p>
            <a:r>
              <a:rPr kumimoji="1" lang="ja-JP" altLang="en-US" dirty="0"/>
              <a:t>ダンスガードさんとこの流域の樹冠密度を考えると、樹幹遮断による蒸発の影響を受けているんだよね。</a:t>
            </a:r>
            <a:endParaRPr kumimoji="1" lang="en-US" altLang="ja-JP" dirty="0"/>
          </a:p>
          <a:p>
            <a:r>
              <a:rPr kumimoji="1" lang="ja-JP" altLang="en-US" dirty="0"/>
              <a:t>これは、岩盤地下水の起源が植生部に降り注いだ降水ってことを表してるんだよね。</a:t>
            </a:r>
            <a:endParaRPr kumimoji="1" lang="en-US" altLang="ja-JP" dirty="0"/>
          </a:p>
          <a:p>
            <a:endParaRPr kumimoji="1" lang="en-US" altLang="ja-JP" dirty="0"/>
          </a:p>
          <a:p>
            <a:r>
              <a:rPr kumimoji="1" lang="ja-JP" altLang="en-US" dirty="0"/>
              <a:t>まとめると、裸地部と植生部の流出プロセスは、次の模式図のようになっていると思うんだ。</a:t>
            </a:r>
            <a:endParaRPr kumimoji="1" lang="en-US" altLang="ja-JP" dirty="0"/>
          </a:p>
          <a:p>
            <a:endParaRPr kumimoji="1" lang="en-US" altLang="ja-JP" dirty="0"/>
          </a:p>
          <a:p>
            <a:endParaRPr kumimoji="1" lang="en-US" altLang="ja-JP" dirty="0"/>
          </a:p>
          <a:p>
            <a:endParaRPr kumimoji="1" lang="en-US" altLang="ja-JP" dirty="0"/>
          </a:p>
          <a:p>
            <a:r>
              <a:rPr kumimoji="1" lang="ja-JP" altLang="en-US" dirty="0"/>
              <a:t>また、シリカの変動が小さいことに対し、ラドンの濃度変動が大きいことに関して⇒</a:t>
            </a:r>
            <a:endParaRPr kumimoji="1" lang="en-US" altLang="ja-JP" dirty="0"/>
          </a:p>
          <a:p>
            <a:pPr algn="l"/>
            <a:r>
              <a:rPr kumimoji="1" lang="ja-JP" altLang="en-US" dirty="0"/>
              <a:t>流量と濃度の相関図を見るとやはりラドンの方が強い相関を持っている</a:t>
            </a:r>
            <a:endParaRPr kumimoji="1" lang="en-US" altLang="ja-JP" dirty="0"/>
          </a:p>
          <a:p>
            <a:r>
              <a:rPr kumimoji="1" lang="ja-JP" altLang="en-US" dirty="0"/>
              <a:t>起源が同じなので、降雨の移流によるならば、同様の変化をするはずなので、これはラドン特有の特性によって濃度が変化したと考えられる。</a:t>
            </a:r>
            <a:endParaRPr kumimoji="1" lang="en-US" altLang="ja-JP" dirty="0"/>
          </a:p>
          <a:p>
            <a:r>
              <a:rPr kumimoji="1" lang="ja-JP" altLang="en-US" dirty="0"/>
              <a:t>移入以外でラドンの濃度が変動するのは、この場合ガス交換が最有力。</a:t>
            </a:r>
            <a:endParaRPr kumimoji="1" lang="en-US" altLang="ja-JP" dirty="0"/>
          </a:p>
          <a:p>
            <a:r>
              <a:rPr kumimoji="1" lang="ja-JP" altLang="en-US" dirty="0"/>
              <a:t>考えられることとして、流量の増加⇒地下水位の上昇としてみると、水位が上昇し、岩盤層を超え、土壌層の気相とガス交換をしたと考えると、</a:t>
            </a:r>
            <a:endParaRPr kumimoji="1" lang="en-US" altLang="ja-JP" dirty="0"/>
          </a:p>
          <a:p>
            <a:r>
              <a:rPr kumimoji="1" lang="ja-JP" altLang="en-US" dirty="0"/>
              <a:t>シリカの濃度が変わらずに、ラドンの濃度が減少したことに説明がつく。</a:t>
            </a:r>
            <a:endParaRPr kumimoji="1" lang="en-US" altLang="ja-JP" dirty="0"/>
          </a:p>
        </p:txBody>
      </p:sp>
      <p:sp>
        <p:nvSpPr>
          <p:cNvPr id="4" name="スライド番号プレースホルダー 3"/>
          <p:cNvSpPr>
            <a:spLocks noGrp="1"/>
          </p:cNvSpPr>
          <p:nvPr>
            <p:ph type="sldNum" sz="quarter" idx="5"/>
          </p:nvPr>
        </p:nvSpPr>
        <p:spPr/>
        <p:txBody>
          <a:bodyPr/>
          <a:lstStyle/>
          <a:p>
            <a:fld id="{12BD7265-3227-48A4-8706-112821FCEFB4}" type="slidenum">
              <a:rPr kumimoji="1" lang="ja-JP" altLang="en-US" smtClean="0"/>
              <a:t>1</a:t>
            </a:fld>
            <a:endParaRPr kumimoji="1" lang="ja-JP" altLang="en-US"/>
          </a:p>
        </p:txBody>
      </p:sp>
    </p:spTree>
    <p:extLst>
      <p:ext uri="{BB962C8B-B14F-4D97-AF65-F5344CB8AC3E}">
        <p14:creationId xmlns:p14="http://schemas.microsoft.com/office/powerpoint/2010/main" val="156217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88294" y="10220124"/>
            <a:ext cx="39533988" cy="705203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6976587" y="18642966"/>
            <a:ext cx="32557403" cy="8407612"/>
          </a:xfrm>
        </p:spPr>
        <p:txBody>
          <a:bodyPr/>
          <a:lstStyle>
            <a:lvl1pPr marL="0" indent="0" algn="ctr">
              <a:buNone/>
              <a:defRPr>
                <a:solidFill>
                  <a:schemeClr val="tx1">
                    <a:tint val="75000"/>
                  </a:schemeClr>
                </a:solidFill>
              </a:defRPr>
            </a:lvl1pPr>
            <a:lvl2pPr marL="2465307" indent="0" algn="ctr">
              <a:buNone/>
              <a:defRPr>
                <a:solidFill>
                  <a:schemeClr val="tx1">
                    <a:tint val="75000"/>
                  </a:schemeClr>
                </a:solidFill>
              </a:defRPr>
            </a:lvl2pPr>
            <a:lvl3pPr marL="4930618" indent="0" algn="ctr">
              <a:buNone/>
              <a:defRPr>
                <a:solidFill>
                  <a:schemeClr val="tx1">
                    <a:tint val="75000"/>
                  </a:schemeClr>
                </a:solidFill>
              </a:defRPr>
            </a:lvl3pPr>
            <a:lvl4pPr marL="7395925" indent="0" algn="ctr">
              <a:buNone/>
              <a:defRPr>
                <a:solidFill>
                  <a:schemeClr val="tx1">
                    <a:tint val="75000"/>
                  </a:schemeClr>
                </a:solidFill>
              </a:defRPr>
            </a:lvl4pPr>
            <a:lvl5pPr marL="9861233" indent="0" algn="ctr">
              <a:buNone/>
              <a:defRPr>
                <a:solidFill>
                  <a:schemeClr val="tx1">
                    <a:tint val="75000"/>
                  </a:schemeClr>
                </a:solidFill>
              </a:defRPr>
            </a:lvl5pPr>
            <a:lvl6pPr marL="12326540" indent="0" algn="ctr">
              <a:buNone/>
              <a:defRPr>
                <a:solidFill>
                  <a:schemeClr val="tx1">
                    <a:tint val="75000"/>
                  </a:schemeClr>
                </a:solidFill>
              </a:defRPr>
            </a:lvl6pPr>
            <a:lvl7pPr marL="14791851" indent="0" algn="ctr">
              <a:buNone/>
              <a:defRPr>
                <a:solidFill>
                  <a:schemeClr val="tx1">
                    <a:tint val="75000"/>
                  </a:schemeClr>
                </a:solidFill>
              </a:defRPr>
            </a:lvl7pPr>
            <a:lvl8pPr marL="17257158" indent="0" algn="ctr">
              <a:buNone/>
              <a:defRPr>
                <a:solidFill>
                  <a:schemeClr val="tx1">
                    <a:tint val="75000"/>
                  </a:schemeClr>
                </a:solidFill>
              </a:defRPr>
            </a:lvl8pPr>
            <a:lvl9pPr marL="1972246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77532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71005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7869491" y="5818314"/>
            <a:ext cx="48989522" cy="12394373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884770" y="5818314"/>
            <a:ext cx="146209548" cy="12394373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160477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82329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3674016" y="21140881"/>
            <a:ext cx="39533988" cy="6534176"/>
          </a:xfrm>
        </p:spPr>
        <p:txBody>
          <a:bodyPr anchor="t"/>
          <a:lstStyle>
            <a:lvl1pPr algn="l">
              <a:defRPr sz="2160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674016" y="13944151"/>
            <a:ext cx="39533988" cy="7196730"/>
          </a:xfrm>
        </p:spPr>
        <p:txBody>
          <a:bodyPr anchor="b"/>
          <a:lstStyle>
            <a:lvl1pPr marL="0" indent="0">
              <a:buNone/>
              <a:defRPr sz="10743">
                <a:solidFill>
                  <a:schemeClr val="tx1">
                    <a:tint val="75000"/>
                  </a:schemeClr>
                </a:solidFill>
              </a:defRPr>
            </a:lvl1pPr>
            <a:lvl2pPr marL="2465307" indent="0">
              <a:buNone/>
              <a:defRPr sz="9681">
                <a:solidFill>
                  <a:schemeClr val="tx1">
                    <a:tint val="75000"/>
                  </a:schemeClr>
                </a:solidFill>
              </a:defRPr>
            </a:lvl2pPr>
            <a:lvl3pPr marL="4930618" indent="0">
              <a:buNone/>
              <a:defRPr sz="8618">
                <a:solidFill>
                  <a:schemeClr val="tx1">
                    <a:tint val="75000"/>
                  </a:schemeClr>
                </a:solidFill>
              </a:defRPr>
            </a:lvl3pPr>
            <a:lvl4pPr marL="7395925" indent="0">
              <a:buNone/>
              <a:defRPr sz="7556">
                <a:solidFill>
                  <a:schemeClr val="tx1">
                    <a:tint val="75000"/>
                  </a:schemeClr>
                </a:solidFill>
              </a:defRPr>
            </a:lvl4pPr>
            <a:lvl5pPr marL="9861233" indent="0">
              <a:buNone/>
              <a:defRPr sz="7556">
                <a:solidFill>
                  <a:schemeClr val="tx1">
                    <a:tint val="75000"/>
                  </a:schemeClr>
                </a:solidFill>
              </a:defRPr>
            </a:lvl5pPr>
            <a:lvl6pPr marL="12326540" indent="0">
              <a:buNone/>
              <a:defRPr sz="7556">
                <a:solidFill>
                  <a:schemeClr val="tx1">
                    <a:tint val="75000"/>
                  </a:schemeClr>
                </a:solidFill>
              </a:defRPr>
            </a:lvl6pPr>
            <a:lvl7pPr marL="14791851" indent="0">
              <a:buNone/>
              <a:defRPr sz="7556">
                <a:solidFill>
                  <a:schemeClr val="tx1">
                    <a:tint val="75000"/>
                  </a:schemeClr>
                </a:solidFill>
              </a:defRPr>
            </a:lvl7pPr>
            <a:lvl8pPr marL="17257158" indent="0">
              <a:buNone/>
              <a:defRPr sz="7556">
                <a:solidFill>
                  <a:schemeClr val="tx1">
                    <a:tint val="75000"/>
                  </a:schemeClr>
                </a:solidFill>
              </a:defRPr>
            </a:lvl8pPr>
            <a:lvl9pPr marL="19722466" indent="0">
              <a:buNone/>
              <a:defRPr sz="755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83983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884770" y="33896995"/>
            <a:ext cx="97599538" cy="95865051"/>
          </a:xfrm>
        </p:spPr>
        <p:txBody>
          <a:bodyPr/>
          <a:lstStyle>
            <a:lvl1pPr>
              <a:defRPr sz="15111"/>
            </a:lvl1pPr>
            <a:lvl2pPr>
              <a:defRPr sz="12987"/>
            </a:lvl2pPr>
            <a:lvl3pPr>
              <a:defRPr sz="10743"/>
            </a:lvl3pPr>
            <a:lvl4pPr>
              <a:defRPr sz="9681"/>
            </a:lvl4pPr>
            <a:lvl5pPr>
              <a:defRPr sz="9681"/>
            </a:lvl5pPr>
            <a:lvl6pPr>
              <a:defRPr sz="9681"/>
            </a:lvl6pPr>
            <a:lvl7pPr>
              <a:defRPr sz="9681"/>
            </a:lvl7pPr>
            <a:lvl8pPr>
              <a:defRPr sz="9681"/>
            </a:lvl8pPr>
            <a:lvl9pPr>
              <a:defRPr sz="968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9259480" y="33896995"/>
            <a:ext cx="97599533" cy="95865051"/>
          </a:xfrm>
        </p:spPr>
        <p:txBody>
          <a:bodyPr/>
          <a:lstStyle>
            <a:lvl1pPr>
              <a:defRPr sz="15111"/>
            </a:lvl1pPr>
            <a:lvl2pPr>
              <a:defRPr sz="12987"/>
            </a:lvl2pPr>
            <a:lvl3pPr>
              <a:defRPr sz="10743"/>
            </a:lvl3pPr>
            <a:lvl4pPr>
              <a:defRPr sz="9681"/>
            </a:lvl4pPr>
            <a:lvl5pPr>
              <a:defRPr sz="9681"/>
            </a:lvl5pPr>
            <a:lvl6pPr>
              <a:defRPr sz="9681"/>
            </a:lvl6pPr>
            <a:lvl7pPr>
              <a:defRPr sz="9681"/>
            </a:lvl7pPr>
            <a:lvl8pPr>
              <a:defRPr sz="9681"/>
            </a:lvl8pPr>
            <a:lvl9pPr>
              <a:defRPr sz="968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337557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325531" y="1317502"/>
            <a:ext cx="41859518" cy="5483225"/>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2325530" y="7364279"/>
            <a:ext cx="20550248" cy="3069081"/>
          </a:xfrm>
        </p:spPr>
        <p:txBody>
          <a:bodyPr anchor="b"/>
          <a:lstStyle>
            <a:lvl1pPr marL="0" indent="0">
              <a:buNone/>
              <a:defRPr sz="12987" b="1"/>
            </a:lvl1pPr>
            <a:lvl2pPr marL="2465307" indent="0">
              <a:buNone/>
              <a:defRPr sz="10743" b="1"/>
            </a:lvl2pPr>
            <a:lvl3pPr marL="4930618" indent="0">
              <a:buNone/>
              <a:defRPr sz="9681" b="1"/>
            </a:lvl3pPr>
            <a:lvl4pPr marL="7395925" indent="0">
              <a:buNone/>
              <a:defRPr sz="8618" b="1"/>
            </a:lvl4pPr>
            <a:lvl5pPr marL="9861233" indent="0">
              <a:buNone/>
              <a:defRPr sz="8618" b="1"/>
            </a:lvl5pPr>
            <a:lvl6pPr marL="12326540" indent="0">
              <a:buNone/>
              <a:defRPr sz="8618" b="1"/>
            </a:lvl6pPr>
            <a:lvl7pPr marL="14791851" indent="0">
              <a:buNone/>
              <a:defRPr sz="8618" b="1"/>
            </a:lvl7pPr>
            <a:lvl8pPr marL="17257158" indent="0">
              <a:buNone/>
              <a:defRPr sz="8618" b="1"/>
            </a:lvl8pPr>
            <a:lvl9pPr marL="19722466" indent="0">
              <a:buNone/>
              <a:defRPr sz="861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2325530" y="10433360"/>
            <a:ext cx="20550248" cy="18955207"/>
          </a:xfrm>
        </p:spPr>
        <p:txBody>
          <a:bodyPr/>
          <a:lstStyle>
            <a:lvl1pPr>
              <a:defRPr sz="12987"/>
            </a:lvl1pPr>
            <a:lvl2pPr>
              <a:defRPr sz="10743"/>
            </a:lvl2pPr>
            <a:lvl3pPr>
              <a:defRPr sz="9681"/>
            </a:lvl3pPr>
            <a:lvl4pPr>
              <a:defRPr sz="8618"/>
            </a:lvl4pPr>
            <a:lvl5pPr>
              <a:defRPr sz="8618"/>
            </a:lvl5pPr>
            <a:lvl6pPr>
              <a:defRPr sz="8618"/>
            </a:lvl6pPr>
            <a:lvl7pPr>
              <a:defRPr sz="8618"/>
            </a:lvl7pPr>
            <a:lvl8pPr>
              <a:defRPr sz="8618"/>
            </a:lvl8pPr>
            <a:lvl9pPr>
              <a:defRPr sz="861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23626729" y="7364279"/>
            <a:ext cx="20558320" cy="3069081"/>
          </a:xfrm>
        </p:spPr>
        <p:txBody>
          <a:bodyPr anchor="b"/>
          <a:lstStyle>
            <a:lvl1pPr marL="0" indent="0">
              <a:buNone/>
              <a:defRPr sz="12987" b="1"/>
            </a:lvl1pPr>
            <a:lvl2pPr marL="2465307" indent="0">
              <a:buNone/>
              <a:defRPr sz="10743" b="1"/>
            </a:lvl2pPr>
            <a:lvl3pPr marL="4930618" indent="0">
              <a:buNone/>
              <a:defRPr sz="9681" b="1"/>
            </a:lvl3pPr>
            <a:lvl4pPr marL="7395925" indent="0">
              <a:buNone/>
              <a:defRPr sz="8618" b="1"/>
            </a:lvl4pPr>
            <a:lvl5pPr marL="9861233" indent="0">
              <a:buNone/>
              <a:defRPr sz="8618" b="1"/>
            </a:lvl5pPr>
            <a:lvl6pPr marL="12326540" indent="0">
              <a:buNone/>
              <a:defRPr sz="8618" b="1"/>
            </a:lvl6pPr>
            <a:lvl7pPr marL="14791851" indent="0">
              <a:buNone/>
              <a:defRPr sz="8618" b="1"/>
            </a:lvl7pPr>
            <a:lvl8pPr marL="17257158" indent="0">
              <a:buNone/>
              <a:defRPr sz="8618" b="1"/>
            </a:lvl8pPr>
            <a:lvl9pPr marL="19722466" indent="0">
              <a:buNone/>
              <a:defRPr sz="861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23626729" y="10433360"/>
            <a:ext cx="20558320" cy="18955207"/>
          </a:xfrm>
        </p:spPr>
        <p:txBody>
          <a:bodyPr/>
          <a:lstStyle>
            <a:lvl1pPr>
              <a:defRPr sz="12987"/>
            </a:lvl1pPr>
            <a:lvl2pPr>
              <a:defRPr sz="10743"/>
            </a:lvl2pPr>
            <a:lvl3pPr>
              <a:defRPr sz="9681"/>
            </a:lvl3pPr>
            <a:lvl4pPr>
              <a:defRPr sz="8618"/>
            </a:lvl4pPr>
            <a:lvl5pPr>
              <a:defRPr sz="8618"/>
            </a:lvl5pPr>
            <a:lvl6pPr>
              <a:defRPr sz="8618"/>
            </a:lvl6pPr>
            <a:lvl7pPr>
              <a:defRPr sz="8618"/>
            </a:lvl7pPr>
            <a:lvl8pPr>
              <a:defRPr sz="8618"/>
            </a:lvl8pPr>
            <a:lvl9pPr>
              <a:defRPr sz="861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26159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82348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236285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325531" y="1309880"/>
            <a:ext cx="15301659" cy="5574613"/>
          </a:xfrm>
        </p:spPr>
        <p:txBody>
          <a:bodyPr anchor="b"/>
          <a:lstStyle>
            <a:lvl1pPr algn="l">
              <a:defRPr sz="1074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18184344" y="1309886"/>
            <a:ext cx="26000704" cy="28078684"/>
          </a:xfrm>
        </p:spPr>
        <p:txBody>
          <a:bodyPr/>
          <a:lstStyle>
            <a:lvl1pPr>
              <a:defRPr sz="17236"/>
            </a:lvl1pPr>
            <a:lvl2pPr>
              <a:defRPr sz="15111"/>
            </a:lvl2pPr>
            <a:lvl3pPr>
              <a:defRPr sz="12987"/>
            </a:lvl3pPr>
            <a:lvl4pPr>
              <a:defRPr sz="10743"/>
            </a:lvl4pPr>
            <a:lvl5pPr>
              <a:defRPr sz="10743"/>
            </a:lvl5pPr>
            <a:lvl6pPr>
              <a:defRPr sz="10743"/>
            </a:lvl6pPr>
            <a:lvl7pPr>
              <a:defRPr sz="10743"/>
            </a:lvl7pPr>
            <a:lvl8pPr>
              <a:defRPr sz="10743"/>
            </a:lvl8pPr>
            <a:lvl9pPr>
              <a:defRPr sz="1074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2325531" y="6884498"/>
            <a:ext cx="15301659" cy="22504071"/>
          </a:xfrm>
        </p:spPr>
        <p:txBody>
          <a:bodyPr/>
          <a:lstStyle>
            <a:lvl1pPr marL="0" indent="0">
              <a:buNone/>
              <a:defRPr sz="7556"/>
            </a:lvl1pPr>
            <a:lvl2pPr marL="2465307" indent="0">
              <a:buNone/>
              <a:defRPr sz="6493"/>
            </a:lvl2pPr>
            <a:lvl3pPr marL="4930618" indent="0">
              <a:buNone/>
              <a:defRPr sz="5430"/>
            </a:lvl3pPr>
            <a:lvl4pPr marL="7395925" indent="0">
              <a:buNone/>
              <a:defRPr sz="4840"/>
            </a:lvl4pPr>
            <a:lvl5pPr marL="9861233" indent="0">
              <a:buNone/>
              <a:defRPr sz="4840"/>
            </a:lvl5pPr>
            <a:lvl6pPr marL="12326540" indent="0">
              <a:buNone/>
              <a:defRPr sz="4840"/>
            </a:lvl6pPr>
            <a:lvl7pPr marL="14791851" indent="0">
              <a:buNone/>
              <a:defRPr sz="4840"/>
            </a:lvl7pPr>
            <a:lvl8pPr marL="17257158" indent="0">
              <a:buNone/>
              <a:defRPr sz="4840"/>
            </a:lvl8pPr>
            <a:lvl9pPr marL="19722466" indent="0">
              <a:buNone/>
              <a:defRPr sz="484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7607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16401" y="23029545"/>
            <a:ext cx="27906345" cy="2718768"/>
          </a:xfrm>
        </p:spPr>
        <p:txBody>
          <a:bodyPr anchor="b"/>
          <a:lstStyle>
            <a:lvl1pPr algn="l">
              <a:defRPr sz="10743" b="1"/>
            </a:lvl1pPr>
          </a:lstStyle>
          <a:p>
            <a:r>
              <a:rPr kumimoji="1" lang="ja-JP" altLang="en-US"/>
              <a:t>マスター タイトルの書式設定</a:t>
            </a:r>
          </a:p>
        </p:txBody>
      </p:sp>
      <p:sp>
        <p:nvSpPr>
          <p:cNvPr id="3" name="図プレースホルダー 2"/>
          <p:cNvSpPr>
            <a:spLocks noGrp="1"/>
          </p:cNvSpPr>
          <p:nvPr>
            <p:ph type="pic" idx="1"/>
          </p:nvPr>
        </p:nvSpPr>
        <p:spPr>
          <a:xfrm>
            <a:off x="9116401" y="2939619"/>
            <a:ext cx="27906345" cy="19739610"/>
          </a:xfrm>
        </p:spPr>
        <p:txBody>
          <a:bodyPr/>
          <a:lstStyle>
            <a:lvl1pPr marL="0" indent="0">
              <a:buNone/>
              <a:defRPr sz="17236"/>
            </a:lvl1pPr>
            <a:lvl2pPr marL="2465307" indent="0">
              <a:buNone/>
              <a:defRPr sz="15111"/>
            </a:lvl2pPr>
            <a:lvl3pPr marL="4930618" indent="0">
              <a:buNone/>
              <a:defRPr sz="12987"/>
            </a:lvl3pPr>
            <a:lvl4pPr marL="7395925" indent="0">
              <a:buNone/>
              <a:defRPr sz="10743"/>
            </a:lvl4pPr>
            <a:lvl5pPr marL="9861233" indent="0">
              <a:buNone/>
              <a:defRPr sz="10743"/>
            </a:lvl5pPr>
            <a:lvl6pPr marL="12326540" indent="0">
              <a:buNone/>
              <a:defRPr sz="10743"/>
            </a:lvl6pPr>
            <a:lvl7pPr marL="14791851" indent="0">
              <a:buNone/>
              <a:defRPr sz="10743"/>
            </a:lvl7pPr>
            <a:lvl8pPr marL="17257158" indent="0">
              <a:buNone/>
              <a:defRPr sz="10743"/>
            </a:lvl8pPr>
            <a:lvl9pPr marL="19722466" indent="0">
              <a:buNone/>
              <a:defRPr sz="10743"/>
            </a:lvl9pPr>
          </a:lstStyle>
          <a:p>
            <a:endParaRPr kumimoji="1" lang="ja-JP" altLang="en-US"/>
          </a:p>
        </p:txBody>
      </p:sp>
      <p:sp>
        <p:nvSpPr>
          <p:cNvPr id="4" name="テキスト プレースホルダー 3"/>
          <p:cNvSpPr>
            <a:spLocks noGrp="1"/>
          </p:cNvSpPr>
          <p:nvPr>
            <p:ph type="body" sz="half" idx="2"/>
          </p:nvPr>
        </p:nvSpPr>
        <p:spPr>
          <a:xfrm>
            <a:off x="9116401" y="25748315"/>
            <a:ext cx="27906345" cy="3861102"/>
          </a:xfrm>
        </p:spPr>
        <p:txBody>
          <a:bodyPr/>
          <a:lstStyle>
            <a:lvl1pPr marL="0" indent="0">
              <a:buNone/>
              <a:defRPr sz="7556"/>
            </a:lvl1pPr>
            <a:lvl2pPr marL="2465307" indent="0">
              <a:buNone/>
              <a:defRPr sz="6493"/>
            </a:lvl2pPr>
            <a:lvl3pPr marL="4930618" indent="0">
              <a:buNone/>
              <a:defRPr sz="5430"/>
            </a:lvl3pPr>
            <a:lvl4pPr marL="7395925" indent="0">
              <a:buNone/>
              <a:defRPr sz="4840"/>
            </a:lvl4pPr>
            <a:lvl5pPr marL="9861233" indent="0">
              <a:buNone/>
              <a:defRPr sz="4840"/>
            </a:lvl5pPr>
            <a:lvl6pPr marL="12326540" indent="0">
              <a:buNone/>
              <a:defRPr sz="4840"/>
            </a:lvl6pPr>
            <a:lvl7pPr marL="14791851" indent="0">
              <a:buNone/>
              <a:defRPr sz="4840"/>
            </a:lvl7pPr>
            <a:lvl8pPr marL="17257158" indent="0">
              <a:buNone/>
              <a:defRPr sz="4840"/>
            </a:lvl8pPr>
            <a:lvl9pPr marL="19722466" indent="0">
              <a:buNone/>
              <a:defRPr sz="484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A2097C-A9E3-4116-B0B6-620DEA610C5E}" type="datetimeFigureOut">
              <a:rPr kumimoji="1" lang="ja-JP" altLang="en-US" smtClean="0"/>
              <a:t>2025/4/22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19088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325531" y="1317502"/>
            <a:ext cx="41859518" cy="5483225"/>
          </a:xfrm>
          <a:prstGeom prst="rect">
            <a:avLst/>
          </a:prstGeom>
        </p:spPr>
        <p:txBody>
          <a:bodyPr vert="horz" lIns="417643" tIns="208822" rIns="417643" bIns="20882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325531" y="7676517"/>
            <a:ext cx="41859518" cy="21712051"/>
          </a:xfrm>
          <a:prstGeom prst="rect">
            <a:avLst/>
          </a:prstGeom>
        </p:spPr>
        <p:txBody>
          <a:bodyPr vert="horz" lIns="417643" tIns="208822" rIns="417643" bIns="20882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2325529" y="30492827"/>
            <a:ext cx="10852467" cy="1751585"/>
          </a:xfrm>
          <a:prstGeom prst="rect">
            <a:avLst/>
          </a:prstGeom>
        </p:spPr>
        <p:txBody>
          <a:bodyPr vert="horz" lIns="417643" tIns="208822" rIns="417643" bIns="208822" rtlCol="0" anchor="ctr"/>
          <a:lstStyle>
            <a:lvl1pPr algn="l">
              <a:defRPr sz="6493">
                <a:solidFill>
                  <a:schemeClr val="tx1">
                    <a:tint val="75000"/>
                  </a:schemeClr>
                </a:solidFill>
              </a:defRPr>
            </a:lvl1pPr>
          </a:lstStyle>
          <a:p>
            <a:fld id="{DDA2097C-A9E3-4116-B0B6-620DEA610C5E}" type="datetimeFigureOut">
              <a:rPr kumimoji="1" lang="ja-JP" altLang="en-US" smtClean="0"/>
              <a:t>2025/4/22</a:t>
            </a:fld>
            <a:endParaRPr kumimoji="1" lang="ja-JP" altLang="en-US"/>
          </a:p>
        </p:txBody>
      </p:sp>
      <p:sp>
        <p:nvSpPr>
          <p:cNvPr id="5" name="フッター プレースホルダー 4"/>
          <p:cNvSpPr>
            <a:spLocks noGrp="1"/>
          </p:cNvSpPr>
          <p:nvPr>
            <p:ph type="ftr" sz="quarter" idx="3"/>
          </p:nvPr>
        </p:nvSpPr>
        <p:spPr>
          <a:xfrm>
            <a:off x="15891114" y="30492827"/>
            <a:ext cx="14728349" cy="1751585"/>
          </a:xfrm>
          <a:prstGeom prst="rect">
            <a:avLst/>
          </a:prstGeom>
        </p:spPr>
        <p:txBody>
          <a:bodyPr vert="horz" lIns="417643" tIns="208822" rIns="417643" bIns="208822" rtlCol="0" anchor="ctr"/>
          <a:lstStyle>
            <a:lvl1pPr algn="ctr">
              <a:defRPr sz="649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33332579" y="30492827"/>
            <a:ext cx="10852467" cy="1751585"/>
          </a:xfrm>
          <a:prstGeom prst="rect">
            <a:avLst/>
          </a:prstGeom>
        </p:spPr>
        <p:txBody>
          <a:bodyPr vert="horz" lIns="417643" tIns="208822" rIns="417643" bIns="208822" rtlCol="0" anchor="ctr"/>
          <a:lstStyle>
            <a:lvl1pPr algn="r">
              <a:defRPr sz="6493">
                <a:solidFill>
                  <a:schemeClr val="tx1">
                    <a:tint val="75000"/>
                  </a:schemeClr>
                </a:solidFill>
              </a:defRPr>
            </a:lvl1pPr>
          </a:lstStyle>
          <a:p>
            <a:fld id="{DEB343A4-2F3D-4C05-AFB2-54962B340748}" type="slidenum">
              <a:rPr kumimoji="1" lang="ja-JP" altLang="en-US" smtClean="0"/>
              <a:t>‹#›</a:t>
            </a:fld>
            <a:endParaRPr kumimoji="1" lang="ja-JP" altLang="en-US"/>
          </a:p>
        </p:txBody>
      </p:sp>
    </p:spTree>
    <p:extLst>
      <p:ext uri="{BB962C8B-B14F-4D97-AF65-F5344CB8AC3E}">
        <p14:creationId xmlns:p14="http://schemas.microsoft.com/office/powerpoint/2010/main" val="45375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1111" rtl="0" eaLnBrk="1" latinLnBrk="0" hangingPunct="1">
        <a:spcBef>
          <a:spcPct val="0"/>
        </a:spcBef>
        <a:buNone/>
        <a:defRPr kumimoji="1" sz="23732" kern="1200">
          <a:solidFill>
            <a:schemeClr val="tx1"/>
          </a:solidFill>
          <a:latin typeface="+mj-lt"/>
          <a:ea typeface="+mj-ea"/>
          <a:cs typeface="+mj-cs"/>
        </a:defRPr>
      </a:lvl1pPr>
    </p:titleStyle>
    <p:bodyStyle>
      <a:lvl1pPr marL="1849165" indent="-1849165" algn="l" defTabSz="4931111" rtl="0" eaLnBrk="1" latinLnBrk="0" hangingPunct="1">
        <a:spcBef>
          <a:spcPct val="20000"/>
        </a:spcBef>
        <a:buFont typeface="Arial" panose="020B0604020202020204" pitchFamily="34" charset="0"/>
        <a:buChar char="•"/>
        <a:defRPr kumimoji="1" sz="17238" kern="1200">
          <a:solidFill>
            <a:schemeClr val="tx1"/>
          </a:solidFill>
          <a:latin typeface="+mn-lt"/>
          <a:ea typeface="+mn-ea"/>
          <a:cs typeface="+mn-cs"/>
        </a:defRPr>
      </a:lvl1pPr>
      <a:lvl2pPr marL="4006526" indent="-1540972" algn="l" defTabSz="4931111" rtl="0" eaLnBrk="1" latinLnBrk="0" hangingPunct="1">
        <a:spcBef>
          <a:spcPct val="20000"/>
        </a:spcBef>
        <a:buFont typeface="Arial" panose="020B0604020202020204" pitchFamily="34" charset="0"/>
        <a:buChar char="–"/>
        <a:defRPr kumimoji="1" sz="15113" kern="1200">
          <a:solidFill>
            <a:schemeClr val="tx1"/>
          </a:solidFill>
          <a:latin typeface="+mn-lt"/>
          <a:ea typeface="+mn-ea"/>
          <a:cs typeface="+mn-cs"/>
        </a:defRPr>
      </a:lvl2pPr>
      <a:lvl3pPr marL="6163887" indent="-1232778" algn="l" defTabSz="4931111" rtl="0" eaLnBrk="1" latinLnBrk="0" hangingPunct="1">
        <a:spcBef>
          <a:spcPct val="20000"/>
        </a:spcBef>
        <a:buFont typeface="Arial" panose="020B0604020202020204" pitchFamily="34" charset="0"/>
        <a:buChar char="•"/>
        <a:defRPr kumimoji="1" sz="12988" kern="1200">
          <a:solidFill>
            <a:schemeClr val="tx1"/>
          </a:solidFill>
          <a:latin typeface="+mn-lt"/>
          <a:ea typeface="+mn-ea"/>
          <a:cs typeface="+mn-cs"/>
        </a:defRPr>
      </a:lvl3pPr>
      <a:lvl4pPr marL="8629442" indent="-1232778" algn="l" defTabSz="4931111" rtl="0" eaLnBrk="1" latinLnBrk="0" hangingPunct="1">
        <a:spcBef>
          <a:spcPct val="20000"/>
        </a:spcBef>
        <a:buFont typeface="Arial" panose="020B0604020202020204" pitchFamily="34" charset="0"/>
        <a:buChar char="–"/>
        <a:defRPr kumimoji="1" sz="10744" kern="1200">
          <a:solidFill>
            <a:schemeClr val="tx1"/>
          </a:solidFill>
          <a:latin typeface="+mn-lt"/>
          <a:ea typeface="+mn-ea"/>
          <a:cs typeface="+mn-cs"/>
        </a:defRPr>
      </a:lvl4pPr>
      <a:lvl5pPr marL="11094997" indent="-1232778" algn="l" defTabSz="4931111" rtl="0" eaLnBrk="1" latinLnBrk="0" hangingPunct="1">
        <a:spcBef>
          <a:spcPct val="20000"/>
        </a:spcBef>
        <a:buFont typeface="Arial" panose="020B0604020202020204" pitchFamily="34" charset="0"/>
        <a:buChar char="»"/>
        <a:defRPr kumimoji="1" sz="10744" kern="1200">
          <a:solidFill>
            <a:schemeClr val="tx1"/>
          </a:solidFill>
          <a:latin typeface="+mn-lt"/>
          <a:ea typeface="+mn-ea"/>
          <a:cs typeface="+mn-cs"/>
        </a:defRPr>
      </a:lvl5pPr>
      <a:lvl6pPr marL="13560551" indent="-1232778" algn="l" defTabSz="4931111" rtl="0" eaLnBrk="1" latinLnBrk="0" hangingPunct="1">
        <a:spcBef>
          <a:spcPct val="20000"/>
        </a:spcBef>
        <a:buFont typeface="Arial" panose="020B0604020202020204" pitchFamily="34" charset="0"/>
        <a:buChar char="•"/>
        <a:defRPr kumimoji="1" sz="10744" kern="1200">
          <a:solidFill>
            <a:schemeClr val="tx1"/>
          </a:solidFill>
          <a:latin typeface="+mn-lt"/>
          <a:ea typeface="+mn-ea"/>
          <a:cs typeface="+mn-cs"/>
        </a:defRPr>
      </a:lvl6pPr>
      <a:lvl7pPr marL="16026106" indent="-1232778" algn="l" defTabSz="4931111" rtl="0" eaLnBrk="1" latinLnBrk="0" hangingPunct="1">
        <a:spcBef>
          <a:spcPct val="20000"/>
        </a:spcBef>
        <a:buFont typeface="Arial" panose="020B0604020202020204" pitchFamily="34" charset="0"/>
        <a:buChar char="•"/>
        <a:defRPr kumimoji="1" sz="10744" kern="1200">
          <a:solidFill>
            <a:schemeClr val="tx1"/>
          </a:solidFill>
          <a:latin typeface="+mn-lt"/>
          <a:ea typeface="+mn-ea"/>
          <a:cs typeface="+mn-cs"/>
        </a:defRPr>
      </a:lvl7pPr>
      <a:lvl8pPr marL="18491662" indent="-1232778" algn="l" defTabSz="4931111" rtl="0" eaLnBrk="1" latinLnBrk="0" hangingPunct="1">
        <a:spcBef>
          <a:spcPct val="20000"/>
        </a:spcBef>
        <a:buFont typeface="Arial" panose="020B0604020202020204" pitchFamily="34" charset="0"/>
        <a:buChar char="•"/>
        <a:defRPr kumimoji="1" sz="10744" kern="1200">
          <a:solidFill>
            <a:schemeClr val="tx1"/>
          </a:solidFill>
          <a:latin typeface="+mn-lt"/>
          <a:ea typeface="+mn-ea"/>
          <a:cs typeface="+mn-cs"/>
        </a:defRPr>
      </a:lvl8pPr>
      <a:lvl9pPr marL="20957216" indent="-1232778" algn="l" defTabSz="4931111" rtl="0" eaLnBrk="1" latinLnBrk="0" hangingPunct="1">
        <a:spcBef>
          <a:spcPct val="20000"/>
        </a:spcBef>
        <a:buFont typeface="Arial" panose="020B0604020202020204" pitchFamily="34" charset="0"/>
        <a:buChar char="•"/>
        <a:defRPr kumimoji="1" sz="10744" kern="1200">
          <a:solidFill>
            <a:schemeClr val="tx1"/>
          </a:solidFill>
          <a:latin typeface="+mn-lt"/>
          <a:ea typeface="+mn-ea"/>
          <a:cs typeface="+mn-cs"/>
        </a:defRPr>
      </a:lvl9pPr>
    </p:bodyStyle>
    <p:otherStyle>
      <a:defPPr>
        <a:defRPr lang="ja-JP"/>
      </a:defPPr>
      <a:lvl1pPr marL="0" algn="l" defTabSz="4931111" rtl="0" eaLnBrk="1" latinLnBrk="0" hangingPunct="1">
        <a:defRPr kumimoji="1" sz="9682" kern="1200">
          <a:solidFill>
            <a:schemeClr val="tx1"/>
          </a:solidFill>
          <a:latin typeface="+mn-lt"/>
          <a:ea typeface="+mn-ea"/>
          <a:cs typeface="+mn-cs"/>
        </a:defRPr>
      </a:lvl1pPr>
      <a:lvl2pPr marL="2465554" algn="l" defTabSz="4931111" rtl="0" eaLnBrk="1" latinLnBrk="0" hangingPunct="1">
        <a:defRPr kumimoji="1" sz="9682" kern="1200">
          <a:solidFill>
            <a:schemeClr val="tx1"/>
          </a:solidFill>
          <a:latin typeface="+mn-lt"/>
          <a:ea typeface="+mn-ea"/>
          <a:cs typeface="+mn-cs"/>
        </a:defRPr>
      </a:lvl2pPr>
      <a:lvl3pPr marL="4931111" algn="l" defTabSz="4931111" rtl="0" eaLnBrk="1" latinLnBrk="0" hangingPunct="1">
        <a:defRPr kumimoji="1" sz="9682" kern="1200">
          <a:solidFill>
            <a:schemeClr val="tx1"/>
          </a:solidFill>
          <a:latin typeface="+mn-lt"/>
          <a:ea typeface="+mn-ea"/>
          <a:cs typeface="+mn-cs"/>
        </a:defRPr>
      </a:lvl3pPr>
      <a:lvl4pPr marL="7396665" algn="l" defTabSz="4931111" rtl="0" eaLnBrk="1" latinLnBrk="0" hangingPunct="1">
        <a:defRPr kumimoji="1" sz="9682" kern="1200">
          <a:solidFill>
            <a:schemeClr val="tx1"/>
          </a:solidFill>
          <a:latin typeface="+mn-lt"/>
          <a:ea typeface="+mn-ea"/>
          <a:cs typeface="+mn-cs"/>
        </a:defRPr>
      </a:lvl4pPr>
      <a:lvl5pPr marL="9862219" algn="l" defTabSz="4931111" rtl="0" eaLnBrk="1" latinLnBrk="0" hangingPunct="1">
        <a:defRPr kumimoji="1" sz="9682" kern="1200">
          <a:solidFill>
            <a:schemeClr val="tx1"/>
          </a:solidFill>
          <a:latin typeface="+mn-lt"/>
          <a:ea typeface="+mn-ea"/>
          <a:cs typeface="+mn-cs"/>
        </a:defRPr>
      </a:lvl5pPr>
      <a:lvl6pPr marL="12327773" algn="l" defTabSz="4931111" rtl="0" eaLnBrk="1" latinLnBrk="0" hangingPunct="1">
        <a:defRPr kumimoji="1" sz="9682" kern="1200">
          <a:solidFill>
            <a:schemeClr val="tx1"/>
          </a:solidFill>
          <a:latin typeface="+mn-lt"/>
          <a:ea typeface="+mn-ea"/>
          <a:cs typeface="+mn-cs"/>
        </a:defRPr>
      </a:lvl6pPr>
      <a:lvl7pPr marL="14793330" algn="l" defTabSz="4931111" rtl="0" eaLnBrk="1" latinLnBrk="0" hangingPunct="1">
        <a:defRPr kumimoji="1" sz="9682" kern="1200">
          <a:solidFill>
            <a:schemeClr val="tx1"/>
          </a:solidFill>
          <a:latin typeface="+mn-lt"/>
          <a:ea typeface="+mn-ea"/>
          <a:cs typeface="+mn-cs"/>
        </a:defRPr>
      </a:lvl7pPr>
      <a:lvl8pPr marL="17258884" algn="l" defTabSz="4931111" rtl="0" eaLnBrk="1" latinLnBrk="0" hangingPunct="1">
        <a:defRPr kumimoji="1" sz="9682" kern="1200">
          <a:solidFill>
            <a:schemeClr val="tx1"/>
          </a:solidFill>
          <a:latin typeface="+mn-lt"/>
          <a:ea typeface="+mn-ea"/>
          <a:cs typeface="+mn-cs"/>
        </a:defRPr>
      </a:lvl8pPr>
      <a:lvl9pPr marL="19724438" algn="l" defTabSz="4931111" rtl="0" eaLnBrk="1" latinLnBrk="0" hangingPunct="1">
        <a:defRPr kumimoji="1" sz="96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24ss607g@shinshu-u.ac.jp" TargetMode="Externa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9A233447-50E1-3A31-FD91-BFAF781C457D}"/>
              </a:ext>
            </a:extLst>
          </p:cNvPr>
          <p:cNvPicPr>
            <a:picLocks noChangeAspect="1"/>
          </p:cNvPicPr>
          <p:nvPr/>
        </p:nvPicPr>
        <p:blipFill>
          <a:blip r:embed="rId3"/>
          <a:stretch>
            <a:fillRect/>
          </a:stretch>
        </p:blipFill>
        <p:spPr>
          <a:xfrm>
            <a:off x="29184098" y="11337107"/>
            <a:ext cx="17689813" cy="9090122"/>
          </a:xfrm>
          <a:prstGeom prst="rect">
            <a:avLst/>
          </a:prstGeom>
        </p:spPr>
      </p:pic>
      <p:sp>
        <p:nvSpPr>
          <p:cNvPr id="63" name="正方形/長方形 62">
            <a:extLst>
              <a:ext uri="{FF2B5EF4-FFF2-40B4-BE49-F238E27FC236}">
                <a16:creationId xmlns:a16="http://schemas.microsoft.com/office/drawing/2014/main" id="{9D1D7A6F-D19F-B24F-6DB3-CDB51581A9E4}"/>
              </a:ext>
            </a:extLst>
          </p:cNvPr>
          <p:cNvSpPr/>
          <p:nvPr/>
        </p:nvSpPr>
        <p:spPr>
          <a:xfrm>
            <a:off x="3573065" y="249812"/>
            <a:ext cx="36792337" cy="3920760"/>
          </a:xfrm>
          <a:prstGeom prst="rect">
            <a:avLst/>
          </a:prstGeom>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36B937A0-3EE4-73CF-A843-324728D36BDE}"/>
              </a:ext>
            </a:extLst>
          </p:cNvPr>
          <p:cNvSpPr txBox="1"/>
          <p:nvPr/>
        </p:nvSpPr>
        <p:spPr>
          <a:xfrm>
            <a:off x="6837463" y="175867"/>
            <a:ext cx="33351938" cy="2554545"/>
          </a:xfrm>
          <a:prstGeom prst="rect">
            <a:avLst/>
          </a:prstGeom>
          <a:noFill/>
        </p:spPr>
        <p:txBody>
          <a:bodyPr wrap="square" rtlCol="0">
            <a:spAutoFit/>
          </a:bodyPr>
          <a:lstStyle/>
          <a:p>
            <a:pPr algn="ctr"/>
            <a:r>
              <a:rPr kumimoji="1" lang="en-US" altLang="ja-JP" sz="8000" b="1" dirty="0">
                <a:solidFill>
                  <a:schemeClr val="bg1"/>
                </a:solidFill>
                <a:latin typeface="+mj-lt"/>
              </a:rPr>
              <a:t>Role of Soil and Bedrock Layers on Water Storage </a:t>
            </a:r>
          </a:p>
          <a:p>
            <a:pPr algn="ctr"/>
            <a:r>
              <a:rPr kumimoji="1" lang="en-US" altLang="ja-JP" sz="8000" b="1" dirty="0">
                <a:solidFill>
                  <a:schemeClr val="bg1"/>
                </a:solidFill>
                <a:latin typeface="+mj-lt"/>
              </a:rPr>
              <a:t>in a Vegetated Alpine Headwater under the Asian Monsoon Climate</a:t>
            </a:r>
            <a:endParaRPr kumimoji="1" lang="ja-JP" altLang="en-US" sz="8000" b="1" dirty="0">
              <a:solidFill>
                <a:schemeClr val="bg1"/>
              </a:solidFill>
              <a:latin typeface="+mj-lt"/>
            </a:endParaRPr>
          </a:p>
        </p:txBody>
      </p:sp>
      <p:sp>
        <p:nvSpPr>
          <p:cNvPr id="9" name="テキスト ボックス 8">
            <a:extLst>
              <a:ext uri="{FF2B5EF4-FFF2-40B4-BE49-F238E27FC236}">
                <a16:creationId xmlns:a16="http://schemas.microsoft.com/office/drawing/2014/main" id="{2902594E-CA23-34A2-678E-5DA24654F9A0}"/>
              </a:ext>
            </a:extLst>
          </p:cNvPr>
          <p:cNvSpPr txBox="1"/>
          <p:nvPr/>
        </p:nvSpPr>
        <p:spPr>
          <a:xfrm>
            <a:off x="10177880" y="2554453"/>
            <a:ext cx="32872416" cy="861774"/>
          </a:xfrm>
          <a:prstGeom prst="rect">
            <a:avLst/>
          </a:prstGeom>
          <a:noFill/>
        </p:spPr>
        <p:txBody>
          <a:bodyPr wrap="square" rtlCol="0">
            <a:spAutoFit/>
          </a:bodyPr>
          <a:lstStyle/>
          <a:p>
            <a:pPr algn="l"/>
            <a:r>
              <a:rPr lang="en-US" altLang="ja-JP" sz="5000" b="1" i="0" u="none" strike="noStrike" baseline="0" dirty="0" err="1"/>
              <a:t>Kazune</a:t>
            </a:r>
            <a:r>
              <a:rPr lang="en-US" altLang="ja-JP" sz="5000" b="1" i="0" u="none" strike="noStrike" baseline="0" dirty="0"/>
              <a:t> Tani</a:t>
            </a:r>
            <a:r>
              <a:rPr lang="en-US" altLang="ja-JP" sz="5000" baseline="30000" dirty="0"/>
              <a:t>1</a:t>
            </a:r>
            <a:r>
              <a:rPr lang="en-US" altLang="ja-JP" sz="5000" b="0" i="0" u="none" strike="noStrike" baseline="0" dirty="0"/>
              <a:t>, Koichi Sakakibara</a:t>
            </a:r>
            <a:r>
              <a:rPr lang="en-US" altLang="ja-JP" sz="5000" baseline="30000" dirty="0"/>
              <a:t>1</a:t>
            </a:r>
            <a:r>
              <a:rPr lang="en-US" altLang="ja-JP" sz="5000" b="0" i="0" u="none" strike="noStrike" baseline="0" dirty="0"/>
              <a:t>, Masahiro Hirota</a:t>
            </a:r>
            <a:r>
              <a:rPr lang="en-US" altLang="ja-JP" sz="5000" baseline="30000" dirty="0"/>
              <a:t>1</a:t>
            </a:r>
            <a:r>
              <a:rPr lang="en-US" altLang="ja-JP" sz="5000" b="0" i="0" u="none" strike="noStrike" baseline="0" dirty="0"/>
              <a:t>, Maki Tsujimura</a:t>
            </a:r>
            <a:r>
              <a:rPr lang="en-US" altLang="ja-JP" sz="5000" baseline="30000" dirty="0"/>
              <a:t>2</a:t>
            </a:r>
            <a:r>
              <a:rPr lang="en-US" altLang="ja-JP" sz="5000" b="0" i="0" u="none" strike="noStrike" baseline="0" dirty="0"/>
              <a:t>, Mayu Fujino</a:t>
            </a:r>
            <a:r>
              <a:rPr lang="en-US" altLang="ja-JP" sz="5000" baseline="30000" dirty="0"/>
              <a:t>2</a:t>
            </a:r>
            <a:r>
              <a:rPr lang="en-US" altLang="ja-JP" sz="5000" b="0" i="0" u="none" strike="noStrike" baseline="0" dirty="0"/>
              <a:t>, and Keisuke Suzuki</a:t>
            </a:r>
            <a:r>
              <a:rPr lang="en-US" altLang="ja-JP" sz="5000" baseline="30000" dirty="0"/>
              <a:t>1</a:t>
            </a:r>
            <a:endParaRPr lang="en-US" altLang="ja-JP" sz="5000" b="0" i="0" u="none" strike="noStrike" baseline="30000" dirty="0"/>
          </a:p>
        </p:txBody>
      </p:sp>
      <p:sp>
        <p:nvSpPr>
          <p:cNvPr id="21" name="テキスト ボックス 20">
            <a:extLst>
              <a:ext uri="{FF2B5EF4-FFF2-40B4-BE49-F238E27FC236}">
                <a16:creationId xmlns:a16="http://schemas.microsoft.com/office/drawing/2014/main" id="{9184B1A3-4493-F515-92CA-52D7043670D4}"/>
              </a:ext>
            </a:extLst>
          </p:cNvPr>
          <p:cNvSpPr txBox="1"/>
          <p:nvPr/>
        </p:nvSpPr>
        <p:spPr>
          <a:xfrm>
            <a:off x="14686335" y="4294258"/>
            <a:ext cx="11535180" cy="1354217"/>
          </a:xfrm>
          <a:prstGeom prst="rect">
            <a:avLst/>
          </a:prstGeom>
          <a:noFill/>
        </p:spPr>
        <p:txBody>
          <a:bodyPr wrap="square" rtlCol="0">
            <a:spAutoFit/>
          </a:bodyPr>
          <a:lstStyle/>
          <a:p>
            <a:r>
              <a:rPr lang="ja-JP" altLang="en-US" sz="8000" u="sng" baseline="30000" dirty="0"/>
              <a:t> </a:t>
            </a:r>
            <a:r>
              <a:rPr lang="en-US" altLang="ja-JP" sz="8000" u="sng" baseline="30000" dirty="0"/>
              <a:t>222</a:t>
            </a:r>
            <a:r>
              <a:rPr lang="en-US" altLang="ja-JP" sz="8000" u="sng" dirty="0"/>
              <a:t>Rn feature </a:t>
            </a:r>
            <a:endParaRPr kumimoji="1" lang="ja-JP" altLang="en-US" sz="8000" u="sng" dirty="0"/>
          </a:p>
        </p:txBody>
      </p:sp>
      <p:sp>
        <p:nvSpPr>
          <p:cNvPr id="66" name="正方形/長方形 65">
            <a:extLst>
              <a:ext uri="{FF2B5EF4-FFF2-40B4-BE49-F238E27FC236}">
                <a16:creationId xmlns:a16="http://schemas.microsoft.com/office/drawing/2014/main" id="{E325C051-FC77-3204-72AF-5D350F6964CD}"/>
              </a:ext>
            </a:extLst>
          </p:cNvPr>
          <p:cNvSpPr/>
          <p:nvPr/>
        </p:nvSpPr>
        <p:spPr>
          <a:xfrm>
            <a:off x="3669111" y="342735"/>
            <a:ext cx="5494510" cy="728267"/>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800"/>
          </a:p>
        </p:txBody>
      </p:sp>
      <p:sp>
        <p:nvSpPr>
          <p:cNvPr id="72" name="テキスト ボックス 71">
            <a:extLst>
              <a:ext uri="{FF2B5EF4-FFF2-40B4-BE49-F238E27FC236}">
                <a16:creationId xmlns:a16="http://schemas.microsoft.com/office/drawing/2014/main" id="{002BC34F-3B28-7DEB-D902-EA6483DD6700}"/>
              </a:ext>
            </a:extLst>
          </p:cNvPr>
          <p:cNvSpPr txBox="1"/>
          <p:nvPr/>
        </p:nvSpPr>
        <p:spPr>
          <a:xfrm>
            <a:off x="3705414" y="153237"/>
            <a:ext cx="5586743" cy="1015663"/>
          </a:xfrm>
          <a:prstGeom prst="rect">
            <a:avLst/>
          </a:prstGeom>
          <a:noFill/>
        </p:spPr>
        <p:txBody>
          <a:bodyPr wrap="square" rtlCol="0">
            <a:spAutoFit/>
          </a:bodyP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r>
              <a:rPr lang="en-US" altLang="ja-JP" sz="6000" dirty="0">
                <a:cs typeface="Arial" panose="020B0604020202020204" pitchFamily="34" charset="0"/>
              </a:rPr>
              <a:t>A.4 EGU25-8819</a:t>
            </a:r>
            <a:r>
              <a:rPr lang="ja-JP" altLang="en-US" sz="6000" dirty="0">
                <a:cs typeface="Arial" panose="020B0604020202020204" pitchFamily="34" charset="0"/>
              </a:rPr>
              <a:t> </a:t>
            </a:r>
            <a:r>
              <a:rPr lang="en-US" altLang="ja-JP" sz="6000" dirty="0">
                <a:cs typeface="Arial" panose="020B0604020202020204" pitchFamily="34" charset="0"/>
              </a:rPr>
              <a:t> </a:t>
            </a:r>
          </a:p>
        </p:txBody>
      </p:sp>
      <p:sp>
        <p:nvSpPr>
          <p:cNvPr id="76" name="正方形/長方形 75">
            <a:extLst>
              <a:ext uri="{FF2B5EF4-FFF2-40B4-BE49-F238E27FC236}">
                <a16:creationId xmlns:a16="http://schemas.microsoft.com/office/drawing/2014/main" id="{08422137-3538-98A6-A0FF-626FB44940AE}"/>
              </a:ext>
            </a:extLst>
          </p:cNvPr>
          <p:cNvSpPr/>
          <p:nvPr/>
        </p:nvSpPr>
        <p:spPr>
          <a:xfrm>
            <a:off x="41507247" y="21021639"/>
            <a:ext cx="4467529" cy="4674874"/>
          </a:xfrm>
          <a:prstGeom prst="rect">
            <a:avLst/>
          </a:prstGeom>
          <a:solidFill>
            <a:schemeClr val="accent5">
              <a:lumMod val="20000"/>
              <a:lumOff val="80000"/>
            </a:scheme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5" name="図 74">
            <a:extLst>
              <a:ext uri="{FF2B5EF4-FFF2-40B4-BE49-F238E27FC236}">
                <a16:creationId xmlns:a16="http://schemas.microsoft.com/office/drawing/2014/main" id="{8D9B32A1-F3C3-63BF-0606-EEE8558365FD}"/>
              </a:ext>
            </a:extLst>
          </p:cNvPr>
          <p:cNvPicPr>
            <a:picLocks noChangeAspect="1"/>
          </p:cNvPicPr>
          <p:nvPr/>
        </p:nvPicPr>
        <p:blipFill>
          <a:blip r:embed="rId4"/>
          <a:stretch>
            <a:fillRect/>
          </a:stretch>
        </p:blipFill>
        <p:spPr>
          <a:xfrm>
            <a:off x="35314559" y="21202203"/>
            <a:ext cx="6326965" cy="4362675"/>
          </a:xfrm>
          <a:prstGeom prst="rect">
            <a:avLst/>
          </a:prstGeom>
        </p:spPr>
      </p:pic>
      <p:pic>
        <p:nvPicPr>
          <p:cNvPr id="55" name="図 54">
            <a:extLst>
              <a:ext uri="{FF2B5EF4-FFF2-40B4-BE49-F238E27FC236}">
                <a16:creationId xmlns:a16="http://schemas.microsoft.com/office/drawing/2014/main" id="{91999D2C-4CC7-C2BD-F5C2-6E713C5E2561}"/>
              </a:ext>
            </a:extLst>
          </p:cNvPr>
          <p:cNvPicPr>
            <a:picLocks noChangeAspect="1"/>
          </p:cNvPicPr>
          <p:nvPr/>
        </p:nvPicPr>
        <p:blipFill>
          <a:blip r:embed="rId5"/>
          <a:srcRect l="57404"/>
          <a:stretch/>
        </p:blipFill>
        <p:spPr>
          <a:xfrm>
            <a:off x="7513309" y="17348748"/>
            <a:ext cx="5329142" cy="9830119"/>
          </a:xfrm>
          <a:prstGeom prst="rect">
            <a:avLst/>
          </a:prstGeom>
        </p:spPr>
      </p:pic>
      <p:pic>
        <p:nvPicPr>
          <p:cNvPr id="25" name="図 24">
            <a:extLst>
              <a:ext uri="{FF2B5EF4-FFF2-40B4-BE49-F238E27FC236}">
                <a16:creationId xmlns:a16="http://schemas.microsoft.com/office/drawing/2014/main" id="{1C588C9D-FE6F-3242-B987-F3A34C494A22}"/>
              </a:ext>
            </a:extLst>
          </p:cNvPr>
          <p:cNvPicPr>
            <a:picLocks noChangeAspect="1"/>
          </p:cNvPicPr>
          <p:nvPr/>
        </p:nvPicPr>
        <p:blipFill>
          <a:blip r:embed="rId6"/>
          <a:stretch>
            <a:fillRect/>
          </a:stretch>
        </p:blipFill>
        <p:spPr>
          <a:xfrm>
            <a:off x="29375967" y="5360443"/>
            <a:ext cx="17709038" cy="5040560"/>
          </a:xfrm>
          <a:prstGeom prst="rect">
            <a:avLst/>
          </a:prstGeom>
        </p:spPr>
      </p:pic>
      <p:sp>
        <p:nvSpPr>
          <p:cNvPr id="87" name="正方形/長方形 86">
            <a:extLst>
              <a:ext uri="{FF2B5EF4-FFF2-40B4-BE49-F238E27FC236}">
                <a16:creationId xmlns:a16="http://schemas.microsoft.com/office/drawing/2014/main" id="{17E8E317-E488-C5BC-6B94-655F6423ABEF}"/>
              </a:ext>
            </a:extLst>
          </p:cNvPr>
          <p:cNvSpPr/>
          <p:nvPr/>
        </p:nvSpPr>
        <p:spPr>
          <a:xfrm>
            <a:off x="30543513" y="26107016"/>
            <a:ext cx="15686342" cy="6600975"/>
          </a:xfrm>
          <a:prstGeom prst="rect">
            <a:avLst/>
          </a:prstGeom>
          <a:solidFill>
            <a:schemeClr val="accent5">
              <a:lumMod val="20000"/>
              <a:lumOff val="8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dirty="0"/>
          </a:p>
        </p:txBody>
      </p:sp>
      <p:sp>
        <p:nvSpPr>
          <p:cNvPr id="18" name="テキスト ボックス 17">
            <a:extLst>
              <a:ext uri="{FF2B5EF4-FFF2-40B4-BE49-F238E27FC236}">
                <a16:creationId xmlns:a16="http://schemas.microsoft.com/office/drawing/2014/main" id="{39E862C7-D5EB-C550-6DF5-DA411DFC36C0}"/>
              </a:ext>
            </a:extLst>
          </p:cNvPr>
          <p:cNvSpPr txBox="1"/>
          <p:nvPr/>
        </p:nvSpPr>
        <p:spPr>
          <a:xfrm>
            <a:off x="14949683" y="26026739"/>
            <a:ext cx="12725521" cy="1107996"/>
          </a:xfrm>
          <a:prstGeom prst="rect">
            <a:avLst/>
          </a:prstGeom>
          <a:noFill/>
        </p:spPr>
        <p:txBody>
          <a:bodyPr wrap="square" rtlCol="0">
            <a:spAutoFit/>
          </a:bodyPr>
          <a:lstStyle/>
          <a:p>
            <a:r>
              <a:rPr kumimoji="1" lang="en-US" altLang="ja-JP" sz="6600" u="sng" dirty="0"/>
              <a:t>5-6.  Runoff processes</a:t>
            </a:r>
            <a:endParaRPr kumimoji="1" lang="ja-JP" altLang="en-US" sz="6600" u="sng" dirty="0"/>
          </a:p>
        </p:txBody>
      </p:sp>
      <p:pic>
        <p:nvPicPr>
          <p:cNvPr id="4" name="図 3">
            <a:extLst>
              <a:ext uri="{FF2B5EF4-FFF2-40B4-BE49-F238E27FC236}">
                <a16:creationId xmlns:a16="http://schemas.microsoft.com/office/drawing/2014/main" id="{459FE9C8-5A2D-C3FD-9E39-D939D9D85C4D}"/>
              </a:ext>
            </a:extLst>
          </p:cNvPr>
          <p:cNvPicPr>
            <a:picLocks noChangeAspect="1"/>
          </p:cNvPicPr>
          <p:nvPr/>
        </p:nvPicPr>
        <p:blipFill>
          <a:blip r:embed="rId7"/>
          <a:stretch>
            <a:fillRect/>
          </a:stretch>
        </p:blipFill>
        <p:spPr>
          <a:xfrm>
            <a:off x="22391191" y="27538907"/>
            <a:ext cx="7853932" cy="5306042"/>
          </a:xfrm>
          <a:prstGeom prst="rect">
            <a:avLst/>
          </a:prstGeom>
        </p:spPr>
      </p:pic>
      <p:pic>
        <p:nvPicPr>
          <p:cNvPr id="2" name="図 1">
            <a:extLst>
              <a:ext uri="{FF2B5EF4-FFF2-40B4-BE49-F238E27FC236}">
                <a16:creationId xmlns:a16="http://schemas.microsoft.com/office/drawing/2014/main" id="{C99853BE-7B47-4A07-5A66-B2875CF1914E}"/>
              </a:ext>
            </a:extLst>
          </p:cNvPr>
          <p:cNvPicPr>
            <a:picLocks noChangeAspect="1"/>
          </p:cNvPicPr>
          <p:nvPr/>
        </p:nvPicPr>
        <p:blipFill>
          <a:blip r:embed="rId8"/>
          <a:stretch>
            <a:fillRect/>
          </a:stretch>
        </p:blipFill>
        <p:spPr>
          <a:xfrm>
            <a:off x="14758343" y="27682923"/>
            <a:ext cx="7868831" cy="4936578"/>
          </a:xfrm>
          <a:prstGeom prst="rect">
            <a:avLst/>
          </a:prstGeom>
        </p:spPr>
      </p:pic>
      <p:pic>
        <p:nvPicPr>
          <p:cNvPr id="46" name="図 45">
            <a:extLst>
              <a:ext uri="{FF2B5EF4-FFF2-40B4-BE49-F238E27FC236}">
                <a16:creationId xmlns:a16="http://schemas.microsoft.com/office/drawing/2014/main" id="{B4118EEE-42C3-F5DB-A3DB-EA3B2EC93ECC}"/>
              </a:ext>
            </a:extLst>
          </p:cNvPr>
          <p:cNvPicPr>
            <a:picLocks noChangeAspect="1"/>
          </p:cNvPicPr>
          <p:nvPr/>
        </p:nvPicPr>
        <p:blipFill>
          <a:blip r:embed="rId9"/>
          <a:stretch>
            <a:fillRect/>
          </a:stretch>
        </p:blipFill>
        <p:spPr>
          <a:xfrm>
            <a:off x="17998703" y="5648915"/>
            <a:ext cx="5775653" cy="3960000"/>
          </a:xfrm>
          <a:prstGeom prst="rect">
            <a:avLst/>
          </a:prstGeom>
        </p:spPr>
      </p:pic>
      <p:pic>
        <p:nvPicPr>
          <p:cNvPr id="26" name="図 25">
            <a:extLst>
              <a:ext uri="{FF2B5EF4-FFF2-40B4-BE49-F238E27FC236}">
                <a16:creationId xmlns:a16="http://schemas.microsoft.com/office/drawing/2014/main" id="{69CB8835-0381-0CDD-76BC-BE360CE050D6}"/>
              </a:ext>
            </a:extLst>
          </p:cNvPr>
          <p:cNvPicPr>
            <a:picLocks noChangeAspect="1"/>
          </p:cNvPicPr>
          <p:nvPr/>
        </p:nvPicPr>
        <p:blipFill>
          <a:blip r:embed="rId10"/>
          <a:stretch>
            <a:fillRect/>
          </a:stretch>
        </p:blipFill>
        <p:spPr>
          <a:xfrm>
            <a:off x="14945218" y="18383068"/>
            <a:ext cx="13960853" cy="7787687"/>
          </a:xfrm>
          <a:prstGeom prst="rect">
            <a:avLst/>
          </a:prstGeom>
        </p:spPr>
      </p:pic>
      <p:pic>
        <p:nvPicPr>
          <p:cNvPr id="88" name="図 87">
            <a:extLst>
              <a:ext uri="{FF2B5EF4-FFF2-40B4-BE49-F238E27FC236}">
                <a16:creationId xmlns:a16="http://schemas.microsoft.com/office/drawing/2014/main" id="{4EE43757-7BAA-0BFB-A817-AC64FEE104C0}"/>
              </a:ext>
            </a:extLst>
          </p:cNvPr>
          <p:cNvPicPr>
            <a:picLocks noChangeAspect="1"/>
          </p:cNvPicPr>
          <p:nvPr/>
        </p:nvPicPr>
        <p:blipFill>
          <a:blip r:embed="rId11"/>
          <a:stretch>
            <a:fillRect/>
          </a:stretch>
        </p:blipFill>
        <p:spPr>
          <a:xfrm>
            <a:off x="14974367" y="11121083"/>
            <a:ext cx="14295958" cy="7747619"/>
          </a:xfrm>
          <a:prstGeom prst="rect">
            <a:avLst/>
          </a:prstGeom>
        </p:spPr>
      </p:pic>
      <p:sp>
        <p:nvSpPr>
          <p:cNvPr id="11" name="テキスト ボックス 10">
            <a:extLst>
              <a:ext uri="{FF2B5EF4-FFF2-40B4-BE49-F238E27FC236}">
                <a16:creationId xmlns:a16="http://schemas.microsoft.com/office/drawing/2014/main" id="{26F7B8CF-E02D-09BA-7628-8977B8A7688F}"/>
              </a:ext>
            </a:extLst>
          </p:cNvPr>
          <p:cNvSpPr txBox="1"/>
          <p:nvPr/>
        </p:nvSpPr>
        <p:spPr>
          <a:xfrm>
            <a:off x="463066" y="11913171"/>
            <a:ext cx="14079253" cy="5232202"/>
          </a:xfrm>
          <a:prstGeom prst="rect">
            <a:avLst/>
          </a:prstGeom>
          <a:noFill/>
        </p:spPr>
        <p:txBody>
          <a:bodyPr wrap="square" rtlCol="0">
            <a:spAutoFit/>
          </a:bodyPr>
          <a:lstStyle/>
          <a:p>
            <a:r>
              <a:rPr kumimoji="1" lang="en-US" altLang="ja-JP" sz="8000" u="sng" dirty="0"/>
              <a:t>2.  Objective</a:t>
            </a:r>
          </a:p>
          <a:p>
            <a:r>
              <a:rPr kumimoji="1" lang="en-US" altLang="ja-JP" sz="3600" dirty="0"/>
              <a:t>     The purpose of this study is </a:t>
            </a:r>
            <a:r>
              <a:rPr kumimoji="1" lang="en-US" altLang="ja-JP" sz="3600" b="1" dirty="0"/>
              <a:t>to</a:t>
            </a:r>
            <a:r>
              <a:rPr kumimoji="1" lang="en-US" altLang="ja-JP" sz="3600" dirty="0"/>
              <a:t> </a:t>
            </a:r>
            <a:r>
              <a:rPr kumimoji="1" lang="en-US" altLang="ja-JP" sz="3600" b="1" dirty="0"/>
              <a:t>clarify the water storage function in alpine zones by investigating the origin of runoff</a:t>
            </a:r>
            <a:r>
              <a:rPr kumimoji="1" lang="en-US" altLang="ja-JP" sz="3600" dirty="0"/>
              <a:t>.</a:t>
            </a:r>
          </a:p>
          <a:p>
            <a:r>
              <a:rPr kumimoji="1" lang="en-US" altLang="ja-JP" sz="3600" dirty="0"/>
              <a:t>To achieve this, we use not only commonly applied tracers in mountain hydrology—such as the stable isotopic ratios of oxygen and hydrogen, and dissolved ion concentrations—but also </a:t>
            </a:r>
            <a:r>
              <a:rPr kumimoji="1" lang="en-US" altLang="ja-JP" sz="3600" b="1" dirty="0"/>
              <a:t>²²²Rn</a:t>
            </a:r>
            <a:r>
              <a:rPr kumimoji="1" lang="en-US" altLang="ja-JP" sz="3600" dirty="0"/>
              <a:t>, which is considered a useful indicator for evaluating groundwater discharge and the temporary storage of precipitation.</a:t>
            </a:r>
            <a:endParaRPr kumimoji="1" lang="ja-JP" altLang="en-US" sz="3600" dirty="0"/>
          </a:p>
        </p:txBody>
      </p:sp>
      <p:sp>
        <p:nvSpPr>
          <p:cNvPr id="49" name="吹き出し: 四角形 48">
            <a:extLst>
              <a:ext uri="{FF2B5EF4-FFF2-40B4-BE49-F238E27FC236}">
                <a16:creationId xmlns:a16="http://schemas.microsoft.com/office/drawing/2014/main" id="{801BE2AA-FFF9-028D-7551-A397C709D4E3}"/>
              </a:ext>
            </a:extLst>
          </p:cNvPr>
          <p:cNvSpPr/>
          <p:nvPr/>
        </p:nvSpPr>
        <p:spPr>
          <a:xfrm flipH="1" flipV="1">
            <a:off x="22974893" y="23083499"/>
            <a:ext cx="5962478" cy="2159608"/>
          </a:xfrm>
          <a:prstGeom prst="wedgeRectCallout">
            <a:avLst>
              <a:gd name="adj1" fmla="val 35210"/>
              <a:gd name="adj2" fmla="val 71121"/>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9E8D528-9432-9CD7-E2DB-08CEAE217577}"/>
              </a:ext>
            </a:extLst>
          </p:cNvPr>
          <p:cNvSpPr txBox="1"/>
          <p:nvPr/>
        </p:nvSpPr>
        <p:spPr>
          <a:xfrm>
            <a:off x="22995821" y="23059890"/>
            <a:ext cx="6236130" cy="2246769"/>
          </a:xfrm>
          <a:prstGeom prst="rect">
            <a:avLst/>
          </a:prstGeom>
          <a:noFill/>
        </p:spPr>
        <p:txBody>
          <a:bodyPr wrap="square" rtlCol="0">
            <a:spAutoFit/>
          </a:bodyPr>
          <a:lstStyle/>
          <a:p>
            <a:r>
              <a:rPr kumimoji="1" lang="en-US" altLang="ja-JP" sz="2800" dirty="0"/>
              <a:t>Dansgaard (1964) noted that when precipitation is influenced by kinetic evaporation, the distribution of isotopic ratios shows a gentler slope than the local meteoric water line.</a:t>
            </a:r>
            <a:endParaRPr kumimoji="1" lang="ja-JP" altLang="en-US" sz="2800" dirty="0"/>
          </a:p>
        </p:txBody>
      </p:sp>
      <p:sp>
        <p:nvSpPr>
          <p:cNvPr id="56" name="正方形/長方形 55">
            <a:extLst>
              <a:ext uri="{FF2B5EF4-FFF2-40B4-BE49-F238E27FC236}">
                <a16:creationId xmlns:a16="http://schemas.microsoft.com/office/drawing/2014/main" id="{F5F414F7-1E5E-CA2A-FE70-4DFCF62360B4}"/>
              </a:ext>
            </a:extLst>
          </p:cNvPr>
          <p:cNvSpPr/>
          <p:nvPr/>
        </p:nvSpPr>
        <p:spPr>
          <a:xfrm>
            <a:off x="310540" y="26113414"/>
            <a:ext cx="14286654" cy="65945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a:p>
        </p:txBody>
      </p:sp>
      <p:sp>
        <p:nvSpPr>
          <p:cNvPr id="47" name="正方形/長方形 46">
            <a:extLst>
              <a:ext uri="{FF2B5EF4-FFF2-40B4-BE49-F238E27FC236}">
                <a16:creationId xmlns:a16="http://schemas.microsoft.com/office/drawing/2014/main" id="{5DAF3AC3-9315-4067-8909-78E64BE03FAE}"/>
              </a:ext>
            </a:extLst>
          </p:cNvPr>
          <p:cNvSpPr/>
          <p:nvPr/>
        </p:nvSpPr>
        <p:spPr>
          <a:xfrm>
            <a:off x="343888" y="4419548"/>
            <a:ext cx="14253937" cy="7421616"/>
          </a:xfrm>
          <a:prstGeom prst="rect">
            <a:avLst/>
          </a:prstGeom>
          <a:blipFill>
            <a:blip r:embed="rId12"/>
            <a:tile tx="0" ty="0" sx="100000" sy="100000" flip="none" algn="tl"/>
          </a:blip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4000" dirty="0">
              <a:solidFill>
                <a:srgbClr val="00B0F0"/>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A6686625-7E4E-CDA6-69EE-2D38F3B2A612}"/>
              </a:ext>
            </a:extLst>
          </p:cNvPr>
          <p:cNvSpPr txBox="1"/>
          <p:nvPr/>
        </p:nvSpPr>
        <p:spPr>
          <a:xfrm>
            <a:off x="505846" y="4392970"/>
            <a:ext cx="14051800" cy="7448193"/>
          </a:xfrm>
          <a:prstGeom prst="rect">
            <a:avLst/>
          </a:prstGeom>
          <a:noFill/>
        </p:spPr>
        <p:txBody>
          <a:bodyPr wrap="square" rtlCol="0">
            <a:spAutoFit/>
          </a:bodyPr>
          <a:lstStyle/>
          <a:p>
            <a:r>
              <a:rPr kumimoji="1" lang="en-US" altLang="ja-JP" sz="8000" u="sng" dirty="0"/>
              <a:t>1.  Introduction</a:t>
            </a:r>
          </a:p>
          <a:p>
            <a:r>
              <a:rPr kumimoji="1" lang="en-US" altLang="ja-JP" sz="3600" dirty="0"/>
              <a:t>     The alpine zone supplies a large amount of water resources to lowland areas due to its high precipitation and steep hydraulic gradients (Sakakibara and Suzuki, 2022). Traditionally, alpine headwater areas have been considered to have limited water storage capacity (Clow et al., 2003). However, recent studies have revealed that precipitation can be temporarily stored underground due to alpine-specific landforms and sedimentary structures (e.g., Hayashi et al., 2020). Furthermore, Fujino et al. (2023) suggested that soils formed in vegetated alpine areas possess water storage functions. However, </a:t>
            </a:r>
            <a:r>
              <a:rPr kumimoji="1" lang="en-US" altLang="ja-JP" sz="3600" b="1" dirty="0"/>
              <a:t>the differences in water storage capacity between soil and bedrock, as well as the runoff processes of stored water, remain unclear.</a:t>
            </a:r>
            <a:endParaRPr kumimoji="1" lang="ja-JP" altLang="en-US" sz="3600" b="1" dirty="0"/>
          </a:p>
        </p:txBody>
      </p:sp>
      <p:sp>
        <p:nvSpPr>
          <p:cNvPr id="12" name="テキスト ボックス 11">
            <a:extLst>
              <a:ext uri="{FF2B5EF4-FFF2-40B4-BE49-F238E27FC236}">
                <a16:creationId xmlns:a16="http://schemas.microsoft.com/office/drawing/2014/main" id="{3963BEF5-620D-0AAB-EDDC-98E1771E82AB}"/>
              </a:ext>
            </a:extLst>
          </p:cNvPr>
          <p:cNvSpPr txBox="1"/>
          <p:nvPr/>
        </p:nvSpPr>
        <p:spPr>
          <a:xfrm>
            <a:off x="475174" y="17183690"/>
            <a:ext cx="10394737" cy="1354217"/>
          </a:xfrm>
          <a:prstGeom prst="rect">
            <a:avLst/>
          </a:prstGeom>
          <a:noFill/>
        </p:spPr>
        <p:txBody>
          <a:bodyPr wrap="square" rtlCol="0">
            <a:spAutoFit/>
          </a:bodyPr>
          <a:lstStyle/>
          <a:p>
            <a:r>
              <a:rPr kumimoji="1" lang="en-US" altLang="ja-JP" sz="8000" u="sng" dirty="0"/>
              <a:t>3.  Study Area</a:t>
            </a:r>
          </a:p>
        </p:txBody>
      </p:sp>
      <p:sp>
        <p:nvSpPr>
          <p:cNvPr id="13" name="テキスト ボックス 12">
            <a:extLst>
              <a:ext uri="{FF2B5EF4-FFF2-40B4-BE49-F238E27FC236}">
                <a16:creationId xmlns:a16="http://schemas.microsoft.com/office/drawing/2014/main" id="{20852444-F271-A3A6-FE74-32A5C66691ED}"/>
              </a:ext>
            </a:extLst>
          </p:cNvPr>
          <p:cNvSpPr txBox="1"/>
          <p:nvPr/>
        </p:nvSpPr>
        <p:spPr>
          <a:xfrm>
            <a:off x="475174" y="26040674"/>
            <a:ext cx="11042809" cy="1354217"/>
          </a:xfrm>
          <a:prstGeom prst="rect">
            <a:avLst/>
          </a:prstGeom>
          <a:noFill/>
        </p:spPr>
        <p:txBody>
          <a:bodyPr wrap="square" rtlCol="0">
            <a:spAutoFit/>
          </a:bodyPr>
          <a:lstStyle/>
          <a:p>
            <a:r>
              <a:rPr kumimoji="1" lang="en-US" altLang="ja-JP" sz="8000" u="sng" dirty="0"/>
              <a:t>4.  Methods</a:t>
            </a:r>
            <a:endParaRPr kumimoji="1" lang="ja-JP" altLang="en-US" sz="8000" u="sng" dirty="0"/>
          </a:p>
        </p:txBody>
      </p:sp>
      <p:sp>
        <p:nvSpPr>
          <p:cNvPr id="14" name="テキスト ボックス 13">
            <a:extLst>
              <a:ext uri="{FF2B5EF4-FFF2-40B4-BE49-F238E27FC236}">
                <a16:creationId xmlns:a16="http://schemas.microsoft.com/office/drawing/2014/main" id="{EBBB5F07-0908-24BE-23AD-9983CA147208}"/>
              </a:ext>
            </a:extLst>
          </p:cNvPr>
          <p:cNvSpPr txBox="1"/>
          <p:nvPr/>
        </p:nvSpPr>
        <p:spPr>
          <a:xfrm>
            <a:off x="14974367" y="9464899"/>
            <a:ext cx="11089232" cy="1354217"/>
          </a:xfrm>
          <a:prstGeom prst="rect">
            <a:avLst/>
          </a:prstGeom>
          <a:noFill/>
        </p:spPr>
        <p:txBody>
          <a:bodyPr wrap="square" rtlCol="0">
            <a:spAutoFit/>
          </a:bodyPr>
          <a:lstStyle/>
          <a:p>
            <a:r>
              <a:rPr kumimoji="1" lang="en-US" altLang="ja-JP" sz="8000" dirty="0"/>
              <a:t>5.  Results and Discussion</a:t>
            </a:r>
          </a:p>
        </p:txBody>
      </p:sp>
      <p:sp>
        <p:nvSpPr>
          <p:cNvPr id="16" name="テキスト ボックス 15">
            <a:extLst>
              <a:ext uri="{FF2B5EF4-FFF2-40B4-BE49-F238E27FC236}">
                <a16:creationId xmlns:a16="http://schemas.microsoft.com/office/drawing/2014/main" id="{FB7D86D2-0076-CF22-D7CE-14B173E93D20}"/>
              </a:ext>
            </a:extLst>
          </p:cNvPr>
          <p:cNvSpPr txBox="1"/>
          <p:nvPr/>
        </p:nvSpPr>
        <p:spPr>
          <a:xfrm>
            <a:off x="30744119" y="26040674"/>
            <a:ext cx="7146196" cy="1354217"/>
          </a:xfrm>
          <a:prstGeom prst="rect">
            <a:avLst/>
          </a:prstGeom>
          <a:noFill/>
        </p:spPr>
        <p:txBody>
          <a:bodyPr wrap="square" rtlCol="0">
            <a:spAutoFit/>
          </a:bodyPr>
          <a:lstStyle/>
          <a:p>
            <a:r>
              <a:rPr lang="en-US" altLang="ja-JP" sz="8000" u="sng" dirty="0"/>
              <a:t>6</a:t>
            </a:r>
            <a:r>
              <a:rPr kumimoji="1" lang="en-US" altLang="ja-JP" sz="8000" u="sng" dirty="0"/>
              <a:t>.  Conclusions</a:t>
            </a:r>
            <a:endParaRPr kumimoji="1" lang="ja-JP" altLang="en-US" sz="8000" u="sng" dirty="0"/>
          </a:p>
        </p:txBody>
      </p:sp>
      <p:sp>
        <p:nvSpPr>
          <p:cNvPr id="20" name="テキスト ボックス 19">
            <a:extLst>
              <a:ext uri="{FF2B5EF4-FFF2-40B4-BE49-F238E27FC236}">
                <a16:creationId xmlns:a16="http://schemas.microsoft.com/office/drawing/2014/main" id="{8EE4333E-3ACE-6A78-97B7-8D11AED7F4B3}"/>
              </a:ext>
            </a:extLst>
          </p:cNvPr>
          <p:cNvSpPr txBox="1"/>
          <p:nvPr/>
        </p:nvSpPr>
        <p:spPr>
          <a:xfrm>
            <a:off x="11440066" y="3305310"/>
            <a:ext cx="23630442" cy="830997"/>
          </a:xfrm>
          <a:prstGeom prst="rect">
            <a:avLst/>
          </a:prstGeom>
          <a:noFill/>
        </p:spPr>
        <p:txBody>
          <a:bodyPr wrap="square" rtlCol="0">
            <a:spAutoFit/>
          </a:bodyPr>
          <a:lstStyle/>
          <a:p>
            <a:pPr marL="0" marR="0" lvl="0" indent="0" algn="r" defTabSz="4176431" rtl="0" eaLnBrk="1" fontAlgn="auto" latinLnBrk="0" hangingPunct="1">
              <a:lnSpc>
                <a:spcPct val="100000"/>
              </a:lnSpc>
              <a:spcBef>
                <a:spcPts val="0"/>
              </a:spcBef>
              <a:spcAft>
                <a:spcPts val="0"/>
              </a:spcAft>
              <a:buClrTx/>
              <a:buSzTx/>
              <a:buFontTx/>
              <a:buNone/>
              <a:tabLst/>
              <a:defRPr/>
            </a:pPr>
            <a:r>
              <a:rPr lang="en-US" altLang="ja-JP" sz="4800" dirty="0">
                <a:solidFill>
                  <a:prstClr val="black"/>
                </a:solidFill>
                <a:ea typeface="ＭＳ Ｐゴシック" panose="020B0600070205080204" pitchFamily="50" charset="-128"/>
              </a:rPr>
              <a:t> E-mail: </a:t>
            </a:r>
            <a:r>
              <a:rPr lang="en-US" altLang="ja-JP" sz="4800" dirty="0">
                <a:solidFill>
                  <a:prstClr val="black"/>
                </a:solidFill>
                <a:ea typeface="ＭＳ Ｐゴシック" panose="020B0600070205080204" pitchFamily="50" charset="-128"/>
                <a:hlinkClick r:id="rId13"/>
              </a:rPr>
              <a:t>24ss607g@shinshu-u.ac.jp</a:t>
            </a:r>
            <a:r>
              <a:rPr lang="en-US" altLang="ja-JP" sz="4800" dirty="0">
                <a:solidFill>
                  <a:prstClr val="black"/>
                </a:solidFill>
                <a:ea typeface="ＭＳ Ｐゴシック" panose="020B0600070205080204" pitchFamily="50" charset="-128"/>
              </a:rPr>
              <a:t>    </a:t>
            </a:r>
            <a:r>
              <a:rPr lang="en-US" altLang="ja-JP" sz="4800" baseline="30000" dirty="0">
                <a:solidFill>
                  <a:prstClr val="black"/>
                </a:solidFill>
                <a:ea typeface="ＭＳ Ｐゴシック" panose="020B0600070205080204" pitchFamily="50" charset="-128"/>
              </a:rPr>
              <a:t>1</a:t>
            </a:r>
            <a:r>
              <a:rPr kumimoji="1" lang="en-US" altLang="ja-JP" sz="48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Shinshu University, Japan</a:t>
            </a:r>
            <a:r>
              <a:rPr kumimoji="1" lang="ja-JP" altLang="en-US" sz="48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a:t>
            </a:r>
            <a:r>
              <a:rPr kumimoji="1" lang="en-US" altLang="ja-JP" sz="4800" b="0" i="0" u="none" strike="noStrike" kern="1200" cap="none" spc="0" normalizeH="0" baseline="30000" noProof="0" dirty="0">
                <a:ln>
                  <a:noFill/>
                </a:ln>
                <a:solidFill>
                  <a:prstClr val="black"/>
                </a:solidFill>
                <a:effectLst/>
                <a:uLnTx/>
                <a:uFillTx/>
                <a:ea typeface="ＭＳ Ｐゴシック" panose="020B0600070205080204" pitchFamily="50" charset="-128"/>
                <a:cs typeface="+mn-cs"/>
              </a:rPr>
              <a:t>2</a:t>
            </a:r>
            <a:r>
              <a:rPr kumimoji="1" lang="en-US" altLang="ja-JP" sz="48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University of Tsukuba, Japan </a:t>
            </a:r>
            <a:r>
              <a:rPr kumimoji="1" lang="ja-JP" altLang="en-US" sz="48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a:t>
            </a:r>
            <a:endParaRPr kumimoji="1" lang="en-US" altLang="ja-JP" sz="48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pic>
        <p:nvPicPr>
          <p:cNvPr id="33" name="図 32">
            <a:extLst>
              <a:ext uri="{FF2B5EF4-FFF2-40B4-BE49-F238E27FC236}">
                <a16:creationId xmlns:a16="http://schemas.microsoft.com/office/drawing/2014/main" id="{A5BA91F9-67B1-4563-4832-84C7D873F747}"/>
              </a:ext>
            </a:extLst>
          </p:cNvPr>
          <p:cNvPicPr>
            <a:picLocks noChangeAspect="1"/>
          </p:cNvPicPr>
          <p:nvPr/>
        </p:nvPicPr>
        <p:blipFill>
          <a:blip r:embed="rId14"/>
          <a:stretch>
            <a:fillRect/>
          </a:stretch>
        </p:blipFill>
        <p:spPr>
          <a:xfrm>
            <a:off x="11734006" y="21562243"/>
            <a:ext cx="2808313" cy="3706951"/>
          </a:xfrm>
          <a:prstGeom prst="rect">
            <a:avLst/>
          </a:prstGeom>
        </p:spPr>
      </p:pic>
      <p:sp>
        <p:nvSpPr>
          <p:cNvPr id="48" name="正方形/長方形 47">
            <a:extLst>
              <a:ext uri="{FF2B5EF4-FFF2-40B4-BE49-F238E27FC236}">
                <a16:creationId xmlns:a16="http://schemas.microsoft.com/office/drawing/2014/main" id="{92BB102F-3D30-1ED7-69E5-2F8E972B191E}"/>
              </a:ext>
            </a:extLst>
          </p:cNvPr>
          <p:cNvSpPr/>
          <p:nvPr/>
        </p:nvSpPr>
        <p:spPr>
          <a:xfrm>
            <a:off x="313551" y="12000671"/>
            <a:ext cx="14284274" cy="514152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dirty="0"/>
          </a:p>
        </p:txBody>
      </p:sp>
      <p:sp>
        <p:nvSpPr>
          <p:cNvPr id="52" name="テキスト ボックス 51">
            <a:extLst>
              <a:ext uri="{FF2B5EF4-FFF2-40B4-BE49-F238E27FC236}">
                <a16:creationId xmlns:a16="http://schemas.microsoft.com/office/drawing/2014/main" id="{6CB3F65A-7AB2-C1F3-8B7E-74C1A2978641}"/>
              </a:ext>
            </a:extLst>
          </p:cNvPr>
          <p:cNvSpPr txBox="1"/>
          <p:nvPr/>
        </p:nvSpPr>
        <p:spPr>
          <a:xfrm>
            <a:off x="11589991" y="25164384"/>
            <a:ext cx="3330550" cy="646331"/>
          </a:xfrm>
          <a:prstGeom prst="rect">
            <a:avLst/>
          </a:prstGeom>
          <a:noFill/>
        </p:spPr>
        <p:txBody>
          <a:bodyPr wrap="square" rtlCol="0">
            <a:spAutoFit/>
          </a:bodyPr>
          <a:lstStyle/>
          <a:p>
            <a:r>
              <a:rPr kumimoji="1" lang="en-US" altLang="ja-JP" sz="3600" dirty="0"/>
              <a:t>Vegetated </a:t>
            </a:r>
            <a:r>
              <a:rPr lang="en-US" altLang="ja-JP" sz="3600" dirty="0"/>
              <a:t>a</a:t>
            </a:r>
            <a:r>
              <a:rPr kumimoji="1" lang="en-US" altLang="ja-JP" sz="3600" dirty="0"/>
              <a:t>rea</a:t>
            </a:r>
            <a:endParaRPr kumimoji="1" lang="ja-JP" altLang="en-US" sz="3600" dirty="0"/>
          </a:p>
        </p:txBody>
      </p:sp>
      <p:sp>
        <p:nvSpPr>
          <p:cNvPr id="53" name="テキスト ボックス 52">
            <a:extLst>
              <a:ext uri="{FF2B5EF4-FFF2-40B4-BE49-F238E27FC236}">
                <a16:creationId xmlns:a16="http://schemas.microsoft.com/office/drawing/2014/main" id="{6FC69AD6-866E-7314-C541-9EA2004446D1}"/>
              </a:ext>
            </a:extLst>
          </p:cNvPr>
          <p:cNvSpPr txBox="1"/>
          <p:nvPr/>
        </p:nvSpPr>
        <p:spPr>
          <a:xfrm>
            <a:off x="12003857" y="21059928"/>
            <a:ext cx="3330550" cy="646331"/>
          </a:xfrm>
          <a:prstGeom prst="rect">
            <a:avLst/>
          </a:prstGeom>
          <a:noFill/>
        </p:spPr>
        <p:txBody>
          <a:bodyPr wrap="square" rtlCol="0">
            <a:spAutoFit/>
          </a:bodyPr>
          <a:lstStyle/>
          <a:p>
            <a:r>
              <a:rPr lang="en-US" altLang="ja-JP" sz="3600" dirty="0"/>
              <a:t>Bar</a:t>
            </a:r>
            <a:r>
              <a:rPr kumimoji="1" lang="en-US" altLang="ja-JP" sz="3600" dirty="0"/>
              <a:t>e area</a:t>
            </a:r>
            <a:endParaRPr kumimoji="1" lang="ja-JP" altLang="en-US" sz="3600" dirty="0"/>
          </a:p>
        </p:txBody>
      </p:sp>
      <p:sp>
        <p:nvSpPr>
          <p:cNvPr id="57" name="テキスト ボックス 56">
            <a:extLst>
              <a:ext uri="{FF2B5EF4-FFF2-40B4-BE49-F238E27FC236}">
                <a16:creationId xmlns:a16="http://schemas.microsoft.com/office/drawing/2014/main" id="{8867FF44-1487-F029-9E15-F1DD594705BF}"/>
              </a:ext>
            </a:extLst>
          </p:cNvPr>
          <p:cNvSpPr txBox="1"/>
          <p:nvPr/>
        </p:nvSpPr>
        <p:spPr>
          <a:xfrm>
            <a:off x="472057" y="27168116"/>
            <a:ext cx="14024450" cy="5555367"/>
          </a:xfrm>
          <a:prstGeom prst="rect">
            <a:avLst/>
          </a:prstGeom>
          <a:noFill/>
        </p:spPr>
        <p:txBody>
          <a:bodyPr wrap="square" rtlCol="0">
            <a:spAutoFit/>
          </a:bodyP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marL="457154" indent="-457154">
              <a:spcBef>
                <a:spcPts val="600"/>
              </a:spcBef>
              <a:buFont typeface="Wingdings" panose="05000000000000000000" pitchFamily="2" charset="2"/>
              <a:buChar char="u"/>
            </a:pPr>
            <a:r>
              <a:rPr kumimoji="1" lang="en-US" altLang="ja-JP" sz="3200" dirty="0">
                <a:solidFill>
                  <a:srgbClr val="00B050"/>
                </a:solidFill>
                <a:cs typeface="Arial" panose="020B0604020202020204" pitchFamily="34" charset="0"/>
              </a:rPr>
              <a:t>Investigation period: </a:t>
            </a:r>
            <a:r>
              <a:rPr kumimoji="1" lang="en-US" altLang="ja-JP" sz="3200" dirty="0">
                <a:cs typeface="Arial" panose="020B0604020202020204" pitchFamily="34" charset="0"/>
              </a:rPr>
              <a:t>July–October 2023</a:t>
            </a:r>
            <a:endParaRPr lang="en-US" altLang="ja-JP" sz="3200" dirty="0">
              <a:cs typeface="Arial" panose="020B0604020202020204" pitchFamily="34" charset="0"/>
            </a:endParaRPr>
          </a:p>
          <a:p>
            <a:pPr marL="457154" indent="-457154">
              <a:spcBef>
                <a:spcPts val="600"/>
              </a:spcBef>
              <a:buFont typeface="Wingdings" panose="05000000000000000000" pitchFamily="2" charset="2"/>
              <a:buChar char="u"/>
            </a:pPr>
            <a:r>
              <a:rPr lang="en-US" altLang="ja-JP" sz="3200" dirty="0">
                <a:solidFill>
                  <a:srgbClr val="00B050"/>
                </a:solidFill>
                <a:cs typeface="Arial" panose="020B0604020202020204" pitchFamily="34" charset="0"/>
              </a:rPr>
              <a:t>Hydrological observation: </a:t>
            </a:r>
            <a:r>
              <a:rPr lang="en-US" altLang="ja-JP" sz="3200" dirty="0">
                <a:cs typeface="Arial" panose="020B0604020202020204" pitchFamily="34" charset="0"/>
              </a:rPr>
              <a:t>precipitation, water levels in streams</a:t>
            </a:r>
          </a:p>
          <a:p>
            <a:pPr marL="457154" indent="-457154">
              <a:spcBef>
                <a:spcPts val="600"/>
              </a:spcBef>
              <a:buFont typeface="Wingdings" panose="05000000000000000000" pitchFamily="2" charset="2"/>
              <a:buChar char="u"/>
            </a:pPr>
            <a:r>
              <a:rPr lang="en-US" altLang="ja-JP" sz="3200" dirty="0">
                <a:solidFill>
                  <a:srgbClr val="00B050"/>
                </a:solidFill>
                <a:cs typeface="Arial" panose="020B0604020202020204" pitchFamily="34" charset="0"/>
              </a:rPr>
              <a:t>Field surveys</a:t>
            </a:r>
            <a:r>
              <a:rPr lang="en-US" altLang="ja-JP" sz="3200" dirty="0">
                <a:cs typeface="Arial" panose="020B0604020202020204" pitchFamily="34" charset="0"/>
              </a:rPr>
              <a:t>: July 14 &amp; 27; August 4, 18 &amp; 30; September 15 &amp; 29; </a:t>
            </a:r>
            <a:r>
              <a:rPr lang="ja-JP" altLang="en-US" sz="3200" dirty="0">
                <a:cs typeface="Arial" panose="020B0604020202020204" pitchFamily="34" charset="0"/>
              </a:rPr>
              <a:t>　　</a:t>
            </a:r>
            <a:endParaRPr lang="en-US" altLang="ja-JP" sz="3200" dirty="0">
              <a:cs typeface="Arial" panose="020B0604020202020204" pitchFamily="34" charset="0"/>
            </a:endParaRPr>
          </a:p>
          <a:p>
            <a:pPr>
              <a:spcBef>
                <a:spcPts val="600"/>
              </a:spcBef>
            </a:pPr>
            <a:r>
              <a:rPr lang="ja-JP" altLang="en-US" sz="3200" dirty="0">
                <a:solidFill>
                  <a:schemeClr val="bg1"/>
                </a:solidFill>
                <a:cs typeface="Arial" panose="020B0604020202020204" pitchFamily="34" charset="0"/>
              </a:rPr>
              <a:t>◇</a:t>
            </a:r>
            <a:r>
              <a:rPr lang="ja-JP" altLang="en-US" sz="3200" dirty="0">
                <a:cs typeface="Arial" panose="020B0604020202020204" pitchFamily="34" charset="0"/>
              </a:rPr>
              <a:t>                      </a:t>
            </a:r>
            <a:r>
              <a:rPr lang="en-US" altLang="ja-JP" sz="3200" dirty="0">
                <a:cs typeface="Arial" panose="020B0604020202020204" pitchFamily="34" charset="0"/>
              </a:rPr>
              <a:t>October 11, 2023</a:t>
            </a:r>
          </a:p>
          <a:p>
            <a:pPr marL="457154" indent="-457154">
              <a:spcBef>
                <a:spcPts val="600"/>
              </a:spcBef>
              <a:buFont typeface="Wingdings" panose="05000000000000000000" pitchFamily="2" charset="2"/>
              <a:buChar char="u"/>
            </a:pPr>
            <a:r>
              <a:rPr lang="en-US" altLang="ja-JP" sz="3200" dirty="0" err="1">
                <a:solidFill>
                  <a:srgbClr val="00B050"/>
                </a:solidFill>
                <a:cs typeface="Arial" panose="020B0604020202020204" pitchFamily="34" charset="0"/>
              </a:rPr>
              <a:t>Sampring</a:t>
            </a:r>
            <a:r>
              <a:rPr lang="en-US" altLang="ja-JP" sz="3200" dirty="0">
                <a:solidFill>
                  <a:srgbClr val="00B050"/>
                </a:solidFill>
                <a:cs typeface="Arial" panose="020B0604020202020204" pitchFamily="34" charset="0"/>
              </a:rPr>
              <a:t> target: </a:t>
            </a:r>
            <a:r>
              <a:rPr lang="en-US" altLang="ja-JP" sz="3200" dirty="0">
                <a:solidFill>
                  <a:srgbClr val="000000"/>
                </a:solidFill>
                <a:cs typeface="Arial" panose="020B0604020202020204" pitchFamily="34" charset="0"/>
              </a:rPr>
              <a:t>precipitation, snowmelt water, stream water, spring water</a:t>
            </a:r>
          </a:p>
          <a:p>
            <a:pPr marL="457154" indent="-457154">
              <a:spcBef>
                <a:spcPts val="600"/>
              </a:spcBef>
              <a:buFont typeface="Wingdings" panose="05000000000000000000" pitchFamily="2" charset="2"/>
              <a:buChar char="u"/>
            </a:pPr>
            <a:r>
              <a:rPr lang="en-US" altLang="ja-JP" sz="3200" dirty="0">
                <a:solidFill>
                  <a:srgbClr val="00B050"/>
                </a:solidFill>
                <a:cs typeface="Arial" panose="020B0604020202020204" pitchFamily="34" charset="0"/>
              </a:rPr>
              <a:t>Measurement</a:t>
            </a:r>
            <a:r>
              <a:rPr kumimoji="1" lang="ja-JP" altLang="en-US" sz="3200" dirty="0">
                <a:solidFill>
                  <a:srgbClr val="00B050"/>
                </a:solidFill>
                <a:cs typeface="Arial" panose="020B0604020202020204" pitchFamily="34" charset="0"/>
              </a:rPr>
              <a:t>：</a:t>
            </a:r>
            <a:r>
              <a:rPr lang="en-US" altLang="ja-JP" sz="3200" dirty="0">
                <a:solidFill>
                  <a:srgbClr val="000000"/>
                </a:solidFill>
                <a:cs typeface="Arial" panose="020B0604020202020204" pitchFamily="34" charset="0"/>
              </a:rPr>
              <a:t>w</a:t>
            </a:r>
            <a:r>
              <a:rPr kumimoji="1" lang="en-US" altLang="ja-JP" sz="3200" dirty="0">
                <a:solidFill>
                  <a:srgbClr val="000000"/>
                </a:solidFill>
                <a:cs typeface="Arial" panose="020B0604020202020204" pitchFamily="34" charset="0"/>
              </a:rPr>
              <a:t>ater temperature, pH, EC</a:t>
            </a:r>
          </a:p>
          <a:p>
            <a:pPr marL="457154" indent="-457154">
              <a:spcBef>
                <a:spcPts val="600"/>
              </a:spcBef>
              <a:buFont typeface="Wingdings" panose="05000000000000000000" pitchFamily="2" charset="2"/>
              <a:buChar char="u"/>
            </a:pPr>
            <a:r>
              <a:rPr kumimoji="1" lang="en-US" altLang="ja-JP" sz="3200" dirty="0">
                <a:solidFill>
                  <a:srgbClr val="00B050"/>
                </a:solidFill>
                <a:cs typeface="Arial" panose="020B0604020202020204" pitchFamily="34" charset="0"/>
              </a:rPr>
              <a:t>Analyzed tracers</a:t>
            </a:r>
            <a:r>
              <a:rPr kumimoji="1" lang="ja-JP" altLang="en-US" sz="3200" dirty="0">
                <a:solidFill>
                  <a:srgbClr val="00B050"/>
                </a:solidFill>
                <a:cs typeface="Arial" panose="020B0604020202020204" pitchFamily="34" charset="0"/>
              </a:rPr>
              <a:t>：</a:t>
            </a:r>
            <a:r>
              <a:rPr kumimoji="1" lang="en-US" altLang="ja-JP" sz="3200" dirty="0">
                <a:cs typeface="Arial" panose="020B0604020202020204" pitchFamily="34" charset="0"/>
              </a:rPr>
              <a:t>major dissolved inorganic ions, </a:t>
            </a:r>
          </a:p>
          <a:p>
            <a:r>
              <a:rPr kumimoji="1" lang="en-US" altLang="ja-JP" sz="3200" dirty="0">
                <a:cs typeface="Arial" panose="020B0604020202020204" pitchFamily="34" charset="0"/>
              </a:rPr>
              <a:t>                                 oxygen/hydrogen stable isotopes, </a:t>
            </a:r>
            <a:r>
              <a:rPr lang="en-US" altLang="ja-JP" sz="3200" dirty="0">
                <a:cs typeface="Arial" panose="020B0604020202020204" pitchFamily="34" charset="0"/>
              </a:rPr>
              <a:t>SiO</a:t>
            </a:r>
            <a:r>
              <a:rPr lang="en-US" altLang="ja-JP" sz="3200" baseline="-25000" dirty="0">
                <a:cs typeface="Arial" panose="020B0604020202020204" pitchFamily="34" charset="0"/>
              </a:rPr>
              <a:t>2</a:t>
            </a:r>
            <a:r>
              <a:rPr lang="en-US" altLang="ja-JP" sz="3200" dirty="0">
                <a:cs typeface="Arial" panose="020B0604020202020204" pitchFamily="34" charset="0"/>
              </a:rPr>
              <a:t>, </a:t>
            </a:r>
            <a:r>
              <a:rPr kumimoji="1" lang="en-US" altLang="ja-JP" sz="3200" baseline="30000" dirty="0">
                <a:cs typeface="Arial" panose="020B0604020202020204" pitchFamily="34" charset="0"/>
              </a:rPr>
              <a:t>222</a:t>
            </a:r>
            <a:r>
              <a:rPr kumimoji="1" lang="en-US" altLang="ja-JP" sz="3200" dirty="0">
                <a:cs typeface="Arial" panose="020B0604020202020204" pitchFamily="34" charset="0"/>
              </a:rPr>
              <a:t>Rn</a:t>
            </a:r>
            <a:endParaRPr lang="en-US" altLang="ja-JP" sz="3200" dirty="0">
              <a:cs typeface="Arial" panose="020B0604020202020204" pitchFamily="34" charset="0"/>
            </a:endParaRPr>
          </a:p>
          <a:p>
            <a:pPr marL="457154" indent="-457154">
              <a:spcBef>
                <a:spcPts val="600"/>
              </a:spcBef>
              <a:buFont typeface="Wingdings" panose="05000000000000000000" pitchFamily="2" charset="2"/>
              <a:buChar char="u"/>
            </a:pPr>
            <a:r>
              <a:rPr kumimoji="1" lang="en-US" altLang="ja-JP" sz="3200" baseline="30000" dirty="0">
                <a:solidFill>
                  <a:srgbClr val="00B050"/>
                </a:solidFill>
                <a:cs typeface="Arial" panose="020B0604020202020204" pitchFamily="34" charset="0"/>
              </a:rPr>
              <a:t>222</a:t>
            </a:r>
            <a:r>
              <a:rPr kumimoji="1" lang="en-US" altLang="ja-JP" sz="3200" dirty="0">
                <a:solidFill>
                  <a:srgbClr val="00B050"/>
                </a:solidFill>
                <a:cs typeface="Arial" panose="020B0604020202020204" pitchFamily="34" charset="0"/>
              </a:rPr>
              <a:t>Rn: </a:t>
            </a:r>
            <a:r>
              <a:rPr kumimoji="1" lang="en-US" altLang="ja-JP" sz="3200" dirty="0">
                <a:cs typeface="Arial" panose="020B0604020202020204" pitchFamily="34" charset="0"/>
              </a:rPr>
              <a:t>analyzed at least 4h after sampling by using liquid scintillation  </a:t>
            </a:r>
          </a:p>
          <a:p>
            <a:r>
              <a:rPr lang="en-US" altLang="ja-JP" sz="3200" dirty="0">
                <a:cs typeface="Arial" panose="020B0604020202020204" pitchFamily="34" charset="0"/>
              </a:rPr>
              <a:t>               </a:t>
            </a:r>
            <a:r>
              <a:rPr kumimoji="1" lang="en-US" altLang="ja-JP" sz="3200" dirty="0">
                <a:cs typeface="Arial" panose="020B0604020202020204" pitchFamily="34" charset="0"/>
              </a:rPr>
              <a:t>counter (Tri-Carb2910TR, Perkin Elmer)</a:t>
            </a:r>
          </a:p>
        </p:txBody>
      </p:sp>
      <p:sp>
        <p:nvSpPr>
          <p:cNvPr id="58" name="テキスト ボックス 57">
            <a:extLst>
              <a:ext uri="{FF2B5EF4-FFF2-40B4-BE49-F238E27FC236}">
                <a16:creationId xmlns:a16="http://schemas.microsoft.com/office/drawing/2014/main" id="{63FF85D4-6BE5-8FDF-7539-F0C6E5384A84}"/>
              </a:ext>
            </a:extLst>
          </p:cNvPr>
          <p:cNvSpPr txBox="1"/>
          <p:nvPr/>
        </p:nvSpPr>
        <p:spPr>
          <a:xfrm>
            <a:off x="15152910" y="10328995"/>
            <a:ext cx="10513730" cy="1107996"/>
          </a:xfrm>
          <a:prstGeom prst="rect">
            <a:avLst/>
          </a:prstGeom>
          <a:noFill/>
        </p:spPr>
        <p:txBody>
          <a:bodyPr wrap="square" rtlCol="0">
            <a:spAutoFit/>
          </a:bodyPr>
          <a:lstStyle/>
          <a:p>
            <a:r>
              <a:rPr lang="en-US" altLang="ja-JP" sz="6600" u="sng" dirty="0"/>
              <a:t>5-1.  Hydrological monitoring​</a:t>
            </a:r>
            <a:endParaRPr kumimoji="1" lang="ja-JP" altLang="en-US" sz="6600" u="sng" dirty="0"/>
          </a:p>
        </p:txBody>
      </p:sp>
      <p:sp>
        <p:nvSpPr>
          <p:cNvPr id="65" name="テキスト ボックス 64">
            <a:extLst>
              <a:ext uri="{FF2B5EF4-FFF2-40B4-BE49-F238E27FC236}">
                <a16:creationId xmlns:a16="http://schemas.microsoft.com/office/drawing/2014/main" id="{9EEDC773-4EF7-3E0D-EEDF-A597E82B9C6C}"/>
              </a:ext>
            </a:extLst>
          </p:cNvPr>
          <p:cNvSpPr txBox="1"/>
          <p:nvPr/>
        </p:nvSpPr>
        <p:spPr>
          <a:xfrm>
            <a:off x="15066268" y="18005975"/>
            <a:ext cx="12725521" cy="1107996"/>
          </a:xfrm>
          <a:prstGeom prst="rect">
            <a:avLst/>
          </a:prstGeom>
          <a:noFill/>
        </p:spPr>
        <p:txBody>
          <a:bodyPr wrap="square" rtlCol="0">
            <a:spAutoFit/>
          </a:bodyPr>
          <a:lstStyle/>
          <a:p>
            <a:r>
              <a:rPr kumimoji="1" lang="en-US" altLang="ja-JP" sz="6600" u="sng" dirty="0"/>
              <a:t>5-2.  Water isotopic characteristics </a:t>
            </a:r>
            <a:endParaRPr kumimoji="1" lang="ja-JP" altLang="en-US" sz="6600" u="sng" dirty="0"/>
          </a:p>
        </p:txBody>
      </p:sp>
      <p:sp>
        <p:nvSpPr>
          <p:cNvPr id="71" name="テキスト ボックス 70">
            <a:extLst>
              <a:ext uri="{FF2B5EF4-FFF2-40B4-BE49-F238E27FC236}">
                <a16:creationId xmlns:a16="http://schemas.microsoft.com/office/drawing/2014/main" id="{3BFB3DC8-23F8-BD17-EDE7-E587CF5D8415}"/>
              </a:ext>
            </a:extLst>
          </p:cNvPr>
          <p:cNvSpPr txBox="1"/>
          <p:nvPr/>
        </p:nvSpPr>
        <p:spPr>
          <a:xfrm>
            <a:off x="29662471" y="10345219"/>
            <a:ext cx="11403954" cy="1107996"/>
          </a:xfrm>
          <a:prstGeom prst="rect">
            <a:avLst/>
          </a:prstGeom>
          <a:noFill/>
        </p:spPr>
        <p:txBody>
          <a:bodyPr wrap="square" rtlCol="0">
            <a:spAutoFit/>
          </a:bodyPr>
          <a:lstStyle/>
          <a:p>
            <a:r>
              <a:rPr lang="en-US" altLang="ja-JP" sz="6600" u="sng" dirty="0"/>
              <a:t>5-4.  Variation of ²²²Rn and </a:t>
            </a:r>
            <a:r>
              <a:rPr lang="en-US" altLang="ja-JP" sz="6600" u="sng" dirty="0" err="1"/>
              <a:t>SiO</a:t>
            </a:r>
            <a:r>
              <a:rPr lang="en-US" altLang="ja-JP" sz="6600" u="sng" dirty="0"/>
              <a:t>₂</a:t>
            </a:r>
            <a:endParaRPr kumimoji="1" lang="ja-JP" altLang="en-US" sz="6600" u="sng" dirty="0"/>
          </a:p>
        </p:txBody>
      </p:sp>
      <p:sp>
        <p:nvSpPr>
          <p:cNvPr id="84" name="テキスト ボックス 83">
            <a:extLst>
              <a:ext uri="{FF2B5EF4-FFF2-40B4-BE49-F238E27FC236}">
                <a16:creationId xmlns:a16="http://schemas.microsoft.com/office/drawing/2014/main" id="{8849B7EE-0441-BE5C-3A6E-E8065F41D793}"/>
              </a:ext>
            </a:extLst>
          </p:cNvPr>
          <p:cNvSpPr txBox="1"/>
          <p:nvPr/>
        </p:nvSpPr>
        <p:spPr>
          <a:xfrm>
            <a:off x="29574989" y="4324455"/>
            <a:ext cx="12978441" cy="1107996"/>
          </a:xfrm>
          <a:prstGeom prst="rect">
            <a:avLst/>
          </a:prstGeom>
          <a:noFill/>
        </p:spPr>
        <p:txBody>
          <a:bodyPr wrap="square" rtlCol="0">
            <a:spAutoFit/>
          </a:bodyPr>
          <a:lstStyle/>
          <a:p>
            <a:r>
              <a:rPr kumimoji="1" lang="en-US" altLang="ja-JP" sz="6600" u="sng" dirty="0"/>
              <a:t>5-3.  </a:t>
            </a:r>
            <a:r>
              <a:rPr kumimoji="1" lang="en-US" altLang="ja-JP" sz="6600" u="sng" dirty="0" err="1"/>
              <a:t>Hydrochemical</a:t>
            </a:r>
            <a:r>
              <a:rPr kumimoji="1" lang="en-US" altLang="ja-JP" sz="6600" u="sng" dirty="0"/>
              <a:t> characteristics</a:t>
            </a:r>
            <a:endParaRPr kumimoji="1" lang="ja-JP" altLang="en-US" sz="6600" u="sng" dirty="0"/>
          </a:p>
        </p:txBody>
      </p:sp>
      <p:sp>
        <p:nvSpPr>
          <p:cNvPr id="29" name="テキスト ボックス 28">
            <a:extLst>
              <a:ext uri="{FF2B5EF4-FFF2-40B4-BE49-F238E27FC236}">
                <a16:creationId xmlns:a16="http://schemas.microsoft.com/office/drawing/2014/main" id="{2513675D-BB58-476C-B765-CC30FC7EC269}"/>
              </a:ext>
            </a:extLst>
          </p:cNvPr>
          <p:cNvSpPr txBox="1"/>
          <p:nvPr/>
        </p:nvSpPr>
        <p:spPr>
          <a:xfrm>
            <a:off x="29454342" y="19806175"/>
            <a:ext cx="13709089" cy="1107996"/>
          </a:xfrm>
          <a:prstGeom prst="rect">
            <a:avLst/>
          </a:prstGeom>
          <a:noFill/>
        </p:spPr>
        <p:txBody>
          <a:bodyPr wrap="square" rtlCol="0">
            <a:spAutoFit/>
          </a:bodyPr>
          <a:lstStyle/>
          <a:p>
            <a:r>
              <a:rPr kumimoji="1" lang="en-US" altLang="ja-JP" sz="6600" u="sng" dirty="0"/>
              <a:t>5-5.  Discharge and </a:t>
            </a:r>
            <a:r>
              <a:rPr kumimoji="1" lang="en-US" altLang="ja-JP" sz="6600" u="sng" baseline="30000" dirty="0"/>
              <a:t>222</a:t>
            </a:r>
            <a:r>
              <a:rPr kumimoji="1" lang="en-US" altLang="ja-JP" sz="6600" u="sng" dirty="0"/>
              <a:t>Rn characteristics</a:t>
            </a:r>
            <a:endParaRPr kumimoji="1" lang="ja-JP" altLang="en-US" sz="6600" u="sng" dirty="0"/>
          </a:p>
        </p:txBody>
      </p:sp>
      <p:sp>
        <p:nvSpPr>
          <p:cNvPr id="7" name="テキスト ボックス 6">
            <a:extLst>
              <a:ext uri="{FF2B5EF4-FFF2-40B4-BE49-F238E27FC236}">
                <a16:creationId xmlns:a16="http://schemas.microsoft.com/office/drawing/2014/main" id="{B67C80FF-7129-6F43-F890-7C70A0D961DE}"/>
              </a:ext>
            </a:extLst>
          </p:cNvPr>
          <p:cNvSpPr txBox="1"/>
          <p:nvPr/>
        </p:nvSpPr>
        <p:spPr>
          <a:xfrm>
            <a:off x="14954605" y="5504459"/>
            <a:ext cx="3188114" cy="4093428"/>
          </a:xfrm>
          <a:prstGeom prst="rect">
            <a:avLst/>
          </a:prstGeom>
          <a:noFill/>
        </p:spPr>
        <p:txBody>
          <a:bodyPr wrap="square" rtlCol="0">
            <a:spAutoFit/>
          </a:bodyP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marL="457154" indent="-457154">
              <a:spcBef>
                <a:spcPts val="600"/>
              </a:spcBef>
              <a:buFont typeface="Wingdings" panose="05000000000000000000" pitchFamily="2" charset="2"/>
              <a:buChar char="u"/>
            </a:pPr>
            <a:r>
              <a:rPr lang="en-US" altLang="ja-JP" sz="2400" dirty="0">
                <a:solidFill>
                  <a:srgbClr val="00B050"/>
                </a:solidFill>
                <a:latin typeface="Arial" panose="020B0604020202020204" pitchFamily="34" charset="0"/>
                <a:cs typeface="Arial" panose="020B0604020202020204" pitchFamily="34" charset="0"/>
              </a:rPr>
              <a:t>Half-life:</a:t>
            </a:r>
          </a:p>
          <a:p>
            <a:pPr>
              <a:spcBef>
                <a:spcPts val="600"/>
              </a:spcBef>
            </a:pPr>
            <a:r>
              <a:rPr lang="ja-JP" altLang="en-US" sz="2400" dirty="0">
                <a:solidFill>
                  <a:srgbClr val="00B050"/>
                </a:solidFill>
                <a:latin typeface="Arial" panose="020B0604020202020204" pitchFamily="34" charset="0"/>
                <a:cs typeface="Arial" panose="020B0604020202020204" pitchFamily="34" charset="0"/>
              </a:rPr>
              <a:t>　　</a:t>
            </a:r>
            <a:r>
              <a:rPr lang="en-US" altLang="ja-JP" sz="2400" dirty="0">
                <a:solidFill>
                  <a:srgbClr val="00B050"/>
                </a:solidFill>
                <a:latin typeface="Arial" panose="020B0604020202020204" pitchFamily="34" charset="0"/>
                <a:cs typeface="Arial" panose="020B0604020202020204" pitchFamily="34" charset="0"/>
              </a:rPr>
              <a:t>3.82 days</a:t>
            </a:r>
          </a:p>
          <a:p>
            <a:pPr marL="457154" indent="-457154">
              <a:spcBef>
                <a:spcPts val="600"/>
              </a:spcBef>
              <a:buFont typeface="Wingdings" panose="05000000000000000000" pitchFamily="2" charset="2"/>
              <a:buChar char="u"/>
            </a:pPr>
            <a:r>
              <a:rPr lang="en-US" altLang="ja-JP" sz="2400" dirty="0">
                <a:solidFill>
                  <a:srgbClr val="00B050"/>
                </a:solidFill>
                <a:latin typeface="Arial" panose="020B0604020202020204" pitchFamily="34" charset="0"/>
                <a:cs typeface="Arial" panose="020B0604020202020204" pitchFamily="34" charset="0"/>
              </a:rPr>
              <a:t>Gas exchange</a:t>
            </a:r>
          </a:p>
          <a:p>
            <a:pPr marL="457154" indent="-457154">
              <a:spcBef>
                <a:spcPts val="600"/>
              </a:spcBef>
              <a:buFont typeface="Wingdings" panose="05000000000000000000" pitchFamily="2" charset="2"/>
              <a:buChar char="u"/>
            </a:pPr>
            <a:r>
              <a:rPr lang="en-US" altLang="ja-JP" sz="2400" dirty="0">
                <a:solidFill>
                  <a:srgbClr val="00B050"/>
                </a:solidFill>
                <a:latin typeface="Arial" panose="020B0604020202020204" pitchFamily="34" charset="0"/>
                <a:cs typeface="Arial" panose="020B0604020202020204" pitchFamily="34" charset="0"/>
              </a:rPr>
              <a:t>Parent nuclide: ²²⁶Ra </a:t>
            </a:r>
          </a:p>
          <a:p>
            <a:pPr marL="457154" indent="-457154">
              <a:spcBef>
                <a:spcPts val="600"/>
              </a:spcBef>
              <a:buFont typeface="Wingdings" panose="05000000000000000000" pitchFamily="2" charset="2"/>
              <a:buChar char="u"/>
            </a:pPr>
            <a:r>
              <a:rPr lang="en-US" altLang="ja-JP" sz="2400" dirty="0">
                <a:solidFill>
                  <a:srgbClr val="00B050"/>
                </a:solidFill>
                <a:latin typeface="Arial" panose="020B0604020202020204" pitchFamily="34" charset="0"/>
                <a:cs typeface="Arial" panose="020B0604020202020204" pitchFamily="34" charset="0"/>
              </a:rPr>
              <a:t>Equilibrium concentration: Varies depending on geological conditions</a:t>
            </a:r>
          </a:p>
        </p:txBody>
      </p:sp>
      <p:sp>
        <p:nvSpPr>
          <p:cNvPr id="24" name="正方形/長方形 23">
            <a:extLst>
              <a:ext uri="{FF2B5EF4-FFF2-40B4-BE49-F238E27FC236}">
                <a16:creationId xmlns:a16="http://schemas.microsoft.com/office/drawing/2014/main" id="{7A4483B6-73E8-32BC-08AE-116427F42B22}"/>
              </a:ext>
            </a:extLst>
          </p:cNvPr>
          <p:cNvSpPr/>
          <p:nvPr/>
        </p:nvSpPr>
        <p:spPr>
          <a:xfrm>
            <a:off x="14822657" y="9657705"/>
            <a:ext cx="14330705" cy="1626874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dirty="0"/>
          </a:p>
        </p:txBody>
      </p:sp>
      <p:sp>
        <p:nvSpPr>
          <p:cNvPr id="37" name="テキスト ボックス 36">
            <a:extLst>
              <a:ext uri="{FF2B5EF4-FFF2-40B4-BE49-F238E27FC236}">
                <a16:creationId xmlns:a16="http://schemas.microsoft.com/office/drawing/2014/main" id="{38D0F387-F4DA-DA84-882D-E3DC35EC301A}"/>
              </a:ext>
            </a:extLst>
          </p:cNvPr>
          <p:cNvSpPr txBox="1"/>
          <p:nvPr/>
        </p:nvSpPr>
        <p:spPr>
          <a:xfrm>
            <a:off x="30600103" y="27106859"/>
            <a:ext cx="15641063" cy="5632311"/>
          </a:xfrm>
          <a:prstGeom prst="rect">
            <a:avLst/>
          </a:prstGeom>
          <a:noFill/>
        </p:spPr>
        <p:txBody>
          <a:bodyPr wrap="square" rtlCol="0">
            <a:spAutoFit/>
          </a:bodyPr>
          <a:lstStyle/>
          <a:p>
            <a:r>
              <a:rPr lang="ja-JP" altLang="en-US" sz="3600" dirty="0"/>
              <a:t>◆ </a:t>
            </a:r>
            <a:r>
              <a:rPr lang="en-US" altLang="ja-JP" sz="3600" dirty="0"/>
              <a:t>No stream drying in the vegetated area </a:t>
            </a:r>
            <a:r>
              <a:rPr lang="ja-JP" altLang="en-US" sz="3600" dirty="0"/>
              <a:t>⇒</a:t>
            </a:r>
            <a:r>
              <a:rPr lang="en-US" altLang="ja-JP" sz="3600" dirty="0"/>
              <a:t> high water retention</a:t>
            </a:r>
          </a:p>
          <a:p>
            <a:r>
              <a:rPr lang="ja-JP" altLang="en-US" sz="3600" dirty="0"/>
              <a:t>◆ </a:t>
            </a:r>
            <a:r>
              <a:rPr lang="en-US" altLang="ja-JP" sz="3600" dirty="0"/>
              <a:t>Spring discharge originates from local rainfall and is delayed by soil infiltration</a:t>
            </a:r>
          </a:p>
          <a:p>
            <a:r>
              <a:rPr lang="ja-JP" altLang="en-US" sz="3600" dirty="0"/>
              <a:t>◆ </a:t>
            </a:r>
            <a:r>
              <a:rPr lang="en-US" altLang="ja-JP" sz="3600" dirty="0"/>
              <a:t>Springs in the vegetated area, dissolved components are higher and more stable</a:t>
            </a:r>
          </a:p>
          <a:p>
            <a:r>
              <a:rPr lang="ja-JP" altLang="en-US" sz="3600" dirty="0">
                <a:solidFill>
                  <a:schemeClr val="accent5">
                    <a:lumMod val="20000"/>
                    <a:lumOff val="80000"/>
                  </a:schemeClr>
                </a:solidFill>
              </a:rPr>
              <a:t>◇</a:t>
            </a:r>
            <a:r>
              <a:rPr lang="ja-JP" altLang="en-US" sz="3600" dirty="0"/>
              <a:t> </a:t>
            </a:r>
            <a:r>
              <a:rPr lang="en-US" altLang="ja-JP" sz="3600" dirty="0"/>
              <a:t>²²²Rn: negatively correlated with discharge</a:t>
            </a:r>
            <a:r>
              <a:rPr lang="ja-JP" altLang="en-US" sz="3600" dirty="0"/>
              <a:t>　◆ </a:t>
            </a:r>
            <a:r>
              <a:rPr lang="en-US" altLang="ja-JP" sz="3600" dirty="0" err="1"/>
              <a:t>SiO</a:t>
            </a:r>
            <a:r>
              <a:rPr lang="en-US" altLang="ja-JP" sz="3600" dirty="0"/>
              <a:t>₂: minimal variation</a:t>
            </a:r>
          </a:p>
          <a:p>
            <a:r>
              <a:rPr lang="ja-JP" altLang="en-US" sz="3600" b="1" dirty="0">
                <a:solidFill>
                  <a:schemeClr val="accent5">
                    <a:lumMod val="20000"/>
                    <a:lumOff val="80000"/>
                  </a:schemeClr>
                </a:solidFill>
              </a:rPr>
              <a:t>◆ </a:t>
            </a:r>
            <a:r>
              <a:rPr lang="ja-JP" altLang="en-US" sz="3600" b="1" dirty="0">
                <a:solidFill>
                  <a:schemeClr val="accent1">
                    <a:lumMod val="20000"/>
                    <a:lumOff val="80000"/>
                  </a:schemeClr>
                </a:solidFill>
              </a:rPr>
              <a:t> </a:t>
            </a:r>
            <a:r>
              <a:rPr lang="ja-JP" altLang="en-US" sz="3600" b="1" dirty="0"/>
              <a:t>⇒ </a:t>
            </a:r>
            <a:r>
              <a:rPr lang="en-US" altLang="ja-JP" sz="3600" b="1" dirty="0"/>
              <a:t>Those indicates a contribution from bedrock groundwater</a:t>
            </a:r>
          </a:p>
          <a:p>
            <a:r>
              <a:rPr lang="ja-JP" altLang="en-US" sz="3600" b="1" dirty="0"/>
              <a:t>◇ </a:t>
            </a:r>
            <a:r>
              <a:rPr lang="en-US" altLang="ja-JP" sz="3600" b="1" dirty="0"/>
              <a:t>Bare area: The coarse sediment structure allows rainwater to infiltrate rapidly </a:t>
            </a:r>
          </a:p>
          <a:p>
            <a:r>
              <a:rPr lang="ja-JP" altLang="en-US" sz="3600" b="1" dirty="0">
                <a:solidFill>
                  <a:schemeClr val="accent5">
                    <a:lumMod val="20000"/>
                    <a:lumOff val="80000"/>
                  </a:schemeClr>
                </a:solidFill>
              </a:rPr>
              <a:t>◆ </a:t>
            </a:r>
            <a:r>
              <a:rPr lang="en-US" altLang="ja-JP" sz="3600" b="1" dirty="0"/>
              <a:t>and flow over the bedrock with minimal delay</a:t>
            </a:r>
          </a:p>
          <a:p>
            <a:r>
              <a:rPr lang="ja-JP" altLang="en-US" sz="3600" b="1" dirty="0"/>
              <a:t>◇ </a:t>
            </a:r>
            <a:r>
              <a:rPr lang="en-US" altLang="ja-JP" sz="3600" b="1" dirty="0"/>
              <a:t>Vegetated area: In contrast, well-developed soils reduce surface runoff, </a:t>
            </a:r>
          </a:p>
          <a:p>
            <a:r>
              <a:rPr lang="ja-JP" altLang="en-US" sz="3600" b="1" dirty="0">
                <a:solidFill>
                  <a:schemeClr val="accent5">
                    <a:lumMod val="20000"/>
                    <a:lumOff val="80000"/>
                  </a:schemeClr>
                </a:solidFill>
              </a:rPr>
              <a:t>◆ </a:t>
            </a:r>
            <a:r>
              <a:rPr lang="ja-JP" altLang="en-US" sz="3600" b="1" dirty="0">
                <a:solidFill>
                  <a:schemeClr val="accent1">
                    <a:lumMod val="20000"/>
                    <a:lumOff val="80000"/>
                  </a:schemeClr>
                </a:solidFill>
              </a:rPr>
              <a:t> </a:t>
            </a:r>
            <a:r>
              <a:rPr lang="en-US" altLang="ja-JP" sz="3600" b="1" dirty="0"/>
              <a:t>enhancing groundwater recharge into bedrock and leading to greater water </a:t>
            </a:r>
          </a:p>
          <a:p>
            <a:r>
              <a:rPr lang="ja-JP" altLang="en-US" sz="3600" b="1" dirty="0">
                <a:solidFill>
                  <a:schemeClr val="accent5">
                    <a:lumMod val="20000"/>
                    <a:lumOff val="80000"/>
                  </a:schemeClr>
                </a:solidFill>
              </a:rPr>
              <a:t>◆ </a:t>
            </a:r>
            <a:r>
              <a:rPr lang="ja-JP" altLang="en-US" sz="3600" b="1" dirty="0">
                <a:solidFill>
                  <a:schemeClr val="accent1">
                    <a:lumMod val="20000"/>
                    <a:lumOff val="80000"/>
                  </a:schemeClr>
                </a:solidFill>
              </a:rPr>
              <a:t> </a:t>
            </a:r>
            <a:r>
              <a:rPr lang="en-US" altLang="ja-JP" sz="3600" b="1" dirty="0"/>
              <a:t>storage capacity within the bedrock</a:t>
            </a:r>
            <a:endParaRPr kumimoji="1" lang="en-US" altLang="ja-JP" sz="3600" b="1" dirty="0"/>
          </a:p>
        </p:txBody>
      </p:sp>
      <p:sp>
        <p:nvSpPr>
          <p:cNvPr id="38" name="正方形/長方形 37">
            <a:extLst>
              <a:ext uri="{FF2B5EF4-FFF2-40B4-BE49-F238E27FC236}">
                <a16:creationId xmlns:a16="http://schemas.microsoft.com/office/drawing/2014/main" id="{A0A7ED76-A67A-E589-4CA9-3D3701F15633}"/>
              </a:ext>
            </a:extLst>
          </p:cNvPr>
          <p:cNvSpPr/>
          <p:nvPr/>
        </p:nvSpPr>
        <p:spPr>
          <a:xfrm>
            <a:off x="29362226" y="4419548"/>
            <a:ext cx="16867628" cy="2150690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dirty="0"/>
          </a:p>
        </p:txBody>
      </p:sp>
      <p:sp>
        <p:nvSpPr>
          <p:cNvPr id="39" name="テキスト ボックス 38">
            <a:extLst>
              <a:ext uri="{FF2B5EF4-FFF2-40B4-BE49-F238E27FC236}">
                <a16:creationId xmlns:a16="http://schemas.microsoft.com/office/drawing/2014/main" id="{44E410ED-E0E1-7557-FB1A-734797618FD2}"/>
              </a:ext>
            </a:extLst>
          </p:cNvPr>
          <p:cNvSpPr txBox="1"/>
          <p:nvPr/>
        </p:nvSpPr>
        <p:spPr>
          <a:xfrm>
            <a:off x="14974367" y="26962843"/>
            <a:ext cx="3841100" cy="923330"/>
          </a:xfrm>
          <a:prstGeom prst="rect">
            <a:avLst/>
          </a:prstGeom>
          <a:noFill/>
        </p:spPr>
        <p:txBody>
          <a:bodyPr wrap="square" rtlCol="0">
            <a:spAutoFit/>
          </a:bodyPr>
          <a:lstStyle/>
          <a:p>
            <a:r>
              <a:rPr lang="en-US" altLang="ja-JP" sz="5400" u="sng" dirty="0"/>
              <a:t>Ba</a:t>
            </a:r>
            <a:r>
              <a:rPr kumimoji="1" lang="en-US" altLang="ja-JP" sz="5400" u="sng" dirty="0"/>
              <a:t>re area</a:t>
            </a:r>
            <a:endParaRPr kumimoji="1" lang="ja-JP" altLang="en-US" sz="5400" u="sng" dirty="0"/>
          </a:p>
        </p:txBody>
      </p:sp>
      <p:sp>
        <p:nvSpPr>
          <p:cNvPr id="40" name="テキスト ボックス 39">
            <a:extLst>
              <a:ext uri="{FF2B5EF4-FFF2-40B4-BE49-F238E27FC236}">
                <a16:creationId xmlns:a16="http://schemas.microsoft.com/office/drawing/2014/main" id="{AD4A2DBC-F16A-13B2-714C-FC6520362498}"/>
              </a:ext>
            </a:extLst>
          </p:cNvPr>
          <p:cNvSpPr txBox="1"/>
          <p:nvPr/>
        </p:nvSpPr>
        <p:spPr>
          <a:xfrm>
            <a:off x="22511622" y="26890835"/>
            <a:ext cx="4744826" cy="923330"/>
          </a:xfrm>
          <a:prstGeom prst="rect">
            <a:avLst/>
          </a:prstGeom>
          <a:noFill/>
        </p:spPr>
        <p:txBody>
          <a:bodyPr wrap="square" rtlCol="0">
            <a:spAutoFit/>
          </a:bodyPr>
          <a:lstStyle/>
          <a:p>
            <a:r>
              <a:rPr kumimoji="1" lang="en-US" altLang="ja-JP" sz="5400" u="sng" dirty="0"/>
              <a:t>Veget</a:t>
            </a:r>
            <a:r>
              <a:rPr lang="en-US" altLang="ja-JP" sz="5400" u="sng" dirty="0"/>
              <a:t>at</a:t>
            </a:r>
            <a:r>
              <a:rPr kumimoji="1" lang="en-US" altLang="ja-JP" sz="5400" u="sng" dirty="0"/>
              <a:t>ed area</a:t>
            </a:r>
            <a:endParaRPr kumimoji="1" lang="ja-JP" altLang="en-US" sz="5400" u="sng" dirty="0"/>
          </a:p>
        </p:txBody>
      </p:sp>
      <p:pic>
        <p:nvPicPr>
          <p:cNvPr id="27" name="図 26">
            <a:extLst>
              <a:ext uri="{FF2B5EF4-FFF2-40B4-BE49-F238E27FC236}">
                <a16:creationId xmlns:a16="http://schemas.microsoft.com/office/drawing/2014/main" id="{3B28915E-E03E-E9C2-B917-B9C65A902E05}"/>
              </a:ext>
            </a:extLst>
          </p:cNvPr>
          <p:cNvPicPr>
            <a:picLocks noChangeAspect="1"/>
          </p:cNvPicPr>
          <p:nvPr/>
        </p:nvPicPr>
        <p:blipFill>
          <a:blip r:embed="rId15"/>
          <a:srcRect r="75413" b="89443"/>
          <a:stretch/>
        </p:blipFill>
        <p:spPr>
          <a:xfrm>
            <a:off x="20713512" y="5116590"/>
            <a:ext cx="2876287" cy="459877"/>
          </a:xfrm>
          <a:prstGeom prst="rect">
            <a:avLst/>
          </a:prstGeom>
        </p:spPr>
      </p:pic>
      <p:pic>
        <p:nvPicPr>
          <p:cNvPr id="5" name="図 4">
            <a:extLst>
              <a:ext uri="{FF2B5EF4-FFF2-40B4-BE49-F238E27FC236}">
                <a16:creationId xmlns:a16="http://schemas.microsoft.com/office/drawing/2014/main" id="{EB61E4A4-4498-26E9-7421-9C76AF0C3EB4}"/>
              </a:ext>
            </a:extLst>
          </p:cNvPr>
          <p:cNvPicPr>
            <a:picLocks noChangeAspect="1"/>
          </p:cNvPicPr>
          <p:nvPr/>
        </p:nvPicPr>
        <p:blipFill>
          <a:blip r:embed="rId16"/>
          <a:srcRect b="24774"/>
          <a:stretch/>
        </p:blipFill>
        <p:spPr>
          <a:xfrm>
            <a:off x="29409840" y="21274211"/>
            <a:ext cx="6390205" cy="4100178"/>
          </a:xfrm>
          <a:prstGeom prst="rect">
            <a:avLst/>
          </a:prstGeom>
        </p:spPr>
      </p:pic>
      <p:sp>
        <p:nvSpPr>
          <p:cNvPr id="61" name="テキスト ボックス 60">
            <a:extLst>
              <a:ext uri="{FF2B5EF4-FFF2-40B4-BE49-F238E27FC236}">
                <a16:creationId xmlns:a16="http://schemas.microsoft.com/office/drawing/2014/main" id="{D0D8F1DB-6214-89A3-6AE2-0FAADCE48F06}"/>
              </a:ext>
            </a:extLst>
          </p:cNvPr>
          <p:cNvSpPr txBox="1"/>
          <p:nvPr/>
        </p:nvSpPr>
        <p:spPr>
          <a:xfrm>
            <a:off x="29657133" y="20731246"/>
            <a:ext cx="11980500" cy="830997"/>
          </a:xfrm>
          <a:prstGeom prst="rect">
            <a:avLst/>
          </a:prstGeom>
          <a:noFill/>
        </p:spPr>
        <p:txBody>
          <a:bodyPr wrap="square" rtlCol="0">
            <a:spAutoFit/>
          </a:bodyPr>
          <a:lstStyle/>
          <a:p>
            <a:r>
              <a:rPr kumimoji="1" lang="en-US" altLang="ja-JP" sz="4800" dirty="0"/>
              <a:t>Spring in the vegetated area (down stream)</a:t>
            </a:r>
            <a:endParaRPr kumimoji="1" lang="ja-JP" altLang="en-US" sz="4800" dirty="0"/>
          </a:p>
        </p:txBody>
      </p:sp>
      <p:pic>
        <p:nvPicPr>
          <p:cNvPr id="70" name="図 69">
            <a:extLst>
              <a:ext uri="{FF2B5EF4-FFF2-40B4-BE49-F238E27FC236}">
                <a16:creationId xmlns:a16="http://schemas.microsoft.com/office/drawing/2014/main" id="{3F335D09-9E1F-AD01-5547-93A01CCBCD45}"/>
              </a:ext>
            </a:extLst>
          </p:cNvPr>
          <p:cNvPicPr>
            <a:picLocks noChangeAspect="1"/>
          </p:cNvPicPr>
          <p:nvPr/>
        </p:nvPicPr>
        <p:blipFill>
          <a:blip r:embed="rId17"/>
          <a:stretch>
            <a:fillRect/>
          </a:stretch>
        </p:blipFill>
        <p:spPr>
          <a:xfrm>
            <a:off x="36920320" y="25211757"/>
            <a:ext cx="4467530" cy="958998"/>
          </a:xfrm>
          <a:prstGeom prst="rect">
            <a:avLst/>
          </a:prstGeom>
        </p:spPr>
      </p:pic>
      <p:pic>
        <p:nvPicPr>
          <p:cNvPr id="73" name="図 72">
            <a:extLst>
              <a:ext uri="{FF2B5EF4-FFF2-40B4-BE49-F238E27FC236}">
                <a16:creationId xmlns:a16="http://schemas.microsoft.com/office/drawing/2014/main" id="{BBB1CCFF-BB99-E7B1-AD0B-C65F8DDF4F1B}"/>
              </a:ext>
            </a:extLst>
          </p:cNvPr>
          <p:cNvPicPr>
            <a:picLocks noChangeAspect="1"/>
          </p:cNvPicPr>
          <p:nvPr/>
        </p:nvPicPr>
        <p:blipFill>
          <a:blip r:embed="rId18"/>
          <a:stretch>
            <a:fillRect/>
          </a:stretch>
        </p:blipFill>
        <p:spPr>
          <a:xfrm>
            <a:off x="30669417" y="25259727"/>
            <a:ext cx="5077190" cy="911028"/>
          </a:xfrm>
          <a:prstGeom prst="rect">
            <a:avLst/>
          </a:prstGeom>
        </p:spPr>
      </p:pic>
      <p:sp>
        <p:nvSpPr>
          <p:cNvPr id="74" name="テキスト ボックス 73">
            <a:extLst>
              <a:ext uri="{FF2B5EF4-FFF2-40B4-BE49-F238E27FC236}">
                <a16:creationId xmlns:a16="http://schemas.microsoft.com/office/drawing/2014/main" id="{18852E63-58CA-58FC-8408-AD8DC2752CD7}"/>
              </a:ext>
            </a:extLst>
          </p:cNvPr>
          <p:cNvSpPr txBox="1"/>
          <p:nvPr/>
        </p:nvSpPr>
        <p:spPr>
          <a:xfrm>
            <a:off x="41613312" y="21172197"/>
            <a:ext cx="4468511" cy="4524315"/>
          </a:xfrm>
          <a:prstGeom prst="rect">
            <a:avLst/>
          </a:prstGeom>
          <a:noFill/>
        </p:spPr>
        <p:txBody>
          <a:bodyPr wrap="square" rtlCol="0">
            <a:spAutoFit/>
          </a:bodyPr>
          <a:lstStyle/>
          <a:p>
            <a:r>
              <a:rPr kumimoji="1" lang="en-US" altLang="ja-JP" sz="3200" dirty="0"/>
              <a:t>Increased discharge may have altered the flow path, causing the groundwater level to rise and enabling gas exchange with the soil gas phase, which may have led to a decrease in ²²²Rn concentration.</a:t>
            </a:r>
            <a:endParaRPr kumimoji="1" lang="ja-JP" altLang="en-US" sz="3200" dirty="0"/>
          </a:p>
        </p:txBody>
      </p:sp>
      <p:sp>
        <p:nvSpPr>
          <p:cNvPr id="77" name="正方形/長方形 76">
            <a:extLst>
              <a:ext uri="{FF2B5EF4-FFF2-40B4-BE49-F238E27FC236}">
                <a16:creationId xmlns:a16="http://schemas.microsoft.com/office/drawing/2014/main" id="{582927F0-987E-8A48-6E22-8EB844382A13}"/>
              </a:ext>
            </a:extLst>
          </p:cNvPr>
          <p:cNvSpPr/>
          <p:nvPr/>
        </p:nvSpPr>
        <p:spPr>
          <a:xfrm>
            <a:off x="14822657" y="26112682"/>
            <a:ext cx="15454982" cy="659530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dirty="0"/>
          </a:p>
        </p:txBody>
      </p:sp>
      <p:pic>
        <p:nvPicPr>
          <p:cNvPr id="6" name="図 5">
            <a:extLst>
              <a:ext uri="{FF2B5EF4-FFF2-40B4-BE49-F238E27FC236}">
                <a16:creationId xmlns:a16="http://schemas.microsoft.com/office/drawing/2014/main" id="{7236083C-A320-84CB-F8BE-CD31AF2A8AB4}"/>
              </a:ext>
            </a:extLst>
          </p:cNvPr>
          <p:cNvPicPr>
            <a:picLocks noChangeAspect="1"/>
          </p:cNvPicPr>
          <p:nvPr/>
        </p:nvPicPr>
        <p:blipFill>
          <a:blip r:embed="rId19"/>
          <a:stretch>
            <a:fillRect/>
          </a:stretch>
        </p:blipFill>
        <p:spPr>
          <a:xfrm>
            <a:off x="23471311" y="5209123"/>
            <a:ext cx="5625094" cy="4255776"/>
          </a:xfrm>
          <a:prstGeom prst="rect">
            <a:avLst/>
          </a:prstGeom>
        </p:spPr>
      </p:pic>
      <p:pic>
        <p:nvPicPr>
          <p:cNvPr id="15" name="図 14">
            <a:extLst>
              <a:ext uri="{FF2B5EF4-FFF2-40B4-BE49-F238E27FC236}">
                <a16:creationId xmlns:a16="http://schemas.microsoft.com/office/drawing/2014/main" id="{470502A0-5543-F990-5A6B-B43BA42DACD2}"/>
              </a:ext>
            </a:extLst>
          </p:cNvPr>
          <p:cNvPicPr>
            <a:picLocks noChangeAspect="1"/>
          </p:cNvPicPr>
          <p:nvPr/>
        </p:nvPicPr>
        <p:blipFill>
          <a:blip r:embed="rId20"/>
          <a:stretch>
            <a:fillRect/>
          </a:stretch>
        </p:blipFill>
        <p:spPr>
          <a:xfrm>
            <a:off x="3741119" y="1351472"/>
            <a:ext cx="2568811" cy="2568811"/>
          </a:xfrm>
          <a:prstGeom prst="rect">
            <a:avLst/>
          </a:prstGeom>
        </p:spPr>
      </p:pic>
      <p:pic>
        <p:nvPicPr>
          <p:cNvPr id="22" name="図 21">
            <a:extLst>
              <a:ext uri="{FF2B5EF4-FFF2-40B4-BE49-F238E27FC236}">
                <a16:creationId xmlns:a16="http://schemas.microsoft.com/office/drawing/2014/main" id="{C0BE8A32-0F18-8E14-64B6-81CF4C0D10B4}"/>
              </a:ext>
            </a:extLst>
          </p:cNvPr>
          <p:cNvPicPr>
            <a:picLocks noChangeAspect="1"/>
          </p:cNvPicPr>
          <p:nvPr/>
        </p:nvPicPr>
        <p:blipFill>
          <a:blip r:embed="rId21">
            <a:clrChange>
              <a:clrFrom>
                <a:srgbClr val="FFFFFF"/>
              </a:clrFrom>
              <a:clrTo>
                <a:srgbClr val="FFFFFF">
                  <a:alpha val="0"/>
                </a:srgbClr>
              </a:clrTo>
            </a:clrChange>
          </a:blip>
          <a:stretch>
            <a:fillRect/>
          </a:stretch>
        </p:blipFill>
        <p:spPr>
          <a:xfrm>
            <a:off x="140720" y="697865"/>
            <a:ext cx="3432345" cy="3438442"/>
          </a:xfrm>
          <a:prstGeom prst="rect">
            <a:avLst/>
          </a:prstGeom>
        </p:spPr>
      </p:pic>
      <p:pic>
        <p:nvPicPr>
          <p:cNvPr id="28" name="図 27">
            <a:extLst>
              <a:ext uri="{FF2B5EF4-FFF2-40B4-BE49-F238E27FC236}">
                <a16:creationId xmlns:a16="http://schemas.microsoft.com/office/drawing/2014/main" id="{6EDEA028-66DD-5C68-7791-98F3B07F19C9}"/>
              </a:ext>
            </a:extLst>
          </p:cNvPr>
          <p:cNvPicPr>
            <a:picLocks noChangeAspect="1"/>
          </p:cNvPicPr>
          <p:nvPr/>
        </p:nvPicPr>
        <p:blipFill>
          <a:blip r:embed="rId22"/>
          <a:stretch>
            <a:fillRect/>
          </a:stretch>
        </p:blipFill>
        <p:spPr>
          <a:xfrm>
            <a:off x="43273511" y="271430"/>
            <a:ext cx="2926370" cy="3897205"/>
          </a:xfrm>
          <a:prstGeom prst="rect">
            <a:avLst/>
          </a:prstGeom>
        </p:spPr>
      </p:pic>
      <p:pic>
        <p:nvPicPr>
          <p:cNvPr id="30" name="図 29">
            <a:extLst>
              <a:ext uri="{FF2B5EF4-FFF2-40B4-BE49-F238E27FC236}">
                <a16:creationId xmlns:a16="http://schemas.microsoft.com/office/drawing/2014/main" id="{166388A4-9DFE-99D9-68CC-603F55983FA7}"/>
              </a:ext>
            </a:extLst>
          </p:cNvPr>
          <p:cNvPicPr>
            <a:picLocks noChangeAspect="1"/>
          </p:cNvPicPr>
          <p:nvPr/>
        </p:nvPicPr>
        <p:blipFill>
          <a:blip r:embed="rId23"/>
          <a:stretch>
            <a:fillRect/>
          </a:stretch>
        </p:blipFill>
        <p:spPr>
          <a:xfrm>
            <a:off x="40420295" y="271997"/>
            <a:ext cx="2783304" cy="3897205"/>
          </a:xfrm>
          <a:prstGeom prst="rect">
            <a:avLst/>
          </a:prstGeom>
        </p:spPr>
      </p:pic>
      <p:pic>
        <p:nvPicPr>
          <p:cNvPr id="3" name="図 2">
            <a:extLst>
              <a:ext uri="{FF2B5EF4-FFF2-40B4-BE49-F238E27FC236}">
                <a16:creationId xmlns:a16="http://schemas.microsoft.com/office/drawing/2014/main" id="{75F24C87-7CAC-997F-EBB7-1324F94A602B}"/>
              </a:ext>
            </a:extLst>
          </p:cNvPr>
          <p:cNvPicPr>
            <a:picLocks noChangeAspect="1"/>
          </p:cNvPicPr>
          <p:nvPr/>
        </p:nvPicPr>
        <p:blipFill>
          <a:blip r:embed="rId24"/>
          <a:srcRect l="23" t="-428" r="52905" b="14841"/>
          <a:stretch/>
        </p:blipFill>
        <p:spPr>
          <a:xfrm>
            <a:off x="276817" y="18340913"/>
            <a:ext cx="7280726" cy="7613818"/>
          </a:xfrm>
          <a:prstGeom prst="rect">
            <a:avLst/>
          </a:prstGeom>
        </p:spPr>
      </p:pic>
      <p:sp>
        <p:nvSpPr>
          <p:cNvPr id="50" name="正方形/長方形 49">
            <a:extLst>
              <a:ext uri="{FF2B5EF4-FFF2-40B4-BE49-F238E27FC236}">
                <a16:creationId xmlns:a16="http://schemas.microsoft.com/office/drawing/2014/main" id="{1431A8C6-07C0-F2E8-F9EC-2161CFA93EC7}"/>
              </a:ext>
            </a:extLst>
          </p:cNvPr>
          <p:cNvSpPr/>
          <p:nvPr/>
        </p:nvSpPr>
        <p:spPr>
          <a:xfrm>
            <a:off x="310539" y="17313771"/>
            <a:ext cx="14286655" cy="861268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4176013" rtl="0" eaLnBrk="1" latinLnBrk="0" hangingPunct="1">
              <a:defRPr kumimoji="1" sz="8199" kern="1200">
                <a:solidFill>
                  <a:schemeClr val="tx1"/>
                </a:solidFill>
                <a:latin typeface="+mn-lt"/>
                <a:ea typeface="+mn-ea"/>
                <a:cs typeface="+mn-cs"/>
              </a:defRPr>
            </a:lvl1pPr>
            <a:lvl2pPr marL="2088006" algn="l" defTabSz="4176013" rtl="0" eaLnBrk="1" latinLnBrk="0" hangingPunct="1">
              <a:defRPr kumimoji="1" sz="8199" kern="1200">
                <a:solidFill>
                  <a:schemeClr val="tx1"/>
                </a:solidFill>
                <a:latin typeface="+mn-lt"/>
                <a:ea typeface="+mn-ea"/>
                <a:cs typeface="+mn-cs"/>
              </a:defRPr>
            </a:lvl2pPr>
            <a:lvl3pPr marL="4176013" algn="l" defTabSz="4176013" rtl="0" eaLnBrk="1" latinLnBrk="0" hangingPunct="1">
              <a:defRPr kumimoji="1" sz="8199" kern="1200">
                <a:solidFill>
                  <a:schemeClr val="tx1"/>
                </a:solidFill>
                <a:latin typeface="+mn-lt"/>
                <a:ea typeface="+mn-ea"/>
                <a:cs typeface="+mn-cs"/>
              </a:defRPr>
            </a:lvl3pPr>
            <a:lvl4pPr marL="6264020" algn="l" defTabSz="4176013" rtl="0" eaLnBrk="1" latinLnBrk="0" hangingPunct="1">
              <a:defRPr kumimoji="1" sz="8199" kern="1200">
                <a:solidFill>
                  <a:schemeClr val="tx1"/>
                </a:solidFill>
                <a:latin typeface="+mn-lt"/>
                <a:ea typeface="+mn-ea"/>
                <a:cs typeface="+mn-cs"/>
              </a:defRPr>
            </a:lvl4pPr>
            <a:lvl5pPr marL="8352026" algn="l" defTabSz="4176013" rtl="0" eaLnBrk="1" latinLnBrk="0" hangingPunct="1">
              <a:defRPr kumimoji="1" sz="8199" kern="1200">
                <a:solidFill>
                  <a:schemeClr val="tx1"/>
                </a:solidFill>
                <a:latin typeface="+mn-lt"/>
                <a:ea typeface="+mn-ea"/>
                <a:cs typeface="+mn-cs"/>
              </a:defRPr>
            </a:lvl5pPr>
            <a:lvl6pPr marL="10440032" algn="l" defTabSz="4176013" rtl="0" eaLnBrk="1" latinLnBrk="0" hangingPunct="1">
              <a:defRPr kumimoji="1" sz="8199" kern="1200">
                <a:solidFill>
                  <a:schemeClr val="tx1"/>
                </a:solidFill>
                <a:latin typeface="+mn-lt"/>
                <a:ea typeface="+mn-ea"/>
                <a:cs typeface="+mn-cs"/>
              </a:defRPr>
            </a:lvl6pPr>
            <a:lvl7pPr marL="12528039" algn="l" defTabSz="4176013" rtl="0" eaLnBrk="1" latinLnBrk="0" hangingPunct="1">
              <a:defRPr kumimoji="1" sz="8199" kern="1200">
                <a:solidFill>
                  <a:schemeClr val="tx1"/>
                </a:solidFill>
                <a:latin typeface="+mn-lt"/>
                <a:ea typeface="+mn-ea"/>
                <a:cs typeface="+mn-cs"/>
              </a:defRPr>
            </a:lvl7pPr>
            <a:lvl8pPr marL="14616045" algn="l" defTabSz="4176013" rtl="0" eaLnBrk="1" latinLnBrk="0" hangingPunct="1">
              <a:defRPr kumimoji="1" sz="8199" kern="1200">
                <a:solidFill>
                  <a:schemeClr val="tx1"/>
                </a:solidFill>
                <a:latin typeface="+mn-lt"/>
                <a:ea typeface="+mn-ea"/>
                <a:cs typeface="+mn-cs"/>
              </a:defRPr>
            </a:lvl8pPr>
            <a:lvl9pPr marL="16704051" algn="l" defTabSz="4176013" rtl="0" eaLnBrk="1" latinLnBrk="0" hangingPunct="1">
              <a:defRPr kumimoji="1" sz="8199" kern="1200">
                <a:solidFill>
                  <a:schemeClr val="tx1"/>
                </a:solidFill>
                <a:latin typeface="+mn-lt"/>
                <a:ea typeface="+mn-ea"/>
                <a:cs typeface="+mn-cs"/>
              </a:defRPr>
            </a:lvl9pPr>
          </a:lstStyle>
          <a:p>
            <a:pPr algn="ctr"/>
            <a:endParaRPr kumimoji="1" lang="ja-JP" altLang="en-US" sz="8198" dirty="0">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6E663CBB-499B-3D0F-BA49-EEF7DF5EBD13}"/>
              </a:ext>
            </a:extLst>
          </p:cNvPr>
          <p:cNvPicPr>
            <a:picLocks noChangeAspect="1"/>
          </p:cNvPicPr>
          <p:nvPr/>
        </p:nvPicPr>
        <p:blipFill>
          <a:blip r:embed="rId25"/>
          <a:srcRect l="59741" t="33281" r="3802" b="51007"/>
          <a:stretch/>
        </p:blipFill>
        <p:spPr>
          <a:xfrm>
            <a:off x="7633397" y="19986620"/>
            <a:ext cx="4378258" cy="1388660"/>
          </a:xfrm>
          <a:prstGeom prst="rect">
            <a:avLst/>
          </a:prstGeom>
        </p:spPr>
      </p:pic>
      <p:pic>
        <p:nvPicPr>
          <p:cNvPr id="17" name="図 16">
            <a:extLst>
              <a:ext uri="{FF2B5EF4-FFF2-40B4-BE49-F238E27FC236}">
                <a16:creationId xmlns:a16="http://schemas.microsoft.com/office/drawing/2014/main" id="{F6D93CAB-8798-6A1B-B1AF-E3D9A50B3D65}"/>
              </a:ext>
            </a:extLst>
          </p:cNvPr>
          <p:cNvPicPr>
            <a:picLocks noChangeAspect="1"/>
          </p:cNvPicPr>
          <p:nvPr/>
        </p:nvPicPr>
        <p:blipFill>
          <a:blip r:embed="rId25"/>
          <a:srcRect l="60058" t="2814" r="3485" b="81474"/>
          <a:stretch/>
        </p:blipFill>
        <p:spPr>
          <a:xfrm>
            <a:off x="7531746" y="17745819"/>
            <a:ext cx="4378258" cy="1388660"/>
          </a:xfrm>
          <a:prstGeom prst="rect">
            <a:avLst/>
          </a:prstGeom>
        </p:spPr>
      </p:pic>
      <p:pic>
        <p:nvPicPr>
          <p:cNvPr id="32" name="図 31">
            <a:extLst>
              <a:ext uri="{FF2B5EF4-FFF2-40B4-BE49-F238E27FC236}">
                <a16:creationId xmlns:a16="http://schemas.microsoft.com/office/drawing/2014/main" id="{B444E940-35A1-7E1E-7BD0-7495EA749E41}"/>
              </a:ext>
            </a:extLst>
          </p:cNvPr>
          <p:cNvPicPr>
            <a:picLocks noChangeAspect="1"/>
          </p:cNvPicPr>
          <p:nvPr/>
        </p:nvPicPr>
        <p:blipFill>
          <a:blip r:embed="rId26"/>
          <a:stretch>
            <a:fillRect/>
          </a:stretch>
        </p:blipFill>
        <p:spPr>
          <a:xfrm>
            <a:off x="11508815" y="17253834"/>
            <a:ext cx="3237988" cy="4154678"/>
          </a:xfrm>
          <a:prstGeom prst="rect">
            <a:avLst/>
          </a:prstGeom>
        </p:spPr>
      </p:pic>
    </p:spTree>
    <p:extLst>
      <p:ext uri="{BB962C8B-B14F-4D97-AF65-F5344CB8AC3E}">
        <p14:creationId xmlns:p14="http://schemas.microsoft.com/office/powerpoint/2010/main" val="17457124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BFC722637083E4EAE2144E007666A8C" ma:contentTypeVersion="12" ma:contentTypeDescription="新しいドキュメントを作成します。" ma:contentTypeScope="" ma:versionID="2d4930b2b1bfa2f4eac81460768ff06f">
  <xsd:schema xmlns:xsd="http://www.w3.org/2001/XMLSchema" xmlns:xs="http://www.w3.org/2001/XMLSchema" xmlns:p="http://schemas.microsoft.com/office/2006/metadata/properties" xmlns:ns2="5a1c560a-7178-4360-8afe-664361d0402f" xmlns:ns3="82ce76bd-2fe3-42c4-a3f3-1a1cd0f75ba9" targetNamespace="http://schemas.microsoft.com/office/2006/metadata/properties" ma:root="true" ma:fieldsID="4a51e92d0f06c74ac64171d0571d5b01" ns2:_="" ns3:_="">
    <xsd:import namespace="5a1c560a-7178-4360-8afe-664361d0402f"/>
    <xsd:import namespace="82ce76bd-2fe3-42c4-a3f3-1a1cd0f75b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c560a-7178-4360-8afe-664361d04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8b776963-968e-4bb4-9b6d-4ae66a33e3f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e76bd-2fe3-42c4-a3f3-1a1cd0f75ba9"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1c560a-7178-4360-8afe-664361d040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4184F5-278F-4C16-8100-4375FDAFACE4}">
  <ds:schemaRefs>
    <ds:schemaRef ds:uri="http://schemas.microsoft.com/sharepoint/v3/contenttype/forms"/>
  </ds:schemaRefs>
</ds:datastoreItem>
</file>

<file path=customXml/itemProps2.xml><?xml version="1.0" encoding="utf-8"?>
<ds:datastoreItem xmlns:ds="http://schemas.openxmlformats.org/officeDocument/2006/customXml" ds:itemID="{1C47A24D-1B7A-4D2B-BF56-7CCDDFA9B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1c560a-7178-4360-8afe-664361d0402f"/>
    <ds:schemaRef ds:uri="82ce76bd-2fe3-42c4-a3f3-1a1cd0f75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59638B-ECA6-4B39-9952-1C1EB6CBC906}">
  <ds:schemaRefs>
    <ds:schemaRef ds:uri="http://schemas.microsoft.com/office/infopath/2007/PartnerControls"/>
    <ds:schemaRef ds:uri="82ce76bd-2fe3-42c4-a3f3-1a1cd0f75ba9"/>
    <ds:schemaRef ds:uri="http://purl.org/dc/terms/"/>
    <ds:schemaRef ds:uri="5a1c560a-7178-4360-8afe-664361d0402f"/>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21703</TotalTime>
  <Words>1167</Words>
  <Application>Microsoft Office PowerPoint</Application>
  <PresentationFormat>ユーザー設定</PresentationFormat>
  <Paragraphs>86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游ゴシック</vt:lpstr>
      <vt:lpstr>Arial</vt:lpstr>
      <vt:lpstr>Calibri</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atsu</dc:creator>
  <cp:lastModifiedBy>和音 谷</cp:lastModifiedBy>
  <cp:revision>501</cp:revision>
  <cp:lastPrinted>2025-04-22T10:01:31Z</cp:lastPrinted>
  <dcterms:created xsi:type="dcterms:W3CDTF">2014-04-19T14:51:24Z</dcterms:created>
  <dcterms:modified xsi:type="dcterms:W3CDTF">2025-04-22T11:57:25Z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0x010100EBFC722637083E4EAE2144E007666A8C</vt:lpwstr>
  </property>
  <property fmtid="{D5CDD505-2E9C-101B-9397-08002B2CF9AE}" pid="3" name="MediaServiceImageTags">
    <vt:lpwstr/>
  </property>
</Properties>
</file>