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427" r:id="rId3"/>
    <p:sldId id="421" r:id="rId4"/>
    <p:sldId id="269" r:id="rId5"/>
    <p:sldId id="278" r:id="rId6"/>
    <p:sldId id="275" r:id="rId7"/>
    <p:sldId id="319" r:id="rId8"/>
    <p:sldId id="276" r:id="rId9"/>
    <p:sldId id="350" r:id="rId10"/>
    <p:sldId id="358" r:id="rId11"/>
    <p:sldId id="347" r:id="rId12"/>
    <p:sldId id="351" r:id="rId13"/>
    <p:sldId id="348" r:id="rId14"/>
    <p:sldId id="333" r:id="rId15"/>
    <p:sldId id="361" r:id="rId16"/>
    <p:sldId id="355" r:id="rId17"/>
    <p:sldId id="423" r:id="rId18"/>
    <p:sldId id="356" r:id="rId19"/>
    <p:sldId id="349" r:id="rId20"/>
    <p:sldId id="4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FFFFF"/>
    <a:srgbClr val="F2F2F2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4"/>
    <p:restoredTop sz="89796"/>
  </p:normalViewPr>
  <p:slideViewPr>
    <p:cSldViewPr snapToGrid="0">
      <p:cViewPr varScale="1">
        <p:scale>
          <a:sx n="114" d="100"/>
          <a:sy n="114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2433-EABC-5D4D-BB21-E0CFC6B3AED8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E2C6E-93BB-344A-848A-DA320B8BC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5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2BAA-34BB-0FF1-7AA7-FE563C29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5AF209-2045-2107-5A0A-74F3C2D02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BC03A-AEF1-AD5F-AAE5-CAB3BC46C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61CA-AB37-8EF4-0E4E-18C33AD54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8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535C-1210-8F86-8A71-659139FC9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A49CE-D6C3-A757-0277-EAACA04F6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0E3AB-0C6A-0D30-7DA1-0523F4BF8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A5EEE-3974-DB8C-3EB7-CC3210E34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5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04D30-8099-AB1B-489F-A7A64332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F0E12-AA61-3289-8F52-7D71BBEFC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D490F-9CE5-35C4-CD9E-5A091A6B3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600F6-5871-8562-4A3B-A6F54C833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86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56379-44B6-A19F-5641-0C5D923D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B0E84-36C3-CFF9-1ED5-E910AF497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765BA-E4F4-76AB-E7EF-ED5EDE89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A1A4-B172-13D1-0E8C-C6AF31B4C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6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1F211-52AA-91E3-D695-808E5C8D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94C4C-08C2-44D2-5E90-7B385D52A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4E55A-CF7A-7586-5DA2-1D04D12B6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4BC30-FB1F-D8CD-5DA9-FD5A18E42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78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86E2E-D723-9A01-2012-A053738A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11FF1-C1E7-783B-F258-FB49921CC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AB1CB-49C1-E7A0-9E95-C540851CF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8E4DD-37C8-A08C-4E91-CFCCE4C89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82012-1633-44B2-CBDA-11AE6A59C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A15A4-FBE9-F88C-E5D6-113A0D404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93661-103C-2E69-7ECD-85CE30A58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0496-233E-CA7A-7049-25E51D484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99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D4FEF-B253-DDCB-B9AF-A0E7B886D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4F93A-B985-6778-A3F3-DC7F42E23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67D1E-F7CC-6FF7-587C-152361987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2E70D-6FA3-BA50-726D-C934395C5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38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03BE-5C79-2E71-9F33-111B73E4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EAE1E-7C38-BD6C-BC30-9F50F4932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F33A0-794A-4BDA-BA9F-2D7941203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8BCBE-ACC8-2511-9D5C-71214695D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7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F0351-ACAF-5213-7B13-077C73105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24BF5-02E8-2778-03E1-FB0558411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CDAA6-3D7B-8EF4-629F-430F13A58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A0A1E-D4C2-D06D-9E40-3711F6D9A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5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47E57-20E2-BAB4-8BE9-B789DAAE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756BD-1A82-D05D-0F6C-FF73584DA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B0B98-C785-1F51-89DD-3FEBE9CEB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799A-71B0-4E2A-71FF-A8DB1C4A5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8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5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000000"/>
              </a:solidFill>
              <a:effectLst/>
              <a:latin typeface="Cormorant 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29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8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0C90C-9A93-F9D7-E461-A84DA54DE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003F3-EDAC-6CE2-8744-E67774175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B62E6-94CC-1B38-45DE-D6C9084AE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C299C-D8AD-065F-808C-E7FBC65B1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E2C6E-93BB-344A-848A-DA320B8BCE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6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2DF1CC-8743-1F48-820B-0031F08575BF}"/>
              </a:ext>
            </a:extLst>
          </p:cNvPr>
          <p:cNvSpPr/>
          <p:nvPr userDrawn="1"/>
        </p:nvSpPr>
        <p:spPr>
          <a:xfrm>
            <a:off x="0" y="-1"/>
            <a:ext cx="405245" cy="22559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07C4C-C526-404C-B0A1-06E26291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0AB76C-63CA-1445-9F8A-6869DB75EA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B4406-2D47-F24E-B9A1-D70E55DF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E24F-EF00-A649-A75D-D8B03B65886A}" type="datetime1">
              <a:rPr lang="en-GB" smtClean="0"/>
              <a:t>27/04/2025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2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7C3D3-246B-AEF7-EDE5-823591F0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8E50B-18A1-CC22-C658-E5432001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CE66E-5839-6C9B-4233-A3186513E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B61B5-1EC7-ADFE-7280-F6AD3FC7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EE95-787E-574C-A213-94542048DE87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175D7-5040-F23B-B482-C6D536CA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9937-A8F2-51D8-A139-36BAE22B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4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58242-2931-8270-7DBA-7B2C85E1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78C6E-9B87-D811-F546-9B09FF342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95EC7-ADE2-EA2A-38F6-595D73CA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46554-BEA1-3A4E-8227-AECFF72E07FE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C30AB-3CAE-9F16-1647-009FC714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BCD37-C9A6-1E01-C403-95610325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0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F0725-2741-D54A-83CB-3EB12B7D0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1C03-45DE-D698-0EF7-2EBFB5D6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D2E89-BFF0-F6D7-4EFB-7B265377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A231-5C46-3249-B0B6-43F40D20A23F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4863D-A3AC-3568-164A-F06F252B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03F8D-E56A-5B04-0A2F-BF1A572E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0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158A-5AEE-72CB-04DA-EEBFF68A9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F061C-9F55-7450-9043-79272265C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ABBA9-E72C-0CEC-5434-0B1FD2A9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0E83A-5728-6246-8FF4-8C4017DC9E31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30E2-4710-FC0C-1DE7-332600EC1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95E78-3F31-CDA4-173B-DA59BA34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6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C98C-29C7-399E-A0CC-E5B0DE5D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6BD3-0A89-3F7D-1D60-58B320411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F5232-B0A3-B22B-DED2-6D4F86AD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42B7-9564-1E48-9889-72867370F64D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5C2E4-56C5-5472-20FB-34527A35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CDD7-F80B-D7F6-A645-BB627FFF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5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C221-BC34-E9D1-1145-54CF823B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6C06-DA31-9FFA-3108-831AE8027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83F6-17D8-CF9A-0F95-C5C2A5B8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9ABD4-4AE3-4C45-9644-13B0DB262393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F9F2D-2DC2-800A-F22B-ACBA47F8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5B922-3306-7029-D023-3B6F95BD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4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19B43-171F-E73C-F3AF-C3B987D6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9E8C-6DB1-2AAE-1C36-A4F7F0BCD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63A9F-7D51-1242-A1F7-13A31BAC7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7C5CF-0902-E0D1-B631-EE0BE546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58AF-266E-0649-8BFF-175F4A03E496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70A9F-D701-8A76-A00F-687120C7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538F2-918C-70F9-B7F0-D8B8AF7D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85F6-57C8-CD93-25BF-EC67E890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0AACE-7EA8-C521-E315-7EC200FCE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609F3-C687-E3E5-61E2-98D0D9A47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5116C-DF83-6AF6-7626-F9672D194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1EEE2E-ECC2-902E-2ECF-1291A776B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3A61C8-8A7A-7929-7683-22104C41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2775-5045-394C-88A9-4DCFBD7C9936}" type="datetime1">
              <a:rPr lang="en-GB" smtClean="0"/>
              <a:t>27/04/2025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0B1478-EDAF-8C88-586D-7B4B1DE4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B8979-AD74-6B44-9089-8A88277A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C656-0D63-A6D2-A356-2F317D04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7CBA2-0F31-4138-D12B-5D8FAB43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BE31-0657-6C49-8517-BE0FC2309468}" type="datetime1">
              <a:rPr lang="en-GB" smtClean="0"/>
              <a:t>27/04/2025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17B31-73F9-D3CE-ABF9-8F096D77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5E6C7-DFF7-190B-9BFC-F98D0E89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8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83E2D-4C05-4DCE-7C1A-82152F93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6E4-514E-D24C-B866-377BF7276295}" type="datetime1">
              <a:rPr lang="en-GB" smtClean="0"/>
              <a:t>27/04/2025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B790-2823-C720-7C58-C881261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1CEFF-9824-34C0-4B03-B2D87E8B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B35C-5825-FDC9-27D2-0CC5683C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3A96F-DBFA-C55B-0274-C556BE60D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1BBA9-2F26-4446-5C02-5B03914B3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06F98-4E45-8E5F-EB5F-6394B5D6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F057-1091-B141-9F4B-9E7B8641B6F9}" type="datetime1">
              <a:rPr lang="en-GB" smtClean="0"/>
              <a:t>27/04/2025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CAF4C-8CB3-34C7-A6BF-DE1CA4F8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263C-BED7-75CD-B631-F1D2900E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B1CAD-B0EC-3AD6-92C6-7B766FD7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899B1-681E-477E-95A0-15920BB8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6DE57-A173-17E2-759D-AB9550B61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D5F5-D319-E545-A5DF-5FFD864DDE3A}" type="datetime1">
              <a:rPr lang="en-GB" smtClean="0"/>
              <a:t>27/04/2025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391CE-0644-5589-94AF-CF4B5E77DB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EE619-E18A-2E39-7CAF-102921A44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2724-E802-5D4B-9695-2B95A49C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6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270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7.png"/><Relationship Id="rId10" Type="http://schemas.openxmlformats.org/officeDocument/2006/relationships/image" Target="../media/image45.jpeg"/><Relationship Id="rId4" Type="http://schemas.openxmlformats.org/officeDocument/2006/relationships/image" Target="../media/image280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4698" y="891540"/>
            <a:ext cx="9013053" cy="5071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3AB16-99C7-3FA7-667F-459456C123A2}"/>
              </a:ext>
            </a:extLst>
          </p:cNvPr>
          <p:cNvSpPr/>
          <p:nvPr/>
        </p:nvSpPr>
        <p:spPr>
          <a:xfrm>
            <a:off x="0" y="0"/>
            <a:ext cx="12191999" cy="1062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F7174-71C9-034A-ED04-AE199668B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07" y="50334"/>
            <a:ext cx="10357305" cy="594311"/>
          </a:xfrm>
          <a:noFill/>
        </p:spPr>
        <p:txBody>
          <a:bodyPr>
            <a:normAutofit/>
          </a:bodyPr>
          <a:lstStyle/>
          <a:p>
            <a:pPr defTabSz="667512"/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Channels or waves: controls on melt migration through the upper mantle</a:t>
            </a:r>
            <a:endParaRPr lang="en-US" sz="3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0714F-FA8F-FB51-F27B-F8D0AAD95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714" y="643087"/>
            <a:ext cx="9013053" cy="371996"/>
          </a:xfrm>
          <a:noFill/>
        </p:spPr>
        <p:txBody>
          <a:bodyPr>
            <a:normAutofit/>
          </a:bodyPr>
          <a:lstStyle/>
          <a:p>
            <a:pPr defTabSz="667512">
              <a:spcBef>
                <a:spcPts val="73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 Huang, John Rudge, David Rees Jones</a:t>
            </a: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C568E-CBE8-92AD-2138-7C3976BC8AC5}"/>
              </a:ext>
            </a:extLst>
          </p:cNvPr>
          <p:cNvSpPr txBox="1"/>
          <p:nvPr/>
        </p:nvSpPr>
        <p:spPr>
          <a:xfrm>
            <a:off x="5852009" y="6527692"/>
            <a:ext cx="1432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Apr 2025</a:t>
            </a:r>
            <a:endParaRPr lang="en-GB" sz="2400" dirty="0"/>
          </a:p>
        </p:txBody>
      </p:sp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4B24E529-1BF8-FF3E-9368-6498E124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" y="71768"/>
            <a:ext cx="1804897" cy="9445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92C9-CD58-77A7-8432-8BFACD47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2724-E802-5D4B-9695-2B95A49C66E0}" type="slidenum">
              <a:rPr lang="en-US" smtClean="0"/>
              <a:t>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10FD75-F28A-7ACD-31FE-756F754806B7}"/>
              </a:ext>
            </a:extLst>
          </p:cNvPr>
          <p:cNvSpPr txBox="1">
            <a:spLocks/>
          </p:cNvSpPr>
          <p:nvPr/>
        </p:nvSpPr>
        <p:spPr>
          <a:xfrm>
            <a:off x="185047" y="1191816"/>
            <a:ext cx="6735842" cy="89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latin typeface="+mn-lt"/>
              </a:rPr>
              <a:t>Melt transport paths from depth to surface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5132B-FF0A-8874-254E-4907D55FA9CE}"/>
              </a:ext>
            </a:extLst>
          </p:cNvPr>
          <p:cNvSpPr txBox="1"/>
          <p:nvPr/>
        </p:nvSpPr>
        <p:spPr>
          <a:xfrm>
            <a:off x="1806160" y="444279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7 km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2C0237-CCC0-CC33-E094-9A88D5D6EB48}"/>
              </a:ext>
            </a:extLst>
          </p:cNvPr>
          <p:cNvGrpSpPr/>
          <p:nvPr/>
        </p:nvGrpSpPr>
        <p:grpSpPr>
          <a:xfrm>
            <a:off x="635565" y="1900318"/>
            <a:ext cx="7374846" cy="4424244"/>
            <a:chOff x="635565" y="1900318"/>
            <a:chExt cx="7374846" cy="44242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66AE03-5B41-DF44-6DB8-FA627BD3E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27"/>
            <a:stretch/>
          </p:blipFill>
          <p:spPr>
            <a:xfrm>
              <a:off x="757865" y="1900318"/>
              <a:ext cx="5619054" cy="40733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22C30A-8D76-28BC-3CD0-572C2F926B6C}"/>
                </a:ext>
              </a:extLst>
            </p:cNvPr>
            <p:cNvSpPr txBox="1"/>
            <p:nvPr/>
          </p:nvSpPr>
          <p:spPr>
            <a:xfrm>
              <a:off x="635565" y="598600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Tarbuck and </a:t>
              </a:r>
              <a:r>
                <a:rPr lang="en-US" sz="1600" dirty="0" err="1"/>
                <a:t>Lutgens</a:t>
              </a:r>
              <a:r>
                <a:rPr lang="en-US" sz="1600" dirty="0"/>
                <a:t> (2005)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D8284D-142A-403B-B8F4-4975EE540C29}"/>
                </a:ext>
              </a:extLst>
            </p:cNvPr>
            <p:cNvSpPr txBox="1"/>
            <p:nvPr/>
          </p:nvSpPr>
          <p:spPr>
            <a:xfrm>
              <a:off x="4386598" y="3752538"/>
              <a:ext cx="3623813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ysClr val="windowText" lastClr="000000"/>
                  </a:solidFill>
                </a:rPr>
                <a:t>Brittle fracture – Dikes (</a:t>
              </a:r>
              <a:r>
                <a:rPr lang="en-US" sz="2000" dirty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~</a:t>
              </a:r>
              <a:r>
                <a:rPr lang="en-US" sz="2000" dirty="0">
                  <a:solidFill>
                    <a:sysClr val="windowText" lastClr="000000"/>
                  </a:solidFill>
                </a:rPr>
                <a:t>10 km)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ACF93-4B08-0F5E-AF05-A417C61A1E50}"/>
                </a:ext>
              </a:extLst>
            </p:cNvPr>
            <p:cNvSpPr txBox="1"/>
            <p:nvPr/>
          </p:nvSpPr>
          <p:spPr>
            <a:xfrm>
              <a:off x="4398647" y="4369120"/>
              <a:ext cx="2011641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ysClr val="windowText" lastClr="000000"/>
                  </a:solidFill>
                </a:rPr>
                <a:t>Channelized flow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29E83-6BF7-376B-EFC7-03C32A4A6155}"/>
                </a:ext>
              </a:extLst>
            </p:cNvPr>
            <p:cNvSpPr txBox="1"/>
            <p:nvPr/>
          </p:nvSpPr>
          <p:spPr>
            <a:xfrm>
              <a:off x="4440121" y="5272432"/>
              <a:ext cx="3455946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ysClr val="windowText" lastClr="000000"/>
                  </a:solidFill>
                </a:rPr>
                <a:t>Diffuse</a:t>
              </a:r>
              <a:r>
                <a:rPr lang="zh-CN" altLang="en-US" sz="2000" dirty="0">
                  <a:solidFill>
                    <a:sysClr val="windowText" lastClr="000000"/>
                  </a:solidFill>
                </a:rPr>
                <a:t> </a:t>
              </a:r>
              <a:r>
                <a:rPr lang="en-US" altLang="zh-CN" sz="2000" dirty="0">
                  <a:solidFill>
                    <a:sysClr val="windowText" lastClr="000000"/>
                  </a:solidFill>
                </a:rPr>
                <a:t>p</a:t>
              </a:r>
              <a:r>
                <a:rPr lang="en-US" sz="2000" dirty="0">
                  <a:solidFill>
                    <a:sysClr val="windowText" lastClr="000000"/>
                  </a:solidFill>
                </a:rPr>
                <a:t>orous flow (&gt; 100 km)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54D6E5-2CF7-62DC-95EF-B7F513CCA5D3}"/>
                </a:ext>
              </a:extLst>
            </p:cNvPr>
            <p:cNvSpPr/>
            <p:nvPr/>
          </p:nvSpPr>
          <p:spPr>
            <a:xfrm>
              <a:off x="4214034" y="4235199"/>
              <a:ext cx="2354347" cy="7471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8E65C23-1F48-A06D-2BB4-A0DBD5DE44BD}"/>
              </a:ext>
            </a:extLst>
          </p:cNvPr>
          <p:cNvSpPr txBox="1">
            <a:spLocks/>
          </p:cNvSpPr>
          <p:nvPr/>
        </p:nvSpPr>
        <p:spPr>
          <a:xfrm>
            <a:off x="7737937" y="1144993"/>
            <a:ext cx="6735841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+mn-lt"/>
              </a:rPr>
              <a:t>Reaction-infiltration instability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D7E0B0-1DC8-24A1-465F-6E5702D9F2C7}"/>
              </a:ext>
            </a:extLst>
          </p:cNvPr>
          <p:cNvGrpSpPr/>
          <p:nvPr/>
        </p:nvGrpSpPr>
        <p:grpSpPr>
          <a:xfrm>
            <a:off x="6811838" y="1950653"/>
            <a:ext cx="6764396" cy="400110"/>
            <a:chOff x="4615554" y="2324304"/>
            <a:chExt cx="6764396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671085-E1DD-B286-7699-0CBAB5CED7CE}"/>
                </a:ext>
              </a:extLst>
            </p:cNvPr>
            <p:cNvSpPr txBox="1"/>
            <p:nvPr/>
          </p:nvSpPr>
          <p:spPr>
            <a:xfrm>
              <a:off x="4615554" y="2324304"/>
              <a:ext cx="67643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GB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Melt</a:t>
              </a:r>
              <a:r>
                <a:rPr kumimoji="0" lang="en-US" altLang="zh-CN" sz="20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Pyroxene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            </a:t>
              </a:r>
              <a:r>
                <a:rPr kumimoji="0" lang="en-GB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Melt</a:t>
              </a:r>
              <a:r>
                <a:rPr kumimoji="0" lang="en-US" altLang="zh-CN" sz="20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Olivine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 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endPara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0AF414-F041-CB05-8BD6-2DB4B030A3E5}"/>
                </a:ext>
              </a:extLst>
            </p:cNvPr>
            <p:cNvCxnSpPr/>
            <p:nvPr/>
          </p:nvCxnSpPr>
          <p:spPr>
            <a:xfrm>
              <a:off x="7057558" y="2533004"/>
              <a:ext cx="70713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858068B-DE32-B207-B7DE-F7CF0B5F5CF6}"/>
              </a:ext>
            </a:extLst>
          </p:cNvPr>
          <p:cNvSpPr txBox="1"/>
          <p:nvPr/>
        </p:nvSpPr>
        <p:spPr>
          <a:xfrm>
            <a:off x="7685088" y="6119369"/>
            <a:ext cx="4506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Oman Ophiolite </a:t>
            </a:r>
            <a:r>
              <a:rPr lang="en-US" sz="1600" dirty="0"/>
              <a:t>(Braun and Kelemen, 2002)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E4ED831-51C8-5ACF-3769-7988F2AA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663" y="182685"/>
            <a:ext cx="780488" cy="61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4A744E-9F5E-6288-B029-8A75A375F6CA}"/>
              </a:ext>
            </a:extLst>
          </p:cNvPr>
          <p:cNvSpPr txBox="1"/>
          <p:nvPr/>
        </p:nvSpPr>
        <p:spPr>
          <a:xfrm>
            <a:off x="9088916" y="664003"/>
            <a:ext cx="235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mh2153@cam.ac.uk</a:t>
            </a:r>
            <a:endParaRPr lang="en-GB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193EE7-0EF3-ED84-A125-B9FC3E0A6A70}"/>
              </a:ext>
            </a:extLst>
          </p:cNvPr>
          <p:cNvGrpSpPr/>
          <p:nvPr/>
        </p:nvGrpSpPr>
        <p:grpSpPr>
          <a:xfrm>
            <a:off x="8278858" y="2507482"/>
            <a:ext cx="2828053" cy="3625551"/>
            <a:chOff x="8278858" y="2507482"/>
            <a:chExt cx="2828053" cy="362555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1D3BA7-3CC7-78E5-92DA-CD114A157221}"/>
                </a:ext>
              </a:extLst>
            </p:cNvPr>
            <p:cNvGrpSpPr/>
            <p:nvPr/>
          </p:nvGrpSpPr>
          <p:grpSpPr>
            <a:xfrm>
              <a:off x="8278858" y="2507483"/>
              <a:ext cx="2828053" cy="3625550"/>
              <a:chOff x="8278858" y="2507483"/>
              <a:chExt cx="2828053" cy="362555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AAA55DF-427C-DE29-2901-096E573D84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47" t="12490" r="51159"/>
              <a:stretch/>
            </p:blipFill>
            <p:spPr>
              <a:xfrm rot="5400000">
                <a:off x="7880110" y="2906231"/>
                <a:ext cx="3625550" cy="282805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5DF271-858F-01AF-E3E0-4A45C2FA9AD0}"/>
                  </a:ext>
                </a:extLst>
              </p:cNvPr>
              <p:cNvSpPr txBox="1"/>
              <p:nvPr/>
            </p:nvSpPr>
            <p:spPr>
              <a:xfrm>
                <a:off x="8589003" y="2969509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(&gt; 90% 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olivine)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E6105C3-96C5-07ED-5690-C930F64C1E4C}"/>
                  </a:ext>
                </a:extLst>
              </p:cNvPr>
              <p:cNvSpPr txBox="1"/>
              <p:nvPr/>
            </p:nvSpPr>
            <p:spPr>
              <a:xfrm>
                <a:off x="9456159" y="4999805"/>
                <a:ext cx="15382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(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olivine + </a:t>
                </a:r>
                <a:r>
                  <a:rPr lang="en-US" sz="1800" b="1" dirty="0" err="1">
                    <a:solidFill>
                      <a:schemeClr val="bg1"/>
                    </a:solidFill>
                  </a:rPr>
                  <a:t>opx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825E75-4B21-418F-D366-F47AFEB290E8}"/>
                </a:ext>
              </a:extLst>
            </p:cNvPr>
            <p:cNvSpPr/>
            <p:nvPr/>
          </p:nvSpPr>
          <p:spPr>
            <a:xfrm>
              <a:off x="10526751" y="2507482"/>
              <a:ext cx="467650" cy="462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32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E63B6-FA26-FD94-ECF3-CF976535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A69CE4-2BBB-03DB-D87D-D4ECD4C4D41B}"/>
              </a:ext>
            </a:extLst>
          </p:cNvPr>
          <p:cNvSpPr txBox="1"/>
          <p:nvPr/>
        </p:nvSpPr>
        <p:spPr>
          <a:xfrm>
            <a:off x="8708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98FF31-39C9-F46A-6A1F-E00E8501BECF}"/>
              </a:ext>
            </a:extLst>
          </p:cNvPr>
          <p:cNvSpPr txBox="1">
            <a:spLocks/>
          </p:cNvSpPr>
          <p:nvPr/>
        </p:nvSpPr>
        <p:spPr>
          <a:xfrm>
            <a:off x="3809375" y="89246"/>
            <a:ext cx="4573249" cy="58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4BEA76-C396-AD2E-80E2-43AF50CEA133}"/>
              </a:ext>
            </a:extLst>
          </p:cNvPr>
          <p:cNvCxnSpPr/>
          <p:nvPr/>
        </p:nvCxnSpPr>
        <p:spPr>
          <a:xfrm>
            <a:off x="2197100" y="1714500"/>
            <a:ext cx="425450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62231-4176-694D-7F5D-AF13813C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44C3F2-EBDE-0BFC-F4BC-2407B301BB11}"/>
              </a:ext>
            </a:extLst>
          </p:cNvPr>
          <p:cNvSpPr txBox="1">
            <a:spLocks/>
          </p:cNvSpPr>
          <p:nvPr/>
        </p:nvSpPr>
        <p:spPr>
          <a:xfrm>
            <a:off x="2824086" y="0"/>
            <a:ext cx="5884565" cy="679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Compaction dissolution waves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892F0-F79C-539D-A9F0-449FCDD9BBC4}"/>
              </a:ext>
            </a:extLst>
          </p:cNvPr>
          <p:cNvSpPr txBox="1"/>
          <p:nvPr/>
        </p:nvSpPr>
        <p:spPr>
          <a:xfrm>
            <a:off x="2308499" y="6495430"/>
            <a:ext cx="345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Porosity field</a:t>
            </a:r>
            <a:r>
              <a:rPr lang="en-US" dirty="0"/>
              <a:t> with Da=100, Pe=100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FD92C6-D474-6519-8EEF-A750129F8A72}"/>
              </a:ext>
            </a:extLst>
          </p:cNvPr>
          <p:cNvGrpSpPr/>
          <p:nvPr/>
        </p:nvGrpSpPr>
        <p:grpSpPr>
          <a:xfrm>
            <a:off x="2147934" y="1472959"/>
            <a:ext cx="8555397" cy="5022471"/>
            <a:chOff x="1498404" y="1308076"/>
            <a:chExt cx="8836262" cy="5187354"/>
          </a:xfrm>
        </p:grpSpPr>
        <p:pic>
          <p:nvPicPr>
            <p:cNvPr id="6" name="Picture 5" descr="A group of images of different colors&#10;&#10;AI-generated content may be incorrect.">
              <a:extLst>
                <a:ext uri="{FF2B5EF4-FFF2-40B4-BE49-F238E27FC236}">
                  <a16:creationId xmlns:a16="http://schemas.microsoft.com/office/drawing/2014/main" id="{0D9A071A-A6AF-9502-85A2-CD48685FA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88"/>
            <a:stretch/>
          </p:blipFill>
          <p:spPr>
            <a:xfrm>
              <a:off x="1880990" y="1308076"/>
              <a:ext cx="8453676" cy="51873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E6784F-B33E-A4B2-2F65-4D2F530FCBD5}"/>
                </a:ext>
              </a:extLst>
            </p:cNvPr>
            <p:cNvSpPr txBox="1"/>
            <p:nvPr/>
          </p:nvSpPr>
          <p:spPr>
            <a:xfrm rot="16200000">
              <a:off x="1201207" y="5465050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S=0.001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3ECF69-F77E-7443-9C7C-9B875079494C}"/>
                </a:ext>
              </a:extLst>
            </p:cNvPr>
            <p:cNvSpPr txBox="1"/>
            <p:nvPr/>
          </p:nvSpPr>
          <p:spPr>
            <a:xfrm rot="16200000">
              <a:off x="1201207" y="3674742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767D37-E0C0-72ED-284B-ECE8A876576D}"/>
                </a:ext>
              </a:extLst>
            </p:cNvPr>
            <p:cNvSpPr txBox="1"/>
            <p:nvPr/>
          </p:nvSpPr>
          <p:spPr>
            <a:xfrm rot="16200000">
              <a:off x="1258915" y="1960857"/>
              <a:ext cx="84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128278-2C6A-A14E-CED2-5F8423ECB63F}"/>
              </a:ext>
            </a:extLst>
          </p:cNvPr>
          <p:cNvSpPr txBox="1"/>
          <p:nvPr/>
        </p:nvSpPr>
        <p:spPr>
          <a:xfrm>
            <a:off x="577600" y="2032785"/>
            <a:ext cx="1572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cs typeface="Times New Roman" panose="02020603050405020304" pitchFamily="18" charset="0"/>
              </a:rPr>
              <a:t>Relatively </a:t>
            </a:r>
          </a:p>
          <a:p>
            <a:r>
              <a:rPr lang="en-US" altLang="zh-CN" sz="2000" dirty="0">
                <a:cs typeface="Times New Roman" panose="02020603050405020304" pitchFamily="18" charset="0"/>
              </a:rPr>
              <a:t>rigid m</a:t>
            </a:r>
            <a:r>
              <a:rPr lang="en-US" sz="2000" dirty="0">
                <a:cs typeface="Times New Roman" panose="02020603050405020304" pitchFamily="18" charset="0"/>
              </a:rPr>
              <a:t>edium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E7E1F-E300-6C6B-15D9-2898F3F5F122}"/>
              </a:ext>
            </a:extLst>
          </p:cNvPr>
          <p:cNvSpPr txBox="1"/>
          <p:nvPr/>
        </p:nvSpPr>
        <p:spPr>
          <a:xfrm>
            <a:off x="594303" y="5191931"/>
            <a:ext cx="1553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Compactible</a:t>
            </a:r>
            <a:r>
              <a:rPr lang="zh-CN" altLang="en-US" sz="2000" dirty="0">
                <a:cs typeface="Times New Roman" panose="02020603050405020304" pitchFamily="18" charset="0"/>
              </a:rPr>
              <a:t> </a:t>
            </a:r>
            <a:endParaRPr lang="en-GB" altLang="zh-CN" sz="2000" dirty="0">
              <a:cs typeface="Times New Roman" panose="02020603050405020304" pitchFamily="18" charset="0"/>
            </a:endParaRPr>
          </a:p>
          <a:p>
            <a:r>
              <a:rPr lang="en-US" altLang="zh-CN" sz="2000" dirty="0">
                <a:cs typeface="Times New Roman" panose="02020603050405020304" pitchFamily="18" charset="0"/>
              </a:rPr>
              <a:t>medium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05FF6D-1BFD-5965-A437-5C490522BF64}"/>
                  </a:ext>
                </a:extLst>
              </p:cNvPr>
              <p:cNvSpPr txBox="1"/>
              <p:nvPr/>
            </p:nvSpPr>
            <p:spPr>
              <a:xfrm>
                <a:off x="2627256" y="630415"/>
                <a:ext cx="1981669" cy="666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kumimoji="0" lang="zh-CN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altLang="zh-CN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GB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altLang="zh-CN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altLang="zh-CN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altLang="zh-CN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05FF6D-1BFD-5965-A437-5C490522B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256" y="630415"/>
                <a:ext cx="1981669" cy="666401"/>
              </a:xfrm>
              <a:prstGeom prst="rect">
                <a:avLst/>
              </a:prstGeom>
              <a:blipFill>
                <a:blip r:embed="rId4"/>
                <a:stretch>
                  <a:fillRect l="-4459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50EEBF3-0211-70B7-F352-4AFDE3F34483}"/>
              </a:ext>
            </a:extLst>
          </p:cNvPr>
          <p:cNvSpPr txBox="1"/>
          <p:nvPr/>
        </p:nvSpPr>
        <p:spPr>
          <a:xfrm>
            <a:off x="4149895" y="752556"/>
            <a:ext cx="710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Characterizes the reactive potential and rigidity of </a:t>
            </a:r>
            <a:r>
              <a:rPr lang="en-GB" sz="2000" dirty="0"/>
              <a:t>the medium</a:t>
            </a:r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CC5DEB-CD55-8718-9456-E720CA74C950}"/>
              </a:ext>
            </a:extLst>
          </p:cNvPr>
          <p:cNvCxnSpPr>
            <a:cxnSpLocks/>
          </p:cNvCxnSpPr>
          <p:nvPr/>
        </p:nvCxnSpPr>
        <p:spPr>
          <a:xfrm>
            <a:off x="1229281" y="2983075"/>
            <a:ext cx="0" cy="1944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67F900F2-7244-6995-133D-FF23827314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66049-AF0E-E7F5-6829-DEBA57602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FFB79-6ACE-EF5E-BFC5-74B1A8F9F2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3992" y="-8060"/>
            <a:ext cx="5653088" cy="9540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  <a:cs typeface="Times New Roman" panose="02020603050405020304" pitchFamily="18" charset="0"/>
              </a:rPr>
              <a:t>Linear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stability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analysis</a:t>
            </a:r>
            <a:endParaRPr lang="en-US" sz="3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198B6-8444-34E0-6938-35597CCE26D1}"/>
              </a:ext>
            </a:extLst>
          </p:cNvPr>
          <p:cNvSpPr txBox="1"/>
          <p:nvPr/>
        </p:nvSpPr>
        <p:spPr>
          <a:xfrm>
            <a:off x="4" y="56306"/>
            <a:ext cx="178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52B8577-E13C-E262-DE09-3A288B84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82F012-C046-5D44-8D88-B74036C5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65" y="4098649"/>
            <a:ext cx="6844928" cy="25431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DAF245-85EA-ADE5-3706-D342CEB48D42}"/>
              </a:ext>
            </a:extLst>
          </p:cNvPr>
          <p:cNvSpPr txBox="1"/>
          <p:nvPr/>
        </p:nvSpPr>
        <p:spPr>
          <a:xfrm>
            <a:off x="892631" y="3723952"/>
            <a:ext cx="4955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Vollkorn"/>
              </a:rPr>
              <a:t>2.</a:t>
            </a:r>
            <a:r>
              <a:rPr lang="zh-CN" altLang="en-US" sz="2000" dirty="0">
                <a:solidFill>
                  <a:srgbClr val="333333"/>
                </a:solidFill>
                <a:latin typeface="Vollkorn"/>
              </a:rPr>
              <a:t> </a:t>
            </a:r>
            <a:r>
              <a:rPr lang="en-GB" sz="2000" dirty="0">
                <a:solidFill>
                  <a:srgbClr val="333333"/>
                </a:solidFill>
                <a:latin typeface="Vollkorn"/>
              </a:rPr>
              <a:t>Linearized p</a:t>
            </a:r>
            <a:r>
              <a:rPr lang="en-GB" sz="2000" i="0" u="none" strike="noStrike" dirty="0">
                <a:solidFill>
                  <a:srgbClr val="333333"/>
                </a:solidFill>
                <a:effectLst/>
                <a:latin typeface="Vollkorn"/>
              </a:rPr>
              <a:t>erturbations equations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5B6E4-440A-598F-0A8A-53840AADB9FF}"/>
              </a:ext>
            </a:extLst>
          </p:cNvPr>
          <p:cNvSpPr txBox="1"/>
          <p:nvPr/>
        </p:nvSpPr>
        <p:spPr>
          <a:xfrm>
            <a:off x="6744904" y="947943"/>
            <a:ext cx="460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Vollkorn"/>
              </a:rPr>
              <a:t>3.</a:t>
            </a:r>
            <a:r>
              <a:rPr lang="zh-CN" altLang="en-US" sz="2000" dirty="0">
                <a:solidFill>
                  <a:srgbClr val="333333"/>
                </a:solidFill>
                <a:latin typeface="Vollkorn"/>
              </a:rPr>
              <a:t> </a:t>
            </a:r>
            <a:r>
              <a:rPr lang="en-GB" sz="2000" dirty="0">
                <a:solidFill>
                  <a:srgbClr val="333333"/>
                </a:solidFill>
                <a:latin typeface="Vollkorn"/>
              </a:rPr>
              <a:t>N</a:t>
            </a:r>
            <a:r>
              <a:rPr lang="en-GB" sz="2000" b="0" i="0" u="none" strike="noStrike" dirty="0">
                <a:solidFill>
                  <a:srgbClr val="333333"/>
                </a:solidFill>
                <a:effectLst/>
                <a:latin typeface="Vollkorn"/>
              </a:rPr>
              <a:t>ormal-mode solution for </a:t>
            </a:r>
            <a:r>
              <a:rPr lang="en-GB" sz="2000" b="0" i="1" u="none" strike="noStrike" dirty="0">
                <a:solidFill>
                  <a:srgbClr val="333333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GB" sz="2000" b="0" u="none" strike="noStrike" baseline="-25000" dirty="0">
                <a:solidFill>
                  <a:srgbClr val="333333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GB" sz="2000" b="0" i="0" u="none" strike="noStrike" dirty="0">
                <a:solidFill>
                  <a:srgbClr val="333333"/>
                </a:solidFill>
                <a:effectLst/>
                <a:latin typeface="Vollkorn"/>
              </a:rPr>
              <a:t>and </a:t>
            </a:r>
            <a:r>
              <a:rPr lang="en-US" altLang="zh-CN" sz="2000" i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ɸ</a:t>
            </a:r>
            <a:r>
              <a:rPr lang="en-GB" sz="2000" baseline="-250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sz="2000" b="0" i="0" u="none" strike="noStrike" dirty="0">
                <a:solidFill>
                  <a:srgbClr val="333333"/>
                </a:solidFill>
                <a:effectLst/>
                <a:latin typeface="Vollkorn"/>
              </a:rPr>
              <a:t>: </a:t>
            </a:r>
            <a:r>
              <a:rPr lang="en-GB" sz="2000" dirty="0"/>
              <a:t>exponential time dependence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2000" i="1" baseline="30000" dirty="0"/>
              <a:t>σ</a:t>
            </a:r>
            <a:r>
              <a:rPr lang="en-GB" sz="2000" baseline="30000" dirty="0"/>
              <a:t>t</a:t>
            </a:r>
            <a:endParaRPr lang="en-US" sz="2000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268C46-5779-CA66-C0D4-C9FD4B142D3B}"/>
              </a:ext>
            </a:extLst>
          </p:cNvPr>
          <p:cNvSpPr txBox="1"/>
          <p:nvPr/>
        </p:nvSpPr>
        <p:spPr>
          <a:xfrm>
            <a:off x="6830720" y="3723952"/>
            <a:ext cx="3309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Vollkorn"/>
              </a:rPr>
              <a:t>4.</a:t>
            </a:r>
            <a:r>
              <a:rPr lang="zh-CN" altLang="en-US" sz="2000" dirty="0">
                <a:solidFill>
                  <a:srgbClr val="333333"/>
                </a:solidFill>
                <a:latin typeface="Vollkorn"/>
              </a:rPr>
              <a:t> </a:t>
            </a:r>
            <a:r>
              <a:rPr lang="en-US" sz="2000" dirty="0">
                <a:solidFill>
                  <a:srgbClr val="333333"/>
                </a:solidFill>
                <a:latin typeface="Vollkorn"/>
              </a:rPr>
              <a:t>Eigenvalue problem</a:t>
            </a:r>
            <a:endParaRPr lang="en-US" sz="2000" baseline="30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72569A-9B2C-2DB2-F86F-267EBA85E852}"/>
              </a:ext>
            </a:extLst>
          </p:cNvPr>
          <p:cNvSpPr txBox="1"/>
          <p:nvPr/>
        </p:nvSpPr>
        <p:spPr>
          <a:xfrm>
            <a:off x="7412833" y="2503614"/>
            <a:ext cx="3309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000" i="1" dirty="0"/>
              <a:t>σ</a:t>
            </a:r>
            <a:r>
              <a:rPr lang="el-GR" sz="2000" dirty="0"/>
              <a:t> </a:t>
            </a:r>
            <a:r>
              <a:rPr lang="en-GB" sz="2000" dirty="0"/>
              <a:t>determines growth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/>
              <a:t> </a:t>
            </a:r>
            <a:r>
              <a:rPr lang="en-GB" sz="2000" dirty="0"/>
              <a:t>is the wavenumber</a:t>
            </a:r>
            <a:endParaRPr lang="en-US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2CC497-0B47-9E96-F428-419B0E4FBA38}"/>
              </a:ext>
            </a:extLst>
          </p:cNvPr>
          <p:cNvSpPr txBox="1"/>
          <p:nvPr/>
        </p:nvSpPr>
        <p:spPr>
          <a:xfrm>
            <a:off x="7511747" y="426934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Mv = </a:t>
            </a:r>
            <a:r>
              <a:rPr lang="el-GR" sz="24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σ</a:t>
            </a:r>
            <a:r>
              <a:rPr lang="en-GB" sz="24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endParaRPr lang="en-US" sz="24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EA245D-620C-48CA-119E-9B96133DA9B3}"/>
                  </a:ext>
                </a:extLst>
              </p:cNvPr>
              <p:cNvSpPr txBox="1"/>
              <p:nvPr/>
            </p:nvSpPr>
            <p:spPr>
              <a:xfrm>
                <a:off x="7412833" y="1812552"/>
                <a:ext cx="2380267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GB" sz="2400" b="0" i="1" u="none" strike="noStrike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2400" b="0" i="1" u="none" strike="noStrike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2400" b="0" i="1" u="none" strike="noStrike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4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GB" sz="2400" b="0" i="1" u="none" strike="noStrike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u="none" strike="noStrike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u="none" strike="noStrike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EA245D-620C-48CA-119E-9B96133DA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33" y="1812552"/>
                <a:ext cx="2380267" cy="473591"/>
              </a:xfrm>
              <a:prstGeom prst="rect">
                <a:avLst/>
              </a:prstGeom>
              <a:blipFill>
                <a:blip r:embed="rId4"/>
                <a:stretch>
                  <a:fillRect l="-532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ED7146-E428-04FA-8533-3C7D621740C8}"/>
              </a:ext>
            </a:extLst>
          </p:cNvPr>
          <p:cNvSpPr txBox="1"/>
          <p:nvPr/>
        </p:nvSpPr>
        <p:spPr>
          <a:xfrm>
            <a:off x="7511747" y="4884643"/>
            <a:ext cx="3921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Re(</a:t>
            </a:r>
            <a:r>
              <a:rPr lang="el-GR" sz="2000" i="1" dirty="0"/>
              <a:t>σ</a:t>
            </a:r>
            <a:r>
              <a:rPr lang="el-GR" sz="2000" dirty="0"/>
              <a:t>) &gt; 0 → </a:t>
            </a:r>
            <a:r>
              <a:rPr lang="en-GB" sz="2000" dirty="0"/>
              <a:t>instability.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Largest </a:t>
            </a:r>
            <a:r>
              <a:rPr lang="en-GB" sz="2000" dirty="0"/>
              <a:t>Re(</a:t>
            </a:r>
            <a:r>
              <a:rPr lang="el-GR" sz="2000" i="1" dirty="0"/>
              <a:t>σ</a:t>
            </a:r>
            <a:r>
              <a:rPr lang="el-GR" sz="2000" dirty="0"/>
              <a:t>) </a:t>
            </a:r>
            <a:r>
              <a:rPr lang="en-US" sz="2000" dirty="0"/>
              <a:t>represents the most unstable mode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41B26-4F85-FC12-2CFF-13144D25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59" y="1833168"/>
            <a:ext cx="3373130" cy="18281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3A9C3A4-8ADB-8E63-D004-473191A8411B}"/>
              </a:ext>
            </a:extLst>
          </p:cNvPr>
          <p:cNvGrpSpPr/>
          <p:nvPr/>
        </p:nvGrpSpPr>
        <p:grpSpPr>
          <a:xfrm>
            <a:off x="737074" y="913959"/>
            <a:ext cx="5111119" cy="1013994"/>
            <a:chOff x="737074" y="814806"/>
            <a:chExt cx="5111119" cy="101399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7131DA-4C44-0AA5-78FA-843F5F263FC8}"/>
                </a:ext>
              </a:extLst>
            </p:cNvPr>
            <p:cNvSpPr txBox="1"/>
            <p:nvPr/>
          </p:nvSpPr>
          <p:spPr>
            <a:xfrm>
              <a:off x="737074" y="814806"/>
              <a:ext cx="5111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0" i="0" u="none" strike="noStrike" dirty="0">
                  <a:solidFill>
                    <a:srgbClr val="333333"/>
                  </a:solidFill>
                  <a:effectLst/>
                  <a:latin typeface="Vollkorn"/>
                </a:rPr>
                <a:t>1.</a:t>
              </a:r>
              <a:r>
                <a:rPr lang="zh-CN" altLang="en-US" sz="2000" b="0" i="0" u="none" strike="noStrike" dirty="0">
                  <a:solidFill>
                    <a:srgbClr val="333333"/>
                  </a:solidFill>
                  <a:effectLst/>
                  <a:latin typeface="Vollkorn"/>
                </a:rPr>
                <a:t> </a:t>
              </a:r>
              <a:r>
                <a:rPr lang="en-GB" sz="2000" b="0" i="0" u="none" strike="noStrike" dirty="0">
                  <a:solidFill>
                    <a:srgbClr val="333333"/>
                  </a:solidFill>
                  <a:effectLst/>
                  <a:latin typeface="Vollkorn"/>
                </a:rPr>
                <a:t>Expand the governing equations with a leading term and a perturbation term</a:t>
              </a:r>
              <a:endParaRPr lang="en-US" sz="2000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92AE509-CDCB-18E2-5889-9848C1FE7FEF}"/>
                </a:ext>
              </a:extLst>
            </p:cNvPr>
            <p:cNvCxnSpPr>
              <a:cxnSpLocks/>
            </p:cNvCxnSpPr>
            <p:nvPr/>
          </p:nvCxnSpPr>
          <p:spPr>
            <a:xfrm>
              <a:off x="2005025" y="1460100"/>
              <a:ext cx="561905" cy="3687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3E94DB5-73F8-09E0-5674-F7AAA864F9DA}"/>
                </a:ext>
              </a:extLst>
            </p:cNvPr>
            <p:cNvCxnSpPr>
              <a:cxnSpLocks/>
            </p:cNvCxnSpPr>
            <p:nvPr/>
          </p:nvCxnSpPr>
          <p:spPr>
            <a:xfrm>
              <a:off x="3552175" y="1534462"/>
              <a:ext cx="123362" cy="29433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AEA78D4-E020-3181-E491-A7944738AA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4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8FC86-2919-0E93-5734-AEA64600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CFF40D78-4F8C-E062-6D6C-2A67520A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59" y="1620167"/>
            <a:ext cx="9541206" cy="4981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3B86E-5A8A-613C-77A5-9050F3E171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3992" y="-8060"/>
            <a:ext cx="5653088" cy="9540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  <a:cs typeface="Times New Roman" panose="02020603050405020304" pitchFamily="18" charset="0"/>
              </a:rPr>
              <a:t>Linear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stability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analysis</a:t>
            </a:r>
            <a:endParaRPr lang="en-US" sz="3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1D93F-91EF-4E75-1908-4E0A7A1812A8}"/>
              </a:ext>
            </a:extLst>
          </p:cNvPr>
          <p:cNvSpPr txBox="1"/>
          <p:nvPr/>
        </p:nvSpPr>
        <p:spPr>
          <a:xfrm>
            <a:off x="4" y="56306"/>
            <a:ext cx="178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3B32C5-BC5B-B0F7-A8F3-8563EB259A92}"/>
              </a:ext>
            </a:extLst>
          </p:cNvPr>
          <p:cNvSpPr txBox="1"/>
          <p:nvPr/>
        </p:nvSpPr>
        <p:spPr>
          <a:xfrm>
            <a:off x="9675765" y="5432558"/>
            <a:ext cx="15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a typeface="Cambria Math" panose="02040503050406030204" pitchFamily="18" charset="0"/>
                <a:cs typeface="Times New Roman" panose="02020603050405020304" pitchFamily="18" charset="0"/>
              </a:rPr>
              <a:t>Proto-channel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F65A48-28FF-B1A6-9BF7-4660C16E29DD}"/>
              </a:ext>
            </a:extLst>
          </p:cNvPr>
          <p:cNvSpPr txBox="1"/>
          <p:nvPr/>
        </p:nvSpPr>
        <p:spPr>
          <a:xfrm>
            <a:off x="5467163" y="899292"/>
            <a:ext cx="4858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Relatively rigid medium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(S=1)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2097C-6FFE-3722-8C7D-24AEA2F51119}"/>
              </a:ext>
            </a:extLst>
          </p:cNvPr>
          <p:cNvSpPr txBox="1"/>
          <p:nvPr/>
        </p:nvSpPr>
        <p:spPr>
          <a:xfrm>
            <a:off x="1967927" y="900471"/>
            <a:ext cx="307461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Channel Regime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C041F-4004-D64A-0978-66F1DC3AC92E}"/>
              </a:ext>
            </a:extLst>
          </p:cNvPr>
          <p:cNvSpPr txBox="1"/>
          <p:nvPr/>
        </p:nvSpPr>
        <p:spPr>
          <a:xfrm>
            <a:off x="3234977" y="1955389"/>
            <a:ext cx="436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Dispersion</a:t>
            </a:r>
            <a:r>
              <a:rPr lang="zh-CN" altLang="en-US" sz="2000" dirty="0"/>
              <a:t> </a:t>
            </a:r>
            <a:r>
              <a:rPr lang="en-US" altLang="zh-CN" sz="2000" dirty="0"/>
              <a:t>relations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E36BD-1F61-E2BB-12A6-0918EA48B57E}"/>
              </a:ext>
            </a:extLst>
          </p:cNvPr>
          <p:cNvSpPr txBox="1"/>
          <p:nvPr/>
        </p:nvSpPr>
        <p:spPr>
          <a:xfrm>
            <a:off x="6280214" y="1622457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Porosity</a:t>
            </a:r>
            <a:r>
              <a:rPr lang="zh-CN" altLang="en-US" sz="2000" dirty="0"/>
              <a:t> </a:t>
            </a:r>
            <a:r>
              <a:rPr lang="en-US" altLang="zh-CN" sz="2000" dirty="0"/>
              <a:t>perturbations</a:t>
            </a:r>
            <a:endParaRPr lang="en-US" sz="2000" dirty="0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8237F35-D60E-8876-B49A-FD5978796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424E1-89D1-DC6D-C768-D287B2DD1EFD}"/>
              </a:ext>
            </a:extLst>
          </p:cNvPr>
          <p:cNvSpPr txBox="1"/>
          <p:nvPr/>
        </p:nvSpPr>
        <p:spPr>
          <a:xfrm>
            <a:off x="0" y="2991064"/>
            <a:ext cx="2512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Largest eigenvalues </a:t>
            </a:r>
            <a:r>
              <a:rPr lang="el-GR" sz="2000" i="1" dirty="0"/>
              <a:t>σ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wavenumber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Monotonic growing instability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6D5F7-AF5C-A623-0BB2-1C9962A49F5F}"/>
              </a:ext>
            </a:extLst>
          </p:cNvPr>
          <p:cNvSpPr txBox="1"/>
          <p:nvPr/>
        </p:nvSpPr>
        <p:spPr>
          <a:xfrm>
            <a:off x="307887" y="2511203"/>
            <a:ext cx="116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Features: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D31F426-83F1-19F6-DC13-7F0D4F00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1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CDCD1-12E9-CE33-6F48-8EA821225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2B0E-3AC0-5EFE-1882-9610B4F3A1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3992" y="-8060"/>
            <a:ext cx="5653088" cy="9540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  <a:cs typeface="Times New Roman" panose="02020603050405020304" pitchFamily="18" charset="0"/>
              </a:rPr>
              <a:t>Linear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stability</a:t>
            </a:r>
            <a:r>
              <a:rPr lang="zh-CN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+mn-lt"/>
                <a:cs typeface="Times New Roman" panose="02020603050405020304" pitchFamily="18" charset="0"/>
              </a:rPr>
              <a:t>analysis</a:t>
            </a:r>
            <a:endParaRPr lang="en-US" sz="3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D65A-2754-0873-2884-9717AADCE6A2}"/>
              </a:ext>
            </a:extLst>
          </p:cNvPr>
          <p:cNvSpPr txBox="1"/>
          <p:nvPr/>
        </p:nvSpPr>
        <p:spPr>
          <a:xfrm>
            <a:off x="4" y="56306"/>
            <a:ext cx="178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CA3714-3517-3C5E-40B9-03845176327F}"/>
              </a:ext>
            </a:extLst>
          </p:cNvPr>
          <p:cNvGrpSpPr/>
          <p:nvPr/>
        </p:nvGrpSpPr>
        <p:grpSpPr>
          <a:xfrm>
            <a:off x="2722685" y="1082301"/>
            <a:ext cx="9098668" cy="5797422"/>
            <a:chOff x="1484826" y="1199330"/>
            <a:chExt cx="8691797" cy="5538175"/>
          </a:xfrm>
        </p:grpSpPr>
        <p:pic>
          <p:nvPicPr>
            <p:cNvPr id="9" name="Picture 8" descr="A collage of graphs and diagrams&#10;&#10;AI-generated content may be incorrect.">
              <a:extLst>
                <a:ext uri="{FF2B5EF4-FFF2-40B4-BE49-F238E27FC236}">
                  <a16:creationId xmlns:a16="http://schemas.microsoft.com/office/drawing/2014/main" id="{AA8DE051-DE71-4126-4C0A-D71D2006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4826" y="1199330"/>
              <a:ext cx="8143811" cy="55381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DE5768-8C14-9CB5-4B07-3318683BA129}"/>
                </a:ext>
              </a:extLst>
            </p:cNvPr>
            <p:cNvSpPr txBox="1"/>
            <p:nvPr/>
          </p:nvSpPr>
          <p:spPr>
            <a:xfrm>
              <a:off x="7606151" y="5142190"/>
              <a:ext cx="2570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cs typeface="Times New Roman" panose="02020603050405020304" pitchFamily="18" charset="0"/>
                </a:rPr>
                <a:t>Compaction-</a:t>
              </a:r>
            </a:p>
            <a:p>
              <a:r>
                <a:rPr lang="en-US" sz="2000" b="1" dirty="0">
                  <a:cs typeface="Times New Roman" panose="02020603050405020304" pitchFamily="18" charset="0"/>
                </a:rPr>
                <a:t>dissolution wave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10B7376-B934-998B-E2A3-799834F33633}"/>
              </a:ext>
            </a:extLst>
          </p:cNvPr>
          <p:cNvSpPr txBox="1"/>
          <p:nvPr/>
        </p:nvSpPr>
        <p:spPr>
          <a:xfrm>
            <a:off x="956938" y="745972"/>
            <a:ext cx="239865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Wave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2BB-2DC9-3819-15D7-017E651FD184}"/>
              </a:ext>
            </a:extLst>
          </p:cNvPr>
          <p:cNvSpPr txBox="1"/>
          <p:nvPr/>
        </p:nvSpPr>
        <p:spPr>
          <a:xfrm>
            <a:off x="81769" y="2850430"/>
            <a:ext cx="2933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Eigenvalues </a:t>
            </a:r>
            <a:r>
              <a:rPr lang="el-GR" sz="2000" i="1" dirty="0"/>
              <a:t>σ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are purely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Strong wavenumber selection</a:t>
            </a:r>
            <a:r>
              <a:rPr lang="zh-CN" altLang="en-US" sz="2000" dirty="0"/>
              <a:t> </a:t>
            </a:r>
            <a:r>
              <a:rPr lang="en-US" altLang="zh-CN" sz="2000" dirty="0"/>
              <a:t>(red star)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Oscillatory instability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EDE22-367A-AEFE-82AA-145AD0653675}"/>
              </a:ext>
            </a:extLst>
          </p:cNvPr>
          <p:cNvSpPr txBox="1"/>
          <p:nvPr/>
        </p:nvSpPr>
        <p:spPr>
          <a:xfrm>
            <a:off x="336136" y="2336813"/>
            <a:ext cx="1169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Features: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31B53-0BE3-C4F4-1414-8EA909B5F427}"/>
              </a:ext>
            </a:extLst>
          </p:cNvPr>
          <p:cNvSpPr txBox="1"/>
          <p:nvPr/>
        </p:nvSpPr>
        <p:spPr>
          <a:xfrm>
            <a:off x="4291881" y="745972"/>
            <a:ext cx="4696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Compactible medium</a:t>
            </a:r>
            <a:r>
              <a:rPr lang="en-US" altLang="zh-CN" sz="2000" b="1" dirty="0"/>
              <a:t> (S=0.001)</a:t>
            </a:r>
            <a:endParaRPr lang="en-US" sz="2000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02B22B6-9488-0FC5-7C3F-2E2FDD0B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4B75F2F-857F-BD61-61F1-8F9EE7AE19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F6B76F87-8508-F2E9-487F-F253A2AC3A68}"/>
              </a:ext>
            </a:extLst>
          </p:cNvPr>
          <p:cNvSpPr txBox="1"/>
          <p:nvPr/>
        </p:nvSpPr>
        <p:spPr>
          <a:xfrm>
            <a:off x="103324" y="0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3F5DC2-7015-FD5A-A302-47445875473D}"/>
              </a:ext>
            </a:extLst>
          </p:cNvPr>
          <p:cNvSpPr txBox="1"/>
          <p:nvPr/>
        </p:nvSpPr>
        <p:spPr>
          <a:xfrm>
            <a:off x="3865866" y="109641"/>
            <a:ext cx="4460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Linear stability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DDD57-E1A8-2E6A-79B2-F788312BC99D}"/>
              </a:ext>
            </a:extLst>
          </p:cNvPr>
          <p:cNvSpPr txBox="1"/>
          <p:nvPr/>
        </p:nvSpPr>
        <p:spPr>
          <a:xfrm>
            <a:off x="2564384" y="647472"/>
            <a:ext cx="8046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Regime diagram for reaction-infiltration instability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3F3090-4D1C-7113-9E8E-602D61E2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 descr="A diagram of waves and waves&#10;&#10;AI-generated content may be incorrect.">
            <a:extLst>
              <a:ext uri="{FF2B5EF4-FFF2-40B4-BE49-F238E27FC236}">
                <a16:creationId xmlns:a16="http://schemas.microsoft.com/office/drawing/2014/main" id="{226F275A-7914-C488-2275-C2677E89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270" y="1291891"/>
            <a:ext cx="9139336" cy="5169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5E9B9-C8DB-3EEF-690A-462EEF3BC808}"/>
              </a:ext>
            </a:extLst>
          </p:cNvPr>
          <p:cNvSpPr txBox="1"/>
          <p:nvPr/>
        </p:nvSpPr>
        <p:spPr>
          <a:xfrm>
            <a:off x="330201" y="1490008"/>
            <a:ext cx="273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Dispersion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relations</a:t>
            </a:r>
          </a:p>
          <a:p>
            <a:endParaRPr lang="en-US" sz="2000" dirty="0"/>
          </a:p>
          <a:p>
            <a:r>
              <a:rPr lang="en-US" sz="2000" dirty="0"/>
              <a:t>Intersection of largest </a:t>
            </a:r>
            <a:r>
              <a:rPr lang="en-GB" altLang="zh-CN" sz="2000" b="1" dirty="0"/>
              <a:t>r</a:t>
            </a:r>
            <a:r>
              <a:rPr lang="en-US" sz="2000" b="1" dirty="0" err="1"/>
              <a:t>eal</a:t>
            </a:r>
            <a:r>
              <a:rPr lang="en-US" sz="2000" b="1" dirty="0"/>
              <a:t> </a:t>
            </a:r>
            <a:r>
              <a:rPr lang="en-US" sz="2000" dirty="0"/>
              <a:t>eigenvalues</a:t>
            </a:r>
            <a:r>
              <a:rPr lang="en-US" sz="2000" b="1" dirty="0"/>
              <a:t> </a:t>
            </a:r>
            <a:r>
              <a:rPr lang="en-US" sz="2000" dirty="0"/>
              <a:t>(black)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b="1" dirty="0"/>
              <a:t>complex </a:t>
            </a:r>
            <a:r>
              <a:rPr lang="en-US" altLang="zh-CN" sz="2000" dirty="0"/>
              <a:t>eigenvalues (blue)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6D5A8C-6FB0-2B95-DC3B-9C2D8FD11CBD}"/>
                  </a:ext>
                </a:extLst>
              </p:cNvPr>
              <p:cNvSpPr txBox="1"/>
              <p:nvPr/>
            </p:nvSpPr>
            <p:spPr>
              <a:xfrm>
                <a:off x="330201" y="3909136"/>
                <a:ext cx="254307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Regime diagram</a:t>
                </a:r>
              </a:p>
              <a:p>
                <a:endParaRPr lang="en-US" sz="2000" dirty="0"/>
              </a:p>
              <a:p>
                <a:r>
                  <a:rPr lang="en-US" sz="20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Transition occurs when 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DaS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Porosity-permeability exponent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000" dirty="0"/>
                  <a:t> does not affect transition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6D5A8C-6FB0-2B95-DC3B-9C2D8FD11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1" y="3909136"/>
                <a:ext cx="2543070" cy="2554545"/>
              </a:xfrm>
              <a:prstGeom prst="rect">
                <a:avLst/>
              </a:prstGeom>
              <a:blipFill>
                <a:blip r:embed="rId4"/>
                <a:stretch>
                  <a:fillRect l="-1980" t="-990" b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95EF3C7-E334-CF1B-E0E8-2D7DCE4A2572}"/>
              </a:ext>
            </a:extLst>
          </p:cNvPr>
          <p:cNvSpPr txBox="1"/>
          <p:nvPr/>
        </p:nvSpPr>
        <p:spPr>
          <a:xfrm>
            <a:off x="7935058" y="1833692"/>
            <a:ext cx="191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Transition point 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1898AF11-68D1-B01E-88FD-296A4A1A40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0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578C2-8753-77BB-87AB-E3F7D96A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B7EFBCD1-7A6E-EED4-1604-675987A77485}"/>
              </a:ext>
            </a:extLst>
          </p:cNvPr>
          <p:cNvSpPr txBox="1"/>
          <p:nvPr/>
        </p:nvSpPr>
        <p:spPr>
          <a:xfrm>
            <a:off x="103324" y="0"/>
            <a:ext cx="216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iscussion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93ACD7-576F-687A-1734-04FDE8C00339}"/>
              </a:ext>
            </a:extLst>
          </p:cNvPr>
          <p:cNvSpPr txBox="1"/>
          <p:nvPr/>
        </p:nvSpPr>
        <p:spPr>
          <a:xfrm>
            <a:off x="1360587" y="143211"/>
            <a:ext cx="977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Application to the mantle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6AA8EC-A8F4-5652-AADE-E0A8C3D2BD5F}"/>
                  </a:ext>
                </a:extLst>
              </p:cNvPr>
              <p:cNvSpPr txBox="1"/>
              <p:nvPr/>
            </p:nvSpPr>
            <p:spPr>
              <a:xfrm>
                <a:off x="1888332" y="1535961"/>
                <a:ext cx="3102309" cy="931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DaS</a:t>
                </a:r>
                <a:r>
                  <a:rPr kumimoji="0" lang="zh-CN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altLang="zh-CN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  <m:r>
                          <a:rPr lang="en-US" altLang="zh-CN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6AA8EC-A8F4-5652-AADE-E0A8C3D2B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332" y="1535961"/>
                <a:ext cx="3102309" cy="931281"/>
              </a:xfrm>
              <a:prstGeom prst="rect">
                <a:avLst/>
              </a:prstGeom>
              <a:blipFill>
                <a:blip r:embed="rId3"/>
                <a:stretch>
                  <a:fillRect l="-4065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D1EEA2-B3B9-8A1C-A401-650172E04EAF}"/>
                  </a:ext>
                </a:extLst>
              </p:cNvPr>
              <p:cNvSpPr txBox="1"/>
              <p:nvPr/>
            </p:nvSpPr>
            <p:spPr>
              <a:xfrm>
                <a:off x="1034225" y="2684647"/>
                <a:ext cx="5061775" cy="3697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Well-defined parameters: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𝛽: S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olubility gradient (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~10</a:t>
                </a:r>
                <a:r>
                  <a:rPr lang="en-US" altLang="zh-CN" sz="2000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6 </a:t>
                </a:r>
                <a:r>
                  <a:rPr lang="en-US" altLang="zh-CN" sz="2000" dirty="0">
                    <a:solidFill>
                      <a:prstClr val="black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000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en-US" altLang="zh-CN" sz="2000" b="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: Shear viscosity (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~10</a:t>
                </a:r>
                <a:r>
                  <a:rPr lang="en-US" altLang="zh-CN" sz="2000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19 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Pa s)</a:t>
                </a:r>
              </a:p>
              <a:p>
                <a:pPr>
                  <a:lnSpc>
                    <a:spcPct val="130000"/>
                  </a:lnSpc>
                </a:pPr>
                <a:r>
                  <a:rPr lang="el-GR" sz="2000" dirty="0"/>
                  <a:t>Δ𝜌</a:t>
                </a:r>
                <a:r>
                  <a:rPr lang="en-US" sz="2000" dirty="0"/>
                  <a:t>: </a:t>
                </a:r>
                <a:r>
                  <a:rPr lang="en-US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D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ensity difference between solid and melt</a:t>
                </a:r>
              </a:p>
              <a:p>
                <a:pPr>
                  <a:lnSpc>
                    <a:spcPct val="130000"/>
                  </a:lnSpc>
                </a:pPr>
                <a:r>
                  <a:rPr lang="el-GR" sz="2000" dirty="0"/>
                  <a:t>𝑔</a:t>
                </a:r>
                <a:r>
                  <a:rPr lang="en-US" sz="2000" dirty="0"/>
                  <a:t>: Gravity term </a:t>
                </a:r>
              </a:p>
              <a:p>
                <a:pPr>
                  <a:lnSpc>
                    <a:spcPct val="130000"/>
                  </a:lnSpc>
                </a:pPr>
                <a:endParaRPr lang="en-US" sz="2000" dirty="0"/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Uncertain parameters: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2000" dirty="0"/>
                  <a:t>: Matrix compaction viscosity (two models)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000" dirty="0"/>
                  <a:t>: Reaction rate (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000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-10 </a:t>
                </a:r>
                <a:r>
                  <a:rPr lang="en-US" altLang="zh-CN" sz="2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~10</a:t>
                </a:r>
                <a:r>
                  <a:rPr lang="en-US" altLang="zh-CN" sz="2000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-5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D1EEA2-B3B9-8A1C-A401-650172E04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5" y="2684647"/>
                <a:ext cx="5061775" cy="3697102"/>
              </a:xfrm>
              <a:prstGeom prst="rect">
                <a:avLst/>
              </a:prstGeom>
              <a:blipFill>
                <a:blip r:embed="rId4"/>
                <a:stretch>
                  <a:fillRect l="-1250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waves and channels&#10;&#10;AI-generated content may be incorrect.">
            <a:extLst>
              <a:ext uri="{FF2B5EF4-FFF2-40B4-BE49-F238E27FC236}">
                <a16:creationId xmlns:a16="http://schemas.microsoft.com/office/drawing/2014/main" id="{667F2204-BB1B-8E20-EE05-E2EAB11B0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51975"/>
            <a:ext cx="5623743" cy="5561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13635-0311-8B6E-FEEC-E4482444F795}"/>
              </a:ext>
            </a:extLst>
          </p:cNvPr>
          <p:cNvSpPr txBox="1"/>
          <p:nvPr/>
        </p:nvSpPr>
        <p:spPr>
          <a:xfrm>
            <a:off x="2754573" y="650307"/>
            <a:ext cx="7207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Geologically relevant parameters in the upper mantle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8B034-C599-611E-FCED-A386D7EA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550" y="6381749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82F70260-8E95-B435-AD3F-206A392F3C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43DF-E00E-2522-60B8-C66783A9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4A3A3525-B0AF-B60E-9AF4-6EBE1A7402DC}"/>
              </a:ext>
            </a:extLst>
          </p:cNvPr>
          <p:cNvSpPr txBox="1"/>
          <p:nvPr/>
        </p:nvSpPr>
        <p:spPr>
          <a:xfrm>
            <a:off x="103324" y="0"/>
            <a:ext cx="216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3324D-2E41-88D2-5D05-108F9E09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7B6BE-124C-AF6E-5FA8-234151F21C8A}"/>
              </a:ext>
            </a:extLst>
          </p:cNvPr>
          <p:cNvSpPr txBox="1"/>
          <p:nvPr/>
        </p:nvSpPr>
        <p:spPr>
          <a:xfrm>
            <a:off x="592886" y="1280937"/>
            <a:ext cx="3594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1. Matrix compaction viscosity</a:t>
            </a:r>
            <a:r>
              <a:rPr lang="zh-CN" altLang="en-US" sz="2000" b="1" dirty="0"/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92BCB-A5CD-8FF8-5BCE-08941B272629}"/>
              </a:ext>
            </a:extLst>
          </p:cNvPr>
          <p:cNvSpPr txBox="1"/>
          <p:nvPr/>
        </p:nvSpPr>
        <p:spPr>
          <a:xfrm>
            <a:off x="4803574" y="2762658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ζ</a:t>
            </a:r>
            <a:r>
              <a:rPr lang="zh-CN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zh-CN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5/3</a:t>
            </a:r>
            <a:r>
              <a:rPr lang="zh-CN" altLang="en-US" sz="2400" dirty="0">
                <a:latin typeface="Cambria Math" panose="02040503050406030204" pitchFamily="18" charset="0"/>
              </a:rPr>
              <a:t> </a:t>
            </a:r>
            <a:r>
              <a:rPr lang="en-US" altLang="zh-CN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η</a:t>
            </a:r>
            <a:r>
              <a:rPr lang="en-US" altLang="zh-CN" sz="24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sz="2400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0B767-1A25-24B3-4167-D2FA430C262D}"/>
              </a:ext>
            </a:extLst>
          </p:cNvPr>
          <p:cNvSpPr txBox="1"/>
          <p:nvPr/>
        </p:nvSpPr>
        <p:spPr>
          <a:xfrm>
            <a:off x="4803574" y="181697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ζ</a:t>
            </a:r>
            <a:r>
              <a:rPr lang="zh-CN" altLang="en-US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zh-CN" altLang="en-US" sz="2400" dirty="0">
                <a:latin typeface="Cambria Math" panose="02040503050406030204" pitchFamily="18" charset="0"/>
              </a:rPr>
              <a:t> </a:t>
            </a:r>
            <a:r>
              <a:rPr lang="en-US" altLang="zh-CN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η</a:t>
            </a:r>
            <a:r>
              <a:rPr lang="en-US" altLang="zh-CN" sz="24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zh-CN" sz="24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altLang="zh-CN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ɸ</a:t>
            </a:r>
            <a:r>
              <a:rPr lang="en-US" altLang="zh-CN" sz="24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sz="2400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EA1E4-1CE1-097D-4436-02405FDB5D61}"/>
              </a:ext>
            </a:extLst>
          </p:cNvPr>
          <p:cNvSpPr txBox="1"/>
          <p:nvPr/>
        </p:nvSpPr>
        <p:spPr>
          <a:xfrm>
            <a:off x="592886" y="1803408"/>
            <a:ext cx="436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b="1" dirty="0"/>
              <a:t>Viscous-fluid model</a:t>
            </a:r>
            <a:endParaRPr lang="en-US" altLang="zh-CN" sz="2000" b="1" dirty="0"/>
          </a:p>
          <a:p>
            <a:r>
              <a:rPr lang="en-US" altLang="zh-CN" sz="2000" dirty="0"/>
              <a:t>     </a:t>
            </a:r>
            <a:r>
              <a:rPr lang="en-US" altLang="zh-CN" sz="1600" dirty="0"/>
              <a:t>(</a:t>
            </a:r>
            <a:r>
              <a:rPr lang="en-GB" altLang="zh-CN" sz="1600" dirty="0"/>
              <a:t>Scott &amp; Stevenson 1986; Sleep 1988)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4F4E6-C556-FA0D-C04B-4DCC7D71495C}"/>
              </a:ext>
            </a:extLst>
          </p:cNvPr>
          <p:cNvSpPr txBox="1"/>
          <p:nvPr/>
        </p:nvSpPr>
        <p:spPr>
          <a:xfrm>
            <a:off x="592886" y="2738714"/>
            <a:ext cx="469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Grain-boundary diffusion model</a:t>
            </a:r>
            <a:r>
              <a:rPr lang="zh-CN" altLang="en-US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     </a:t>
            </a:r>
            <a:endParaRPr lang="en-GB" altLang="zh-CN" sz="20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r>
              <a:rPr lang="zh-CN" altLang="en-US" sz="2000" dirty="0">
                <a:solidFill>
                  <a:srgbClr val="212121"/>
                </a:solidFill>
                <a:latin typeface="Aptos" panose="020B0004020202020204" pitchFamily="34" charset="0"/>
              </a:rPr>
              <a:t>     </a:t>
            </a:r>
            <a:r>
              <a:rPr lang="en-US" altLang="zh-CN" sz="1600" dirty="0"/>
              <a:t>(</a:t>
            </a:r>
            <a:r>
              <a:rPr lang="en-GB" altLang="zh-CN" sz="1600" dirty="0"/>
              <a:t>Takei &amp; Holtzman 2009, Rudge 2018)</a:t>
            </a:r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FF0D3-EF12-8F8A-1BCD-3B071948442A}"/>
              </a:ext>
            </a:extLst>
          </p:cNvPr>
          <p:cNvGrpSpPr/>
          <p:nvPr/>
        </p:nvGrpSpPr>
        <p:grpSpPr>
          <a:xfrm>
            <a:off x="345012" y="3383546"/>
            <a:ext cx="6025016" cy="3287894"/>
            <a:chOff x="4597548" y="2017185"/>
            <a:chExt cx="7650557" cy="365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4FB936-F323-4BAF-26AC-9CAA3FB08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07"/>
            <a:stretch/>
          </p:blipFill>
          <p:spPr>
            <a:xfrm>
              <a:off x="4597548" y="2017185"/>
              <a:ext cx="7650557" cy="32491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4B397E-9F1B-6C40-266D-0C529D4E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2806" y="5266338"/>
              <a:ext cx="6565900" cy="4058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29F54B-8338-2E80-8DD6-0F623E594BED}"/>
              </a:ext>
            </a:extLst>
          </p:cNvPr>
          <p:cNvSpPr txBox="1"/>
          <p:nvPr/>
        </p:nvSpPr>
        <p:spPr>
          <a:xfrm>
            <a:off x="4445091" y="6467820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Katz et al.,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44F4F-AAE2-B1E4-1A46-7E464D4A3187}"/>
              </a:ext>
            </a:extLst>
          </p:cNvPr>
          <p:cNvSpPr txBox="1"/>
          <p:nvPr/>
        </p:nvSpPr>
        <p:spPr>
          <a:xfrm>
            <a:off x="6779265" y="1280937"/>
            <a:ext cx="20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2. Reaction rate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2E870-21DA-8804-FAA9-431789975B47}"/>
              </a:ext>
            </a:extLst>
          </p:cNvPr>
          <p:cNvSpPr txBox="1"/>
          <p:nvPr/>
        </p:nvSpPr>
        <p:spPr>
          <a:xfrm>
            <a:off x="6932785" y="2762658"/>
            <a:ext cx="491420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/>
              <a:t> ranges from 10</a:t>
            </a:r>
            <a:r>
              <a:rPr lang="en-US" sz="2000" baseline="30000" dirty="0"/>
              <a:t>-5</a:t>
            </a:r>
            <a:r>
              <a:rPr lang="en-US" sz="2000" dirty="0"/>
              <a:t> to 10</a:t>
            </a:r>
            <a:r>
              <a:rPr lang="en-US" sz="2000" baseline="30000" dirty="0"/>
              <a:t>-10</a:t>
            </a:r>
          </a:p>
          <a:p>
            <a:endParaRPr lang="en-US" sz="2000" dirty="0"/>
          </a:p>
          <a:p>
            <a:r>
              <a:rPr lang="en-US" sz="2000" dirty="0"/>
              <a:t>This uncertainty comes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calculation of linear dissolution rate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altLang="zh-CN" sz="2000" dirty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-8 </a:t>
            </a:r>
            <a:r>
              <a:rPr lang="en-US" altLang="zh-CN" sz="2000" dirty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m s</a:t>
            </a:r>
            <a:r>
              <a:rPr lang="en-US" altLang="zh-CN" sz="2000" baseline="30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000" baseline="30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-12 </a:t>
            </a:r>
            <a:r>
              <a:rPr lang="en-US" altLang="zh-CN" sz="2000" dirty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000" baseline="30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baseline="30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internal surface area available for reaction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SSA</a:t>
            </a:r>
            <a:r>
              <a:rPr lang="en-US" sz="2000" dirty="0">
                <a:cs typeface="Times New Roman" panose="02020603050405020304" pitchFamily="18" charset="0"/>
              </a:rPr>
              <a:t>, accounts for grain size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, grain geometry, the ratio of solid-melt surface, and soluble phase fraction.</a:t>
            </a:r>
          </a:p>
        </p:txBody>
      </p:sp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3EFF6478-9A3D-458F-02BA-B050D8E8CB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46B644-BDF4-3029-E338-E133539290D7}"/>
              </a:ext>
            </a:extLst>
          </p:cNvPr>
          <p:cNvSpPr txBox="1"/>
          <p:nvPr/>
        </p:nvSpPr>
        <p:spPr>
          <a:xfrm>
            <a:off x="1360587" y="143211"/>
            <a:ext cx="977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Application to the mantle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AB51C-1894-3C42-C00B-75C923BFC8D7}"/>
              </a:ext>
            </a:extLst>
          </p:cNvPr>
          <p:cNvSpPr txBox="1"/>
          <p:nvPr/>
        </p:nvSpPr>
        <p:spPr>
          <a:xfrm>
            <a:off x="2754573" y="650307"/>
            <a:ext cx="7207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cs typeface="Times New Roman" panose="02020603050405020304" pitchFamily="18" charset="0"/>
              </a:rPr>
              <a:t>Geologically relevant parameters in the upper mantle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DFAD1D-DE14-999D-7AF8-63519B88D2A8}"/>
                  </a:ext>
                </a:extLst>
              </p:cNvPr>
              <p:cNvSpPr txBox="1"/>
              <p:nvPr/>
            </p:nvSpPr>
            <p:spPr>
              <a:xfrm>
                <a:off x="6932785" y="1843576"/>
                <a:ext cx="1757791" cy="70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𝑆𝑆𝐴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endParaRPr lang="en-US" sz="240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DFAD1D-DE14-999D-7AF8-63519B88D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85" y="1843576"/>
                <a:ext cx="1757791" cy="703911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5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39B5-060B-31A0-3639-AFFAC4E4B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E95E18EB-A905-8D71-716E-9F85B2ED2AC9}"/>
              </a:ext>
            </a:extLst>
          </p:cNvPr>
          <p:cNvSpPr txBox="1"/>
          <p:nvPr/>
        </p:nvSpPr>
        <p:spPr>
          <a:xfrm>
            <a:off x="103324" y="0"/>
            <a:ext cx="216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onclusion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122FD0-3EF5-6F00-C362-DC1D4CDDA7C1}"/>
              </a:ext>
            </a:extLst>
          </p:cNvPr>
          <p:cNvSpPr txBox="1"/>
          <p:nvPr/>
        </p:nvSpPr>
        <p:spPr>
          <a:xfrm>
            <a:off x="2093538" y="123018"/>
            <a:ext cx="714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effectLst/>
                <a:cs typeface="Gill Sans" panose="020B0502020104020203" pitchFamily="34" charset="-79"/>
              </a:rPr>
              <a:t>The Take Away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455B9-693E-A84F-E80E-617017D9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50" y="6323456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FA7BB-EF92-9615-30C1-FDA5D0779853}"/>
              </a:ext>
            </a:extLst>
          </p:cNvPr>
          <p:cNvSpPr txBox="1"/>
          <p:nvPr/>
        </p:nvSpPr>
        <p:spPr>
          <a:xfrm>
            <a:off x="1126638" y="983255"/>
            <a:ext cx="9938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Reaction-infiltration instability can lead to two distinct structures: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i</a:t>
            </a:r>
            <a:r>
              <a:rPr lang="en-US" sz="2200" dirty="0"/>
              <a:t>) </a:t>
            </a:r>
            <a:r>
              <a:rPr lang="en-US" sz="2200" b="1" dirty="0"/>
              <a:t>compaction-dissolution waves </a:t>
            </a:r>
            <a:r>
              <a:rPr lang="en-US" sz="2200" dirty="0"/>
              <a:t>and (ii) </a:t>
            </a:r>
            <a:r>
              <a:rPr lang="en-US" sz="2200" b="1" dirty="0"/>
              <a:t>high-porosity channels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parameter regime diagram shows that high-porosity channels form when </a:t>
            </a:r>
            <a:r>
              <a:rPr lang="en-US" sz="2200" b="1" dirty="0" err="1"/>
              <a:t>DaS</a:t>
            </a:r>
            <a:r>
              <a:rPr lang="en-US" sz="2200" b="1" dirty="0"/>
              <a:t> ≥ 2</a:t>
            </a:r>
            <a:r>
              <a:rPr lang="en-US" sz="2200" dirty="0"/>
              <a:t>, whereas compaction-dissolution waves dominate when </a:t>
            </a:r>
            <a:r>
              <a:rPr lang="en-US" sz="2200" dirty="0" err="1"/>
              <a:t>DaS</a:t>
            </a:r>
            <a:r>
              <a:rPr lang="en-US" sz="2200" dirty="0"/>
              <a:t> &lt; 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While high-porosity channels are </a:t>
            </a:r>
            <a:r>
              <a:rPr lang="en-GB" sz="2200" b="1" dirty="0"/>
              <a:t>commonly expected</a:t>
            </a:r>
            <a:r>
              <a:rPr lang="en-GB" sz="2200" dirty="0"/>
              <a:t>, both channels and waves may develop under the Earth's mantle conditions.</a:t>
            </a:r>
            <a:endParaRPr lang="en-US" sz="2200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A6C525E4-1F41-2DC8-D448-503F4A69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ED9D49-A344-9B05-F909-C12C8D093AA0}"/>
              </a:ext>
            </a:extLst>
          </p:cNvPr>
          <p:cNvSpPr txBox="1"/>
          <p:nvPr/>
        </p:nvSpPr>
        <p:spPr>
          <a:xfrm>
            <a:off x="8539799" y="6246463"/>
            <a:ext cx="235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zh-CN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mh2153@cam.ac.uk</a:t>
            </a:r>
            <a:endParaRPr lang="en-GB" sz="2800" dirty="0"/>
          </a:p>
        </p:txBody>
      </p:sp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A1A4230-8D04-D1BD-98A1-B6585A9B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686" y="4259616"/>
            <a:ext cx="1557745" cy="1557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2942A-5BEC-F766-076B-A5F474DA2C9D}"/>
              </a:ext>
            </a:extLst>
          </p:cNvPr>
          <p:cNvSpPr txBox="1"/>
          <p:nvPr/>
        </p:nvSpPr>
        <p:spPr>
          <a:xfrm>
            <a:off x="9060437" y="5798027"/>
            <a:ext cx="96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A00C70-682B-2EF4-6B80-B5B83A5B5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081" y="4155599"/>
            <a:ext cx="6611526" cy="25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DBE0-E2A2-55A0-5630-D70F9E038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EAC2B4A-6D1E-D22A-FB81-65D976A3B53D}"/>
              </a:ext>
            </a:extLst>
          </p:cNvPr>
          <p:cNvSpPr/>
          <p:nvPr/>
        </p:nvSpPr>
        <p:spPr>
          <a:xfrm>
            <a:off x="526439" y="812371"/>
            <a:ext cx="3094213" cy="58886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B2CB16-4B2A-D8DB-76DF-D3AEF371EBE3}"/>
              </a:ext>
            </a:extLst>
          </p:cNvPr>
          <p:cNvSpPr txBox="1"/>
          <p:nvPr/>
        </p:nvSpPr>
        <p:spPr>
          <a:xfrm>
            <a:off x="1381556" y="67111"/>
            <a:ext cx="977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Spectral control of initial perturbations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0C76B-CCD7-57EC-D9F6-DD489271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349" y="6425764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141E1770-AE97-9E3B-29DB-0DD93BB5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39" y="791533"/>
            <a:ext cx="7163212" cy="5772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C5562C-0EF9-CC21-A2E6-1D99D3CA1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63" y="1272227"/>
            <a:ext cx="1463868" cy="1463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32891-ED63-D4E0-F965-A6265CDC0E01}"/>
              </a:ext>
            </a:extLst>
          </p:cNvPr>
          <p:cNvSpPr txBox="1"/>
          <p:nvPr/>
        </p:nvSpPr>
        <p:spPr>
          <a:xfrm>
            <a:off x="601742" y="911904"/>
            <a:ext cx="317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Gaussian noise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𝜀</a:t>
            </a:r>
            <a:r>
              <a:rPr lang="en-US" altLang="zh-CN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x, z</a:t>
            </a:r>
            <a:r>
              <a:rPr lang="en-US" altLang="zh-CN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FDE29-13C2-2891-3457-FF4DA845D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39" y="3524001"/>
            <a:ext cx="1909514" cy="1565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5925A5-8660-81D8-B7F1-15A357F318BE}"/>
              </a:ext>
            </a:extLst>
          </p:cNvPr>
          <p:cNvSpPr txBox="1"/>
          <p:nvPr/>
        </p:nvSpPr>
        <p:spPr>
          <a:xfrm>
            <a:off x="682328" y="3129583"/>
            <a:ext cx="2524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Fast Fourier Transform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1E59E-A040-2640-3E3A-389E170CD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10" y="5032000"/>
            <a:ext cx="2587630" cy="553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4018F-1A45-6F07-9599-644EF1589015}"/>
              </a:ext>
            </a:extLst>
          </p:cNvPr>
          <p:cNvSpPr txBox="1"/>
          <p:nvPr/>
        </p:nvSpPr>
        <p:spPr>
          <a:xfrm>
            <a:off x="682328" y="5993179"/>
            <a:ext cx="309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Transform back and Re-interpolate onto the mesh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1C8DE7-B0FB-84D7-1BC2-5A6107EAED92}"/>
              </a:ext>
            </a:extLst>
          </p:cNvPr>
          <p:cNvCxnSpPr>
            <a:cxnSpLocks/>
          </p:cNvCxnSpPr>
          <p:nvPr/>
        </p:nvCxnSpPr>
        <p:spPr>
          <a:xfrm>
            <a:off x="1917540" y="2736095"/>
            <a:ext cx="0" cy="3986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80A886-BAB7-A7ED-6491-F3E1A0193F7D}"/>
              </a:ext>
            </a:extLst>
          </p:cNvPr>
          <p:cNvCxnSpPr>
            <a:cxnSpLocks/>
          </p:cNvCxnSpPr>
          <p:nvPr/>
        </p:nvCxnSpPr>
        <p:spPr>
          <a:xfrm>
            <a:off x="1953515" y="5594569"/>
            <a:ext cx="0" cy="39861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2888547-39DB-AE83-7FCA-00E38433D865}"/>
              </a:ext>
            </a:extLst>
          </p:cNvPr>
          <p:cNvSpPr txBox="1"/>
          <p:nvPr/>
        </p:nvSpPr>
        <p:spPr>
          <a:xfrm>
            <a:off x="8708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ackup</a:t>
            </a: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65F06F77-9043-99DF-5306-41BA4D931F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1ABD8DF-50CA-9B31-EF7F-C1A8D6CE93C5}"/>
              </a:ext>
            </a:extLst>
          </p:cNvPr>
          <p:cNvSpPr txBox="1">
            <a:spLocks/>
          </p:cNvSpPr>
          <p:nvPr/>
        </p:nvSpPr>
        <p:spPr>
          <a:xfrm>
            <a:off x="3809375" y="89246"/>
            <a:ext cx="4573249" cy="58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Parameter test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58336B-229C-4485-3025-893A1FB3DDF2}"/>
              </a:ext>
            </a:extLst>
          </p:cNvPr>
          <p:cNvCxnSpPr/>
          <p:nvPr/>
        </p:nvCxnSpPr>
        <p:spPr>
          <a:xfrm>
            <a:off x="1587500" y="1714500"/>
            <a:ext cx="425450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BCC7E-8EEF-B2F8-DC88-DC29F867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800" y="6356350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45E8F-FB22-6ECE-A0B3-213BCD22F849}"/>
              </a:ext>
            </a:extLst>
          </p:cNvPr>
          <p:cNvSpPr txBox="1"/>
          <p:nvPr/>
        </p:nvSpPr>
        <p:spPr>
          <a:xfrm>
            <a:off x="535089" y="2588869"/>
            <a:ext cx="410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Characterizes the rate of reaction relative</a:t>
            </a:r>
            <a:r>
              <a:rPr lang="zh-CN" altLang="en-US" sz="2000" dirty="0"/>
              <a:t> </a:t>
            </a:r>
            <a:r>
              <a:rPr lang="en-US" sz="2000" dirty="0"/>
              <a:t>to advection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29289E-F8E4-53D2-1906-64CB3C75C52F}"/>
              </a:ext>
            </a:extLst>
          </p:cNvPr>
          <p:cNvSpPr txBox="1"/>
          <p:nvPr/>
        </p:nvSpPr>
        <p:spPr>
          <a:xfrm>
            <a:off x="535089" y="4686418"/>
            <a:ext cx="410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Characterizes the rate of </a:t>
            </a:r>
            <a:r>
              <a:rPr lang="en-GB" sz="2000" dirty="0"/>
              <a:t>advection </a:t>
            </a:r>
            <a:r>
              <a:rPr lang="en-US" sz="2000" dirty="0"/>
              <a:t>relative </a:t>
            </a:r>
            <a:r>
              <a:rPr lang="en-GB" sz="2000" dirty="0"/>
              <a:t>to diffusion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804D45-4939-A4E5-4D83-4EEAD7C93A32}"/>
                  </a:ext>
                </a:extLst>
              </p:cNvPr>
              <p:cNvSpPr txBox="1"/>
              <p:nvPr/>
            </p:nvSpPr>
            <p:spPr>
              <a:xfrm>
                <a:off x="1143190" y="1656777"/>
                <a:ext cx="2297885" cy="779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Da</a:t>
                </a:r>
                <a:r>
                  <a:rPr kumimoji="0" lang="zh-CN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ɑ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𝑅𝐻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i="1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ϕ</m:t>
                        </m:r>
                        <m:r>
                          <a:rPr lang="en-US" altLang="zh-CN" sz="2800" b="0" i="1" baseline="-25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  <m:r>
                          <a:rPr lang="en-US" altLang="zh-CN" sz="2800" b="0" i="1" baseline="-25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804D45-4939-A4E5-4D83-4EEAD7C93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90" y="1656777"/>
                <a:ext cx="2297885" cy="779829"/>
              </a:xfrm>
              <a:prstGeom prst="rect">
                <a:avLst/>
              </a:prstGeom>
              <a:blipFill>
                <a:blip r:embed="rId3"/>
                <a:stretch>
                  <a:fillRect l="-5525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790D79-F0C9-192A-AA5F-4BADAAD79E7F}"/>
                  </a:ext>
                </a:extLst>
              </p:cNvPr>
              <p:cNvSpPr txBox="1"/>
              <p:nvPr/>
            </p:nvSpPr>
            <p:spPr>
              <a:xfrm>
                <a:off x="1143190" y="3825846"/>
                <a:ext cx="2297885" cy="701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Pe</a:t>
                </a:r>
                <a:r>
                  <a:rPr kumimoji="0" lang="zh-CN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  <m:r>
                          <a:rPr lang="en-US" altLang="zh-CN" sz="2800" b="0" i="1" baseline="-25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790D79-F0C9-192A-AA5F-4BADAAD79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90" y="3825846"/>
                <a:ext cx="2297885" cy="701859"/>
              </a:xfrm>
              <a:prstGeom prst="rect">
                <a:avLst/>
              </a:prstGeom>
              <a:blipFill>
                <a:blip r:embed="rId4"/>
                <a:stretch>
                  <a:fillRect l="-552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D9342D7-DB54-C4C9-AD1F-268E42D3BFB6}"/>
              </a:ext>
            </a:extLst>
          </p:cNvPr>
          <p:cNvSpPr txBox="1"/>
          <p:nvPr/>
        </p:nvSpPr>
        <p:spPr>
          <a:xfrm>
            <a:off x="1578229" y="626867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to Spiegelman et al., (2001)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97478-E703-4371-9580-BC872E5C8A51}"/>
              </a:ext>
            </a:extLst>
          </p:cNvPr>
          <p:cNvSpPr txBox="1"/>
          <p:nvPr/>
        </p:nvSpPr>
        <p:spPr>
          <a:xfrm>
            <a:off x="8315450" y="8890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200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70816-9265-071B-A28C-055DA26A98C4}"/>
              </a:ext>
            </a:extLst>
          </p:cNvPr>
          <p:cNvSpPr txBox="1"/>
          <p:nvPr/>
        </p:nvSpPr>
        <p:spPr>
          <a:xfrm>
            <a:off x="5301742" y="398937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200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A8FA2-19B7-D7FE-CCAA-0337EA264672}"/>
              </a:ext>
            </a:extLst>
          </p:cNvPr>
          <p:cNvSpPr txBox="1"/>
          <p:nvPr/>
        </p:nvSpPr>
        <p:spPr>
          <a:xfrm rot="16200000">
            <a:off x="3806017" y="3340289"/>
            <a:ext cx="225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Damkohler</a:t>
            </a:r>
            <a:r>
              <a:rPr lang="en-US" sz="2000" b="1" dirty="0"/>
              <a:t> number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58292-8FAA-E14D-A534-D907A63ABFAE}"/>
              </a:ext>
            </a:extLst>
          </p:cNvPr>
          <p:cNvSpPr txBox="1"/>
          <p:nvPr/>
        </p:nvSpPr>
        <p:spPr>
          <a:xfrm>
            <a:off x="7773024" y="519668"/>
            <a:ext cx="1733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Peclet number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DF982-5CAD-DC10-C9CF-6B7306B8E77D}"/>
              </a:ext>
            </a:extLst>
          </p:cNvPr>
          <p:cNvSpPr txBox="1"/>
          <p:nvPr/>
        </p:nvSpPr>
        <p:spPr>
          <a:xfrm>
            <a:off x="6474138" y="8890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E315FD-EB19-F1A3-2452-0B66E353AC65}"/>
              </a:ext>
            </a:extLst>
          </p:cNvPr>
          <p:cNvSpPr txBox="1"/>
          <p:nvPr/>
        </p:nvSpPr>
        <p:spPr>
          <a:xfrm>
            <a:off x="9969500" y="889000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82AB0A-2AA4-0DB8-855D-6C74898C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128" y="3116386"/>
            <a:ext cx="1800000" cy="1792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08142C-2D9D-9740-E028-6C42BA647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447" y="3125182"/>
            <a:ext cx="1800000" cy="17960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3111BA-B8E4-CD34-48AC-249A0C595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2809" y="3113383"/>
            <a:ext cx="1800000" cy="18078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B54E47-29A4-5528-0CE3-00A82B3201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128" y="4925397"/>
            <a:ext cx="1800000" cy="17960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04940D-1015-612C-7C71-3C4BC2CF6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809" y="4921466"/>
            <a:ext cx="1800000" cy="18039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74A098-A6FC-9F3B-D854-5A5BD0DF9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5490" y="4908543"/>
            <a:ext cx="1800000" cy="17960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CC5DC6-F1DC-3A44-3C33-6B40673BF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9944" y="1308268"/>
            <a:ext cx="1800000" cy="18078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FD57C2-7FEE-A303-4BC2-A3F02D40754A}"/>
              </a:ext>
            </a:extLst>
          </p:cNvPr>
          <p:cNvSpPr txBox="1"/>
          <p:nvPr/>
        </p:nvSpPr>
        <p:spPr>
          <a:xfrm>
            <a:off x="5301723" y="557101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400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497279-658E-DE96-347D-05F1ED572A7A}"/>
              </a:ext>
            </a:extLst>
          </p:cNvPr>
          <p:cNvSpPr txBox="1"/>
          <p:nvPr/>
        </p:nvSpPr>
        <p:spPr>
          <a:xfrm>
            <a:off x="5301723" y="1868167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DCD122-1755-31D6-DA6D-F463081666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9944" y="1306419"/>
            <a:ext cx="1800000" cy="18039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599FA6-8E6F-27FC-5CB0-12787D0F0B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4681" y="1314292"/>
            <a:ext cx="1800000" cy="1788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480969-5171-8F27-320C-800CB5989E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13291" y="2732515"/>
            <a:ext cx="829335" cy="22720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DA8B6A-309E-4126-012B-6ED119096554}"/>
              </a:ext>
            </a:extLst>
          </p:cNvPr>
          <p:cNvSpPr txBox="1"/>
          <p:nvPr/>
        </p:nvSpPr>
        <p:spPr>
          <a:xfrm>
            <a:off x="5877830" y="132711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4AC534-F176-5422-1BC3-D3704148BE09}"/>
              </a:ext>
            </a:extLst>
          </p:cNvPr>
          <p:cNvSpPr txBox="1"/>
          <p:nvPr/>
        </p:nvSpPr>
        <p:spPr>
          <a:xfrm>
            <a:off x="7627263" y="132711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2BF78E-D929-7372-FDA2-311EE7158A32}"/>
              </a:ext>
            </a:extLst>
          </p:cNvPr>
          <p:cNvSpPr txBox="1"/>
          <p:nvPr/>
        </p:nvSpPr>
        <p:spPr>
          <a:xfrm>
            <a:off x="9462807" y="1314292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8DCC3-B47C-F5E0-C86E-0E9EAF1E2EB5}"/>
              </a:ext>
            </a:extLst>
          </p:cNvPr>
          <p:cNvSpPr txBox="1"/>
          <p:nvPr/>
        </p:nvSpPr>
        <p:spPr>
          <a:xfrm>
            <a:off x="5852161" y="311824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BF3ECB-8F7C-21C6-B1F2-D869A02202CE}"/>
              </a:ext>
            </a:extLst>
          </p:cNvPr>
          <p:cNvSpPr txBox="1"/>
          <p:nvPr/>
        </p:nvSpPr>
        <p:spPr>
          <a:xfrm>
            <a:off x="7632873" y="314213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E40271-043B-B78F-FFBD-B2FB580C6881}"/>
              </a:ext>
            </a:extLst>
          </p:cNvPr>
          <p:cNvSpPr txBox="1"/>
          <p:nvPr/>
        </p:nvSpPr>
        <p:spPr>
          <a:xfrm>
            <a:off x="9433107" y="3143405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5C3B14-83C7-2D60-8262-D87101DEBEDD}"/>
              </a:ext>
            </a:extLst>
          </p:cNvPr>
          <p:cNvSpPr txBox="1"/>
          <p:nvPr/>
        </p:nvSpPr>
        <p:spPr>
          <a:xfrm>
            <a:off x="5863381" y="501096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C0F659-E139-A63D-D078-FD03F29876F6}"/>
              </a:ext>
            </a:extLst>
          </p:cNvPr>
          <p:cNvSpPr txBox="1"/>
          <p:nvPr/>
        </p:nvSpPr>
        <p:spPr>
          <a:xfrm>
            <a:off x="7632873" y="502493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B66BDE-8B91-D6F0-7BF3-F7185AC2D04A}"/>
              </a:ext>
            </a:extLst>
          </p:cNvPr>
          <p:cNvSpPr txBox="1"/>
          <p:nvPr/>
        </p:nvSpPr>
        <p:spPr>
          <a:xfrm>
            <a:off x="9424459" y="498683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81E9F5C1-1D79-289A-141C-8BDE5880730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C0971B-1E70-9DE0-9BC8-6E18E87A8F35}"/>
              </a:ext>
            </a:extLst>
          </p:cNvPr>
          <p:cNvSpPr txBox="1"/>
          <p:nvPr/>
        </p:nvSpPr>
        <p:spPr>
          <a:xfrm>
            <a:off x="8708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ackup</a:t>
            </a:r>
          </a:p>
        </p:txBody>
      </p:sp>
    </p:spTree>
    <p:extLst>
      <p:ext uri="{BB962C8B-B14F-4D97-AF65-F5344CB8AC3E}">
        <p14:creationId xmlns:p14="http://schemas.microsoft.com/office/powerpoint/2010/main" val="140594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3362C4-80C7-AEED-201A-F4C094C2F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70743F-9256-FE5C-1B9E-A7B9BDEB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DCB4F2-FB2B-9C1D-9FA6-E8E0E751F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1B04A0-E394-F22B-A477-DF2A3D0B3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4698" y="891540"/>
            <a:ext cx="9013053" cy="5071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B04A1-B418-AAB1-9A4D-1E853E65428B}"/>
              </a:ext>
            </a:extLst>
          </p:cNvPr>
          <p:cNvSpPr/>
          <p:nvPr/>
        </p:nvSpPr>
        <p:spPr>
          <a:xfrm>
            <a:off x="0" y="0"/>
            <a:ext cx="12191999" cy="1062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DB6B7-6CA7-3F3C-AD0B-A9950430E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607" y="50334"/>
            <a:ext cx="10357305" cy="594311"/>
          </a:xfrm>
          <a:noFill/>
        </p:spPr>
        <p:txBody>
          <a:bodyPr>
            <a:normAutofit/>
          </a:bodyPr>
          <a:lstStyle/>
          <a:p>
            <a:pPr defTabSz="667512"/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Channels or waves: controls on melt migration through the upper mantle</a:t>
            </a:r>
            <a:endParaRPr lang="en-US" sz="3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BF332-F398-1A2B-695C-875E0D0A1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714" y="643087"/>
            <a:ext cx="9013053" cy="371996"/>
          </a:xfrm>
          <a:noFill/>
        </p:spPr>
        <p:txBody>
          <a:bodyPr>
            <a:normAutofit/>
          </a:bodyPr>
          <a:lstStyle/>
          <a:p>
            <a:pPr defTabSz="667512">
              <a:spcBef>
                <a:spcPts val="73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 Huang, John Rudge, David Rees Jones</a:t>
            </a: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2710E-1BD7-1462-BD6C-4A874A186E64}"/>
              </a:ext>
            </a:extLst>
          </p:cNvPr>
          <p:cNvSpPr txBox="1"/>
          <p:nvPr/>
        </p:nvSpPr>
        <p:spPr>
          <a:xfrm>
            <a:off x="5852009" y="6527692"/>
            <a:ext cx="1432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Apr 2025</a:t>
            </a:r>
            <a:endParaRPr lang="en-GB" sz="2400" dirty="0"/>
          </a:p>
        </p:txBody>
      </p:sp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59087903-78DE-22AC-A564-D335956D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" y="71768"/>
            <a:ext cx="1804897" cy="9445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B9F2FC-35FC-C6D5-EBE9-602ED40D8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873" y="182685"/>
            <a:ext cx="795278" cy="63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2A73E8E-721C-3C5A-E117-4005928A6BD7}"/>
              </a:ext>
            </a:extLst>
          </p:cNvPr>
          <p:cNvGrpSpPr/>
          <p:nvPr/>
        </p:nvGrpSpPr>
        <p:grpSpPr>
          <a:xfrm>
            <a:off x="7814631" y="1026795"/>
            <a:ext cx="4750229" cy="5723191"/>
            <a:chOff x="7814631" y="1026795"/>
            <a:chExt cx="4750229" cy="5723191"/>
          </a:xfrm>
        </p:grpSpPr>
        <p:pic>
          <p:nvPicPr>
            <p:cNvPr id="46" name="Picture 45" descr="A diagram of waves and channels&#10;&#10;AI-generated content may be incorrect.">
              <a:extLst>
                <a:ext uri="{FF2B5EF4-FFF2-40B4-BE49-F238E27FC236}">
                  <a16:creationId xmlns:a16="http://schemas.microsoft.com/office/drawing/2014/main" id="{44BD5A5A-9014-8E6A-039A-50B0E711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839" b="2297"/>
            <a:stretch/>
          </p:blipFill>
          <p:spPr>
            <a:xfrm>
              <a:off x="8454701" y="1810128"/>
              <a:ext cx="3199484" cy="4939858"/>
            </a:xfrm>
            <a:prstGeom prst="rect">
              <a:avLst/>
            </a:prstGeom>
          </p:spPr>
        </p:pic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5E2FEDDA-0C23-1D65-FC11-C69A17E2ED89}"/>
                </a:ext>
              </a:extLst>
            </p:cNvPr>
            <p:cNvSpPr txBox="1">
              <a:spLocks/>
            </p:cNvSpPr>
            <p:nvPr/>
          </p:nvSpPr>
          <p:spPr>
            <a:xfrm>
              <a:off x="7814631" y="1026795"/>
              <a:ext cx="4750229" cy="8937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latin typeface="+mn-lt"/>
                </a:rPr>
                <a:t>Regime diagram by </a:t>
              </a:r>
            </a:p>
            <a:p>
              <a:pPr algn="ctr"/>
              <a:r>
                <a:rPr lang="en-US" sz="2000" b="1" dirty="0">
                  <a:latin typeface="+mn-lt"/>
                </a:rPr>
                <a:t>linear stability analysis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F8DBB5-A75B-9044-DBB4-28869EFD85C0}"/>
              </a:ext>
            </a:extLst>
          </p:cNvPr>
          <p:cNvGrpSpPr/>
          <p:nvPr/>
        </p:nvGrpSpPr>
        <p:grpSpPr>
          <a:xfrm>
            <a:off x="746534" y="1071114"/>
            <a:ext cx="7501864" cy="5165906"/>
            <a:chOff x="746534" y="1071114"/>
            <a:chExt cx="7501864" cy="5165906"/>
          </a:xfrm>
        </p:grpSpPr>
        <p:pic>
          <p:nvPicPr>
            <p:cNvPr id="45" name="Picture 44" descr="A group of images of different colors&#10;&#10;AI-generated content may be incorrect.">
              <a:extLst>
                <a:ext uri="{FF2B5EF4-FFF2-40B4-BE49-F238E27FC236}">
                  <a16:creationId xmlns:a16="http://schemas.microsoft.com/office/drawing/2014/main" id="{19723953-721A-CF00-8BDA-2EC97C75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96"/>
            <a:stretch/>
          </p:blipFill>
          <p:spPr>
            <a:xfrm>
              <a:off x="1120701" y="1849320"/>
              <a:ext cx="7127697" cy="4387700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04495603-95EA-B044-6979-D427969024F6}"/>
                </a:ext>
              </a:extLst>
            </p:cNvPr>
            <p:cNvSpPr txBox="1">
              <a:spLocks/>
            </p:cNvSpPr>
            <p:nvPr/>
          </p:nvSpPr>
          <p:spPr>
            <a:xfrm>
              <a:off x="746534" y="1071114"/>
              <a:ext cx="7444185" cy="8937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latin typeface="+mn-lt"/>
                </a:rPr>
                <a:t>High-porosity channels vs Compaction-dissolution waves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481D25-607C-B5DC-6111-308C83D3FEA2}"/>
                </a:ext>
              </a:extLst>
            </p:cNvPr>
            <p:cNvSpPr txBox="1"/>
            <p:nvPr/>
          </p:nvSpPr>
          <p:spPr>
            <a:xfrm rot="16200000">
              <a:off x="543959" y="538176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S=0.001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187DA68-22E3-3234-3872-96601426F184}"/>
                </a:ext>
              </a:extLst>
            </p:cNvPr>
            <p:cNvSpPr txBox="1"/>
            <p:nvPr/>
          </p:nvSpPr>
          <p:spPr>
            <a:xfrm rot="16200000">
              <a:off x="574796" y="3875529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S=0.005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0C0200-AB8C-F3CE-6350-5AF4063F8A3C}"/>
                </a:ext>
              </a:extLst>
            </p:cNvPr>
            <p:cNvSpPr txBox="1"/>
            <p:nvPr/>
          </p:nvSpPr>
          <p:spPr>
            <a:xfrm rot="16200000">
              <a:off x="582869" y="2417016"/>
              <a:ext cx="774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S=0.05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6B34A8-D82D-370B-8F2E-B59C80EFDD87}"/>
              </a:ext>
            </a:extLst>
          </p:cNvPr>
          <p:cNvSpPr txBox="1"/>
          <p:nvPr/>
        </p:nvSpPr>
        <p:spPr>
          <a:xfrm>
            <a:off x="9088916" y="664003"/>
            <a:ext cx="235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mh2153@cam.ac.uk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4A250-AD93-641C-B50E-44674A16DD35}"/>
              </a:ext>
            </a:extLst>
          </p:cNvPr>
          <p:cNvSpPr txBox="1"/>
          <p:nvPr/>
        </p:nvSpPr>
        <p:spPr>
          <a:xfrm>
            <a:off x="1013377" y="6388247"/>
            <a:ext cx="311649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More stories in PICO 1.4 screen</a:t>
            </a:r>
          </a:p>
        </p:txBody>
      </p:sp>
    </p:spTree>
    <p:extLst>
      <p:ext uri="{BB962C8B-B14F-4D97-AF65-F5344CB8AC3E}">
        <p14:creationId xmlns:p14="http://schemas.microsoft.com/office/powerpoint/2010/main" val="495612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DD0B5-668C-18B5-7BBF-5BE89535F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F03418C3-3926-7E8A-564C-AA395EDD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C2FBD7-8828-A2E7-EBB1-69A4EA69865F}"/>
              </a:ext>
            </a:extLst>
          </p:cNvPr>
          <p:cNvSpPr txBox="1"/>
          <p:nvPr/>
        </p:nvSpPr>
        <p:spPr>
          <a:xfrm>
            <a:off x="1289852" y="38184"/>
            <a:ext cx="9778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Geologically-relevant parameters in the mantle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F693E-C7B9-1C77-7C45-DF30F1B79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576058"/>
            <a:ext cx="7772400" cy="6256781"/>
          </a:xfrm>
          <a:prstGeom prst="rect">
            <a:avLst/>
          </a:prstGeom>
        </p:spPr>
      </p:pic>
      <p:pic>
        <p:nvPicPr>
          <p:cNvPr id="5" name="Picture 4" descr="A diagram of waves and channels&#10;&#10;AI-generated content may be incorrect.">
            <a:extLst>
              <a:ext uri="{FF2B5EF4-FFF2-40B4-BE49-F238E27FC236}">
                <a16:creationId xmlns:a16="http://schemas.microsoft.com/office/drawing/2014/main" id="{8B152E77-A4C3-16E7-1E11-0868547A4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372" y="1989032"/>
            <a:ext cx="4460972" cy="4411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E4B4BD-FE93-7DF5-AAD8-2A3B67F9934B}"/>
                  </a:ext>
                </a:extLst>
              </p:cNvPr>
              <p:cNvSpPr txBox="1"/>
              <p:nvPr/>
            </p:nvSpPr>
            <p:spPr>
              <a:xfrm>
                <a:off x="722145" y="1004913"/>
                <a:ext cx="3102309" cy="931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DaS</a:t>
                </a:r>
                <a:r>
                  <a:rPr kumimoji="0" lang="zh-CN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altLang="zh-CN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  <m:r>
                          <a:rPr lang="en-US" altLang="zh-CN" sz="28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E4B4BD-FE93-7DF5-AAD8-2A3B67F99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45" y="1004913"/>
                <a:ext cx="3102309" cy="931281"/>
              </a:xfrm>
              <a:prstGeom prst="rect">
                <a:avLst/>
              </a:prstGeom>
              <a:blipFill>
                <a:blip r:embed="rId6"/>
                <a:stretch>
                  <a:fillRect l="-3673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EF653-C610-3BCA-A314-EFF753DD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50" y="6323456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76368-B2D3-353E-B494-AD7EA65B3291}"/>
              </a:ext>
            </a:extLst>
          </p:cNvPr>
          <p:cNvSpPr txBox="1"/>
          <p:nvPr/>
        </p:nvSpPr>
        <p:spPr>
          <a:xfrm>
            <a:off x="8708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ackup</a:t>
            </a:r>
          </a:p>
        </p:txBody>
      </p:sp>
    </p:spTree>
    <p:extLst>
      <p:ext uri="{BB962C8B-B14F-4D97-AF65-F5344CB8AC3E}">
        <p14:creationId xmlns:p14="http://schemas.microsoft.com/office/powerpoint/2010/main" val="396875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46925-B3E1-4475-FDCD-A3579999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3805DD1-8403-A07D-54C3-60255CD3D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7149C9-35FE-DC67-05E3-9891CCCE8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718C398-2614-706B-4769-BA747501F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4698" y="891540"/>
            <a:ext cx="9013053" cy="5071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7AA67-76C6-5B97-ABD4-C2F18B23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944" y="345570"/>
            <a:ext cx="9013053" cy="2334485"/>
          </a:xfrm>
          <a:noFill/>
        </p:spPr>
        <p:txBody>
          <a:bodyPr>
            <a:normAutofit/>
          </a:bodyPr>
          <a:lstStyle/>
          <a:p>
            <a:pPr defTabSz="667512"/>
            <a:r>
              <a:rPr lang="en-US" sz="4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Channels or waves: controls on melt migration through the upper mantle</a:t>
            </a:r>
            <a:endParaRPr lang="en-US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49F67-0BF6-0B4C-D662-95563AD29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9658" y="2901074"/>
            <a:ext cx="9013053" cy="1738927"/>
          </a:xfrm>
          <a:noFill/>
        </p:spPr>
        <p:txBody>
          <a:bodyPr>
            <a:normAutofit/>
          </a:bodyPr>
          <a:lstStyle/>
          <a:p>
            <a:pPr defTabSz="667512">
              <a:spcBef>
                <a:spcPts val="73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 Huang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CN" altLang="en-US" sz="16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John Rudge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David Rees Jones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defTabSz="667512">
              <a:spcBef>
                <a:spcPts val="730"/>
              </a:spcBef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67512">
              <a:spcBef>
                <a:spcPts val="730"/>
              </a:spcBef>
            </a:pPr>
            <a:r>
              <a:rPr lang="en-GB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Bullard Laboratories, Department of Earth Sciences, University of Cambridge </a:t>
            </a:r>
          </a:p>
          <a:p>
            <a:pPr defTabSz="667512">
              <a:spcBef>
                <a:spcPts val="730"/>
              </a:spcBef>
            </a:pPr>
            <a:r>
              <a:rPr lang="en-GB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of Mathematics and Statistics, University of St Andrews </a:t>
            </a:r>
          </a:p>
          <a:p>
            <a:pPr defTabSz="667512">
              <a:spcBef>
                <a:spcPts val="730"/>
              </a:spcBef>
            </a:pP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735875-4AD7-B918-2D54-4DB3ED20B40D}"/>
              </a:ext>
            </a:extLst>
          </p:cNvPr>
          <p:cNvSpPr txBox="1"/>
          <p:nvPr/>
        </p:nvSpPr>
        <p:spPr>
          <a:xfrm>
            <a:off x="8726641" y="6508620"/>
            <a:ext cx="1244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Apr 2025</a:t>
            </a:r>
            <a:endParaRPr lang="en-GB" sz="2400" dirty="0"/>
          </a:p>
        </p:txBody>
      </p:sp>
      <p:pic>
        <p:nvPicPr>
          <p:cNvPr id="19" name="Picture 18" descr="A close-up of a logo&#10;&#10;Description automatically generated">
            <a:extLst>
              <a:ext uri="{FF2B5EF4-FFF2-40B4-BE49-F238E27FC236}">
                <a16:creationId xmlns:a16="http://schemas.microsoft.com/office/drawing/2014/main" id="{352507E8-F637-41CF-D5A9-980CAA8A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1" b="13559"/>
          <a:stretch/>
        </p:blipFill>
        <p:spPr>
          <a:xfrm>
            <a:off x="9601199" y="8065"/>
            <a:ext cx="2501595" cy="895350"/>
          </a:xfrm>
          <a:prstGeom prst="rect">
            <a:avLst/>
          </a:prstGeom>
        </p:spPr>
      </p:pic>
      <p:pic>
        <p:nvPicPr>
          <p:cNvPr id="1026" name="Picture 2" descr="Trinity College Cambridge | University of Cambridge">
            <a:extLst>
              <a:ext uri="{FF2B5EF4-FFF2-40B4-BE49-F238E27FC236}">
                <a16:creationId xmlns:a16="http://schemas.microsoft.com/office/drawing/2014/main" id="{4AA8F455-B3F0-A47F-CB58-ECFC9D64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73" y="-3810"/>
            <a:ext cx="2077255" cy="9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F5B09-1A49-0A63-D5CE-D2838F0A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50" y="6356350"/>
            <a:ext cx="726049" cy="365125"/>
          </a:xfrm>
        </p:spPr>
        <p:txBody>
          <a:bodyPr/>
          <a:lstStyle/>
          <a:p>
            <a:fld id="{0C522724-E802-5D4B-9695-2B95A49C66E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354A5F1-F6CF-1CD1-D874-DF6D13498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505" y="5004373"/>
            <a:ext cx="1557745" cy="155774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8ABA44-9009-3E84-6B64-E4ED85A9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68" y="-44658"/>
            <a:ext cx="1906712" cy="87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CF351-254A-BC0A-92DD-8130452BDF3B}"/>
              </a:ext>
            </a:extLst>
          </p:cNvPr>
          <p:cNvSpPr txBox="1"/>
          <p:nvPr/>
        </p:nvSpPr>
        <p:spPr>
          <a:xfrm>
            <a:off x="5139308" y="4364714"/>
            <a:ext cx="235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zh-CN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mh2153@cam.ac.uk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8EB25-BB5F-6976-4832-B1AD9AA86E4F}"/>
              </a:ext>
            </a:extLst>
          </p:cNvPr>
          <p:cNvSpPr txBox="1"/>
          <p:nvPr/>
        </p:nvSpPr>
        <p:spPr>
          <a:xfrm>
            <a:off x="5093614" y="6533326"/>
            <a:ext cx="96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2D2EF2-C3A1-C5C5-23F0-139FE383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84" y="5012205"/>
            <a:ext cx="1112778" cy="15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53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7179-2060-76DA-7817-698D4D08AB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5449" y="12952"/>
            <a:ext cx="9274175" cy="8937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Melt migration pathway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20A8C-2913-E1A2-AC74-62C92B2D9063}"/>
              </a:ext>
            </a:extLst>
          </p:cNvPr>
          <p:cNvSpPr txBox="1"/>
          <p:nvPr/>
        </p:nvSpPr>
        <p:spPr>
          <a:xfrm>
            <a:off x="130630" y="5630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ackground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B3AC371-02E1-D0A9-7E40-CFDFB8ABF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1" y="3256184"/>
            <a:ext cx="5409416" cy="354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EA3000C3-A59D-EC3F-3994-5736E960E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2417" y="3548033"/>
            <a:ext cx="1391358" cy="206804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C911C3E9-47A9-5437-35F2-A8F03E843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3247" y="3668486"/>
            <a:ext cx="844395" cy="1451296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FB6E4-2300-47DE-3117-7ED413E5E0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813" t="28488" r="14987" b="20499"/>
          <a:stretch/>
        </p:blipFill>
        <p:spPr>
          <a:xfrm>
            <a:off x="261132" y="1698970"/>
            <a:ext cx="2606273" cy="18926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C86B2D-E14B-A759-3C96-61B7B55D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430" t="36396" r="40789" b="19342"/>
          <a:stretch/>
        </p:blipFill>
        <p:spPr>
          <a:xfrm>
            <a:off x="3300863" y="1728052"/>
            <a:ext cx="2606272" cy="18635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CF96F15-FEB7-26E7-537D-2795A234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C11E80-6D2F-F56B-8A93-AA244206F185}"/>
              </a:ext>
            </a:extLst>
          </p:cNvPr>
          <p:cNvSpPr txBox="1">
            <a:spLocks/>
          </p:cNvSpPr>
          <p:nvPr/>
        </p:nvSpPr>
        <p:spPr>
          <a:xfrm>
            <a:off x="5896437" y="859996"/>
            <a:ext cx="6520918" cy="89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+mn-lt"/>
              </a:rPr>
              <a:t>Melt transport paths from depth to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6FA5-9176-3BA3-E3DF-94BBB0EA2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7"/>
          <a:stretch/>
        </p:blipFill>
        <p:spPr>
          <a:xfrm>
            <a:off x="5896437" y="1919874"/>
            <a:ext cx="5881648" cy="4263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99063-E83B-E529-A3BD-0A71049BD163}"/>
              </a:ext>
            </a:extLst>
          </p:cNvPr>
          <p:cNvSpPr txBox="1"/>
          <p:nvPr/>
        </p:nvSpPr>
        <p:spPr>
          <a:xfrm>
            <a:off x="8135621" y="6135184"/>
            <a:ext cx="2645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Tarbuck and </a:t>
            </a:r>
            <a:r>
              <a:rPr lang="en-US" sz="1600" dirty="0" err="1"/>
              <a:t>Lutgens</a:t>
            </a:r>
            <a:r>
              <a:rPr lang="en-US" sz="1600" dirty="0"/>
              <a:t> (2005)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39153-7779-1835-1CDC-FCAF77D4B1BD}"/>
              </a:ext>
            </a:extLst>
          </p:cNvPr>
          <p:cNvSpPr txBox="1"/>
          <p:nvPr/>
        </p:nvSpPr>
        <p:spPr>
          <a:xfrm>
            <a:off x="9788493" y="3886485"/>
            <a:ext cx="239743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</a:rPr>
              <a:t>Brittle fracture–Dikes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523D7-8D32-327C-3383-87507746DAB2}"/>
              </a:ext>
            </a:extLst>
          </p:cNvPr>
          <p:cNvSpPr txBox="1"/>
          <p:nvPr/>
        </p:nvSpPr>
        <p:spPr>
          <a:xfrm>
            <a:off x="9788493" y="4528055"/>
            <a:ext cx="201164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</a:rPr>
              <a:t>Channelized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27783-1724-05CE-681A-540348FCE778}"/>
              </a:ext>
            </a:extLst>
          </p:cNvPr>
          <p:cNvSpPr txBox="1"/>
          <p:nvPr/>
        </p:nvSpPr>
        <p:spPr>
          <a:xfrm>
            <a:off x="9848089" y="5404716"/>
            <a:ext cx="234391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</a:rPr>
              <a:t>Diffuse</a:t>
            </a:r>
            <a:r>
              <a:rPr lang="zh-CN" alt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p</a:t>
            </a:r>
            <a:r>
              <a:rPr lang="en-US" sz="2000" dirty="0">
                <a:solidFill>
                  <a:sysClr val="windowText" lastClr="000000"/>
                </a:solidFill>
              </a:rPr>
              <a:t>orous flow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78B615-1F51-2D69-7F69-723DF6B71A72}"/>
              </a:ext>
            </a:extLst>
          </p:cNvPr>
          <p:cNvSpPr/>
          <p:nvPr/>
        </p:nvSpPr>
        <p:spPr>
          <a:xfrm>
            <a:off x="9603880" y="4394134"/>
            <a:ext cx="2354347" cy="7471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CA708-3CC4-C38F-0697-6F55C1241330}"/>
              </a:ext>
            </a:extLst>
          </p:cNvPr>
          <p:cNvSpPr txBox="1"/>
          <p:nvPr/>
        </p:nvSpPr>
        <p:spPr>
          <a:xfrm>
            <a:off x="7027954" y="5767057"/>
            <a:ext cx="115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100 km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762C3-CAD1-6534-E76E-1F6F1A256BD4}"/>
              </a:ext>
            </a:extLst>
          </p:cNvPr>
          <p:cNvSpPr txBox="1"/>
          <p:nvPr/>
        </p:nvSpPr>
        <p:spPr>
          <a:xfrm>
            <a:off x="7027954" y="4597400"/>
            <a:ext cx="115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7 km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7C704-3205-E91D-5FB6-1125FE8EA46B}"/>
              </a:ext>
            </a:extLst>
          </p:cNvPr>
          <p:cNvSpPr txBox="1"/>
          <p:nvPr/>
        </p:nvSpPr>
        <p:spPr>
          <a:xfrm>
            <a:off x="451923" y="1086551"/>
            <a:ext cx="508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Melting in different geological settings</a:t>
            </a:r>
          </a:p>
        </p:txBody>
      </p:sp>
      <p:pic>
        <p:nvPicPr>
          <p:cNvPr id="21" name="Picture 20" descr="A close-up of a logo&#10;&#10;Description automatically generated">
            <a:extLst>
              <a:ext uri="{FF2B5EF4-FFF2-40B4-BE49-F238E27FC236}">
                <a16:creationId xmlns:a16="http://schemas.microsoft.com/office/drawing/2014/main" id="{F7AC8E65-AF88-A2AF-89B8-0638E4803A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E75168-8864-96B2-117E-146CCC470981}"/>
              </a:ext>
            </a:extLst>
          </p:cNvPr>
          <p:cNvSpPr txBox="1"/>
          <p:nvPr/>
        </p:nvSpPr>
        <p:spPr>
          <a:xfrm>
            <a:off x="1212117" y="2766"/>
            <a:ext cx="10515600" cy="712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ea typeface="+mj-ea"/>
                <a:cs typeface="+mj-cs"/>
              </a:rPr>
              <a:t>Evidence for Channelized Flow</a:t>
            </a:r>
          </a:p>
        </p:txBody>
      </p:sp>
      <p:pic>
        <p:nvPicPr>
          <p:cNvPr id="5" name="Picture 4" descr="A diagram of the crust of a mantel with Crust in the background&#10;&#10;Description automatically generated">
            <a:extLst>
              <a:ext uri="{FF2B5EF4-FFF2-40B4-BE49-F238E27FC236}">
                <a16:creationId xmlns:a16="http://schemas.microsoft.com/office/drawing/2014/main" id="{94F58A43-EF56-38EB-EFFF-30B817D7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413" y="1616296"/>
            <a:ext cx="3324697" cy="219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4FE64-324D-072C-383D-E1060DDF3E1A}"/>
              </a:ext>
            </a:extLst>
          </p:cNvPr>
          <p:cNvSpPr txBox="1"/>
          <p:nvPr/>
        </p:nvSpPr>
        <p:spPr>
          <a:xfrm>
            <a:off x="87088" y="8806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onstraints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70D23E-5025-617E-E1D1-B324D6AA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DA3D-8898-A212-0BD3-C4B2A678DA0C}"/>
              </a:ext>
            </a:extLst>
          </p:cNvPr>
          <p:cNvSpPr txBox="1"/>
          <p:nvPr/>
        </p:nvSpPr>
        <p:spPr>
          <a:xfrm>
            <a:off x="9558953" y="4113275"/>
            <a:ext cx="153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en-US" sz="1800" b="1" dirty="0">
                <a:solidFill>
                  <a:schemeClr val="bg1"/>
                </a:solidFill>
              </a:rPr>
              <a:t>olivine + </a:t>
            </a:r>
            <a:r>
              <a:rPr lang="en-US" sz="1800" b="1" dirty="0" err="1">
                <a:solidFill>
                  <a:schemeClr val="bg1"/>
                </a:solidFill>
              </a:rPr>
              <a:t>opx</a:t>
            </a:r>
            <a:r>
              <a:rPr lang="en-US" sz="1800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804F6-54CC-2621-AE64-140D49133BE2}"/>
              </a:ext>
            </a:extLst>
          </p:cNvPr>
          <p:cNvSpPr txBox="1"/>
          <p:nvPr/>
        </p:nvSpPr>
        <p:spPr>
          <a:xfrm>
            <a:off x="8469054" y="47877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(&gt; 90% </a:t>
            </a:r>
            <a:r>
              <a:rPr lang="en-US" sz="1800" b="1" dirty="0">
                <a:solidFill>
                  <a:schemeClr val="bg1"/>
                </a:solidFill>
              </a:rPr>
              <a:t>olivine)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B0CDBC-C8F9-C438-2F5D-217EF499D84C}"/>
              </a:ext>
            </a:extLst>
          </p:cNvPr>
          <p:cNvSpPr txBox="1">
            <a:spLocks/>
          </p:cNvSpPr>
          <p:nvPr/>
        </p:nvSpPr>
        <p:spPr>
          <a:xfrm>
            <a:off x="5274727" y="963699"/>
            <a:ext cx="6298498" cy="277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/>
              <a:t>Minerals: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    MORB-forming magmas at Moho pressure are undersaturated in orthopyroxene.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Trace element: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    Oman harzburgites are not in trace element equilibrium with MORBs, while </a:t>
            </a:r>
            <a:r>
              <a:rPr lang="en-US" sz="2000" dirty="0" err="1"/>
              <a:t>dunites</a:t>
            </a:r>
            <a:r>
              <a:rPr lang="en-US" sz="2000" dirty="0"/>
              <a:t> 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1DE46-1DCA-7E40-9D89-D63063FB3922}"/>
              </a:ext>
            </a:extLst>
          </p:cNvPr>
          <p:cNvSpPr txBox="1"/>
          <p:nvPr/>
        </p:nvSpPr>
        <p:spPr>
          <a:xfrm>
            <a:off x="795776" y="965961"/>
            <a:ext cx="370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Field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observation of o</a:t>
            </a:r>
            <a:r>
              <a:rPr lang="en-US" sz="2000" b="1" dirty="0"/>
              <a:t>phiolite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95F740-F2F6-0790-D008-3321DC912C7A}"/>
              </a:ext>
            </a:extLst>
          </p:cNvPr>
          <p:cNvGrpSpPr/>
          <p:nvPr/>
        </p:nvGrpSpPr>
        <p:grpSpPr>
          <a:xfrm>
            <a:off x="4749056" y="3695733"/>
            <a:ext cx="7349841" cy="3066565"/>
            <a:chOff x="4749056" y="3695733"/>
            <a:chExt cx="7349841" cy="3066565"/>
          </a:xfrm>
        </p:grpSpPr>
        <p:pic>
          <p:nvPicPr>
            <p:cNvPr id="8" name="Picture 7" descr="A graph of a graph showing the different types of crystals&#10;&#10;Description automatically generated with medium confidence">
              <a:extLst>
                <a:ext uri="{FF2B5EF4-FFF2-40B4-BE49-F238E27FC236}">
                  <a16:creationId xmlns:a16="http://schemas.microsoft.com/office/drawing/2014/main" id="{31EDC2F0-19EF-6C59-75D9-D6951721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9056" y="3695733"/>
              <a:ext cx="7349841" cy="2743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191136-3D6A-E344-57B7-A765E7DB4552}"/>
                </a:ext>
              </a:extLst>
            </p:cNvPr>
            <p:cNvSpPr txBox="1"/>
            <p:nvPr/>
          </p:nvSpPr>
          <p:spPr>
            <a:xfrm>
              <a:off x="9544078" y="6423744"/>
              <a:ext cx="1553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(Kelemen, 1997)</a:t>
              </a:r>
            </a:p>
          </p:txBody>
        </p:sp>
      </p:grp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7156C72-126E-747E-20B1-2F038CC9A3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3681C-110D-3CF5-FC60-BECE0D7684F7}"/>
              </a:ext>
            </a:extLst>
          </p:cNvPr>
          <p:cNvGrpSpPr/>
          <p:nvPr/>
        </p:nvGrpSpPr>
        <p:grpSpPr>
          <a:xfrm>
            <a:off x="-532655" y="3460246"/>
            <a:ext cx="6397213" cy="3429710"/>
            <a:chOff x="-532655" y="3460246"/>
            <a:chExt cx="6397213" cy="34297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E9AD068-78B9-5004-BD4A-5F831B9E09D5}"/>
                </a:ext>
              </a:extLst>
            </p:cNvPr>
            <p:cNvGrpSpPr/>
            <p:nvPr/>
          </p:nvGrpSpPr>
          <p:grpSpPr>
            <a:xfrm>
              <a:off x="-532655" y="3460246"/>
              <a:ext cx="6397213" cy="3429710"/>
              <a:chOff x="-532655" y="3460246"/>
              <a:chExt cx="6397213" cy="342971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1B0851D-4BAE-C573-AC08-0ED2B6EC8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2356" r="51160"/>
              <a:stretch/>
            </p:blipFill>
            <p:spPr>
              <a:xfrm>
                <a:off x="629282" y="3460246"/>
                <a:ext cx="4073341" cy="311403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D2BB0F-12F8-BCB0-9434-D7FB4D38E36D}"/>
                  </a:ext>
                </a:extLst>
              </p:cNvPr>
              <p:cNvSpPr txBox="1"/>
              <p:nvPr/>
            </p:nvSpPr>
            <p:spPr>
              <a:xfrm>
                <a:off x="-532655" y="6489846"/>
                <a:ext cx="639721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Oman Ophiolite </a:t>
                </a:r>
                <a:r>
                  <a:rPr lang="en-US" sz="1600" dirty="0"/>
                  <a:t>(Braun and Kelemen, 2002) 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934146-D0E8-82A1-AB8A-4A2A6D2F39F2}"/>
                </a:ext>
              </a:extLst>
            </p:cNvPr>
            <p:cNvSpPr/>
            <p:nvPr/>
          </p:nvSpPr>
          <p:spPr>
            <a:xfrm>
              <a:off x="744467" y="3630090"/>
              <a:ext cx="467650" cy="462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17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6BBFE0-C741-8802-532A-7F2434E2D486}"/>
              </a:ext>
            </a:extLst>
          </p:cNvPr>
          <p:cNvSpPr txBox="1">
            <a:spLocks/>
          </p:cNvSpPr>
          <p:nvPr/>
        </p:nvSpPr>
        <p:spPr>
          <a:xfrm>
            <a:off x="2034634" y="23388"/>
            <a:ext cx="8061960" cy="101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Reaction-Infiltration Instability -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5045D-4DDC-D7D7-428C-6D8DE91802A4}"/>
              </a:ext>
            </a:extLst>
          </p:cNvPr>
          <p:cNvSpPr txBox="1"/>
          <p:nvPr/>
        </p:nvSpPr>
        <p:spPr>
          <a:xfrm>
            <a:off x="1920240" y="1537485"/>
            <a:ext cx="8061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 positive feedback loop </a:t>
            </a:r>
            <a:r>
              <a:rPr lang="en-US" altLang="zh-CN" sz="2400" b="1" dirty="0"/>
              <a:t>between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flow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and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chemical reaction</a:t>
            </a:r>
            <a:endParaRPr lang="en-US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F2E4F-FDB1-E145-19F8-155C28623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475" y="2446134"/>
            <a:ext cx="3096198" cy="3719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8F11B-3FE7-024D-4C2E-60BE4F47DD78}"/>
              </a:ext>
            </a:extLst>
          </p:cNvPr>
          <p:cNvSpPr txBox="1"/>
          <p:nvPr/>
        </p:nvSpPr>
        <p:spPr>
          <a:xfrm>
            <a:off x="87088" y="56306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921B81-2B1F-5A5F-ADCE-71EA446AB5B4}"/>
              </a:ext>
            </a:extLst>
          </p:cNvPr>
          <p:cNvGrpSpPr/>
          <p:nvPr/>
        </p:nvGrpSpPr>
        <p:grpSpPr>
          <a:xfrm>
            <a:off x="3305666" y="2237110"/>
            <a:ext cx="6505044" cy="4372329"/>
            <a:chOff x="3217530" y="2237110"/>
            <a:chExt cx="6505044" cy="437232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4992293-3D6B-3011-EB0C-7302E23B23A0}"/>
                </a:ext>
              </a:extLst>
            </p:cNvPr>
            <p:cNvGrpSpPr/>
            <p:nvPr/>
          </p:nvGrpSpPr>
          <p:grpSpPr>
            <a:xfrm>
              <a:off x="3550782" y="2757116"/>
              <a:ext cx="3520526" cy="2910161"/>
              <a:chOff x="2065020" y="2328673"/>
              <a:chExt cx="3067811" cy="25359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2E45BB8-760C-4346-7656-4CCAA4D0FE0D}"/>
                  </a:ext>
                </a:extLst>
              </p:cNvPr>
              <p:cNvSpPr/>
              <p:nvPr/>
            </p:nvSpPr>
            <p:spPr>
              <a:xfrm>
                <a:off x="2065020" y="2328673"/>
                <a:ext cx="3067811" cy="2535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D3C4E88-FA7B-9080-1977-2085E864FBDB}"/>
                  </a:ext>
                </a:extLst>
              </p:cNvPr>
              <p:cNvGrpSpPr/>
              <p:nvPr/>
            </p:nvGrpSpPr>
            <p:grpSpPr>
              <a:xfrm>
                <a:off x="2317259" y="2418693"/>
                <a:ext cx="2282814" cy="2214902"/>
                <a:chOff x="3499883" y="2845413"/>
                <a:chExt cx="2282814" cy="2214902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6F2990B-2B16-9B65-C645-376A9E3027B9}"/>
                    </a:ext>
                  </a:extLst>
                </p:cNvPr>
                <p:cNvSpPr txBox="1"/>
                <p:nvPr/>
              </p:nvSpPr>
              <p:spPr>
                <a:xfrm>
                  <a:off x="3499883" y="4304256"/>
                  <a:ext cx="4154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450125-EB88-DB1A-DEEC-36FA3B7EB3D9}"/>
                    </a:ext>
                  </a:extLst>
                </p:cNvPr>
                <p:cNvSpPr txBox="1"/>
                <p:nvPr/>
              </p:nvSpPr>
              <p:spPr>
                <a:xfrm>
                  <a:off x="5371693" y="4413984"/>
                  <a:ext cx="3898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C155946-49AC-1F29-1FC2-8DE491632663}"/>
                    </a:ext>
                  </a:extLst>
                </p:cNvPr>
                <p:cNvSpPr txBox="1"/>
                <p:nvPr/>
              </p:nvSpPr>
              <p:spPr>
                <a:xfrm>
                  <a:off x="4472877" y="2845413"/>
                  <a:ext cx="42351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3600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ϕ</a:t>
                  </a:r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A65B641F-B7CD-3FF9-0711-A8DE0DAE44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15381" y="3517180"/>
                  <a:ext cx="512993" cy="78707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02555331-3F9C-3075-8187-1EE6D0F5A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47488" y="3577088"/>
                  <a:ext cx="519130" cy="72716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435263D-073B-66EE-0292-8694D8535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24812" y="4712765"/>
                  <a:ext cx="112584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C0C4B019-01D6-D4B9-3839-DFFD50D1D6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02463" y="2949400"/>
                  <a:ext cx="0" cy="48712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5D2D5376-3009-364A-7579-6094A1845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82697" y="4463464"/>
                  <a:ext cx="0" cy="48712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851D01B5-A696-51B9-F05F-C4CE589F49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15381" y="4470116"/>
                  <a:ext cx="0" cy="48712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A3A409-CE0D-21CD-08D1-548ED122D9FA}"/>
                </a:ext>
              </a:extLst>
            </p:cNvPr>
            <p:cNvSpPr txBox="1"/>
            <p:nvPr/>
          </p:nvSpPr>
          <p:spPr>
            <a:xfrm>
              <a:off x="4638885" y="2237110"/>
              <a:ext cx="50836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ϕ</a:t>
              </a:r>
              <a:r>
                <a:rPr kumimoji="0" lang="zh-CN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=</a:t>
              </a:r>
              <a:r>
                <a:rPr lang="zh-CN" altLang="en-US" sz="2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melt fraction (porosity)</a:t>
              </a:r>
              <a:endPara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7D2E1C0-B3B0-8430-7B6F-3024263F560E}"/>
                    </a:ext>
                  </a:extLst>
                </p:cNvPr>
                <p:cNvSpPr txBox="1"/>
                <p:nvPr/>
              </p:nvSpPr>
              <p:spPr>
                <a:xfrm>
                  <a:off x="6054145" y="5652637"/>
                  <a:ext cx="2328848" cy="8999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altLang="zh-CN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k</a:t>
                  </a:r>
                  <a:r>
                    <a:rPr kumimoji="0" lang="zh-CN" altLang="en-US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zh-CN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CN" sz="2000" i="1" dirty="0">
                                  <a:solidFill>
                                    <a:prstClr val="black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ϕ</m:t>
                              </m:r>
                            </m:e>
                            <m:sup>
                              <m:r>
                                <a:rPr kumimoji="0" lang="en-US" altLang="zh-C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𝐶</m:t>
                          </m:r>
                        </m:den>
                      </m:f>
                    </m:oMath>
                  </a14:m>
                  <a:r>
                    <a:rPr lang="zh-CN" altLang="en-US" sz="20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lang="en-US" altLang="zh-CN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lvl="0">
                    <a:defRPr/>
                  </a:pPr>
                  <a:r>
                    <a:rPr lang="en-US" altLang="zh-CN" sz="20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  = permeability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7D2E1C0-B3B0-8430-7B6F-3024263F5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4145" y="5652637"/>
                  <a:ext cx="2328848" cy="899990"/>
                </a:xfrm>
                <a:prstGeom prst="rect">
                  <a:avLst/>
                </a:prstGeom>
                <a:blipFill>
                  <a:blip r:embed="rId4"/>
                  <a:stretch>
                    <a:fillRect l="-2703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B8C999F-0228-6258-D81B-C79123774D63}"/>
                    </a:ext>
                  </a:extLst>
                </p:cNvPr>
                <p:cNvSpPr txBox="1"/>
                <p:nvPr/>
              </p:nvSpPr>
              <p:spPr>
                <a:xfrm>
                  <a:off x="3217530" y="5731185"/>
                  <a:ext cx="4270533" cy="8782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>
                    <a:defRPr/>
                  </a:pPr>
                  <a:r>
                    <a:rPr kumimoji="0" lang="en-US" altLang="zh-CN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q</a:t>
                  </a:r>
                  <a:r>
                    <a:rPr kumimoji="0" lang="zh-CN" altLang="en-US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zh-CN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= -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</m:oMath>
                  </a14:m>
                  <a:r>
                    <a:rPr lang="en-US" altLang="zh-CN" sz="2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altLang="zh-CN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</m:oMath>
                  </a14:m>
                  <a:r>
                    <a:rPr kumimoji="0" lang="en-US" altLang="zh-CN" sz="20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zh-CN" altLang="en-US" sz="20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lang="en-GB" altLang="zh-CN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lvl="0">
                    <a:defRPr/>
                  </a:pPr>
                  <a:r>
                    <a:rPr lang="zh-CN" altLang="en-US" sz="20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  </a:t>
                  </a:r>
                  <a:r>
                    <a:rPr lang="en-US" altLang="zh-CN" sz="20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= melt flux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B8C999F-0228-6258-D81B-C79123774D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7530" y="5731185"/>
                  <a:ext cx="4270533" cy="878254"/>
                </a:xfrm>
                <a:prstGeom prst="rect">
                  <a:avLst/>
                </a:prstGeom>
                <a:blipFill>
                  <a:blip r:embed="rId5"/>
                  <a:stretch>
                    <a:fillRect l="-1484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9EAD-BCD0-FE68-A3AA-664C1A9A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BF908-D5A6-6F99-CDC5-0FAC1311E51C}"/>
              </a:ext>
            </a:extLst>
          </p:cNvPr>
          <p:cNvGrpSpPr/>
          <p:nvPr/>
        </p:nvGrpSpPr>
        <p:grpSpPr>
          <a:xfrm>
            <a:off x="3217804" y="981141"/>
            <a:ext cx="6764396" cy="400110"/>
            <a:chOff x="4615554" y="2324304"/>
            <a:chExt cx="6764396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69DAEF-0AAD-5C94-CB72-7B8E0A3BA347}"/>
                </a:ext>
              </a:extLst>
            </p:cNvPr>
            <p:cNvSpPr txBox="1"/>
            <p:nvPr/>
          </p:nvSpPr>
          <p:spPr>
            <a:xfrm>
              <a:off x="4615554" y="2324304"/>
              <a:ext cx="67643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GB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Melt</a:t>
              </a:r>
              <a:r>
                <a:rPr kumimoji="0" lang="en-US" altLang="zh-CN" sz="20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Pyroxene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            </a:t>
              </a:r>
              <a:r>
                <a:rPr kumimoji="0" lang="en-GB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Melt</a:t>
              </a:r>
              <a:r>
                <a:rPr kumimoji="0" lang="en-US" altLang="zh-CN" sz="20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+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Olivine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) </a:t>
              </a:r>
              <a:r>
                <a:rPr kumimoji="0" lang="zh-CN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endParaRPr lang="en-US" altLang="zh-CN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CB8F55-7210-74D5-468E-AB1AEBC15C0E}"/>
                </a:ext>
              </a:extLst>
            </p:cNvPr>
            <p:cNvCxnSpPr/>
            <p:nvPr/>
          </p:nvCxnSpPr>
          <p:spPr>
            <a:xfrm>
              <a:off x="7072872" y="2533886"/>
              <a:ext cx="70713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BF600573-43D2-7D3F-BCDB-24C4F99AA9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006B01-B2EE-3F9C-5D9B-A937752CB022}"/>
              </a:ext>
            </a:extLst>
          </p:cNvPr>
          <p:cNvSpPr txBox="1"/>
          <p:nvPr/>
        </p:nvSpPr>
        <p:spPr>
          <a:xfrm>
            <a:off x="-25481" y="6028983"/>
            <a:ext cx="282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Oman Ophiolite </a:t>
            </a:r>
          </a:p>
          <a:p>
            <a:pPr algn="ctr"/>
            <a:r>
              <a:rPr lang="en-US" sz="1600" dirty="0"/>
              <a:t>(Braun and Kelemen, 2002)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52C7F9-4878-03AA-305D-7F1CC3FC998C}"/>
              </a:ext>
            </a:extLst>
          </p:cNvPr>
          <p:cNvGrpSpPr/>
          <p:nvPr/>
        </p:nvGrpSpPr>
        <p:grpSpPr>
          <a:xfrm>
            <a:off x="181998" y="2437165"/>
            <a:ext cx="2828053" cy="3625550"/>
            <a:chOff x="181998" y="2437165"/>
            <a:chExt cx="2828053" cy="36255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A9B40C-9E53-B5F1-6C8B-9DE4F9B0D0D8}"/>
                </a:ext>
              </a:extLst>
            </p:cNvPr>
            <p:cNvGrpSpPr/>
            <p:nvPr/>
          </p:nvGrpSpPr>
          <p:grpSpPr>
            <a:xfrm>
              <a:off x="181998" y="2437165"/>
              <a:ext cx="2828053" cy="3625550"/>
              <a:chOff x="8278858" y="2507483"/>
              <a:chExt cx="2828053" cy="362555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E347F42-697F-F9DA-DE54-ADE906A2C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047" t="12490" r="51159"/>
              <a:stretch/>
            </p:blipFill>
            <p:spPr>
              <a:xfrm rot="5400000">
                <a:off x="7880110" y="2906231"/>
                <a:ext cx="3625550" cy="2828053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35306E-D489-9158-1967-95B9C72E276F}"/>
                  </a:ext>
                </a:extLst>
              </p:cNvPr>
              <p:cNvSpPr txBox="1"/>
              <p:nvPr/>
            </p:nvSpPr>
            <p:spPr>
              <a:xfrm>
                <a:off x="8589003" y="2969509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(&gt; 90% 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olivine)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AC4323-E5B8-E431-81A3-2C5AD2829689}"/>
                  </a:ext>
                </a:extLst>
              </p:cNvPr>
              <p:cNvSpPr txBox="1"/>
              <p:nvPr/>
            </p:nvSpPr>
            <p:spPr>
              <a:xfrm>
                <a:off x="9456159" y="4999805"/>
                <a:ext cx="15382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(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olivine + </a:t>
                </a:r>
                <a:r>
                  <a:rPr lang="en-US" sz="1800" b="1" dirty="0" err="1">
                    <a:solidFill>
                      <a:schemeClr val="bg1"/>
                    </a:solidFill>
                  </a:rPr>
                  <a:t>opx</a:t>
                </a:r>
                <a:r>
                  <a:rPr lang="en-US" sz="1800" b="1" dirty="0">
                    <a:solidFill>
                      <a:schemeClr val="bg1"/>
                    </a:solidFill>
                  </a:rPr>
                  <a:t>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6DEAE3-6E25-A061-A59F-0DA59A443C76}"/>
                </a:ext>
              </a:extLst>
            </p:cNvPr>
            <p:cNvSpPr/>
            <p:nvPr/>
          </p:nvSpPr>
          <p:spPr>
            <a:xfrm>
              <a:off x="2375431" y="2495685"/>
              <a:ext cx="467650" cy="462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5174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8FB31449-560D-DC53-DF6A-8A7101505C8E}"/>
              </a:ext>
            </a:extLst>
          </p:cNvPr>
          <p:cNvSpPr/>
          <p:nvPr/>
        </p:nvSpPr>
        <p:spPr>
          <a:xfrm>
            <a:off x="261094" y="1252303"/>
            <a:ext cx="8869429" cy="21176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0FDF1E-4013-76D7-695A-FE33E8C3B7B6}"/>
              </a:ext>
            </a:extLst>
          </p:cNvPr>
          <p:cNvSpPr/>
          <p:nvPr/>
        </p:nvSpPr>
        <p:spPr>
          <a:xfrm>
            <a:off x="279629" y="3604352"/>
            <a:ext cx="10255598" cy="28785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90958-3348-95B2-EB9E-D944D0FF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022" y="4536806"/>
            <a:ext cx="3732369" cy="8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AEFF2-0933-BD09-D482-FEA88E0672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0783" y="-139435"/>
            <a:ext cx="7336297" cy="115449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Reaction-Infiltration Instability -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30888-8429-CE74-90AE-C6C450707B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5565" y="4073112"/>
            <a:ext cx="4049713" cy="46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1.</a:t>
            </a:r>
            <a:r>
              <a:rPr lang="zh-CN" altLang="en-US" sz="2000" dirty="0"/>
              <a:t> </a:t>
            </a:r>
            <a:r>
              <a:rPr lang="en-US" sz="2000" dirty="0"/>
              <a:t>Conservation of Mass: Fluid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8979FC-B12F-506F-689B-33AF2189241F}"/>
              </a:ext>
            </a:extLst>
          </p:cNvPr>
          <p:cNvSpPr txBox="1">
            <a:spLocks/>
          </p:cNvSpPr>
          <p:nvPr/>
        </p:nvSpPr>
        <p:spPr>
          <a:xfrm>
            <a:off x="1711533" y="600208"/>
            <a:ext cx="8614286" cy="492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dirty="0"/>
              <a:t>(McKenzie, 1984; Scott and Stevenson, 1986; Bercovici et al., 2001; Simpson et al., 2010)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2589C-2DA9-0135-B814-103982A950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0085" y="3836054"/>
            <a:ext cx="2897999" cy="8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44729-EE5B-383E-5F2B-ED0B74D5A7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823"/>
          <a:stretch/>
        </p:blipFill>
        <p:spPr>
          <a:xfrm>
            <a:off x="5774868" y="5166339"/>
            <a:ext cx="4522250" cy="666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69FF4-34C6-3DDD-CC99-BA45E0F5B88A}"/>
              </a:ext>
            </a:extLst>
          </p:cNvPr>
          <p:cNvSpPr txBox="1"/>
          <p:nvPr/>
        </p:nvSpPr>
        <p:spPr>
          <a:xfrm>
            <a:off x="255565" y="4670707"/>
            <a:ext cx="35533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2.</a:t>
            </a:r>
            <a:r>
              <a:rPr lang="zh-CN" altLang="en-US" sz="2000" dirty="0"/>
              <a:t> </a:t>
            </a:r>
            <a:r>
              <a:rPr lang="en-US" sz="2000" dirty="0"/>
              <a:t>Conservation of Mass: Solid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DC5D0-BCD9-01E7-12CD-F68DC9C57A2E}"/>
              </a:ext>
            </a:extLst>
          </p:cNvPr>
          <p:cNvSpPr txBox="1"/>
          <p:nvPr/>
        </p:nvSpPr>
        <p:spPr>
          <a:xfrm>
            <a:off x="255566" y="5334106"/>
            <a:ext cx="5690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3.</a:t>
            </a:r>
            <a:r>
              <a:rPr lang="zh-CN" altLang="en-US" sz="2000" dirty="0"/>
              <a:t> </a:t>
            </a:r>
            <a:r>
              <a:rPr lang="en-US" sz="2000" dirty="0"/>
              <a:t>Conservation of Momentum for fluid: Darcy’s Law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715EE-EEAF-7584-E9D9-73C8F9D27243}"/>
              </a:ext>
            </a:extLst>
          </p:cNvPr>
          <p:cNvSpPr txBox="1"/>
          <p:nvPr/>
        </p:nvSpPr>
        <p:spPr>
          <a:xfrm>
            <a:off x="251229" y="5942661"/>
            <a:ext cx="8292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4.</a:t>
            </a:r>
            <a:r>
              <a:rPr lang="zh-CN" altLang="en-US" sz="2000" dirty="0"/>
              <a:t> </a:t>
            </a:r>
            <a:r>
              <a:rPr lang="en-US" sz="2000" dirty="0"/>
              <a:t>Conservation of chemical components for fluid: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6C9729-D504-D55F-02C4-F9117E9CDC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913"/>
          <a:stretch/>
        </p:blipFill>
        <p:spPr>
          <a:xfrm>
            <a:off x="5536760" y="5788577"/>
            <a:ext cx="4998467" cy="634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D3A27-B47C-53D4-81A9-9992EC29D882}"/>
              </a:ext>
            </a:extLst>
          </p:cNvPr>
          <p:cNvSpPr txBox="1"/>
          <p:nvPr/>
        </p:nvSpPr>
        <p:spPr>
          <a:xfrm>
            <a:off x="4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ethod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629E8E9-CDB2-09C7-EEB7-BD609803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080" y="6492875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F67AD6-6594-E65C-2DE4-A0591CF89F74}"/>
              </a:ext>
            </a:extLst>
          </p:cNvPr>
          <p:cNvSpPr txBox="1"/>
          <p:nvPr/>
        </p:nvSpPr>
        <p:spPr>
          <a:xfrm>
            <a:off x="305490" y="3655793"/>
            <a:ext cx="247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Governing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equations:</a:t>
            </a:r>
            <a:endParaRPr lang="en-US" sz="2000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602843-CB9C-FC7E-47A9-85577B0371C1}"/>
              </a:ext>
            </a:extLst>
          </p:cNvPr>
          <p:cNvGrpSpPr/>
          <p:nvPr/>
        </p:nvGrpSpPr>
        <p:grpSpPr>
          <a:xfrm>
            <a:off x="9464223" y="552560"/>
            <a:ext cx="2266402" cy="1873469"/>
            <a:chOff x="2065020" y="2328673"/>
            <a:chExt cx="3067811" cy="253593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2E038F-9AF5-59DC-0958-E6CC8FC954C4}"/>
                </a:ext>
              </a:extLst>
            </p:cNvPr>
            <p:cNvSpPr/>
            <p:nvPr/>
          </p:nvSpPr>
          <p:spPr>
            <a:xfrm>
              <a:off x="2065020" y="2328673"/>
              <a:ext cx="3067811" cy="2535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E0D04F2-9C87-44D3-69B3-1FA5D2E103D3}"/>
                </a:ext>
              </a:extLst>
            </p:cNvPr>
            <p:cNvGrpSpPr/>
            <p:nvPr/>
          </p:nvGrpSpPr>
          <p:grpSpPr>
            <a:xfrm>
              <a:off x="2317259" y="2418693"/>
              <a:ext cx="2282814" cy="2111826"/>
              <a:chOff x="3499883" y="2845413"/>
              <a:chExt cx="2282814" cy="211182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9BAC2AD-0AC7-F87B-8875-078092EE38C0}"/>
                  </a:ext>
                </a:extLst>
              </p:cNvPr>
              <p:cNvSpPr txBox="1"/>
              <p:nvPr/>
            </p:nvSpPr>
            <p:spPr>
              <a:xfrm>
                <a:off x="3499883" y="4304256"/>
                <a:ext cx="4154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1E4C1B3-9A2F-62B6-6DC9-86A3AB6AC9A3}"/>
                  </a:ext>
                </a:extLst>
              </p:cNvPr>
              <p:cNvSpPr txBox="1"/>
              <p:nvPr/>
            </p:nvSpPr>
            <p:spPr>
              <a:xfrm>
                <a:off x="5371693" y="4413984"/>
                <a:ext cx="3898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5EB916A-4DAE-0909-205D-F41C8A5D2066}"/>
                  </a:ext>
                </a:extLst>
              </p:cNvPr>
              <p:cNvSpPr txBox="1"/>
              <p:nvPr/>
            </p:nvSpPr>
            <p:spPr>
              <a:xfrm>
                <a:off x="4472877" y="2845413"/>
                <a:ext cx="3706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</a:t>
                </a:r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B307159-0851-2097-834C-35A9AAFD3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15381" y="3517180"/>
                <a:ext cx="512993" cy="78707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04672ED-7365-180C-664A-F42E1B3AA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7488" y="3577088"/>
                <a:ext cx="519130" cy="72716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A1DE1E4-B51F-7E9D-4ECD-3AA9CF6B8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4812" y="4712765"/>
                <a:ext cx="11258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BDDFC465-B62B-D322-4F20-682C989CED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02463" y="2949400"/>
                <a:ext cx="0" cy="48712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5CE4D42-6DEA-0BED-A38F-0CF195BD54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2697" y="4463464"/>
                <a:ext cx="0" cy="48712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FFC9477-2DB8-FFA0-B5D2-B8A9F7ADA5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15381" y="4470116"/>
                <a:ext cx="0" cy="48712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E4ECD2C-C21D-BA7C-90EF-6A088FF25A21}"/>
              </a:ext>
            </a:extLst>
          </p:cNvPr>
          <p:cNvSpPr txBox="1"/>
          <p:nvPr/>
        </p:nvSpPr>
        <p:spPr>
          <a:xfrm>
            <a:off x="9124700" y="62768"/>
            <a:ext cx="4429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ϕ</a:t>
            </a:r>
            <a:r>
              <a:rPr kumimoji="0" lang="zh-CN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melt fraction (porosity)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85464F-B023-55F8-A883-4407B3507B1B}"/>
                  </a:ext>
                </a:extLst>
              </p:cNvPr>
              <p:cNvSpPr txBox="1"/>
              <p:nvPr/>
            </p:nvSpPr>
            <p:spPr>
              <a:xfrm>
                <a:off x="10580754" y="2461783"/>
                <a:ext cx="2328848" cy="899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kumimoji="0" lang="zh-CN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zh-CN" sz="2000" i="1" dirty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ϕ</m:t>
                            </m:r>
                          </m:e>
                          <m:sup>
                            <m:r>
                              <a:rPr kumimoji="0" lang="en-US" altLang="zh-C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zh-CN" alt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2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altLang="zh-CN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permeability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85464F-B023-55F8-A883-4407B3507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754" y="2461783"/>
                <a:ext cx="2328848" cy="899990"/>
              </a:xfrm>
              <a:prstGeom prst="rect">
                <a:avLst/>
              </a:prstGeom>
              <a:blipFill>
                <a:blip r:embed="rId7"/>
                <a:stretch>
                  <a:fillRect l="-271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1015477-AEB4-38B7-F996-D864CEEB8394}"/>
                  </a:ext>
                </a:extLst>
              </p:cNvPr>
              <p:cNvSpPr txBox="1"/>
              <p:nvPr/>
            </p:nvSpPr>
            <p:spPr>
              <a:xfrm>
                <a:off x="9173293" y="2481008"/>
                <a:ext cx="1602937" cy="878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q</a:t>
                </a:r>
                <a:r>
                  <a:rPr kumimoji="0" lang="zh-CN" alt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-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num>
                      <m:den>
                        <m:r>
                          <a:rPr kumimoji="0" lang="en-US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𝜇</m:t>
                        </m:r>
                      </m:den>
                    </m:f>
                  </m:oMath>
                </a14:m>
                <a:r>
                  <a:rPr lang="en-US" altLang="zh-CN" sz="2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kumimoji="0" lang="en-US" altLang="zh-CN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GB" altLang="zh-CN" sz="2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zh-CN" alt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 melt flux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1015477-AEB4-38B7-F996-D864CEEB8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293" y="2481008"/>
                <a:ext cx="1602937" cy="878254"/>
              </a:xfrm>
              <a:prstGeom prst="rect">
                <a:avLst/>
              </a:prstGeom>
              <a:blipFill>
                <a:blip r:embed="rId8"/>
                <a:stretch>
                  <a:fillRect l="-3937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189BBFD0-FC07-33DC-B626-9FB8D25D2CDA}"/>
              </a:ext>
            </a:extLst>
          </p:cNvPr>
          <p:cNvSpPr txBox="1"/>
          <p:nvPr/>
        </p:nvSpPr>
        <p:spPr>
          <a:xfrm>
            <a:off x="305490" y="1632418"/>
            <a:ext cx="8939511" cy="166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At least </a:t>
            </a:r>
            <a:r>
              <a:rPr lang="en-US" sz="2000" b="1" dirty="0"/>
              <a:t>two phases </a:t>
            </a:r>
            <a:r>
              <a:rPr lang="en-US" sz="2000" dirty="0"/>
              <a:t>(melt + solid)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Allow </a:t>
            </a:r>
            <a:r>
              <a:rPr lang="en-US" sz="2000" b="1" dirty="0"/>
              <a:t>mass-transfer</a:t>
            </a:r>
            <a:r>
              <a:rPr lang="en-US" sz="2000" dirty="0"/>
              <a:t> between phases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(𝛤)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The solid must be </a:t>
            </a:r>
            <a:r>
              <a:rPr lang="en-US" sz="2000" b="1" dirty="0"/>
              <a:t>permeable</a:t>
            </a:r>
            <a:r>
              <a:rPr lang="en-US" sz="2000" dirty="0"/>
              <a:t> at some scale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In the absence of liquids, the system must be consistent with mantle convection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E85A655-D3DB-7C38-393B-1629C23FC874}"/>
              </a:ext>
            </a:extLst>
          </p:cNvPr>
          <p:cNvSpPr txBox="1"/>
          <p:nvPr/>
        </p:nvSpPr>
        <p:spPr>
          <a:xfrm>
            <a:off x="270498" y="1269193"/>
            <a:ext cx="458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Ingredients</a:t>
            </a:r>
            <a:r>
              <a:rPr lang="zh-CN" altLang="en-US" sz="2000" b="1" dirty="0"/>
              <a:t> </a:t>
            </a:r>
            <a:r>
              <a:rPr lang="en-US" sz="2000" b="1" dirty="0"/>
              <a:t>for a magma dynamic theory:</a:t>
            </a:r>
          </a:p>
        </p:txBody>
      </p:sp>
    </p:spTree>
    <p:extLst>
      <p:ext uri="{BB962C8B-B14F-4D97-AF65-F5344CB8AC3E}">
        <p14:creationId xmlns:p14="http://schemas.microsoft.com/office/powerpoint/2010/main" val="251039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46D4-65D7-CA55-0409-ADCB45E9F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1392" y="192938"/>
            <a:ext cx="4389215" cy="71875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Simulation Model Setup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54910-C87E-727F-6E99-B612DE9F963F}"/>
              </a:ext>
            </a:extLst>
          </p:cNvPr>
          <p:cNvSpPr txBox="1"/>
          <p:nvPr/>
        </p:nvSpPr>
        <p:spPr>
          <a:xfrm>
            <a:off x="563799" y="1167251"/>
            <a:ext cx="4520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Melt in a reactive compacting medium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6C05E-9CA0-7D85-D5C4-8BC978D156D7}"/>
              </a:ext>
            </a:extLst>
          </p:cNvPr>
          <p:cNvSpPr txBox="1"/>
          <p:nvPr/>
        </p:nvSpPr>
        <p:spPr>
          <a:xfrm>
            <a:off x="1451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474FA-91FC-0572-4D24-0231FA65853F}"/>
              </a:ext>
            </a:extLst>
          </p:cNvPr>
          <p:cNvSpPr txBox="1"/>
          <p:nvPr/>
        </p:nvSpPr>
        <p:spPr>
          <a:xfrm>
            <a:off x="7280385" y="1074937"/>
            <a:ext cx="4810015" cy="50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Initial Porosity </a:t>
            </a:r>
            <a:r>
              <a:rPr lang="en-US" altLang="zh-CN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 +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𝜀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86B50-11C1-6BD3-4348-0F50A275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B76C-63CA-1445-9F8A-6869DB75EAF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A diagram of a melt flow&#10;&#10;AI-generated content may be incorrect.">
            <a:extLst>
              <a:ext uri="{FF2B5EF4-FFF2-40B4-BE49-F238E27FC236}">
                <a16:creationId xmlns:a16="http://schemas.microsoft.com/office/drawing/2014/main" id="{8F708A20-F838-CE81-C15E-2A35B20C8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99" y="1676985"/>
            <a:ext cx="10275911" cy="4996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DE404F-8136-E6D6-6055-A65059A29463}"/>
              </a:ext>
            </a:extLst>
          </p:cNvPr>
          <p:cNvSpPr txBox="1"/>
          <p:nvPr/>
        </p:nvSpPr>
        <p:spPr>
          <a:xfrm>
            <a:off x="4935746" y="1165446"/>
            <a:ext cx="2446239" cy="731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Solubility gradient</a:t>
            </a:r>
          </a:p>
          <a:p>
            <a:r>
              <a:rPr lang="en-US" sz="2000" b="0" dirty="0">
                <a:cs typeface="Times New Roman" panose="02020603050405020304" pitchFamily="18" charset="0"/>
              </a:rPr>
              <a:t>	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D351C1-5D93-77CE-7977-E631D861CA16}"/>
                  </a:ext>
                </a:extLst>
              </p:cNvPr>
              <p:cNvSpPr txBox="1"/>
              <p:nvPr/>
            </p:nvSpPr>
            <p:spPr>
              <a:xfrm>
                <a:off x="5538152" y="6103714"/>
                <a:ext cx="1241425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D351C1-5D93-77CE-7977-E631D861C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152" y="6103714"/>
                <a:ext cx="1241425" cy="390748"/>
              </a:xfrm>
              <a:prstGeom prst="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F57576B-34B7-B41F-2AB5-792FF33AC259}"/>
              </a:ext>
            </a:extLst>
          </p:cNvPr>
          <p:cNvSpPr txBox="1"/>
          <p:nvPr/>
        </p:nvSpPr>
        <p:spPr>
          <a:xfrm>
            <a:off x="9449406" y="154197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cs typeface="Times New Roman" panose="02020603050405020304" pitchFamily="18" charset="0"/>
              </a:rPr>
              <a:t>(Gaussian noise)</a:t>
            </a:r>
            <a:endParaRPr 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076C70B-90DD-27E7-2333-4385132F3C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4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404B9-ED16-0F6F-7EEE-B83A9164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_F788BE06-1A09-4C54-8060-11E674617336_537917BD-0607-4D01-85F2-41B13F4B43DC.mp4">
            <a:hlinkClick r:id="" action="ppaction://media"/>
            <a:extLst>
              <a:ext uri="{FF2B5EF4-FFF2-40B4-BE49-F238E27FC236}">
                <a16:creationId xmlns:a16="http://schemas.microsoft.com/office/drawing/2014/main" id="{6470ECCE-2555-F565-BB14-AC4DDB3D2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673" y="964168"/>
            <a:ext cx="5109904" cy="5109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C768B-9679-653A-1595-CAEA9A193729}"/>
              </a:ext>
            </a:extLst>
          </p:cNvPr>
          <p:cNvSpPr txBox="1"/>
          <p:nvPr/>
        </p:nvSpPr>
        <p:spPr>
          <a:xfrm>
            <a:off x="87088" y="56306"/>
            <a:ext cx="178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esults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691A3-A7EF-D35B-0006-1872A0EC575D}"/>
              </a:ext>
            </a:extLst>
          </p:cNvPr>
          <p:cNvSpPr txBox="1">
            <a:spLocks/>
          </p:cNvSpPr>
          <p:nvPr/>
        </p:nvSpPr>
        <p:spPr>
          <a:xfrm>
            <a:off x="2724735" y="283111"/>
            <a:ext cx="6742528" cy="58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High-porosity channels evolution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CFA580-FE97-808A-16AD-EACB1A23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915" y="6294252"/>
            <a:ext cx="2743200" cy="365125"/>
          </a:xfrm>
        </p:spPr>
        <p:txBody>
          <a:bodyPr/>
          <a:lstStyle/>
          <a:p>
            <a:fld id="{3A0AB76C-63CA-1445-9F8A-6869DB75EAF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616A3-18B1-6D79-00FB-ACE59D2F6D88}"/>
              </a:ext>
            </a:extLst>
          </p:cNvPr>
          <p:cNvSpPr txBox="1"/>
          <p:nvPr/>
        </p:nvSpPr>
        <p:spPr>
          <a:xfrm>
            <a:off x="7661800" y="5338950"/>
            <a:ext cx="3726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Cross</a:t>
            </a:r>
            <a:r>
              <a:rPr lang="zh-CN" altLang="en-US" sz="2000" dirty="0"/>
              <a:t> </a:t>
            </a:r>
            <a:r>
              <a:rPr lang="en-US" altLang="zh-CN" sz="2000" dirty="0"/>
              <a:t>section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porosity at </a:t>
            </a:r>
            <a:r>
              <a:rPr lang="en-US" altLang="zh-CN" sz="2000" i="1" dirty="0">
                <a:ea typeface="Cambria Math" panose="02040503050406030204" pitchFamily="18" charset="0"/>
                <a:cs typeface="Times New Roman" panose="02020603050405020304" pitchFamily="18" charset="0"/>
              </a:rPr>
              <a:t>z </a:t>
            </a:r>
            <a:r>
              <a:rPr lang="en-US" altLang="zh-CN" sz="2000" dirty="0">
                <a:ea typeface="Cambria Math" panose="02040503050406030204" pitchFamily="18" charset="0"/>
                <a:cs typeface="Times New Roman" panose="02020603050405020304" pitchFamily="18" charset="0"/>
              </a:rPr>
              <a:t>= 0.8</a:t>
            </a:r>
            <a:endParaRPr lang="en-US" sz="2000" dirty="0"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F0639B-1B1E-0974-66C5-5DB157C711CF}"/>
              </a:ext>
            </a:extLst>
          </p:cNvPr>
          <p:cNvCxnSpPr>
            <a:cxnSpLocks/>
          </p:cNvCxnSpPr>
          <p:nvPr/>
        </p:nvCxnSpPr>
        <p:spPr>
          <a:xfrm>
            <a:off x="1628673" y="2400062"/>
            <a:ext cx="465582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aph of a graph&#10;&#10;AI-generated content may be incorrect.">
            <a:extLst>
              <a:ext uri="{FF2B5EF4-FFF2-40B4-BE49-F238E27FC236}">
                <a16:creationId xmlns:a16="http://schemas.microsoft.com/office/drawing/2014/main" id="{E5DE6399-C62A-EA7F-2964-1CBBD0D40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257" y="2002636"/>
            <a:ext cx="3610925" cy="31812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76ABA5-E123-D875-51F1-A528BE1F5437}"/>
              </a:ext>
            </a:extLst>
          </p:cNvPr>
          <p:cNvSpPr txBox="1"/>
          <p:nvPr/>
        </p:nvSpPr>
        <p:spPr>
          <a:xfrm rot="16200000">
            <a:off x="6639955" y="3244334"/>
            <a:ext cx="128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porosity</a:t>
            </a:r>
            <a:endParaRPr lang="en-US" dirty="0"/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4E1BDAA-2587-8BB6-8E5C-4D50901D88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051" b="13559"/>
          <a:stretch/>
        </p:blipFill>
        <p:spPr>
          <a:xfrm>
            <a:off x="10025927" y="11697"/>
            <a:ext cx="2160000" cy="773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C3986-92AA-DF2A-88FF-867BCBD3830F}"/>
              </a:ext>
            </a:extLst>
          </p:cNvPr>
          <p:cNvSpPr txBox="1"/>
          <p:nvPr/>
        </p:nvSpPr>
        <p:spPr>
          <a:xfrm>
            <a:off x="1791620" y="5940309"/>
            <a:ext cx="432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Movie showing the time-dependent evolution of high-porosity channels</a:t>
            </a:r>
          </a:p>
        </p:txBody>
      </p:sp>
    </p:spTree>
    <p:extLst>
      <p:ext uri="{BB962C8B-B14F-4D97-AF65-F5344CB8AC3E}">
        <p14:creationId xmlns:p14="http://schemas.microsoft.com/office/powerpoint/2010/main" val="28859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58625</TotalTime>
  <Words>1218</Words>
  <Application>Microsoft Macintosh PowerPoint</Application>
  <PresentationFormat>Widescreen</PresentationFormat>
  <Paragraphs>283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Cormorant Garamond</vt:lpstr>
      <vt:lpstr>Vollkorn</vt:lpstr>
      <vt:lpstr>Aptos</vt:lpstr>
      <vt:lpstr>Arial</vt:lpstr>
      <vt:lpstr>Calibri</vt:lpstr>
      <vt:lpstr>Calibri Light</vt:lpstr>
      <vt:lpstr>Cambria Math</vt:lpstr>
      <vt:lpstr>Gill Sans</vt:lpstr>
      <vt:lpstr>Helvetica Neue</vt:lpstr>
      <vt:lpstr>Times New Roman</vt:lpstr>
      <vt:lpstr>Office Theme</vt:lpstr>
      <vt:lpstr>Channels or waves: controls on melt migration through the upper mantle</vt:lpstr>
      <vt:lpstr>Channels or waves: controls on melt migration through the upper mantle</vt:lpstr>
      <vt:lpstr>Channels or waves: controls on melt migration through the upper mantle</vt:lpstr>
      <vt:lpstr>Melt migration pathway</vt:lpstr>
      <vt:lpstr>PowerPoint Presentation</vt:lpstr>
      <vt:lpstr>PowerPoint Presentation</vt:lpstr>
      <vt:lpstr>Reaction-Infiltration Instability - Theory</vt:lpstr>
      <vt:lpstr>Simulation Model Setup</vt:lpstr>
      <vt:lpstr>PowerPoint Presentation</vt:lpstr>
      <vt:lpstr>PowerPoint Presentation</vt:lpstr>
      <vt:lpstr>Linear stability analysis</vt:lpstr>
      <vt:lpstr>Linear stability analysis</vt:lpstr>
      <vt:lpstr>Linear stability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 Huang</dc:creator>
  <cp:keywords/>
  <dc:description/>
  <cp:lastModifiedBy>Min Huang</cp:lastModifiedBy>
  <cp:revision>760</cp:revision>
  <cp:lastPrinted>2025-03-06T01:10:11Z</cp:lastPrinted>
  <dcterms:created xsi:type="dcterms:W3CDTF">2023-11-02T14:45:47Z</dcterms:created>
  <dcterms:modified xsi:type="dcterms:W3CDTF">2025-04-28T12:52:31Z</dcterms:modified>
  <cp:category/>
</cp:coreProperties>
</file>