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notesMasterIdLst>
    <p:notesMasterId r:id="rId30"/>
  </p:notesMasterIdLst>
  <p:sldIdLst>
    <p:sldId id="333" r:id="rId12"/>
    <p:sldId id="256" r:id="rId13"/>
    <p:sldId id="257" r:id="rId14"/>
    <p:sldId id="259" r:id="rId15"/>
    <p:sldId id="261" r:id="rId16"/>
    <p:sldId id="262" r:id="rId17"/>
    <p:sldId id="350" r:id="rId18"/>
    <p:sldId id="316" r:id="rId19"/>
    <p:sldId id="343" r:id="rId20"/>
    <p:sldId id="344" r:id="rId21"/>
    <p:sldId id="345" r:id="rId22"/>
    <p:sldId id="346" r:id="rId23"/>
    <p:sldId id="342" r:id="rId24"/>
    <p:sldId id="341" r:id="rId25"/>
    <p:sldId id="347" r:id="rId26"/>
    <p:sldId id="337" r:id="rId27"/>
    <p:sldId id="351" r:id="rId28"/>
    <p:sldId id="269"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ru-CH" sz="1800" b="0" strike="noStrike" spc="-1">
                <a:solidFill>
                  <a:schemeClr val="dk1"/>
                </a:solidFill>
                <a:latin typeface="Calibri"/>
              </a:rPr>
              <a:t>Click to move the slide</a:t>
            </a:r>
          </a:p>
        </p:txBody>
      </p:sp>
      <p:sp>
        <p:nvSpPr>
          <p:cNvPr id="6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GB" sz="2000" b="0" strike="noStrike" spc="-1">
                <a:solidFill>
                  <a:srgbClr val="000000"/>
                </a:solidFill>
                <a:latin typeface="Arial"/>
              </a:rPr>
              <a:t>Click to edit the notes format</a:t>
            </a:r>
          </a:p>
        </p:txBody>
      </p:sp>
      <p:sp>
        <p:nvSpPr>
          <p:cNvPr id="6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strike="noStrike" spc="-1">
                <a:solidFill>
                  <a:srgbClr val="000000"/>
                </a:solidFill>
                <a:latin typeface="Times New Roman"/>
              </a:rPr>
              <a:t>&lt;header&gt;</a:t>
            </a:r>
          </a:p>
        </p:txBody>
      </p:sp>
      <p:sp>
        <p:nvSpPr>
          <p:cNvPr id="69"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r>
              <a:rPr lang="en-GB" sz="1400" b="0" strike="noStrike" spc="-1">
                <a:solidFill>
                  <a:srgbClr val="000000"/>
                </a:solidFill>
                <a:latin typeface="Times New Roman"/>
              </a:rPr>
              <a:t>&lt;date/time&gt;</a:t>
            </a:r>
          </a:p>
        </p:txBody>
      </p:sp>
      <p:sp>
        <p:nvSpPr>
          <p:cNvPr id="70"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&lt;footer&gt;</a:t>
            </a:r>
          </a:p>
        </p:txBody>
      </p:sp>
      <p:sp>
        <p:nvSpPr>
          <p:cNvPr id="71"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FA6B1AF3-9C7A-4554-B54A-E597246C62B8}"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noRot="1" noChangeAspect="1"/>
          </p:cNvSpPr>
          <p:nvPr>
            <p:ph type="sldImg"/>
          </p:nvPr>
        </p:nvSpPr>
        <p:spPr>
          <a:xfrm>
            <a:off x="685800" y="1143000"/>
            <a:ext cx="5486400" cy="3086100"/>
          </a:xfrm>
          <a:prstGeom prst="rect">
            <a:avLst/>
          </a:prstGeom>
          <a:ln w="0">
            <a:noFill/>
          </a:ln>
        </p:spPr>
      </p:sp>
      <p:sp>
        <p:nvSpPr>
          <p:cNvPr id="10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GB" sz="1800" b="0" strike="noStrike" spc="-1">
              <a:solidFill>
                <a:srgbClr val="000000"/>
              </a:solidFill>
              <a:latin typeface="Arial"/>
            </a:endParaRPr>
          </a:p>
        </p:txBody>
      </p:sp>
      <p:sp>
        <p:nvSpPr>
          <p:cNvPr id="110" name="PlaceHolder 3"/>
          <p:cNvSpPr>
            <a:spLocks noGrp="1"/>
          </p:cNvSpPr>
          <p:nvPr>
            <p:ph type="sldNum" idx="37"/>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GB" sz="1200" b="0" strike="noStrike" spc="-1">
                <a:solidFill>
                  <a:srgbClr val="000000"/>
                </a:solidFill>
                <a:latin typeface="Calibri"/>
                <a:ea typeface="+mn-ea"/>
              </a:defRPr>
            </a:lvl1pPr>
          </a:lstStyle>
          <a:p>
            <a:pPr indent="0" algn="r" defTabSz="914400">
              <a:lnSpc>
                <a:spcPct val="100000"/>
              </a:lnSpc>
              <a:buNone/>
              <a:tabLst>
                <a:tab pos="0" algn="l"/>
              </a:tabLst>
            </a:pPr>
            <a:fld id="{24396ED8-0CCF-4B2F-B7F8-024D515F79CD}" type="slidenum">
              <a:rPr lang="en-GB" sz="1200" b="0" strike="noStrike" spc="-1">
                <a:solidFill>
                  <a:srgbClr val="000000"/>
                </a:solidFill>
                <a:latin typeface="Calibri"/>
                <a:ea typeface="+mn-ea"/>
              </a:rPr>
              <a:t>4</a:t>
            </a:fld>
            <a:endParaRPr lang="en-GB"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685800" y="1143000"/>
            <a:ext cx="5486400" cy="3086100"/>
          </a:xfrm>
          <a:prstGeom prst="rect">
            <a:avLst/>
          </a:prstGeom>
          <a:ln w="0">
            <a:noFill/>
          </a:ln>
        </p:spPr>
      </p:sp>
      <p:sp>
        <p:nvSpPr>
          <p:cNvPr id="11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GB" sz="1800" b="0" strike="noStrike" spc="-1">
              <a:solidFill>
                <a:srgbClr val="000000"/>
              </a:solidFill>
              <a:latin typeface="Arial"/>
            </a:endParaRPr>
          </a:p>
        </p:txBody>
      </p:sp>
      <p:sp>
        <p:nvSpPr>
          <p:cNvPr id="116" name="PlaceHolder 3"/>
          <p:cNvSpPr>
            <a:spLocks noGrp="1"/>
          </p:cNvSpPr>
          <p:nvPr>
            <p:ph type="sldNum" idx="39"/>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GB" sz="1200" b="0" strike="noStrike" spc="-1">
                <a:solidFill>
                  <a:srgbClr val="000000"/>
                </a:solidFill>
                <a:latin typeface="Calibri"/>
                <a:ea typeface="+mn-ea"/>
              </a:defRPr>
            </a:lvl1pPr>
          </a:lstStyle>
          <a:p>
            <a:pPr indent="0" algn="r" defTabSz="914400">
              <a:lnSpc>
                <a:spcPct val="100000"/>
              </a:lnSpc>
              <a:buNone/>
              <a:tabLst>
                <a:tab pos="0" algn="l"/>
              </a:tabLst>
            </a:pPr>
            <a:fld id="{ACA38603-5575-4C1D-B209-F06E99962525}" type="slidenum">
              <a:rPr lang="en-GB" sz="1200" b="0" strike="noStrike" spc="-1">
                <a:solidFill>
                  <a:srgbClr val="000000"/>
                </a:solidFill>
                <a:latin typeface="Calibri"/>
                <a:ea typeface="+mn-ea"/>
              </a:rPr>
              <a:t>5</a:t>
            </a:fld>
            <a:endParaRPr lang="en-GB"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noRot="1" noChangeAspect="1"/>
          </p:cNvSpPr>
          <p:nvPr>
            <p:ph type="sldImg"/>
          </p:nvPr>
        </p:nvSpPr>
        <p:spPr>
          <a:xfrm>
            <a:off x="685800" y="1143000"/>
            <a:ext cx="5486400" cy="3086100"/>
          </a:xfrm>
          <a:prstGeom prst="rect">
            <a:avLst/>
          </a:prstGeom>
          <a:ln w="0">
            <a:noFill/>
          </a:ln>
        </p:spPr>
      </p:sp>
      <p:sp>
        <p:nvSpPr>
          <p:cNvPr id="11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GB" sz="1800" b="0" strike="noStrike" spc="-1">
              <a:solidFill>
                <a:srgbClr val="000000"/>
              </a:solidFill>
              <a:latin typeface="Arial"/>
            </a:endParaRPr>
          </a:p>
        </p:txBody>
      </p:sp>
      <p:sp>
        <p:nvSpPr>
          <p:cNvPr id="119" name="PlaceHolder 3"/>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GB" sz="1200" b="0" strike="noStrike" spc="-1">
                <a:solidFill>
                  <a:srgbClr val="000000"/>
                </a:solidFill>
                <a:latin typeface="Calibri"/>
                <a:ea typeface="+mn-ea"/>
              </a:defRPr>
            </a:lvl1pPr>
          </a:lstStyle>
          <a:p>
            <a:pPr indent="0" algn="r" defTabSz="914400">
              <a:lnSpc>
                <a:spcPct val="100000"/>
              </a:lnSpc>
              <a:buNone/>
              <a:tabLst>
                <a:tab pos="0" algn="l"/>
              </a:tabLst>
            </a:pPr>
            <a:fld id="{9554CDE0-4DB6-4ABE-8B18-B88F68CD51C0}" type="slidenum">
              <a:rPr lang="en-GB" sz="1200" b="0" strike="noStrike" spc="-1">
                <a:solidFill>
                  <a:srgbClr val="000000"/>
                </a:solidFill>
                <a:latin typeface="Calibri"/>
                <a:ea typeface="+mn-ea"/>
              </a:rPr>
              <a:t>6</a:t>
            </a:fld>
            <a:endParaRPr lang="en-GB"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5"/>
          </p:nvPr>
        </p:nvSpPr>
        <p:spPr/>
        <p:txBody>
          <a:bodyPr/>
          <a:lstStyle/>
          <a:p>
            <a:fld id="{6EB5C55A-D9F1-47C5-B35B-EDEB8615ED66}" type="slidenum">
              <a:rPr lang="uk-UA" smtClean="0"/>
              <a:t>18</a:t>
            </a:fld>
            <a:endParaRPr lang="uk-UA"/>
          </a:p>
        </p:txBody>
      </p:sp>
    </p:spTree>
    <p:extLst>
      <p:ext uri="{BB962C8B-B14F-4D97-AF65-F5344CB8AC3E}">
        <p14:creationId xmlns:p14="http://schemas.microsoft.com/office/powerpoint/2010/main" val="37133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CH" sz="1800" b="0" strike="noStrike" spc="-1">
              <a:solidFill>
                <a:schemeClr val="dk1"/>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57152F78-7A46-4149-8D14-845E68FE75F8}"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7963EDCA-E7F1-4155-A642-C3180F661522}"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CH" sz="1800" b="0" strike="noStrike" spc="-1">
              <a:solidFill>
                <a:schemeClr val="dk1"/>
              </a:solidFill>
              <a:latin typeface="Calibri"/>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13CAF932-6438-467B-8283-E24ADAC7E03B}"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66FA3F54-5C37-47DA-9B68-6FE5F7DC7165}"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FCDE36E3-4956-4415-B35D-89B7B6735CB5}" type="slidenum">
              <a:t>‹#›</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2CE0971B-11AD-47FD-AF01-9D802381C5D8}" type="slidenum">
              <a:t>‹#›</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A71A7-84F8-43EC-8549-33F9978211F2}"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CF266-A0E2-4F22-A115-23D2A732DAC8}" type="slidenum">
              <a:rPr lang="en-US" smtClean="0"/>
              <a:t>‹#›</a:t>
            </a:fld>
            <a:endParaRPr lang="en-US"/>
          </a:p>
        </p:txBody>
      </p:sp>
    </p:spTree>
    <p:extLst>
      <p:ext uri="{BB962C8B-B14F-4D97-AF65-F5344CB8AC3E}">
        <p14:creationId xmlns:p14="http://schemas.microsoft.com/office/powerpoint/2010/main" val="135873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7C3EF845-DD6E-4A93-BCF0-51A9F97D7DB6}"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8DDE43CF-1431-459D-9433-8E1D09DE751C}"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CH" sz="1800" b="0" strike="noStrike" spc="-1">
              <a:solidFill>
                <a:schemeClr val="dk1"/>
              </a:solidFill>
              <a:latin typeface="Calibri"/>
            </a:endParaRPr>
          </a:p>
        </p:txBody>
      </p:sp>
      <p:sp>
        <p:nvSpPr>
          <p:cNvPr id="23"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ru-CH" sz="2800" b="0" strike="noStrike" spc="-1">
              <a:solidFill>
                <a:schemeClr val="dk1"/>
              </a:solidFill>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3D5AB541-34AB-499C-BC25-51DA03522494}"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A71A7-84F8-43EC-8549-33F9978211F2}"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CF266-A0E2-4F22-A115-23D2A732DAC8}" type="slidenum">
              <a:rPr lang="en-US" smtClean="0"/>
              <a:t>‹#›</a:t>
            </a:fld>
            <a:endParaRPr lang="en-US"/>
          </a:p>
        </p:txBody>
      </p:sp>
    </p:spTree>
    <p:extLst>
      <p:ext uri="{BB962C8B-B14F-4D97-AF65-F5344CB8AC3E}">
        <p14:creationId xmlns:p14="http://schemas.microsoft.com/office/powerpoint/2010/main" val="45872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30" indent="0" algn="ctr">
              <a:buNone/>
              <a:defRPr sz="2000"/>
            </a:lvl2pPr>
            <a:lvl3pPr marL="914459" indent="0" algn="ctr">
              <a:buNone/>
              <a:defRPr sz="1800"/>
            </a:lvl3pPr>
            <a:lvl4pPr marL="1371688" indent="0" algn="ctr">
              <a:buNone/>
              <a:defRPr sz="1600"/>
            </a:lvl4pPr>
            <a:lvl5pPr marL="1828917" indent="0" algn="ctr">
              <a:buNone/>
              <a:defRPr sz="1600"/>
            </a:lvl5pPr>
            <a:lvl6pPr marL="2286147" indent="0" algn="ctr">
              <a:buNone/>
              <a:defRPr sz="1600"/>
            </a:lvl6pPr>
            <a:lvl7pPr marL="2743376" indent="0" algn="ctr">
              <a:buNone/>
              <a:defRPr sz="1600"/>
            </a:lvl7pPr>
            <a:lvl8pPr marL="3200605" indent="0" algn="ctr">
              <a:buNone/>
              <a:defRPr sz="1600"/>
            </a:lvl8pPr>
            <a:lvl9pPr marL="365783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A71A7-84F8-43EC-8549-33F9978211F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F266-A0E2-4F22-A115-23D2A732DAC8}" type="slidenum">
              <a:rPr lang="en-US" smtClean="0"/>
              <a:t>‹#›</a:t>
            </a:fld>
            <a:endParaRPr lang="en-US"/>
          </a:p>
        </p:txBody>
      </p:sp>
    </p:spTree>
    <p:extLst>
      <p:ext uri="{BB962C8B-B14F-4D97-AF65-F5344CB8AC3E}">
        <p14:creationId xmlns:p14="http://schemas.microsoft.com/office/powerpoint/2010/main" val="315987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D2016E89-5AC8-4662-BF35-5F3BEA0DCABB}"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CH" sz="1800" b="0" strike="noStrike" spc="-1">
              <a:solidFill>
                <a:schemeClr val="dk1"/>
              </a:solidFill>
              <a:latin typeface="Calibri"/>
            </a:endParaRPr>
          </a:p>
        </p:txBody>
      </p:sp>
      <p:sp>
        <p:nvSpPr>
          <p:cNvPr id="36"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CH" sz="2800" b="0" strike="noStrike" spc="-1">
              <a:solidFill>
                <a:schemeClr val="dk1"/>
              </a:solidFill>
              <a:latin typeface="Calibri"/>
            </a:endParaRPr>
          </a:p>
        </p:txBody>
      </p:sp>
      <p:sp>
        <p:nvSpPr>
          <p:cNvPr id="3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CH" sz="2800" b="0" strike="noStrike" spc="-1">
              <a:solidFill>
                <a:schemeClr val="dk1"/>
              </a:solidFill>
              <a:latin typeface="Calibri"/>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CF892E4C-C858-470C-8E69-4ED471D9EE4B}"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ru-RU" sz="6000" b="0" strike="noStrike" spc="-1">
                <a:solidFill>
                  <a:schemeClr val="dk1"/>
                </a:solidFill>
                <a:latin typeface="Calibri Light"/>
              </a:rPr>
              <a:t>Образец заголовка</a:t>
            </a:r>
            <a:endParaRPr lang="ru-CH" sz="6000" b="0" strike="noStrike" spc="-1">
              <a:solidFill>
                <a:schemeClr val="dk1"/>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034028C9-52A1-4355-86A4-B98F69C05BD2}"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ru-CH"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ru-CH"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ru-CH"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ru-CH"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ru-CH"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ru-CH"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ru-CH"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ru-RU" sz="3200" b="0" strike="noStrike" spc="-1">
                <a:solidFill>
                  <a:schemeClr val="dk1"/>
                </a:solidFill>
                <a:latin typeface="Calibri Light"/>
              </a:rPr>
              <a:t>Образец заголовка</a:t>
            </a:r>
            <a:endParaRPr lang="ru-CH" sz="3200" b="0" strike="noStrike" spc="-1">
              <a:solidFill>
                <a:schemeClr val="dk1"/>
              </a:solidFill>
              <a:latin typeface="Calibri"/>
            </a:endParaRPr>
          </a:p>
        </p:txBody>
      </p:sp>
      <p:sp>
        <p:nvSpPr>
          <p:cNvPr id="55"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ru-RU" sz="3200" b="0" strike="noStrike" spc="-1">
                <a:solidFill>
                  <a:schemeClr val="dk1"/>
                </a:solidFill>
                <a:latin typeface="Calibri"/>
              </a:rPr>
              <a:t>Образец текста</a:t>
            </a:r>
            <a:endParaRPr lang="ru-CH" sz="32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ru-RU" sz="2800" b="0" strike="noStrike" spc="-1">
                <a:solidFill>
                  <a:schemeClr val="dk1"/>
                </a:solidFill>
                <a:latin typeface="Calibri"/>
              </a:rPr>
              <a:t>Второй уровень</a:t>
            </a:r>
            <a:endParaRPr lang="ru-CH" sz="28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ru-RU" sz="2400" b="0" strike="noStrike" spc="-1">
                <a:solidFill>
                  <a:schemeClr val="dk1"/>
                </a:solidFill>
                <a:latin typeface="Calibri"/>
              </a:rPr>
              <a:t>Третий уровень</a:t>
            </a:r>
            <a:endParaRPr lang="ru-CH" sz="24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Четвертый уровень</a:t>
            </a:r>
            <a:endParaRPr lang="ru-CH" sz="20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Пятый уровень</a:t>
            </a:r>
            <a:endParaRPr lang="ru-CH" sz="2000" b="0" strike="noStrike" spc="-1">
              <a:solidFill>
                <a:schemeClr val="dk1"/>
              </a:solidFill>
              <a:latin typeface="Calibri"/>
            </a:endParaRPr>
          </a:p>
        </p:txBody>
      </p:sp>
      <p:sp>
        <p:nvSpPr>
          <p:cNvPr id="56"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ru-RU" sz="1600" b="0" strike="noStrike" spc="-1">
                <a:solidFill>
                  <a:schemeClr val="dk1"/>
                </a:solidFill>
                <a:latin typeface="Calibri"/>
              </a:rPr>
              <a:t>Образец текста</a:t>
            </a:r>
            <a:endParaRPr lang="ru-CH" sz="1600" b="0" strike="noStrike" spc="-1">
              <a:solidFill>
                <a:schemeClr val="dk1"/>
              </a:solidFill>
              <a:latin typeface="Calibri"/>
            </a:endParaRPr>
          </a:p>
        </p:txBody>
      </p:sp>
      <p:sp>
        <p:nvSpPr>
          <p:cNvPr id="57"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58"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59"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B17F8332-7AB6-4303-A554-CE2D8C4E67A7}"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ru-RU" sz="3200" b="0" strike="noStrike" spc="-1">
                <a:solidFill>
                  <a:schemeClr val="dk1"/>
                </a:solidFill>
                <a:latin typeface="Calibri Light"/>
              </a:rPr>
              <a:t>Образец заголовка</a:t>
            </a:r>
            <a:endParaRPr lang="ru-CH" sz="3200" b="0" strike="noStrike" spc="-1">
              <a:solidFill>
                <a:schemeClr val="dk1"/>
              </a:solidFill>
              <a:latin typeface="Calibri"/>
            </a:endParaRPr>
          </a:p>
        </p:txBody>
      </p:sp>
      <p:sp>
        <p:nvSpPr>
          <p:cNvPr id="61"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ru-CH" sz="32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ru-CH" sz="32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ru-CH" sz="32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ru-CH" sz="32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ru-CH" sz="32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ru-CH" sz="32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ru-CH" sz="3200" b="0" strike="noStrike" spc="-1">
                <a:solidFill>
                  <a:schemeClr val="dk1"/>
                </a:solidFill>
                <a:latin typeface="Calibri"/>
              </a:rPr>
              <a:t>Seventh Outline Level</a:t>
            </a:r>
          </a:p>
        </p:txBody>
      </p:sp>
      <p:sp>
        <p:nvSpPr>
          <p:cNvPr id="62"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ru-RU" sz="1600" b="0" strike="noStrike" spc="-1">
                <a:solidFill>
                  <a:schemeClr val="dk1"/>
                </a:solidFill>
                <a:latin typeface="Calibri"/>
              </a:rPr>
              <a:t>Образец текста</a:t>
            </a:r>
            <a:endParaRPr lang="ru-CH" sz="1600" b="0" strike="noStrike" spc="-1">
              <a:solidFill>
                <a:schemeClr val="dk1"/>
              </a:solidFill>
              <a:latin typeface="Calibri"/>
            </a:endParaRPr>
          </a:p>
        </p:txBody>
      </p:sp>
      <p:sp>
        <p:nvSpPr>
          <p:cNvPr id="63"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64"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65"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B848BFD4-191C-441E-83E0-DB41159A3B38}"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ru-RU" sz="4400" b="0" strike="noStrike" spc="-1">
                <a:solidFill>
                  <a:schemeClr val="dk1"/>
                </a:solidFill>
                <a:latin typeface="Calibri Light"/>
              </a:rPr>
              <a:t>Образец заголовка</a:t>
            </a:r>
            <a:endParaRPr lang="ru-CH" sz="4400" b="0" strike="noStrike" spc="-1">
              <a:solidFill>
                <a:schemeClr val="dk1"/>
              </a:solidFill>
              <a:latin typeface="Calibri"/>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ru-RU" sz="2800" b="0" strike="noStrike" spc="-1">
                <a:solidFill>
                  <a:schemeClr val="dk1"/>
                </a:solidFill>
                <a:latin typeface="Calibri"/>
              </a:rPr>
              <a:t>Образец текста</a:t>
            </a:r>
            <a:endParaRPr lang="ru-CH"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ru-RU" sz="2400" b="0" strike="noStrike" spc="-1">
                <a:solidFill>
                  <a:schemeClr val="dk1"/>
                </a:solidFill>
                <a:latin typeface="Calibri"/>
              </a:rPr>
              <a:t>Второй уровень</a:t>
            </a:r>
            <a:endParaRPr lang="ru-CH"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Третий уровень</a:t>
            </a:r>
            <a:endParaRPr lang="ru-CH"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Четвертый уровень</a:t>
            </a:r>
            <a:endParaRPr lang="ru-CH"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Пятый уровень</a:t>
            </a:r>
            <a:endParaRPr lang="ru-CH" sz="1800" b="0" strike="noStrike" spc="-1">
              <a:solidFill>
                <a:schemeClr val="dk1"/>
              </a:solidFill>
              <a:latin typeface="Calibri"/>
            </a:endParaRPr>
          </a:p>
        </p:txBody>
      </p:sp>
      <p:sp>
        <p:nvSpPr>
          <p:cNvPr id="9"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613EBA0A-E7A9-46F3-87A7-1BC083E6B62A}"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ru-RU" sz="4400" b="0" strike="noStrike" spc="-1">
                <a:solidFill>
                  <a:schemeClr val="dk1"/>
                </a:solidFill>
                <a:latin typeface="Calibri Light"/>
              </a:rPr>
              <a:t>Образец заголовка</a:t>
            </a:r>
            <a:endParaRPr lang="ru-CH" sz="4400" b="0" strike="noStrike" spc="-1">
              <a:solidFill>
                <a:schemeClr val="dk1"/>
              </a:solidFill>
              <a:latin typeface="Calibri"/>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ru-RU" sz="2800" b="0" strike="noStrike" spc="-1">
                <a:solidFill>
                  <a:schemeClr val="dk1"/>
                </a:solidFill>
                <a:latin typeface="Calibri"/>
              </a:rPr>
              <a:t>Образец текста</a:t>
            </a:r>
            <a:endParaRPr lang="ru-CH"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ru-RU" sz="2400" b="0" strike="noStrike" spc="-1">
                <a:solidFill>
                  <a:schemeClr val="dk1"/>
                </a:solidFill>
                <a:latin typeface="Calibri"/>
              </a:rPr>
              <a:t>Второй уровень</a:t>
            </a:r>
            <a:endParaRPr lang="ru-CH"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Третий уровень</a:t>
            </a:r>
            <a:endParaRPr lang="ru-CH"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Четвертый уровень</a:t>
            </a:r>
            <a:endParaRPr lang="ru-CH"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Пятый уровень</a:t>
            </a:r>
            <a:endParaRPr lang="ru-CH" sz="1800" b="0" strike="noStrike" spc="-1">
              <a:solidFill>
                <a:schemeClr val="dk1"/>
              </a:solidFill>
              <a:latin typeface="Calibri"/>
            </a:endParaRPr>
          </a:p>
        </p:txBody>
      </p:sp>
      <p:sp>
        <p:nvSpPr>
          <p:cNvPr id="14"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2CC016DC-E101-44B9-8512-500706E8F69F}"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ru-RU" sz="4400" b="0" strike="noStrike" spc="-1">
                <a:solidFill>
                  <a:schemeClr val="dk1"/>
                </a:solidFill>
                <a:latin typeface="Calibri Light"/>
              </a:rPr>
              <a:t>Образец заголовка</a:t>
            </a:r>
            <a:endParaRPr lang="ru-CH" sz="4400" b="0" strike="noStrike" spc="-1">
              <a:solidFill>
                <a:schemeClr val="dk1"/>
              </a:solidFill>
              <a:latin typeface="Calibri"/>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ru-RU" sz="2800" b="0" strike="noStrike" spc="-1">
                <a:solidFill>
                  <a:schemeClr val="dk1"/>
                </a:solidFill>
                <a:latin typeface="Calibri"/>
              </a:rPr>
              <a:t>Образец текста</a:t>
            </a:r>
            <a:endParaRPr lang="ru-CH"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ru-RU" sz="2400" b="0" strike="noStrike" spc="-1">
                <a:solidFill>
                  <a:schemeClr val="dk1"/>
                </a:solidFill>
                <a:latin typeface="Calibri"/>
              </a:rPr>
              <a:t>Второй уровень</a:t>
            </a:r>
            <a:endParaRPr lang="ru-CH"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Третий уровень</a:t>
            </a:r>
            <a:endParaRPr lang="ru-CH"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Четвертый уровень</a:t>
            </a:r>
            <a:endParaRPr lang="ru-CH"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Пятый уровень</a:t>
            </a:r>
            <a:endParaRPr lang="ru-CH" sz="1800" b="0" strike="noStrike" spc="-1">
              <a:solidFill>
                <a:schemeClr val="dk1"/>
              </a:solidFill>
              <a:latin typeface="Calibri"/>
            </a:endParaRPr>
          </a:p>
        </p:txBody>
      </p:sp>
      <p:sp>
        <p:nvSpPr>
          <p:cNvPr id="19"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35655B23-54B6-40D5-ADE8-43ACCF414DCE}"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 id="2147483671"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ru-RU" sz="6000" b="0" strike="noStrike" spc="-1">
                <a:solidFill>
                  <a:schemeClr val="dk1"/>
                </a:solidFill>
                <a:latin typeface="Calibri Light"/>
              </a:rPr>
              <a:t>Образец заголовка</a:t>
            </a:r>
            <a:endParaRPr lang="ru-CH" sz="6000" b="0" strike="noStrike" spc="-1">
              <a:solidFill>
                <a:schemeClr val="dk1"/>
              </a:solidFill>
              <a:latin typeface="Calibri"/>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ru-RU" sz="2400" b="0" strike="noStrike" spc="-1">
                <a:solidFill>
                  <a:schemeClr val="dk1">
                    <a:tint val="75000"/>
                  </a:schemeClr>
                </a:solidFill>
                <a:latin typeface="Calibri"/>
              </a:rPr>
              <a:t>Образец текста</a:t>
            </a:r>
            <a:endParaRPr lang="ru-CH" sz="2400" b="0" strike="noStrike" spc="-1">
              <a:solidFill>
                <a:schemeClr val="dk1"/>
              </a:solidFill>
              <a:latin typeface="Calibri"/>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30DE97CD-FCCA-466E-93ED-92506DD07063}"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ru-RU" sz="4400" b="0" strike="noStrike" spc="-1">
                <a:solidFill>
                  <a:schemeClr val="dk1"/>
                </a:solidFill>
                <a:latin typeface="Calibri Light"/>
              </a:rPr>
              <a:t>Образец заголовка</a:t>
            </a:r>
            <a:endParaRPr lang="ru-CH" sz="4400" b="0" strike="noStrike" spc="-1">
              <a:solidFill>
                <a:schemeClr val="dk1"/>
              </a:solidFill>
              <a:latin typeface="Calibri"/>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ru-RU" sz="2800" b="0" strike="noStrike" spc="-1">
                <a:solidFill>
                  <a:schemeClr val="dk1"/>
                </a:solidFill>
                <a:latin typeface="Calibri"/>
              </a:rPr>
              <a:t>Образец текста</a:t>
            </a:r>
            <a:endParaRPr lang="ru-CH"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ru-RU" sz="2400" b="0" strike="noStrike" spc="-1">
                <a:solidFill>
                  <a:schemeClr val="dk1"/>
                </a:solidFill>
                <a:latin typeface="Calibri"/>
              </a:rPr>
              <a:t>Второй уровень</a:t>
            </a:r>
            <a:endParaRPr lang="ru-CH"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Третий уровень</a:t>
            </a:r>
            <a:endParaRPr lang="ru-CH"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Четвертый уровень</a:t>
            </a:r>
            <a:endParaRPr lang="ru-CH"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Пятый уровень</a:t>
            </a:r>
            <a:endParaRPr lang="ru-CH" sz="1800" b="0" strike="noStrike" spc="-1">
              <a:solidFill>
                <a:schemeClr val="dk1"/>
              </a:solidFill>
              <a:latin typeface="Calibri"/>
            </a:endParaRPr>
          </a:p>
        </p:txBody>
      </p:sp>
      <p:sp>
        <p:nvSpPr>
          <p:cNvPr id="31"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ru-RU" sz="2800" b="0" strike="noStrike" spc="-1">
                <a:solidFill>
                  <a:schemeClr val="dk1"/>
                </a:solidFill>
                <a:latin typeface="Calibri"/>
              </a:rPr>
              <a:t>Образец текста</a:t>
            </a:r>
            <a:endParaRPr lang="ru-CH"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ru-RU" sz="2400" b="0" strike="noStrike" spc="-1">
                <a:solidFill>
                  <a:schemeClr val="dk1"/>
                </a:solidFill>
                <a:latin typeface="Calibri"/>
              </a:rPr>
              <a:t>Второй уровень</a:t>
            </a:r>
            <a:endParaRPr lang="ru-CH"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Третий уровень</a:t>
            </a:r>
            <a:endParaRPr lang="ru-CH"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Четвертый уровень</a:t>
            </a:r>
            <a:endParaRPr lang="ru-CH"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Пятый уровень</a:t>
            </a:r>
            <a:endParaRPr lang="ru-CH" sz="1800" b="0" strike="noStrike" spc="-1">
              <a:solidFill>
                <a:schemeClr val="dk1"/>
              </a:solidFill>
              <a:latin typeface="Calibri"/>
            </a:endParaRPr>
          </a:p>
        </p:txBody>
      </p:sp>
      <p:sp>
        <p:nvSpPr>
          <p:cNvPr id="32"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F33847CC-563B-4EB6-A8AD-7D4C5EF7272E}"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ru-RU" sz="4400" b="0" strike="noStrike" spc="-1">
                <a:solidFill>
                  <a:schemeClr val="dk1"/>
                </a:solidFill>
                <a:latin typeface="Calibri Light"/>
              </a:rPr>
              <a:t>Образец заголовка</a:t>
            </a:r>
            <a:endParaRPr lang="ru-CH" sz="4400" b="0" strike="noStrike" spc="-1">
              <a:solidFill>
                <a:schemeClr val="dk1"/>
              </a:solidFill>
              <a:latin typeface="Calibri"/>
            </a:endParaRPr>
          </a:p>
        </p:txBody>
      </p:sp>
      <p:sp>
        <p:nvSpPr>
          <p:cNvPr id="39"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ru-RU" sz="2400" b="1" strike="noStrike" spc="-1">
                <a:solidFill>
                  <a:schemeClr val="dk1"/>
                </a:solidFill>
                <a:latin typeface="Calibri"/>
              </a:rPr>
              <a:t>Образец текста</a:t>
            </a:r>
            <a:endParaRPr lang="ru-CH" sz="2400" b="0" strike="noStrike" spc="-1">
              <a:solidFill>
                <a:schemeClr val="dk1"/>
              </a:solidFill>
              <a:latin typeface="Calibri"/>
            </a:endParaRPr>
          </a:p>
        </p:txBody>
      </p:sp>
      <p:sp>
        <p:nvSpPr>
          <p:cNvPr id="40"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ru-RU" sz="2800" b="0" strike="noStrike" spc="-1">
                <a:solidFill>
                  <a:schemeClr val="dk1"/>
                </a:solidFill>
                <a:latin typeface="Calibri"/>
              </a:rPr>
              <a:t>Образец текста</a:t>
            </a:r>
            <a:endParaRPr lang="ru-CH"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ru-RU" sz="2400" b="0" strike="noStrike" spc="-1">
                <a:solidFill>
                  <a:schemeClr val="dk1"/>
                </a:solidFill>
                <a:latin typeface="Calibri"/>
              </a:rPr>
              <a:t>Второй уровень</a:t>
            </a:r>
            <a:endParaRPr lang="ru-CH"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Третий уровень</a:t>
            </a:r>
            <a:endParaRPr lang="ru-CH"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Четвертый уровень</a:t>
            </a:r>
            <a:endParaRPr lang="ru-CH"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Пятый уровень</a:t>
            </a:r>
            <a:endParaRPr lang="ru-CH" sz="1800" b="0" strike="noStrike" spc="-1">
              <a:solidFill>
                <a:schemeClr val="dk1"/>
              </a:solidFill>
              <a:latin typeface="Calibri"/>
            </a:endParaRPr>
          </a:p>
        </p:txBody>
      </p:sp>
      <p:sp>
        <p:nvSpPr>
          <p:cNvPr id="41"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ru-RU" sz="2400" b="1" strike="noStrike" spc="-1">
                <a:solidFill>
                  <a:schemeClr val="dk1"/>
                </a:solidFill>
                <a:latin typeface="Calibri"/>
              </a:rPr>
              <a:t>Образец текста</a:t>
            </a:r>
            <a:endParaRPr lang="ru-CH" sz="2400" b="0" strike="noStrike" spc="-1">
              <a:solidFill>
                <a:schemeClr val="dk1"/>
              </a:solidFill>
              <a:latin typeface="Calibri"/>
            </a:endParaRPr>
          </a:p>
        </p:txBody>
      </p:sp>
      <p:sp>
        <p:nvSpPr>
          <p:cNvPr id="42"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ru-RU" sz="2800" b="0" strike="noStrike" spc="-1">
                <a:solidFill>
                  <a:schemeClr val="dk1"/>
                </a:solidFill>
                <a:latin typeface="Calibri"/>
              </a:rPr>
              <a:t>Образец текста</a:t>
            </a:r>
            <a:endParaRPr lang="ru-CH"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ru-RU" sz="2400" b="0" strike="noStrike" spc="-1">
                <a:solidFill>
                  <a:schemeClr val="dk1"/>
                </a:solidFill>
                <a:latin typeface="Calibri"/>
              </a:rPr>
              <a:t>Второй уровень</a:t>
            </a:r>
            <a:endParaRPr lang="ru-CH"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ru-RU" sz="2000" b="0" strike="noStrike" spc="-1">
                <a:solidFill>
                  <a:schemeClr val="dk1"/>
                </a:solidFill>
                <a:latin typeface="Calibri"/>
              </a:rPr>
              <a:t>Третий уровень</a:t>
            </a:r>
            <a:endParaRPr lang="ru-CH"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Четвертый уровень</a:t>
            </a:r>
            <a:endParaRPr lang="ru-CH"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ru-RU" sz="1800" b="0" strike="noStrike" spc="-1">
                <a:solidFill>
                  <a:schemeClr val="dk1"/>
                </a:solidFill>
                <a:latin typeface="Calibri"/>
              </a:rPr>
              <a:t>Пятый уровень</a:t>
            </a:r>
            <a:endParaRPr lang="ru-CH" sz="1800" b="0" strike="noStrike" spc="-1">
              <a:solidFill>
                <a:schemeClr val="dk1"/>
              </a:solidFill>
              <a:latin typeface="Calibri"/>
            </a:endParaRPr>
          </a:p>
        </p:txBody>
      </p:sp>
      <p:sp>
        <p:nvSpPr>
          <p:cNvPr id="43"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44"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45"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839CFD05-0D44-4AD4-9E73-8E45800D0209}"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ru-RU" sz="4400" b="0" strike="noStrike" spc="-1">
                <a:solidFill>
                  <a:schemeClr val="dk1"/>
                </a:solidFill>
                <a:latin typeface="Calibri Light"/>
              </a:rPr>
              <a:t>Образец заголовка</a:t>
            </a:r>
            <a:endParaRPr lang="ru-CH" sz="4400" b="0" strike="noStrike" spc="-1">
              <a:solidFill>
                <a:schemeClr val="dk1"/>
              </a:solidFill>
              <a:latin typeface="Calibri"/>
            </a:endParaRPr>
          </a:p>
        </p:txBody>
      </p:sp>
      <p:sp>
        <p:nvSpPr>
          <p:cNvPr id="47"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48"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49"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C4BBC96E-7E9A-4F4B-83AC-3018CB494620}"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1">
                    <a:tint val="75000"/>
                  </a:schemeClr>
                </a:solidFill>
                <a:latin typeface="Calibri"/>
              </a:defRPr>
            </a:lvl1pPr>
          </a:lstStyle>
          <a:p>
            <a:pPr indent="0" defTabSz="914400">
              <a:lnSpc>
                <a:spcPct val="100000"/>
              </a:lnSpc>
              <a:buNone/>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52"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53"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200" b="0" strike="noStrike" spc="-1">
                <a:solidFill>
                  <a:schemeClr val="dk1">
                    <a:tint val="75000"/>
                  </a:schemeClr>
                </a:solidFill>
                <a:latin typeface="Calibri"/>
              </a:defRPr>
            </a:lvl1pPr>
          </a:lstStyle>
          <a:p>
            <a:pPr indent="0" algn="r" defTabSz="914400">
              <a:lnSpc>
                <a:spcPct val="100000"/>
              </a:lnSpc>
              <a:buNone/>
            </a:pPr>
            <a:fld id="{322AC37B-2166-4C66-851E-36C1B48C8554}"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act.greens-efa.eu/ukraine"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politico.com/news/magazine/2023/09/03/ukraine-russia-invasion-carbon-footprint-0011165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75563-986F-6F25-C563-C0D785A4500F}"/>
              </a:ext>
            </a:extLst>
          </p:cNvPr>
          <p:cNvSpPr txBox="1"/>
          <p:nvPr/>
        </p:nvSpPr>
        <p:spPr>
          <a:xfrm>
            <a:off x="1143325" y="209363"/>
            <a:ext cx="9905351" cy="794961"/>
          </a:xfrm>
          <a:prstGeom prst="rect">
            <a:avLst/>
          </a:prstGeom>
          <a:noFill/>
        </p:spPr>
        <p:txBody>
          <a:bodyPr wrap="square" rtlCol="0">
            <a:spAutoFit/>
          </a:bodyPr>
          <a:lstStyle/>
          <a:p>
            <a:r>
              <a:rPr lang="en-GB" sz="2283" b="1" kern="0" dirty="0">
                <a:latin typeface="Times New Roman" panose="02020603050405020304" pitchFamily="18" charset="0"/>
                <a:ea typeface="Aptos" panose="020B0004020202020204" pitchFamily="34" charset="0"/>
              </a:rPr>
              <a:t>Quantifying greenhouse gas emissions from landscape fires due to the Russo–Ukrainian War and the impact on the carbon sequestration capacity of forests</a:t>
            </a:r>
            <a:endParaRPr lang="uk-UA" sz="2283" dirty="0"/>
          </a:p>
        </p:txBody>
      </p:sp>
      <p:sp>
        <p:nvSpPr>
          <p:cNvPr id="3" name="TextBox 2">
            <a:extLst>
              <a:ext uri="{FF2B5EF4-FFF2-40B4-BE49-F238E27FC236}">
                <a16:creationId xmlns:a16="http://schemas.microsoft.com/office/drawing/2014/main" id="{B5304B52-F042-AA83-A99D-096B3135ED51}"/>
              </a:ext>
            </a:extLst>
          </p:cNvPr>
          <p:cNvSpPr txBox="1"/>
          <p:nvPr/>
        </p:nvSpPr>
        <p:spPr>
          <a:xfrm>
            <a:off x="1273214" y="1107890"/>
            <a:ext cx="9645572" cy="830997"/>
          </a:xfrm>
          <a:prstGeom prst="rect">
            <a:avLst/>
          </a:prstGeom>
          <a:noFill/>
        </p:spPr>
        <p:txBody>
          <a:bodyPr wrap="square" rtlCol="0">
            <a:spAutoFit/>
          </a:bodyPr>
          <a:lstStyle/>
          <a:p>
            <a:r>
              <a:rPr lang="en-US" sz="1600" b="1" kern="0" dirty="0">
                <a:latin typeface="Times New Roman" panose="02020603050405020304" pitchFamily="18" charset="0"/>
                <a:ea typeface="Aptos" panose="020B0004020202020204" pitchFamily="34" charset="0"/>
              </a:rPr>
              <a:t>Roman Vasylyshyn</a:t>
            </a:r>
            <a:r>
              <a:rPr lang="en-US" sz="1600" b="1" kern="0" baseline="30000" dirty="0">
                <a:latin typeface="Times New Roman" panose="02020603050405020304" pitchFamily="18" charset="0"/>
                <a:ea typeface="Aptos" panose="020B0004020202020204" pitchFamily="34" charset="0"/>
              </a:rPr>
              <a:t>a</a:t>
            </a:r>
            <a:r>
              <a:rPr lang="en-US" sz="1600" b="1" kern="0" dirty="0">
                <a:latin typeface="Times New Roman" panose="02020603050405020304" pitchFamily="18" charset="0"/>
                <a:ea typeface="Aptos" panose="020B0004020202020204" pitchFamily="34" charset="0"/>
              </a:rPr>
              <a:t>, Rostyslav </a:t>
            </a:r>
            <a:r>
              <a:rPr lang="en-US" sz="1600" b="1" kern="0" dirty="0" err="1">
                <a:latin typeface="Times New Roman" panose="02020603050405020304" pitchFamily="18" charset="0"/>
                <a:ea typeface="Aptos" panose="020B0004020202020204" pitchFamily="34" charset="0"/>
              </a:rPr>
              <a:t>Bun</a:t>
            </a:r>
            <a:r>
              <a:rPr lang="en-US" sz="1600" b="1" kern="0" baseline="30000" dirty="0" err="1">
                <a:latin typeface="Times New Roman" panose="02020603050405020304" pitchFamily="18" charset="0"/>
                <a:ea typeface="Aptos" panose="020B0004020202020204" pitchFamily="34" charset="0"/>
              </a:rPr>
              <a:t>b,c</a:t>
            </a:r>
            <a:r>
              <a:rPr lang="en-US"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Viktor</a:t>
            </a:r>
            <a:r>
              <a:rPr lang="uk-UA"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Myroniuk</a:t>
            </a:r>
            <a:r>
              <a:rPr lang="en-US" sz="1600" b="1" kern="0" baseline="30000" dirty="0">
                <a:latin typeface="Times New Roman" panose="02020603050405020304" pitchFamily="18" charset="0"/>
                <a:ea typeface="Aptos" panose="020B0004020202020204" pitchFamily="34" charset="0"/>
              </a:rPr>
              <a:t>a</a:t>
            </a:r>
            <a:r>
              <a:rPr lang="uk-UA" sz="1600" b="1" kern="0" dirty="0">
                <a:latin typeface="Times New Roman" panose="02020603050405020304" pitchFamily="18" charset="0"/>
                <a:ea typeface="Aptos" panose="020B0004020202020204" pitchFamily="34" charset="0"/>
              </a:rPr>
              <a:t>, </a:t>
            </a:r>
            <a:r>
              <a:rPr lang="en-US" sz="1600" b="1" kern="0" dirty="0">
                <a:latin typeface="Times New Roman" panose="02020603050405020304" pitchFamily="18" charset="0"/>
                <a:ea typeface="Aptos" panose="020B0004020202020204" pitchFamily="34" charset="0"/>
              </a:rPr>
              <a:t>Lennard de Klerk</a:t>
            </a:r>
            <a:r>
              <a:rPr lang="en-US" sz="1600" b="1" kern="0" baseline="30000" dirty="0">
                <a:latin typeface="Times New Roman" panose="02020603050405020304" pitchFamily="18" charset="0"/>
                <a:ea typeface="Aptos" panose="020B0004020202020204" pitchFamily="34" charset="0"/>
              </a:rPr>
              <a:t>d</a:t>
            </a:r>
            <a:r>
              <a:rPr lang="en-US"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Oleksandr</a:t>
            </a:r>
            <a:r>
              <a:rPr lang="uk-UA"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Soshenskyi</a:t>
            </a:r>
            <a:r>
              <a:rPr lang="en-US" sz="1600" b="1" kern="0" baseline="30000" dirty="0">
                <a:latin typeface="Times New Roman" panose="02020603050405020304" pitchFamily="18" charset="0"/>
                <a:ea typeface="Aptos" panose="020B0004020202020204" pitchFamily="34" charset="0"/>
              </a:rPr>
              <a:t>a</a:t>
            </a:r>
            <a:r>
              <a:rPr lang="uk-UA"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Sergiy</a:t>
            </a:r>
            <a:r>
              <a:rPr lang="uk-UA"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Zibtsev</a:t>
            </a:r>
            <a:r>
              <a:rPr lang="en-US" sz="1600" b="1" kern="0" baseline="30000" dirty="0">
                <a:latin typeface="Times New Roman" panose="02020603050405020304" pitchFamily="18" charset="0"/>
                <a:ea typeface="Aptos" panose="020B0004020202020204" pitchFamily="34" charset="0"/>
              </a:rPr>
              <a:t>a</a:t>
            </a:r>
            <a:r>
              <a:rPr lang="uk-UA" sz="1600" b="1" kern="0" dirty="0">
                <a:latin typeface="Times New Roman" panose="02020603050405020304" pitchFamily="18" charset="0"/>
                <a:ea typeface="Aptos" panose="020B0004020202020204" pitchFamily="34" charset="0"/>
              </a:rPr>
              <a:t>, </a:t>
            </a:r>
            <a:r>
              <a:rPr lang="en-US" sz="1600" b="1" u="sng" kern="0" dirty="0">
                <a:latin typeface="Times New Roman" panose="02020603050405020304" pitchFamily="18" charset="0"/>
                <a:ea typeface="Aptos" panose="020B0004020202020204" pitchFamily="34" charset="0"/>
              </a:rPr>
              <a:t>Svitlana </a:t>
            </a:r>
            <a:r>
              <a:rPr lang="en-US" sz="1600" b="1" u="sng" kern="0" dirty="0" err="1">
                <a:latin typeface="Times New Roman" panose="02020603050405020304" pitchFamily="18" charset="0"/>
                <a:ea typeface="Aptos" panose="020B0004020202020204" pitchFamily="34" charset="0"/>
              </a:rPr>
              <a:t>Krakovska</a:t>
            </a:r>
            <a:r>
              <a:rPr lang="en-US" sz="1600" b="1" u="sng" kern="0" baseline="30000" dirty="0" err="1">
                <a:latin typeface="Times New Roman" panose="02020603050405020304" pitchFamily="18" charset="0"/>
                <a:ea typeface="Aptos" panose="020B0004020202020204" pitchFamily="34" charset="0"/>
              </a:rPr>
              <a:t>e</a:t>
            </a:r>
            <a:r>
              <a:rPr lang="en-US" sz="1600" b="1" kern="0" dirty="0">
                <a:latin typeface="Times New Roman" panose="02020603050405020304" pitchFamily="18" charset="0"/>
                <a:ea typeface="Aptos" panose="020B0004020202020204" pitchFamily="34" charset="0"/>
              </a:rPr>
              <a:t>, Linda See</a:t>
            </a:r>
            <a:r>
              <a:rPr lang="en-US" sz="1600" b="1" kern="0" baseline="30000" dirty="0">
                <a:latin typeface="Times New Roman" panose="02020603050405020304" pitchFamily="18" charset="0"/>
                <a:ea typeface="Aptos" panose="020B0004020202020204" pitchFamily="34" charset="0"/>
              </a:rPr>
              <a:t>f</a:t>
            </a:r>
            <a:r>
              <a:rPr lang="en-US" sz="1600" b="1" kern="0" dirty="0">
                <a:latin typeface="Times New Roman" panose="02020603050405020304" pitchFamily="18" charset="0"/>
                <a:ea typeface="Aptos" panose="020B0004020202020204" pitchFamily="34" charset="0"/>
              </a:rPr>
              <a:t>, Mykola </a:t>
            </a:r>
            <a:r>
              <a:rPr lang="en-US" sz="1600" b="1" kern="0" dirty="0" err="1">
                <a:latin typeface="Times New Roman" panose="02020603050405020304" pitchFamily="18" charset="0"/>
                <a:ea typeface="Aptos" panose="020B0004020202020204" pitchFamily="34" charset="0"/>
              </a:rPr>
              <a:t>Shlapak</a:t>
            </a:r>
            <a:r>
              <a:rPr lang="en-US" sz="1600" b="1" kern="0" baseline="30000" dirty="0" err="1">
                <a:latin typeface="Times New Roman" panose="02020603050405020304" pitchFamily="18" charset="0"/>
                <a:ea typeface="Aptos" panose="020B0004020202020204" pitchFamily="34" charset="0"/>
              </a:rPr>
              <a:t>g</a:t>
            </a:r>
            <a:r>
              <a:rPr lang="en-US"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Volodymyr</a:t>
            </a:r>
            <a:r>
              <a:rPr lang="uk-UA"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Blyshchyk</a:t>
            </a:r>
            <a:r>
              <a:rPr lang="en-US" sz="1600" b="1" kern="0" baseline="30000" dirty="0">
                <a:latin typeface="Times New Roman" panose="02020603050405020304" pitchFamily="18" charset="0"/>
                <a:ea typeface="Aptos" panose="020B0004020202020204" pitchFamily="34" charset="0"/>
              </a:rPr>
              <a:t>a</a:t>
            </a:r>
            <a:r>
              <a:rPr lang="uk-UA" sz="1600" b="1" kern="0" dirty="0">
                <a:latin typeface="Times New Roman" panose="02020603050405020304" pitchFamily="18" charset="0"/>
                <a:ea typeface="Aptos" panose="020B0004020202020204" pitchFamily="34" charset="0"/>
              </a:rPr>
              <a:t>, </a:t>
            </a:r>
            <a:r>
              <a:rPr lang="en-US" sz="1600" b="1" kern="0" dirty="0" err="1">
                <a:latin typeface="Times New Roman" panose="02020603050405020304" pitchFamily="18" charset="0"/>
                <a:ea typeface="Aptos" panose="020B0004020202020204" pitchFamily="34" charset="0"/>
              </a:rPr>
              <a:t>Lidiia</a:t>
            </a:r>
            <a:r>
              <a:rPr lang="en-US" sz="1600" b="1" kern="0" dirty="0">
                <a:latin typeface="Times New Roman" panose="02020603050405020304" pitchFamily="18" charset="0"/>
                <a:ea typeface="Aptos" panose="020B0004020202020204" pitchFamily="34" charset="0"/>
              </a:rPr>
              <a:t> </a:t>
            </a:r>
            <a:r>
              <a:rPr lang="en-US" sz="1600" b="1" kern="0" dirty="0" err="1">
                <a:latin typeface="Times New Roman" panose="02020603050405020304" pitchFamily="18" charset="0"/>
                <a:ea typeface="Aptos" panose="020B0004020202020204" pitchFamily="34" charset="0"/>
              </a:rPr>
              <a:t>Kryshtop</a:t>
            </a:r>
            <a:r>
              <a:rPr lang="en-US" sz="1600" b="1" kern="0" baseline="30000" dirty="0" err="1">
                <a:latin typeface="Times New Roman" panose="02020603050405020304" pitchFamily="18" charset="0"/>
                <a:ea typeface="Aptos" panose="020B0004020202020204" pitchFamily="34" charset="0"/>
              </a:rPr>
              <a:t>h</a:t>
            </a:r>
            <a:r>
              <a:rPr lang="en-US" sz="1600" b="1" kern="0" dirty="0">
                <a:latin typeface="Times New Roman" panose="02020603050405020304" pitchFamily="18" charset="0"/>
                <a:ea typeface="Aptos" panose="020B0004020202020204" pitchFamily="34" charset="0"/>
              </a:rPr>
              <a:t>, Zoriana </a:t>
            </a:r>
            <a:r>
              <a:rPr lang="en-US" sz="1600" b="1" kern="0" dirty="0" err="1">
                <a:latin typeface="Times New Roman" panose="02020603050405020304" pitchFamily="18" charset="0"/>
                <a:ea typeface="Aptos" panose="020B0004020202020204" pitchFamily="34" charset="0"/>
              </a:rPr>
              <a:t>Romanchuk</a:t>
            </a:r>
            <a:r>
              <a:rPr lang="en-US" sz="1600" b="1" kern="0" baseline="30000" dirty="0" err="1">
                <a:latin typeface="Times New Roman" panose="02020603050405020304" pitchFamily="18" charset="0"/>
                <a:ea typeface="Aptos" panose="020B0004020202020204" pitchFamily="34" charset="0"/>
              </a:rPr>
              <a:t>f,b</a:t>
            </a:r>
            <a:r>
              <a:rPr lang="en-US" sz="1600" b="1" kern="0" dirty="0">
                <a:latin typeface="Times New Roman" panose="02020603050405020304" pitchFamily="18" charset="0"/>
                <a:ea typeface="Aptos" panose="020B0004020202020204" pitchFamily="34" charset="0"/>
              </a:rPr>
              <a:t>, Orysia </a:t>
            </a:r>
            <a:r>
              <a:rPr lang="en-US" sz="1600" b="1" kern="0" dirty="0" err="1">
                <a:latin typeface="Times New Roman" panose="02020603050405020304" pitchFamily="18" charset="0"/>
                <a:ea typeface="Aptos" panose="020B0004020202020204" pitchFamily="34" charset="0"/>
              </a:rPr>
              <a:t>Yashchun</a:t>
            </a:r>
            <a:r>
              <a:rPr lang="en-US" sz="1600" b="1" kern="0" baseline="30000" dirty="0" err="1">
                <a:latin typeface="Times New Roman" panose="02020603050405020304" pitchFamily="18" charset="0"/>
                <a:ea typeface="Aptos" panose="020B0004020202020204" pitchFamily="34" charset="0"/>
              </a:rPr>
              <a:t>f,b</a:t>
            </a:r>
            <a:r>
              <a:rPr lang="en-US"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Eugene</a:t>
            </a:r>
            <a:r>
              <a:rPr lang="uk-UA"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Kalchuk</a:t>
            </a:r>
            <a:r>
              <a:rPr lang="en-US" sz="1600" b="1" kern="0" baseline="30000" dirty="0">
                <a:latin typeface="Times New Roman" panose="02020603050405020304" pitchFamily="18" charset="0"/>
                <a:ea typeface="Aptos" panose="020B0004020202020204" pitchFamily="34" charset="0"/>
              </a:rPr>
              <a:t>a</a:t>
            </a:r>
            <a:r>
              <a:rPr lang="uk-UA"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Yuriy</a:t>
            </a:r>
            <a:r>
              <a:rPr lang="uk-UA" sz="1600" b="1" kern="0" dirty="0">
                <a:latin typeface="Times New Roman" panose="02020603050405020304" pitchFamily="18" charset="0"/>
                <a:ea typeface="Aptos" panose="020B0004020202020204" pitchFamily="34" charset="0"/>
              </a:rPr>
              <a:t> </a:t>
            </a:r>
            <a:r>
              <a:rPr lang="uk-UA" sz="1600" b="1" kern="0" dirty="0" err="1">
                <a:latin typeface="Times New Roman" panose="02020603050405020304" pitchFamily="18" charset="0"/>
                <a:ea typeface="Aptos" panose="020B0004020202020204" pitchFamily="34" charset="0"/>
              </a:rPr>
              <a:t>Rymarenko</a:t>
            </a:r>
            <a:r>
              <a:rPr lang="en-US" sz="1600" b="1" kern="0" baseline="30000" dirty="0">
                <a:latin typeface="Times New Roman" panose="02020603050405020304" pitchFamily="18" charset="0"/>
                <a:ea typeface="Aptos" panose="020B0004020202020204" pitchFamily="34" charset="0"/>
              </a:rPr>
              <a:t>a</a:t>
            </a:r>
            <a:endParaRPr lang="uk-UA" sz="1600" b="1" dirty="0"/>
          </a:p>
        </p:txBody>
      </p:sp>
      <p:sp>
        <p:nvSpPr>
          <p:cNvPr id="4" name="TextBox 3">
            <a:extLst>
              <a:ext uri="{FF2B5EF4-FFF2-40B4-BE49-F238E27FC236}">
                <a16:creationId xmlns:a16="http://schemas.microsoft.com/office/drawing/2014/main" id="{C6D6E608-876E-9F2A-D5BB-788B9B6E4AAF}"/>
              </a:ext>
            </a:extLst>
          </p:cNvPr>
          <p:cNvSpPr txBox="1"/>
          <p:nvPr/>
        </p:nvSpPr>
        <p:spPr>
          <a:xfrm>
            <a:off x="5297870" y="1913544"/>
            <a:ext cx="5776838" cy="1569660"/>
          </a:xfrm>
          <a:prstGeom prst="rect">
            <a:avLst/>
          </a:prstGeom>
          <a:noFill/>
        </p:spPr>
        <p:txBody>
          <a:bodyPr wrap="none" rtlCol="0">
            <a:spAutoFit/>
          </a:bodyPr>
          <a:lstStyle/>
          <a:p>
            <a:pPr marL="385441"/>
            <a:r>
              <a:rPr lang="en-US" sz="1200" baseline="30000" dirty="0">
                <a:latin typeface="Times New Roman" panose="02020603050405020304" pitchFamily="18" charset="0"/>
                <a:ea typeface="MS Mincho" panose="02020609040205080304" pitchFamily="49" charset="-128"/>
              </a:rPr>
              <a:t>a </a:t>
            </a:r>
            <a:r>
              <a:rPr lang="en-US" sz="1200" dirty="0">
                <a:latin typeface="Times New Roman" panose="02020603050405020304" pitchFamily="18" charset="0"/>
                <a:ea typeface="MS Mincho" panose="02020609040205080304" pitchFamily="49" charset="-128"/>
              </a:rPr>
              <a:t>National University of Life and Environmental Sciences of Ukraine, Kyiv, Ukraine</a:t>
            </a:r>
            <a:endParaRPr lang="uk-UA" sz="1200" dirty="0">
              <a:latin typeface="Times New Roman" panose="02020603050405020304" pitchFamily="18" charset="0"/>
              <a:ea typeface="Times New Roman" panose="02020603050405020304" pitchFamily="18" charset="0"/>
            </a:endParaRPr>
          </a:p>
          <a:p>
            <a:pPr marL="385441"/>
            <a:r>
              <a:rPr lang="en-US" sz="1200" baseline="30000" dirty="0">
                <a:latin typeface="Times New Roman" panose="02020603050405020304" pitchFamily="18" charset="0"/>
                <a:ea typeface="MS Mincho" panose="02020609040205080304" pitchFamily="49" charset="-128"/>
              </a:rPr>
              <a:t>b </a:t>
            </a:r>
            <a:r>
              <a:rPr lang="en-US" sz="1200" dirty="0">
                <a:latin typeface="Times New Roman" panose="02020603050405020304" pitchFamily="18" charset="0"/>
                <a:ea typeface="MS Mincho" panose="02020609040205080304" pitchFamily="49" charset="-128"/>
              </a:rPr>
              <a:t>Lviv Polytechnic National University, Lviv, Ukraine</a:t>
            </a:r>
            <a:r>
              <a:rPr lang="en-US" sz="1200" baseline="30000" dirty="0">
                <a:latin typeface="Times New Roman" panose="02020603050405020304" pitchFamily="18" charset="0"/>
                <a:ea typeface="MS Mincho" panose="02020609040205080304" pitchFamily="49" charset="-128"/>
              </a:rPr>
              <a:t> </a:t>
            </a:r>
            <a:endParaRPr lang="uk-UA" sz="1200" dirty="0">
              <a:latin typeface="Times New Roman" panose="02020603050405020304" pitchFamily="18" charset="0"/>
              <a:ea typeface="Times New Roman" panose="02020603050405020304" pitchFamily="18" charset="0"/>
            </a:endParaRPr>
          </a:p>
          <a:p>
            <a:pPr marL="385441"/>
            <a:r>
              <a:rPr lang="pl-PL" sz="1200" baseline="30000" dirty="0">
                <a:latin typeface="Times New Roman" panose="02020603050405020304" pitchFamily="18" charset="0"/>
                <a:ea typeface="MS Mincho" panose="02020609040205080304" pitchFamily="49" charset="-128"/>
              </a:rPr>
              <a:t>c </a:t>
            </a:r>
            <a:r>
              <a:rPr lang="pl-PL" sz="1200" dirty="0" err="1">
                <a:latin typeface="Times New Roman" panose="02020603050405020304" pitchFamily="18" charset="0"/>
                <a:ea typeface="MS Mincho" panose="02020609040205080304" pitchFamily="49" charset="-128"/>
              </a:rPr>
              <a:t>WSB</a:t>
            </a:r>
            <a:r>
              <a:rPr lang="pl-PL" sz="1200" dirty="0">
                <a:latin typeface="Times New Roman" panose="02020603050405020304" pitchFamily="18" charset="0"/>
                <a:ea typeface="MS Mincho" panose="02020609040205080304" pitchFamily="49" charset="-128"/>
              </a:rPr>
              <a:t> University, Dąbrowa Górnicza, Poland</a:t>
            </a:r>
            <a:endParaRPr lang="uk-UA" sz="1200" dirty="0">
              <a:latin typeface="Times New Roman" panose="02020603050405020304" pitchFamily="18" charset="0"/>
              <a:ea typeface="Times New Roman" panose="02020603050405020304" pitchFamily="18" charset="0"/>
            </a:endParaRPr>
          </a:p>
          <a:p>
            <a:pPr marL="385441"/>
            <a:r>
              <a:rPr lang="en-US" sz="1200" baseline="30000" dirty="0">
                <a:solidFill>
                  <a:srgbClr val="000000"/>
                </a:solidFill>
                <a:latin typeface="Times New Roman" panose="02020603050405020304" pitchFamily="18" charset="0"/>
                <a:ea typeface="MS Mincho" panose="02020609040205080304" pitchFamily="49" charset="-128"/>
              </a:rPr>
              <a:t>d</a:t>
            </a:r>
            <a:r>
              <a:rPr lang="en-US" sz="1200" dirty="0">
                <a:solidFill>
                  <a:srgbClr val="000000"/>
                </a:solidFill>
                <a:latin typeface="Times New Roman" panose="02020603050405020304" pitchFamily="18" charset="0"/>
                <a:ea typeface="MS Mincho" panose="02020609040205080304" pitchFamily="49" charset="-128"/>
              </a:rPr>
              <a:t> Initiative on GHG accounting of war, </a:t>
            </a:r>
            <a:r>
              <a:rPr lang="en-US" sz="1200" dirty="0" err="1">
                <a:solidFill>
                  <a:srgbClr val="000000"/>
                </a:solidFill>
                <a:latin typeface="Times New Roman" panose="02020603050405020304" pitchFamily="18" charset="0"/>
                <a:ea typeface="MS Mincho" panose="02020609040205080304" pitchFamily="49" charset="-128"/>
              </a:rPr>
              <a:t>Irota</a:t>
            </a:r>
            <a:r>
              <a:rPr lang="en-US" sz="1200" dirty="0">
                <a:solidFill>
                  <a:srgbClr val="000000"/>
                </a:solidFill>
                <a:latin typeface="Times New Roman" panose="02020603050405020304" pitchFamily="18" charset="0"/>
                <a:ea typeface="MS Mincho" panose="02020609040205080304" pitchFamily="49" charset="-128"/>
              </a:rPr>
              <a:t>, Hungary</a:t>
            </a:r>
            <a:endParaRPr lang="uk-UA" sz="1200" dirty="0">
              <a:latin typeface="Times New Roman" panose="02020603050405020304" pitchFamily="18" charset="0"/>
              <a:ea typeface="MS Mincho" panose="02020609040205080304" pitchFamily="49" charset="-128"/>
            </a:endParaRPr>
          </a:p>
          <a:p>
            <a:pPr marL="385441"/>
            <a:r>
              <a:rPr lang="en-US" sz="1200" baseline="30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1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Ukrainian Hydrometeorological Institute, Kyiv, Ukraine</a:t>
            </a:r>
            <a:endParaRPr lang="uk-UA" sz="1200" dirty="0">
              <a:latin typeface="Aptos" panose="020B0004020202020204" pitchFamily="34" charset="0"/>
              <a:ea typeface="Aptos" panose="020B0004020202020204" pitchFamily="34" charset="0"/>
              <a:cs typeface="Times New Roman" panose="02020603050405020304" pitchFamily="18" charset="0"/>
            </a:endParaRPr>
          </a:p>
          <a:p>
            <a:pPr marL="385441"/>
            <a:r>
              <a:rPr lang="en-US" sz="1200" baseline="300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f</a:t>
            </a:r>
            <a:r>
              <a:rPr lang="en-US" sz="12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International Institute for Applied Systems Analysis, </a:t>
            </a:r>
            <a:r>
              <a:rPr lang="en-US" sz="1200" dirty="0" err="1">
                <a:solidFill>
                  <a:srgbClr val="000000"/>
                </a:solidFill>
                <a:latin typeface="Times New Roman" panose="02020603050405020304" pitchFamily="18" charset="0"/>
                <a:ea typeface="Aptos" panose="020B0004020202020204" pitchFamily="34" charset="0"/>
                <a:cs typeface="Times New Roman" panose="02020603050405020304" pitchFamily="18" charset="0"/>
              </a:rPr>
              <a:t>Laxenburg</a:t>
            </a:r>
            <a:r>
              <a:rPr lang="en-US" sz="12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Austria</a:t>
            </a:r>
            <a:endParaRPr lang="uk-UA" sz="1200" dirty="0">
              <a:latin typeface="Aptos" panose="020B0004020202020204" pitchFamily="34" charset="0"/>
              <a:ea typeface="Aptos" panose="020B0004020202020204" pitchFamily="34" charset="0"/>
              <a:cs typeface="Times New Roman" panose="02020603050405020304" pitchFamily="18" charset="0"/>
            </a:endParaRPr>
          </a:p>
          <a:p>
            <a:pPr marL="385441"/>
            <a:r>
              <a:rPr lang="en-US" sz="1200" baseline="30000" dirty="0">
                <a:solidFill>
                  <a:srgbClr val="000000"/>
                </a:solidFill>
                <a:latin typeface="Times New Roman" panose="02020603050405020304" pitchFamily="18" charset="0"/>
                <a:ea typeface="MS Mincho" panose="02020609040205080304" pitchFamily="49" charset="-128"/>
              </a:rPr>
              <a:t>g</a:t>
            </a:r>
            <a:r>
              <a:rPr lang="en-US" sz="1200" dirty="0">
                <a:solidFill>
                  <a:srgbClr val="000000"/>
                </a:solidFill>
                <a:latin typeface="Times New Roman" panose="02020603050405020304" pitchFamily="18" charset="0"/>
                <a:ea typeface="MS Mincho" panose="02020609040205080304" pitchFamily="49" charset="-128"/>
              </a:rPr>
              <a:t> Initiative on GHG accounting of war, Kherson, Ukraine</a:t>
            </a:r>
            <a:endParaRPr lang="uk-UA" sz="1200" dirty="0">
              <a:latin typeface="Times New Roman" panose="02020603050405020304" pitchFamily="18" charset="0"/>
              <a:ea typeface="MS Mincho" panose="02020609040205080304" pitchFamily="49" charset="-128"/>
            </a:endParaRPr>
          </a:p>
          <a:p>
            <a:pPr marL="385441"/>
            <a:r>
              <a:rPr lang="en-US" sz="1200" baseline="300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h</a:t>
            </a:r>
            <a:r>
              <a:rPr lang="uk-UA" sz="12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a:t>
            </a:r>
            <a:r>
              <a:rPr lang="uk-UA" sz="1200" dirty="0" err="1">
                <a:solidFill>
                  <a:srgbClr val="000000"/>
                </a:solidFill>
                <a:latin typeface="Times New Roman" panose="02020603050405020304" pitchFamily="18" charset="0"/>
                <a:ea typeface="Aptos" panose="020B0004020202020204" pitchFamily="34" charset="0"/>
                <a:cs typeface="Times New Roman" panose="02020603050405020304" pitchFamily="18" charset="0"/>
              </a:rPr>
              <a:t>NGO</a:t>
            </a:r>
            <a:r>
              <a:rPr lang="uk-UA" sz="12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a:t>
            </a:r>
            <a:r>
              <a:rPr lang="uk-UA" sz="1200" dirty="0" err="1">
                <a:solidFill>
                  <a:srgbClr val="000000"/>
                </a:solidFill>
                <a:latin typeface="Times New Roman" panose="02020603050405020304" pitchFamily="18" charset="0"/>
                <a:ea typeface="Aptos" panose="020B0004020202020204" pitchFamily="34" charset="0"/>
                <a:cs typeface="Times New Roman" panose="02020603050405020304" pitchFamily="18" charset="0"/>
              </a:rPr>
              <a:t>PreciousLab</a:t>
            </a:r>
            <a:r>
              <a:rPr lang="uk-UA" sz="12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Cherkasy</a:t>
            </a:r>
            <a:r>
              <a:rPr lang="uk-UA" sz="12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Ukraine</a:t>
            </a:r>
            <a:endParaRPr lang="uk-UA" sz="1200" dirty="0"/>
          </a:p>
        </p:txBody>
      </p:sp>
      <p:pic>
        <p:nvPicPr>
          <p:cNvPr id="7" name="Picture 1" descr="A picture containing tree, nature, forest, mountain&#10;&#10;Description automatically generated">
            <a:extLst>
              <a:ext uri="{FF2B5EF4-FFF2-40B4-BE49-F238E27FC236}">
                <a16:creationId xmlns:a16="http://schemas.microsoft.com/office/drawing/2014/main" id="{1222A4E8-700E-7125-1202-64F88B4E5756}"/>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l="4573" r="9474"/>
          <a:stretch>
            <a:fillRect/>
          </a:stretch>
        </p:blipFill>
        <p:spPr bwMode="auto">
          <a:xfrm>
            <a:off x="1273214" y="2152092"/>
            <a:ext cx="3263257" cy="212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ree, outdoor, sky, grass&#10;&#10;Description automatically generated">
            <a:extLst>
              <a:ext uri="{FF2B5EF4-FFF2-40B4-BE49-F238E27FC236}">
                <a16:creationId xmlns:a16="http://schemas.microsoft.com/office/drawing/2014/main" id="{21DDC0F3-7ED3-92B4-2D32-629B1218C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319" y="3503168"/>
            <a:ext cx="5274357" cy="294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На Пологівщині сталися 2 масштабні пожежі: горіло поле у 100 га та  резервуар з пшеницею – Гуляйполе.City">
            <a:extLst>
              <a:ext uri="{FF2B5EF4-FFF2-40B4-BE49-F238E27FC236}">
                <a16:creationId xmlns:a16="http://schemas.microsoft.com/office/drawing/2014/main" id="{A1E0CA47-F91A-8E61-8F17-3721133A4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214" y="4328200"/>
            <a:ext cx="3801350" cy="212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6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34029-EBC6-EFD0-378E-7EBB981047CB}"/>
            </a:ext>
          </a:extLst>
        </p:cNvPr>
        <p:cNvGrpSpPr/>
        <p:nvPr/>
      </p:nvGrpSpPr>
      <p:grpSpPr>
        <a:xfrm>
          <a:off x="0" y="0"/>
          <a:ext cx="0" cy="0"/>
          <a:chOff x="0" y="0"/>
          <a:chExt cx="0" cy="0"/>
        </a:xfrm>
      </p:grpSpPr>
      <p:pic>
        <p:nvPicPr>
          <p:cNvPr id="9" name="Рисунок 8">
            <a:extLst>
              <a:ext uri="{FF2B5EF4-FFF2-40B4-BE49-F238E27FC236}">
                <a16:creationId xmlns:a16="http://schemas.microsoft.com/office/drawing/2014/main" id="{A759A030-8277-0DCA-07FF-D9EE50C399C9}"/>
              </a:ext>
            </a:extLst>
          </p:cNvPr>
          <p:cNvPicPr>
            <a:picLocks noChangeAspect="1"/>
          </p:cNvPicPr>
          <p:nvPr/>
        </p:nvPicPr>
        <p:blipFill>
          <a:blip r:embed="rId2"/>
          <a:stretch>
            <a:fillRect/>
          </a:stretch>
        </p:blipFill>
        <p:spPr>
          <a:xfrm>
            <a:off x="4331888" y="109030"/>
            <a:ext cx="6737026" cy="6700951"/>
          </a:xfrm>
          <a:prstGeom prst="rect">
            <a:avLst/>
          </a:prstGeom>
        </p:spPr>
      </p:pic>
      <p:sp>
        <p:nvSpPr>
          <p:cNvPr id="2" name="TextBox 1">
            <a:extLst>
              <a:ext uri="{FF2B5EF4-FFF2-40B4-BE49-F238E27FC236}">
                <a16:creationId xmlns:a16="http://schemas.microsoft.com/office/drawing/2014/main" id="{5FC07FC5-4B2B-DC24-BD4E-5527F938FAEC}"/>
              </a:ext>
            </a:extLst>
          </p:cNvPr>
          <p:cNvSpPr txBox="1"/>
          <p:nvPr/>
        </p:nvSpPr>
        <p:spPr>
          <a:xfrm>
            <a:off x="1089704" y="410330"/>
            <a:ext cx="3126710" cy="2201115"/>
          </a:xfrm>
          <a:prstGeom prst="rect">
            <a:avLst/>
          </a:prstGeom>
          <a:noFill/>
        </p:spPr>
        <p:txBody>
          <a:bodyPr wrap="square" rtlCol="0">
            <a:spAutoFit/>
          </a:bodyPr>
          <a:lstStyle/>
          <a:p>
            <a:r>
              <a:rPr lang="en-GB" sz="1713" dirty="0">
                <a:latin typeface="Times New Roman" panose="02020603050405020304" pitchFamily="18" charset="0"/>
                <a:ea typeface="Times New Roman" panose="02020603050405020304" pitchFamily="18" charset="0"/>
              </a:rPr>
              <a:t>The spatial distribution and area of fires on agricultural and natural landscapes by (a) administrative district and (b) region; (c) the area of fires by quarter for 2022–2023 affecting agricultural and other natural landscapes.</a:t>
            </a:r>
            <a:endParaRPr lang="uk-UA" sz="1713" dirty="0"/>
          </a:p>
        </p:txBody>
      </p:sp>
    </p:spTree>
    <p:extLst>
      <p:ext uri="{BB962C8B-B14F-4D97-AF65-F5344CB8AC3E}">
        <p14:creationId xmlns:p14="http://schemas.microsoft.com/office/powerpoint/2010/main" val="216565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AA19-66B2-12E2-EA9B-729E376F7E0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0FA9E9AC-8786-E27A-2638-3BAE451F4633}"/>
              </a:ext>
            </a:extLst>
          </p:cNvPr>
          <p:cNvPicPr>
            <a:picLocks noChangeAspect="1"/>
          </p:cNvPicPr>
          <p:nvPr/>
        </p:nvPicPr>
        <p:blipFill>
          <a:blip r:embed="rId2"/>
          <a:stretch>
            <a:fillRect/>
          </a:stretch>
        </p:blipFill>
        <p:spPr>
          <a:xfrm>
            <a:off x="4993356" y="57447"/>
            <a:ext cx="5977080" cy="6709286"/>
          </a:xfrm>
          <a:prstGeom prst="rect">
            <a:avLst/>
          </a:prstGeom>
        </p:spPr>
      </p:pic>
      <p:sp>
        <p:nvSpPr>
          <p:cNvPr id="4" name="TextBox 3">
            <a:extLst>
              <a:ext uri="{FF2B5EF4-FFF2-40B4-BE49-F238E27FC236}">
                <a16:creationId xmlns:a16="http://schemas.microsoft.com/office/drawing/2014/main" id="{3B27C5FD-00A5-7236-0D33-4CEB78571C6A}"/>
              </a:ext>
            </a:extLst>
          </p:cNvPr>
          <p:cNvSpPr txBox="1"/>
          <p:nvPr/>
        </p:nvSpPr>
        <p:spPr>
          <a:xfrm>
            <a:off x="1081498" y="475982"/>
            <a:ext cx="3911858" cy="2728311"/>
          </a:xfrm>
          <a:prstGeom prst="rect">
            <a:avLst/>
          </a:prstGeom>
          <a:noFill/>
        </p:spPr>
        <p:txBody>
          <a:bodyPr wrap="square" rtlCol="0">
            <a:spAutoFit/>
          </a:bodyPr>
          <a:lstStyle/>
          <a:p>
            <a:r>
              <a:rPr lang="en-GB" sz="1713" dirty="0">
                <a:latin typeface="Times New Roman" panose="02020603050405020304" pitchFamily="18" charset="0"/>
                <a:ea typeface="Times New Roman" panose="02020603050405020304" pitchFamily="18" charset="0"/>
              </a:rPr>
              <a:t>Immediate vegetation biomass losses due to war-related fires (t of dry matter) (a) by landscape classes at the regional scale; (b) for the government-controlled territory versus the buffer zone/occupied territory; and (c) by year. The biomass losses from spruce forests (448 t), beech forests (1,719 t), and hornbeam forests (817 t) are not included due to their relatively low magnitudes.</a:t>
            </a:r>
            <a:endParaRPr lang="uk-UA" sz="1713" dirty="0"/>
          </a:p>
        </p:txBody>
      </p:sp>
    </p:spTree>
    <p:extLst>
      <p:ext uri="{BB962C8B-B14F-4D97-AF65-F5344CB8AC3E}">
        <p14:creationId xmlns:p14="http://schemas.microsoft.com/office/powerpoint/2010/main" val="343743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01EE-11D0-F898-B218-8EFD49124C0C}"/>
            </a:ext>
          </a:extLst>
        </p:cNvPr>
        <p:cNvGrpSpPr/>
        <p:nvPr/>
      </p:nvGrpSpPr>
      <p:grpSpPr>
        <a:xfrm>
          <a:off x="0" y="0"/>
          <a:ext cx="0" cy="0"/>
          <a:chOff x="0" y="0"/>
          <a:chExt cx="0" cy="0"/>
        </a:xfrm>
      </p:grpSpPr>
      <p:pic>
        <p:nvPicPr>
          <p:cNvPr id="21" name="Рисунок 20">
            <a:extLst>
              <a:ext uri="{FF2B5EF4-FFF2-40B4-BE49-F238E27FC236}">
                <a16:creationId xmlns:a16="http://schemas.microsoft.com/office/drawing/2014/main" id="{47705BCC-D903-56C7-966F-753069674C10}"/>
              </a:ext>
            </a:extLst>
          </p:cNvPr>
          <p:cNvPicPr>
            <a:picLocks noChangeAspect="1"/>
          </p:cNvPicPr>
          <p:nvPr/>
        </p:nvPicPr>
        <p:blipFill>
          <a:blip r:embed="rId2"/>
          <a:stretch>
            <a:fillRect/>
          </a:stretch>
        </p:blipFill>
        <p:spPr>
          <a:xfrm>
            <a:off x="4840822" y="65046"/>
            <a:ext cx="6187058" cy="6706706"/>
          </a:xfrm>
          <a:prstGeom prst="rect">
            <a:avLst/>
          </a:prstGeom>
        </p:spPr>
      </p:pic>
      <p:sp>
        <p:nvSpPr>
          <p:cNvPr id="4" name="TextBox 3">
            <a:extLst>
              <a:ext uri="{FF2B5EF4-FFF2-40B4-BE49-F238E27FC236}">
                <a16:creationId xmlns:a16="http://schemas.microsoft.com/office/drawing/2014/main" id="{07660DC9-266B-9EA8-906F-D5EBE063C926}"/>
              </a:ext>
            </a:extLst>
          </p:cNvPr>
          <p:cNvSpPr txBox="1"/>
          <p:nvPr/>
        </p:nvSpPr>
        <p:spPr>
          <a:xfrm>
            <a:off x="958398" y="582668"/>
            <a:ext cx="3807857" cy="1937518"/>
          </a:xfrm>
          <a:prstGeom prst="rect">
            <a:avLst/>
          </a:prstGeom>
          <a:noFill/>
        </p:spPr>
        <p:txBody>
          <a:bodyPr wrap="square" rtlCol="0">
            <a:spAutoFit/>
          </a:bodyPr>
          <a:lstStyle/>
          <a:p>
            <a:r>
              <a:rPr lang="en-GB" sz="1713" dirty="0">
                <a:latin typeface="Times New Roman" panose="02020603050405020304" pitchFamily="18" charset="0"/>
                <a:ea typeface="Times New Roman" panose="02020603050405020304" pitchFamily="18" charset="0"/>
              </a:rPr>
              <a:t>Immediate and future total greenhouse gas (GHG) emissions from war-related landscape fires (a) by region and (b) for the government-controlled territory vs. the buffer zone/occupied territory; (c) by quarter for 2022–2023 by land cover type.</a:t>
            </a:r>
            <a:endParaRPr lang="uk-UA" sz="1713" dirty="0"/>
          </a:p>
        </p:txBody>
      </p:sp>
    </p:spTree>
    <p:extLst>
      <p:ext uri="{BB962C8B-B14F-4D97-AF65-F5344CB8AC3E}">
        <p14:creationId xmlns:p14="http://schemas.microsoft.com/office/powerpoint/2010/main" val="258062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92DC825-F748-81D8-2706-8E878FA0A1F7}"/>
              </a:ext>
            </a:extLst>
          </p:cNvPr>
          <p:cNvPicPr>
            <a:picLocks noChangeAspect="1"/>
          </p:cNvPicPr>
          <p:nvPr/>
        </p:nvPicPr>
        <p:blipFill>
          <a:blip r:embed="rId2"/>
          <a:stretch>
            <a:fillRect/>
          </a:stretch>
        </p:blipFill>
        <p:spPr>
          <a:xfrm>
            <a:off x="1276556" y="137426"/>
            <a:ext cx="9527680" cy="5730284"/>
          </a:xfrm>
          <a:prstGeom prst="rect">
            <a:avLst/>
          </a:prstGeom>
        </p:spPr>
      </p:pic>
      <p:sp>
        <p:nvSpPr>
          <p:cNvPr id="2" name="TextBox 1">
            <a:extLst>
              <a:ext uri="{FF2B5EF4-FFF2-40B4-BE49-F238E27FC236}">
                <a16:creationId xmlns:a16="http://schemas.microsoft.com/office/drawing/2014/main" id="{5F2F258D-1C10-4F71-8348-99DEA3F9F7BF}"/>
              </a:ext>
            </a:extLst>
          </p:cNvPr>
          <p:cNvSpPr txBox="1"/>
          <p:nvPr/>
        </p:nvSpPr>
        <p:spPr>
          <a:xfrm>
            <a:off x="1169870" y="5957984"/>
            <a:ext cx="9710293" cy="619529"/>
          </a:xfrm>
          <a:prstGeom prst="rect">
            <a:avLst/>
          </a:prstGeom>
          <a:noFill/>
        </p:spPr>
        <p:txBody>
          <a:bodyPr wrap="square" rtlCol="0">
            <a:spAutoFit/>
          </a:bodyPr>
          <a:lstStyle/>
          <a:p>
            <a:r>
              <a:rPr lang="en-GB" sz="1713" dirty="0">
                <a:latin typeface="Times New Roman" panose="02020603050405020304" pitchFamily="18" charset="0"/>
                <a:ea typeface="Times New Roman" panose="02020603050405020304" pitchFamily="18" charset="0"/>
              </a:rPr>
              <a:t>Spatial representation of total greenhouse gas (GHG) emissions from war-related landscape fires that occurred in 2022–2023: The immediate emissions at a 0.1 × 0.1-degree grid scale.</a:t>
            </a:r>
            <a:endParaRPr lang="uk-UA" sz="1713" dirty="0"/>
          </a:p>
        </p:txBody>
      </p:sp>
    </p:spTree>
    <p:extLst>
      <p:ext uri="{BB962C8B-B14F-4D97-AF65-F5344CB8AC3E}">
        <p14:creationId xmlns:p14="http://schemas.microsoft.com/office/powerpoint/2010/main" val="16461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3BC06B3-6CE5-0151-FDB7-E2E917627B81}"/>
              </a:ext>
            </a:extLst>
          </p:cNvPr>
          <p:cNvPicPr>
            <a:picLocks noChangeAspect="1"/>
          </p:cNvPicPr>
          <p:nvPr/>
        </p:nvPicPr>
        <p:blipFill>
          <a:blip r:embed="rId2"/>
          <a:stretch>
            <a:fillRect/>
          </a:stretch>
        </p:blipFill>
        <p:spPr>
          <a:xfrm>
            <a:off x="1335202" y="147929"/>
            <a:ext cx="9587347" cy="5777227"/>
          </a:xfrm>
          <a:prstGeom prst="rect">
            <a:avLst/>
          </a:prstGeom>
        </p:spPr>
      </p:pic>
      <p:sp>
        <p:nvSpPr>
          <p:cNvPr id="2" name="TextBox 1">
            <a:extLst>
              <a:ext uri="{FF2B5EF4-FFF2-40B4-BE49-F238E27FC236}">
                <a16:creationId xmlns:a16="http://schemas.microsoft.com/office/drawing/2014/main" id="{B4ADA187-50BB-5962-E4F1-00B5275114B8}"/>
              </a:ext>
            </a:extLst>
          </p:cNvPr>
          <p:cNvSpPr txBox="1"/>
          <p:nvPr/>
        </p:nvSpPr>
        <p:spPr>
          <a:xfrm>
            <a:off x="1212803" y="6154941"/>
            <a:ext cx="9650947" cy="619529"/>
          </a:xfrm>
          <a:prstGeom prst="rect">
            <a:avLst/>
          </a:prstGeom>
          <a:noFill/>
        </p:spPr>
        <p:txBody>
          <a:bodyPr wrap="square" rtlCol="0">
            <a:spAutoFit/>
          </a:bodyPr>
          <a:lstStyle/>
          <a:p>
            <a:r>
              <a:rPr lang="en-GB" sz="1713" dirty="0">
                <a:latin typeface="Times New Roman" panose="02020603050405020304" pitchFamily="18" charset="0"/>
                <a:ea typeface="Times New Roman" panose="02020603050405020304" pitchFamily="18" charset="0"/>
              </a:rPr>
              <a:t>Spatial representation of total greenhouse gas (GHG) emissions from war-related landscape fires that occurred in 2022–2023: The future emissions at a 0.1 × 0.1-degree grid scale.</a:t>
            </a:r>
            <a:endParaRPr lang="uk-UA" sz="1713" dirty="0"/>
          </a:p>
        </p:txBody>
      </p:sp>
    </p:spTree>
    <p:extLst>
      <p:ext uri="{BB962C8B-B14F-4D97-AF65-F5344CB8AC3E}">
        <p14:creationId xmlns:p14="http://schemas.microsoft.com/office/powerpoint/2010/main" val="235832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0987E-E6F7-9D50-F788-540477FC82B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19D65AB2-5A51-8049-46FC-FA5E06C3B90E}"/>
              </a:ext>
            </a:extLst>
          </p:cNvPr>
          <p:cNvPicPr>
            <a:picLocks noChangeAspect="1"/>
          </p:cNvPicPr>
          <p:nvPr/>
        </p:nvPicPr>
        <p:blipFill>
          <a:blip r:embed="rId2"/>
          <a:stretch>
            <a:fillRect/>
          </a:stretch>
        </p:blipFill>
        <p:spPr>
          <a:xfrm>
            <a:off x="1805747" y="345823"/>
            <a:ext cx="8106038" cy="5333814"/>
          </a:xfrm>
          <a:prstGeom prst="rect">
            <a:avLst/>
          </a:prstGeom>
        </p:spPr>
      </p:pic>
      <p:sp>
        <p:nvSpPr>
          <p:cNvPr id="4" name="TextBox 3">
            <a:extLst>
              <a:ext uri="{FF2B5EF4-FFF2-40B4-BE49-F238E27FC236}">
                <a16:creationId xmlns:a16="http://schemas.microsoft.com/office/drawing/2014/main" id="{3AC09FE8-271B-C696-4061-6C57981C1F2F}"/>
              </a:ext>
            </a:extLst>
          </p:cNvPr>
          <p:cNvSpPr txBox="1"/>
          <p:nvPr/>
        </p:nvSpPr>
        <p:spPr>
          <a:xfrm>
            <a:off x="1537241" y="5752818"/>
            <a:ext cx="9117518" cy="619529"/>
          </a:xfrm>
          <a:prstGeom prst="rect">
            <a:avLst/>
          </a:prstGeom>
          <a:noFill/>
        </p:spPr>
        <p:txBody>
          <a:bodyPr wrap="square" rtlCol="0">
            <a:spAutoFit/>
          </a:bodyPr>
          <a:lstStyle/>
          <a:p>
            <a:r>
              <a:rPr lang="en-GB" sz="1713" dirty="0">
                <a:latin typeface="Times New Roman" panose="02020603050405020304" pitchFamily="18" charset="0"/>
                <a:ea typeface="Times New Roman" panose="02020603050405020304" pitchFamily="18" charset="0"/>
              </a:rPr>
              <a:t>The carbon sequestration capacity losses of forests due to the war-related fires: (a) for the current year at the regional level, and (b) for 5 years after the forest fires, based on the forest age group.</a:t>
            </a:r>
            <a:endParaRPr lang="uk-UA" sz="1713" dirty="0"/>
          </a:p>
        </p:txBody>
      </p:sp>
    </p:spTree>
    <p:extLst>
      <p:ext uri="{BB962C8B-B14F-4D97-AF65-F5344CB8AC3E}">
        <p14:creationId xmlns:p14="http://schemas.microsoft.com/office/powerpoint/2010/main" val="322547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6EA5F2D-6E55-499F-148A-9A65F96AACD6}"/>
              </a:ext>
            </a:extLst>
          </p:cNvPr>
          <p:cNvPicPr>
            <a:picLocks noChangeAspect="1"/>
          </p:cNvPicPr>
          <p:nvPr/>
        </p:nvPicPr>
        <p:blipFill>
          <a:blip r:embed="rId2"/>
          <a:stretch>
            <a:fillRect/>
          </a:stretch>
        </p:blipFill>
        <p:spPr>
          <a:xfrm>
            <a:off x="1183556" y="984353"/>
            <a:ext cx="9689279" cy="5539884"/>
          </a:xfrm>
          <a:prstGeom prst="rect">
            <a:avLst/>
          </a:prstGeom>
        </p:spPr>
      </p:pic>
      <p:sp>
        <p:nvSpPr>
          <p:cNvPr id="4" name="TextBox 3">
            <a:extLst>
              <a:ext uri="{FF2B5EF4-FFF2-40B4-BE49-F238E27FC236}">
                <a16:creationId xmlns:a16="http://schemas.microsoft.com/office/drawing/2014/main" id="{C4F87201-D3AF-DF35-D095-AE16C51524DB}"/>
              </a:ext>
            </a:extLst>
          </p:cNvPr>
          <p:cNvSpPr txBox="1"/>
          <p:nvPr/>
        </p:nvSpPr>
        <p:spPr>
          <a:xfrm>
            <a:off x="873303" y="212826"/>
            <a:ext cx="9999532" cy="619529"/>
          </a:xfrm>
          <a:prstGeom prst="rect">
            <a:avLst/>
          </a:prstGeom>
          <a:noFill/>
        </p:spPr>
        <p:txBody>
          <a:bodyPr wrap="square" rtlCol="0">
            <a:spAutoFit/>
          </a:bodyPr>
          <a:lstStyle/>
          <a:p>
            <a:pPr algn="ctr"/>
            <a:r>
              <a:rPr lang="en-US" sz="1713" b="1" dirty="0">
                <a:solidFill>
                  <a:srgbClr val="000000"/>
                </a:solidFill>
                <a:latin typeface="Times New Roman" panose="02020603050405020304" pitchFamily="18" charset="0"/>
                <a:ea typeface="Times New Roman" panose="02020603050405020304" pitchFamily="18" charset="0"/>
              </a:rPr>
              <a:t>Relative uncertainties (%) in the estimated war-related biomass losses, GHG </a:t>
            </a:r>
            <a:r>
              <a:rPr lang="en-US" sz="1713" b="1" dirty="0">
                <a:solidFill>
                  <a:srgbClr val="2E2E2E"/>
                </a:solidFill>
                <a:latin typeface="Times New Roman" panose="02020603050405020304" pitchFamily="18" charset="0"/>
                <a:ea typeface="Calibri" panose="020F0502020204030204" pitchFamily="34" charset="0"/>
              </a:rPr>
              <a:t>emissions, and carbon sequestration capacity losses from the landscape fires on the territory of Ukraine during 2022-2023.</a:t>
            </a:r>
            <a:endParaRPr lang="uk-UA" sz="1713" b="1" dirty="0"/>
          </a:p>
        </p:txBody>
      </p:sp>
    </p:spTree>
    <p:extLst>
      <p:ext uri="{BB962C8B-B14F-4D97-AF65-F5344CB8AC3E}">
        <p14:creationId xmlns:p14="http://schemas.microsoft.com/office/powerpoint/2010/main" val="310819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0E559-373A-C0CA-E0BC-64969A7AF02F}"/>
            </a:ext>
          </a:extLst>
        </p:cNvPr>
        <p:cNvGrpSpPr/>
        <p:nvPr/>
      </p:nvGrpSpPr>
      <p:grpSpPr>
        <a:xfrm>
          <a:off x="0" y="0"/>
          <a:ext cx="0" cy="0"/>
          <a:chOff x="0" y="0"/>
          <a:chExt cx="0" cy="0"/>
        </a:xfrm>
      </p:grpSpPr>
      <p:pic>
        <p:nvPicPr>
          <p:cNvPr id="63" name="Рисунок 62">
            <a:extLst>
              <a:ext uri="{FF2B5EF4-FFF2-40B4-BE49-F238E27FC236}">
                <a16:creationId xmlns:a16="http://schemas.microsoft.com/office/drawing/2014/main" id="{BE0802B8-E39C-6DF7-448C-5928752D8E07}"/>
              </a:ext>
            </a:extLst>
          </p:cNvPr>
          <p:cNvPicPr>
            <a:picLocks noChangeAspect="1"/>
          </p:cNvPicPr>
          <p:nvPr/>
        </p:nvPicPr>
        <p:blipFill>
          <a:blip r:embed="rId2"/>
          <a:stretch>
            <a:fillRect/>
          </a:stretch>
        </p:blipFill>
        <p:spPr>
          <a:xfrm>
            <a:off x="3067202" y="102773"/>
            <a:ext cx="7889269" cy="4678020"/>
          </a:xfrm>
          <a:prstGeom prst="rect">
            <a:avLst/>
          </a:prstGeom>
        </p:spPr>
      </p:pic>
      <p:sp>
        <p:nvSpPr>
          <p:cNvPr id="2" name="TextBox 1">
            <a:extLst>
              <a:ext uri="{FF2B5EF4-FFF2-40B4-BE49-F238E27FC236}">
                <a16:creationId xmlns:a16="http://schemas.microsoft.com/office/drawing/2014/main" id="{A41DD4D9-FD55-CA9C-72B6-3D5096CF203A}"/>
              </a:ext>
            </a:extLst>
          </p:cNvPr>
          <p:cNvSpPr txBox="1"/>
          <p:nvPr/>
        </p:nvSpPr>
        <p:spPr>
          <a:xfrm>
            <a:off x="1245629" y="4661342"/>
            <a:ext cx="8406532" cy="2234651"/>
          </a:xfrm>
          <a:prstGeom prst="rect">
            <a:avLst/>
          </a:prstGeom>
          <a:noFill/>
        </p:spPr>
        <p:txBody>
          <a:bodyPr wrap="none" rtlCol="0">
            <a:spAutoFit/>
          </a:bodyPr>
          <a:lstStyle/>
          <a:p>
            <a:pPr>
              <a:lnSpc>
                <a:spcPct val="150000"/>
              </a:lnSpc>
              <a:spcAft>
                <a:spcPts val="381"/>
              </a:spcAft>
            </a:pPr>
            <a:r>
              <a:rPr lang="en-US" sz="1713" b="1" dirty="0">
                <a:latin typeface="Times New Roman" panose="02020603050405020304" pitchFamily="18" charset="0"/>
                <a:ea typeface="Calibri" panose="020F0502020204030204" pitchFamily="34" charset="0"/>
                <a:cs typeface="Times New Roman" panose="02020603050405020304" pitchFamily="18" charset="0"/>
              </a:rPr>
              <a:t>Highlights</a:t>
            </a:r>
            <a:endParaRPr lang="uk-UA" sz="1713" dirty="0">
              <a:latin typeface="Calibri" panose="020F0502020204030204" pitchFamily="34" charset="0"/>
              <a:ea typeface="Times New Roman" panose="02020603050405020304" pitchFamily="18" charset="0"/>
              <a:cs typeface="Times New Roman" panose="02020603050405020304" pitchFamily="18" charset="0"/>
            </a:endParaRPr>
          </a:p>
          <a:p>
            <a:pPr marL="163118" indent="-163118" algn="just">
              <a:lnSpc>
                <a:spcPct val="106000"/>
              </a:lnSpc>
              <a:spcBef>
                <a:spcPts val="143"/>
              </a:spcBef>
              <a:spcAft>
                <a:spcPts val="190"/>
              </a:spcAft>
              <a:buFont typeface="Arial" panose="020B0604020202020204" pitchFamily="34" charset="0"/>
              <a:buChar char="●"/>
            </a:pPr>
            <a:r>
              <a:rPr lang="en-US" sz="1713" dirty="0">
                <a:solidFill>
                  <a:srgbClr val="222222"/>
                </a:solidFill>
                <a:latin typeface="Times New Roman" panose="02020603050405020304" pitchFamily="18" charset="0"/>
                <a:ea typeface="Noto Sans Symbols"/>
                <a:cs typeface="Noto Sans Symbols"/>
              </a:rPr>
              <a:t>GHG emissions from landscape fires increased significantly due to military actions.</a:t>
            </a:r>
            <a:endParaRPr lang="uk-UA" sz="1713" dirty="0">
              <a:latin typeface="Noto Sans Symbols"/>
              <a:ea typeface="Noto Sans Symbols"/>
              <a:cs typeface="Noto Sans Symbols"/>
            </a:endParaRPr>
          </a:p>
          <a:p>
            <a:pPr marL="163118" indent="-163118">
              <a:lnSpc>
                <a:spcPct val="106000"/>
              </a:lnSpc>
              <a:spcAft>
                <a:spcPts val="190"/>
              </a:spcAft>
              <a:buFont typeface="Arial" panose="020B0604020202020204" pitchFamily="34" charset="0"/>
              <a:buChar char="●"/>
            </a:pPr>
            <a:r>
              <a:rPr lang="en-US" sz="1713" dirty="0">
                <a:solidFill>
                  <a:srgbClr val="000000"/>
                </a:solidFill>
                <a:latin typeface="Times New Roman" panose="02020603050405020304" pitchFamily="18" charset="0"/>
                <a:ea typeface="Noto Sans Symbols"/>
                <a:cs typeface="Noto Sans Symbols"/>
              </a:rPr>
              <a:t>Immediate war-related GHG emissions from </a:t>
            </a:r>
            <a:r>
              <a:rPr lang="en-US" sz="1713" dirty="0">
                <a:solidFill>
                  <a:srgbClr val="222222"/>
                </a:solidFill>
                <a:latin typeface="Times New Roman" panose="02020603050405020304" pitchFamily="18" charset="0"/>
                <a:ea typeface="Noto Sans Symbols"/>
                <a:cs typeface="Noto Sans Symbols"/>
              </a:rPr>
              <a:t>landscape fires</a:t>
            </a:r>
            <a:r>
              <a:rPr lang="en-US" sz="1713" dirty="0">
                <a:solidFill>
                  <a:srgbClr val="000000"/>
                </a:solidFill>
                <a:latin typeface="Times New Roman" panose="02020603050405020304" pitchFamily="18" charset="0"/>
                <a:ea typeface="Noto Sans Symbols"/>
                <a:cs typeface="Noto Sans Symbols"/>
              </a:rPr>
              <a:t> in Ukraine were 9.08 MtCO</a:t>
            </a:r>
            <a:r>
              <a:rPr lang="en-US" sz="1713" baseline="-25000" dirty="0">
                <a:solidFill>
                  <a:srgbClr val="000000"/>
                </a:solidFill>
                <a:latin typeface="Times New Roman" panose="02020603050405020304" pitchFamily="18" charset="0"/>
                <a:ea typeface="Noto Sans Symbols"/>
                <a:cs typeface="Noto Sans Symbols"/>
              </a:rPr>
              <a:t>2</a:t>
            </a:r>
            <a:r>
              <a:rPr lang="en-US" sz="1713" dirty="0">
                <a:solidFill>
                  <a:srgbClr val="000000"/>
                </a:solidFill>
                <a:latin typeface="Times New Roman" panose="02020603050405020304" pitchFamily="18" charset="0"/>
                <a:ea typeface="Noto Sans Symbols"/>
                <a:cs typeface="Noto Sans Symbols"/>
              </a:rPr>
              <a:t>e.</a:t>
            </a:r>
            <a:endParaRPr lang="uk-UA" sz="1713" dirty="0">
              <a:latin typeface="Noto Sans Symbols"/>
              <a:ea typeface="Noto Sans Symbols"/>
              <a:cs typeface="Noto Sans Symbols"/>
            </a:endParaRPr>
          </a:p>
          <a:p>
            <a:pPr marL="163118" indent="-163118">
              <a:lnSpc>
                <a:spcPct val="106000"/>
              </a:lnSpc>
              <a:spcAft>
                <a:spcPts val="190"/>
              </a:spcAft>
              <a:buFont typeface="Arial" panose="020B0604020202020204" pitchFamily="34" charset="0"/>
              <a:buChar char="●"/>
            </a:pPr>
            <a:r>
              <a:rPr lang="en-US" sz="1713" dirty="0">
                <a:solidFill>
                  <a:srgbClr val="000000"/>
                </a:solidFill>
                <a:latin typeface="Times New Roman" panose="02020603050405020304" pitchFamily="18" charset="0"/>
                <a:ea typeface="Noto Sans Symbols"/>
                <a:cs typeface="Noto Sans Symbols"/>
              </a:rPr>
              <a:t>Long-term GHG emissions due to biomass losses in forests will be 16.86 Mt CO</a:t>
            </a:r>
            <a:r>
              <a:rPr lang="en-US" sz="1713" baseline="-25000" dirty="0">
                <a:solidFill>
                  <a:srgbClr val="000000"/>
                </a:solidFill>
                <a:latin typeface="Times New Roman" panose="02020603050405020304" pitchFamily="18" charset="0"/>
                <a:ea typeface="Noto Sans Symbols"/>
                <a:cs typeface="Noto Sans Symbols"/>
              </a:rPr>
              <a:t>2</a:t>
            </a:r>
            <a:r>
              <a:rPr lang="en-US" sz="1713" dirty="0">
                <a:solidFill>
                  <a:srgbClr val="000000"/>
                </a:solidFill>
                <a:latin typeface="Times New Roman" panose="02020603050405020304" pitchFamily="18" charset="0"/>
                <a:ea typeface="Noto Sans Symbols"/>
                <a:cs typeface="Noto Sans Symbols"/>
              </a:rPr>
              <a:t>e.</a:t>
            </a:r>
            <a:endParaRPr lang="uk-UA" sz="1713" dirty="0">
              <a:latin typeface="Noto Sans Symbols"/>
              <a:ea typeface="Noto Sans Symbols"/>
              <a:cs typeface="Noto Sans Symbols"/>
            </a:endParaRPr>
          </a:p>
          <a:p>
            <a:pPr marL="163118" indent="-163118">
              <a:lnSpc>
                <a:spcPct val="106000"/>
              </a:lnSpc>
              <a:spcAft>
                <a:spcPts val="190"/>
              </a:spcAft>
              <a:buFont typeface="Arial" panose="020B0604020202020204" pitchFamily="34" charset="0"/>
              <a:buChar char="●"/>
            </a:pPr>
            <a:r>
              <a:rPr lang="en-US" sz="1713" dirty="0">
                <a:solidFill>
                  <a:srgbClr val="000000"/>
                </a:solidFill>
                <a:latin typeface="Times New Roman" panose="02020603050405020304" pitchFamily="18" charset="0"/>
                <a:ea typeface="Noto Sans Symbols"/>
                <a:cs typeface="Noto Sans Symbols"/>
              </a:rPr>
              <a:t>The estimated carbon sequestration capacity losses of burned forests is 791 kt C.</a:t>
            </a:r>
            <a:endParaRPr lang="uk-UA" sz="1713" dirty="0">
              <a:latin typeface="Noto Sans Symbols"/>
              <a:ea typeface="Noto Sans Symbols"/>
              <a:cs typeface="Noto Sans Symbols"/>
            </a:endParaRPr>
          </a:p>
          <a:p>
            <a:pPr marL="163118" indent="-163118">
              <a:lnSpc>
                <a:spcPct val="106000"/>
              </a:lnSpc>
              <a:spcAft>
                <a:spcPts val="381"/>
              </a:spcAft>
              <a:buFont typeface="Arial" panose="020B0604020202020204" pitchFamily="34" charset="0"/>
              <a:buChar char="●"/>
            </a:pPr>
            <a:r>
              <a:rPr lang="en-US" sz="1713" dirty="0">
                <a:solidFill>
                  <a:srgbClr val="222222"/>
                </a:solidFill>
                <a:latin typeface="Times New Roman" panose="02020603050405020304" pitchFamily="18" charset="0"/>
                <a:ea typeface="Noto Sans Symbols"/>
                <a:cs typeface="Noto Sans Symbols"/>
              </a:rPr>
              <a:t>The estimated relative uncertainty of landscape fire emissions is ±21% (95%CI). </a:t>
            </a:r>
            <a:endParaRPr lang="uk-UA" sz="1713" dirty="0">
              <a:latin typeface="Calibri" panose="020F0502020204030204" pitchFamily="34" charset="0"/>
              <a:ea typeface="Times New Roman" panose="02020603050405020304" pitchFamily="18" charset="0"/>
              <a:cs typeface="Times New Roman" panose="02020603050405020304" pitchFamily="18" charset="0"/>
            </a:endParaRPr>
          </a:p>
          <a:p>
            <a:endParaRPr lang="uk-UA" sz="856" dirty="0"/>
          </a:p>
        </p:txBody>
      </p:sp>
    </p:spTree>
    <p:extLst>
      <p:ext uri="{BB962C8B-B14F-4D97-AF65-F5344CB8AC3E}">
        <p14:creationId xmlns:p14="http://schemas.microsoft.com/office/powerpoint/2010/main" val="338847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кутник 10">
            <a:extLst>
              <a:ext uri="{FF2B5EF4-FFF2-40B4-BE49-F238E27FC236}">
                <a16:creationId xmlns:a16="http://schemas.microsoft.com/office/drawing/2014/main" id="{4084500A-420D-426B-BD0D-AE060B4DD56F}"/>
              </a:ext>
            </a:extLst>
          </p:cNvPr>
          <p:cNvSpPr/>
          <p:nvPr/>
        </p:nvSpPr>
        <p:spPr>
          <a:xfrm>
            <a:off x="884540" y="475629"/>
            <a:ext cx="10417359" cy="444256"/>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692210" algn="l"/>
                <a:tab pos="1384419" algn="l"/>
              </a:tabLst>
            </a:pPr>
            <a:endParaRPr lang="uk-UA" sz="1539" b="1" dirty="0">
              <a:solidFill>
                <a:schemeClr val="tx1"/>
              </a:solidFill>
            </a:endParaRPr>
          </a:p>
        </p:txBody>
      </p:sp>
      <p:sp>
        <p:nvSpPr>
          <p:cNvPr id="5" name="Прямокутник 4">
            <a:extLst>
              <a:ext uri="{FF2B5EF4-FFF2-40B4-BE49-F238E27FC236}">
                <a16:creationId xmlns:a16="http://schemas.microsoft.com/office/drawing/2014/main" id="{9C582E23-1A90-4254-A5D9-C201F3A3BAE4}"/>
              </a:ext>
            </a:extLst>
          </p:cNvPr>
          <p:cNvSpPr/>
          <p:nvPr/>
        </p:nvSpPr>
        <p:spPr>
          <a:xfrm>
            <a:off x="884540" y="985930"/>
            <a:ext cx="10417359" cy="185035"/>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9" baseline="30000" dirty="0">
              <a:solidFill>
                <a:schemeClr val="tx1"/>
              </a:solidFill>
            </a:endParaRPr>
          </a:p>
        </p:txBody>
      </p:sp>
      <p:sp>
        <p:nvSpPr>
          <p:cNvPr id="20" name="Text Box 4">
            <a:extLst>
              <a:ext uri="{FF2B5EF4-FFF2-40B4-BE49-F238E27FC236}">
                <a16:creationId xmlns:a16="http://schemas.microsoft.com/office/drawing/2014/main" id="{42AE26CB-1B71-4269-9801-E10D90717478}"/>
              </a:ext>
            </a:extLst>
          </p:cNvPr>
          <p:cNvSpPr txBox="1">
            <a:spLocks noChangeArrowheads="1"/>
          </p:cNvSpPr>
          <p:nvPr/>
        </p:nvSpPr>
        <p:spPr bwMode="auto">
          <a:xfrm>
            <a:off x="4453581" y="1422045"/>
            <a:ext cx="3336627" cy="2197525"/>
          </a:xfrm>
          <a:prstGeom prst="rect">
            <a:avLst/>
          </a:prstGeom>
          <a:solidFill>
            <a:srgbClr val="0277BD"/>
          </a:solidFill>
          <a:ln>
            <a:noFill/>
          </a:ln>
          <a:effectLst/>
        </p:spPr>
        <p:txBody>
          <a:bodyPr wrap="square">
            <a:spAutoFit/>
          </a:bodyPr>
          <a:lstStyle/>
          <a:p>
            <a:pPr algn="just"/>
            <a:r>
              <a:rPr lang="en-US" sz="1710" b="1" dirty="0">
                <a:solidFill>
                  <a:srgbClr val="FFFF00"/>
                </a:solidFill>
                <a:latin typeface="Arial Narrow" panose="020B0606020202030204" pitchFamily="34" charset="0"/>
              </a:rPr>
              <a:t>We would like to thank the Armed Forces of Ukraine, local Territory Defense Forces, Volunteers, as well as the entire Ukrainian nation for providing security to perform this work. International support  including from EGU is very much appreciated</a:t>
            </a:r>
            <a:endParaRPr lang="en-US" sz="1710" dirty="0">
              <a:solidFill>
                <a:srgbClr val="FFFF00"/>
              </a:solidFill>
              <a:latin typeface="Segoe UI Historic" panose="020B0502040204020203" pitchFamily="34" charset="0"/>
            </a:endParaRPr>
          </a:p>
        </p:txBody>
      </p:sp>
      <p:sp>
        <p:nvSpPr>
          <p:cNvPr id="2" name="Прямокутник 15">
            <a:extLst>
              <a:ext uri="{FF2B5EF4-FFF2-40B4-BE49-F238E27FC236}">
                <a16:creationId xmlns:a16="http://schemas.microsoft.com/office/drawing/2014/main" id="{FF072FB3-EC0D-480C-A758-C1D3BACB31E5}"/>
              </a:ext>
            </a:extLst>
          </p:cNvPr>
          <p:cNvSpPr/>
          <p:nvPr/>
        </p:nvSpPr>
        <p:spPr>
          <a:xfrm>
            <a:off x="884540" y="6065974"/>
            <a:ext cx="10417359" cy="294473"/>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10" dirty="0">
                <a:solidFill>
                  <a:schemeClr val="accent6">
                    <a:lumMod val="50000"/>
                  </a:schemeClr>
                </a:solidFill>
              </a:rPr>
              <a:t>28</a:t>
            </a:r>
            <a:r>
              <a:rPr lang="uk-UA" sz="1710" dirty="0">
                <a:solidFill>
                  <a:schemeClr val="accent6">
                    <a:lumMod val="50000"/>
                  </a:schemeClr>
                </a:solidFill>
              </a:rPr>
              <a:t>.</a:t>
            </a:r>
            <a:r>
              <a:rPr lang="en-US" sz="1710" dirty="0">
                <a:solidFill>
                  <a:schemeClr val="accent6">
                    <a:lumMod val="50000"/>
                  </a:schemeClr>
                </a:solidFill>
              </a:rPr>
              <a:t>04</a:t>
            </a:r>
            <a:r>
              <a:rPr lang="uk-UA" sz="1710" dirty="0">
                <a:solidFill>
                  <a:schemeClr val="accent6">
                    <a:lumMod val="50000"/>
                  </a:schemeClr>
                </a:solidFill>
              </a:rPr>
              <a:t>.202</a:t>
            </a:r>
            <a:r>
              <a:rPr lang="en-US" sz="1710" dirty="0">
                <a:solidFill>
                  <a:schemeClr val="accent6">
                    <a:lumMod val="50000"/>
                  </a:schemeClr>
                </a:solidFill>
              </a:rPr>
              <a:t>2</a:t>
            </a:r>
            <a:endParaRPr lang="de-DE" sz="1710" b="1" dirty="0">
              <a:solidFill>
                <a:schemeClr val="accent6">
                  <a:lumMod val="50000"/>
                </a:schemeClr>
              </a:solidFill>
              <a:latin typeface="Titillium Web"/>
            </a:endParaRPr>
          </a:p>
        </p:txBody>
      </p:sp>
      <p:pic>
        <p:nvPicPr>
          <p:cNvPr id="6" name="Picture 5">
            <a:extLst>
              <a:ext uri="{FF2B5EF4-FFF2-40B4-BE49-F238E27FC236}">
                <a16:creationId xmlns:a16="http://schemas.microsoft.com/office/drawing/2014/main" id="{021F3366-0730-4A68-BB2E-44D444A7B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82" y="1399228"/>
            <a:ext cx="3122820" cy="4415666"/>
          </a:xfrm>
          <a:prstGeom prst="rect">
            <a:avLst/>
          </a:prstGeom>
        </p:spPr>
      </p:pic>
      <p:pic>
        <p:nvPicPr>
          <p:cNvPr id="8" name="Picture 7">
            <a:extLst>
              <a:ext uri="{FF2B5EF4-FFF2-40B4-BE49-F238E27FC236}">
                <a16:creationId xmlns:a16="http://schemas.microsoft.com/office/drawing/2014/main" id="{049A6CC2-78DE-41F1-B350-63D16062C8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555" y="1399228"/>
            <a:ext cx="3122820" cy="4415666"/>
          </a:xfrm>
          <a:prstGeom prst="rect">
            <a:avLst/>
          </a:prstGeom>
        </p:spPr>
      </p:pic>
      <p:sp>
        <p:nvSpPr>
          <p:cNvPr id="14" name="TextBox 13">
            <a:extLst>
              <a:ext uri="{FF2B5EF4-FFF2-40B4-BE49-F238E27FC236}">
                <a16:creationId xmlns:a16="http://schemas.microsoft.com/office/drawing/2014/main" id="{56CE6C18-07A9-49FE-8177-FEF6559B1DA8}"/>
              </a:ext>
            </a:extLst>
          </p:cNvPr>
          <p:cNvSpPr txBox="1"/>
          <p:nvPr/>
        </p:nvSpPr>
        <p:spPr>
          <a:xfrm>
            <a:off x="1095382" y="5776900"/>
            <a:ext cx="5228744" cy="329193"/>
          </a:xfrm>
          <a:prstGeom prst="rect">
            <a:avLst/>
          </a:prstGeom>
          <a:noFill/>
        </p:spPr>
        <p:txBody>
          <a:bodyPr wrap="square">
            <a:spAutoFit/>
          </a:bodyPr>
          <a:lstStyle/>
          <a:p>
            <a:r>
              <a:rPr lang="en-US" sz="1539" b="1" dirty="0">
                <a:solidFill>
                  <a:srgbClr val="00B400"/>
                </a:solidFill>
                <a:latin typeface="Rubik"/>
                <a:hlinkClick r:id="rId5"/>
              </a:rPr>
              <a:t>https://act.greens-efa.eu/ukraine</a:t>
            </a:r>
            <a:endParaRPr lang="uk-UA" sz="1539" dirty="0"/>
          </a:p>
        </p:txBody>
      </p:sp>
      <p:pic>
        <p:nvPicPr>
          <p:cNvPr id="13" name="Picture 12">
            <a:extLst>
              <a:ext uri="{FF2B5EF4-FFF2-40B4-BE49-F238E27FC236}">
                <a16:creationId xmlns:a16="http://schemas.microsoft.com/office/drawing/2014/main" id="{BAF67FE4-3A67-4904-9135-4A92BF53C6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3580" y="3307192"/>
            <a:ext cx="3336627" cy="2502470"/>
          </a:xfrm>
          <a:prstGeom prst="rect">
            <a:avLst/>
          </a:prstGeom>
        </p:spPr>
      </p:pic>
      <p:sp>
        <p:nvSpPr>
          <p:cNvPr id="19" name="TextBox 18">
            <a:extLst>
              <a:ext uri="{FF2B5EF4-FFF2-40B4-BE49-F238E27FC236}">
                <a16:creationId xmlns:a16="http://schemas.microsoft.com/office/drawing/2014/main" id="{32225B82-4251-47A0-B1AA-0D771AAAECB8}"/>
              </a:ext>
            </a:extLst>
          </p:cNvPr>
          <p:cNvSpPr txBox="1"/>
          <p:nvPr/>
        </p:nvSpPr>
        <p:spPr>
          <a:xfrm>
            <a:off x="4092446" y="5771647"/>
            <a:ext cx="5228744" cy="329193"/>
          </a:xfrm>
          <a:prstGeom prst="rect">
            <a:avLst/>
          </a:prstGeom>
          <a:noFill/>
        </p:spPr>
        <p:txBody>
          <a:bodyPr wrap="square">
            <a:spAutoFit/>
          </a:bodyPr>
          <a:lstStyle/>
          <a:p>
            <a:r>
              <a:rPr lang="uk-UA" sz="1539" b="1" dirty="0">
                <a:solidFill>
                  <a:schemeClr val="accent5">
                    <a:lumMod val="50000"/>
                  </a:schemeClr>
                </a:solidFill>
              </a:rPr>
              <a:t>https://dribbble.com/shots/17636081-Stand-with-Ukraine</a:t>
            </a:r>
          </a:p>
        </p:txBody>
      </p:sp>
      <p:pic>
        <p:nvPicPr>
          <p:cNvPr id="21" name="Picture 2" descr="EGU logo">
            <a:extLst>
              <a:ext uri="{FF2B5EF4-FFF2-40B4-BE49-F238E27FC236}">
                <a16:creationId xmlns:a16="http://schemas.microsoft.com/office/drawing/2014/main" id="{E0CD4378-EB3E-467B-90F5-09ED94E15A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0102" y="475629"/>
            <a:ext cx="1591165" cy="69613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BEEF48C-96CC-4F0D-A314-FA5C116852F4}"/>
              </a:ext>
            </a:extLst>
          </p:cNvPr>
          <p:cNvSpPr txBox="1"/>
          <p:nvPr/>
        </p:nvSpPr>
        <p:spPr>
          <a:xfrm>
            <a:off x="4453581" y="532344"/>
            <a:ext cx="2115794" cy="355482"/>
          </a:xfrm>
          <a:prstGeom prst="rect">
            <a:avLst/>
          </a:prstGeom>
          <a:noFill/>
        </p:spPr>
        <p:txBody>
          <a:bodyPr wrap="square">
            <a:spAutoFit/>
          </a:bodyPr>
          <a:lstStyle/>
          <a:p>
            <a:pPr algn="l"/>
            <a:r>
              <a:rPr lang="en-US" sz="1710" dirty="0">
                <a:solidFill>
                  <a:srgbClr val="050505"/>
                </a:solidFill>
                <a:latin typeface="inherit"/>
              </a:rPr>
              <a:t>Acknowledgements:</a:t>
            </a:r>
            <a:endParaRPr lang="en-US" sz="1710" b="1" dirty="0">
              <a:solidFill>
                <a:srgbClr val="050505"/>
              </a:solidFill>
              <a:latin typeface="Segoe UI Historic" panose="020B0502040204020203" pitchFamily="34" charset="0"/>
            </a:endParaRPr>
          </a:p>
        </p:txBody>
      </p:sp>
    </p:spTree>
    <p:extLst>
      <p:ext uri="{BB962C8B-B14F-4D97-AF65-F5344CB8AC3E}">
        <p14:creationId xmlns:p14="http://schemas.microsoft.com/office/powerpoint/2010/main" val="74285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AEAB">
            <a:alpha val="75000"/>
          </a:srgbClr>
        </a:solidFill>
        <a:effectLst/>
      </p:bgPr>
    </p:bg>
    <p:spTree>
      <p:nvGrpSpPr>
        <p:cNvPr id="1" name=""/>
        <p:cNvGrpSpPr/>
        <p:nvPr/>
      </p:nvGrpSpPr>
      <p:grpSpPr>
        <a:xfrm>
          <a:off x="0" y="0"/>
          <a:ext cx="0" cy="0"/>
          <a:chOff x="0" y="0"/>
          <a:chExt cx="0" cy="0"/>
        </a:xfrm>
      </p:grpSpPr>
      <p:sp>
        <p:nvSpPr>
          <p:cNvPr id="72" name="PlaceHolder 1"/>
          <p:cNvSpPr>
            <a:spLocks noGrp="1"/>
          </p:cNvSpPr>
          <p:nvPr>
            <p:ph/>
          </p:nvPr>
        </p:nvSpPr>
        <p:spPr>
          <a:xfrm>
            <a:off x="523440" y="1194480"/>
            <a:ext cx="10515240" cy="5357520"/>
          </a:xfrm>
          <a:prstGeom prst="rect">
            <a:avLst/>
          </a:prstGeom>
          <a:noFill/>
          <a:ln w="0">
            <a:noFill/>
          </a:ln>
        </p:spPr>
        <p:txBody>
          <a:bodyPr lIns="91440" tIns="45720" rIns="91440" bIns="45720" anchor="t">
            <a:normAutofit fontScale="87480"/>
          </a:bodyPr>
          <a:lstStyle/>
          <a:p>
            <a:pPr indent="0" defTabSz="914400">
              <a:lnSpc>
                <a:spcPct val="100000"/>
              </a:lnSpc>
              <a:buNone/>
              <a:tabLst>
                <a:tab pos="0" algn="l"/>
              </a:tabLst>
            </a:pPr>
            <a:r>
              <a:rPr lang="en-US" sz="2000" b="0" strike="noStrike" spc="-1">
                <a:solidFill>
                  <a:schemeClr val="dk1"/>
                </a:solidFill>
                <a:latin typeface="Arial"/>
                <a:ea typeface="Helvetica Neue"/>
              </a:rPr>
              <a:t>Research undertaken within the framework of the               project </a:t>
            </a:r>
            <a:r>
              <a:rPr lang="en-US" sz="2000" b="0" i="1" strike="noStrike" spc="-1">
                <a:solidFill>
                  <a:schemeClr val="dk1"/>
                </a:solidFill>
                <a:latin typeface="Arial"/>
                <a:ea typeface="Helvetica Neue"/>
              </a:rPr>
              <a:t>“Assessment of the Environmental Impacts of the War Against Ukraine and Options for Remediation”</a:t>
            </a:r>
            <a:r>
              <a:rPr lang="en-US" sz="2000" b="0" strike="noStrike" spc="-1">
                <a:solidFill>
                  <a:schemeClr val="dk1"/>
                </a:solidFill>
                <a:latin typeface="Arial"/>
                <a:ea typeface="Helvetica Neue"/>
              </a:rPr>
              <a:t>. </a:t>
            </a:r>
            <a:endParaRPr lang="ru-CH" sz="2000" b="0" strike="noStrike" spc="-1">
              <a:solidFill>
                <a:schemeClr val="dk1"/>
              </a:solidFill>
              <a:latin typeface="Calibri"/>
            </a:endParaRPr>
          </a:p>
          <a:p>
            <a:pPr indent="0" defTabSz="914400">
              <a:lnSpc>
                <a:spcPct val="100000"/>
              </a:lnSpc>
              <a:buNone/>
              <a:tabLst>
                <a:tab pos="0" algn="l"/>
              </a:tabLst>
            </a:pPr>
            <a:endParaRPr lang="ru-CH" sz="2000" b="0" strike="noStrike" spc="-1">
              <a:solidFill>
                <a:schemeClr val="dk1"/>
              </a:solidFill>
              <a:latin typeface="Calibri"/>
            </a:endParaRPr>
          </a:p>
          <a:p>
            <a:pPr indent="0" defTabSz="914400">
              <a:lnSpc>
                <a:spcPct val="100000"/>
              </a:lnSpc>
              <a:buNone/>
              <a:tabLst>
                <a:tab pos="0" algn="l"/>
              </a:tabLst>
            </a:pPr>
            <a:r>
              <a:rPr lang="en-US" sz="2000" b="0" strike="noStrike" spc="-1">
                <a:solidFill>
                  <a:schemeClr val="dk1"/>
                </a:solidFill>
                <a:latin typeface="Arial"/>
                <a:ea typeface="Helvetica Neue"/>
              </a:rPr>
              <a:t>Project donors include Finland, France, Germany, Ireland, Luxembourg, Poland, the United Kingdom and the United States of America.</a:t>
            </a:r>
            <a:endParaRPr lang="ru-CH" sz="2000" b="0" strike="noStrike" spc="-1">
              <a:solidFill>
                <a:schemeClr val="dk1"/>
              </a:solidFill>
              <a:latin typeface="Calibri"/>
            </a:endParaRPr>
          </a:p>
          <a:p>
            <a:pPr indent="0" defTabSz="914400">
              <a:lnSpc>
                <a:spcPct val="100000"/>
              </a:lnSpc>
              <a:buNone/>
              <a:tabLst>
                <a:tab pos="0" algn="l"/>
              </a:tabLst>
            </a:pPr>
            <a:endParaRPr lang="ru-CH" sz="2000" b="0" strike="noStrike" spc="-1">
              <a:solidFill>
                <a:schemeClr val="dk1"/>
              </a:solidFill>
              <a:latin typeface="Calibri"/>
            </a:endParaRPr>
          </a:p>
          <a:p>
            <a:pPr marL="228600" indent="-228600" defTabSz="914400">
              <a:lnSpc>
                <a:spcPct val="110000"/>
              </a:lnSpc>
              <a:buClr>
                <a:srgbClr val="000000"/>
              </a:buClr>
              <a:buFont typeface="Wingdings" charset="2"/>
              <a:buChar char=""/>
              <a:tabLst>
                <a:tab pos="0" algn="l"/>
              </a:tabLst>
            </a:pPr>
            <a:r>
              <a:rPr lang="en-GB" sz="2000" b="1" strike="noStrike" spc="-1">
                <a:solidFill>
                  <a:schemeClr val="dk1"/>
                </a:solidFill>
                <a:latin typeface="Arial"/>
                <a:ea typeface="Helvetica Neue"/>
              </a:rPr>
              <a:t>Conflict and Environment Observatory, UK</a:t>
            </a:r>
            <a:endParaRPr lang="ru-CH" sz="2000" b="0" strike="noStrike" spc="-1">
              <a:solidFill>
                <a:schemeClr val="dk1"/>
              </a:solidFill>
              <a:latin typeface="Calibri"/>
            </a:endParaRPr>
          </a:p>
          <a:p>
            <a:pPr indent="0" defTabSz="914400">
              <a:lnSpc>
                <a:spcPct val="110000"/>
              </a:lnSpc>
              <a:buNone/>
              <a:tabLst>
                <a:tab pos="0" algn="l"/>
              </a:tabLst>
            </a:pPr>
            <a:r>
              <a:rPr lang="en-US" sz="2000" b="0" strike="noStrike" spc="-1">
                <a:solidFill>
                  <a:schemeClr val="dk1"/>
                </a:solidFill>
                <a:latin typeface="Arial"/>
                <a:ea typeface="Helvetica Neue"/>
              </a:rPr>
              <a:t>Specialised charity that undertakes research and advocacy on the environmental dimensions of armed conflicts and military activities.</a:t>
            </a:r>
            <a:r>
              <a:rPr lang="en-GB" sz="2000" b="0" strike="noStrike" spc="-1">
                <a:solidFill>
                  <a:schemeClr val="dk1"/>
                </a:solidFill>
                <a:latin typeface="Arial"/>
                <a:ea typeface="Helvetica Neue"/>
              </a:rPr>
              <a:t> </a:t>
            </a:r>
            <a:endParaRPr lang="ru-CH" sz="2000" b="0" strike="noStrike" spc="-1">
              <a:solidFill>
                <a:schemeClr val="dk1"/>
              </a:solidFill>
              <a:latin typeface="Calibri"/>
            </a:endParaRPr>
          </a:p>
          <a:p>
            <a:pPr indent="0" defTabSz="914400">
              <a:lnSpc>
                <a:spcPct val="110000"/>
              </a:lnSpc>
              <a:buNone/>
              <a:tabLst>
                <a:tab pos="0" algn="l"/>
              </a:tabLst>
            </a:pPr>
            <a:endParaRPr lang="ru-CH" sz="2000" b="0" strike="noStrike" spc="-1">
              <a:solidFill>
                <a:schemeClr val="dk1"/>
              </a:solidFill>
              <a:latin typeface="Calibri"/>
            </a:endParaRPr>
          </a:p>
          <a:p>
            <a:pPr marL="228600" indent="-228600" defTabSz="914400">
              <a:lnSpc>
                <a:spcPct val="110000"/>
              </a:lnSpc>
              <a:buClr>
                <a:srgbClr val="000000"/>
              </a:buClr>
              <a:buFont typeface="Wingdings" charset="2"/>
              <a:buChar char=""/>
              <a:tabLst>
                <a:tab pos="0" algn="l"/>
              </a:tabLst>
            </a:pPr>
            <a:r>
              <a:rPr lang="en-GB" sz="2000" b="1" strike="noStrike" spc="-1">
                <a:solidFill>
                  <a:schemeClr val="dk1"/>
                </a:solidFill>
                <a:latin typeface="Arial"/>
                <a:ea typeface="Helvetica Neue"/>
              </a:rPr>
              <a:t>Zoï Environment Network, Switzerland</a:t>
            </a:r>
            <a:endParaRPr lang="ru-CH" sz="2000" b="0" strike="noStrike" spc="-1">
              <a:solidFill>
                <a:schemeClr val="dk1"/>
              </a:solidFill>
              <a:latin typeface="Calibri"/>
            </a:endParaRPr>
          </a:p>
          <a:p>
            <a:pPr indent="0" defTabSz="914400">
              <a:lnSpc>
                <a:spcPct val="110000"/>
              </a:lnSpc>
              <a:buNone/>
              <a:tabLst>
                <a:tab pos="0" algn="l"/>
              </a:tabLst>
            </a:pPr>
            <a:r>
              <a:rPr lang="en-GB" sz="2000" b="0" strike="noStrike" spc="-1">
                <a:solidFill>
                  <a:schemeClr val="dk1"/>
                </a:solidFill>
                <a:latin typeface="Arial"/>
                <a:ea typeface="Helvetica Neue"/>
              </a:rPr>
              <a:t>Non-profit specialising in the analysis and communication of various environmental issues whose experience in Ukraine dates back to the early 2010s.</a:t>
            </a:r>
            <a:endParaRPr lang="ru-CH" sz="2000" b="0" strike="noStrike" spc="-1">
              <a:solidFill>
                <a:schemeClr val="dk1"/>
              </a:solidFill>
              <a:latin typeface="Calibri"/>
            </a:endParaRPr>
          </a:p>
          <a:p>
            <a:pPr indent="0" defTabSz="914400">
              <a:lnSpc>
                <a:spcPct val="110000"/>
              </a:lnSpc>
              <a:buNone/>
              <a:tabLst>
                <a:tab pos="0" algn="l"/>
              </a:tabLst>
            </a:pPr>
            <a:endParaRPr lang="ru-CH" sz="2000" b="0" strike="noStrike" spc="-1">
              <a:solidFill>
                <a:schemeClr val="dk1"/>
              </a:solidFill>
              <a:latin typeface="Calibri"/>
            </a:endParaRPr>
          </a:p>
          <a:p>
            <a:pPr marL="228600" indent="-228600" defTabSz="914400">
              <a:lnSpc>
                <a:spcPct val="110000"/>
              </a:lnSpc>
              <a:buClr>
                <a:srgbClr val="000000"/>
              </a:buClr>
              <a:buFont typeface="Wingdings" charset="2"/>
              <a:buChar char=""/>
              <a:tabLst>
                <a:tab pos="0" algn="l"/>
              </a:tabLst>
            </a:pPr>
            <a:r>
              <a:rPr lang="en-GB" sz="2000" b="1" strike="noStrike" spc="-1">
                <a:solidFill>
                  <a:schemeClr val="dk1"/>
                </a:solidFill>
                <a:latin typeface="Arial"/>
                <a:ea typeface="Helvetica Neue"/>
              </a:rPr>
              <a:t>Initiative on GHG accounting of war</a:t>
            </a:r>
            <a:endParaRPr lang="ru-CH" sz="2000" b="0" strike="noStrike" spc="-1">
              <a:solidFill>
                <a:schemeClr val="dk1"/>
              </a:solidFill>
              <a:latin typeface="Calibri"/>
            </a:endParaRPr>
          </a:p>
          <a:p>
            <a:pPr indent="0" defTabSz="914400">
              <a:lnSpc>
                <a:spcPct val="110000"/>
              </a:lnSpc>
              <a:buNone/>
              <a:tabLst>
                <a:tab pos="0" algn="l"/>
              </a:tabLst>
            </a:pPr>
            <a:r>
              <a:rPr lang="en-GB" sz="2000" b="0" strike="noStrike" spc="-1">
                <a:solidFill>
                  <a:schemeClr val="dk1"/>
                </a:solidFill>
                <a:latin typeface="Arial"/>
                <a:ea typeface="Helvetica Neue"/>
              </a:rPr>
              <a:t>Collective of carbon experts that joint forces one month after the full-scale invasion to quantify the impact of the war on the climate system.</a:t>
            </a:r>
            <a:endParaRPr lang="ru-CH" sz="2000" b="0" strike="noStrike" spc="-1">
              <a:solidFill>
                <a:schemeClr val="dk1"/>
              </a:solidFill>
              <a:latin typeface="Calibri"/>
            </a:endParaRPr>
          </a:p>
          <a:p>
            <a:pPr indent="0" defTabSz="914400">
              <a:lnSpc>
                <a:spcPct val="110000"/>
              </a:lnSpc>
              <a:buNone/>
              <a:tabLst>
                <a:tab pos="0" algn="l"/>
              </a:tabLst>
            </a:pPr>
            <a:endParaRPr lang="ru-CH" sz="2000" b="0" strike="noStrike" spc="-1">
              <a:solidFill>
                <a:schemeClr val="dk1"/>
              </a:solidFill>
              <a:latin typeface="Calibri"/>
            </a:endParaRPr>
          </a:p>
          <a:p>
            <a:pPr marL="228600" indent="-228600" defTabSz="914400">
              <a:lnSpc>
                <a:spcPct val="110000"/>
              </a:lnSpc>
              <a:buClr>
                <a:srgbClr val="000000"/>
              </a:buClr>
              <a:buFont typeface="Wingdings" charset="2"/>
              <a:buChar char=""/>
              <a:tabLst>
                <a:tab pos="0" algn="l"/>
              </a:tabLst>
            </a:pPr>
            <a:r>
              <a:rPr lang="en-GB" sz="2000" b="1" strike="noStrike" spc="-1">
                <a:solidFill>
                  <a:schemeClr val="dk1"/>
                </a:solidFill>
                <a:latin typeface="Arial"/>
                <a:ea typeface="Helvetica Neue"/>
              </a:rPr>
              <a:t>Other </a:t>
            </a:r>
            <a:r>
              <a:rPr lang="en-GB" sz="2000" b="0" strike="noStrike" spc="-1">
                <a:solidFill>
                  <a:schemeClr val="dk1"/>
                </a:solidFill>
                <a:latin typeface="Arial"/>
                <a:ea typeface="Helvetica Neue"/>
              </a:rPr>
              <a:t>international and Ukrainian stakeholders</a:t>
            </a:r>
            <a:endParaRPr lang="ru-CH" sz="2000" b="0" strike="noStrike" spc="-1">
              <a:solidFill>
                <a:schemeClr val="dk1"/>
              </a:solidFill>
              <a:latin typeface="Calibri"/>
            </a:endParaRPr>
          </a:p>
        </p:txBody>
      </p:sp>
      <p:cxnSp>
        <p:nvCxnSpPr>
          <p:cNvPr id="73" name="Straight Connector 1"/>
          <p:cNvCxnSpPr/>
          <p:nvPr/>
        </p:nvCxnSpPr>
        <p:spPr>
          <a:xfrm>
            <a:off x="-86400" y="988200"/>
            <a:ext cx="12467880" cy="360"/>
          </a:xfrm>
          <a:prstGeom prst="straightConnector1">
            <a:avLst/>
          </a:prstGeom>
          <a:ln>
            <a:solidFill>
              <a:srgbClr val="FFFFFF"/>
            </a:solidFill>
          </a:ln>
        </p:spPr>
      </p:cxnSp>
      <p:sp>
        <p:nvSpPr>
          <p:cNvPr id="74" name="TextBox 1"/>
          <p:cNvSpPr/>
          <p:nvPr/>
        </p:nvSpPr>
        <p:spPr>
          <a:xfrm>
            <a:off x="173160" y="197640"/>
            <a:ext cx="11367720" cy="57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3200" b="1" strike="noStrike" spc="-1">
                <a:solidFill>
                  <a:srgbClr val="FFFFFF"/>
                </a:solidFill>
                <a:latin typeface="Arial"/>
                <a:ea typeface="Helvetica Neue"/>
              </a:rPr>
              <a:t>The project: </a:t>
            </a:r>
            <a:r>
              <a:rPr lang="en-GB" sz="3200" b="0" strike="noStrike" spc="-1">
                <a:solidFill>
                  <a:srgbClr val="FFFFFF"/>
                </a:solidFill>
                <a:latin typeface="Arial"/>
                <a:ea typeface="Helvetica Neue"/>
              </a:rPr>
              <a:t>Background</a:t>
            </a:r>
            <a:endParaRPr lang="en-GB" sz="3200" b="0" strike="noStrike" spc="-1">
              <a:solidFill>
                <a:srgbClr val="FFFFFF"/>
              </a:solidFill>
              <a:latin typeface="Arial"/>
            </a:endParaRPr>
          </a:p>
        </p:txBody>
      </p:sp>
      <p:pic>
        <p:nvPicPr>
          <p:cNvPr id="75" name="Рисунок 2"/>
          <p:cNvPicPr/>
          <p:nvPr/>
        </p:nvPicPr>
        <p:blipFill>
          <a:blip r:embed="rId2"/>
          <a:stretch/>
        </p:blipFill>
        <p:spPr>
          <a:xfrm>
            <a:off x="5334541" y="1257258"/>
            <a:ext cx="920520" cy="228240"/>
          </a:xfrm>
          <a:prstGeom prst="rect">
            <a:avLst/>
          </a:prstGeom>
          <a:ln w="0">
            <a:noFill/>
          </a:ln>
        </p:spPr>
      </p:pic>
      <p:pic>
        <p:nvPicPr>
          <p:cNvPr id="3" name="Рисунок 2">
            <a:extLst>
              <a:ext uri="{FF2B5EF4-FFF2-40B4-BE49-F238E27FC236}">
                <a16:creationId xmlns:a16="http://schemas.microsoft.com/office/drawing/2014/main" id="{A857D76A-495B-B5D5-BDDE-61D043959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257" y="167265"/>
            <a:ext cx="1905000" cy="714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AEAB">
            <a:alpha val="75000"/>
          </a:srgbClr>
        </a:solidFill>
        <a:effectLst/>
      </p:bgPr>
    </p:bg>
    <p:spTree>
      <p:nvGrpSpPr>
        <p:cNvPr id="1" name=""/>
        <p:cNvGrpSpPr/>
        <p:nvPr/>
      </p:nvGrpSpPr>
      <p:grpSpPr>
        <a:xfrm>
          <a:off x="0" y="0"/>
          <a:ext cx="0" cy="0"/>
          <a:chOff x="0" y="0"/>
          <a:chExt cx="0" cy="0"/>
        </a:xfrm>
      </p:grpSpPr>
      <p:sp>
        <p:nvSpPr>
          <p:cNvPr id="76" name="PlaceHolder 1"/>
          <p:cNvSpPr>
            <a:spLocks noGrp="1"/>
          </p:cNvSpPr>
          <p:nvPr>
            <p:ph/>
          </p:nvPr>
        </p:nvSpPr>
        <p:spPr>
          <a:xfrm>
            <a:off x="523440" y="1194480"/>
            <a:ext cx="10515240" cy="4761000"/>
          </a:xfrm>
          <a:prstGeom prst="rect">
            <a:avLst/>
          </a:prstGeom>
          <a:noFill/>
          <a:ln w="0">
            <a:noFill/>
          </a:ln>
        </p:spPr>
        <p:txBody>
          <a:bodyPr lIns="91440" tIns="45720" rIns="91440" bIns="45720" anchor="t">
            <a:normAutofit/>
          </a:bodyPr>
          <a:lstStyle/>
          <a:p>
            <a:pPr indent="0" defTabSz="914400">
              <a:lnSpc>
                <a:spcPct val="115000"/>
              </a:lnSpc>
              <a:spcBef>
                <a:spcPts val="1001"/>
              </a:spcBef>
              <a:buNone/>
              <a:tabLst>
                <a:tab pos="0" algn="l"/>
              </a:tabLst>
            </a:pPr>
            <a:r>
              <a:rPr lang="en-GB" sz="2000" b="1" strike="noStrike" spc="-1">
                <a:solidFill>
                  <a:schemeClr val="dk1"/>
                </a:solidFill>
                <a:latin typeface="Arial"/>
                <a:ea typeface="Helvetica Neue"/>
              </a:rPr>
              <a:t>Aim</a:t>
            </a:r>
            <a:endParaRPr lang="ru-CH" sz="2000" b="0" strike="noStrike" spc="-1">
              <a:solidFill>
                <a:schemeClr val="dk1"/>
              </a:solidFill>
              <a:latin typeface="Calibri"/>
            </a:endParaRPr>
          </a:p>
          <a:p>
            <a:pPr marL="228600" indent="-228600" defTabSz="914400">
              <a:lnSpc>
                <a:spcPct val="115000"/>
              </a:lnSpc>
              <a:spcBef>
                <a:spcPts val="1001"/>
              </a:spcBef>
              <a:buClr>
                <a:srgbClr val="000000"/>
              </a:buClr>
              <a:buFont typeface="Wingdings" charset="2"/>
              <a:buChar char=""/>
              <a:tabLst>
                <a:tab pos="0" algn="l"/>
              </a:tabLst>
            </a:pPr>
            <a:r>
              <a:rPr lang="en-GB" sz="2000" b="0" strike="noStrike" spc="-1">
                <a:solidFill>
                  <a:schemeClr val="dk1"/>
                </a:solidFill>
                <a:latin typeface="Arial"/>
                <a:ea typeface="Helvetica Neue"/>
              </a:rPr>
              <a:t>Quantify the impact of the war on the climate system</a:t>
            </a:r>
            <a:endParaRPr lang="ru-CH" sz="2000" b="0" strike="noStrike" spc="-1">
              <a:solidFill>
                <a:schemeClr val="dk1"/>
              </a:solidFill>
              <a:latin typeface="Calibri"/>
            </a:endParaRPr>
          </a:p>
          <a:p>
            <a:pPr marL="228600" indent="-228600" defTabSz="914400">
              <a:lnSpc>
                <a:spcPct val="115000"/>
              </a:lnSpc>
              <a:spcBef>
                <a:spcPts val="1001"/>
              </a:spcBef>
              <a:buClr>
                <a:srgbClr val="000000"/>
              </a:buClr>
              <a:buFont typeface="Wingdings" charset="2"/>
              <a:buChar char=""/>
              <a:tabLst>
                <a:tab pos="0" algn="l"/>
              </a:tabLst>
            </a:pPr>
            <a:r>
              <a:rPr lang="en-GB" sz="2000" b="0" strike="noStrike" spc="-1">
                <a:solidFill>
                  <a:schemeClr val="dk1"/>
                </a:solidFill>
                <a:latin typeface="Arial"/>
                <a:ea typeface="Helvetica Neue"/>
              </a:rPr>
              <a:t>Only those sources of greenhouse gas (GHG) emissions emissions are taken into account that can be attributed to the war, i.e. would not have happened in absence of the war</a:t>
            </a:r>
            <a:endParaRPr lang="ru-CH" sz="2000" b="0" strike="noStrike" spc="-1">
              <a:solidFill>
                <a:schemeClr val="dk1"/>
              </a:solidFill>
              <a:latin typeface="Calibri"/>
            </a:endParaRPr>
          </a:p>
          <a:p>
            <a:pPr marL="228600" indent="-228600" defTabSz="914400">
              <a:lnSpc>
                <a:spcPct val="115000"/>
              </a:lnSpc>
              <a:spcBef>
                <a:spcPts val="1001"/>
              </a:spcBef>
              <a:buClr>
                <a:srgbClr val="000000"/>
              </a:buClr>
              <a:buFont typeface="Wingdings" charset="2"/>
              <a:buChar char=""/>
              <a:tabLst>
                <a:tab pos="0" algn="l"/>
              </a:tabLst>
            </a:pPr>
            <a:r>
              <a:rPr lang="en-GB" sz="2000" b="0" strike="noStrike" spc="-1">
                <a:solidFill>
                  <a:schemeClr val="dk1"/>
                </a:solidFill>
                <a:latin typeface="Arial"/>
                <a:ea typeface="Helvetica Neue"/>
              </a:rPr>
              <a:t>As climate change does not know borders, all (change in) emissions are included and not limited to those originating from Ukraine alone</a:t>
            </a:r>
            <a:endParaRPr lang="ru-CH" sz="2000" b="0" strike="noStrike" spc="-1">
              <a:solidFill>
                <a:schemeClr val="dk1"/>
              </a:solidFill>
              <a:latin typeface="Calibri"/>
            </a:endParaRPr>
          </a:p>
          <a:p>
            <a:pPr marL="228600" indent="-228600" defTabSz="914400">
              <a:lnSpc>
                <a:spcPct val="115000"/>
              </a:lnSpc>
              <a:spcBef>
                <a:spcPts val="1001"/>
              </a:spcBef>
              <a:buClr>
                <a:srgbClr val="000000"/>
              </a:buClr>
              <a:buFont typeface="Wingdings" charset="2"/>
              <a:buChar char=""/>
              <a:tabLst>
                <a:tab pos="0" algn="l"/>
              </a:tabLst>
            </a:pPr>
            <a:r>
              <a:rPr lang="en-GB" sz="2000" b="0" strike="noStrike" spc="-1">
                <a:solidFill>
                  <a:schemeClr val="dk1"/>
                </a:solidFill>
                <a:latin typeface="Arial"/>
                <a:ea typeface="Helvetica Neue"/>
              </a:rPr>
              <a:t>First ever comprehensive assessment of an armed conflict, methodology being developed on the go</a:t>
            </a:r>
            <a:endParaRPr lang="ru-CH" sz="2000" b="0" strike="noStrike" spc="-1">
              <a:solidFill>
                <a:schemeClr val="dk1"/>
              </a:solidFill>
              <a:latin typeface="Calibri"/>
            </a:endParaRPr>
          </a:p>
          <a:p>
            <a:pPr marL="228600" indent="-228600" defTabSz="914400">
              <a:lnSpc>
                <a:spcPct val="115000"/>
              </a:lnSpc>
              <a:spcBef>
                <a:spcPts val="1001"/>
              </a:spcBef>
              <a:buClr>
                <a:srgbClr val="000000"/>
              </a:buClr>
              <a:buFont typeface="Wingdings" charset="2"/>
              <a:buChar char=""/>
              <a:tabLst>
                <a:tab pos="0" algn="l"/>
              </a:tabLst>
            </a:pPr>
            <a:r>
              <a:rPr lang="en-GB" sz="2000" b="0" strike="noStrike" spc="-1">
                <a:solidFill>
                  <a:schemeClr val="dk1"/>
                </a:solidFill>
                <a:latin typeface="Arial"/>
                <a:ea typeface="Helvetica Neue"/>
              </a:rPr>
              <a:t>Close cooperation with the Ministry of Environmental Protection and Natural Resource of Ukraine, Ukrainian university, Kyiv School of Economics and other date providers</a:t>
            </a:r>
            <a:endParaRPr lang="ru-CH" sz="2000" b="0" strike="noStrike" spc="-1">
              <a:solidFill>
                <a:schemeClr val="dk1"/>
              </a:solidFill>
              <a:latin typeface="Calibri"/>
            </a:endParaRPr>
          </a:p>
        </p:txBody>
      </p:sp>
      <p:cxnSp>
        <p:nvCxnSpPr>
          <p:cNvPr id="77" name="Straight Connector 2"/>
          <p:cNvCxnSpPr/>
          <p:nvPr/>
        </p:nvCxnSpPr>
        <p:spPr>
          <a:xfrm>
            <a:off x="-86400" y="988200"/>
            <a:ext cx="12467880" cy="360"/>
          </a:xfrm>
          <a:prstGeom prst="straightConnector1">
            <a:avLst/>
          </a:prstGeom>
          <a:ln>
            <a:solidFill>
              <a:srgbClr val="FFFFFF"/>
            </a:solidFill>
          </a:ln>
        </p:spPr>
      </p:cxnSp>
      <p:sp>
        <p:nvSpPr>
          <p:cNvPr id="78" name="TextBox 2"/>
          <p:cNvSpPr/>
          <p:nvPr/>
        </p:nvSpPr>
        <p:spPr>
          <a:xfrm>
            <a:off x="173160" y="197640"/>
            <a:ext cx="11367720" cy="57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3200" b="1" strike="noStrike" spc="-1">
                <a:solidFill>
                  <a:srgbClr val="FFFFFF"/>
                </a:solidFill>
                <a:latin typeface="Arial"/>
                <a:ea typeface="Helvetica Neue"/>
              </a:rPr>
              <a:t>Climate damage: </a:t>
            </a:r>
            <a:r>
              <a:rPr lang="en-GB" sz="3200" b="0" strike="noStrike" spc="-1">
                <a:solidFill>
                  <a:srgbClr val="FFFFFF"/>
                </a:solidFill>
                <a:latin typeface="Arial"/>
                <a:ea typeface="Helvetica Neue"/>
              </a:rPr>
              <a:t>Aim</a:t>
            </a:r>
            <a:endParaRPr lang="en-GB" sz="3200" b="0" strike="noStrike" spc="-1">
              <a:solidFill>
                <a:srgbClr val="FFFFFF"/>
              </a:solidFill>
              <a:latin typeface="Arial"/>
            </a:endParaRPr>
          </a:p>
        </p:txBody>
      </p:sp>
      <p:pic>
        <p:nvPicPr>
          <p:cNvPr id="2" name="Рисунок 1">
            <a:extLst>
              <a:ext uri="{FF2B5EF4-FFF2-40B4-BE49-F238E27FC236}">
                <a16:creationId xmlns:a16="http://schemas.microsoft.com/office/drawing/2014/main" id="{FA184721-26C1-03D8-9BF7-BE5BB7A52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257" y="167265"/>
            <a:ext cx="1905000" cy="7143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2AEAB">
            <a:alpha val="75000"/>
          </a:srgbClr>
        </a:solidFill>
        <a:effectLst/>
      </p:bgPr>
    </p:bg>
    <p:spTree>
      <p:nvGrpSpPr>
        <p:cNvPr id="1" name=""/>
        <p:cNvGrpSpPr/>
        <p:nvPr/>
      </p:nvGrpSpPr>
      <p:grpSpPr>
        <a:xfrm>
          <a:off x="0" y="0"/>
          <a:ext cx="0" cy="0"/>
          <a:chOff x="0" y="0"/>
          <a:chExt cx="0" cy="0"/>
        </a:xfrm>
      </p:grpSpPr>
      <p:cxnSp>
        <p:nvCxnSpPr>
          <p:cNvPr id="82" name="Straight Connector 6"/>
          <p:cNvCxnSpPr/>
          <p:nvPr/>
        </p:nvCxnSpPr>
        <p:spPr>
          <a:xfrm>
            <a:off x="-86400" y="988200"/>
            <a:ext cx="12467880" cy="360"/>
          </a:xfrm>
          <a:prstGeom prst="straightConnector1">
            <a:avLst/>
          </a:prstGeom>
          <a:ln>
            <a:solidFill>
              <a:srgbClr val="FFFFFF"/>
            </a:solidFill>
          </a:ln>
        </p:spPr>
      </p:cxnSp>
      <p:sp>
        <p:nvSpPr>
          <p:cNvPr id="83" name="TextBox 6"/>
          <p:cNvSpPr/>
          <p:nvPr/>
        </p:nvSpPr>
        <p:spPr>
          <a:xfrm>
            <a:off x="173160" y="197640"/>
            <a:ext cx="1136772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3200" b="1" strike="noStrike" spc="-1" dirty="0">
                <a:solidFill>
                  <a:srgbClr val="FFFFFF"/>
                </a:solidFill>
                <a:latin typeface="Arial"/>
                <a:ea typeface="Helvetica Neue"/>
              </a:rPr>
              <a:t>Climate Damage: </a:t>
            </a:r>
            <a:r>
              <a:rPr lang="en-GB" sz="3200" b="0" strike="noStrike" spc="-1" dirty="0">
                <a:solidFill>
                  <a:srgbClr val="FFFFFF"/>
                </a:solidFill>
                <a:latin typeface="Arial"/>
                <a:ea typeface="Helvetica Neue"/>
              </a:rPr>
              <a:t>Three-year assessment (preliminary)</a:t>
            </a:r>
            <a:endParaRPr lang="en-GB" sz="3200" b="0" strike="noStrike" spc="-1" dirty="0">
              <a:solidFill>
                <a:srgbClr val="FFFFFF"/>
              </a:solidFill>
              <a:latin typeface="Arial"/>
            </a:endParaRPr>
          </a:p>
        </p:txBody>
      </p:sp>
      <p:pic>
        <p:nvPicPr>
          <p:cNvPr id="84" name="Рисунок 83"/>
          <p:cNvPicPr/>
          <p:nvPr/>
        </p:nvPicPr>
        <p:blipFill>
          <a:blip r:embed="rId3"/>
          <a:stretch/>
        </p:blipFill>
        <p:spPr>
          <a:xfrm>
            <a:off x="144000" y="1092960"/>
            <a:ext cx="3960000" cy="5603040"/>
          </a:xfrm>
          <a:prstGeom prst="rect">
            <a:avLst/>
          </a:prstGeom>
          <a:ln w="0">
            <a:noFill/>
          </a:ln>
        </p:spPr>
      </p:pic>
      <p:pic>
        <p:nvPicPr>
          <p:cNvPr id="85" name="Рисунок 84"/>
          <p:cNvPicPr/>
          <p:nvPr/>
        </p:nvPicPr>
        <p:blipFill>
          <a:blip r:embed="rId4"/>
          <a:stretch/>
        </p:blipFill>
        <p:spPr>
          <a:xfrm>
            <a:off x="4283640" y="1080000"/>
            <a:ext cx="7732080" cy="5616000"/>
          </a:xfrm>
          <a:prstGeom prst="rect">
            <a:avLst/>
          </a:prstGeom>
          <a:ln w="0">
            <a:noFill/>
          </a:ln>
        </p:spPr>
      </p:pic>
      <p:pic>
        <p:nvPicPr>
          <p:cNvPr id="2" name="Рисунок 1">
            <a:extLst>
              <a:ext uri="{FF2B5EF4-FFF2-40B4-BE49-F238E27FC236}">
                <a16:creationId xmlns:a16="http://schemas.microsoft.com/office/drawing/2014/main" id="{BDE47FC2-6929-474E-1B52-49F1467C1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6452" y="5705036"/>
            <a:ext cx="1905000" cy="714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2AEAB">
            <a:alpha val="75000"/>
          </a:srgbClr>
        </a:solidFill>
        <a:effectLst/>
      </p:bgPr>
    </p:bg>
    <p:spTree>
      <p:nvGrpSpPr>
        <p:cNvPr id="1" name=""/>
        <p:cNvGrpSpPr/>
        <p:nvPr/>
      </p:nvGrpSpPr>
      <p:grpSpPr>
        <a:xfrm>
          <a:off x="0" y="0"/>
          <a:ext cx="0" cy="0"/>
          <a:chOff x="0" y="0"/>
          <a:chExt cx="0" cy="0"/>
        </a:xfrm>
      </p:grpSpPr>
      <p:cxnSp>
        <p:nvCxnSpPr>
          <p:cNvPr id="91" name="Straight Connector 3"/>
          <p:cNvCxnSpPr/>
          <p:nvPr/>
        </p:nvCxnSpPr>
        <p:spPr>
          <a:xfrm>
            <a:off x="-86400" y="988200"/>
            <a:ext cx="12467880" cy="360"/>
          </a:xfrm>
          <a:prstGeom prst="straightConnector1">
            <a:avLst/>
          </a:prstGeom>
          <a:ln>
            <a:solidFill>
              <a:srgbClr val="FFFFFF"/>
            </a:solidFill>
          </a:ln>
        </p:spPr>
      </p:cxnSp>
      <p:sp>
        <p:nvSpPr>
          <p:cNvPr id="92" name="TextBox 4"/>
          <p:cNvSpPr/>
          <p:nvPr/>
        </p:nvSpPr>
        <p:spPr>
          <a:xfrm>
            <a:off x="173160" y="197640"/>
            <a:ext cx="11367720" cy="57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3200" b="1" strike="noStrike" spc="-1">
                <a:solidFill>
                  <a:srgbClr val="FFFFFF"/>
                </a:solidFill>
                <a:latin typeface="Arial"/>
                <a:ea typeface="Helvetica Neue"/>
              </a:rPr>
              <a:t>Climate Damage: </a:t>
            </a:r>
            <a:r>
              <a:rPr lang="en-GB" sz="3200" b="0" strike="noStrike" spc="-1">
                <a:solidFill>
                  <a:srgbClr val="FFFFFF"/>
                </a:solidFill>
                <a:latin typeface="Arial"/>
                <a:ea typeface="Helvetica Neue"/>
              </a:rPr>
              <a:t>Methodological guidance</a:t>
            </a:r>
            <a:endParaRPr lang="en-GB" sz="3200" b="0" strike="noStrike" spc="-1">
              <a:solidFill>
                <a:srgbClr val="FFFFFF"/>
              </a:solidFill>
              <a:latin typeface="Arial"/>
            </a:endParaRPr>
          </a:p>
        </p:txBody>
      </p:sp>
      <p:sp>
        <p:nvSpPr>
          <p:cNvPr id="93" name="PlaceHolder 1"/>
          <p:cNvSpPr>
            <a:spLocks noGrp="1"/>
          </p:cNvSpPr>
          <p:nvPr>
            <p:ph/>
          </p:nvPr>
        </p:nvSpPr>
        <p:spPr>
          <a:xfrm>
            <a:off x="4320360" y="1366560"/>
            <a:ext cx="7747200" cy="5329440"/>
          </a:xfrm>
          <a:prstGeom prst="rect">
            <a:avLst/>
          </a:prstGeom>
          <a:noFill/>
          <a:ln w="0">
            <a:noFill/>
          </a:ln>
        </p:spPr>
        <p:txBody>
          <a:bodyPr lIns="91440" tIns="45720" rIns="91440" bIns="45720" anchor="t">
            <a:normAutofit/>
          </a:bodyPr>
          <a:lstStyle/>
          <a:p>
            <a:pPr indent="0" defTabSz="914400">
              <a:lnSpc>
                <a:spcPct val="90000"/>
              </a:lnSpc>
              <a:buNone/>
              <a:tabLst>
                <a:tab pos="0" algn="l"/>
              </a:tabLst>
            </a:pP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Based on lessons-learnt from Ukraine’s climate damage assessments</a:t>
            </a:r>
            <a:endParaRPr lang="ru-CH" sz="2000" b="0" strike="noStrike" spc="-1">
              <a:solidFill>
                <a:schemeClr val="dk1"/>
              </a:solidFill>
              <a:latin typeface="Calibri"/>
            </a:endParaRPr>
          </a:p>
          <a:p>
            <a:pPr marL="228600" indent="-228600" defTabSz="914400">
              <a:lnSpc>
                <a:spcPct val="115000"/>
              </a:lnSpc>
              <a:spcBef>
                <a:spcPts val="1001"/>
              </a:spcBef>
              <a:buClr>
                <a:srgbClr val="000000"/>
              </a:buClr>
              <a:buFont typeface="Wingdings" charset="2"/>
              <a:buChar char=""/>
              <a:tabLst>
                <a:tab pos="0" algn="l"/>
              </a:tabLst>
            </a:pPr>
            <a:r>
              <a:rPr lang="en-GB" sz="2000" b="0" strike="noStrike" spc="-1">
                <a:solidFill>
                  <a:schemeClr val="dk1"/>
                </a:solidFill>
                <a:latin typeface="Arial"/>
                <a:ea typeface="Helvetica Neue"/>
              </a:rPr>
              <a:t>Sets guidance for geographical boundaries, timeframe (pre-, during and post-conflict emissions), attribution and emission factors</a:t>
            </a:r>
            <a:endParaRPr lang="ru-CH" sz="2000" b="0" strike="noStrike" spc="-1">
              <a:solidFill>
                <a:schemeClr val="dk1"/>
              </a:solidFill>
              <a:latin typeface="Calibri"/>
            </a:endParaRPr>
          </a:p>
          <a:p>
            <a:pPr marL="228600" indent="-228600" defTabSz="914400">
              <a:lnSpc>
                <a:spcPct val="115000"/>
              </a:lnSpc>
              <a:spcBef>
                <a:spcPts val="1001"/>
              </a:spcBef>
              <a:buClr>
                <a:srgbClr val="000000"/>
              </a:buClr>
              <a:buFont typeface="Wingdings" charset="2"/>
              <a:buChar char=""/>
              <a:tabLst>
                <a:tab pos="0" algn="l"/>
              </a:tabLst>
            </a:pPr>
            <a:r>
              <a:rPr lang="en-GB" sz="2000" b="0" strike="noStrike" spc="-1">
                <a:solidFill>
                  <a:schemeClr val="dk1"/>
                </a:solidFill>
                <a:latin typeface="Arial"/>
                <a:ea typeface="Helvetica Neue"/>
              </a:rPr>
              <a:t>Specific methodological guidance for 11 impact categories (e.g. Landscape Fires, Use of Ammunition, Reconstruction)</a:t>
            </a:r>
            <a:endParaRPr lang="ru-CH" sz="2000" b="0" strike="noStrike" spc="-1">
              <a:solidFill>
                <a:schemeClr val="dk1"/>
              </a:solidFill>
              <a:latin typeface="Calibri"/>
            </a:endParaRPr>
          </a:p>
          <a:p>
            <a:pPr marL="228600" indent="-228600" defTabSz="914400">
              <a:lnSpc>
                <a:spcPct val="115000"/>
              </a:lnSpc>
              <a:spcBef>
                <a:spcPts val="1001"/>
              </a:spcBef>
              <a:buClr>
                <a:srgbClr val="000000"/>
              </a:buClr>
              <a:buFont typeface="Wingdings" charset="2"/>
              <a:buChar char=""/>
              <a:tabLst>
                <a:tab pos="0" algn="l"/>
              </a:tabLst>
            </a:pPr>
            <a:r>
              <a:rPr lang="en-GB" sz="2000" b="0" strike="noStrike" spc="-1">
                <a:solidFill>
                  <a:schemeClr val="dk1"/>
                </a:solidFill>
                <a:latin typeface="Arial"/>
                <a:ea typeface="Helvetica Neue"/>
              </a:rPr>
              <a:t>Harmonises and standardises assessments of armed conflicts, of which there are currently over 110 (!) worldwide</a:t>
            </a:r>
            <a:endParaRPr lang="ru-CH" sz="2000" b="0" strike="noStrike" spc="-1">
              <a:solidFill>
                <a:schemeClr val="dk1"/>
              </a:solidFill>
              <a:latin typeface="Calibri"/>
            </a:endParaRPr>
          </a:p>
          <a:p>
            <a:pPr indent="0" defTabSz="914400">
              <a:lnSpc>
                <a:spcPct val="90000"/>
              </a:lnSpc>
              <a:buNone/>
              <a:tabLst>
                <a:tab pos="0" algn="l"/>
              </a:tabLst>
            </a:pPr>
            <a:endParaRPr lang="ru-CH" sz="2000" b="0" strike="noStrike" spc="-1">
              <a:solidFill>
                <a:schemeClr val="dk1"/>
              </a:solidFill>
              <a:latin typeface="Calibri"/>
            </a:endParaRPr>
          </a:p>
          <a:p>
            <a:pPr indent="0" defTabSz="914400">
              <a:lnSpc>
                <a:spcPct val="90000"/>
              </a:lnSpc>
              <a:spcBef>
                <a:spcPts val="1001"/>
              </a:spcBef>
              <a:buNone/>
              <a:tabLst>
                <a:tab pos="0" algn="l"/>
              </a:tabLst>
            </a:pPr>
            <a:endParaRPr lang="ru-CH" sz="2000" b="0" strike="noStrike" spc="-1">
              <a:solidFill>
                <a:schemeClr val="dk1"/>
              </a:solidFill>
              <a:latin typeface="Calibri"/>
            </a:endParaRPr>
          </a:p>
          <a:p>
            <a:pPr indent="0" defTabSz="914400">
              <a:lnSpc>
                <a:spcPct val="90000"/>
              </a:lnSpc>
              <a:spcBef>
                <a:spcPts val="1001"/>
              </a:spcBef>
              <a:buNone/>
              <a:tabLst>
                <a:tab pos="0" algn="l"/>
              </a:tabLst>
            </a:pPr>
            <a:endParaRPr lang="ru-CH" sz="2000" b="0" strike="noStrike" spc="-1">
              <a:solidFill>
                <a:schemeClr val="dk1"/>
              </a:solidFill>
              <a:latin typeface="Calibri"/>
            </a:endParaRPr>
          </a:p>
        </p:txBody>
      </p:sp>
      <p:pic>
        <p:nvPicPr>
          <p:cNvPr id="94" name="Рисунок 93"/>
          <p:cNvPicPr/>
          <p:nvPr/>
        </p:nvPicPr>
        <p:blipFill>
          <a:blip r:embed="rId3"/>
          <a:stretch/>
        </p:blipFill>
        <p:spPr>
          <a:xfrm>
            <a:off x="72000" y="1057680"/>
            <a:ext cx="4035960" cy="5710320"/>
          </a:xfrm>
          <a:prstGeom prst="rect">
            <a:avLst/>
          </a:prstGeom>
          <a:ln w="0">
            <a:noFill/>
          </a:ln>
        </p:spPr>
      </p:pic>
      <p:pic>
        <p:nvPicPr>
          <p:cNvPr id="2" name="Рисунок 1">
            <a:extLst>
              <a:ext uri="{FF2B5EF4-FFF2-40B4-BE49-F238E27FC236}">
                <a16:creationId xmlns:a16="http://schemas.microsoft.com/office/drawing/2014/main" id="{A60EA4E5-050D-F807-1B55-4E5E3BE2D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257" y="167265"/>
            <a:ext cx="1905000" cy="714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2AEAB">
            <a:alpha val="75000"/>
          </a:srgbClr>
        </a:solidFill>
        <a:effectLst/>
      </p:bgPr>
    </p:bg>
    <p:spTree>
      <p:nvGrpSpPr>
        <p:cNvPr id="1" name=""/>
        <p:cNvGrpSpPr/>
        <p:nvPr/>
      </p:nvGrpSpPr>
      <p:grpSpPr>
        <a:xfrm>
          <a:off x="0" y="0"/>
          <a:ext cx="0" cy="0"/>
          <a:chOff x="0" y="0"/>
          <a:chExt cx="0" cy="0"/>
        </a:xfrm>
      </p:grpSpPr>
      <p:cxnSp>
        <p:nvCxnSpPr>
          <p:cNvPr id="95" name="Straight Connector 7"/>
          <p:cNvCxnSpPr/>
          <p:nvPr/>
        </p:nvCxnSpPr>
        <p:spPr>
          <a:xfrm>
            <a:off x="-86400" y="988200"/>
            <a:ext cx="12467880" cy="360"/>
          </a:xfrm>
          <a:prstGeom prst="straightConnector1">
            <a:avLst/>
          </a:prstGeom>
          <a:ln>
            <a:solidFill>
              <a:srgbClr val="FFFFFF"/>
            </a:solidFill>
          </a:ln>
        </p:spPr>
      </p:cxnSp>
      <p:sp>
        <p:nvSpPr>
          <p:cNvPr id="96" name="TextBox 7"/>
          <p:cNvSpPr/>
          <p:nvPr/>
        </p:nvSpPr>
        <p:spPr>
          <a:xfrm>
            <a:off x="173160" y="197640"/>
            <a:ext cx="11367720" cy="57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3200" b="1" strike="noStrike" spc="-1">
                <a:solidFill>
                  <a:srgbClr val="FFFFFF"/>
                </a:solidFill>
                <a:latin typeface="Arial"/>
                <a:ea typeface="Helvetica Neue"/>
              </a:rPr>
              <a:t>Climate damage: </a:t>
            </a:r>
            <a:r>
              <a:rPr lang="en-GB" sz="3200" b="0" strike="noStrike" spc="-1">
                <a:solidFill>
                  <a:srgbClr val="FFFFFF"/>
                </a:solidFill>
                <a:latin typeface="Arial"/>
                <a:ea typeface="Helvetica Neue"/>
              </a:rPr>
              <a:t>Outreach and awareness</a:t>
            </a:r>
            <a:endParaRPr lang="en-GB" sz="3200" b="0" strike="noStrike" spc="-1">
              <a:solidFill>
                <a:srgbClr val="FFFFFF"/>
              </a:solidFill>
              <a:latin typeface="Arial"/>
            </a:endParaRPr>
          </a:p>
        </p:txBody>
      </p:sp>
      <p:sp>
        <p:nvSpPr>
          <p:cNvPr id="97" name="PlaceHolder 1"/>
          <p:cNvSpPr>
            <a:spLocks noGrp="1"/>
          </p:cNvSpPr>
          <p:nvPr>
            <p:ph/>
          </p:nvPr>
        </p:nvSpPr>
        <p:spPr>
          <a:xfrm>
            <a:off x="4320360" y="1152000"/>
            <a:ext cx="7747200" cy="5544000"/>
          </a:xfrm>
          <a:prstGeom prst="rect">
            <a:avLst/>
          </a:prstGeom>
          <a:noFill/>
          <a:ln w="0">
            <a:noFill/>
          </a:ln>
        </p:spPr>
        <p:txBody>
          <a:bodyPr lIns="91440" tIns="45720" rIns="91440" bIns="45720" anchor="t">
            <a:normAutofit fontScale="87480" lnSpcReduction="10000"/>
          </a:bodyPr>
          <a:lstStyle/>
          <a:p>
            <a:pPr indent="0" defTabSz="914400">
              <a:lnSpc>
                <a:spcPct val="90000"/>
              </a:lnSpc>
              <a:buNone/>
              <a:tabLst>
                <a:tab pos="0" algn="l"/>
              </a:tabLst>
            </a:pPr>
            <a:r>
              <a:rPr lang="en-GB" sz="2000" b="0" strike="noStrike" spc="-1">
                <a:solidFill>
                  <a:schemeClr val="dk1"/>
                </a:solidFill>
                <a:latin typeface="Arial"/>
                <a:ea typeface="Helvetica Neue"/>
              </a:rPr>
              <a:t>Conferences:</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Official UNFCCC side events jointly with Ukraine at COP27, SB58, COP28, URC2024 and COP29 </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Participation in panel </a:t>
            </a:r>
            <a:r>
              <a:rPr lang="en-GB" sz="2000" b="0" i="1" strike="noStrike" spc="-1">
                <a:solidFill>
                  <a:schemeClr val="dk1"/>
                </a:solidFill>
                <a:latin typeface="Arial"/>
                <a:ea typeface="Helvetica Neue"/>
              </a:rPr>
              <a:t>United for Justice, United Conference, Climate Challenges in the Midst of War</a:t>
            </a:r>
            <a:r>
              <a:rPr lang="en-GB" sz="2000" b="0" strike="noStrike" spc="-1">
                <a:solidFill>
                  <a:schemeClr val="dk1"/>
                </a:solidFill>
                <a:latin typeface="Arial"/>
                <a:ea typeface="Helvetica Neue"/>
              </a:rPr>
              <a:t>, Kyiv, October 2023</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i="1" strike="noStrike" spc="-1">
                <a:solidFill>
                  <a:schemeClr val="dk1"/>
                </a:solidFill>
                <a:latin typeface="Arial"/>
                <a:ea typeface="Helvetica Neue"/>
              </a:rPr>
              <a:t>European Conference of Defence and the Environment</a:t>
            </a:r>
            <a:r>
              <a:rPr lang="en-GB" sz="2000" b="0" strike="noStrike" spc="-1">
                <a:solidFill>
                  <a:schemeClr val="dk1"/>
                </a:solidFill>
                <a:latin typeface="Arial"/>
                <a:ea typeface="Helvetica Neue"/>
              </a:rPr>
              <a:t>, Oslo, June 2024</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Round Table on Climate Security, NATO HQ, January 2025</a:t>
            </a:r>
            <a:endParaRPr lang="ru-CH" sz="2000" b="0" strike="noStrike" spc="-1">
              <a:solidFill>
                <a:schemeClr val="dk1"/>
              </a:solidFill>
              <a:latin typeface="Calibri"/>
            </a:endParaRPr>
          </a:p>
          <a:p>
            <a:pPr indent="0" defTabSz="914400">
              <a:lnSpc>
                <a:spcPct val="115000"/>
              </a:lnSpc>
              <a:buNone/>
              <a:tabLst>
                <a:tab pos="0" algn="l"/>
              </a:tabLst>
            </a:pPr>
            <a:endParaRPr lang="ru-CH" sz="2000" b="0" strike="noStrike" spc="-1">
              <a:solidFill>
                <a:schemeClr val="dk1"/>
              </a:solidFill>
              <a:latin typeface="Calibri"/>
            </a:endParaRPr>
          </a:p>
          <a:p>
            <a:pPr indent="0" defTabSz="914400">
              <a:lnSpc>
                <a:spcPct val="115000"/>
              </a:lnSpc>
              <a:buNone/>
              <a:tabLst>
                <a:tab pos="0" algn="l"/>
              </a:tabLst>
            </a:pPr>
            <a:r>
              <a:rPr lang="en-GB" sz="2000" b="0" strike="noStrike" spc="-1">
                <a:solidFill>
                  <a:schemeClr val="dk1"/>
                </a:solidFill>
                <a:latin typeface="Arial"/>
                <a:ea typeface="Helvetica Neue"/>
              </a:rPr>
              <a:t>Reports and research:</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Results included in NATO’s Climate Change and Security Impact Assessment, 2024</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Several references in emerging research papers</a:t>
            </a:r>
            <a:endParaRPr lang="ru-CH" sz="2000" b="0" strike="noStrike" spc="-1">
              <a:solidFill>
                <a:schemeClr val="dk1"/>
              </a:solidFill>
              <a:latin typeface="Calibri"/>
            </a:endParaRPr>
          </a:p>
          <a:p>
            <a:pPr marL="228600" indent="0" defTabSz="914400">
              <a:lnSpc>
                <a:spcPct val="115000"/>
              </a:lnSpc>
              <a:buNone/>
              <a:tabLst>
                <a:tab pos="0" algn="l"/>
              </a:tabLst>
            </a:pPr>
            <a:endParaRPr lang="ru-CH" sz="2000" b="0" strike="noStrike" spc="-1">
              <a:solidFill>
                <a:schemeClr val="dk1"/>
              </a:solidFill>
              <a:latin typeface="Calibri"/>
            </a:endParaRPr>
          </a:p>
          <a:p>
            <a:pPr indent="0" defTabSz="914400">
              <a:lnSpc>
                <a:spcPct val="115000"/>
              </a:lnSpc>
              <a:buNone/>
              <a:tabLst>
                <a:tab pos="0" algn="l"/>
              </a:tabLst>
            </a:pPr>
            <a:r>
              <a:rPr lang="en-GB" sz="2000" b="0" strike="noStrike" spc="-1">
                <a:solidFill>
                  <a:schemeClr val="dk1"/>
                </a:solidFill>
                <a:latin typeface="Arial"/>
                <a:ea typeface="Helvetica Neue"/>
              </a:rPr>
              <a:t>Media:</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Two year assessment reached 400+ articles in 40 countries and 18+ languages</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Podcast for Der Spiegel (Klimakiller Krieg) and BBC (The Climate Question)</a:t>
            </a:r>
            <a:endParaRPr lang="ru-CH" sz="2000" b="0" strike="noStrike" spc="-1">
              <a:solidFill>
                <a:schemeClr val="dk1"/>
              </a:solidFill>
              <a:latin typeface="Calibri"/>
            </a:endParaRPr>
          </a:p>
          <a:p>
            <a:pPr marL="228600" indent="-228600" defTabSz="914400">
              <a:lnSpc>
                <a:spcPct val="115000"/>
              </a:lnSpc>
              <a:buClr>
                <a:srgbClr val="000000"/>
              </a:buClr>
              <a:buFont typeface="Wingdings" charset="2"/>
              <a:buChar char=""/>
              <a:tabLst>
                <a:tab pos="0" algn="l"/>
              </a:tabLst>
            </a:pPr>
            <a:r>
              <a:rPr lang="en-GB" sz="2000" b="0" strike="noStrike" spc="-1">
                <a:solidFill>
                  <a:schemeClr val="dk1"/>
                </a:solidFill>
                <a:latin typeface="Arial"/>
                <a:ea typeface="Helvetica Neue"/>
              </a:rPr>
              <a:t>Coverage in </a:t>
            </a:r>
            <a:r>
              <a:rPr lang="en-GB" sz="2000" b="0" strike="noStrike" spc="-1">
                <a:solidFill>
                  <a:schemeClr val="dk1"/>
                </a:solidFill>
                <a:latin typeface="Arial"/>
                <a:ea typeface="Helvetica Neue"/>
                <a:hlinkClick r:id="rId3"/>
              </a:rPr>
              <a:t>Politico</a:t>
            </a:r>
            <a:r>
              <a:rPr lang="en-GB" sz="2000" b="0" strike="noStrike" spc="-1">
                <a:solidFill>
                  <a:schemeClr val="dk1"/>
                </a:solidFill>
                <a:latin typeface="Arial"/>
                <a:ea typeface="Helvetica Neue"/>
              </a:rPr>
              <a:t>, Reuters exclusive, CNN, The Guardian, Spiegel, Tagesschau, France24, Libération, SVT, YLI</a:t>
            </a:r>
            <a:endParaRPr lang="ru-CH" sz="2000" b="0" strike="noStrike" spc="-1">
              <a:solidFill>
                <a:schemeClr val="dk1"/>
              </a:solidFill>
              <a:latin typeface="Calibri"/>
            </a:endParaRPr>
          </a:p>
          <a:p>
            <a:pPr marL="228600" indent="0" defTabSz="914400">
              <a:lnSpc>
                <a:spcPct val="90000"/>
              </a:lnSpc>
              <a:spcBef>
                <a:spcPts val="1001"/>
              </a:spcBef>
              <a:buNone/>
              <a:tabLst>
                <a:tab pos="0" algn="l"/>
              </a:tabLst>
            </a:pPr>
            <a:endParaRPr lang="ru-CH" sz="2000" b="0" strike="noStrike" spc="-1">
              <a:solidFill>
                <a:schemeClr val="dk1"/>
              </a:solidFill>
              <a:latin typeface="Calibri"/>
            </a:endParaRPr>
          </a:p>
          <a:p>
            <a:pPr indent="0" defTabSz="914400">
              <a:lnSpc>
                <a:spcPct val="90000"/>
              </a:lnSpc>
              <a:buNone/>
              <a:tabLst>
                <a:tab pos="0" algn="l"/>
              </a:tabLst>
            </a:pPr>
            <a:endParaRPr lang="ru-CH" sz="2000" b="0" strike="noStrike" spc="-1">
              <a:solidFill>
                <a:schemeClr val="dk1"/>
              </a:solidFill>
              <a:latin typeface="Calibri"/>
            </a:endParaRPr>
          </a:p>
          <a:p>
            <a:pPr indent="0" defTabSz="914400">
              <a:lnSpc>
                <a:spcPct val="90000"/>
              </a:lnSpc>
              <a:spcBef>
                <a:spcPts val="1001"/>
              </a:spcBef>
              <a:buNone/>
              <a:tabLst>
                <a:tab pos="0" algn="l"/>
              </a:tabLst>
            </a:pPr>
            <a:endParaRPr lang="ru-CH" sz="2000" b="0" strike="noStrike" spc="-1">
              <a:solidFill>
                <a:schemeClr val="dk1"/>
              </a:solidFill>
              <a:latin typeface="Calibri"/>
            </a:endParaRPr>
          </a:p>
          <a:p>
            <a:pPr indent="0" defTabSz="914400">
              <a:lnSpc>
                <a:spcPct val="90000"/>
              </a:lnSpc>
              <a:spcBef>
                <a:spcPts val="1001"/>
              </a:spcBef>
              <a:buNone/>
              <a:tabLst>
                <a:tab pos="0" algn="l"/>
              </a:tabLst>
            </a:pPr>
            <a:endParaRPr lang="ru-CH" sz="2000" b="0" strike="noStrike" spc="-1">
              <a:solidFill>
                <a:schemeClr val="dk1"/>
              </a:solidFill>
              <a:latin typeface="Calibri"/>
            </a:endParaRPr>
          </a:p>
        </p:txBody>
      </p:sp>
      <p:pic>
        <p:nvPicPr>
          <p:cNvPr id="98" name="Рисунок 97"/>
          <p:cNvPicPr/>
          <p:nvPr/>
        </p:nvPicPr>
        <p:blipFill>
          <a:blip r:embed="rId4"/>
          <a:stretch/>
        </p:blipFill>
        <p:spPr>
          <a:xfrm>
            <a:off x="144000" y="1129680"/>
            <a:ext cx="3934080" cy="5566320"/>
          </a:xfrm>
          <a:prstGeom prst="rect">
            <a:avLst/>
          </a:prstGeom>
          <a:ln w="0">
            <a:noFill/>
          </a:ln>
        </p:spPr>
      </p:pic>
      <p:pic>
        <p:nvPicPr>
          <p:cNvPr id="4" name="Рисунок 3">
            <a:extLst>
              <a:ext uri="{FF2B5EF4-FFF2-40B4-BE49-F238E27FC236}">
                <a16:creationId xmlns:a16="http://schemas.microsoft.com/office/drawing/2014/main" id="{C080D3E5-B03D-1839-6B94-18292A6F8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1257" y="167265"/>
            <a:ext cx="1905000" cy="714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795B-B7CB-C5A0-F547-0C5DF14625EF}"/>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831D4D4C-2348-E04D-C8E6-F187B58DA166}"/>
              </a:ext>
            </a:extLst>
          </p:cNvPr>
          <p:cNvPicPr>
            <a:picLocks noChangeAspect="1"/>
          </p:cNvPicPr>
          <p:nvPr/>
        </p:nvPicPr>
        <p:blipFill>
          <a:blip r:embed="rId2"/>
          <a:stretch>
            <a:fillRect/>
          </a:stretch>
        </p:blipFill>
        <p:spPr>
          <a:xfrm>
            <a:off x="1972148" y="1126712"/>
            <a:ext cx="8319132" cy="5395431"/>
          </a:xfrm>
          <a:prstGeom prst="rect">
            <a:avLst/>
          </a:prstGeom>
        </p:spPr>
      </p:pic>
      <p:sp>
        <p:nvSpPr>
          <p:cNvPr id="2" name="TextBox 1">
            <a:extLst>
              <a:ext uri="{FF2B5EF4-FFF2-40B4-BE49-F238E27FC236}">
                <a16:creationId xmlns:a16="http://schemas.microsoft.com/office/drawing/2014/main" id="{8622CF8E-6C2F-D163-C35F-6A9E4ECA17FE}"/>
              </a:ext>
            </a:extLst>
          </p:cNvPr>
          <p:cNvSpPr txBox="1"/>
          <p:nvPr/>
        </p:nvSpPr>
        <p:spPr>
          <a:xfrm>
            <a:off x="975554" y="243390"/>
            <a:ext cx="10387663" cy="954107"/>
          </a:xfrm>
          <a:prstGeom prst="rect">
            <a:avLst/>
          </a:prstGeom>
          <a:noFill/>
        </p:spPr>
        <p:txBody>
          <a:bodyPr wrap="square" rtlCol="0">
            <a:spAutoFit/>
          </a:bodyPr>
          <a:lstStyle/>
          <a:p>
            <a:pPr algn="ctr"/>
            <a:r>
              <a:rPr lang="en-GB" sz="2800" dirty="0">
                <a:latin typeface="Times New Roman" panose="02020603050405020304" pitchFamily="18" charset="0"/>
                <a:ea typeface="Times New Roman" panose="02020603050405020304" pitchFamily="18" charset="0"/>
              </a:rPr>
              <a:t>The dynamic front line, the occupied territory, </a:t>
            </a:r>
          </a:p>
          <a:p>
            <a:pPr algn="ctr"/>
            <a:r>
              <a:rPr lang="en-GB" sz="2800" dirty="0">
                <a:latin typeface="Times New Roman" panose="02020603050405020304" pitchFamily="18" charset="0"/>
                <a:ea typeface="Times New Roman" panose="02020603050405020304" pitchFamily="18" charset="0"/>
              </a:rPr>
              <a:t>and the cumulative buffer zone</a:t>
            </a:r>
            <a:endParaRPr lang="uk-UA" sz="2800" dirty="0"/>
          </a:p>
        </p:txBody>
      </p:sp>
    </p:spTree>
    <p:extLst>
      <p:ext uri="{BB962C8B-B14F-4D97-AF65-F5344CB8AC3E}">
        <p14:creationId xmlns:p14="http://schemas.microsoft.com/office/powerpoint/2010/main" val="392603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0854AD-FD49-9B4D-056B-C2E38458A124}"/>
              </a:ext>
            </a:extLst>
          </p:cNvPr>
          <p:cNvSpPr txBox="1"/>
          <p:nvPr/>
        </p:nvSpPr>
        <p:spPr>
          <a:xfrm>
            <a:off x="811658" y="471862"/>
            <a:ext cx="10849511" cy="461665"/>
          </a:xfrm>
          <a:prstGeom prst="rect">
            <a:avLst/>
          </a:prstGeom>
          <a:noFill/>
        </p:spPr>
        <p:txBody>
          <a:bodyPr wrap="square" rtlCol="0">
            <a:spAutoFit/>
          </a:bodyPr>
          <a:lstStyle/>
          <a:p>
            <a:r>
              <a:rPr lang="en-US" sz="2400" dirty="0">
                <a:solidFill>
                  <a:schemeClr val="tx2"/>
                </a:solidFill>
                <a:latin typeface="Times New Roman" panose="02020603050405020304" pitchFamily="18" charset="0"/>
                <a:ea typeface="Times New Roman" panose="02020603050405020304" pitchFamily="18" charset="0"/>
              </a:rPr>
              <a:t>Fragment of fire areas in the Luhansk region, and the structure of burned landscapes</a:t>
            </a:r>
            <a:endParaRPr lang="uk-UA" sz="2400" dirty="0">
              <a:solidFill>
                <a:schemeClr val="tx2"/>
              </a:solidFill>
            </a:endParaRPr>
          </a:p>
        </p:txBody>
      </p:sp>
      <p:pic>
        <p:nvPicPr>
          <p:cNvPr id="5" name="Рисунок 4" descr="Зображення, що містить текст, знімок екрана, картинки, мультфільм&#10;&#10;Вміст, створений ШІ, може бути неправильним.">
            <a:extLst>
              <a:ext uri="{FF2B5EF4-FFF2-40B4-BE49-F238E27FC236}">
                <a16:creationId xmlns:a16="http://schemas.microsoft.com/office/drawing/2014/main" id="{52EDCBA0-29DD-99C8-F2C1-5E2F6721E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247" y="1156298"/>
            <a:ext cx="8260928" cy="5517465"/>
          </a:xfrm>
          <a:prstGeom prst="rect">
            <a:avLst/>
          </a:prstGeom>
        </p:spPr>
      </p:pic>
    </p:spTree>
    <p:extLst>
      <p:ext uri="{BB962C8B-B14F-4D97-AF65-F5344CB8AC3E}">
        <p14:creationId xmlns:p14="http://schemas.microsoft.com/office/powerpoint/2010/main" val="328793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E2E81-BFD0-30D2-D770-D1805B7623F2}"/>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6B212A9E-512B-4277-7BFF-8CE289289EB3}"/>
              </a:ext>
            </a:extLst>
          </p:cNvPr>
          <p:cNvPicPr>
            <a:picLocks noChangeAspect="1"/>
          </p:cNvPicPr>
          <p:nvPr/>
        </p:nvPicPr>
        <p:blipFill>
          <a:blip r:embed="rId2"/>
          <a:stretch>
            <a:fillRect/>
          </a:stretch>
        </p:blipFill>
        <p:spPr>
          <a:xfrm>
            <a:off x="4496021" y="127850"/>
            <a:ext cx="6528760" cy="6511280"/>
          </a:xfrm>
          <a:prstGeom prst="rect">
            <a:avLst/>
          </a:prstGeom>
        </p:spPr>
      </p:pic>
      <p:sp>
        <p:nvSpPr>
          <p:cNvPr id="3" name="TextBox 2">
            <a:extLst>
              <a:ext uri="{FF2B5EF4-FFF2-40B4-BE49-F238E27FC236}">
                <a16:creationId xmlns:a16="http://schemas.microsoft.com/office/drawing/2014/main" id="{AFDAB602-F3D7-EEE4-FB9F-92560ABE95D2}"/>
              </a:ext>
            </a:extLst>
          </p:cNvPr>
          <p:cNvSpPr txBox="1"/>
          <p:nvPr/>
        </p:nvSpPr>
        <p:spPr>
          <a:xfrm>
            <a:off x="1065085" y="2790239"/>
            <a:ext cx="3308517" cy="1673920"/>
          </a:xfrm>
          <a:prstGeom prst="rect">
            <a:avLst/>
          </a:prstGeom>
          <a:noFill/>
        </p:spPr>
        <p:txBody>
          <a:bodyPr wrap="square" rtlCol="0">
            <a:spAutoFit/>
          </a:bodyPr>
          <a:lstStyle/>
          <a:p>
            <a:r>
              <a:rPr lang="en-GB" sz="1713" dirty="0">
                <a:latin typeface="Times New Roman" panose="02020603050405020304" pitchFamily="18" charset="0"/>
                <a:ea typeface="Times New Roman" panose="02020603050405020304" pitchFamily="18" charset="0"/>
              </a:rPr>
              <a:t>The spatial distribution and area of forest fires by (a) administrative district and (b) region; (c) the area of forest fires by quarter for 2022–2023 affecting coniferous and deciduous forests.</a:t>
            </a:r>
            <a:endParaRPr lang="uk-UA" sz="1713" dirty="0"/>
          </a:p>
        </p:txBody>
      </p:sp>
    </p:spTree>
    <p:extLst>
      <p:ext uri="{BB962C8B-B14F-4D97-AF65-F5344CB8AC3E}">
        <p14:creationId xmlns:p14="http://schemas.microsoft.com/office/powerpoint/2010/main" val="1720188622"/>
      </p:ext>
    </p:extLst>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1659</TotalTime>
  <Words>1155</Words>
  <Application>Microsoft Office PowerPoint</Application>
  <PresentationFormat>Широкоэкранный</PresentationFormat>
  <Paragraphs>83</Paragraphs>
  <Slides>18</Slides>
  <Notes>4</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11</vt:i4>
      </vt:variant>
      <vt:variant>
        <vt:lpstr>Заголовки слайдов</vt:lpstr>
      </vt:variant>
      <vt:variant>
        <vt:i4>18</vt:i4>
      </vt:variant>
    </vt:vector>
  </HeadingPairs>
  <TitlesOfParts>
    <vt:vector size="42" baseType="lpstr">
      <vt:lpstr>Aptos</vt:lpstr>
      <vt:lpstr>Arial</vt:lpstr>
      <vt:lpstr>Arial Narrow</vt:lpstr>
      <vt:lpstr>Calibri</vt:lpstr>
      <vt:lpstr>Calibri Light</vt:lpstr>
      <vt:lpstr>inherit</vt:lpstr>
      <vt:lpstr>Noto Sans Symbols</vt:lpstr>
      <vt:lpstr>Rubik</vt:lpstr>
      <vt:lpstr>Segoe UI Historic</vt:lpstr>
      <vt:lpstr>Symbol</vt:lpstr>
      <vt:lpstr>Times New Roman</vt:lpstr>
      <vt:lpstr>Titillium Web</vt:lpstr>
      <vt:lpstr>Wingdings</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nickolai denisov</dc:creator>
  <dc:description/>
  <cp:lastModifiedBy>Svitlana KRAKOVSKA</cp:lastModifiedBy>
  <cp:revision>112</cp:revision>
  <dcterms:created xsi:type="dcterms:W3CDTF">2023-02-23T13:51:02Z</dcterms:created>
  <dcterms:modified xsi:type="dcterms:W3CDTF">2025-04-26T16:02:12Z</dcterms:modified>
  <dc:language>hu-HU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22</vt:i4>
  </property>
</Properties>
</file>