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59" r:id="rId4"/>
    <p:sldId id="258" r:id="rId5"/>
    <p:sldId id="260" r:id="rId6"/>
    <p:sldId id="263" r:id="rId7"/>
    <p:sldId id="262" r:id="rId8"/>
    <p:sldId id="265" r:id="rId9"/>
    <p:sldId id="266" r:id="rId10"/>
    <p:sldId id="267" r:id="rId11"/>
    <p:sldId id="268" r:id="rId12"/>
    <p:sldId id="269" r:id="rId13"/>
    <p:sldId id="270" r:id="rId14"/>
    <p:sldId id="271" r:id="rId15"/>
    <p:sldId id="274" r:id="rId16"/>
    <p:sldId id="272" r:id="rId17"/>
    <p:sldId id="273" r:id="rId18"/>
    <p:sldId id="275" r:id="rId19"/>
    <p:sldId id="264" r:id="rId20"/>
  </p:sldIdLst>
  <p:sldSz cx="9144000" cy="5143500" type="screen16x9"/>
  <p:notesSz cx="6858000" cy="9144000"/>
  <p:defaultText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CF7"/>
    <a:srgbClr val="F6ECF6"/>
    <a:srgbClr val="EFC0D2"/>
    <a:srgbClr val="D9E7FC"/>
    <a:srgbClr val="E3D4E7"/>
    <a:srgbClr val="D6E9D5"/>
    <a:srgbClr val="FFF3CE"/>
    <a:srgbClr val="F8DFDE"/>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588" autoAdjust="0"/>
  </p:normalViewPr>
  <p:slideViewPr>
    <p:cSldViewPr>
      <p:cViewPr varScale="1">
        <p:scale>
          <a:sx n="124" d="100"/>
          <a:sy n="124" d="100"/>
        </p:scale>
        <p:origin x="122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DFB1B-571F-4084-BCCD-4CFDCADDB641}" type="datetimeFigureOut">
              <a:rPr lang="zh-CN" altLang="en-US" smtClean="0"/>
              <a:t>2025/4/24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A20C6-4C81-4914-B5C7-122E995F75E7}" type="slidenum">
              <a:rPr lang="zh-CN" altLang="en-US" smtClean="0"/>
              <a:t>‹#›</a:t>
            </a:fld>
            <a:endParaRPr lang="zh-CN" altLang="en-US"/>
          </a:p>
        </p:txBody>
      </p:sp>
    </p:spTree>
    <p:extLst>
      <p:ext uri="{BB962C8B-B14F-4D97-AF65-F5344CB8AC3E}">
        <p14:creationId xmlns:p14="http://schemas.microsoft.com/office/powerpoint/2010/main" val="2476946942"/>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33F81A-18A7-49BE-B923-DE67EE2ED972}"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72190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10</a:t>
            </a:fld>
            <a:endParaRPr lang="zh-CN" altLang="en-US"/>
          </a:p>
        </p:txBody>
      </p:sp>
    </p:spTree>
    <p:extLst>
      <p:ext uri="{BB962C8B-B14F-4D97-AF65-F5344CB8AC3E}">
        <p14:creationId xmlns:p14="http://schemas.microsoft.com/office/powerpoint/2010/main" val="202161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11</a:t>
            </a:fld>
            <a:endParaRPr lang="zh-CN" altLang="en-US"/>
          </a:p>
        </p:txBody>
      </p:sp>
    </p:spTree>
    <p:extLst>
      <p:ext uri="{BB962C8B-B14F-4D97-AF65-F5344CB8AC3E}">
        <p14:creationId xmlns:p14="http://schemas.microsoft.com/office/powerpoint/2010/main" val="1620281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12</a:t>
            </a:fld>
            <a:endParaRPr lang="zh-CN" altLang="en-US"/>
          </a:p>
        </p:txBody>
      </p:sp>
    </p:spTree>
    <p:extLst>
      <p:ext uri="{BB962C8B-B14F-4D97-AF65-F5344CB8AC3E}">
        <p14:creationId xmlns:p14="http://schemas.microsoft.com/office/powerpoint/2010/main" val="93283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13</a:t>
            </a:fld>
            <a:endParaRPr lang="zh-CN" altLang="en-US"/>
          </a:p>
        </p:txBody>
      </p:sp>
    </p:spTree>
    <p:extLst>
      <p:ext uri="{BB962C8B-B14F-4D97-AF65-F5344CB8AC3E}">
        <p14:creationId xmlns:p14="http://schemas.microsoft.com/office/powerpoint/2010/main" val="321770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14</a:t>
            </a:fld>
            <a:endParaRPr lang="zh-CN" altLang="en-US"/>
          </a:p>
        </p:txBody>
      </p:sp>
    </p:spTree>
    <p:extLst>
      <p:ext uri="{BB962C8B-B14F-4D97-AF65-F5344CB8AC3E}">
        <p14:creationId xmlns:p14="http://schemas.microsoft.com/office/powerpoint/2010/main" val="362397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15</a:t>
            </a:fld>
            <a:endParaRPr lang="zh-CN" altLang="en-US"/>
          </a:p>
        </p:txBody>
      </p:sp>
    </p:spTree>
    <p:extLst>
      <p:ext uri="{BB962C8B-B14F-4D97-AF65-F5344CB8AC3E}">
        <p14:creationId xmlns:p14="http://schemas.microsoft.com/office/powerpoint/2010/main" val="296759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16</a:t>
            </a:fld>
            <a:endParaRPr lang="zh-CN" altLang="en-US"/>
          </a:p>
        </p:txBody>
      </p:sp>
    </p:spTree>
    <p:extLst>
      <p:ext uri="{BB962C8B-B14F-4D97-AF65-F5344CB8AC3E}">
        <p14:creationId xmlns:p14="http://schemas.microsoft.com/office/powerpoint/2010/main" val="96154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thanks for your attention, </a:t>
            </a:r>
            <a:endParaRPr lang="zh-CN" altLang="en-US" dirty="0"/>
          </a:p>
        </p:txBody>
      </p:sp>
      <p:sp>
        <p:nvSpPr>
          <p:cNvPr id="4" name="灯片编号占位符 3"/>
          <p:cNvSpPr>
            <a:spLocks noGrp="1"/>
          </p:cNvSpPr>
          <p:nvPr>
            <p:ph type="sldNum" sz="quarter" idx="5"/>
          </p:nvPr>
        </p:nvSpPr>
        <p:spPr/>
        <p:txBody>
          <a:bodyPr/>
          <a:lstStyle/>
          <a:p>
            <a:fld id="{7633F81A-18A7-49BE-B923-DE67EE2ED972}"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243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2</a:t>
            </a:fld>
            <a:endParaRPr lang="zh-CN" altLang="en-US"/>
          </a:p>
        </p:txBody>
      </p:sp>
    </p:spTree>
    <p:extLst>
      <p:ext uri="{BB962C8B-B14F-4D97-AF65-F5344CB8AC3E}">
        <p14:creationId xmlns:p14="http://schemas.microsoft.com/office/powerpoint/2010/main" val="392782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3</a:t>
            </a:fld>
            <a:endParaRPr lang="zh-CN" altLang="en-US"/>
          </a:p>
        </p:txBody>
      </p:sp>
    </p:spTree>
    <p:extLst>
      <p:ext uri="{BB962C8B-B14F-4D97-AF65-F5344CB8AC3E}">
        <p14:creationId xmlns:p14="http://schemas.microsoft.com/office/powerpoint/2010/main" val="392782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4</a:t>
            </a:fld>
            <a:endParaRPr lang="zh-CN" altLang="en-US"/>
          </a:p>
        </p:txBody>
      </p:sp>
    </p:spTree>
    <p:extLst>
      <p:ext uri="{BB962C8B-B14F-4D97-AF65-F5344CB8AC3E}">
        <p14:creationId xmlns:p14="http://schemas.microsoft.com/office/powerpoint/2010/main" val="392782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5</a:t>
            </a:fld>
            <a:endParaRPr lang="zh-CN" altLang="en-US"/>
          </a:p>
        </p:txBody>
      </p:sp>
    </p:spTree>
    <p:extLst>
      <p:ext uri="{BB962C8B-B14F-4D97-AF65-F5344CB8AC3E}">
        <p14:creationId xmlns:p14="http://schemas.microsoft.com/office/powerpoint/2010/main" val="392782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6</a:t>
            </a:fld>
            <a:endParaRPr lang="zh-CN" altLang="en-US"/>
          </a:p>
        </p:txBody>
      </p:sp>
    </p:spTree>
    <p:extLst>
      <p:ext uri="{BB962C8B-B14F-4D97-AF65-F5344CB8AC3E}">
        <p14:creationId xmlns:p14="http://schemas.microsoft.com/office/powerpoint/2010/main" val="392782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7</a:t>
            </a:fld>
            <a:endParaRPr lang="zh-CN" altLang="en-US"/>
          </a:p>
        </p:txBody>
      </p:sp>
    </p:spTree>
    <p:extLst>
      <p:ext uri="{BB962C8B-B14F-4D97-AF65-F5344CB8AC3E}">
        <p14:creationId xmlns:p14="http://schemas.microsoft.com/office/powerpoint/2010/main" val="392782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8</a:t>
            </a:fld>
            <a:endParaRPr lang="zh-CN" altLang="en-US"/>
          </a:p>
        </p:txBody>
      </p:sp>
    </p:spTree>
    <p:extLst>
      <p:ext uri="{BB962C8B-B14F-4D97-AF65-F5344CB8AC3E}">
        <p14:creationId xmlns:p14="http://schemas.microsoft.com/office/powerpoint/2010/main" val="370285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EA20C6-4C81-4914-B5C7-122E995F75E7}" type="slidenum">
              <a:rPr lang="zh-CN" altLang="en-US" smtClean="0"/>
              <a:t>9</a:t>
            </a:fld>
            <a:endParaRPr lang="zh-CN" altLang="en-US"/>
          </a:p>
        </p:txBody>
      </p:sp>
    </p:spTree>
    <p:extLst>
      <p:ext uri="{BB962C8B-B14F-4D97-AF65-F5344CB8AC3E}">
        <p14:creationId xmlns:p14="http://schemas.microsoft.com/office/powerpoint/2010/main" val="989014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2BDF399-203E-4DBA-8F1F-B8261A4CC1B5}" type="datetime1">
              <a:rPr lang="zh-CN" altLang="en-US" smtClean="0"/>
              <a:t>2025/4/24</a:t>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154820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06CBE8-0C65-4A52-B10B-D40725AFB0F3}" type="datetime1">
              <a:rPr lang="zh-CN" altLang="en-US" smtClean="0"/>
              <a:t>2025/4/24</a:t>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405372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F9819B-1183-41F4-AFB0-2A32686F4C03}" type="datetime1">
              <a:rPr lang="zh-CN" altLang="en-US" smtClean="0"/>
              <a:t>2025/4/24</a:t>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186474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03C8CD-0100-D768-8C58-3102596FD624}"/>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44CE5C9E-9BEA-C809-28E2-31A13D14823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8865DDB-868E-3662-F04A-A0752A588FAF}"/>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B646FC91-8F0A-4B57-BB6C-1CEA750BEE07}" type="datetime1">
              <a:rPr lang="zh-CN" altLang="en-US" sz="1400" smtClean="0">
                <a:solidFill>
                  <a:prstClr val="black"/>
                </a:solidFill>
              </a:rPr>
              <a:pPr defTabSz="685783"/>
              <a:t>2025/4/24</a:t>
            </a:fld>
            <a:endParaRPr lang="zh-CN" altLang="en-US" sz="1400">
              <a:solidFill>
                <a:prstClr val="black"/>
              </a:solidFill>
            </a:endParaRPr>
          </a:p>
        </p:txBody>
      </p:sp>
      <p:sp>
        <p:nvSpPr>
          <p:cNvPr id="5" name="页脚占位符 4">
            <a:extLst>
              <a:ext uri="{FF2B5EF4-FFF2-40B4-BE49-F238E27FC236}">
                <a16:creationId xmlns:a16="http://schemas.microsoft.com/office/drawing/2014/main" id="{E349A4C7-C728-9768-B024-D431FA1B8913}"/>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4EC159C-C6C2-3A43-E4E8-626CC70DD2C3}"/>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90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ACCBA-829C-53BA-035E-E2A3A57E27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92151E-A810-E86A-D5B3-1357BD4E0DA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灯片编号占位符 5">
            <a:extLst>
              <a:ext uri="{FF2B5EF4-FFF2-40B4-BE49-F238E27FC236}">
                <a16:creationId xmlns:a16="http://schemas.microsoft.com/office/drawing/2014/main" id="{6CAD8081-9268-AC7C-DD6B-3D3E77EB9485}"/>
              </a:ext>
            </a:extLst>
          </p:cNvPr>
          <p:cNvSpPr>
            <a:spLocks noGrp="1"/>
          </p:cNvSpPr>
          <p:nvPr>
            <p:ph type="sldNum" sz="quarter" idx="12"/>
          </p:nvPr>
        </p:nvSpPr>
        <p:spPr>
          <a:xfrm>
            <a:off x="0" y="4869657"/>
            <a:ext cx="2057400" cy="273844"/>
          </a:xfrm>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12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22727-F219-9272-B688-6CA4BC72F859}"/>
              </a:ext>
            </a:extLst>
          </p:cNvPr>
          <p:cNvSpPr>
            <a:spLocks noGrp="1"/>
          </p:cNvSpPr>
          <p:nvPr>
            <p:ph type="title"/>
          </p:nvPr>
        </p:nvSpPr>
        <p:spPr>
          <a:xfrm>
            <a:off x="623887" y="1282305"/>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1F3CF03E-51D6-7035-D6EF-EDBEB8E0D02C}"/>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EDE4442-C8EA-4205-5468-A9182B901BE4}"/>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D2ED6CC0-B5E8-459A-B49D-B4E6CD00759A}" type="datetime1">
              <a:rPr lang="zh-CN" altLang="en-US" sz="1400" smtClean="0">
                <a:solidFill>
                  <a:prstClr val="black"/>
                </a:solidFill>
              </a:rPr>
              <a:pPr defTabSz="685783"/>
              <a:t>2025/4/24</a:t>
            </a:fld>
            <a:endParaRPr lang="zh-CN" altLang="en-US" sz="1400">
              <a:solidFill>
                <a:prstClr val="black"/>
              </a:solidFill>
            </a:endParaRPr>
          </a:p>
        </p:txBody>
      </p:sp>
      <p:sp>
        <p:nvSpPr>
          <p:cNvPr id="5" name="页脚占位符 4">
            <a:extLst>
              <a:ext uri="{FF2B5EF4-FFF2-40B4-BE49-F238E27FC236}">
                <a16:creationId xmlns:a16="http://schemas.microsoft.com/office/drawing/2014/main" id="{C05FA742-89E0-BACA-8F59-71DB93174E22}"/>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EBB4C08-6774-4EFA-4FD3-5369740F187A}"/>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08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2D67C-4048-D792-25F5-F55B034FABE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4A5BBD-9496-7361-3306-AB64DB96FE97}"/>
              </a:ext>
            </a:extLst>
          </p:cNvPr>
          <p:cNvSpPr>
            <a:spLocks noGrp="1"/>
          </p:cNvSpPr>
          <p:nvPr>
            <p:ph sz="half" idx="1"/>
          </p:nvPr>
        </p:nvSpPr>
        <p:spPr>
          <a:xfrm>
            <a:off x="628650" y="1369218"/>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CD4A2EF-E996-A7E8-F335-AE9DA972EE38}"/>
              </a:ext>
            </a:extLst>
          </p:cNvPr>
          <p:cNvSpPr>
            <a:spLocks noGrp="1"/>
          </p:cNvSpPr>
          <p:nvPr>
            <p:ph sz="half" idx="2"/>
          </p:nvPr>
        </p:nvSpPr>
        <p:spPr>
          <a:xfrm>
            <a:off x="4629150" y="1369218"/>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58CC41E-13B9-63C0-DBE3-8FE34BAC19B1}"/>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7129B6AC-58F1-4FE0-90DD-A9387BEAAFE0}" type="datetime1">
              <a:rPr lang="zh-CN" altLang="en-US" sz="1400" smtClean="0">
                <a:solidFill>
                  <a:prstClr val="black"/>
                </a:solidFill>
              </a:rPr>
              <a:pPr defTabSz="685783"/>
              <a:t>2025/4/24</a:t>
            </a:fld>
            <a:endParaRPr lang="zh-CN" altLang="en-US" sz="1400">
              <a:solidFill>
                <a:prstClr val="black"/>
              </a:solidFill>
            </a:endParaRPr>
          </a:p>
        </p:txBody>
      </p:sp>
      <p:sp>
        <p:nvSpPr>
          <p:cNvPr id="6" name="页脚占位符 5">
            <a:extLst>
              <a:ext uri="{FF2B5EF4-FFF2-40B4-BE49-F238E27FC236}">
                <a16:creationId xmlns:a16="http://schemas.microsoft.com/office/drawing/2014/main" id="{F69A29C5-7412-6E41-5A29-89C45384051A}"/>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BC0D11F-EE63-19C0-2192-0D0E4BAA518C}"/>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9871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5723ED-299F-839E-A80C-2815FF4A2C0B}"/>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2B20C8-EFEC-F497-8EA4-CCACAF9C3C11}"/>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61A8BBC-9F84-44EE-CD07-2774BC435D51}"/>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DE81161-9233-EC59-1397-23F84A3C2539}"/>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7A74E42-EAF0-FEC8-1892-EC7F1527DA16}"/>
              </a:ext>
            </a:extLst>
          </p:cNvPr>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5BDE52-BF05-E6E7-980D-A0E0B966FCD3}"/>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B5D93E7E-6CD9-4F1C-B68C-2D4A72D0FB93}" type="datetime1">
              <a:rPr lang="zh-CN" altLang="en-US" sz="1400" smtClean="0">
                <a:solidFill>
                  <a:prstClr val="black"/>
                </a:solidFill>
              </a:rPr>
              <a:pPr defTabSz="685783"/>
              <a:t>2025/4/24</a:t>
            </a:fld>
            <a:endParaRPr lang="zh-CN" altLang="en-US" sz="1400">
              <a:solidFill>
                <a:prstClr val="black"/>
              </a:solidFill>
            </a:endParaRPr>
          </a:p>
        </p:txBody>
      </p:sp>
      <p:sp>
        <p:nvSpPr>
          <p:cNvPr id="8" name="页脚占位符 7">
            <a:extLst>
              <a:ext uri="{FF2B5EF4-FFF2-40B4-BE49-F238E27FC236}">
                <a16:creationId xmlns:a16="http://schemas.microsoft.com/office/drawing/2014/main" id="{D2243D94-FF6D-B0F1-D2B5-F699F39D18CC}"/>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9A9FFD6-F9FA-4A44-FAFF-2ACED09BEC41}"/>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5977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12BA6-706D-5FE7-584B-A62DA0D4BB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21178AD-6BE6-215C-8912-36CB4E187B74}"/>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1266CAE6-AEFF-444F-9FAF-BA752A7A01C6}" type="datetime1">
              <a:rPr lang="zh-CN" altLang="en-US" sz="1400" smtClean="0">
                <a:solidFill>
                  <a:prstClr val="black"/>
                </a:solidFill>
              </a:rPr>
              <a:pPr defTabSz="685783"/>
              <a:t>2025/4/24</a:t>
            </a:fld>
            <a:endParaRPr lang="zh-CN" altLang="en-US" sz="1400">
              <a:solidFill>
                <a:prstClr val="black"/>
              </a:solidFill>
            </a:endParaRPr>
          </a:p>
        </p:txBody>
      </p:sp>
      <p:sp>
        <p:nvSpPr>
          <p:cNvPr id="4" name="页脚占位符 3">
            <a:extLst>
              <a:ext uri="{FF2B5EF4-FFF2-40B4-BE49-F238E27FC236}">
                <a16:creationId xmlns:a16="http://schemas.microsoft.com/office/drawing/2014/main" id="{BD445119-C60C-6C30-BA7A-A277AF6C2D96}"/>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EAF121FA-C275-8547-B864-CAFABD77C0B9}"/>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111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9B118B5-ACAE-483D-D88B-F11C4CB8C940}"/>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E4F58054-1496-4202-8D9A-9C3C7EB2C921}" type="datetime1">
              <a:rPr lang="zh-CN" altLang="en-US" sz="1400" smtClean="0">
                <a:solidFill>
                  <a:prstClr val="black"/>
                </a:solidFill>
              </a:rPr>
              <a:pPr defTabSz="685783"/>
              <a:t>2025/4/24</a:t>
            </a:fld>
            <a:endParaRPr lang="zh-CN" altLang="en-US" sz="1400">
              <a:solidFill>
                <a:prstClr val="black"/>
              </a:solidFill>
            </a:endParaRPr>
          </a:p>
        </p:txBody>
      </p:sp>
      <p:sp>
        <p:nvSpPr>
          <p:cNvPr id="3" name="页脚占位符 2">
            <a:extLst>
              <a:ext uri="{FF2B5EF4-FFF2-40B4-BE49-F238E27FC236}">
                <a16:creationId xmlns:a16="http://schemas.microsoft.com/office/drawing/2014/main" id="{8B665E86-260A-7E68-8A47-6D264CF5FC78}"/>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E838EC78-F666-4585-DB3D-687EF421B752}"/>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512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DC3EC1-958A-0CD1-CD18-80EBBCB7E305}"/>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81CFE9BA-4B3A-8283-4E79-DB72E7915FAE}"/>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44D798-5352-97AE-DCF0-08D53BDE61C6}"/>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EF12C5-C449-7DD0-8E7D-7ED30D8A9214}"/>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C9C94F9A-4A8B-4722-AFE9-DB35177C70E5}" type="datetime1">
              <a:rPr lang="zh-CN" altLang="en-US" sz="1400" smtClean="0">
                <a:solidFill>
                  <a:prstClr val="black"/>
                </a:solidFill>
              </a:rPr>
              <a:pPr defTabSz="685783"/>
              <a:t>2025/4/24</a:t>
            </a:fld>
            <a:endParaRPr lang="zh-CN" altLang="en-US" sz="1400">
              <a:solidFill>
                <a:prstClr val="black"/>
              </a:solidFill>
            </a:endParaRPr>
          </a:p>
        </p:txBody>
      </p:sp>
      <p:sp>
        <p:nvSpPr>
          <p:cNvPr id="6" name="页脚占位符 5">
            <a:extLst>
              <a:ext uri="{FF2B5EF4-FFF2-40B4-BE49-F238E27FC236}">
                <a16:creationId xmlns:a16="http://schemas.microsoft.com/office/drawing/2014/main" id="{420DC84F-4DFD-D865-5B9F-BED9477E332B}"/>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FD429A6D-B4FE-59E0-CFDE-D6AB6410DE61}"/>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781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2D52E0-B4CF-46E5-9F25-6BCC1B43D3C0}" type="datetime1">
              <a:rPr lang="zh-CN" altLang="en-US" smtClean="0"/>
              <a:t>2025/4/24</a:t>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367599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ED5920-8F39-3D72-F8AF-61C96B29E4FB}"/>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7AE71206-7445-CE14-9758-3B873DC4660A}"/>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zh-CN" altLang="en-US"/>
          </a:p>
        </p:txBody>
      </p:sp>
      <p:sp>
        <p:nvSpPr>
          <p:cNvPr id="4" name="文本占位符 3">
            <a:extLst>
              <a:ext uri="{FF2B5EF4-FFF2-40B4-BE49-F238E27FC236}">
                <a16:creationId xmlns:a16="http://schemas.microsoft.com/office/drawing/2014/main" id="{DD7BCAE9-DD8F-DDF3-A645-C333BC94BC2E}"/>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44F5E7-7D70-0176-164E-2B607429B649}"/>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7CBCAD8E-D1B1-4C50-A803-5BC843562801}" type="datetime1">
              <a:rPr lang="zh-CN" altLang="en-US" sz="1400" smtClean="0">
                <a:solidFill>
                  <a:prstClr val="black"/>
                </a:solidFill>
              </a:rPr>
              <a:pPr defTabSz="685783"/>
              <a:t>2025/4/24</a:t>
            </a:fld>
            <a:endParaRPr lang="zh-CN" altLang="en-US" sz="1400">
              <a:solidFill>
                <a:prstClr val="black"/>
              </a:solidFill>
            </a:endParaRPr>
          </a:p>
        </p:txBody>
      </p:sp>
      <p:sp>
        <p:nvSpPr>
          <p:cNvPr id="6" name="页脚占位符 5">
            <a:extLst>
              <a:ext uri="{FF2B5EF4-FFF2-40B4-BE49-F238E27FC236}">
                <a16:creationId xmlns:a16="http://schemas.microsoft.com/office/drawing/2014/main" id="{96E7238D-4919-07EB-8E09-6EFD11D5E218}"/>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AC635F04-0EF3-A325-C64B-B78E67CDEC8F}"/>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822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3458FD-E06F-ABF9-B36E-984E3BB145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A0927C9-7B42-8EB1-6336-84F544A3677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6E7778-2CA3-2DF2-7007-B4F6DAAA6BBA}"/>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581D07BB-2700-4075-8A70-2A9D7ED7EB43}" type="datetime1">
              <a:rPr lang="zh-CN" altLang="en-US" sz="1400" smtClean="0">
                <a:solidFill>
                  <a:prstClr val="black"/>
                </a:solidFill>
              </a:rPr>
              <a:pPr defTabSz="685783"/>
              <a:t>2025/4/24</a:t>
            </a:fld>
            <a:endParaRPr lang="zh-CN" altLang="en-US" sz="1400">
              <a:solidFill>
                <a:prstClr val="black"/>
              </a:solidFill>
            </a:endParaRPr>
          </a:p>
        </p:txBody>
      </p:sp>
      <p:sp>
        <p:nvSpPr>
          <p:cNvPr id="5" name="页脚占位符 4">
            <a:extLst>
              <a:ext uri="{FF2B5EF4-FFF2-40B4-BE49-F238E27FC236}">
                <a16:creationId xmlns:a16="http://schemas.microsoft.com/office/drawing/2014/main" id="{2E043463-1C1A-3985-0421-F4841AEA3F9F}"/>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D236C7B-7D73-7164-0A30-5C43F309A715}"/>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2343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1AAAEAD-F924-244E-73F1-A058FDA5A9EC}"/>
              </a:ext>
            </a:extLst>
          </p:cNvPr>
          <p:cNvSpPr>
            <a:spLocks noGrp="1"/>
          </p:cNvSpPr>
          <p:nvPr>
            <p:ph type="title" orient="vert"/>
          </p:nvPr>
        </p:nvSpPr>
        <p:spPr>
          <a:xfrm>
            <a:off x="6543676" y="273843"/>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9799BD4-6080-02A6-99F2-60163DFAD4C8}"/>
              </a:ext>
            </a:extLst>
          </p:cNvPr>
          <p:cNvSpPr>
            <a:spLocks noGrp="1"/>
          </p:cNvSpPr>
          <p:nvPr>
            <p:ph type="body" orient="vert" idx="1"/>
          </p:nvPr>
        </p:nvSpPr>
        <p:spPr>
          <a:xfrm>
            <a:off x="628651" y="273843"/>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1B6CF3-82B2-2E1C-37A8-3FA75E197581}"/>
              </a:ext>
            </a:extLst>
          </p:cNvPr>
          <p:cNvSpPr>
            <a:spLocks noGrp="1"/>
          </p:cNvSpPr>
          <p:nvPr>
            <p:ph type="dt" sz="half" idx="10"/>
          </p:nvPr>
        </p:nvSpPr>
        <p:spPr>
          <a:xfrm>
            <a:off x="628650" y="4767264"/>
            <a:ext cx="2057400" cy="273844"/>
          </a:xfrm>
          <a:prstGeom prst="rect">
            <a:avLst/>
          </a:prstGeom>
        </p:spPr>
        <p:txBody>
          <a:bodyPr lIns="68579" tIns="34289" rIns="68579" bIns="34289"/>
          <a:lstStyle/>
          <a:p>
            <a:pPr defTabSz="685783"/>
            <a:fld id="{889C26B5-1C42-400D-BA4E-C0B3BFEAF195}" type="datetime1">
              <a:rPr lang="zh-CN" altLang="en-US" sz="1400" smtClean="0">
                <a:solidFill>
                  <a:prstClr val="black"/>
                </a:solidFill>
              </a:rPr>
              <a:pPr defTabSz="685783"/>
              <a:t>2025/4/24</a:t>
            </a:fld>
            <a:endParaRPr lang="zh-CN" altLang="en-US" sz="1400">
              <a:solidFill>
                <a:prstClr val="black"/>
              </a:solidFill>
            </a:endParaRPr>
          </a:p>
        </p:txBody>
      </p:sp>
      <p:sp>
        <p:nvSpPr>
          <p:cNvPr id="5" name="页脚占位符 4">
            <a:extLst>
              <a:ext uri="{FF2B5EF4-FFF2-40B4-BE49-F238E27FC236}">
                <a16:creationId xmlns:a16="http://schemas.microsoft.com/office/drawing/2014/main" id="{EED357A9-C877-1C1F-2E32-4430D1385A56}"/>
              </a:ext>
            </a:extLst>
          </p:cNvPr>
          <p:cNvSpPr>
            <a:spLocks noGrp="1"/>
          </p:cNvSpPr>
          <p:nvPr>
            <p:ph type="ftr" sz="quarter" idx="11"/>
          </p:nvPr>
        </p:nvSpPr>
        <p:spPr/>
        <p:txBody>
          <a:bodyPr/>
          <a:lstStyle/>
          <a:p>
            <a:r>
              <a:rPr lang="en-US" altLang="zh-CN">
                <a:solidFill>
                  <a:prstClr val="black">
                    <a:tint val="75000"/>
                  </a:prstClr>
                </a:solidFill>
              </a:rPr>
              <a:t>1</a:t>
            </a: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14BFD62B-114D-67C3-003D-45CC088FA954}"/>
              </a:ext>
            </a:extLst>
          </p:cNvPr>
          <p:cNvSpPr>
            <a:spLocks noGrp="1"/>
          </p:cNvSpPr>
          <p:nvPr>
            <p:ph type="sldNum" sz="quarter" idx="12"/>
          </p:nvPr>
        </p:nvSpPr>
        <p:spPr/>
        <p:txBody>
          <a:bodyPr/>
          <a:lstStyle/>
          <a:p>
            <a:fld id="{77360B0C-A99B-442D-8B03-D4863A3CF52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912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35916B-4015-4709-B884-4EAE2AF3E96B}"/>
              </a:ext>
            </a:extLst>
          </p:cNvPr>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15F7868-45C5-4EDA-B8DE-43C886A83E0A}"/>
              </a:ext>
            </a:extLst>
          </p:cNvPr>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ACB7067-4A95-41F5-8D44-8941F7E5310C}"/>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22214970-780C-48F5-BF14-1DE459580C1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119D72A-AA4F-4825-9744-983F832661B1}"/>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9611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CDB3A6-E019-4E18-AB2C-20465B63B8E1}"/>
              </a:ext>
            </a:extLst>
          </p:cNvPr>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a:extLst>
              <a:ext uri="{FF2B5EF4-FFF2-40B4-BE49-F238E27FC236}">
                <a16:creationId xmlns:a16="http://schemas.microsoft.com/office/drawing/2014/main" id="{922ECD0C-93DA-4580-BF77-181548363603}"/>
              </a:ext>
            </a:extLst>
          </p:cNvPr>
          <p:cNvSpPr>
            <a:spLocks noGrp="1"/>
          </p:cNvSpPr>
          <p:nvPr>
            <p:ph idx="1"/>
          </p:nvPr>
        </p:nvSpPr>
        <p:spPr>
          <a:xfrm>
            <a:off x="628650" y="1369218"/>
            <a:ext cx="7886700" cy="3263504"/>
          </a:xfrm>
          <a:prstGeom prst="rect">
            <a:avLst/>
          </a:prstGeom>
        </p:spPr>
        <p:txBody>
          <a:bodyPr lIns="68580" tIns="34290" rIns="68580" bIns="3429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C921CC-8A20-4952-AF87-862BE262B9BA}"/>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CCA7F33-D05D-4345-AC62-7D2081D77BD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323CC87-9751-4C16-AD17-EB75001CD46C}"/>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6219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46174C-02A4-4CA2-B146-EC80FB8E7D95}"/>
              </a:ext>
            </a:extLst>
          </p:cNvPr>
          <p:cNvSpPr>
            <a:spLocks noGrp="1"/>
          </p:cNvSpPr>
          <p:nvPr>
            <p:ph type="title"/>
          </p:nvPr>
        </p:nvSpPr>
        <p:spPr>
          <a:xfrm>
            <a:off x="623887" y="1282304"/>
            <a:ext cx="7886700" cy="2139553"/>
          </a:xfrm>
          <a:prstGeom prst="rect">
            <a:avLst/>
          </a:prstGeom>
        </p:spPr>
        <p:txBody>
          <a:bodyPr lIns="68580" tIns="34290" rIns="68580" bIns="34290"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C72721B6-2AAB-470E-9C38-4632DF98C631}"/>
              </a:ext>
            </a:extLst>
          </p:cNvPr>
          <p:cNvSpPr>
            <a:spLocks noGrp="1"/>
          </p:cNvSpPr>
          <p:nvPr>
            <p:ph type="body" idx="1"/>
          </p:nvPr>
        </p:nvSpPr>
        <p:spPr>
          <a:xfrm>
            <a:off x="623887" y="3442098"/>
            <a:ext cx="7886700" cy="1125140"/>
          </a:xfrm>
          <a:prstGeom prst="rect">
            <a:avLst/>
          </a:prstGeom>
        </p:spPr>
        <p:txBody>
          <a:bodyPr lIns="68580" tIns="34290" rIns="68580" bIns="3429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EEDD588-46B9-43CC-B667-554051B166F1}"/>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464FAA8-EFE9-411D-8B75-BBB7FAEFE63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75249F5-7916-4C9C-BB70-C8763420901B}"/>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2302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219ADE-C17A-4EE6-AC9E-CE587E449726}"/>
              </a:ext>
            </a:extLst>
          </p:cNvPr>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a:extLst>
              <a:ext uri="{FF2B5EF4-FFF2-40B4-BE49-F238E27FC236}">
                <a16:creationId xmlns:a16="http://schemas.microsoft.com/office/drawing/2014/main" id="{75B7BEDF-34A9-470B-8F8E-7D96E029E280}"/>
              </a:ext>
            </a:extLst>
          </p:cNvPr>
          <p:cNvSpPr>
            <a:spLocks noGrp="1"/>
          </p:cNvSpPr>
          <p:nvPr>
            <p:ph sz="half" idx="1"/>
          </p:nvPr>
        </p:nvSpPr>
        <p:spPr>
          <a:xfrm>
            <a:off x="628650" y="1369218"/>
            <a:ext cx="3886200" cy="3263504"/>
          </a:xfrm>
          <a:prstGeom prst="rect">
            <a:avLst/>
          </a:prstGeom>
        </p:spPr>
        <p:txBody>
          <a:bodyPr lIns="68580" tIns="34290" rIns="68580" bIns="3429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C58BF47-8D96-4F3D-A163-9729F1A9AA38}"/>
              </a:ext>
            </a:extLst>
          </p:cNvPr>
          <p:cNvSpPr>
            <a:spLocks noGrp="1"/>
          </p:cNvSpPr>
          <p:nvPr>
            <p:ph sz="half" idx="2"/>
          </p:nvPr>
        </p:nvSpPr>
        <p:spPr>
          <a:xfrm>
            <a:off x="4629150" y="1369218"/>
            <a:ext cx="3886200" cy="3263504"/>
          </a:xfrm>
          <a:prstGeom prst="rect">
            <a:avLst/>
          </a:prstGeom>
        </p:spPr>
        <p:txBody>
          <a:bodyPr lIns="68580" tIns="34290" rIns="68580" bIns="3429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0A2224-B1CC-467A-9568-F34C98733E9B}"/>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4410FBEB-BD68-4E5B-9E4C-DBBC0B0B0EF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2C977B9-84AF-490C-88D9-8469D7F4D11F}"/>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015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71E9FC-3096-4797-9DB5-BA3D3A9DB6A9}"/>
              </a:ext>
            </a:extLst>
          </p:cNvPr>
          <p:cNvSpPr>
            <a:spLocks noGrp="1"/>
          </p:cNvSpPr>
          <p:nvPr>
            <p:ph type="title"/>
          </p:nvPr>
        </p:nvSpPr>
        <p:spPr>
          <a:xfrm>
            <a:off x="629841" y="273844"/>
            <a:ext cx="7886700" cy="994172"/>
          </a:xfrm>
          <a:prstGeom prst="rect">
            <a:avLst/>
          </a:prstGeom>
        </p:spPr>
        <p:txBody>
          <a:bodyPr lIns="68580" tIns="34290" rIns="68580" bIns="34290"/>
          <a:lstStyle/>
          <a:p>
            <a:r>
              <a:rPr lang="zh-CN" altLang="en-US"/>
              <a:t>单击此处编辑母版标题样式</a:t>
            </a:r>
          </a:p>
        </p:txBody>
      </p:sp>
      <p:sp>
        <p:nvSpPr>
          <p:cNvPr id="3" name="文本占位符 2">
            <a:extLst>
              <a:ext uri="{FF2B5EF4-FFF2-40B4-BE49-F238E27FC236}">
                <a16:creationId xmlns:a16="http://schemas.microsoft.com/office/drawing/2014/main" id="{D7BE325C-F599-496A-896E-1A617A9DF2F0}"/>
              </a:ext>
            </a:extLst>
          </p:cNvPr>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1CE7715-922D-47EB-9621-324F672F2B03}"/>
              </a:ext>
            </a:extLst>
          </p:cNvPr>
          <p:cNvSpPr>
            <a:spLocks noGrp="1"/>
          </p:cNvSpPr>
          <p:nvPr>
            <p:ph sz="half" idx="2"/>
          </p:nvPr>
        </p:nvSpPr>
        <p:spPr>
          <a:xfrm>
            <a:off x="629842" y="1878806"/>
            <a:ext cx="3868340" cy="2763441"/>
          </a:xfrm>
          <a:prstGeom prst="rect">
            <a:avLst/>
          </a:prstGeom>
        </p:spPr>
        <p:txBody>
          <a:bodyPr lIns="68580" tIns="34290" rIns="68580" bIns="3429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41681B1-EB80-4EE4-B29B-E4EEE89D4F07}"/>
              </a:ext>
            </a:extLst>
          </p:cNvPr>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0694A9-D373-4DE8-BD4F-169AEAA2BAC4}"/>
              </a:ext>
            </a:extLst>
          </p:cNvPr>
          <p:cNvSpPr>
            <a:spLocks noGrp="1"/>
          </p:cNvSpPr>
          <p:nvPr>
            <p:ph sz="quarter" idx="4"/>
          </p:nvPr>
        </p:nvSpPr>
        <p:spPr>
          <a:xfrm>
            <a:off x="4629150" y="1878806"/>
            <a:ext cx="3887391" cy="2763441"/>
          </a:xfrm>
          <a:prstGeom prst="rect">
            <a:avLst/>
          </a:prstGeom>
        </p:spPr>
        <p:txBody>
          <a:bodyPr lIns="68580" tIns="34290" rIns="68580" bIns="3429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C480136-8A88-47FA-827D-908B1E7B21C8}"/>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9F041269-311E-4222-AA3E-38ABB4ABBF2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E3E7BAA0-90E1-4FED-B94F-04A8FFFB874B}"/>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032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DD3F12-B318-4BC4-9949-AB598D59E7A9}"/>
              </a:ext>
            </a:extLst>
          </p:cNvPr>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日期占位符 2">
            <a:extLst>
              <a:ext uri="{FF2B5EF4-FFF2-40B4-BE49-F238E27FC236}">
                <a16:creationId xmlns:a16="http://schemas.microsoft.com/office/drawing/2014/main" id="{28A2F82C-3523-41B6-8E56-F96CD5682953}"/>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E037E48-C7FC-48DC-BCC4-07B3AFEAB71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3B507CC7-2C0C-4691-B4A7-548F4ED82E78}"/>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2271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F016D8D-90D4-4B93-933A-B331296D1BCA}"/>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A9918E8-3628-4BB9-9B5D-CEFE6BF0B96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40130E50-A06C-4D5E-B8C9-4623D9BB3B59}"/>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871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A82C53-E399-44EB-A52F-DF956CDD3603}" type="datetime1">
              <a:rPr lang="zh-CN" altLang="en-US" smtClean="0"/>
              <a:t>2025/4/24</a:t>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3052038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3988EF-8259-4DD5-89E3-64E8DC026C4F}"/>
              </a:ext>
            </a:extLst>
          </p:cNvPr>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C1FEF529-2E3C-4E99-9894-D2855753BA69}"/>
              </a:ext>
            </a:extLst>
          </p:cNvPr>
          <p:cNvSpPr>
            <a:spLocks noGrp="1"/>
          </p:cNvSpPr>
          <p:nvPr>
            <p:ph idx="1"/>
          </p:nvPr>
        </p:nvSpPr>
        <p:spPr>
          <a:xfrm>
            <a:off x="3887391" y="740569"/>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8074F01-9F86-4AA0-B04D-C8308D2AABCA}"/>
              </a:ext>
            </a:extLst>
          </p:cNvPr>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683B26-C16C-4894-BF27-4C05D48BA947}"/>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87E9117-150A-45AA-8AEA-E428F1FB69A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EDDE8E5-7568-4EDC-96F2-5CE1254D336C}"/>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1195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4AF8DB-561A-4B18-803B-858A14F9FE1D}"/>
              </a:ext>
            </a:extLst>
          </p:cNvPr>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95D8A6C2-F361-4BE9-A1C8-282859A51DF2}"/>
              </a:ext>
            </a:extLst>
          </p:cNvPr>
          <p:cNvSpPr>
            <a:spLocks noGrp="1"/>
          </p:cNvSpPr>
          <p:nvPr>
            <p:ph type="pic" idx="1"/>
          </p:nvPr>
        </p:nvSpPr>
        <p:spPr>
          <a:xfrm>
            <a:off x="3887391" y="740569"/>
            <a:ext cx="4629150" cy="3655219"/>
          </a:xfrm>
          <a:prstGeom prst="rect">
            <a:avLst/>
          </a:prstGeo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131CF707-39DC-4774-8706-140515002FE4}"/>
              </a:ext>
            </a:extLst>
          </p:cNvPr>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164A820-911E-4972-9EE5-4FEF62916803}"/>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9E881FB-BF49-42BE-B383-3229BD7D09C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CAC430C-74EA-4AAD-8C8B-70933F747B7D}"/>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1266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7C653E-D56C-4685-A396-7C404FA75A5E}"/>
              </a:ext>
            </a:extLst>
          </p:cNvPr>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竖排文字占位符 2">
            <a:extLst>
              <a:ext uri="{FF2B5EF4-FFF2-40B4-BE49-F238E27FC236}">
                <a16:creationId xmlns:a16="http://schemas.microsoft.com/office/drawing/2014/main" id="{9F625FFA-2083-469E-8A4B-F7C18F5047BB}"/>
              </a:ext>
            </a:extLst>
          </p:cNvPr>
          <p:cNvSpPr>
            <a:spLocks noGrp="1"/>
          </p:cNvSpPr>
          <p:nvPr>
            <p:ph type="body" orient="vert" idx="1"/>
          </p:nvPr>
        </p:nvSpPr>
        <p:spPr>
          <a:xfrm>
            <a:off x="628650" y="1369218"/>
            <a:ext cx="7886700" cy="3263504"/>
          </a:xfrm>
          <a:prstGeom prst="rect">
            <a:avLst/>
          </a:prstGeom>
        </p:spPr>
        <p:txBody>
          <a:bodyPr vert="eaVert" lIns="68580" tIns="34290" rIns="68580" bIns="3429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824882-8CC0-4D6B-BBB4-2BB8E82F3908}"/>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2B62FAB6-AAE8-4BBE-9989-5B762D094A3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667B6CA-83AD-4F96-8BF1-47761B7EFF72}"/>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2185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67EE852-D7A7-4FCB-88BA-75640C8D6F8C}"/>
              </a:ext>
            </a:extLst>
          </p:cNvPr>
          <p:cNvSpPr>
            <a:spLocks noGrp="1"/>
          </p:cNvSpPr>
          <p:nvPr>
            <p:ph type="title" orient="vert"/>
          </p:nvPr>
        </p:nvSpPr>
        <p:spPr>
          <a:xfrm>
            <a:off x="6543675" y="273843"/>
            <a:ext cx="1971675" cy="4358879"/>
          </a:xfrm>
          <a:prstGeom prst="rect">
            <a:avLst/>
          </a:prstGeom>
        </p:spPr>
        <p:txBody>
          <a:bodyPr vert="eaVert" lIns="68580" tIns="34290" rIns="68580" bIns="34290"/>
          <a:lstStyle/>
          <a:p>
            <a:r>
              <a:rPr lang="zh-CN" altLang="en-US"/>
              <a:t>单击此处编辑母版标题样式</a:t>
            </a:r>
          </a:p>
        </p:txBody>
      </p:sp>
      <p:sp>
        <p:nvSpPr>
          <p:cNvPr id="3" name="竖排文字占位符 2">
            <a:extLst>
              <a:ext uri="{FF2B5EF4-FFF2-40B4-BE49-F238E27FC236}">
                <a16:creationId xmlns:a16="http://schemas.microsoft.com/office/drawing/2014/main" id="{E86B2CD5-8133-4573-A77A-97C482EF2DA7}"/>
              </a:ext>
            </a:extLst>
          </p:cNvPr>
          <p:cNvSpPr>
            <a:spLocks noGrp="1"/>
          </p:cNvSpPr>
          <p:nvPr>
            <p:ph type="body" orient="vert" idx="1"/>
          </p:nvPr>
        </p:nvSpPr>
        <p:spPr>
          <a:xfrm>
            <a:off x="628650" y="273843"/>
            <a:ext cx="5800725" cy="4358879"/>
          </a:xfrm>
          <a:prstGeom prst="rect">
            <a:avLst/>
          </a:prstGeom>
        </p:spPr>
        <p:txBody>
          <a:bodyPr vert="eaVert" lIns="68580" tIns="34290" rIns="68580" bIns="3429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114C1C-39BA-4A1B-B324-BEB355CD78CC}"/>
              </a:ext>
            </a:extLst>
          </p:cNvPr>
          <p:cNvSpPr>
            <a:spLocks noGrp="1"/>
          </p:cNvSpPr>
          <p:nvPr>
            <p:ph type="dt" sz="half" idx="10"/>
          </p:nvPr>
        </p:nvSpPr>
        <p:spPr/>
        <p:txBody>
          <a:bodyPr/>
          <a:lstStyle/>
          <a:p>
            <a:fld id="{3C33FFFB-4871-4F0C-8C88-09C2CD32D57F}" type="datetimeFigureOut">
              <a:rPr lang="zh-CN" altLang="en-US" smtClean="0">
                <a:solidFill>
                  <a:prstClr val="black">
                    <a:tint val="75000"/>
                  </a:prstClr>
                </a:solidFill>
              </a:rPr>
              <a:pPr/>
              <a:t>2025/4/24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BC843C1-D894-496C-9495-4F11DD118B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C31CB7B-A55D-43E4-BF0C-3AA00CB00D42}"/>
              </a:ext>
            </a:extLst>
          </p:cNvPr>
          <p:cNvSpPr>
            <a:spLocks noGrp="1"/>
          </p:cNvSpPr>
          <p:nvPr>
            <p:ph type="sldNum" sz="quarter" idx="12"/>
          </p:nvPr>
        </p:nvSpPr>
        <p:spPr/>
        <p:txBody>
          <a:bodyPr/>
          <a:lstStyle/>
          <a:p>
            <a:fld id="{52C8F7A6-987B-4F9F-9F81-5EC50A4AA0D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160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14A3806-7E42-451F-9551-8EF0B356BD07}" type="datetime1">
              <a:rPr lang="zh-CN" altLang="en-US" smtClean="0"/>
              <a:t>2025/4/24</a:t>
            </a:fld>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241718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B51097-00FC-4CCB-AE56-E99F139739D7}" type="datetime1">
              <a:rPr lang="zh-CN" altLang="en-US" smtClean="0"/>
              <a:t>2025/4/24</a:t>
            </a:fld>
            <a:endParaRPr lang="zh-CN" altLang="en-US"/>
          </a:p>
        </p:txBody>
      </p:sp>
      <p:sp>
        <p:nvSpPr>
          <p:cNvPr id="8" name="页脚占位符 7"/>
          <p:cNvSpPr>
            <a:spLocks noGrp="1"/>
          </p:cNvSpPr>
          <p:nvPr>
            <p:ph type="ftr" sz="quarter" idx="11"/>
          </p:nvPr>
        </p:nvSpPr>
        <p:spPr/>
        <p:txBody>
          <a:bodyPr/>
          <a:lstStyle/>
          <a:p>
            <a:r>
              <a:rPr lang="en-US" altLang="zh-CN"/>
              <a:t>1</a:t>
            </a:r>
            <a:endParaRPr lang="zh-CN" altLang="en-US"/>
          </a:p>
        </p:txBody>
      </p:sp>
      <p:sp>
        <p:nvSpPr>
          <p:cNvPr id="9" name="灯片编号占位符 8"/>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221243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2F9836D-382C-4920-B396-7090234CE145}" type="datetime1">
              <a:rPr lang="zh-CN" altLang="en-US" smtClean="0"/>
              <a:t>2025/4/24</a:t>
            </a:fld>
            <a:endParaRPr lang="zh-CN" altLang="en-US"/>
          </a:p>
        </p:txBody>
      </p:sp>
      <p:sp>
        <p:nvSpPr>
          <p:cNvPr id="4" name="页脚占位符 3"/>
          <p:cNvSpPr>
            <a:spLocks noGrp="1"/>
          </p:cNvSpPr>
          <p:nvPr>
            <p:ph type="ftr" sz="quarter" idx="11"/>
          </p:nvPr>
        </p:nvSpPr>
        <p:spPr/>
        <p:txBody>
          <a:bodyPr/>
          <a:lstStyle/>
          <a:p>
            <a:r>
              <a:rPr lang="en-US" altLang="zh-CN"/>
              <a:t>1</a:t>
            </a:r>
            <a:endParaRPr lang="zh-CN" altLang="en-US"/>
          </a:p>
        </p:txBody>
      </p:sp>
      <p:sp>
        <p:nvSpPr>
          <p:cNvPr id="5" name="灯片编号占位符 4"/>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168514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020A57-2261-4929-94CF-43F605656395}" type="datetime1">
              <a:rPr lang="zh-CN" altLang="en-US" smtClean="0"/>
              <a:t>2025/4/24</a:t>
            </a:fld>
            <a:endParaRPr lang="zh-CN" altLang="en-US"/>
          </a:p>
        </p:txBody>
      </p:sp>
      <p:sp>
        <p:nvSpPr>
          <p:cNvPr id="3" name="页脚占位符 2"/>
          <p:cNvSpPr>
            <a:spLocks noGrp="1"/>
          </p:cNvSpPr>
          <p:nvPr>
            <p:ph type="ftr" sz="quarter" idx="11"/>
          </p:nvPr>
        </p:nvSpPr>
        <p:spPr/>
        <p:txBody>
          <a:bodyPr/>
          <a:lstStyle/>
          <a:p>
            <a:r>
              <a:rPr lang="en-US" altLang="zh-CN"/>
              <a:t>1</a:t>
            </a:r>
            <a:endParaRPr lang="zh-CN" altLang="en-US"/>
          </a:p>
        </p:txBody>
      </p:sp>
      <p:sp>
        <p:nvSpPr>
          <p:cNvPr id="4" name="灯片编号占位符 3"/>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105926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BBE26C-46CF-49E1-9BE9-CCA56DB063AA}" type="datetime1">
              <a:rPr lang="zh-CN" altLang="en-US" smtClean="0"/>
              <a:t>2025/4/24</a:t>
            </a:fld>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281096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DA982C-F746-4D9F-AA1F-020CF278ABE2}" type="datetime1">
              <a:rPr lang="zh-CN" altLang="en-US" smtClean="0"/>
              <a:t>2025/4/24</a:t>
            </a:fld>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82870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F7F0E107-3363-409D-8FF3-C98711306CD9}" type="datetime1">
              <a:rPr lang="zh-CN" altLang="en-US" smtClean="0"/>
              <a:t>2025/4/24</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r>
              <a:rPr lang="en-US" altLang="zh-CN"/>
              <a:t>1</a:t>
            </a:r>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361EE464-2BC0-4DEC-AAD2-D7D7B3FA7E39}" type="slidenum">
              <a:rPr lang="zh-CN" altLang="en-US" smtClean="0"/>
              <a:t>‹#›</a:t>
            </a:fld>
            <a:endParaRPr lang="zh-CN" altLang="en-US"/>
          </a:p>
        </p:txBody>
      </p:sp>
    </p:spTree>
    <p:extLst>
      <p:ext uri="{BB962C8B-B14F-4D97-AF65-F5344CB8AC3E}">
        <p14:creationId xmlns:p14="http://schemas.microsoft.com/office/powerpoint/2010/main" val="1772336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BB08DAC-4BB7-C76B-B29E-84D148CEB502}"/>
              </a:ext>
            </a:extLst>
          </p:cNvPr>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973546F-79C9-6955-09AA-0699D966F2BD}"/>
              </a:ext>
            </a:extLst>
          </p:cNvPr>
          <p:cNvSpPr>
            <a:spLocks noGrp="1"/>
          </p:cNvSpPr>
          <p:nvPr>
            <p:ph type="body" idx="1"/>
          </p:nvPr>
        </p:nvSpPr>
        <p:spPr>
          <a:xfrm>
            <a:off x="628650" y="1369218"/>
            <a:ext cx="7886700" cy="3263504"/>
          </a:xfrm>
          <a:prstGeom prst="rect">
            <a:avLst/>
          </a:prstGeom>
        </p:spPr>
        <p:txBody>
          <a:bodyPr vert="horz" lIns="68579" tIns="34289" rIns="68579"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4">
            <a:extLst>
              <a:ext uri="{FF2B5EF4-FFF2-40B4-BE49-F238E27FC236}">
                <a16:creationId xmlns:a16="http://schemas.microsoft.com/office/drawing/2014/main" id="{70228FBE-1C71-657B-564D-55F8C0B46FDC}"/>
              </a:ext>
            </a:extLst>
          </p:cNvPr>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r>
              <a:rPr lang="en-US" altLang="zh-CN">
                <a:solidFill>
                  <a:prstClr val="black">
                    <a:tint val="75000"/>
                  </a:prstClr>
                </a:solidFill>
              </a:rPr>
              <a:t>1</a:t>
            </a: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027953D-DA59-72BF-AF00-A1128E0469E3}"/>
              </a:ext>
            </a:extLst>
          </p:cNvPr>
          <p:cNvSpPr>
            <a:spLocks noGrp="1"/>
          </p:cNvSpPr>
          <p:nvPr>
            <p:ph type="sldNum" sz="quarter" idx="4"/>
          </p:nvPr>
        </p:nvSpPr>
        <p:spPr>
          <a:xfrm>
            <a:off x="0" y="4869657"/>
            <a:ext cx="2057400" cy="273844"/>
          </a:xfrm>
          <a:prstGeom prst="rect">
            <a:avLst/>
          </a:prstGeom>
        </p:spPr>
        <p:txBody>
          <a:bodyPr vert="horz" lIns="68579" tIns="34289" rIns="68579" bIns="34289" rtlCol="0" anchor="ctr"/>
          <a:lstStyle>
            <a:lvl1pPr algn="l">
              <a:defRPr sz="900">
                <a:solidFill>
                  <a:schemeClr val="tx1">
                    <a:tint val="75000"/>
                  </a:schemeClr>
                </a:solidFill>
                <a:latin typeface="Times New Roman" panose="02020603050405020304" pitchFamily="18" charset="0"/>
                <a:cs typeface="Times New Roman" panose="02020603050405020304" pitchFamily="18" charset="0"/>
              </a:defRPr>
            </a:lvl1pPr>
          </a:lstStyle>
          <a:p>
            <a:pPr defTabSz="685783"/>
            <a:fld id="{77360B0C-A99B-442D-8B03-D4863A3CF52C}" type="slidenum">
              <a:rPr lang="zh-CN" altLang="en-US" smtClean="0">
                <a:solidFill>
                  <a:prstClr val="black">
                    <a:tint val="75000"/>
                  </a:prstClr>
                </a:solidFill>
              </a:rPr>
              <a:pPr defTabSz="685783"/>
              <a:t>‹#›</a:t>
            </a:fld>
            <a:endParaRPr lang="zh-CN" altLang="en-US" dirty="0">
              <a:solidFill>
                <a:prstClr val="black">
                  <a:tint val="75000"/>
                </a:prstClr>
              </a:solidFill>
            </a:endParaRPr>
          </a:p>
        </p:txBody>
      </p:sp>
      <p:pic>
        <p:nvPicPr>
          <p:cNvPr id="7" name="图片 6">
            <a:extLst>
              <a:ext uri="{FF2B5EF4-FFF2-40B4-BE49-F238E27FC236}">
                <a16:creationId xmlns:a16="http://schemas.microsoft.com/office/drawing/2014/main" id="{89BB4333-BEE1-6A2C-9E95-A35D2E539C26}"/>
              </a:ext>
            </a:extLst>
          </p:cNvPr>
          <p:cNvPicPr>
            <a:picLocks noChangeAspect="1"/>
          </p:cNvPicPr>
          <p:nvPr userDrawn="1"/>
        </p:nvPicPr>
        <p:blipFill rotWithShape="1">
          <a:blip r:embed="rId13"/>
          <a:srcRect t="13805" r="3774" b="6633"/>
          <a:stretch/>
        </p:blipFill>
        <p:spPr>
          <a:xfrm>
            <a:off x="125292" y="87075"/>
            <a:ext cx="2565155" cy="687058"/>
          </a:xfrm>
          <a:prstGeom prst="rect">
            <a:avLst/>
          </a:prstGeom>
        </p:spPr>
      </p:pic>
      <p:cxnSp>
        <p:nvCxnSpPr>
          <p:cNvPr id="8" name="直接连接符 7">
            <a:extLst>
              <a:ext uri="{FF2B5EF4-FFF2-40B4-BE49-F238E27FC236}">
                <a16:creationId xmlns:a16="http://schemas.microsoft.com/office/drawing/2014/main" id="{71309082-241A-A37B-24A5-43B98F50FB6F}"/>
              </a:ext>
            </a:extLst>
          </p:cNvPr>
          <p:cNvCxnSpPr/>
          <p:nvPr userDrawn="1"/>
        </p:nvCxnSpPr>
        <p:spPr>
          <a:xfrm>
            <a:off x="2743201" y="650081"/>
            <a:ext cx="6315075" cy="0"/>
          </a:xfrm>
          <a:prstGeom prst="line">
            <a:avLst/>
          </a:prstGeom>
          <a:ln w="57150" cmpd="thinThick">
            <a:gradFill flip="none" rotWithShape="1">
              <a:gsLst>
                <a:gs pos="0">
                  <a:srgbClr val="1373BA"/>
                </a:gs>
                <a:gs pos="100000">
                  <a:srgbClr val="00B0F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44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6C9224D-4F34-4910-B99B-AD5C836CD722}"/>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3C33FFFB-4871-4F0C-8C88-09C2CD32D57F}" type="datetimeFigureOut">
              <a:rPr lang="zh-CN" altLang="en-US" smtClean="0">
                <a:solidFill>
                  <a:prstClr val="black">
                    <a:tint val="75000"/>
                  </a:prstClr>
                </a:solidFill>
              </a:rPr>
              <a:pPr defTabSz="685800"/>
              <a:t>2025/4/24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91DF6A3-AFEF-4C3B-BA05-2D5A780D7E5C}"/>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E95C058-A12B-4456-BA95-3D96ADF7DB79}"/>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2C8F7A6-987B-4F9F-9F81-5EC50A4AA0DD}" type="slidenum">
              <a:rPr lang="zh-CN" altLang="en-US" smtClean="0">
                <a:solidFill>
                  <a:prstClr val="black">
                    <a:tint val="75000"/>
                  </a:prstClr>
                </a:solidFill>
              </a:rPr>
              <a:pPr defTabSz="685800"/>
              <a:t>‹#›</a:t>
            </a:fld>
            <a:endParaRPr lang="zh-CN" altLang="en-US">
              <a:solidFill>
                <a:prstClr val="black">
                  <a:tint val="75000"/>
                </a:prstClr>
              </a:solidFill>
            </a:endParaRPr>
          </a:p>
        </p:txBody>
      </p:sp>
      <p:cxnSp>
        <p:nvCxnSpPr>
          <p:cNvPr id="7" name="直接连接符 6">
            <a:extLst>
              <a:ext uri="{FF2B5EF4-FFF2-40B4-BE49-F238E27FC236}">
                <a16:creationId xmlns:a16="http://schemas.microsoft.com/office/drawing/2014/main" id="{100C69E4-6875-480B-BF50-1BA4DC85CA4A}"/>
              </a:ext>
            </a:extLst>
          </p:cNvPr>
          <p:cNvCxnSpPr>
            <a:cxnSpLocks/>
          </p:cNvCxnSpPr>
          <p:nvPr userDrawn="1"/>
        </p:nvCxnSpPr>
        <p:spPr>
          <a:xfrm>
            <a:off x="576420" y="545981"/>
            <a:ext cx="8438993" cy="0"/>
          </a:xfrm>
          <a:prstGeom prst="line">
            <a:avLst/>
          </a:prstGeom>
          <a:ln w="63500" cmpd="thickThin">
            <a:solidFill>
              <a:srgbClr val="CB0101"/>
            </a:solidFill>
          </a:ln>
        </p:spPr>
        <p:style>
          <a:lnRef idx="1">
            <a:schemeClr val="accent1"/>
          </a:lnRef>
          <a:fillRef idx="0">
            <a:schemeClr val="accent1"/>
          </a:fillRef>
          <a:effectRef idx="0">
            <a:schemeClr val="accent1"/>
          </a:effectRef>
          <a:fontRef idx="minor">
            <a:schemeClr val="tx1"/>
          </a:fontRef>
        </p:style>
      </p:cxnSp>
      <p:pic>
        <p:nvPicPr>
          <p:cNvPr id="11" name="图片 10" descr="图标&#10;&#10;描述已自动生成">
            <a:extLst>
              <a:ext uri="{FF2B5EF4-FFF2-40B4-BE49-F238E27FC236}">
                <a16:creationId xmlns:a16="http://schemas.microsoft.com/office/drawing/2014/main" id="{1678DA28-DE1F-47A7-98EE-931CCF71B9B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2855" y="46434"/>
            <a:ext cx="543565" cy="530717"/>
          </a:xfrm>
          <a:prstGeom prst="rect">
            <a:avLst/>
          </a:prstGeom>
        </p:spPr>
      </p:pic>
    </p:spTree>
    <p:extLst>
      <p:ext uri="{BB962C8B-B14F-4D97-AF65-F5344CB8AC3E}">
        <p14:creationId xmlns:p14="http://schemas.microsoft.com/office/powerpoint/2010/main" val="1479565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tif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6000"/>
            <a:lum/>
            <a:extLst>
              <a:ext uri="{BEBA8EAE-BF5A-486C-A8C5-ECC9F3942E4B}">
                <a14:imgProps xmlns:a14="http://schemas.microsoft.com/office/drawing/2010/main">
                  <a14:imgLayer r:embed="rId4">
                    <a14:imgEffect>
                      <a14:saturation sat="2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
                    </a14:imgEffect>
                    <a14:imgEffect>
                      <a14:brightnessContrast bright="-3000" contrast="8000"/>
                    </a14:imgEffect>
                  </a14:imgLayer>
                </a14:imgProps>
              </a:ext>
              <a:ext uri="{28A0092B-C50C-407E-A947-70E740481C1C}">
                <a14:useLocalDpi xmlns:a14="http://schemas.microsoft.com/office/drawing/2010/main" val="0"/>
              </a:ext>
            </a:extLst>
          </a:blip>
          <a:srcRect/>
          <a:stretch>
            <a:fillRect/>
          </a:stretch>
        </p:blipFill>
        <p:spPr bwMode="auto">
          <a:xfrm>
            <a:off x="1" y="1"/>
            <a:ext cx="3173904" cy="864908"/>
          </a:xfrm>
          <a:prstGeom prst="rect">
            <a:avLst/>
          </a:prstGeom>
          <a:noFill/>
          <a:ln>
            <a:noFill/>
          </a:ln>
          <a:effectLst>
            <a:outerShdw sx="1000" sy="1000" algn="ctr" rotWithShape="0">
              <a:schemeClr val="bg2"/>
            </a:outerShdw>
          </a:effectLst>
        </p:spPr>
      </p:pic>
      <p:sp>
        <p:nvSpPr>
          <p:cNvPr id="9" name="文本框 8">
            <a:extLst>
              <a:ext uri="{FF2B5EF4-FFF2-40B4-BE49-F238E27FC236}">
                <a16:creationId xmlns:a16="http://schemas.microsoft.com/office/drawing/2014/main" id="{3B65C4C2-CAB3-5489-CB46-6D0AB97F5BAE}"/>
              </a:ext>
            </a:extLst>
          </p:cNvPr>
          <p:cNvSpPr txBox="1"/>
          <p:nvPr/>
        </p:nvSpPr>
        <p:spPr>
          <a:xfrm>
            <a:off x="224456" y="1331849"/>
            <a:ext cx="8763232" cy="1107994"/>
          </a:xfrm>
          <a:prstGeom prst="rect">
            <a:avLst/>
          </a:prstGeom>
          <a:noFill/>
        </p:spPr>
        <p:txBody>
          <a:bodyPr wrap="square" lIns="68577" tIns="34289" rIns="68577" bIns="34289">
            <a:spAutoFit/>
          </a:bodyPr>
          <a:lstStyle/>
          <a:p>
            <a:pPr algn="ctr" defTabSz="685766">
              <a:lnSpc>
                <a:spcPts val="2700"/>
              </a:lnSpc>
            </a:pPr>
            <a:r>
              <a:rPr lang="en-US" altLang="zh-CN" sz="2400" b="1" dirty="0">
                <a:solidFill>
                  <a:srgbClr val="AC2624"/>
                </a:solidFill>
                <a:latin typeface="Arial" panose="020B0604020202020204" pitchFamily="34" charset="0"/>
                <a:cs typeface="Arial" panose="020B0604020202020204" pitchFamily="34" charset="0"/>
              </a:rPr>
              <a:t>Fracture-pore </a:t>
            </a:r>
            <a:r>
              <a:rPr lang="en-US" altLang="zh-CN" sz="2400" b="1" dirty="0" err="1">
                <a:solidFill>
                  <a:srgbClr val="AC2624"/>
                </a:solidFill>
                <a:latin typeface="Arial" panose="020B0604020202020204" pitchFamily="34" charset="0"/>
                <a:cs typeface="Arial" panose="020B0604020202020204" pitchFamily="34" charset="0"/>
              </a:rPr>
              <a:t>facies</a:t>
            </a:r>
            <a:r>
              <a:rPr lang="en-US" altLang="zh-CN" sz="2400" b="1" dirty="0">
                <a:solidFill>
                  <a:srgbClr val="AC2624"/>
                </a:solidFill>
                <a:latin typeface="Arial" panose="020B0604020202020204" pitchFamily="34" charset="0"/>
                <a:cs typeface="Arial" panose="020B0604020202020204" pitchFamily="34" charset="0"/>
              </a:rPr>
              <a:t> types and enrichment models of shale oil (tight oil)- A case study of </a:t>
            </a:r>
            <a:r>
              <a:rPr lang="en-US" altLang="zh-CN" sz="2400" b="1" dirty="0" err="1">
                <a:solidFill>
                  <a:srgbClr val="AC2624"/>
                </a:solidFill>
                <a:latin typeface="Arial" panose="020B0604020202020204" pitchFamily="34" charset="0"/>
                <a:cs typeface="Arial" panose="020B0604020202020204" pitchFamily="34" charset="0"/>
              </a:rPr>
              <a:t>Lucaogou</a:t>
            </a:r>
            <a:r>
              <a:rPr lang="en-US" altLang="zh-CN" sz="2400" b="1" dirty="0">
                <a:solidFill>
                  <a:srgbClr val="AC2624"/>
                </a:solidFill>
                <a:latin typeface="Arial" panose="020B0604020202020204" pitchFamily="34" charset="0"/>
                <a:cs typeface="Arial" panose="020B0604020202020204" pitchFamily="34" charset="0"/>
              </a:rPr>
              <a:t> Formation in </a:t>
            </a:r>
            <a:r>
              <a:rPr lang="en-US" altLang="zh-CN" sz="2400" b="1" dirty="0" err="1">
                <a:solidFill>
                  <a:srgbClr val="AC2624"/>
                </a:solidFill>
                <a:latin typeface="Arial" panose="020B0604020202020204" pitchFamily="34" charset="0"/>
                <a:cs typeface="Arial" panose="020B0604020202020204" pitchFamily="34" charset="0"/>
              </a:rPr>
              <a:t>Jimusaer</a:t>
            </a:r>
            <a:r>
              <a:rPr lang="en-US" altLang="zh-CN" sz="2400" b="1" dirty="0">
                <a:solidFill>
                  <a:srgbClr val="AC2624"/>
                </a:solidFill>
                <a:latin typeface="Arial" panose="020B0604020202020204" pitchFamily="34" charset="0"/>
                <a:cs typeface="Arial" panose="020B0604020202020204" pitchFamily="34" charset="0"/>
              </a:rPr>
              <a:t> Sag, </a:t>
            </a:r>
            <a:r>
              <a:rPr lang="en-US" altLang="zh-CN" sz="2400" b="1" dirty="0" err="1">
                <a:solidFill>
                  <a:srgbClr val="AC2624"/>
                </a:solidFill>
                <a:latin typeface="Arial" panose="020B0604020202020204" pitchFamily="34" charset="0"/>
                <a:cs typeface="Arial" panose="020B0604020202020204" pitchFamily="34" charset="0"/>
              </a:rPr>
              <a:t>Junggar</a:t>
            </a:r>
            <a:r>
              <a:rPr lang="en-US" altLang="zh-CN" sz="2400" b="1" dirty="0">
                <a:solidFill>
                  <a:srgbClr val="AC2624"/>
                </a:solidFill>
                <a:latin typeface="Arial" panose="020B0604020202020204" pitchFamily="34" charset="0"/>
                <a:cs typeface="Arial" panose="020B0604020202020204" pitchFamily="34" charset="0"/>
              </a:rPr>
              <a:t> Basin, China</a:t>
            </a:r>
          </a:p>
        </p:txBody>
      </p:sp>
      <p:sp>
        <p:nvSpPr>
          <p:cNvPr id="17" name="文本框 16">
            <a:extLst>
              <a:ext uri="{FF2B5EF4-FFF2-40B4-BE49-F238E27FC236}">
                <a16:creationId xmlns:a16="http://schemas.microsoft.com/office/drawing/2014/main" id="{23476550-7683-5FC4-BDC7-D200A61093DD}"/>
              </a:ext>
            </a:extLst>
          </p:cNvPr>
          <p:cNvSpPr txBox="1"/>
          <p:nvPr/>
        </p:nvSpPr>
        <p:spPr>
          <a:xfrm>
            <a:off x="125293" y="975526"/>
            <a:ext cx="8961559" cy="300080"/>
          </a:xfrm>
          <a:prstGeom prst="rect">
            <a:avLst/>
          </a:prstGeom>
          <a:noFill/>
        </p:spPr>
        <p:txBody>
          <a:bodyPr wrap="square" lIns="68577" tIns="34289" rIns="68577" bIns="34289">
            <a:spAutoFit/>
          </a:bodyPr>
          <a:lstStyle/>
          <a:p>
            <a:pPr marL="809960" indent="-809960" defTabSz="685766"/>
            <a:r>
              <a:rPr lang="en-US" altLang="zh-CN" sz="1500" b="1" dirty="0">
                <a:solidFill>
                  <a:srgbClr val="1373BA"/>
                </a:solidFill>
                <a:latin typeface="Arial" panose="020B0604020202020204" pitchFamily="34" charset="0"/>
                <a:cs typeface="Arial" panose="020B0604020202020204" pitchFamily="34" charset="0"/>
              </a:rPr>
              <a:t>ERE1.1   Energy, Resources and the Environment-Open session</a:t>
            </a:r>
            <a:endParaRPr lang="zh-CN" altLang="en-US" sz="1500" b="1" dirty="0">
              <a:solidFill>
                <a:srgbClr val="1373BA"/>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DC221EC1-D070-6582-652D-50779B184069}"/>
              </a:ext>
            </a:extLst>
          </p:cNvPr>
          <p:cNvSpPr txBox="1"/>
          <p:nvPr/>
        </p:nvSpPr>
        <p:spPr>
          <a:xfrm>
            <a:off x="3871913" y="2571751"/>
            <a:ext cx="1228725" cy="288539"/>
          </a:xfrm>
          <a:prstGeom prst="rect">
            <a:avLst/>
          </a:prstGeom>
          <a:noFill/>
        </p:spPr>
        <p:txBody>
          <a:bodyPr wrap="square" lIns="68577" tIns="34289" rIns="68577" bIns="34289">
            <a:spAutoFit/>
          </a:bodyPr>
          <a:lstStyle/>
          <a:p>
            <a:pPr algn="ctr" defTabSz="685766"/>
            <a:r>
              <a:rPr lang="en-US" altLang="zh-CN" sz="1400" b="1" dirty="0">
                <a:solidFill>
                  <a:srgbClr val="AC2624"/>
                </a:solidFill>
                <a:latin typeface="Arial" panose="020B0604020202020204" pitchFamily="34" charset="0"/>
                <a:cs typeface="Arial" panose="020B0604020202020204" pitchFamily="34" charset="0"/>
              </a:rPr>
              <a:t>EGU25-9068</a:t>
            </a:r>
            <a:endParaRPr lang="zh-CN" altLang="en-US" sz="1400" b="1" dirty="0">
              <a:solidFill>
                <a:srgbClr val="AC2624"/>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A51017F1-9EA3-DB49-D5AB-0B85AA47EBAE}"/>
              </a:ext>
            </a:extLst>
          </p:cNvPr>
          <p:cNvSpPr txBox="1"/>
          <p:nvPr/>
        </p:nvSpPr>
        <p:spPr>
          <a:xfrm>
            <a:off x="2200275" y="2859782"/>
            <a:ext cx="4572000" cy="1928733"/>
          </a:xfrm>
          <a:prstGeom prst="rect">
            <a:avLst/>
          </a:prstGeom>
          <a:noFill/>
        </p:spPr>
        <p:txBody>
          <a:bodyPr wrap="square" lIns="68577" tIns="34289" rIns="68577" bIns="34289">
            <a:spAutoFit/>
          </a:bodyPr>
          <a:lstStyle/>
          <a:p>
            <a:pPr algn="ctr" defTabSz="685766">
              <a:lnSpc>
                <a:spcPts val="2850"/>
              </a:lnSpc>
            </a:pPr>
            <a:r>
              <a:rPr lang="en-US" altLang="zh-CN" sz="1500" b="1" dirty="0">
                <a:solidFill>
                  <a:srgbClr val="AC2624"/>
                </a:solidFill>
                <a:latin typeface="Arial" panose="020B0604020202020204" pitchFamily="34" charset="0"/>
                <a:cs typeface="Arial" panose="020B0604020202020204" pitchFamily="34" charset="0"/>
              </a:rPr>
              <a:t>Presenting author: </a:t>
            </a:r>
            <a:r>
              <a:rPr lang="en-US" altLang="zh-CN" sz="1500" b="1" dirty="0" err="1">
                <a:solidFill>
                  <a:srgbClr val="AC2624"/>
                </a:solidFill>
                <a:latin typeface="Arial" panose="020B0604020202020204" pitchFamily="34" charset="0"/>
                <a:cs typeface="Arial" panose="020B0604020202020204" pitchFamily="34" charset="0"/>
              </a:rPr>
              <a:t>Zeyuan</a:t>
            </a:r>
            <a:r>
              <a:rPr lang="en-US" altLang="zh-CN" sz="1500" b="1" dirty="0">
                <a:solidFill>
                  <a:srgbClr val="AC2624"/>
                </a:solidFill>
                <a:latin typeface="Arial" panose="020B0604020202020204" pitchFamily="34" charset="0"/>
                <a:cs typeface="Arial" panose="020B0604020202020204" pitchFamily="34" charset="0"/>
              </a:rPr>
              <a:t> Zhang</a:t>
            </a:r>
          </a:p>
          <a:p>
            <a:pPr algn="ctr" defTabSz="685766">
              <a:lnSpc>
                <a:spcPts val="2850"/>
              </a:lnSpc>
            </a:pPr>
            <a:r>
              <a:rPr lang="en-US" altLang="zh-CN" sz="1500" b="1" dirty="0">
                <a:solidFill>
                  <a:srgbClr val="AC2624"/>
                </a:solidFill>
                <a:latin typeface="Arial" panose="020B0604020202020204" pitchFamily="34" charset="0"/>
                <a:cs typeface="Arial" panose="020B0604020202020204" pitchFamily="34" charset="0"/>
              </a:rPr>
              <a:t>Co-authors: </a:t>
            </a:r>
            <a:r>
              <a:rPr lang="en-US" altLang="zh-CN" sz="1500" b="1" dirty="0" err="1">
                <a:solidFill>
                  <a:srgbClr val="AC2624"/>
                </a:solidFill>
                <a:latin typeface="Arial" panose="020B0604020202020204" pitchFamily="34" charset="0"/>
                <a:cs typeface="Arial" panose="020B0604020202020204" pitchFamily="34" charset="0"/>
              </a:rPr>
              <a:t>Rrof</a:t>
            </a:r>
            <a:r>
              <a:rPr lang="en-US" altLang="zh-CN" sz="1500" b="1" dirty="0">
                <a:solidFill>
                  <a:srgbClr val="AC2624"/>
                </a:solidFill>
                <a:latin typeface="Arial" panose="020B0604020202020204" pitchFamily="34" charset="0"/>
                <a:cs typeface="Arial" panose="020B0604020202020204" pitchFamily="34" charset="0"/>
              </a:rPr>
              <a:t>. Min Wang, </a:t>
            </a:r>
            <a:r>
              <a:rPr lang="en-US" altLang="zh-CN" sz="1500" b="1" dirty="0" err="1">
                <a:solidFill>
                  <a:srgbClr val="AC2624"/>
                </a:solidFill>
                <a:latin typeface="Arial" panose="020B0604020202020204" pitchFamily="34" charset="0"/>
                <a:cs typeface="Arial" panose="020B0604020202020204" pitchFamily="34" charset="0"/>
              </a:rPr>
              <a:t>Rrof</a:t>
            </a:r>
            <a:r>
              <a:rPr lang="en-US" altLang="zh-CN" sz="1500" b="1" dirty="0">
                <a:solidFill>
                  <a:srgbClr val="AC2624"/>
                </a:solidFill>
                <a:latin typeface="Arial" panose="020B0604020202020204" pitchFamily="34" charset="0"/>
                <a:cs typeface="Arial" panose="020B0604020202020204" pitchFamily="34" charset="0"/>
              </a:rPr>
              <a:t>. </a:t>
            </a:r>
            <a:r>
              <a:rPr lang="en-US" altLang="zh-CN" sz="1500" b="1" dirty="0" err="1">
                <a:solidFill>
                  <a:srgbClr val="AC2624"/>
                </a:solidFill>
                <a:latin typeface="Arial" panose="020B0604020202020204" pitchFamily="34" charset="0"/>
                <a:cs typeface="Arial" panose="020B0604020202020204" pitchFamily="34" charset="0"/>
              </a:rPr>
              <a:t>Qun</a:t>
            </a:r>
            <a:r>
              <a:rPr lang="en-US" altLang="zh-CN" sz="1500" b="1" dirty="0">
                <a:solidFill>
                  <a:srgbClr val="AC2624"/>
                </a:solidFill>
                <a:latin typeface="Arial" panose="020B0604020202020204" pitchFamily="34" charset="0"/>
                <a:cs typeface="Arial" panose="020B0604020202020204" pitchFamily="34" charset="0"/>
              </a:rPr>
              <a:t> </a:t>
            </a:r>
            <a:r>
              <a:rPr lang="en-US" altLang="zh-CN" sz="1500" b="1" dirty="0" err="1">
                <a:solidFill>
                  <a:srgbClr val="AC2624"/>
                </a:solidFill>
                <a:latin typeface="Arial" panose="020B0604020202020204" pitchFamily="34" charset="0"/>
                <a:cs typeface="Arial" panose="020B0604020202020204" pitchFamily="34" charset="0"/>
              </a:rPr>
              <a:t>Luo</a:t>
            </a:r>
            <a:endParaRPr lang="en-US" altLang="zh-CN" sz="1500" b="1" dirty="0">
              <a:solidFill>
                <a:srgbClr val="AC2624"/>
              </a:solidFill>
              <a:latin typeface="Arial" panose="020B0604020202020204" pitchFamily="34" charset="0"/>
              <a:cs typeface="Arial" panose="020B0604020202020204" pitchFamily="34" charset="0"/>
            </a:endParaRPr>
          </a:p>
          <a:p>
            <a:pPr algn="ctr" defTabSz="685766">
              <a:lnSpc>
                <a:spcPts val="2850"/>
              </a:lnSpc>
            </a:pPr>
            <a:r>
              <a:rPr lang="en-US" altLang="zh-CN" sz="1500" b="1" dirty="0">
                <a:solidFill>
                  <a:srgbClr val="AC2624"/>
                </a:solidFill>
                <a:latin typeface="Arial" panose="020B0604020202020204" pitchFamily="34" charset="0"/>
                <a:cs typeface="Arial" panose="020B0604020202020204" pitchFamily="34" charset="0"/>
              </a:rPr>
              <a:t>School of Geosciences</a:t>
            </a:r>
          </a:p>
          <a:p>
            <a:pPr algn="ctr" defTabSz="685766">
              <a:lnSpc>
                <a:spcPts val="2850"/>
              </a:lnSpc>
            </a:pPr>
            <a:r>
              <a:rPr lang="en-US" altLang="zh-CN" sz="1500" b="1" dirty="0">
                <a:solidFill>
                  <a:srgbClr val="AC2624"/>
                </a:solidFill>
                <a:latin typeface="Arial" panose="020B0604020202020204" pitchFamily="34" charset="0"/>
                <a:cs typeface="Arial" panose="020B0604020202020204" pitchFamily="34" charset="0"/>
              </a:rPr>
              <a:t>China University of Petroleum (East China)</a:t>
            </a:r>
          </a:p>
          <a:p>
            <a:pPr algn="ctr" defTabSz="685766">
              <a:lnSpc>
                <a:spcPts val="2850"/>
              </a:lnSpc>
            </a:pPr>
            <a:r>
              <a:rPr lang="en-US" altLang="zh-CN" sz="1500" b="1" dirty="0">
                <a:solidFill>
                  <a:srgbClr val="AC2624"/>
                </a:solidFill>
                <a:latin typeface="Arial" panose="020B0604020202020204" pitchFamily="34" charset="0"/>
                <a:cs typeface="Arial" panose="020B0604020202020204" pitchFamily="34" charset="0"/>
              </a:rPr>
              <a:t>28 April 2025</a:t>
            </a:r>
            <a:endParaRPr lang="zh-CN" altLang="en-US" sz="1500" b="1" dirty="0">
              <a:solidFill>
                <a:srgbClr val="AC2624"/>
              </a:solidFill>
              <a:latin typeface="Arial" panose="020B0604020202020204" pitchFamily="34" charset="0"/>
              <a:cs typeface="Arial" panose="020B0604020202020204" pitchFamily="34" charset="0"/>
            </a:endParaRPr>
          </a:p>
        </p:txBody>
      </p:sp>
      <p:pic>
        <p:nvPicPr>
          <p:cNvPr id="2" name="图片 1">
            <a:extLst>
              <a:ext uri="{FF2B5EF4-FFF2-40B4-BE49-F238E27FC236}">
                <a16:creationId xmlns:a16="http://schemas.microsoft.com/office/drawing/2014/main" id="{F061869F-E013-4840-A42B-0F1C798D2922}"/>
              </a:ext>
            </a:extLst>
          </p:cNvPr>
          <p:cNvPicPr>
            <a:picLocks noChangeAspect="1"/>
          </p:cNvPicPr>
          <p:nvPr/>
        </p:nvPicPr>
        <p:blipFill>
          <a:blip r:embed="rId7"/>
          <a:stretch>
            <a:fillRect/>
          </a:stretch>
        </p:blipFill>
        <p:spPr>
          <a:xfrm>
            <a:off x="7884368" y="3380824"/>
            <a:ext cx="1259632" cy="1762676"/>
          </a:xfrm>
          <a:prstGeom prst="rect">
            <a:avLst/>
          </a:prstGeom>
        </p:spPr>
      </p:pic>
    </p:spTree>
    <p:extLst>
      <p:ext uri="{BB962C8B-B14F-4D97-AF65-F5344CB8AC3E}">
        <p14:creationId xmlns:p14="http://schemas.microsoft.com/office/powerpoint/2010/main" val="214287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298376" cy="273844"/>
          </a:xfrm>
        </p:spPr>
        <p:txBody>
          <a:bodyPr/>
          <a:lstStyle/>
          <a:p>
            <a:r>
              <a:rPr lang="en-US" altLang="zh-CN" dirty="0"/>
              <a:t>9</a:t>
            </a:r>
            <a:endParaRPr lang="zh-CN" altLang="en-US" dirty="0"/>
          </a:p>
        </p:txBody>
      </p:sp>
      <p:sp>
        <p:nvSpPr>
          <p:cNvPr id="14" name="矩形 13"/>
          <p:cNvSpPr/>
          <p:nvPr/>
        </p:nvSpPr>
        <p:spPr>
          <a:xfrm>
            <a:off x="456107" y="1124967"/>
            <a:ext cx="8447681" cy="1107988"/>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Type I fracture-pore facies are characterized by abundant macro- to meso-scale fractures with well-developed porosity; Type II facies exhibit favorable development of micro- to small-scale fractures; Type III facies display low fracture density, manifesting as sparse microfractures or an absence of fracturing.</a:t>
            </a:r>
          </a:p>
        </p:txBody>
      </p:sp>
      <p:sp>
        <p:nvSpPr>
          <p:cNvPr id="15" name="文本框 16">
            <a:extLst>
              <a:ext uri="{FF2B5EF4-FFF2-40B4-BE49-F238E27FC236}">
                <a16:creationId xmlns:a16="http://schemas.microsoft.com/office/drawing/2014/main" id="{11D42AA4-42D5-3132-C229-41F7147A432D}"/>
              </a:ext>
            </a:extLst>
          </p:cNvPr>
          <p:cNvSpPr txBox="1"/>
          <p:nvPr/>
        </p:nvSpPr>
        <p:spPr>
          <a:xfrm>
            <a:off x="264645" y="729904"/>
            <a:ext cx="8208912" cy="430879"/>
          </a:xfrm>
          <a:prstGeom prst="rect">
            <a:avLst/>
          </a:prstGeom>
          <a:noFill/>
        </p:spPr>
        <p:txBody>
          <a:bodyPr wrap="square" lIns="121912" tIns="60956" rIns="121912" bIns="60956" rtlCol="0">
            <a:spAutoFit/>
          </a:bodyPr>
          <a:lstStyle/>
          <a:p>
            <a:pPr defTabSz="1219080"/>
            <a:r>
              <a:rPr lang="en-US" altLang="zh-CN" sz="2000" b="1" dirty="0">
                <a:solidFill>
                  <a:srgbClr val="FF0000"/>
                </a:solidFill>
                <a:latin typeface="Arial" panose="020B0604020202020204" pitchFamily="34" charset="0"/>
                <a:cs typeface="Arial" panose="020B0604020202020204" pitchFamily="34" charset="0"/>
              </a:rPr>
              <a:t>2. Petrophysical characteristics of different fracture-pore facies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4880308" y="71823"/>
            <a:ext cx="4201063"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Results and Discussion</a:t>
            </a:r>
          </a:p>
        </p:txBody>
      </p:sp>
      <p:grpSp>
        <p:nvGrpSpPr>
          <p:cNvPr id="3" name="组合 2">
            <a:extLst>
              <a:ext uri="{FF2B5EF4-FFF2-40B4-BE49-F238E27FC236}">
                <a16:creationId xmlns:a16="http://schemas.microsoft.com/office/drawing/2014/main" id="{CE825B5E-BD61-4BEF-B5A0-D6423B0A6491}"/>
              </a:ext>
            </a:extLst>
          </p:cNvPr>
          <p:cNvGrpSpPr/>
          <p:nvPr/>
        </p:nvGrpSpPr>
        <p:grpSpPr>
          <a:xfrm>
            <a:off x="516486" y="2268771"/>
            <a:ext cx="8172995" cy="2600325"/>
            <a:chOff x="538687" y="2203673"/>
            <a:chExt cx="8172995" cy="2600325"/>
          </a:xfrm>
        </p:grpSpPr>
        <p:pic>
          <p:nvPicPr>
            <p:cNvPr id="23" name="图片 4">
              <a:extLst>
                <a:ext uri="{FF2B5EF4-FFF2-40B4-BE49-F238E27FC236}">
                  <a16:creationId xmlns:a16="http://schemas.microsoft.com/office/drawing/2014/main" id="{ADD88866-3B10-4D67-AD02-03682CC6A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3674"/>
              <a:ext cx="4139682" cy="260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5">
              <a:extLst>
                <a:ext uri="{FF2B5EF4-FFF2-40B4-BE49-F238E27FC236}">
                  <a16:creationId xmlns:a16="http://schemas.microsoft.com/office/drawing/2014/main" id="{7C2D9124-B3E8-4DAB-A1EC-65AA27D15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687" y="2203674"/>
              <a:ext cx="3853381" cy="260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a:extLst>
                <a:ext uri="{FF2B5EF4-FFF2-40B4-BE49-F238E27FC236}">
                  <a16:creationId xmlns:a16="http://schemas.microsoft.com/office/drawing/2014/main" id="{EAA9BAD4-9A67-42B2-AC3B-7B77A4096BE2}"/>
                </a:ext>
              </a:extLst>
            </p:cNvPr>
            <p:cNvSpPr/>
            <p:nvPr/>
          </p:nvSpPr>
          <p:spPr bwMode="auto">
            <a:xfrm>
              <a:off x="4158187" y="2203673"/>
              <a:ext cx="233363" cy="201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a</a:t>
              </a:r>
            </a:p>
          </p:txBody>
        </p:sp>
        <p:sp>
          <p:nvSpPr>
            <p:cNvPr id="38" name="矩形 37">
              <a:extLst>
                <a:ext uri="{FF2B5EF4-FFF2-40B4-BE49-F238E27FC236}">
                  <a16:creationId xmlns:a16="http://schemas.microsoft.com/office/drawing/2014/main" id="{A967A390-185C-44DA-8E14-2128FE4A92EE}"/>
                </a:ext>
              </a:extLst>
            </p:cNvPr>
            <p:cNvSpPr/>
            <p:nvPr/>
          </p:nvSpPr>
          <p:spPr bwMode="auto">
            <a:xfrm>
              <a:off x="8473557" y="2203673"/>
              <a:ext cx="236537" cy="201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b</a:t>
              </a:r>
            </a:p>
          </p:txBody>
        </p:sp>
      </p:grpSp>
    </p:spTree>
    <p:extLst>
      <p:ext uri="{BB962C8B-B14F-4D97-AF65-F5344CB8AC3E}">
        <p14:creationId xmlns:p14="http://schemas.microsoft.com/office/powerpoint/2010/main" val="400432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64170"/>
            <a:ext cx="9144000" cy="699542"/>
            <a:chOff x="0" y="12787"/>
            <a:chExt cx="9144000" cy="699542"/>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7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395536" cy="273844"/>
          </a:xfrm>
        </p:spPr>
        <p:txBody>
          <a:bodyPr/>
          <a:lstStyle/>
          <a:p>
            <a:r>
              <a:rPr lang="en-US" altLang="zh-CN" dirty="0"/>
              <a:t>10</a:t>
            </a:r>
            <a:endParaRPr lang="zh-CN" altLang="en-US" dirty="0"/>
          </a:p>
        </p:txBody>
      </p:sp>
      <p:sp>
        <p:nvSpPr>
          <p:cNvPr id="14" name="矩形 13"/>
          <p:cNvSpPr/>
          <p:nvPr/>
        </p:nvSpPr>
        <p:spPr>
          <a:xfrm>
            <a:off x="303639" y="1050273"/>
            <a:ext cx="8483980" cy="1354209"/>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Type I fracture-pore facies are characterized by well-connected pore networks and primarily exhibit oil immersion and oil staining levels. Type II fracture-pore facies demonstrate smaller pores with poorer connectivity, dominated by oil staining levels with minor oil immersion occurrences. Type III fracture-pore facies feature poorly developed reservoir pores, with fluorescence being the predominant oil-bearing level</a:t>
            </a:r>
          </a:p>
        </p:txBody>
      </p:sp>
      <p:sp>
        <p:nvSpPr>
          <p:cNvPr id="15" name="文本框 16">
            <a:extLst>
              <a:ext uri="{FF2B5EF4-FFF2-40B4-BE49-F238E27FC236}">
                <a16:creationId xmlns:a16="http://schemas.microsoft.com/office/drawing/2014/main" id="{11D42AA4-42D5-3132-C229-41F7147A432D}"/>
              </a:ext>
            </a:extLst>
          </p:cNvPr>
          <p:cNvSpPr txBox="1"/>
          <p:nvPr/>
        </p:nvSpPr>
        <p:spPr>
          <a:xfrm>
            <a:off x="264645" y="720379"/>
            <a:ext cx="8208912" cy="430879"/>
          </a:xfrm>
          <a:prstGeom prst="rect">
            <a:avLst/>
          </a:prstGeom>
          <a:noFill/>
        </p:spPr>
        <p:txBody>
          <a:bodyPr wrap="square" lIns="121912" tIns="60956" rIns="121912" bIns="60956" rtlCol="0">
            <a:spAutoFit/>
          </a:bodyPr>
          <a:lstStyle/>
          <a:p>
            <a:pPr defTabSz="1219080"/>
            <a:r>
              <a:rPr lang="en-US" altLang="zh-CN" sz="2000" b="1" dirty="0">
                <a:solidFill>
                  <a:srgbClr val="FF0000"/>
                </a:solidFill>
                <a:latin typeface="Arial" panose="020B0604020202020204" pitchFamily="34" charset="0"/>
                <a:cs typeface="Arial" panose="020B0604020202020204" pitchFamily="34" charset="0"/>
              </a:rPr>
              <a:t>3. Characteristics of fluids in different slit and pore phases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4880308" y="71823"/>
            <a:ext cx="4201063"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Results and Discussion</a:t>
            </a:r>
          </a:p>
        </p:txBody>
      </p:sp>
      <p:grpSp>
        <p:nvGrpSpPr>
          <p:cNvPr id="6" name="组合 5">
            <a:extLst>
              <a:ext uri="{FF2B5EF4-FFF2-40B4-BE49-F238E27FC236}">
                <a16:creationId xmlns:a16="http://schemas.microsoft.com/office/drawing/2014/main" id="{1B5EEC28-F5C0-4A97-B4EB-069D3C69DFE8}"/>
              </a:ext>
            </a:extLst>
          </p:cNvPr>
          <p:cNvGrpSpPr/>
          <p:nvPr/>
        </p:nvGrpSpPr>
        <p:grpSpPr>
          <a:xfrm>
            <a:off x="356380" y="2391781"/>
            <a:ext cx="8434177" cy="2578517"/>
            <a:chOff x="467544" y="2355725"/>
            <a:chExt cx="8437116" cy="2592288"/>
          </a:xfrm>
        </p:grpSpPr>
        <p:pic>
          <p:nvPicPr>
            <p:cNvPr id="17" name="图片 3">
              <a:extLst>
                <a:ext uri="{FF2B5EF4-FFF2-40B4-BE49-F238E27FC236}">
                  <a16:creationId xmlns:a16="http://schemas.microsoft.com/office/drawing/2014/main" id="{335EE228-942C-4945-A759-701B750F4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83" y="2357374"/>
              <a:ext cx="4137906" cy="25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4">
              <a:extLst>
                <a:ext uri="{FF2B5EF4-FFF2-40B4-BE49-F238E27FC236}">
                  <a16:creationId xmlns:a16="http://schemas.microsoft.com/office/drawing/2014/main" id="{4D2A8D05-1808-4C6E-8F1E-A10613E98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754" y="2357375"/>
              <a:ext cx="4137906" cy="25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43C0AD7E-1CEA-478B-B2A4-E335ABDDB5F4}"/>
                </a:ext>
              </a:extLst>
            </p:cNvPr>
            <p:cNvSpPr/>
            <p:nvPr/>
          </p:nvSpPr>
          <p:spPr bwMode="auto">
            <a:xfrm>
              <a:off x="467544" y="2355725"/>
              <a:ext cx="248356" cy="226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a</a:t>
              </a:r>
            </a:p>
          </p:txBody>
        </p:sp>
        <p:sp>
          <p:nvSpPr>
            <p:cNvPr id="20" name="矩形 19">
              <a:extLst>
                <a:ext uri="{FF2B5EF4-FFF2-40B4-BE49-F238E27FC236}">
                  <a16:creationId xmlns:a16="http://schemas.microsoft.com/office/drawing/2014/main" id="{5B1333DA-8046-4DB6-A55B-D236C750B22C}"/>
                </a:ext>
              </a:extLst>
            </p:cNvPr>
            <p:cNvSpPr/>
            <p:nvPr/>
          </p:nvSpPr>
          <p:spPr bwMode="auto">
            <a:xfrm>
              <a:off x="4763816" y="2355725"/>
              <a:ext cx="245007" cy="226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b</a:t>
              </a:r>
            </a:p>
          </p:txBody>
        </p:sp>
      </p:grpSp>
    </p:spTree>
    <p:extLst>
      <p:ext uri="{BB962C8B-B14F-4D97-AF65-F5344CB8AC3E}">
        <p14:creationId xmlns:p14="http://schemas.microsoft.com/office/powerpoint/2010/main" val="342013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395536" cy="273844"/>
          </a:xfrm>
        </p:spPr>
        <p:txBody>
          <a:bodyPr/>
          <a:lstStyle/>
          <a:p>
            <a:r>
              <a:rPr lang="en-US" altLang="zh-CN" dirty="0"/>
              <a:t>11</a:t>
            </a:r>
            <a:endParaRPr lang="zh-CN" altLang="en-US" dirty="0"/>
          </a:p>
        </p:txBody>
      </p:sp>
      <p:sp>
        <p:nvSpPr>
          <p:cNvPr id="14" name="矩形 13"/>
          <p:cNvSpPr/>
          <p:nvPr/>
        </p:nvSpPr>
        <p:spPr>
          <a:xfrm>
            <a:off x="429816" y="1223658"/>
            <a:ext cx="8447681" cy="861766"/>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Three enrichment patterns: ① Non-fractured medium-to-</a:t>
            </a:r>
            <a:r>
              <a:rPr lang="en-US" altLang="zh-CN" sz="1600" dirty="0" err="1">
                <a:solidFill>
                  <a:prstClr val="black"/>
                </a:solidFill>
                <a:latin typeface="Arial" panose="020B0604020202020204" pitchFamily="34" charset="0"/>
                <a:cs typeface="Arial" panose="020B0604020202020204" pitchFamily="34" charset="0"/>
              </a:rPr>
              <a:t>macroporous</a:t>
            </a:r>
            <a:r>
              <a:rPr lang="en-US" altLang="zh-CN" sz="1600" dirty="0">
                <a:solidFill>
                  <a:prstClr val="black"/>
                </a:solidFill>
                <a:latin typeface="Arial" panose="020B0604020202020204" pitchFamily="34" charset="0"/>
                <a:cs typeface="Arial" panose="020B0604020202020204" pitchFamily="34" charset="0"/>
              </a:rPr>
              <a:t> coupling oil-rich mode;② Composite fracture-pore coupling oil-rich mode③ Single micro-fractured microporous coupling oil-rich mode</a:t>
            </a:r>
          </a:p>
        </p:txBody>
      </p:sp>
      <p:sp>
        <p:nvSpPr>
          <p:cNvPr id="15" name="文本框 16">
            <a:extLst>
              <a:ext uri="{FF2B5EF4-FFF2-40B4-BE49-F238E27FC236}">
                <a16:creationId xmlns:a16="http://schemas.microsoft.com/office/drawing/2014/main" id="{11D42AA4-42D5-3132-C229-41F7147A432D}"/>
              </a:ext>
            </a:extLst>
          </p:cNvPr>
          <p:cNvSpPr txBox="1"/>
          <p:nvPr/>
        </p:nvSpPr>
        <p:spPr>
          <a:xfrm>
            <a:off x="323528" y="774926"/>
            <a:ext cx="2723179" cy="430879"/>
          </a:xfrm>
          <a:prstGeom prst="rect">
            <a:avLst/>
          </a:prstGeom>
          <a:noFill/>
        </p:spPr>
        <p:txBody>
          <a:bodyPr wrap="square" lIns="121912" tIns="60956" rIns="121912" bIns="60956" rtlCol="0">
            <a:spAutoFit/>
          </a:bodyPr>
          <a:lstStyle/>
          <a:p>
            <a:pPr defTabSz="1219080"/>
            <a:r>
              <a:rPr lang="en-US" altLang="zh-CN" sz="2000" b="1" dirty="0">
                <a:solidFill>
                  <a:srgbClr val="FF0000"/>
                </a:solidFill>
                <a:latin typeface="Arial" panose="020B0604020202020204" pitchFamily="34" charset="0"/>
                <a:cs typeface="Arial" panose="020B0604020202020204" pitchFamily="34" charset="0"/>
              </a:rPr>
              <a:t>4. Enrichment mode</a:t>
            </a:r>
          </a:p>
        </p:txBody>
      </p:sp>
      <p:sp>
        <p:nvSpPr>
          <p:cNvPr id="8" name="文本框 8">
            <a:extLst>
              <a:ext uri="{FF2B5EF4-FFF2-40B4-BE49-F238E27FC236}">
                <a16:creationId xmlns:a16="http://schemas.microsoft.com/office/drawing/2014/main" id="{499A3F00-C0C6-9F9B-6790-4CB2986A1495}"/>
              </a:ext>
            </a:extLst>
          </p:cNvPr>
          <p:cNvSpPr txBox="1"/>
          <p:nvPr/>
        </p:nvSpPr>
        <p:spPr>
          <a:xfrm>
            <a:off x="4880308" y="71823"/>
            <a:ext cx="4201063"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Results and Discussion</a:t>
            </a:r>
          </a:p>
        </p:txBody>
      </p:sp>
      <p:pic>
        <p:nvPicPr>
          <p:cNvPr id="21" name="图片 20">
            <a:extLst>
              <a:ext uri="{FF2B5EF4-FFF2-40B4-BE49-F238E27FC236}">
                <a16:creationId xmlns:a16="http://schemas.microsoft.com/office/drawing/2014/main" id="{AC2267AB-C9D9-4BC1-B38A-2EC6E6422A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8305" y="2234903"/>
            <a:ext cx="8707389" cy="2179960"/>
          </a:xfrm>
          <a:prstGeom prst="rect">
            <a:avLst/>
          </a:prstGeom>
        </p:spPr>
      </p:pic>
    </p:spTree>
    <p:extLst>
      <p:ext uri="{BB962C8B-B14F-4D97-AF65-F5344CB8AC3E}">
        <p14:creationId xmlns:p14="http://schemas.microsoft.com/office/powerpoint/2010/main" val="391756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395536" cy="273844"/>
          </a:xfrm>
        </p:spPr>
        <p:txBody>
          <a:bodyPr/>
          <a:lstStyle/>
          <a:p>
            <a:r>
              <a:rPr lang="en-US" altLang="zh-CN" dirty="0"/>
              <a:t>12</a:t>
            </a:r>
            <a:endParaRPr lang="zh-CN" altLang="en-US" dirty="0"/>
          </a:p>
        </p:txBody>
      </p:sp>
      <p:sp>
        <p:nvSpPr>
          <p:cNvPr id="15" name="文本框 16">
            <a:extLst>
              <a:ext uri="{FF2B5EF4-FFF2-40B4-BE49-F238E27FC236}">
                <a16:creationId xmlns:a16="http://schemas.microsoft.com/office/drawing/2014/main" id="{11D42AA4-42D5-3132-C229-41F7147A432D}"/>
              </a:ext>
            </a:extLst>
          </p:cNvPr>
          <p:cNvSpPr txBox="1"/>
          <p:nvPr/>
        </p:nvSpPr>
        <p:spPr>
          <a:xfrm>
            <a:off x="264645" y="729904"/>
            <a:ext cx="8578572" cy="677100"/>
          </a:xfrm>
          <a:prstGeom prst="rect">
            <a:avLst/>
          </a:prstGeom>
          <a:noFill/>
        </p:spPr>
        <p:txBody>
          <a:bodyPr wrap="square" lIns="121912" tIns="60956" rIns="121912" bIns="60956" rtlCol="0">
            <a:spAutoFit/>
          </a:bodyPr>
          <a:lstStyle/>
          <a:p>
            <a:pPr defTabSz="1219080"/>
            <a:r>
              <a:rPr lang="en-US" altLang="zh-CN" b="1" dirty="0">
                <a:solidFill>
                  <a:srgbClr val="FF0000"/>
                </a:solidFill>
                <a:latin typeface="Arial" panose="020B0604020202020204" pitchFamily="34" charset="0"/>
                <a:cs typeface="Arial" panose="020B0604020202020204" pitchFamily="34" charset="0"/>
              </a:rPr>
              <a:t>5. Characteristics of oil and gas migration and accumulation in different pore facies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4880308" y="71823"/>
            <a:ext cx="4201063"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Results and Discussion</a:t>
            </a:r>
          </a:p>
        </p:txBody>
      </p:sp>
      <p:grpSp>
        <p:nvGrpSpPr>
          <p:cNvPr id="6" name="组合 5">
            <a:extLst>
              <a:ext uri="{FF2B5EF4-FFF2-40B4-BE49-F238E27FC236}">
                <a16:creationId xmlns:a16="http://schemas.microsoft.com/office/drawing/2014/main" id="{5470D61C-10C4-49DF-B698-A977DCED4974}"/>
              </a:ext>
            </a:extLst>
          </p:cNvPr>
          <p:cNvGrpSpPr/>
          <p:nvPr/>
        </p:nvGrpSpPr>
        <p:grpSpPr>
          <a:xfrm>
            <a:off x="1403648" y="2353424"/>
            <a:ext cx="5886400" cy="2619990"/>
            <a:chOff x="1252538" y="1169988"/>
            <a:chExt cx="6700837" cy="4044950"/>
          </a:xfrm>
        </p:grpSpPr>
        <p:pic>
          <p:nvPicPr>
            <p:cNvPr id="11" name="图片 6">
              <a:extLst>
                <a:ext uri="{FF2B5EF4-FFF2-40B4-BE49-F238E27FC236}">
                  <a16:creationId xmlns:a16="http://schemas.microsoft.com/office/drawing/2014/main" id="{F5F58176-F1CD-40A4-A503-6D9FFF95B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160"/>
            <a:stretch>
              <a:fillRect/>
            </a:stretch>
          </p:blipFill>
          <p:spPr bwMode="auto">
            <a:xfrm>
              <a:off x="1259161" y="1196984"/>
              <a:ext cx="6694214" cy="205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7">
              <a:extLst>
                <a:ext uri="{FF2B5EF4-FFF2-40B4-BE49-F238E27FC236}">
                  <a16:creationId xmlns:a16="http://schemas.microsoft.com/office/drawing/2014/main" id="{87AD71B1-990A-46E2-9273-B501FF374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538" y="3281371"/>
              <a:ext cx="6694214" cy="193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638577B4-E2A6-4336-AB57-7AAE339FD153}"/>
                </a:ext>
              </a:extLst>
            </p:cNvPr>
            <p:cNvSpPr/>
            <p:nvPr/>
          </p:nvSpPr>
          <p:spPr bwMode="auto">
            <a:xfrm>
              <a:off x="1276693" y="1198562"/>
              <a:ext cx="303887" cy="252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a</a:t>
              </a:r>
            </a:p>
          </p:txBody>
        </p:sp>
        <p:sp>
          <p:nvSpPr>
            <p:cNvPr id="16" name="矩形 15">
              <a:extLst>
                <a:ext uri="{FF2B5EF4-FFF2-40B4-BE49-F238E27FC236}">
                  <a16:creationId xmlns:a16="http://schemas.microsoft.com/office/drawing/2014/main" id="{770694A1-5647-4492-B790-7E86914FA38F}"/>
                </a:ext>
              </a:extLst>
            </p:cNvPr>
            <p:cNvSpPr/>
            <p:nvPr/>
          </p:nvSpPr>
          <p:spPr bwMode="auto">
            <a:xfrm>
              <a:off x="3505543" y="1169988"/>
              <a:ext cx="305065" cy="2571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b</a:t>
              </a:r>
            </a:p>
          </p:txBody>
        </p:sp>
        <p:sp>
          <p:nvSpPr>
            <p:cNvPr id="17" name="矩形 16">
              <a:extLst>
                <a:ext uri="{FF2B5EF4-FFF2-40B4-BE49-F238E27FC236}">
                  <a16:creationId xmlns:a16="http://schemas.microsoft.com/office/drawing/2014/main" id="{9DBB1E2C-EE39-4E6D-9A6C-C29FC3FA266B}"/>
                </a:ext>
              </a:extLst>
            </p:cNvPr>
            <p:cNvSpPr/>
            <p:nvPr/>
          </p:nvSpPr>
          <p:spPr bwMode="auto">
            <a:xfrm>
              <a:off x="5704230" y="1196975"/>
              <a:ext cx="303887" cy="252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c</a:t>
              </a:r>
            </a:p>
          </p:txBody>
        </p:sp>
        <p:sp>
          <p:nvSpPr>
            <p:cNvPr id="18" name="矩形 17">
              <a:extLst>
                <a:ext uri="{FF2B5EF4-FFF2-40B4-BE49-F238E27FC236}">
                  <a16:creationId xmlns:a16="http://schemas.microsoft.com/office/drawing/2014/main" id="{4BE41222-E26B-4B3F-9609-8990CD65A7C9}"/>
                </a:ext>
              </a:extLst>
            </p:cNvPr>
            <p:cNvSpPr/>
            <p:nvPr/>
          </p:nvSpPr>
          <p:spPr bwMode="auto">
            <a:xfrm>
              <a:off x="1284631" y="3281363"/>
              <a:ext cx="305065" cy="2492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d</a:t>
              </a:r>
            </a:p>
          </p:txBody>
        </p:sp>
        <p:sp>
          <p:nvSpPr>
            <p:cNvPr id="19" name="矩形 18">
              <a:extLst>
                <a:ext uri="{FF2B5EF4-FFF2-40B4-BE49-F238E27FC236}">
                  <a16:creationId xmlns:a16="http://schemas.microsoft.com/office/drawing/2014/main" id="{AB7DBD8B-963D-4A16-AC2E-AC1EC8ECD2CE}"/>
                </a:ext>
              </a:extLst>
            </p:cNvPr>
            <p:cNvSpPr/>
            <p:nvPr/>
          </p:nvSpPr>
          <p:spPr bwMode="auto">
            <a:xfrm>
              <a:off x="3505543" y="3284538"/>
              <a:ext cx="305065" cy="252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e</a:t>
              </a:r>
            </a:p>
          </p:txBody>
        </p:sp>
        <p:sp>
          <p:nvSpPr>
            <p:cNvPr id="20" name="矩形 19">
              <a:extLst>
                <a:ext uri="{FF2B5EF4-FFF2-40B4-BE49-F238E27FC236}">
                  <a16:creationId xmlns:a16="http://schemas.microsoft.com/office/drawing/2014/main" id="{D8EF2F46-4427-4984-95A0-EB84AD03EC00}"/>
                </a:ext>
              </a:extLst>
            </p:cNvPr>
            <p:cNvSpPr/>
            <p:nvPr/>
          </p:nvSpPr>
          <p:spPr bwMode="auto">
            <a:xfrm>
              <a:off x="5761380" y="3292474"/>
              <a:ext cx="327444" cy="252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f</a:t>
              </a:r>
            </a:p>
          </p:txBody>
        </p:sp>
      </p:grpSp>
      <p:sp>
        <p:nvSpPr>
          <p:cNvPr id="21" name="文本框 20">
            <a:extLst>
              <a:ext uri="{FF2B5EF4-FFF2-40B4-BE49-F238E27FC236}">
                <a16:creationId xmlns:a16="http://schemas.microsoft.com/office/drawing/2014/main" id="{272EA827-DECA-48AC-8186-75C5A65ECCD7}"/>
              </a:ext>
            </a:extLst>
          </p:cNvPr>
          <p:cNvSpPr txBox="1"/>
          <p:nvPr/>
        </p:nvSpPr>
        <p:spPr>
          <a:xfrm>
            <a:off x="456171" y="1265651"/>
            <a:ext cx="8231657" cy="1077218"/>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In Type I fracture-pore facies with well-developed matrix porosity, hydrocarbons migrate rapidly along fracture orientations. Compared to fracture-absent systems, fracture-pore coupling significantly enhances reservoir permeability and storage efficiency, resulting in superior hydrocarbon saturation and accelerated diffusion rates.</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26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395536" cy="273844"/>
          </a:xfrm>
        </p:spPr>
        <p:txBody>
          <a:bodyPr/>
          <a:lstStyle/>
          <a:p>
            <a:r>
              <a:rPr lang="en-US" altLang="zh-CN" dirty="0"/>
              <a:t>13</a:t>
            </a:r>
            <a:endParaRPr lang="zh-CN" altLang="en-US" dirty="0"/>
          </a:p>
        </p:txBody>
      </p:sp>
      <p:sp>
        <p:nvSpPr>
          <p:cNvPr id="15" name="文本框 16">
            <a:extLst>
              <a:ext uri="{FF2B5EF4-FFF2-40B4-BE49-F238E27FC236}">
                <a16:creationId xmlns:a16="http://schemas.microsoft.com/office/drawing/2014/main" id="{11D42AA4-42D5-3132-C229-41F7147A432D}"/>
              </a:ext>
            </a:extLst>
          </p:cNvPr>
          <p:cNvSpPr txBox="1"/>
          <p:nvPr/>
        </p:nvSpPr>
        <p:spPr>
          <a:xfrm>
            <a:off x="264645" y="720379"/>
            <a:ext cx="8578572" cy="677100"/>
          </a:xfrm>
          <a:prstGeom prst="rect">
            <a:avLst/>
          </a:prstGeom>
          <a:noFill/>
        </p:spPr>
        <p:txBody>
          <a:bodyPr wrap="square" lIns="121912" tIns="60956" rIns="121912" bIns="60956" rtlCol="0">
            <a:spAutoFit/>
          </a:bodyPr>
          <a:lstStyle/>
          <a:p>
            <a:pPr defTabSz="1219080"/>
            <a:r>
              <a:rPr lang="en-US" altLang="zh-CN" b="1" dirty="0">
                <a:solidFill>
                  <a:srgbClr val="FF0000"/>
                </a:solidFill>
                <a:latin typeface="Arial" panose="020B0604020202020204" pitchFamily="34" charset="0"/>
                <a:cs typeface="Arial" panose="020B0604020202020204" pitchFamily="34" charset="0"/>
              </a:rPr>
              <a:t>5. Characteristics of oil and gas migration and accumulation in different pore facies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4880308" y="71823"/>
            <a:ext cx="4201063"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Results and Discussion</a:t>
            </a:r>
          </a:p>
        </p:txBody>
      </p:sp>
      <p:grpSp>
        <p:nvGrpSpPr>
          <p:cNvPr id="22" name="组合 12">
            <a:extLst>
              <a:ext uri="{FF2B5EF4-FFF2-40B4-BE49-F238E27FC236}">
                <a16:creationId xmlns:a16="http://schemas.microsoft.com/office/drawing/2014/main" id="{33FF93DF-A5E3-480B-8286-B4D57DCF3AA8}"/>
              </a:ext>
            </a:extLst>
          </p:cNvPr>
          <p:cNvGrpSpPr>
            <a:grpSpLocks/>
          </p:cNvGrpSpPr>
          <p:nvPr/>
        </p:nvGrpSpPr>
        <p:grpSpPr bwMode="auto">
          <a:xfrm>
            <a:off x="1621800" y="2379927"/>
            <a:ext cx="5900400" cy="2620800"/>
            <a:chOff x="1176330" y="1182688"/>
            <a:chExt cx="6738945" cy="4109814"/>
          </a:xfrm>
        </p:grpSpPr>
        <p:pic>
          <p:nvPicPr>
            <p:cNvPr id="23" name="图片 3">
              <a:extLst>
                <a:ext uri="{FF2B5EF4-FFF2-40B4-BE49-F238E27FC236}">
                  <a16:creationId xmlns:a16="http://schemas.microsoft.com/office/drawing/2014/main" id="{3E87D297-C8A3-4E70-8BB1-CAD6A2190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196752"/>
              <a:ext cx="66865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
              <a:extLst>
                <a:ext uri="{FF2B5EF4-FFF2-40B4-BE49-F238E27FC236}">
                  <a16:creationId xmlns:a16="http://schemas.microsoft.com/office/drawing/2014/main" id="{000B69A2-4CA3-4206-B4E7-0C0271E3B8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460"/>
            <a:stretch>
              <a:fillRect/>
            </a:stretch>
          </p:blipFill>
          <p:spPr bwMode="auto">
            <a:xfrm>
              <a:off x="1195396" y="3168427"/>
              <a:ext cx="66865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a:extLst>
                <a:ext uri="{FF2B5EF4-FFF2-40B4-BE49-F238E27FC236}">
                  <a16:creationId xmlns:a16="http://schemas.microsoft.com/office/drawing/2014/main" id="{36E1E95B-D046-414A-838D-641484F58770}"/>
                </a:ext>
              </a:extLst>
            </p:cNvPr>
            <p:cNvSpPr/>
            <p:nvPr/>
          </p:nvSpPr>
          <p:spPr bwMode="auto">
            <a:xfrm>
              <a:off x="1228718" y="1196980"/>
              <a:ext cx="452437" cy="2524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h</a:t>
              </a:r>
            </a:p>
          </p:txBody>
        </p:sp>
        <p:sp>
          <p:nvSpPr>
            <p:cNvPr id="26" name="矩形 25">
              <a:extLst>
                <a:ext uri="{FF2B5EF4-FFF2-40B4-BE49-F238E27FC236}">
                  <a16:creationId xmlns:a16="http://schemas.microsoft.com/office/drawing/2014/main" id="{FB3AC184-7693-462F-B074-3F11279C333C}"/>
                </a:ext>
              </a:extLst>
            </p:cNvPr>
            <p:cNvSpPr/>
            <p:nvPr/>
          </p:nvSpPr>
          <p:spPr bwMode="auto">
            <a:xfrm>
              <a:off x="3381370" y="1192216"/>
              <a:ext cx="452437" cy="257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i</a:t>
              </a:r>
            </a:p>
          </p:txBody>
        </p:sp>
        <p:sp>
          <p:nvSpPr>
            <p:cNvPr id="27" name="矩形 26">
              <a:extLst>
                <a:ext uri="{FF2B5EF4-FFF2-40B4-BE49-F238E27FC236}">
                  <a16:creationId xmlns:a16="http://schemas.microsoft.com/office/drawing/2014/main" id="{56025359-DC54-4042-811B-76A585A8AAC1}"/>
                </a:ext>
              </a:extLst>
            </p:cNvPr>
            <p:cNvSpPr/>
            <p:nvPr/>
          </p:nvSpPr>
          <p:spPr bwMode="auto">
            <a:xfrm>
              <a:off x="5586410" y="1182688"/>
              <a:ext cx="452438" cy="252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g</a:t>
              </a:r>
            </a:p>
          </p:txBody>
        </p:sp>
        <p:sp>
          <p:nvSpPr>
            <p:cNvPr id="28" name="矩形 27">
              <a:extLst>
                <a:ext uri="{FF2B5EF4-FFF2-40B4-BE49-F238E27FC236}">
                  <a16:creationId xmlns:a16="http://schemas.microsoft.com/office/drawing/2014/main" id="{1127A8C6-9C24-47FB-AB2E-6E7D9B638253}"/>
                </a:ext>
              </a:extLst>
            </p:cNvPr>
            <p:cNvSpPr/>
            <p:nvPr/>
          </p:nvSpPr>
          <p:spPr bwMode="auto">
            <a:xfrm>
              <a:off x="1176330" y="3186778"/>
              <a:ext cx="411163" cy="2477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k</a:t>
              </a:r>
            </a:p>
          </p:txBody>
        </p:sp>
        <p:sp>
          <p:nvSpPr>
            <p:cNvPr id="29" name="矩形 28">
              <a:extLst>
                <a:ext uri="{FF2B5EF4-FFF2-40B4-BE49-F238E27FC236}">
                  <a16:creationId xmlns:a16="http://schemas.microsoft.com/office/drawing/2014/main" id="{374A36E3-DABF-4DE1-B898-4C30788097B3}"/>
                </a:ext>
              </a:extLst>
            </p:cNvPr>
            <p:cNvSpPr/>
            <p:nvPr/>
          </p:nvSpPr>
          <p:spPr bwMode="auto">
            <a:xfrm>
              <a:off x="3371845" y="3174074"/>
              <a:ext cx="411162" cy="2540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l</a:t>
              </a:r>
            </a:p>
          </p:txBody>
        </p:sp>
        <p:sp>
          <p:nvSpPr>
            <p:cNvPr id="30" name="矩形 29">
              <a:extLst>
                <a:ext uri="{FF2B5EF4-FFF2-40B4-BE49-F238E27FC236}">
                  <a16:creationId xmlns:a16="http://schemas.microsoft.com/office/drawing/2014/main" id="{A9168147-F965-4933-B9DA-161ABF88EC5F}"/>
                </a:ext>
              </a:extLst>
            </p:cNvPr>
            <p:cNvSpPr/>
            <p:nvPr/>
          </p:nvSpPr>
          <p:spPr bwMode="auto">
            <a:xfrm>
              <a:off x="5614985" y="3174074"/>
              <a:ext cx="442913" cy="252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m</a:t>
              </a:r>
            </a:p>
          </p:txBody>
        </p:sp>
      </p:grpSp>
      <p:sp>
        <p:nvSpPr>
          <p:cNvPr id="31" name="文本框 30">
            <a:extLst>
              <a:ext uri="{FF2B5EF4-FFF2-40B4-BE49-F238E27FC236}">
                <a16:creationId xmlns:a16="http://schemas.microsoft.com/office/drawing/2014/main" id="{F08928FA-BF35-43CB-BB8F-EF0CE1126928}"/>
              </a:ext>
            </a:extLst>
          </p:cNvPr>
          <p:cNvSpPr txBox="1"/>
          <p:nvPr/>
        </p:nvSpPr>
        <p:spPr>
          <a:xfrm>
            <a:off x="448790" y="1274650"/>
            <a:ext cx="8292293" cy="1077218"/>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In Type II fracture-pore facies, hydrocarbons rapidly migrate and accumulate through fractures within the reservoir. This phenomenon is particularly pronounced in reservoirs with smaller pore sizes and poorer connectivity, where hydrocarbon migration velocities in fracture-free zones are markedly slower compared to fractured regions. </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7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395536" cy="273844"/>
          </a:xfrm>
        </p:spPr>
        <p:txBody>
          <a:bodyPr/>
          <a:lstStyle/>
          <a:p>
            <a:r>
              <a:rPr lang="en-US" altLang="zh-CN" dirty="0"/>
              <a:t>14</a:t>
            </a:r>
            <a:endParaRPr lang="zh-CN" altLang="en-US" dirty="0"/>
          </a:p>
        </p:txBody>
      </p:sp>
      <p:sp>
        <p:nvSpPr>
          <p:cNvPr id="15" name="文本框 16">
            <a:extLst>
              <a:ext uri="{FF2B5EF4-FFF2-40B4-BE49-F238E27FC236}">
                <a16:creationId xmlns:a16="http://schemas.microsoft.com/office/drawing/2014/main" id="{11D42AA4-42D5-3132-C229-41F7147A432D}"/>
              </a:ext>
            </a:extLst>
          </p:cNvPr>
          <p:cNvSpPr txBox="1"/>
          <p:nvPr/>
        </p:nvSpPr>
        <p:spPr>
          <a:xfrm>
            <a:off x="264645" y="729904"/>
            <a:ext cx="8578572" cy="677100"/>
          </a:xfrm>
          <a:prstGeom prst="rect">
            <a:avLst/>
          </a:prstGeom>
          <a:noFill/>
        </p:spPr>
        <p:txBody>
          <a:bodyPr wrap="square" lIns="121912" tIns="60956" rIns="121912" bIns="60956" rtlCol="0">
            <a:spAutoFit/>
          </a:bodyPr>
          <a:lstStyle/>
          <a:p>
            <a:pPr defTabSz="1219080"/>
            <a:r>
              <a:rPr lang="en-US" altLang="zh-CN" b="1" dirty="0">
                <a:solidFill>
                  <a:srgbClr val="FF0000"/>
                </a:solidFill>
                <a:latin typeface="Arial" panose="020B0604020202020204" pitchFamily="34" charset="0"/>
                <a:cs typeface="Arial" panose="020B0604020202020204" pitchFamily="34" charset="0"/>
              </a:rPr>
              <a:t>5. Characteristics of oil and gas migration and accumulation in different pore facies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4880308" y="71823"/>
            <a:ext cx="4201063"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Results and Discussion</a:t>
            </a:r>
          </a:p>
        </p:txBody>
      </p:sp>
      <p:pic>
        <p:nvPicPr>
          <p:cNvPr id="21" name="图片 20">
            <a:extLst>
              <a:ext uri="{FF2B5EF4-FFF2-40B4-BE49-F238E27FC236}">
                <a16:creationId xmlns:a16="http://schemas.microsoft.com/office/drawing/2014/main" id="{5ADDCC05-6D57-47B0-BAD8-09C28E62BA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058851"/>
            <a:ext cx="5900400" cy="2810805"/>
          </a:xfrm>
          <a:prstGeom prst="rect">
            <a:avLst/>
          </a:prstGeom>
          <a:noFill/>
        </p:spPr>
      </p:pic>
      <p:sp>
        <p:nvSpPr>
          <p:cNvPr id="22" name="文本框 21">
            <a:extLst>
              <a:ext uri="{FF2B5EF4-FFF2-40B4-BE49-F238E27FC236}">
                <a16:creationId xmlns:a16="http://schemas.microsoft.com/office/drawing/2014/main" id="{FB178D5D-C78B-4D21-A214-4A688398C0E1}"/>
              </a:ext>
            </a:extLst>
          </p:cNvPr>
          <p:cNvSpPr txBox="1"/>
          <p:nvPr/>
        </p:nvSpPr>
        <p:spPr>
          <a:xfrm>
            <a:off x="526051" y="1440540"/>
            <a:ext cx="8231657" cy="584775"/>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In Type III fracture-pore facies, hydrocarbon migration and accumulation are severely hindered or virtually nonexistent in reservoirs with underdeveloped matrix porosity.</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19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395536" cy="273844"/>
          </a:xfrm>
        </p:spPr>
        <p:txBody>
          <a:bodyPr/>
          <a:lstStyle/>
          <a:p>
            <a:r>
              <a:rPr lang="en-US" altLang="zh-CN" dirty="0"/>
              <a:t>15</a:t>
            </a:r>
            <a:endParaRPr lang="zh-CN" altLang="en-US" dirty="0"/>
          </a:p>
        </p:txBody>
      </p:sp>
      <p:sp>
        <p:nvSpPr>
          <p:cNvPr id="8" name="文本框 8">
            <a:extLst>
              <a:ext uri="{FF2B5EF4-FFF2-40B4-BE49-F238E27FC236}">
                <a16:creationId xmlns:a16="http://schemas.microsoft.com/office/drawing/2014/main" id="{499A3F00-C0C6-9F9B-6790-4CB2986A1495}"/>
              </a:ext>
            </a:extLst>
          </p:cNvPr>
          <p:cNvSpPr txBox="1"/>
          <p:nvPr/>
        </p:nvSpPr>
        <p:spPr>
          <a:xfrm>
            <a:off x="7236296" y="71823"/>
            <a:ext cx="1845075"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Summary</a:t>
            </a:r>
          </a:p>
        </p:txBody>
      </p:sp>
      <p:grpSp>
        <p:nvGrpSpPr>
          <p:cNvPr id="10" name="组合 9">
            <a:extLst>
              <a:ext uri="{FF2B5EF4-FFF2-40B4-BE49-F238E27FC236}">
                <a16:creationId xmlns:a16="http://schemas.microsoft.com/office/drawing/2014/main" id="{E32621D7-85D0-4FBC-967C-5E5E9DBC65F6}"/>
              </a:ext>
            </a:extLst>
          </p:cNvPr>
          <p:cNvGrpSpPr/>
          <p:nvPr/>
        </p:nvGrpSpPr>
        <p:grpSpPr>
          <a:xfrm>
            <a:off x="419753" y="863867"/>
            <a:ext cx="8304493" cy="3996735"/>
            <a:chOff x="652040" y="1032177"/>
            <a:chExt cx="11116933" cy="5568859"/>
          </a:xfrm>
        </p:grpSpPr>
        <p:sp>
          <p:nvSpPr>
            <p:cNvPr id="11" name="文本框 10">
              <a:extLst>
                <a:ext uri="{FF2B5EF4-FFF2-40B4-BE49-F238E27FC236}">
                  <a16:creationId xmlns:a16="http://schemas.microsoft.com/office/drawing/2014/main" id="{1C134CE1-F9EF-4FDA-9E25-6F4ABFAE8F6D}"/>
                </a:ext>
              </a:extLst>
            </p:cNvPr>
            <p:cNvSpPr txBox="1"/>
            <p:nvPr/>
          </p:nvSpPr>
          <p:spPr>
            <a:xfrm>
              <a:off x="1052622" y="1032177"/>
              <a:ext cx="10716351" cy="5568859"/>
            </a:xfrm>
            <a:prstGeom prst="rect">
              <a:avLst/>
            </a:prstGeom>
            <a:noFill/>
          </p:spPr>
          <p:txBody>
            <a:bodyPr wrap="square">
              <a:spAutoFit/>
            </a:bodyPr>
            <a:lstStyle/>
            <a:p>
              <a:pPr algn="just">
                <a:lnSpc>
                  <a:spcPct val="114000"/>
                </a:lnSpc>
              </a:pPr>
              <a:r>
                <a:rPr lang="en-US" altLang="zh-CN" sz="1600" dirty="0">
                  <a:latin typeface="Arial" panose="020B0604020202020204" pitchFamily="34" charset="0"/>
                  <a:cs typeface="Arial" panose="020B0604020202020204" pitchFamily="34" charset="0"/>
                </a:rPr>
                <a:t>Due to the differences in mineral content and types, the types of fracture-pore facies in the study area are classified into three categories,</a:t>
              </a:r>
              <a:r>
                <a:rPr lang="zh-CN" altLang="en-US" sz="1600" dirty="0">
                  <a:latin typeface="Arial" panose="020B0604020202020204" pitchFamily="34" charset="0"/>
                  <a:cs typeface="Arial" panose="020B0604020202020204" pitchFamily="34" charset="0"/>
                </a:rPr>
                <a:t> </a:t>
              </a:r>
              <a:r>
                <a:rPr lang="en-US" altLang="zh-CN" sz="1600" dirty="0">
                  <a:solidFill>
                    <a:srgbClr val="0000FF"/>
                  </a:solidFill>
                  <a:latin typeface="Arial" panose="020B0604020202020204" pitchFamily="34" charset="0"/>
                  <a:cs typeface="Arial" panose="020B0604020202020204" pitchFamily="34" charset="0"/>
                </a:rPr>
                <a:t>Class I: Non-fractured </a:t>
              </a:r>
              <a:r>
                <a:rPr lang="en-US" altLang="zh-CN" sz="1600" dirty="0" err="1">
                  <a:solidFill>
                    <a:srgbClr val="0000FF"/>
                  </a:solidFill>
                  <a:latin typeface="Arial" panose="020B0604020202020204" pitchFamily="34" charset="0"/>
                  <a:cs typeface="Arial" panose="020B0604020202020204" pitchFamily="34" charset="0"/>
                </a:rPr>
                <a:t>macroporous</a:t>
              </a:r>
              <a:r>
                <a:rPr lang="en-US" altLang="zh-CN" sz="1600" dirty="0">
                  <a:solidFill>
                    <a:srgbClr val="0000FF"/>
                  </a:solidFill>
                  <a:latin typeface="Arial" panose="020B0604020202020204" pitchFamily="34" charset="0"/>
                  <a:cs typeface="Arial" panose="020B0604020202020204" pitchFamily="34" charset="0"/>
                </a:rPr>
                <a:t> facies, Micro-fractured medium-to-</a:t>
              </a:r>
              <a:r>
                <a:rPr lang="en-US" altLang="zh-CN" sz="1600" dirty="0" err="1">
                  <a:solidFill>
                    <a:srgbClr val="0000FF"/>
                  </a:solidFill>
                  <a:latin typeface="Arial" panose="020B0604020202020204" pitchFamily="34" charset="0"/>
                  <a:cs typeface="Arial" panose="020B0604020202020204" pitchFamily="34" charset="0"/>
                </a:rPr>
                <a:t>macroporous</a:t>
              </a:r>
              <a:r>
                <a:rPr lang="en-US" altLang="zh-CN" sz="1600" dirty="0">
                  <a:solidFill>
                    <a:srgbClr val="0000FF"/>
                  </a:solidFill>
                  <a:latin typeface="Arial" panose="020B0604020202020204" pitchFamily="34" charset="0"/>
                  <a:cs typeface="Arial" panose="020B0604020202020204" pitchFamily="34" charset="0"/>
                </a:rPr>
                <a:t> facies; Class II: Multi-scale micro-fractured mesoporous facies, Non-fractured small-to-mesoporous </a:t>
              </a:r>
              <a:r>
                <a:rPr lang="en-US" altLang="zh-CN" sz="1600" dirty="0" err="1">
                  <a:solidFill>
                    <a:srgbClr val="0000FF"/>
                  </a:solidFill>
                  <a:latin typeface="Arial" panose="020B0604020202020204" pitchFamily="34" charset="0"/>
                  <a:cs typeface="Arial" panose="020B0604020202020204" pitchFamily="34" charset="0"/>
                </a:rPr>
                <a:t>faciesClass</a:t>
              </a:r>
              <a:r>
                <a:rPr lang="en-US" altLang="zh-CN" sz="1600" dirty="0">
                  <a:solidFill>
                    <a:srgbClr val="0000FF"/>
                  </a:solidFill>
                  <a:latin typeface="Arial" panose="020B0604020202020204" pitchFamily="34" charset="0"/>
                  <a:cs typeface="Arial" panose="020B0604020202020204" pitchFamily="34" charset="0"/>
                </a:rPr>
                <a:t> III: Micro-fractured microporous facies, Non-fractured microporous facies</a:t>
              </a:r>
            </a:p>
            <a:p>
              <a:pPr algn="just">
                <a:lnSpc>
                  <a:spcPct val="114000"/>
                </a:lnSpc>
              </a:pPr>
              <a:endParaRPr lang="en-US" altLang="zh-CN" sz="1600" dirty="0">
                <a:solidFill>
                  <a:srgbClr val="0000FF"/>
                </a:solidFill>
                <a:latin typeface="Arial" panose="020B0604020202020204" pitchFamily="34" charset="0"/>
                <a:cs typeface="Arial" panose="020B0604020202020204" pitchFamily="34" charset="0"/>
              </a:endParaRPr>
            </a:p>
            <a:p>
              <a:pPr algn="just">
                <a:lnSpc>
                  <a:spcPct val="114000"/>
                </a:lnSpc>
              </a:pPr>
              <a:r>
                <a:rPr lang="en-US" altLang="zh-CN" sz="1600" dirty="0">
                  <a:latin typeface="Arial" panose="020B0604020202020204" pitchFamily="34" charset="0"/>
                  <a:cs typeface="Arial" panose="020B0604020202020204" pitchFamily="34" charset="0"/>
                </a:rPr>
                <a:t>Different fracture-pore facies have significant differences in the movement and accumulation of oil and gas. Among the three types of fracture-pore phases, </a:t>
              </a:r>
              <a:r>
                <a:rPr lang="en-US" altLang="zh-CN" sz="1600" dirty="0">
                  <a:solidFill>
                    <a:srgbClr val="0000FF"/>
                  </a:solidFill>
                  <a:latin typeface="Arial" panose="020B0604020202020204" pitchFamily="34" charset="0"/>
                  <a:cs typeface="Arial" panose="020B0604020202020204" pitchFamily="34" charset="0"/>
                </a:rPr>
                <a:t>the first type of fracture-pore phase is the best for the movement and accumulation of oil and gas, followed by the second type, and the third type is the worst</a:t>
              </a:r>
              <a:r>
                <a:rPr lang="en-US" altLang="zh-CN" sz="1600" dirty="0">
                  <a:latin typeface="Arial" panose="020B0604020202020204" pitchFamily="34" charset="0"/>
                  <a:cs typeface="Arial" panose="020B0604020202020204" pitchFamily="34" charset="0"/>
                </a:rPr>
                <a:t>.</a:t>
              </a:r>
            </a:p>
            <a:p>
              <a:pPr algn="just">
                <a:lnSpc>
                  <a:spcPct val="114000"/>
                </a:lnSpc>
              </a:pPr>
              <a:endParaRPr lang="en-US" altLang="zh-CN" sz="1600" dirty="0">
                <a:latin typeface="Arial" panose="020B0604020202020204" pitchFamily="34" charset="0"/>
                <a:cs typeface="Arial" panose="020B0604020202020204" pitchFamily="34" charset="0"/>
              </a:endParaRPr>
            </a:p>
            <a:p>
              <a:pPr algn="just">
                <a:lnSpc>
                  <a:spcPct val="114000"/>
                </a:lnSpc>
              </a:pPr>
              <a:r>
                <a:rPr lang="en-US" altLang="zh-CN" sz="1600" dirty="0">
                  <a:latin typeface="Arial" panose="020B0604020202020204" pitchFamily="34" charset="0"/>
                  <a:cs typeface="Arial" panose="020B0604020202020204" pitchFamily="34" charset="0"/>
                </a:rPr>
                <a:t>Three different enrichment models have been summarized:</a:t>
              </a:r>
              <a:r>
                <a:rPr lang="en-US" altLang="zh-CN" sz="1600" dirty="0">
                  <a:solidFill>
                    <a:srgbClr val="0000FF"/>
                  </a:solidFill>
                  <a:latin typeface="Arial" panose="020B0604020202020204" pitchFamily="34" charset="0"/>
                  <a:cs typeface="Arial" panose="020B0604020202020204" pitchFamily="34" charset="0"/>
                </a:rPr>
                <a:t>① Non-fractured medium-to-</a:t>
              </a:r>
              <a:r>
                <a:rPr lang="en-US" altLang="zh-CN" sz="1600" dirty="0" err="1">
                  <a:solidFill>
                    <a:srgbClr val="0000FF"/>
                  </a:solidFill>
                  <a:latin typeface="Arial" panose="020B0604020202020204" pitchFamily="34" charset="0"/>
                  <a:cs typeface="Arial" panose="020B0604020202020204" pitchFamily="34" charset="0"/>
                </a:rPr>
                <a:t>macroporous</a:t>
              </a:r>
              <a:r>
                <a:rPr lang="en-US" altLang="zh-CN" sz="1600" dirty="0">
                  <a:solidFill>
                    <a:srgbClr val="0000FF"/>
                  </a:solidFill>
                  <a:latin typeface="Arial" panose="020B0604020202020204" pitchFamily="34" charset="0"/>
                  <a:cs typeface="Arial" panose="020B0604020202020204" pitchFamily="34" charset="0"/>
                </a:rPr>
                <a:t> coupling oil-rich mode;② Composite fracture-pore coupling oil-rich mode③ Single micro-fractured microporous coupling oil-rich mode</a:t>
              </a:r>
              <a:r>
                <a:rPr lang="zh-CN" altLang="en-US" sz="1600" dirty="0">
                  <a:latin typeface="Arial" panose="020B0604020202020204" pitchFamily="34" charset="0"/>
                  <a:cs typeface="Arial" panose="020B0604020202020204" pitchFamily="34" charset="0"/>
                </a:rPr>
                <a:t>。</a:t>
              </a:r>
              <a:endParaRPr lang="en-US" altLang="zh-CN" sz="1600" dirty="0">
                <a:latin typeface="Arial" panose="020B0604020202020204" pitchFamily="34" charset="0"/>
                <a:cs typeface="Arial" panose="020B0604020202020204" pitchFamily="34" charset="0"/>
              </a:endParaRPr>
            </a:p>
          </p:txBody>
        </p:sp>
        <p:sp>
          <p:nvSpPr>
            <p:cNvPr id="12" name="down-double-arrow_44684">
              <a:extLst>
                <a:ext uri="{FF2B5EF4-FFF2-40B4-BE49-F238E27FC236}">
                  <a16:creationId xmlns:a16="http://schemas.microsoft.com/office/drawing/2014/main" id="{63D4E702-8894-4430-A937-11904FCA59E2}"/>
                </a:ext>
              </a:extLst>
            </p:cNvPr>
            <p:cNvSpPr/>
            <p:nvPr/>
          </p:nvSpPr>
          <p:spPr>
            <a:xfrm rot="16200000">
              <a:off x="688929" y="1073034"/>
              <a:ext cx="291347" cy="365126"/>
            </a:xfrm>
            <a:custGeom>
              <a:avLst/>
              <a:gdLst>
                <a:gd name="T0" fmla="*/ 206 w 413"/>
                <a:gd name="T1" fmla="*/ 237 h 410"/>
                <a:gd name="T2" fmla="*/ 172 w 413"/>
                <a:gd name="T3" fmla="*/ 225 h 410"/>
                <a:gd name="T4" fmla="*/ 25 w 413"/>
                <a:gd name="T5" fmla="*/ 100 h 410"/>
                <a:gd name="T6" fmla="*/ 19 w 413"/>
                <a:gd name="T7" fmla="*/ 25 h 410"/>
                <a:gd name="T8" fmla="*/ 94 w 413"/>
                <a:gd name="T9" fmla="*/ 19 h 410"/>
                <a:gd name="T10" fmla="*/ 206 w 413"/>
                <a:gd name="T11" fmla="*/ 114 h 410"/>
                <a:gd name="T12" fmla="*/ 318 w 413"/>
                <a:gd name="T13" fmla="*/ 19 h 410"/>
                <a:gd name="T14" fmla="*/ 394 w 413"/>
                <a:gd name="T15" fmla="*/ 25 h 410"/>
                <a:gd name="T16" fmla="*/ 388 w 413"/>
                <a:gd name="T17" fmla="*/ 100 h 410"/>
                <a:gd name="T18" fmla="*/ 241 w 413"/>
                <a:gd name="T19" fmla="*/ 225 h 410"/>
                <a:gd name="T20" fmla="*/ 206 w 413"/>
                <a:gd name="T21" fmla="*/ 237 h 410"/>
                <a:gd name="T22" fmla="*/ 241 w 413"/>
                <a:gd name="T23" fmla="*/ 398 h 410"/>
                <a:gd name="T24" fmla="*/ 388 w 413"/>
                <a:gd name="T25" fmla="*/ 273 h 410"/>
                <a:gd name="T26" fmla="*/ 394 w 413"/>
                <a:gd name="T27" fmla="*/ 198 h 410"/>
                <a:gd name="T28" fmla="*/ 318 w 413"/>
                <a:gd name="T29" fmla="*/ 192 h 410"/>
                <a:gd name="T30" fmla="*/ 206 w 413"/>
                <a:gd name="T31" fmla="*/ 287 h 410"/>
                <a:gd name="T32" fmla="*/ 94 w 413"/>
                <a:gd name="T33" fmla="*/ 192 h 410"/>
                <a:gd name="T34" fmla="*/ 19 w 413"/>
                <a:gd name="T35" fmla="*/ 198 h 410"/>
                <a:gd name="T36" fmla="*/ 25 w 413"/>
                <a:gd name="T37" fmla="*/ 273 h 410"/>
                <a:gd name="T38" fmla="*/ 172 w 413"/>
                <a:gd name="T39" fmla="*/ 398 h 410"/>
                <a:gd name="T40" fmla="*/ 206 w 413"/>
                <a:gd name="T41" fmla="*/ 410 h 410"/>
                <a:gd name="T42" fmla="*/ 241 w 413"/>
                <a:gd name="T43" fmla="*/ 39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3" h="410">
                  <a:moveTo>
                    <a:pt x="206" y="237"/>
                  </a:moveTo>
                  <a:cubicBezTo>
                    <a:pt x="194" y="237"/>
                    <a:pt x="182" y="233"/>
                    <a:pt x="172" y="225"/>
                  </a:cubicBezTo>
                  <a:lnTo>
                    <a:pt x="25" y="100"/>
                  </a:lnTo>
                  <a:cubicBezTo>
                    <a:pt x="2" y="81"/>
                    <a:pt x="0" y="47"/>
                    <a:pt x="19" y="25"/>
                  </a:cubicBezTo>
                  <a:cubicBezTo>
                    <a:pt x="38" y="2"/>
                    <a:pt x="71" y="0"/>
                    <a:pt x="94" y="19"/>
                  </a:cubicBezTo>
                  <a:lnTo>
                    <a:pt x="206" y="114"/>
                  </a:lnTo>
                  <a:lnTo>
                    <a:pt x="318" y="19"/>
                  </a:lnTo>
                  <a:cubicBezTo>
                    <a:pt x="341" y="0"/>
                    <a:pt x="375" y="2"/>
                    <a:pt x="394" y="25"/>
                  </a:cubicBezTo>
                  <a:cubicBezTo>
                    <a:pt x="413" y="47"/>
                    <a:pt x="410" y="81"/>
                    <a:pt x="388" y="100"/>
                  </a:cubicBezTo>
                  <a:lnTo>
                    <a:pt x="241" y="225"/>
                  </a:lnTo>
                  <a:cubicBezTo>
                    <a:pt x="231" y="233"/>
                    <a:pt x="218" y="237"/>
                    <a:pt x="206" y="237"/>
                  </a:cubicBezTo>
                  <a:close/>
                  <a:moveTo>
                    <a:pt x="241" y="398"/>
                  </a:moveTo>
                  <a:lnTo>
                    <a:pt x="388" y="273"/>
                  </a:lnTo>
                  <a:cubicBezTo>
                    <a:pt x="410" y="254"/>
                    <a:pt x="413" y="220"/>
                    <a:pt x="394" y="198"/>
                  </a:cubicBezTo>
                  <a:cubicBezTo>
                    <a:pt x="375" y="175"/>
                    <a:pt x="341" y="173"/>
                    <a:pt x="318" y="192"/>
                  </a:cubicBezTo>
                  <a:lnTo>
                    <a:pt x="206" y="287"/>
                  </a:lnTo>
                  <a:lnTo>
                    <a:pt x="94" y="192"/>
                  </a:lnTo>
                  <a:cubicBezTo>
                    <a:pt x="71" y="173"/>
                    <a:pt x="38" y="175"/>
                    <a:pt x="19" y="198"/>
                  </a:cubicBezTo>
                  <a:cubicBezTo>
                    <a:pt x="0" y="220"/>
                    <a:pt x="2" y="254"/>
                    <a:pt x="25" y="273"/>
                  </a:cubicBezTo>
                  <a:lnTo>
                    <a:pt x="172" y="398"/>
                  </a:lnTo>
                  <a:cubicBezTo>
                    <a:pt x="182" y="406"/>
                    <a:pt x="194" y="410"/>
                    <a:pt x="206" y="410"/>
                  </a:cubicBezTo>
                  <a:cubicBezTo>
                    <a:pt x="219" y="410"/>
                    <a:pt x="231" y="406"/>
                    <a:pt x="241" y="398"/>
                  </a:cubicBezTo>
                  <a:close/>
                </a:path>
              </a:pathLst>
            </a:custGeom>
            <a:solidFill>
              <a:srgbClr val="FB976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3" name="down-double-arrow_44684">
              <a:extLst>
                <a:ext uri="{FF2B5EF4-FFF2-40B4-BE49-F238E27FC236}">
                  <a16:creationId xmlns:a16="http://schemas.microsoft.com/office/drawing/2014/main" id="{3AA83897-D6A9-42E3-AD68-0C2275806BD5}"/>
                </a:ext>
              </a:extLst>
            </p:cNvPr>
            <p:cNvSpPr/>
            <p:nvPr/>
          </p:nvSpPr>
          <p:spPr>
            <a:xfrm rot="16200000">
              <a:off x="692370" y="3409206"/>
              <a:ext cx="291347" cy="365126"/>
            </a:xfrm>
            <a:custGeom>
              <a:avLst/>
              <a:gdLst>
                <a:gd name="T0" fmla="*/ 206 w 413"/>
                <a:gd name="T1" fmla="*/ 237 h 410"/>
                <a:gd name="T2" fmla="*/ 172 w 413"/>
                <a:gd name="T3" fmla="*/ 225 h 410"/>
                <a:gd name="T4" fmla="*/ 25 w 413"/>
                <a:gd name="T5" fmla="*/ 100 h 410"/>
                <a:gd name="T6" fmla="*/ 19 w 413"/>
                <a:gd name="T7" fmla="*/ 25 h 410"/>
                <a:gd name="T8" fmla="*/ 94 w 413"/>
                <a:gd name="T9" fmla="*/ 19 h 410"/>
                <a:gd name="T10" fmla="*/ 206 w 413"/>
                <a:gd name="T11" fmla="*/ 114 h 410"/>
                <a:gd name="T12" fmla="*/ 318 w 413"/>
                <a:gd name="T13" fmla="*/ 19 h 410"/>
                <a:gd name="T14" fmla="*/ 394 w 413"/>
                <a:gd name="T15" fmla="*/ 25 h 410"/>
                <a:gd name="T16" fmla="*/ 388 w 413"/>
                <a:gd name="T17" fmla="*/ 100 h 410"/>
                <a:gd name="T18" fmla="*/ 241 w 413"/>
                <a:gd name="T19" fmla="*/ 225 h 410"/>
                <a:gd name="T20" fmla="*/ 206 w 413"/>
                <a:gd name="T21" fmla="*/ 237 h 410"/>
                <a:gd name="T22" fmla="*/ 241 w 413"/>
                <a:gd name="T23" fmla="*/ 398 h 410"/>
                <a:gd name="T24" fmla="*/ 388 w 413"/>
                <a:gd name="T25" fmla="*/ 273 h 410"/>
                <a:gd name="T26" fmla="*/ 394 w 413"/>
                <a:gd name="T27" fmla="*/ 198 h 410"/>
                <a:gd name="T28" fmla="*/ 318 w 413"/>
                <a:gd name="T29" fmla="*/ 192 h 410"/>
                <a:gd name="T30" fmla="*/ 206 w 413"/>
                <a:gd name="T31" fmla="*/ 287 h 410"/>
                <a:gd name="T32" fmla="*/ 94 w 413"/>
                <a:gd name="T33" fmla="*/ 192 h 410"/>
                <a:gd name="T34" fmla="*/ 19 w 413"/>
                <a:gd name="T35" fmla="*/ 198 h 410"/>
                <a:gd name="T36" fmla="*/ 25 w 413"/>
                <a:gd name="T37" fmla="*/ 273 h 410"/>
                <a:gd name="T38" fmla="*/ 172 w 413"/>
                <a:gd name="T39" fmla="*/ 398 h 410"/>
                <a:gd name="T40" fmla="*/ 206 w 413"/>
                <a:gd name="T41" fmla="*/ 410 h 410"/>
                <a:gd name="T42" fmla="*/ 241 w 413"/>
                <a:gd name="T43" fmla="*/ 39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3" h="410">
                  <a:moveTo>
                    <a:pt x="206" y="237"/>
                  </a:moveTo>
                  <a:cubicBezTo>
                    <a:pt x="194" y="237"/>
                    <a:pt x="182" y="233"/>
                    <a:pt x="172" y="225"/>
                  </a:cubicBezTo>
                  <a:lnTo>
                    <a:pt x="25" y="100"/>
                  </a:lnTo>
                  <a:cubicBezTo>
                    <a:pt x="2" y="81"/>
                    <a:pt x="0" y="47"/>
                    <a:pt x="19" y="25"/>
                  </a:cubicBezTo>
                  <a:cubicBezTo>
                    <a:pt x="38" y="2"/>
                    <a:pt x="71" y="0"/>
                    <a:pt x="94" y="19"/>
                  </a:cubicBezTo>
                  <a:lnTo>
                    <a:pt x="206" y="114"/>
                  </a:lnTo>
                  <a:lnTo>
                    <a:pt x="318" y="19"/>
                  </a:lnTo>
                  <a:cubicBezTo>
                    <a:pt x="341" y="0"/>
                    <a:pt x="375" y="2"/>
                    <a:pt x="394" y="25"/>
                  </a:cubicBezTo>
                  <a:cubicBezTo>
                    <a:pt x="413" y="47"/>
                    <a:pt x="410" y="81"/>
                    <a:pt x="388" y="100"/>
                  </a:cubicBezTo>
                  <a:lnTo>
                    <a:pt x="241" y="225"/>
                  </a:lnTo>
                  <a:cubicBezTo>
                    <a:pt x="231" y="233"/>
                    <a:pt x="218" y="237"/>
                    <a:pt x="206" y="237"/>
                  </a:cubicBezTo>
                  <a:close/>
                  <a:moveTo>
                    <a:pt x="241" y="398"/>
                  </a:moveTo>
                  <a:lnTo>
                    <a:pt x="388" y="273"/>
                  </a:lnTo>
                  <a:cubicBezTo>
                    <a:pt x="410" y="254"/>
                    <a:pt x="413" y="220"/>
                    <a:pt x="394" y="198"/>
                  </a:cubicBezTo>
                  <a:cubicBezTo>
                    <a:pt x="375" y="175"/>
                    <a:pt x="341" y="173"/>
                    <a:pt x="318" y="192"/>
                  </a:cubicBezTo>
                  <a:lnTo>
                    <a:pt x="206" y="287"/>
                  </a:lnTo>
                  <a:lnTo>
                    <a:pt x="94" y="192"/>
                  </a:lnTo>
                  <a:cubicBezTo>
                    <a:pt x="71" y="173"/>
                    <a:pt x="38" y="175"/>
                    <a:pt x="19" y="198"/>
                  </a:cubicBezTo>
                  <a:cubicBezTo>
                    <a:pt x="0" y="220"/>
                    <a:pt x="2" y="254"/>
                    <a:pt x="25" y="273"/>
                  </a:cubicBezTo>
                  <a:lnTo>
                    <a:pt x="172" y="398"/>
                  </a:lnTo>
                  <a:cubicBezTo>
                    <a:pt x="182" y="406"/>
                    <a:pt x="194" y="410"/>
                    <a:pt x="206" y="410"/>
                  </a:cubicBezTo>
                  <a:cubicBezTo>
                    <a:pt x="219" y="410"/>
                    <a:pt x="231" y="406"/>
                    <a:pt x="241" y="398"/>
                  </a:cubicBezTo>
                  <a:close/>
                </a:path>
              </a:pathLst>
            </a:custGeom>
            <a:solidFill>
              <a:srgbClr val="FB976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6" name="down-double-arrow_44684">
              <a:extLst>
                <a:ext uri="{FF2B5EF4-FFF2-40B4-BE49-F238E27FC236}">
                  <a16:creationId xmlns:a16="http://schemas.microsoft.com/office/drawing/2014/main" id="{3E939A42-42AC-4A77-8E3F-DF0EB414DBBC}"/>
                </a:ext>
              </a:extLst>
            </p:cNvPr>
            <p:cNvSpPr/>
            <p:nvPr/>
          </p:nvSpPr>
          <p:spPr>
            <a:xfrm rot="16200000">
              <a:off x="692370" y="5380308"/>
              <a:ext cx="291347" cy="365126"/>
            </a:xfrm>
            <a:custGeom>
              <a:avLst/>
              <a:gdLst>
                <a:gd name="T0" fmla="*/ 206 w 413"/>
                <a:gd name="T1" fmla="*/ 237 h 410"/>
                <a:gd name="T2" fmla="*/ 172 w 413"/>
                <a:gd name="T3" fmla="*/ 225 h 410"/>
                <a:gd name="T4" fmla="*/ 25 w 413"/>
                <a:gd name="T5" fmla="*/ 100 h 410"/>
                <a:gd name="T6" fmla="*/ 19 w 413"/>
                <a:gd name="T7" fmla="*/ 25 h 410"/>
                <a:gd name="T8" fmla="*/ 94 w 413"/>
                <a:gd name="T9" fmla="*/ 19 h 410"/>
                <a:gd name="T10" fmla="*/ 206 w 413"/>
                <a:gd name="T11" fmla="*/ 114 h 410"/>
                <a:gd name="T12" fmla="*/ 318 w 413"/>
                <a:gd name="T13" fmla="*/ 19 h 410"/>
                <a:gd name="T14" fmla="*/ 394 w 413"/>
                <a:gd name="T15" fmla="*/ 25 h 410"/>
                <a:gd name="T16" fmla="*/ 388 w 413"/>
                <a:gd name="T17" fmla="*/ 100 h 410"/>
                <a:gd name="T18" fmla="*/ 241 w 413"/>
                <a:gd name="T19" fmla="*/ 225 h 410"/>
                <a:gd name="T20" fmla="*/ 206 w 413"/>
                <a:gd name="T21" fmla="*/ 237 h 410"/>
                <a:gd name="T22" fmla="*/ 241 w 413"/>
                <a:gd name="T23" fmla="*/ 398 h 410"/>
                <a:gd name="T24" fmla="*/ 388 w 413"/>
                <a:gd name="T25" fmla="*/ 273 h 410"/>
                <a:gd name="T26" fmla="*/ 394 w 413"/>
                <a:gd name="T27" fmla="*/ 198 h 410"/>
                <a:gd name="T28" fmla="*/ 318 w 413"/>
                <a:gd name="T29" fmla="*/ 192 h 410"/>
                <a:gd name="T30" fmla="*/ 206 w 413"/>
                <a:gd name="T31" fmla="*/ 287 h 410"/>
                <a:gd name="T32" fmla="*/ 94 w 413"/>
                <a:gd name="T33" fmla="*/ 192 h 410"/>
                <a:gd name="T34" fmla="*/ 19 w 413"/>
                <a:gd name="T35" fmla="*/ 198 h 410"/>
                <a:gd name="T36" fmla="*/ 25 w 413"/>
                <a:gd name="T37" fmla="*/ 273 h 410"/>
                <a:gd name="T38" fmla="*/ 172 w 413"/>
                <a:gd name="T39" fmla="*/ 398 h 410"/>
                <a:gd name="T40" fmla="*/ 206 w 413"/>
                <a:gd name="T41" fmla="*/ 410 h 410"/>
                <a:gd name="T42" fmla="*/ 241 w 413"/>
                <a:gd name="T43" fmla="*/ 39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3" h="410">
                  <a:moveTo>
                    <a:pt x="206" y="237"/>
                  </a:moveTo>
                  <a:cubicBezTo>
                    <a:pt x="194" y="237"/>
                    <a:pt x="182" y="233"/>
                    <a:pt x="172" y="225"/>
                  </a:cubicBezTo>
                  <a:lnTo>
                    <a:pt x="25" y="100"/>
                  </a:lnTo>
                  <a:cubicBezTo>
                    <a:pt x="2" y="81"/>
                    <a:pt x="0" y="47"/>
                    <a:pt x="19" y="25"/>
                  </a:cubicBezTo>
                  <a:cubicBezTo>
                    <a:pt x="38" y="2"/>
                    <a:pt x="71" y="0"/>
                    <a:pt x="94" y="19"/>
                  </a:cubicBezTo>
                  <a:lnTo>
                    <a:pt x="206" y="114"/>
                  </a:lnTo>
                  <a:lnTo>
                    <a:pt x="318" y="19"/>
                  </a:lnTo>
                  <a:cubicBezTo>
                    <a:pt x="341" y="0"/>
                    <a:pt x="375" y="2"/>
                    <a:pt x="394" y="25"/>
                  </a:cubicBezTo>
                  <a:cubicBezTo>
                    <a:pt x="413" y="47"/>
                    <a:pt x="410" y="81"/>
                    <a:pt x="388" y="100"/>
                  </a:cubicBezTo>
                  <a:lnTo>
                    <a:pt x="241" y="225"/>
                  </a:lnTo>
                  <a:cubicBezTo>
                    <a:pt x="231" y="233"/>
                    <a:pt x="218" y="237"/>
                    <a:pt x="206" y="237"/>
                  </a:cubicBezTo>
                  <a:close/>
                  <a:moveTo>
                    <a:pt x="241" y="398"/>
                  </a:moveTo>
                  <a:lnTo>
                    <a:pt x="388" y="273"/>
                  </a:lnTo>
                  <a:cubicBezTo>
                    <a:pt x="410" y="254"/>
                    <a:pt x="413" y="220"/>
                    <a:pt x="394" y="198"/>
                  </a:cubicBezTo>
                  <a:cubicBezTo>
                    <a:pt x="375" y="175"/>
                    <a:pt x="341" y="173"/>
                    <a:pt x="318" y="192"/>
                  </a:cubicBezTo>
                  <a:lnTo>
                    <a:pt x="206" y="287"/>
                  </a:lnTo>
                  <a:lnTo>
                    <a:pt x="94" y="192"/>
                  </a:lnTo>
                  <a:cubicBezTo>
                    <a:pt x="71" y="173"/>
                    <a:pt x="38" y="175"/>
                    <a:pt x="19" y="198"/>
                  </a:cubicBezTo>
                  <a:cubicBezTo>
                    <a:pt x="0" y="220"/>
                    <a:pt x="2" y="254"/>
                    <a:pt x="25" y="273"/>
                  </a:cubicBezTo>
                  <a:lnTo>
                    <a:pt x="172" y="398"/>
                  </a:lnTo>
                  <a:cubicBezTo>
                    <a:pt x="182" y="406"/>
                    <a:pt x="194" y="410"/>
                    <a:pt x="206" y="410"/>
                  </a:cubicBezTo>
                  <a:cubicBezTo>
                    <a:pt x="219" y="410"/>
                    <a:pt x="231" y="406"/>
                    <a:pt x="241" y="398"/>
                  </a:cubicBezTo>
                  <a:close/>
                </a:path>
              </a:pathLst>
            </a:custGeom>
            <a:solidFill>
              <a:srgbClr val="FB976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6358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2190837-05FE-4704-B04F-3E88971CDE1C}"/>
              </a:ext>
            </a:extLst>
          </p:cNvPr>
          <p:cNvSpPr/>
          <p:nvPr/>
        </p:nvSpPr>
        <p:spPr>
          <a:xfrm>
            <a:off x="2883720" y="501665"/>
            <a:ext cx="3376565" cy="761747"/>
          </a:xfrm>
          <a:prstGeom prst="rect">
            <a:avLst/>
          </a:prstGeom>
          <a:noFill/>
          <a:ln>
            <a:noFill/>
          </a:ln>
        </p:spPr>
        <p:txBody>
          <a:bodyPr wrap="none" lIns="68579" tIns="34289" rIns="68579" bIns="34289">
            <a:spAutoFit/>
            <a:scene3d>
              <a:camera prst="perspectiveFront"/>
              <a:lightRig rig="threePt" dir="t"/>
            </a:scene3d>
          </a:bodyPr>
          <a:lstStyle/>
          <a:p>
            <a:pPr algn="ctr" defTabSz="685783">
              <a:defRPr/>
            </a:pPr>
            <a:r>
              <a:rPr lang="en-US" altLang="zh-CN" sz="4500" b="1" dirty="0">
                <a:ln w="9525">
                  <a:noFill/>
                  <a:prstDash val="solid"/>
                </a:ln>
                <a:solidFill>
                  <a:srgbClr val="FF0000"/>
                </a:solidFill>
                <a:effectLst>
                  <a:glow rad="139700">
                    <a:srgbClr val="A5A5A5">
                      <a:satMod val="175000"/>
                      <a:alpha val="40000"/>
                    </a:srgbClr>
                  </a:glow>
                  <a:outerShdw blurRad="12700" dist="38100" dir="2700000" algn="tl" rotWithShape="0">
                    <a:prstClr val="white">
                      <a:lumMod val="50000"/>
                    </a:prstClr>
                  </a:outerShdw>
                </a:effectLst>
                <a:latin typeface="Arial Nova" panose="020B0604020202020204" pitchFamily="34" charset="0"/>
                <a:ea typeface="华文新魏" panose="02010800040101010101" pitchFamily="2" charset="-122"/>
              </a:rPr>
              <a:t>Thank you !</a:t>
            </a:r>
            <a:endParaRPr lang="zh-CN" altLang="en-US" sz="4500" b="1" dirty="0">
              <a:ln w="9525">
                <a:noFill/>
                <a:prstDash val="solid"/>
              </a:ln>
              <a:solidFill>
                <a:srgbClr val="FF0000"/>
              </a:solidFill>
              <a:effectLst>
                <a:glow rad="139700">
                  <a:srgbClr val="A5A5A5">
                    <a:satMod val="175000"/>
                    <a:alpha val="40000"/>
                  </a:srgbClr>
                </a:glow>
                <a:outerShdw blurRad="12700" dist="38100" dir="2700000" algn="tl" rotWithShape="0">
                  <a:prstClr val="white">
                    <a:lumMod val="50000"/>
                  </a:prstClr>
                </a:outerShdw>
              </a:effectLst>
              <a:latin typeface="Arial Nova" panose="020B0604020202020204" pitchFamily="34" charset="0"/>
              <a:ea typeface="华文新魏" panose="02010800040101010101" pitchFamily="2" charset="-122"/>
            </a:endParaRPr>
          </a:p>
        </p:txBody>
      </p:sp>
      <p:sp>
        <p:nvSpPr>
          <p:cNvPr id="4" name="矩形 3">
            <a:extLst>
              <a:ext uri="{FF2B5EF4-FFF2-40B4-BE49-F238E27FC236}">
                <a16:creationId xmlns:a16="http://schemas.microsoft.com/office/drawing/2014/main" id="{1496A9A1-EAD7-2282-CA8E-1C23E535CA11}"/>
              </a:ext>
            </a:extLst>
          </p:cNvPr>
          <p:cNvSpPr/>
          <p:nvPr/>
        </p:nvSpPr>
        <p:spPr>
          <a:xfrm>
            <a:off x="1" y="4641838"/>
            <a:ext cx="3871490" cy="507830"/>
          </a:xfrm>
          <a:prstGeom prst="rect">
            <a:avLst/>
          </a:prstGeom>
          <a:noFill/>
          <a:ln>
            <a:noFill/>
          </a:ln>
        </p:spPr>
        <p:txBody>
          <a:bodyPr wrap="none" lIns="68579" tIns="34289" rIns="68579" bIns="34289">
            <a:spAutoFit/>
            <a:scene3d>
              <a:camera prst="perspectiveFront"/>
              <a:lightRig rig="threePt" dir="t"/>
            </a:scene3d>
          </a:bodyPr>
          <a:lstStyle/>
          <a:p>
            <a:pPr defTabSz="685783">
              <a:defRPr/>
            </a:pPr>
            <a:r>
              <a:rPr lang="en-US" altLang="zh-CN" sz="1400" b="1" dirty="0">
                <a:ln w="9525">
                  <a:noFill/>
                  <a:prstDash val="solid"/>
                </a:ln>
                <a:solidFill>
                  <a:srgbClr val="FFFF00"/>
                </a:solidFill>
                <a:effectLst>
                  <a:glow rad="139700">
                    <a:srgbClr val="A5A5A5">
                      <a:satMod val="175000"/>
                      <a:alpha val="40000"/>
                    </a:srgbClr>
                  </a:glow>
                  <a:outerShdw blurRad="12700" dist="38100" dir="2700000" algn="tl" rotWithShape="0">
                    <a:prstClr val="white">
                      <a:lumMod val="50000"/>
                    </a:prstClr>
                  </a:outerShdw>
                </a:effectLst>
                <a:latin typeface="Arial" panose="020B0604020202020204" pitchFamily="34" charset="0"/>
                <a:ea typeface="华文新魏" panose="02010800040101010101" pitchFamily="2" charset="-122"/>
                <a:cs typeface="Arial" panose="020B0604020202020204" pitchFamily="34" charset="0"/>
              </a:rPr>
              <a:t>China University of Petroleum (East China)</a:t>
            </a:r>
          </a:p>
          <a:p>
            <a:pPr defTabSz="685783">
              <a:defRPr/>
            </a:pPr>
            <a:r>
              <a:rPr lang="en-US" altLang="zh-CN" sz="1400" b="1" dirty="0">
                <a:ln w="9525">
                  <a:noFill/>
                  <a:prstDash val="solid"/>
                </a:ln>
                <a:solidFill>
                  <a:srgbClr val="FFFF00"/>
                </a:solidFill>
                <a:effectLst>
                  <a:glow rad="139700">
                    <a:srgbClr val="A5A5A5">
                      <a:satMod val="175000"/>
                      <a:alpha val="40000"/>
                    </a:srgbClr>
                  </a:glow>
                  <a:outerShdw blurRad="12700" dist="38100" dir="2700000" algn="tl" rotWithShape="0">
                    <a:prstClr val="white">
                      <a:lumMod val="50000"/>
                    </a:prstClr>
                  </a:outerShdw>
                </a:effectLst>
                <a:latin typeface="Arial" panose="020B0604020202020204" pitchFamily="34" charset="0"/>
                <a:ea typeface="华文新魏" panose="02010800040101010101" pitchFamily="2" charset="-122"/>
                <a:cs typeface="Arial" panose="020B0604020202020204" pitchFamily="34" charset="0"/>
              </a:rPr>
              <a:t>Qingdao·China</a:t>
            </a:r>
            <a:endParaRPr lang="zh-CN" altLang="en-US" sz="1400" b="1" dirty="0">
              <a:ln w="9525">
                <a:noFill/>
                <a:prstDash val="solid"/>
              </a:ln>
              <a:solidFill>
                <a:srgbClr val="FFFF00"/>
              </a:solidFill>
              <a:effectLst>
                <a:glow rad="139700">
                  <a:srgbClr val="A5A5A5">
                    <a:satMod val="175000"/>
                    <a:alpha val="40000"/>
                  </a:srgbClr>
                </a:glow>
                <a:outerShdw blurRad="12700" dist="38100" dir="2700000" algn="tl" rotWithShape="0">
                  <a:prstClr val="white">
                    <a:lumMod val="50000"/>
                  </a:prstClr>
                </a:outerShdw>
              </a:effectLst>
              <a:latin typeface="Arial" panose="020B0604020202020204" pitchFamily="34" charset="0"/>
              <a:ea typeface="华文新魏" panose="02010800040101010101" pitchFamily="2" charset="-122"/>
              <a:cs typeface="Arial" panose="020B0604020202020204" pitchFamily="34" charset="0"/>
            </a:endParaRPr>
          </a:p>
        </p:txBody>
      </p:sp>
    </p:spTree>
    <p:extLst>
      <p:ext uri="{BB962C8B-B14F-4D97-AF65-F5344CB8AC3E}">
        <p14:creationId xmlns:p14="http://schemas.microsoft.com/office/powerpoint/2010/main" val="174760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471"/>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灯片编号占位符 8"/>
          <p:cNvSpPr>
            <a:spLocks noGrp="1"/>
          </p:cNvSpPr>
          <p:nvPr>
            <p:ph type="sldNum" sz="quarter" idx="12"/>
          </p:nvPr>
        </p:nvSpPr>
        <p:spPr>
          <a:xfrm>
            <a:off x="0" y="4869656"/>
            <a:ext cx="298376" cy="273844"/>
          </a:xfrm>
        </p:spPr>
        <p:txBody>
          <a:bodyPr/>
          <a:lstStyle/>
          <a:p>
            <a:r>
              <a:rPr lang="en-US" altLang="zh-CN" dirty="0"/>
              <a:t>1</a:t>
            </a:r>
            <a:endParaRPr lang="zh-CN" altLang="en-US" dirty="0"/>
          </a:p>
        </p:txBody>
      </p:sp>
      <p:sp>
        <p:nvSpPr>
          <p:cNvPr id="38" name="文本框 5">
            <a:extLst>
              <a:ext uri="{FF2B5EF4-FFF2-40B4-BE49-F238E27FC236}">
                <a16:creationId xmlns:a16="http://schemas.microsoft.com/office/drawing/2014/main" id="{C264B31F-46C5-6BF6-304D-8F6FCF7BCDF1}"/>
              </a:ext>
            </a:extLst>
          </p:cNvPr>
          <p:cNvSpPr txBox="1"/>
          <p:nvPr/>
        </p:nvSpPr>
        <p:spPr>
          <a:xfrm>
            <a:off x="2408459" y="630035"/>
            <a:ext cx="4260304" cy="738664"/>
          </a:xfrm>
          <a:prstGeom prst="rect">
            <a:avLst/>
          </a:prstGeom>
          <a:noFill/>
        </p:spPr>
        <p:txBody>
          <a:bodyPr wrap="square" rtlCol="0">
            <a:spAutoFit/>
          </a:bodyPr>
          <a:lstStyle/>
          <a:p>
            <a:pPr algn="ctr"/>
            <a:r>
              <a:rPr lang="en-US" altLang="zh-CN" sz="4200" b="1" dirty="0">
                <a:solidFill>
                  <a:srgbClr val="FF00FF"/>
                </a:solidFill>
                <a:latin typeface="Arial Black" panose="020B0A04020102020204" pitchFamily="34" charset="0"/>
                <a:cs typeface="Arial" panose="020B0604020202020204" pitchFamily="34" charset="0"/>
              </a:rPr>
              <a:t>Talk Outline</a:t>
            </a:r>
            <a:endParaRPr lang="zh-CN" altLang="en-US" sz="4200" b="1" dirty="0">
              <a:solidFill>
                <a:srgbClr val="FF00FF"/>
              </a:solidFill>
              <a:latin typeface="Arial Black" panose="020B0A04020102020204" pitchFamily="34" charset="0"/>
              <a:cs typeface="Arial" panose="020B0604020202020204" pitchFamily="34" charset="0"/>
            </a:endParaRPr>
          </a:p>
        </p:txBody>
      </p:sp>
      <p:sp>
        <p:nvSpPr>
          <p:cNvPr id="39" name="文本框 7">
            <a:extLst>
              <a:ext uri="{FF2B5EF4-FFF2-40B4-BE49-F238E27FC236}">
                <a16:creationId xmlns:a16="http://schemas.microsoft.com/office/drawing/2014/main" id="{4042DC15-035B-7834-B624-B1A3DA136263}"/>
              </a:ext>
            </a:extLst>
          </p:cNvPr>
          <p:cNvSpPr txBox="1"/>
          <p:nvPr/>
        </p:nvSpPr>
        <p:spPr>
          <a:xfrm>
            <a:off x="1691680" y="1275606"/>
            <a:ext cx="6552728" cy="3483582"/>
          </a:xfrm>
          <a:prstGeom prst="rect">
            <a:avLst/>
          </a:prstGeom>
          <a:noFill/>
        </p:spPr>
        <p:txBody>
          <a:bodyPr wrap="square" rtlCol="0">
            <a:spAutoFit/>
          </a:bodyPr>
          <a:lstStyle/>
          <a:p>
            <a:pPr marL="144000" indent="-457200">
              <a:lnSpc>
                <a:spcPct val="150000"/>
              </a:lnSpc>
              <a:buFont typeface="Wingdings" panose="05000000000000000000" pitchFamily="2" charset="2"/>
              <a:buChar char="l"/>
            </a:pPr>
            <a:r>
              <a:rPr lang="en-US" altLang="zh-CN" sz="2500" b="1" dirty="0">
                <a:solidFill>
                  <a:srgbClr val="1373BA"/>
                </a:solidFill>
                <a:latin typeface="Arial" panose="020B0604020202020204" pitchFamily="34" charset="0"/>
                <a:cs typeface="Arial" panose="020B0604020202020204" pitchFamily="34" charset="0"/>
              </a:rPr>
              <a:t>Geological setting</a:t>
            </a:r>
          </a:p>
          <a:p>
            <a:pPr marL="144000" indent="-457200">
              <a:lnSpc>
                <a:spcPct val="150000"/>
              </a:lnSpc>
              <a:buFont typeface="Wingdings" panose="05000000000000000000" pitchFamily="2" charset="2"/>
              <a:buChar char="l"/>
            </a:pPr>
            <a:r>
              <a:rPr lang="en-US" altLang="zh-CN" sz="2500" b="1" dirty="0">
                <a:solidFill>
                  <a:srgbClr val="1373BA"/>
                </a:solidFill>
                <a:latin typeface="Arial" panose="020B0604020202020204" pitchFamily="34" charset="0"/>
                <a:cs typeface="Arial" panose="020B0604020202020204" pitchFamily="34" charset="0"/>
              </a:rPr>
              <a:t>Samples and methods</a:t>
            </a:r>
          </a:p>
          <a:p>
            <a:pPr marL="847725" indent="-314325"/>
            <a:r>
              <a:rPr lang="en-US" altLang="zh-CN" sz="2500" b="1" dirty="0">
                <a:solidFill>
                  <a:srgbClr val="1373BA"/>
                </a:solidFill>
                <a:latin typeface="Arial" panose="020B0604020202020204" pitchFamily="34" charset="0"/>
                <a:cs typeface="Arial" panose="020B0604020202020204" pitchFamily="34" charset="0"/>
              </a:rPr>
              <a:t>—</a:t>
            </a:r>
            <a:r>
              <a:rPr lang="en-US" altLang="zh-CN" sz="2500" b="1" dirty="0" err="1">
                <a:solidFill>
                  <a:srgbClr val="1373BA"/>
                </a:solidFill>
                <a:latin typeface="Arial" panose="020B0604020202020204" pitchFamily="34" charset="0"/>
                <a:cs typeface="Arial" panose="020B0604020202020204" pitchFamily="34" charset="0"/>
              </a:rPr>
              <a:t>Macrofractures</a:t>
            </a:r>
            <a:r>
              <a:rPr lang="en-US" altLang="zh-CN" sz="2500" b="1" dirty="0">
                <a:solidFill>
                  <a:srgbClr val="1373BA"/>
                </a:solidFill>
                <a:latin typeface="Arial" panose="020B0604020202020204" pitchFamily="34" charset="0"/>
                <a:cs typeface="Arial" panose="020B0604020202020204" pitchFamily="34" charset="0"/>
              </a:rPr>
              <a:t> and Microfractures</a:t>
            </a:r>
            <a:endParaRPr lang="zh-CN" altLang="en-US" sz="2500" b="1" dirty="0">
              <a:solidFill>
                <a:srgbClr val="1373BA"/>
              </a:solidFill>
              <a:latin typeface="Arial" panose="020B0604020202020204" pitchFamily="34" charset="0"/>
              <a:cs typeface="Arial" panose="020B0604020202020204" pitchFamily="34" charset="0"/>
            </a:endParaRPr>
          </a:p>
          <a:p>
            <a:pPr marL="847725" indent="-314325"/>
            <a:r>
              <a:rPr lang="en-US" altLang="zh-CN" sz="2500" b="1" dirty="0">
                <a:solidFill>
                  <a:srgbClr val="1373BA"/>
                </a:solidFill>
                <a:latin typeface="Arial" panose="020B0604020202020204" pitchFamily="34" charset="0"/>
                <a:cs typeface="Arial" panose="020B0604020202020204" pitchFamily="34" charset="0"/>
              </a:rPr>
              <a:t>— Macropores and Micropores</a:t>
            </a:r>
            <a:endParaRPr lang="zh-CN" altLang="en-US" sz="2500" b="1" dirty="0">
              <a:solidFill>
                <a:srgbClr val="1373BA"/>
              </a:solidFill>
              <a:latin typeface="Arial" panose="020B0604020202020204" pitchFamily="34" charset="0"/>
              <a:cs typeface="Arial" panose="020B0604020202020204" pitchFamily="34" charset="0"/>
            </a:endParaRPr>
          </a:p>
          <a:p>
            <a:pPr marL="847725" indent="-314325"/>
            <a:r>
              <a:rPr lang="en-US" altLang="zh-CN" sz="2500" b="1" dirty="0">
                <a:solidFill>
                  <a:srgbClr val="1373BA"/>
                </a:solidFill>
                <a:latin typeface="Arial" panose="020B0604020202020204" pitchFamily="34" charset="0"/>
                <a:cs typeface="Arial" panose="020B0604020202020204" pitchFamily="34" charset="0"/>
              </a:rPr>
              <a:t>— Fracture-pore phase facies</a:t>
            </a:r>
            <a:endParaRPr lang="zh-CN" altLang="en-US" sz="2500" b="1" dirty="0">
              <a:solidFill>
                <a:srgbClr val="1373BA"/>
              </a:solidFill>
              <a:latin typeface="Arial" panose="020B0604020202020204" pitchFamily="34" charset="0"/>
              <a:cs typeface="Arial" panose="020B0604020202020204" pitchFamily="34" charset="0"/>
            </a:endParaRPr>
          </a:p>
          <a:p>
            <a:pPr marL="144000" indent="-457200">
              <a:lnSpc>
                <a:spcPct val="150000"/>
              </a:lnSpc>
              <a:buFont typeface="Wingdings" panose="05000000000000000000" pitchFamily="2" charset="2"/>
              <a:buChar char="l"/>
            </a:pPr>
            <a:r>
              <a:rPr lang="en-US" altLang="zh-CN" sz="2500" b="1" dirty="0">
                <a:solidFill>
                  <a:srgbClr val="1373BA"/>
                </a:solidFill>
                <a:latin typeface="Arial" panose="020B0604020202020204" pitchFamily="34" charset="0"/>
                <a:cs typeface="Arial" panose="020B0604020202020204" pitchFamily="34" charset="0"/>
              </a:rPr>
              <a:t>Results</a:t>
            </a:r>
            <a:r>
              <a:rPr lang="zh-CN" altLang="en-US" sz="2500" b="1" dirty="0">
                <a:solidFill>
                  <a:srgbClr val="1373BA"/>
                </a:solidFill>
                <a:latin typeface="Arial" panose="020B0604020202020204" pitchFamily="34" charset="0"/>
                <a:cs typeface="Arial" panose="020B0604020202020204" pitchFamily="34" charset="0"/>
              </a:rPr>
              <a:t> </a:t>
            </a:r>
            <a:r>
              <a:rPr lang="en-US" altLang="zh-CN" sz="2500" b="1" dirty="0">
                <a:solidFill>
                  <a:srgbClr val="1373BA"/>
                </a:solidFill>
                <a:latin typeface="Arial" panose="020B0604020202020204" pitchFamily="34" charset="0"/>
                <a:cs typeface="Arial" panose="020B0604020202020204" pitchFamily="34" charset="0"/>
              </a:rPr>
              <a:t>and Discussion</a:t>
            </a:r>
          </a:p>
          <a:p>
            <a:pPr marL="144000" indent="-457200">
              <a:lnSpc>
                <a:spcPct val="150000"/>
              </a:lnSpc>
              <a:buFont typeface="Wingdings" panose="05000000000000000000" pitchFamily="2" charset="2"/>
              <a:buChar char="l"/>
            </a:pPr>
            <a:r>
              <a:rPr lang="en-US" altLang="zh-CN" sz="2500" b="1" dirty="0">
                <a:solidFill>
                  <a:srgbClr val="1373BA"/>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70076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298376" cy="273844"/>
          </a:xfrm>
        </p:spPr>
        <p:txBody>
          <a:bodyPr/>
          <a:lstStyle/>
          <a:p>
            <a:r>
              <a:rPr lang="en-US" altLang="zh-CN" dirty="0"/>
              <a:t>2</a:t>
            </a:r>
            <a:endParaRPr lang="zh-CN" altLang="en-US" dirty="0"/>
          </a:p>
        </p:txBody>
      </p:sp>
      <p:sp>
        <p:nvSpPr>
          <p:cNvPr id="13" name="文本框 12">
            <a:extLst>
              <a:ext uri="{FF2B5EF4-FFF2-40B4-BE49-F238E27FC236}">
                <a16:creationId xmlns:a16="http://schemas.microsoft.com/office/drawing/2014/main" id="{CC47EAE1-85B1-81A9-2673-B75BF58F8A6E}"/>
              </a:ext>
            </a:extLst>
          </p:cNvPr>
          <p:cNvSpPr txBox="1"/>
          <p:nvPr/>
        </p:nvSpPr>
        <p:spPr>
          <a:xfrm>
            <a:off x="7956376" y="4876006"/>
            <a:ext cx="1108805" cy="230832"/>
          </a:xfrm>
          <a:prstGeom prst="rect">
            <a:avLst/>
          </a:prstGeom>
          <a:noFill/>
        </p:spPr>
        <p:txBody>
          <a:bodyPr wrap="square" rtlCol="0">
            <a:spAutoFit/>
          </a:bodyPr>
          <a:lstStyle/>
          <a:p>
            <a:pPr lvl="0" defTabSz="914400"/>
            <a:r>
              <a:rPr lang="en-US" altLang="zh-CN" sz="900" kern="0" dirty="0">
                <a:solidFill>
                  <a:sysClr val="window" lastClr="FFFFFF">
                    <a:lumMod val="50000"/>
                  </a:sysClr>
                </a:solidFill>
                <a:latin typeface="Arial" panose="020B0604020202020204" pitchFamily="34" charset="0"/>
                <a:cs typeface="Arial" panose="020B0604020202020204" pitchFamily="34" charset="0"/>
              </a:rPr>
              <a:t>(Qi </a:t>
            </a:r>
            <a:r>
              <a:rPr kumimoji="0" lang="en-US" altLang="zh-CN" sz="900" b="0"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et al., 2022)</a:t>
            </a:r>
            <a:endParaRPr kumimoji="0" lang="zh-CN" altLang="en-US" sz="900" b="0"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endParaRPr>
          </a:p>
        </p:txBody>
      </p:sp>
      <p:sp>
        <p:nvSpPr>
          <p:cNvPr id="8" name="AutoShape 4" descr="Details are in the caption following th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7" descr="Details are in the caption following th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矩形 10"/>
          <p:cNvSpPr/>
          <p:nvPr/>
        </p:nvSpPr>
        <p:spPr>
          <a:xfrm>
            <a:off x="5220072" y="801371"/>
            <a:ext cx="4006225"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The stratigraphic chart in </a:t>
            </a:r>
            <a:r>
              <a:rPr lang="en-US" altLang="zh-CN" dirty="0" err="1">
                <a:latin typeface="Arial" panose="020B0604020202020204" pitchFamily="34" charset="0"/>
                <a:cs typeface="Arial" panose="020B0604020202020204" pitchFamily="34" charset="0"/>
              </a:rPr>
              <a:t>Jimsar</a:t>
            </a:r>
            <a:r>
              <a:rPr lang="en-US" altLang="zh-CN" dirty="0">
                <a:latin typeface="Arial" panose="020B0604020202020204" pitchFamily="34" charset="0"/>
                <a:cs typeface="Arial" panose="020B0604020202020204" pitchFamily="34" charset="0"/>
              </a:rPr>
              <a:t> Sag </a:t>
            </a:r>
            <a:endParaRPr lang="zh-CN" altLang="en-US" dirty="0">
              <a:latin typeface="Arial" panose="020B0604020202020204" pitchFamily="34" charset="0"/>
              <a:cs typeface="Arial" panose="020B0604020202020204" pitchFamily="34" charset="0"/>
            </a:endParaRPr>
          </a:p>
        </p:txBody>
      </p:sp>
      <p:pic>
        <p:nvPicPr>
          <p:cNvPr id="1039" name="Picture 15" descr="https://gsw.silverchair-cdn.com/gsw/Content_public/Journal/aapgbull/107/9/10.1306_10242222027/3/bltn22027f1.png?Expires=1748107234&amp;Signature=ZY3ko4CDwCZC2pxPWArO0hBjlOBuZy88zwqC5lcu2CVCmbLAwLXfzgA7hipBWcqH7RXebYDossxLdYTYXg~fjmzd3BOXxcUpt-oVCe57~9INCs-7wL-z9oY967iWi~MP12n8Ty0RQhJ2sKfHtPlkeDD1C2oq6mbLT6RhxTekuuXnanHxeL6l~addCkDyy8s~fBDjVrvZ~8alpMCZGlLlOER5U-wmbGvQRWOYGx5ZBcbcc-C1v8jDHd~-u9gK8RM4Qv4WQDaKUHxZn8cak1XD6NyxW5b98PQ4CGMo2iNH9CYNb8Yu9gch0KqErBVOVS1Ali0zEeORoKhwP0vak9fZng__&amp;Key-Pair-Id=APKAIE5G5CRDK6RD3P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32" y="2643758"/>
            <a:ext cx="5508104" cy="2205895"/>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12">
            <a:extLst>
              <a:ext uri="{FF2B5EF4-FFF2-40B4-BE49-F238E27FC236}">
                <a16:creationId xmlns:a16="http://schemas.microsoft.com/office/drawing/2014/main" id="{CC47EAE1-85B1-81A9-2673-B75BF58F8A6E}"/>
              </a:ext>
            </a:extLst>
          </p:cNvPr>
          <p:cNvSpPr txBox="1"/>
          <p:nvPr/>
        </p:nvSpPr>
        <p:spPr>
          <a:xfrm>
            <a:off x="4499992" y="4861198"/>
            <a:ext cx="1224136" cy="230832"/>
          </a:xfrm>
          <a:prstGeom prst="rect">
            <a:avLst/>
          </a:prstGeom>
          <a:noFill/>
        </p:spPr>
        <p:txBody>
          <a:bodyPr wrap="square" rtlCol="0">
            <a:spAutoFit/>
          </a:bodyPr>
          <a:lstStyle/>
          <a:p>
            <a:pPr lvl="0" defTabSz="914400"/>
            <a:r>
              <a:rPr lang="en-US" altLang="zh-CN" sz="900" kern="0" dirty="0">
                <a:solidFill>
                  <a:sysClr val="window" lastClr="FFFFFF">
                    <a:lumMod val="50000"/>
                  </a:sysClr>
                </a:solidFill>
                <a:latin typeface="Arial" panose="020B0604020202020204" pitchFamily="34" charset="0"/>
                <a:cs typeface="Arial" panose="020B0604020202020204" pitchFamily="34" charset="0"/>
              </a:rPr>
              <a:t>(Wang </a:t>
            </a:r>
            <a:r>
              <a:rPr kumimoji="0" lang="en-US" altLang="zh-CN" sz="900" b="0"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et al., 2023)</a:t>
            </a:r>
            <a:endParaRPr kumimoji="0" lang="zh-CN" altLang="en-US" sz="900" b="0"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endParaRPr>
          </a:p>
        </p:txBody>
      </p:sp>
      <p:sp>
        <p:nvSpPr>
          <p:cNvPr id="14" name="矩形 13"/>
          <p:cNvSpPr/>
          <p:nvPr/>
        </p:nvSpPr>
        <p:spPr>
          <a:xfrm>
            <a:off x="251520" y="1086585"/>
            <a:ext cx="5626057" cy="1569660"/>
          </a:xfrm>
          <a:prstGeom prst="rect">
            <a:avLst/>
          </a:prstGeom>
        </p:spPr>
        <p:txBody>
          <a:bodyPr wrap="square">
            <a:spAutoFit/>
          </a:bodyPr>
          <a:lstStyle/>
          <a:p>
            <a:pPr>
              <a:lnSpc>
                <a:spcPct val="120000"/>
              </a:lnSpc>
            </a:pPr>
            <a:r>
              <a:rPr lang="en-US" altLang="zh-CN" sz="1600" dirty="0">
                <a:latin typeface="Arial" pitchFamily="34" charset="0"/>
                <a:cs typeface="Arial" pitchFamily="34" charset="0"/>
              </a:rPr>
              <a:t>The </a:t>
            </a:r>
            <a:r>
              <a:rPr lang="en-US" altLang="zh-CN" sz="1600" dirty="0" err="1">
                <a:latin typeface="Arial" pitchFamily="34" charset="0"/>
                <a:cs typeface="Arial" pitchFamily="34" charset="0"/>
              </a:rPr>
              <a:t>Jimusar</a:t>
            </a:r>
            <a:r>
              <a:rPr lang="en-US" altLang="zh-CN" sz="1600" dirty="0">
                <a:latin typeface="Arial" pitchFamily="34" charset="0"/>
                <a:cs typeface="Arial" pitchFamily="34" charset="0"/>
              </a:rPr>
              <a:t> sag is in </a:t>
            </a:r>
            <a:r>
              <a:rPr lang="en-US" altLang="zh-CN" sz="1600" dirty="0" err="1">
                <a:latin typeface="Arial" pitchFamily="34" charset="0"/>
                <a:cs typeface="Arial" pitchFamily="34" charset="0"/>
              </a:rPr>
              <a:t>Junggar</a:t>
            </a:r>
            <a:r>
              <a:rPr lang="en-US" altLang="zh-CN" sz="1600" dirty="0">
                <a:latin typeface="Arial" pitchFamily="34" charset="0"/>
                <a:cs typeface="Arial" pitchFamily="34" charset="0"/>
              </a:rPr>
              <a:t> Basin, southwest of the Eastern uplift, bounded by the </a:t>
            </a:r>
            <a:r>
              <a:rPr lang="en-US" altLang="zh-CN" sz="1600" dirty="0" err="1">
                <a:latin typeface="Arial" pitchFamily="34" charset="0"/>
                <a:cs typeface="Arial" pitchFamily="34" charset="0"/>
              </a:rPr>
              <a:t>Jimusar</a:t>
            </a:r>
            <a:r>
              <a:rPr lang="en-US" altLang="zh-CN" sz="1600" dirty="0">
                <a:latin typeface="Arial" pitchFamily="34" charset="0"/>
                <a:cs typeface="Arial" pitchFamily="34" charset="0"/>
              </a:rPr>
              <a:t> fault to the north, the </a:t>
            </a:r>
            <a:r>
              <a:rPr lang="en-US" altLang="zh-CN" sz="1600" dirty="0" err="1">
                <a:latin typeface="Arial" pitchFamily="34" charset="0"/>
                <a:cs typeface="Arial" pitchFamily="34" charset="0"/>
              </a:rPr>
              <a:t>Santai</a:t>
            </a:r>
            <a:r>
              <a:rPr lang="en-US" altLang="zh-CN" sz="1600" dirty="0">
                <a:latin typeface="Arial" pitchFamily="34" charset="0"/>
                <a:cs typeface="Arial" pitchFamily="34" charset="0"/>
              </a:rPr>
              <a:t> fault to the south, and the </a:t>
            </a:r>
            <a:r>
              <a:rPr lang="en-US" altLang="zh-CN" sz="1600" dirty="0" err="1">
                <a:latin typeface="Arial" pitchFamily="34" charset="0"/>
                <a:cs typeface="Arial" pitchFamily="34" charset="0"/>
              </a:rPr>
              <a:t>Laozhuangwan</a:t>
            </a:r>
            <a:r>
              <a:rPr lang="en-US" altLang="zh-CN" sz="1600" dirty="0">
                <a:latin typeface="Arial" pitchFamily="34" charset="0"/>
                <a:cs typeface="Arial" pitchFamily="34" charset="0"/>
              </a:rPr>
              <a:t> and </a:t>
            </a:r>
            <a:r>
              <a:rPr lang="en-US" altLang="zh-CN" sz="1600" dirty="0" err="1">
                <a:latin typeface="Arial" pitchFamily="34" charset="0"/>
                <a:cs typeface="Arial" pitchFamily="34" charset="0"/>
              </a:rPr>
              <a:t>Xidi</a:t>
            </a:r>
            <a:r>
              <a:rPr lang="en-US" altLang="zh-CN" sz="1600" dirty="0">
                <a:latin typeface="Arial" pitchFamily="34" charset="0"/>
                <a:cs typeface="Arial" pitchFamily="34" charset="0"/>
              </a:rPr>
              <a:t> faults to the west. It is elongated east-west, 30 km wide and 60 km long, with a total area of 1278 km</a:t>
            </a:r>
            <a:r>
              <a:rPr lang="en-US" altLang="zh-CN" sz="1600" baseline="30000" dirty="0">
                <a:latin typeface="Arial" pitchFamily="34" charset="0"/>
                <a:cs typeface="Arial" pitchFamily="34" charset="0"/>
              </a:rPr>
              <a:t>2</a:t>
            </a:r>
            <a:endParaRPr lang="zh-CN" altLang="en-US" sz="1600" baseline="30000" dirty="0">
              <a:latin typeface="Arial" pitchFamily="34" charset="0"/>
              <a:cs typeface="Arial" pitchFamily="34" charset="0"/>
            </a:endParaRPr>
          </a:p>
        </p:txBody>
      </p:sp>
      <p:sp>
        <p:nvSpPr>
          <p:cNvPr id="29" name="文本框 4">
            <a:extLst>
              <a:ext uri="{FF2B5EF4-FFF2-40B4-BE49-F238E27FC236}">
                <a16:creationId xmlns:a16="http://schemas.microsoft.com/office/drawing/2014/main" id="{E52EEDCA-A5F4-D06E-47E9-68625DD2FDF2}"/>
              </a:ext>
            </a:extLst>
          </p:cNvPr>
          <p:cNvSpPr txBox="1"/>
          <p:nvPr/>
        </p:nvSpPr>
        <p:spPr>
          <a:xfrm>
            <a:off x="288032" y="786131"/>
            <a:ext cx="4067944"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1. Location and stratigraphic chart</a:t>
            </a:r>
            <a:endParaRPr lang="zh-CN" altLang="en-US" b="1" dirty="0">
              <a:solidFill>
                <a:srgbClr val="FF0000"/>
              </a:solidFill>
              <a:latin typeface="Arial" panose="020B0604020202020204" pitchFamily="34" charset="0"/>
              <a:cs typeface="Arial" panose="020B0604020202020204" pitchFamily="34" charset="0"/>
            </a:endParaRPr>
          </a:p>
        </p:txBody>
      </p:sp>
      <p:sp>
        <p:nvSpPr>
          <p:cNvPr id="33" name="文本框 8">
            <a:extLst>
              <a:ext uri="{FF2B5EF4-FFF2-40B4-BE49-F238E27FC236}">
                <a16:creationId xmlns:a16="http://schemas.microsoft.com/office/drawing/2014/main" id="{499A3F00-C0C6-9F9B-6790-4CB2986A1495}"/>
              </a:ext>
            </a:extLst>
          </p:cNvPr>
          <p:cNvSpPr txBox="1"/>
          <p:nvPr/>
        </p:nvSpPr>
        <p:spPr>
          <a:xfrm>
            <a:off x="5510193" y="71823"/>
            <a:ext cx="3571177"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Geological setting</a:t>
            </a:r>
          </a:p>
        </p:txBody>
      </p:sp>
      <p:pic>
        <p:nvPicPr>
          <p:cNvPr id="1037" name="Picture 13" descr="https://www.mdpi.com/minerals/minerals-12-00913/article_deploy/html/images/minerals-12-00913-g00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4"/>
          <a:stretch/>
        </p:blipFill>
        <p:spPr bwMode="auto">
          <a:xfrm>
            <a:off x="5826616" y="1196881"/>
            <a:ext cx="3298750" cy="373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1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文本框 14">
            <a:extLst>
              <a:ext uri="{FF2B5EF4-FFF2-40B4-BE49-F238E27FC236}">
                <a16:creationId xmlns:a16="http://schemas.microsoft.com/office/drawing/2014/main" id="{980F0B40-D865-E6C2-5E9E-963E8C08A334}"/>
              </a:ext>
            </a:extLst>
          </p:cNvPr>
          <p:cNvSpPr txBox="1"/>
          <p:nvPr/>
        </p:nvSpPr>
        <p:spPr>
          <a:xfrm>
            <a:off x="5076056" y="40709"/>
            <a:ext cx="4032448" cy="658833"/>
          </a:xfrm>
          <a:prstGeom prst="rect">
            <a:avLst/>
          </a:prstGeom>
          <a:noFill/>
        </p:spPr>
        <p:txBody>
          <a:bodyPr wrap="square" lIns="91438" tIns="45719" rIns="91438" bIns="45719">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Samples and methods</a:t>
            </a:r>
          </a:p>
        </p:txBody>
      </p:sp>
      <p:sp>
        <p:nvSpPr>
          <p:cNvPr id="9" name="灯片编号占位符 8"/>
          <p:cNvSpPr>
            <a:spLocks noGrp="1"/>
          </p:cNvSpPr>
          <p:nvPr>
            <p:ph type="sldNum" sz="quarter" idx="12"/>
          </p:nvPr>
        </p:nvSpPr>
        <p:spPr>
          <a:xfrm>
            <a:off x="0" y="4869656"/>
            <a:ext cx="298376" cy="273844"/>
          </a:xfrm>
        </p:spPr>
        <p:txBody>
          <a:bodyPr/>
          <a:lstStyle/>
          <a:p>
            <a:r>
              <a:rPr lang="en-US" altLang="zh-CN" dirty="0"/>
              <a:t>3</a:t>
            </a:r>
            <a:endParaRPr lang="zh-CN" altLang="en-US" dirty="0"/>
          </a:p>
        </p:txBody>
      </p:sp>
      <p:sp>
        <p:nvSpPr>
          <p:cNvPr id="7" name="文本框 16">
            <a:extLst>
              <a:ext uri="{FF2B5EF4-FFF2-40B4-BE49-F238E27FC236}">
                <a16:creationId xmlns:a16="http://schemas.microsoft.com/office/drawing/2014/main" id="{11D42AA4-42D5-3132-C229-41F7147A432D}"/>
              </a:ext>
            </a:extLst>
          </p:cNvPr>
          <p:cNvSpPr txBox="1"/>
          <p:nvPr/>
        </p:nvSpPr>
        <p:spPr>
          <a:xfrm>
            <a:off x="398410" y="733025"/>
            <a:ext cx="6693869" cy="492434"/>
          </a:xfrm>
          <a:prstGeom prst="rect">
            <a:avLst/>
          </a:prstGeom>
          <a:noFill/>
        </p:spPr>
        <p:txBody>
          <a:bodyPr wrap="square" lIns="121912" tIns="60956" rIns="121912" bIns="60956" rtlCol="0">
            <a:spAutoFit/>
          </a:bodyPr>
          <a:lstStyle/>
          <a:p>
            <a:pPr defTabSz="1219080"/>
            <a:r>
              <a:rPr lang="en-US" altLang="zh-CN" sz="2400" b="1" dirty="0">
                <a:solidFill>
                  <a:srgbClr val="FF0000"/>
                </a:solidFill>
                <a:latin typeface="Arial" panose="020B0604020202020204" pitchFamily="34" charset="0"/>
                <a:cs typeface="Arial" panose="020B0604020202020204" pitchFamily="34" charset="0"/>
              </a:rPr>
              <a:t>1. </a:t>
            </a:r>
            <a:r>
              <a:rPr lang="en-US" altLang="zh-CN" sz="2400" b="1" dirty="0" err="1">
                <a:solidFill>
                  <a:srgbClr val="FF0000"/>
                </a:solidFill>
                <a:latin typeface="Arial" panose="020B0604020202020204" pitchFamily="34" charset="0"/>
                <a:cs typeface="Arial" panose="020B0604020202020204" pitchFamily="34" charset="0"/>
              </a:rPr>
              <a:t>Macrofractures</a:t>
            </a:r>
            <a:endParaRPr lang="en-US" altLang="zh-CN" sz="2400" b="1" dirty="0">
              <a:solidFill>
                <a:srgbClr val="FF0000"/>
              </a:solidFill>
              <a:latin typeface="Arial" panose="020B0604020202020204" pitchFamily="34" charset="0"/>
              <a:cs typeface="Arial" panose="020B0604020202020204" pitchFamily="34" charset="0"/>
            </a:endParaRPr>
          </a:p>
        </p:txBody>
      </p:sp>
      <p:sp>
        <p:nvSpPr>
          <p:cNvPr id="8" name="矩形 7"/>
          <p:cNvSpPr/>
          <p:nvPr/>
        </p:nvSpPr>
        <p:spPr>
          <a:xfrm>
            <a:off x="307935" y="1131528"/>
            <a:ext cx="8819035" cy="861766"/>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The </a:t>
            </a:r>
            <a:r>
              <a:rPr lang="en-US" altLang="zh-CN" sz="1600" dirty="0" err="1">
                <a:solidFill>
                  <a:prstClr val="black"/>
                </a:solidFill>
                <a:latin typeface="Arial" panose="020B0604020202020204" pitchFamily="34" charset="0"/>
                <a:cs typeface="Arial" panose="020B0604020202020204" pitchFamily="34" charset="0"/>
              </a:rPr>
              <a:t>Lucaogou</a:t>
            </a:r>
            <a:r>
              <a:rPr lang="en-US" altLang="zh-CN" sz="1600" dirty="0">
                <a:solidFill>
                  <a:prstClr val="black"/>
                </a:solidFill>
                <a:latin typeface="Arial" panose="020B0604020202020204" pitchFamily="34" charset="0"/>
                <a:cs typeface="Arial" panose="020B0604020202020204" pitchFamily="34" charset="0"/>
              </a:rPr>
              <a:t> Formation demonstrates relatively high fracture development density,</a:t>
            </a:r>
          </a:p>
          <a:p>
            <a:pPr defTabSz="1219080"/>
            <a:r>
              <a:rPr lang="en-US" altLang="zh-CN" sz="1600" dirty="0">
                <a:solidFill>
                  <a:prstClr val="black"/>
                </a:solidFill>
                <a:latin typeface="Arial" panose="020B0604020202020204" pitchFamily="34" charset="0"/>
                <a:cs typeface="Arial" panose="020B0604020202020204" pitchFamily="34" charset="0"/>
              </a:rPr>
              <a:t>predominantly composed of horizontal and low-angle fractures, with high-angle structural fractures being less common</a:t>
            </a:r>
            <a:endParaRPr lang="zh-CN" altLang="en-US" sz="1600" dirty="0">
              <a:solidFill>
                <a:prstClr val="black"/>
              </a:solidFill>
              <a:latin typeface="Arial" panose="020B0604020202020204" pitchFamily="34" charset="0"/>
              <a:cs typeface="Arial" panose="020B0604020202020204" pitchFamily="34" charset="0"/>
            </a:endParaRPr>
          </a:p>
        </p:txBody>
      </p:sp>
      <p:grpSp>
        <p:nvGrpSpPr>
          <p:cNvPr id="10" name="组合 28"/>
          <p:cNvGrpSpPr>
            <a:grpSpLocks/>
          </p:cNvGrpSpPr>
          <p:nvPr/>
        </p:nvGrpSpPr>
        <p:grpSpPr bwMode="auto">
          <a:xfrm>
            <a:off x="403127" y="1995686"/>
            <a:ext cx="8447968" cy="2414789"/>
            <a:chOff x="755579" y="1051782"/>
            <a:chExt cx="6641362" cy="1659361"/>
          </a:xfrm>
        </p:grpSpPr>
        <p:pic>
          <p:nvPicPr>
            <p:cNvPr id="11" name="图片 22"/>
            <p:cNvPicPr>
              <a:picLocks noChangeAspect="1" noChangeArrowheads="1"/>
            </p:cNvPicPr>
            <p:nvPr/>
          </p:nvPicPr>
          <p:blipFill>
            <a:blip r:embed="rId4" cstate="print">
              <a:extLst>
                <a:ext uri="{28A0092B-C50C-407E-A947-70E740481C1C}">
                  <a14:useLocalDpi xmlns:a14="http://schemas.microsoft.com/office/drawing/2010/main" val="0"/>
                </a:ext>
              </a:extLst>
            </a:blip>
            <a:srcRect l="28117" t="8885" r="13458" b="7738"/>
            <a:stretch>
              <a:fillRect/>
            </a:stretch>
          </p:blipFill>
          <p:spPr bwMode="auto">
            <a:xfrm>
              <a:off x="755579" y="1051782"/>
              <a:ext cx="2088232" cy="164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4"/>
            <p:cNvPicPr>
              <a:picLocks noChangeAspect="1" noChangeArrowheads="1"/>
            </p:cNvPicPr>
            <p:nvPr/>
          </p:nvPicPr>
          <p:blipFill>
            <a:blip r:embed="rId5" cstate="print">
              <a:extLst>
                <a:ext uri="{28A0092B-C50C-407E-A947-70E740481C1C}">
                  <a14:useLocalDpi xmlns:a14="http://schemas.microsoft.com/office/drawing/2010/main" val="0"/>
                </a:ext>
              </a:extLst>
            </a:blip>
            <a:srcRect l="4831" t="21556" r="1958" b="17780"/>
            <a:stretch>
              <a:fillRect/>
            </a:stretch>
          </p:blipFill>
          <p:spPr bwMode="auto">
            <a:xfrm>
              <a:off x="2984326" y="1052736"/>
              <a:ext cx="2309291" cy="164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6"/>
            <p:cNvPicPr>
              <a:picLocks noChangeAspect="1" noChangeArrowheads="1"/>
            </p:cNvPicPr>
            <p:nvPr/>
          </p:nvPicPr>
          <p:blipFill>
            <a:blip r:embed="rId6" cstate="print">
              <a:extLst>
                <a:ext uri="{28A0092B-C50C-407E-A947-70E740481C1C}">
                  <a14:useLocalDpi xmlns:a14="http://schemas.microsoft.com/office/drawing/2010/main" val="0"/>
                </a:ext>
              </a:extLst>
            </a:blip>
            <a:srcRect l="10027" t="22861" r="3163" b="5232"/>
            <a:stretch>
              <a:fillRect/>
            </a:stretch>
          </p:blipFill>
          <p:spPr bwMode="auto">
            <a:xfrm rot="16200000">
              <a:off x="5579151" y="893354"/>
              <a:ext cx="1656185" cy="197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bwMode="auto">
            <a:xfrm>
              <a:off x="756057" y="1051782"/>
              <a:ext cx="241282" cy="181042"/>
            </a:xfrm>
            <a:prstGeom prst="rect">
              <a:avLst/>
            </a:prstGeom>
            <a:solidFill>
              <a:srgbClr val="FFFFFF"/>
            </a:solidFill>
            <a:ln w="12700" cap="flat" cmpd="sng" algn="ctr">
              <a:solidFill>
                <a:srgbClr val="000000"/>
              </a:solidFill>
              <a:prstDash val="solid"/>
              <a:miter lim="800000"/>
            </a:ln>
            <a:effectLst/>
          </p:spPr>
          <p:txBody>
            <a:bodyPr anchor="ctr"/>
            <a:lstStyle/>
            <a:p>
              <a:pPr algn="ctr" defTabSz="1219110">
                <a:defRPr/>
              </a:pPr>
              <a:r>
                <a:rPr lang="en-US" altLang="zh-CN" sz="1600" kern="0" noProof="1">
                  <a:solidFill>
                    <a:srgbClr val="000000"/>
                  </a:solidFill>
                  <a:latin typeface="Times New Roman" panose="02020603050405020304" pitchFamily="18" charset="0"/>
                  <a:cs typeface="Times New Roman" panose="02020603050405020304" pitchFamily="18" charset="0"/>
                </a:rPr>
                <a:t>a</a:t>
              </a:r>
            </a:p>
          </p:txBody>
        </p:sp>
        <p:sp>
          <p:nvSpPr>
            <p:cNvPr id="15" name="矩形 14"/>
            <p:cNvSpPr/>
            <p:nvPr/>
          </p:nvSpPr>
          <p:spPr bwMode="auto">
            <a:xfrm>
              <a:off x="2984738" y="1054958"/>
              <a:ext cx="241282" cy="181042"/>
            </a:xfrm>
            <a:prstGeom prst="rect">
              <a:avLst/>
            </a:prstGeom>
            <a:solidFill>
              <a:srgbClr val="FFFFFF"/>
            </a:solidFill>
            <a:ln w="12700" cap="flat" cmpd="sng" algn="ctr">
              <a:solidFill>
                <a:srgbClr val="000000"/>
              </a:solidFill>
              <a:prstDash val="solid"/>
              <a:miter lim="800000"/>
            </a:ln>
            <a:effectLst/>
          </p:spPr>
          <p:txBody>
            <a:bodyPr anchor="ctr"/>
            <a:lstStyle/>
            <a:p>
              <a:pPr algn="ctr" defTabSz="1219110">
                <a:defRPr/>
              </a:pPr>
              <a:r>
                <a:rPr lang="en-US" altLang="zh-CN" sz="1600" kern="0" noProof="1">
                  <a:solidFill>
                    <a:srgbClr val="000000"/>
                  </a:solidFill>
                  <a:latin typeface="Times New Roman" panose="02020603050405020304" pitchFamily="18" charset="0"/>
                  <a:cs typeface="Times New Roman" panose="02020603050405020304" pitchFamily="18" charset="0"/>
                </a:rPr>
                <a:t>b</a:t>
              </a:r>
            </a:p>
          </p:txBody>
        </p:sp>
        <p:sp>
          <p:nvSpPr>
            <p:cNvPr id="16" name="矩形 15"/>
            <p:cNvSpPr/>
            <p:nvPr/>
          </p:nvSpPr>
          <p:spPr bwMode="auto">
            <a:xfrm>
              <a:off x="5435653" y="1051782"/>
              <a:ext cx="239695" cy="181042"/>
            </a:xfrm>
            <a:prstGeom prst="rect">
              <a:avLst/>
            </a:prstGeom>
            <a:solidFill>
              <a:srgbClr val="FFFFFF"/>
            </a:solidFill>
            <a:ln w="12700" cap="flat" cmpd="sng" algn="ctr">
              <a:solidFill>
                <a:srgbClr val="000000"/>
              </a:solidFill>
              <a:prstDash val="solid"/>
              <a:miter lim="800000"/>
            </a:ln>
            <a:effectLst/>
          </p:spPr>
          <p:txBody>
            <a:bodyPr anchor="ctr"/>
            <a:lstStyle/>
            <a:p>
              <a:pPr algn="ctr" defTabSz="1219110">
                <a:defRPr/>
              </a:pPr>
              <a:r>
                <a:rPr lang="en-US" altLang="zh-CN" sz="1600" kern="0" noProof="1">
                  <a:solidFill>
                    <a:srgbClr val="000000"/>
                  </a:solidFill>
                  <a:latin typeface="Times New Roman" panose="02020603050405020304" pitchFamily="18" charset="0"/>
                  <a:cs typeface="Times New Roman" panose="02020603050405020304" pitchFamily="18" charset="0"/>
                </a:rPr>
                <a:t>c</a:t>
              </a:r>
            </a:p>
          </p:txBody>
        </p:sp>
      </p:grpSp>
      <p:sp>
        <p:nvSpPr>
          <p:cNvPr id="17" name="矩形 16"/>
          <p:cNvSpPr/>
          <p:nvPr/>
        </p:nvSpPr>
        <p:spPr>
          <a:xfrm>
            <a:off x="398409" y="4371950"/>
            <a:ext cx="8566079" cy="769433"/>
          </a:xfrm>
          <a:prstGeom prst="rect">
            <a:avLst/>
          </a:prstGeom>
        </p:spPr>
        <p:txBody>
          <a:bodyPr wrap="square" lIns="121912" tIns="60956" rIns="121912" bIns="60956">
            <a:spAutoFit/>
          </a:bodyPr>
          <a:lstStyle/>
          <a:p>
            <a:pPr defTabSz="1219080"/>
            <a:r>
              <a:rPr lang="en-US" altLang="zh-CN" sz="1400" dirty="0">
                <a:solidFill>
                  <a:prstClr val="black"/>
                </a:solidFill>
                <a:latin typeface="Arial" panose="020B0604020202020204" pitchFamily="34" charset="0"/>
                <a:cs typeface="Arial" panose="020B0604020202020204" pitchFamily="34" charset="0"/>
              </a:rPr>
              <a:t>Note</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a</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J10025well</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3543.67m</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Bedding fractures are well-developed</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b</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J10025well</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3543.61m</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with both bedding fractures and structural fractures observable</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C</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J10025well</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33711m</a:t>
            </a:r>
            <a:r>
              <a:rPr lang="zh-CN" altLang="en-US" sz="1400" dirty="0">
                <a:solidFill>
                  <a:prstClr val="black"/>
                </a:solidFill>
                <a:latin typeface="Arial" panose="020B0604020202020204" pitchFamily="34" charset="0"/>
                <a:cs typeface="Arial" panose="020B0604020202020204" pitchFamily="34" charset="0"/>
              </a:rPr>
              <a:t>，</a:t>
            </a:r>
            <a:r>
              <a:rPr lang="en-US" altLang="zh-CN" sz="1400" dirty="0">
                <a:solidFill>
                  <a:prstClr val="black"/>
                </a:solidFill>
                <a:latin typeface="Arial" panose="020B0604020202020204" pitchFamily="34" charset="0"/>
                <a:cs typeface="Arial" panose="020B0604020202020204" pitchFamily="34" charset="0"/>
              </a:rPr>
              <a:t>along with visible fractures</a:t>
            </a:r>
            <a:endParaRPr lang="zh-CN" alt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52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298376" cy="273844"/>
          </a:xfrm>
        </p:spPr>
        <p:txBody>
          <a:bodyPr/>
          <a:lstStyle/>
          <a:p>
            <a:r>
              <a:rPr lang="en-US" altLang="zh-CN" dirty="0"/>
              <a:t>4</a:t>
            </a:r>
            <a:endParaRPr lang="zh-CN" altLang="en-US" dirty="0"/>
          </a:p>
        </p:txBody>
      </p:sp>
      <p:sp>
        <p:nvSpPr>
          <p:cNvPr id="14" name="矩形 13"/>
          <p:cNvSpPr/>
          <p:nvPr/>
        </p:nvSpPr>
        <p:spPr>
          <a:xfrm>
            <a:off x="748854" y="1211153"/>
            <a:ext cx="7776864" cy="615545"/>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Thin-section analysis reveals that the fracture system in the </a:t>
            </a:r>
            <a:r>
              <a:rPr lang="en-US" altLang="zh-CN" sz="1600" dirty="0" err="1">
                <a:solidFill>
                  <a:prstClr val="black"/>
                </a:solidFill>
                <a:latin typeface="Arial" panose="020B0604020202020204" pitchFamily="34" charset="0"/>
                <a:cs typeface="Arial" panose="020B0604020202020204" pitchFamily="34" charset="0"/>
              </a:rPr>
              <a:t>Lucaogou</a:t>
            </a:r>
            <a:r>
              <a:rPr lang="en-US" altLang="zh-CN" sz="1600" dirty="0">
                <a:solidFill>
                  <a:prstClr val="black"/>
                </a:solidFill>
                <a:latin typeface="Arial" panose="020B0604020202020204" pitchFamily="34" charset="0"/>
                <a:cs typeface="Arial" panose="020B0604020202020204" pitchFamily="34" charset="0"/>
              </a:rPr>
              <a:t> Formation reservoir is predominantly composed of structural fractures and bedding fractures</a:t>
            </a:r>
            <a:endParaRPr lang="zh-CN" altLang="en-US" sz="1600" dirty="0">
              <a:solidFill>
                <a:prstClr val="black"/>
              </a:solidFill>
              <a:latin typeface="Arial" panose="020B0604020202020204" pitchFamily="34" charset="0"/>
              <a:cs typeface="Arial" panose="020B0604020202020204" pitchFamily="34" charset="0"/>
            </a:endParaRPr>
          </a:p>
        </p:txBody>
      </p:sp>
      <p:sp>
        <p:nvSpPr>
          <p:cNvPr id="15" name="文本框 16">
            <a:extLst>
              <a:ext uri="{FF2B5EF4-FFF2-40B4-BE49-F238E27FC236}">
                <a16:creationId xmlns:a16="http://schemas.microsoft.com/office/drawing/2014/main" id="{11D42AA4-42D5-3132-C229-41F7147A432D}"/>
              </a:ext>
            </a:extLst>
          </p:cNvPr>
          <p:cNvSpPr txBox="1"/>
          <p:nvPr/>
        </p:nvSpPr>
        <p:spPr>
          <a:xfrm>
            <a:off x="754956" y="774560"/>
            <a:ext cx="3566146" cy="492434"/>
          </a:xfrm>
          <a:prstGeom prst="rect">
            <a:avLst/>
          </a:prstGeom>
          <a:noFill/>
        </p:spPr>
        <p:txBody>
          <a:bodyPr wrap="square" lIns="121912" tIns="60956" rIns="121912" bIns="60956" rtlCol="0">
            <a:spAutoFit/>
          </a:bodyPr>
          <a:lstStyle/>
          <a:p>
            <a:pPr defTabSz="1219080"/>
            <a:r>
              <a:rPr lang="en-US" altLang="zh-CN" sz="2400" b="1" dirty="0">
                <a:solidFill>
                  <a:srgbClr val="FF0000"/>
                </a:solidFill>
                <a:latin typeface="Arial" panose="020B0604020202020204" pitchFamily="34" charset="0"/>
                <a:cs typeface="Arial" panose="020B0604020202020204" pitchFamily="34" charset="0"/>
              </a:rPr>
              <a:t>2. Microfractures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5076057" y="71823"/>
            <a:ext cx="4005314" cy="738664"/>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Samples and methods</a:t>
            </a:r>
          </a:p>
        </p:txBody>
      </p:sp>
      <p:grpSp>
        <p:nvGrpSpPr>
          <p:cNvPr id="3" name="组合 2"/>
          <p:cNvGrpSpPr/>
          <p:nvPr/>
        </p:nvGrpSpPr>
        <p:grpSpPr>
          <a:xfrm>
            <a:off x="755576" y="1851670"/>
            <a:ext cx="7632848" cy="2744306"/>
            <a:chOff x="788390" y="1895087"/>
            <a:chExt cx="7632848" cy="2744306"/>
          </a:xfrm>
        </p:grpSpPr>
        <p:pic>
          <p:nvPicPr>
            <p:cNvPr id="10" name="图片 1"/>
            <p:cNvPicPr>
              <a:picLocks noChangeAspect="1"/>
            </p:cNvPicPr>
            <p:nvPr/>
          </p:nvPicPr>
          <p:blipFill rotWithShape="1">
            <a:blip r:embed="rId4" cstate="print">
              <a:extLst>
                <a:ext uri="{28A0092B-C50C-407E-A947-70E740481C1C}">
                  <a14:useLocalDpi xmlns:a14="http://schemas.microsoft.com/office/drawing/2010/main" val="0"/>
                </a:ext>
              </a:extLst>
            </a:blip>
            <a:srcRect r="51233"/>
            <a:stretch/>
          </p:blipFill>
          <p:spPr bwMode="auto">
            <a:xfrm>
              <a:off x="788390" y="1921596"/>
              <a:ext cx="3636404" cy="271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7"/>
            <p:cNvSpPr txBox="1">
              <a:spLocks noChangeArrowheads="1"/>
            </p:cNvSpPr>
            <p:nvPr/>
          </p:nvSpPr>
          <p:spPr bwMode="auto">
            <a:xfrm>
              <a:off x="1509721" y="2326166"/>
              <a:ext cx="2086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1400" b="1" dirty="0">
                  <a:solidFill>
                    <a:srgbClr val="FFFF00"/>
                  </a:solidFill>
                  <a:latin typeface="黑体" panose="02010609060101010101" pitchFamily="49" charset="-122"/>
                  <a:ea typeface="黑体" panose="02010609060101010101" pitchFamily="49" charset="-122"/>
                </a:rPr>
                <a:t>Structural fractures</a:t>
              </a:r>
              <a:endParaRPr lang="zh-CN" altLang="en-US" sz="1400" b="1" dirty="0">
                <a:solidFill>
                  <a:srgbClr val="FFFF00"/>
                </a:solidFill>
                <a:latin typeface="黑体" panose="02010609060101010101" pitchFamily="49" charset="-122"/>
                <a:ea typeface="黑体" panose="02010609060101010101" pitchFamily="49" charset="-122"/>
              </a:endParaRPr>
            </a:p>
          </p:txBody>
        </p:sp>
        <p:cxnSp>
          <p:nvCxnSpPr>
            <p:cNvPr id="12" name="直接箭头连接符 11"/>
            <p:cNvCxnSpPr/>
            <p:nvPr/>
          </p:nvCxnSpPr>
          <p:spPr>
            <a:xfrm>
              <a:off x="2366017" y="2589446"/>
              <a:ext cx="582613" cy="27305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071177" y="2610650"/>
              <a:ext cx="196936" cy="74426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8"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50886"/>
            <a:stretch/>
          </p:blipFill>
          <p:spPr bwMode="auto">
            <a:xfrm>
              <a:off x="4716016" y="1895087"/>
              <a:ext cx="3705222" cy="274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7"/>
            <p:cNvSpPr txBox="1">
              <a:spLocks noChangeArrowheads="1"/>
            </p:cNvSpPr>
            <p:nvPr/>
          </p:nvSpPr>
          <p:spPr bwMode="auto">
            <a:xfrm>
              <a:off x="6026614" y="2355778"/>
              <a:ext cx="1950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1400" b="1" dirty="0">
                  <a:solidFill>
                    <a:srgbClr val="FFFF00"/>
                  </a:solidFill>
                  <a:latin typeface="黑体" panose="02010609060101010101" pitchFamily="49" charset="-122"/>
                  <a:ea typeface="黑体" panose="02010609060101010101" pitchFamily="49" charset="-122"/>
                </a:rPr>
                <a:t>Bedding fractures</a:t>
              </a:r>
              <a:endParaRPr lang="zh-CN" altLang="en-US" sz="1400" b="1" dirty="0">
                <a:solidFill>
                  <a:srgbClr val="FFFF00"/>
                </a:solidFill>
                <a:latin typeface="黑体" panose="02010609060101010101" pitchFamily="49" charset="-122"/>
                <a:ea typeface="黑体" panose="02010609060101010101" pitchFamily="49" charset="-122"/>
              </a:endParaRPr>
            </a:p>
          </p:txBody>
        </p:sp>
        <p:cxnSp>
          <p:nvCxnSpPr>
            <p:cNvPr id="22" name="直接箭头连接符 21"/>
            <p:cNvCxnSpPr/>
            <p:nvPr/>
          </p:nvCxnSpPr>
          <p:spPr>
            <a:xfrm flipH="1">
              <a:off x="6755528" y="2659232"/>
              <a:ext cx="76757" cy="43247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E3436820-FC9D-428E-805E-4AB57037B92F}"/>
              </a:ext>
            </a:extLst>
          </p:cNvPr>
          <p:cNvSpPr txBox="1"/>
          <p:nvPr/>
        </p:nvSpPr>
        <p:spPr>
          <a:xfrm>
            <a:off x="827585" y="4327248"/>
            <a:ext cx="1505618" cy="246221"/>
          </a:xfrm>
          <a:prstGeom prst="rect">
            <a:avLst/>
          </a:prstGeom>
          <a:solidFill>
            <a:schemeClr val="bg1"/>
          </a:solidFill>
          <a:ln>
            <a:solidFill>
              <a:schemeClr val="tx1"/>
            </a:solidFill>
          </a:ln>
        </p:spPr>
        <p:txBody>
          <a:bodyPr wrap="square" rtlCol="0">
            <a:spAutoFit/>
          </a:bodyPr>
          <a:lstStyle/>
          <a:p>
            <a:r>
              <a:rPr lang="en-US" altLang="zh-CN" sz="1000" dirty="0">
                <a:latin typeface="Arial" panose="020B0604020202020204" pitchFamily="34" charset="0"/>
                <a:cs typeface="Arial" panose="020B0604020202020204" pitchFamily="34" charset="0"/>
              </a:rPr>
              <a:t>J251 well,3741.77m</a:t>
            </a:r>
            <a:endParaRPr lang="zh-CN" altLang="en-US" sz="100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5F4AC331-C2C9-4E5D-B8A6-64682A75D270}"/>
              </a:ext>
            </a:extLst>
          </p:cNvPr>
          <p:cNvSpPr txBox="1"/>
          <p:nvPr/>
        </p:nvSpPr>
        <p:spPr>
          <a:xfrm>
            <a:off x="4815199" y="4349754"/>
            <a:ext cx="1505618" cy="246221"/>
          </a:xfrm>
          <a:prstGeom prst="rect">
            <a:avLst/>
          </a:prstGeom>
          <a:solidFill>
            <a:schemeClr val="bg1"/>
          </a:solidFill>
          <a:ln>
            <a:solidFill>
              <a:schemeClr val="tx1"/>
            </a:solidFill>
          </a:ln>
        </p:spPr>
        <p:txBody>
          <a:bodyPr wrap="square" rtlCol="0">
            <a:spAutoFit/>
          </a:bodyPr>
          <a:lstStyle/>
          <a:p>
            <a:r>
              <a:rPr lang="en-US" altLang="zh-CN" sz="1000" dirty="0">
                <a:latin typeface="Arial" panose="020B0604020202020204" pitchFamily="34" charset="0"/>
                <a:cs typeface="Arial" panose="020B0604020202020204" pitchFamily="34" charset="0"/>
              </a:rPr>
              <a:t>J251 well,3769.01m</a:t>
            </a:r>
            <a:endParaRPr lang="zh-CN"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35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2729" y="4869656"/>
            <a:ext cx="298376" cy="273844"/>
          </a:xfrm>
        </p:spPr>
        <p:txBody>
          <a:bodyPr/>
          <a:lstStyle/>
          <a:p>
            <a:r>
              <a:rPr lang="en-US" altLang="zh-CN" dirty="0"/>
              <a:t>5</a:t>
            </a:r>
            <a:endParaRPr lang="zh-CN" altLang="en-US" dirty="0"/>
          </a:p>
        </p:txBody>
      </p:sp>
      <p:sp>
        <p:nvSpPr>
          <p:cNvPr id="14" name="矩形 13"/>
          <p:cNvSpPr/>
          <p:nvPr/>
        </p:nvSpPr>
        <p:spPr>
          <a:xfrm>
            <a:off x="312168" y="1098715"/>
            <a:ext cx="8697956" cy="861766"/>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Core observations reveal that the </a:t>
            </a:r>
            <a:r>
              <a:rPr lang="en-US" altLang="zh-CN" sz="1600" dirty="0" err="1">
                <a:solidFill>
                  <a:prstClr val="black"/>
                </a:solidFill>
                <a:latin typeface="Arial" panose="020B0604020202020204" pitchFamily="34" charset="0"/>
                <a:cs typeface="Arial" panose="020B0604020202020204" pitchFamily="34" charset="0"/>
              </a:rPr>
              <a:t>Lucaogou</a:t>
            </a:r>
            <a:r>
              <a:rPr lang="en-US" altLang="zh-CN" sz="1600" dirty="0">
                <a:solidFill>
                  <a:prstClr val="black"/>
                </a:solidFill>
                <a:latin typeface="Arial" panose="020B0604020202020204" pitchFamily="34" charset="0"/>
                <a:cs typeface="Arial" panose="020B0604020202020204" pitchFamily="34" charset="0"/>
              </a:rPr>
              <a:t> Formation exhibits relatively well-developed porosity, predominantly characterized by dissolution pores, with a minor presence of bedding-parallel pores. The pore systems demonstrate effective connectivity with fracture networks</a:t>
            </a:r>
            <a:endParaRPr lang="zh-CN" altLang="en-US" sz="1600" dirty="0">
              <a:solidFill>
                <a:prstClr val="black"/>
              </a:solidFill>
              <a:latin typeface="Arial" panose="020B0604020202020204" pitchFamily="34" charset="0"/>
              <a:cs typeface="Arial" panose="020B0604020202020204" pitchFamily="34" charset="0"/>
            </a:endParaRPr>
          </a:p>
        </p:txBody>
      </p:sp>
      <p:sp>
        <p:nvSpPr>
          <p:cNvPr id="15" name="文本框 16">
            <a:extLst>
              <a:ext uri="{FF2B5EF4-FFF2-40B4-BE49-F238E27FC236}">
                <a16:creationId xmlns:a16="http://schemas.microsoft.com/office/drawing/2014/main" id="{11D42AA4-42D5-3132-C229-41F7147A432D}"/>
              </a:ext>
            </a:extLst>
          </p:cNvPr>
          <p:cNvSpPr txBox="1"/>
          <p:nvPr/>
        </p:nvSpPr>
        <p:spPr>
          <a:xfrm>
            <a:off x="266531" y="699542"/>
            <a:ext cx="2481299" cy="492434"/>
          </a:xfrm>
          <a:prstGeom prst="rect">
            <a:avLst/>
          </a:prstGeom>
          <a:noFill/>
        </p:spPr>
        <p:txBody>
          <a:bodyPr wrap="square" lIns="121912" tIns="60956" rIns="121912" bIns="60956" rtlCol="0">
            <a:spAutoFit/>
          </a:bodyPr>
          <a:lstStyle/>
          <a:p>
            <a:pPr defTabSz="1219080"/>
            <a:r>
              <a:rPr lang="en-US" altLang="zh-CN" sz="2400" b="1" dirty="0">
                <a:solidFill>
                  <a:srgbClr val="FF0000"/>
                </a:solidFill>
                <a:latin typeface="Arial" panose="020B0604020202020204" pitchFamily="34" charset="0"/>
                <a:cs typeface="Arial" panose="020B0604020202020204" pitchFamily="34" charset="0"/>
              </a:rPr>
              <a:t>3. Macropores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5076057" y="71823"/>
            <a:ext cx="4005314" cy="738664"/>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Samples and methods</a:t>
            </a:r>
          </a:p>
        </p:txBody>
      </p:sp>
      <p:grpSp>
        <p:nvGrpSpPr>
          <p:cNvPr id="20" name="组合 24"/>
          <p:cNvGrpSpPr>
            <a:grpSpLocks/>
          </p:cNvGrpSpPr>
          <p:nvPr/>
        </p:nvGrpSpPr>
        <p:grpSpPr bwMode="auto">
          <a:xfrm>
            <a:off x="537800" y="1995686"/>
            <a:ext cx="8138655" cy="2388797"/>
            <a:chOff x="395534" y="260646"/>
            <a:chExt cx="7085585" cy="2592290"/>
          </a:xfrm>
        </p:grpSpPr>
        <p:pic>
          <p:nvPicPr>
            <p:cNvPr id="24"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l="11371" t="12601" r="10231" b="11801"/>
            <a:stretch>
              <a:fillRect/>
            </a:stretch>
          </p:blipFill>
          <p:spPr bwMode="auto">
            <a:xfrm>
              <a:off x="395535" y="260648"/>
              <a:ext cx="2160241"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0"/>
            <p:cNvPicPr>
              <a:picLocks noChangeAspect="1" noChangeArrowheads="1"/>
            </p:cNvPicPr>
            <p:nvPr/>
          </p:nvPicPr>
          <p:blipFill>
            <a:blip r:embed="rId5" cstate="print">
              <a:extLst>
                <a:ext uri="{28A0092B-C50C-407E-A947-70E740481C1C}">
                  <a14:useLocalDpi xmlns:a14="http://schemas.microsoft.com/office/drawing/2010/main" val="0"/>
                </a:ext>
              </a:extLst>
            </a:blip>
            <a:srcRect l="19600" t="10278" r="18799" b="14124"/>
            <a:stretch>
              <a:fillRect/>
            </a:stretch>
          </p:blipFill>
          <p:spPr bwMode="auto">
            <a:xfrm>
              <a:off x="5320880" y="260647"/>
              <a:ext cx="2160239" cy="25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2"/>
            <p:cNvPicPr>
              <a:picLocks noChangeAspect="1" noChangeArrowheads="1"/>
            </p:cNvPicPr>
            <p:nvPr/>
          </p:nvPicPr>
          <p:blipFill>
            <a:blip r:embed="rId6" cstate="print">
              <a:extLst>
                <a:ext uri="{28A0092B-C50C-407E-A947-70E740481C1C}">
                  <a14:useLocalDpi xmlns:a14="http://schemas.microsoft.com/office/drawing/2010/main" val="0"/>
                </a:ext>
              </a:extLst>
            </a:blip>
            <a:srcRect l="6203" t="26251" r="15399" b="7475"/>
            <a:stretch>
              <a:fillRect/>
            </a:stretch>
          </p:blipFill>
          <p:spPr bwMode="auto">
            <a:xfrm>
              <a:off x="2771798" y="260648"/>
              <a:ext cx="2333060" cy="259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bwMode="auto">
            <a:xfrm>
              <a:off x="395534" y="260646"/>
              <a:ext cx="239169" cy="2160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a</a:t>
              </a:r>
            </a:p>
          </p:txBody>
        </p:sp>
        <p:sp>
          <p:nvSpPr>
            <p:cNvPr id="30" name="矩形 29"/>
            <p:cNvSpPr/>
            <p:nvPr/>
          </p:nvSpPr>
          <p:spPr bwMode="auto">
            <a:xfrm>
              <a:off x="2775835" y="260646"/>
              <a:ext cx="242424" cy="2160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b</a:t>
              </a:r>
            </a:p>
          </p:txBody>
        </p:sp>
        <p:sp>
          <p:nvSpPr>
            <p:cNvPr id="31" name="矩形 30"/>
            <p:cNvSpPr/>
            <p:nvPr/>
          </p:nvSpPr>
          <p:spPr bwMode="auto">
            <a:xfrm>
              <a:off x="5320463" y="260646"/>
              <a:ext cx="239170" cy="2160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c</a:t>
              </a:r>
            </a:p>
          </p:txBody>
        </p:sp>
      </p:grpSp>
      <p:sp>
        <p:nvSpPr>
          <p:cNvPr id="6" name="矩形 5"/>
          <p:cNvSpPr/>
          <p:nvPr/>
        </p:nvSpPr>
        <p:spPr>
          <a:xfrm>
            <a:off x="537800" y="4353366"/>
            <a:ext cx="8349665" cy="738664"/>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a</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J10025 well</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3543.97m</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exhibits relatively well-developed porosity</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b</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J10025 well </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3691.28m characterized predominantly by bedding-parallel pores</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c</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J10025 well </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3556.62</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well-developed dissolution pores</a:t>
            </a:r>
            <a:r>
              <a:rPr lang="zh-CN" altLang="zh-CN"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11422" y="4846956"/>
            <a:ext cx="298376" cy="273844"/>
          </a:xfrm>
        </p:spPr>
        <p:txBody>
          <a:bodyPr/>
          <a:lstStyle/>
          <a:p>
            <a:r>
              <a:rPr lang="en-US" altLang="zh-CN" dirty="0"/>
              <a:t>6</a:t>
            </a:r>
            <a:endParaRPr lang="zh-CN" altLang="en-US" dirty="0"/>
          </a:p>
        </p:txBody>
      </p:sp>
      <p:sp>
        <p:nvSpPr>
          <p:cNvPr id="14" name="矩形 13"/>
          <p:cNvSpPr/>
          <p:nvPr/>
        </p:nvSpPr>
        <p:spPr>
          <a:xfrm>
            <a:off x="588814" y="1131590"/>
            <a:ext cx="8004297" cy="615545"/>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Petrographic analysis of thin sections demonstrates that the unconventional reservoir in the </a:t>
            </a:r>
            <a:r>
              <a:rPr lang="en-US" altLang="zh-CN" sz="1600" dirty="0" err="1">
                <a:solidFill>
                  <a:prstClr val="black"/>
                </a:solidFill>
                <a:latin typeface="Arial" panose="020B0604020202020204" pitchFamily="34" charset="0"/>
                <a:cs typeface="Arial" panose="020B0604020202020204" pitchFamily="34" charset="0"/>
              </a:rPr>
              <a:t>Lucaogou</a:t>
            </a:r>
            <a:r>
              <a:rPr lang="en-US" altLang="zh-CN" sz="1600" dirty="0">
                <a:solidFill>
                  <a:prstClr val="black"/>
                </a:solidFill>
                <a:latin typeface="Arial" panose="020B0604020202020204" pitchFamily="34" charset="0"/>
                <a:cs typeface="Arial" panose="020B0604020202020204" pitchFamily="34" charset="0"/>
              </a:rPr>
              <a:t> Formation is predominantly characterized by dissolution pores</a:t>
            </a:r>
            <a:endParaRPr lang="zh-CN" altLang="en-US" sz="1600" dirty="0">
              <a:solidFill>
                <a:prstClr val="black"/>
              </a:solidFill>
              <a:latin typeface="Arial" panose="020B0604020202020204" pitchFamily="34" charset="0"/>
              <a:cs typeface="Arial" panose="020B0604020202020204" pitchFamily="34" charset="0"/>
            </a:endParaRPr>
          </a:p>
        </p:txBody>
      </p:sp>
      <p:sp>
        <p:nvSpPr>
          <p:cNvPr id="15" name="文本框 16">
            <a:extLst>
              <a:ext uri="{FF2B5EF4-FFF2-40B4-BE49-F238E27FC236}">
                <a16:creationId xmlns:a16="http://schemas.microsoft.com/office/drawing/2014/main" id="{11D42AA4-42D5-3132-C229-41F7147A432D}"/>
              </a:ext>
            </a:extLst>
          </p:cNvPr>
          <p:cNvSpPr txBox="1"/>
          <p:nvPr/>
        </p:nvSpPr>
        <p:spPr>
          <a:xfrm>
            <a:off x="395536" y="766861"/>
            <a:ext cx="2558034" cy="492434"/>
          </a:xfrm>
          <a:prstGeom prst="rect">
            <a:avLst/>
          </a:prstGeom>
          <a:noFill/>
        </p:spPr>
        <p:txBody>
          <a:bodyPr wrap="square" lIns="121912" tIns="60956" rIns="121912" bIns="60956" rtlCol="0">
            <a:spAutoFit/>
          </a:bodyPr>
          <a:lstStyle/>
          <a:p>
            <a:pPr defTabSz="1219080"/>
            <a:r>
              <a:rPr lang="en-US" altLang="zh-CN" sz="2400" b="1" dirty="0">
                <a:solidFill>
                  <a:srgbClr val="FF0000"/>
                </a:solidFill>
                <a:latin typeface="Arial" panose="020B0604020202020204" pitchFamily="34" charset="0"/>
                <a:cs typeface="Arial" panose="020B0604020202020204" pitchFamily="34" charset="0"/>
              </a:rPr>
              <a:t>4. Micropores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5076057" y="71823"/>
            <a:ext cx="4005314" cy="738664"/>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Samples and methods</a:t>
            </a:r>
          </a:p>
        </p:txBody>
      </p:sp>
      <p:sp>
        <p:nvSpPr>
          <p:cNvPr id="31" name="TextBox 45">
            <a:extLst>
              <a:ext uri="{FF2B5EF4-FFF2-40B4-BE49-F238E27FC236}">
                <a16:creationId xmlns:a16="http://schemas.microsoft.com/office/drawing/2014/main" id="{A25D75A6-C8C9-4ED8-86EF-A528B5A3A5B9}"/>
              </a:ext>
            </a:extLst>
          </p:cNvPr>
          <p:cNvSpPr txBox="1">
            <a:spLocks noChangeArrowheads="1"/>
          </p:cNvSpPr>
          <p:nvPr/>
        </p:nvSpPr>
        <p:spPr bwMode="auto">
          <a:xfrm>
            <a:off x="683568" y="4706879"/>
            <a:ext cx="34289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dirty="0">
                <a:effectLst/>
                <a:cs typeface="Arial" panose="020B0604020202020204" pitchFamily="34" charset="0"/>
              </a:rPr>
              <a:t>J10025 well, 36113m, Intergranular pores</a:t>
            </a:r>
            <a:endParaRPr lang="zh-CN" altLang="en-US" sz="1200" dirty="0">
              <a:solidFill>
                <a:srgbClr val="FF0000"/>
              </a:solidFill>
              <a:ea typeface="黑体" panose="02010609060101010101" pitchFamily="49" charset="-122"/>
              <a:cs typeface="Arial" panose="020B0604020202020204" pitchFamily="34" charset="0"/>
            </a:endParaRPr>
          </a:p>
        </p:txBody>
      </p:sp>
      <p:sp>
        <p:nvSpPr>
          <p:cNvPr id="36" name="TextBox 47">
            <a:extLst>
              <a:ext uri="{FF2B5EF4-FFF2-40B4-BE49-F238E27FC236}">
                <a16:creationId xmlns:a16="http://schemas.microsoft.com/office/drawing/2014/main" id="{3D8329DC-6E32-4123-A33A-6CFDA3633C66}"/>
              </a:ext>
            </a:extLst>
          </p:cNvPr>
          <p:cNvSpPr txBox="1">
            <a:spLocks noChangeArrowheads="1"/>
          </p:cNvSpPr>
          <p:nvPr/>
        </p:nvSpPr>
        <p:spPr bwMode="auto">
          <a:xfrm>
            <a:off x="4860033" y="4708016"/>
            <a:ext cx="3672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ea typeface="黑体" panose="02010609060101010101" pitchFamily="49" charset="-122"/>
                <a:cs typeface="Arial" panose="020B0604020202020204" pitchFamily="34" charset="0"/>
              </a:rPr>
              <a:t>J10025 well,</a:t>
            </a:r>
            <a:r>
              <a:rPr lang="zh-CN" altLang="en-US" sz="1200" dirty="0">
                <a:ea typeface="黑体" panose="02010609060101010101" pitchFamily="49" charset="-122"/>
                <a:cs typeface="Arial" panose="020B0604020202020204" pitchFamily="34" charset="0"/>
              </a:rPr>
              <a:t> </a:t>
            </a:r>
            <a:r>
              <a:rPr lang="en-US" altLang="zh-CN" sz="1200" dirty="0">
                <a:ea typeface="黑体" panose="02010609060101010101" pitchFamily="49" charset="-122"/>
                <a:cs typeface="Arial" panose="020B0604020202020204" pitchFamily="34" charset="0"/>
              </a:rPr>
              <a:t>3462.15m, Internal dissolution pores of feldspar grains</a:t>
            </a:r>
            <a:endParaRPr lang="zh-CN" altLang="en-US" sz="1200" dirty="0">
              <a:ea typeface="黑体" panose="02010609060101010101" pitchFamily="49" charset="-122"/>
              <a:cs typeface="Arial" panose="020B0604020202020204" pitchFamily="34" charset="0"/>
            </a:endParaRPr>
          </a:p>
        </p:txBody>
      </p:sp>
      <p:grpSp>
        <p:nvGrpSpPr>
          <p:cNvPr id="6" name="组合 5">
            <a:extLst>
              <a:ext uri="{FF2B5EF4-FFF2-40B4-BE49-F238E27FC236}">
                <a16:creationId xmlns:a16="http://schemas.microsoft.com/office/drawing/2014/main" id="{95FB87C3-BDD1-490E-892C-DF267E9C9290}"/>
              </a:ext>
            </a:extLst>
          </p:cNvPr>
          <p:cNvGrpSpPr/>
          <p:nvPr/>
        </p:nvGrpSpPr>
        <p:grpSpPr>
          <a:xfrm>
            <a:off x="588814" y="1730119"/>
            <a:ext cx="8006704" cy="2882218"/>
            <a:chOff x="541214" y="1796441"/>
            <a:chExt cx="8006704" cy="2882218"/>
          </a:xfrm>
        </p:grpSpPr>
        <p:pic>
          <p:nvPicPr>
            <p:cNvPr id="35" name="内容占位符 4">
              <a:extLst>
                <a:ext uri="{FF2B5EF4-FFF2-40B4-BE49-F238E27FC236}">
                  <a16:creationId xmlns:a16="http://schemas.microsoft.com/office/drawing/2014/main" id="{30A18FD6-2C95-4393-8D2A-8AFD814F83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544" y="1796441"/>
              <a:ext cx="3914374" cy="288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内容占位符 66">
              <a:extLst>
                <a:ext uri="{FF2B5EF4-FFF2-40B4-BE49-F238E27FC236}">
                  <a16:creationId xmlns:a16="http://schemas.microsoft.com/office/drawing/2014/main" id="{2EBA2B32-0164-4560-8DE9-D6E499A8ED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541214" y="1796442"/>
              <a:ext cx="3704219" cy="2866233"/>
            </a:xfrm>
            <a:prstGeom prst="rect">
              <a:avLst/>
            </a:prstGeom>
          </p:spPr>
        </p:pic>
      </p:grpSp>
    </p:spTree>
    <p:extLst>
      <p:ext uri="{BB962C8B-B14F-4D97-AF65-F5344CB8AC3E}">
        <p14:creationId xmlns:p14="http://schemas.microsoft.com/office/powerpoint/2010/main" val="248425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64170"/>
            <a:ext cx="9144000" cy="699542"/>
            <a:chOff x="0" y="6437"/>
            <a:chExt cx="9144000" cy="699542"/>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43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298376" cy="273844"/>
          </a:xfrm>
        </p:spPr>
        <p:txBody>
          <a:bodyPr/>
          <a:lstStyle/>
          <a:p>
            <a:r>
              <a:rPr lang="en-US" altLang="zh-CN" dirty="0"/>
              <a:t>7</a:t>
            </a:r>
            <a:endParaRPr lang="zh-CN" altLang="en-US" dirty="0"/>
          </a:p>
        </p:txBody>
      </p:sp>
      <p:sp>
        <p:nvSpPr>
          <p:cNvPr id="14" name="矩形 13"/>
          <p:cNvSpPr/>
          <p:nvPr/>
        </p:nvSpPr>
        <p:spPr>
          <a:xfrm>
            <a:off x="446013" y="1066764"/>
            <a:ext cx="8488040" cy="1354209"/>
          </a:xfrm>
          <a:prstGeom prst="rect">
            <a:avLst/>
          </a:prstGeom>
        </p:spPr>
        <p:txBody>
          <a:bodyPr wrap="square" lIns="121912" tIns="60956" rIns="121912" bIns="60956">
            <a:spAutoFit/>
          </a:bodyPr>
          <a:lstStyle/>
          <a:p>
            <a:pPr defTabSz="1219080"/>
            <a:r>
              <a:rPr lang="en-US" altLang="zh-CN" sz="1600" dirty="0">
                <a:solidFill>
                  <a:prstClr val="black"/>
                </a:solidFill>
                <a:latin typeface="Arial" panose="020B0604020202020204" pitchFamily="34" charset="0"/>
                <a:cs typeface="Arial" panose="020B0604020202020204" pitchFamily="34" charset="0"/>
              </a:rPr>
              <a:t>The whole fracture-pore facies in the study area is divided into three categories:</a:t>
            </a:r>
          </a:p>
          <a:p>
            <a:pPr defTabSz="1219080"/>
            <a:r>
              <a:rPr lang="en-US" altLang="zh-CN" sz="1600" dirty="0">
                <a:solidFill>
                  <a:prstClr val="black"/>
                </a:solidFill>
                <a:latin typeface="Arial" panose="020B0604020202020204" pitchFamily="34" charset="0"/>
                <a:cs typeface="Arial" panose="020B0604020202020204" pitchFamily="34" charset="0"/>
              </a:rPr>
              <a:t>Class I: Non-fractured </a:t>
            </a:r>
            <a:r>
              <a:rPr lang="en-US" altLang="zh-CN" sz="1600" dirty="0" err="1">
                <a:solidFill>
                  <a:prstClr val="black"/>
                </a:solidFill>
                <a:latin typeface="Arial" panose="020B0604020202020204" pitchFamily="34" charset="0"/>
                <a:cs typeface="Arial" panose="020B0604020202020204" pitchFamily="34" charset="0"/>
              </a:rPr>
              <a:t>macroporous</a:t>
            </a:r>
            <a:r>
              <a:rPr lang="en-US" altLang="zh-CN" sz="1600" dirty="0">
                <a:solidFill>
                  <a:prstClr val="black"/>
                </a:solidFill>
                <a:latin typeface="Arial" panose="020B0604020202020204" pitchFamily="34" charset="0"/>
                <a:cs typeface="Arial" panose="020B0604020202020204" pitchFamily="34" charset="0"/>
              </a:rPr>
              <a:t> facies, Micro-fractured medium-to-</a:t>
            </a:r>
            <a:r>
              <a:rPr lang="en-US" altLang="zh-CN" sz="1600" dirty="0" err="1">
                <a:solidFill>
                  <a:prstClr val="black"/>
                </a:solidFill>
                <a:latin typeface="Arial" panose="020B0604020202020204" pitchFamily="34" charset="0"/>
                <a:cs typeface="Arial" panose="020B0604020202020204" pitchFamily="34" charset="0"/>
              </a:rPr>
              <a:t>macroporous</a:t>
            </a:r>
            <a:r>
              <a:rPr lang="en-US" altLang="zh-CN" sz="1600" dirty="0">
                <a:solidFill>
                  <a:prstClr val="black"/>
                </a:solidFill>
                <a:latin typeface="Arial" panose="020B0604020202020204" pitchFamily="34" charset="0"/>
                <a:cs typeface="Arial" panose="020B0604020202020204" pitchFamily="34" charset="0"/>
              </a:rPr>
              <a:t> facies</a:t>
            </a:r>
          </a:p>
          <a:p>
            <a:pPr defTabSz="1219080"/>
            <a:r>
              <a:rPr lang="en-US" altLang="zh-CN" sz="1600" dirty="0">
                <a:solidFill>
                  <a:prstClr val="black"/>
                </a:solidFill>
                <a:latin typeface="Arial" panose="020B0604020202020204" pitchFamily="34" charset="0"/>
                <a:cs typeface="Arial" panose="020B0604020202020204" pitchFamily="34" charset="0"/>
              </a:rPr>
              <a:t>Class II: Multi-scale micro-fractured mesoporous facies, Non-fractured small-to-mesoporous facies</a:t>
            </a:r>
          </a:p>
          <a:p>
            <a:pPr defTabSz="1219080"/>
            <a:r>
              <a:rPr lang="en-US" altLang="zh-CN" sz="1600" dirty="0">
                <a:solidFill>
                  <a:prstClr val="black"/>
                </a:solidFill>
                <a:latin typeface="Arial" panose="020B0604020202020204" pitchFamily="34" charset="0"/>
                <a:cs typeface="Arial" panose="020B0604020202020204" pitchFamily="34" charset="0"/>
              </a:rPr>
              <a:t>Class III: Micro-fractured microporous facies, Non-fractured microporous facies</a:t>
            </a:r>
          </a:p>
        </p:txBody>
      </p:sp>
      <p:sp>
        <p:nvSpPr>
          <p:cNvPr id="15" name="文本框 16">
            <a:extLst>
              <a:ext uri="{FF2B5EF4-FFF2-40B4-BE49-F238E27FC236}">
                <a16:creationId xmlns:a16="http://schemas.microsoft.com/office/drawing/2014/main" id="{11D42AA4-42D5-3132-C229-41F7147A432D}"/>
              </a:ext>
            </a:extLst>
          </p:cNvPr>
          <p:cNvSpPr txBox="1"/>
          <p:nvPr/>
        </p:nvSpPr>
        <p:spPr>
          <a:xfrm>
            <a:off x="399036" y="689992"/>
            <a:ext cx="4536980" cy="492434"/>
          </a:xfrm>
          <a:prstGeom prst="rect">
            <a:avLst/>
          </a:prstGeom>
          <a:noFill/>
        </p:spPr>
        <p:txBody>
          <a:bodyPr wrap="square" lIns="121912" tIns="60956" rIns="121912" bIns="60956" rtlCol="0">
            <a:spAutoFit/>
          </a:bodyPr>
          <a:lstStyle/>
          <a:p>
            <a:pPr defTabSz="1219080"/>
            <a:r>
              <a:rPr lang="en-US" altLang="zh-CN" sz="2400" b="1" dirty="0">
                <a:solidFill>
                  <a:srgbClr val="FF0000"/>
                </a:solidFill>
                <a:latin typeface="Arial" panose="020B0604020202020204" pitchFamily="34" charset="0"/>
                <a:cs typeface="Arial" panose="020B0604020202020204" pitchFamily="34" charset="0"/>
              </a:rPr>
              <a:t>5. Fracture-pore facies types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5076057" y="71823"/>
            <a:ext cx="4005314" cy="738664"/>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Samples and methods</a:t>
            </a:r>
          </a:p>
        </p:txBody>
      </p:sp>
      <p:grpSp>
        <p:nvGrpSpPr>
          <p:cNvPr id="3" name="组合 2">
            <a:extLst>
              <a:ext uri="{FF2B5EF4-FFF2-40B4-BE49-F238E27FC236}">
                <a16:creationId xmlns:a16="http://schemas.microsoft.com/office/drawing/2014/main" id="{CD25C680-7C85-45A3-BBF7-CE7621FAA813}"/>
              </a:ext>
            </a:extLst>
          </p:cNvPr>
          <p:cNvGrpSpPr/>
          <p:nvPr/>
        </p:nvGrpSpPr>
        <p:grpSpPr>
          <a:xfrm>
            <a:off x="755576" y="2368427"/>
            <a:ext cx="7488832" cy="2160240"/>
            <a:chOff x="755576" y="2277207"/>
            <a:chExt cx="7704856" cy="2592449"/>
          </a:xfrm>
        </p:grpSpPr>
        <p:pic>
          <p:nvPicPr>
            <p:cNvPr id="17" name="图片 11">
              <a:extLst>
                <a:ext uri="{FF2B5EF4-FFF2-40B4-BE49-F238E27FC236}">
                  <a16:creationId xmlns:a16="http://schemas.microsoft.com/office/drawing/2014/main" id="{73A401EB-AFE0-4EA1-9F6C-44BC9A9BA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77207"/>
              <a:ext cx="3672408"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2">
              <a:extLst>
                <a:ext uri="{FF2B5EF4-FFF2-40B4-BE49-F238E27FC236}">
                  <a16:creationId xmlns:a16="http://schemas.microsoft.com/office/drawing/2014/main" id="{690E91B2-9E79-479A-B046-B0D2CC77C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277208"/>
              <a:ext cx="3672408" cy="259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F2A58C29-BDF4-4BCC-8CC0-5DDCF2EC7252}"/>
                </a:ext>
              </a:extLst>
            </p:cNvPr>
            <p:cNvSpPr/>
            <p:nvPr/>
          </p:nvSpPr>
          <p:spPr bwMode="auto">
            <a:xfrm>
              <a:off x="755576" y="2282710"/>
              <a:ext cx="258051" cy="233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a</a:t>
              </a:r>
            </a:p>
          </p:txBody>
        </p:sp>
        <p:sp>
          <p:nvSpPr>
            <p:cNvPr id="20" name="矩形 19">
              <a:extLst>
                <a:ext uri="{FF2B5EF4-FFF2-40B4-BE49-F238E27FC236}">
                  <a16:creationId xmlns:a16="http://schemas.microsoft.com/office/drawing/2014/main" id="{A2B05D77-C5B5-46C3-87A8-521030A8E8C0}"/>
                </a:ext>
              </a:extLst>
            </p:cNvPr>
            <p:cNvSpPr/>
            <p:nvPr/>
          </p:nvSpPr>
          <p:spPr bwMode="auto">
            <a:xfrm>
              <a:off x="4788024" y="2282710"/>
              <a:ext cx="261562" cy="233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b</a:t>
              </a:r>
            </a:p>
          </p:txBody>
        </p:sp>
      </p:grpSp>
      <p:sp>
        <p:nvSpPr>
          <p:cNvPr id="22" name="文本框 21">
            <a:extLst>
              <a:ext uri="{FF2B5EF4-FFF2-40B4-BE49-F238E27FC236}">
                <a16:creationId xmlns:a16="http://schemas.microsoft.com/office/drawing/2014/main" id="{C986EF96-D1B0-47C4-B78F-7B838D8BCCE7}"/>
              </a:ext>
            </a:extLst>
          </p:cNvPr>
          <p:cNvSpPr txBox="1"/>
          <p:nvPr/>
        </p:nvSpPr>
        <p:spPr>
          <a:xfrm>
            <a:off x="708806" y="4556110"/>
            <a:ext cx="7726387" cy="523220"/>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Development characteristics of micro-fracture opening and surface density in different types of fracture-pore </a:t>
            </a:r>
            <a:r>
              <a:rPr lang="en-US" altLang="zh-CN" sz="1400" dirty="0">
                <a:solidFill>
                  <a:prstClr val="black"/>
                </a:solidFill>
                <a:latin typeface="Arial" panose="020B0604020202020204" pitchFamily="34" charset="0"/>
                <a:cs typeface="Arial" panose="020B0604020202020204" pitchFamily="34" charset="0"/>
              </a:rPr>
              <a:t>facies</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67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1470"/>
            <a:ext cx="9144000" cy="705603"/>
            <a:chOff x="0" y="87"/>
            <a:chExt cx="9144000" cy="705603"/>
          </a:xfrm>
        </p:grpSpPr>
        <p:sp>
          <p:nvSpPr>
            <p:cNvPr id="5" name="矩形 4"/>
            <p:cNvSpPr/>
            <p:nvPr/>
          </p:nvSpPr>
          <p:spPr>
            <a:xfrm>
              <a:off x="0" y="659971"/>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
              <a:ext cx="2567070" cy="6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灯片编号占位符 8"/>
          <p:cNvSpPr>
            <a:spLocks noGrp="1"/>
          </p:cNvSpPr>
          <p:nvPr>
            <p:ph type="sldNum" sz="quarter" idx="12"/>
          </p:nvPr>
        </p:nvSpPr>
        <p:spPr>
          <a:xfrm>
            <a:off x="0" y="4869656"/>
            <a:ext cx="298376" cy="273844"/>
          </a:xfrm>
        </p:spPr>
        <p:txBody>
          <a:bodyPr/>
          <a:lstStyle/>
          <a:p>
            <a:r>
              <a:rPr lang="en-US" altLang="zh-CN" dirty="0"/>
              <a:t>8</a:t>
            </a:r>
            <a:endParaRPr lang="zh-CN" altLang="en-US" dirty="0"/>
          </a:p>
        </p:txBody>
      </p:sp>
      <p:sp>
        <p:nvSpPr>
          <p:cNvPr id="14" name="矩形 13"/>
          <p:cNvSpPr/>
          <p:nvPr/>
        </p:nvSpPr>
        <p:spPr>
          <a:xfrm>
            <a:off x="298376" y="1086128"/>
            <a:ext cx="8518003" cy="1508097"/>
          </a:xfrm>
          <a:prstGeom prst="rect">
            <a:avLst/>
          </a:prstGeom>
        </p:spPr>
        <p:txBody>
          <a:bodyPr wrap="square" lIns="121912" tIns="60956" rIns="121912" bIns="60956">
            <a:spAutoFit/>
          </a:bodyPr>
          <a:lstStyle/>
          <a:p>
            <a:pPr defTabSz="1219080"/>
            <a:r>
              <a:rPr lang="en-US" altLang="zh-CN" sz="1500" dirty="0">
                <a:solidFill>
                  <a:prstClr val="black"/>
                </a:solidFill>
                <a:latin typeface="Arial" panose="020B0604020202020204" pitchFamily="34" charset="0"/>
                <a:cs typeface="Arial" panose="020B0604020202020204" pitchFamily="34" charset="0"/>
              </a:rPr>
              <a:t>The formation of distinct fracture-pore facies is closely associated with mineralogical compositions:</a:t>
            </a:r>
          </a:p>
          <a:p>
            <a:pPr defTabSz="1219080"/>
            <a:r>
              <a:rPr lang="en-US" altLang="zh-CN" sz="1500" dirty="0">
                <a:solidFill>
                  <a:prstClr val="black"/>
                </a:solidFill>
                <a:latin typeface="Arial" panose="020B0604020202020204" pitchFamily="34" charset="0"/>
                <a:cs typeface="Arial" panose="020B0604020202020204" pitchFamily="34" charset="0"/>
              </a:rPr>
              <a:t>Type I facies are predominantly composed of feldspar with subordinate quartz and minimal clay minerals;</a:t>
            </a:r>
          </a:p>
          <a:p>
            <a:pPr defTabSz="1219080"/>
            <a:r>
              <a:rPr lang="en-US" altLang="zh-CN" sz="1500" dirty="0">
                <a:solidFill>
                  <a:prstClr val="black"/>
                </a:solidFill>
                <a:latin typeface="Arial" panose="020B0604020202020204" pitchFamily="34" charset="0"/>
                <a:cs typeface="Arial" panose="020B0604020202020204" pitchFamily="34" charset="0"/>
              </a:rPr>
              <a:t>Type II facies are quartz-rich with reduced feldspar content;</a:t>
            </a:r>
          </a:p>
          <a:p>
            <a:pPr defTabSz="1219080"/>
            <a:r>
              <a:rPr lang="en-US" altLang="zh-CN" sz="1500" dirty="0">
                <a:solidFill>
                  <a:prstClr val="black"/>
                </a:solidFill>
                <a:latin typeface="Arial" panose="020B0604020202020204" pitchFamily="34" charset="0"/>
                <a:cs typeface="Arial" panose="020B0604020202020204" pitchFamily="34" charset="0"/>
              </a:rPr>
              <a:t>Type III facies are clay-dominated, containing secondary feldspar and limited brittle </a:t>
            </a:r>
            <a:r>
              <a:rPr lang="en-US" altLang="zh-CN" sz="1500" dirty="0" err="1">
                <a:solidFill>
                  <a:prstClr val="black"/>
                </a:solidFill>
                <a:latin typeface="Arial" panose="020B0604020202020204" pitchFamily="34" charset="0"/>
                <a:cs typeface="Arial" panose="020B0604020202020204" pitchFamily="34" charset="0"/>
              </a:rPr>
              <a:t>mineralsClass</a:t>
            </a:r>
            <a:r>
              <a:rPr lang="en-US" altLang="zh-CN" sz="1500" dirty="0">
                <a:solidFill>
                  <a:prstClr val="black"/>
                </a:solidFill>
                <a:latin typeface="Arial" panose="020B0604020202020204" pitchFamily="34" charset="0"/>
                <a:cs typeface="Arial" panose="020B0604020202020204" pitchFamily="34" charset="0"/>
              </a:rPr>
              <a:t> III: Micro-fractured microporous facies, Non-fractured microporous facies</a:t>
            </a:r>
          </a:p>
        </p:txBody>
      </p:sp>
      <p:sp>
        <p:nvSpPr>
          <p:cNvPr id="15" name="文本框 16">
            <a:extLst>
              <a:ext uri="{FF2B5EF4-FFF2-40B4-BE49-F238E27FC236}">
                <a16:creationId xmlns:a16="http://schemas.microsoft.com/office/drawing/2014/main" id="{11D42AA4-42D5-3132-C229-41F7147A432D}"/>
              </a:ext>
            </a:extLst>
          </p:cNvPr>
          <p:cNvSpPr txBox="1"/>
          <p:nvPr/>
        </p:nvSpPr>
        <p:spPr>
          <a:xfrm>
            <a:off x="476448" y="697384"/>
            <a:ext cx="4536980" cy="492434"/>
          </a:xfrm>
          <a:prstGeom prst="rect">
            <a:avLst/>
          </a:prstGeom>
          <a:noFill/>
        </p:spPr>
        <p:txBody>
          <a:bodyPr wrap="square" lIns="121912" tIns="60956" rIns="121912" bIns="60956" rtlCol="0">
            <a:spAutoFit/>
          </a:bodyPr>
          <a:lstStyle/>
          <a:p>
            <a:pPr defTabSz="1219080"/>
            <a:r>
              <a:rPr lang="en-US" altLang="zh-CN" sz="2400" b="1" dirty="0">
                <a:solidFill>
                  <a:srgbClr val="FF0000"/>
                </a:solidFill>
                <a:latin typeface="Arial" panose="020B0604020202020204" pitchFamily="34" charset="0"/>
                <a:cs typeface="Arial" panose="020B0604020202020204" pitchFamily="34" charset="0"/>
              </a:rPr>
              <a:t>1. Mineral characteristics</a:t>
            </a:r>
          </a:p>
        </p:txBody>
      </p:sp>
      <p:sp>
        <p:nvSpPr>
          <p:cNvPr id="8" name="文本框 8">
            <a:extLst>
              <a:ext uri="{FF2B5EF4-FFF2-40B4-BE49-F238E27FC236}">
                <a16:creationId xmlns:a16="http://schemas.microsoft.com/office/drawing/2014/main" id="{499A3F00-C0C6-9F9B-6790-4CB2986A1495}"/>
              </a:ext>
            </a:extLst>
          </p:cNvPr>
          <p:cNvSpPr txBox="1"/>
          <p:nvPr/>
        </p:nvSpPr>
        <p:spPr>
          <a:xfrm>
            <a:off x="4880308" y="71823"/>
            <a:ext cx="4201063" cy="658835"/>
          </a:xfrm>
          <a:prstGeom prst="rect">
            <a:avLst/>
          </a:prstGeom>
          <a:noFill/>
        </p:spPr>
        <p:txBody>
          <a:bodyPr wrap="square">
            <a:spAutoFit/>
          </a:bodyPr>
          <a:lstStyle/>
          <a:p>
            <a:pPr algn="r">
              <a:lnSpc>
                <a:spcPct val="150000"/>
              </a:lnSpc>
            </a:pPr>
            <a:r>
              <a:rPr lang="en-US" altLang="zh-CN" sz="2800" b="1" dirty="0">
                <a:solidFill>
                  <a:srgbClr val="1373BA"/>
                </a:solidFill>
                <a:latin typeface="Arial" panose="020B0604020202020204" pitchFamily="34" charset="0"/>
                <a:cs typeface="Arial" panose="020B0604020202020204" pitchFamily="34" charset="0"/>
              </a:rPr>
              <a:t>Results and Discussion</a:t>
            </a:r>
          </a:p>
        </p:txBody>
      </p:sp>
      <p:grpSp>
        <p:nvGrpSpPr>
          <p:cNvPr id="36" name="组合 8">
            <a:extLst>
              <a:ext uri="{FF2B5EF4-FFF2-40B4-BE49-F238E27FC236}">
                <a16:creationId xmlns:a16="http://schemas.microsoft.com/office/drawing/2014/main" id="{364DBDCA-4CC9-4D52-A68B-72C3F1D8F864}"/>
              </a:ext>
            </a:extLst>
          </p:cNvPr>
          <p:cNvGrpSpPr>
            <a:grpSpLocks/>
          </p:cNvGrpSpPr>
          <p:nvPr/>
        </p:nvGrpSpPr>
        <p:grpSpPr bwMode="auto">
          <a:xfrm>
            <a:off x="448963" y="2584822"/>
            <a:ext cx="8246073" cy="2297906"/>
            <a:chOff x="101578" y="1556791"/>
            <a:chExt cx="8502870" cy="2544438"/>
          </a:xfrm>
        </p:grpSpPr>
        <p:pic>
          <p:nvPicPr>
            <p:cNvPr id="37" name="图片 7">
              <a:extLst>
                <a:ext uri="{FF2B5EF4-FFF2-40B4-BE49-F238E27FC236}">
                  <a16:creationId xmlns:a16="http://schemas.microsoft.com/office/drawing/2014/main" id="{4FD2A808-36C3-40DD-8C33-98E46957D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9" y="1556791"/>
              <a:ext cx="4133525" cy="254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
              <a:extLst>
                <a:ext uri="{FF2B5EF4-FFF2-40B4-BE49-F238E27FC236}">
                  <a16:creationId xmlns:a16="http://schemas.microsoft.com/office/drawing/2014/main" id="{DB4D96C8-811E-4844-9599-C9AC85831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381"/>
            <a:stretch>
              <a:fillRect/>
            </a:stretch>
          </p:blipFill>
          <p:spPr bwMode="auto">
            <a:xfrm>
              <a:off x="4235105" y="1556792"/>
              <a:ext cx="4369343" cy="254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8">
              <a:extLst>
                <a:ext uri="{FF2B5EF4-FFF2-40B4-BE49-F238E27FC236}">
                  <a16:creationId xmlns:a16="http://schemas.microsoft.com/office/drawing/2014/main" id="{85C9C79B-D26B-4894-A3A3-0670152EF836}"/>
                </a:ext>
              </a:extLst>
            </p:cNvPr>
            <p:cNvSpPr/>
            <p:nvPr/>
          </p:nvSpPr>
          <p:spPr bwMode="auto">
            <a:xfrm>
              <a:off x="101578" y="1556791"/>
              <a:ext cx="233369" cy="201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a</a:t>
              </a:r>
            </a:p>
          </p:txBody>
        </p:sp>
        <p:sp>
          <p:nvSpPr>
            <p:cNvPr id="40" name="矩形 39">
              <a:extLst>
                <a:ext uri="{FF2B5EF4-FFF2-40B4-BE49-F238E27FC236}">
                  <a16:creationId xmlns:a16="http://schemas.microsoft.com/office/drawing/2014/main" id="{BE1A7F2D-7E0E-42C1-82E6-9E73061A3A97}"/>
                </a:ext>
              </a:extLst>
            </p:cNvPr>
            <p:cNvSpPr/>
            <p:nvPr/>
          </p:nvSpPr>
          <p:spPr bwMode="auto">
            <a:xfrm>
              <a:off x="4235535" y="1556791"/>
              <a:ext cx="234956" cy="201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noProof="1">
                  <a:solidFill>
                    <a:schemeClr val="tx1"/>
                  </a:solidFill>
                  <a:latin typeface="Times New Roman" panose="02020603050405020304" pitchFamily="18" charset="0"/>
                  <a:cs typeface="Times New Roman" panose="02020603050405020304" pitchFamily="18" charset="0"/>
                </a:rPr>
                <a:t>b</a:t>
              </a:r>
            </a:p>
          </p:txBody>
        </p:sp>
      </p:grpSp>
    </p:spTree>
    <p:extLst>
      <p:ext uri="{BB962C8B-B14F-4D97-AF65-F5344CB8AC3E}">
        <p14:creationId xmlns:p14="http://schemas.microsoft.com/office/powerpoint/2010/main" val="1201835678"/>
      </p:ext>
    </p:extLst>
  </p:cSld>
  <p:clrMapOvr>
    <a:masterClrMapping/>
  </p:clrMapOvr>
</p:sld>
</file>

<file path=ppt/theme/theme1.xml><?xml version="1.0" encoding="utf-8"?>
<a:theme xmlns:a="http://schemas.openxmlformats.org/drawingml/2006/main" name="模版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模版1</Template>
  <TotalTime>1843</TotalTime>
  <Words>1084</Words>
  <Application>Microsoft Office PowerPoint</Application>
  <PresentationFormat>全屏显示(16:9)</PresentationFormat>
  <Paragraphs>142</Paragraphs>
  <Slides>17</Slides>
  <Notes>17</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17</vt:i4>
      </vt:variant>
    </vt:vector>
  </HeadingPairs>
  <TitlesOfParts>
    <vt:vector size="29" baseType="lpstr">
      <vt:lpstr>等线</vt:lpstr>
      <vt:lpstr>等线 Light</vt:lpstr>
      <vt:lpstr>黑体</vt:lpstr>
      <vt:lpstr>Arial</vt:lpstr>
      <vt:lpstr>Arial Black</vt:lpstr>
      <vt:lpstr>Arial Nova</vt:lpstr>
      <vt:lpstr>Calibri</vt:lpstr>
      <vt:lpstr>Times New Roman</vt:lpstr>
      <vt:lpstr>Wingdings</vt:lpstr>
      <vt:lpstr>模版1</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yuanle</dc:creator>
  <cp:lastModifiedBy>泽元 张</cp:lastModifiedBy>
  <cp:revision>144</cp:revision>
  <dcterms:created xsi:type="dcterms:W3CDTF">2025-04-21T03:07:00Z</dcterms:created>
  <dcterms:modified xsi:type="dcterms:W3CDTF">2025-04-24T15:55:11Z</dcterms:modified>
</cp:coreProperties>
</file>