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sldIdLst>
    <p:sldId id="258" r:id="rId2"/>
    <p:sldId id="395" r:id="rId3"/>
    <p:sldId id="390" r:id="rId4"/>
    <p:sldId id="391" r:id="rId5"/>
    <p:sldId id="354" r:id="rId6"/>
    <p:sldId id="355" r:id="rId7"/>
    <p:sldId id="376" r:id="rId8"/>
    <p:sldId id="377" r:id="rId9"/>
    <p:sldId id="378" r:id="rId10"/>
    <p:sldId id="379" r:id="rId11"/>
    <p:sldId id="380" r:id="rId12"/>
    <p:sldId id="397" r:id="rId13"/>
    <p:sldId id="396" r:id="rId14"/>
    <p:sldId id="372" r:id="rId15"/>
    <p:sldId id="381" r:id="rId16"/>
    <p:sldId id="385" r:id="rId17"/>
    <p:sldId id="393" r:id="rId18"/>
    <p:sldId id="392" r:id="rId19"/>
    <p:sldId id="394" r:id="rId20"/>
    <p:sldId id="368" r:id="rId21"/>
    <p:sldId id="388" r:id="rId22"/>
    <p:sldId id="386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A65B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81"/>
  </p:normalViewPr>
  <p:slideViewPr>
    <p:cSldViewPr snapToGrid="0">
      <p:cViewPr varScale="1">
        <p:scale>
          <a:sx n="71" d="100"/>
          <a:sy n="71" d="100"/>
        </p:scale>
        <p:origin x="4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F5EFA-91A2-4FED-B834-41943B402B9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AF2CA-1ED2-43C3-B9EC-EDA9E19F9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AF2CA-1ED2-43C3-B9EC-EDA9E19F9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AF2CA-1ED2-43C3-B9EC-EDA9E19F9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25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AF2CA-1ED2-43C3-B9EC-EDA9E19F99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2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07CB-BFDF-8C37-0EEC-99044F2BF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0849B-2D1B-7669-C4F5-05275C5E4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04820-3AA7-F5FD-36AB-CF97DF49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2220-5E5E-AF44-86FF-BEDFAE014C61}" type="datetime1">
              <a:rPr lang="it-IT" smtClean="0"/>
              <a:t>29/04/2025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8F5A2-7B1E-B20D-CE78-BEF2F80A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A907F-18F0-ACFB-F241-685E0211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8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6B6A-BE4F-09B8-BD79-8E796395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F36CF-A4DF-42BA-0325-3A3E24229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A839-78CD-EC3C-1513-F1793C0D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1012-8E72-8548-AD71-A7729CAD7DA0}" type="datetime1">
              <a:rPr lang="it-IT" smtClean="0"/>
              <a:t>29/04/2025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A65B1-C477-2001-35D7-B27D7BE3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A503-283B-5CBE-D8E4-5015FA66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7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E79808-C66D-A0AC-B374-8E593918C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8C6CE-B25D-CDE9-BC12-1B43167DD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9FC5B-37DB-7AE6-1A42-017A5BA8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163B-0F97-0747-B75B-5029DF501F06}" type="datetime1">
              <a:rPr lang="it-IT" smtClean="0"/>
              <a:t>29/04/2025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8D6B4-6EE2-536D-DD39-A5FD5204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6DED3-B786-C958-A489-3652A3F5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B921-ECBE-6D9F-8679-3947F958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F60F0-5518-A624-0265-B811E003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BC072-0C41-9094-949F-CAEE7F8B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62E8-E618-A54D-B84B-BB252716C0FD}" type="datetime1">
              <a:rPr lang="it-IT" smtClean="0"/>
              <a:t>29/04/2025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95DAE-C31E-6F83-B451-70BD6612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48CB-372C-3A3C-FDC1-CD765E5B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7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74FA-F182-CA27-706B-36F1CB44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49C7C-9698-7446-EF2E-4B503217F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EB490-5994-08CA-FD99-E56E8C13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F856-9C86-7C49-86D7-92121695A25F}" type="datetime1">
              <a:rPr lang="it-IT" smtClean="0"/>
              <a:t>29/04/2025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1CA47-CAF4-433A-427F-A83BF313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CF55C-5E19-5DDB-E8AC-8F484774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5CB7-EB34-A9D8-D097-B71D4BEE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B5E33-174F-BFC6-DFA5-10EAE03D3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9CB6B-27BB-09A0-E742-6796B37FF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A54A7-4DB1-D454-5C2F-4681585D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C940-0A6C-8C40-86E8-8A184640282A}" type="datetime1">
              <a:rPr lang="it-IT" smtClean="0"/>
              <a:t>29/04/2025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03AFF-4017-C43B-10AD-165DE456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C879B-65A2-081E-6BD1-F23EC14A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9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210D-D240-8B85-877F-4F02D942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754B3-4864-F894-E64E-D51EB95C7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A4F95-E595-C4CB-485F-4B2D8B54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2E259-76BB-E1CC-E891-3048DC62E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72CC30-6A0C-CA62-128C-00CFA0E99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49D7D-5BEE-33B8-FD61-47E7F64A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DB07-0DD2-974E-98F3-BBC5BF88CEB1}" type="datetime1">
              <a:rPr lang="it-IT" smtClean="0"/>
              <a:t>29/04/2025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942B8-14AB-77EC-645A-CCCAB993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999DC-23CB-1CBF-E30D-B2BF7E52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6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DD67-EBA1-9373-0CC9-E3C1A5DF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70478-BA7A-B3E7-CE82-A86B3314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84B8-AB13-154E-BE05-922B05242070}" type="datetime1">
              <a:rPr lang="it-IT" smtClean="0"/>
              <a:t>29/04/2025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65A4F-2407-3814-37A0-26CB54D8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5F281-13BC-0BA4-F086-B69A327C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9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7E18D-6E8B-F707-0524-406077B85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5251-834B-EB4D-898E-294057573353}" type="datetime1">
              <a:rPr lang="it-IT" smtClean="0"/>
              <a:t>29/04/2025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AE7DE-DC04-92F6-84F3-49BDA028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3FF22-08A5-C1B9-71C2-5C8653B7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5663-DEF6-5875-0E19-BBACFE94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5DC26-A966-050F-9AF8-40FB05868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AEBF8-A14D-8DA0-DAF4-92DCAD548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214D2-A4EA-EEED-4531-21948FA4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D574-BEC8-EC43-AA94-21DDC273E90D}" type="datetime1">
              <a:rPr lang="it-IT" smtClean="0"/>
              <a:t>29/04/2025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93A01-20F3-1643-374C-B8BBA83B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3C5AF-84B8-2C3B-9A59-EF7D2683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0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9DFF-88B3-43D4-570A-8A071F53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A35C7-7E35-6B05-FD62-576E57BC3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B80BF-8771-5FD2-D5AC-1BB837BD8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FC547-BF63-A054-1B96-EB7E45C9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311E-E2A3-3049-BC69-809EA93837A6}" type="datetime1">
              <a:rPr lang="it-IT" smtClean="0"/>
              <a:t>29/04/2025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2A36D-D1CF-34D6-8EB8-CDE6254C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DBFAE-D6A3-D620-CB3D-7B829638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1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33A0C-BA9A-4C34-8433-09380DB7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A35AE-954E-EF9D-6EC9-3F5A381EB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01B5B-CB75-3201-9ABF-EF5DF6F3F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FB09BB-290D-9F41-A1CB-3B71F910CD16}" type="datetime1">
              <a:rPr lang="it-IT" smtClean="0"/>
              <a:t>29/04/2025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55493-6127-6129-2AFD-9A16D6A46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9FBB8-A53C-76C8-AF75-A099ABDF6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6D5402-062F-4DFF-BF43-466834D4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 descr="Immagine che contiene cielo, Aerofotogrammetria, estuario, aria aperta&#10;&#10;Descrizione generata automaticamente">
            <a:extLst>
              <a:ext uri="{FF2B5EF4-FFF2-40B4-BE49-F238E27FC236}">
                <a16:creationId xmlns:a16="http://schemas.microsoft.com/office/drawing/2014/main" id="{39CDFA41-8701-8F40-0EFB-5D905B907E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r="8200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AAC8D-ADB5-2E0A-CE9F-41C804CF0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656" y="21293"/>
            <a:ext cx="10372344" cy="1030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DC6A0-69C0-A77C-B14A-0425AF1F7540}"/>
              </a:ext>
            </a:extLst>
          </p:cNvPr>
          <p:cNvSpPr txBox="1"/>
          <p:nvPr/>
        </p:nvSpPr>
        <p:spPr>
          <a:xfrm>
            <a:off x="461032" y="2103289"/>
            <a:ext cx="1126993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Wetland Rebuilding After Dyke Failure in Highly Anthropized River Deltas: A Case Study from the Po River Delta, Italy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S. Hadi Shamsnia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Alvise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Finotello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Massimiliano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Ghinassi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Andrea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D’Alpos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Daniele Pietro Viero, Luca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Carniello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Valentina Rossi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University of Padova, Italy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May 2025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seyedhadi.shamsnia@unipd.it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4041BF-29D9-08D0-8C52-A16E29E2F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036" y="5367188"/>
            <a:ext cx="1064964" cy="14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06C6E-2D67-0F10-57F6-459F911C7C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81" t="21450" r="76238" b="67230"/>
          <a:stretch/>
        </p:blipFill>
        <p:spPr>
          <a:xfrm>
            <a:off x="0" y="19771"/>
            <a:ext cx="1819656" cy="1032262"/>
          </a:xfrm>
          <a:prstGeom prst="rect">
            <a:avLst/>
          </a:prstGeom>
          <a:solidFill>
            <a:srgbClr val="4E8F00"/>
          </a:solidFill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F936F99-8280-9EA1-4DED-737C0963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0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89E4EB47-11F3-6110-6425-0CBA0BC1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"/>
          <a:stretch/>
        </p:blipFill>
        <p:spPr>
          <a:xfrm>
            <a:off x="-2260" y="0"/>
            <a:ext cx="121942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1A4BC-C780-E2C6-534B-0C2D9705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30" y="223564"/>
            <a:ext cx="8478698" cy="6519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1CB5A3-CAE8-82AC-C596-3AA387410607}"/>
              </a:ext>
            </a:extLst>
          </p:cNvPr>
          <p:cNvSpPr txBox="1"/>
          <p:nvPr/>
        </p:nvSpPr>
        <p:spPr>
          <a:xfrm>
            <a:off x="-2260" y="1166842"/>
            <a:ext cx="378719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800" b="0" i="0" u="none" strike="noStrike" baseline="0" dirty="0">
                <a:latin typeface="AdvTTa9c1b374"/>
              </a:rPr>
              <a:t>Between 2011 and 2013, this intertidal flat was rapidly covered by reeds, allowing the formation of a marsh of about </a:t>
            </a:r>
            <a:r>
              <a:rPr lang="en-GB" sz="1800" b="1" i="0" u="none" strike="noStrike" baseline="0" dirty="0">
                <a:latin typeface="AdvTTa9c1b374"/>
              </a:rPr>
              <a:t>15</a:t>
            </a:r>
            <a:r>
              <a:rPr lang="en-GB" sz="1800" b="0" i="0" u="none" strike="noStrike" baseline="0" dirty="0">
                <a:latin typeface="AdvTTa9c1b374"/>
              </a:rPr>
              <a:t> </a:t>
            </a:r>
            <a:r>
              <a:rPr lang="en-GB" sz="1800" b="1" i="0" u="none" strike="noStrike" baseline="0" dirty="0">
                <a:latin typeface="AdvTTa9c1b374"/>
              </a:rPr>
              <a:t>ha</a:t>
            </a:r>
            <a:r>
              <a:rPr lang="en-GB" sz="1800" b="0" i="0" u="none" strike="noStrike" baseline="0" dirty="0">
                <a:latin typeface="AdvTTa9c1b374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800" b="0" i="0" u="none" strike="noStrike" baseline="0" dirty="0">
                <a:latin typeface="AdvTTa9c1b374"/>
              </a:rPr>
              <a:t>This growth continued the following years reaching </a:t>
            </a:r>
            <a:r>
              <a:rPr lang="en-GB" sz="1800" b="1" i="0" u="none" strike="noStrike" baseline="0" dirty="0">
                <a:latin typeface="AdvTTa9c1b374"/>
              </a:rPr>
              <a:t>28 ha </a:t>
            </a:r>
            <a:r>
              <a:rPr lang="en-GB" sz="1800" b="0" i="0" u="none" strike="noStrike" baseline="0" dirty="0">
                <a:latin typeface="AdvTTa9c1b374"/>
              </a:rPr>
              <a:t>in 2020.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800" b="0" i="0" u="none" strike="noStrike" baseline="0" dirty="0">
                <a:latin typeface="AdvTTa9c1b374"/>
              </a:rPr>
              <a:t>The </a:t>
            </a:r>
            <a:r>
              <a:rPr lang="en-GB" sz="1800" b="1" i="0" u="none" strike="noStrike" baseline="0" dirty="0">
                <a:latin typeface="AdvTTa9c1b374"/>
              </a:rPr>
              <a:t>rates of extension </a:t>
            </a:r>
            <a:r>
              <a:rPr lang="en-GB" sz="1800" b="0" i="0" u="none" strike="noStrike" baseline="0" dirty="0">
                <a:latin typeface="AdvTTa9c1b374"/>
              </a:rPr>
              <a:t>variation </a:t>
            </a:r>
            <a:r>
              <a:rPr lang="en-GB" sz="1800" b="0" i="0" u="none" strike="noStrike" baseline="0" dirty="0">
                <a:solidFill>
                  <a:srgbClr val="00B0F0"/>
                </a:solidFill>
                <a:latin typeface="AdvTTa9c1b374"/>
              </a:rPr>
              <a:t>decreased</a:t>
            </a:r>
            <a:r>
              <a:rPr lang="en-GB" sz="1800" b="0" i="0" u="none" strike="noStrike" baseline="0" dirty="0">
                <a:latin typeface="AdvTTa9c1b374"/>
              </a:rPr>
              <a:t> substantially compared to its first years of development (from 6 ha/year in 2011</a:t>
            </a:r>
            <a:r>
              <a:rPr lang="en-GB" sz="1800" b="0" i="0" u="none" strike="noStrike" baseline="0" dirty="0">
                <a:latin typeface="AdvTTa9c1b374+20"/>
              </a:rPr>
              <a:t>–</a:t>
            </a:r>
            <a:r>
              <a:rPr lang="en-GB" sz="1800" b="0" i="0" u="none" strike="noStrike" baseline="0" dirty="0">
                <a:latin typeface="AdvTTa9c1b374"/>
              </a:rPr>
              <a:t>2013 to 0.3 ha/year in 2017</a:t>
            </a:r>
            <a:r>
              <a:rPr lang="en-GB" sz="1800" b="0" i="0" u="none" strike="noStrike" baseline="0" dirty="0">
                <a:latin typeface="AdvTTa9c1b374+20"/>
              </a:rPr>
              <a:t>–</a:t>
            </a:r>
            <a:r>
              <a:rPr lang="en-GB" sz="1800" b="0" i="0" u="none" strike="noStrike" baseline="0" dirty="0">
                <a:latin typeface="AdvTTa9c1b374"/>
              </a:rPr>
              <a:t>2020).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7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Bracket 3">
            <a:extLst>
              <a:ext uri="{FF2B5EF4-FFF2-40B4-BE49-F238E27FC236}">
                <a16:creationId xmlns:a16="http://schemas.microsoft.com/office/drawing/2014/main" id="{AFD607EC-CB62-2645-85AF-FA50FB60217B}"/>
              </a:ext>
            </a:extLst>
          </p:cNvPr>
          <p:cNvSpPr/>
          <p:nvPr/>
        </p:nvSpPr>
        <p:spPr>
          <a:xfrm>
            <a:off x="2269542" y="1794108"/>
            <a:ext cx="167165" cy="4188518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0BE8A-E7AA-1B7D-8EE0-8BAA3F4EE39F}"/>
              </a:ext>
            </a:extLst>
          </p:cNvPr>
          <p:cNvSpPr txBox="1"/>
          <p:nvPr/>
        </p:nvSpPr>
        <p:spPr>
          <a:xfrm>
            <a:off x="2660970" y="1919975"/>
            <a:ext cx="8604504" cy="369331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Influence of salinity distribution inside the lagoons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Sediment size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Morphology of the lagoon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Size and location of breaches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Subsidence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2E9F4-3F95-292A-D4DF-31A9F4266D45}"/>
              </a:ext>
            </a:extLst>
          </p:cNvPr>
          <p:cNvSpPr txBox="1"/>
          <p:nvPr/>
        </p:nvSpPr>
        <p:spPr>
          <a:xfrm rot="16200000">
            <a:off x="566171" y="3380403"/>
            <a:ext cx="2094163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b="1" dirty="0"/>
              <a:t>Effective factors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DA951-E1E1-78FF-98AD-0561F076EFA6}"/>
              </a:ext>
            </a:extLst>
          </p:cNvPr>
          <p:cNvSpPr txBox="1"/>
          <p:nvPr/>
        </p:nvSpPr>
        <p:spPr>
          <a:xfrm>
            <a:off x="3293053" y="3083281"/>
            <a:ext cx="361483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solidFill>
                  <a:srgbClr val="00B0F0"/>
                </a:solidFill>
              </a:rPr>
              <a:t>Larger breach: More fresh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1E764-642D-24FF-09DE-D15FF1FC7296}"/>
              </a:ext>
            </a:extLst>
          </p:cNvPr>
          <p:cNvSpPr txBox="1"/>
          <p:nvPr/>
        </p:nvSpPr>
        <p:spPr>
          <a:xfrm>
            <a:off x="7187029" y="3083281"/>
            <a:ext cx="2735429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solidFill>
                  <a:srgbClr val="00B0F0"/>
                </a:solidFill>
              </a:rPr>
              <a:t>Protected from the sea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E09DF-FCAA-09D9-202E-4B4A7FF29EFF}"/>
              </a:ext>
            </a:extLst>
          </p:cNvPr>
          <p:cNvSpPr txBox="1"/>
          <p:nvPr/>
        </p:nvSpPr>
        <p:spPr>
          <a:xfrm>
            <a:off x="3326137" y="4007121"/>
            <a:ext cx="395871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solidFill>
                  <a:srgbClr val="00B0F0"/>
                </a:solidFill>
              </a:rPr>
              <a:t>Sediment transport: Hydrodynamic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62727-E3A2-647A-E652-3C79455AE72A}"/>
              </a:ext>
            </a:extLst>
          </p:cNvPr>
          <p:cNvSpPr txBox="1"/>
          <p:nvPr/>
        </p:nvSpPr>
        <p:spPr>
          <a:xfrm>
            <a:off x="7330178" y="3994249"/>
            <a:ext cx="186576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solidFill>
                  <a:srgbClr val="00B0F0"/>
                </a:solidFill>
              </a:rPr>
              <a:t>Lagoon shape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AD17C-CCAD-C202-3140-DDBD70AA62F3}"/>
              </a:ext>
            </a:extLst>
          </p:cNvPr>
          <p:cNvSpPr txBox="1"/>
          <p:nvPr/>
        </p:nvSpPr>
        <p:spPr>
          <a:xfrm>
            <a:off x="9280671" y="3956328"/>
            <a:ext cx="220906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solidFill>
                  <a:srgbClr val="00B0F0"/>
                </a:solidFill>
              </a:rPr>
              <a:t>Initial bathymetry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DA036-380B-BDB2-F80E-14024B4C8634}"/>
              </a:ext>
            </a:extLst>
          </p:cNvPr>
          <p:cNvSpPr txBox="1"/>
          <p:nvPr/>
        </p:nvSpPr>
        <p:spPr>
          <a:xfrm>
            <a:off x="3293053" y="4810207"/>
            <a:ext cx="488896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solidFill>
                  <a:srgbClr val="00B0F0"/>
                </a:solidFill>
              </a:rPr>
              <a:t>Breach as a source of sediment and flow flux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BDA24-1037-ADA7-DD27-FCFA75C8612C}"/>
              </a:ext>
            </a:extLst>
          </p:cNvPr>
          <p:cNvSpPr txBox="1"/>
          <p:nvPr/>
        </p:nvSpPr>
        <p:spPr>
          <a:xfrm>
            <a:off x="3293053" y="5613294"/>
            <a:ext cx="146258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solidFill>
                  <a:srgbClr val="00B0F0"/>
                </a:solidFill>
              </a:rPr>
              <a:t>1 cm/year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70BE0-5AAB-9E57-6E33-D4C25B64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33220E-E2A2-1617-1E6E-86C312C0F0CA}"/>
              </a:ext>
            </a:extLst>
          </p:cNvPr>
          <p:cNvSpPr txBox="1"/>
          <p:nvPr/>
        </p:nvSpPr>
        <p:spPr>
          <a:xfrm>
            <a:off x="304799" y="318959"/>
            <a:ext cx="249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T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AREA</a:t>
            </a:r>
          </a:p>
        </p:txBody>
      </p:sp>
    </p:spTree>
    <p:extLst>
      <p:ext uri="{BB962C8B-B14F-4D97-AF65-F5344CB8AC3E}">
        <p14:creationId xmlns:p14="http://schemas.microsoft.com/office/powerpoint/2010/main" val="221219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9CC18-3FEC-28E9-2F07-5119B04D4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284C7C-FB58-495E-FB63-D2010042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2DA3A1-91C6-8882-E6BD-6E73992022A1}"/>
              </a:ext>
            </a:extLst>
          </p:cNvPr>
          <p:cNvSpPr txBox="1"/>
          <p:nvPr/>
        </p:nvSpPr>
        <p:spPr>
          <a:xfrm>
            <a:off x="304799" y="318959"/>
            <a:ext cx="249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T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AREA</a:t>
            </a:r>
          </a:p>
        </p:txBody>
      </p:sp>
      <p:grpSp>
        <p:nvGrpSpPr>
          <p:cNvPr id="21" name="Gruppo 24">
            <a:extLst>
              <a:ext uri="{FF2B5EF4-FFF2-40B4-BE49-F238E27FC236}">
                <a16:creationId xmlns:a16="http://schemas.microsoft.com/office/drawing/2014/main" id="{FB314149-CD13-6E7A-4591-0F9B030B9BC4}"/>
              </a:ext>
            </a:extLst>
          </p:cNvPr>
          <p:cNvGrpSpPr/>
          <p:nvPr/>
        </p:nvGrpSpPr>
        <p:grpSpPr>
          <a:xfrm>
            <a:off x="304799" y="1424931"/>
            <a:ext cx="10993193" cy="5114110"/>
            <a:chOff x="0" y="1175658"/>
            <a:chExt cx="10993193" cy="5114110"/>
          </a:xfrm>
        </p:grpSpPr>
        <p:grpSp>
          <p:nvGrpSpPr>
            <p:cNvPr id="22" name="Gruppo 9">
              <a:extLst>
                <a:ext uri="{FF2B5EF4-FFF2-40B4-BE49-F238E27FC236}">
                  <a16:creationId xmlns:a16="http://schemas.microsoft.com/office/drawing/2014/main" id="{AFAD8520-6779-3F27-B815-117AF6D0DF0E}"/>
                </a:ext>
              </a:extLst>
            </p:cNvPr>
            <p:cNvGrpSpPr/>
            <p:nvPr/>
          </p:nvGrpSpPr>
          <p:grpSpPr>
            <a:xfrm>
              <a:off x="0" y="1175658"/>
              <a:ext cx="1926346" cy="5094513"/>
              <a:chOff x="0" y="1175658"/>
              <a:chExt cx="2037816" cy="5389313"/>
            </a:xfrm>
          </p:grpSpPr>
          <p:pic>
            <p:nvPicPr>
              <p:cNvPr id="29" name="Immagine 6">
                <a:extLst>
                  <a:ext uri="{FF2B5EF4-FFF2-40B4-BE49-F238E27FC236}">
                    <a16:creationId xmlns:a16="http://schemas.microsoft.com/office/drawing/2014/main" id="{103689EF-8AC2-AF85-5905-12010E281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175658"/>
                <a:ext cx="2037816" cy="2692957"/>
              </a:xfrm>
              <a:prstGeom prst="rect">
                <a:avLst/>
              </a:prstGeom>
            </p:spPr>
          </p:pic>
          <p:pic>
            <p:nvPicPr>
              <p:cNvPr id="30" name="Immagine 8">
                <a:extLst>
                  <a:ext uri="{FF2B5EF4-FFF2-40B4-BE49-F238E27FC236}">
                    <a16:creationId xmlns:a16="http://schemas.microsoft.com/office/drawing/2014/main" id="{9292E0B5-2801-3372-F331-E4130AB1A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868615"/>
                <a:ext cx="2037816" cy="2696356"/>
              </a:xfrm>
              <a:prstGeom prst="rect">
                <a:avLst/>
              </a:prstGeom>
            </p:spPr>
          </p:pic>
        </p:grpSp>
        <p:pic>
          <p:nvPicPr>
            <p:cNvPr id="23" name="Immagine 11">
              <a:extLst>
                <a:ext uri="{FF2B5EF4-FFF2-40B4-BE49-F238E27FC236}">
                  <a16:creationId xmlns:a16="http://schemas.microsoft.com/office/drawing/2014/main" id="{84B54B5F-19DD-1AF6-4576-E45AC61DF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8703" y="1175658"/>
              <a:ext cx="1926345" cy="2550082"/>
            </a:xfrm>
            <a:prstGeom prst="rect">
              <a:avLst/>
            </a:prstGeom>
          </p:spPr>
        </p:pic>
        <p:pic>
          <p:nvPicPr>
            <p:cNvPr id="24" name="Immagine 15">
              <a:extLst>
                <a:ext uri="{FF2B5EF4-FFF2-40B4-BE49-F238E27FC236}">
                  <a16:creationId xmlns:a16="http://schemas.microsoft.com/office/drawing/2014/main" id="{60F22571-1C22-D831-AF3E-4E04A5073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7405" y="1175658"/>
              <a:ext cx="3364744" cy="2545650"/>
            </a:xfrm>
            <a:prstGeom prst="rect">
              <a:avLst/>
            </a:prstGeom>
          </p:spPr>
        </p:pic>
        <p:pic>
          <p:nvPicPr>
            <p:cNvPr id="25" name="Immagine 17">
              <a:extLst>
                <a:ext uri="{FF2B5EF4-FFF2-40B4-BE49-F238E27FC236}">
                  <a16:creationId xmlns:a16="http://schemas.microsoft.com/office/drawing/2014/main" id="{0B089E71-F0BD-1ABD-FD22-41913E152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563"/>
            <a:stretch/>
          </p:blipFill>
          <p:spPr>
            <a:xfrm>
              <a:off x="4097405" y="3721308"/>
              <a:ext cx="3364744" cy="2545650"/>
            </a:xfrm>
            <a:prstGeom prst="rect">
              <a:avLst/>
            </a:prstGeom>
          </p:spPr>
        </p:pic>
        <p:pic>
          <p:nvPicPr>
            <p:cNvPr id="26" name="Immagine 19">
              <a:extLst>
                <a:ext uri="{FF2B5EF4-FFF2-40B4-BE49-F238E27FC236}">
                  <a16:creationId xmlns:a16="http://schemas.microsoft.com/office/drawing/2014/main" id="{73EDE19F-0D86-8C46-6C06-EA8A884A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8703" y="3721308"/>
              <a:ext cx="1926345" cy="2568460"/>
            </a:xfrm>
            <a:prstGeom prst="rect">
              <a:avLst/>
            </a:prstGeom>
          </p:spPr>
        </p:pic>
        <p:pic>
          <p:nvPicPr>
            <p:cNvPr id="27" name="Immagine 21">
              <a:extLst>
                <a:ext uri="{FF2B5EF4-FFF2-40B4-BE49-F238E27FC236}">
                  <a16:creationId xmlns:a16="http://schemas.microsoft.com/office/drawing/2014/main" id="{19C695B7-A536-E86C-EE6A-54B907D5D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4506" y="1175658"/>
              <a:ext cx="3388513" cy="2545650"/>
            </a:xfrm>
            <a:prstGeom prst="rect">
              <a:avLst/>
            </a:prstGeom>
          </p:spPr>
        </p:pic>
        <p:pic>
          <p:nvPicPr>
            <p:cNvPr id="28" name="Immagine 23">
              <a:extLst>
                <a:ext uri="{FF2B5EF4-FFF2-40B4-BE49-F238E27FC236}">
                  <a16:creationId xmlns:a16="http://schemas.microsoft.com/office/drawing/2014/main" id="{F22EE087-1D7C-4F13-C5B4-59B6F7579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04679" y="3721308"/>
              <a:ext cx="3388514" cy="2532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22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7D379-3C92-AD55-5DF2-DCBA057D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7" y="2613858"/>
            <a:ext cx="8000999" cy="41300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81DC07-4595-B910-F944-DB90B553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065" y="940488"/>
            <a:ext cx="10418064" cy="576000"/>
          </a:xfrm>
        </p:spPr>
        <p:txBody>
          <a:bodyPr>
            <a:noAutofit/>
          </a:bodyPr>
          <a:lstStyle/>
          <a:p>
            <a:r>
              <a:rPr lang="en-GB" sz="2800" dirty="0"/>
              <a:t>MODEL: 2DEF (</a:t>
            </a:r>
            <a:r>
              <a:rPr lang="en-GB" sz="2800" dirty="0" err="1">
                <a:solidFill>
                  <a:schemeClr val="accent2"/>
                </a:solidFill>
              </a:rPr>
              <a:t>Morphodynamics</a:t>
            </a:r>
            <a:r>
              <a:rPr lang="en-GB" sz="28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B95ED-CCA1-CF47-CB95-7DFC6E43A432}"/>
              </a:ext>
            </a:extLst>
          </p:cNvPr>
          <p:cNvSpPr txBox="1"/>
          <p:nvPr/>
        </p:nvSpPr>
        <p:spPr>
          <a:xfrm>
            <a:off x="2353058" y="1413529"/>
            <a:ext cx="72959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Phase averaged </a:t>
            </a:r>
            <a:r>
              <a:rPr lang="en-GB" dirty="0"/>
              <a:t>Shallow Water Equations (</a:t>
            </a:r>
            <a:r>
              <a:rPr lang="en-GB" dirty="0" err="1"/>
              <a:t>Defina</a:t>
            </a:r>
            <a:r>
              <a:rPr lang="en-GB" dirty="0"/>
              <a:t>, 2000)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Exner equation: </a:t>
            </a:r>
            <a:r>
              <a:rPr lang="en-GB" b="1" dirty="0"/>
              <a:t>Bedload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/>
              <a:t>Suspended</a:t>
            </a:r>
            <a:r>
              <a:rPr lang="en-GB" dirty="0"/>
              <a:t> load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1"/>
                </a:solidFill>
              </a:rPr>
              <a:t>Morphology factor</a:t>
            </a:r>
            <a:r>
              <a:rPr lang="en-GB" dirty="0"/>
              <a:t>: Multiply the erosion/deposition fluxes to the flow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8F169F5A-6593-25C5-EA3C-A95BC5F5ADEB}"/>
              </a:ext>
            </a:extLst>
          </p:cNvPr>
          <p:cNvSpPr/>
          <p:nvPr/>
        </p:nvSpPr>
        <p:spPr>
          <a:xfrm>
            <a:off x="1773937" y="1413529"/>
            <a:ext cx="227583" cy="1200329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A14190-DDF6-94CC-BAE5-757738EAF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4" y="16391"/>
            <a:ext cx="9303026" cy="9244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C96EE5-CC9A-FB01-A88A-C24D3A61284E}"/>
              </a:ext>
            </a:extLst>
          </p:cNvPr>
          <p:cNvSpPr txBox="1"/>
          <p:nvPr/>
        </p:nvSpPr>
        <p:spPr>
          <a:xfrm>
            <a:off x="-5811" y="315071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56F59B-0B34-98AA-FD25-B490FE872438}"/>
              </a:ext>
            </a:extLst>
          </p:cNvPr>
          <p:cNvSpPr/>
          <p:nvPr/>
        </p:nvSpPr>
        <p:spPr>
          <a:xfrm>
            <a:off x="7566991" y="3293532"/>
            <a:ext cx="2207945" cy="2423711"/>
          </a:xfrm>
          <a:prstGeom prst="roundRect">
            <a:avLst>
              <a:gd name="adj" fmla="val 1667"/>
            </a:avLst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258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66C0E-9BB6-4BAA-E7CC-EF5173AAAD71}"/>
              </a:ext>
            </a:extLst>
          </p:cNvPr>
          <p:cNvSpPr txBox="1"/>
          <p:nvPr/>
        </p:nvSpPr>
        <p:spPr>
          <a:xfrm>
            <a:off x="5458404" y="1871430"/>
            <a:ext cx="40943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Classic</a:t>
            </a:r>
            <a:r>
              <a:rPr lang="en-GB" dirty="0"/>
              <a:t> Shallow Water Equations (SWE)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00D8F-6302-CCEF-E0CE-82736FDC9C08}"/>
              </a:ext>
            </a:extLst>
          </p:cNvPr>
          <p:cNvSpPr txBox="1"/>
          <p:nvPr/>
        </p:nvSpPr>
        <p:spPr>
          <a:xfrm>
            <a:off x="5763770" y="3118254"/>
            <a:ext cx="571419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Phase averaged </a:t>
            </a:r>
            <a:r>
              <a:rPr lang="en-GB" dirty="0"/>
              <a:t>Shallow Water Equations (</a:t>
            </a:r>
            <a:r>
              <a:rPr lang="en-GB" dirty="0" err="1"/>
              <a:t>Defina</a:t>
            </a:r>
            <a:r>
              <a:rPr lang="en-GB" dirty="0"/>
              <a:t>, 2000)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122443-08D7-ABCB-F5D0-BBAC9BDDF5D9}"/>
                  </a:ext>
                </a:extLst>
              </p:cNvPr>
              <p:cNvSpPr txBox="1"/>
              <p:nvPr/>
            </p:nvSpPr>
            <p:spPr>
              <a:xfrm>
                <a:off x="740676" y="1265270"/>
                <a:ext cx="4579843" cy="186268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𝑓𝑢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122443-08D7-ABCB-F5D0-BBAC9BDDF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76" y="1265270"/>
                <a:ext cx="4579843" cy="18626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ket 5">
            <a:extLst>
              <a:ext uri="{FF2B5EF4-FFF2-40B4-BE49-F238E27FC236}">
                <a16:creationId xmlns:a16="http://schemas.microsoft.com/office/drawing/2014/main" id="{851F8427-A717-50B0-45CF-8D95F1EAFD8F}"/>
              </a:ext>
            </a:extLst>
          </p:cNvPr>
          <p:cNvSpPr/>
          <p:nvPr/>
        </p:nvSpPr>
        <p:spPr>
          <a:xfrm>
            <a:off x="585216" y="1265270"/>
            <a:ext cx="112776" cy="186268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F8E948-8D0D-A3B0-81EF-0DC41C2BD34A}"/>
                  </a:ext>
                </a:extLst>
              </p:cNvPr>
              <p:cNvSpPr txBox="1"/>
              <p:nvPr/>
            </p:nvSpPr>
            <p:spPr>
              <a:xfrm>
                <a:off x="800969" y="3505637"/>
                <a:ext cx="7819897" cy="193745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den>
                          </m:f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den>
                          </m:f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𝑔𝑌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𝑠𝑥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𝑏𝑥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den>
                          </m:f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den>
                          </m:f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𝑔𝑌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F8E948-8D0D-A3B0-81EF-0DC41C2BD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69" y="3505637"/>
                <a:ext cx="7819897" cy="1937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ket 8">
            <a:extLst>
              <a:ext uri="{FF2B5EF4-FFF2-40B4-BE49-F238E27FC236}">
                <a16:creationId xmlns:a16="http://schemas.microsoft.com/office/drawing/2014/main" id="{C639885D-8514-5D67-9679-7EC51971F4E7}"/>
              </a:ext>
            </a:extLst>
          </p:cNvPr>
          <p:cNvSpPr/>
          <p:nvPr/>
        </p:nvSpPr>
        <p:spPr>
          <a:xfrm>
            <a:off x="641604" y="3538728"/>
            <a:ext cx="112776" cy="186268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78A74-1371-F608-B713-B11DAFD4B1BC}"/>
              </a:ext>
            </a:extLst>
          </p:cNvPr>
          <p:cNvSpPr txBox="1"/>
          <p:nvPr/>
        </p:nvSpPr>
        <p:spPr>
          <a:xfrm>
            <a:off x="3639983" y="3109347"/>
            <a:ext cx="212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What 2DEF solves!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E123E-CF13-55B8-7206-A077CB30FAEF}"/>
                  </a:ext>
                </a:extLst>
              </p:cNvPr>
              <p:cNvSpPr txBox="1"/>
              <p:nvPr/>
            </p:nvSpPr>
            <p:spPr>
              <a:xfrm>
                <a:off x="1411124" y="5550552"/>
                <a:ext cx="6094476" cy="129600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𝑈𝑑𝑧</m:t>
                          </m:r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              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=&lt;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E123E-CF13-55B8-7206-A077CB30F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124" y="5550552"/>
                <a:ext cx="6094476" cy="129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90127E-CCD7-527B-780C-02ED437866D7}"/>
                  </a:ext>
                </a:extLst>
              </p:cNvPr>
              <p:cNvSpPr txBox="1"/>
              <p:nvPr/>
            </p:nvSpPr>
            <p:spPr>
              <a:xfrm>
                <a:off x="8092440" y="5550552"/>
                <a:ext cx="3694538" cy="1026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GB" dirty="0">
                    <a:solidFill>
                      <a:schemeClr val="accent2"/>
                    </a:solidFill>
                  </a:rPr>
                  <a:t>effective water depth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2"/>
                    </a:solidFill>
                  </a:rPr>
                  <a:t>: wet fraction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GB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90127E-CCD7-527B-780C-02ED43786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440" y="5550552"/>
                <a:ext cx="3694538" cy="1026563"/>
              </a:xfrm>
              <a:prstGeom prst="rect">
                <a:avLst/>
              </a:prstGeom>
              <a:blipFill>
                <a:blip r:embed="rId5"/>
                <a:stretch>
                  <a:fillRect t="-47619" r="-495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A115B5A-EBAA-F33C-53F2-7B33B0C6F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974" y="16391"/>
            <a:ext cx="9303026" cy="924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1BEB7E-1D98-6FB4-9CCF-37FFB776232D}"/>
              </a:ext>
            </a:extLst>
          </p:cNvPr>
          <p:cNvSpPr txBox="1"/>
          <p:nvPr/>
        </p:nvSpPr>
        <p:spPr>
          <a:xfrm>
            <a:off x="-5811" y="315071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711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81A2B2-464C-F5EC-C276-63AD64A37FE1}"/>
                  </a:ext>
                </a:extLst>
              </p:cNvPr>
              <p:cNvSpPr txBox="1"/>
              <p:nvPr/>
            </p:nvSpPr>
            <p:spPr>
              <a:xfrm>
                <a:off x="3001751" y="989253"/>
                <a:ext cx="3259803" cy="61901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81A2B2-464C-F5EC-C276-63AD64A37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751" y="989253"/>
                <a:ext cx="3259803" cy="619016"/>
              </a:xfrm>
              <a:prstGeom prst="rect">
                <a:avLst/>
              </a:prstGeom>
              <a:blipFill>
                <a:blip r:embed="rId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1240CA7-CDB7-CA2D-38C4-CE27C536A799}"/>
              </a:ext>
            </a:extLst>
          </p:cNvPr>
          <p:cNvSpPr txBox="1"/>
          <p:nvPr/>
        </p:nvSpPr>
        <p:spPr>
          <a:xfrm>
            <a:off x="6586200" y="1114095"/>
            <a:ext cx="261437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Exner equation: Bedload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157F4-A361-F99A-FD56-95D472C92DC2}"/>
                  </a:ext>
                </a:extLst>
              </p:cNvPr>
              <p:cNvSpPr txBox="1"/>
              <p:nvPr/>
            </p:nvSpPr>
            <p:spPr>
              <a:xfrm>
                <a:off x="2919455" y="2794420"/>
                <a:ext cx="3974998" cy="61991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𝐶𝑌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m:rPr>
                              <m:sty m:val="p"/>
                            </m:r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157F4-A361-F99A-FD56-95D472C92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455" y="2794420"/>
                <a:ext cx="3974998" cy="619913"/>
              </a:xfrm>
              <a:prstGeom prst="rect">
                <a:avLst/>
              </a:prstGeom>
              <a:blipFill>
                <a:blip r:embed="rId3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F4DD39-AEEB-9EE9-5A63-B5E512D96F79}"/>
                  </a:ext>
                </a:extLst>
              </p:cNvPr>
              <p:cNvSpPr txBox="1"/>
              <p:nvPr/>
            </p:nvSpPr>
            <p:spPr>
              <a:xfrm>
                <a:off x="3952728" y="1712562"/>
                <a:ext cx="154593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: Porosity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dirty="0"/>
                  <a:t> Deposition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: Erosion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F4DD39-AEEB-9EE9-5A63-B5E512D96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728" y="1712562"/>
                <a:ext cx="1545936" cy="923330"/>
              </a:xfrm>
              <a:prstGeom prst="rect">
                <a:avLst/>
              </a:prstGeom>
              <a:blipFill>
                <a:blip r:embed="rId4"/>
                <a:stretch>
                  <a:fillRect t="-2703" r="-2459" b="-94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714C0D7-10FC-7B06-E811-BA983D58D0B3}"/>
              </a:ext>
            </a:extLst>
          </p:cNvPr>
          <p:cNvSpPr txBox="1"/>
          <p:nvPr/>
        </p:nvSpPr>
        <p:spPr>
          <a:xfrm>
            <a:off x="7067784" y="2896488"/>
            <a:ext cx="18004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Suspended load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FB7FB-5D6B-BD96-4C82-7708B9146EF0}"/>
              </a:ext>
            </a:extLst>
          </p:cNvPr>
          <p:cNvCxnSpPr>
            <a:cxnSpLocks/>
          </p:cNvCxnSpPr>
          <p:nvPr/>
        </p:nvCxnSpPr>
        <p:spPr>
          <a:xfrm>
            <a:off x="155447" y="3538728"/>
            <a:ext cx="1196949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2B652C-2F56-1E3F-BE96-121E3345CFE4}"/>
              </a:ext>
            </a:extLst>
          </p:cNvPr>
          <p:cNvSpPr txBox="1"/>
          <p:nvPr/>
        </p:nvSpPr>
        <p:spPr>
          <a:xfrm>
            <a:off x="136397" y="3663124"/>
            <a:ext cx="11919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Morphology factor</a:t>
            </a:r>
            <a:r>
              <a:rPr lang="en-GB" dirty="0"/>
              <a:t>:  The morphological time scale factor is achieved by multiplying the erosion and deposition fluxes to the flow and vice versa at each computational time step.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This allows accelerated bed-level changes to be incorporated dynamically into the hydrodynamic flow calculations.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It means that the hydrodynamics is simulated at an N times faster rate.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Where there is a tidal cycle, the order of events might change!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The suspended load effects are different from the bedload when we have morphological factor!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4865B-49AE-AB15-1F0E-91A6C41EC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52DEE-C4AB-0191-0ED4-6A2D5144CBB5}"/>
              </a:ext>
            </a:extLst>
          </p:cNvPr>
          <p:cNvSpPr txBox="1"/>
          <p:nvPr/>
        </p:nvSpPr>
        <p:spPr>
          <a:xfrm>
            <a:off x="-5811" y="319973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3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7EF659-3A08-B705-1276-A54DDBB9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22" r="19095" b="3053"/>
          <a:stretch/>
        </p:blipFill>
        <p:spPr>
          <a:xfrm>
            <a:off x="6077434" y="1084961"/>
            <a:ext cx="5982689" cy="5671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D5C706-7078-A263-A736-9E88243D84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42" r="46564" b="4934"/>
          <a:stretch/>
        </p:blipFill>
        <p:spPr>
          <a:xfrm>
            <a:off x="-84487" y="1084961"/>
            <a:ext cx="5484962" cy="5802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C8B80-2C5E-4B05-276D-49BF30E55209}"/>
              </a:ext>
            </a:extLst>
          </p:cNvPr>
          <p:cNvSpPr txBox="1"/>
          <p:nvPr/>
        </p:nvSpPr>
        <p:spPr>
          <a:xfrm>
            <a:off x="4361860" y="2150078"/>
            <a:ext cx="357839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1 month test=1*5(morph. Fac.)</a:t>
            </a:r>
          </a:p>
          <a:p>
            <a:r>
              <a:rPr lang="en-GB" dirty="0"/>
              <a:t>Channelised sedimentation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687B9BD-6BF3-7022-BFED-B377B4D5F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89837"/>
              </p:ext>
            </p:extLst>
          </p:nvPr>
        </p:nvGraphicFramePr>
        <p:xfrm>
          <a:off x="-491743" y="1118340"/>
          <a:ext cx="7342886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1443">
                  <a:extLst>
                    <a:ext uri="{9D8B030D-6E8A-4147-A177-3AD203B41FA5}">
                      <a16:colId xmlns:a16="http://schemas.microsoft.com/office/drawing/2014/main" val="1506026678"/>
                    </a:ext>
                  </a:extLst>
                </a:gridCol>
                <a:gridCol w="3671443">
                  <a:extLst>
                    <a:ext uri="{9D8B030D-6E8A-4147-A177-3AD203B41FA5}">
                      <a16:colId xmlns:a16="http://schemas.microsoft.com/office/drawing/2014/main" val="324527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C000"/>
                          </a:solidFill>
                        </a:rPr>
                        <a:t>Inflow (upstream)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C000"/>
                          </a:solidFill>
                        </a:rPr>
                        <a:t>Outflow (downstream)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78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C000"/>
                          </a:solidFill>
                        </a:rPr>
                        <a:t>                       Water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C000"/>
                          </a:solidFill>
                        </a:rPr>
                        <a:t>Water levels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3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C000"/>
                          </a:solidFill>
                        </a:rPr>
                        <a:t>                   Fixed nodes (unerodable)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19667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F101A1D9-8F60-E2A8-96E5-51AE0139544F}"/>
              </a:ext>
            </a:extLst>
          </p:cNvPr>
          <p:cNvSpPr/>
          <p:nvPr/>
        </p:nvSpPr>
        <p:spPr>
          <a:xfrm>
            <a:off x="-18751" y="1072319"/>
            <a:ext cx="6104070" cy="112474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7C408-8B86-4FF6-5682-0175FF405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50" y="3267288"/>
            <a:ext cx="1663786" cy="2959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61D8F-2894-5A48-95CF-DCDEACC5C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184" y="2717013"/>
            <a:ext cx="2684374" cy="4107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E490B6-B1AB-E044-3A36-9C7FEFF2AEF2}"/>
              </a:ext>
            </a:extLst>
          </p:cNvPr>
          <p:cNvSpPr txBox="1"/>
          <p:nvPr/>
        </p:nvSpPr>
        <p:spPr>
          <a:xfrm>
            <a:off x="4636396" y="2911542"/>
            <a:ext cx="7280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100 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195AAC-068F-DAEF-C682-0A2423401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444D08-CB33-B038-AB3F-524592C5E474}"/>
              </a:ext>
            </a:extLst>
          </p:cNvPr>
          <p:cNvSpPr txBox="1"/>
          <p:nvPr/>
        </p:nvSpPr>
        <p:spPr>
          <a:xfrm>
            <a:off x="454154" y="221922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73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2E3A7-ECA5-2EA1-4B91-DE4FC5078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FF3BC-6DCE-636C-7786-5F4E694525B8}"/>
              </a:ext>
            </a:extLst>
          </p:cNvPr>
          <p:cNvGrpSpPr/>
          <p:nvPr/>
        </p:nvGrpSpPr>
        <p:grpSpPr>
          <a:xfrm>
            <a:off x="6270353" y="4303778"/>
            <a:ext cx="5967788" cy="2604797"/>
            <a:chOff x="342381" y="4440058"/>
            <a:chExt cx="5967788" cy="26047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337898-A1F1-C9E8-D99B-5B8ADCB572DB}"/>
                </a:ext>
              </a:extLst>
            </p:cNvPr>
            <p:cNvGrpSpPr/>
            <p:nvPr/>
          </p:nvGrpSpPr>
          <p:grpSpPr>
            <a:xfrm>
              <a:off x="342381" y="4440058"/>
              <a:ext cx="5786120" cy="2604797"/>
              <a:chOff x="193499" y="4340749"/>
              <a:chExt cx="6268343" cy="22885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BFA512E-7FAB-56FC-515A-EAD126714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3499" y="4340749"/>
                <a:ext cx="6268343" cy="2288506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DADA668-A78A-E39B-16C2-CD87ED7EE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9240" y="4864608"/>
                <a:ext cx="0" cy="49377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975652-A733-EA4B-9EE0-AC907C6C4C17}"/>
                </a:ext>
              </a:extLst>
            </p:cNvPr>
            <p:cNvSpPr/>
            <p:nvPr/>
          </p:nvSpPr>
          <p:spPr>
            <a:xfrm>
              <a:off x="6096000" y="4440058"/>
              <a:ext cx="214169" cy="596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86DB442-574D-7183-CCA0-83ADE7EE49C9}"/>
                </a:ext>
              </a:extLst>
            </p:cNvPr>
            <p:cNvSpPr/>
            <p:nvPr/>
          </p:nvSpPr>
          <p:spPr>
            <a:xfrm>
              <a:off x="6087128" y="5300208"/>
              <a:ext cx="222170" cy="174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8" name="Picture 7" descr="A graph showing the time line&#10;&#10;Description automatically generated">
            <a:extLst>
              <a:ext uri="{FF2B5EF4-FFF2-40B4-BE49-F238E27FC236}">
                <a16:creationId xmlns:a16="http://schemas.microsoft.com/office/drawing/2014/main" id="{88AED5CE-8DD9-B333-96B4-F32530848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r="5044" b="4082"/>
          <a:stretch/>
        </p:blipFill>
        <p:spPr>
          <a:xfrm>
            <a:off x="7667590" y="1460107"/>
            <a:ext cx="3481531" cy="28174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4943A8-81A5-2021-4CEE-3FA591CDF6E8}"/>
              </a:ext>
            </a:extLst>
          </p:cNvPr>
          <p:cNvSpPr txBox="1"/>
          <p:nvPr/>
        </p:nvSpPr>
        <p:spPr>
          <a:xfrm>
            <a:off x="8086096" y="583401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Larger Sim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BCA091E-5856-D9C3-F01F-247F0F32EF16}"/>
              </a:ext>
            </a:extLst>
          </p:cNvPr>
          <p:cNvSpPr/>
          <p:nvPr/>
        </p:nvSpPr>
        <p:spPr>
          <a:xfrm>
            <a:off x="8781158" y="4403230"/>
            <a:ext cx="277000" cy="390595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A2304B-50CA-54B6-E199-C0880F5E93F0}"/>
              </a:ext>
            </a:extLst>
          </p:cNvPr>
          <p:cNvSpPr txBox="1"/>
          <p:nvPr/>
        </p:nvSpPr>
        <p:spPr>
          <a:xfrm>
            <a:off x="7964901" y="1869923"/>
            <a:ext cx="1356448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394B6-4729-25BC-7178-8D1D042F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17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80E8CC-F423-D1B2-597E-22B86734CB96}"/>
              </a:ext>
            </a:extLst>
          </p:cNvPr>
          <p:cNvSpPr txBox="1"/>
          <p:nvPr/>
        </p:nvSpPr>
        <p:spPr>
          <a:xfrm rot="16200000">
            <a:off x="6858741" y="2692401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Discharge [m</a:t>
            </a:r>
            <a:r>
              <a:rPr lang="en-I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/s]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01785-6186-7F8F-10E4-BEC201C1C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E60520-74C3-AF2C-677C-1C23BEB73344}"/>
              </a:ext>
            </a:extLst>
          </p:cNvPr>
          <p:cNvSpPr txBox="1"/>
          <p:nvPr/>
        </p:nvSpPr>
        <p:spPr>
          <a:xfrm>
            <a:off x="-5811" y="319973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8AB6DA-D5D4-6400-E664-C42A5C76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38" y="902968"/>
            <a:ext cx="9864000" cy="5760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2DEF (Defina, A., 2003) (</a:t>
            </a:r>
            <a:r>
              <a:rPr lang="en-GB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Morphodynamics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655DD-3813-48CB-9308-210AB8E1BB3B}"/>
              </a:ext>
            </a:extLst>
          </p:cNvPr>
          <p:cNvSpPr txBox="1"/>
          <p:nvPr/>
        </p:nvSpPr>
        <p:spPr>
          <a:xfrm>
            <a:off x="319038" y="2351758"/>
            <a:ext cx="6546928" cy="224676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averaged Shallow  Equations (Defina, 2000)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Exner equation: Bedload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Suspended load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 factor (10-years)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4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A8ECE-02A7-4400-42D6-21A4F2258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1537466-FEBF-F89C-C7C9-977A8C944464}"/>
              </a:ext>
            </a:extLst>
          </p:cNvPr>
          <p:cNvGrpSpPr/>
          <p:nvPr/>
        </p:nvGrpSpPr>
        <p:grpSpPr>
          <a:xfrm>
            <a:off x="519793" y="4303778"/>
            <a:ext cx="5967788" cy="2604797"/>
            <a:chOff x="342381" y="4440058"/>
            <a:chExt cx="5967788" cy="26047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3DD55-1F28-10FE-01CF-92C7C62064B6}"/>
                </a:ext>
              </a:extLst>
            </p:cNvPr>
            <p:cNvGrpSpPr/>
            <p:nvPr/>
          </p:nvGrpSpPr>
          <p:grpSpPr>
            <a:xfrm>
              <a:off x="342381" y="4440058"/>
              <a:ext cx="5786120" cy="2604797"/>
              <a:chOff x="193499" y="4340749"/>
              <a:chExt cx="6268343" cy="22885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9EF8E2B-19C4-5A00-A7FF-A61A87931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3499" y="4340749"/>
                <a:ext cx="6268343" cy="2288506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B6D2CF7-0550-419D-73CF-93E3AEBBD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9240" y="4864608"/>
                <a:ext cx="0" cy="49377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4546B9-A75F-392D-DCEF-1231B68F1818}"/>
                </a:ext>
              </a:extLst>
            </p:cNvPr>
            <p:cNvSpPr/>
            <p:nvPr/>
          </p:nvSpPr>
          <p:spPr>
            <a:xfrm>
              <a:off x="6096000" y="4440058"/>
              <a:ext cx="214169" cy="596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36302D-5AAB-9814-A320-08E9DFE041C9}"/>
                </a:ext>
              </a:extLst>
            </p:cNvPr>
            <p:cNvSpPr/>
            <p:nvPr/>
          </p:nvSpPr>
          <p:spPr>
            <a:xfrm>
              <a:off x="6087128" y="5300208"/>
              <a:ext cx="222170" cy="174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8" name="Picture 7" descr="A graph showing the time line&#10;&#10;Description automatically generated">
            <a:extLst>
              <a:ext uri="{FF2B5EF4-FFF2-40B4-BE49-F238E27FC236}">
                <a16:creationId xmlns:a16="http://schemas.microsoft.com/office/drawing/2014/main" id="{CB034598-F4ED-E6D0-7F28-0F61B5C1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r="5044" b="4082"/>
          <a:stretch/>
        </p:blipFill>
        <p:spPr>
          <a:xfrm>
            <a:off x="1917030" y="1460107"/>
            <a:ext cx="3481531" cy="2817453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A388A108-E5F3-C4B0-B776-964075F1A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10061" r="18339" b="14535"/>
          <a:stretch/>
        </p:blipFill>
        <p:spPr>
          <a:xfrm>
            <a:off x="6851907" y="3201231"/>
            <a:ext cx="3481530" cy="28174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996381-A00F-C5AF-FD9C-495B3F5F4B94}"/>
              </a:ext>
            </a:extLst>
          </p:cNvPr>
          <p:cNvSpPr txBox="1"/>
          <p:nvPr/>
        </p:nvSpPr>
        <p:spPr>
          <a:xfrm>
            <a:off x="2335536" y="583401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Larger Sim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0C776D2-3E6E-D792-9B6A-5B22F8FBA8DC}"/>
              </a:ext>
            </a:extLst>
          </p:cNvPr>
          <p:cNvSpPr/>
          <p:nvPr/>
        </p:nvSpPr>
        <p:spPr>
          <a:xfrm>
            <a:off x="3030598" y="4403230"/>
            <a:ext cx="277000" cy="390595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99238C6-A8AE-A8BD-219F-13BCDD43EDDB}"/>
              </a:ext>
            </a:extLst>
          </p:cNvPr>
          <p:cNvSpPr/>
          <p:nvPr/>
        </p:nvSpPr>
        <p:spPr>
          <a:xfrm>
            <a:off x="6087128" y="4057789"/>
            <a:ext cx="446082" cy="255331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0ABE81-8940-6217-4B1D-45ABC54B07B5}"/>
              </a:ext>
            </a:extLst>
          </p:cNvPr>
          <p:cNvSpPr txBox="1"/>
          <p:nvPr/>
        </p:nvSpPr>
        <p:spPr>
          <a:xfrm>
            <a:off x="2214341" y="1869923"/>
            <a:ext cx="1356448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4E0EB3-4678-F96D-3215-9D918DA73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604" y="3309446"/>
            <a:ext cx="1944930" cy="3015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49C35-5A97-4E2A-6B2E-37F1BF55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18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4E78F6-0F7D-6E4B-F264-C400A41C1058}"/>
              </a:ext>
            </a:extLst>
          </p:cNvPr>
          <p:cNvSpPr txBox="1"/>
          <p:nvPr/>
        </p:nvSpPr>
        <p:spPr>
          <a:xfrm>
            <a:off x="8265295" y="6091188"/>
            <a:ext cx="786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Time [hr]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05DD8-45C0-F603-1667-17EE2164141C}"/>
              </a:ext>
            </a:extLst>
          </p:cNvPr>
          <p:cNvSpPr txBox="1"/>
          <p:nvPr/>
        </p:nvSpPr>
        <p:spPr>
          <a:xfrm rot="16200000">
            <a:off x="6470844" y="4196595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H [m]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F100CA-DFAA-DFD3-B4C4-598E4DA2A8C6}"/>
              </a:ext>
            </a:extLst>
          </p:cNvPr>
          <p:cNvSpPr txBox="1"/>
          <p:nvPr/>
        </p:nvSpPr>
        <p:spPr>
          <a:xfrm>
            <a:off x="6609023" y="18006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Inflow (upstream)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79CA93-2F01-6904-EFFC-F99D4471F151}"/>
              </a:ext>
            </a:extLst>
          </p:cNvPr>
          <p:cNvSpPr txBox="1"/>
          <p:nvPr/>
        </p:nvSpPr>
        <p:spPr>
          <a:xfrm>
            <a:off x="9411210" y="1861316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rtl="0" eaLnBrk="1" fontAlgn="t" latinLnBrk="0" hangingPunct="1">
              <a:buNone/>
            </a:pPr>
            <a:r>
              <a:rPr lang="en-GB" sz="18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Outflow (downstream)</a:t>
            </a:r>
            <a:endParaRPr lang="en-IT" sz="18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T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ACB57-88A8-C61E-D387-82D65C3CCC1B}"/>
              </a:ext>
            </a:extLst>
          </p:cNvPr>
          <p:cNvSpPr txBox="1"/>
          <p:nvPr/>
        </p:nvSpPr>
        <p:spPr>
          <a:xfrm>
            <a:off x="6589437" y="2007052"/>
            <a:ext cx="3293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Discharges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nodes (unerodable)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1E86C-5B54-F81D-6E59-B376C363A9F1}"/>
              </a:ext>
            </a:extLst>
          </p:cNvPr>
          <p:cNvSpPr txBox="1"/>
          <p:nvPr/>
        </p:nvSpPr>
        <p:spPr>
          <a:xfrm>
            <a:off x="9897804" y="2276549"/>
            <a:ext cx="37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eaLnBrk="1" fontAlgn="t" latinLnBrk="0" hangingPunct="1">
              <a:buFont typeface="Wingdings" pitchFamily="2" charset="2"/>
              <a:buChar char="ü"/>
            </a:pPr>
            <a:r>
              <a:rPr lang="en-GB" sz="1800" b="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Tidal levels</a:t>
            </a:r>
            <a:endParaRPr lang="en-IT" sz="18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292C2E-0DB8-DC22-5781-1F40179F1DFA}"/>
              </a:ext>
            </a:extLst>
          </p:cNvPr>
          <p:cNvSpPr txBox="1"/>
          <p:nvPr/>
        </p:nvSpPr>
        <p:spPr>
          <a:xfrm>
            <a:off x="7786061" y="1447990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latin typeface="Arial" panose="020B0604020202020204" pitchFamily="34" charset="0"/>
                <a:cs typeface="Arial" panose="020B0604020202020204" pitchFamily="34" charset="0"/>
              </a:rPr>
              <a:t>Boundary Conditions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AC8C1D-3C37-6056-92E0-613F7C7FEA9C}"/>
              </a:ext>
            </a:extLst>
          </p:cNvPr>
          <p:cNvSpPr txBox="1"/>
          <p:nvPr/>
        </p:nvSpPr>
        <p:spPr>
          <a:xfrm rot="16200000">
            <a:off x="1108181" y="2692401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Discharge [m</a:t>
            </a:r>
            <a:r>
              <a:rPr lang="en-I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/s]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716DA5F-7448-8779-4EFE-DAE599186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5BD661-45E4-E046-C60E-0C7148240FFD}"/>
              </a:ext>
            </a:extLst>
          </p:cNvPr>
          <p:cNvSpPr txBox="1"/>
          <p:nvPr/>
        </p:nvSpPr>
        <p:spPr>
          <a:xfrm>
            <a:off x="-5811" y="319973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4B946-25D8-E91C-2D63-776AD54A5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6A698EC-DE7B-857A-06E1-F61BDFE63494}"/>
              </a:ext>
            </a:extLst>
          </p:cNvPr>
          <p:cNvGrpSpPr/>
          <p:nvPr/>
        </p:nvGrpSpPr>
        <p:grpSpPr>
          <a:xfrm>
            <a:off x="1311704" y="1012879"/>
            <a:ext cx="3333921" cy="5775704"/>
            <a:chOff x="192319" y="709141"/>
            <a:chExt cx="3333921" cy="59883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95059A-9C5A-2EB2-A59A-CD56CC1C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319" y="709141"/>
              <a:ext cx="3333921" cy="598835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E2A497-0F49-654B-A68C-4473C288E895}"/>
                </a:ext>
              </a:extLst>
            </p:cNvPr>
            <p:cNvSpPr/>
            <p:nvPr/>
          </p:nvSpPr>
          <p:spPr>
            <a:xfrm>
              <a:off x="1798320" y="2367280"/>
              <a:ext cx="1158240" cy="762000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F56FD2-1B2F-71EF-23B2-229FA387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93"/>
          <a:stretch/>
        </p:blipFill>
        <p:spPr>
          <a:xfrm>
            <a:off x="6523705" y="1051419"/>
            <a:ext cx="5084641" cy="5546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DB7FE-3862-3AFF-F30A-EC1C190DF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128" y="1967137"/>
            <a:ext cx="4036927" cy="29237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556A2-CBA8-09EA-DA8C-8B9B13ED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20945-85B7-18A8-C1C8-0B363C7FE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ABB29-8C2B-3D0F-CB46-5565786C80EE}"/>
              </a:ext>
            </a:extLst>
          </p:cNvPr>
          <p:cNvSpPr txBox="1"/>
          <p:nvPr/>
        </p:nvSpPr>
        <p:spPr>
          <a:xfrm>
            <a:off x="0" y="255476"/>
            <a:ext cx="3102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 Generation</a:t>
            </a:r>
            <a:endParaRPr lang="en-IT" sz="27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Right 14">
            <a:extLst>
              <a:ext uri="{FF2B5EF4-FFF2-40B4-BE49-F238E27FC236}">
                <a16:creationId xmlns:a16="http://schemas.microsoft.com/office/drawing/2014/main" id="{47AB49A4-EE66-80CF-F36E-CB40E5B4F68E}"/>
              </a:ext>
            </a:extLst>
          </p:cNvPr>
          <p:cNvSpPr/>
          <p:nvPr/>
        </p:nvSpPr>
        <p:spPr>
          <a:xfrm>
            <a:off x="5151280" y="3305644"/>
            <a:ext cx="1034032" cy="246711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1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72CD9A-5542-A3FF-7CE7-C188358D9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7A7EFC-FFAD-4085-DFAC-38704E03A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047" y="2499111"/>
            <a:ext cx="2397953" cy="2835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4742A-C256-720D-860B-F5E2CCF0B93F}"/>
              </a:ext>
            </a:extLst>
          </p:cNvPr>
          <p:cNvSpPr txBox="1"/>
          <p:nvPr/>
        </p:nvSpPr>
        <p:spPr>
          <a:xfrm>
            <a:off x="99120" y="1438378"/>
            <a:ext cx="118706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deltas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are large </a:t>
            </a:r>
            <a:r>
              <a:rPr lang="en-GB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features on Earth and are ecologically and economically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a-I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6726E7-F63B-6AB0-2A6B-124E2DFE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B2B4E-50FA-54DB-820E-7AD88729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DB5E4-4081-81FD-7911-E2EC70B970DC}"/>
              </a:ext>
            </a:extLst>
          </p:cNvPr>
          <p:cNvSpPr txBox="1"/>
          <p:nvPr/>
        </p:nvSpPr>
        <p:spPr>
          <a:xfrm>
            <a:off x="304799" y="318959"/>
            <a:ext cx="2385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FD9852-6D40-A6FC-2464-5C5FE8FCBFD2}"/>
              </a:ext>
            </a:extLst>
          </p:cNvPr>
          <p:cNvSpPr txBox="1"/>
          <p:nvPr/>
        </p:nvSpPr>
        <p:spPr>
          <a:xfrm>
            <a:off x="160684" y="2604486"/>
            <a:ext cx="909099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Climate extremes, population growth, human-induced 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subsidence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cause </a:t>
            </a:r>
            <a:r>
              <a:rPr lang="en-GB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to sustainability of deltas.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78583E-2FC5-CAB8-EA3E-BC5371E79357}"/>
              </a:ext>
            </a:extLst>
          </p:cNvPr>
          <p:cNvSpPr txBox="1"/>
          <p:nvPr/>
        </p:nvSpPr>
        <p:spPr>
          <a:xfrm>
            <a:off x="151540" y="4086041"/>
            <a:ext cx="9090990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Hard engineering 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 (e.g., dams, dikes, and levees) </a:t>
            </a:r>
            <a:r>
              <a:rPr lang="en-GB" sz="20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deltaic ecosystems' resilience 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long run:</a:t>
            </a: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Altering deltas </a:t>
            </a:r>
            <a:r>
              <a:rPr lang="en-GB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sediment transport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exacerbating.</a:t>
            </a: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D6489D-4CD7-637B-43A5-11F4B3733E2E}"/>
              </a:ext>
            </a:extLst>
          </p:cNvPr>
          <p:cNvSpPr txBox="1"/>
          <p:nvPr/>
        </p:nvSpPr>
        <p:spPr>
          <a:xfrm>
            <a:off x="160684" y="6051472"/>
            <a:ext cx="909099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approaches designed to “work with the river”,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sz="2000" b="1" i="1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with nature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25" name="Callout: Down Arrow 24">
            <a:extLst>
              <a:ext uri="{FF2B5EF4-FFF2-40B4-BE49-F238E27FC236}">
                <a16:creationId xmlns:a16="http://schemas.microsoft.com/office/drawing/2014/main" id="{69E29645-BFDA-B24E-C5AB-084C35CE421F}"/>
              </a:ext>
            </a:extLst>
          </p:cNvPr>
          <p:cNvSpPr/>
          <p:nvPr/>
        </p:nvSpPr>
        <p:spPr>
          <a:xfrm>
            <a:off x="4216794" y="940352"/>
            <a:ext cx="1512000" cy="576000"/>
          </a:xfrm>
          <a:prstGeom prst="downArrowCallout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63F23CC-E804-67CB-DCF7-0E4CB4B32508}"/>
              </a:ext>
            </a:extLst>
          </p:cNvPr>
          <p:cNvSpPr/>
          <p:nvPr/>
        </p:nvSpPr>
        <p:spPr>
          <a:xfrm>
            <a:off x="99120" y="1430466"/>
            <a:ext cx="11700000" cy="43552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llout: Down Arrow 26">
            <a:extLst>
              <a:ext uri="{FF2B5EF4-FFF2-40B4-BE49-F238E27FC236}">
                <a16:creationId xmlns:a16="http://schemas.microsoft.com/office/drawing/2014/main" id="{10EE359F-22D9-49F7-07A0-4AFFA40C847F}"/>
              </a:ext>
            </a:extLst>
          </p:cNvPr>
          <p:cNvSpPr/>
          <p:nvPr/>
        </p:nvSpPr>
        <p:spPr>
          <a:xfrm>
            <a:off x="4410395" y="1922700"/>
            <a:ext cx="1044000" cy="612000"/>
          </a:xfrm>
          <a:prstGeom prst="downArrowCallout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</a:p>
        </p:txBody>
      </p:sp>
      <p:sp>
        <p:nvSpPr>
          <p:cNvPr id="28" name="Callout: Down Arrow 27">
            <a:extLst>
              <a:ext uri="{FF2B5EF4-FFF2-40B4-BE49-F238E27FC236}">
                <a16:creationId xmlns:a16="http://schemas.microsoft.com/office/drawing/2014/main" id="{46990AC6-23F7-173A-747D-C75993015059}"/>
              </a:ext>
            </a:extLst>
          </p:cNvPr>
          <p:cNvSpPr/>
          <p:nvPr/>
        </p:nvSpPr>
        <p:spPr>
          <a:xfrm>
            <a:off x="3812059" y="3474041"/>
            <a:ext cx="2321469" cy="612000"/>
          </a:xfrm>
          <a:prstGeom prst="downArrowCallout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Solutions</a:t>
            </a:r>
          </a:p>
        </p:txBody>
      </p:sp>
      <p:sp>
        <p:nvSpPr>
          <p:cNvPr id="29" name="Callout: Down Arrow 28">
            <a:extLst>
              <a:ext uri="{FF2B5EF4-FFF2-40B4-BE49-F238E27FC236}">
                <a16:creationId xmlns:a16="http://schemas.microsoft.com/office/drawing/2014/main" id="{A56AEFC4-4A76-8D0E-4C08-5F7C183B1E96}"/>
              </a:ext>
            </a:extLst>
          </p:cNvPr>
          <p:cNvSpPr/>
          <p:nvPr/>
        </p:nvSpPr>
        <p:spPr>
          <a:xfrm>
            <a:off x="3683414" y="5449632"/>
            <a:ext cx="2578758" cy="612000"/>
          </a:xfrm>
          <a:prstGeom prst="downArrowCallout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Solutions</a:t>
            </a:r>
            <a:endParaRPr lang="en-GB" sz="1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02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0E0515-F337-B1CE-1322-3CA89151B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97339"/>
              </p:ext>
            </p:extLst>
          </p:nvPr>
        </p:nvGraphicFramePr>
        <p:xfrm>
          <a:off x="2837279" y="3516610"/>
          <a:ext cx="8127999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6858487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282885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5584532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GB" b="1" dirty="0"/>
                        <a:t>Numerical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Dt=-5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Time step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324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PAR1=311111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For Convective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computations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6221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GB" b="1" dirty="0"/>
                        <a:t>Hydrodynamic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i="1" dirty="0"/>
                        <a:t>T</a:t>
                      </a:r>
                      <a:r>
                        <a:rPr lang="en-GB" dirty="0"/>
                        <a:t>=12*30*24*3600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Simulation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129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i="1" dirty="0"/>
                        <a:t>Ks</a:t>
                      </a:r>
                      <a:r>
                        <a:rPr lang="en-GB" dirty="0"/>
                        <a:t>~30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Roughness Coeff.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53497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n-GB" b="1" dirty="0"/>
                        <a:t>Sediment</a:t>
                      </a:r>
                      <a:r>
                        <a:rPr lang="en-GB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err="1"/>
                        <a:t>Dgrain</a:t>
                      </a:r>
                      <a:r>
                        <a:rPr lang="en-GB" dirty="0"/>
                        <a:t>=0.4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Sediment grain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6456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Porosity=0.4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8255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err="1"/>
                        <a:t>Ksv</a:t>
                      </a:r>
                      <a:r>
                        <a:rPr lang="en-GB" dirty="0"/>
                        <a:t>=75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Real roughness Coeff.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51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b="1" dirty="0"/>
                        <a:t>Morpho-dynamic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Morph. Factor=9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79759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CF12651-3BE5-2D03-98DF-6C7DA42F4AC6}"/>
              </a:ext>
            </a:extLst>
          </p:cNvPr>
          <p:cNvSpPr txBox="1"/>
          <p:nvPr/>
        </p:nvSpPr>
        <p:spPr>
          <a:xfrm>
            <a:off x="3510032" y="3158208"/>
            <a:ext cx="646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Table: Parameters set on the numerical simulation in the 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56ABF-4B7C-77D8-E964-4F100D2C0532}"/>
              </a:ext>
            </a:extLst>
          </p:cNvPr>
          <p:cNvSpPr txBox="1"/>
          <p:nvPr/>
        </p:nvSpPr>
        <p:spPr>
          <a:xfrm>
            <a:off x="0" y="4620737"/>
            <a:ext cx="269176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</a:rPr>
              <a:t>What could be the other alternatives?</a:t>
            </a:r>
          </a:p>
        </p:txBody>
      </p:sp>
      <p:pic>
        <p:nvPicPr>
          <p:cNvPr id="1026" name="Picture 2" descr="3. Typical Values for Dry Bulk Density, Total Porosity and Effective ...">
            <a:extLst>
              <a:ext uri="{FF2B5EF4-FFF2-40B4-BE49-F238E27FC236}">
                <a16:creationId xmlns:a16="http://schemas.microsoft.com/office/drawing/2014/main" id="{B2F0058F-D6BD-355E-184B-FCDD00B4F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1" b="40535"/>
          <a:stretch/>
        </p:blipFill>
        <p:spPr bwMode="auto">
          <a:xfrm>
            <a:off x="624389" y="1602806"/>
            <a:ext cx="6015633" cy="139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5677C-5762-E176-E459-4A54C4A56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7" r="20920" b="10567"/>
          <a:stretch/>
        </p:blipFill>
        <p:spPr>
          <a:xfrm>
            <a:off x="7060936" y="1640496"/>
            <a:ext cx="4057638" cy="13841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547625-E955-FB10-8CA9-6A005A94DC39}"/>
              </a:ext>
            </a:extLst>
          </p:cNvPr>
          <p:cNvSpPr/>
          <p:nvPr/>
        </p:nvSpPr>
        <p:spPr>
          <a:xfrm>
            <a:off x="7389023" y="2556584"/>
            <a:ext cx="3619195" cy="468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206823-62FF-2F4D-0EEF-05566DDD68E4}"/>
              </a:ext>
            </a:extLst>
          </p:cNvPr>
          <p:cNvSpPr/>
          <p:nvPr/>
        </p:nvSpPr>
        <p:spPr>
          <a:xfrm>
            <a:off x="354742" y="2025132"/>
            <a:ext cx="6285280" cy="451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94EB9E-69EC-BE7B-1C0C-2E10B61D6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DBCD7E-F696-D2CF-1765-90ED0BF404F5}"/>
              </a:ext>
            </a:extLst>
          </p:cNvPr>
          <p:cNvSpPr txBox="1"/>
          <p:nvPr/>
        </p:nvSpPr>
        <p:spPr>
          <a:xfrm>
            <a:off x="82649" y="198722"/>
            <a:ext cx="2671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5C5FE-5FF9-E5D7-E811-0534A33C10AE}"/>
              </a:ext>
            </a:extLst>
          </p:cNvPr>
          <p:cNvSpPr txBox="1"/>
          <p:nvPr/>
        </p:nvSpPr>
        <p:spPr>
          <a:xfrm>
            <a:off x="2754150" y="1207208"/>
            <a:ext cx="10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Porosity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9D903-8524-7811-11E0-6D91778AA57F}"/>
              </a:ext>
            </a:extLst>
          </p:cNvPr>
          <p:cNvSpPr txBox="1"/>
          <p:nvPr/>
        </p:nvSpPr>
        <p:spPr>
          <a:xfrm>
            <a:off x="9105588" y="1223743"/>
            <a:ext cx="86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Dgrain</a:t>
            </a:r>
          </a:p>
        </p:txBody>
      </p:sp>
    </p:spTree>
    <p:extLst>
      <p:ext uri="{BB962C8B-B14F-4D97-AF65-F5344CB8AC3E}">
        <p14:creationId xmlns:p14="http://schemas.microsoft.com/office/powerpoint/2010/main" val="3584748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E78EE5E-3B3F-93FE-EAD9-AD395C2CA7A4}"/>
              </a:ext>
            </a:extLst>
          </p:cNvPr>
          <p:cNvGrpSpPr/>
          <p:nvPr/>
        </p:nvGrpSpPr>
        <p:grpSpPr>
          <a:xfrm>
            <a:off x="1799803" y="1155624"/>
            <a:ext cx="9550683" cy="5652000"/>
            <a:chOff x="2414564" y="1189341"/>
            <a:chExt cx="9598092" cy="56620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2AAC1D-B660-A7B2-92CA-68991CC1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73"/>
            <a:stretch/>
          </p:blipFill>
          <p:spPr>
            <a:xfrm>
              <a:off x="2414564" y="1189341"/>
              <a:ext cx="8635047" cy="566204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D2621-ECE3-4EA6-78D3-8A625ED8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34" t="12064" r="60563" b="2314"/>
            <a:stretch/>
          </p:blipFill>
          <p:spPr>
            <a:xfrm>
              <a:off x="11326857" y="2801383"/>
              <a:ext cx="685799" cy="2889504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F4D13C1-9809-6527-CE3D-577550ECBBEC}"/>
              </a:ext>
            </a:extLst>
          </p:cNvPr>
          <p:cNvSpPr txBox="1"/>
          <p:nvPr/>
        </p:nvSpPr>
        <p:spPr>
          <a:xfrm>
            <a:off x="250046" y="265868"/>
            <a:ext cx="2638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BATHYMETRY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0255C-8C02-C546-B38F-DE0E7CE3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50989-9953-17DF-99B7-981354CD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D9FCF4-3979-F01A-6F28-9A483FD2CADD}"/>
              </a:ext>
            </a:extLst>
          </p:cNvPr>
          <p:cNvSpPr txBox="1"/>
          <p:nvPr/>
        </p:nvSpPr>
        <p:spPr>
          <a:xfrm rot="5400000">
            <a:off x="10741507" y="3827735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IT" sz="1400" b="1" dirty="0">
                <a:latin typeface="Arial" panose="020B0604020202020204" pitchFamily="34" charset="0"/>
                <a:cs typeface="Arial" panose="020B0604020202020204" pitchFamily="34" charset="0"/>
              </a:rPr>
              <a:t>uttom level [m]</a:t>
            </a:r>
          </a:p>
        </p:txBody>
      </p:sp>
    </p:spTree>
    <p:extLst>
      <p:ext uri="{BB962C8B-B14F-4D97-AF65-F5344CB8AC3E}">
        <p14:creationId xmlns:p14="http://schemas.microsoft.com/office/powerpoint/2010/main" val="1393166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A848A27-F960-C5AA-96C6-9C6256B1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77" t="986"/>
          <a:stretch/>
        </p:blipFill>
        <p:spPr>
          <a:xfrm>
            <a:off x="10219267" y="1273839"/>
            <a:ext cx="463518" cy="2253274"/>
          </a:xfrm>
          <a:prstGeom prst="rect">
            <a:avLst/>
          </a:prstGeom>
          <a:ln w="28575"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CFCEEF9-C534-2F02-6E99-98963883E2D1}"/>
              </a:ext>
            </a:extLst>
          </p:cNvPr>
          <p:cNvSpPr txBox="1"/>
          <p:nvPr/>
        </p:nvSpPr>
        <p:spPr>
          <a:xfrm>
            <a:off x="5971066" y="2396108"/>
            <a:ext cx="90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2000 hour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488D5D-74D9-1B0A-72D7-5EA8CC6AD085}"/>
              </a:ext>
            </a:extLst>
          </p:cNvPr>
          <p:cNvSpPr txBox="1"/>
          <p:nvPr/>
        </p:nvSpPr>
        <p:spPr>
          <a:xfrm>
            <a:off x="18407" y="5068368"/>
            <a:ext cx="90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3000 hour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EE9888-CD45-FD2C-AB57-7E972CD2194D}"/>
              </a:ext>
            </a:extLst>
          </p:cNvPr>
          <p:cNvSpPr txBox="1"/>
          <p:nvPr/>
        </p:nvSpPr>
        <p:spPr>
          <a:xfrm>
            <a:off x="2991435" y="5082223"/>
            <a:ext cx="90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4000 hour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D999C1-D75E-F16E-C836-30178285BDB0}"/>
              </a:ext>
            </a:extLst>
          </p:cNvPr>
          <p:cNvSpPr txBox="1"/>
          <p:nvPr/>
        </p:nvSpPr>
        <p:spPr>
          <a:xfrm>
            <a:off x="5971066" y="5252646"/>
            <a:ext cx="90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5000 hour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346601-1301-3423-04B4-E96F24821618}"/>
              </a:ext>
            </a:extLst>
          </p:cNvPr>
          <p:cNvSpPr txBox="1"/>
          <p:nvPr/>
        </p:nvSpPr>
        <p:spPr>
          <a:xfrm>
            <a:off x="9147127" y="5098758"/>
            <a:ext cx="90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6000 hour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A3BF3-7E89-1CE2-7ACD-66EC943F0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6" y="1273839"/>
            <a:ext cx="1899872" cy="25386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30048-8A69-F52C-1633-0FBAB4C44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790" y="1311539"/>
            <a:ext cx="1899815" cy="255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B0B17-3B37-4A3E-BA47-8B9FDD75F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768" y="1307455"/>
            <a:ext cx="1899815" cy="255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95660-546C-4187-66A9-3509E63AD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942" y="4067202"/>
            <a:ext cx="1918787" cy="255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7F1527-DE7B-C84F-C638-306B48A3C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790" y="4079127"/>
            <a:ext cx="1982875" cy="255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546A61-7F63-AE32-7956-456D8FEDF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3768" y="4079127"/>
            <a:ext cx="1962900" cy="255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5EC760-C588-DF89-BF40-BF4B6C942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9762" y="4079127"/>
            <a:ext cx="1899815" cy="255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D9424-0630-CCA5-7658-D00D40592C09}"/>
              </a:ext>
            </a:extLst>
          </p:cNvPr>
          <p:cNvSpPr txBox="1"/>
          <p:nvPr/>
        </p:nvSpPr>
        <p:spPr>
          <a:xfrm>
            <a:off x="2972320" y="2435651"/>
            <a:ext cx="900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1000 hour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A4C2D-2716-EC4B-5AAA-5EEC3A1A0A47}"/>
              </a:ext>
            </a:extLst>
          </p:cNvPr>
          <p:cNvSpPr txBox="1"/>
          <p:nvPr/>
        </p:nvSpPr>
        <p:spPr>
          <a:xfrm>
            <a:off x="193980" y="2389261"/>
            <a:ext cx="69442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0 hour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D568F-4D8A-E1DE-DACC-B637A114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22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64206B-5F82-378E-2ED0-AB95A4E4FB3F}"/>
              </a:ext>
            </a:extLst>
          </p:cNvPr>
          <p:cNvSpPr txBox="1"/>
          <p:nvPr/>
        </p:nvSpPr>
        <p:spPr>
          <a:xfrm>
            <a:off x="500874" y="279813"/>
            <a:ext cx="1833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C23904-D105-2DD6-85D8-5B9742A93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108935-1783-CA8A-A2F8-ADB0A33B2F46}"/>
              </a:ext>
            </a:extLst>
          </p:cNvPr>
          <p:cNvSpPr txBox="1"/>
          <p:nvPr/>
        </p:nvSpPr>
        <p:spPr>
          <a:xfrm rot="5400000">
            <a:off x="10043026" y="2151673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IT" sz="1400" b="1" dirty="0">
                <a:latin typeface="Arial" panose="020B0604020202020204" pitchFamily="34" charset="0"/>
                <a:cs typeface="Arial" panose="020B0604020202020204" pitchFamily="34" charset="0"/>
              </a:rPr>
              <a:t>uttom level [m]</a:t>
            </a:r>
          </a:p>
        </p:txBody>
      </p:sp>
    </p:spTree>
    <p:extLst>
      <p:ext uri="{BB962C8B-B14F-4D97-AF65-F5344CB8AC3E}">
        <p14:creationId xmlns:p14="http://schemas.microsoft.com/office/powerpoint/2010/main" val="373988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7" descr="Immagine che contiene cielo, Aerofotogrammetria, estuario, aria aperta&#10;&#10;Descrizione generata automaticamente">
            <a:extLst>
              <a:ext uri="{FF2B5EF4-FFF2-40B4-BE49-F238E27FC236}">
                <a16:creationId xmlns:a16="http://schemas.microsoft.com/office/drawing/2014/main" id="{3676F964-1681-84FD-1E83-83B28A8B1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r="8200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Thank you for your attention!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C5C23-7A56-B4E1-788C-971C5142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4711EB-7452-1A75-61DE-192A87A9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58" y="1585880"/>
            <a:ext cx="7736205" cy="3686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B0452-E3BC-4110-83F3-76297FBF4F59}"/>
              </a:ext>
            </a:extLst>
          </p:cNvPr>
          <p:cNvSpPr txBox="1"/>
          <p:nvPr/>
        </p:nvSpPr>
        <p:spPr>
          <a:xfrm rot="10800000" flipV="1">
            <a:off x="1347149" y="5611258"/>
            <a:ext cx="704501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 restore deltas and increase </a:t>
            </a:r>
            <a:r>
              <a:rPr lang="en-GB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breaching levees and reintroducing natural dynamics are viable strategies. This is especially important for heavily human-modified deltas like the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EDD6AA-7F57-027A-0C5A-EEFEFF649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674" y="2228918"/>
            <a:ext cx="2940326" cy="347650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789C25-D99B-6197-255B-556FB128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54E2CC-4175-3F6D-01F0-F9947614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2EB78-B679-74B2-9FE9-FA280471C0BB}"/>
              </a:ext>
            </a:extLst>
          </p:cNvPr>
          <p:cNvSpPr txBox="1"/>
          <p:nvPr/>
        </p:nvSpPr>
        <p:spPr>
          <a:xfrm>
            <a:off x="304799" y="318959"/>
            <a:ext cx="2385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13019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59091F-8631-47C1-56FD-4B09237AE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09881FE8-0F1F-F582-1743-F2ADF879FE36}"/>
              </a:ext>
            </a:extLst>
          </p:cNvPr>
          <p:cNvSpPr/>
          <p:nvPr/>
        </p:nvSpPr>
        <p:spPr>
          <a:xfrm>
            <a:off x="4750088" y="3580325"/>
            <a:ext cx="485520" cy="390810"/>
          </a:xfrm>
          <a:prstGeom prst="rightArrow">
            <a:avLst/>
          </a:prstGeom>
          <a:solidFill>
            <a:srgbClr val="2A65B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03415-18EC-AFED-0FE8-7432F3DF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855" y="1517564"/>
            <a:ext cx="6921145" cy="4497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F2869-F7F2-8DC9-62B0-F680622350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597"/>
          <a:stretch/>
        </p:blipFill>
        <p:spPr>
          <a:xfrm>
            <a:off x="1317108" y="2756452"/>
            <a:ext cx="3192231" cy="32586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146" name="Picture 2" descr="Black Map of Italy | Free Vector Maps">
            <a:extLst>
              <a:ext uri="{FF2B5EF4-FFF2-40B4-BE49-F238E27FC236}">
                <a16:creationId xmlns:a16="http://schemas.microsoft.com/office/drawing/2014/main" id="{D6F86CAE-083A-1631-4B00-D84628C51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428" r="17379" b="5907"/>
          <a:stretch/>
        </p:blipFill>
        <p:spPr bwMode="auto">
          <a:xfrm>
            <a:off x="479531" y="1417984"/>
            <a:ext cx="1563757" cy="160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8EE7F3-E066-54D5-7783-B5D2D79FA79F}"/>
              </a:ext>
            </a:extLst>
          </p:cNvPr>
          <p:cNvSpPr/>
          <p:nvPr/>
        </p:nvSpPr>
        <p:spPr>
          <a:xfrm>
            <a:off x="1139687" y="1709530"/>
            <a:ext cx="177421" cy="1590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2462BE-0162-CCB4-0802-97F7EACF6328}"/>
              </a:ext>
            </a:extLst>
          </p:cNvPr>
          <p:cNvSpPr/>
          <p:nvPr/>
        </p:nvSpPr>
        <p:spPr>
          <a:xfrm>
            <a:off x="2527565" y="3019802"/>
            <a:ext cx="1289061" cy="112104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F63BFD5-DC36-7DC0-EC42-C51E751C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EF13AB-8A85-8A03-BFE0-7BFE43017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3EC627-0D57-F674-ED8C-9531394C5FE5}"/>
              </a:ext>
            </a:extLst>
          </p:cNvPr>
          <p:cNvSpPr txBox="1"/>
          <p:nvPr/>
        </p:nvSpPr>
        <p:spPr>
          <a:xfrm>
            <a:off x="304799" y="318959"/>
            <a:ext cx="249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T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AREA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ACFD9F-9558-ADFC-B70D-C97C4DCE4E03}"/>
              </a:ext>
            </a:extLst>
          </p:cNvPr>
          <p:cNvGrpSpPr/>
          <p:nvPr/>
        </p:nvGrpSpPr>
        <p:grpSpPr>
          <a:xfrm>
            <a:off x="1331481" y="2689624"/>
            <a:ext cx="3392261" cy="3392261"/>
            <a:chOff x="1228397" y="4140849"/>
            <a:chExt cx="3392261" cy="3392261"/>
          </a:xfrm>
        </p:grpSpPr>
        <p:pic>
          <p:nvPicPr>
            <p:cNvPr id="2" name="Immagine 15" descr="Immagine che contiene mappa, acqua, natura, Aerofotogrammetria&#10;&#10;Descrizione generata automaticamente">
              <a:extLst>
                <a:ext uri="{FF2B5EF4-FFF2-40B4-BE49-F238E27FC236}">
                  <a16:creationId xmlns:a16="http://schemas.microsoft.com/office/drawing/2014/main" id="{51CE96C2-7FD8-F200-5DD2-D75463CA5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97" y="4140849"/>
              <a:ext cx="3392261" cy="339226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82A49B-B642-0790-B2EF-39D2F3F6FFD0}"/>
                </a:ext>
              </a:extLst>
            </p:cNvPr>
            <p:cNvSpPr/>
            <p:nvPr/>
          </p:nvSpPr>
          <p:spPr>
            <a:xfrm>
              <a:off x="2527565" y="4246880"/>
              <a:ext cx="733795" cy="70104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41CF65-50B0-3FFE-7B32-788384BEA73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317108" y="1789044"/>
            <a:ext cx="1273293" cy="1309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47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D2CC33C-F402-5316-9E03-992E82082FEF}"/>
              </a:ext>
            </a:extLst>
          </p:cNvPr>
          <p:cNvGrpSpPr/>
          <p:nvPr/>
        </p:nvGrpSpPr>
        <p:grpSpPr>
          <a:xfrm>
            <a:off x="116329" y="1493542"/>
            <a:ext cx="11959342" cy="5343165"/>
            <a:chOff x="-5155894" y="1758525"/>
            <a:chExt cx="10552329" cy="4793743"/>
          </a:xfrm>
        </p:grpSpPr>
        <p:pic>
          <p:nvPicPr>
            <p:cNvPr id="3" name="Immagine 6" descr="Immagine che contiene schermata, mappa&#10;&#10;Descrizione generata automaticamente">
              <a:extLst>
                <a:ext uri="{FF2B5EF4-FFF2-40B4-BE49-F238E27FC236}">
                  <a16:creationId xmlns:a16="http://schemas.microsoft.com/office/drawing/2014/main" id="{40B73C3B-6774-5E73-53FD-9B72265B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55894" y="1758525"/>
              <a:ext cx="10552329" cy="4793743"/>
            </a:xfrm>
            <a:prstGeom prst="rect">
              <a:avLst/>
            </a:prstGeom>
          </p:spPr>
        </p:pic>
        <p:sp>
          <p:nvSpPr>
            <p:cNvPr id="24" name="Rettangolo 5">
              <a:extLst>
                <a:ext uri="{FF2B5EF4-FFF2-40B4-BE49-F238E27FC236}">
                  <a16:creationId xmlns:a16="http://schemas.microsoft.com/office/drawing/2014/main" id="{0C318F6C-CD95-7E7B-81A9-4052DC3A8B1F}"/>
                </a:ext>
              </a:extLst>
            </p:cNvPr>
            <p:cNvSpPr/>
            <p:nvPr/>
          </p:nvSpPr>
          <p:spPr>
            <a:xfrm>
              <a:off x="-1569863" y="2698714"/>
              <a:ext cx="1788607" cy="168561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38A54-1AAA-F228-D36F-CF450510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5402-062F-4DFF-BF43-466834D480A9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E17A5-31CF-F08F-8C95-3FF05A478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840CBF-902E-9010-143E-4B10ED2EC7BD}"/>
              </a:ext>
            </a:extLst>
          </p:cNvPr>
          <p:cNvSpPr txBox="1"/>
          <p:nvPr/>
        </p:nvSpPr>
        <p:spPr>
          <a:xfrm>
            <a:off x="304799" y="318959"/>
            <a:ext cx="249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T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AREA</a:t>
            </a:r>
          </a:p>
        </p:txBody>
      </p:sp>
    </p:spTree>
    <p:extLst>
      <p:ext uri="{BB962C8B-B14F-4D97-AF65-F5344CB8AC3E}">
        <p14:creationId xmlns:p14="http://schemas.microsoft.com/office/powerpoint/2010/main" val="316855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BF2905-0B12-81BC-CBAA-2F8DD3DBA2DE}"/>
              </a:ext>
            </a:extLst>
          </p:cNvPr>
          <p:cNvSpPr txBox="1"/>
          <p:nvPr/>
        </p:nvSpPr>
        <p:spPr>
          <a:xfrm>
            <a:off x="304799" y="1163627"/>
            <a:ext cx="3958856" cy="78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0" i="0" u="none" strike="noStrike" baseline="0" dirty="0"/>
              <a:t>The first time interval (</a:t>
            </a:r>
            <a:r>
              <a:rPr lang="en-US" sz="2000" b="1" i="0" u="none" strike="noStrike" baseline="0" dirty="0"/>
              <a:t>1949–1955</a:t>
            </a:r>
            <a:r>
              <a:rPr lang="en-US" sz="2000" b="0" i="0" u="none" strike="noStrike" baseline="0" dirty="0"/>
              <a:t>): land reclamation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55BBC-BCCF-F8D3-8C5D-64B6B54E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" r="166" b="49999"/>
          <a:stretch/>
        </p:blipFill>
        <p:spPr>
          <a:xfrm>
            <a:off x="1797083" y="3478251"/>
            <a:ext cx="8301073" cy="3415673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8E5047-B1B9-E54B-534E-DF90D7663369}"/>
              </a:ext>
            </a:extLst>
          </p:cNvPr>
          <p:cNvSpPr txBox="1"/>
          <p:nvPr/>
        </p:nvSpPr>
        <p:spPr>
          <a:xfrm>
            <a:off x="548859" y="1902422"/>
            <a:ext cx="8454887" cy="14773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Agricultural fields </a:t>
            </a:r>
            <a:r>
              <a:rPr lang="en-GB" sz="1800" b="0" i="0" u="none" strike="noStrike" baseline="0" dirty="0">
                <a:latin typeface="AdvTTa9c1b374"/>
              </a:rPr>
              <a:t>are clearly visible.</a:t>
            </a:r>
          </a:p>
          <a:p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Rice fields </a:t>
            </a:r>
            <a:r>
              <a:rPr lang="en-GB" sz="1800" b="0" i="0" u="none" strike="noStrike" baseline="0" dirty="0">
                <a:latin typeface="AdvTTa9c1b374"/>
              </a:rPr>
              <a:t>covered 220 ha out of the total 500 ha of the </a:t>
            </a:r>
            <a:r>
              <a:rPr lang="en-GB" sz="1800" b="0" i="0" u="none" strike="noStrike" baseline="0" dirty="0" err="1">
                <a:latin typeface="AdvTTa9c1b374"/>
              </a:rPr>
              <a:t>Burcio</a:t>
            </a:r>
            <a:r>
              <a:rPr lang="en-GB" sz="1800" b="0" i="0" u="none" strike="noStrike" baseline="0" dirty="0">
                <a:latin typeface="AdvTTa9c1b374"/>
              </a:rPr>
              <a:t> Lagoon.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A well-developed </a:t>
            </a:r>
            <a:r>
              <a:rPr lang="en-GB" sz="1800" b="1" i="0" u="none" strike="noStrike" baseline="0" dirty="0">
                <a:latin typeface="AdvTTa9c1b374"/>
              </a:rPr>
              <a:t>marsh</a:t>
            </a:r>
            <a:r>
              <a:rPr lang="en-GB" sz="1800" b="0" i="0" u="none" strike="noStrike" baseline="0" dirty="0">
                <a:latin typeface="AdvTTa9c1b374"/>
              </a:rPr>
              <a:t> covers the </a:t>
            </a:r>
            <a:r>
              <a:rPr lang="en-GB" sz="1800" b="0" i="0" u="none" strike="noStrike" baseline="0" dirty="0" err="1">
                <a:latin typeface="AdvTTa9c1b374"/>
              </a:rPr>
              <a:t>Burcio</a:t>
            </a:r>
            <a:r>
              <a:rPr lang="en-GB" sz="1800" b="0" i="0" u="none" strike="noStrike" baseline="0" dirty="0">
                <a:latin typeface="AdvTTa9c1b374"/>
              </a:rPr>
              <a:t> (270 ha).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2B79B-D3D4-0C80-1343-40E71E18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6" y="5250585"/>
            <a:ext cx="1025294" cy="1594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FDE71-4B12-923C-ED32-BB5BCA4FF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6AF251-E26B-C9D7-579C-2F32E7D2BD40}"/>
              </a:ext>
            </a:extLst>
          </p:cNvPr>
          <p:cNvSpPr txBox="1"/>
          <p:nvPr/>
        </p:nvSpPr>
        <p:spPr>
          <a:xfrm>
            <a:off x="304799" y="318959"/>
            <a:ext cx="249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T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 AREA</a:t>
            </a:r>
          </a:p>
        </p:txBody>
      </p:sp>
    </p:spTree>
    <p:extLst>
      <p:ext uri="{BB962C8B-B14F-4D97-AF65-F5344CB8AC3E}">
        <p14:creationId xmlns:p14="http://schemas.microsoft.com/office/powerpoint/2010/main" val="139135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6446-D491-95BB-D107-669175F7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63" y="240773"/>
            <a:ext cx="5523680" cy="1323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dirty="0"/>
              <a:t>Historical Evolution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F2905-0B12-81BC-CBAA-2F8DD3DBA2DE}"/>
              </a:ext>
            </a:extLst>
          </p:cNvPr>
          <p:cNvSpPr txBox="1"/>
          <p:nvPr/>
        </p:nvSpPr>
        <p:spPr>
          <a:xfrm>
            <a:off x="45406" y="1170370"/>
            <a:ext cx="3958856" cy="78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0" i="0" u="none" strike="noStrike" baseline="0" dirty="0"/>
              <a:t>The second time interval (</a:t>
            </a:r>
            <a:r>
              <a:rPr lang="en-US" sz="2000" b="1" i="0" u="none" strike="noStrike" baseline="0" dirty="0"/>
              <a:t>1955-1977</a:t>
            </a:r>
            <a:r>
              <a:rPr lang="en-US" sz="2000" b="0" i="0" u="none" strike="noStrike" baseline="0" dirty="0"/>
              <a:t>): extreme events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55BBC-BCCF-F8D3-8C5D-64B6B54E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9" t="48934" r="422" b="-2"/>
          <a:stretch/>
        </p:blipFill>
        <p:spPr>
          <a:xfrm>
            <a:off x="4344908" y="135494"/>
            <a:ext cx="7610868" cy="318052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8E5047-B1B9-E54B-534E-DF90D7663369}"/>
              </a:ext>
            </a:extLst>
          </p:cNvPr>
          <p:cNvSpPr txBox="1"/>
          <p:nvPr/>
        </p:nvSpPr>
        <p:spPr>
          <a:xfrm>
            <a:off x="120022" y="2131371"/>
            <a:ext cx="4137774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The agricultural fields of the</a:t>
            </a:r>
            <a:r>
              <a:rPr lang="fa-IR" sz="1800" b="0" i="0" u="none" strike="noStrike" baseline="0" dirty="0">
                <a:latin typeface="AdvTTa9c1b374"/>
              </a:rPr>
              <a:t> </a:t>
            </a:r>
            <a:r>
              <a:rPr lang="en-GB" sz="1800" b="0" i="0" u="none" strike="noStrike" baseline="0" dirty="0" err="1">
                <a:latin typeface="AdvTTa9c1b374"/>
              </a:rPr>
              <a:t>Burcio</a:t>
            </a:r>
            <a:r>
              <a:rPr lang="fa-IR" sz="1800" b="0" i="0" u="none" strike="noStrike" baseline="0" dirty="0">
                <a:latin typeface="AdvTTa9c1b374"/>
              </a:rPr>
              <a:t> </a:t>
            </a:r>
            <a:r>
              <a:rPr lang="en-GB" sz="1800" b="0" i="0" u="none" strike="noStrike" baseline="0" dirty="0">
                <a:latin typeface="AdvTTa9c1b374"/>
              </a:rPr>
              <a:t>Lagoon were also covered by</a:t>
            </a:r>
            <a:r>
              <a:rPr lang="fa-IR" sz="1800" b="0" i="0" u="none" strike="noStrike" baseline="0" dirty="0">
                <a:latin typeface="AdvTTa9c1b374"/>
              </a:rPr>
              <a:t> </a:t>
            </a:r>
            <a:r>
              <a:rPr lang="en-GB" sz="1800" b="0" i="0" u="none" strike="noStrike" baseline="0" dirty="0">
                <a:latin typeface="AdvTTa9c1b374"/>
              </a:rPr>
              <a:t>water and consequently abandoned</a:t>
            </a:r>
            <a:r>
              <a:rPr lang="fa-IR" sz="1800" b="0" i="0" u="none" strike="noStrike" baseline="0" dirty="0">
                <a:latin typeface="AdvTTa9c1b374"/>
              </a:rPr>
              <a:t>.</a:t>
            </a:r>
          </a:p>
          <a:p>
            <a:pPr algn="l"/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No levee breaching occurred; the rice fields and the marshes were flooded by </a:t>
            </a: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water coming directly from the sea </a:t>
            </a:r>
            <a:r>
              <a:rPr lang="en-GB" sz="1800" b="0" i="0" u="none" strike="noStrike" baseline="0" dirty="0">
                <a:latin typeface="AdvTTa9c1b374"/>
              </a:rPr>
              <a:t>inlets.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The year </a:t>
            </a:r>
            <a:r>
              <a:rPr lang="en-GB" sz="1800" b="1" i="0" u="none" strike="noStrike" baseline="0" dirty="0">
                <a:latin typeface="AdvTTa9c1b374"/>
              </a:rPr>
              <a:t>1977</a:t>
            </a:r>
            <a:r>
              <a:rPr lang="en-GB" sz="1800" b="0" i="0" u="none" strike="noStrike" baseline="0" dirty="0">
                <a:latin typeface="AdvTTa9c1b374"/>
              </a:rPr>
              <a:t> was characterised by several </a:t>
            </a: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large floods</a:t>
            </a:r>
            <a:r>
              <a:rPr lang="en-GB" dirty="0">
                <a:latin typeface="AdvTTa9c1b374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Marsh loss: peaked in 1989, where the plant coverage of the </a:t>
            </a:r>
            <a:r>
              <a:rPr lang="en-GB" sz="1800" b="0" i="0" u="none" strike="noStrike" baseline="0" dirty="0" err="1">
                <a:latin typeface="AdvTTa9c1b374"/>
              </a:rPr>
              <a:t>Burcio</a:t>
            </a:r>
            <a:r>
              <a:rPr lang="en-GB" sz="1800" b="0" i="0" u="none" strike="noStrike" baseline="0" dirty="0">
                <a:latin typeface="AdvTTa9c1b374"/>
              </a:rPr>
              <a:t> Lagoon was diminished to about </a:t>
            </a:r>
            <a:r>
              <a:rPr lang="en-GB" sz="1800" b="1" i="0" u="none" strike="noStrike" baseline="0" dirty="0">
                <a:latin typeface="AdvTTa9c1b374"/>
              </a:rPr>
              <a:t>170 ha</a:t>
            </a:r>
            <a:r>
              <a:rPr lang="en-GB" sz="1800" i="0" u="none" strike="noStrike" baseline="0" dirty="0">
                <a:latin typeface="AdvTTa9c1b374"/>
              </a:rPr>
              <a:t>. </a:t>
            </a:r>
            <a:endParaRPr lang="en-GB" dirty="0">
              <a:latin typeface="AdvTTa9c1b37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A83F-2769-3D79-836F-CF84C46BD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46425"/>
          <a:stretch/>
        </p:blipFill>
        <p:spPr>
          <a:xfrm>
            <a:off x="4357405" y="3299791"/>
            <a:ext cx="3852000" cy="3372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280AE-723B-96F5-E2D1-4437B26D3AB6}"/>
              </a:ext>
            </a:extLst>
          </p:cNvPr>
          <p:cNvPicPr>
            <a:picLocks/>
          </p:cNvPicPr>
          <p:nvPr/>
        </p:nvPicPr>
        <p:blipFill>
          <a:blip r:embed="rId4"/>
          <a:srcRect l="53119"/>
          <a:stretch/>
        </p:blipFill>
        <p:spPr>
          <a:xfrm>
            <a:off x="8209405" y="3299790"/>
            <a:ext cx="3746370" cy="33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C2DAE-FCAD-8F35-4185-00897AC8F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630" y="5575059"/>
            <a:ext cx="670307" cy="1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2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6446-D491-95BB-D107-669175F7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1" y="440192"/>
            <a:ext cx="5048192" cy="1323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dirty="0"/>
              <a:t>Historical Evolution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F2905-0B12-81BC-CBAA-2F8DD3DBA2DE}"/>
              </a:ext>
            </a:extLst>
          </p:cNvPr>
          <p:cNvSpPr txBox="1"/>
          <p:nvPr/>
        </p:nvSpPr>
        <p:spPr>
          <a:xfrm>
            <a:off x="107892" y="1267504"/>
            <a:ext cx="3958856" cy="78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000" b="0" i="0" u="none" strike="noStrike" baseline="0" dirty="0"/>
              <a:t>The </a:t>
            </a:r>
            <a:r>
              <a:rPr lang="en-GB" sz="2000" b="1" i="0" u="none" strike="noStrike" baseline="0" dirty="0"/>
              <a:t>third time interval </a:t>
            </a:r>
            <a:r>
              <a:rPr lang="en-GB" sz="2000" b="0" i="0" u="none" strike="noStrike" baseline="0" dirty="0"/>
              <a:t>(1977–1999): Small recovery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E5047-B1B9-E54B-534E-DF90D7663369}"/>
              </a:ext>
            </a:extLst>
          </p:cNvPr>
          <p:cNvSpPr txBox="1"/>
          <p:nvPr/>
        </p:nvSpPr>
        <p:spPr>
          <a:xfrm>
            <a:off x="125562" y="2210884"/>
            <a:ext cx="4546404" cy="39703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After </a:t>
            </a:r>
            <a:r>
              <a:rPr lang="en-GB" sz="1800" b="1" i="0" u="none" strike="noStrike" baseline="0" dirty="0">
                <a:latin typeface="AdvTTa9c1b374"/>
              </a:rPr>
              <a:t>1983</a:t>
            </a:r>
            <a:r>
              <a:rPr lang="en-GB" sz="1800" b="0" i="0" u="none" strike="noStrike" baseline="0" dirty="0">
                <a:latin typeface="AdvTTa9c1b374"/>
              </a:rPr>
              <a:t> the marshes separating </a:t>
            </a:r>
            <a:r>
              <a:rPr lang="en-GB" sz="1800" b="0" i="0" u="none" strike="noStrike" baseline="0" dirty="0" err="1">
                <a:latin typeface="AdvTTa9c1b374"/>
              </a:rPr>
              <a:t>Burcio</a:t>
            </a:r>
            <a:r>
              <a:rPr lang="en-GB" sz="1800" b="0" i="0" u="none" strike="noStrike" baseline="0" dirty="0">
                <a:latin typeface="AdvTTa9c1b374"/>
              </a:rPr>
              <a:t> Lagoons) from the Busa di Tramontana were gradually decreasing in width</a:t>
            </a:r>
            <a:r>
              <a:rPr lang="fa-IR" sz="1800" b="0" i="0" u="none" strike="noStrike" baseline="0" dirty="0">
                <a:latin typeface="AdvTTa9c1b374"/>
              </a:rPr>
              <a:t>.</a:t>
            </a:r>
            <a:endParaRPr lang="en-US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fa-IR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AdvTTa9c1b374"/>
              </a:rPr>
              <a:t>In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AdvTTa9c1b374"/>
              </a:rPr>
              <a:t>1996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TTa9c1b374"/>
              </a:rPr>
              <a:t>, on the opposite side of the Porte Vinciane, the first </a:t>
            </a: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breach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TTa9c1b374"/>
              </a:rPr>
              <a:t> of about 70 m connecting the river branch with the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AdvTTa9c1b374"/>
              </a:rPr>
              <a:t>Burcio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TTa9c1b374"/>
              </a:rPr>
              <a:t> Lagoon </a:t>
            </a:r>
            <a:r>
              <a:rPr lang="en-GB" sz="1800" b="0" i="0" u="none" strike="noStrike" baseline="0" dirty="0">
                <a:latin typeface="AdvTTa9c1b374"/>
              </a:rPr>
              <a:t>occurred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TTa9c1b374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sz="1800" b="0" i="0" u="none" strike="noStrike" baseline="0" dirty="0">
              <a:solidFill>
                <a:srgbClr val="000000"/>
              </a:solidFill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The decrease in width of the marsh that separated the lagoon may have contributed to the </a:t>
            </a: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levee breaching</a:t>
            </a:r>
            <a:r>
              <a:rPr lang="en-GB" sz="1800" b="0" i="0" u="none" strike="noStrike" baseline="0" dirty="0">
                <a:latin typeface="AdvTTa9c1b374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CA69F1-E05D-264D-1515-D5F108075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24" y="984499"/>
            <a:ext cx="7394472" cy="44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BF2905-0B12-81BC-CBAA-2F8DD3DBA2DE}"/>
              </a:ext>
            </a:extLst>
          </p:cNvPr>
          <p:cNvSpPr txBox="1"/>
          <p:nvPr/>
        </p:nvSpPr>
        <p:spPr>
          <a:xfrm>
            <a:off x="511394" y="1429937"/>
            <a:ext cx="4703802" cy="78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2000" b="0" i="0" u="none" strike="noStrike" baseline="0" dirty="0"/>
              <a:t>The </a:t>
            </a:r>
            <a:r>
              <a:rPr lang="en-GB" sz="2000" b="1" i="0" u="none" strike="noStrike" baseline="0" dirty="0"/>
              <a:t>fourth time interval </a:t>
            </a:r>
            <a:r>
              <a:rPr lang="en-GB" sz="2000" b="0" i="0" u="none" strike="noStrike" baseline="0" dirty="0"/>
              <a:t>(1999-2020): </a:t>
            </a:r>
            <a:r>
              <a:rPr lang="en-GB" sz="1800" b="0" i="0" u="none" strike="noStrike" baseline="0" dirty="0">
                <a:latin typeface="AdvTT6071803a.B"/>
              </a:rPr>
              <a:t>tidal flat and marsh formation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E5047-B1B9-E54B-534E-DF90D7663369}"/>
              </a:ext>
            </a:extLst>
          </p:cNvPr>
          <p:cNvSpPr txBox="1"/>
          <p:nvPr/>
        </p:nvSpPr>
        <p:spPr>
          <a:xfrm>
            <a:off x="296319" y="2702049"/>
            <a:ext cx="4546404" cy="286232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The breach of the </a:t>
            </a:r>
            <a:r>
              <a:rPr lang="en-GB" sz="1800" b="0" i="0" u="none" strike="noStrike" baseline="0" dirty="0" err="1">
                <a:latin typeface="AdvTTa9c1b374"/>
              </a:rPr>
              <a:t>Burcio</a:t>
            </a:r>
            <a:r>
              <a:rPr lang="en-GB" sz="1800" b="0" i="0" u="none" strike="noStrike" baseline="0" dirty="0">
                <a:latin typeface="AdvTTa9c1b374"/>
              </a:rPr>
              <a:t> Lagoon that formed in 1996 underwent an important </a:t>
            </a: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enlargement</a:t>
            </a:r>
            <a:r>
              <a:rPr lang="en-GB" sz="1800" b="0" i="0" u="none" strike="noStrike" baseline="0" dirty="0">
                <a:latin typeface="AdvTTa9c1b374"/>
              </a:rPr>
              <a:t>, reaching its maximum width of about </a:t>
            </a:r>
            <a:r>
              <a:rPr lang="en-GB" sz="1800" b="1" i="0" u="none" strike="noStrike" baseline="0" dirty="0">
                <a:solidFill>
                  <a:schemeClr val="tx1"/>
                </a:solidFill>
                <a:latin typeface="AdvTTa9c1b374"/>
              </a:rPr>
              <a:t>250</a:t>
            </a:r>
            <a:r>
              <a:rPr lang="en-GB" sz="1800" b="0" i="0" u="none" strike="noStrike" baseline="0" dirty="0">
                <a:latin typeface="AdvTTa9c1b374"/>
              </a:rPr>
              <a:t> m in 2003.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sz="1800" b="0" i="0" u="none" strike="noStrike" baseline="0" dirty="0">
              <a:latin typeface="AdvTTa9c1b374"/>
            </a:endParaRPr>
          </a:p>
          <a:p>
            <a:pPr algn="l"/>
            <a:endParaRPr lang="en-GB" sz="1800" b="0" i="0" u="none" strike="noStrike" baseline="0" dirty="0">
              <a:latin typeface="AdvTTa9c1b374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latin typeface="AdvTTa9c1b374"/>
              </a:rPr>
              <a:t>After 2010, a STCD of around 20 000 m3/s occurred and </a:t>
            </a: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strong sedimentation </a:t>
            </a:r>
            <a:r>
              <a:rPr lang="en-GB" sz="1800" b="0" i="0" u="none" strike="noStrike" baseline="0" dirty="0">
                <a:latin typeface="AdvTTa9c1b374"/>
              </a:rPr>
              <a:t>is visible </a:t>
            </a:r>
            <a:r>
              <a:rPr lang="en-GB" sz="1800" b="1" i="0" u="none" strike="noStrike" baseline="0" dirty="0">
                <a:solidFill>
                  <a:srgbClr val="0432FF"/>
                </a:solidFill>
                <a:latin typeface="AdvTTa9c1b374"/>
              </a:rPr>
              <a:t>next to the breach </a:t>
            </a:r>
            <a:r>
              <a:rPr lang="en-GB" sz="1800" b="0" i="0" u="none" strike="noStrike" baseline="0" dirty="0">
                <a:latin typeface="AdvTTa9c1b374"/>
              </a:rPr>
              <a:t>of the </a:t>
            </a:r>
            <a:r>
              <a:rPr lang="en-GB" sz="1800" b="0" i="0" u="none" strike="noStrike" baseline="0" dirty="0" err="1">
                <a:latin typeface="AdvTTa9c1b374"/>
              </a:rPr>
              <a:t>Burcio</a:t>
            </a:r>
            <a:r>
              <a:rPr lang="en-GB" sz="1800" b="0" i="0" u="none" strike="noStrike" baseline="0" dirty="0">
                <a:latin typeface="AdvTTa9c1b374"/>
              </a:rPr>
              <a:t> Lagoon.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80963-D765-E199-F2C2-74228AC0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196" y="2217883"/>
            <a:ext cx="6465410" cy="3754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DA8CE-37C4-6CF3-350C-76EF6F6D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4" y="21293"/>
            <a:ext cx="9303026" cy="924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8E095E-C741-48E9-4873-A548CB8E0ACF}"/>
              </a:ext>
            </a:extLst>
          </p:cNvPr>
          <p:cNvSpPr txBox="1"/>
          <p:nvPr/>
        </p:nvSpPr>
        <p:spPr>
          <a:xfrm>
            <a:off x="0" y="123263"/>
            <a:ext cx="277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Evolution</a:t>
            </a:r>
            <a:endParaRPr lang="en-IT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325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30431</TotalTime>
  <Words>1119</Words>
  <Application>Microsoft Office PowerPoint</Application>
  <PresentationFormat>Widescreen</PresentationFormat>
  <Paragraphs>211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AdvTT6071803a.B</vt:lpstr>
      <vt:lpstr>AdvTTa9c1b374</vt:lpstr>
      <vt:lpstr>AdvTTa9c1b374+20</vt:lpstr>
      <vt:lpstr>Aptos</vt:lpstr>
      <vt:lpstr>Aptos Display</vt:lpstr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Historical Evolution</vt:lpstr>
      <vt:lpstr>Historical Evolution</vt:lpstr>
      <vt:lpstr>PowerPoint Presentation</vt:lpstr>
      <vt:lpstr>PowerPoint Presentation</vt:lpstr>
      <vt:lpstr>PowerPoint Presentation</vt:lpstr>
      <vt:lpstr>PowerPoint Presentation</vt:lpstr>
      <vt:lpstr>MODEL: 2DEF (Morphodynamics)</vt:lpstr>
      <vt:lpstr>PowerPoint Presentation</vt:lpstr>
      <vt:lpstr>PowerPoint Presentation</vt:lpstr>
      <vt:lpstr>PowerPoint Presentation</vt:lpstr>
      <vt:lpstr>MODEL: 2DEF (Defina, A., 2003) (Morphodynamics)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description of me!</dc:title>
  <dc:creator>989124981176</dc:creator>
  <cp:lastModifiedBy>hadi Shamsnia</cp:lastModifiedBy>
  <cp:revision>1153</cp:revision>
  <dcterms:created xsi:type="dcterms:W3CDTF">2022-01-03T11:20:37Z</dcterms:created>
  <dcterms:modified xsi:type="dcterms:W3CDTF">2025-04-29T08:45:54Z</dcterms:modified>
</cp:coreProperties>
</file>