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963" r:id="rId2"/>
    <p:sldId id="964" r:id="rId3"/>
    <p:sldId id="891" r:id="rId4"/>
    <p:sldId id="940" r:id="rId5"/>
    <p:sldId id="946" r:id="rId6"/>
    <p:sldId id="952" r:id="rId7"/>
    <p:sldId id="948" r:id="rId8"/>
    <p:sldId id="913" r:id="rId9"/>
    <p:sldId id="918" r:id="rId10"/>
    <p:sldId id="941" r:id="rId11"/>
    <p:sldId id="856" r:id="rId12"/>
    <p:sldId id="882" r:id="rId13"/>
    <p:sldId id="919" r:id="rId14"/>
    <p:sldId id="920" r:id="rId15"/>
    <p:sldId id="922" r:id="rId16"/>
    <p:sldId id="923" r:id="rId17"/>
    <p:sldId id="954" r:id="rId18"/>
    <p:sldId id="953" r:id="rId19"/>
    <p:sldId id="921" r:id="rId20"/>
    <p:sldId id="924" r:id="rId21"/>
    <p:sldId id="951" r:id="rId22"/>
    <p:sldId id="925" r:id="rId23"/>
    <p:sldId id="926" r:id="rId24"/>
    <p:sldId id="955" r:id="rId25"/>
    <p:sldId id="956" r:id="rId26"/>
    <p:sldId id="942" r:id="rId27"/>
    <p:sldId id="866" r:id="rId28"/>
    <p:sldId id="957" r:id="rId29"/>
    <p:sldId id="873" r:id="rId30"/>
    <p:sldId id="958" r:id="rId31"/>
    <p:sldId id="928" r:id="rId32"/>
    <p:sldId id="931" r:id="rId33"/>
    <p:sldId id="857" r:id="rId34"/>
    <p:sldId id="961" r:id="rId35"/>
    <p:sldId id="959" r:id="rId36"/>
    <p:sldId id="960" r:id="rId37"/>
    <p:sldId id="933" r:id="rId38"/>
    <p:sldId id="934" r:id="rId39"/>
    <p:sldId id="932" r:id="rId40"/>
    <p:sldId id="935" r:id="rId41"/>
    <p:sldId id="936" r:id="rId42"/>
    <p:sldId id="950" r:id="rId43"/>
    <p:sldId id="943" r:id="rId44"/>
    <p:sldId id="937" r:id="rId45"/>
    <p:sldId id="938" r:id="rId46"/>
    <p:sldId id="939" r:id="rId47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itch" id="{E495475B-DC2B-4D7E-922B-3EE4104AF708}">
          <p14:sldIdLst>
            <p14:sldId id="963"/>
            <p14:sldId id="964"/>
          </p14:sldIdLst>
        </p14:section>
        <p14:section name="Home Page" id="{B8792E93-058A-4E42-B449-C19A416BB08D}">
          <p14:sldIdLst>
            <p14:sldId id="891"/>
          </p14:sldIdLst>
        </p14:section>
        <p14:section name="Introduction" id="{FEE60831-08D9-412C-B01C-340039B2EA0D}">
          <p14:sldIdLst>
            <p14:sldId id="940"/>
            <p14:sldId id="946"/>
            <p14:sldId id="952"/>
            <p14:sldId id="948"/>
            <p14:sldId id="913"/>
            <p14:sldId id="918"/>
          </p14:sldIdLst>
        </p14:section>
        <p14:section name="Experimental Setup" id="{90EF9D9D-1084-4C8B-8DDD-973923C46C55}">
          <p14:sldIdLst>
            <p14:sldId id="941"/>
            <p14:sldId id="856"/>
            <p14:sldId id="882"/>
            <p14:sldId id="919"/>
            <p14:sldId id="920"/>
            <p14:sldId id="922"/>
            <p14:sldId id="923"/>
            <p14:sldId id="954"/>
            <p14:sldId id="953"/>
            <p14:sldId id="921"/>
            <p14:sldId id="924"/>
            <p14:sldId id="951"/>
            <p14:sldId id="925"/>
            <p14:sldId id="926"/>
            <p14:sldId id="955"/>
            <p14:sldId id="956"/>
          </p14:sldIdLst>
        </p14:section>
        <p14:section name="Numerical Modeling" id="{C0298125-9436-4270-82BF-C9DA5AD789BB}">
          <p14:sldIdLst>
            <p14:sldId id="942"/>
            <p14:sldId id="866"/>
            <p14:sldId id="957"/>
            <p14:sldId id="873"/>
            <p14:sldId id="958"/>
            <p14:sldId id="928"/>
            <p14:sldId id="931"/>
            <p14:sldId id="857"/>
            <p14:sldId id="961"/>
            <p14:sldId id="959"/>
            <p14:sldId id="960"/>
            <p14:sldId id="933"/>
            <p14:sldId id="934"/>
            <p14:sldId id="932"/>
            <p14:sldId id="935"/>
            <p14:sldId id="936"/>
            <p14:sldId id="950"/>
          </p14:sldIdLst>
        </p14:section>
        <p14:section name="Conclusion" id="{93692217-A98E-4CB6-B7A3-F44FD544C529}">
          <p14:sldIdLst>
            <p14:sldId id="943"/>
            <p14:sldId id="937"/>
            <p14:sldId id="938"/>
            <p14:sldId id="939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orient="horz" pos="2863" userDrawn="1">
          <p15:clr>
            <a:srgbClr val="A4A3A4"/>
          </p15:clr>
        </p15:guide>
        <p15:guide id="5" pos="2547" userDrawn="1">
          <p15:clr>
            <a:srgbClr val="A4A3A4"/>
          </p15:clr>
        </p15:guide>
        <p15:guide id="6" pos="5178" userDrawn="1">
          <p15:clr>
            <a:srgbClr val="A4A3A4"/>
          </p15:clr>
        </p15:guide>
        <p15:guide id="7" orient="horz" pos="145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624259-9FCF-ADDB-8E08-9CF05A7EE107}" name="Jayson Pinza" initials="JP" userId="S::s0216689@ad.ua.ac.be::0ca9eab3-9e1b-4f89-84be-8ed924edd29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651"/>
    <a:srgbClr val="0000FF"/>
    <a:srgbClr val="8C6E11"/>
    <a:srgbClr val="94AF23"/>
    <a:srgbClr val="7B94A5"/>
    <a:srgbClr val="FFDD00"/>
    <a:srgbClr val="0F72BB"/>
    <a:srgbClr val="FFFFFF"/>
    <a:srgbClr val="009988"/>
    <a:srgbClr val="F7F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50D101-C7D3-4197-88D8-F57DA8A4AB9B}" v="7" dt="2025-05-09T21:43:27.1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4" autoAdjust="0"/>
    <p:restoredTop sz="95039" autoAdjust="0"/>
  </p:normalViewPr>
  <p:slideViewPr>
    <p:cSldViewPr snapToGrid="0" showGuides="1">
      <p:cViewPr varScale="1">
        <p:scale>
          <a:sx n="75" d="100"/>
          <a:sy n="75" d="100"/>
        </p:scale>
        <p:origin x="907" y="53"/>
      </p:cViewPr>
      <p:guideLst>
        <p:guide pos="3840"/>
        <p:guide orient="horz" pos="2863"/>
        <p:guide pos="2547"/>
        <p:guide pos="5178"/>
        <p:guide orient="horz" pos="145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son Pinza" userId="0ca9eab3-9e1b-4f89-84be-8ed924edd297" providerId="ADAL" clId="{A350D101-C7D3-4197-88D8-F57DA8A4AB9B}"/>
    <pc:docChg chg="undo custSel modSld">
      <pc:chgData name="Jayson Pinza" userId="0ca9eab3-9e1b-4f89-84be-8ed924edd297" providerId="ADAL" clId="{A350D101-C7D3-4197-88D8-F57DA8A4AB9B}" dt="2025-05-09T21:43:27.162" v="8"/>
      <pc:docMkLst>
        <pc:docMk/>
      </pc:docMkLst>
      <pc:sldChg chg="addSp modSp mod">
        <pc:chgData name="Jayson Pinza" userId="0ca9eab3-9e1b-4f89-84be-8ed924edd297" providerId="ADAL" clId="{A350D101-C7D3-4197-88D8-F57DA8A4AB9B}" dt="2025-05-09T21:43:01.297" v="4" actId="1035"/>
        <pc:sldMkLst>
          <pc:docMk/>
          <pc:sldMk cId="2699843840" sldId="923"/>
        </pc:sldMkLst>
        <pc:spChg chg="add mod">
          <ac:chgData name="Jayson Pinza" userId="0ca9eab3-9e1b-4f89-84be-8ed924edd297" providerId="ADAL" clId="{A350D101-C7D3-4197-88D8-F57DA8A4AB9B}" dt="2025-05-09T21:43:01.297" v="4" actId="1035"/>
          <ac:spMkLst>
            <pc:docMk/>
            <pc:sldMk cId="2699843840" sldId="923"/>
            <ac:spMk id="3" creationId="{3EE211C7-A5A0-B05B-7D6F-4F17F23F6938}"/>
          </ac:spMkLst>
        </pc:spChg>
        <pc:spChg chg="add mod">
          <ac:chgData name="Jayson Pinza" userId="0ca9eab3-9e1b-4f89-84be-8ed924edd297" providerId="ADAL" clId="{A350D101-C7D3-4197-88D8-F57DA8A4AB9B}" dt="2025-05-09T21:43:01.297" v="4" actId="1035"/>
          <ac:spMkLst>
            <pc:docMk/>
            <pc:sldMk cId="2699843840" sldId="923"/>
            <ac:spMk id="7" creationId="{6CC59379-ACA3-EBCB-F51B-C57CCC7D251B}"/>
          </ac:spMkLst>
        </pc:spChg>
      </pc:sldChg>
      <pc:sldChg chg="modSp mod">
        <pc:chgData name="Jayson Pinza" userId="0ca9eab3-9e1b-4f89-84be-8ed924edd297" providerId="ADAL" clId="{A350D101-C7D3-4197-88D8-F57DA8A4AB9B}" dt="2025-05-09T21:41:31.212" v="0"/>
        <pc:sldMkLst>
          <pc:docMk/>
          <pc:sldMk cId="1872645735" sldId="937"/>
        </pc:sldMkLst>
        <pc:spChg chg="mod">
          <ac:chgData name="Jayson Pinza" userId="0ca9eab3-9e1b-4f89-84be-8ed924edd297" providerId="ADAL" clId="{A350D101-C7D3-4197-88D8-F57DA8A4AB9B}" dt="2025-05-09T21:41:31.212" v="0"/>
          <ac:spMkLst>
            <pc:docMk/>
            <pc:sldMk cId="1872645735" sldId="937"/>
            <ac:spMk id="22" creationId="{DCDDC22C-C345-F078-44D3-8F22D87300D4}"/>
          </ac:spMkLst>
        </pc:spChg>
      </pc:sldChg>
      <pc:sldChg chg="addSp delSp modSp mod">
        <pc:chgData name="Jayson Pinza" userId="0ca9eab3-9e1b-4f89-84be-8ed924edd297" providerId="ADAL" clId="{A350D101-C7D3-4197-88D8-F57DA8A4AB9B}" dt="2025-05-09T21:43:27.162" v="8"/>
        <pc:sldMkLst>
          <pc:docMk/>
          <pc:sldMk cId="426258192" sldId="954"/>
        </pc:sldMkLst>
        <pc:spChg chg="add mod">
          <ac:chgData name="Jayson Pinza" userId="0ca9eab3-9e1b-4f89-84be-8ed924edd297" providerId="ADAL" clId="{A350D101-C7D3-4197-88D8-F57DA8A4AB9B}" dt="2025-05-09T21:42:57.795" v="1"/>
          <ac:spMkLst>
            <pc:docMk/>
            <pc:sldMk cId="426258192" sldId="954"/>
            <ac:spMk id="13" creationId="{D863DC40-C111-3DD6-4EF9-6D7C42EF941F}"/>
          </ac:spMkLst>
        </pc:spChg>
        <pc:spChg chg="add mod">
          <ac:chgData name="Jayson Pinza" userId="0ca9eab3-9e1b-4f89-84be-8ed924edd297" providerId="ADAL" clId="{A350D101-C7D3-4197-88D8-F57DA8A4AB9B}" dt="2025-05-09T21:42:57.795" v="1"/>
          <ac:spMkLst>
            <pc:docMk/>
            <pc:sldMk cId="426258192" sldId="954"/>
            <ac:spMk id="14" creationId="{454889FF-524A-72A4-62FA-CCB60DB03496}"/>
          </ac:spMkLst>
        </pc:spChg>
        <pc:spChg chg="add mod">
          <ac:chgData name="Jayson Pinza" userId="0ca9eab3-9e1b-4f89-84be-8ed924edd297" providerId="ADAL" clId="{A350D101-C7D3-4197-88D8-F57DA8A4AB9B}" dt="2025-05-09T21:43:27.162" v="8"/>
          <ac:spMkLst>
            <pc:docMk/>
            <pc:sldMk cId="426258192" sldId="954"/>
            <ac:spMk id="20" creationId="{24C0D378-516A-EFFD-6778-28AB61FB47E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D43F85-8FE7-BCE8-DFE0-1546204EFF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A7C743-5036-C93A-6041-C5479D1972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BE8B4-D0A2-4994-9A23-B9221A1E0424}" type="datetimeFigureOut">
              <a:rPr lang="en-BE" smtClean="0"/>
              <a:t>15/05/2025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2A582-4AC3-64C8-F5F6-4BBE7B4060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933A6-26CE-10D8-7D96-1C57336DF9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5A56B-7EDF-4DDD-82FD-1B4FA495A17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373122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A8A45-5472-4225-ADDF-DBB6A62DE7FE}" type="datetimeFigureOut">
              <a:rPr lang="en-BE" smtClean="0"/>
              <a:t>15/05/2025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D5132-1F19-4571-8EF7-3E058E37C78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656514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2C447-7842-2E8A-1C9D-837368F5D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31937-F584-65DA-2624-36BEF2FEC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F0B935-17C7-414F-6749-C91E2C945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50504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969EB-3257-6D1D-7A01-854261C22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DFE92D-8796-2446-3C42-9D8B62257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1443D1-8E1F-799C-4A99-75DCC8838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6662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36442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55FFE-CCBB-3043-4E61-8BE79E7C6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BACE1F-6B94-DC9B-242A-1BC7B5615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8AD4C0-3B78-3D69-940F-7009286FB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66558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42E07-83CA-DC09-3B23-B1588DABD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D3487-9161-1715-CE61-742EB2B3A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DC1BB9-124A-BAA1-4782-90D7A8451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567923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7B8FE-CFE3-3499-DC52-E2C5CA03F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0DF47-0665-1AAE-9E83-35CEC09BA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D6428-11DC-1A0D-11B3-EC28AE241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711058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CCE13-6A13-0243-9A62-9CE9A0C5C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4C1CB-BC35-E57B-26B4-BB3EE94CF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09B06F-D36F-6385-FB1F-680DD87DF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553647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5CA72-EC55-2D01-BC01-40DE2500E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42F576-8B26-0139-9919-3FB2BC36A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2BBF1-FD3C-5E6A-3218-CAB6A3AA4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29275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73990-61C4-11AF-DCC4-CF8BD6DC0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9CCE5C-3A01-839B-481F-BFA9E5E81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E5BED-D4F8-CFAB-831F-35047A0A9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24429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EED50-813C-C33F-779C-08B9E3B05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B17F6-1980-5E14-34A3-810F5E796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BB96E-42D5-D989-4F68-34DB2BE61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89337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30BEF-8679-F444-4C68-126E61C35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E0AFD-45D1-AE1B-C063-07E27AA6C1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56238-3BC5-198B-D89F-93160D0F6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70090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E61B6-7E69-DDCB-AF20-F40D06DB1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CEA9CA-E82A-14B9-1BC2-BF529EC4A4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56E6C-52F8-D6BB-A78F-BAB9D4677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38047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D2898-B1E7-318C-64AA-3F583636D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8E78CE-8643-694D-452C-1E62FD9A6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43F4F3-3BBC-8D88-E5A3-F09F2D0D0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39786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1DBD4-9DE5-CAF5-C6EA-A34034800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48828D-59B3-3681-1225-1AA208FF5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A29132-AD11-F84E-1D49-1E9C097B7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38710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18235-3E27-7E56-A056-DE574490A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39F945-F77F-151D-CE94-3E693EA52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473085-3D82-2FB7-B29E-CB070BC48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77496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E79E4-284E-4FC3-87D7-76FB4E7B5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8FC35-F6E8-E331-1481-65F56C8C9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E9D16E-4880-C202-C9F5-D233487D2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78852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26E50-0678-450B-E1EF-AD491F1CA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4904C9-25CF-A286-CA92-440AE4D0B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CE6634-7B00-9B20-EE97-98BDE1781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106344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2F682-7F04-057D-9B65-715ACA242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92B141-C14D-0DE1-7B1E-2340BF26E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9103D-2065-E7C4-F2D8-387B08393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308469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E4B2F-B1A1-8291-108A-E47CD12F0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28AE52-C99F-956E-AA19-A80A6BB05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16653-49F9-60AF-C4C8-C5EA96F82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13904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68E4E-1F89-60C2-1767-5AE0E8370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A06866-7BA3-1322-DEF1-564BE15E5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E17CC2-89BE-95FA-B142-1D560FBE7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65761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F4394-8EC8-1A5C-760D-CE63D2A72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E05DB-3E63-3277-A419-0EA279501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AEA784-233D-BB84-45F0-3FD102B75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6753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136F9-DA26-2C4F-B566-14370F68F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7DC16-BB4F-57CF-E59C-749BB39F1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FBB7DE-BD50-C570-54FA-D4E0004E3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7948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56C20-8C77-145D-E307-CA917A47D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A07761-514D-C150-3415-5E7A7A959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A965CA-2EED-B8CA-6B44-53E1CFDBC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5887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E9C17-ADBE-0073-EE92-488E524DB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6D63D-99FC-E23E-BA8F-6883E22A5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5F016D-2F98-51D8-3FB3-39378D68A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05668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BF2AB-E655-FB8E-CE21-CE11F39A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D2000-84DC-EEB7-77D3-5A25EE843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B18C7-7CFB-1D2D-322B-864BFD9BC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934085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E87E8-0952-DC58-2FDF-05E656F41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CE2203-7553-106C-68C7-D34A31A91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5150A-BCFE-35EE-7A7B-23C3C422C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58020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1D1BB-A2EC-9272-083B-AF0F46A82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EFBB00-97ED-F3EB-6449-DC1D140CC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4AC5D-18BF-D227-2586-5204B410B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06517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E32BD-B922-6B5A-4121-D35E475A4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0F7EFC-4148-5499-9988-4BFE18A5F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A8AA6-8F6D-6F40-6FB9-7800FBEB5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5545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0D35-20F5-A5BF-F60A-47949D4B9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AF3B6E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E33FA-934D-19FE-A24E-5ED76A48E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0362F"/>
                </a:solidFill>
                <a:latin typeface="Assistant" pitchFamily="2" charset="-79"/>
                <a:cs typeface="Assistant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F4685-6EBE-97A3-4BA4-006376D2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FBAD-C735-F4A3-FCC3-59AE4D0B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7864"/>
            <a:ext cx="220980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89D5E-0F57-20AC-0A5F-213FD578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‹#›</a:t>
            </a:fld>
            <a:endParaRPr lang="en-B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18DC19-EEAE-09C7-91CE-B44659C921B0}"/>
              </a:ext>
            </a:extLst>
          </p:cNvPr>
          <p:cNvSpPr txBox="1">
            <a:spLocks/>
          </p:cNvSpPr>
          <p:nvPr userDrawn="1"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720C123-4D1F-14CE-F8A6-94B14F3EBAD0}"/>
              </a:ext>
            </a:extLst>
          </p:cNvPr>
          <p:cNvSpPr/>
          <p:nvPr userDrawn="1"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90C8DBD-A6DC-E570-DACC-ED27FEE8F51B}"/>
              </a:ext>
            </a:extLst>
          </p:cNvPr>
          <p:cNvSpPr/>
          <p:nvPr userDrawn="1"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Action Button: Go Home 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BFAA38F-9E5B-ED0A-281A-D23D9818636F}"/>
              </a:ext>
            </a:extLst>
          </p:cNvPr>
          <p:cNvSpPr/>
          <p:nvPr userDrawn="1"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Action Button: Return 11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A9607851-1398-37B4-CB3D-078DB0964A7C}"/>
              </a:ext>
            </a:extLst>
          </p:cNvPr>
          <p:cNvSpPr/>
          <p:nvPr userDrawn="1"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6CA455-52E0-D2FB-9292-03D1CAABA955}"/>
              </a:ext>
            </a:extLst>
          </p:cNvPr>
          <p:cNvSpPr txBox="1">
            <a:spLocks/>
          </p:cNvSpPr>
          <p:nvPr userDrawn="1"/>
        </p:nvSpPr>
        <p:spPr>
          <a:xfrm>
            <a:off x="1852678" y="317081"/>
            <a:ext cx="671494" cy="348670"/>
          </a:xfrm>
          <a:prstGeom prst="rect">
            <a:avLst/>
          </a:prstGeom>
          <a:solidFill>
            <a:srgbClr val="42465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Tabs:</a:t>
            </a:r>
            <a:endParaRPr lang="en-BE" sz="1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4505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0587-3394-B0E9-505A-64893C2A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C3922C-F305-F69A-6571-8E3E696F2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CC3EE-FCA0-197F-735A-30CB86E8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A0A4E-0F61-985F-751D-727AC19CF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6106-9CE0-4D5E-B168-183CC55F7C5F}" type="slidenum">
              <a:rPr lang="en-BE" smtClean="0"/>
              <a:t>‹#›</a:t>
            </a:fld>
            <a:endParaRPr lang="en-B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DAE5F7-1EBF-2F5F-AFCB-F7D67BCB7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E0584B-796F-D54C-FE2C-D35066A9E2B5}"/>
              </a:ext>
            </a:extLst>
          </p:cNvPr>
          <p:cNvSpPr txBox="1">
            <a:spLocks/>
          </p:cNvSpPr>
          <p:nvPr userDrawn="1"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092EE0D-C6BC-75C3-E9A6-7C8A2B717F5B}"/>
              </a:ext>
            </a:extLst>
          </p:cNvPr>
          <p:cNvSpPr/>
          <p:nvPr userDrawn="1"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Action Button: Go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B395CE7-B1DF-D1AC-17CF-4E3E03E6F5B0}"/>
              </a:ext>
            </a:extLst>
          </p:cNvPr>
          <p:cNvSpPr/>
          <p:nvPr userDrawn="1"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Action Button: Go Home 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66B07E6-4005-3EB4-5DC4-9DEF6E0458DC}"/>
              </a:ext>
            </a:extLst>
          </p:cNvPr>
          <p:cNvSpPr/>
          <p:nvPr userDrawn="1"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Action Button: Return 10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912DEC2-073D-6361-53E7-5A366B5782DB}"/>
              </a:ext>
            </a:extLst>
          </p:cNvPr>
          <p:cNvSpPr/>
          <p:nvPr userDrawn="1"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D247FD-6F17-EB76-5615-30A20DF65E17}"/>
              </a:ext>
            </a:extLst>
          </p:cNvPr>
          <p:cNvSpPr txBox="1">
            <a:spLocks/>
          </p:cNvSpPr>
          <p:nvPr userDrawn="1"/>
        </p:nvSpPr>
        <p:spPr>
          <a:xfrm>
            <a:off x="1852678" y="317081"/>
            <a:ext cx="671494" cy="348670"/>
          </a:xfrm>
          <a:prstGeom prst="rect">
            <a:avLst/>
          </a:prstGeom>
          <a:solidFill>
            <a:srgbClr val="42465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Tabs:</a:t>
            </a:r>
            <a:endParaRPr lang="en-BE" sz="1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1414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731C4-087D-15A7-793C-D2ADC65D74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1A5CE-DFE8-13E9-51C2-6BF694637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8905E-28AA-4F4A-F0AF-EF31E9262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BC6EF-E83C-D2C1-8E30-784B4166C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6106-9CE0-4D5E-B168-183CC55F7C5F}" type="slidenum">
              <a:rPr lang="en-BE" smtClean="0"/>
              <a:t>‹#›</a:t>
            </a:fld>
            <a:endParaRPr lang="en-B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38FA3C-452F-6159-CF88-D662F52A5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08474F-D6D7-1D61-CE64-4B9D434DB071}"/>
              </a:ext>
            </a:extLst>
          </p:cNvPr>
          <p:cNvSpPr txBox="1">
            <a:spLocks/>
          </p:cNvSpPr>
          <p:nvPr userDrawn="1"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CF34550-0B5B-910C-BC26-2C1466C7453D}"/>
              </a:ext>
            </a:extLst>
          </p:cNvPr>
          <p:cNvSpPr/>
          <p:nvPr userDrawn="1"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Action Button: Go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A3451D3-B059-B9B5-0D00-368A891E0F97}"/>
              </a:ext>
            </a:extLst>
          </p:cNvPr>
          <p:cNvSpPr/>
          <p:nvPr userDrawn="1"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Action Button: Go Home 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500839F-A3A6-CC1E-BA58-5767BB3B8512}"/>
              </a:ext>
            </a:extLst>
          </p:cNvPr>
          <p:cNvSpPr/>
          <p:nvPr userDrawn="1"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Action Button: Return 10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84B4084A-B205-DE78-27B0-1FC3A24EB071}"/>
              </a:ext>
            </a:extLst>
          </p:cNvPr>
          <p:cNvSpPr/>
          <p:nvPr userDrawn="1"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A4E771-99C8-A01E-A924-D6D8652E7535}"/>
              </a:ext>
            </a:extLst>
          </p:cNvPr>
          <p:cNvSpPr txBox="1">
            <a:spLocks/>
          </p:cNvSpPr>
          <p:nvPr userDrawn="1"/>
        </p:nvSpPr>
        <p:spPr>
          <a:xfrm>
            <a:off x="1852678" y="317081"/>
            <a:ext cx="671494" cy="348670"/>
          </a:xfrm>
          <a:prstGeom prst="rect">
            <a:avLst/>
          </a:prstGeom>
          <a:solidFill>
            <a:srgbClr val="42465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Tabs:</a:t>
            </a:r>
            <a:endParaRPr lang="en-BE" sz="1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11152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Antwerpen_onl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A766-FA6C-4E42-BAD1-58E378599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582140"/>
            <a:ext cx="10515600" cy="1325563"/>
          </a:xfrm>
        </p:spPr>
        <p:txBody>
          <a:bodyPr/>
          <a:lstStyle>
            <a:lvl1pPr>
              <a:defRPr>
                <a:solidFill>
                  <a:srgbClr val="42465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DCFB5-39F0-E04F-B592-B890194C0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5A4F71-3F20-42EB-95C9-52E7339E42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516380"/>
            <a:ext cx="10944225" cy="472090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4501F-7365-F12A-1DA3-E5A98ED03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76C67B-BC1A-6292-B2EA-024E3E15242A}"/>
              </a:ext>
            </a:extLst>
          </p:cNvPr>
          <p:cNvSpPr txBox="1">
            <a:spLocks/>
          </p:cNvSpPr>
          <p:nvPr userDrawn="1"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D2547D7-431E-1C94-8216-38E96EAF8083}"/>
              </a:ext>
            </a:extLst>
          </p:cNvPr>
          <p:cNvSpPr/>
          <p:nvPr userDrawn="1"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628A12E-086B-D135-C082-3F736686B566}"/>
              </a:ext>
            </a:extLst>
          </p:cNvPr>
          <p:cNvSpPr/>
          <p:nvPr userDrawn="1"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A1141C4-8349-03FB-B838-42A17F83DCD2}"/>
              </a:ext>
            </a:extLst>
          </p:cNvPr>
          <p:cNvSpPr/>
          <p:nvPr userDrawn="1"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Action Button: Return 9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C8A3E3C-D844-9406-98AF-A6C6AFB41A3B}"/>
              </a:ext>
            </a:extLst>
          </p:cNvPr>
          <p:cNvSpPr/>
          <p:nvPr userDrawn="1"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B2743F-DA90-32A7-27F3-B56C9BCADDC6}"/>
              </a:ext>
            </a:extLst>
          </p:cNvPr>
          <p:cNvSpPr txBox="1">
            <a:spLocks/>
          </p:cNvSpPr>
          <p:nvPr userDrawn="1"/>
        </p:nvSpPr>
        <p:spPr>
          <a:xfrm>
            <a:off x="1852678" y="317081"/>
            <a:ext cx="671494" cy="348670"/>
          </a:xfrm>
          <a:prstGeom prst="rect">
            <a:avLst/>
          </a:prstGeom>
          <a:solidFill>
            <a:srgbClr val="42465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Tabs:</a:t>
            </a:r>
            <a:endParaRPr lang="en-BE" sz="1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8949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DB35F-0979-3AF8-3478-637A243A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220686" cy="365125"/>
          </a:xfrm>
          <a:prstGeom prst="rect">
            <a:avLst/>
          </a:prstGeom>
        </p:spPr>
        <p:txBody>
          <a:bodyPr/>
          <a:lstStyle>
            <a:lvl1pPr algn="l">
              <a:defRPr sz="1600" i="0"/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AAF41-A374-A365-1CDD-D0699F2E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509"/>
            <a:ext cx="10515600" cy="98917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1C1C-3F8D-93AF-9376-1CB8575F5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C1514-B028-E0FA-2C32-BD0F7023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85" y="6356350"/>
            <a:ext cx="2743200" cy="365125"/>
          </a:xfrm>
        </p:spPr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77952-186D-F57D-03B9-EC36D3A6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‹#›</a:t>
            </a:fld>
            <a:endParaRPr lang="en-B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ED94E4-9BFE-1F1C-DF3B-D2A0CA47BC7C}"/>
              </a:ext>
            </a:extLst>
          </p:cNvPr>
          <p:cNvSpPr txBox="1">
            <a:spLocks/>
          </p:cNvSpPr>
          <p:nvPr userDrawn="1"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AD536AA-182A-84AC-8D69-920D3CDD122F}"/>
              </a:ext>
            </a:extLst>
          </p:cNvPr>
          <p:cNvSpPr/>
          <p:nvPr userDrawn="1"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F84940B-E5A1-A330-624F-F7B4C30D2F64}"/>
              </a:ext>
            </a:extLst>
          </p:cNvPr>
          <p:cNvSpPr/>
          <p:nvPr userDrawn="1"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Action Button: Go Home 1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7DB3B20-F70B-4194-516F-99366A1D4887}"/>
              </a:ext>
            </a:extLst>
          </p:cNvPr>
          <p:cNvSpPr/>
          <p:nvPr userDrawn="1"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Action Button: Return 1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0493AA8C-CD29-33C1-857F-9611C9822D4F}"/>
              </a:ext>
            </a:extLst>
          </p:cNvPr>
          <p:cNvSpPr/>
          <p:nvPr userDrawn="1"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FF5C58C-B35B-3654-600A-2A42F2464586}"/>
              </a:ext>
            </a:extLst>
          </p:cNvPr>
          <p:cNvSpPr txBox="1">
            <a:spLocks/>
          </p:cNvSpPr>
          <p:nvPr userDrawn="1"/>
        </p:nvSpPr>
        <p:spPr>
          <a:xfrm>
            <a:off x="1852678" y="317081"/>
            <a:ext cx="671494" cy="348670"/>
          </a:xfrm>
          <a:prstGeom prst="rect">
            <a:avLst/>
          </a:prstGeom>
          <a:solidFill>
            <a:srgbClr val="42465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Tabs:</a:t>
            </a:r>
            <a:endParaRPr lang="en-BE" sz="1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148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F841C-0BBB-6D47-9130-0B038DF3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5F6B8-81F5-62D0-C3A0-9458432E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0233F-93DA-C67C-067E-2419B72D9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DF45D-F21F-502D-C905-ABE290C45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‹#›</a:t>
            </a:fld>
            <a:endParaRPr lang="en-B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D7526C-16D8-719E-73BA-00B1B3BA6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F6CA06-4DFD-E022-2A2E-3F0E839DA27D}"/>
              </a:ext>
            </a:extLst>
          </p:cNvPr>
          <p:cNvSpPr txBox="1">
            <a:spLocks/>
          </p:cNvSpPr>
          <p:nvPr userDrawn="1"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C8A069A-3EE0-E59E-58E6-951CEF119E55}"/>
              </a:ext>
            </a:extLst>
          </p:cNvPr>
          <p:cNvSpPr/>
          <p:nvPr userDrawn="1"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Action Button: Go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F31F886-3B70-A4DC-09A2-DBC4574609ED}"/>
              </a:ext>
            </a:extLst>
          </p:cNvPr>
          <p:cNvSpPr/>
          <p:nvPr userDrawn="1"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Action Button: Go Home 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7DB3EE9-F95C-54E6-ADD0-62FDF09B39A0}"/>
              </a:ext>
            </a:extLst>
          </p:cNvPr>
          <p:cNvSpPr/>
          <p:nvPr userDrawn="1"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Action Button: Return 10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6033A8CB-FEF7-86B2-8651-26B3E254E110}"/>
              </a:ext>
            </a:extLst>
          </p:cNvPr>
          <p:cNvSpPr/>
          <p:nvPr userDrawn="1"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CF902B6-BFC6-E4BA-B129-8C61DF4F925B}"/>
              </a:ext>
            </a:extLst>
          </p:cNvPr>
          <p:cNvSpPr txBox="1">
            <a:spLocks/>
          </p:cNvSpPr>
          <p:nvPr userDrawn="1"/>
        </p:nvSpPr>
        <p:spPr>
          <a:xfrm>
            <a:off x="1852678" y="317081"/>
            <a:ext cx="671494" cy="348670"/>
          </a:xfrm>
          <a:prstGeom prst="rect">
            <a:avLst/>
          </a:prstGeom>
          <a:solidFill>
            <a:srgbClr val="42465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Tabs:</a:t>
            </a:r>
            <a:endParaRPr lang="en-BE" sz="1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919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33FF-431A-783A-6535-6EA374C9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5862-E4E0-4114-1538-AE0896A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E5A81-83E3-25A6-A41B-88415BCD5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00A59-455B-8A59-0102-3A522122C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81667-73F8-E5B7-F63E-228B0AE73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‹#›</a:t>
            </a:fld>
            <a:endParaRPr lang="en-B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B7228F-EA46-2AED-C26B-C5EA31303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605E42-6034-561D-7148-0637F4D9D6B5}"/>
              </a:ext>
            </a:extLst>
          </p:cNvPr>
          <p:cNvSpPr txBox="1">
            <a:spLocks/>
          </p:cNvSpPr>
          <p:nvPr userDrawn="1"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9" name="Action Button: Go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19A5BE1-BDE3-D8DD-9A95-A694FAD68480}"/>
              </a:ext>
            </a:extLst>
          </p:cNvPr>
          <p:cNvSpPr/>
          <p:nvPr userDrawn="1"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0" name="Action Button: Go Back or Previous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D61E503-04E2-FB69-5E19-978D1CC380F2}"/>
              </a:ext>
            </a:extLst>
          </p:cNvPr>
          <p:cNvSpPr/>
          <p:nvPr userDrawn="1"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Action Button: Go Home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A64E4BB-D09B-88F6-FD98-7D11BACC9896}"/>
              </a:ext>
            </a:extLst>
          </p:cNvPr>
          <p:cNvSpPr/>
          <p:nvPr userDrawn="1"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Action Button: Return 11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9A26462D-8655-6C31-34D2-A14F5F5B9AA1}"/>
              </a:ext>
            </a:extLst>
          </p:cNvPr>
          <p:cNvSpPr/>
          <p:nvPr userDrawn="1"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EA7D80-9DA7-D8C0-F1B7-45980F5340D3}"/>
              </a:ext>
            </a:extLst>
          </p:cNvPr>
          <p:cNvSpPr txBox="1">
            <a:spLocks/>
          </p:cNvSpPr>
          <p:nvPr userDrawn="1"/>
        </p:nvSpPr>
        <p:spPr>
          <a:xfrm>
            <a:off x="1852678" y="317081"/>
            <a:ext cx="671494" cy="348670"/>
          </a:xfrm>
          <a:prstGeom prst="rect">
            <a:avLst/>
          </a:prstGeom>
          <a:solidFill>
            <a:srgbClr val="42465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Tabs:</a:t>
            </a:r>
            <a:endParaRPr lang="en-BE" sz="1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0381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3D4C-5959-60DC-FD00-49AA0C88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2CC06-3B01-1E77-CEF3-A385A581F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A6591-56E1-9694-8BEF-88935628B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4B566F-BAF0-D033-D2DE-DB4CB5881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BA877-9F17-1539-B4F8-F0D72BCB34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957E3-9FE8-EEC7-6509-F7B87BD5F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D5CB07-A713-22B6-FDF4-6C1EBFC3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‹#›</a:t>
            </a:fld>
            <a:endParaRPr lang="en-BE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6DE4302-72EB-4A64-DACC-B6A73156C5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ED3D3E-CC6D-46A8-40F0-41AA6E14BEF1}"/>
              </a:ext>
            </a:extLst>
          </p:cNvPr>
          <p:cNvSpPr txBox="1">
            <a:spLocks/>
          </p:cNvSpPr>
          <p:nvPr userDrawn="1"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CA40C5-953A-4DCA-04D9-33D7076AE80E}"/>
              </a:ext>
            </a:extLst>
          </p:cNvPr>
          <p:cNvSpPr/>
          <p:nvPr userDrawn="1"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E2470C2-3EAE-6B1B-2814-559F2BF0AB5F}"/>
              </a:ext>
            </a:extLst>
          </p:cNvPr>
          <p:cNvSpPr/>
          <p:nvPr userDrawn="1"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Action Button: Go Home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E4C6352-7070-CDA8-088B-8F685A98FDE7}"/>
              </a:ext>
            </a:extLst>
          </p:cNvPr>
          <p:cNvSpPr/>
          <p:nvPr userDrawn="1"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Action Button: Return 1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6E702FC4-D475-BE88-F0A3-E496095095A2}"/>
              </a:ext>
            </a:extLst>
          </p:cNvPr>
          <p:cNvSpPr/>
          <p:nvPr userDrawn="1"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C31F1-CC25-3CCA-D9C9-E292E15E48BA}"/>
              </a:ext>
            </a:extLst>
          </p:cNvPr>
          <p:cNvSpPr txBox="1">
            <a:spLocks/>
          </p:cNvSpPr>
          <p:nvPr userDrawn="1"/>
        </p:nvSpPr>
        <p:spPr>
          <a:xfrm>
            <a:off x="1852678" y="317081"/>
            <a:ext cx="671494" cy="348670"/>
          </a:xfrm>
          <a:prstGeom prst="rect">
            <a:avLst/>
          </a:prstGeom>
          <a:solidFill>
            <a:srgbClr val="42465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Tabs:</a:t>
            </a:r>
            <a:endParaRPr lang="en-BE" sz="1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8074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0DEBB-C30F-E236-13E2-595CD8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D5A35-DFB3-954B-501F-2B491F3B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3EDF6-727F-1E51-0046-33FB0467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‹#›</a:t>
            </a:fld>
            <a:endParaRPr lang="en-B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0650D7-55FC-7DE3-CDA5-7228A950B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405D31-5E19-FB05-745E-5D080688B051}"/>
              </a:ext>
            </a:extLst>
          </p:cNvPr>
          <p:cNvSpPr txBox="1">
            <a:spLocks/>
          </p:cNvSpPr>
          <p:nvPr userDrawn="1"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9F9A4D1-E80A-60D0-0481-ED4FE50B998D}"/>
              </a:ext>
            </a:extLst>
          </p:cNvPr>
          <p:cNvSpPr/>
          <p:nvPr userDrawn="1"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313F862-E867-0748-A150-262291AA7F8B}"/>
              </a:ext>
            </a:extLst>
          </p:cNvPr>
          <p:cNvSpPr/>
          <p:nvPr userDrawn="1"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A650B4F-5E96-F1DA-4E89-E83536D2080D}"/>
              </a:ext>
            </a:extLst>
          </p:cNvPr>
          <p:cNvSpPr/>
          <p:nvPr userDrawn="1"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Action Button: Return 9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86F6805-9CA0-E97A-A2E3-7FB775939F35}"/>
              </a:ext>
            </a:extLst>
          </p:cNvPr>
          <p:cNvSpPr/>
          <p:nvPr userDrawn="1"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1548D-7165-C3BC-CBCD-7E738E09C95C}"/>
              </a:ext>
            </a:extLst>
          </p:cNvPr>
          <p:cNvSpPr txBox="1">
            <a:spLocks/>
          </p:cNvSpPr>
          <p:nvPr userDrawn="1"/>
        </p:nvSpPr>
        <p:spPr>
          <a:xfrm>
            <a:off x="1852678" y="317081"/>
            <a:ext cx="671494" cy="348670"/>
          </a:xfrm>
          <a:prstGeom prst="rect">
            <a:avLst/>
          </a:prstGeom>
          <a:solidFill>
            <a:srgbClr val="42465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Tabs:</a:t>
            </a:r>
            <a:endParaRPr lang="en-BE" sz="1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1529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F73CBC-C191-2146-99D6-419AA633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0CEAC-CD6B-4BE3-7482-0593F314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‹#›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A8606-AA7A-7ED8-84D3-6810C2C51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8965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CB701-94AD-0907-1C37-E4FF39E2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288B2-F22E-FFD7-2B97-84EE345B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03ACE-65CA-FA30-396C-BA670B593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4EB42-F7E0-CBCE-29AC-95A22ACA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DA2D2-2731-0435-174C-4F01D2B8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‹#›</a:t>
            </a:fld>
            <a:endParaRPr lang="en-B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4EB70B-CB01-24B1-6522-2B118F318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F2202F-5068-F6B4-7680-EE830419073A}"/>
              </a:ext>
            </a:extLst>
          </p:cNvPr>
          <p:cNvSpPr txBox="1">
            <a:spLocks/>
          </p:cNvSpPr>
          <p:nvPr userDrawn="1"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9" name="Action Button: Go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7802771-C7D0-2EDD-27D5-1AE610131063}"/>
              </a:ext>
            </a:extLst>
          </p:cNvPr>
          <p:cNvSpPr/>
          <p:nvPr userDrawn="1"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0" name="Action Button: Go Back or Previous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319FC46-20F3-28A0-E3FA-F616FC5E35DA}"/>
              </a:ext>
            </a:extLst>
          </p:cNvPr>
          <p:cNvSpPr/>
          <p:nvPr userDrawn="1"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Action Button: Go Home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C3A1B64-3C18-9CDF-48BE-2CBE0528B6C6}"/>
              </a:ext>
            </a:extLst>
          </p:cNvPr>
          <p:cNvSpPr/>
          <p:nvPr userDrawn="1"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Action Button: Return 11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10412F0-6B60-1A99-E0E7-A44AE1877F7E}"/>
              </a:ext>
            </a:extLst>
          </p:cNvPr>
          <p:cNvSpPr/>
          <p:nvPr userDrawn="1"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97C6DD-685B-84C1-C5D7-CBF5E99E47C6}"/>
              </a:ext>
            </a:extLst>
          </p:cNvPr>
          <p:cNvSpPr txBox="1">
            <a:spLocks/>
          </p:cNvSpPr>
          <p:nvPr userDrawn="1"/>
        </p:nvSpPr>
        <p:spPr>
          <a:xfrm>
            <a:off x="1852678" y="317081"/>
            <a:ext cx="671494" cy="348670"/>
          </a:xfrm>
          <a:prstGeom prst="rect">
            <a:avLst/>
          </a:prstGeom>
          <a:solidFill>
            <a:srgbClr val="42465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Tabs:</a:t>
            </a:r>
            <a:endParaRPr lang="en-BE" sz="1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3783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CF9E-8005-F89C-D851-4EDE330BE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AE32F-0491-BC05-80E7-7E88D4B9A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B05CC-002B-A816-1C67-E97549E1A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7F870-69A4-C358-BB97-7F77CA21D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4C6B0-EFFE-F87C-F4C3-29EDB19B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‹#›</a:t>
            </a:fld>
            <a:endParaRPr lang="en-B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80A16E-26DE-198C-22DA-34BB7A5DB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710205-8F7F-2BA6-765C-23BDDE52933C}"/>
              </a:ext>
            </a:extLst>
          </p:cNvPr>
          <p:cNvSpPr txBox="1">
            <a:spLocks/>
          </p:cNvSpPr>
          <p:nvPr userDrawn="1"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9" name="Action Button: Go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D9A9303-FD93-1AFB-1455-E4D31FA48DA6}"/>
              </a:ext>
            </a:extLst>
          </p:cNvPr>
          <p:cNvSpPr/>
          <p:nvPr userDrawn="1"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0" name="Action Button: Go Back or Previous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5EF1F89-B7B5-CBA5-EF97-E6F119D75A42}"/>
              </a:ext>
            </a:extLst>
          </p:cNvPr>
          <p:cNvSpPr/>
          <p:nvPr userDrawn="1"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Action Button: Go Home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50A09C2-E3E3-E26D-6CBC-DF474A8FBE24}"/>
              </a:ext>
            </a:extLst>
          </p:cNvPr>
          <p:cNvSpPr/>
          <p:nvPr userDrawn="1"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Action Button: Return 11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E1D97E1-36D4-37BE-423F-59D2ACDFADAD}"/>
              </a:ext>
            </a:extLst>
          </p:cNvPr>
          <p:cNvSpPr/>
          <p:nvPr userDrawn="1"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A48D346-ADE2-21B9-8925-3FCD606F9736}"/>
              </a:ext>
            </a:extLst>
          </p:cNvPr>
          <p:cNvSpPr txBox="1">
            <a:spLocks/>
          </p:cNvSpPr>
          <p:nvPr userDrawn="1"/>
        </p:nvSpPr>
        <p:spPr>
          <a:xfrm>
            <a:off x="1852678" y="317081"/>
            <a:ext cx="671494" cy="348670"/>
          </a:xfrm>
          <a:prstGeom prst="rect">
            <a:avLst/>
          </a:prstGeom>
          <a:solidFill>
            <a:srgbClr val="42465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Tabs:</a:t>
            </a:r>
            <a:endParaRPr lang="en-BE" sz="1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382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961EF-B26D-FD73-41BE-40CA38F5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39D7E-7C5E-519B-15C8-C73D48F20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131C-64E8-F8D7-57C0-6389EFEBC2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659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8993F-FC83-9E30-82F2-FAFE6B982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en-US" dirty="0"/>
              <a:t>Slide </a:t>
            </a:r>
            <a:fld id="{6EAB6106-9CE0-4D5E-B168-183CC55F7C5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FBBCDA6-2F36-3CBF-4ACE-8138DA8D1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fr-FR"/>
              <a:t>Presenter: Jayson Pinza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1371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42465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ssistant" pitchFamily="2" charset="-79"/>
          <a:ea typeface="+mj-ea"/>
          <a:cs typeface="Assistant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24651"/>
          </a:solidFill>
          <a:latin typeface="Assistant" pitchFamily="2" charset="-79"/>
          <a:ea typeface="+mn-ea"/>
          <a:cs typeface="Assistant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24651"/>
          </a:solidFill>
          <a:latin typeface="Assistant" pitchFamily="2" charset="-79"/>
          <a:ea typeface="+mn-ea"/>
          <a:cs typeface="Assistant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24651"/>
          </a:solidFill>
          <a:latin typeface="Assistant" pitchFamily="2" charset="-79"/>
          <a:ea typeface="+mn-ea"/>
          <a:cs typeface="Assistant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24651"/>
          </a:solidFill>
          <a:latin typeface="Assistant" pitchFamily="2" charset="-79"/>
          <a:ea typeface="+mn-ea"/>
          <a:cs typeface="Assistant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24651"/>
          </a:solidFill>
          <a:latin typeface="Assistant" pitchFamily="2" charset="-79"/>
          <a:ea typeface="+mn-ea"/>
          <a:cs typeface="Assistant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.jpe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slide" Target="slide26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slide" Target="slide4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4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3.xml"/><Relationship Id="rId5" Type="http://schemas.openxmlformats.org/officeDocument/2006/relationships/slide" Target="slide26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4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slide" Target="slide4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4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slide" Target="slide4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3.xml"/><Relationship Id="rId5" Type="http://schemas.openxmlformats.org/officeDocument/2006/relationships/slide" Target="slide26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3.xml"/><Relationship Id="rId5" Type="http://schemas.openxmlformats.org/officeDocument/2006/relationships/slide" Target="slide26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3.xml"/><Relationship Id="rId5" Type="http://schemas.openxmlformats.org/officeDocument/2006/relationships/slide" Target="slide26.xml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2.png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image" Target="../media/image23.png"/><Relationship Id="rId9" Type="http://schemas.openxmlformats.org/officeDocument/2006/relationships/slide" Target="slide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3.xml"/><Relationship Id="rId5" Type="http://schemas.openxmlformats.org/officeDocument/2006/relationships/slide" Target="slide26.xml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4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43.xml"/><Relationship Id="rId4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4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4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4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.jpeg"/><Relationship Id="rId7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slide" Target="slide10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slide" Target="slide4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slide" Target="slide4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slide" Target="slide4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slide" Target="slide43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10.png"/><Relationship Id="rId5" Type="http://schemas.openxmlformats.org/officeDocument/2006/relationships/slide" Target="slide26.xml"/><Relationship Id="rId15" Type="http://schemas.openxmlformats.org/officeDocument/2006/relationships/image" Target="../media/image14.png"/><Relationship Id="rId10" Type="http://schemas.openxmlformats.org/officeDocument/2006/relationships/image" Target="../media/image9.tiff"/><Relationship Id="rId4" Type="http://schemas.openxmlformats.org/officeDocument/2006/relationships/image" Target="../media/image7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slide" Target="slide4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4.jpeg"/><Relationship Id="rId7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slide" Target="slide4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.jpeg"/><Relationship Id="rId7" Type="http://schemas.openxmlformats.org/officeDocument/2006/relationships/slide" Target="slide3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slide" Target="slide43.xml"/><Relationship Id="rId5" Type="http://schemas.openxmlformats.org/officeDocument/2006/relationships/image" Target="../media/image6.png"/><Relationship Id="rId10" Type="http://schemas.openxmlformats.org/officeDocument/2006/relationships/slide" Target="slide26.xml"/><Relationship Id="rId4" Type="http://schemas.openxmlformats.org/officeDocument/2006/relationships/image" Target="../media/image5.jpeg"/><Relationship Id="rId9" Type="http://schemas.openxmlformats.org/officeDocument/2006/relationships/slide" Target="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3.xml"/><Relationship Id="rId5" Type="http://schemas.openxmlformats.org/officeDocument/2006/relationships/slide" Target="slide26.xml"/><Relationship Id="rId4" Type="http://schemas.openxmlformats.org/officeDocument/2006/relationships/slide" Target="sl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4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9.png"/><Relationship Id="rId7" Type="http://schemas.openxmlformats.org/officeDocument/2006/relationships/slide" Target="slide2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9.png"/><Relationship Id="rId7" Type="http://schemas.openxmlformats.org/officeDocument/2006/relationships/slide" Target="slide2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7" Type="http://schemas.openxmlformats.org/officeDocument/2006/relationships/slide" Target="slide4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43.xml"/><Relationship Id="rId4" Type="http://schemas.openxmlformats.org/officeDocument/2006/relationships/slide" Target="slide2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4.jpeg"/><Relationship Id="rId7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slide" Target="slide43.xml"/><Relationship Id="rId4" Type="http://schemas.openxmlformats.org/officeDocument/2006/relationships/image" Target="../media/image5.jpeg"/><Relationship Id="rId9" Type="http://schemas.openxmlformats.org/officeDocument/2006/relationships/slide" Target="slide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.jpeg"/><Relationship Id="rId7" Type="http://schemas.openxmlformats.org/officeDocument/2006/relationships/slide" Target="slide4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26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.jpeg"/><Relationship Id="rId7" Type="http://schemas.openxmlformats.org/officeDocument/2006/relationships/slide" Target="slide1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slide" Target="slide43.xml"/><Relationship Id="rId5" Type="http://schemas.openxmlformats.org/officeDocument/2006/relationships/image" Target="../media/image6.png"/><Relationship Id="rId10" Type="http://schemas.openxmlformats.org/officeDocument/2006/relationships/slide" Target="slide26.xml"/><Relationship Id="rId4" Type="http://schemas.openxmlformats.org/officeDocument/2006/relationships/image" Target="../media/image5.jpeg"/><Relationship Id="rId9" Type="http://schemas.openxmlformats.org/officeDocument/2006/relationships/slide" Target="slide1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4.jpeg"/><Relationship Id="rId7" Type="http://schemas.openxmlformats.org/officeDocument/2006/relationships/slide" Target="slide19.xml"/><Relationship Id="rId12" Type="http://schemas.openxmlformats.org/officeDocument/2006/relationships/slide" Target="slide4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slide" Target="slide26.xml"/><Relationship Id="rId5" Type="http://schemas.openxmlformats.org/officeDocument/2006/relationships/image" Target="../media/image6.png"/><Relationship Id="rId10" Type="http://schemas.openxmlformats.org/officeDocument/2006/relationships/slide" Target="slide10.xml"/><Relationship Id="rId4" Type="http://schemas.openxmlformats.org/officeDocument/2006/relationships/image" Target="../media/image5.jpeg"/><Relationship Id="rId9" Type="http://schemas.openxmlformats.org/officeDocument/2006/relationships/slide" Target="slid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4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.jpeg"/><Relationship Id="rId7" Type="http://schemas.openxmlformats.org/officeDocument/2006/relationships/slide" Target="slide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26.xml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4.jpeg"/><Relationship Id="rId7" Type="http://schemas.openxmlformats.org/officeDocument/2006/relationships/slide" Target="slide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slide" Target="slide2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4.jpeg"/><Relationship Id="rId7" Type="http://schemas.openxmlformats.org/officeDocument/2006/relationships/slide" Target="slide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slide" Target="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231B8-3E5B-F551-0DA8-05044232F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ddle in a field&#10;&#10;AI-generated content may be incorrect.">
            <a:extLst>
              <a:ext uri="{FF2B5EF4-FFF2-40B4-BE49-F238E27FC236}">
                <a16:creationId xmlns:a16="http://schemas.microsoft.com/office/drawing/2014/main" id="{B51310D5-CE69-DCE9-9CA6-0E17E475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t="19349" r="21061" b="37352"/>
          <a:stretch/>
        </p:blipFill>
        <p:spPr>
          <a:xfrm>
            <a:off x="-936370" y="1"/>
            <a:ext cx="13686866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EB6BB-F143-9F83-9695-ED17539D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EAB6106-9CE0-4D5E-B168-183CC55F7C5F}" type="slidenum">
              <a:rPr lang="en-BE" smtClean="0"/>
              <a:t>1</a:t>
            </a:fld>
            <a:endParaRPr lang="en-B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9240AF-878A-ABE6-B8AE-19BB29F7D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A79F9-2D99-5E51-E6DD-6E351939AEC2}"/>
              </a:ext>
            </a:extLst>
          </p:cNvPr>
          <p:cNvSpPr/>
          <p:nvPr/>
        </p:nvSpPr>
        <p:spPr>
          <a:xfrm>
            <a:off x="91854" y="4745955"/>
            <a:ext cx="11960579" cy="302222"/>
          </a:xfrm>
          <a:prstGeom prst="rect">
            <a:avLst/>
          </a:prstGeom>
          <a:solidFill>
            <a:srgbClr val="625834"/>
          </a:solidFill>
          <a:effectLst>
            <a:glow rad="101600">
              <a:srgbClr val="EEEEBB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ssistant" pitchFamily="2" charset="-79"/>
                <a:cs typeface="Assistant" pitchFamily="2" charset="-79"/>
              </a:rPr>
              <a:t>Compact Soil (Barrier for Water Flow)</a:t>
            </a:r>
            <a:endParaRPr lang="en-BE" b="1" dirty="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D2176BAF-6890-2161-15BA-EB0C6B96A5BB}"/>
              </a:ext>
            </a:extLst>
          </p:cNvPr>
          <p:cNvSpPr txBox="1">
            <a:spLocks/>
          </p:cNvSpPr>
          <p:nvPr/>
        </p:nvSpPr>
        <p:spPr>
          <a:xfrm>
            <a:off x="7329367" y="2681252"/>
            <a:ext cx="4527353" cy="94034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/>
              <a:t>Water puddle in rural areas could be due to compact soil</a:t>
            </a:r>
            <a:endParaRPr lang="en-US" dirty="0"/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0EAC71EC-C685-2892-B2EE-177551EF16A0}"/>
              </a:ext>
            </a:extLst>
          </p:cNvPr>
          <p:cNvSpPr txBox="1">
            <a:spLocks/>
          </p:cNvSpPr>
          <p:nvPr/>
        </p:nvSpPr>
        <p:spPr>
          <a:xfrm>
            <a:off x="568412" y="1721999"/>
            <a:ext cx="10050058" cy="71128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25834"/>
                </a:solidFill>
                <a:latin typeface="Assistant" pitchFamily="2" charset="-79"/>
                <a:ea typeface="+mj-ea"/>
                <a:cs typeface="Assistant" pitchFamily="2" charset="-79"/>
              </a:defRPr>
            </a:lvl1pPr>
          </a:lstStyle>
          <a:p>
            <a:r>
              <a:rPr lang="en-US" sz="36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de-compaction for more groundwater recharge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C73A5B6-E17E-1B84-B645-9F7CF57C6561}"/>
              </a:ext>
            </a:extLst>
          </p:cNvPr>
          <p:cNvSpPr/>
          <p:nvPr/>
        </p:nvSpPr>
        <p:spPr>
          <a:xfrm>
            <a:off x="5852160" y="5651790"/>
            <a:ext cx="487680" cy="459561"/>
          </a:xfrm>
          <a:prstGeom prst="downArrow">
            <a:avLst/>
          </a:prstGeom>
          <a:solidFill>
            <a:srgbClr val="56CB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7493F-BEDC-0C76-0223-B17E216D86DF}"/>
              </a:ext>
            </a:extLst>
          </p:cNvPr>
          <p:cNvSpPr txBox="1"/>
          <p:nvPr/>
        </p:nvSpPr>
        <p:spPr>
          <a:xfrm>
            <a:off x="6339840" y="5651790"/>
            <a:ext cx="4548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56C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Deep Percolation Leading to Groundwater Recharge?</a:t>
            </a:r>
            <a:endParaRPr lang="en-BE" sz="2400" b="1" dirty="0"/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5C16C8EB-1A25-FF68-7A92-FBCF7EF3C401}"/>
              </a:ext>
            </a:extLst>
          </p:cNvPr>
          <p:cNvSpPr txBox="1">
            <a:spLocks/>
          </p:cNvSpPr>
          <p:nvPr/>
        </p:nvSpPr>
        <p:spPr>
          <a:xfrm>
            <a:off x="655321" y="5221093"/>
            <a:ext cx="4972050" cy="8902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No more puddle.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More infiltration. More recharge!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BE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0F076B4-9A40-3916-1472-874D4D773FD6}"/>
              </a:ext>
            </a:extLst>
          </p:cNvPr>
          <p:cNvSpPr txBox="1">
            <a:spLocks/>
          </p:cNvSpPr>
          <p:nvPr/>
        </p:nvSpPr>
        <p:spPr>
          <a:xfrm>
            <a:off x="8580120" y="6109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82000"/>
                  </a:schemeClr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AB6106-9CE0-4D5E-B168-183CC55F7C5F}" type="slidenum">
              <a:rPr lang="en-BE" smtClean="0"/>
              <a:pPr/>
              <a:t>1</a:t>
            </a:fld>
            <a:endParaRPr lang="en-BE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F0A75BBA-9E69-7A41-80E2-A90181CD5BA4}"/>
              </a:ext>
            </a:extLst>
          </p:cNvPr>
          <p:cNvSpPr txBox="1">
            <a:spLocks/>
          </p:cNvSpPr>
          <p:nvPr/>
        </p:nvSpPr>
        <p:spPr>
          <a:xfrm>
            <a:off x="-767358" y="3272154"/>
            <a:ext cx="13403588" cy="2061611"/>
          </a:xfrm>
          <a:prstGeom prst="rect">
            <a:avLst/>
          </a:prstGeom>
          <a:solidFill>
            <a:srgbClr val="0F72BB">
              <a:alpha val="69804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How much can be recharged? </a:t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Solve using hydrological models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DB1B2A-4577-7EB3-8FB4-D44E9E61BC4A}"/>
              </a:ext>
            </a:extLst>
          </p:cNvPr>
          <p:cNvGrpSpPr>
            <a:grpSpLocks noChangeAspect="1"/>
          </p:cNvGrpSpPr>
          <p:nvPr/>
        </p:nvGrpSpPr>
        <p:grpSpPr>
          <a:xfrm>
            <a:off x="1573530" y="26731"/>
            <a:ext cx="8519292" cy="5503630"/>
            <a:chOff x="-782263" y="899012"/>
            <a:chExt cx="9133988" cy="5900737"/>
          </a:xfrm>
        </p:grpSpPr>
        <p:pic>
          <p:nvPicPr>
            <p:cNvPr id="20" name="Picture 10" descr="Smiley face in a hedge">
              <a:extLst>
                <a:ext uri="{FF2B5EF4-FFF2-40B4-BE49-F238E27FC236}">
                  <a16:creationId xmlns:a16="http://schemas.microsoft.com/office/drawing/2014/main" id="{54B9F80E-5D06-FDEF-18E7-46E34C9E0E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7" b="7007"/>
            <a:stretch/>
          </p:blipFill>
          <p:spPr bwMode="auto">
            <a:xfrm>
              <a:off x="-782263" y="899012"/>
              <a:ext cx="9133988" cy="590073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miley face in a hedge">
              <a:extLst>
                <a:ext uri="{FF2B5EF4-FFF2-40B4-BE49-F238E27FC236}">
                  <a16:creationId xmlns:a16="http://schemas.microsoft.com/office/drawing/2014/main" id="{E8557D4E-3CBD-5355-B960-9FCE8594DE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8" t="58537" r="31175" b="21256"/>
            <a:stretch/>
          </p:blipFill>
          <p:spPr bwMode="auto">
            <a:xfrm rot="10800000">
              <a:off x="2666773" y="4528494"/>
              <a:ext cx="2959100" cy="138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78DEA1C-31BA-E890-6781-F04978DAEE7E}"/>
              </a:ext>
            </a:extLst>
          </p:cNvPr>
          <p:cNvSpPr/>
          <p:nvPr/>
        </p:nvSpPr>
        <p:spPr>
          <a:xfrm>
            <a:off x="6791337" y="571579"/>
            <a:ext cx="3136900" cy="836929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Wait! Are you sure about me…?</a:t>
            </a:r>
            <a:endParaRPr lang="en-BE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E8AC02B-CF0C-67A0-7717-E345A325CF4B}"/>
              </a:ext>
            </a:extLst>
          </p:cNvPr>
          <p:cNvSpPr txBox="1">
            <a:spLocks/>
          </p:cNvSpPr>
          <p:nvPr/>
        </p:nvSpPr>
        <p:spPr>
          <a:xfrm>
            <a:off x="2403565" y="5532531"/>
            <a:ext cx="11283301" cy="128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501C3E3F-281A-56ED-C23A-447AE5D3C2A3}"/>
              </a:ext>
            </a:extLst>
          </p:cNvPr>
          <p:cNvSpPr txBox="1">
            <a:spLocks/>
          </p:cNvSpPr>
          <p:nvPr/>
        </p:nvSpPr>
        <p:spPr>
          <a:xfrm>
            <a:off x="-849634" y="4674626"/>
            <a:ext cx="13403588" cy="2061611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Here, we show:</a:t>
            </a:r>
          </a:p>
          <a:p>
            <a:pPr algn="ctr">
              <a:lnSpc>
                <a:spcPct val="114000"/>
              </a:lnSpc>
            </a:pP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Uncertainties in vegetation can </a:t>
            </a:r>
            <a:b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largely change model outcomes!	</a:t>
            </a:r>
          </a:p>
        </p:txBody>
      </p:sp>
    </p:spTree>
    <p:extLst>
      <p:ext uri="{BB962C8B-B14F-4D97-AF65-F5344CB8AC3E}">
        <p14:creationId xmlns:p14="http://schemas.microsoft.com/office/powerpoint/2010/main" val="373654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/>
      <p:bldP spid="12" grpId="0" animBg="1"/>
      <p:bldP spid="14" grpId="0" animBg="1"/>
      <p:bldP spid="22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3BF5DC-5C95-740C-3FBE-0F886CD9F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5D406F3F-641E-2523-A030-B532AE91A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4407" r="-13" b="-468"/>
          <a:stretch/>
        </p:blipFill>
        <p:spPr>
          <a:xfrm>
            <a:off x="0" y="0"/>
            <a:ext cx="12192000" cy="6994525"/>
          </a:xfrm>
          <a:prstGeom prst="rect">
            <a:avLst/>
          </a:prstGeom>
        </p:spPr>
      </p:pic>
      <p:sp>
        <p:nvSpPr>
          <p:cNvPr id="34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47061957-FE3A-BFDE-9039-5BB9837DCA49}"/>
              </a:ext>
            </a:extLst>
          </p:cNvPr>
          <p:cNvSpPr txBox="1">
            <a:spLocks/>
          </p:cNvSpPr>
          <p:nvPr/>
        </p:nvSpPr>
        <p:spPr>
          <a:xfrm>
            <a:off x="1280163" y="3624764"/>
            <a:ext cx="4345936" cy="60145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16CAFC-DAA1-F381-D11A-14DE74259629}"/>
              </a:ext>
            </a:extLst>
          </p:cNvPr>
          <p:cNvSpPr txBox="1">
            <a:spLocks/>
          </p:cNvSpPr>
          <p:nvPr/>
        </p:nvSpPr>
        <p:spPr>
          <a:xfrm>
            <a:off x="1280165" y="2668003"/>
            <a:ext cx="4345936" cy="601457"/>
          </a:xfrm>
          <a:prstGeom prst="rect">
            <a:avLst/>
          </a:prstGeom>
          <a:solidFill>
            <a:srgbClr val="F7F056"/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rgbClr val="FFFF00">
                <a:alpha val="60000"/>
              </a:srgbClr>
            </a:glow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32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3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2C6E787F-6714-C351-A17D-D69155361E1F}"/>
              </a:ext>
            </a:extLst>
          </p:cNvPr>
          <p:cNvSpPr txBox="1">
            <a:spLocks/>
          </p:cNvSpPr>
          <p:nvPr/>
        </p:nvSpPr>
        <p:spPr>
          <a:xfrm>
            <a:off x="1283465" y="4581525"/>
            <a:ext cx="2796410" cy="648561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3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8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1A496818-1567-C1BB-A644-325633AC3912}"/>
              </a:ext>
            </a:extLst>
          </p:cNvPr>
          <p:cNvSpPr txBox="1">
            <a:spLocks/>
          </p:cNvSpPr>
          <p:nvPr/>
        </p:nvSpPr>
        <p:spPr>
          <a:xfrm>
            <a:off x="1283464" y="1643920"/>
            <a:ext cx="2996436" cy="64856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3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4834F39-8D8A-F05E-0A05-583B7C8C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06C19A-FF10-9E9A-70D3-A45CC8D03817}"/>
              </a:ext>
            </a:extLst>
          </p:cNvPr>
          <p:cNvSpPr txBox="1"/>
          <p:nvPr/>
        </p:nvSpPr>
        <p:spPr>
          <a:xfrm>
            <a:off x="8768749" y="6526537"/>
            <a:ext cx="3443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© US Department of Agriculture (n.d.)</a:t>
            </a:r>
            <a:endParaRPr lang="en-BE" sz="14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709FB-AD99-1F0D-AF3E-F6CB2AAB8DCA}"/>
              </a:ext>
            </a:extLst>
          </p:cNvPr>
          <p:cNvSpPr txBox="1">
            <a:spLocks/>
          </p:cNvSpPr>
          <p:nvPr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2D8581C-251A-D745-8815-8BD41EA36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6106-9CE0-4D5E-B168-183CC55F7C5F}" type="slidenum">
              <a:rPr lang="en-BE" smtClean="0"/>
              <a:t>10</a:t>
            </a:fld>
            <a:endParaRPr lang="en-B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0F2C95-9D90-B4D1-30AA-3911699EABC3}"/>
              </a:ext>
            </a:extLst>
          </p:cNvPr>
          <p:cNvSpPr txBox="1">
            <a:spLocks/>
          </p:cNvSpPr>
          <p:nvPr/>
        </p:nvSpPr>
        <p:spPr>
          <a:xfrm>
            <a:off x="1989867" y="707995"/>
            <a:ext cx="8420958" cy="75827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/>
            <a:r>
              <a:rPr lang="en-US" sz="24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Click next to proceed. </a:t>
            </a:r>
          </a:p>
          <a:p>
            <a:pPr algn="l"/>
            <a:r>
              <a:rPr lang="en-US" sz="24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Otherwise, either click home or the inactive box for other sections </a:t>
            </a:r>
            <a:endParaRPr lang="en-BE" sz="2400" b="0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C752026-4915-F9B3-7615-61383A2EA580}"/>
              </a:ext>
            </a:extLst>
          </p:cNvPr>
          <p:cNvSpPr/>
          <p:nvPr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4" name="Action Button: Go Back or Previous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6599999-E387-7D34-CDF0-4634EA5FC21F}"/>
              </a:ext>
            </a:extLst>
          </p:cNvPr>
          <p:cNvSpPr/>
          <p:nvPr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Action Button: Go Home 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07B6F1A-69FB-0DB4-6C09-ED284BCD49DD}"/>
              </a:ext>
            </a:extLst>
          </p:cNvPr>
          <p:cNvSpPr/>
          <p:nvPr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Action Button: Return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1003BD6-022B-C439-20AA-A53D3CB6C959}"/>
              </a:ext>
            </a:extLst>
          </p:cNvPr>
          <p:cNvSpPr/>
          <p:nvPr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356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Geographic Regions of Belgium">
            <a:extLst>
              <a:ext uri="{FF2B5EF4-FFF2-40B4-BE49-F238E27FC236}">
                <a16:creationId xmlns:a16="http://schemas.microsoft.com/office/drawing/2014/main" id="{823BDAF3-28E3-2E76-6D1E-F6E8C2088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6" r="21146" b="48836"/>
          <a:stretch/>
        </p:blipFill>
        <p:spPr bwMode="auto">
          <a:xfrm>
            <a:off x="-1" y="805070"/>
            <a:ext cx="12192001" cy="605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437B4974-4BDD-5FF2-9E3F-8F20A7F151F3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AC0279-88E0-CDD0-2729-DE24E0D1E3E0}"/>
              </a:ext>
            </a:extLst>
          </p:cNvPr>
          <p:cNvSpPr/>
          <p:nvPr/>
        </p:nvSpPr>
        <p:spPr>
          <a:xfrm>
            <a:off x="996948" y="1561158"/>
            <a:ext cx="11238519" cy="5327655"/>
          </a:xfrm>
          <a:custGeom>
            <a:avLst/>
            <a:gdLst>
              <a:gd name="connsiteX0" fmla="*/ 304800 w 12077700"/>
              <a:gd name="connsiteY0" fmla="*/ 1200150 h 9067800"/>
              <a:gd name="connsiteX1" fmla="*/ 2571750 w 12077700"/>
              <a:gd name="connsiteY1" fmla="*/ 0 h 9067800"/>
              <a:gd name="connsiteX2" fmla="*/ 5619750 w 12077700"/>
              <a:gd name="connsiteY2" fmla="*/ 19050 h 9067800"/>
              <a:gd name="connsiteX3" fmla="*/ 6991350 w 12077700"/>
              <a:gd name="connsiteY3" fmla="*/ 1790700 h 9067800"/>
              <a:gd name="connsiteX4" fmla="*/ 8420100 w 12077700"/>
              <a:gd name="connsiteY4" fmla="*/ 2343150 h 9067800"/>
              <a:gd name="connsiteX5" fmla="*/ 9677400 w 12077700"/>
              <a:gd name="connsiteY5" fmla="*/ 2343150 h 9067800"/>
              <a:gd name="connsiteX6" fmla="*/ 12077700 w 12077700"/>
              <a:gd name="connsiteY6" fmla="*/ 3638550 h 9067800"/>
              <a:gd name="connsiteX7" fmla="*/ 11982450 w 12077700"/>
              <a:gd name="connsiteY7" fmla="*/ 5162550 h 9067800"/>
              <a:gd name="connsiteX8" fmla="*/ 10382250 w 12077700"/>
              <a:gd name="connsiteY8" fmla="*/ 6438900 h 9067800"/>
              <a:gd name="connsiteX9" fmla="*/ 10439400 w 12077700"/>
              <a:gd name="connsiteY9" fmla="*/ 8991600 h 9067800"/>
              <a:gd name="connsiteX10" fmla="*/ 8782050 w 12077700"/>
              <a:gd name="connsiteY10" fmla="*/ 9067800 h 9067800"/>
              <a:gd name="connsiteX11" fmla="*/ 4895850 w 12077700"/>
              <a:gd name="connsiteY11" fmla="*/ 6629400 h 9067800"/>
              <a:gd name="connsiteX12" fmla="*/ 152400 w 12077700"/>
              <a:gd name="connsiteY12" fmla="*/ 2400300 h 9067800"/>
              <a:gd name="connsiteX13" fmla="*/ 0 w 12077700"/>
              <a:gd name="connsiteY13" fmla="*/ 1162050 h 9067800"/>
              <a:gd name="connsiteX0" fmla="*/ 0 w 12077700"/>
              <a:gd name="connsiteY0" fmla="*/ 1200150 h 9067800"/>
              <a:gd name="connsiteX1" fmla="*/ 2571750 w 12077700"/>
              <a:gd name="connsiteY1" fmla="*/ 0 h 9067800"/>
              <a:gd name="connsiteX2" fmla="*/ 5619750 w 12077700"/>
              <a:gd name="connsiteY2" fmla="*/ 19050 h 9067800"/>
              <a:gd name="connsiteX3" fmla="*/ 6991350 w 12077700"/>
              <a:gd name="connsiteY3" fmla="*/ 1790700 h 9067800"/>
              <a:gd name="connsiteX4" fmla="*/ 8420100 w 12077700"/>
              <a:gd name="connsiteY4" fmla="*/ 2343150 h 9067800"/>
              <a:gd name="connsiteX5" fmla="*/ 9677400 w 12077700"/>
              <a:gd name="connsiteY5" fmla="*/ 2343150 h 9067800"/>
              <a:gd name="connsiteX6" fmla="*/ 12077700 w 12077700"/>
              <a:gd name="connsiteY6" fmla="*/ 3638550 h 9067800"/>
              <a:gd name="connsiteX7" fmla="*/ 11982450 w 12077700"/>
              <a:gd name="connsiteY7" fmla="*/ 5162550 h 9067800"/>
              <a:gd name="connsiteX8" fmla="*/ 10382250 w 12077700"/>
              <a:gd name="connsiteY8" fmla="*/ 6438900 h 9067800"/>
              <a:gd name="connsiteX9" fmla="*/ 10439400 w 12077700"/>
              <a:gd name="connsiteY9" fmla="*/ 8991600 h 9067800"/>
              <a:gd name="connsiteX10" fmla="*/ 8782050 w 12077700"/>
              <a:gd name="connsiteY10" fmla="*/ 9067800 h 9067800"/>
              <a:gd name="connsiteX11" fmla="*/ 4895850 w 12077700"/>
              <a:gd name="connsiteY11" fmla="*/ 6629400 h 9067800"/>
              <a:gd name="connsiteX12" fmla="*/ 152400 w 12077700"/>
              <a:gd name="connsiteY12" fmla="*/ 2400300 h 9067800"/>
              <a:gd name="connsiteX13" fmla="*/ 0 w 12077700"/>
              <a:gd name="connsiteY13" fmla="*/ 1162050 h 9067800"/>
              <a:gd name="connsiteX0" fmla="*/ 0 w 12077700"/>
              <a:gd name="connsiteY0" fmla="*/ 1200150 h 9067800"/>
              <a:gd name="connsiteX1" fmla="*/ 2571750 w 12077700"/>
              <a:gd name="connsiteY1" fmla="*/ 0 h 9067800"/>
              <a:gd name="connsiteX2" fmla="*/ 5619750 w 12077700"/>
              <a:gd name="connsiteY2" fmla="*/ 19050 h 9067800"/>
              <a:gd name="connsiteX3" fmla="*/ 6991350 w 12077700"/>
              <a:gd name="connsiteY3" fmla="*/ 1790700 h 9067800"/>
              <a:gd name="connsiteX4" fmla="*/ 8420100 w 12077700"/>
              <a:gd name="connsiteY4" fmla="*/ 2343150 h 9067800"/>
              <a:gd name="connsiteX5" fmla="*/ 9677400 w 12077700"/>
              <a:gd name="connsiteY5" fmla="*/ 2343150 h 9067800"/>
              <a:gd name="connsiteX6" fmla="*/ 12077700 w 12077700"/>
              <a:gd name="connsiteY6" fmla="*/ 3638550 h 9067800"/>
              <a:gd name="connsiteX7" fmla="*/ 11982450 w 12077700"/>
              <a:gd name="connsiteY7" fmla="*/ 5162550 h 9067800"/>
              <a:gd name="connsiteX8" fmla="*/ 10382250 w 12077700"/>
              <a:gd name="connsiteY8" fmla="*/ 6438900 h 9067800"/>
              <a:gd name="connsiteX9" fmla="*/ 10439400 w 12077700"/>
              <a:gd name="connsiteY9" fmla="*/ 8991600 h 9067800"/>
              <a:gd name="connsiteX10" fmla="*/ 8782050 w 12077700"/>
              <a:gd name="connsiteY10" fmla="*/ 9067800 h 9067800"/>
              <a:gd name="connsiteX11" fmla="*/ 2724872 w 12077700"/>
              <a:gd name="connsiteY11" fmla="*/ 4683883 h 9067800"/>
              <a:gd name="connsiteX12" fmla="*/ 152400 w 12077700"/>
              <a:gd name="connsiteY12" fmla="*/ 2400300 h 9067800"/>
              <a:gd name="connsiteX13" fmla="*/ 0 w 12077700"/>
              <a:gd name="connsiteY13" fmla="*/ 1162050 h 9067800"/>
              <a:gd name="connsiteX0" fmla="*/ 0 w 12077700"/>
              <a:gd name="connsiteY0" fmla="*/ 1200150 h 8991600"/>
              <a:gd name="connsiteX1" fmla="*/ 2571750 w 12077700"/>
              <a:gd name="connsiteY1" fmla="*/ 0 h 8991600"/>
              <a:gd name="connsiteX2" fmla="*/ 5619750 w 12077700"/>
              <a:gd name="connsiteY2" fmla="*/ 19050 h 8991600"/>
              <a:gd name="connsiteX3" fmla="*/ 6991350 w 12077700"/>
              <a:gd name="connsiteY3" fmla="*/ 1790700 h 8991600"/>
              <a:gd name="connsiteX4" fmla="*/ 8420100 w 12077700"/>
              <a:gd name="connsiteY4" fmla="*/ 2343150 h 8991600"/>
              <a:gd name="connsiteX5" fmla="*/ 9677400 w 12077700"/>
              <a:gd name="connsiteY5" fmla="*/ 2343150 h 8991600"/>
              <a:gd name="connsiteX6" fmla="*/ 12077700 w 12077700"/>
              <a:gd name="connsiteY6" fmla="*/ 3638550 h 8991600"/>
              <a:gd name="connsiteX7" fmla="*/ 11982450 w 12077700"/>
              <a:gd name="connsiteY7" fmla="*/ 5162550 h 8991600"/>
              <a:gd name="connsiteX8" fmla="*/ 10382250 w 12077700"/>
              <a:gd name="connsiteY8" fmla="*/ 6438900 h 8991600"/>
              <a:gd name="connsiteX9" fmla="*/ 10439400 w 12077700"/>
              <a:gd name="connsiteY9" fmla="*/ 8991600 h 8991600"/>
              <a:gd name="connsiteX10" fmla="*/ 7689647 w 12077700"/>
              <a:gd name="connsiteY10" fmla="*/ 4717408 h 8991600"/>
              <a:gd name="connsiteX11" fmla="*/ 2724872 w 12077700"/>
              <a:gd name="connsiteY11" fmla="*/ 4683883 h 8991600"/>
              <a:gd name="connsiteX12" fmla="*/ 152400 w 12077700"/>
              <a:gd name="connsiteY12" fmla="*/ 2400300 h 8991600"/>
              <a:gd name="connsiteX13" fmla="*/ 0 w 12077700"/>
              <a:gd name="connsiteY13" fmla="*/ 1162050 h 8991600"/>
              <a:gd name="connsiteX0" fmla="*/ 0 w 12077700"/>
              <a:gd name="connsiteY0" fmla="*/ 1200150 h 6438900"/>
              <a:gd name="connsiteX1" fmla="*/ 2571750 w 12077700"/>
              <a:gd name="connsiteY1" fmla="*/ 0 h 6438900"/>
              <a:gd name="connsiteX2" fmla="*/ 5619750 w 12077700"/>
              <a:gd name="connsiteY2" fmla="*/ 19050 h 6438900"/>
              <a:gd name="connsiteX3" fmla="*/ 6991350 w 12077700"/>
              <a:gd name="connsiteY3" fmla="*/ 1790700 h 6438900"/>
              <a:gd name="connsiteX4" fmla="*/ 8420100 w 12077700"/>
              <a:gd name="connsiteY4" fmla="*/ 2343150 h 6438900"/>
              <a:gd name="connsiteX5" fmla="*/ 9677400 w 12077700"/>
              <a:gd name="connsiteY5" fmla="*/ 2343150 h 6438900"/>
              <a:gd name="connsiteX6" fmla="*/ 12077700 w 12077700"/>
              <a:gd name="connsiteY6" fmla="*/ 3638550 h 6438900"/>
              <a:gd name="connsiteX7" fmla="*/ 11982450 w 12077700"/>
              <a:gd name="connsiteY7" fmla="*/ 5162550 h 6438900"/>
              <a:gd name="connsiteX8" fmla="*/ 10382250 w 12077700"/>
              <a:gd name="connsiteY8" fmla="*/ 6438900 h 6438900"/>
              <a:gd name="connsiteX9" fmla="*/ 9319341 w 12077700"/>
              <a:gd name="connsiteY9" fmla="*/ 4695250 h 6438900"/>
              <a:gd name="connsiteX10" fmla="*/ 7689647 w 12077700"/>
              <a:gd name="connsiteY10" fmla="*/ 4717408 h 6438900"/>
              <a:gd name="connsiteX11" fmla="*/ 2724872 w 12077700"/>
              <a:gd name="connsiteY11" fmla="*/ 4683883 h 6438900"/>
              <a:gd name="connsiteX12" fmla="*/ 152400 w 12077700"/>
              <a:gd name="connsiteY12" fmla="*/ 2400300 h 6438900"/>
              <a:gd name="connsiteX13" fmla="*/ 0 w 12077700"/>
              <a:gd name="connsiteY13" fmla="*/ 1162050 h 6438900"/>
              <a:gd name="connsiteX0" fmla="*/ 0 w 12077700"/>
              <a:gd name="connsiteY0" fmla="*/ 1200150 h 5162550"/>
              <a:gd name="connsiteX1" fmla="*/ 2571750 w 12077700"/>
              <a:gd name="connsiteY1" fmla="*/ 0 h 5162550"/>
              <a:gd name="connsiteX2" fmla="*/ 5619750 w 12077700"/>
              <a:gd name="connsiteY2" fmla="*/ 19050 h 5162550"/>
              <a:gd name="connsiteX3" fmla="*/ 6991350 w 12077700"/>
              <a:gd name="connsiteY3" fmla="*/ 1790700 h 5162550"/>
              <a:gd name="connsiteX4" fmla="*/ 8420100 w 12077700"/>
              <a:gd name="connsiteY4" fmla="*/ 2343150 h 5162550"/>
              <a:gd name="connsiteX5" fmla="*/ 9677400 w 12077700"/>
              <a:gd name="connsiteY5" fmla="*/ 2343150 h 5162550"/>
              <a:gd name="connsiteX6" fmla="*/ 12077700 w 12077700"/>
              <a:gd name="connsiteY6" fmla="*/ 3638550 h 5162550"/>
              <a:gd name="connsiteX7" fmla="*/ 11982450 w 12077700"/>
              <a:gd name="connsiteY7" fmla="*/ 5162550 h 5162550"/>
              <a:gd name="connsiteX8" fmla="*/ 10174832 w 12077700"/>
              <a:gd name="connsiteY8" fmla="*/ 4723062 h 5162550"/>
              <a:gd name="connsiteX9" fmla="*/ 9319341 w 12077700"/>
              <a:gd name="connsiteY9" fmla="*/ 4695250 h 5162550"/>
              <a:gd name="connsiteX10" fmla="*/ 7689647 w 12077700"/>
              <a:gd name="connsiteY10" fmla="*/ 4717408 h 5162550"/>
              <a:gd name="connsiteX11" fmla="*/ 2724872 w 12077700"/>
              <a:gd name="connsiteY11" fmla="*/ 4683883 h 5162550"/>
              <a:gd name="connsiteX12" fmla="*/ 152400 w 12077700"/>
              <a:gd name="connsiteY12" fmla="*/ 2400300 h 5162550"/>
              <a:gd name="connsiteX13" fmla="*/ 0 w 12077700"/>
              <a:gd name="connsiteY13" fmla="*/ 1162050 h 5162550"/>
              <a:gd name="connsiteX0" fmla="*/ 0 w 11982450"/>
              <a:gd name="connsiteY0" fmla="*/ 1200150 h 5162550"/>
              <a:gd name="connsiteX1" fmla="*/ 2571750 w 11982450"/>
              <a:gd name="connsiteY1" fmla="*/ 0 h 5162550"/>
              <a:gd name="connsiteX2" fmla="*/ 5619750 w 11982450"/>
              <a:gd name="connsiteY2" fmla="*/ 19050 h 5162550"/>
              <a:gd name="connsiteX3" fmla="*/ 6991350 w 11982450"/>
              <a:gd name="connsiteY3" fmla="*/ 1790700 h 5162550"/>
              <a:gd name="connsiteX4" fmla="*/ 8420100 w 11982450"/>
              <a:gd name="connsiteY4" fmla="*/ 2343150 h 5162550"/>
              <a:gd name="connsiteX5" fmla="*/ 9677400 w 11982450"/>
              <a:gd name="connsiteY5" fmla="*/ 2343150 h 5162550"/>
              <a:gd name="connsiteX6" fmla="*/ 10307731 w 11982450"/>
              <a:gd name="connsiteY6" fmla="*/ 3300787 h 5162550"/>
              <a:gd name="connsiteX7" fmla="*/ 11982450 w 11982450"/>
              <a:gd name="connsiteY7" fmla="*/ 5162550 h 5162550"/>
              <a:gd name="connsiteX8" fmla="*/ 10174832 w 11982450"/>
              <a:gd name="connsiteY8" fmla="*/ 4723062 h 5162550"/>
              <a:gd name="connsiteX9" fmla="*/ 9319341 w 11982450"/>
              <a:gd name="connsiteY9" fmla="*/ 4695250 h 5162550"/>
              <a:gd name="connsiteX10" fmla="*/ 7689647 w 11982450"/>
              <a:gd name="connsiteY10" fmla="*/ 4717408 h 5162550"/>
              <a:gd name="connsiteX11" fmla="*/ 2724872 w 11982450"/>
              <a:gd name="connsiteY11" fmla="*/ 4683883 h 5162550"/>
              <a:gd name="connsiteX12" fmla="*/ 152400 w 11982450"/>
              <a:gd name="connsiteY12" fmla="*/ 2400300 h 5162550"/>
              <a:gd name="connsiteX13" fmla="*/ 0 w 11982450"/>
              <a:gd name="connsiteY13" fmla="*/ 1162050 h 5162550"/>
              <a:gd name="connsiteX0" fmla="*/ 0 w 11982450"/>
              <a:gd name="connsiteY0" fmla="*/ 1200150 h 5162550"/>
              <a:gd name="connsiteX1" fmla="*/ 2571750 w 11982450"/>
              <a:gd name="connsiteY1" fmla="*/ 0 h 5162550"/>
              <a:gd name="connsiteX2" fmla="*/ 5619750 w 11982450"/>
              <a:gd name="connsiteY2" fmla="*/ 19050 h 5162550"/>
              <a:gd name="connsiteX3" fmla="*/ 6991350 w 11982450"/>
              <a:gd name="connsiteY3" fmla="*/ 1790700 h 5162550"/>
              <a:gd name="connsiteX4" fmla="*/ 8420100 w 11982450"/>
              <a:gd name="connsiteY4" fmla="*/ 2343150 h 5162550"/>
              <a:gd name="connsiteX5" fmla="*/ 9677400 w 11982450"/>
              <a:gd name="connsiteY5" fmla="*/ 2343150 h 5162550"/>
              <a:gd name="connsiteX6" fmla="*/ 10307731 w 11982450"/>
              <a:gd name="connsiteY6" fmla="*/ 3300787 h 5162550"/>
              <a:gd name="connsiteX7" fmla="*/ 11982450 w 11982450"/>
              <a:gd name="connsiteY7" fmla="*/ 5162550 h 5162550"/>
              <a:gd name="connsiteX8" fmla="*/ 10185389 w 11982450"/>
              <a:gd name="connsiteY8" fmla="*/ 4236388 h 5162550"/>
              <a:gd name="connsiteX9" fmla="*/ 10174832 w 11982450"/>
              <a:gd name="connsiteY9" fmla="*/ 4723062 h 5162550"/>
              <a:gd name="connsiteX10" fmla="*/ 9319341 w 11982450"/>
              <a:gd name="connsiteY10" fmla="*/ 4695250 h 5162550"/>
              <a:gd name="connsiteX11" fmla="*/ 7689647 w 11982450"/>
              <a:gd name="connsiteY11" fmla="*/ 4717408 h 5162550"/>
              <a:gd name="connsiteX12" fmla="*/ 2724872 w 11982450"/>
              <a:gd name="connsiteY12" fmla="*/ 4683883 h 5162550"/>
              <a:gd name="connsiteX13" fmla="*/ 152400 w 11982450"/>
              <a:gd name="connsiteY13" fmla="*/ 2400300 h 5162550"/>
              <a:gd name="connsiteX14" fmla="*/ 0 w 11982450"/>
              <a:gd name="connsiteY14" fmla="*/ 1162050 h 5162550"/>
              <a:gd name="connsiteX0" fmla="*/ 0 w 10307731"/>
              <a:gd name="connsiteY0" fmla="*/ 1200150 h 4723062"/>
              <a:gd name="connsiteX1" fmla="*/ 2571750 w 10307731"/>
              <a:gd name="connsiteY1" fmla="*/ 0 h 4723062"/>
              <a:gd name="connsiteX2" fmla="*/ 5619750 w 10307731"/>
              <a:gd name="connsiteY2" fmla="*/ 19050 h 4723062"/>
              <a:gd name="connsiteX3" fmla="*/ 6991350 w 10307731"/>
              <a:gd name="connsiteY3" fmla="*/ 1790700 h 4723062"/>
              <a:gd name="connsiteX4" fmla="*/ 8420100 w 10307731"/>
              <a:gd name="connsiteY4" fmla="*/ 2343150 h 4723062"/>
              <a:gd name="connsiteX5" fmla="*/ 9677400 w 10307731"/>
              <a:gd name="connsiteY5" fmla="*/ 2343150 h 4723062"/>
              <a:gd name="connsiteX6" fmla="*/ 10307731 w 10307731"/>
              <a:gd name="connsiteY6" fmla="*/ 3300787 h 4723062"/>
              <a:gd name="connsiteX7" fmla="*/ 10170997 w 10307731"/>
              <a:gd name="connsiteY7" fmla="*/ 4095218 h 4723062"/>
              <a:gd name="connsiteX8" fmla="*/ 10185389 w 10307731"/>
              <a:gd name="connsiteY8" fmla="*/ 4236388 h 4723062"/>
              <a:gd name="connsiteX9" fmla="*/ 10174832 w 10307731"/>
              <a:gd name="connsiteY9" fmla="*/ 4723062 h 4723062"/>
              <a:gd name="connsiteX10" fmla="*/ 9319341 w 10307731"/>
              <a:gd name="connsiteY10" fmla="*/ 4695250 h 4723062"/>
              <a:gd name="connsiteX11" fmla="*/ 7689647 w 10307731"/>
              <a:gd name="connsiteY11" fmla="*/ 4717408 h 4723062"/>
              <a:gd name="connsiteX12" fmla="*/ 2724872 w 10307731"/>
              <a:gd name="connsiteY12" fmla="*/ 4683883 h 4723062"/>
              <a:gd name="connsiteX13" fmla="*/ 152400 w 10307731"/>
              <a:gd name="connsiteY13" fmla="*/ 2400300 h 4723062"/>
              <a:gd name="connsiteX14" fmla="*/ 0 w 10307731"/>
              <a:gd name="connsiteY14" fmla="*/ 1162050 h 4723062"/>
              <a:gd name="connsiteX0" fmla="*/ 0 w 10197174"/>
              <a:gd name="connsiteY0" fmla="*/ 1200150 h 4723062"/>
              <a:gd name="connsiteX1" fmla="*/ 2571750 w 10197174"/>
              <a:gd name="connsiteY1" fmla="*/ 0 h 4723062"/>
              <a:gd name="connsiteX2" fmla="*/ 5619750 w 10197174"/>
              <a:gd name="connsiteY2" fmla="*/ 19050 h 4723062"/>
              <a:gd name="connsiteX3" fmla="*/ 6991350 w 10197174"/>
              <a:gd name="connsiteY3" fmla="*/ 1790700 h 4723062"/>
              <a:gd name="connsiteX4" fmla="*/ 8420100 w 10197174"/>
              <a:gd name="connsiteY4" fmla="*/ 2343150 h 4723062"/>
              <a:gd name="connsiteX5" fmla="*/ 9677400 w 10197174"/>
              <a:gd name="connsiteY5" fmla="*/ 2343150 h 4723062"/>
              <a:gd name="connsiteX6" fmla="*/ 10086485 w 10197174"/>
              <a:gd name="connsiteY6" fmla="*/ 3300788 h 4723062"/>
              <a:gd name="connsiteX7" fmla="*/ 10170997 w 10197174"/>
              <a:gd name="connsiteY7" fmla="*/ 4095218 h 4723062"/>
              <a:gd name="connsiteX8" fmla="*/ 10185389 w 10197174"/>
              <a:gd name="connsiteY8" fmla="*/ 4236388 h 4723062"/>
              <a:gd name="connsiteX9" fmla="*/ 10174832 w 10197174"/>
              <a:gd name="connsiteY9" fmla="*/ 4723062 h 4723062"/>
              <a:gd name="connsiteX10" fmla="*/ 9319341 w 10197174"/>
              <a:gd name="connsiteY10" fmla="*/ 4695250 h 4723062"/>
              <a:gd name="connsiteX11" fmla="*/ 7689647 w 10197174"/>
              <a:gd name="connsiteY11" fmla="*/ 4717408 h 4723062"/>
              <a:gd name="connsiteX12" fmla="*/ 2724872 w 10197174"/>
              <a:gd name="connsiteY12" fmla="*/ 4683883 h 4723062"/>
              <a:gd name="connsiteX13" fmla="*/ 152400 w 10197174"/>
              <a:gd name="connsiteY13" fmla="*/ 2400300 h 4723062"/>
              <a:gd name="connsiteX14" fmla="*/ 0 w 10197174"/>
              <a:gd name="connsiteY14" fmla="*/ 1162050 h 472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97174" h="4723062">
                <a:moveTo>
                  <a:pt x="0" y="1200150"/>
                </a:moveTo>
                <a:lnTo>
                  <a:pt x="2571750" y="0"/>
                </a:lnTo>
                <a:lnTo>
                  <a:pt x="5619750" y="19050"/>
                </a:lnTo>
                <a:lnTo>
                  <a:pt x="6991350" y="1790700"/>
                </a:lnTo>
                <a:lnTo>
                  <a:pt x="8420100" y="2343150"/>
                </a:lnTo>
                <a:lnTo>
                  <a:pt x="9677400" y="2343150"/>
                </a:lnTo>
                <a:lnTo>
                  <a:pt x="10086485" y="3300788"/>
                </a:lnTo>
                <a:lnTo>
                  <a:pt x="10170997" y="4095218"/>
                </a:lnTo>
                <a:cubicBezTo>
                  <a:pt x="10125092" y="4092736"/>
                  <a:pt x="10231294" y="4238870"/>
                  <a:pt x="10185389" y="4236388"/>
                </a:cubicBezTo>
                <a:lnTo>
                  <a:pt x="10174832" y="4723062"/>
                </a:lnTo>
                <a:lnTo>
                  <a:pt x="9319341" y="4695250"/>
                </a:lnTo>
                <a:lnTo>
                  <a:pt x="7689647" y="4717408"/>
                </a:lnTo>
                <a:lnTo>
                  <a:pt x="2724872" y="4683883"/>
                </a:lnTo>
                <a:lnTo>
                  <a:pt x="152400" y="2400300"/>
                </a:lnTo>
                <a:lnTo>
                  <a:pt x="0" y="1162050"/>
                </a:lnTo>
              </a:path>
            </a:pathLst>
          </a:cu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1E0C7235-916C-CE38-0BB4-D2F2B068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4B599FF-2E22-D624-08D8-4D726AC3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E7282BF-7480-4E4E-92C1-A363A9CCE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B29E6-740F-1EEC-C887-B4653A9F87F5}"/>
              </a:ext>
            </a:extLst>
          </p:cNvPr>
          <p:cNvSpPr txBox="1"/>
          <p:nvPr/>
        </p:nvSpPr>
        <p:spPr>
          <a:xfrm>
            <a:off x="679450" y="6182020"/>
            <a:ext cx="2868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Photo © Belgium-mapped-out, 2003</a:t>
            </a:r>
            <a:endParaRPr lang="en-BE" sz="14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56B74807-1A37-418B-F6CE-A143EE790052}"/>
              </a:ext>
            </a:extLst>
          </p:cNvPr>
          <p:cNvSpPr/>
          <p:nvPr/>
        </p:nvSpPr>
        <p:spPr>
          <a:xfrm>
            <a:off x="8743313" y="2365831"/>
            <a:ext cx="680950" cy="5996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7443-6F5A-044A-5CBB-E36F0BE603C6}"/>
              </a:ext>
            </a:extLst>
          </p:cNvPr>
          <p:cNvSpPr txBox="1"/>
          <p:nvPr/>
        </p:nvSpPr>
        <p:spPr>
          <a:xfrm>
            <a:off x="8533634" y="1904322"/>
            <a:ext cx="1781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highlight>
                  <a:srgbClr val="FFFF00"/>
                </a:highlight>
                <a:latin typeface="Assistant" pitchFamily="2" charset="-79"/>
                <a:cs typeface="Assistant" pitchFamily="2" charset="-79"/>
              </a:rPr>
              <a:t>Study area</a:t>
            </a:r>
            <a:endParaRPr lang="en-BE" sz="2800" dirty="0">
              <a:highlight>
                <a:srgbClr val="FFFF00"/>
              </a:highligh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835B6B-E715-AF47-E1A7-DBF695D63DEA}"/>
              </a:ext>
            </a:extLst>
          </p:cNvPr>
          <p:cNvSpPr txBox="1">
            <a:spLocks/>
          </p:cNvSpPr>
          <p:nvPr/>
        </p:nvSpPr>
        <p:spPr>
          <a:xfrm>
            <a:off x="1860550" y="4215977"/>
            <a:ext cx="10515600" cy="15865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b="1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Setting:</a:t>
            </a:r>
            <a:r>
              <a:rPr lang="en-US" sz="4800" b="1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 </a:t>
            </a:r>
            <a:r>
              <a:rPr lang="en-US" sz="480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sandy soils of Campine Region </a:t>
            </a:r>
            <a:r>
              <a:rPr lang="en-US" sz="4800" b="1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		</a:t>
            </a:r>
            <a:r>
              <a:rPr lang="en-US" sz="480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(Northeast Belgium)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564E4B-53DC-55BB-695A-26191557BABB}"/>
              </a:ext>
            </a:extLst>
          </p:cNvPr>
          <p:cNvSpPr txBox="1">
            <a:spLocks/>
          </p:cNvSpPr>
          <p:nvPr/>
        </p:nvSpPr>
        <p:spPr>
          <a:xfrm>
            <a:off x="6883400" y="5683947"/>
            <a:ext cx="4400776" cy="6014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info on the site’s soil profile</a:t>
            </a:r>
            <a:endParaRPr lang="en-US" sz="2400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A73F1E-F4EF-A4D1-6E22-79352D4C2D23}"/>
              </a:ext>
            </a:extLst>
          </p:cNvPr>
          <p:cNvSpPr txBox="1">
            <a:spLocks/>
          </p:cNvSpPr>
          <p:nvPr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5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443E37A0-6A3A-3018-F52D-8DE1E3BA0082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99F74D30-2B75-09DB-A782-0401C75B2489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1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2506C9EC-A3EE-53B2-F06C-2679411DE844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4980F0B-EADC-6B8D-D365-0BD0F841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11</a:t>
            </a:fld>
            <a:endParaRPr lang="en-B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C9EA56-BF0C-60D8-4183-6B20499412A2}"/>
              </a:ext>
            </a:extLst>
          </p:cNvPr>
          <p:cNvSpPr/>
          <p:nvPr/>
        </p:nvSpPr>
        <p:spPr>
          <a:xfrm>
            <a:off x="1860550" y="682207"/>
            <a:ext cx="10331450" cy="134937"/>
          </a:xfrm>
          <a:prstGeom prst="rect">
            <a:avLst/>
          </a:prstGeom>
          <a:solidFill>
            <a:srgbClr val="7B94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064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4E8B-4F44-4DB6-61EE-67DBC9792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71" y="580003"/>
            <a:ext cx="11783291" cy="1093932"/>
          </a:xfrm>
        </p:spPr>
        <p:txBody>
          <a:bodyPr>
            <a:noAutofit/>
          </a:bodyPr>
          <a:lstStyle/>
          <a:p>
            <a:r>
              <a:rPr lang="en-US" sz="3200" dirty="0"/>
              <a:t>Subsoil compaction has already been present for 50 years</a:t>
            </a:r>
            <a:endParaRPr lang="en-BE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DF1506-0644-081E-6FF0-A7C16ED79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56" y="1754574"/>
            <a:ext cx="7813982" cy="50951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CB7EDA-3FF7-3179-CCFD-3B412805C62C}"/>
              </a:ext>
            </a:extLst>
          </p:cNvPr>
          <p:cNvSpPr/>
          <p:nvPr/>
        </p:nvSpPr>
        <p:spPr>
          <a:xfrm>
            <a:off x="10203872" y="3304309"/>
            <a:ext cx="353291" cy="109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0B8A4C-7351-5082-237E-AB2030C80944}"/>
              </a:ext>
            </a:extLst>
          </p:cNvPr>
          <p:cNvSpPr/>
          <p:nvPr/>
        </p:nvSpPr>
        <p:spPr>
          <a:xfrm>
            <a:off x="9854044" y="2335068"/>
            <a:ext cx="998792" cy="1093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[cm]</a:t>
            </a:r>
            <a:endParaRPr lang="en-B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0FDB2-6C76-46B8-531B-E9E44D682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1080" y="1481389"/>
            <a:ext cx="3421393" cy="61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Penetrologger Profile</a:t>
            </a:r>
            <a:endParaRPr lang="en-BE" sz="2400" b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BD9F89-8CF5-FF52-36F5-816592B04A0D}"/>
              </a:ext>
            </a:extLst>
          </p:cNvPr>
          <p:cNvSpPr txBox="1">
            <a:spLocks/>
          </p:cNvSpPr>
          <p:nvPr/>
        </p:nvSpPr>
        <p:spPr>
          <a:xfrm>
            <a:off x="2529135" y="1481388"/>
            <a:ext cx="3421393" cy="61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General Soil Profile</a:t>
            </a:r>
            <a:endParaRPr lang="en-BE" sz="2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686C8-C538-1582-71E0-5376CF2943F0}"/>
              </a:ext>
            </a:extLst>
          </p:cNvPr>
          <p:cNvSpPr/>
          <p:nvPr/>
        </p:nvSpPr>
        <p:spPr>
          <a:xfrm>
            <a:off x="880630" y="4000500"/>
            <a:ext cx="10320770" cy="126769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394FC9-63D1-5320-8480-44A491455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B09C32C3-F258-E685-C44D-F2251D6FF350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D831EF-3D87-CB74-0D36-2063D6C567BF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D8A96A23-3F23-B5C8-1D01-E901A413F0C4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BA89B7AF-F9F5-3225-286C-0F5DEE2E8568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7FD931A-B6B4-25E0-BAC6-9DFA2BDA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12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003964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379BF-2BC1-7E5B-3A26-7537201D1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0DA1D-FE69-DC80-2B29-B73476B9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6731"/>
            <a:ext cx="11329748" cy="927531"/>
          </a:xfrm>
          <a:noFill/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24651"/>
                </a:solidFill>
              </a:rPr>
              <a:t>2 setup cases considered:</a:t>
            </a:r>
            <a:endParaRPr lang="en-BE" sz="4000" dirty="0">
              <a:solidFill>
                <a:srgbClr val="42465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3AF3-2116-BDF5-63E5-4CCEE1708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16F36A3-64D3-E20F-7F7B-31D41617A8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09801" y="4881755"/>
            <a:ext cx="9358312" cy="1562020"/>
          </a:xfrm>
        </p:spPr>
        <p:txBody>
          <a:bodyPr/>
          <a:lstStyle/>
          <a:p>
            <a:r>
              <a:rPr lang="en-US" dirty="0"/>
              <a:t>Plots have grasses (Italian ryegrass)</a:t>
            </a:r>
          </a:p>
          <a:p>
            <a:r>
              <a:rPr lang="en-US" dirty="0"/>
              <a:t>Exposed under the sun/rain </a:t>
            </a:r>
          </a:p>
          <a:p>
            <a:r>
              <a:rPr lang="en-US" dirty="0"/>
              <a:t>Occasionally irrigated and mowed</a:t>
            </a:r>
            <a:endParaRPr lang="en-BE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194328B-7432-C6A7-A4F4-2ADAA8179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388559"/>
            <a:ext cx="8745392" cy="3388174"/>
          </a:xfrm>
          <a:prstGeom prst="rect">
            <a:avLst/>
          </a:prstGeom>
        </p:spPr>
      </p:pic>
      <p:sp>
        <p:nvSpPr>
          <p:cNvPr id="3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E2C0DF90-8054-9B2B-648C-6A2948E2A156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466BFA-379E-157A-FDCE-73763AFB971E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4865F658-1463-3624-A8FE-3D2968EE9069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CF70A4C8-4F7D-FA3E-66CE-2886225C2EA6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624EC1-27D0-15D8-B60D-A05E69B42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78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9EF2A-2BB4-D05E-A865-4DA11C9B0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5FF6A-7FC1-8951-9433-F4FA2C826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525" y="1501348"/>
            <a:ext cx="7141873" cy="3908818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D95F88-361D-6D18-F335-13B11687F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6731"/>
            <a:ext cx="11329748" cy="927531"/>
          </a:xfrm>
          <a:noFill/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24651"/>
                </a:solidFill>
              </a:rPr>
              <a:t>2 setup cases considered:</a:t>
            </a:r>
            <a:endParaRPr lang="en-BE" sz="4000" dirty="0">
              <a:solidFill>
                <a:srgbClr val="42465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A32B7-A8C3-84C5-939D-3C4F67AB8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F1C5827-DF11-3DB4-551D-E02851EE74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8158" y="5244316"/>
            <a:ext cx="2908301" cy="574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Only loose sand</a:t>
            </a:r>
            <a:endParaRPr lang="en-BE" sz="1800" dirty="0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9569CD1B-04C4-8B0D-60FE-8C2594EAB016}"/>
              </a:ext>
            </a:extLst>
          </p:cNvPr>
          <p:cNvSpPr txBox="1">
            <a:spLocks/>
          </p:cNvSpPr>
          <p:nvPr/>
        </p:nvSpPr>
        <p:spPr>
          <a:xfrm>
            <a:off x="1847508" y="5244889"/>
            <a:ext cx="4807889" cy="408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With compact sand (40-55 cm depth)</a:t>
            </a:r>
            <a:endParaRPr lang="en-BE" sz="1800" dirty="0"/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FFFDCCE5-9E16-42E8-1FD9-4160210D6E92}"/>
              </a:ext>
            </a:extLst>
          </p:cNvPr>
          <p:cNvSpPr txBox="1">
            <a:spLocks/>
          </p:cNvSpPr>
          <p:nvPr/>
        </p:nvSpPr>
        <p:spPr>
          <a:xfrm>
            <a:off x="2027526" y="5819098"/>
            <a:ext cx="7141873" cy="1195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Both have sensors at 10- (near surface) &amp; </a:t>
            </a:r>
            <a:br>
              <a:rPr lang="en-US" sz="2400" dirty="0"/>
            </a:br>
            <a:r>
              <a:rPr lang="en-US" sz="2400" dirty="0"/>
              <a:t>40-cm depth (above compact layer)</a:t>
            </a:r>
            <a:endParaRPr lang="en-BE" sz="24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F566FB4-C9D8-C57C-1651-E7DA277779B8}"/>
              </a:ext>
            </a:extLst>
          </p:cNvPr>
          <p:cNvSpPr txBox="1">
            <a:spLocks/>
          </p:cNvSpPr>
          <p:nvPr/>
        </p:nvSpPr>
        <p:spPr>
          <a:xfrm>
            <a:off x="9949220" y="5609093"/>
            <a:ext cx="2209802" cy="601433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info on </a:t>
            </a:r>
          </a:p>
          <a:p>
            <a:pPr>
              <a:lnSpc>
                <a:spcPct val="100000"/>
              </a:lnSpc>
            </a:pP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De-compaction</a:t>
            </a:r>
            <a:endParaRPr lang="en-US" sz="2400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7FAC8-0399-993F-185F-9AA13D192F0E}"/>
              </a:ext>
            </a:extLst>
          </p:cNvPr>
          <p:cNvSpPr txBox="1"/>
          <p:nvPr/>
        </p:nvSpPr>
        <p:spPr>
          <a:xfrm>
            <a:off x="14994" y="5979694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Sensor Photo 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© HOBO, n.d.</a:t>
            </a:r>
            <a:endParaRPr lang="en-BE" sz="12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B56FE1C6-D036-67CD-9CBC-F2B73D00C367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743C91-C3D2-066F-9EE5-53BA75F799E1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6A389FF7-1056-FC73-516B-3B0DCEB3273A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0B9C22D0-BEF5-0558-67BB-F139467A97F5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1E4B4E-43DB-DD74-B499-FC023775A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1188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428FBCF-F9D8-4070-6F40-DB9ED3AED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477400-2F53-907E-592B-6C21F41A0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526" y="1504967"/>
            <a:ext cx="7141873" cy="3901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A2DA5-11CC-33DB-97F9-CAAECEE2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696731"/>
            <a:ext cx="12090400" cy="927531"/>
          </a:xfrm>
          <a:noFill/>
        </p:spPr>
        <p:txBody>
          <a:bodyPr>
            <a:noAutofit/>
          </a:bodyPr>
          <a:lstStyle/>
          <a:p>
            <a:r>
              <a:rPr lang="en-US" sz="3200" dirty="0"/>
              <a:t>De-compaction had lower penetration resistances across the profile</a:t>
            </a:r>
            <a:endParaRPr lang="en-BE" sz="3200" dirty="0">
              <a:solidFill>
                <a:srgbClr val="42465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C6A8B-2915-8CF0-CB93-0DF59CC7A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DC03AD5-4D51-7EA6-A9DE-3FA81FAE42C2}"/>
              </a:ext>
            </a:extLst>
          </p:cNvPr>
          <p:cNvSpPr txBox="1">
            <a:spLocks/>
          </p:cNvSpPr>
          <p:nvPr/>
        </p:nvSpPr>
        <p:spPr>
          <a:xfrm>
            <a:off x="9944226" y="5559836"/>
            <a:ext cx="2244726" cy="601433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info on De-compaction</a:t>
            </a:r>
            <a:endParaRPr lang="en-US" sz="2400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CDBA624F-F28B-38C3-2F59-5181494AF6D6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822D0C-6AA9-7CBB-AA1D-245C31529BE9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8B3B1038-377F-C773-BC1E-00A8F8357863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F673B99E-AF7D-2936-F61D-7C5B77598BBF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1B908B-B39D-C7B6-B5A9-4580DBC74F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1152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9002541-7B37-80A1-7215-B4F40334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47D9062C-0749-DDD4-8F8F-FEF11C41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9" b="-1"/>
          <a:stretch/>
        </p:blipFill>
        <p:spPr>
          <a:xfrm>
            <a:off x="2351791" y="1426721"/>
            <a:ext cx="7108537" cy="5224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59B9E2-B33A-6224-A5DE-CEA736F9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696731"/>
            <a:ext cx="12090400" cy="927531"/>
          </a:xfrm>
          <a:noFill/>
        </p:spPr>
        <p:txBody>
          <a:bodyPr>
            <a:noAutofit/>
          </a:bodyPr>
          <a:lstStyle/>
          <a:p>
            <a:r>
              <a:rPr lang="en-US" sz="3200" dirty="0"/>
              <a:t>De-compaction had reduced soil moisture content @ 40-cm depth</a:t>
            </a:r>
            <a:endParaRPr lang="en-BE" sz="3200" dirty="0">
              <a:solidFill>
                <a:srgbClr val="42465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79837-02C2-06BC-2149-47A09A815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Presenter</a:t>
            </a:r>
            <a:r>
              <a:rPr lang="fr-FR" dirty="0"/>
              <a:t>: Jayson Pinza</a:t>
            </a:r>
            <a:endParaRPr lang="en-B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8C3F7E-8AA2-B7A3-EDE5-FED1D8CDACEA}"/>
              </a:ext>
            </a:extLst>
          </p:cNvPr>
          <p:cNvSpPr txBox="1"/>
          <p:nvPr/>
        </p:nvSpPr>
        <p:spPr>
          <a:xfrm>
            <a:off x="4330013" y="1888879"/>
            <a:ext cx="124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99CC"/>
                </a:solidFill>
                <a:latin typeface="Assistant" pitchFamily="2" charset="-79"/>
                <a:cs typeface="Assistant" pitchFamily="2" charset="-79"/>
              </a:rPr>
              <a:t>Precipitation</a:t>
            </a:r>
            <a:endParaRPr lang="en-BE" sz="1400" dirty="0">
              <a:solidFill>
                <a:srgbClr val="6699CC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35F34E-32D5-3DA0-97C3-79E136E0D9B6}"/>
              </a:ext>
            </a:extLst>
          </p:cNvPr>
          <p:cNvSpPr txBox="1"/>
          <p:nvPr/>
        </p:nvSpPr>
        <p:spPr>
          <a:xfrm>
            <a:off x="4232617" y="2460272"/>
            <a:ext cx="906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5D8D0"/>
                </a:solidFill>
                <a:latin typeface="Assistant" pitchFamily="2" charset="-79"/>
                <a:cs typeface="Assistant" pitchFamily="2" charset="-79"/>
              </a:rPr>
              <a:t>Irrigation</a:t>
            </a:r>
            <a:endParaRPr lang="en-BE" sz="1400" dirty="0">
              <a:solidFill>
                <a:srgbClr val="85D8D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CA2BB2-EC8B-5750-4AE7-8315EBE39303}"/>
              </a:ext>
            </a:extLst>
          </p:cNvPr>
          <p:cNvSpPr txBox="1"/>
          <p:nvPr/>
        </p:nvSpPr>
        <p:spPr>
          <a:xfrm>
            <a:off x="9297877" y="3845533"/>
            <a:ext cx="26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BC5EB"/>
                </a:solidFill>
                <a:latin typeface="Assistant" pitchFamily="2" charset="-79"/>
                <a:cs typeface="Assistant" pitchFamily="2" charset="-79"/>
              </a:rPr>
              <a:t>Average</a:t>
            </a:r>
            <a:r>
              <a:rPr lang="en-US" sz="1400" dirty="0">
                <a:solidFill>
                  <a:srgbClr val="85D8D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ssistant" pitchFamily="2" charset="-79"/>
                <a:cs typeface="Assistant" pitchFamily="2" charset="-79"/>
              </a:rPr>
              <a:t>± standard deviation</a:t>
            </a:r>
            <a:endParaRPr lang="en-BE" sz="1400" dirty="0">
              <a:solidFill>
                <a:schemeClr val="accent1">
                  <a:lumMod val="40000"/>
                  <a:lumOff val="60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FF6C4D-4613-C0B0-8C23-A61D1CEAA6D2}"/>
              </a:ext>
            </a:extLst>
          </p:cNvPr>
          <p:cNvSpPr txBox="1"/>
          <p:nvPr/>
        </p:nvSpPr>
        <p:spPr>
          <a:xfrm>
            <a:off x="1182230" y="1386572"/>
            <a:ext cx="124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Amount [mm]</a:t>
            </a:r>
            <a:endParaRPr lang="en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F1A87AD-D878-037F-E228-041DC758C9EA}"/>
              </a:ext>
            </a:extLst>
          </p:cNvPr>
          <p:cNvSpPr txBox="1">
            <a:spLocks/>
          </p:cNvSpPr>
          <p:nvPr/>
        </p:nvSpPr>
        <p:spPr>
          <a:xfrm>
            <a:off x="1137016" y="2746658"/>
            <a:ext cx="1710381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Soil Moisture (cm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18A18E3-29D2-C1BF-A34A-2B158EB09E26}"/>
              </a:ext>
            </a:extLst>
          </p:cNvPr>
          <p:cNvSpPr txBox="1">
            <a:spLocks/>
          </p:cNvSpPr>
          <p:nvPr/>
        </p:nvSpPr>
        <p:spPr>
          <a:xfrm>
            <a:off x="1104900" y="5360544"/>
            <a:ext cx="1571624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40-cm depth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(above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compact layer)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5E14C227-A51F-A880-699F-CFFDD799BB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9698" y="3808854"/>
            <a:ext cx="1571624" cy="931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10-cm depth</a:t>
            </a:r>
            <a:endParaRPr lang="en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84750-B5DA-9A8A-D40A-70012CB6F693}"/>
              </a:ext>
            </a:extLst>
          </p:cNvPr>
          <p:cNvSpPr txBox="1"/>
          <p:nvPr/>
        </p:nvSpPr>
        <p:spPr>
          <a:xfrm>
            <a:off x="5298054" y="4319686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DFD13-2225-AB72-03C7-89772142D37C}"/>
              </a:ext>
            </a:extLst>
          </p:cNvPr>
          <p:cNvSpPr txBox="1"/>
          <p:nvPr/>
        </p:nvSpPr>
        <p:spPr>
          <a:xfrm>
            <a:off x="5298054" y="6190087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7B969-0462-549D-0A04-1C1F9E9B3DFF}"/>
              </a:ext>
            </a:extLst>
          </p:cNvPr>
          <p:cNvSpPr txBox="1"/>
          <p:nvPr/>
        </p:nvSpPr>
        <p:spPr>
          <a:xfrm>
            <a:off x="8848939" y="6190087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4287D-D835-C416-D054-8896B6DAE77C}"/>
              </a:ext>
            </a:extLst>
          </p:cNvPr>
          <p:cNvSpPr txBox="1"/>
          <p:nvPr/>
        </p:nvSpPr>
        <p:spPr>
          <a:xfrm>
            <a:off x="9297877" y="5579559"/>
            <a:ext cx="26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BC5EB"/>
                </a:solidFill>
                <a:latin typeface="Assistant" pitchFamily="2" charset="-79"/>
                <a:cs typeface="Assistant" pitchFamily="2" charset="-79"/>
              </a:rPr>
              <a:t>Average</a:t>
            </a:r>
            <a:r>
              <a:rPr lang="en-US" sz="1400" dirty="0">
                <a:solidFill>
                  <a:srgbClr val="85D8D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ssistant" pitchFamily="2" charset="-79"/>
                <a:cs typeface="Assistant" pitchFamily="2" charset="-79"/>
              </a:rPr>
              <a:t>± standard deviation</a:t>
            </a:r>
            <a:endParaRPr lang="en-BE" sz="1400" dirty="0">
              <a:solidFill>
                <a:schemeClr val="accent1">
                  <a:lumMod val="40000"/>
                  <a:lumOff val="60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DA0CF76A-6A5F-FB16-9E1D-43EA4739A60D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93DCDB-C2D4-A092-7C48-898097B98BA6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8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F89C3068-B718-FAD6-2FD4-1EB7DDEC3C51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9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55A1F7FB-7AA4-7CA9-159B-9FE98CA930EF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AD9D777-A495-2D8F-488E-869947FF5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16</a:t>
            </a:fld>
            <a:endParaRPr lang="nl-B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9B4E4C-4477-5AC1-8EF8-E81DEAD308A9}"/>
              </a:ext>
            </a:extLst>
          </p:cNvPr>
          <p:cNvSpPr txBox="1"/>
          <p:nvPr/>
        </p:nvSpPr>
        <p:spPr>
          <a:xfrm>
            <a:off x="8848939" y="4319685"/>
            <a:ext cx="529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EE211C7-A5A0-B05B-7D6F-4F17F23F6938}"/>
              </a:ext>
            </a:extLst>
          </p:cNvPr>
          <p:cNvSpPr txBox="1">
            <a:spLocks/>
          </p:cNvSpPr>
          <p:nvPr/>
        </p:nvSpPr>
        <p:spPr>
          <a:xfrm>
            <a:off x="3237148" y="1290611"/>
            <a:ext cx="1300166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CC59379-ACA3-EBCB-F51B-C57CCC7D251B}"/>
              </a:ext>
            </a:extLst>
          </p:cNvPr>
          <p:cNvSpPr txBox="1">
            <a:spLocks/>
          </p:cNvSpPr>
          <p:nvPr/>
        </p:nvSpPr>
        <p:spPr>
          <a:xfrm>
            <a:off x="6739052" y="1268752"/>
            <a:ext cx="1537420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De-compacted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843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4264583-16CA-8CCB-0B4E-C3FC34A51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928E17E0-4609-6688-D5D8-CF5A6F9283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9" b="-1"/>
          <a:stretch/>
        </p:blipFill>
        <p:spPr>
          <a:xfrm>
            <a:off x="2351791" y="1426721"/>
            <a:ext cx="7108537" cy="522445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BB674-BDDF-F87C-FA5A-41EFE03D3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Presenter</a:t>
            </a:r>
            <a:r>
              <a:rPr lang="fr-FR" dirty="0"/>
              <a:t>: Jayson Pinza</a:t>
            </a:r>
            <a:endParaRPr lang="en-BE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CC0569-520B-CE6B-5FF9-BFC20FAD2AF7}"/>
              </a:ext>
            </a:extLst>
          </p:cNvPr>
          <p:cNvCxnSpPr>
            <a:cxnSpLocks/>
          </p:cNvCxnSpPr>
          <p:nvPr/>
        </p:nvCxnSpPr>
        <p:spPr>
          <a:xfrm>
            <a:off x="2676524" y="5049112"/>
            <a:ext cx="102870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5E2B1D-8254-48EE-BEE8-9B5092DF9D76}"/>
              </a:ext>
            </a:extLst>
          </p:cNvPr>
          <p:cNvCxnSpPr>
            <a:cxnSpLocks/>
          </p:cNvCxnSpPr>
          <p:nvPr/>
        </p:nvCxnSpPr>
        <p:spPr>
          <a:xfrm>
            <a:off x="4537314" y="5049112"/>
            <a:ext cx="117768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268A80-3460-AF6E-9A01-27EB91487A23}"/>
              </a:ext>
            </a:extLst>
          </p:cNvPr>
          <p:cNvCxnSpPr>
            <a:cxnSpLocks/>
          </p:cNvCxnSpPr>
          <p:nvPr/>
        </p:nvCxnSpPr>
        <p:spPr>
          <a:xfrm>
            <a:off x="6584782" y="5529602"/>
            <a:ext cx="97361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50F2AA-4920-1A86-493E-54F8DC6390DE}"/>
              </a:ext>
            </a:extLst>
          </p:cNvPr>
          <p:cNvCxnSpPr>
            <a:cxnSpLocks/>
          </p:cNvCxnSpPr>
          <p:nvPr/>
        </p:nvCxnSpPr>
        <p:spPr>
          <a:xfrm>
            <a:off x="8573805" y="5431278"/>
            <a:ext cx="886523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47F7FC6-A7F9-DC18-C6F5-B979FCE69E23}"/>
              </a:ext>
            </a:extLst>
          </p:cNvPr>
          <p:cNvSpPr txBox="1"/>
          <p:nvPr/>
        </p:nvSpPr>
        <p:spPr>
          <a:xfrm>
            <a:off x="1119698" y="4908245"/>
            <a:ext cx="1724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</a:rPr>
              <a:t>More soil moisture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217D4F-1465-71E3-FCDD-ADC61B4F72D9}"/>
              </a:ext>
            </a:extLst>
          </p:cNvPr>
          <p:cNvSpPr txBox="1"/>
          <p:nvPr/>
        </p:nvSpPr>
        <p:spPr>
          <a:xfrm>
            <a:off x="9331329" y="5158533"/>
            <a:ext cx="297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</a:rPr>
              <a:t>Less soil moisture because “barrier” (compact layer) is removed)</a:t>
            </a:r>
            <a:endParaRPr lang="en-BE" sz="1400" dirty="0">
              <a:solidFill>
                <a:srgbClr val="0000FF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DA9CDE-5072-40FA-B75A-90B085FE3F21}"/>
              </a:ext>
            </a:extLst>
          </p:cNvPr>
          <p:cNvSpPr txBox="1"/>
          <p:nvPr/>
        </p:nvSpPr>
        <p:spPr>
          <a:xfrm>
            <a:off x="4330013" y="1888879"/>
            <a:ext cx="124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99CC"/>
                </a:solidFill>
                <a:latin typeface="Assistant" pitchFamily="2" charset="-79"/>
                <a:cs typeface="Assistant" pitchFamily="2" charset="-79"/>
              </a:rPr>
              <a:t>Precipitation</a:t>
            </a:r>
            <a:endParaRPr lang="en-BE" sz="1400" dirty="0">
              <a:solidFill>
                <a:srgbClr val="6699CC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24D0FB-FD82-D428-CDB7-C425F76FDF81}"/>
              </a:ext>
            </a:extLst>
          </p:cNvPr>
          <p:cNvSpPr txBox="1"/>
          <p:nvPr/>
        </p:nvSpPr>
        <p:spPr>
          <a:xfrm>
            <a:off x="4232617" y="2460272"/>
            <a:ext cx="906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5D8D0"/>
                </a:solidFill>
                <a:latin typeface="Assistant" pitchFamily="2" charset="-79"/>
                <a:cs typeface="Assistant" pitchFamily="2" charset="-79"/>
              </a:rPr>
              <a:t>Irrigation</a:t>
            </a:r>
            <a:endParaRPr lang="en-BE" sz="1400" dirty="0">
              <a:solidFill>
                <a:srgbClr val="85D8D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3581A2-7DFE-1502-8517-DA9AB4E6E873}"/>
              </a:ext>
            </a:extLst>
          </p:cNvPr>
          <p:cNvSpPr txBox="1"/>
          <p:nvPr/>
        </p:nvSpPr>
        <p:spPr>
          <a:xfrm>
            <a:off x="9297877" y="3845533"/>
            <a:ext cx="26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BC5EB"/>
                </a:solidFill>
                <a:latin typeface="Assistant" pitchFamily="2" charset="-79"/>
                <a:cs typeface="Assistant" pitchFamily="2" charset="-79"/>
              </a:rPr>
              <a:t>Average</a:t>
            </a:r>
            <a:r>
              <a:rPr lang="en-US" sz="1400" dirty="0">
                <a:solidFill>
                  <a:srgbClr val="85D8D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ssistant" pitchFamily="2" charset="-79"/>
                <a:cs typeface="Assistant" pitchFamily="2" charset="-79"/>
              </a:rPr>
              <a:t>± standard deviation</a:t>
            </a:r>
            <a:endParaRPr lang="en-BE" sz="1400" dirty="0">
              <a:solidFill>
                <a:schemeClr val="accent1">
                  <a:lumMod val="40000"/>
                  <a:lumOff val="60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3069F0-DE5D-0D8C-4A91-5FF3ED70D462}"/>
              </a:ext>
            </a:extLst>
          </p:cNvPr>
          <p:cNvSpPr txBox="1"/>
          <p:nvPr/>
        </p:nvSpPr>
        <p:spPr>
          <a:xfrm>
            <a:off x="1182230" y="1386572"/>
            <a:ext cx="124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Amount [mm]</a:t>
            </a:r>
            <a:endParaRPr lang="en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7743C2FA-D892-715F-EAAC-89E13F83EE6D}"/>
              </a:ext>
            </a:extLst>
          </p:cNvPr>
          <p:cNvSpPr txBox="1">
            <a:spLocks/>
          </p:cNvSpPr>
          <p:nvPr/>
        </p:nvSpPr>
        <p:spPr>
          <a:xfrm>
            <a:off x="1137016" y="2746658"/>
            <a:ext cx="1710381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Soil Moisture (cm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DAAF9361-E3E9-8B74-2626-FFCD1407FB39}"/>
              </a:ext>
            </a:extLst>
          </p:cNvPr>
          <p:cNvSpPr txBox="1">
            <a:spLocks/>
          </p:cNvSpPr>
          <p:nvPr/>
        </p:nvSpPr>
        <p:spPr>
          <a:xfrm>
            <a:off x="1104900" y="5360544"/>
            <a:ext cx="1571624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40-cm depth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(above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compact layer)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CC0BFB6-E911-A98D-077E-92EB670340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9698" y="3808854"/>
            <a:ext cx="1571624" cy="931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10-cm depth</a:t>
            </a:r>
            <a:endParaRPr lang="en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31AB0D-C4E4-09AC-7F9C-C92E0538B676}"/>
              </a:ext>
            </a:extLst>
          </p:cNvPr>
          <p:cNvCxnSpPr>
            <a:cxnSpLocks/>
          </p:cNvCxnSpPr>
          <p:nvPr/>
        </p:nvCxnSpPr>
        <p:spPr>
          <a:xfrm>
            <a:off x="7623636" y="5529602"/>
            <a:ext cx="486805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F4E099-DB2B-1558-05AA-62F85FF445AB}"/>
              </a:ext>
            </a:extLst>
          </p:cNvPr>
          <p:cNvCxnSpPr>
            <a:cxnSpLocks/>
          </p:cNvCxnSpPr>
          <p:nvPr/>
        </p:nvCxnSpPr>
        <p:spPr>
          <a:xfrm>
            <a:off x="4015248" y="5170747"/>
            <a:ext cx="434737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6DF2E6-01C6-0333-B22F-98ACBD3F3F9B}"/>
              </a:ext>
            </a:extLst>
          </p:cNvPr>
          <p:cNvSpPr txBox="1"/>
          <p:nvPr/>
        </p:nvSpPr>
        <p:spPr>
          <a:xfrm>
            <a:off x="5298054" y="4319686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6CA87-CE79-E956-DD23-030784DCF9B0}"/>
              </a:ext>
            </a:extLst>
          </p:cNvPr>
          <p:cNvSpPr txBox="1"/>
          <p:nvPr/>
        </p:nvSpPr>
        <p:spPr>
          <a:xfrm>
            <a:off x="5298054" y="6190087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0F179-5D32-648A-B910-84C27D9AADCD}"/>
              </a:ext>
            </a:extLst>
          </p:cNvPr>
          <p:cNvSpPr txBox="1"/>
          <p:nvPr/>
        </p:nvSpPr>
        <p:spPr>
          <a:xfrm>
            <a:off x="8848939" y="4319686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63EC4-C9CA-E3FA-76A4-E8FE00EBDA16}"/>
              </a:ext>
            </a:extLst>
          </p:cNvPr>
          <p:cNvSpPr txBox="1"/>
          <p:nvPr/>
        </p:nvSpPr>
        <p:spPr>
          <a:xfrm>
            <a:off x="8848939" y="6190087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2C914F-73E1-D09A-B074-369BD9DE8AE6}"/>
              </a:ext>
            </a:extLst>
          </p:cNvPr>
          <p:cNvSpPr txBox="1"/>
          <p:nvPr/>
        </p:nvSpPr>
        <p:spPr>
          <a:xfrm>
            <a:off x="9297877" y="5579559"/>
            <a:ext cx="26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BC5EB"/>
                </a:solidFill>
                <a:latin typeface="Assistant" pitchFamily="2" charset="-79"/>
                <a:cs typeface="Assistant" pitchFamily="2" charset="-79"/>
              </a:rPr>
              <a:t>Average</a:t>
            </a:r>
            <a:r>
              <a:rPr lang="en-US" sz="1400" dirty="0">
                <a:solidFill>
                  <a:srgbClr val="85D8D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ssistant" pitchFamily="2" charset="-79"/>
                <a:cs typeface="Assistant" pitchFamily="2" charset="-79"/>
              </a:rPr>
              <a:t>± standard deviation</a:t>
            </a:r>
            <a:endParaRPr lang="en-BE" sz="1400" dirty="0">
              <a:solidFill>
                <a:schemeClr val="accent1">
                  <a:lumMod val="40000"/>
                  <a:lumOff val="60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D917FB75-85CA-554E-24EC-520C62E82183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101C49-B65E-D202-A867-AD92FF68E11F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8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544A7A31-14C3-BD71-2D97-9CDBFF60A135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9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46A67D21-5181-D648-E8AA-EF73B322EED0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899A0D1-112C-CB59-DEFC-A23E1712F2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17</a:t>
            </a:fld>
            <a:endParaRPr lang="nl-B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863DC40-C111-3DD6-4EF9-6D7C42EF941F}"/>
              </a:ext>
            </a:extLst>
          </p:cNvPr>
          <p:cNvSpPr txBox="1">
            <a:spLocks/>
          </p:cNvSpPr>
          <p:nvPr/>
        </p:nvSpPr>
        <p:spPr>
          <a:xfrm>
            <a:off x="3237148" y="1290611"/>
            <a:ext cx="1300166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54889FF-524A-72A4-62FA-CCB60DB03496}"/>
              </a:ext>
            </a:extLst>
          </p:cNvPr>
          <p:cNvSpPr txBox="1">
            <a:spLocks/>
          </p:cNvSpPr>
          <p:nvPr/>
        </p:nvSpPr>
        <p:spPr>
          <a:xfrm>
            <a:off x="6739052" y="1268752"/>
            <a:ext cx="1537420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De-compacted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4C0D378-516A-EFFD-6778-28AB61FB4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56" y="609721"/>
            <a:ext cx="12090400" cy="927531"/>
          </a:xfrm>
          <a:noFill/>
        </p:spPr>
        <p:txBody>
          <a:bodyPr>
            <a:noAutofit/>
          </a:bodyPr>
          <a:lstStyle/>
          <a:p>
            <a:r>
              <a:rPr lang="en-US" sz="3200" dirty="0"/>
              <a:t>De-compaction had reduced soil moisture content @ 40-cm depth</a:t>
            </a:r>
            <a:endParaRPr lang="en-BE" sz="3200" dirty="0">
              <a:solidFill>
                <a:srgbClr val="424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86984B4-4AD8-AEA0-2E1E-77FA0A96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A26AB595-D0C5-4A4D-78F0-EFFF65221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9" b="-1"/>
          <a:stretch/>
        </p:blipFill>
        <p:spPr>
          <a:xfrm>
            <a:off x="2351791" y="1426721"/>
            <a:ext cx="7108537" cy="5224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831FBB-BF73-2860-4679-D1E2F7C8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56" y="609721"/>
            <a:ext cx="12090400" cy="927531"/>
          </a:xfrm>
          <a:noFill/>
        </p:spPr>
        <p:txBody>
          <a:bodyPr>
            <a:noAutofit/>
          </a:bodyPr>
          <a:lstStyle/>
          <a:p>
            <a:r>
              <a:rPr lang="en-US" sz="3200" dirty="0"/>
              <a:t>De-compaction had reduced soil moisture content @ 40-cm depth</a:t>
            </a:r>
            <a:endParaRPr lang="en-BE" sz="3200" dirty="0">
              <a:solidFill>
                <a:srgbClr val="42465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FB9CD-6FB3-0C07-64B1-CB72EEB8C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/>
              <a:t>Presenter</a:t>
            </a:r>
            <a:r>
              <a:rPr lang="fr-FR" dirty="0"/>
              <a:t>: Jayson Pinza</a:t>
            </a:r>
            <a:endParaRPr lang="en-B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1297F0-13CD-7F13-719D-7DD0CA553F6C}"/>
              </a:ext>
            </a:extLst>
          </p:cNvPr>
          <p:cNvSpPr/>
          <p:nvPr/>
        </p:nvSpPr>
        <p:spPr>
          <a:xfrm>
            <a:off x="6662057" y="4713143"/>
            <a:ext cx="457200" cy="48985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BA9F7B9-D8E0-102E-E5A0-DF21981EA83C}"/>
              </a:ext>
            </a:extLst>
          </p:cNvPr>
          <p:cNvSpPr/>
          <p:nvPr/>
        </p:nvSpPr>
        <p:spPr>
          <a:xfrm>
            <a:off x="8110441" y="4713143"/>
            <a:ext cx="674329" cy="48985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BDDB4F-F710-EAE0-97B5-D223A025C6E2}"/>
              </a:ext>
            </a:extLst>
          </p:cNvPr>
          <p:cNvSpPr txBox="1"/>
          <p:nvPr/>
        </p:nvSpPr>
        <p:spPr>
          <a:xfrm>
            <a:off x="6994581" y="4295638"/>
            <a:ext cx="14745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These are exceptional</a:t>
            </a:r>
          </a:p>
          <a:p>
            <a:pPr algn="ctr"/>
            <a:r>
              <a:rPr lang="en-US" sz="1050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(influence of </a:t>
            </a:r>
          </a:p>
          <a:p>
            <a:pPr algn="ctr"/>
            <a:r>
              <a:rPr lang="en-US" sz="1050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groundwater?) </a:t>
            </a:r>
            <a:endParaRPr lang="en-BE" sz="1050" dirty="0">
              <a:solidFill>
                <a:schemeClr val="accent2"/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E936AC-7A3D-0D6E-95C4-078C2B817729}"/>
              </a:ext>
            </a:extLst>
          </p:cNvPr>
          <p:cNvCxnSpPr>
            <a:cxnSpLocks/>
            <a:stCxn id="15" idx="1"/>
            <a:endCxn id="13" idx="0"/>
          </p:cNvCxnSpPr>
          <p:nvPr/>
        </p:nvCxnSpPr>
        <p:spPr>
          <a:xfrm flipH="1">
            <a:off x="6890657" y="4584179"/>
            <a:ext cx="103924" cy="12896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BD502F-D3FA-6ADD-1897-987FB4BA7E87}"/>
              </a:ext>
            </a:extLst>
          </p:cNvPr>
          <p:cNvCxnSpPr>
            <a:cxnSpLocks/>
            <a:stCxn id="15" idx="3"/>
            <a:endCxn id="14" idx="0"/>
          </p:cNvCxnSpPr>
          <p:nvPr/>
        </p:nvCxnSpPr>
        <p:spPr>
          <a:xfrm flipH="1">
            <a:off x="8447606" y="4584179"/>
            <a:ext cx="21479" cy="12896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DB3A08-7A81-C280-9B5F-F4030D56F1EF}"/>
              </a:ext>
            </a:extLst>
          </p:cNvPr>
          <p:cNvCxnSpPr>
            <a:cxnSpLocks/>
          </p:cNvCxnSpPr>
          <p:nvPr/>
        </p:nvCxnSpPr>
        <p:spPr>
          <a:xfrm>
            <a:off x="2676524" y="5049112"/>
            <a:ext cx="102870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5D1EC0-F847-9740-1923-143645A3028A}"/>
              </a:ext>
            </a:extLst>
          </p:cNvPr>
          <p:cNvCxnSpPr>
            <a:cxnSpLocks/>
          </p:cNvCxnSpPr>
          <p:nvPr/>
        </p:nvCxnSpPr>
        <p:spPr>
          <a:xfrm>
            <a:off x="4537314" y="5049112"/>
            <a:ext cx="117768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3531B9-A387-4CDF-B78B-D162CD2DD0AE}"/>
              </a:ext>
            </a:extLst>
          </p:cNvPr>
          <p:cNvCxnSpPr>
            <a:cxnSpLocks/>
          </p:cNvCxnSpPr>
          <p:nvPr/>
        </p:nvCxnSpPr>
        <p:spPr>
          <a:xfrm>
            <a:off x="6584782" y="5529602"/>
            <a:ext cx="97361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CEA4A40-0B2D-B37B-4B3C-310CFA2C1791}"/>
              </a:ext>
            </a:extLst>
          </p:cNvPr>
          <p:cNvCxnSpPr>
            <a:cxnSpLocks/>
          </p:cNvCxnSpPr>
          <p:nvPr/>
        </p:nvCxnSpPr>
        <p:spPr>
          <a:xfrm>
            <a:off x="8573805" y="5431278"/>
            <a:ext cx="886523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53492B6-C757-74CE-2E03-4C7158DC124D}"/>
              </a:ext>
            </a:extLst>
          </p:cNvPr>
          <p:cNvSpPr txBox="1"/>
          <p:nvPr/>
        </p:nvSpPr>
        <p:spPr>
          <a:xfrm>
            <a:off x="1119698" y="4908245"/>
            <a:ext cx="1724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</a:rPr>
              <a:t>More soil moisture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5C44B8-5E89-515A-9B97-0D226FF15EB3}"/>
              </a:ext>
            </a:extLst>
          </p:cNvPr>
          <p:cNvSpPr txBox="1"/>
          <p:nvPr/>
        </p:nvSpPr>
        <p:spPr>
          <a:xfrm>
            <a:off x="9331329" y="5158533"/>
            <a:ext cx="297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</a:rPr>
              <a:t>Less soil moisture because “barrier” (compact layer) is removed)</a:t>
            </a:r>
            <a:endParaRPr lang="en-BE" sz="1400" dirty="0">
              <a:solidFill>
                <a:srgbClr val="0000FF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E50FB-DE59-79AD-7F37-996ECFB4CE9C}"/>
              </a:ext>
            </a:extLst>
          </p:cNvPr>
          <p:cNvSpPr txBox="1"/>
          <p:nvPr/>
        </p:nvSpPr>
        <p:spPr>
          <a:xfrm>
            <a:off x="4330013" y="1888879"/>
            <a:ext cx="124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99CC"/>
                </a:solidFill>
                <a:latin typeface="Assistant" pitchFamily="2" charset="-79"/>
                <a:cs typeface="Assistant" pitchFamily="2" charset="-79"/>
              </a:rPr>
              <a:t>Precipitation</a:t>
            </a:r>
            <a:endParaRPr lang="en-BE" sz="1400" dirty="0">
              <a:solidFill>
                <a:srgbClr val="6699CC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1F9C8D-8C2A-35B3-B7A0-A463D50CA4F6}"/>
              </a:ext>
            </a:extLst>
          </p:cNvPr>
          <p:cNvSpPr txBox="1"/>
          <p:nvPr/>
        </p:nvSpPr>
        <p:spPr>
          <a:xfrm>
            <a:off x="4232617" y="2460272"/>
            <a:ext cx="906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5D8D0"/>
                </a:solidFill>
                <a:latin typeface="Assistant" pitchFamily="2" charset="-79"/>
                <a:cs typeface="Assistant" pitchFamily="2" charset="-79"/>
              </a:rPr>
              <a:t>Irrigation</a:t>
            </a:r>
            <a:endParaRPr lang="en-BE" sz="1400" dirty="0">
              <a:solidFill>
                <a:srgbClr val="85D8D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D5BF3D-9A06-4E5E-D20A-55533F441B2A}"/>
              </a:ext>
            </a:extLst>
          </p:cNvPr>
          <p:cNvSpPr txBox="1"/>
          <p:nvPr/>
        </p:nvSpPr>
        <p:spPr>
          <a:xfrm>
            <a:off x="9297877" y="3845533"/>
            <a:ext cx="26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BC5EB"/>
                </a:solidFill>
                <a:latin typeface="Assistant" pitchFamily="2" charset="-79"/>
                <a:cs typeface="Assistant" pitchFamily="2" charset="-79"/>
              </a:rPr>
              <a:t>Average</a:t>
            </a:r>
            <a:r>
              <a:rPr lang="en-US" sz="1400" dirty="0">
                <a:solidFill>
                  <a:srgbClr val="85D8D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ssistant" pitchFamily="2" charset="-79"/>
                <a:cs typeface="Assistant" pitchFamily="2" charset="-79"/>
              </a:rPr>
              <a:t>± standard deviation</a:t>
            </a:r>
            <a:endParaRPr lang="en-BE" sz="1400" dirty="0">
              <a:solidFill>
                <a:schemeClr val="accent1">
                  <a:lumMod val="40000"/>
                  <a:lumOff val="60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635227-6862-EC66-0D1F-ACEF97365F0D}"/>
              </a:ext>
            </a:extLst>
          </p:cNvPr>
          <p:cNvSpPr txBox="1"/>
          <p:nvPr/>
        </p:nvSpPr>
        <p:spPr>
          <a:xfrm>
            <a:off x="1182230" y="1386572"/>
            <a:ext cx="124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Amount [mm]</a:t>
            </a:r>
            <a:endParaRPr lang="en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A7373A3-BF3E-25AC-8B2E-79E951A29FD3}"/>
              </a:ext>
            </a:extLst>
          </p:cNvPr>
          <p:cNvSpPr txBox="1">
            <a:spLocks/>
          </p:cNvSpPr>
          <p:nvPr/>
        </p:nvSpPr>
        <p:spPr>
          <a:xfrm>
            <a:off x="1137016" y="2746658"/>
            <a:ext cx="1710381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Soil Moisture (cm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3938411D-2788-878C-F2C4-2380D5E4B0FE}"/>
              </a:ext>
            </a:extLst>
          </p:cNvPr>
          <p:cNvSpPr txBox="1">
            <a:spLocks/>
          </p:cNvSpPr>
          <p:nvPr/>
        </p:nvSpPr>
        <p:spPr>
          <a:xfrm>
            <a:off x="1104900" y="5360544"/>
            <a:ext cx="1571624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40-cm depth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(above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compact layer)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4CF5169A-D8F8-2406-48AE-B9670B4CE5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9698" y="3808854"/>
            <a:ext cx="1571624" cy="931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10-cm depth</a:t>
            </a:r>
            <a:endParaRPr lang="en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D3CE79-ABA3-0F52-EC18-97EAD9762CD4}"/>
              </a:ext>
            </a:extLst>
          </p:cNvPr>
          <p:cNvCxnSpPr>
            <a:cxnSpLocks/>
          </p:cNvCxnSpPr>
          <p:nvPr/>
        </p:nvCxnSpPr>
        <p:spPr>
          <a:xfrm>
            <a:off x="7623636" y="5529602"/>
            <a:ext cx="486805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D84063-A629-03D8-388B-8B2516B263EF}"/>
              </a:ext>
            </a:extLst>
          </p:cNvPr>
          <p:cNvCxnSpPr>
            <a:cxnSpLocks/>
          </p:cNvCxnSpPr>
          <p:nvPr/>
        </p:nvCxnSpPr>
        <p:spPr>
          <a:xfrm>
            <a:off x="4015248" y="5170747"/>
            <a:ext cx="434737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71CD47F-F3DA-847B-7CC9-B3A3E3C056B8}"/>
              </a:ext>
            </a:extLst>
          </p:cNvPr>
          <p:cNvSpPr txBox="1"/>
          <p:nvPr/>
        </p:nvSpPr>
        <p:spPr>
          <a:xfrm>
            <a:off x="5298054" y="4319686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D08ED-D5D1-4995-C211-9DBB0AAF4981}"/>
              </a:ext>
            </a:extLst>
          </p:cNvPr>
          <p:cNvSpPr txBox="1"/>
          <p:nvPr/>
        </p:nvSpPr>
        <p:spPr>
          <a:xfrm>
            <a:off x="5298054" y="6190087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3929B-78D4-7FAD-02CB-09CC370A6D25}"/>
              </a:ext>
            </a:extLst>
          </p:cNvPr>
          <p:cNvSpPr txBox="1"/>
          <p:nvPr/>
        </p:nvSpPr>
        <p:spPr>
          <a:xfrm>
            <a:off x="8848939" y="4319686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3A978-FF99-F02D-5D76-A71D41B48ABE}"/>
              </a:ext>
            </a:extLst>
          </p:cNvPr>
          <p:cNvSpPr txBox="1"/>
          <p:nvPr/>
        </p:nvSpPr>
        <p:spPr>
          <a:xfrm>
            <a:off x="8848939" y="6190087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n = 4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E4914-5E84-1D8D-4668-83C34A82DE46}"/>
              </a:ext>
            </a:extLst>
          </p:cNvPr>
          <p:cNvSpPr txBox="1"/>
          <p:nvPr/>
        </p:nvSpPr>
        <p:spPr>
          <a:xfrm>
            <a:off x="9297877" y="5579559"/>
            <a:ext cx="26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BC5EB"/>
                </a:solidFill>
                <a:latin typeface="Assistant" pitchFamily="2" charset="-79"/>
                <a:cs typeface="Assistant" pitchFamily="2" charset="-79"/>
              </a:rPr>
              <a:t>Average</a:t>
            </a:r>
            <a:r>
              <a:rPr lang="en-US" sz="1400" dirty="0">
                <a:solidFill>
                  <a:srgbClr val="85D8D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ssistant" pitchFamily="2" charset="-79"/>
                <a:cs typeface="Assistant" pitchFamily="2" charset="-79"/>
              </a:rPr>
              <a:t>± standard deviation</a:t>
            </a:r>
            <a:endParaRPr lang="en-BE" sz="1400" dirty="0">
              <a:solidFill>
                <a:schemeClr val="accent1">
                  <a:lumMod val="40000"/>
                  <a:lumOff val="60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C14E327D-6E15-33A7-9856-B46A0C7336D0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4A4F39B-D9C0-F847-3570-0E9A92925D47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8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BE85D8C7-8966-DE13-909D-D52B10317137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9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D9993D7D-479D-1DA7-8E52-A6E921EBF19C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200CA70-0FA8-30D0-455F-0ECB97393B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18</a:t>
            </a:fld>
            <a:endParaRPr lang="nl-BE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6D1DFC8-4F64-B6CD-C847-58F95479F524}"/>
              </a:ext>
            </a:extLst>
          </p:cNvPr>
          <p:cNvSpPr txBox="1">
            <a:spLocks/>
          </p:cNvSpPr>
          <p:nvPr/>
        </p:nvSpPr>
        <p:spPr>
          <a:xfrm>
            <a:off x="3237148" y="1290611"/>
            <a:ext cx="1300166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52F3492-9508-9014-2237-AFE9F798FCCE}"/>
              </a:ext>
            </a:extLst>
          </p:cNvPr>
          <p:cNvSpPr txBox="1">
            <a:spLocks/>
          </p:cNvSpPr>
          <p:nvPr/>
        </p:nvSpPr>
        <p:spPr>
          <a:xfrm>
            <a:off x="6739052" y="1268752"/>
            <a:ext cx="1537420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De-compacted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A1649-379C-E0AE-4607-513E90916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9B264C-E2CC-E79C-5577-2BF9C81B9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527" y="1501348"/>
            <a:ext cx="7141873" cy="3908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CA1A0-9A02-7BBF-ECCF-CB009123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6731"/>
            <a:ext cx="11329748" cy="927531"/>
          </a:xfrm>
          <a:noFill/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24651"/>
                </a:solidFill>
              </a:rPr>
              <a:t>De-compaction increased LAI and root depth</a:t>
            </a:r>
            <a:endParaRPr lang="en-BE" sz="4000" dirty="0">
              <a:solidFill>
                <a:srgbClr val="42465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1F4B2-C406-353F-B825-A66A6C00A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EE71EB-CB6E-8C54-8716-1C1CA7B1E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527" y="1501349"/>
            <a:ext cx="7141873" cy="39088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268061C-1181-3C74-F47B-4C4261A39945}"/>
              </a:ext>
            </a:extLst>
          </p:cNvPr>
          <p:cNvSpPr txBox="1">
            <a:spLocks/>
          </p:cNvSpPr>
          <p:nvPr/>
        </p:nvSpPr>
        <p:spPr>
          <a:xfrm>
            <a:off x="9169399" y="2012271"/>
            <a:ext cx="3022601" cy="601433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info on LAI</a:t>
            </a:r>
            <a:endParaRPr lang="en-US" sz="2400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576C63F-E402-9053-7AC0-09A833590543}"/>
              </a:ext>
            </a:extLst>
          </p:cNvPr>
          <p:cNvSpPr txBox="1">
            <a:spLocks/>
          </p:cNvSpPr>
          <p:nvPr/>
        </p:nvSpPr>
        <p:spPr>
          <a:xfrm>
            <a:off x="9169399" y="3774559"/>
            <a:ext cx="3022601" cy="1186944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info on </a:t>
            </a:r>
          </a:p>
          <a:p>
            <a:pPr>
              <a:lnSpc>
                <a:spcPct val="100000"/>
              </a:lnSpc>
            </a:pP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Root Distribution</a:t>
            </a:r>
            <a:endParaRPr lang="en-US" sz="2400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EC3AE9B1-B7F6-35C3-0DC5-84ACA1324B6D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8EF45C-1E73-D6E2-6E40-DD8B160F2191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Title 1">
            <a:hlinkClick r:id="rId8" action="ppaction://hlinksldjump"/>
            <a:extLst>
              <a:ext uri="{FF2B5EF4-FFF2-40B4-BE49-F238E27FC236}">
                <a16:creationId xmlns:a16="http://schemas.microsoft.com/office/drawing/2014/main" id="{DCD66C17-F6B7-6E69-5E31-D66011A32CE6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itle 1">
            <a:hlinkClick r:id="rId9" action="ppaction://hlinksldjump"/>
            <a:extLst>
              <a:ext uri="{FF2B5EF4-FFF2-40B4-BE49-F238E27FC236}">
                <a16:creationId xmlns:a16="http://schemas.microsoft.com/office/drawing/2014/main" id="{FBDC0F43-B29E-888E-CEC2-960F10037F8D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21B6240-8AFA-1C33-7A07-77577FB7B5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0332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5E8EF3-494B-03DF-4501-64F83B95F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3577B5-CB6F-36FD-B94D-B9E90D55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51" y="1171257"/>
            <a:ext cx="9572771" cy="5239272"/>
          </a:xfrm>
          <a:prstGeom prst="rect">
            <a:avLst/>
          </a:prstGeom>
          <a:ln>
            <a:noFill/>
          </a:ln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91814578-F083-302F-DB86-1C3EF5FC5B33}"/>
              </a:ext>
            </a:extLst>
          </p:cNvPr>
          <p:cNvSpPr txBox="1">
            <a:spLocks/>
          </p:cNvSpPr>
          <p:nvPr/>
        </p:nvSpPr>
        <p:spPr>
          <a:xfrm>
            <a:off x="979488" y="369888"/>
            <a:ext cx="11212512" cy="989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+mj-ea"/>
                <a:cs typeface="Assistant" pitchFamily="2" charset="-79"/>
              </a:defRPr>
            </a:lvl1pPr>
          </a:lstStyle>
          <a:p>
            <a:r>
              <a:rPr lang="en-US" dirty="0"/>
              <a:t>What we did: </a:t>
            </a:r>
            <a:r>
              <a:rPr lang="en-US" b="1" dirty="0"/>
              <a:t>Experimental Plots</a:t>
            </a:r>
            <a:endParaRPr lang="en-BE" b="1" dirty="0"/>
          </a:p>
        </p:txBody>
      </p:sp>
      <p:sp>
        <p:nvSpPr>
          <p:cNvPr id="155" name="Footer Placeholder 1">
            <a:extLst>
              <a:ext uri="{FF2B5EF4-FFF2-40B4-BE49-F238E27FC236}">
                <a16:creationId xmlns:a16="http://schemas.microsoft.com/office/drawing/2014/main" id="{79E3C685-3470-44BA-595A-C5F316247DF5}"/>
              </a:ext>
            </a:extLst>
          </p:cNvPr>
          <p:cNvSpPr txBox="1">
            <a:spLocks/>
          </p:cNvSpPr>
          <p:nvPr/>
        </p:nvSpPr>
        <p:spPr>
          <a:xfrm>
            <a:off x="0" y="6497864"/>
            <a:ext cx="2209801" cy="365125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156" name="Title 2">
            <a:extLst>
              <a:ext uri="{FF2B5EF4-FFF2-40B4-BE49-F238E27FC236}">
                <a16:creationId xmlns:a16="http://schemas.microsoft.com/office/drawing/2014/main" id="{29985277-4F83-DC10-8FCD-EA490212ADDC}"/>
              </a:ext>
            </a:extLst>
          </p:cNvPr>
          <p:cNvSpPr txBox="1">
            <a:spLocks/>
          </p:cNvSpPr>
          <p:nvPr/>
        </p:nvSpPr>
        <p:spPr>
          <a:xfrm>
            <a:off x="979488" y="369888"/>
            <a:ext cx="11212512" cy="9890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+mj-ea"/>
                <a:cs typeface="Assistant" pitchFamily="2" charset="-79"/>
              </a:defRPr>
            </a:lvl1pPr>
          </a:lstStyle>
          <a:p>
            <a:r>
              <a:rPr lang="en-US" dirty="0"/>
              <a:t>What we did: </a:t>
            </a:r>
            <a:r>
              <a:rPr lang="en-US" b="1" dirty="0"/>
              <a:t>HYDRUS-1D numerical models</a:t>
            </a:r>
            <a:endParaRPr lang="en-BE" b="1" dirty="0"/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46E5FA75-B880-E78C-6F9C-15862BC48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51" y="1171257"/>
            <a:ext cx="9572771" cy="5239272"/>
          </a:xfrm>
          <a:prstGeom prst="rect">
            <a:avLst/>
          </a:prstGeom>
          <a:ln>
            <a:noFill/>
          </a:ln>
        </p:spPr>
      </p:pic>
      <p:sp>
        <p:nvSpPr>
          <p:cNvPr id="158" name="Rectangle 157">
            <a:extLst>
              <a:ext uri="{FF2B5EF4-FFF2-40B4-BE49-F238E27FC236}">
                <a16:creationId xmlns:a16="http://schemas.microsoft.com/office/drawing/2014/main" id="{E165B35C-F126-EC9D-7454-6909D134EC0A}"/>
              </a:ext>
            </a:extLst>
          </p:cNvPr>
          <p:cNvSpPr/>
          <p:nvPr/>
        </p:nvSpPr>
        <p:spPr>
          <a:xfrm>
            <a:off x="742278" y="1171257"/>
            <a:ext cx="10811435" cy="523927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1951BE8-DE82-7205-587C-E3929052AE95}"/>
              </a:ext>
            </a:extLst>
          </p:cNvPr>
          <p:cNvSpPr/>
          <p:nvPr/>
        </p:nvSpPr>
        <p:spPr>
          <a:xfrm>
            <a:off x="3609159" y="2953654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142CF739-E26D-EC0B-B531-BB188CEDFD22}"/>
              </a:ext>
            </a:extLst>
          </p:cNvPr>
          <p:cNvSpPr/>
          <p:nvPr/>
        </p:nvSpPr>
        <p:spPr>
          <a:xfrm>
            <a:off x="3618187" y="4245367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7470D84-493B-1D81-2CA5-D55511296475}"/>
              </a:ext>
            </a:extLst>
          </p:cNvPr>
          <p:cNvSpPr/>
          <p:nvPr/>
        </p:nvSpPr>
        <p:spPr>
          <a:xfrm>
            <a:off x="8088837" y="2941497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C1A47181-66B5-A181-6E0C-8BD363110FB1}"/>
              </a:ext>
            </a:extLst>
          </p:cNvPr>
          <p:cNvSpPr/>
          <p:nvPr/>
        </p:nvSpPr>
        <p:spPr>
          <a:xfrm>
            <a:off x="3618187" y="4744752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163" name="Picture 8" descr="Grass vector">
            <a:extLst>
              <a:ext uri="{FF2B5EF4-FFF2-40B4-BE49-F238E27FC236}">
                <a16:creationId xmlns:a16="http://schemas.microsoft.com/office/drawing/2014/main" id="{C224E85E-50A9-6B22-8BA4-BF73C10A1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8006594" y="2069999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8" descr="Grass vector">
            <a:extLst>
              <a:ext uri="{FF2B5EF4-FFF2-40B4-BE49-F238E27FC236}">
                <a16:creationId xmlns:a16="http://schemas.microsoft.com/office/drawing/2014/main" id="{F485CC88-556A-336C-25B6-87A07B8A7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3549606" y="2080310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9E2E484-0B55-847F-7163-C18137F2B0AF}"/>
              </a:ext>
            </a:extLst>
          </p:cNvPr>
          <p:cNvGrpSpPr/>
          <p:nvPr/>
        </p:nvGrpSpPr>
        <p:grpSpPr>
          <a:xfrm>
            <a:off x="3667040" y="2963214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08D9D375-F484-2201-8E3E-CDF33E3EAFF0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38BBED2-47AC-1E3F-A0BF-87E74F66F581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9DA6FF16-AE9D-D9FE-5646-A01CCC08C2A8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D93C3547-B1C6-953C-9CDB-4CB3C5A4E001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06076DE-6CDD-AD2E-E141-8878D07835AB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9BEA3634-44DD-152D-9C38-8C0A22AD68C3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37798463-8FAF-D0A8-7511-87C302ECC2EA}"/>
              </a:ext>
            </a:extLst>
          </p:cNvPr>
          <p:cNvSpPr/>
          <p:nvPr/>
        </p:nvSpPr>
        <p:spPr>
          <a:xfrm>
            <a:off x="3603498" y="3008271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64FC9286-4938-A8C9-4336-595D41EFAB7B}"/>
              </a:ext>
            </a:extLst>
          </p:cNvPr>
          <p:cNvSpPr txBox="1"/>
          <p:nvPr/>
        </p:nvSpPr>
        <p:spPr>
          <a:xfrm>
            <a:off x="4275586" y="2051655"/>
            <a:ext cx="192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1353C3B-B63A-06E8-3292-529DBB371F4D}"/>
              </a:ext>
            </a:extLst>
          </p:cNvPr>
          <p:cNvSpPr txBox="1"/>
          <p:nvPr/>
        </p:nvSpPr>
        <p:spPr>
          <a:xfrm>
            <a:off x="3306443" y="6036341"/>
            <a:ext cx="331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(Groundwater Recharge)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08AEEEB-9235-E423-0587-3B9F8107D058}"/>
              </a:ext>
            </a:extLst>
          </p:cNvPr>
          <p:cNvSpPr txBox="1"/>
          <p:nvPr/>
        </p:nvSpPr>
        <p:spPr>
          <a:xfrm>
            <a:off x="1990475" y="2059505"/>
            <a:ext cx="197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D271D785-560B-A960-DBF3-8A7C2E78B9A2}"/>
              </a:ext>
            </a:extLst>
          </p:cNvPr>
          <p:cNvCxnSpPr>
            <a:cxnSpLocks/>
          </p:cNvCxnSpPr>
          <p:nvPr/>
        </p:nvCxnSpPr>
        <p:spPr>
          <a:xfrm flipV="1">
            <a:off x="3015218" y="2521170"/>
            <a:ext cx="0" cy="710019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757A4290-3ABA-C517-2F69-F439EE5692B8}"/>
              </a:ext>
            </a:extLst>
          </p:cNvPr>
          <p:cNvCxnSpPr>
            <a:cxnSpLocks/>
          </p:cNvCxnSpPr>
          <p:nvPr/>
        </p:nvCxnSpPr>
        <p:spPr>
          <a:xfrm flipV="1">
            <a:off x="5290189" y="2521170"/>
            <a:ext cx="0" cy="720494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5C2D9E83-35DB-2AA0-1AAE-2A2F50D3D0DE}"/>
              </a:ext>
            </a:extLst>
          </p:cNvPr>
          <p:cNvCxnSpPr>
            <a:cxnSpLocks/>
          </p:cNvCxnSpPr>
          <p:nvPr/>
        </p:nvCxnSpPr>
        <p:spPr>
          <a:xfrm>
            <a:off x="3184391" y="6100300"/>
            <a:ext cx="0" cy="666346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43FF2007-B99F-8AF0-09E5-2844A4E3C8E6}"/>
              </a:ext>
            </a:extLst>
          </p:cNvPr>
          <p:cNvSpPr txBox="1"/>
          <p:nvPr/>
        </p:nvSpPr>
        <p:spPr>
          <a:xfrm>
            <a:off x="2090058" y="3529827"/>
            <a:ext cx="215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Stored Soil </a:t>
            </a:r>
          </a:p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Moisture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1B7B452D-D2DF-5385-76AC-885AACFE4430}"/>
              </a:ext>
            </a:extLst>
          </p:cNvPr>
          <p:cNvSpPr txBox="1"/>
          <p:nvPr/>
        </p:nvSpPr>
        <p:spPr>
          <a:xfrm>
            <a:off x="8834381" y="1487766"/>
            <a:ext cx="2083926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Evaporation?</a:t>
            </a:r>
            <a:endParaRPr lang="en-BE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015ABC96-1934-3E7B-4B39-855464CB2680}"/>
              </a:ext>
            </a:extLst>
          </p:cNvPr>
          <p:cNvSpPr txBox="1"/>
          <p:nvPr/>
        </p:nvSpPr>
        <p:spPr>
          <a:xfrm>
            <a:off x="6549827" y="1491334"/>
            <a:ext cx="2036437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Transpiration?</a:t>
            </a:r>
            <a:endParaRPr lang="en-BE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BA930DC1-2594-8124-DCA0-1C425BDE433C}"/>
              </a:ext>
            </a:extLst>
          </p:cNvPr>
          <p:cNvCxnSpPr>
            <a:cxnSpLocks/>
          </p:cNvCxnSpPr>
          <p:nvPr/>
        </p:nvCxnSpPr>
        <p:spPr>
          <a:xfrm flipV="1">
            <a:off x="9773500" y="2305719"/>
            <a:ext cx="0" cy="720494"/>
          </a:xfrm>
          <a:prstGeom prst="straightConnector1">
            <a:avLst/>
          </a:prstGeom>
          <a:ln w="76200">
            <a:solidFill>
              <a:srgbClr val="AA4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C6A0C586-95D8-AFF2-85AC-F064370929D0}"/>
              </a:ext>
            </a:extLst>
          </p:cNvPr>
          <p:cNvCxnSpPr>
            <a:cxnSpLocks/>
          </p:cNvCxnSpPr>
          <p:nvPr/>
        </p:nvCxnSpPr>
        <p:spPr>
          <a:xfrm flipV="1">
            <a:off x="7598831" y="2341245"/>
            <a:ext cx="0" cy="720494"/>
          </a:xfrm>
          <a:prstGeom prst="straightConnector1">
            <a:avLst/>
          </a:prstGeom>
          <a:ln w="76200">
            <a:solidFill>
              <a:srgbClr val="AA4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89854E7B-2CF7-C195-E2B5-E11C96516D81}"/>
              </a:ext>
            </a:extLst>
          </p:cNvPr>
          <p:cNvSpPr txBox="1"/>
          <p:nvPr/>
        </p:nvSpPr>
        <p:spPr>
          <a:xfrm>
            <a:off x="9217189" y="3495750"/>
            <a:ext cx="2043052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Stored </a:t>
            </a:r>
          </a:p>
          <a:p>
            <a:r>
              <a:rPr lang="en-US" sz="2400" dirty="0">
                <a:solidFill>
                  <a:schemeClr val="bg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Soil Moisture?</a:t>
            </a:r>
            <a:endParaRPr lang="en-BE" sz="2400" dirty="0">
              <a:solidFill>
                <a:schemeClr val="bg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5A88C2B8-178D-EAF5-35DE-F21B8A74F0C6}"/>
              </a:ext>
            </a:extLst>
          </p:cNvPr>
          <p:cNvSpPr/>
          <p:nvPr/>
        </p:nvSpPr>
        <p:spPr>
          <a:xfrm>
            <a:off x="3615701" y="2941497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3ED8556D-4741-34E8-C7FC-A0E49F1711A8}"/>
              </a:ext>
            </a:extLst>
          </p:cNvPr>
          <p:cNvSpPr/>
          <p:nvPr/>
        </p:nvSpPr>
        <p:spPr>
          <a:xfrm>
            <a:off x="3624729" y="4233210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DC6877B-B979-4A42-9AA9-8887C0D00F3B}"/>
              </a:ext>
            </a:extLst>
          </p:cNvPr>
          <p:cNvSpPr/>
          <p:nvPr/>
        </p:nvSpPr>
        <p:spPr>
          <a:xfrm>
            <a:off x="3624729" y="4732595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196" name="Picture 8" descr="Grass vector">
            <a:extLst>
              <a:ext uri="{FF2B5EF4-FFF2-40B4-BE49-F238E27FC236}">
                <a16:creationId xmlns:a16="http://schemas.microsoft.com/office/drawing/2014/main" id="{1959DBD3-8949-5622-6269-398B61690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3556148" y="2428590"/>
            <a:ext cx="1199752" cy="5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7" name="Group 196">
            <a:extLst>
              <a:ext uri="{FF2B5EF4-FFF2-40B4-BE49-F238E27FC236}">
                <a16:creationId xmlns:a16="http://schemas.microsoft.com/office/drawing/2014/main" id="{76892C49-2E79-8DD3-47CD-75014182720F}"/>
              </a:ext>
            </a:extLst>
          </p:cNvPr>
          <p:cNvGrpSpPr/>
          <p:nvPr/>
        </p:nvGrpSpPr>
        <p:grpSpPr>
          <a:xfrm>
            <a:off x="3673582" y="2951057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BA8D74AF-27EF-6FC5-48D8-949C7843C912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13A2664-7452-8998-5250-7D785C478048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546C653-BC2D-CBE1-25BB-876FE0EC7A23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D90C0E45-4152-C674-D736-BFFCED56F06E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4A35F84F-3E7F-30D5-7853-755E96DB1113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2201C68-57E0-E015-609C-F29E2FC8E264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204" name="Rectangle 203">
            <a:extLst>
              <a:ext uri="{FF2B5EF4-FFF2-40B4-BE49-F238E27FC236}">
                <a16:creationId xmlns:a16="http://schemas.microsoft.com/office/drawing/2014/main" id="{F2092216-9D65-3F20-34DD-0CE15F6661CB}"/>
              </a:ext>
            </a:extLst>
          </p:cNvPr>
          <p:cNvSpPr/>
          <p:nvPr/>
        </p:nvSpPr>
        <p:spPr>
          <a:xfrm>
            <a:off x="3610040" y="2996114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ED8F99F-BB8C-4923-8411-499A72233BEE}"/>
              </a:ext>
            </a:extLst>
          </p:cNvPr>
          <p:cNvGrpSpPr/>
          <p:nvPr/>
        </p:nvGrpSpPr>
        <p:grpSpPr>
          <a:xfrm>
            <a:off x="8113947" y="2929340"/>
            <a:ext cx="781892" cy="3304726"/>
            <a:chOff x="2165073" y="2948747"/>
            <a:chExt cx="919283" cy="1650724"/>
          </a:xfrm>
          <a:solidFill>
            <a:srgbClr val="997700"/>
          </a:solidFill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0D815ABC-394E-C856-9CD5-303B0317B3F8}"/>
                </a:ext>
              </a:extLst>
            </p:cNvPr>
            <p:cNvGrpSpPr/>
            <p:nvPr/>
          </p:nvGrpSpPr>
          <p:grpSpPr>
            <a:xfrm>
              <a:off x="2165073" y="2948747"/>
              <a:ext cx="714641" cy="1650724"/>
              <a:chOff x="5656915" y="3659463"/>
              <a:chExt cx="714641" cy="1048891"/>
            </a:xfrm>
            <a:grpFill/>
          </p:grpSpPr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44402D0-D692-5818-849A-D19941084577}"/>
                  </a:ext>
                </a:extLst>
              </p:cNvPr>
              <p:cNvSpPr/>
              <p:nvPr/>
            </p:nvSpPr>
            <p:spPr>
              <a:xfrm>
                <a:off x="5656915" y="3668350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9DDD1F7-32D4-213F-611F-4016F3662193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76751956-4B6C-36BD-9151-69FE03C6D076}"/>
                </a:ext>
              </a:extLst>
            </p:cNvPr>
            <p:cNvSpPr/>
            <p:nvPr/>
          </p:nvSpPr>
          <p:spPr>
            <a:xfrm rot="21410930">
              <a:off x="2843576" y="3142269"/>
              <a:ext cx="240780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9AA447D6-17D6-BF28-F268-7A7329DCB93A}"/>
              </a:ext>
            </a:extLst>
          </p:cNvPr>
          <p:cNvGrpSpPr/>
          <p:nvPr/>
        </p:nvGrpSpPr>
        <p:grpSpPr>
          <a:xfrm>
            <a:off x="8139854" y="2965534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5A5FAA76-E88A-69E7-6F22-5C6AF798C98B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841F553-4BE8-BC58-4355-80CC169E1EE4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247FF24-4360-467A-B71C-BEB1734400FE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51F07743-6D74-86B1-4B96-07F7C49462CA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D5AB75CC-FDE7-441D-9F28-987AE3998AB7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96508D25-94B7-5F66-1F22-11643405BAC0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219" name="TextBox 218">
            <a:extLst>
              <a:ext uri="{FF2B5EF4-FFF2-40B4-BE49-F238E27FC236}">
                <a16:creationId xmlns:a16="http://schemas.microsoft.com/office/drawing/2014/main" id="{D7CE7D55-57D6-D52C-5EF6-BBEAF4BE58E6}"/>
              </a:ext>
            </a:extLst>
          </p:cNvPr>
          <p:cNvSpPr txBox="1"/>
          <p:nvPr/>
        </p:nvSpPr>
        <p:spPr>
          <a:xfrm>
            <a:off x="7522604" y="1064782"/>
            <a:ext cx="214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b="1" u="sng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0CD0DA00-050C-2018-BE98-C4958C943544}"/>
              </a:ext>
            </a:extLst>
          </p:cNvPr>
          <p:cNvSpPr txBox="1"/>
          <p:nvPr/>
        </p:nvSpPr>
        <p:spPr>
          <a:xfrm>
            <a:off x="3314501" y="109387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2400" b="1" u="sng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690727AE-0472-BB59-E678-D89706AFA95F}"/>
              </a:ext>
            </a:extLst>
          </p:cNvPr>
          <p:cNvCxnSpPr>
            <a:cxnSpLocks/>
          </p:cNvCxnSpPr>
          <p:nvPr/>
        </p:nvCxnSpPr>
        <p:spPr>
          <a:xfrm>
            <a:off x="8108810" y="5459034"/>
            <a:ext cx="0" cy="666346"/>
          </a:xfrm>
          <a:prstGeom prst="straightConnector1">
            <a:avLst/>
          </a:prstGeom>
          <a:ln w="76200">
            <a:solidFill>
              <a:srgbClr val="AA4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>
            <a:extLst>
              <a:ext uri="{FF2B5EF4-FFF2-40B4-BE49-F238E27FC236}">
                <a16:creationId xmlns:a16="http://schemas.microsoft.com/office/drawing/2014/main" id="{0B00D81A-8139-F22B-BE47-BC2E8A2900B7}"/>
              </a:ext>
            </a:extLst>
          </p:cNvPr>
          <p:cNvSpPr txBox="1"/>
          <p:nvPr/>
        </p:nvSpPr>
        <p:spPr>
          <a:xfrm>
            <a:off x="8242841" y="5946657"/>
            <a:ext cx="2508154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Percolation?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4CB45D3E-44F9-270C-36F5-B8857609B6EF}"/>
              </a:ext>
            </a:extLst>
          </p:cNvPr>
          <p:cNvSpPr txBox="1"/>
          <p:nvPr/>
        </p:nvSpPr>
        <p:spPr>
          <a:xfrm>
            <a:off x="9302439" y="4553911"/>
            <a:ext cx="1898277" cy="830997"/>
          </a:xfrm>
          <a:prstGeom prst="rect">
            <a:avLst/>
          </a:prstGeom>
          <a:solidFill>
            <a:srgbClr val="9977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Change Root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Depth</a:t>
            </a:r>
            <a:endParaRPr lang="en-BE" sz="2400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27937455-A524-7B0F-3823-DB3664582593}"/>
              </a:ext>
            </a:extLst>
          </p:cNvPr>
          <p:cNvSpPr txBox="1"/>
          <p:nvPr/>
        </p:nvSpPr>
        <p:spPr>
          <a:xfrm>
            <a:off x="3277920" y="1670823"/>
            <a:ext cx="1680268" cy="461665"/>
          </a:xfrm>
          <a:prstGeom prst="rect">
            <a:avLst/>
          </a:prstGeom>
          <a:solidFill>
            <a:srgbClr val="94AF23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Change LAI</a:t>
            </a:r>
            <a:endParaRPr lang="en-BE" sz="2400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EA940244-4A32-F41C-60DB-680BA988AF5B}"/>
              </a:ext>
            </a:extLst>
          </p:cNvPr>
          <p:cNvGrpSpPr>
            <a:grpSpLocks noChangeAspect="1"/>
          </p:cNvGrpSpPr>
          <p:nvPr/>
        </p:nvGrpSpPr>
        <p:grpSpPr>
          <a:xfrm>
            <a:off x="1658978" y="1064782"/>
            <a:ext cx="8593241" cy="5551402"/>
            <a:chOff x="-1159947" y="875964"/>
            <a:chExt cx="9133988" cy="5900737"/>
          </a:xfrm>
        </p:grpSpPr>
        <p:pic>
          <p:nvPicPr>
            <p:cNvPr id="226" name="Picture 10" descr="Smiley face in a hedge">
              <a:extLst>
                <a:ext uri="{FF2B5EF4-FFF2-40B4-BE49-F238E27FC236}">
                  <a16:creationId xmlns:a16="http://schemas.microsoft.com/office/drawing/2014/main" id="{CDAF6C31-987B-790D-DFB7-7E79CCD3E3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8" t="58537" r="31175" b="21256"/>
            <a:stretch/>
          </p:blipFill>
          <p:spPr bwMode="auto">
            <a:xfrm rot="10800000">
              <a:off x="2666773" y="4528494"/>
              <a:ext cx="2959100" cy="138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10" descr="Smiley face in a hedge">
              <a:extLst>
                <a:ext uri="{FF2B5EF4-FFF2-40B4-BE49-F238E27FC236}">
                  <a16:creationId xmlns:a16="http://schemas.microsoft.com/office/drawing/2014/main" id="{DCCCAE09-9863-EACD-00F9-A2D0BC7551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7" b="7007"/>
            <a:stretch/>
          </p:blipFill>
          <p:spPr bwMode="auto">
            <a:xfrm>
              <a:off x="-1159947" y="875964"/>
              <a:ext cx="9133988" cy="590073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8" name="Speech Bubble: Oval 227">
            <a:extLst>
              <a:ext uri="{FF2B5EF4-FFF2-40B4-BE49-F238E27FC236}">
                <a16:creationId xmlns:a16="http://schemas.microsoft.com/office/drawing/2014/main" id="{6912F763-CE77-CBB8-8949-B686BA6EE0BC}"/>
              </a:ext>
            </a:extLst>
          </p:cNvPr>
          <p:cNvSpPr/>
          <p:nvPr/>
        </p:nvSpPr>
        <p:spPr>
          <a:xfrm>
            <a:off x="7055991" y="773129"/>
            <a:ext cx="4020485" cy="1494445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Visit our PICO Spot 4.6! </a:t>
            </a:r>
            <a:endParaRPr lang="en-BE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58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72" grpId="0"/>
      <p:bldP spid="180" grpId="0"/>
      <p:bldP spid="181" grpId="0"/>
      <p:bldP spid="182" grpId="0"/>
      <p:bldP spid="186" grpId="0"/>
      <p:bldP spid="187" grpId="0" animBg="1"/>
      <p:bldP spid="188" grpId="0" animBg="1"/>
      <p:bldP spid="191" grpId="0" animBg="1"/>
      <p:bldP spid="192" grpId="0" animBg="1"/>
      <p:bldP spid="193" grpId="0" animBg="1"/>
      <p:bldP spid="195" grpId="0" animBg="1"/>
      <p:bldP spid="204" grpId="0"/>
      <p:bldP spid="219" grpId="0"/>
      <p:bldP spid="220" grpId="0"/>
      <p:bldP spid="222" grpId="0" animBg="1"/>
      <p:bldP spid="223" grpId="0" animBg="1"/>
      <p:bldP spid="224" grpId="0" animBg="1"/>
      <p:bldP spid="2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C2ADB3E-7D35-CE6E-3D84-40704152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" y="1455782"/>
            <a:ext cx="11888230" cy="4834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93C85-BF60-EF80-78FE-CF535DE6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De-compaction increased grass’ LAI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13782-516B-24B5-8C42-78F395292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5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F56931F9-8F01-2F41-FF6C-53988F53C7BC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AB73-7A95-6EAF-4861-76F1ABF65EEA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877A38EE-2166-A3C2-2C6C-87D4DD4EB042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3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9F97F02F-3BB1-6C79-E6E8-A41A95FDACEC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84556B3-0FA8-770C-A512-CB49B305A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54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380678D-3C50-56AC-C896-66590C1AF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7FE3FAE-53AE-0FC9-3C97-54F647610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" y="1455782"/>
            <a:ext cx="11888230" cy="4834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4E691B-4374-444F-2CFF-C4911FA36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" y="1455782"/>
            <a:ext cx="11888230" cy="48406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F2DB1-D9C3-7FE6-E9B0-DC8EEDA4D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De-compaction increased grass’ LAI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610E7-3078-FE99-382B-51B545F9D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104125C-45DE-B032-47A8-0CF9D2194910}"/>
              </a:ext>
            </a:extLst>
          </p:cNvPr>
          <p:cNvSpPr/>
          <p:nvPr/>
        </p:nvSpPr>
        <p:spPr>
          <a:xfrm rot="10800000">
            <a:off x="9876550" y="3621870"/>
            <a:ext cx="303770" cy="40879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3C6518D-1E05-4C83-781E-55ACC125E39C}"/>
              </a:ext>
            </a:extLst>
          </p:cNvPr>
          <p:cNvSpPr/>
          <p:nvPr/>
        </p:nvSpPr>
        <p:spPr>
          <a:xfrm rot="10800000">
            <a:off x="4951341" y="2378904"/>
            <a:ext cx="303770" cy="40879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5570B20-3521-33AC-8DFF-82DF5C72791C}"/>
              </a:ext>
            </a:extLst>
          </p:cNvPr>
          <p:cNvSpPr/>
          <p:nvPr/>
        </p:nvSpPr>
        <p:spPr>
          <a:xfrm rot="10800000">
            <a:off x="11588046" y="3979998"/>
            <a:ext cx="303770" cy="40879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DE7339A-6E46-94F1-3FCA-7925B5254EF8}"/>
              </a:ext>
            </a:extLst>
          </p:cNvPr>
          <p:cNvSpPr/>
          <p:nvPr/>
        </p:nvSpPr>
        <p:spPr>
          <a:xfrm rot="10800000">
            <a:off x="3080540" y="4184393"/>
            <a:ext cx="303770" cy="40879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C4A04C1-29F5-770D-BEBA-55970A95C19A}"/>
              </a:ext>
            </a:extLst>
          </p:cNvPr>
          <p:cNvSpPr/>
          <p:nvPr/>
        </p:nvSpPr>
        <p:spPr>
          <a:xfrm rot="10800000">
            <a:off x="1587020" y="3030635"/>
            <a:ext cx="303770" cy="40879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ACF9261-FFDA-0735-6A60-7185ABC15E13}"/>
              </a:ext>
            </a:extLst>
          </p:cNvPr>
          <p:cNvSpPr/>
          <p:nvPr/>
        </p:nvSpPr>
        <p:spPr>
          <a:xfrm rot="10800000">
            <a:off x="4916512" y="4375009"/>
            <a:ext cx="303770" cy="40879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27001BBA-1165-F247-3841-A4479A9ACBDA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4E8A2F-004A-553D-E005-88BDB202D0DF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750A74AA-568E-72D2-B198-A672DB6AC8E6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3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2C0153D9-B2A3-1B62-E31C-FBD4565C35A0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B03ECE0-E7AC-2749-FCD6-77CB41DC44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49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B42D4D-BC23-32BF-82F6-7E39097B4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4A3F3-1ABB-2C02-606F-C69FCD1D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De-compaction increased root depths too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97F3B-466C-82A9-E13C-AD1FC3918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ACAD1-4664-FA3B-B406-A08A464F5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F557D8-830A-C177-C336-2A76D4E35350}"/>
              </a:ext>
            </a:extLst>
          </p:cNvPr>
          <p:cNvGrpSpPr/>
          <p:nvPr/>
        </p:nvGrpSpPr>
        <p:grpSpPr>
          <a:xfrm>
            <a:off x="1464855" y="1633028"/>
            <a:ext cx="8603936" cy="4696012"/>
            <a:chOff x="1464855" y="1633028"/>
            <a:chExt cx="8603936" cy="46960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D71116-0F6C-FCA7-EF60-E84DFCF5B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722"/>
            <a:stretch/>
          </p:blipFill>
          <p:spPr>
            <a:xfrm>
              <a:off x="2026227" y="1633028"/>
              <a:ext cx="8042564" cy="46960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4484E6-996C-6C88-411F-C314E259A107}"/>
                </a:ext>
              </a:extLst>
            </p:cNvPr>
            <p:cNvSpPr txBox="1"/>
            <p:nvPr/>
          </p:nvSpPr>
          <p:spPr>
            <a:xfrm>
              <a:off x="1464855" y="2626499"/>
              <a:ext cx="5613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Depth</a:t>
              </a:r>
            </a:p>
            <a:p>
              <a:pPr algn="l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[cm]</a:t>
              </a:r>
              <a:endParaRPr lang="en-BE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9ABA20-12EF-C8DC-3B39-33A1CDC752FD}"/>
                </a:ext>
              </a:extLst>
            </p:cNvPr>
            <p:cNvSpPr txBox="1"/>
            <p:nvPr/>
          </p:nvSpPr>
          <p:spPr>
            <a:xfrm>
              <a:off x="1464855" y="4950298"/>
              <a:ext cx="5613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Depth</a:t>
              </a:r>
            </a:p>
            <a:p>
              <a:pPr algn="l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[cm]</a:t>
              </a:r>
              <a:endParaRPr lang="en-BE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08BB6D0D-0FCF-35C8-497F-998299013462}"/>
              </a:ext>
            </a:extLst>
          </p:cNvPr>
          <p:cNvSpPr/>
          <p:nvPr/>
        </p:nvSpPr>
        <p:spPr>
          <a:xfrm>
            <a:off x="6024880" y="2834640"/>
            <a:ext cx="914400" cy="114639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427D95-8660-DCEB-7917-6C0164219D91}"/>
              </a:ext>
            </a:extLst>
          </p:cNvPr>
          <p:cNvSpPr/>
          <p:nvPr/>
        </p:nvSpPr>
        <p:spPr>
          <a:xfrm>
            <a:off x="6006869" y="5109527"/>
            <a:ext cx="1749396" cy="114639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59098C-9294-0A46-57A9-CE32DAC8CBC5}"/>
              </a:ext>
            </a:extLst>
          </p:cNvPr>
          <p:cNvSpPr txBox="1"/>
          <p:nvPr/>
        </p:nvSpPr>
        <p:spPr>
          <a:xfrm>
            <a:off x="5458173" y="3680080"/>
            <a:ext cx="4235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n=4</a:t>
            </a:r>
            <a:endParaRPr lang="en-BE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F37F32-756C-5FC9-BEFF-B530F50C8785}"/>
              </a:ext>
            </a:extLst>
          </p:cNvPr>
          <p:cNvSpPr txBox="1"/>
          <p:nvPr/>
        </p:nvSpPr>
        <p:spPr>
          <a:xfrm>
            <a:off x="5458173" y="5907278"/>
            <a:ext cx="4235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n=4</a:t>
            </a:r>
            <a:endParaRPr lang="en-BE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A7CB24-0F1E-0EB2-B730-91B32EF34FAB}"/>
              </a:ext>
            </a:extLst>
          </p:cNvPr>
          <p:cNvSpPr txBox="1"/>
          <p:nvPr/>
        </p:nvSpPr>
        <p:spPr>
          <a:xfrm>
            <a:off x="9460622" y="5907278"/>
            <a:ext cx="4235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n=4</a:t>
            </a:r>
            <a:endParaRPr lang="en-BE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B6E45D-28DD-A6E3-4697-ECCFE91B8B3B}"/>
              </a:ext>
            </a:extLst>
          </p:cNvPr>
          <p:cNvSpPr txBox="1"/>
          <p:nvPr/>
        </p:nvSpPr>
        <p:spPr>
          <a:xfrm>
            <a:off x="9460622" y="3680080"/>
            <a:ext cx="4235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n=4</a:t>
            </a:r>
            <a:endParaRPr lang="en-BE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F16EF-635F-172F-1FEB-38171C418770}"/>
              </a:ext>
            </a:extLst>
          </p:cNvPr>
          <p:cNvSpPr txBox="1"/>
          <p:nvPr/>
        </p:nvSpPr>
        <p:spPr>
          <a:xfrm>
            <a:off x="2510140" y="3277513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more roots!</a:t>
            </a:r>
            <a:endParaRPr lang="en-B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A462A-9B07-FC06-88A4-D8D495317748}"/>
              </a:ext>
            </a:extLst>
          </p:cNvPr>
          <p:cNvSpPr txBox="1"/>
          <p:nvPr/>
        </p:nvSpPr>
        <p:spPr>
          <a:xfrm>
            <a:off x="2510140" y="5636705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much roots!</a:t>
            </a:r>
            <a:endParaRPr lang="en-B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D1E78-2E0C-8DB5-3477-8B8675B80FF5}"/>
              </a:ext>
            </a:extLst>
          </p:cNvPr>
          <p:cNvSpPr txBox="1"/>
          <p:nvPr/>
        </p:nvSpPr>
        <p:spPr>
          <a:xfrm>
            <a:off x="6939280" y="2851670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has roots!</a:t>
            </a:r>
            <a:endParaRPr lang="en-B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530D5D-BEB8-DD02-4943-D1C37DF7ED44}"/>
              </a:ext>
            </a:extLst>
          </p:cNvPr>
          <p:cNvSpPr txBox="1"/>
          <p:nvPr/>
        </p:nvSpPr>
        <p:spPr>
          <a:xfrm>
            <a:off x="7565088" y="5099840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has roots!</a:t>
            </a:r>
            <a:endParaRPr lang="en-B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5FAE6FC-865B-8ABF-4BBC-B90E6B1DD1C6}"/>
              </a:ext>
            </a:extLst>
          </p:cNvPr>
          <p:cNvSpPr/>
          <p:nvPr/>
        </p:nvSpPr>
        <p:spPr>
          <a:xfrm>
            <a:off x="1661355" y="2845232"/>
            <a:ext cx="914400" cy="114639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BFFD08-665A-E398-7958-D221457D1A79}"/>
              </a:ext>
            </a:extLst>
          </p:cNvPr>
          <p:cNvSpPr/>
          <p:nvPr/>
        </p:nvSpPr>
        <p:spPr>
          <a:xfrm>
            <a:off x="1647175" y="5129466"/>
            <a:ext cx="914400" cy="114639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635B1019-9178-3850-EF1C-3AA3DD8F2906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808BE5A-1C72-6F47-8BAD-3C13D30EFB0E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3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3D0A2ED6-B075-D952-2A98-FC27067D6CBF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BD2D3D24-D2AD-1FD2-0B97-C6E2858E074A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A90649F-43AD-7270-23AB-40D47F5D8C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7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6" grpId="0"/>
      <p:bldP spid="7" grpId="0"/>
      <p:bldP spid="19" grpId="0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3CACB-C692-A164-F21B-8EE136C36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9E9524-1550-FAC8-365A-5E1D1C1B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23" y="2413622"/>
            <a:ext cx="7141874" cy="39088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E816BE-FF5C-5D76-7ABC-89EC8158043B}"/>
              </a:ext>
            </a:extLst>
          </p:cNvPr>
          <p:cNvSpPr/>
          <p:nvPr/>
        </p:nvSpPr>
        <p:spPr>
          <a:xfrm>
            <a:off x="2005404" y="2474259"/>
            <a:ext cx="7156447" cy="376517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55A72-3E49-1B6F-C672-8FA9AE525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6731"/>
            <a:ext cx="12263119" cy="92753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Now, per plot: </a:t>
            </a:r>
            <a:r>
              <a:rPr lang="en-US" sz="4000" dirty="0"/>
              <a:t>quantify the hydrological processes</a:t>
            </a:r>
            <a:endParaRPr lang="en-BE" sz="4000" dirty="0">
              <a:solidFill>
                <a:srgbClr val="42465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0CF9C-E2FD-B2EC-87DA-4CCB2451D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DBEBD0-FDFF-0A87-511A-EDB49E7AF742}"/>
              </a:ext>
            </a:extLst>
          </p:cNvPr>
          <p:cNvSpPr txBox="1"/>
          <p:nvPr/>
        </p:nvSpPr>
        <p:spPr>
          <a:xfrm>
            <a:off x="4290515" y="1657890"/>
            <a:ext cx="192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C4F4F0-0610-88DE-2D67-677A65398F05}"/>
              </a:ext>
            </a:extLst>
          </p:cNvPr>
          <p:cNvSpPr txBox="1"/>
          <p:nvPr/>
        </p:nvSpPr>
        <p:spPr>
          <a:xfrm>
            <a:off x="3283519" y="5633238"/>
            <a:ext cx="331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(Groundwater Recharge)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8FCEDC-0FA7-F21D-88C0-271943B49AA7}"/>
              </a:ext>
            </a:extLst>
          </p:cNvPr>
          <p:cNvSpPr txBox="1"/>
          <p:nvPr/>
        </p:nvSpPr>
        <p:spPr>
          <a:xfrm>
            <a:off x="2905955" y="3768428"/>
            <a:ext cx="331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Stored Soil Moisture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06C547-257E-B594-678A-A7A7344C036C}"/>
              </a:ext>
            </a:extLst>
          </p:cNvPr>
          <p:cNvSpPr txBox="1"/>
          <p:nvPr/>
        </p:nvSpPr>
        <p:spPr>
          <a:xfrm>
            <a:off x="2005404" y="1665740"/>
            <a:ext cx="197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4430C6A-3CB9-6F2B-5605-D3B0F53B4BAB}"/>
              </a:ext>
            </a:extLst>
          </p:cNvPr>
          <p:cNvCxnSpPr>
            <a:cxnSpLocks/>
          </p:cNvCxnSpPr>
          <p:nvPr/>
        </p:nvCxnSpPr>
        <p:spPr>
          <a:xfrm flipV="1">
            <a:off x="3030147" y="2127405"/>
            <a:ext cx="0" cy="710019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9FD3347-1189-E8B6-6540-E85E6AAC83BB}"/>
              </a:ext>
            </a:extLst>
          </p:cNvPr>
          <p:cNvCxnSpPr>
            <a:cxnSpLocks/>
          </p:cNvCxnSpPr>
          <p:nvPr/>
        </p:nvCxnSpPr>
        <p:spPr>
          <a:xfrm flipV="1">
            <a:off x="5305118" y="2127405"/>
            <a:ext cx="0" cy="720494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A21746C-CB37-14FF-E35F-722E9F321B86}"/>
              </a:ext>
            </a:extLst>
          </p:cNvPr>
          <p:cNvCxnSpPr>
            <a:cxnSpLocks/>
          </p:cNvCxnSpPr>
          <p:nvPr/>
        </p:nvCxnSpPr>
        <p:spPr>
          <a:xfrm>
            <a:off x="3199320" y="5706535"/>
            <a:ext cx="0" cy="666346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4764B2FD-C43B-ADAB-BDF8-1F2407FC09C9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DCECAA08-EF8A-0CAF-8D36-6DD53EC24820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C0F8D2AD-6FD6-A3AF-2FBE-C56C52D5634D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43508A87-B9DB-0F48-0C68-A89B8C0002F4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6032CB1-A278-785E-BB8E-0A3440E4B3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6108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28EA1-7DB1-9501-6CF6-403ABEEE2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E2A67B-F9B2-77A9-5FA0-4FA0C943B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23" y="2413622"/>
            <a:ext cx="7141874" cy="39088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C7CA39-E5D9-7284-667B-CDAAE43BEF57}"/>
              </a:ext>
            </a:extLst>
          </p:cNvPr>
          <p:cNvSpPr/>
          <p:nvPr/>
        </p:nvSpPr>
        <p:spPr>
          <a:xfrm>
            <a:off x="2005404" y="2474259"/>
            <a:ext cx="7156447" cy="376517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5C7E7-6CBE-251A-3950-EB569FA8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6731"/>
            <a:ext cx="12263119" cy="92753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Now, per plot: </a:t>
            </a:r>
            <a:r>
              <a:rPr lang="en-US" sz="4000" dirty="0"/>
              <a:t>quantify the hydrological processes</a:t>
            </a:r>
            <a:endParaRPr lang="en-BE" sz="4000" dirty="0">
              <a:solidFill>
                <a:srgbClr val="42465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5C518-1DDF-6BAF-515C-8C9961570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3745F7-A160-252E-F089-59CCDAFFD7F7}"/>
              </a:ext>
            </a:extLst>
          </p:cNvPr>
          <p:cNvSpPr txBox="1"/>
          <p:nvPr/>
        </p:nvSpPr>
        <p:spPr>
          <a:xfrm>
            <a:off x="4290515" y="1657890"/>
            <a:ext cx="192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648F93-CEF1-B287-B739-5CE1C9DD2E73}"/>
              </a:ext>
            </a:extLst>
          </p:cNvPr>
          <p:cNvSpPr txBox="1"/>
          <p:nvPr/>
        </p:nvSpPr>
        <p:spPr>
          <a:xfrm>
            <a:off x="3283519" y="5633238"/>
            <a:ext cx="331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(Groundwater Recharge)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C04C2B-9B89-8340-DE92-8167B0B0E311}"/>
              </a:ext>
            </a:extLst>
          </p:cNvPr>
          <p:cNvSpPr txBox="1"/>
          <p:nvPr/>
        </p:nvSpPr>
        <p:spPr>
          <a:xfrm>
            <a:off x="2905955" y="3768428"/>
            <a:ext cx="331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Stored Soil Moisture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4838415-06D2-D6EB-64DB-132849FD44C5}"/>
              </a:ext>
            </a:extLst>
          </p:cNvPr>
          <p:cNvSpPr txBox="1"/>
          <p:nvPr/>
        </p:nvSpPr>
        <p:spPr>
          <a:xfrm>
            <a:off x="2005404" y="1665740"/>
            <a:ext cx="197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95C4460-508D-F161-96BB-E7A535D8CC48}"/>
              </a:ext>
            </a:extLst>
          </p:cNvPr>
          <p:cNvCxnSpPr>
            <a:cxnSpLocks/>
          </p:cNvCxnSpPr>
          <p:nvPr/>
        </p:nvCxnSpPr>
        <p:spPr>
          <a:xfrm flipV="1">
            <a:off x="3030147" y="2127405"/>
            <a:ext cx="0" cy="710019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AF2D546-9858-E930-7395-97148E1FF5D8}"/>
              </a:ext>
            </a:extLst>
          </p:cNvPr>
          <p:cNvCxnSpPr>
            <a:cxnSpLocks/>
          </p:cNvCxnSpPr>
          <p:nvPr/>
        </p:nvCxnSpPr>
        <p:spPr>
          <a:xfrm flipV="1">
            <a:off x="5305118" y="2127405"/>
            <a:ext cx="0" cy="720494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D7C465C-D155-E733-DD19-5D6BB4BDF9C1}"/>
              </a:ext>
            </a:extLst>
          </p:cNvPr>
          <p:cNvCxnSpPr>
            <a:cxnSpLocks/>
          </p:cNvCxnSpPr>
          <p:nvPr/>
        </p:nvCxnSpPr>
        <p:spPr>
          <a:xfrm>
            <a:off x="3199320" y="5706535"/>
            <a:ext cx="0" cy="666346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F4DFE09-7BFC-15BA-EE7A-3AAEA8635F4E}"/>
              </a:ext>
            </a:extLst>
          </p:cNvPr>
          <p:cNvSpPr txBox="1"/>
          <p:nvPr/>
        </p:nvSpPr>
        <p:spPr>
          <a:xfrm>
            <a:off x="7844851" y="1478423"/>
            <a:ext cx="2083926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Evaporation?</a:t>
            </a:r>
            <a:endParaRPr lang="en-BE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4339EBA-EC87-C172-8919-889EB63903BC}"/>
              </a:ext>
            </a:extLst>
          </p:cNvPr>
          <p:cNvSpPr txBox="1"/>
          <p:nvPr/>
        </p:nvSpPr>
        <p:spPr>
          <a:xfrm>
            <a:off x="7278902" y="5302101"/>
            <a:ext cx="2508154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76594C-DFFE-4DEA-DBD3-C4DF3082F08F}"/>
              </a:ext>
            </a:extLst>
          </p:cNvPr>
          <p:cNvSpPr txBox="1"/>
          <p:nvPr/>
        </p:nvSpPr>
        <p:spPr>
          <a:xfrm>
            <a:off x="5560297" y="1481991"/>
            <a:ext cx="2036437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Transpiration?</a:t>
            </a:r>
            <a:endParaRPr lang="en-BE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4FC3ACB-EDA8-9722-0F8A-940C5098BDE8}"/>
              </a:ext>
            </a:extLst>
          </p:cNvPr>
          <p:cNvCxnSpPr>
            <a:cxnSpLocks/>
          </p:cNvCxnSpPr>
          <p:nvPr/>
        </p:nvCxnSpPr>
        <p:spPr>
          <a:xfrm flipV="1">
            <a:off x="6508999" y="2296376"/>
            <a:ext cx="0" cy="710019"/>
          </a:xfrm>
          <a:prstGeom prst="straightConnector1">
            <a:avLst/>
          </a:prstGeom>
          <a:ln w="76200">
            <a:solidFill>
              <a:srgbClr val="AA4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264C237-7B1E-0C59-4D38-E02C905C2BEB}"/>
              </a:ext>
            </a:extLst>
          </p:cNvPr>
          <p:cNvCxnSpPr>
            <a:cxnSpLocks/>
          </p:cNvCxnSpPr>
          <p:nvPr/>
        </p:nvCxnSpPr>
        <p:spPr>
          <a:xfrm flipV="1">
            <a:off x="8783970" y="2296376"/>
            <a:ext cx="0" cy="720494"/>
          </a:xfrm>
          <a:prstGeom prst="straightConnector1">
            <a:avLst/>
          </a:prstGeom>
          <a:ln w="76200">
            <a:solidFill>
              <a:srgbClr val="AA4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881A3AD-138B-A429-C542-1BFD0C792779}"/>
              </a:ext>
            </a:extLst>
          </p:cNvPr>
          <p:cNvCxnSpPr>
            <a:cxnSpLocks/>
          </p:cNvCxnSpPr>
          <p:nvPr/>
        </p:nvCxnSpPr>
        <p:spPr>
          <a:xfrm>
            <a:off x="7119280" y="5449691"/>
            <a:ext cx="0" cy="666346"/>
          </a:xfrm>
          <a:prstGeom prst="straightConnector1">
            <a:avLst/>
          </a:prstGeom>
          <a:ln w="76200">
            <a:solidFill>
              <a:srgbClr val="AA4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D2AD1BE-ECC8-69EC-485B-2D63E39170A8}"/>
              </a:ext>
            </a:extLst>
          </p:cNvPr>
          <p:cNvSpPr txBox="1"/>
          <p:nvPr/>
        </p:nvSpPr>
        <p:spPr>
          <a:xfrm>
            <a:off x="6464387" y="3952244"/>
            <a:ext cx="2043052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Stored </a:t>
            </a:r>
          </a:p>
          <a:p>
            <a:r>
              <a:rPr lang="en-US" sz="2400" dirty="0">
                <a:solidFill>
                  <a:schemeClr val="bg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Soil Moisture?</a:t>
            </a:r>
            <a:endParaRPr lang="en-BE" sz="2400" dirty="0">
              <a:solidFill>
                <a:schemeClr val="bg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7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7EE439AF-AE62-3BDE-C010-A7CCF08F8586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2DBCE090-EC8A-F2E5-053A-06EA85A01FFB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81AFBDDA-FC85-127A-BF11-7F32D88159AF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368FE76C-7008-02A3-A02D-892B9BB2D248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1B9FF5E-B3BA-AD57-BA5E-13114AF87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85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97FA2-EC20-A0A0-8242-9A56105FA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89178C-5410-29F1-3C4E-DE386122B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23" y="2413622"/>
            <a:ext cx="7141874" cy="39088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6AC28A-6892-D977-F0EE-C973F8FED858}"/>
              </a:ext>
            </a:extLst>
          </p:cNvPr>
          <p:cNvSpPr/>
          <p:nvPr/>
        </p:nvSpPr>
        <p:spPr>
          <a:xfrm>
            <a:off x="2005404" y="2474259"/>
            <a:ext cx="7156447" cy="376517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06645C-B455-D0C1-7BB0-AE9833C75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6731"/>
            <a:ext cx="12263119" cy="92753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Now, per plot: </a:t>
            </a:r>
            <a:r>
              <a:rPr lang="en-US" sz="4000" dirty="0"/>
              <a:t>quantify the hydrological processes</a:t>
            </a:r>
            <a:endParaRPr lang="en-BE" sz="4000" dirty="0">
              <a:solidFill>
                <a:srgbClr val="42465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DEC02-0DFD-6903-14AE-D1AD417B5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8B7F0D-4658-5F63-A8D5-CF9CA9863553}"/>
              </a:ext>
            </a:extLst>
          </p:cNvPr>
          <p:cNvSpPr txBox="1"/>
          <p:nvPr/>
        </p:nvSpPr>
        <p:spPr>
          <a:xfrm>
            <a:off x="4290515" y="1657890"/>
            <a:ext cx="192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4F2879D-58C5-C7FD-CEF5-4B4D59335432}"/>
              </a:ext>
            </a:extLst>
          </p:cNvPr>
          <p:cNvSpPr txBox="1"/>
          <p:nvPr/>
        </p:nvSpPr>
        <p:spPr>
          <a:xfrm>
            <a:off x="3283519" y="5633238"/>
            <a:ext cx="331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(Groundwater Recharge)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CF234C-D641-CF3B-9A93-DEE0AEB73C56}"/>
              </a:ext>
            </a:extLst>
          </p:cNvPr>
          <p:cNvSpPr txBox="1"/>
          <p:nvPr/>
        </p:nvSpPr>
        <p:spPr>
          <a:xfrm>
            <a:off x="2905955" y="3768428"/>
            <a:ext cx="331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Stored Soil Moisture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DF18019-29A0-95E0-B29F-71EEF8C5E008}"/>
              </a:ext>
            </a:extLst>
          </p:cNvPr>
          <p:cNvSpPr txBox="1"/>
          <p:nvPr/>
        </p:nvSpPr>
        <p:spPr>
          <a:xfrm>
            <a:off x="2005404" y="1665740"/>
            <a:ext cx="197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477AA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  <a:endParaRPr lang="en-BE" sz="2400" dirty="0">
              <a:solidFill>
                <a:srgbClr val="4477AA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EF15C6E-FEF8-6787-F50F-E5B2B9CA26B6}"/>
              </a:ext>
            </a:extLst>
          </p:cNvPr>
          <p:cNvCxnSpPr>
            <a:cxnSpLocks/>
          </p:cNvCxnSpPr>
          <p:nvPr/>
        </p:nvCxnSpPr>
        <p:spPr>
          <a:xfrm flipV="1">
            <a:off x="3030147" y="2127405"/>
            <a:ext cx="0" cy="710019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82E28CD-17CC-2D42-3737-237653834D5A}"/>
              </a:ext>
            </a:extLst>
          </p:cNvPr>
          <p:cNvCxnSpPr>
            <a:cxnSpLocks/>
          </p:cNvCxnSpPr>
          <p:nvPr/>
        </p:nvCxnSpPr>
        <p:spPr>
          <a:xfrm flipV="1">
            <a:off x="5305118" y="2127405"/>
            <a:ext cx="0" cy="720494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FFCAE50-CBE0-A4E0-370E-5F056BE67AEF}"/>
              </a:ext>
            </a:extLst>
          </p:cNvPr>
          <p:cNvCxnSpPr>
            <a:cxnSpLocks/>
          </p:cNvCxnSpPr>
          <p:nvPr/>
        </p:nvCxnSpPr>
        <p:spPr>
          <a:xfrm>
            <a:off x="3199320" y="5706535"/>
            <a:ext cx="0" cy="666346"/>
          </a:xfrm>
          <a:prstGeom prst="straightConnector1">
            <a:avLst/>
          </a:prstGeom>
          <a:ln w="762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3AE5C61-2D64-A0C4-53D3-96D5FE9A6F93}"/>
              </a:ext>
            </a:extLst>
          </p:cNvPr>
          <p:cNvSpPr txBox="1"/>
          <p:nvPr/>
        </p:nvSpPr>
        <p:spPr>
          <a:xfrm>
            <a:off x="7844851" y="1478423"/>
            <a:ext cx="2083926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Evaporation?</a:t>
            </a:r>
            <a:endParaRPr lang="en-BE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FE249D-0422-0F55-76EE-39A7E7F1E7DC}"/>
              </a:ext>
            </a:extLst>
          </p:cNvPr>
          <p:cNvSpPr txBox="1"/>
          <p:nvPr/>
        </p:nvSpPr>
        <p:spPr>
          <a:xfrm>
            <a:off x="7278902" y="5302101"/>
            <a:ext cx="2508154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1721C3-09B4-1F02-FAA5-D2CDCAFC516A}"/>
              </a:ext>
            </a:extLst>
          </p:cNvPr>
          <p:cNvSpPr txBox="1"/>
          <p:nvPr/>
        </p:nvSpPr>
        <p:spPr>
          <a:xfrm>
            <a:off x="5560297" y="1481991"/>
            <a:ext cx="2036437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Transpiration?</a:t>
            </a:r>
            <a:endParaRPr lang="en-BE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A264511-D984-23EE-AC31-8E7E1D017DB7}"/>
              </a:ext>
            </a:extLst>
          </p:cNvPr>
          <p:cNvCxnSpPr>
            <a:cxnSpLocks/>
          </p:cNvCxnSpPr>
          <p:nvPr/>
        </p:nvCxnSpPr>
        <p:spPr>
          <a:xfrm flipV="1">
            <a:off x="6508999" y="2296376"/>
            <a:ext cx="0" cy="710019"/>
          </a:xfrm>
          <a:prstGeom prst="straightConnector1">
            <a:avLst/>
          </a:prstGeom>
          <a:ln w="76200">
            <a:solidFill>
              <a:srgbClr val="AA4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34A9DB4-E4D7-F748-0247-2D36682907E3}"/>
              </a:ext>
            </a:extLst>
          </p:cNvPr>
          <p:cNvCxnSpPr>
            <a:cxnSpLocks/>
          </p:cNvCxnSpPr>
          <p:nvPr/>
        </p:nvCxnSpPr>
        <p:spPr>
          <a:xfrm flipV="1">
            <a:off x="8783970" y="2296376"/>
            <a:ext cx="0" cy="720494"/>
          </a:xfrm>
          <a:prstGeom prst="straightConnector1">
            <a:avLst/>
          </a:prstGeom>
          <a:ln w="76200">
            <a:solidFill>
              <a:srgbClr val="AA4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C64A74F-E255-A295-9A6D-918E4BCE8E66}"/>
              </a:ext>
            </a:extLst>
          </p:cNvPr>
          <p:cNvCxnSpPr>
            <a:cxnSpLocks/>
          </p:cNvCxnSpPr>
          <p:nvPr/>
        </p:nvCxnSpPr>
        <p:spPr>
          <a:xfrm>
            <a:off x="7119280" y="5449691"/>
            <a:ext cx="0" cy="666346"/>
          </a:xfrm>
          <a:prstGeom prst="straightConnector1">
            <a:avLst/>
          </a:prstGeom>
          <a:ln w="76200">
            <a:solidFill>
              <a:srgbClr val="AA44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DF9D621-F9F9-6E63-1CF9-9330A522BB83}"/>
              </a:ext>
            </a:extLst>
          </p:cNvPr>
          <p:cNvSpPr txBox="1"/>
          <p:nvPr/>
        </p:nvSpPr>
        <p:spPr>
          <a:xfrm>
            <a:off x="6464387" y="3952244"/>
            <a:ext cx="2043052" cy="830997"/>
          </a:xfrm>
          <a:prstGeom prst="rect">
            <a:avLst/>
          </a:prstGeom>
          <a:solidFill>
            <a:srgbClr val="AA4499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New Stored </a:t>
            </a:r>
          </a:p>
          <a:p>
            <a:r>
              <a:rPr lang="en-US" sz="2400" dirty="0">
                <a:solidFill>
                  <a:schemeClr val="bg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Soil Moisture?</a:t>
            </a:r>
            <a:endParaRPr lang="en-BE" sz="2400" dirty="0">
              <a:solidFill>
                <a:schemeClr val="bg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7C6E1EF-7AB2-7C48-1F86-726D7516C5D3}"/>
              </a:ext>
            </a:extLst>
          </p:cNvPr>
          <p:cNvSpPr txBox="1">
            <a:spLocks/>
          </p:cNvSpPr>
          <p:nvPr/>
        </p:nvSpPr>
        <p:spPr>
          <a:xfrm>
            <a:off x="0" y="3198831"/>
            <a:ext cx="12192000" cy="2061611"/>
          </a:xfrm>
          <a:prstGeom prst="rect">
            <a:avLst/>
          </a:prstGeom>
          <a:solidFill>
            <a:srgbClr val="FF0000">
              <a:alpha val="69804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Use a 1D numerical model </a:t>
            </a:r>
          </a:p>
          <a:p>
            <a:pPr algn="ctr">
              <a:lnSpc>
                <a:spcPct val="114000"/>
              </a:lnSpc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(HYDRUS-1D)</a:t>
            </a:r>
          </a:p>
        </p:txBody>
      </p:sp>
      <p:sp>
        <p:nvSpPr>
          <p:cNvPr id="7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1C2706AA-8E87-EFE6-B347-FF78828371D0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63A5CD8E-3C05-0B70-1564-800189752C0C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5FD4CA7A-B60B-62EB-2132-C80B1A6EF26F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5494115F-815B-7887-8F3D-F491EE082565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9EFEDF9-6DE7-26CE-2176-A4CD8CD0AF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88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B7CCFE-01E9-B325-5DD9-119F62C92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7E38A7E2-F7A5-2924-C75C-1C4D9A562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4407" r="-13" b="-468"/>
          <a:stretch/>
        </p:blipFill>
        <p:spPr>
          <a:xfrm>
            <a:off x="0" y="0"/>
            <a:ext cx="12192000" cy="6994525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E7F2C4C2-4D53-481D-16F9-AA9CC545AA13}"/>
              </a:ext>
            </a:extLst>
          </p:cNvPr>
          <p:cNvSpPr txBox="1">
            <a:spLocks/>
          </p:cNvSpPr>
          <p:nvPr/>
        </p:nvSpPr>
        <p:spPr>
          <a:xfrm>
            <a:off x="1280163" y="3624764"/>
            <a:ext cx="4345936" cy="601457"/>
          </a:xfrm>
          <a:prstGeom prst="rect">
            <a:avLst/>
          </a:prstGeom>
          <a:solidFill>
            <a:srgbClr val="F7F056"/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rgbClr val="FFFF00">
                <a:alpha val="60000"/>
              </a:srgbClr>
            </a:glow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</a:p>
        </p:txBody>
      </p:sp>
      <p:sp>
        <p:nvSpPr>
          <p:cNvPr id="7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FF3CBBE4-87E2-FC45-2AD7-31F5F2ACCDF6}"/>
              </a:ext>
            </a:extLst>
          </p:cNvPr>
          <p:cNvSpPr txBox="1">
            <a:spLocks/>
          </p:cNvSpPr>
          <p:nvPr/>
        </p:nvSpPr>
        <p:spPr>
          <a:xfrm>
            <a:off x="1280165" y="2668003"/>
            <a:ext cx="4345936" cy="601457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3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3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DA6C4751-598F-F4E2-93DF-0EF84C525B4F}"/>
              </a:ext>
            </a:extLst>
          </p:cNvPr>
          <p:cNvSpPr txBox="1">
            <a:spLocks/>
          </p:cNvSpPr>
          <p:nvPr/>
        </p:nvSpPr>
        <p:spPr>
          <a:xfrm>
            <a:off x="1283465" y="4581525"/>
            <a:ext cx="2796410" cy="648561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3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8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D98A7D55-F389-2D0B-D2D6-E0ADBE2A9478}"/>
              </a:ext>
            </a:extLst>
          </p:cNvPr>
          <p:cNvSpPr txBox="1">
            <a:spLocks/>
          </p:cNvSpPr>
          <p:nvPr/>
        </p:nvSpPr>
        <p:spPr>
          <a:xfrm>
            <a:off x="1283464" y="1643920"/>
            <a:ext cx="2996436" cy="64856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3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18F749E-51B1-3419-24BA-82ECA13E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FE9E7-408F-8E49-3A66-2EE2E8A1575B}"/>
              </a:ext>
            </a:extLst>
          </p:cNvPr>
          <p:cNvSpPr txBox="1"/>
          <p:nvPr/>
        </p:nvSpPr>
        <p:spPr>
          <a:xfrm>
            <a:off x="8768749" y="6526537"/>
            <a:ext cx="3443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© US Department of Agriculture (n.d.)</a:t>
            </a:r>
            <a:endParaRPr lang="en-BE" sz="14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3BBF55-9264-9E7F-31E4-0BC44B08865B}"/>
              </a:ext>
            </a:extLst>
          </p:cNvPr>
          <p:cNvSpPr txBox="1">
            <a:spLocks/>
          </p:cNvSpPr>
          <p:nvPr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41259-CA28-2F5A-42B9-D9E581771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6106-9CE0-4D5E-B168-183CC55F7C5F}" type="slidenum">
              <a:rPr lang="en-BE" smtClean="0"/>
              <a:t>26</a:t>
            </a:fld>
            <a:endParaRPr lang="en-B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1336A7-2626-666A-74F4-A8E7BCE05294}"/>
              </a:ext>
            </a:extLst>
          </p:cNvPr>
          <p:cNvSpPr txBox="1">
            <a:spLocks/>
          </p:cNvSpPr>
          <p:nvPr/>
        </p:nvSpPr>
        <p:spPr>
          <a:xfrm>
            <a:off x="1989867" y="707995"/>
            <a:ext cx="8420958" cy="75827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/>
            <a:r>
              <a:rPr lang="en-US" sz="24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Click next to proceed. </a:t>
            </a:r>
          </a:p>
          <a:p>
            <a:pPr algn="l"/>
            <a:r>
              <a:rPr lang="en-US" sz="24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Otherwise, either click home or the inactive box for other sections </a:t>
            </a:r>
            <a:endParaRPr lang="en-BE" sz="2400" b="0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26A43D3-C5B1-ECAB-0A29-62FFFC812D74}"/>
              </a:ext>
            </a:extLst>
          </p:cNvPr>
          <p:cNvSpPr/>
          <p:nvPr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AC5BDE6-B247-9962-2431-9F4721EA4F64}"/>
              </a:ext>
            </a:extLst>
          </p:cNvPr>
          <p:cNvSpPr/>
          <p:nvPr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Action Button: Go Home 1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2AFBA4C-2E7D-FCD1-ED29-24A8CAB70DDD}"/>
              </a:ext>
            </a:extLst>
          </p:cNvPr>
          <p:cNvSpPr/>
          <p:nvPr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Action Button: Return 1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382DD349-6903-4F61-BB70-0FE90363BD14}"/>
              </a:ext>
            </a:extLst>
          </p:cNvPr>
          <p:cNvSpPr/>
          <p:nvPr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70981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9ADBC-A770-92DE-21B5-8AA0F1D8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81D8FC7-8F93-A970-E71D-AB64EDD5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00" y="80619"/>
            <a:ext cx="11799146" cy="1325563"/>
          </a:xfrm>
        </p:spPr>
        <p:txBody>
          <a:bodyPr>
            <a:noAutofit/>
          </a:bodyPr>
          <a:lstStyle/>
          <a:p>
            <a:r>
              <a:rPr lang="en-US" sz="4400" dirty="0"/>
              <a:t>1D Model Layers</a:t>
            </a:r>
            <a:endParaRPr lang="en-BE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85C9A-D7F6-45E2-5EEC-5ACA00C2F36B}"/>
              </a:ext>
            </a:extLst>
          </p:cNvPr>
          <p:cNvSpPr/>
          <p:nvPr/>
        </p:nvSpPr>
        <p:spPr>
          <a:xfrm>
            <a:off x="3252083" y="2170706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A387F-0C53-C24C-96BB-E9F054B8CB76}"/>
              </a:ext>
            </a:extLst>
          </p:cNvPr>
          <p:cNvSpPr/>
          <p:nvPr/>
        </p:nvSpPr>
        <p:spPr>
          <a:xfrm>
            <a:off x="3085757" y="2141921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370DF4-3D41-9B5F-C549-D944D0A862F9}"/>
              </a:ext>
            </a:extLst>
          </p:cNvPr>
          <p:cNvSpPr/>
          <p:nvPr/>
        </p:nvSpPr>
        <p:spPr>
          <a:xfrm>
            <a:off x="3398878" y="2852251"/>
            <a:ext cx="1035267" cy="15722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33E9C0D-E4A8-9E8C-7310-EF7A5176433D}"/>
              </a:ext>
            </a:extLst>
          </p:cNvPr>
          <p:cNvSpPr/>
          <p:nvPr/>
        </p:nvSpPr>
        <p:spPr>
          <a:xfrm>
            <a:off x="3398878" y="4430924"/>
            <a:ext cx="1035267" cy="59324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CCFA2433-98C2-DB74-230B-2212C7FAFE77}"/>
              </a:ext>
            </a:extLst>
          </p:cNvPr>
          <p:cNvCxnSpPr/>
          <p:nvPr/>
        </p:nvCxnSpPr>
        <p:spPr>
          <a:xfrm flipH="1">
            <a:off x="2752678" y="2835086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A68860A-0AE5-8DFD-2B75-45980083D8ED}"/>
              </a:ext>
            </a:extLst>
          </p:cNvPr>
          <p:cNvCxnSpPr/>
          <p:nvPr/>
        </p:nvCxnSpPr>
        <p:spPr>
          <a:xfrm flipH="1">
            <a:off x="2819908" y="4382369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621DF8B8-C26B-05AC-2125-730322BEA925}"/>
              </a:ext>
            </a:extLst>
          </p:cNvPr>
          <p:cNvCxnSpPr>
            <a:cxnSpLocks/>
          </p:cNvCxnSpPr>
          <p:nvPr/>
        </p:nvCxnSpPr>
        <p:spPr>
          <a:xfrm>
            <a:off x="3123153" y="2810160"/>
            <a:ext cx="0" cy="157220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896787E7-D1E9-7792-2360-813469974C59}"/>
              </a:ext>
            </a:extLst>
          </p:cNvPr>
          <p:cNvSpPr txBox="1"/>
          <p:nvPr/>
        </p:nvSpPr>
        <p:spPr>
          <a:xfrm>
            <a:off x="2315346" y="3409557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40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9A0DB62-ADE7-FD44-2528-B49ABC95CC20}"/>
              </a:ext>
            </a:extLst>
          </p:cNvPr>
          <p:cNvCxnSpPr/>
          <p:nvPr/>
        </p:nvCxnSpPr>
        <p:spPr>
          <a:xfrm flipH="1">
            <a:off x="2819908" y="4975616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6465882D-132E-60CE-6AD3-47900F28A07B}"/>
              </a:ext>
            </a:extLst>
          </p:cNvPr>
          <p:cNvCxnSpPr>
            <a:cxnSpLocks/>
          </p:cNvCxnSpPr>
          <p:nvPr/>
        </p:nvCxnSpPr>
        <p:spPr>
          <a:xfrm>
            <a:off x="3129616" y="4382369"/>
            <a:ext cx="0" cy="59324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A2FB0254-E945-046B-E083-23B8ED2F0987}"/>
              </a:ext>
            </a:extLst>
          </p:cNvPr>
          <p:cNvSpPr txBox="1"/>
          <p:nvPr/>
        </p:nvSpPr>
        <p:spPr>
          <a:xfrm>
            <a:off x="2320884" y="449432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15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49853B5-E91C-0B09-6C47-6DBAF11F9DFA}"/>
              </a:ext>
            </a:extLst>
          </p:cNvPr>
          <p:cNvSpPr/>
          <p:nvPr/>
        </p:nvSpPr>
        <p:spPr>
          <a:xfrm>
            <a:off x="3396225" y="5023048"/>
            <a:ext cx="1035267" cy="174385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7A983E37-BF64-60F0-B9A7-DB0A4C2FC1A9}"/>
              </a:ext>
            </a:extLst>
          </p:cNvPr>
          <p:cNvCxnSpPr>
            <a:cxnSpLocks/>
          </p:cNvCxnSpPr>
          <p:nvPr/>
        </p:nvCxnSpPr>
        <p:spPr>
          <a:xfrm>
            <a:off x="3126963" y="4905660"/>
            <a:ext cx="0" cy="181687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1EC2979-3C53-4800-BBC0-5A52B201A9C2}"/>
              </a:ext>
            </a:extLst>
          </p:cNvPr>
          <p:cNvCxnSpPr/>
          <p:nvPr/>
        </p:nvCxnSpPr>
        <p:spPr>
          <a:xfrm flipH="1">
            <a:off x="2756483" y="6751749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39F036AC-462D-F09F-A5F7-6659BEC52F35}"/>
              </a:ext>
            </a:extLst>
          </p:cNvPr>
          <p:cNvSpPr txBox="1"/>
          <p:nvPr/>
        </p:nvSpPr>
        <p:spPr>
          <a:xfrm>
            <a:off x="2324022" y="5459601"/>
            <a:ext cx="7537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45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9561D6-1D99-1848-80DD-36B9B978F519}"/>
              </a:ext>
            </a:extLst>
          </p:cNvPr>
          <p:cNvSpPr txBox="1"/>
          <p:nvPr/>
        </p:nvSpPr>
        <p:spPr>
          <a:xfrm>
            <a:off x="6912394" y="1290549"/>
            <a:ext cx="301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3600" u="sng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C1DEA-0C70-9E31-27F1-6DB7150CA4D8}"/>
              </a:ext>
            </a:extLst>
          </p:cNvPr>
          <p:cNvSpPr txBox="1"/>
          <p:nvPr/>
        </p:nvSpPr>
        <p:spPr>
          <a:xfrm>
            <a:off x="2732116" y="1331311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3600" u="sng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06D6A-360A-4371-623D-3CC928C1FE82}"/>
              </a:ext>
            </a:extLst>
          </p:cNvPr>
          <p:cNvSpPr txBox="1"/>
          <p:nvPr/>
        </p:nvSpPr>
        <p:spPr>
          <a:xfrm>
            <a:off x="4488772" y="3345967"/>
            <a:ext cx="358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298 cm/day </a:t>
            </a:r>
            <a:endParaRPr lang="en-BE" sz="2400" b="1" dirty="0">
              <a:solidFill>
                <a:srgbClr val="42465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F5ECD-A0BF-0487-D83D-2622CB52B3E1}"/>
              </a:ext>
            </a:extLst>
          </p:cNvPr>
          <p:cNvSpPr txBox="1"/>
          <p:nvPr/>
        </p:nvSpPr>
        <p:spPr>
          <a:xfrm>
            <a:off x="4474399" y="4302147"/>
            <a:ext cx="3114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1.3 cm/day</a:t>
            </a:r>
          </a:p>
          <a:p>
            <a:r>
              <a:rPr lang="en-US" sz="20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(so, it hinders water flow) </a:t>
            </a:r>
            <a:endParaRPr lang="en-BE" sz="2000" b="1" dirty="0">
              <a:solidFill>
                <a:srgbClr val="42465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EEAA21-BC2A-62FC-147E-D95389996569}"/>
              </a:ext>
            </a:extLst>
          </p:cNvPr>
          <p:cNvSpPr txBox="1"/>
          <p:nvPr/>
        </p:nvSpPr>
        <p:spPr>
          <a:xfrm>
            <a:off x="4386420" y="1903994"/>
            <a:ext cx="439234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Saturated </a:t>
            </a:r>
          </a:p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Hydraulic Conductivity </a:t>
            </a:r>
          </a:p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[</a:t>
            </a:r>
            <a:r>
              <a:rPr lang="en-US" sz="2400" b="1" dirty="0" err="1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K</a:t>
            </a:r>
            <a:r>
              <a:rPr lang="en-US" sz="2400" b="1" baseline="-25000" dirty="0" err="1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sat</a:t>
            </a:r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]</a:t>
            </a:r>
            <a:endParaRPr lang="en-US" sz="2400" i="1" dirty="0">
              <a:solidFill>
                <a:srgbClr val="42465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15DC46-23EF-3962-7EBA-AC2ADBDCD6FD}"/>
              </a:ext>
            </a:extLst>
          </p:cNvPr>
          <p:cNvSpPr txBox="1"/>
          <p:nvPr/>
        </p:nvSpPr>
        <p:spPr>
          <a:xfrm>
            <a:off x="4513990" y="5521709"/>
            <a:ext cx="358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298 cm/day </a:t>
            </a:r>
            <a:endParaRPr lang="en-BE" sz="2400" b="1" dirty="0">
              <a:solidFill>
                <a:srgbClr val="42465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FF983C-1707-9308-AF50-EB25131178FB}"/>
              </a:ext>
            </a:extLst>
          </p:cNvPr>
          <p:cNvSpPr txBox="1"/>
          <p:nvPr/>
        </p:nvSpPr>
        <p:spPr>
          <a:xfrm>
            <a:off x="4442008" y="6163720"/>
            <a:ext cx="3401893" cy="637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All K </a:t>
            </a:r>
            <a:r>
              <a:rPr lang="en-US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sat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values are obtained </a:t>
            </a:r>
          </a:p>
          <a:p>
            <a:pPr algn="ctr">
              <a:lnSpc>
                <a:spcPct val="114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from calibrations by inverse modeling</a:t>
            </a:r>
            <a:endParaRPr lang="en-BE" sz="1600" dirty="0">
              <a:solidFill>
                <a:schemeClr val="tx1">
                  <a:lumMod val="50000"/>
                  <a:lumOff val="50000"/>
                </a:schemeClr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20" name="AutoShape 2" descr="Grass | Grass Leaves and hedge. | Dominic Alves | Flickr">
            <a:extLst>
              <a:ext uri="{FF2B5EF4-FFF2-40B4-BE49-F238E27FC236}">
                <a16:creationId xmlns:a16="http://schemas.microsoft.com/office/drawing/2014/main" id="{50261EE9-DDCD-1197-E702-4550AED3CD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41270" y="328624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F6E1638-6B19-22F2-FA17-2C247C9E8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5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CE4A4ACE-6514-6912-1724-B7E40AB20233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1645D3CF-E0C9-F303-20EC-5E3AA8AC8FC2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F35F8C-30AA-BCF2-1257-2538F9C3A2F8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4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1055744C-4200-BC92-E9FC-C0159E384522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2D4B068-19D5-6922-C642-8278EFAF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27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92301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B293C-367F-25D0-A51B-A79C5D5BA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A015A8DD-E089-C6AD-CA27-60122C6441FA}"/>
              </a:ext>
            </a:extLst>
          </p:cNvPr>
          <p:cNvCxnSpPr>
            <a:cxnSpLocks/>
          </p:cNvCxnSpPr>
          <p:nvPr/>
        </p:nvCxnSpPr>
        <p:spPr>
          <a:xfrm>
            <a:off x="9249264" y="2757569"/>
            <a:ext cx="18521" cy="397928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9831297C-17CE-5570-B3E1-F3EE3B87A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00" y="80619"/>
            <a:ext cx="11799146" cy="1325563"/>
          </a:xfrm>
        </p:spPr>
        <p:txBody>
          <a:bodyPr>
            <a:noAutofit/>
          </a:bodyPr>
          <a:lstStyle/>
          <a:p>
            <a:r>
              <a:rPr lang="en-US" sz="4400" dirty="0"/>
              <a:t>1D Model Layers</a:t>
            </a:r>
            <a:endParaRPr lang="en-BE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25309C-CD9A-0E35-E245-093B4E4121CB}"/>
              </a:ext>
            </a:extLst>
          </p:cNvPr>
          <p:cNvSpPr/>
          <p:nvPr/>
        </p:nvSpPr>
        <p:spPr>
          <a:xfrm>
            <a:off x="3252083" y="2170706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68A60-72AC-B2F3-1862-78797B500497}"/>
              </a:ext>
            </a:extLst>
          </p:cNvPr>
          <p:cNvSpPr/>
          <p:nvPr/>
        </p:nvSpPr>
        <p:spPr>
          <a:xfrm>
            <a:off x="3085757" y="2141921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C116ED7-E5F4-BA13-988D-E65380CA22E9}"/>
              </a:ext>
            </a:extLst>
          </p:cNvPr>
          <p:cNvSpPr/>
          <p:nvPr/>
        </p:nvSpPr>
        <p:spPr>
          <a:xfrm>
            <a:off x="3398878" y="2852251"/>
            <a:ext cx="1035267" cy="15722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0EEE343-2244-9814-8533-B7A933ADF59F}"/>
              </a:ext>
            </a:extLst>
          </p:cNvPr>
          <p:cNvSpPr/>
          <p:nvPr/>
        </p:nvSpPr>
        <p:spPr>
          <a:xfrm>
            <a:off x="3398878" y="4430924"/>
            <a:ext cx="1035267" cy="59324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34D3238-D76F-B6E2-9C59-09E2FB373743}"/>
              </a:ext>
            </a:extLst>
          </p:cNvPr>
          <p:cNvCxnSpPr/>
          <p:nvPr/>
        </p:nvCxnSpPr>
        <p:spPr>
          <a:xfrm flipH="1">
            <a:off x="2752678" y="2835086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49009BD-74F1-49AE-6DF2-E1F49FD3C8B2}"/>
              </a:ext>
            </a:extLst>
          </p:cNvPr>
          <p:cNvCxnSpPr/>
          <p:nvPr/>
        </p:nvCxnSpPr>
        <p:spPr>
          <a:xfrm flipH="1">
            <a:off x="2819908" y="4382369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B96707B-C9E5-8B26-7546-3626AB9EE413}"/>
              </a:ext>
            </a:extLst>
          </p:cNvPr>
          <p:cNvCxnSpPr>
            <a:cxnSpLocks/>
          </p:cNvCxnSpPr>
          <p:nvPr/>
        </p:nvCxnSpPr>
        <p:spPr>
          <a:xfrm>
            <a:off x="3123153" y="2810160"/>
            <a:ext cx="0" cy="157220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0EACBA59-678C-A802-D1DB-5681291C972E}"/>
              </a:ext>
            </a:extLst>
          </p:cNvPr>
          <p:cNvSpPr txBox="1"/>
          <p:nvPr/>
        </p:nvSpPr>
        <p:spPr>
          <a:xfrm>
            <a:off x="2315346" y="3409557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40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7215B92-5544-8949-246C-49A399472EE1}"/>
              </a:ext>
            </a:extLst>
          </p:cNvPr>
          <p:cNvCxnSpPr/>
          <p:nvPr/>
        </p:nvCxnSpPr>
        <p:spPr>
          <a:xfrm flipH="1">
            <a:off x="2819908" y="4975616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49AFAE0-0F9D-957B-FC84-29EE5323FAA3}"/>
              </a:ext>
            </a:extLst>
          </p:cNvPr>
          <p:cNvCxnSpPr>
            <a:cxnSpLocks/>
          </p:cNvCxnSpPr>
          <p:nvPr/>
        </p:nvCxnSpPr>
        <p:spPr>
          <a:xfrm>
            <a:off x="3129616" y="4382369"/>
            <a:ext cx="0" cy="59324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FB05BF70-F9B6-1F68-990E-20900580CC1E}"/>
              </a:ext>
            </a:extLst>
          </p:cNvPr>
          <p:cNvSpPr txBox="1"/>
          <p:nvPr/>
        </p:nvSpPr>
        <p:spPr>
          <a:xfrm>
            <a:off x="2320884" y="449432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15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AD5FCEE3-7C7C-7880-4CE5-4E5C59C6047C}"/>
              </a:ext>
            </a:extLst>
          </p:cNvPr>
          <p:cNvSpPr/>
          <p:nvPr/>
        </p:nvSpPr>
        <p:spPr>
          <a:xfrm>
            <a:off x="7865887" y="4334149"/>
            <a:ext cx="1035267" cy="630115"/>
          </a:xfrm>
          <a:prstGeom prst="rect">
            <a:avLst/>
          </a:prstGeom>
          <a:solidFill>
            <a:srgbClr val="7C7C7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ssistant" pitchFamily="2" charset="-79"/>
                <a:cs typeface="Assistant" pitchFamily="2" charset="-79"/>
              </a:rPr>
              <a:t>Compacted Sand Layer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F15F7DCB-7E88-70AB-352D-0E922EB49298}"/>
              </a:ext>
            </a:extLst>
          </p:cNvPr>
          <p:cNvCxnSpPr/>
          <p:nvPr/>
        </p:nvCxnSpPr>
        <p:spPr>
          <a:xfrm flipH="1">
            <a:off x="9005882" y="2744216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093D4F3-4F43-4B89-4315-8E5504B81EAC}"/>
              </a:ext>
            </a:extLst>
          </p:cNvPr>
          <p:cNvSpPr/>
          <p:nvPr/>
        </p:nvSpPr>
        <p:spPr>
          <a:xfrm>
            <a:off x="7865887" y="2755476"/>
            <a:ext cx="1035267" cy="39959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5C8EBFE-A86E-93BC-539F-C6BA5C237D3B}"/>
              </a:ext>
            </a:extLst>
          </p:cNvPr>
          <p:cNvSpPr/>
          <p:nvPr/>
        </p:nvSpPr>
        <p:spPr>
          <a:xfrm>
            <a:off x="3396225" y="5023048"/>
            <a:ext cx="1035267" cy="174385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E4894CC5-83CE-50D1-F51E-FA2ADBE6D970}"/>
              </a:ext>
            </a:extLst>
          </p:cNvPr>
          <p:cNvCxnSpPr>
            <a:cxnSpLocks/>
          </p:cNvCxnSpPr>
          <p:nvPr/>
        </p:nvCxnSpPr>
        <p:spPr>
          <a:xfrm>
            <a:off x="3126963" y="4905660"/>
            <a:ext cx="0" cy="181687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55DFFA9-9D45-422B-1523-AF80CC9763EE}"/>
              </a:ext>
            </a:extLst>
          </p:cNvPr>
          <p:cNvCxnSpPr/>
          <p:nvPr/>
        </p:nvCxnSpPr>
        <p:spPr>
          <a:xfrm flipH="1">
            <a:off x="2756483" y="6751749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6714EA46-62E3-B4EA-14E1-443074A80AB0}"/>
              </a:ext>
            </a:extLst>
          </p:cNvPr>
          <p:cNvSpPr txBox="1"/>
          <p:nvPr/>
        </p:nvSpPr>
        <p:spPr>
          <a:xfrm>
            <a:off x="2324022" y="5459601"/>
            <a:ext cx="7537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45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277A6BB5-AEAF-2141-65D6-D3876E611950}"/>
              </a:ext>
            </a:extLst>
          </p:cNvPr>
          <p:cNvCxnSpPr/>
          <p:nvPr/>
        </p:nvCxnSpPr>
        <p:spPr>
          <a:xfrm flipH="1">
            <a:off x="9052149" y="6762260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F504961F-2977-1641-83EB-4B2202F2C386}"/>
              </a:ext>
            </a:extLst>
          </p:cNvPr>
          <p:cNvSpPr txBox="1"/>
          <p:nvPr/>
        </p:nvSpPr>
        <p:spPr>
          <a:xfrm>
            <a:off x="9238748" y="4459710"/>
            <a:ext cx="85792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100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6265A-71C9-23ED-4499-7FCA06F521A1}"/>
              </a:ext>
            </a:extLst>
          </p:cNvPr>
          <p:cNvSpPr txBox="1"/>
          <p:nvPr/>
        </p:nvSpPr>
        <p:spPr>
          <a:xfrm>
            <a:off x="6912394" y="1290549"/>
            <a:ext cx="301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3600" u="sng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52B36-33F8-7F8B-9F56-545B485349F7}"/>
              </a:ext>
            </a:extLst>
          </p:cNvPr>
          <p:cNvSpPr txBox="1"/>
          <p:nvPr/>
        </p:nvSpPr>
        <p:spPr>
          <a:xfrm>
            <a:off x="2732116" y="1331311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3600" u="sng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8F2278-6666-7855-A94E-5F15033EE45F}"/>
              </a:ext>
            </a:extLst>
          </p:cNvPr>
          <p:cNvSpPr txBox="1"/>
          <p:nvPr/>
        </p:nvSpPr>
        <p:spPr>
          <a:xfrm>
            <a:off x="4488772" y="3345967"/>
            <a:ext cx="358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298 cm/day </a:t>
            </a:r>
            <a:endParaRPr lang="en-BE" sz="2400" b="1" dirty="0">
              <a:solidFill>
                <a:srgbClr val="42465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B0C2BD-B5C8-2801-9FA0-C130406FC8BB}"/>
              </a:ext>
            </a:extLst>
          </p:cNvPr>
          <p:cNvSpPr txBox="1"/>
          <p:nvPr/>
        </p:nvSpPr>
        <p:spPr>
          <a:xfrm>
            <a:off x="4474399" y="4302147"/>
            <a:ext cx="3114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1.3 cm/day</a:t>
            </a:r>
          </a:p>
          <a:p>
            <a:r>
              <a:rPr lang="en-US" sz="20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(so, it hinders water flow) </a:t>
            </a:r>
            <a:endParaRPr lang="en-BE" sz="2000" b="1" dirty="0">
              <a:solidFill>
                <a:srgbClr val="42465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0EB5E-4969-DCFB-5A1C-B3C1985A6B32}"/>
              </a:ext>
            </a:extLst>
          </p:cNvPr>
          <p:cNvSpPr txBox="1"/>
          <p:nvPr/>
        </p:nvSpPr>
        <p:spPr>
          <a:xfrm>
            <a:off x="4386420" y="1903994"/>
            <a:ext cx="439234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Saturated </a:t>
            </a:r>
          </a:p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Hydraulic Conductivity </a:t>
            </a:r>
          </a:p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[</a:t>
            </a:r>
            <a:r>
              <a:rPr lang="en-US" sz="2400" b="1" dirty="0" err="1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K</a:t>
            </a:r>
            <a:r>
              <a:rPr lang="en-US" sz="2400" b="1" baseline="-25000" dirty="0" err="1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sat</a:t>
            </a:r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]</a:t>
            </a:r>
            <a:endParaRPr lang="en-US" sz="2400" i="1" dirty="0">
              <a:solidFill>
                <a:srgbClr val="42465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E132CD-1986-0004-D0A2-79D9370FDF7B}"/>
              </a:ext>
            </a:extLst>
          </p:cNvPr>
          <p:cNvSpPr txBox="1"/>
          <p:nvPr/>
        </p:nvSpPr>
        <p:spPr>
          <a:xfrm>
            <a:off x="4513990" y="5521709"/>
            <a:ext cx="358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298 cm/day </a:t>
            </a:r>
            <a:endParaRPr lang="en-BE" sz="2400" b="1" dirty="0">
              <a:solidFill>
                <a:srgbClr val="42465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A3D66D-7356-8020-F11D-9E685154366E}"/>
              </a:ext>
            </a:extLst>
          </p:cNvPr>
          <p:cNvSpPr txBox="1"/>
          <p:nvPr/>
        </p:nvSpPr>
        <p:spPr>
          <a:xfrm>
            <a:off x="4442008" y="6163720"/>
            <a:ext cx="3401893" cy="637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All K </a:t>
            </a:r>
            <a:r>
              <a:rPr lang="en-US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sat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values are obtained </a:t>
            </a:r>
          </a:p>
          <a:p>
            <a:pPr algn="ctr">
              <a:lnSpc>
                <a:spcPct val="114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from calibrations by inverse modeling</a:t>
            </a:r>
            <a:endParaRPr lang="en-BE" sz="1600" dirty="0">
              <a:solidFill>
                <a:schemeClr val="tx1">
                  <a:lumMod val="50000"/>
                  <a:lumOff val="50000"/>
                </a:schemeClr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20" name="AutoShape 2" descr="Grass | Grass Leaves and hedge. | Dominic Alves | Flickr">
            <a:extLst>
              <a:ext uri="{FF2B5EF4-FFF2-40B4-BE49-F238E27FC236}">
                <a16:creationId xmlns:a16="http://schemas.microsoft.com/office/drawing/2014/main" id="{802A9289-22CE-4EB1-C9B0-CE91583025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41270" y="328624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12915D0-6891-EF13-B7B4-27BBFF80B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EE176-36E5-F950-1955-F85CE674B321}"/>
              </a:ext>
            </a:extLst>
          </p:cNvPr>
          <p:cNvSpPr txBox="1"/>
          <p:nvPr/>
        </p:nvSpPr>
        <p:spPr>
          <a:xfrm>
            <a:off x="9440906" y="3744702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298 cm/day </a:t>
            </a:r>
            <a:endParaRPr lang="en-BE" sz="2400" b="1" dirty="0">
              <a:solidFill>
                <a:srgbClr val="424651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5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358373D3-D703-72CA-2946-EA907EBC9ADB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DF3D1CCF-FFFE-A0C5-E4D0-CAE369F1F7F6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92B3AF-2DB3-8550-0E95-40C69AE36CD4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4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4CBE0696-A49D-19FC-7D71-26A069597BF4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06E4400-BCEC-46B5-4025-56674F595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28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03147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08206-0C9C-4584-4100-042C1CC00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B9E4CBD9-82B9-220D-46B7-96B61850D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56" y="72451"/>
            <a:ext cx="11924381" cy="1325563"/>
          </a:xfrm>
        </p:spPr>
        <p:txBody>
          <a:bodyPr>
            <a:noAutofit/>
          </a:bodyPr>
          <a:lstStyle/>
          <a:p>
            <a:r>
              <a:rPr lang="en-US" sz="4400" dirty="0"/>
              <a:t>1D Model Boundary Conditions</a:t>
            </a:r>
            <a:endParaRPr lang="en-BE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A6C0D-4277-8526-730A-DD7112A03863}"/>
              </a:ext>
            </a:extLst>
          </p:cNvPr>
          <p:cNvSpPr txBox="1"/>
          <p:nvPr/>
        </p:nvSpPr>
        <p:spPr>
          <a:xfrm>
            <a:off x="5220179" y="1685909"/>
            <a:ext cx="1914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2800" u="sng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54BE2-EC9F-B480-4C6C-9BA1F7CE9EDA}"/>
              </a:ext>
            </a:extLst>
          </p:cNvPr>
          <p:cNvSpPr txBox="1"/>
          <p:nvPr/>
        </p:nvSpPr>
        <p:spPr>
          <a:xfrm>
            <a:off x="8470051" y="1685909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2800" u="sng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A6E934-4816-DD63-4F2E-F3613602049C}"/>
              </a:ext>
            </a:extLst>
          </p:cNvPr>
          <p:cNvGrpSpPr>
            <a:grpSpLocks noChangeAspect="1"/>
          </p:cNvGrpSpPr>
          <p:nvPr/>
        </p:nvGrpSpPr>
        <p:grpSpPr>
          <a:xfrm>
            <a:off x="5750384" y="2302748"/>
            <a:ext cx="4329865" cy="3259090"/>
            <a:chOff x="3394986" y="2772218"/>
            <a:chExt cx="5338837" cy="4018542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BE6FF2-44D8-B229-E882-3A6A31BC22E2}"/>
                </a:ext>
              </a:extLst>
            </p:cNvPr>
            <p:cNvSpPr/>
            <p:nvPr/>
          </p:nvSpPr>
          <p:spPr>
            <a:xfrm>
              <a:off x="7698556" y="2794842"/>
              <a:ext cx="1035267" cy="3995918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ssistant" pitchFamily="2" charset="-79"/>
                  <a:cs typeface="Assistant" pitchFamily="2" charset="-79"/>
                </a:rPr>
                <a:t>LooseSand</a:t>
              </a:r>
              <a:endParaRPr lang="en-BE" sz="16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99B1531-5F41-BC51-F6FF-E4BFF868F05C}"/>
                </a:ext>
              </a:extLst>
            </p:cNvPr>
            <p:cNvSpPr/>
            <p:nvPr/>
          </p:nvSpPr>
          <p:spPr>
            <a:xfrm>
              <a:off x="3402526" y="2772218"/>
              <a:ext cx="1035267" cy="157220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ssistant" pitchFamily="2" charset="-79"/>
                  <a:cs typeface="Assistant" pitchFamily="2" charset="-79"/>
                </a:rPr>
                <a:t>Loose Sand</a:t>
              </a:r>
              <a:endParaRPr lang="en-BE" sz="16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5F457415-A574-1878-5802-B145ED5C42B7}"/>
                </a:ext>
              </a:extLst>
            </p:cNvPr>
            <p:cNvSpPr/>
            <p:nvPr/>
          </p:nvSpPr>
          <p:spPr>
            <a:xfrm>
              <a:off x="3403790" y="4959801"/>
              <a:ext cx="1035267" cy="1794962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ssistant" pitchFamily="2" charset="-79"/>
                  <a:cs typeface="Assistant" pitchFamily="2" charset="-79"/>
                </a:rPr>
                <a:t>Loose Sand</a:t>
              </a:r>
              <a:endParaRPr lang="en-BE" sz="16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5D6EE3F-C3A0-90E7-9FC3-AD8F3785EFD1}"/>
                </a:ext>
              </a:extLst>
            </p:cNvPr>
            <p:cNvSpPr/>
            <p:nvPr/>
          </p:nvSpPr>
          <p:spPr>
            <a:xfrm>
              <a:off x="3394986" y="4344427"/>
              <a:ext cx="1035267" cy="593247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ssistant" pitchFamily="2" charset="-79"/>
                  <a:cs typeface="Assistant" pitchFamily="2" charset="-79"/>
                </a:rPr>
                <a:t>Compact Sand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B10E32-452D-9C3F-698E-B88BCAE2C3C4}"/>
              </a:ext>
            </a:extLst>
          </p:cNvPr>
          <p:cNvCxnSpPr>
            <a:cxnSpLocks/>
          </p:cNvCxnSpPr>
          <p:nvPr/>
        </p:nvCxnSpPr>
        <p:spPr>
          <a:xfrm>
            <a:off x="4714796" y="2292677"/>
            <a:ext cx="6594776" cy="19668"/>
          </a:xfrm>
          <a:prstGeom prst="line">
            <a:avLst/>
          </a:prstGeom>
          <a:ln w="76200">
            <a:solidFill>
              <a:srgbClr val="66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204BB3C-6292-1A30-84F3-2DEBA2172423}"/>
              </a:ext>
            </a:extLst>
          </p:cNvPr>
          <p:cNvSpPr txBox="1"/>
          <p:nvPr/>
        </p:nvSpPr>
        <p:spPr>
          <a:xfrm>
            <a:off x="-182325" y="1505481"/>
            <a:ext cx="5056032" cy="1428214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Upper Boundary: </a:t>
            </a:r>
          </a:p>
          <a:p>
            <a:r>
              <a:rPr lang="en-US" sz="2000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We permitted atmospheric processes</a:t>
            </a:r>
          </a:p>
          <a:p>
            <a:r>
              <a:rPr lang="en-US" sz="2000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(e.g., precipitation, evapotranspiration)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D650A56-AEBD-68C9-8548-6298BF41A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2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D5516056-3733-A68D-65A6-078FC9E85658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D0280410-7713-3F7C-80FA-7AF838D7B683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5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2EC4E8DC-4C76-6E9C-5A27-9766A79062D5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1913327-A96F-3D5B-EFF1-6F269DBD48D1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666DABC-41E8-2D66-DA74-68CF0C7B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29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91055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CEA219-F62F-11BC-A91B-D607209B2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B7EBFE3B-A2BA-FFAF-F7BC-C4FE7C367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4407" r="-13" b="-468"/>
          <a:stretch/>
        </p:blipFill>
        <p:spPr>
          <a:xfrm>
            <a:off x="0" y="0"/>
            <a:ext cx="12192000" cy="6994525"/>
          </a:xfrm>
          <a:prstGeom prst="rect">
            <a:avLst/>
          </a:prstGeom>
        </p:spPr>
      </p:pic>
      <p:sp>
        <p:nvSpPr>
          <p:cNvPr id="34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9E16B5AD-03FE-07E4-1470-6CF16510BF21}"/>
              </a:ext>
            </a:extLst>
          </p:cNvPr>
          <p:cNvSpPr txBox="1">
            <a:spLocks/>
          </p:cNvSpPr>
          <p:nvPr/>
        </p:nvSpPr>
        <p:spPr>
          <a:xfrm>
            <a:off x="1280163" y="3624764"/>
            <a:ext cx="4345936" cy="60145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</a:p>
        </p:txBody>
      </p:sp>
      <p:sp>
        <p:nvSpPr>
          <p:cNvPr id="7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49119218-34C0-C742-50AA-3D90415B34B2}"/>
              </a:ext>
            </a:extLst>
          </p:cNvPr>
          <p:cNvSpPr txBox="1">
            <a:spLocks/>
          </p:cNvSpPr>
          <p:nvPr/>
        </p:nvSpPr>
        <p:spPr>
          <a:xfrm>
            <a:off x="1280165" y="2668003"/>
            <a:ext cx="4345936" cy="60145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32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8F43A1-D964-4424-3E0D-6CB7FB464F57}"/>
              </a:ext>
            </a:extLst>
          </p:cNvPr>
          <p:cNvSpPr txBox="1">
            <a:spLocks/>
          </p:cNvSpPr>
          <p:nvPr/>
        </p:nvSpPr>
        <p:spPr>
          <a:xfrm>
            <a:off x="672702" y="903564"/>
            <a:ext cx="6817595" cy="64856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/>
            <a:r>
              <a:rPr lang="en-US" sz="360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Home Page. </a:t>
            </a:r>
            <a:r>
              <a:rPr lang="en-US" sz="36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Click a section below</a:t>
            </a:r>
            <a:endParaRPr lang="en-BE" sz="3600" b="0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3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124F486E-51B7-D11A-0F04-815417EE32B0}"/>
              </a:ext>
            </a:extLst>
          </p:cNvPr>
          <p:cNvSpPr txBox="1">
            <a:spLocks/>
          </p:cNvSpPr>
          <p:nvPr/>
        </p:nvSpPr>
        <p:spPr>
          <a:xfrm>
            <a:off x="1283465" y="4581525"/>
            <a:ext cx="2796410" cy="648561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32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8" name="Title 1">
            <a:hlinkClick r:id="rId8" action="ppaction://hlinksldjump"/>
            <a:extLst>
              <a:ext uri="{FF2B5EF4-FFF2-40B4-BE49-F238E27FC236}">
                <a16:creationId xmlns:a16="http://schemas.microsoft.com/office/drawing/2014/main" id="{4F55E3F0-968F-0ED5-1C6F-1903404457AC}"/>
              </a:ext>
            </a:extLst>
          </p:cNvPr>
          <p:cNvSpPr txBox="1">
            <a:spLocks/>
          </p:cNvSpPr>
          <p:nvPr/>
        </p:nvSpPr>
        <p:spPr>
          <a:xfrm>
            <a:off x="1283464" y="1643920"/>
            <a:ext cx="2996436" cy="64856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32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F2DF69-1052-2E69-1685-A7C392259EE4}"/>
              </a:ext>
            </a:extLst>
          </p:cNvPr>
          <p:cNvSpPr txBox="1"/>
          <p:nvPr/>
        </p:nvSpPr>
        <p:spPr>
          <a:xfrm>
            <a:off x="11819" y="6515083"/>
            <a:ext cx="3443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© US Department of Agriculture (n.d.)</a:t>
            </a:r>
            <a:endParaRPr lang="en-BE" sz="14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92E491-97C3-F7A5-3A08-3EF5A14DC580}"/>
              </a:ext>
            </a:extLst>
          </p:cNvPr>
          <p:cNvSpPr txBox="1"/>
          <p:nvPr/>
        </p:nvSpPr>
        <p:spPr>
          <a:xfrm>
            <a:off x="7974043" y="280815"/>
            <a:ext cx="2819401" cy="1569660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Presenter:</a:t>
            </a:r>
          </a:p>
          <a:p>
            <a:r>
              <a:rPr lang="en-US" sz="1600" u="sng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Jayson Gabriel Pinza</a:t>
            </a:r>
          </a:p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University of Antwerp</a:t>
            </a:r>
          </a:p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KU Leuven</a:t>
            </a:r>
          </a:p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Belgium</a:t>
            </a:r>
          </a:p>
          <a:p>
            <a:r>
              <a:rPr lang="en-US" sz="1600" u="sng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</a:rPr>
              <a:t>jayson.pinza@uantwerpen.be</a:t>
            </a:r>
          </a:p>
        </p:txBody>
      </p:sp>
      <p:pic>
        <p:nvPicPr>
          <p:cNvPr id="5" name="Picture 2" descr="profile image">
            <a:extLst>
              <a:ext uri="{FF2B5EF4-FFF2-40B4-BE49-F238E27FC236}">
                <a16:creationId xmlns:a16="http://schemas.microsoft.com/office/drawing/2014/main" id="{AC5953CE-115F-C1F9-0A21-15341ECA3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681" y="265036"/>
            <a:ext cx="1455479" cy="145547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DD797A-E0E2-BD51-A38D-3E5CF5A2A635}"/>
              </a:ext>
            </a:extLst>
          </p:cNvPr>
          <p:cNvSpPr txBox="1"/>
          <p:nvPr/>
        </p:nvSpPr>
        <p:spPr>
          <a:xfrm>
            <a:off x="8195236" y="1777248"/>
            <a:ext cx="2509303" cy="181588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Co-authors: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Ona-Abeni D. Stoffels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Robrecht </a:t>
            </a:r>
            <a:r>
              <a:rPr lang="en-US" sz="1600" dirty="0" err="1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Debbaut</a:t>
            </a:r>
            <a:endParaRPr lang="en-US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Patrick Willems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Jan Vanderborght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Sarah </a:t>
            </a:r>
            <a:r>
              <a:rPr lang="en-US" sz="1600" dirty="0" err="1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Garré</a:t>
            </a:r>
            <a:endParaRPr lang="en-US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Jan Staes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10" name="Afbeelding 6">
            <a:extLst>
              <a:ext uri="{FF2B5EF4-FFF2-40B4-BE49-F238E27FC236}">
                <a16:creationId xmlns:a16="http://schemas.microsoft.com/office/drawing/2014/main" id="{89EAAFA2-A825-CDBA-6C99-5BB7C79E98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515" y="6527196"/>
            <a:ext cx="811051" cy="2656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3C72DC76-9D30-EEAF-2C41-3C29274AD4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12260" y="6552709"/>
            <a:ext cx="792977" cy="276134"/>
          </a:xfrm>
          <a:prstGeom prst="rect">
            <a:avLst/>
          </a:prstGeom>
        </p:spPr>
      </p:pic>
      <p:pic>
        <p:nvPicPr>
          <p:cNvPr id="14" name="Picture 2" descr="University of Antwerp - Wikipedia">
            <a:extLst>
              <a:ext uri="{FF2B5EF4-FFF2-40B4-BE49-F238E27FC236}">
                <a16:creationId xmlns:a16="http://schemas.microsoft.com/office/drawing/2014/main" id="{D72EF87B-966D-2307-5EA5-80423790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996" y="6545196"/>
            <a:ext cx="792976" cy="2656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EC432B-56CD-C109-08B5-F760FC903C5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60936"/>
          <a:stretch/>
        </p:blipFill>
        <p:spPr>
          <a:xfrm>
            <a:off x="9881515" y="6120036"/>
            <a:ext cx="2234081" cy="41249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E2ACE1E-9708-EEDF-03AA-ED2264F9761F}"/>
              </a:ext>
            </a:extLst>
          </p:cNvPr>
          <p:cNvSpPr txBox="1">
            <a:spLocks/>
          </p:cNvSpPr>
          <p:nvPr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EB0430-6CEA-C6A1-2530-27E1DB6CE007}"/>
              </a:ext>
            </a:extLst>
          </p:cNvPr>
          <p:cNvSpPr txBox="1"/>
          <p:nvPr/>
        </p:nvSpPr>
        <p:spPr>
          <a:xfrm>
            <a:off x="8736612" y="4645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BE" dirty="0"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CA303DA-B68E-4232-2AA8-8CEEF1125E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09" y="4483875"/>
            <a:ext cx="1623494" cy="16234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B5096A-1F40-93CF-FBA9-C5E062E4E260}"/>
              </a:ext>
            </a:extLst>
          </p:cNvPr>
          <p:cNvSpPr txBox="1"/>
          <p:nvPr/>
        </p:nvSpPr>
        <p:spPr>
          <a:xfrm>
            <a:off x="5562600" y="301752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BE" dirty="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BC8CD7-222B-90DA-F63F-235E7BDB163B}"/>
              </a:ext>
            </a:extLst>
          </p:cNvPr>
          <p:cNvSpPr/>
          <p:nvPr/>
        </p:nvSpPr>
        <p:spPr>
          <a:xfrm>
            <a:off x="8244784" y="6120036"/>
            <a:ext cx="1623494" cy="737964"/>
          </a:xfrm>
          <a:prstGeom prst="rect">
            <a:avLst/>
          </a:prstGeom>
          <a:solidFill>
            <a:srgbClr val="FFDD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F72BB"/>
                </a:solidFill>
                <a:latin typeface="Assistant" pitchFamily="2" charset="-79"/>
                <a:cs typeface="Assistant" pitchFamily="2" charset="-79"/>
              </a:rPr>
              <a:t>Scan for the Abstract (OSPP)!</a:t>
            </a:r>
            <a:endParaRPr lang="en-BE" sz="1600" b="1" dirty="0">
              <a:solidFill>
                <a:srgbClr val="0F72BB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8AFB3F-F1FE-39F3-56D3-586D3817C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03" y="4508433"/>
            <a:ext cx="1181874" cy="157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2">
            <a:extLst>
              <a:ext uri="{FF2B5EF4-FFF2-40B4-BE49-F238E27FC236}">
                <a16:creationId xmlns:a16="http://schemas.microsoft.com/office/drawing/2014/main" id="{62663B24-D588-319D-108D-52C5EBB7DF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487" y="4508433"/>
            <a:ext cx="1124556" cy="15743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9BA071-F219-EDB6-4269-E67A4F9E40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69807" y="1804163"/>
            <a:ext cx="1455478" cy="14554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B06CB5B-4F4A-5210-AB5F-DBBB12BDC9E7}"/>
              </a:ext>
            </a:extLst>
          </p:cNvPr>
          <p:cNvSpPr/>
          <p:nvPr/>
        </p:nvSpPr>
        <p:spPr>
          <a:xfrm>
            <a:off x="10653815" y="3288072"/>
            <a:ext cx="1487461" cy="777412"/>
          </a:xfrm>
          <a:prstGeom prst="rect">
            <a:avLst/>
          </a:prstGeom>
          <a:solidFill>
            <a:srgbClr val="42465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Scan for the Preprint </a:t>
            </a:r>
            <a:br>
              <a:rPr lang="en-US" sz="16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</a:br>
            <a:r>
              <a:rPr lang="en-US" sz="16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(under review)!</a:t>
            </a:r>
            <a:endParaRPr lang="en-BE" sz="1600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97B8F41D-F385-8C9B-CBE8-9A5911F5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6106-9CE0-4D5E-B168-183CC55F7C5F}" type="slidenum">
              <a:rPr lang="en-BE" smtClean="0"/>
              <a:t>3</a:t>
            </a:fld>
            <a:endParaRPr lang="en-BE"/>
          </a:p>
        </p:txBody>
      </p:sp>
      <p:sp>
        <p:nvSpPr>
          <p:cNvPr id="37" name="Action Button: Go Forward or Next 3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510BCDB-18DA-7625-9393-6B3FFCA23A33}"/>
              </a:ext>
            </a:extLst>
          </p:cNvPr>
          <p:cNvSpPr/>
          <p:nvPr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8" name="Action Button: Go Back or Previous 3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86EED78-1F83-044E-3DFB-81FE2D64E24A}"/>
              </a:ext>
            </a:extLst>
          </p:cNvPr>
          <p:cNvSpPr/>
          <p:nvPr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Action Button: Return 39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0A76DEEB-2C46-185E-393A-31E1A4BEBBAA}"/>
              </a:ext>
            </a:extLst>
          </p:cNvPr>
          <p:cNvSpPr/>
          <p:nvPr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1982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8BB7-F744-7923-9426-CB3931B11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2FA782A2-326A-FB08-003B-0A5A45D31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56" y="72451"/>
            <a:ext cx="11924381" cy="1325563"/>
          </a:xfrm>
        </p:spPr>
        <p:txBody>
          <a:bodyPr>
            <a:noAutofit/>
          </a:bodyPr>
          <a:lstStyle/>
          <a:p>
            <a:r>
              <a:rPr lang="en-US" sz="4400" dirty="0"/>
              <a:t>1D Model Boundary Conditions</a:t>
            </a:r>
            <a:endParaRPr lang="en-BE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FBCB9-3A94-CB3D-32A9-B1123EFD52E1}"/>
              </a:ext>
            </a:extLst>
          </p:cNvPr>
          <p:cNvSpPr txBox="1"/>
          <p:nvPr/>
        </p:nvSpPr>
        <p:spPr>
          <a:xfrm>
            <a:off x="5220179" y="1685909"/>
            <a:ext cx="1914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2800" u="sng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6E285-C4D4-AA0B-1A6E-5CAE714AA668}"/>
              </a:ext>
            </a:extLst>
          </p:cNvPr>
          <p:cNvSpPr txBox="1"/>
          <p:nvPr/>
        </p:nvSpPr>
        <p:spPr>
          <a:xfrm>
            <a:off x="8470051" y="1685909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2800" u="sng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BC43A9-0AE6-9A57-F3C0-BFC763BDBF59}"/>
              </a:ext>
            </a:extLst>
          </p:cNvPr>
          <p:cNvGrpSpPr>
            <a:grpSpLocks noChangeAspect="1"/>
          </p:cNvGrpSpPr>
          <p:nvPr/>
        </p:nvGrpSpPr>
        <p:grpSpPr>
          <a:xfrm>
            <a:off x="5750384" y="2302748"/>
            <a:ext cx="4329865" cy="3259090"/>
            <a:chOff x="3394986" y="2772218"/>
            <a:chExt cx="5338837" cy="4018542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53059CE-2848-7C9A-EB1B-EF253C865074}"/>
                </a:ext>
              </a:extLst>
            </p:cNvPr>
            <p:cNvSpPr/>
            <p:nvPr/>
          </p:nvSpPr>
          <p:spPr>
            <a:xfrm>
              <a:off x="7698556" y="2794842"/>
              <a:ext cx="1035267" cy="3995918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ssistant" pitchFamily="2" charset="-79"/>
                  <a:cs typeface="Assistant" pitchFamily="2" charset="-79"/>
                </a:rPr>
                <a:t>LooseSand</a:t>
              </a:r>
              <a:endParaRPr lang="en-BE" sz="16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FFFA370-D3FF-47D1-4BC8-A188FD40C68D}"/>
                </a:ext>
              </a:extLst>
            </p:cNvPr>
            <p:cNvSpPr/>
            <p:nvPr/>
          </p:nvSpPr>
          <p:spPr>
            <a:xfrm>
              <a:off x="3402526" y="2772218"/>
              <a:ext cx="1035267" cy="157220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ssistant" pitchFamily="2" charset="-79"/>
                  <a:cs typeface="Assistant" pitchFamily="2" charset="-79"/>
                </a:rPr>
                <a:t>Loose Sand</a:t>
              </a:r>
              <a:endParaRPr lang="en-BE" sz="16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5E2B031-643E-68A4-9D6E-1CF1DA8B5F34}"/>
                </a:ext>
              </a:extLst>
            </p:cNvPr>
            <p:cNvSpPr/>
            <p:nvPr/>
          </p:nvSpPr>
          <p:spPr>
            <a:xfrm>
              <a:off x="3403790" y="4959801"/>
              <a:ext cx="1035267" cy="1794962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ssistant" pitchFamily="2" charset="-79"/>
                  <a:cs typeface="Assistant" pitchFamily="2" charset="-79"/>
                </a:rPr>
                <a:t>Loose Sand</a:t>
              </a:r>
              <a:endParaRPr lang="en-BE" sz="16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EE91D577-9139-5C8B-C758-E69B3FCA42F8}"/>
                </a:ext>
              </a:extLst>
            </p:cNvPr>
            <p:cNvSpPr/>
            <p:nvPr/>
          </p:nvSpPr>
          <p:spPr>
            <a:xfrm>
              <a:off x="3394986" y="4344427"/>
              <a:ext cx="1035267" cy="593247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ssistant" pitchFamily="2" charset="-79"/>
                  <a:cs typeface="Assistant" pitchFamily="2" charset="-79"/>
                </a:rPr>
                <a:t>Compact Sand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C93DD9-8E6C-2B61-3D20-5401BA69EB7C}"/>
              </a:ext>
            </a:extLst>
          </p:cNvPr>
          <p:cNvCxnSpPr>
            <a:cxnSpLocks/>
          </p:cNvCxnSpPr>
          <p:nvPr/>
        </p:nvCxnSpPr>
        <p:spPr>
          <a:xfrm flipV="1">
            <a:off x="4732002" y="5552312"/>
            <a:ext cx="6587884" cy="9525"/>
          </a:xfrm>
          <a:prstGeom prst="line">
            <a:avLst/>
          </a:prstGeom>
          <a:ln w="76200">
            <a:solidFill>
              <a:srgbClr val="66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92A2A9-5E90-DAA9-69A5-A89DB4A20A9D}"/>
              </a:ext>
            </a:extLst>
          </p:cNvPr>
          <p:cNvCxnSpPr>
            <a:cxnSpLocks/>
          </p:cNvCxnSpPr>
          <p:nvPr/>
        </p:nvCxnSpPr>
        <p:spPr>
          <a:xfrm>
            <a:off x="4714796" y="2292677"/>
            <a:ext cx="6594776" cy="19668"/>
          </a:xfrm>
          <a:prstGeom prst="line">
            <a:avLst/>
          </a:prstGeom>
          <a:ln w="76200">
            <a:solidFill>
              <a:srgbClr val="66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9F639E-40C6-BFAD-027F-460FAF93943A}"/>
              </a:ext>
            </a:extLst>
          </p:cNvPr>
          <p:cNvSpPr/>
          <p:nvPr/>
        </p:nvSpPr>
        <p:spPr>
          <a:xfrm>
            <a:off x="5279015" y="6303747"/>
            <a:ext cx="5046086" cy="5542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71486-56EE-F5AC-87FE-794EB9798B57}"/>
              </a:ext>
            </a:extLst>
          </p:cNvPr>
          <p:cNvSpPr txBox="1"/>
          <p:nvPr/>
        </p:nvSpPr>
        <p:spPr>
          <a:xfrm>
            <a:off x="-182325" y="1505481"/>
            <a:ext cx="5056032" cy="1428214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Upper Boundary: </a:t>
            </a:r>
          </a:p>
          <a:p>
            <a:r>
              <a:rPr lang="en-US" sz="2000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We permitted atmospheric processes</a:t>
            </a:r>
          </a:p>
          <a:p>
            <a:r>
              <a:rPr lang="en-US" sz="2000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(e.g., precipitation, evapotranspiration)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6E6C5B-75FA-0A98-EE4E-45C72BADE795}"/>
              </a:ext>
            </a:extLst>
          </p:cNvPr>
          <p:cNvSpPr txBox="1"/>
          <p:nvPr/>
        </p:nvSpPr>
        <p:spPr>
          <a:xfrm>
            <a:off x="5541386" y="6045742"/>
            <a:ext cx="4426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ssistant" pitchFamily="2" charset="-79"/>
                <a:cs typeface="Assistant" pitchFamily="2" charset="-79"/>
              </a:rPr>
              <a:t>Assumption: </a:t>
            </a:r>
            <a:r>
              <a:rPr lang="en-US" sz="2400" dirty="0">
                <a:solidFill>
                  <a:srgbClr val="0070C0"/>
                </a:solidFill>
                <a:latin typeface="Assistant" pitchFamily="2" charset="-79"/>
                <a:cs typeface="Assistant" pitchFamily="2" charset="-79"/>
              </a:rPr>
              <a:t>Water Table is deep</a:t>
            </a:r>
            <a:endParaRPr lang="en-BE" sz="2400" dirty="0">
              <a:solidFill>
                <a:srgbClr val="0070C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AFE7A-A590-194C-91B0-2A9A8DF6739C}"/>
              </a:ext>
            </a:extLst>
          </p:cNvPr>
          <p:cNvSpPr txBox="1"/>
          <p:nvPr/>
        </p:nvSpPr>
        <p:spPr>
          <a:xfrm>
            <a:off x="2228749" y="4984272"/>
            <a:ext cx="2644958" cy="995422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Lower Boundary: </a:t>
            </a:r>
          </a:p>
          <a:p>
            <a:r>
              <a:rPr lang="en-US" sz="2000" dirty="0">
                <a:solidFill>
                  <a:srgbClr val="424651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Water drains freely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FA843A1-264F-B90B-2C54-074BF1E95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2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921483F9-4986-F045-61FF-0EFC8AE023C7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B4CCD430-80E5-F714-441A-0DDA7C276D5C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5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E53179DD-A234-95C0-F90A-FC453997C7E1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7C8E8A-7B3B-394E-90D6-FD915892EE0C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5D2752C-9A0A-8F4B-856E-D5D7F7B1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30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564192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A993A-B443-691B-AE31-CC7014FA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20F697A9-CF6B-33DE-35B7-57FDEBFBAD7E}"/>
              </a:ext>
            </a:extLst>
          </p:cNvPr>
          <p:cNvCxnSpPr>
            <a:cxnSpLocks/>
          </p:cNvCxnSpPr>
          <p:nvPr/>
        </p:nvCxnSpPr>
        <p:spPr>
          <a:xfrm>
            <a:off x="4160441" y="4409542"/>
            <a:ext cx="0" cy="189582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79CEB12C-D053-70FF-A3C7-14D8A0B2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35" y="-87559"/>
            <a:ext cx="11924381" cy="1325563"/>
          </a:xfrm>
        </p:spPr>
        <p:txBody>
          <a:bodyPr>
            <a:noAutofit/>
          </a:bodyPr>
          <a:lstStyle/>
          <a:p>
            <a:r>
              <a:rPr lang="en-US" sz="3200" dirty="0"/>
              <a:t>2 approaches were considered to parameterize vegetation (grass) </a:t>
            </a:r>
            <a:endParaRPr lang="en-BE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E3995-E31E-D81F-FA9D-1544EDEA5088}"/>
              </a:ext>
            </a:extLst>
          </p:cNvPr>
          <p:cNvSpPr/>
          <p:nvPr/>
        </p:nvSpPr>
        <p:spPr>
          <a:xfrm>
            <a:off x="3374821" y="1946355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979280-C4F5-FE81-0674-9F24109AFF50}"/>
              </a:ext>
            </a:extLst>
          </p:cNvPr>
          <p:cNvSpPr/>
          <p:nvPr/>
        </p:nvSpPr>
        <p:spPr>
          <a:xfrm>
            <a:off x="898674" y="1845490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7936C4B-B302-56F0-E4D7-ACD34638661E}"/>
              </a:ext>
            </a:extLst>
          </p:cNvPr>
          <p:cNvSpPr/>
          <p:nvPr/>
        </p:nvSpPr>
        <p:spPr>
          <a:xfrm>
            <a:off x="1211050" y="3105598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888FFD8-F811-BA69-D99C-9924FE743EE5}"/>
              </a:ext>
            </a:extLst>
          </p:cNvPr>
          <p:cNvSpPr/>
          <p:nvPr/>
        </p:nvSpPr>
        <p:spPr>
          <a:xfrm>
            <a:off x="1220078" y="4397311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BBB2D1B-D21F-0D4C-638B-BAEFC30CE71B}"/>
              </a:ext>
            </a:extLst>
          </p:cNvPr>
          <p:cNvCxnSpPr/>
          <p:nvPr/>
        </p:nvCxnSpPr>
        <p:spPr>
          <a:xfrm flipH="1">
            <a:off x="565595" y="3077598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24DCEED-52DE-EF9E-8C92-727250AA86F5}"/>
              </a:ext>
            </a:extLst>
          </p:cNvPr>
          <p:cNvCxnSpPr/>
          <p:nvPr/>
        </p:nvCxnSpPr>
        <p:spPr>
          <a:xfrm flipH="1">
            <a:off x="594385" y="4372680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B06BEB92-F418-035A-A0DC-7DEA657B3CE1}"/>
              </a:ext>
            </a:extLst>
          </p:cNvPr>
          <p:cNvCxnSpPr>
            <a:cxnSpLocks/>
          </p:cNvCxnSpPr>
          <p:nvPr/>
        </p:nvCxnSpPr>
        <p:spPr>
          <a:xfrm>
            <a:off x="946682" y="3097415"/>
            <a:ext cx="0" cy="126264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A97A24DD-A721-4B86-001A-5C1E6680C0E9}"/>
              </a:ext>
            </a:extLst>
          </p:cNvPr>
          <p:cNvSpPr txBox="1"/>
          <p:nvPr/>
        </p:nvSpPr>
        <p:spPr>
          <a:xfrm>
            <a:off x="148448" y="3546467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40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8A4B4DC-91A9-9F42-F392-A3FF4200E7A2}"/>
              </a:ext>
            </a:extLst>
          </p:cNvPr>
          <p:cNvCxnSpPr/>
          <p:nvPr/>
        </p:nvCxnSpPr>
        <p:spPr>
          <a:xfrm flipH="1">
            <a:off x="613588" y="4896696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4E003CC0-711F-2547-F99A-5A3CDF1A5F95}"/>
              </a:ext>
            </a:extLst>
          </p:cNvPr>
          <p:cNvCxnSpPr>
            <a:cxnSpLocks/>
          </p:cNvCxnSpPr>
          <p:nvPr/>
        </p:nvCxnSpPr>
        <p:spPr>
          <a:xfrm>
            <a:off x="946682" y="4392499"/>
            <a:ext cx="0" cy="50419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56315301-F1CD-AFAF-3653-43C3AEBAF3D4}"/>
              </a:ext>
            </a:extLst>
          </p:cNvPr>
          <p:cNvSpPr txBox="1"/>
          <p:nvPr/>
        </p:nvSpPr>
        <p:spPr>
          <a:xfrm>
            <a:off x="144820" y="4433387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15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3509FD1-8F38-0C90-A7B0-CE21F1CA17D1}"/>
              </a:ext>
            </a:extLst>
          </p:cNvPr>
          <p:cNvCxnSpPr/>
          <p:nvPr/>
        </p:nvCxnSpPr>
        <p:spPr>
          <a:xfrm flipH="1">
            <a:off x="3958066" y="3087104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0FA2C39-A0EB-319B-3B06-5C24BA14993B}"/>
              </a:ext>
            </a:extLst>
          </p:cNvPr>
          <p:cNvSpPr/>
          <p:nvPr/>
        </p:nvSpPr>
        <p:spPr>
          <a:xfrm>
            <a:off x="2922799" y="3097415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AF6AB4A-4EC6-4956-AB26-AB9BE5C27028}"/>
              </a:ext>
            </a:extLst>
          </p:cNvPr>
          <p:cNvSpPr/>
          <p:nvPr/>
        </p:nvSpPr>
        <p:spPr>
          <a:xfrm>
            <a:off x="1220078" y="4896696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C78E685E-6751-64FE-4472-A8F49B8B9AE8}"/>
              </a:ext>
            </a:extLst>
          </p:cNvPr>
          <p:cNvCxnSpPr>
            <a:cxnSpLocks/>
          </p:cNvCxnSpPr>
          <p:nvPr/>
        </p:nvCxnSpPr>
        <p:spPr>
          <a:xfrm>
            <a:off x="950467" y="4896696"/>
            <a:ext cx="0" cy="140866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77218A1-6C7B-ADFE-A6C1-7B9F07EBD2B8}"/>
              </a:ext>
            </a:extLst>
          </p:cNvPr>
          <p:cNvCxnSpPr/>
          <p:nvPr/>
        </p:nvCxnSpPr>
        <p:spPr>
          <a:xfrm flipH="1">
            <a:off x="565595" y="6305366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660D10A2-48A7-4B51-7E4E-A1DBE9A8BE79}"/>
              </a:ext>
            </a:extLst>
          </p:cNvPr>
          <p:cNvSpPr txBox="1"/>
          <p:nvPr/>
        </p:nvSpPr>
        <p:spPr>
          <a:xfrm>
            <a:off x="139369" y="5522788"/>
            <a:ext cx="7537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45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7BB7D4E6-70BD-971F-9DF4-E54312E24EA8}"/>
              </a:ext>
            </a:extLst>
          </p:cNvPr>
          <p:cNvCxnSpPr/>
          <p:nvPr/>
        </p:nvCxnSpPr>
        <p:spPr>
          <a:xfrm flipH="1">
            <a:off x="3976355" y="6328907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2480ECFA-3DCB-4EB8-9A66-AB270C78DA2E}"/>
              </a:ext>
            </a:extLst>
          </p:cNvPr>
          <p:cNvSpPr txBox="1"/>
          <p:nvPr/>
        </p:nvSpPr>
        <p:spPr>
          <a:xfrm>
            <a:off x="4122994" y="5087140"/>
            <a:ext cx="7537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60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13668-A1A0-4BB0-FF16-0EAEE7083225}"/>
              </a:ext>
            </a:extLst>
          </p:cNvPr>
          <p:cNvSpPr txBox="1"/>
          <p:nvPr/>
        </p:nvSpPr>
        <p:spPr>
          <a:xfrm>
            <a:off x="2772444" y="2143214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980B4-9AB3-2B63-91AB-C384E63B1E7D}"/>
              </a:ext>
            </a:extLst>
          </p:cNvPr>
          <p:cNvSpPr txBox="1"/>
          <p:nvPr/>
        </p:nvSpPr>
        <p:spPr>
          <a:xfrm>
            <a:off x="1106721" y="213116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6F7355-1CA3-7D47-5688-40BCBF99F297}"/>
              </a:ext>
            </a:extLst>
          </p:cNvPr>
          <p:cNvCxnSpPr/>
          <p:nvPr/>
        </p:nvCxnSpPr>
        <p:spPr>
          <a:xfrm flipH="1">
            <a:off x="3976355" y="4433387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04A14A-8302-C169-A9C6-D35EC132AC47}"/>
              </a:ext>
            </a:extLst>
          </p:cNvPr>
          <p:cNvCxnSpPr>
            <a:cxnSpLocks/>
          </p:cNvCxnSpPr>
          <p:nvPr/>
        </p:nvCxnSpPr>
        <p:spPr>
          <a:xfrm flipH="1">
            <a:off x="4160441" y="3112269"/>
            <a:ext cx="4062" cy="132111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B15809A-DD35-93BB-1822-2A3702DD6D66}"/>
              </a:ext>
            </a:extLst>
          </p:cNvPr>
          <p:cNvSpPr txBox="1"/>
          <p:nvPr/>
        </p:nvSpPr>
        <p:spPr>
          <a:xfrm>
            <a:off x="4118942" y="3544073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40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7D87E-D5B5-6151-6CCD-B02CBFBC30BA}"/>
              </a:ext>
            </a:extLst>
          </p:cNvPr>
          <p:cNvSpPr txBox="1"/>
          <p:nvPr/>
        </p:nvSpPr>
        <p:spPr>
          <a:xfrm>
            <a:off x="2262538" y="6396335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of Grass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© Shmector.com (n.d.)</a:t>
            </a:r>
            <a:endParaRPr lang="en-BE" sz="12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056" name="Picture 8" descr="Grass vector">
            <a:extLst>
              <a:ext uri="{FF2B5EF4-FFF2-40B4-BE49-F238E27FC236}">
                <a16:creationId xmlns:a16="http://schemas.microsoft.com/office/drawing/2014/main" id="{753265C1-DC25-481E-CB0A-CD88FD1F6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2840556" y="2225917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Grass vector">
            <a:extLst>
              <a:ext uri="{FF2B5EF4-FFF2-40B4-BE49-F238E27FC236}">
                <a16:creationId xmlns:a16="http://schemas.microsoft.com/office/drawing/2014/main" id="{E10DCC0E-4A78-38B0-9524-30E005768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1151497" y="223225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2A710D5-C766-C702-F1BF-2E05782908C2}"/>
              </a:ext>
            </a:extLst>
          </p:cNvPr>
          <p:cNvGrpSpPr/>
          <p:nvPr/>
        </p:nvGrpSpPr>
        <p:grpSpPr>
          <a:xfrm>
            <a:off x="1268931" y="311515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4B0366E-2974-4756-50A5-31E0490126F8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40F4E8-81AD-7179-6513-3CFAC57933AA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5DCBB36-AFBC-9E5C-A606-B5112DF9D7BF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BEFB3E-E4E1-4A2F-2F9E-CA91389A9C45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8D5D2E8-1870-126F-FE58-CCBE98B03C7A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8B107FB-0885-B35E-B4E0-6E682D53D82D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369D6CE-F57E-8381-FA13-B2137077263B}"/>
              </a:ext>
            </a:extLst>
          </p:cNvPr>
          <p:cNvSpPr/>
          <p:nvPr/>
        </p:nvSpPr>
        <p:spPr>
          <a:xfrm>
            <a:off x="1205389" y="3160215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37248AC-53E7-CDE7-FA35-89EBDD560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90" y="6485964"/>
            <a:ext cx="2209801" cy="365125"/>
          </a:xfrm>
        </p:spPr>
        <p:txBody>
          <a:bodyPr/>
          <a:lstStyle/>
          <a:p>
            <a:r>
              <a:rPr lang="fr-FR" dirty="0" err="1"/>
              <a:t>Presenter</a:t>
            </a:r>
            <a:r>
              <a:rPr lang="fr-FR" dirty="0"/>
              <a:t>: Jayson Pinza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9EB16-441A-0694-9E8E-CAB128CCF4D8}"/>
              </a:ext>
            </a:extLst>
          </p:cNvPr>
          <p:cNvSpPr txBox="1"/>
          <p:nvPr/>
        </p:nvSpPr>
        <p:spPr>
          <a:xfrm>
            <a:off x="979493" y="1386036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1: 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Same High LAI, Same Shallow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0528E31-97D7-BA7B-A57C-2CECFC30AE16}"/>
              </a:ext>
            </a:extLst>
          </p:cNvPr>
          <p:cNvGrpSpPr/>
          <p:nvPr/>
        </p:nvGrpSpPr>
        <p:grpSpPr>
          <a:xfrm>
            <a:off x="2981265" y="307759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18040C0-5C30-F02F-0FFA-6C040F191611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39C8D62-6B43-98B9-D506-72919D4498A7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9A1B17D-B23F-C063-547B-E5E5CB1E7467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0CE5F5B-E020-45DC-B1E7-5F3D4C0F7799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85842CE-C84E-6CE3-322C-29AF2BAD7CE9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5CDC273-643D-3D2D-2958-AD983F329FD2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2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A421DDF1-F5F2-72CB-98EA-C325F4C6C68F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itle 1">
            <a:hlinkClick r:id="rId8" action="ppaction://hlinksldjump"/>
            <a:extLst>
              <a:ext uri="{FF2B5EF4-FFF2-40B4-BE49-F238E27FC236}">
                <a16:creationId xmlns:a16="http://schemas.microsoft.com/office/drawing/2014/main" id="{E3D7F62D-24F3-6798-B8E0-30E3B690D495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itle 1">
            <a:hlinkClick r:id="rId9" action="ppaction://hlinksldjump"/>
            <a:extLst>
              <a:ext uri="{FF2B5EF4-FFF2-40B4-BE49-F238E27FC236}">
                <a16:creationId xmlns:a16="http://schemas.microsoft.com/office/drawing/2014/main" id="{12CC5CB7-D64F-72ED-94EF-E24506FB9E15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0C6198-F383-0762-0806-1E7C8FD90398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A24D5BB-8EF8-76F4-5A2B-7983F1C2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31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7364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B092C-DDBC-C737-B7D1-6DE05FE42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811A56F3-9A20-FEB8-457F-FD8B67F5B57B}"/>
              </a:ext>
            </a:extLst>
          </p:cNvPr>
          <p:cNvCxnSpPr>
            <a:cxnSpLocks/>
          </p:cNvCxnSpPr>
          <p:nvPr/>
        </p:nvCxnSpPr>
        <p:spPr>
          <a:xfrm>
            <a:off x="4160441" y="4409542"/>
            <a:ext cx="0" cy="189582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4F7F653B-B0BC-3E38-75DB-709A95FB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35" y="-87559"/>
            <a:ext cx="11924381" cy="1325563"/>
          </a:xfrm>
        </p:spPr>
        <p:txBody>
          <a:bodyPr>
            <a:noAutofit/>
          </a:bodyPr>
          <a:lstStyle/>
          <a:p>
            <a:r>
              <a:rPr lang="en-US" sz="3200" dirty="0"/>
              <a:t>2 approaches were considered to parameterize vegetation (grass) </a:t>
            </a:r>
            <a:endParaRPr lang="en-BE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09C6E2-8BCA-B3D9-3377-24FDFBB0AB4E}"/>
              </a:ext>
            </a:extLst>
          </p:cNvPr>
          <p:cNvSpPr/>
          <p:nvPr/>
        </p:nvSpPr>
        <p:spPr>
          <a:xfrm>
            <a:off x="3374821" y="1946355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303F3D-CC91-DC28-5763-889EA9194181}"/>
              </a:ext>
            </a:extLst>
          </p:cNvPr>
          <p:cNvSpPr/>
          <p:nvPr/>
        </p:nvSpPr>
        <p:spPr>
          <a:xfrm>
            <a:off x="898674" y="1845490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BED05F-D33A-6EF0-746D-DA67072DD0AA}"/>
              </a:ext>
            </a:extLst>
          </p:cNvPr>
          <p:cNvSpPr/>
          <p:nvPr/>
        </p:nvSpPr>
        <p:spPr>
          <a:xfrm>
            <a:off x="1211050" y="3105598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60123D4-20AC-87A9-3DC1-505FD5FC41C2}"/>
              </a:ext>
            </a:extLst>
          </p:cNvPr>
          <p:cNvSpPr/>
          <p:nvPr/>
        </p:nvSpPr>
        <p:spPr>
          <a:xfrm>
            <a:off x="1220078" y="4397311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B4F2791-B877-6469-F2E8-B7675E0E2127}"/>
              </a:ext>
            </a:extLst>
          </p:cNvPr>
          <p:cNvCxnSpPr/>
          <p:nvPr/>
        </p:nvCxnSpPr>
        <p:spPr>
          <a:xfrm flipH="1">
            <a:off x="565595" y="3077598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CC50084-41FF-B5D2-6169-F64C0E758E6A}"/>
              </a:ext>
            </a:extLst>
          </p:cNvPr>
          <p:cNvCxnSpPr/>
          <p:nvPr/>
        </p:nvCxnSpPr>
        <p:spPr>
          <a:xfrm flipH="1">
            <a:off x="594385" y="4372680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5B917C56-44A8-7A59-AF4E-E4CD7A2C1653}"/>
              </a:ext>
            </a:extLst>
          </p:cNvPr>
          <p:cNvCxnSpPr>
            <a:cxnSpLocks/>
          </p:cNvCxnSpPr>
          <p:nvPr/>
        </p:nvCxnSpPr>
        <p:spPr>
          <a:xfrm>
            <a:off x="946682" y="3097415"/>
            <a:ext cx="0" cy="126264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AA41C9D8-D8A0-B3B4-2AD0-84CA42BBA80C}"/>
              </a:ext>
            </a:extLst>
          </p:cNvPr>
          <p:cNvSpPr txBox="1"/>
          <p:nvPr/>
        </p:nvSpPr>
        <p:spPr>
          <a:xfrm>
            <a:off x="148448" y="3546467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40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479065D-27C8-5870-A0A4-D27AECB90193}"/>
              </a:ext>
            </a:extLst>
          </p:cNvPr>
          <p:cNvCxnSpPr/>
          <p:nvPr/>
        </p:nvCxnSpPr>
        <p:spPr>
          <a:xfrm flipH="1">
            <a:off x="613588" y="4896696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C86DFE8-8000-39CE-0784-70A3B795A6CC}"/>
              </a:ext>
            </a:extLst>
          </p:cNvPr>
          <p:cNvCxnSpPr>
            <a:cxnSpLocks/>
          </p:cNvCxnSpPr>
          <p:nvPr/>
        </p:nvCxnSpPr>
        <p:spPr>
          <a:xfrm>
            <a:off x="946682" y="4392499"/>
            <a:ext cx="0" cy="50419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AB7545EA-726F-C36A-6C75-B6DAA13F28DA}"/>
              </a:ext>
            </a:extLst>
          </p:cNvPr>
          <p:cNvSpPr txBox="1"/>
          <p:nvPr/>
        </p:nvSpPr>
        <p:spPr>
          <a:xfrm>
            <a:off x="144820" y="4433387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15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05562DCF-946D-3422-E93A-6263CDC8E29C}"/>
              </a:ext>
            </a:extLst>
          </p:cNvPr>
          <p:cNvCxnSpPr/>
          <p:nvPr/>
        </p:nvCxnSpPr>
        <p:spPr>
          <a:xfrm flipH="1">
            <a:off x="3958066" y="3087104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25A817F-B58A-1B73-3664-4B7BED99A8E2}"/>
              </a:ext>
            </a:extLst>
          </p:cNvPr>
          <p:cNvSpPr/>
          <p:nvPr/>
        </p:nvSpPr>
        <p:spPr>
          <a:xfrm>
            <a:off x="2922799" y="3097415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BB98D91-9FC7-B4E6-BF35-9A29BD01EA8A}"/>
              </a:ext>
            </a:extLst>
          </p:cNvPr>
          <p:cNvSpPr/>
          <p:nvPr/>
        </p:nvSpPr>
        <p:spPr>
          <a:xfrm>
            <a:off x="1220078" y="4896696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6DC582A3-EE2A-5ABE-6119-AA6FCC36827E}"/>
              </a:ext>
            </a:extLst>
          </p:cNvPr>
          <p:cNvCxnSpPr>
            <a:cxnSpLocks/>
          </p:cNvCxnSpPr>
          <p:nvPr/>
        </p:nvCxnSpPr>
        <p:spPr>
          <a:xfrm>
            <a:off x="950467" y="4896696"/>
            <a:ext cx="0" cy="140866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66C9965-2606-C8CD-7322-B3CD5AC3FE75}"/>
              </a:ext>
            </a:extLst>
          </p:cNvPr>
          <p:cNvCxnSpPr/>
          <p:nvPr/>
        </p:nvCxnSpPr>
        <p:spPr>
          <a:xfrm flipH="1">
            <a:off x="565595" y="6305366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FE9288FB-F223-1DBE-29AC-FB8598A6827B}"/>
              </a:ext>
            </a:extLst>
          </p:cNvPr>
          <p:cNvSpPr txBox="1"/>
          <p:nvPr/>
        </p:nvSpPr>
        <p:spPr>
          <a:xfrm>
            <a:off x="139369" y="5522788"/>
            <a:ext cx="7537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45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13BE519-607E-3F0B-2AC6-9FCC1E3DD8B1}"/>
              </a:ext>
            </a:extLst>
          </p:cNvPr>
          <p:cNvCxnSpPr/>
          <p:nvPr/>
        </p:nvCxnSpPr>
        <p:spPr>
          <a:xfrm flipH="1">
            <a:off x="3976355" y="6328907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799DF5B2-5555-DA7C-E563-6B479125BCA1}"/>
              </a:ext>
            </a:extLst>
          </p:cNvPr>
          <p:cNvSpPr txBox="1"/>
          <p:nvPr/>
        </p:nvSpPr>
        <p:spPr>
          <a:xfrm>
            <a:off x="4122994" y="5087140"/>
            <a:ext cx="7537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60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E5506-C47C-6703-C2AE-E1A7D13EC66E}"/>
              </a:ext>
            </a:extLst>
          </p:cNvPr>
          <p:cNvSpPr txBox="1"/>
          <p:nvPr/>
        </p:nvSpPr>
        <p:spPr>
          <a:xfrm>
            <a:off x="2772444" y="2143214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0F909-F889-E398-14CF-CA36E5C84F3E}"/>
              </a:ext>
            </a:extLst>
          </p:cNvPr>
          <p:cNvSpPr txBox="1"/>
          <p:nvPr/>
        </p:nvSpPr>
        <p:spPr>
          <a:xfrm>
            <a:off x="1106721" y="213116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388CF2-5763-182E-A2E4-1716DA7936EF}"/>
              </a:ext>
            </a:extLst>
          </p:cNvPr>
          <p:cNvCxnSpPr/>
          <p:nvPr/>
        </p:nvCxnSpPr>
        <p:spPr>
          <a:xfrm flipH="1">
            <a:off x="3976355" y="4433387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2AAA595-3BF6-6292-A2B0-C6288A50F57D}"/>
              </a:ext>
            </a:extLst>
          </p:cNvPr>
          <p:cNvCxnSpPr>
            <a:cxnSpLocks/>
          </p:cNvCxnSpPr>
          <p:nvPr/>
        </p:nvCxnSpPr>
        <p:spPr>
          <a:xfrm flipH="1">
            <a:off x="4160441" y="3112269"/>
            <a:ext cx="4062" cy="132111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2C4A5E0-CA52-37D7-D811-F427A2FF2E3E}"/>
              </a:ext>
            </a:extLst>
          </p:cNvPr>
          <p:cNvSpPr txBox="1"/>
          <p:nvPr/>
        </p:nvSpPr>
        <p:spPr>
          <a:xfrm>
            <a:off x="4118942" y="3544073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40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056" name="Picture 8" descr="Grass vector">
            <a:extLst>
              <a:ext uri="{FF2B5EF4-FFF2-40B4-BE49-F238E27FC236}">
                <a16:creationId xmlns:a16="http://schemas.microsoft.com/office/drawing/2014/main" id="{51D7234D-465A-1C39-E45D-B7F7E5058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2840556" y="2225917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Grass vector">
            <a:extLst>
              <a:ext uri="{FF2B5EF4-FFF2-40B4-BE49-F238E27FC236}">
                <a16:creationId xmlns:a16="http://schemas.microsoft.com/office/drawing/2014/main" id="{F8496CEF-F8AE-ECA2-F0CC-CAD100F47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1151497" y="223225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4F0FD17-9F18-57BD-E32D-2D8158E5F717}"/>
              </a:ext>
            </a:extLst>
          </p:cNvPr>
          <p:cNvGrpSpPr/>
          <p:nvPr/>
        </p:nvGrpSpPr>
        <p:grpSpPr>
          <a:xfrm>
            <a:off x="1268931" y="311515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7AF19BF-1AEA-53A4-3B31-477A27FA54A2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3EDE4A6-5AE8-86C6-7CAD-53B6607BA603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4C81E09-ED45-9279-FC07-1E37F1732BE2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E6054C2-D8C3-7C28-BADC-411E2E122D16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CCD164-D9F3-CD29-D01E-520712D503B3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20C9BCF-2957-A15A-5CEB-0C5DBDCE7EDE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AD54CAE-964C-71E6-3008-F89E371B1FEE}"/>
              </a:ext>
            </a:extLst>
          </p:cNvPr>
          <p:cNvSpPr/>
          <p:nvPr/>
        </p:nvSpPr>
        <p:spPr>
          <a:xfrm>
            <a:off x="1205389" y="3160215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659A14E-A5A4-9EF9-3A40-B4C683525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90" y="6485964"/>
            <a:ext cx="2209801" cy="365125"/>
          </a:xfrm>
        </p:spPr>
        <p:txBody>
          <a:bodyPr/>
          <a:lstStyle/>
          <a:p>
            <a:r>
              <a:rPr lang="fr-FR" dirty="0" err="1"/>
              <a:t>Presenter</a:t>
            </a:r>
            <a:r>
              <a:rPr lang="fr-FR" dirty="0"/>
              <a:t>: Jayson Pinza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8059D-582B-3462-AAF1-5283B1D87C64}"/>
              </a:ext>
            </a:extLst>
          </p:cNvPr>
          <p:cNvSpPr txBox="1"/>
          <p:nvPr/>
        </p:nvSpPr>
        <p:spPr>
          <a:xfrm>
            <a:off x="979493" y="1386036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1: 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Same High LAI, Same Shallow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A22190-601C-F33C-CB6D-9F3B2930D565}"/>
              </a:ext>
            </a:extLst>
          </p:cNvPr>
          <p:cNvGrpSpPr/>
          <p:nvPr/>
        </p:nvGrpSpPr>
        <p:grpSpPr>
          <a:xfrm>
            <a:off x="2981265" y="307759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B9FB5AC-F775-0F52-2D31-5AD5C4CF0252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CB221AB-F144-7FCB-5F27-D12C768745C2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E7D247D-E917-2186-0DCB-9AC1AC7B0E73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7596360-091E-DA7B-A75F-62CD21168FC6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0D0C146-54D7-5020-262D-BC20C623F277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9695452-CF8F-6672-25C5-B91217453D0D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3D096A5-62C1-BAFF-428C-D220D377FD26}"/>
              </a:ext>
            </a:extLst>
          </p:cNvPr>
          <p:cNvSpPr/>
          <p:nvPr/>
        </p:nvSpPr>
        <p:spPr>
          <a:xfrm>
            <a:off x="9895219" y="1990134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6FF8BE-F2B3-E861-5A66-63F600585726}"/>
              </a:ext>
            </a:extLst>
          </p:cNvPr>
          <p:cNvSpPr/>
          <p:nvPr/>
        </p:nvSpPr>
        <p:spPr>
          <a:xfrm>
            <a:off x="7419072" y="1889269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E97A3D-0ED3-3E00-DD11-5D30AB96DABF}"/>
              </a:ext>
            </a:extLst>
          </p:cNvPr>
          <p:cNvSpPr/>
          <p:nvPr/>
        </p:nvSpPr>
        <p:spPr>
          <a:xfrm>
            <a:off x="7731448" y="3149377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E4A4F-5A48-1F3A-BFEA-6108AFBF9C67}"/>
              </a:ext>
            </a:extLst>
          </p:cNvPr>
          <p:cNvSpPr/>
          <p:nvPr/>
        </p:nvSpPr>
        <p:spPr>
          <a:xfrm>
            <a:off x="7740476" y="4441090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48973A-83D4-0304-AF17-04F99C050C02}"/>
              </a:ext>
            </a:extLst>
          </p:cNvPr>
          <p:cNvCxnSpPr/>
          <p:nvPr/>
        </p:nvCxnSpPr>
        <p:spPr>
          <a:xfrm flipH="1">
            <a:off x="7085993" y="3121377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28C646-2CCE-DF19-0556-1C88F902170E}"/>
              </a:ext>
            </a:extLst>
          </p:cNvPr>
          <p:cNvCxnSpPr/>
          <p:nvPr/>
        </p:nvCxnSpPr>
        <p:spPr>
          <a:xfrm flipH="1">
            <a:off x="7114783" y="4416459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208AA9-1516-9045-D251-0FC0B6C8334B}"/>
              </a:ext>
            </a:extLst>
          </p:cNvPr>
          <p:cNvCxnSpPr>
            <a:cxnSpLocks/>
          </p:cNvCxnSpPr>
          <p:nvPr/>
        </p:nvCxnSpPr>
        <p:spPr>
          <a:xfrm>
            <a:off x="7467080" y="3141194"/>
            <a:ext cx="0" cy="126264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32681C7-569F-5149-AF8A-A0C666980C8C}"/>
              </a:ext>
            </a:extLst>
          </p:cNvPr>
          <p:cNvSpPr txBox="1"/>
          <p:nvPr/>
        </p:nvSpPr>
        <p:spPr>
          <a:xfrm>
            <a:off x="6668846" y="359024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40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F3507C-D8EC-CBF3-D9E8-D6847256FEAB}"/>
              </a:ext>
            </a:extLst>
          </p:cNvPr>
          <p:cNvCxnSpPr/>
          <p:nvPr/>
        </p:nvCxnSpPr>
        <p:spPr>
          <a:xfrm flipH="1">
            <a:off x="7133986" y="4940475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CC3400-646D-D71B-5431-739F30036BF6}"/>
              </a:ext>
            </a:extLst>
          </p:cNvPr>
          <p:cNvCxnSpPr>
            <a:cxnSpLocks/>
          </p:cNvCxnSpPr>
          <p:nvPr/>
        </p:nvCxnSpPr>
        <p:spPr>
          <a:xfrm>
            <a:off x="7467080" y="4436278"/>
            <a:ext cx="0" cy="50419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0D84BC3-3CEF-977A-6F5F-29B0A799F9E3}"/>
              </a:ext>
            </a:extLst>
          </p:cNvPr>
          <p:cNvSpPr txBox="1"/>
          <p:nvPr/>
        </p:nvSpPr>
        <p:spPr>
          <a:xfrm>
            <a:off x="6665218" y="447716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15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3C0A9B-747D-BF8A-683E-255A819AAE9A}"/>
              </a:ext>
            </a:extLst>
          </p:cNvPr>
          <p:cNvCxnSpPr/>
          <p:nvPr/>
        </p:nvCxnSpPr>
        <p:spPr>
          <a:xfrm flipH="1">
            <a:off x="10478464" y="3130883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7C7723-5C7E-CC65-5D6A-2EEEB889FD2C}"/>
              </a:ext>
            </a:extLst>
          </p:cNvPr>
          <p:cNvSpPr/>
          <p:nvPr/>
        </p:nvSpPr>
        <p:spPr>
          <a:xfrm>
            <a:off x="9443197" y="3141194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41B0CF-DA06-A37C-E85E-B5AFE97063FC}"/>
              </a:ext>
            </a:extLst>
          </p:cNvPr>
          <p:cNvSpPr/>
          <p:nvPr/>
        </p:nvSpPr>
        <p:spPr>
          <a:xfrm>
            <a:off x="7740476" y="4940475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A00438-B607-50CC-C570-DAA207F2E36C}"/>
              </a:ext>
            </a:extLst>
          </p:cNvPr>
          <p:cNvCxnSpPr>
            <a:cxnSpLocks/>
          </p:cNvCxnSpPr>
          <p:nvPr/>
        </p:nvCxnSpPr>
        <p:spPr>
          <a:xfrm>
            <a:off x="7470865" y="4940475"/>
            <a:ext cx="0" cy="140866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120C07-4DE1-5BF2-D3F3-C588C07875B5}"/>
              </a:ext>
            </a:extLst>
          </p:cNvPr>
          <p:cNvCxnSpPr/>
          <p:nvPr/>
        </p:nvCxnSpPr>
        <p:spPr>
          <a:xfrm flipH="1">
            <a:off x="7085993" y="6349145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CD7381A-E358-64A1-33B6-0A345FD9FCE2}"/>
              </a:ext>
            </a:extLst>
          </p:cNvPr>
          <p:cNvSpPr txBox="1"/>
          <p:nvPr/>
        </p:nvSpPr>
        <p:spPr>
          <a:xfrm>
            <a:off x="6659767" y="5566567"/>
            <a:ext cx="7537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45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919D53-A56F-1FC6-2B06-1B9827FC0D44}"/>
              </a:ext>
            </a:extLst>
          </p:cNvPr>
          <p:cNvCxnSpPr/>
          <p:nvPr/>
        </p:nvCxnSpPr>
        <p:spPr>
          <a:xfrm flipH="1">
            <a:off x="10496753" y="6372686"/>
            <a:ext cx="6064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97E542-8E2A-CBE0-9A20-EE53395EDA66}"/>
              </a:ext>
            </a:extLst>
          </p:cNvPr>
          <p:cNvSpPr txBox="1"/>
          <p:nvPr/>
        </p:nvSpPr>
        <p:spPr>
          <a:xfrm>
            <a:off x="9320033" y="2141999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6B7EF0A-D43A-C6BA-9E58-EAB0AB207ADF}"/>
              </a:ext>
            </a:extLst>
          </p:cNvPr>
          <p:cNvSpPr txBox="1"/>
          <p:nvPr/>
        </p:nvSpPr>
        <p:spPr>
          <a:xfrm>
            <a:off x="7665087" y="213471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87B5E0D-284F-8146-21A5-4E186B5D95C4}"/>
              </a:ext>
            </a:extLst>
          </p:cNvPr>
          <p:cNvCxnSpPr>
            <a:cxnSpLocks/>
          </p:cNvCxnSpPr>
          <p:nvPr/>
        </p:nvCxnSpPr>
        <p:spPr>
          <a:xfrm>
            <a:off x="10684901" y="3156048"/>
            <a:ext cx="0" cy="317285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AB3C137-67B0-9F0B-D418-BA100E7453A0}"/>
              </a:ext>
            </a:extLst>
          </p:cNvPr>
          <p:cNvSpPr txBox="1"/>
          <p:nvPr/>
        </p:nvSpPr>
        <p:spPr>
          <a:xfrm>
            <a:off x="10618250" y="430537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100 cm</a:t>
            </a:r>
            <a:endParaRPr lang="en-BE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48" name="Picture 8" descr="Grass vector">
            <a:extLst>
              <a:ext uri="{FF2B5EF4-FFF2-40B4-BE49-F238E27FC236}">
                <a16:creationId xmlns:a16="http://schemas.microsoft.com/office/drawing/2014/main" id="{45F6DCAD-D7A6-6D7D-585C-EED1BD216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7671895" y="2636470"/>
            <a:ext cx="1199752" cy="5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E67C584-F8BF-29A3-8BC8-911128C4DDF7}"/>
              </a:ext>
            </a:extLst>
          </p:cNvPr>
          <p:cNvGrpSpPr/>
          <p:nvPr/>
        </p:nvGrpSpPr>
        <p:grpSpPr>
          <a:xfrm>
            <a:off x="7789329" y="3158937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BB502E8-E36F-B5DF-BE2D-6F51906B74F1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A4942D5-58A0-442C-DED7-C451C7A5FD76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5DCF845-3329-654F-EDD5-11C6DA7B6D39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D06EAAC-9337-A787-8C57-204ED3EB6239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DA5854D-B030-EDA8-0030-A227979F3F1E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71C7DE9-99C4-125C-44A2-5B8D1F75AF53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53428CE8-1C6C-C50E-C3F7-351BB47A63B9}"/>
              </a:ext>
            </a:extLst>
          </p:cNvPr>
          <p:cNvSpPr/>
          <p:nvPr/>
        </p:nvSpPr>
        <p:spPr>
          <a:xfrm>
            <a:off x="7725787" y="3203994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6CF65D8-DFEC-9BB6-7E44-B361B9868FDE}"/>
              </a:ext>
            </a:extLst>
          </p:cNvPr>
          <p:cNvGrpSpPr/>
          <p:nvPr/>
        </p:nvGrpSpPr>
        <p:grpSpPr>
          <a:xfrm>
            <a:off x="9537513" y="3121377"/>
            <a:ext cx="781892" cy="3304726"/>
            <a:chOff x="2165073" y="2948747"/>
            <a:chExt cx="919283" cy="1650724"/>
          </a:xfrm>
          <a:solidFill>
            <a:srgbClr val="997700"/>
          </a:solidFill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E84809D-DB2E-A71B-76BC-1A548563C9ED}"/>
                </a:ext>
              </a:extLst>
            </p:cNvPr>
            <p:cNvGrpSpPr/>
            <p:nvPr/>
          </p:nvGrpSpPr>
          <p:grpSpPr>
            <a:xfrm>
              <a:off x="2165073" y="2948747"/>
              <a:ext cx="714641" cy="1650724"/>
              <a:chOff x="5656915" y="3659463"/>
              <a:chExt cx="714641" cy="1048891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B00C75A-6794-06E2-2AA5-49CA6E0C86FB}"/>
                  </a:ext>
                </a:extLst>
              </p:cNvPr>
              <p:cNvSpPr/>
              <p:nvPr/>
            </p:nvSpPr>
            <p:spPr>
              <a:xfrm>
                <a:off x="5656915" y="3668350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2D3BC06-783A-BFCE-7DD7-B1349615BBB5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2A47D39-895E-93B8-C2B3-C219725F8344}"/>
                </a:ext>
              </a:extLst>
            </p:cNvPr>
            <p:cNvSpPr/>
            <p:nvPr/>
          </p:nvSpPr>
          <p:spPr>
            <a:xfrm rot="21410930">
              <a:off x="2843576" y="3142269"/>
              <a:ext cx="240780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AC038AB-B954-F574-222E-0679E512AC65}"/>
              </a:ext>
            </a:extLst>
          </p:cNvPr>
          <p:cNvSpPr txBox="1"/>
          <p:nvPr/>
        </p:nvSpPr>
        <p:spPr>
          <a:xfrm>
            <a:off x="7405624" y="1386504"/>
            <a:ext cx="4075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2 (based on field observations)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De-compacted has more LAI and deeper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F159092-D3CD-649C-06DC-CB0F87453CE0}"/>
              </a:ext>
            </a:extLst>
          </p:cNvPr>
          <p:cNvGrpSpPr/>
          <p:nvPr/>
        </p:nvGrpSpPr>
        <p:grpSpPr>
          <a:xfrm>
            <a:off x="9494833" y="3168562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714C478-2DE9-F006-8A49-ADD91441ED1B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1BC1383-AF9D-67FE-8463-EC8576F246C6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297209F-63CF-4DB6-50C8-BDE9595A4EDA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6F3737B-4036-D4F0-BEDD-26520307F8C5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0754398-4ADF-F635-66CA-995E6D7934CB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408CF27-B983-8A95-A749-105676F50C20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74609B74-6AA5-6090-B2AE-2E05BFCE01C9}"/>
              </a:ext>
            </a:extLst>
          </p:cNvPr>
          <p:cNvSpPr/>
          <p:nvPr/>
        </p:nvSpPr>
        <p:spPr>
          <a:xfrm rot="300162">
            <a:off x="10207410" y="3143483"/>
            <a:ext cx="280360" cy="3304726"/>
          </a:xfrm>
          <a:custGeom>
            <a:avLst/>
            <a:gdLst>
              <a:gd name="connsiteX0" fmla="*/ 93453 w 164292"/>
              <a:gd name="connsiteY0" fmla="*/ 96637 h 179110"/>
              <a:gd name="connsiteX1" fmla="*/ 65281 w 164292"/>
              <a:gd name="connsiteY1" fmla="*/ 85473 h 179110"/>
              <a:gd name="connsiteX2" fmla="*/ 53470 w 164292"/>
              <a:gd name="connsiteY2" fmla="*/ 68415 h 179110"/>
              <a:gd name="connsiteX3" fmla="*/ 18714 w 164292"/>
              <a:gd name="connsiteY3" fmla="*/ 6994 h 179110"/>
              <a:gd name="connsiteX4" fmla="*/ 9554 w 164292"/>
              <a:gd name="connsiteY4" fmla="*/ 0 h 179110"/>
              <a:gd name="connsiteX5" fmla="*/ 0 w 164292"/>
              <a:gd name="connsiteY5" fmla="*/ 9559 h 179110"/>
              <a:gd name="connsiteX6" fmla="*/ 491 w 164292"/>
              <a:gd name="connsiteY6" fmla="*/ 12579 h 179110"/>
              <a:gd name="connsiteX7" fmla="*/ 37908 w 164292"/>
              <a:gd name="connsiteY7" fmla="*/ 79412 h 179110"/>
              <a:gd name="connsiteX8" fmla="*/ 84509 w 164292"/>
              <a:gd name="connsiteY8" fmla="*/ 171900 h 179110"/>
              <a:gd name="connsiteX9" fmla="*/ 93741 w 164292"/>
              <a:gd name="connsiteY9" fmla="*/ 179111 h 179110"/>
              <a:gd name="connsiteX10" fmla="*/ 98027 w 164292"/>
              <a:gd name="connsiteY10" fmla="*/ 178092 h 179110"/>
              <a:gd name="connsiteX11" fmla="*/ 102857 w 164292"/>
              <a:gd name="connsiteY11" fmla="*/ 166728 h 179110"/>
              <a:gd name="connsiteX12" fmla="*/ 82026 w 164292"/>
              <a:gd name="connsiteY12" fmla="*/ 113091 h 179110"/>
              <a:gd name="connsiteX13" fmla="*/ 88074 w 164292"/>
              <a:gd name="connsiteY13" fmla="*/ 114915 h 179110"/>
              <a:gd name="connsiteX14" fmla="*/ 145716 w 164292"/>
              <a:gd name="connsiteY14" fmla="*/ 163075 h 179110"/>
              <a:gd name="connsiteX15" fmla="*/ 154754 w 164292"/>
              <a:gd name="connsiteY15" fmla="*/ 169591 h 179110"/>
              <a:gd name="connsiteX16" fmla="*/ 164293 w 164292"/>
              <a:gd name="connsiteY16" fmla="*/ 160105 h 179110"/>
              <a:gd name="connsiteX17" fmla="*/ 163679 w 164292"/>
              <a:gd name="connsiteY17" fmla="*/ 156714 h 179110"/>
              <a:gd name="connsiteX18" fmla="*/ 93453 w 164292"/>
              <a:gd name="connsiteY18" fmla="*/ 96637 h 17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292" h="179110">
                <a:moveTo>
                  <a:pt x="93453" y="96637"/>
                </a:moveTo>
                <a:cubicBezTo>
                  <a:pt x="83570" y="94301"/>
                  <a:pt x="74081" y="90540"/>
                  <a:pt x="65281" y="85473"/>
                </a:cubicBezTo>
                <a:cubicBezTo>
                  <a:pt x="61310" y="79567"/>
                  <a:pt x="57334" y="73886"/>
                  <a:pt x="53470" y="68415"/>
                </a:cubicBezTo>
                <a:cubicBezTo>
                  <a:pt x="38889" y="49788"/>
                  <a:pt x="27174" y="29086"/>
                  <a:pt x="18714" y="6994"/>
                </a:cubicBezTo>
                <a:cubicBezTo>
                  <a:pt x="17494" y="2928"/>
                  <a:pt x="13798" y="106"/>
                  <a:pt x="9554" y="0"/>
                </a:cubicBezTo>
                <a:cubicBezTo>
                  <a:pt x="4276" y="2"/>
                  <a:pt x="-2" y="4281"/>
                  <a:pt x="0" y="9559"/>
                </a:cubicBezTo>
                <a:cubicBezTo>
                  <a:pt x="0" y="10585"/>
                  <a:pt x="166" y="11605"/>
                  <a:pt x="491" y="12579"/>
                </a:cubicBezTo>
                <a:cubicBezTo>
                  <a:pt x="9468" y="36641"/>
                  <a:pt x="22087" y="59181"/>
                  <a:pt x="37908" y="79412"/>
                </a:cubicBezTo>
                <a:cubicBezTo>
                  <a:pt x="59520" y="106783"/>
                  <a:pt x="75371" y="138243"/>
                  <a:pt x="84509" y="171900"/>
                </a:cubicBezTo>
                <a:cubicBezTo>
                  <a:pt x="85572" y="176134"/>
                  <a:pt x="89375" y="179105"/>
                  <a:pt x="93741" y="179111"/>
                </a:cubicBezTo>
                <a:cubicBezTo>
                  <a:pt x="95231" y="179116"/>
                  <a:pt x="96700" y="178766"/>
                  <a:pt x="98027" y="178092"/>
                </a:cubicBezTo>
                <a:cubicBezTo>
                  <a:pt x="102068" y="175873"/>
                  <a:pt x="104063" y="171177"/>
                  <a:pt x="102857" y="166728"/>
                </a:cubicBezTo>
                <a:cubicBezTo>
                  <a:pt x="98152" y="148058"/>
                  <a:pt x="91155" y="130043"/>
                  <a:pt x="82026" y="113091"/>
                </a:cubicBezTo>
                <a:cubicBezTo>
                  <a:pt x="84046" y="113708"/>
                  <a:pt x="86067" y="114324"/>
                  <a:pt x="88074" y="114915"/>
                </a:cubicBezTo>
                <a:cubicBezTo>
                  <a:pt x="111791" y="121896"/>
                  <a:pt x="134192" y="128495"/>
                  <a:pt x="145716" y="163075"/>
                </a:cubicBezTo>
                <a:cubicBezTo>
                  <a:pt x="147014" y="166965"/>
                  <a:pt x="150653" y="169589"/>
                  <a:pt x="154754" y="169591"/>
                </a:cubicBezTo>
                <a:cubicBezTo>
                  <a:pt x="160008" y="169606"/>
                  <a:pt x="164279" y="165359"/>
                  <a:pt x="164293" y="160105"/>
                </a:cubicBezTo>
                <a:cubicBezTo>
                  <a:pt x="164297" y="158947"/>
                  <a:pt x="164088" y="157798"/>
                  <a:pt x="163679" y="156714"/>
                </a:cubicBezTo>
                <a:cubicBezTo>
                  <a:pt x="148959" y="112986"/>
                  <a:pt x="118188" y="103925"/>
                  <a:pt x="93453" y="96637"/>
                </a:cubicBezTo>
                <a:close/>
              </a:path>
            </a:pathLst>
          </a:custGeom>
          <a:solidFill>
            <a:srgbClr val="9977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pic>
        <p:nvPicPr>
          <p:cNvPr id="74" name="Picture 8" descr="Grass vector">
            <a:extLst>
              <a:ext uri="{FF2B5EF4-FFF2-40B4-BE49-F238E27FC236}">
                <a16:creationId xmlns:a16="http://schemas.microsoft.com/office/drawing/2014/main" id="{3227D020-BE90-B8E6-2F96-45967CB5C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9383728" y="224537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E3ED6654-1FA0-D48D-3815-2D4424FE13C4}"/>
              </a:ext>
            </a:extLst>
          </p:cNvPr>
          <p:cNvSpPr/>
          <p:nvPr/>
        </p:nvSpPr>
        <p:spPr>
          <a:xfrm>
            <a:off x="9423994" y="4116640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F4E01A-6DEC-B379-253A-A35636F0276A}"/>
              </a:ext>
            </a:extLst>
          </p:cNvPr>
          <p:cNvSpPr txBox="1"/>
          <p:nvPr/>
        </p:nvSpPr>
        <p:spPr>
          <a:xfrm>
            <a:off x="10720122" y="5346354"/>
            <a:ext cx="1471878" cy="369332"/>
          </a:xfrm>
          <a:prstGeom prst="rect">
            <a:avLst/>
          </a:prstGeom>
          <a:solidFill>
            <a:srgbClr val="8C6E1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Deeper Roots</a:t>
            </a:r>
            <a:endParaRPr lang="en-BE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344395-4D3F-63CE-4406-DC4C446260F9}"/>
              </a:ext>
            </a:extLst>
          </p:cNvPr>
          <p:cNvSpPr txBox="1"/>
          <p:nvPr/>
        </p:nvSpPr>
        <p:spPr>
          <a:xfrm>
            <a:off x="6588840" y="2635774"/>
            <a:ext cx="1117614" cy="369332"/>
          </a:xfrm>
          <a:prstGeom prst="rect">
            <a:avLst/>
          </a:prstGeom>
          <a:solidFill>
            <a:srgbClr val="94AF23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Lower LAI</a:t>
            </a:r>
            <a:endParaRPr lang="en-BE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4CF51D30-E3FC-6EC7-4AAB-56E185BEADBF}"/>
              </a:ext>
            </a:extLst>
          </p:cNvPr>
          <p:cNvSpPr txBox="1">
            <a:spLocks/>
          </p:cNvSpPr>
          <p:nvPr/>
        </p:nvSpPr>
        <p:spPr>
          <a:xfrm>
            <a:off x="4422490" y="5828139"/>
            <a:ext cx="3015813" cy="1001534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0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info on </a:t>
            </a:r>
          </a:p>
          <a:p>
            <a:pPr algn="ctr">
              <a:lnSpc>
                <a:spcPct val="100000"/>
              </a:lnSpc>
            </a:pPr>
            <a:r>
              <a:rPr lang="en-US" sz="20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 Performances</a:t>
            </a:r>
            <a:endParaRPr lang="en-US" sz="2000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8" name="Title 1">
            <a:hlinkClick r:id="rId8" action="ppaction://hlinksldjump"/>
            <a:extLst>
              <a:ext uri="{FF2B5EF4-FFF2-40B4-BE49-F238E27FC236}">
                <a16:creationId xmlns:a16="http://schemas.microsoft.com/office/drawing/2014/main" id="{ACE30722-B016-8EA2-BF4C-B6102BC58389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3" name="Title 1">
            <a:hlinkClick r:id="rId9" action="ppaction://hlinksldjump"/>
            <a:extLst>
              <a:ext uri="{FF2B5EF4-FFF2-40B4-BE49-F238E27FC236}">
                <a16:creationId xmlns:a16="http://schemas.microsoft.com/office/drawing/2014/main" id="{78AC5502-7BA1-8F8B-EC59-092184A3C410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4" name="Title 1">
            <a:hlinkClick r:id="rId10" action="ppaction://hlinksldjump"/>
            <a:extLst>
              <a:ext uri="{FF2B5EF4-FFF2-40B4-BE49-F238E27FC236}">
                <a16:creationId xmlns:a16="http://schemas.microsoft.com/office/drawing/2014/main" id="{DFCCB309-36D9-8650-43D3-B84B6A8EAADC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3" name="Title 1">
            <a:hlinkClick r:id="rId11" action="ppaction://hlinksldjump"/>
            <a:extLst>
              <a:ext uri="{FF2B5EF4-FFF2-40B4-BE49-F238E27FC236}">
                <a16:creationId xmlns:a16="http://schemas.microsoft.com/office/drawing/2014/main" id="{449CA9DF-7C80-CCFA-5DE8-EE458F16016E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7" name="Slide Number Placeholder 76">
            <a:extLst>
              <a:ext uri="{FF2B5EF4-FFF2-40B4-BE49-F238E27FC236}">
                <a16:creationId xmlns:a16="http://schemas.microsoft.com/office/drawing/2014/main" id="{EE3D7B07-82A0-70B8-7878-9D5A6C8C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32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942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1461A7E-277C-270B-456D-E91317B57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CC44C8-869D-3316-81BB-4A812B22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979" y="1340031"/>
            <a:ext cx="9261302" cy="5157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11122-3929-AF55-8A31-09DE6511E1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150" y="2362552"/>
            <a:ext cx="1571624" cy="518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10-cm depth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06760-610D-8D61-EE83-BFDF81A35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86"/>
            <a:ext cx="11775281" cy="12467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424651"/>
                </a:solidFill>
              </a:rPr>
              <a:t>The 1D models </a:t>
            </a:r>
            <a:r>
              <a:rPr lang="en-US" sz="2800" dirty="0"/>
              <a:t>from both approaches </a:t>
            </a:r>
            <a:r>
              <a:rPr lang="en-US" sz="2800" dirty="0">
                <a:solidFill>
                  <a:srgbClr val="424651"/>
                </a:solidFill>
              </a:rPr>
              <a:t>capture the general </a:t>
            </a:r>
            <a:r>
              <a:rPr lang="en-US" sz="2800" dirty="0"/>
              <a:t>soil water behavior</a:t>
            </a:r>
            <a:endParaRPr lang="en-BE" sz="2800" dirty="0">
              <a:solidFill>
                <a:srgbClr val="424651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323C5C9-4A80-DBA5-F224-1CE01FCB714B}"/>
              </a:ext>
            </a:extLst>
          </p:cNvPr>
          <p:cNvSpPr txBox="1">
            <a:spLocks/>
          </p:cNvSpPr>
          <p:nvPr/>
        </p:nvSpPr>
        <p:spPr>
          <a:xfrm>
            <a:off x="1257857" y="6225774"/>
            <a:ext cx="1138237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061CBBB-4D87-C638-BC38-FB905B214C9F}"/>
              </a:ext>
            </a:extLst>
          </p:cNvPr>
          <p:cNvSpPr txBox="1">
            <a:spLocks/>
          </p:cNvSpPr>
          <p:nvPr/>
        </p:nvSpPr>
        <p:spPr>
          <a:xfrm>
            <a:off x="2419910" y="6511307"/>
            <a:ext cx="1138237" cy="340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D4C3C0A-C469-0376-8804-6EC012CC46CD}"/>
              </a:ext>
            </a:extLst>
          </p:cNvPr>
          <p:cNvSpPr txBox="1">
            <a:spLocks/>
          </p:cNvSpPr>
          <p:nvPr/>
        </p:nvSpPr>
        <p:spPr>
          <a:xfrm>
            <a:off x="3312877" y="6499770"/>
            <a:ext cx="1138237" cy="351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0A17DBC-0505-CC9C-A185-F49BA815888C}"/>
              </a:ext>
            </a:extLst>
          </p:cNvPr>
          <p:cNvSpPr txBox="1">
            <a:spLocks/>
          </p:cNvSpPr>
          <p:nvPr/>
        </p:nvSpPr>
        <p:spPr>
          <a:xfrm>
            <a:off x="5344081" y="6499769"/>
            <a:ext cx="113823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3B2AEE4-2996-E983-F2AC-1D678466D296}"/>
              </a:ext>
            </a:extLst>
          </p:cNvPr>
          <p:cNvSpPr txBox="1">
            <a:spLocks/>
          </p:cNvSpPr>
          <p:nvPr/>
        </p:nvSpPr>
        <p:spPr>
          <a:xfrm>
            <a:off x="6982390" y="6517076"/>
            <a:ext cx="1138237" cy="435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759F335-E949-B06E-8248-7C98E5A2B2AB}"/>
              </a:ext>
            </a:extLst>
          </p:cNvPr>
          <p:cNvSpPr txBox="1">
            <a:spLocks/>
          </p:cNvSpPr>
          <p:nvPr/>
        </p:nvSpPr>
        <p:spPr>
          <a:xfrm>
            <a:off x="7875357" y="6511307"/>
            <a:ext cx="113823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03ADCB2-9D81-0A23-30A5-629223328CA2}"/>
              </a:ext>
            </a:extLst>
          </p:cNvPr>
          <p:cNvSpPr txBox="1">
            <a:spLocks/>
          </p:cNvSpPr>
          <p:nvPr/>
        </p:nvSpPr>
        <p:spPr>
          <a:xfrm>
            <a:off x="9906561" y="6511308"/>
            <a:ext cx="1138237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86ABB5-67E3-0514-9C7E-90B2930FD32C}"/>
              </a:ext>
            </a:extLst>
          </p:cNvPr>
          <p:cNvSpPr txBox="1">
            <a:spLocks/>
          </p:cNvSpPr>
          <p:nvPr/>
        </p:nvSpPr>
        <p:spPr>
          <a:xfrm>
            <a:off x="802517" y="1307630"/>
            <a:ext cx="1571624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Soil moisture [cm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A0F9C35-B009-1CA2-0033-59E89E37C9B4}"/>
              </a:ext>
            </a:extLst>
          </p:cNvPr>
          <p:cNvSpPr txBox="1">
            <a:spLocks/>
          </p:cNvSpPr>
          <p:nvPr/>
        </p:nvSpPr>
        <p:spPr>
          <a:xfrm>
            <a:off x="758899" y="4648217"/>
            <a:ext cx="1571624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40-cm depth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6E3AAA9-700A-D394-CC14-C2D25B013B43}"/>
              </a:ext>
            </a:extLst>
          </p:cNvPr>
          <p:cNvSpPr txBox="1">
            <a:spLocks/>
          </p:cNvSpPr>
          <p:nvPr/>
        </p:nvSpPr>
        <p:spPr>
          <a:xfrm>
            <a:off x="8407602" y="1328829"/>
            <a:ext cx="1537420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De-compacted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788C6A7-A8AC-D65D-C95A-54BBFF37905F}"/>
              </a:ext>
            </a:extLst>
          </p:cNvPr>
          <p:cNvSpPr txBox="1">
            <a:spLocks/>
          </p:cNvSpPr>
          <p:nvPr/>
        </p:nvSpPr>
        <p:spPr>
          <a:xfrm>
            <a:off x="3901970" y="1328829"/>
            <a:ext cx="1300166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4C66B9-8743-C59B-0EA7-FE472A0F6421}"/>
              </a:ext>
            </a:extLst>
          </p:cNvPr>
          <p:cNvSpPr txBox="1"/>
          <p:nvPr/>
        </p:nvSpPr>
        <p:spPr>
          <a:xfrm>
            <a:off x="9589535" y="1701432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4"/>
                </a:solidFill>
                <a:latin typeface="Assistant" pitchFamily="2" charset="-79"/>
                <a:cs typeface="Assistant" pitchFamily="2" charset="-79"/>
              </a:rPr>
              <a:t>Observed</a:t>
            </a:r>
            <a:endParaRPr lang="en-BE" dirty="0">
              <a:solidFill>
                <a:schemeClr val="accent4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F7588B-8772-C1A5-6A25-E735C5D8A0F3}"/>
              </a:ext>
            </a:extLst>
          </p:cNvPr>
          <p:cNvSpPr txBox="1"/>
          <p:nvPr/>
        </p:nvSpPr>
        <p:spPr>
          <a:xfrm>
            <a:off x="11104290" y="4449355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4"/>
                </a:solidFill>
                <a:latin typeface="Assistant" pitchFamily="2" charset="-79"/>
                <a:cs typeface="Assistant" pitchFamily="2" charset="-79"/>
              </a:rPr>
              <a:t>Observed</a:t>
            </a:r>
            <a:endParaRPr lang="en-BE" dirty="0">
              <a:solidFill>
                <a:schemeClr val="accent4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1E09574-F842-D1C7-5347-BF6734B46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49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D6A1D7C5-9C2F-258E-E00E-48E4C8BB5850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0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90E018F2-5E1B-C56F-B39A-1425F8275F03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1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7414D574-8892-F23D-E79F-CD28F43334E3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2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46BABB38-056D-B61D-2AAA-FEF6A43D37C6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E3393B85-C66F-EF0A-25A1-CEE65DE17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4195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975E9BD-41CC-B816-C983-E0E13FE67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7DA745-037A-DAA0-208C-BAD40A03A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979" y="1340031"/>
            <a:ext cx="9261302" cy="5157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CA1A91-AA64-FBDF-A703-5BC6EA913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79" y="1352930"/>
            <a:ext cx="9238142" cy="5144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AD17D-79DB-0174-9FBC-380773E368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150" y="2362552"/>
            <a:ext cx="1571624" cy="518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10-cm depth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C0841-E7E3-010D-816C-86EA3884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86"/>
            <a:ext cx="11775281" cy="12467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424651"/>
                </a:solidFill>
              </a:rPr>
              <a:t>The 1D models </a:t>
            </a:r>
            <a:r>
              <a:rPr lang="en-US" sz="2800" dirty="0"/>
              <a:t>from both approaches </a:t>
            </a:r>
            <a:r>
              <a:rPr lang="en-US" sz="2800" dirty="0">
                <a:solidFill>
                  <a:srgbClr val="424651"/>
                </a:solidFill>
              </a:rPr>
              <a:t>capture the general </a:t>
            </a:r>
            <a:r>
              <a:rPr lang="en-US" sz="2800" dirty="0"/>
              <a:t>soil water behavior</a:t>
            </a:r>
            <a:endParaRPr lang="en-BE" sz="2800" dirty="0">
              <a:solidFill>
                <a:srgbClr val="424651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95CBB89-9A7E-A375-AEEE-FB41B33C1D42}"/>
              </a:ext>
            </a:extLst>
          </p:cNvPr>
          <p:cNvSpPr txBox="1">
            <a:spLocks/>
          </p:cNvSpPr>
          <p:nvPr/>
        </p:nvSpPr>
        <p:spPr>
          <a:xfrm>
            <a:off x="1257857" y="6225774"/>
            <a:ext cx="1138237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98A209E-3914-2280-3ECC-B3A1713A22AA}"/>
              </a:ext>
            </a:extLst>
          </p:cNvPr>
          <p:cNvSpPr txBox="1">
            <a:spLocks/>
          </p:cNvSpPr>
          <p:nvPr/>
        </p:nvSpPr>
        <p:spPr>
          <a:xfrm>
            <a:off x="2419910" y="6511307"/>
            <a:ext cx="1138237" cy="340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F074964-6B3D-8F85-DFDF-6345C4F7D336}"/>
              </a:ext>
            </a:extLst>
          </p:cNvPr>
          <p:cNvSpPr txBox="1">
            <a:spLocks/>
          </p:cNvSpPr>
          <p:nvPr/>
        </p:nvSpPr>
        <p:spPr>
          <a:xfrm>
            <a:off x="3312877" y="6499770"/>
            <a:ext cx="1138237" cy="351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1044BB6-3BAA-A40E-96E2-36A8732B8259}"/>
              </a:ext>
            </a:extLst>
          </p:cNvPr>
          <p:cNvSpPr txBox="1">
            <a:spLocks/>
          </p:cNvSpPr>
          <p:nvPr/>
        </p:nvSpPr>
        <p:spPr>
          <a:xfrm>
            <a:off x="5344081" y="6499769"/>
            <a:ext cx="113823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41E819E-0E79-B0CD-DCEF-422A1ED152B6}"/>
              </a:ext>
            </a:extLst>
          </p:cNvPr>
          <p:cNvSpPr txBox="1">
            <a:spLocks/>
          </p:cNvSpPr>
          <p:nvPr/>
        </p:nvSpPr>
        <p:spPr>
          <a:xfrm>
            <a:off x="6982390" y="6517076"/>
            <a:ext cx="1138237" cy="435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8A80940-C4F8-9264-DE0D-DA56EA802515}"/>
              </a:ext>
            </a:extLst>
          </p:cNvPr>
          <p:cNvSpPr txBox="1">
            <a:spLocks/>
          </p:cNvSpPr>
          <p:nvPr/>
        </p:nvSpPr>
        <p:spPr>
          <a:xfrm>
            <a:off x="7875357" y="6511307"/>
            <a:ext cx="113823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407D41E-744D-068E-8003-AB80F3D6FE60}"/>
              </a:ext>
            </a:extLst>
          </p:cNvPr>
          <p:cNvSpPr txBox="1">
            <a:spLocks/>
          </p:cNvSpPr>
          <p:nvPr/>
        </p:nvSpPr>
        <p:spPr>
          <a:xfrm>
            <a:off x="9906561" y="6511308"/>
            <a:ext cx="1138237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637FB-E9FA-E148-3900-007FA3C66079}"/>
              </a:ext>
            </a:extLst>
          </p:cNvPr>
          <p:cNvSpPr txBox="1"/>
          <p:nvPr/>
        </p:nvSpPr>
        <p:spPr>
          <a:xfrm>
            <a:off x="8309891" y="3962983"/>
            <a:ext cx="1101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C00000"/>
                </a:solidFill>
                <a:latin typeface="Assistant" pitchFamily="2" charset="-79"/>
                <a:cs typeface="Assistant" pitchFamily="2" charset="-79"/>
              </a:rPr>
              <a:t>Except for these</a:t>
            </a:r>
          </a:p>
          <a:p>
            <a:pPr algn="ctr"/>
            <a:r>
              <a:rPr lang="en-US" sz="1050" dirty="0">
                <a:solidFill>
                  <a:srgbClr val="C00000"/>
                </a:solidFill>
                <a:latin typeface="Assistant" pitchFamily="2" charset="-79"/>
                <a:cs typeface="Assistant" pitchFamily="2" charset="-79"/>
              </a:rPr>
              <a:t>(influence of </a:t>
            </a:r>
          </a:p>
          <a:p>
            <a:pPr algn="ctr"/>
            <a:r>
              <a:rPr lang="en-US" sz="1050" dirty="0">
                <a:solidFill>
                  <a:srgbClr val="C00000"/>
                </a:solidFill>
                <a:latin typeface="Assistant" pitchFamily="2" charset="-79"/>
                <a:cs typeface="Assistant" pitchFamily="2" charset="-79"/>
              </a:rPr>
              <a:t>groundwater?) </a:t>
            </a:r>
            <a:endParaRPr lang="en-BE" sz="1050" dirty="0">
              <a:solidFill>
                <a:srgbClr val="C0000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851917-5C81-2C60-20CC-D57D0CFCBFC5}"/>
              </a:ext>
            </a:extLst>
          </p:cNvPr>
          <p:cNvSpPr/>
          <p:nvPr/>
        </p:nvSpPr>
        <p:spPr>
          <a:xfrm>
            <a:off x="7920991" y="4010746"/>
            <a:ext cx="245270" cy="53094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B95FF1-6C5F-B83C-F900-BFC57B93A259}"/>
              </a:ext>
            </a:extLst>
          </p:cNvPr>
          <p:cNvSpPr/>
          <p:nvPr/>
        </p:nvSpPr>
        <p:spPr>
          <a:xfrm>
            <a:off x="9589535" y="3916230"/>
            <a:ext cx="1477595" cy="11185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D538B2B-EF1C-9337-ECF5-0DFCA3149C84}"/>
              </a:ext>
            </a:extLst>
          </p:cNvPr>
          <p:cNvCxnSpPr>
            <a:cxnSpLocks/>
            <a:stCxn id="9" idx="1"/>
            <a:endCxn id="10" idx="6"/>
          </p:cNvCxnSpPr>
          <p:nvPr/>
        </p:nvCxnSpPr>
        <p:spPr>
          <a:xfrm flipH="1">
            <a:off x="8166261" y="4251524"/>
            <a:ext cx="143630" cy="246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6537646-3F7D-2ACB-4375-E14983C51F7F}"/>
              </a:ext>
            </a:extLst>
          </p:cNvPr>
          <p:cNvCxnSpPr>
            <a:cxnSpLocks/>
            <a:stCxn id="9" idx="3"/>
            <a:endCxn id="11" idx="2"/>
          </p:cNvCxnSpPr>
          <p:nvPr/>
        </p:nvCxnSpPr>
        <p:spPr>
          <a:xfrm>
            <a:off x="9411404" y="4251524"/>
            <a:ext cx="178131" cy="2239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8B5D3E-2A02-972C-5FD5-2CD512DB6498}"/>
              </a:ext>
            </a:extLst>
          </p:cNvPr>
          <p:cNvSpPr txBox="1">
            <a:spLocks/>
          </p:cNvSpPr>
          <p:nvPr/>
        </p:nvSpPr>
        <p:spPr>
          <a:xfrm>
            <a:off x="802517" y="1307630"/>
            <a:ext cx="1571624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Soil moisture [cm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595684-D494-685B-EC6F-FEFB387274E4}"/>
              </a:ext>
            </a:extLst>
          </p:cNvPr>
          <p:cNvSpPr txBox="1">
            <a:spLocks/>
          </p:cNvSpPr>
          <p:nvPr/>
        </p:nvSpPr>
        <p:spPr>
          <a:xfrm>
            <a:off x="758899" y="4648217"/>
            <a:ext cx="1571624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40-cm depth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7BAECD-0F6D-567B-740D-C4C8BD7A6F4E}"/>
              </a:ext>
            </a:extLst>
          </p:cNvPr>
          <p:cNvSpPr txBox="1"/>
          <p:nvPr/>
        </p:nvSpPr>
        <p:spPr>
          <a:xfrm>
            <a:off x="9589535" y="1701432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4"/>
                </a:solidFill>
                <a:latin typeface="Assistant" pitchFamily="2" charset="-79"/>
                <a:cs typeface="Assistant" pitchFamily="2" charset="-79"/>
              </a:rPr>
              <a:t>Observed</a:t>
            </a:r>
            <a:endParaRPr lang="en-BE" dirty="0">
              <a:solidFill>
                <a:schemeClr val="accent4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2DBAB4-9AD5-7E0C-4892-3463A9BDEE10}"/>
              </a:ext>
            </a:extLst>
          </p:cNvPr>
          <p:cNvSpPr txBox="1"/>
          <p:nvPr/>
        </p:nvSpPr>
        <p:spPr>
          <a:xfrm>
            <a:off x="9072624" y="3133307"/>
            <a:ext cx="210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Simulated </a:t>
            </a:r>
            <a:b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</a:br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(Approach1)</a:t>
            </a:r>
            <a:endParaRPr lang="en-BE" dirty="0">
              <a:solidFill>
                <a:srgbClr val="00206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328FDF-29AA-FE5F-F889-46D7491B6F1E}"/>
              </a:ext>
            </a:extLst>
          </p:cNvPr>
          <p:cNvSpPr txBox="1"/>
          <p:nvPr/>
        </p:nvSpPr>
        <p:spPr>
          <a:xfrm>
            <a:off x="9122423" y="5401465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Simulated</a:t>
            </a:r>
          </a:p>
          <a:p>
            <a:pPr algn="l"/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(Approach1)</a:t>
            </a:r>
            <a:endParaRPr lang="en-BE" dirty="0">
              <a:solidFill>
                <a:srgbClr val="00206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3E9C49-A442-D241-E457-517688C0D2F9}"/>
              </a:ext>
            </a:extLst>
          </p:cNvPr>
          <p:cNvSpPr txBox="1"/>
          <p:nvPr/>
        </p:nvSpPr>
        <p:spPr>
          <a:xfrm>
            <a:off x="11104290" y="4449355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4"/>
                </a:solidFill>
                <a:latin typeface="Assistant" pitchFamily="2" charset="-79"/>
                <a:cs typeface="Assistant" pitchFamily="2" charset="-79"/>
              </a:rPr>
              <a:t>Observed</a:t>
            </a:r>
            <a:endParaRPr lang="en-BE" dirty="0">
              <a:solidFill>
                <a:schemeClr val="accent4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B0C20B-DB3A-9047-AB65-CDF5EA375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49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07BC96BD-3933-31CC-AD9E-0D9AB7C094AF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0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DA8320E7-FB86-1B99-3A05-76B89E89E99B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1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577C93F3-7D05-AE18-A302-201CFBFCBB9C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2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24568B73-0BC3-35E2-07E4-8C2A3719A3F4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89B5527D-2620-E4EC-D53C-812E6E6893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34</a:t>
            </a:fld>
            <a:endParaRPr lang="nl-B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57287B7-FFF8-C907-0D0E-1F89125567D4}"/>
              </a:ext>
            </a:extLst>
          </p:cNvPr>
          <p:cNvSpPr txBox="1">
            <a:spLocks/>
          </p:cNvSpPr>
          <p:nvPr/>
        </p:nvSpPr>
        <p:spPr>
          <a:xfrm>
            <a:off x="3901970" y="1328829"/>
            <a:ext cx="1300166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0883792-E6C3-6757-A564-63973211201E}"/>
              </a:ext>
            </a:extLst>
          </p:cNvPr>
          <p:cNvSpPr txBox="1">
            <a:spLocks/>
          </p:cNvSpPr>
          <p:nvPr/>
        </p:nvSpPr>
        <p:spPr>
          <a:xfrm>
            <a:off x="8407602" y="1328829"/>
            <a:ext cx="1537420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De-compacted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9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39" grpId="0"/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2FCFAFB-25AB-0854-A7C1-DB5740C78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521672-0576-FD49-87C0-C241E8505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979" y="1340031"/>
            <a:ext cx="9261302" cy="5157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A73178-6DF5-8CA1-C824-07A883FD3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79" y="1352930"/>
            <a:ext cx="9238142" cy="51449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1F4B7F5-CD77-3717-85B2-F999DC97E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020" y="1342220"/>
            <a:ext cx="9238143" cy="5144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0E7EE-CD56-47FF-EB46-F039BD7D2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150" y="2362552"/>
            <a:ext cx="1571624" cy="518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10-cm depth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E51C7-3565-5B24-F635-F0B6CFB0B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86"/>
            <a:ext cx="11775281" cy="12467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424651"/>
                </a:solidFill>
              </a:rPr>
              <a:t>The 1D models </a:t>
            </a:r>
            <a:r>
              <a:rPr lang="en-US" sz="2800" dirty="0"/>
              <a:t>from both approaches </a:t>
            </a:r>
            <a:r>
              <a:rPr lang="en-US" sz="2800" dirty="0">
                <a:solidFill>
                  <a:srgbClr val="424651"/>
                </a:solidFill>
              </a:rPr>
              <a:t>capture the general </a:t>
            </a:r>
            <a:r>
              <a:rPr lang="en-US" sz="2800" dirty="0"/>
              <a:t>soil water behavior</a:t>
            </a:r>
            <a:endParaRPr lang="en-BE" sz="2800" dirty="0">
              <a:solidFill>
                <a:srgbClr val="424651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5AE5905-D5DA-DFA4-5E89-3DE3943E20CD}"/>
              </a:ext>
            </a:extLst>
          </p:cNvPr>
          <p:cNvSpPr txBox="1">
            <a:spLocks/>
          </p:cNvSpPr>
          <p:nvPr/>
        </p:nvSpPr>
        <p:spPr>
          <a:xfrm>
            <a:off x="1257857" y="6225774"/>
            <a:ext cx="1138237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E5D0A5-722A-B309-A0E8-8E9B3503BD81}"/>
              </a:ext>
            </a:extLst>
          </p:cNvPr>
          <p:cNvSpPr txBox="1">
            <a:spLocks/>
          </p:cNvSpPr>
          <p:nvPr/>
        </p:nvSpPr>
        <p:spPr>
          <a:xfrm>
            <a:off x="2419910" y="6511307"/>
            <a:ext cx="1138237" cy="340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FBC7A72-2EE9-1AED-3F24-38C3466C5664}"/>
              </a:ext>
            </a:extLst>
          </p:cNvPr>
          <p:cNvSpPr txBox="1">
            <a:spLocks/>
          </p:cNvSpPr>
          <p:nvPr/>
        </p:nvSpPr>
        <p:spPr>
          <a:xfrm>
            <a:off x="3312877" y="6499770"/>
            <a:ext cx="1138237" cy="351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55FB4F-0FD0-A0E9-87A5-D682B9039ABE}"/>
              </a:ext>
            </a:extLst>
          </p:cNvPr>
          <p:cNvSpPr txBox="1">
            <a:spLocks/>
          </p:cNvSpPr>
          <p:nvPr/>
        </p:nvSpPr>
        <p:spPr>
          <a:xfrm>
            <a:off x="5344081" y="6499769"/>
            <a:ext cx="113823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6BDE65C-CAED-7606-D894-6FBD34615A82}"/>
              </a:ext>
            </a:extLst>
          </p:cNvPr>
          <p:cNvSpPr txBox="1">
            <a:spLocks/>
          </p:cNvSpPr>
          <p:nvPr/>
        </p:nvSpPr>
        <p:spPr>
          <a:xfrm>
            <a:off x="6982390" y="6517076"/>
            <a:ext cx="1138237" cy="435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8EB82DA-EBD8-FAC3-568A-5ED389B34652}"/>
              </a:ext>
            </a:extLst>
          </p:cNvPr>
          <p:cNvSpPr txBox="1">
            <a:spLocks/>
          </p:cNvSpPr>
          <p:nvPr/>
        </p:nvSpPr>
        <p:spPr>
          <a:xfrm>
            <a:off x="7875357" y="6511307"/>
            <a:ext cx="113823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4A0E03B-AE7C-CF40-99C5-7EC0365FC2C4}"/>
              </a:ext>
            </a:extLst>
          </p:cNvPr>
          <p:cNvSpPr txBox="1">
            <a:spLocks/>
          </p:cNvSpPr>
          <p:nvPr/>
        </p:nvSpPr>
        <p:spPr>
          <a:xfrm>
            <a:off x="9906561" y="6511308"/>
            <a:ext cx="1138237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A5D5AC-378E-4D6A-1AAC-6CD54B1080E5}"/>
              </a:ext>
            </a:extLst>
          </p:cNvPr>
          <p:cNvSpPr txBox="1"/>
          <p:nvPr/>
        </p:nvSpPr>
        <p:spPr>
          <a:xfrm>
            <a:off x="8309891" y="3962983"/>
            <a:ext cx="1101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C00000"/>
                </a:solidFill>
                <a:latin typeface="Assistant" pitchFamily="2" charset="-79"/>
                <a:cs typeface="Assistant" pitchFamily="2" charset="-79"/>
              </a:rPr>
              <a:t>Except for these</a:t>
            </a:r>
          </a:p>
          <a:p>
            <a:pPr algn="ctr"/>
            <a:r>
              <a:rPr lang="en-US" sz="1050" dirty="0">
                <a:solidFill>
                  <a:srgbClr val="C00000"/>
                </a:solidFill>
                <a:latin typeface="Assistant" pitchFamily="2" charset="-79"/>
                <a:cs typeface="Assistant" pitchFamily="2" charset="-79"/>
              </a:rPr>
              <a:t>(influence of </a:t>
            </a:r>
          </a:p>
          <a:p>
            <a:pPr algn="ctr"/>
            <a:r>
              <a:rPr lang="en-US" sz="1050" dirty="0">
                <a:solidFill>
                  <a:srgbClr val="C00000"/>
                </a:solidFill>
                <a:latin typeface="Assistant" pitchFamily="2" charset="-79"/>
                <a:cs typeface="Assistant" pitchFamily="2" charset="-79"/>
              </a:rPr>
              <a:t>groundwater?) </a:t>
            </a:r>
            <a:endParaRPr lang="en-BE" sz="1050" dirty="0">
              <a:solidFill>
                <a:srgbClr val="C0000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3244C30-9BBF-25C8-0C30-568BC2DB8E73}"/>
              </a:ext>
            </a:extLst>
          </p:cNvPr>
          <p:cNvSpPr/>
          <p:nvPr/>
        </p:nvSpPr>
        <p:spPr>
          <a:xfrm>
            <a:off x="7920991" y="4010746"/>
            <a:ext cx="245270" cy="53094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34ED08-5F18-B3A2-5360-33253AFB1F7B}"/>
              </a:ext>
            </a:extLst>
          </p:cNvPr>
          <p:cNvSpPr/>
          <p:nvPr/>
        </p:nvSpPr>
        <p:spPr>
          <a:xfrm>
            <a:off x="9589535" y="3916230"/>
            <a:ext cx="1477595" cy="11185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DFE813-79C1-A29E-AA4E-82ECB1EA6DDC}"/>
              </a:ext>
            </a:extLst>
          </p:cNvPr>
          <p:cNvCxnSpPr>
            <a:cxnSpLocks/>
            <a:stCxn id="9" idx="1"/>
            <a:endCxn id="10" idx="6"/>
          </p:cNvCxnSpPr>
          <p:nvPr/>
        </p:nvCxnSpPr>
        <p:spPr>
          <a:xfrm flipH="1">
            <a:off x="8166261" y="4251524"/>
            <a:ext cx="143630" cy="246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974829-6AFB-ED61-169D-A3A633B47BB7}"/>
              </a:ext>
            </a:extLst>
          </p:cNvPr>
          <p:cNvCxnSpPr>
            <a:cxnSpLocks/>
            <a:stCxn id="9" idx="3"/>
            <a:endCxn id="11" idx="2"/>
          </p:cNvCxnSpPr>
          <p:nvPr/>
        </p:nvCxnSpPr>
        <p:spPr>
          <a:xfrm>
            <a:off x="9411404" y="4251524"/>
            <a:ext cx="178131" cy="2239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AE9C99-EB03-9DF2-975B-12D491A6E94A}"/>
              </a:ext>
            </a:extLst>
          </p:cNvPr>
          <p:cNvSpPr txBox="1">
            <a:spLocks/>
          </p:cNvSpPr>
          <p:nvPr/>
        </p:nvSpPr>
        <p:spPr>
          <a:xfrm>
            <a:off x="802517" y="1307630"/>
            <a:ext cx="1571624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Soil moisture [cm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1DD97B2-FCBD-CF66-6882-B8A63D5E757B}"/>
              </a:ext>
            </a:extLst>
          </p:cNvPr>
          <p:cNvSpPr txBox="1">
            <a:spLocks/>
          </p:cNvSpPr>
          <p:nvPr/>
        </p:nvSpPr>
        <p:spPr>
          <a:xfrm>
            <a:off x="758899" y="4648217"/>
            <a:ext cx="1571624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40-cm depth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B34716-4D9E-1639-2F98-D8EBEEE39F58}"/>
              </a:ext>
            </a:extLst>
          </p:cNvPr>
          <p:cNvSpPr txBox="1"/>
          <p:nvPr/>
        </p:nvSpPr>
        <p:spPr>
          <a:xfrm>
            <a:off x="9589535" y="1701432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4"/>
                </a:solidFill>
                <a:latin typeface="Assistant" pitchFamily="2" charset="-79"/>
                <a:cs typeface="Assistant" pitchFamily="2" charset="-79"/>
              </a:rPr>
              <a:t>Observed</a:t>
            </a:r>
            <a:endParaRPr lang="en-BE" dirty="0">
              <a:solidFill>
                <a:schemeClr val="accent4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45303-8AB7-562C-4E68-DACAEEC5BCE1}"/>
              </a:ext>
            </a:extLst>
          </p:cNvPr>
          <p:cNvSpPr txBox="1"/>
          <p:nvPr/>
        </p:nvSpPr>
        <p:spPr>
          <a:xfrm>
            <a:off x="9072624" y="3133307"/>
            <a:ext cx="210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Simulated </a:t>
            </a:r>
            <a:b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</a:br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(Approach1)</a:t>
            </a:r>
            <a:endParaRPr lang="en-BE" dirty="0">
              <a:solidFill>
                <a:srgbClr val="00206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6EFB53-35C6-1A39-9504-E72FD143B2CB}"/>
              </a:ext>
            </a:extLst>
          </p:cNvPr>
          <p:cNvSpPr txBox="1"/>
          <p:nvPr/>
        </p:nvSpPr>
        <p:spPr>
          <a:xfrm>
            <a:off x="9122423" y="5401465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Simulated</a:t>
            </a:r>
          </a:p>
          <a:p>
            <a:pPr algn="l"/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(Approach1)</a:t>
            </a:r>
            <a:endParaRPr lang="en-BE" dirty="0">
              <a:solidFill>
                <a:srgbClr val="00206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6FB211-DC64-A201-84FB-D38D48175B1F}"/>
              </a:ext>
            </a:extLst>
          </p:cNvPr>
          <p:cNvSpPr txBox="1"/>
          <p:nvPr/>
        </p:nvSpPr>
        <p:spPr>
          <a:xfrm>
            <a:off x="11104290" y="4449355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4"/>
                </a:solidFill>
                <a:latin typeface="Assistant" pitchFamily="2" charset="-79"/>
                <a:cs typeface="Assistant" pitchFamily="2" charset="-79"/>
              </a:rPr>
              <a:t>Observed</a:t>
            </a:r>
            <a:endParaRPr lang="en-BE" dirty="0">
              <a:solidFill>
                <a:schemeClr val="accent4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72D4295-2A0B-0D22-B1A4-71B272764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35D5DC-EE9F-D9B7-A470-98A4A3245A32}"/>
              </a:ext>
            </a:extLst>
          </p:cNvPr>
          <p:cNvSpPr txBox="1"/>
          <p:nvPr/>
        </p:nvSpPr>
        <p:spPr>
          <a:xfrm>
            <a:off x="10328332" y="3047733"/>
            <a:ext cx="210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  <a:t>Simulated </a:t>
            </a:r>
            <a:b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</a:br>
            <a: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  <a:t>(Approach2)</a:t>
            </a:r>
            <a:endParaRPr lang="en-BE" dirty="0">
              <a:solidFill>
                <a:srgbClr val="009988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CF02F9-44C5-BE9A-ECBD-AA33C6980864}"/>
              </a:ext>
            </a:extLst>
          </p:cNvPr>
          <p:cNvSpPr txBox="1"/>
          <p:nvPr/>
        </p:nvSpPr>
        <p:spPr>
          <a:xfrm>
            <a:off x="10328332" y="5357452"/>
            <a:ext cx="210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  <a:t>Simulated </a:t>
            </a:r>
            <a:b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</a:br>
            <a: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  <a:t>(Approach2)</a:t>
            </a:r>
            <a:endParaRPr lang="en-BE" dirty="0">
              <a:solidFill>
                <a:srgbClr val="009988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9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CFCA1030-8272-4C11-FB30-410EF7636972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0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CB28BA63-C706-8CC5-448C-0316ECBB0C1F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1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80174DD7-8748-D9BF-06D1-A3A586A50B3F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2" name="Title 1">
            <a:hlinkClick r:id="rId8" action="ppaction://hlinksldjump"/>
            <a:extLst>
              <a:ext uri="{FF2B5EF4-FFF2-40B4-BE49-F238E27FC236}">
                <a16:creationId xmlns:a16="http://schemas.microsoft.com/office/drawing/2014/main" id="{2F496EE8-3210-7233-DFB7-528BD25A558C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A5B281E9-2F06-5718-C647-6E2806FDE6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35</a:t>
            </a:fld>
            <a:endParaRPr lang="nl-BE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9D8318-9541-6AC9-7E01-C5BB43F8A7D2}"/>
              </a:ext>
            </a:extLst>
          </p:cNvPr>
          <p:cNvSpPr txBox="1">
            <a:spLocks/>
          </p:cNvSpPr>
          <p:nvPr/>
        </p:nvSpPr>
        <p:spPr>
          <a:xfrm>
            <a:off x="3901970" y="1328829"/>
            <a:ext cx="1300166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8B57F7E-08C7-6E1E-505C-D86771840449}"/>
              </a:ext>
            </a:extLst>
          </p:cNvPr>
          <p:cNvSpPr txBox="1">
            <a:spLocks/>
          </p:cNvSpPr>
          <p:nvPr/>
        </p:nvSpPr>
        <p:spPr>
          <a:xfrm>
            <a:off x="8407602" y="1328829"/>
            <a:ext cx="1537420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De-compacted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C8C9236-DF70-84B5-A880-59E2D8480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C88F22-810E-BC1E-B264-54B845990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979" y="1340031"/>
            <a:ext cx="9261302" cy="5157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C768EF-7EA8-5FE1-4499-867D565CA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79" y="1352930"/>
            <a:ext cx="9238142" cy="51449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BCB0A4-D815-F143-B3BA-E575858C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020" y="1342220"/>
            <a:ext cx="9238143" cy="5144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8C14C-A627-84EE-B511-A5DD1A387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150" y="2362552"/>
            <a:ext cx="1571624" cy="518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10-cm depth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70A7E-4F7F-DDFF-9E39-84C1D3D67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86"/>
            <a:ext cx="11775281" cy="12467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424651"/>
                </a:solidFill>
              </a:rPr>
              <a:t>The 1D models </a:t>
            </a:r>
            <a:r>
              <a:rPr lang="en-US" sz="2800" dirty="0"/>
              <a:t>from both approaches </a:t>
            </a:r>
            <a:r>
              <a:rPr lang="en-US" sz="2800" dirty="0">
                <a:solidFill>
                  <a:srgbClr val="424651"/>
                </a:solidFill>
              </a:rPr>
              <a:t>capture the general </a:t>
            </a:r>
            <a:r>
              <a:rPr lang="en-US" sz="2800" dirty="0"/>
              <a:t>soil water behavior</a:t>
            </a:r>
            <a:endParaRPr lang="en-BE" sz="2800" dirty="0">
              <a:solidFill>
                <a:srgbClr val="424651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D018D10-ADA5-3B71-7FCD-2B53D0CACE74}"/>
              </a:ext>
            </a:extLst>
          </p:cNvPr>
          <p:cNvSpPr txBox="1">
            <a:spLocks/>
          </p:cNvSpPr>
          <p:nvPr/>
        </p:nvSpPr>
        <p:spPr>
          <a:xfrm>
            <a:off x="1257857" y="6225774"/>
            <a:ext cx="1138237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115CC42-FB4D-BD25-F12B-347E454BB819}"/>
              </a:ext>
            </a:extLst>
          </p:cNvPr>
          <p:cNvSpPr txBox="1">
            <a:spLocks/>
          </p:cNvSpPr>
          <p:nvPr/>
        </p:nvSpPr>
        <p:spPr>
          <a:xfrm>
            <a:off x="2419910" y="6511307"/>
            <a:ext cx="1138237" cy="340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37616C5-150E-1817-4B2C-199F642ABAAA}"/>
              </a:ext>
            </a:extLst>
          </p:cNvPr>
          <p:cNvSpPr txBox="1">
            <a:spLocks/>
          </p:cNvSpPr>
          <p:nvPr/>
        </p:nvSpPr>
        <p:spPr>
          <a:xfrm>
            <a:off x="3312877" y="6499770"/>
            <a:ext cx="1138237" cy="351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F56BF7F-C993-1ACB-7625-07367F44AE12}"/>
              </a:ext>
            </a:extLst>
          </p:cNvPr>
          <p:cNvSpPr txBox="1">
            <a:spLocks/>
          </p:cNvSpPr>
          <p:nvPr/>
        </p:nvSpPr>
        <p:spPr>
          <a:xfrm>
            <a:off x="5344081" y="6499769"/>
            <a:ext cx="113823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7DE6502-70FD-4D41-A979-D972DEE04168}"/>
              </a:ext>
            </a:extLst>
          </p:cNvPr>
          <p:cNvSpPr txBox="1">
            <a:spLocks/>
          </p:cNvSpPr>
          <p:nvPr/>
        </p:nvSpPr>
        <p:spPr>
          <a:xfrm>
            <a:off x="6982390" y="6517076"/>
            <a:ext cx="1138237" cy="435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F07A565-E6F2-3A26-B646-42A49240807B}"/>
              </a:ext>
            </a:extLst>
          </p:cNvPr>
          <p:cNvSpPr txBox="1">
            <a:spLocks/>
          </p:cNvSpPr>
          <p:nvPr/>
        </p:nvSpPr>
        <p:spPr>
          <a:xfrm>
            <a:off x="7875357" y="6511307"/>
            <a:ext cx="113823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82E1D8F-C7BE-18D9-34D0-AF37F7878CA2}"/>
              </a:ext>
            </a:extLst>
          </p:cNvPr>
          <p:cNvSpPr txBox="1">
            <a:spLocks/>
          </p:cNvSpPr>
          <p:nvPr/>
        </p:nvSpPr>
        <p:spPr>
          <a:xfrm>
            <a:off x="9906561" y="6511308"/>
            <a:ext cx="1138237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FF4F1-2957-718A-423C-0E34652CECE4}"/>
              </a:ext>
            </a:extLst>
          </p:cNvPr>
          <p:cNvSpPr txBox="1"/>
          <p:nvPr/>
        </p:nvSpPr>
        <p:spPr>
          <a:xfrm>
            <a:off x="8309891" y="3962983"/>
            <a:ext cx="1101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C00000"/>
                </a:solidFill>
                <a:latin typeface="Assistant" pitchFamily="2" charset="-79"/>
                <a:cs typeface="Assistant" pitchFamily="2" charset="-79"/>
              </a:rPr>
              <a:t>Except for these</a:t>
            </a:r>
          </a:p>
          <a:p>
            <a:pPr algn="ctr"/>
            <a:r>
              <a:rPr lang="en-US" sz="1050" dirty="0">
                <a:solidFill>
                  <a:srgbClr val="C00000"/>
                </a:solidFill>
                <a:latin typeface="Assistant" pitchFamily="2" charset="-79"/>
                <a:cs typeface="Assistant" pitchFamily="2" charset="-79"/>
              </a:rPr>
              <a:t>(influence of </a:t>
            </a:r>
          </a:p>
          <a:p>
            <a:pPr algn="ctr"/>
            <a:r>
              <a:rPr lang="en-US" sz="1050" dirty="0">
                <a:solidFill>
                  <a:srgbClr val="C00000"/>
                </a:solidFill>
                <a:latin typeface="Assistant" pitchFamily="2" charset="-79"/>
                <a:cs typeface="Assistant" pitchFamily="2" charset="-79"/>
              </a:rPr>
              <a:t>groundwater?) </a:t>
            </a:r>
            <a:endParaRPr lang="en-BE" sz="1050" dirty="0">
              <a:solidFill>
                <a:srgbClr val="C0000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77AD0B-4ED9-20EA-E697-C3E4B2DFA382}"/>
              </a:ext>
            </a:extLst>
          </p:cNvPr>
          <p:cNvSpPr/>
          <p:nvPr/>
        </p:nvSpPr>
        <p:spPr>
          <a:xfrm>
            <a:off x="7920991" y="4010746"/>
            <a:ext cx="245270" cy="53094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AEE095-AE1A-35D1-9FF5-2484ADA119E6}"/>
              </a:ext>
            </a:extLst>
          </p:cNvPr>
          <p:cNvSpPr/>
          <p:nvPr/>
        </p:nvSpPr>
        <p:spPr>
          <a:xfrm>
            <a:off x="9589535" y="3916230"/>
            <a:ext cx="1477595" cy="11185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3563FD-F051-D0A6-1EF5-D263170823BA}"/>
              </a:ext>
            </a:extLst>
          </p:cNvPr>
          <p:cNvCxnSpPr>
            <a:cxnSpLocks/>
            <a:stCxn id="9" idx="1"/>
            <a:endCxn id="10" idx="6"/>
          </p:cNvCxnSpPr>
          <p:nvPr/>
        </p:nvCxnSpPr>
        <p:spPr>
          <a:xfrm flipH="1">
            <a:off x="8166261" y="4251524"/>
            <a:ext cx="143630" cy="246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39BDD7-30F9-ECDD-C359-D82BCBB417AF}"/>
              </a:ext>
            </a:extLst>
          </p:cNvPr>
          <p:cNvCxnSpPr>
            <a:cxnSpLocks/>
            <a:stCxn id="9" idx="3"/>
            <a:endCxn id="11" idx="2"/>
          </p:cNvCxnSpPr>
          <p:nvPr/>
        </p:nvCxnSpPr>
        <p:spPr>
          <a:xfrm>
            <a:off x="9411404" y="4251524"/>
            <a:ext cx="178131" cy="2239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0176689-2B84-43D2-D34A-043ADBFA8984}"/>
              </a:ext>
            </a:extLst>
          </p:cNvPr>
          <p:cNvSpPr txBox="1">
            <a:spLocks/>
          </p:cNvSpPr>
          <p:nvPr/>
        </p:nvSpPr>
        <p:spPr>
          <a:xfrm>
            <a:off x="802517" y="1307630"/>
            <a:ext cx="1571624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Soil moisture [cm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F6782A5-8BDD-458F-80C4-A58E628625A6}"/>
              </a:ext>
            </a:extLst>
          </p:cNvPr>
          <p:cNvSpPr txBox="1">
            <a:spLocks/>
          </p:cNvSpPr>
          <p:nvPr/>
        </p:nvSpPr>
        <p:spPr>
          <a:xfrm>
            <a:off x="758899" y="4648217"/>
            <a:ext cx="1571624" cy="93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40-cm depth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F3A509-C48C-91E7-B077-0BEED8D86052}"/>
              </a:ext>
            </a:extLst>
          </p:cNvPr>
          <p:cNvSpPr txBox="1"/>
          <p:nvPr/>
        </p:nvSpPr>
        <p:spPr>
          <a:xfrm>
            <a:off x="9589535" y="1701432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4"/>
                </a:solidFill>
                <a:latin typeface="Assistant" pitchFamily="2" charset="-79"/>
                <a:cs typeface="Assistant" pitchFamily="2" charset="-79"/>
              </a:rPr>
              <a:t>Observed</a:t>
            </a:r>
            <a:endParaRPr lang="en-BE" dirty="0">
              <a:solidFill>
                <a:schemeClr val="accent4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F58CA7-EA81-CB81-E327-09BCD984EC41}"/>
              </a:ext>
            </a:extLst>
          </p:cNvPr>
          <p:cNvSpPr txBox="1"/>
          <p:nvPr/>
        </p:nvSpPr>
        <p:spPr>
          <a:xfrm>
            <a:off x="9072624" y="3133307"/>
            <a:ext cx="210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Simulated </a:t>
            </a:r>
            <a:b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</a:br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(Approach1)</a:t>
            </a:r>
            <a:endParaRPr lang="en-BE" dirty="0">
              <a:solidFill>
                <a:srgbClr val="00206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8FEBB9-1AE7-2999-96AF-50611D179BC4}"/>
              </a:ext>
            </a:extLst>
          </p:cNvPr>
          <p:cNvSpPr txBox="1"/>
          <p:nvPr/>
        </p:nvSpPr>
        <p:spPr>
          <a:xfrm>
            <a:off x="9122423" y="5401465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Simulated</a:t>
            </a:r>
          </a:p>
          <a:p>
            <a:pPr algn="l"/>
            <a:r>
              <a:rPr lang="en-US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(Approach1)</a:t>
            </a:r>
            <a:endParaRPr lang="en-BE" dirty="0">
              <a:solidFill>
                <a:srgbClr val="00206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9A5642-E637-52F3-6AEA-B33B921DEC14}"/>
              </a:ext>
            </a:extLst>
          </p:cNvPr>
          <p:cNvSpPr txBox="1"/>
          <p:nvPr/>
        </p:nvSpPr>
        <p:spPr>
          <a:xfrm>
            <a:off x="11104290" y="4449355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4"/>
                </a:solidFill>
                <a:latin typeface="Assistant" pitchFamily="2" charset="-79"/>
                <a:cs typeface="Assistant" pitchFamily="2" charset="-79"/>
              </a:rPr>
              <a:t>Observed</a:t>
            </a:r>
            <a:endParaRPr lang="en-BE" dirty="0">
              <a:solidFill>
                <a:schemeClr val="accent4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9B02EA3-FD66-37CC-C840-807841212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134AC9-DA53-F3FF-56BD-EE14C0342F29}"/>
              </a:ext>
            </a:extLst>
          </p:cNvPr>
          <p:cNvSpPr txBox="1"/>
          <p:nvPr/>
        </p:nvSpPr>
        <p:spPr>
          <a:xfrm>
            <a:off x="10328332" y="3047733"/>
            <a:ext cx="210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  <a:t>Simulated </a:t>
            </a:r>
            <a:b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</a:br>
            <a: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  <a:t>(Approach2)</a:t>
            </a:r>
            <a:endParaRPr lang="en-BE" dirty="0">
              <a:solidFill>
                <a:srgbClr val="009988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789169-6574-7DF7-9E6B-ABA8D3025AEA}"/>
              </a:ext>
            </a:extLst>
          </p:cNvPr>
          <p:cNvSpPr txBox="1"/>
          <p:nvPr/>
        </p:nvSpPr>
        <p:spPr>
          <a:xfrm>
            <a:off x="10328332" y="5357452"/>
            <a:ext cx="210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  <a:t>Simulated </a:t>
            </a:r>
            <a:b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</a:br>
            <a:r>
              <a:rPr lang="en-US" dirty="0">
                <a:solidFill>
                  <a:srgbClr val="009988"/>
                </a:solidFill>
                <a:latin typeface="Assistant" pitchFamily="2" charset="-79"/>
                <a:cs typeface="Assistant" pitchFamily="2" charset="-79"/>
              </a:rPr>
              <a:t>(Approach2)</a:t>
            </a:r>
            <a:endParaRPr lang="en-BE" dirty="0">
              <a:solidFill>
                <a:srgbClr val="009988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9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1EBBAEFD-8FDB-9E15-BAC9-C65288711FA0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0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F952B3EE-77F9-32FA-768F-AAA89A840048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1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107C135B-402F-9493-8C0B-86D11EC6BFB8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2" name="Title 1">
            <a:hlinkClick r:id="rId8" action="ppaction://hlinksldjump"/>
            <a:extLst>
              <a:ext uri="{FF2B5EF4-FFF2-40B4-BE49-F238E27FC236}">
                <a16:creationId xmlns:a16="http://schemas.microsoft.com/office/drawing/2014/main" id="{7D6EA81A-BC7C-A874-FA54-488333D5F706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361CA1CB-0623-88CE-FC3F-B4A0CA4E2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36</a:t>
            </a:fld>
            <a:endParaRPr lang="nl-BE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B2F1614-7D36-53AC-7CD7-62EA763ED905}"/>
              </a:ext>
            </a:extLst>
          </p:cNvPr>
          <p:cNvSpPr txBox="1">
            <a:spLocks/>
          </p:cNvSpPr>
          <p:nvPr/>
        </p:nvSpPr>
        <p:spPr>
          <a:xfrm>
            <a:off x="3901970" y="1328829"/>
            <a:ext cx="1300166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3A58632-BB22-2DDA-90E9-007FAF07E61B}"/>
              </a:ext>
            </a:extLst>
          </p:cNvPr>
          <p:cNvSpPr txBox="1">
            <a:spLocks/>
          </p:cNvSpPr>
          <p:nvPr/>
        </p:nvSpPr>
        <p:spPr>
          <a:xfrm>
            <a:off x="8407602" y="1328829"/>
            <a:ext cx="1537420" cy="315938"/>
          </a:xfrm>
          <a:prstGeom prst="rect">
            <a:avLst/>
          </a:prstGeom>
          <a:solidFill>
            <a:schemeClr val="bg1"/>
          </a:solidFill>
          <a:ln>
            <a:solidFill>
              <a:srgbClr val="42465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De-compacted</a:t>
            </a:r>
            <a:endParaRPr lang="en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itle 5">
            <a:extLst>
              <a:ext uri="{FF2B5EF4-FFF2-40B4-BE49-F238E27FC236}">
                <a16:creationId xmlns:a16="http://schemas.microsoft.com/office/drawing/2014/main" id="{5E40D1DE-A4DE-24D8-5CCF-43B649759AEB}"/>
              </a:ext>
            </a:extLst>
          </p:cNvPr>
          <p:cNvSpPr txBox="1">
            <a:spLocks/>
          </p:cNvSpPr>
          <p:nvPr/>
        </p:nvSpPr>
        <p:spPr>
          <a:xfrm>
            <a:off x="10669" y="1619135"/>
            <a:ext cx="12191999" cy="3319349"/>
          </a:xfrm>
          <a:prstGeom prst="rect">
            <a:avLst/>
          </a:prstGeom>
          <a:solidFill>
            <a:srgbClr val="FF0000">
              <a:alpha val="69804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We can now use the models</a:t>
            </a:r>
          </a:p>
          <a:p>
            <a:pPr algn="ctr">
              <a:lnSpc>
                <a:spcPct val="100000"/>
              </a:lnSpc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to simulate climate scenarios</a:t>
            </a:r>
          </a:p>
          <a:p>
            <a:pPr algn="ctr">
              <a:lnSpc>
                <a:spcPct val="100000"/>
              </a:lnSpc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  <a:p>
            <a:pPr algn="ctr">
              <a:lnSpc>
                <a:spcPct val="100000"/>
              </a:lnSpc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(Neglecting groundwater influence)</a:t>
            </a:r>
          </a:p>
        </p:txBody>
      </p:sp>
    </p:spTree>
    <p:extLst>
      <p:ext uri="{BB962C8B-B14F-4D97-AF65-F5344CB8AC3E}">
        <p14:creationId xmlns:p14="http://schemas.microsoft.com/office/powerpoint/2010/main" val="231705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graph&#10;&#10;AI-generated content may be incorrect.">
            <a:extLst>
              <a:ext uri="{FF2B5EF4-FFF2-40B4-BE49-F238E27FC236}">
                <a16:creationId xmlns:a16="http://schemas.microsoft.com/office/drawing/2014/main" id="{781DF338-D896-6D54-D1E0-0D303A3FD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1404" b="55910"/>
          <a:stretch/>
        </p:blipFill>
        <p:spPr>
          <a:xfrm>
            <a:off x="1466674" y="1674057"/>
            <a:ext cx="8272666" cy="3999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7F668-2B8E-A55A-0BBA-DE89D5DD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582140"/>
            <a:ext cx="11076277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We simulate under future climate scenarios: </a:t>
            </a:r>
            <a:endParaRPr lang="en-BE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304A3-47EE-DEE9-BBAF-13D938CF01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5413" y="1834859"/>
            <a:ext cx="3714440" cy="29208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Precipitation</a:t>
            </a:r>
            <a:endParaRPr lang="en-B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4405CC-1441-619A-6A13-D68A03E52512}"/>
              </a:ext>
            </a:extLst>
          </p:cNvPr>
          <p:cNvSpPr txBox="1">
            <a:spLocks/>
          </p:cNvSpPr>
          <p:nvPr/>
        </p:nvSpPr>
        <p:spPr>
          <a:xfrm>
            <a:off x="5939500" y="1834859"/>
            <a:ext cx="3714440" cy="2920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Potential Evapotranspiration</a:t>
            </a:r>
            <a:endParaRPr lang="en-B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9D6E0-24DB-AD1A-8D23-BDF86BA371BA}"/>
              </a:ext>
            </a:extLst>
          </p:cNvPr>
          <p:cNvSpPr txBox="1"/>
          <p:nvPr/>
        </p:nvSpPr>
        <p:spPr>
          <a:xfrm>
            <a:off x="9871433" y="5733174"/>
            <a:ext cx="2109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u="sng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Info on these</a:t>
            </a:r>
            <a:br>
              <a:rPr lang="en-US" sz="1800" u="sng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u="sng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 Scenarios</a:t>
            </a:r>
            <a:endParaRPr lang="en-US" sz="1800" u="sng" dirty="0">
              <a:solidFill>
                <a:srgbClr val="0000FF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9289B418-7F77-E001-7E03-01BA6B818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F38DAF-9C40-C77B-10DD-528128F6031C}"/>
              </a:ext>
            </a:extLst>
          </p:cNvPr>
          <p:cNvGrpSpPr/>
          <p:nvPr/>
        </p:nvGrpSpPr>
        <p:grpSpPr>
          <a:xfrm>
            <a:off x="623886" y="1674057"/>
            <a:ext cx="9181500" cy="4646066"/>
            <a:chOff x="1367013" y="1907703"/>
            <a:chExt cx="9181500" cy="4646066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1CF599DC-DFF1-53BA-1309-119FA795D35B}"/>
                </a:ext>
              </a:extLst>
            </p:cNvPr>
            <p:cNvSpPr txBox="1">
              <a:spLocks/>
            </p:cNvSpPr>
            <p:nvPr/>
          </p:nvSpPr>
          <p:spPr>
            <a:xfrm>
              <a:off x="1367013" y="1907703"/>
              <a:ext cx="1083485" cy="79899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424651"/>
                  </a:solidFill>
                  <a:latin typeface="Assistant" pitchFamily="2" charset="-79"/>
                  <a:ea typeface="+mn-ea"/>
                  <a:cs typeface="Assistant" pitchFamily="2" charset="-79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424651"/>
                  </a:solidFill>
                  <a:latin typeface="Assistant" pitchFamily="2" charset="-79"/>
                  <a:ea typeface="+mn-ea"/>
                  <a:cs typeface="Assistant" pitchFamily="2" charset="-79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424651"/>
                  </a:solidFill>
                  <a:latin typeface="Assistant" pitchFamily="2" charset="-79"/>
                  <a:ea typeface="+mn-ea"/>
                  <a:cs typeface="Assistant" pitchFamily="2" charset="-79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424651"/>
                  </a:solidFill>
                  <a:latin typeface="Assistant" pitchFamily="2" charset="-79"/>
                  <a:ea typeface="+mn-ea"/>
                  <a:cs typeface="Assistant" pitchFamily="2" charset="-79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424651"/>
                  </a:solidFill>
                  <a:latin typeface="Assistant" pitchFamily="2" charset="-79"/>
                  <a:ea typeface="+mn-ea"/>
                  <a:cs typeface="Assistant" pitchFamily="2" charset="-79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Amount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[mm]</a:t>
              </a:r>
              <a:endParaRPr lang="en-B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74741B-A9E4-7298-854A-B6A1C0F81639}"/>
                </a:ext>
              </a:extLst>
            </p:cNvPr>
            <p:cNvGrpSpPr/>
            <p:nvPr/>
          </p:nvGrpSpPr>
          <p:grpSpPr>
            <a:xfrm>
              <a:off x="2750694" y="5967907"/>
              <a:ext cx="3865886" cy="585862"/>
              <a:chOff x="2750694" y="5967907"/>
              <a:chExt cx="3865886" cy="58586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5742BC8-0705-646C-2F2F-9AF56F4F83E7}"/>
                  </a:ext>
                </a:extLst>
              </p:cNvPr>
              <p:cNvSpPr txBox="1"/>
              <p:nvPr/>
            </p:nvSpPr>
            <p:spPr>
              <a:xfrm>
                <a:off x="2750694" y="5968994"/>
                <a:ext cx="13468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Historical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(1971–2000)</a:t>
                </a:r>
                <a:endParaRPr lang="en-B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BF2C4C7-69C4-6971-F4DA-591880DFF42E}"/>
                  </a:ext>
                </a:extLst>
              </p:cNvPr>
              <p:cNvSpPr txBox="1"/>
              <p:nvPr/>
            </p:nvSpPr>
            <p:spPr>
              <a:xfrm>
                <a:off x="5269736" y="5967907"/>
                <a:ext cx="13468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Future Dry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(2071–2100)</a:t>
                </a:r>
                <a:endParaRPr lang="en-B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5EF92-913D-B510-1D55-CB8DB155C923}"/>
                  </a:ext>
                </a:extLst>
              </p:cNvPr>
              <p:cNvSpPr txBox="1"/>
              <p:nvPr/>
            </p:nvSpPr>
            <p:spPr>
              <a:xfrm>
                <a:off x="4010215" y="5967907"/>
                <a:ext cx="13468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Future Wet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(2071–2100)</a:t>
                </a:r>
                <a:endParaRPr lang="en-B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4CCE31E-B81C-DB12-0860-0C26F41F5A6E}"/>
                </a:ext>
              </a:extLst>
            </p:cNvPr>
            <p:cNvGrpSpPr/>
            <p:nvPr/>
          </p:nvGrpSpPr>
          <p:grpSpPr>
            <a:xfrm>
              <a:off x="6682627" y="5966820"/>
              <a:ext cx="3865886" cy="585862"/>
              <a:chOff x="2750694" y="5967907"/>
              <a:chExt cx="3865886" cy="585862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80A581-C2E3-A467-575C-6DE8D84FA2E7}"/>
                  </a:ext>
                </a:extLst>
              </p:cNvPr>
              <p:cNvSpPr txBox="1"/>
              <p:nvPr/>
            </p:nvSpPr>
            <p:spPr>
              <a:xfrm>
                <a:off x="2750694" y="5968994"/>
                <a:ext cx="13468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Historical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(1971–2000)</a:t>
                </a:r>
                <a:endParaRPr lang="en-B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88FFE3-51E9-5495-E735-BC843E14E21A}"/>
                  </a:ext>
                </a:extLst>
              </p:cNvPr>
              <p:cNvSpPr txBox="1"/>
              <p:nvPr/>
            </p:nvSpPr>
            <p:spPr>
              <a:xfrm>
                <a:off x="5269736" y="5967907"/>
                <a:ext cx="13468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Future Dry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(2071–2100)</a:t>
                </a:r>
                <a:endParaRPr lang="en-B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4E535A-5769-EDA4-E154-101A94D67FBE}"/>
                  </a:ext>
                </a:extLst>
              </p:cNvPr>
              <p:cNvSpPr txBox="1"/>
              <p:nvPr/>
            </p:nvSpPr>
            <p:spPr>
              <a:xfrm>
                <a:off x="4010215" y="5967907"/>
                <a:ext cx="13468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Future Wet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(2071–2100)</a:t>
                </a:r>
                <a:endParaRPr lang="en-B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DD93E43F-0D24-A438-BA2F-79CE076B904B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C225660C-575C-731A-CEEC-32EA6A1D0A69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3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153070CD-F7D4-862C-4ABE-0BEA687F9FC2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4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0999EB47-C13C-6F28-4937-33B2A2FAFFC3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20DA59E-878B-4B38-BD2C-802E877281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2046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CF5A-A360-CDC0-0726-1496027F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90" y="582140"/>
            <a:ext cx="11634353" cy="1325563"/>
          </a:xfrm>
        </p:spPr>
        <p:txBody>
          <a:bodyPr>
            <a:normAutofit/>
          </a:bodyPr>
          <a:lstStyle/>
          <a:p>
            <a:r>
              <a:rPr lang="en-US" sz="3200" dirty="0"/>
              <a:t>More details on the future climate scenarios</a:t>
            </a:r>
            <a:endParaRPr lang="en-BE" sz="32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A6123E8-DA1C-084F-8156-AC18851AE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366552"/>
              </p:ext>
            </p:extLst>
          </p:nvPr>
        </p:nvGraphicFramePr>
        <p:xfrm>
          <a:off x="640278" y="1495616"/>
          <a:ext cx="10342880" cy="4248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250">
                  <a:extLst>
                    <a:ext uri="{9D8B030D-6E8A-4147-A177-3AD203B41FA5}">
                      <a16:colId xmlns:a16="http://schemas.microsoft.com/office/drawing/2014/main" val="2539960563"/>
                    </a:ext>
                  </a:extLst>
                </a:gridCol>
                <a:gridCol w="4052815">
                  <a:extLst>
                    <a:ext uri="{9D8B030D-6E8A-4147-A177-3AD203B41FA5}">
                      <a16:colId xmlns:a16="http://schemas.microsoft.com/office/drawing/2014/main" val="4044801844"/>
                    </a:ext>
                  </a:extLst>
                </a:gridCol>
                <a:gridCol w="4052815">
                  <a:extLst>
                    <a:ext uri="{9D8B030D-6E8A-4147-A177-3AD203B41FA5}">
                      <a16:colId xmlns:a16="http://schemas.microsoft.com/office/drawing/2014/main" val="1632653809"/>
                    </a:ext>
                  </a:extLst>
                </a:gridCol>
              </a:tblGrid>
              <a:tr h="42516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ssistant" pitchFamily="2" charset="-79"/>
                          <a:cs typeface="Assistant" pitchFamily="2" charset="-79"/>
                        </a:rPr>
                        <a:t>Scenario</a:t>
                      </a:r>
                      <a:endParaRPr lang="en-BE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>
                    <a:solidFill>
                      <a:srgbClr val="4246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ssistant" pitchFamily="2" charset="-79"/>
                          <a:cs typeface="Assistant" pitchFamily="2" charset="-79"/>
                        </a:rPr>
                        <a:t>Future Wet</a:t>
                      </a:r>
                      <a:endParaRPr lang="en-BE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>
                    <a:solidFill>
                      <a:srgbClr val="4246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ssistant" pitchFamily="2" charset="-79"/>
                          <a:cs typeface="Assistant" pitchFamily="2" charset="-79"/>
                        </a:rPr>
                        <a:t>Future Dry</a:t>
                      </a:r>
                      <a:endParaRPr lang="en-BE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>
                    <a:solidFill>
                      <a:srgbClr val="4246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570921"/>
                  </a:ext>
                </a:extLst>
              </a:tr>
              <a:tr h="54018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Assistant" pitchFamily="2" charset="-79"/>
                          <a:cs typeface="Assistant" pitchFamily="2" charset="-79"/>
                        </a:rPr>
                        <a:t>Years Covered</a:t>
                      </a:r>
                      <a:endParaRPr lang="en-BE" b="1" dirty="0">
                        <a:solidFill>
                          <a:schemeClr val="bg1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>
                    <a:solidFill>
                      <a:srgbClr val="4246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ssistant" pitchFamily="2" charset="-79"/>
                          <a:cs typeface="Assistant" pitchFamily="2" charset="-79"/>
                        </a:rPr>
                        <a:t>2071–2100 </a:t>
                      </a:r>
                      <a:endParaRPr lang="en-BE" sz="18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ssistant" pitchFamily="2" charset="-79"/>
                          <a:cs typeface="Assistant" pitchFamily="2" charset="-79"/>
                        </a:rPr>
                        <a:t>2071–2100 </a:t>
                      </a:r>
                      <a:endParaRPr lang="en-BE" sz="1800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0368489"/>
                  </a:ext>
                </a:extLst>
              </a:tr>
              <a:tr h="54018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Assistant" pitchFamily="2" charset="-79"/>
                          <a:cs typeface="Assistant" pitchFamily="2" charset="-79"/>
                        </a:rPr>
                        <a:t>Main Basis for Selection</a:t>
                      </a:r>
                      <a:endParaRPr lang="en-BE" b="1" dirty="0">
                        <a:solidFill>
                          <a:schemeClr val="bg1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>
                    <a:solidFill>
                      <a:srgbClr val="4246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95 percentile mean </a:t>
                      </a:r>
                      <a:br>
                        <a:rPr lang="en-US" sz="18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</a:br>
                      <a:r>
                        <a:rPr lang="en-US" sz="18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annual hydric excess</a:t>
                      </a:r>
                      <a:br>
                        <a:rPr lang="en-US" sz="18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</a:br>
                      <a:r>
                        <a:rPr lang="en-US" sz="1800" i="1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(Precipitation minus Potential Evapotranspiration)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95 percentile mean </a:t>
                      </a:r>
                      <a:br>
                        <a:rPr lang="en-US" sz="18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</a:br>
                      <a:r>
                        <a:rPr lang="en-US" sz="18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annual hydric deficit</a:t>
                      </a:r>
                      <a:br>
                        <a:rPr lang="en-US" sz="18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</a:br>
                      <a:r>
                        <a:rPr lang="en-US" sz="1800" i="1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(Potential Evapotranspiration minus Precipitation)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715371"/>
                  </a:ext>
                </a:extLst>
              </a:tr>
              <a:tr h="54018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Assistant" pitchFamily="2" charset="-79"/>
                          <a:cs typeface="Assistant" pitchFamily="2" charset="-79"/>
                        </a:rPr>
                        <a:t>RCP</a:t>
                      </a:r>
                      <a:endParaRPr lang="en-BE" b="1" dirty="0">
                        <a:solidFill>
                          <a:schemeClr val="bg1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>
                    <a:solidFill>
                      <a:srgbClr val="4246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ssistant" pitchFamily="2" charset="-79"/>
                          <a:cs typeface="Assistant" pitchFamily="2" charset="-79"/>
                        </a:rPr>
                        <a:t>RCP4.5</a:t>
                      </a:r>
                      <a:endParaRPr lang="en-BE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ssistant" pitchFamily="2" charset="-79"/>
                          <a:cs typeface="Assistant" pitchFamily="2" charset="-79"/>
                        </a:rPr>
                        <a:t>RCP6.0</a:t>
                      </a:r>
                      <a:endParaRPr lang="en-BE" dirty="0"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4667195"/>
                  </a:ext>
                </a:extLst>
              </a:tr>
              <a:tr h="54018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Assistant" pitchFamily="2" charset="-79"/>
                          <a:cs typeface="Assistant" pitchFamily="2" charset="-79"/>
                        </a:rPr>
                        <a:t>Regional Climate Model</a:t>
                      </a:r>
                      <a:endParaRPr lang="en-BE" b="1" dirty="0">
                        <a:solidFill>
                          <a:schemeClr val="bg1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>
                    <a:solidFill>
                      <a:srgbClr val="4246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l-PH" sz="1800" dirty="0">
                          <a:effectLst/>
                          <a:latin typeface="Assistant" pitchFamily="2" charset="-79"/>
                          <a:ea typeface="Times New Roman" panose="02020603050405020304" pitchFamily="18" charset="0"/>
                          <a:cs typeface="Assistant" pitchFamily="2" charset="-79"/>
                        </a:rPr>
                        <a:t>HadGEM2-CC-r1</a:t>
                      </a:r>
                      <a:endParaRPr lang="en-BE" sz="1800" dirty="0">
                        <a:effectLst/>
                        <a:latin typeface="Assistant" pitchFamily="2" charset="-79"/>
                        <a:ea typeface="Times New Roman" panose="02020603050405020304" pitchFamily="18" charset="0"/>
                        <a:cs typeface="Assistant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MIROC-ESM-r1</a:t>
                      </a:r>
                      <a:endParaRPr lang="en-BE" sz="2800" dirty="0">
                        <a:effectLst/>
                        <a:latin typeface="Assistant" pitchFamily="2" charset="-79"/>
                        <a:ea typeface="Times New Roman" panose="02020603050405020304" pitchFamily="18" charset="0"/>
                        <a:cs typeface="Assistant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9548064"/>
                  </a:ext>
                </a:extLst>
              </a:tr>
              <a:tr h="540183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bg1"/>
                          </a:solidFill>
                          <a:latin typeface="Assistant" pitchFamily="2" charset="-79"/>
                          <a:cs typeface="Assistant" pitchFamily="2" charset="-79"/>
                        </a:rPr>
                        <a:t>Statistical Downscaling Method</a:t>
                      </a:r>
                      <a:endParaRPr lang="en-BE" b="1" dirty="0">
                        <a:solidFill>
                          <a:schemeClr val="bg1"/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>
                    <a:solidFill>
                      <a:srgbClr val="4246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ssistant" pitchFamily="2" charset="-79"/>
                          <a:cs typeface="Assistant" pitchFamily="2" charset="-79"/>
                        </a:rPr>
                        <a:t>Quantile Perturbation Method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ssistant" pitchFamily="2" charset="-79"/>
                          <a:cs typeface="Assistant" pitchFamily="2" charset="-79"/>
                        </a:rPr>
                        <a:t>(Willems and Vrac, 2011)*</a:t>
                      </a:r>
                      <a:endParaRPr lang="en-BE" dirty="0">
                        <a:solidFill>
                          <a:schemeClr val="bg1">
                            <a:lumMod val="65000"/>
                          </a:schemeClr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ssistant" pitchFamily="2" charset="-79"/>
                          <a:cs typeface="Assistant" pitchFamily="2" charset="-79"/>
                        </a:rPr>
                        <a:t>Quantile Perturbation Method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ssistant" pitchFamily="2" charset="-79"/>
                          <a:cs typeface="Assistant" pitchFamily="2" charset="-79"/>
                        </a:rPr>
                        <a:t>(Willems and Vrac, 2011)*</a:t>
                      </a:r>
                      <a:endParaRPr lang="en-BE" dirty="0">
                        <a:solidFill>
                          <a:schemeClr val="bg1">
                            <a:lumMod val="65000"/>
                          </a:schemeClr>
                        </a:solidFill>
                        <a:latin typeface="Assistant" pitchFamily="2" charset="-79"/>
                        <a:cs typeface="Assistant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3197880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C40279-1C31-B197-51EE-1088844E3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3" name="Title 1">
            <a:hlinkClick r:id="rId2" action="ppaction://hlinksldjump"/>
            <a:extLst>
              <a:ext uri="{FF2B5EF4-FFF2-40B4-BE49-F238E27FC236}">
                <a16:creationId xmlns:a16="http://schemas.microsoft.com/office/drawing/2014/main" id="{0C69ACA5-440B-DF92-882F-7966057E6354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361EAC45-96A5-E502-4013-07911A1674B5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FB4D5B90-D02D-317F-8E17-91BF6270EE38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82332FCA-558A-47CC-22F2-5CF964F60B07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C889870-357F-EE7F-BCF8-CE41EF1339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BE"/>
              <a:t>Slide </a:t>
            </a:r>
            <a:fld id="{E038E271-308C-2E46-A3EC-56326F9084CC}" type="slidenum">
              <a:rPr lang="nl-BE" smtClean="0"/>
              <a:pPr/>
              <a:t>38</a:t>
            </a:fld>
            <a:endParaRPr lang="nl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1A9BFA-D1FA-28E6-8C43-D800B16DFFAF}"/>
              </a:ext>
            </a:extLst>
          </p:cNvPr>
          <p:cNvSpPr txBox="1"/>
          <p:nvPr/>
        </p:nvSpPr>
        <p:spPr>
          <a:xfrm>
            <a:off x="238990" y="5744343"/>
            <a:ext cx="116343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ssistant" pitchFamily="2" charset="-79"/>
                <a:cs typeface="Assistant" pitchFamily="2" charset="-79"/>
              </a:rPr>
              <a:t>*Willems, P. and Vrac, M.: Statistical precipitation downscaling for small-scale hydrological impact investigations of climate change, J. Hydrol., 402, 193–205</a:t>
            </a:r>
            <a:endParaRPr lang="en-BE" sz="1400" dirty="0">
              <a:solidFill>
                <a:schemeClr val="bg1">
                  <a:lumMod val="6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86306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E786D-2CE0-5623-8028-D7A9FCB59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9C4FF59-2DD3-4497-531D-71673E83D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9594" y="683950"/>
            <a:ext cx="16061166" cy="584775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/>
              <a:t>Result: </a:t>
            </a:r>
            <a:r>
              <a:rPr lang="en-US" sz="2000" dirty="0"/>
              <a:t>Decompaction seems to increase deep percolation, thus reducing evaporable and storable water</a:t>
            </a:r>
            <a:endParaRPr lang="en-BE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F316C9-B013-9981-25E9-A67A1B031BE4}"/>
              </a:ext>
            </a:extLst>
          </p:cNvPr>
          <p:cNvSpPr/>
          <p:nvPr/>
        </p:nvSpPr>
        <p:spPr>
          <a:xfrm>
            <a:off x="3374821" y="1946355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3D81F-D471-DB18-4784-719297DD54E5}"/>
              </a:ext>
            </a:extLst>
          </p:cNvPr>
          <p:cNvSpPr/>
          <p:nvPr/>
        </p:nvSpPr>
        <p:spPr>
          <a:xfrm>
            <a:off x="898674" y="1845490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EC8CDB3-499B-3319-FC46-0E5D1B3B0C1C}"/>
              </a:ext>
            </a:extLst>
          </p:cNvPr>
          <p:cNvSpPr/>
          <p:nvPr/>
        </p:nvSpPr>
        <p:spPr>
          <a:xfrm>
            <a:off x="1211050" y="3105598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EF36C9B-F97F-39E8-F635-8776B09DCD89}"/>
              </a:ext>
            </a:extLst>
          </p:cNvPr>
          <p:cNvSpPr/>
          <p:nvPr/>
        </p:nvSpPr>
        <p:spPr>
          <a:xfrm>
            <a:off x="1220078" y="4397311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681DA2B-C81B-42C7-589D-CC325BF94B39}"/>
              </a:ext>
            </a:extLst>
          </p:cNvPr>
          <p:cNvSpPr/>
          <p:nvPr/>
        </p:nvSpPr>
        <p:spPr>
          <a:xfrm>
            <a:off x="2922799" y="3097415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63C2842-0035-656E-1382-2DD0B44033A6}"/>
              </a:ext>
            </a:extLst>
          </p:cNvPr>
          <p:cNvSpPr/>
          <p:nvPr/>
        </p:nvSpPr>
        <p:spPr>
          <a:xfrm>
            <a:off x="1220078" y="4896696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D1228-6E31-8AD7-6B83-9F23931CC8DE}"/>
              </a:ext>
            </a:extLst>
          </p:cNvPr>
          <p:cNvSpPr txBox="1"/>
          <p:nvPr/>
        </p:nvSpPr>
        <p:spPr>
          <a:xfrm>
            <a:off x="2772444" y="2143214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0D1DDE-26B1-3EC2-499D-933AD45513A2}"/>
              </a:ext>
            </a:extLst>
          </p:cNvPr>
          <p:cNvSpPr txBox="1"/>
          <p:nvPr/>
        </p:nvSpPr>
        <p:spPr>
          <a:xfrm>
            <a:off x="1106721" y="213116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056" name="Picture 8" descr="Grass vector">
            <a:extLst>
              <a:ext uri="{FF2B5EF4-FFF2-40B4-BE49-F238E27FC236}">
                <a16:creationId xmlns:a16="http://schemas.microsoft.com/office/drawing/2014/main" id="{A5335532-979E-2D39-BF92-73E37AD14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2840556" y="2225917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Grass vector">
            <a:extLst>
              <a:ext uri="{FF2B5EF4-FFF2-40B4-BE49-F238E27FC236}">
                <a16:creationId xmlns:a16="http://schemas.microsoft.com/office/drawing/2014/main" id="{917B6B6C-11D3-45D4-2BC6-C96795BB8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1151497" y="223225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272341D-B190-9364-58BD-D26C38700C49}"/>
              </a:ext>
            </a:extLst>
          </p:cNvPr>
          <p:cNvGrpSpPr/>
          <p:nvPr/>
        </p:nvGrpSpPr>
        <p:grpSpPr>
          <a:xfrm>
            <a:off x="1268931" y="311515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89A0BA8-5489-D13E-7A10-3E485184A5EB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4323874-6AB2-6F3B-818E-0216455A13DF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98C0B0C0-C79F-3FAC-6F54-87039166F255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FEA374B7-57EA-2E7C-DE55-E385F09F64A2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47455B7-CED0-CFF9-4F8A-E9F8B2949E0C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B1690A8-54E1-959E-993A-3F883AC8B560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FD69D3D-4C48-76F8-4D96-CC099DE66660}"/>
              </a:ext>
            </a:extLst>
          </p:cNvPr>
          <p:cNvSpPr/>
          <p:nvPr/>
        </p:nvSpPr>
        <p:spPr>
          <a:xfrm>
            <a:off x="1205389" y="3160215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6CEB759-2053-B013-ED00-934539185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90" y="6485964"/>
            <a:ext cx="2209801" cy="365125"/>
          </a:xfrm>
        </p:spPr>
        <p:txBody>
          <a:bodyPr/>
          <a:lstStyle/>
          <a:p>
            <a:r>
              <a:rPr lang="fr-FR" dirty="0" err="1"/>
              <a:t>Presenter</a:t>
            </a:r>
            <a:r>
              <a:rPr lang="fr-FR" dirty="0"/>
              <a:t>: Jayson Pinza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0B3DC4-7FAB-F22C-9DDF-13C6C59CEA75}"/>
              </a:ext>
            </a:extLst>
          </p:cNvPr>
          <p:cNvSpPr txBox="1"/>
          <p:nvPr/>
        </p:nvSpPr>
        <p:spPr>
          <a:xfrm>
            <a:off x="1004526" y="1405359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1: 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Same High LAI, Same Shallow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4AC067-BEB2-3602-ACC6-11D1C45E177B}"/>
              </a:ext>
            </a:extLst>
          </p:cNvPr>
          <p:cNvGrpSpPr/>
          <p:nvPr/>
        </p:nvGrpSpPr>
        <p:grpSpPr>
          <a:xfrm>
            <a:off x="2981265" y="307759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3B091E7-412D-5662-07D3-7B4DC652F525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2CD1E96-9EED-5DC9-27BE-C636A4DBF1D3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DDCCA4B-9343-3621-CB7E-6468A1B6148E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48F538C-7410-7E15-586F-6DFA3A347C45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710F64E-7480-069E-6EA4-F19B6E803DCD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DBC0115-F91F-9537-B6C8-919D721132FD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D1F006-FAFF-528B-5729-858B229ECDB5}"/>
              </a:ext>
            </a:extLst>
          </p:cNvPr>
          <p:cNvSpPr txBox="1"/>
          <p:nvPr/>
        </p:nvSpPr>
        <p:spPr>
          <a:xfrm>
            <a:off x="3890128" y="5533551"/>
            <a:ext cx="187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(+)</a:t>
            </a:r>
            <a:b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</a:t>
            </a:r>
            <a:r>
              <a:rPr lang="en-US" sz="160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: +38 </a:t>
            </a:r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| Dry</a:t>
            </a:r>
            <a:r>
              <a:rPr lang="en-US" sz="160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: +21</a:t>
            </a:r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)</a:t>
            </a:r>
            <a:endParaRPr lang="en-BE" sz="1600" dirty="0">
              <a:solidFill>
                <a:srgbClr val="00206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1E959-43FF-D86C-739E-9CB1B9275736}"/>
              </a:ext>
            </a:extLst>
          </p:cNvPr>
          <p:cNvSpPr txBox="1"/>
          <p:nvPr/>
        </p:nvSpPr>
        <p:spPr>
          <a:xfrm>
            <a:off x="3755303" y="2180868"/>
            <a:ext cx="2057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–37 | Dry: –24)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417FCF-01A1-4B7C-B9A9-0BBA1A359E14}"/>
              </a:ext>
            </a:extLst>
          </p:cNvPr>
          <p:cNvSpPr txBox="1"/>
          <p:nvPr/>
        </p:nvSpPr>
        <p:spPr>
          <a:xfrm>
            <a:off x="3626251" y="3454973"/>
            <a:ext cx="232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Soil Moisture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at 0–40 cm depth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–24 | Dry: –18)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BF3D3D-3BD2-25A8-8712-2890AAE6FC6B}"/>
              </a:ext>
            </a:extLst>
          </p:cNvPr>
          <p:cNvSpPr txBox="1"/>
          <p:nvPr/>
        </p:nvSpPr>
        <p:spPr>
          <a:xfrm>
            <a:off x="2315218" y="2360870"/>
            <a:ext cx="1417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(=)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D550F-08F6-8233-82E2-055C9991F756}"/>
              </a:ext>
            </a:extLst>
          </p:cNvPr>
          <p:cNvSpPr txBox="1"/>
          <p:nvPr/>
        </p:nvSpPr>
        <p:spPr>
          <a:xfrm>
            <a:off x="3746657" y="1670624"/>
            <a:ext cx="2057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[mm/yr]</a:t>
            </a:r>
            <a:endParaRPr lang="en-BE" sz="1100" i="1" dirty="0">
              <a:solidFill>
                <a:schemeClr val="bg1">
                  <a:lumMod val="50000"/>
                </a:schemeClr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9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7AF38144-9DB2-2094-DBA7-02E5E3314989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Title 1">
            <a:hlinkClick r:id="rId8" action="ppaction://hlinksldjump"/>
            <a:extLst>
              <a:ext uri="{FF2B5EF4-FFF2-40B4-BE49-F238E27FC236}">
                <a16:creationId xmlns:a16="http://schemas.microsoft.com/office/drawing/2014/main" id="{2BA5935D-12A1-9252-E738-57C476C671A0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itle 1">
            <a:hlinkClick r:id="rId9" action="ppaction://hlinksldjump"/>
            <a:extLst>
              <a:ext uri="{FF2B5EF4-FFF2-40B4-BE49-F238E27FC236}">
                <a16:creationId xmlns:a16="http://schemas.microsoft.com/office/drawing/2014/main" id="{0AF1E353-C5EE-8BDD-A3A5-AECE1116E7B7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Title 1">
            <a:hlinkClick r:id="rId10" action="ppaction://hlinksldjump"/>
            <a:extLst>
              <a:ext uri="{FF2B5EF4-FFF2-40B4-BE49-F238E27FC236}">
                <a16:creationId xmlns:a16="http://schemas.microsoft.com/office/drawing/2014/main" id="{912F46DD-BB5A-A56B-FC9E-4B26F31AE7D6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8EC8E0-5863-7731-B906-25E629928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39</a:t>
            </a:fld>
            <a:endParaRPr lang="en-B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550327-1F33-645D-75EA-E9E0E13257AC}"/>
              </a:ext>
            </a:extLst>
          </p:cNvPr>
          <p:cNvSpPr txBox="1"/>
          <p:nvPr/>
        </p:nvSpPr>
        <p:spPr>
          <a:xfrm>
            <a:off x="2216321" y="6454139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of Grass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© Shmector.com (n.d.)</a:t>
            </a:r>
            <a:endParaRPr lang="en-BE" sz="12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2007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C0D14-36B6-B276-B1A4-07B09E941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A7E57528-1F5B-E4B6-572D-0D4D58851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4407" r="-13" b="-468"/>
          <a:stretch/>
        </p:blipFill>
        <p:spPr>
          <a:xfrm>
            <a:off x="0" y="0"/>
            <a:ext cx="12192000" cy="6994525"/>
          </a:xfrm>
          <a:prstGeom prst="rect">
            <a:avLst/>
          </a:prstGeom>
        </p:spPr>
      </p:pic>
      <p:sp>
        <p:nvSpPr>
          <p:cNvPr id="34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758E663A-37C2-2E90-F8E7-5048C094D6B9}"/>
              </a:ext>
            </a:extLst>
          </p:cNvPr>
          <p:cNvSpPr txBox="1">
            <a:spLocks/>
          </p:cNvSpPr>
          <p:nvPr/>
        </p:nvSpPr>
        <p:spPr>
          <a:xfrm>
            <a:off x="1280163" y="3624764"/>
            <a:ext cx="4345936" cy="60145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</a:p>
        </p:txBody>
      </p:sp>
      <p:sp>
        <p:nvSpPr>
          <p:cNvPr id="7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F3A32719-BBD1-72F7-15D9-7071A7AAB343}"/>
              </a:ext>
            </a:extLst>
          </p:cNvPr>
          <p:cNvSpPr txBox="1">
            <a:spLocks/>
          </p:cNvSpPr>
          <p:nvPr/>
        </p:nvSpPr>
        <p:spPr>
          <a:xfrm>
            <a:off x="1280165" y="2668003"/>
            <a:ext cx="4345936" cy="60145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3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3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54351DA9-DC80-7A63-8FD6-E08DED2256A5}"/>
              </a:ext>
            </a:extLst>
          </p:cNvPr>
          <p:cNvSpPr txBox="1">
            <a:spLocks/>
          </p:cNvSpPr>
          <p:nvPr/>
        </p:nvSpPr>
        <p:spPr>
          <a:xfrm>
            <a:off x="1283465" y="4581525"/>
            <a:ext cx="2796410" cy="648561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3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3612548C-2F47-4837-19EF-AFB17D688BDB}"/>
              </a:ext>
            </a:extLst>
          </p:cNvPr>
          <p:cNvSpPr txBox="1">
            <a:spLocks/>
          </p:cNvSpPr>
          <p:nvPr/>
        </p:nvSpPr>
        <p:spPr>
          <a:xfrm>
            <a:off x="1283464" y="1643920"/>
            <a:ext cx="2996436" cy="648561"/>
          </a:xfrm>
          <a:prstGeom prst="rect">
            <a:avLst/>
          </a:prstGeom>
          <a:solidFill>
            <a:srgbClr val="F7F056"/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rgbClr val="FFFF00">
                <a:alpha val="60000"/>
              </a:srgbClr>
            </a:glow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32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17B338-75C5-73C5-BEDD-E8DD46B51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348F7-1E51-0E81-22E2-4EA389D2A074}"/>
              </a:ext>
            </a:extLst>
          </p:cNvPr>
          <p:cNvSpPr txBox="1"/>
          <p:nvPr/>
        </p:nvSpPr>
        <p:spPr>
          <a:xfrm>
            <a:off x="8768749" y="6526537"/>
            <a:ext cx="3443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© US Department of Agriculture (n.d.)</a:t>
            </a:r>
            <a:endParaRPr lang="en-BE" sz="14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CE8C500-7FF4-F3B9-849B-B23D31633E10}"/>
              </a:ext>
            </a:extLst>
          </p:cNvPr>
          <p:cNvSpPr txBox="1">
            <a:spLocks/>
          </p:cNvSpPr>
          <p:nvPr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844CA-DA35-F343-D077-BBBE00FF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6106-9CE0-4D5E-B168-183CC55F7C5F}" type="slidenum">
              <a:rPr lang="en-BE" smtClean="0"/>
              <a:t>4</a:t>
            </a:fld>
            <a:endParaRPr lang="en-B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93B451-08FB-E762-03A4-7F770C6573FF}"/>
              </a:ext>
            </a:extLst>
          </p:cNvPr>
          <p:cNvSpPr txBox="1">
            <a:spLocks/>
          </p:cNvSpPr>
          <p:nvPr/>
        </p:nvSpPr>
        <p:spPr>
          <a:xfrm>
            <a:off x="1989867" y="707995"/>
            <a:ext cx="8420958" cy="75827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/>
            <a:r>
              <a:rPr lang="en-US" sz="24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Click next to proceed. </a:t>
            </a:r>
          </a:p>
          <a:p>
            <a:pPr algn="l"/>
            <a:r>
              <a:rPr lang="en-US" sz="24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Otherwise, either click home or the inactive box for other sections </a:t>
            </a:r>
            <a:endParaRPr lang="en-BE" sz="2400" b="0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9" name="Action Button: Go Forward or Next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34612E7-5963-A878-193E-ECF900F0D0E0}"/>
              </a:ext>
            </a:extLst>
          </p:cNvPr>
          <p:cNvSpPr/>
          <p:nvPr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0" name="Action Button: Go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A54C50-2CD5-42C7-8BC3-901CA96BD016}"/>
              </a:ext>
            </a:extLst>
          </p:cNvPr>
          <p:cNvSpPr/>
          <p:nvPr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Action Button: Go Home 2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137C8A8-9B41-1366-FB74-E481A951EF6D}"/>
              </a:ext>
            </a:extLst>
          </p:cNvPr>
          <p:cNvSpPr/>
          <p:nvPr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Action Button: Return 21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973536DA-2A01-61A6-C372-0073B89B537F}"/>
              </a:ext>
            </a:extLst>
          </p:cNvPr>
          <p:cNvSpPr/>
          <p:nvPr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96752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B1CFA-D0A7-1FB6-664D-38A8DC83A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FC5C05DC-E233-2452-FDBC-59621CC5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2121" y="835760"/>
            <a:ext cx="16061166" cy="584775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What if we change the vegetation parameterization?</a:t>
            </a:r>
            <a:endParaRPr lang="en-BE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CEBB57-3D55-54A8-87FF-D3D2CDE7DCB4}"/>
              </a:ext>
            </a:extLst>
          </p:cNvPr>
          <p:cNvSpPr/>
          <p:nvPr/>
        </p:nvSpPr>
        <p:spPr>
          <a:xfrm>
            <a:off x="3374821" y="1946355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87BAED-F8BA-CC90-F003-67DEE7CEA10E}"/>
              </a:ext>
            </a:extLst>
          </p:cNvPr>
          <p:cNvSpPr/>
          <p:nvPr/>
        </p:nvSpPr>
        <p:spPr>
          <a:xfrm>
            <a:off x="898674" y="1845490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1ADD48A-7857-431B-437B-ABB8EC94FF74}"/>
              </a:ext>
            </a:extLst>
          </p:cNvPr>
          <p:cNvSpPr/>
          <p:nvPr/>
        </p:nvSpPr>
        <p:spPr>
          <a:xfrm>
            <a:off x="1211050" y="3105598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9968A-40BC-5CA5-5928-753A1077A222}"/>
              </a:ext>
            </a:extLst>
          </p:cNvPr>
          <p:cNvSpPr/>
          <p:nvPr/>
        </p:nvSpPr>
        <p:spPr>
          <a:xfrm>
            <a:off x="1220078" y="4397311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50595E3-06F9-C7BC-EDA9-3264971C384E}"/>
              </a:ext>
            </a:extLst>
          </p:cNvPr>
          <p:cNvSpPr/>
          <p:nvPr/>
        </p:nvSpPr>
        <p:spPr>
          <a:xfrm>
            <a:off x="2922799" y="3097415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1582ED0-C03A-3336-D53C-6A453CE85C97}"/>
              </a:ext>
            </a:extLst>
          </p:cNvPr>
          <p:cNvSpPr/>
          <p:nvPr/>
        </p:nvSpPr>
        <p:spPr>
          <a:xfrm>
            <a:off x="1220078" y="4896696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A4265-7941-F5D7-E5D0-DA58FCF52AC9}"/>
              </a:ext>
            </a:extLst>
          </p:cNvPr>
          <p:cNvSpPr txBox="1"/>
          <p:nvPr/>
        </p:nvSpPr>
        <p:spPr>
          <a:xfrm>
            <a:off x="2772444" y="2143214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808EF3-33EE-3357-DB18-5F2017E12ABD}"/>
              </a:ext>
            </a:extLst>
          </p:cNvPr>
          <p:cNvSpPr txBox="1"/>
          <p:nvPr/>
        </p:nvSpPr>
        <p:spPr>
          <a:xfrm>
            <a:off x="1106721" y="213116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E22274-7167-AD01-75D2-E01008458EAF}"/>
              </a:ext>
            </a:extLst>
          </p:cNvPr>
          <p:cNvSpPr txBox="1"/>
          <p:nvPr/>
        </p:nvSpPr>
        <p:spPr>
          <a:xfrm>
            <a:off x="2216321" y="6454139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of Grass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© Shmector.com (n.d.)</a:t>
            </a:r>
            <a:endParaRPr lang="en-BE" sz="12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056" name="Picture 8" descr="Grass vector">
            <a:extLst>
              <a:ext uri="{FF2B5EF4-FFF2-40B4-BE49-F238E27FC236}">
                <a16:creationId xmlns:a16="http://schemas.microsoft.com/office/drawing/2014/main" id="{C1EE372C-0922-85A2-81F7-581EF54C1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2840556" y="2225917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Grass vector">
            <a:extLst>
              <a:ext uri="{FF2B5EF4-FFF2-40B4-BE49-F238E27FC236}">
                <a16:creationId xmlns:a16="http://schemas.microsoft.com/office/drawing/2014/main" id="{DFE4D0CF-121F-5F44-BB0B-B49575C12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1151497" y="223225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E5A3937-7C65-8AAE-AA45-9E2F5F0D4E84}"/>
              </a:ext>
            </a:extLst>
          </p:cNvPr>
          <p:cNvGrpSpPr/>
          <p:nvPr/>
        </p:nvGrpSpPr>
        <p:grpSpPr>
          <a:xfrm>
            <a:off x="1268931" y="311515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9B39CC75-F880-02CA-4252-90B63F5E0B42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B156CEF-1197-5AB4-2B6C-3D7B5738D678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D1855D1-3F71-2C2E-22F1-A5426772774C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E1BCE77-01B4-860E-64E9-F2FEBFA2965D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82A18B8-782E-83EE-543D-3A4FDA1E8EA6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63A0E9E-4DD5-81C1-5E12-3D9BAACF8F10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2A8397E-CE21-CFD1-0760-FA41A3233AA6}"/>
              </a:ext>
            </a:extLst>
          </p:cNvPr>
          <p:cNvSpPr/>
          <p:nvPr/>
        </p:nvSpPr>
        <p:spPr>
          <a:xfrm>
            <a:off x="1205389" y="3160215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D763FCB-5693-8C6A-1FD4-3E558CA7D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90" y="6485964"/>
            <a:ext cx="2209801" cy="365125"/>
          </a:xfrm>
        </p:spPr>
        <p:txBody>
          <a:bodyPr/>
          <a:lstStyle/>
          <a:p>
            <a:r>
              <a:rPr lang="fr-FR" dirty="0" err="1"/>
              <a:t>Presenter</a:t>
            </a:r>
            <a:r>
              <a:rPr lang="fr-FR" dirty="0"/>
              <a:t>: Jayson Pinza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295B19-CB9E-6419-8581-93001B3C1DB8}"/>
              </a:ext>
            </a:extLst>
          </p:cNvPr>
          <p:cNvSpPr txBox="1"/>
          <p:nvPr/>
        </p:nvSpPr>
        <p:spPr>
          <a:xfrm>
            <a:off x="1004526" y="1405359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1: 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Same High LAI, Same Shallow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C6EABC-554A-7E20-0748-AFFA32F33239}"/>
              </a:ext>
            </a:extLst>
          </p:cNvPr>
          <p:cNvGrpSpPr/>
          <p:nvPr/>
        </p:nvGrpSpPr>
        <p:grpSpPr>
          <a:xfrm>
            <a:off x="2981265" y="307759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314B98-DCC1-A9A4-2799-96869A014BC3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89536BA-F678-56E0-6F2E-B2F2F8FBAE96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ED5FDC3-6358-2511-D873-E53271F92C03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CD8DDC9-22E5-BC1F-E0CA-DACEEFC50EC8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87EC83A-1867-301F-9E2E-1CAC94C1CA60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42D392-7FE4-9947-93E2-0258500B1955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F52E207-10D5-D49C-1953-26B7705BD30F}"/>
              </a:ext>
            </a:extLst>
          </p:cNvPr>
          <p:cNvSpPr/>
          <p:nvPr/>
        </p:nvSpPr>
        <p:spPr>
          <a:xfrm>
            <a:off x="9895219" y="1990134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B0C01-6AA8-4296-88E7-0821B7890FF0}"/>
              </a:ext>
            </a:extLst>
          </p:cNvPr>
          <p:cNvSpPr/>
          <p:nvPr/>
        </p:nvSpPr>
        <p:spPr>
          <a:xfrm>
            <a:off x="7419072" y="1889269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B034F5-553E-2330-44FE-ACFA2B9768C8}"/>
              </a:ext>
            </a:extLst>
          </p:cNvPr>
          <p:cNvSpPr/>
          <p:nvPr/>
        </p:nvSpPr>
        <p:spPr>
          <a:xfrm>
            <a:off x="7731448" y="3149377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F0449-A508-6A25-8361-5B8D7F5023BE}"/>
              </a:ext>
            </a:extLst>
          </p:cNvPr>
          <p:cNvSpPr/>
          <p:nvPr/>
        </p:nvSpPr>
        <p:spPr>
          <a:xfrm>
            <a:off x="7740476" y="4441090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81CEB3-8840-7AE1-4213-3ACD7EEF7491}"/>
              </a:ext>
            </a:extLst>
          </p:cNvPr>
          <p:cNvSpPr/>
          <p:nvPr/>
        </p:nvSpPr>
        <p:spPr>
          <a:xfrm>
            <a:off x="9443197" y="3141194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608D58-5C54-A041-B245-4AD1A86D0FFA}"/>
              </a:ext>
            </a:extLst>
          </p:cNvPr>
          <p:cNvSpPr/>
          <p:nvPr/>
        </p:nvSpPr>
        <p:spPr>
          <a:xfrm>
            <a:off x="7740476" y="4940475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B95BD2-E325-740A-FB81-8E7E7CAE179E}"/>
              </a:ext>
            </a:extLst>
          </p:cNvPr>
          <p:cNvSpPr txBox="1"/>
          <p:nvPr/>
        </p:nvSpPr>
        <p:spPr>
          <a:xfrm>
            <a:off x="9320033" y="2141999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71E616-8A50-2772-2339-9BB6621D0E84}"/>
              </a:ext>
            </a:extLst>
          </p:cNvPr>
          <p:cNvSpPr txBox="1"/>
          <p:nvPr/>
        </p:nvSpPr>
        <p:spPr>
          <a:xfrm>
            <a:off x="7665087" y="213471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48" name="Picture 8" descr="Grass vector">
            <a:extLst>
              <a:ext uri="{FF2B5EF4-FFF2-40B4-BE49-F238E27FC236}">
                <a16:creationId xmlns:a16="http://schemas.microsoft.com/office/drawing/2014/main" id="{5834AF82-E535-5696-8818-2381C8C70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7671895" y="2636470"/>
            <a:ext cx="1199752" cy="5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E9BEF36-E854-CB78-F5E9-984E7AF1CD9D}"/>
              </a:ext>
            </a:extLst>
          </p:cNvPr>
          <p:cNvGrpSpPr/>
          <p:nvPr/>
        </p:nvGrpSpPr>
        <p:grpSpPr>
          <a:xfrm>
            <a:off x="7789329" y="3158937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7572E66-CFA9-947F-3FDC-A05720C6BD7A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26C05E1-57A8-125F-C3C5-7CACACB86D09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92729FC-6821-DA64-9915-B85EC03E11B8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0DDE20A-7B2D-BF6E-867C-BC65AC2AF90B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916299A-68B3-9FDC-4D50-2D011C42805B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B012176-9B62-706B-A96D-A1F7C533B38E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EA715EEA-198A-D9F9-82F7-63B15AADD368}"/>
              </a:ext>
            </a:extLst>
          </p:cNvPr>
          <p:cNvSpPr/>
          <p:nvPr/>
        </p:nvSpPr>
        <p:spPr>
          <a:xfrm>
            <a:off x="7725787" y="3203994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B833F52-82F4-A598-69FF-8D5E7A9AAF8F}"/>
              </a:ext>
            </a:extLst>
          </p:cNvPr>
          <p:cNvGrpSpPr/>
          <p:nvPr/>
        </p:nvGrpSpPr>
        <p:grpSpPr>
          <a:xfrm>
            <a:off x="9537513" y="3121377"/>
            <a:ext cx="781892" cy="3304726"/>
            <a:chOff x="2165073" y="2948747"/>
            <a:chExt cx="919283" cy="1650724"/>
          </a:xfrm>
          <a:solidFill>
            <a:srgbClr val="997700"/>
          </a:solidFill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CC92D95-0B6D-E232-D1B4-974BE33E1E96}"/>
                </a:ext>
              </a:extLst>
            </p:cNvPr>
            <p:cNvGrpSpPr/>
            <p:nvPr/>
          </p:nvGrpSpPr>
          <p:grpSpPr>
            <a:xfrm>
              <a:off x="2165073" y="2948747"/>
              <a:ext cx="714641" cy="1650724"/>
              <a:chOff x="5656915" y="3659463"/>
              <a:chExt cx="714641" cy="1048891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CDFC9A8-EFBD-786F-597C-57A0856A1DE7}"/>
                  </a:ext>
                </a:extLst>
              </p:cNvPr>
              <p:cNvSpPr/>
              <p:nvPr/>
            </p:nvSpPr>
            <p:spPr>
              <a:xfrm>
                <a:off x="5656915" y="3668350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3D01170-FF8F-ADD8-0C78-BD438874ECF4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094D8B2-6234-184F-3BC0-923CF2756CC1}"/>
                </a:ext>
              </a:extLst>
            </p:cNvPr>
            <p:cNvSpPr/>
            <p:nvPr/>
          </p:nvSpPr>
          <p:spPr>
            <a:xfrm rot="21410930">
              <a:off x="2843576" y="3142269"/>
              <a:ext cx="240780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8C7F12F7-EB21-D44A-09A1-7BC792789F9C}"/>
              </a:ext>
            </a:extLst>
          </p:cNvPr>
          <p:cNvSpPr txBox="1"/>
          <p:nvPr/>
        </p:nvSpPr>
        <p:spPr>
          <a:xfrm>
            <a:off x="7359132" y="1386504"/>
            <a:ext cx="4168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2 </a:t>
            </a:r>
            <a:r>
              <a:rPr lang="en-US" sz="16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(based on field observations)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De-compacted has higher LAI and deeper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A542BC-BDA8-DD62-B429-7FF8C683F105}"/>
              </a:ext>
            </a:extLst>
          </p:cNvPr>
          <p:cNvGrpSpPr/>
          <p:nvPr/>
        </p:nvGrpSpPr>
        <p:grpSpPr>
          <a:xfrm>
            <a:off x="9494833" y="3168562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80C51E4-1926-D94C-170F-C963DBE4ED62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74C4044-7EC4-828C-39D8-F2F83F0F82F0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42FF66A-1DA2-9CC8-40BE-5640038A0D7B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3B7BC9D-173F-ABA0-206B-B346111828D6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A480431-E88C-F309-08CE-E4880EEF3D6C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AE99A19-C554-EDB0-6A76-CE45B96345CF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9B874C53-0408-8F23-01B7-03B67AE846D0}"/>
              </a:ext>
            </a:extLst>
          </p:cNvPr>
          <p:cNvSpPr/>
          <p:nvPr/>
        </p:nvSpPr>
        <p:spPr>
          <a:xfrm rot="300162">
            <a:off x="10207410" y="3143483"/>
            <a:ext cx="280360" cy="3304726"/>
          </a:xfrm>
          <a:custGeom>
            <a:avLst/>
            <a:gdLst>
              <a:gd name="connsiteX0" fmla="*/ 93453 w 164292"/>
              <a:gd name="connsiteY0" fmla="*/ 96637 h 179110"/>
              <a:gd name="connsiteX1" fmla="*/ 65281 w 164292"/>
              <a:gd name="connsiteY1" fmla="*/ 85473 h 179110"/>
              <a:gd name="connsiteX2" fmla="*/ 53470 w 164292"/>
              <a:gd name="connsiteY2" fmla="*/ 68415 h 179110"/>
              <a:gd name="connsiteX3" fmla="*/ 18714 w 164292"/>
              <a:gd name="connsiteY3" fmla="*/ 6994 h 179110"/>
              <a:gd name="connsiteX4" fmla="*/ 9554 w 164292"/>
              <a:gd name="connsiteY4" fmla="*/ 0 h 179110"/>
              <a:gd name="connsiteX5" fmla="*/ 0 w 164292"/>
              <a:gd name="connsiteY5" fmla="*/ 9559 h 179110"/>
              <a:gd name="connsiteX6" fmla="*/ 491 w 164292"/>
              <a:gd name="connsiteY6" fmla="*/ 12579 h 179110"/>
              <a:gd name="connsiteX7" fmla="*/ 37908 w 164292"/>
              <a:gd name="connsiteY7" fmla="*/ 79412 h 179110"/>
              <a:gd name="connsiteX8" fmla="*/ 84509 w 164292"/>
              <a:gd name="connsiteY8" fmla="*/ 171900 h 179110"/>
              <a:gd name="connsiteX9" fmla="*/ 93741 w 164292"/>
              <a:gd name="connsiteY9" fmla="*/ 179111 h 179110"/>
              <a:gd name="connsiteX10" fmla="*/ 98027 w 164292"/>
              <a:gd name="connsiteY10" fmla="*/ 178092 h 179110"/>
              <a:gd name="connsiteX11" fmla="*/ 102857 w 164292"/>
              <a:gd name="connsiteY11" fmla="*/ 166728 h 179110"/>
              <a:gd name="connsiteX12" fmla="*/ 82026 w 164292"/>
              <a:gd name="connsiteY12" fmla="*/ 113091 h 179110"/>
              <a:gd name="connsiteX13" fmla="*/ 88074 w 164292"/>
              <a:gd name="connsiteY13" fmla="*/ 114915 h 179110"/>
              <a:gd name="connsiteX14" fmla="*/ 145716 w 164292"/>
              <a:gd name="connsiteY14" fmla="*/ 163075 h 179110"/>
              <a:gd name="connsiteX15" fmla="*/ 154754 w 164292"/>
              <a:gd name="connsiteY15" fmla="*/ 169591 h 179110"/>
              <a:gd name="connsiteX16" fmla="*/ 164293 w 164292"/>
              <a:gd name="connsiteY16" fmla="*/ 160105 h 179110"/>
              <a:gd name="connsiteX17" fmla="*/ 163679 w 164292"/>
              <a:gd name="connsiteY17" fmla="*/ 156714 h 179110"/>
              <a:gd name="connsiteX18" fmla="*/ 93453 w 164292"/>
              <a:gd name="connsiteY18" fmla="*/ 96637 h 17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292" h="179110">
                <a:moveTo>
                  <a:pt x="93453" y="96637"/>
                </a:moveTo>
                <a:cubicBezTo>
                  <a:pt x="83570" y="94301"/>
                  <a:pt x="74081" y="90540"/>
                  <a:pt x="65281" y="85473"/>
                </a:cubicBezTo>
                <a:cubicBezTo>
                  <a:pt x="61310" y="79567"/>
                  <a:pt x="57334" y="73886"/>
                  <a:pt x="53470" y="68415"/>
                </a:cubicBezTo>
                <a:cubicBezTo>
                  <a:pt x="38889" y="49788"/>
                  <a:pt x="27174" y="29086"/>
                  <a:pt x="18714" y="6994"/>
                </a:cubicBezTo>
                <a:cubicBezTo>
                  <a:pt x="17494" y="2928"/>
                  <a:pt x="13798" y="106"/>
                  <a:pt x="9554" y="0"/>
                </a:cubicBezTo>
                <a:cubicBezTo>
                  <a:pt x="4276" y="2"/>
                  <a:pt x="-2" y="4281"/>
                  <a:pt x="0" y="9559"/>
                </a:cubicBezTo>
                <a:cubicBezTo>
                  <a:pt x="0" y="10585"/>
                  <a:pt x="166" y="11605"/>
                  <a:pt x="491" y="12579"/>
                </a:cubicBezTo>
                <a:cubicBezTo>
                  <a:pt x="9468" y="36641"/>
                  <a:pt x="22087" y="59181"/>
                  <a:pt x="37908" y="79412"/>
                </a:cubicBezTo>
                <a:cubicBezTo>
                  <a:pt x="59520" y="106783"/>
                  <a:pt x="75371" y="138243"/>
                  <a:pt x="84509" y="171900"/>
                </a:cubicBezTo>
                <a:cubicBezTo>
                  <a:pt x="85572" y="176134"/>
                  <a:pt x="89375" y="179105"/>
                  <a:pt x="93741" y="179111"/>
                </a:cubicBezTo>
                <a:cubicBezTo>
                  <a:pt x="95231" y="179116"/>
                  <a:pt x="96700" y="178766"/>
                  <a:pt x="98027" y="178092"/>
                </a:cubicBezTo>
                <a:cubicBezTo>
                  <a:pt x="102068" y="175873"/>
                  <a:pt x="104063" y="171177"/>
                  <a:pt x="102857" y="166728"/>
                </a:cubicBezTo>
                <a:cubicBezTo>
                  <a:pt x="98152" y="148058"/>
                  <a:pt x="91155" y="130043"/>
                  <a:pt x="82026" y="113091"/>
                </a:cubicBezTo>
                <a:cubicBezTo>
                  <a:pt x="84046" y="113708"/>
                  <a:pt x="86067" y="114324"/>
                  <a:pt x="88074" y="114915"/>
                </a:cubicBezTo>
                <a:cubicBezTo>
                  <a:pt x="111791" y="121896"/>
                  <a:pt x="134192" y="128495"/>
                  <a:pt x="145716" y="163075"/>
                </a:cubicBezTo>
                <a:cubicBezTo>
                  <a:pt x="147014" y="166965"/>
                  <a:pt x="150653" y="169589"/>
                  <a:pt x="154754" y="169591"/>
                </a:cubicBezTo>
                <a:cubicBezTo>
                  <a:pt x="160008" y="169606"/>
                  <a:pt x="164279" y="165359"/>
                  <a:pt x="164293" y="160105"/>
                </a:cubicBezTo>
                <a:cubicBezTo>
                  <a:pt x="164297" y="158947"/>
                  <a:pt x="164088" y="157798"/>
                  <a:pt x="163679" y="156714"/>
                </a:cubicBezTo>
                <a:cubicBezTo>
                  <a:pt x="148959" y="112986"/>
                  <a:pt x="118188" y="103925"/>
                  <a:pt x="93453" y="96637"/>
                </a:cubicBezTo>
                <a:close/>
              </a:path>
            </a:pathLst>
          </a:custGeom>
          <a:solidFill>
            <a:srgbClr val="9977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pic>
        <p:nvPicPr>
          <p:cNvPr id="74" name="Picture 8" descr="Grass vector">
            <a:extLst>
              <a:ext uri="{FF2B5EF4-FFF2-40B4-BE49-F238E27FC236}">
                <a16:creationId xmlns:a16="http://schemas.microsoft.com/office/drawing/2014/main" id="{9C72782E-BC59-AFB3-36D9-B772E742D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9383728" y="224537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197C26B-E331-14B9-D5B0-851D5693432B}"/>
              </a:ext>
            </a:extLst>
          </p:cNvPr>
          <p:cNvSpPr/>
          <p:nvPr/>
        </p:nvSpPr>
        <p:spPr>
          <a:xfrm>
            <a:off x="9423994" y="4116640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FEB175-ACE7-9080-76EE-8E498F16B46E}"/>
              </a:ext>
            </a:extLst>
          </p:cNvPr>
          <p:cNvSpPr txBox="1"/>
          <p:nvPr/>
        </p:nvSpPr>
        <p:spPr>
          <a:xfrm>
            <a:off x="3890128" y="5533551"/>
            <a:ext cx="187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(+)</a:t>
            </a:r>
            <a:b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</a:t>
            </a:r>
            <a:r>
              <a:rPr lang="en-US" sz="160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: +38 </a:t>
            </a:r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| Dry</a:t>
            </a:r>
            <a:r>
              <a:rPr lang="en-US" sz="160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: +21</a:t>
            </a:r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)</a:t>
            </a:r>
            <a:endParaRPr lang="en-BE" sz="1600" dirty="0">
              <a:solidFill>
                <a:srgbClr val="00206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7D5C77-0C86-1CBF-95D7-D04621A24623}"/>
              </a:ext>
            </a:extLst>
          </p:cNvPr>
          <p:cNvSpPr txBox="1"/>
          <p:nvPr/>
        </p:nvSpPr>
        <p:spPr>
          <a:xfrm>
            <a:off x="3755303" y="2180868"/>
            <a:ext cx="2057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–37 | Dry: –24)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C249CD-C24A-76C8-16F6-40CBA75F48CC}"/>
              </a:ext>
            </a:extLst>
          </p:cNvPr>
          <p:cNvSpPr txBox="1"/>
          <p:nvPr/>
        </p:nvSpPr>
        <p:spPr>
          <a:xfrm>
            <a:off x="3626251" y="3454973"/>
            <a:ext cx="232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Soil Moisture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at 0–40 cm depth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–24 | Dry: –18)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950767-37D1-51B6-E803-44890C4FE077}"/>
              </a:ext>
            </a:extLst>
          </p:cNvPr>
          <p:cNvSpPr txBox="1"/>
          <p:nvPr/>
        </p:nvSpPr>
        <p:spPr>
          <a:xfrm>
            <a:off x="2315218" y="2360870"/>
            <a:ext cx="1417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(=)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D00254-D861-DBD7-26D7-D76EA359C241}"/>
              </a:ext>
            </a:extLst>
          </p:cNvPr>
          <p:cNvSpPr/>
          <p:nvPr/>
        </p:nvSpPr>
        <p:spPr>
          <a:xfrm>
            <a:off x="898674" y="1405359"/>
            <a:ext cx="5059788" cy="5080605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Title 1">
            <a:hlinkClick r:id="rId8" action="ppaction://hlinksldjump"/>
            <a:extLst>
              <a:ext uri="{FF2B5EF4-FFF2-40B4-BE49-F238E27FC236}">
                <a16:creationId xmlns:a16="http://schemas.microsoft.com/office/drawing/2014/main" id="{F1FA77FD-DC49-DA72-BDA5-1F80003BB0CF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0" name="Title 1">
            <a:hlinkClick r:id="rId9" action="ppaction://hlinksldjump"/>
            <a:extLst>
              <a:ext uri="{FF2B5EF4-FFF2-40B4-BE49-F238E27FC236}">
                <a16:creationId xmlns:a16="http://schemas.microsoft.com/office/drawing/2014/main" id="{CCE36FF2-9E77-A9A2-9CE0-D96A657256DE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1" name="Title 1">
            <a:hlinkClick r:id="rId10" action="ppaction://hlinksldjump"/>
            <a:extLst>
              <a:ext uri="{FF2B5EF4-FFF2-40B4-BE49-F238E27FC236}">
                <a16:creationId xmlns:a16="http://schemas.microsoft.com/office/drawing/2014/main" id="{F55922E9-E3F5-AEF5-A4AF-CA3964CA977D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2" name="Title 1">
            <a:hlinkClick r:id="rId11" action="ppaction://hlinksldjump"/>
            <a:extLst>
              <a:ext uri="{FF2B5EF4-FFF2-40B4-BE49-F238E27FC236}">
                <a16:creationId xmlns:a16="http://schemas.microsoft.com/office/drawing/2014/main" id="{1919FDAA-E438-02C2-02CB-C8D91FBCA496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F9C61C2D-AB8D-2D78-BE02-7E3955BB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40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98147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44CCB-08A7-A2EA-BAA0-997F3A5C9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2B9E1DB4-D5FB-AA22-1B33-E468BC91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9594" y="683950"/>
            <a:ext cx="16061166" cy="584775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/>
              <a:t>Result: </a:t>
            </a:r>
            <a:r>
              <a:rPr lang="en-US" sz="2000" dirty="0"/>
              <a:t>Considering de-compaction’s impacts to vegetation, more grown vegetation takes up deeper water too</a:t>
            </a:r>
            <a:endParaRPr lang="en-BE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DFB0D4-6629-69E1-8238-6295A9010DCD}"/>
              </a:ext>
            </a:extLst>
          </p:cNvPr>
          <p:cNvSpPr/>
          <p:nvPr/>
        </p:nvSpPr>
        <p:spPr>
          <a:xfrm>
            <a:off x="3374821" y="1946355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35304C-1D84-3835-704D-31C4B35D8784}"/>
              </a:ext>
            </a:extLst>
          </p:cNvPr>
          <p:cNvSpPr/>
          <p:nvPr/>
        </p:nvSpPr>
        <p:spPr>
          <a:xfrm>
            <a:off x="898674" y="1845490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C98018C-8BF1-EB74-F6D9-E6DC55732202}"/>
              </a:ext>
            </a:extLst>
          </p:cNvPr>
          <p:cNvSpPr/>
          <p:nvPr/>
        </p:nvSpPr>
        <p:spPr>
          <a:xfrm>
            <a:off x="1211050" y="3105598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3C10605-9566-7DE7-1806-229997F01A93}"/>
              </a:ext>
            </a:extLst>
          </p:cNvPr>
          <p:cNvSpPr/>
          <p:nvPr/>
        </p:nvSpPr>
        <p:spPr>
          <a:xfrm>
            <a:off x="1220078" y="4397311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036E817-2874-8D7F-8902-82E172967D8A}"/>
              </a:ext>
            </a:extLst>
          </p:cNvPr>
          <p:cNvSpPr/>
          <p:nvPr/>
        </p:nvSpPr>
        <p:spPr>
          <a:xfrm>
            <a:off x="2922799" y="3097415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7DC0DE0-056F-CB90-C900-B62C65838F48}"/>
              </a:ext>
            </a:extLst>
          </p:cNvPr>
          <p:cNvSpPr/>
          <p:nvPr/>
        </p:nvSpPr>
        <p:spPr>
          <a:xfrm>
            <a:off x="1220078" y="4896696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91FFB-EE4E-521F-79A2-88ABBC617204}"/>
              </a:ext>
            </a:extLst>
          </p:cNvPr>
          <p:cNvSpPr txBox="1"/>
          <p:nvPr/>
        </p:nvSpPr>
        <p:spPr>
          <a:xfrm>
            <a:off x="2772444" y="2143214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CA834-149B-1157-CA46-DFEBAC869608}"/>
              </a:ext>
            </a:extLst>
          </p:cNvPr>
          <p:cNvSpPr txBox="1"/>
          <p:nvPr/>
        </p:nvSpPr>
        <p:spPr>
          <a:xfrm>
            <a:off x="1106721" y="213116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056" name="Picture 8" descr="Grass vector">
            <a:extLst>
              <a:ext uri="{FF2B5EF4-FFF2-40B4-BE49-F238E27FC236}">
                <a16:creationId xmlns:a16="http://schemas.microsoft.com/office/drawing/2014/main" id="{29037F91-0F94-B9A7-05F9-B96FE5E1C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2840556" y="2225917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Grass vector">
            <a:extLst>
              <a:ext uri="{FF2B5EF4-FFF2-40B4-BE49-F238E27FC236}">
                <a16:creationId xmlns:a16="http://schemas.microsoft.com/office/drawing/2014/main" id="{87875758-AB7A-FE5F-0020-1FB8B301A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1151497" y="223225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14035FD-BA83-92E9-4C7F-9506836B71A5}"/>
              </a:ext>
            </a:extLst>
          </p:cNvPr>
          <p:cNvGrpSpPr/>
          <p:nvPr/>
        </p:nvGrpSpPr>
        <p:grpSpPr>
          <a:xfrm>
            <a:off x="1268931" y="311515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59E0E58-B70D-AC09-5087-822D1CA72D6F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E652F53-C86C-0704-124A-B4973FFDADCB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DC3E463-1DF1-ABDD-5024-276256C841A2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A96F84A-D5B0-B620-5CEF-3FE0BFAFCB3D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662233C7-BD78-BD0E-6157-FE8531F0F92C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B7366D4-543B-FC8B-C89D-3AB0925296F6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6D53CAC-196B-2611-1998-9C411858BBA7}"/>
              </a:ext>
            </a:extLst>
          </p:cNvPr>
          <p:cNvSpPr/>
          <p:nvPr/>
        </p:nvSpPr>
        <p:spPr>
          <a:xfrm>
            <a:off x="1205389" y="3160215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28B7896-394D-7ABE-F92E-68701712C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90" y="6485964"/>
            <a:ext cx="2209801" cy="365125"/>
          </a:xfrm>
        </p:spPr>
        <p:txBody>
          <a:bodyPr/>
          <a:lstStyle/>
          <a:p>
            <a:r>
              <a:rPr lang="fr-FR" dirty="0" err="1"/>
              <a:t>Presenter</a:t>
            </a:r>
            <a:r>
              <a:rPr lang="fr-FR" dirty="0"/>
              <a:t>: Jayson Pinza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A275E-E321-F2E0-EC31-582060309981}"/>
              </a:ext>
            </a:extLst>
          </p:cNvPr>
          <p:cNvSpPr txBox="1"/>
          <p:nvPr/>
        </p:nvSpPr>
        <p:spPr>
          <a:xfrm>
            <a:off x="1004526" y="1405359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1: 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Same High LAI, Same Shallow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8C91EA-1F6E-9F92-FC78-69E2D340DEA0}"/>
              </a:ext>
            </a:extLst>
          </p:cNvPr>
          <p:cNvGrpSpPr/>
          <p:nvPr/>
        </p:nvGrpSpPr>
        <p:grpSpPr>
          <a:xfrm>
            <a:off x="2981265" y="307759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5D59FCF-AE7F-F872-94D4-15D7A64B09E8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22777C0-C8A7-DB4B-9D3A-CEB8F0C63A73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DD10188-BC35-C0F1-ADDD-C53C1726481A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570A167-4F75-7162-CE8B-88E3F52650D7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A86F1D7-265D-AFEB-EA26-5C8B56ACB20C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2A926EE-F260-AB62-8E25-3DFC3136FD84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632EF1B-A1AD-2743-45FD-ECDF3CD5B39A}"/>
              </a:ext>
            </a:extLst>
          </p:cNvPr>
          <p:cNvSpPr/>
          <p:nvPr/>
        </p:nvSpPr>
        <p:spPr>
          <a:xfrm>
            <a:off x="9895219" y="1990134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9C5BB-2D61-261E-8073-AE3E0516B444}"/>
              </a:ext>
            </a:extLst>
          </p:cNvPr>
          <p:cNvSpPr/>
          <p:nvPr/>
        </p:nvSpPr>
        <p:spPr>
          <a:xfrm>
            <a:off x="7419072" y="1889269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309690-A8A3-01A1-1807-E21DDC29209D}"/>
              </a:ext>
            </a:extLst>
          </p:cNvPr>
          <p:cNvSpPr/>
          <p:nvPr/>
        </p:nvSpPr>
        <p:spPr>
          <a:xfrm>
            <a:off x="7731448" y="3149377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559FA4-B334-E961-040B-D60234170D12}"/>
              </a:ext>
            </a:extLst>
          </p:cNvPr>
          <p:cNvSpPr/>
          <p:nvPr/>
        </p:nvSpPr>
        <p:spPr>
          <a:xfrm>
            <a:off x="7740476" y="4441090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0AA030-C40A-A1D2-EF2F-1BDAD2D1F952}"/>
              </a:ext>
            </a:extLst>
          </p:cNvPr>
          <p:cNvSpPr/>
          <p:nvPr/>
        </p:nvSpPr>
        <p:spPr>
          <a:xfrm>
            <a:off x="9443197" y="3141194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06C930-36B0-FE52-6991-BBB06C9AA20E}"/>
              </a:ext>
            </a:extLst>
          </p:cNvPr>
          <p:cNvSpPr/>
          <p:nvPr/>
        </p:nvSpPr>
        <p:spPr>
          <a:xfrm>
            <a:off x="7740476" y="4940475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64B8D7-4C87-396F-76DD-F0BD81A9206F}"/>
              </a:ext>
            </a:extLst>
          </p:cNvPr>
          <p:cNvSpPr txBox="1"/>
          <p:nvPr/>
        </p:nvSpPr>
        <p:spPr>
          <a:xfrm>
            <a:off x="9320033" y="2141999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FA51A5-6BCA-590A-9B90-62D0438C5B8F}"/>
              </a:ext>
            </a:extLst>
          </p:cNvPr>
          <p:cNvSpPr txBox="1"/>
          <p:nvPr/>
        </p:nvSpPr>
        <p:spPr>
          <a:xfrm>
            <a:off x="7665087" y="213471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48" name="Picture 8" descr="Grass vector">
            <a:extLst>
              <a:ext uri="{FF2B5EF4-FFF2-40B4-BE49-F238E27FC236}">
                <a16:creationId xmlns:a16="http://schemas.microsoft.com/office/drawing/2014/main" id="{D49F9B0B-9B51-AE39-B564-F429D9710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7671895" y="2636470"/>
            <a:ext cx="1199752" cy="5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91C2EF6-4A44-4365-D935-312517539585}"/>
              </a:ext>
            </a:extLst>
          </p:cNvPr>
          <p:cNvGrpSpPr/>
          <p:nvPr/>
        </p:nvGrpSpPr>
        <p:grpSpPr>
          <a:xfrm>
            <a:off x="7789329" y="3158937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37ACA93-1D82-D951-3AB4-1254A4370196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BAA676F-A06E-3807-A907-99458353A7EC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F0054821-2543-8CFE-EE7C-DCD0384F8604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DCE44A-80A9-E1FF-2C3F-E8FCA1C6A941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A40B677-2EBD-CEEE-609E-D755996062C9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46C8B5E-CD64-C20F-970E-4E8E0EB401A4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D6B751F7-04E7-5A0D-DD2A-27EEB8C9A16F}"/>
              </a:ext>
            </a:extLst>
          </p:cNvPr>
          <p:cNvSpPr/>
          <p:nvPr/>
        </p:nvSpPr>
        <p:spPr>
          <a:xfrm>
            <a:off x="7725787" y="3203994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D102D38-01E9-251D-4A8E-E385FF71BEBF}"/>
              </a:ext>
            </a:extLst>
          </p:cNvPr>
          <p:cNvGrpSpPr/>
          <p:nvPr/>
        </p:nvGrpSpPr>
        <p:grpSpPr>
          <a:xfrm>
            <a:off x="9537513" y="3121377"/>
            <a:ext cx="781892" cy="3304726"/>
            <a:chOff x="2165073" y="2948747"/>
            <a:chExt cx="919283" cy="1650724"/>
          </a:xfrm>
          <a:solidFill>
            <a:srgbClr val="997700"/>
          </a:solidFill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BE8C947-9505-9641-2F52-DEFA521D81B4}"/>
                </a:ext>
              </a:extLst>
            </p:cNvPr>
            <p:cNvGrpSpPr/>
            <p:nvPr/>
          </p:nvGrpSpPr>
          <p:grpSpPr>
            <a:xfrm>
              <a:off x="2165073" y="2948747"/>
              <a:ext cx="714641" cy="1650724"/>
              <a:chOff x="5656915" y="3659463"/>
              <a:chExt cx="714641" cy="1048891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2FD7FF4-FC1C-CD4F-47D6-1173FAE7A0A8}"/>
                  </a:ext>
                </a:extLst>
              </p:cNvPr>
              <p:cNvSpPr/>
              <p:nvPr/>
            </p:nvSpPr>
            <p:spPr>
              <a:xfrm>
                <a:off x="5656915" y="3668350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583C262-E49F-F196-8E83-EC11ED771507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7568071-E144-77F8-2213-589D09D8498A}"/>
                </a:ext>
              </a:extLst>
            </p:cNvPr>
            <p:cNvSpPr/>
            <p:nvPr/>
          </p:nvSpPr>
          <p:spPr>
            <a:xfrm rot="21410930">
              <a:off x="2843576" y="3142269"/>
              <a:ext cx="240780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A84BBB6-8D74-446F-DE19-CB9DEC75AB09}"/>
              </a:ext>
            </a:extLst>
          </p:cNvPr>
          <p:cNvSpPr txBox="1"/>
          <p:nvPr/>
        </p:nvSpPr>
        <p:spPr>
          <a:xfrm>
            <a:off x="7359133" y="1386504"/>
            <a:ext cx="4168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2 </a:t>
            </a:r>
            <a:r>
              <a:rPr lang="en-US" sz="16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(based on field observations)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De-compacted has higher LAI and deeper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D5828A9-DC84-7ADB-6345-E5C838224018}"/>
              </a:ext>
            </a:extLst>
          </p:cNvPr>
          <p:cNvGrpSpPr/>
          <p:nvPr/>
        </p:nvGrpSpPr>
        <p:grpSpPr>
          <a:xfrm>
            <a:off x="9494833" y="3168562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E9CCB5B-A054-DAA0-3004-B839138617F7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6692358-74CF-2046-695C-1E7E9235B976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7195CB6A-9E33-7920-AEE2-8E250728DA7A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60F0D49-3873-E9BE-F2C2-59A1C3935E4D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5D02555-0E09-EC9D-D37D-8832B8DD8E92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DB2040-5410-E756-362A-CBD34E5A8B8D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CD43E078-594B-8273-28E0-A1237B9D164A}"/>
              </a:ext>
            </a:extLst>
          </p:cNvPr>
          <p:cNvSpPr/>
          <p:nvPr/>
        </p:nvSpPr>
        <p:spPr>
          <a:xfrm rot="300162">
            <a:off x="10207410" y="3143483"/>
            <a:ext cx="280360" cy="3304726"/>
          </a:xfrm>
          <a:custGeom>
            <a:avLst/>
            <a:gdLst>
              <a:gd name="connsiteX0" fmla="*/ 93453 w 164292"/>
              <a:gd name="connsiteY0" fmla="*/ 96637 h 179110"/>
              <a:gd name="connsiteX1" fmla="*/ 65281 w 164292"/>
              <a:gd name="connsiteY1" fmla="*/ 85473 h 179110"/>
              <a:gd name="connsiteX2" fmla="*/ 53470 w 164292"/>
              <a:gd name="connsiteY2" fmla="*/ 68415 h 179110"/>
              <a:gd name="connsiteX3" fmla="*/ 18714 w 164292"/>
              <a:gd name="connsiteY3" fmla="*/ 6994 h 179110"/>
              <a:gd name="connsiteX4" fmla="*/ 9554 w 164292"/>
              <a:gd name="connsiteY4" fmla="*/ 0 h 179110"/>
              <a:gd name="connsiteX5" fmla="*/ 0 w 164292"/>
              <a:gd name="connsiteY5" fmla="*/ 9559 h 179110"/>
              <a:gd name="connsiteX6" fmla="*/ 491 w 164292"/>
              <a:gd name="connsiteY6" fmla="*/ 12579 h 179110"/>
              <a:gd name="connsiteX7" fmla="*/ 37908 w 164292"/>
              <a:gd name="connsiteY7" fmla="*/ 79412 h 179110"/>
              <a:gd name="connsiteX8" fmla="*/ 84509 w 164292"/>
              <a:gd name="connsiteY8" fmla="*/ 171900 h 179110"/>
              <a:gd name="connsiteX9" fmla="*/ 93741 w 164292"/>
              <a:gd name="connsiteY9" fmla="*/ 179111 h 179110"/>
              <a:gd name="connsiteX10" fmla="*/ 98027 w 164292"/>
              <a:gd name="connsiteY10" fmla="*/ 178092 h 179110"/>
              <a:gd name="connsiteX11" fmla="*/ 102857 w 164292"/>
              <a:gd name="connsiteY11" fmla="*/ 166728 h 179110"/>
              <a:gd name="connsiteX12" fmla="*/ 82026 w 164292"/>
              <a:gd name="connsiteY12" fmla="*/ 113091 h 179110"/>
              <a:gd name="connsiteX13" fmla="*/ 88074 w 164292"/>
              <a:gd name="connsiteY13" fmla="*/ 114915 h 179110"/>
              <a:gd name="connsiteX14" fmla="*/ 145716 w 164292"/>
              <a:gd name="connsiteY14" fmla="*/ 163075 h 179110"/>
              <a:gd name="connsiteX15" fmla="*/ 154754 w 164292"/>
              <a:gd name="connsiteY15" fmla="*/ 169591 h 179110"/>
              <a:gd name="connsiteX16" fmla="*/ 164293 w 164292"/>
              <a:gd name="connsiteY16" fmla="*/ 160105 h 179110"/>
              <a:gd name="connsiteX17" fmla="*/ 163679 w 164292"/>
              <a:gd name="connsiteY17" fmla="*/ 156714 h 179110"/>
              <a:gd name="connsiteX18" fmla="*/ 93453 w 164292"/>
              <a:gd name="connsiteY18" fmla="*/ 96637 h 17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292" h="179110">
                <a:moveTo>
                  <a:pt x="93453" y="96637"/>
                </a:moveTo>
                <a:cubicBezTo>
                  <a:pt x="83570" y="94301"/>
                  <a:pt x="74081" y="90540"/>
                  <a:pt x="65281" y="85473"/>
                </a:cubicBezTo>
                <a:cubicBezTo>
                  <a:pt x="61310" y="79567"/>
                  <a:pt x="57334" y="73886"/>
                  <a:pt x="53470" y="68415"/>
                </a:cubicBezTo>
                <a:cubicBezTo>
                  <a:pt x="38889" y="49788"/>
                  <a:pt x="27174" y="29086"/>
                  <a:pt x="18714" y="6994"/>
                </a:cubicBezTo>
                <a:cubicBezTo>
                  <a:pt x="17494" y="2928"/>
                  <a:pt x="13798" y="106"/>
                  <a:pt x="9554" y="0"/>
                </a:cubicBezTo>
                <a:cubicBezTo>
                  <a:pt x="4276" y="2"/>
                  <a:pt x="-2" y="4281"/>
                  <a:pt x="0" y="9559"/>
                </a:cubicBezTo>
                <a:cubicBezTo>
                  <a:pt x="0" y="10585"/>
                  <a:pt x="166" y="11605"/>
                  <a:pt x="491" y="12579"/>
                </a:cubicBezTo>
                <a:cubicBezTo>
                  <a:pt x="9468" y="36641"/>
                  <a:pt x="22087" y="59181"/>
                  <a:pt x="37908" y="79412"/>
                </a:cubicBezTo>
                <a:cubicBezTo>
                  <a:pt x="59520" y="106783"/>
                  <a:pt x="75371" y="138243"/>
                  <a:pt x="84509" y="171900"/>
                </a:cubicBezTo>
                <a:cubicBezTo>
                  <a:pt x="85572" y="176134"/>
                  <a:pt x="89375" y="179105"/>
                  <a:pt x="93741" y="179111"/>
                </a:cubicBezTo>
                <a:cubicBezTo>
                  <a:pt x="95231" y="179116"/>
                  <a:pt x="96700" y="178766"/>
                  <a:pt x="98027" y="178092"/>
                </a:cubicBezTo>
                <a:cubicBezTo>
                  <a:pt x="102068" y="175873"/>
                  <a:pt x="104063" y="171177"/>
                  <a:pt x="102857" y="166728"/>
                </a:cubicBezTo>
                <a:cubicBezTo>
                  <a:pt x="98152" y="148058"/>
                  <a:pt x="91155" y="130043"/>
                  <a:pt x="82026" y="113091"/>
                </a:cubicBezTo>
                <a:cubicBezTo>
                  <a:pt x="84046" y="113708"/>
                  <a:pt x="86067" y="114324"/>
                  <a:pt x="88074" y="114915"/>
                </a:cubicBezTo>
                <a:cubicBezTo>
                  <a:pt x="111791" y="121896"/>
                  <a:pt x="134192" y="128495"/>
                  <a:pt x="145716" y="163075"/>
                </a:cubicBezTo>
                <a:cubicBezTo>
                  <a:pt x="147014" y="166965"/>
                  <a:pt x="150653" y="169589"/>
                  <a:pt x="154754" y="169591"/>
                </a:cubicBezTo>
                <a:cubicBezTo>
                  <a:pt x="160008" y="169606"/>
                  <a:pt x="164279" y="165359"/>
                  <a:pt x="164293" y="160105"/>
                </a:cubicBezTo>
                <a:cubicBezTo>
                  <a:pt x="164297" y="158947"/>
                  <a:pt x="164088" y="157798"/>
                  <a:pt x="163679" y="156714"/>
                </a:cubicBezTo>
                <a:cubicBezTo>
                  <a:pt x="148959" y="112986"/>
                  <a:pt x="118188" y="103925"/>
                  <a:pt x="93453" y="96637"/>
                </a:cubicBezTo>
                <a:close/>
              </a:path>
            </a:pathLst>
          </a:custGeom>
          <a:solidFill>
            <a:srgbClr val="9977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pic>
        <p:nvPicPr>
          <p:cNvPr id="74" name="Picture 8" descr="Grass vector">
            <a:extLst>
              <a:ext uri="{FF2B5EF4-FFF2-40B4-BE49-F238E27FC236}">
                <a16:creationId xmlns:a16="http://schemas.microsoft.com/office/drawing/2014/main" id="{39CB8992-AEEF-9E14-D2DC-98AB7D174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9383728" y="224537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02206A6-D918-E36A-14B2-9797014D1A42}"/>
              </a:ext>
            </a:extLst>
          </p:cNvPr>
          <p:cNvSpPr/>
          <p:nvPr/>
        </p:nvSpPr>
        <p:spPr>
          <a:xfrm>
            <a:off x="9423994" y="4116640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12CA1A-E48B-DDAA-E758-4AA0475856E9}"/>
              </a:ext>
            </a:extLst>
          </p:cNvPr>
          <p:cNvSpPr txBox="1"/>
          <p:nvPr/>
        </p:nvSpPr>
        <p:spPr>
          <a:xfrm>
            <a:off x="3890128" y="5533551"/>
            <a:ext cx="187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(+)</a:t>
            </a:r>
            <a:b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</a:t>
            </a:r>
            <a:r>
              <a:rPr lang="en-US" sz="160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: +38 </a:t>
            </a:r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| Dry</a:t>
            </a:r>
            <a:r>
              <a:rPr lang="en-US" sz="160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: +21</a:t>
            </a:r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)</a:t>
            </a:r>
            <a:endParaRPr lang="en-BE" sz="1600" dirty="0">
              <a:solidFill>
                <a:srgbClr val="00206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73257F-FAA5-482B-F8CE-C1D2BBF27845}"/>
              </a:ext>
            </a:extLst>
          </p:cNvPr>
          <p:cNvSpPr txBox="1"/>
          <p:nvPr/>
        </p:nvSpPr>
        <p:spPr>
          <a:xfrm>
            <a:off x="3755303" y="2180868"/>
            <a:ext cx="2057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–37 | Dry: –24)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4A326-555A-41BC-F61F-47029174DCDB}"/>
              </a:ext>
            </a:extLst>
          </p:cNvPr>
          <p:cNvSpPr txBox="1"/>
          <p:nvPr/>
        </p:nvSpPr>
        <p:spPr>
          <a:xfrm>
            <a:off x="3626251" y="3454973"/>
            <a:ext cx="232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Soil Moisture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at 0–40 cm depth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–24 | Dry: –18)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1EC4A3-4C34-8CD3-0039-F3C61840E062}"/>
              </a:ext>
            </a:extLst>
          </p:cNvPr>
          <p:cNvSpPr txBox="1"/>
          <p:nvPr/>
        </p:nvSpPr>
        <p:spPr>
          <a:xfrm>
            <a:off x="2315218" y="2360870"/>
            <a:ext cx="1417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(=)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059E54-1A57-261C-E984-6A5B8137F52A}"/>
              </a:ext>
            </a:extLst>
          </p:cNvPr>
          <p:cNvSpPr txBox="1"/>
          <p:nvPr/>
        </p:nvSpPr>
        <p:spPr>
          <a:xfrm>
            <a:off x="10427749" y="5505436"/>
            <a:ext cx="187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(±)</a:t>
            </a:r>
            <a:br>
              <a:rPr lang="en-US" sz="1600" b="1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pPr algn="ctr"/>
            <a:r>
              <a:rPr lang="en-US" sz="1600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+7 | Dry: –23)</a:t>
            </a:r>
            <a:endParaRPr lang="en-BE" sz="1600" dirty="0">
              <a:solidFill>
                <a:schemeClr val="accent5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3D32E0-1FA6-2B75-F3A6-81CDD6AED638}"/>
              </a:ext>
            </a:extLst>
          </p:cNvPr>
          <p:cNvSpPr txBox="1"/>
          <p:nvPr/>
        </p:nvSpPr>
        <p:spPr>
          <a:xfrm>
            <a:off x="10302147" y="2173187"/>
            <a:ext cx="2057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–45 | Dry: –32)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D45953-E749-E97B-6E58-10A9E1F5A35C}"/>
              </a:ext>
            </a:extLst>
          </p:cNvPr>
          <p:cNvSpPr txBox="1"/>
          <p:nvPr/>
        </p:nvSpPr>
        <p:spPr>
          <a:xfrm>
            <a:off x="10161161" y="3469892"/>
            <a:ext cx="232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Soil Moisture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at 0–40 cm depth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–22 | Dry: –18)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61E54A-1EAC-6C0C-96E8-705C1363B400}"/>
              </a:ext>
            </a:extLst>
          </p:cNvPr>
          <p:cNvSpPr txBox="1"/>
          <p:nvPr/>
        </p:nvSpPr>
        <p:spPr>
          <a:xfrm>
            <a:off x="8484685" y="2203960"/>
            <a:ext cx="1972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(+)</a:t>
            </a:r>
            <a:b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+36 | Dry: +59)</a:t>
            </a:r>
          </a:p>
          <a:p>
            <a:pPr algn="ctr"/>
            <a:endParaRPr lang="en-US" sz="1600" b="1" dirty="0">
              <a:solidFill>
                <a:srgbClr val="00206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0F44E7-05DA-2C4C-B384-0E021BC3C822}"/>
              </a:ext>
            </a:extLst>
          </p:cNvPr>
          <p:cNvSpPr/>
          <p:nvPr/>
        </p:nvSpPr>
        <p:spPr>
          <a:xfrm>
            <a:off x="898674" y="1405359"/>
            <a:ext cx="5059788" cy="5080605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15702-3D5D-7EC2-747B-64461F9F1075}"/>
              </a:ext>
            </a:extLst>
          </p:cNvPr>
          <p:cNvSpPr txBox="1"/>
          <p:nvPr/>
        </p:nvSpPr>
        <p:spPr>
          <a:xfrm>
            <a:off x="10335363" y="1908958"/>
            <a:ext cx="2057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[mm/yr]</a:t>
            </a:r>
            <a:endParaRPr lang="en-BE" sz="1100" i="1" dirty="0">
              <a:solidFill>
                <a:schemeClr val="bg1">
                  <a:lumMod val="50000"/>
                </a:schemeClr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99AB3-123E-68DA-A7F1-7FBE07364FBE}"/>
              </a:ext>
            </a:extLst>
          </p:cNvPr>
          <p:cNvSpPr txBox="1"/>
          <p:nvPr/>
        </p:nvSpPr>
        <p:spPr>
          <a:xfrm>
            <a:off x="5744586" y="6163035"/>
            <a:ext cx="2109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u="sng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boxplots of </a:t>
            </a:r>
            <a:br>
              <a:rPr lang="en-US" b="1" u="sng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b="1" u="sng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</a:t>
            </a:r>
            <a:r>
              <a:rPr lang="en-US" sz="1800" b="1" u="sng" dirty="0">
                <a:solidFill>
                  <a:srgbClr val="0000FF"/>
                </a:solidFill>
                <a:latin typeface="Assistant" pitchFamily="2" charset="-79"/>
                <a:cs typeface="Assistant" pitchFamily="2" charset="-79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values are here</a:t>
            </a:r>
            <a:endParaRPr lang="en-US" sz="1800" b="1" u="sng" dirty="0">
              <a:solidFill>
                <a:srgbClr val="0000FF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1" name="Title 1">
            <a:hlinkClick r:id="rId9" action="ppaction://hlinksldjump"/>
            <a:extLst>
              <a:ext uri="{FF2B5EF4-FFF2-40B4-BE49-F238E27FC236}">
                <a16:creationId xmlns:a16="http://schemas.microsoft.com/office/drawing/2014/main" id="{A46312ED-96D3-CDBE-3FD5-415C9F8B7664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5" name="Title 1">
            <a:hlinkClick r:id="rId10" action="ppaction://hlinksldjump"/>
            <a:extLst>
              <a:ext uri="{FF2B5EF4-FFF2-40B4-BE49-F238E27FC236}">
                <a16:creationId xmlns:a16="http://schemas.microsoft.com/office/drawing/2014/main" id="{D4080269-6EC0-AD7B-9ACC-42E899232999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6" name="Title 1">
            <a:hlinkClick r:id="rId11" action="ppaction://hlinksldjump"/>
            <a:extLst>
              <a:ext uri="{FF2B5EF4-FFF2-40B4-BE49-F238E27FC236}">
                <a16:creationId xmlns:a16="http://schemas.microsoft.com/office/drawing/2014/main" id="{47607F8E-C58D-C021-0EBF-DCDA54A45ED2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7" name="Title 1">
            <a:hlinkClick r:id="rId12" action="ppaction://hlinksldjump"/>
            <a:extLst>
              <a:ext uri="{FF2B5EF4-FFF2-40B4-BE49-F238E27FC236}">
                <a16:creationId xmlns:a16="http://schemas.microsoft.com/office/drawing/2014/main" id="{157873F0-1668-FA3F-2E46-AB32C191ED23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5BAE7DD7-0CB6-2717-3A3F-F9F03DFC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41</a:t>
            </a:fld>
            <a:endParaRPr lang="en-BE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27048F-258C-F7E8-C53A-0AF0DA4174D5}"/>
              </a:ext>
            </a:extLst>
          </p:cNvPr>
          <p:cNvSpPr txBox="1"/>
          <p:nvPr/>
        </p:nvSpPr>
        <p:spPr>
          <a:xfrm>
            <a:off x="2216321" y="6454139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of Grass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© Shmector.com (n.d.)</a:t>
            </a:r>
            <a:endParaRPr lang="en-BE" sz="12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8237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B7243-7F92-829E-DF37-6406D488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Presenter</a:t>
            </a:r>
            <a:r>
              <a:rPr lang="fr-FR" dirty="0"/>
              <a:t>: Jayson Pinza</a:t>
            </a:r>
            <a:endParaRPr lang="en-B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E8CDB8-30D3-CF22-D31A-4C52A946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values</a:t>
            </a:r>
            <a:endParaRPr lang="en-B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2344EA-6F49-A34D-21F3-494D02136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1529"/>
            <a:ext cx="112299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De-compacted minus Compacted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(+) : De-compacted &gt; Compacted</a:t>
            </a:r>
            <a:br>
              <a:rPr lang="en-US" sz="2400" dirty="0"/>
            </a:br>
            <a:r>
              <a:rPr lang="en-US" sz="2400" dirty="0"/>
              <a:t>(–) : De-compacted &lt; Compacted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18C607-7257-2E0E-A287-1C6792DBB2A2}"/>
              </a:ext>
            </a:extLst>
          </p:cNvPr>
          <p:cNvSpPr/>
          <p:nvPr/>
        </p:nvSpPr>
        <p:spPr>
          <a:xfrm>
            <a:off x="5618427" y="5611812"/>
            <a:ext cx="268023" cy="70008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43D5F4-6A41-6ECC-80FC-E18B43B53733}"/>
              </a:ext>
            </a:extLst>
          </p:cNvPr>
          <p:cNvGrpSpPr>
            <a:grpSpLocks noChangeAspect="1"/>
          </p:cNvGrpSpPr>
          <p:nvPr/>
        </p:nvGrpSpPr>
        <p:grpSpPr>
          <a:xfrm>
            <a:off x="4200525" y="701509"/>
            <a:ext cx="6861175" cy="6035964"/>
            <a:chOff x="4581045" y="355262"/>
            <a:chExt cx="7184241" cy="63201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FCF764-4C06-9B78-E9B7-41B1F06FC2DF}"/>
                </a:ext>
              </a:extLst>
            </p:cNvPr>
            <p:cNvGrpSpPr/>
            <p:nvPr/>
          </p:nvGrpSpPr>
          <p:grpSpPr>
            <a:xfrm>
              <a:off x="4581045" y="355262"/>
              <a:ext cx="7184241" cy="6320175"/>
              <a:chOff x="4339117" y="440678"/>
              <a:chExt cx="7184241" cy="632017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F0213B8-5207-7EF6-A401-CC379CEF9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106"/>
              <a:stretch/>
            </p:blipFill>
            <p:spPr>
              <a:xfrm>
                <a:off x="5786649" y="466724"/>
                <a:ext cx="5205202" cy="629412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E03514-D796-CC69-5C4D-F5463BB91E21}"/>
                  </a:ext>
                </a:extLst>
              </p:cNvPr>
              <p:cNvSpPr txBox="1"/>
              <p:nvPr/>
            </p:nvSpPr>
            <p:spPr>
              <a:xfrm>
                <a:off x="4748960" y="462331"/>
                <a:ext cx="2644958" cy="649188"/>
              </a:xfrm>
              <a:prstGeom prst="flowChartTerminator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424651"/>
                    </a:solidFill>
                    <a:latin typeface="Arial" panose="020B0604020202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Transpiration </a:t>
                </a:r>
              </a:p>
              <a:p>
                <a:r>
                  <a:rPr lang="en-US" sz="1200" dirty="0">
                    <a:solidFill>
                      <a:srgbClr val="424651"/>
                    </a:solidFill>
                    <a:latin typeface="Arial" panose="020B0604020202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[mm]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90345-E32F-1653-B870-76DD534E8CB2}"/>
                  </a:ext>
                </a:extLst>
              </p:cNvPr>
              <p:cNvSpPr txBox="1"/>
              <p:nvPr/>
            </p:nvSpPr>
            <p:spPr>
              <a:xfrm>
                <a:off x="4783171" y="1943541"/>
                <a:ext cx="2644958" cy="649188"/>
              </a:xfrm>
              <a:prstGeom prst="flowChartTerminator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424651"/>
                    </a:solidFill>
                    <a:latin typeface="Arial" panose="020B0604020202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Evaporation </a:t>
                </a:r>
              </a:p>
              <a:p>
                <a:r>
                  <a:rPr lang="en-US" sz="1200" dirty="0">
                    <a:solidFill>
                      <a:srgbClr val="424651"/>
                    </a:solidFill>
                    <a:latin typeface="Arial" panose="020B0604020202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[mm]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8E84A3-837C-B3CF-616A-42CA274EB872}"/>
                  </a:ext>
                </a:extLst>
              </p:cNvPr>
              <p:cNvSpPr txBox="1"/>
              <p:nvPr/>
            </p:nvSpPr>
            <p:spPr>
              <a:xfrm>
                <a:off x="4339117" y="3444324"/>
                <a:ext cx="1857375" cy="1168539"/>
              </a:xfrm>
              <a:prstGeom prst="flowChartTerminator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424651"/>
                    </a:solidFill>
                    <a:latin typeface="Arial" panose="020B0604020202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Stored Soil</a:t>
                </a:r>
              </a:p>
              <a:p>
                <a:pPr algn="ctr"/>
                <a:r>
                  <a:rPr lang="en-US" sz="1200" dirty="0">
                    <a:solidFill>
                      <a:srgbClr val="424651"/>
                    </a:solidFill>
                    <a:latin typeface="Arial" panose="020B0604020202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Moisture</a:t>
                </a:r>
              </a:p>
              <a:p>
                <a:pPr algn="ctr"/>
                <a:r>
                  <a:rPr lang="en-US" sz="1200" dirty="0">
                    <a:solidFill>
                      <a:srgbClr val="424651"/>
                    </a:solidFill>
                    <a:latin typeface="Arial" panose="020B0604020202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(0–40 cm depth) </a:t>
                </a:r>
              </a:p>
              <a:p>
                <a:pPr algn="ctr"/>
                <a:r>
                  <a:rPr lang="en-US" sz="1200" dirty="0">
                    <a:solidFill>
                      <a:srgbClr val="424651"/>
                    </a:solidFill>
                    <a:latin typeface="Arial" panose="020B0604020202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[mm]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39C7F3-225F-33D9-372D-E42AD6B1E237}"/>
                  </a:ext>
                </a:extLst>
              </p:cNvPr>
              <p:cNvSpPr txBox="1"/>
              <p:nvPr/>
            </p:nvSpPr>
            <p:spPr>
              <a:xfrm>
                <a:off x="6014414" y="450204"/>
                <a:ext cx="2457450" cy="4154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2465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u="sng" dirty="0">
                    <a:solidFill>
                      <a:srgbClr val="42465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Approach 1: </a:t>
                </a:r>
                <a:br>
                  <a:rPr lang="en-US" sz="1000" u="sng" dirty="0">
                    <a:solidFill>
                      <a:srgbClr val="42465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000" u="sng" dirty="0">
                    <a:solidFill>
                      <a:srgbClr val="42465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Same High LAI, Same Shallow Roots</a:t>
                </a:r>
                <a:endParaRPr lang="en-BE" sz="1000" u="sng" dirty="0">
                  <a:solidFill>
                    <a:srgbClr val="42465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9F95930-902F-71B7-CDB2-567F4664524F}"/>
                  </a:ext>
                </a:extLst>
              </p:cNvPr>
              <p:cNvSpPr txBox="1"/>
              <p:nvPr/>
            </p:nvSpPr>
            <p:spPr>
              <a:xfrm>
                <a:off x="8517386" y="440678"/>
                <a:ext cx="3005972" cy="4154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2465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u="sng" dirty="0">
                    <a:solidFill>
                      <a:srgbClr val="42465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Approach 2 </a:t>
                </a:r>
                <a:r>
                  <a:rPr lang="en-US" sz="1000" u="sng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  <a:hlinkClick r:id="rId3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(based on field observations)</a:t>
                </a:r>
                <a:br>
                  <a:rPr lang="en-US" sz="1000" u="sng" dirty="0">
                    <a:solidFill>
                      <a:srgbClr val="42465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000" u="sng" dirty="0">
                    <a:solidFill>
                      <a:srgbClr val="42465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De-compacted has higher LAI and deeper roots</a:t>
                </a:r>
                <a:endParaRPr lang="en-BE" sz="1000" u="sng" dirty="0">
                  <a:solidFill>
                    <a:srgbClr val="42465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17AE69-A52A-E3CB-D502-379D9B3D55C3}"/>
                  </a:ext>
                </a:extLst>
              </p:cNvPr>
              <p:cNvSpPr txBox="1"/>
              <p:nvPr/>
            </p:nvSpPr>
            <p:spPr>
              <a:xfrm>
                <a:off x="4741635" y="5024991"/>
                <a:ext cx="1394453" cy="908864"/>
              </a:xfrm>
              <a:prstGeom prst="flowChartTerminator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424651"/>
                    </a:solidFill>
                    <a:latin typeface="Arial" panose="020B0604020202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Deep Percolation</a:t>
                </a:r>
              </a:p>
              <a:p>
                <a:pPr algn="ctr"/>
                <a:r>
                  <a:rPr lang="en-US" sz="1200" dirty="0">
                    <a:solidFill>
                      <a:srgbClr val="424651"/>
                    </a:solidFill>
                    <a:latin typeface="Arial" panose="020B0604020202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[mm]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35131F-9F67-A120-DE33-5C5AAD362758}"/>
                </a:ext>
              </a:extLst>
            </p:cNvPr>
            <p:cNvSpPr/>
            <p:nvPr/>
          </p:nvSpPr>
          <p:spPr>
            <a:xfrm>
              <a:off x="5851415" y="802101"/>
              <a:ext cx="268023" cy="7000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F44C56-0187-5F70-BC33-857A4144FAF4}"/>
                </a:ext>
              </a:extLst>
            </p:cNvPr>
            <p:cNvSpPr/>
            <p:nvPr/>
          </p:nvSpPr>
          <p:spPr>
            <a:xfrm>
              <a:off x="5886450" y="5540971"/>
              <a:ext cx="268023" cy="7000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26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CDFBFC38-E8C3-1CA7-57DD-E00B27B6FE45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7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08BA64EE-958E-5A25-0EB6-3A5105F43FAD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8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C9522563-34CE-39CA-A6E5-03D4548FDADF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9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5D487A8F-6A0C-6DDA-C6C9-78063321BEE1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D2B3B17C-95BB-FF19-EC07-0471E293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42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08667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D78240-593D-DF32-EE3C-67EFEE09A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717FB52A-CA48-3A50-C47F-7F5941478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4407" r="-13" b="-468"/>
          <a:stretch/>
        </p:blipFill>
        <p:spPr>
          <a:xfrm>
            <a:off x="0" y="0"/>
            <a:ext cx="12192000" cy="6994525"/>
          </a:xfrm>
          <a:prstGeom prst="rect">
            <a:avLst/>
          </a:prstGeom>
        </p:spPr>
      </p:pic>
      <p:sp>
        <p:nvSpPr>
          <p:cNvPr id="34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B0D20EA5-DF5F-5275-5DE3-1FAF59D6486A}"/>
              </a:ext>
            </a:extLst>
          </p:cNvPr>
          <p:cNvSpPr txBox="1">
            <a:spLocks/>
          </p:cNvSpPr>
          <p:nvPr/>
        </p:nvSpPr>
        <p:spPr>
          <a:xfrm>
            <a:off x="1280163" y="3624764"/>
            <a:ext cx="4345936" cy="601457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</a:p>
        </p:txBody>
      </p:sp>
      <p:sp>
        <p:nvSpPr>
          <p:cNvPr id="7" name="Title 1">
            <a:hlinkClick r:id="rId6" action="ppaction://hlinksldjump"/>
            <a:extLst>
              <a:ext uri="{FF2B5EF4-FFF2-40B4-BE49-F238E27FC236}">
                <a16:creationId xmlns:a16="http://schemas.microsoft.com/office/drawing/2014/main" id="{CB939845-2525-283D-0B4F-3FFFD2E92CFF}"/>
              </a:ext>
            </a:extLst>
          </p:cNvPr>
          <p:cNvSpPr txBox="1">
            <a:spLocks/>
          </p:cNvSpPr>
          <p:nvPr/>
        </p:nvSpPr>
        <p:spPr>
          <a:xfrm>
            <a:off x="1280165" y="2668003"/>
            <a:ext cx="4345936" cy="601457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3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76CDE905-06AE-9941-4097-F50810DA9CDD}"/>
              </a:ext>
            </a:extLst>
          </p:cNvPr>
          <p:cNvSpPr txBox="1">
            <a:spLocks/>
          </p:cNvSpPr>
          <p:nvPr/>
        </p:nvSpPr>
        <p:spPr>
          <a:xfrm>
            <a:off x="1283465" y="4581525"/>
            <a:ext cx="2796410" cy="648561"/>
          </a:xfrm>
          <a:prstGeom prst="rect">
            <a:avLst/>
          </a:prstGeom>
          <a:solidFill>
            <a:srgbClr val="F7F056"/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rgbClr val="FFFF00">
                <a:alpha val="60000"/>
              </a:srgbClr>
            </a:glow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32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8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49D0771D-DAB4-D86A-0707-3CE31F84C9FE}"/>
              </a:ext>
            </a:extLst>
          </p:cNvPr>
          <p:cNvSpPr txBox="1">
            <a:spLocks/>
          </p:cNvSpPr>
          <p:nvPr/>
        </p:nvSpPr>
        <p:spPr>
          <a:xfrm>
            <a:off x="1283464" y="1643920"/>
            <a:ext cx="2996436" cy="64856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3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D48004-209F-3F30-F88F-D289EE5C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DD043F-148A-AC2A-1932-EAF03A541E1C}"/>
              </a:ext>
            </a:extLst>
          </p:cNvPr>
          <p:cNvSpPr txBox="1"/>
          <p:nvPr/>
        </p:nvSpPr>
        <p:spPr>
          <a:xfrm>
            <a:off x="8768749" y="6526537"/>
            <a:ext cx="3443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© US Department of Agriculture (n.d.)</a:t>
            </a:r>
            <a:endParaRPr lang="en-BE" sz="14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5959A-CFBA-47AD-5C47-B15EAA72E855}"/>
              </a:ext>
            </a:extLst>
          </p:cNvPr>
          <p:cNvSpPr txBox="1">
            <a:spLocks/>
          </p:cNvSpPr>
          <p:nvPr/>
        </p:nvSpPr>
        <p:spPr>
          <a:xfrm>
            <a:off x="3048" y="0"/>
            <a:ext cx="12188952" cy="348670"/>
          </a:xfrm>
          <a:prstGeom prst="rect">
            <a:avLst/>
          </a:prstGeom>
          <a:gradFill>
            <a:gsLst>
              <a:gs pos="0">
                <a:srgbClr val="6699CC"/>
              </a:gs>
              <a:gs pos="100000">
                <a:srgbClr val="AAAA00"/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Hydrological impacts of compacted sandy subsoils &amp; soil water flow simulations (importance of vegetation parameterization)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FDCAE-CCAD-57D2-987E-0A9BADCF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6106-9CE0-4D5E-B168-183CC55F7C5F}" type="slidenum">
              <a:rPr lang="en-BE" smtClean="0"/>
              <a:t>43</a:t>
            </a:fld>
            <a:endParaRPr lang="en-B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AB6F98-8FF0-09BF-7ADF-220BBB2273BE}"/>
              </a:ext>
            </a:extLst>
          </p:cNvPr>
          <p:cNvSpPr txBox="1">
            <a:spLocks/>
          </p:cNvSpPr>
          <p:nvPr/>
        </p:nvSpPr>
        <p:spPr>
          <a:xfrm>
            <a:off x="1989867" y="707995"/>
            <a:ext cx="8420958" cy="75827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 algn="l"/>
            <a:r>
              <a:rPr lang="en-US" sz="24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Click next to proceed. </a:t>
            </a:r>
          </a:p>
          <a:p>
            <a:pPr algn="l"/>
            <a:r>
              <a:rPr lang="en-US" sz="24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Otherwise, either click home or the inactive box for other sections </a:t>
            </a:r>
            <a:endParaRPr lang="en-BE" sz="2400" b="0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D53C6D1-803B-17EC-64E9-EDB89F0E9804}"/>
              </a:ext>
            </a:extLst>
          </p:cNvPr>
          <p:cNvSpPr/>
          <p:nvPr/>
        </p:nvSpPr>
        <p:spPr>
          <a:xfrm>
            <a:off x="457200" y="339180"/>
            <a:ext cx="475635" cy="454493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4" name="Action Button: Go Back or Previous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AB7E53-DA85-0162-D83D-CF109DE493B5}"/>
              </a:ext>
            </a:extLst>
          </p:cNvPr>
          <p:cNvSpPr/>
          <p:nvPr/>
        </p:nvSpPr>
        <p:spPr>
          <a:xfrm>
            <a:off x="0" y="339180"/>
            <a:ext cx="475635" cy="45449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Action Button: Go Home 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2F67693D-AAAC-5B58-12C3-E52D65639B5E}"/>
              </a:ext>
            </a:extLst>
          </p:cNvPr>
          <p:cNvSpPr/>
          <p:nvPr/>
        </p:nvSpPr>
        <p:spPr>
          <a:xfrm>
            <a:off x="1380091" y="339179"/>
            <a:ext cx="475635" cy="454493"/>
          </a:xfrm>
          <a:prstGeom prst="actionButtonHo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Action Button: Return 7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E8A3B074-0314-5E15-340E-F724E68066A5}"/>
              </a:ext>
            </a:extLst>
          </p:cNvPr>
          <p:cNvSpPr/>
          <p:nvPr/>
        </p:nvSpPr>
        <p:spPr>
          <a:xfrm rot="16200000">
            <a:off x="927693" y="334378"/>
            <a:ext cx="454493" cy="464096"/>
          </a:xfrm>
          <a:prstGeom prst="actionButtonRetur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20630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299B8-B81C-3975-CCD1-68167DED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FED80A86-A790-04B5-BE47-8701FCAC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50994" y="673120"/>
            <a:ext cx="16061166" cy="584775"/>
          </a:xfrm>
        </p:spPr>
        <p:txBody>
          <a:bodyPr>
            <a:noAutofit/>
          </a:bodyPr>
          <a:lstStyle/>
          <a:p>
            <a:pPr algn="ctr"/>
            <a:r>
              <a:rPr lang="en-US" sz="2300" dirty="0"/>
              <a:t>Outcomes on hydrological variables are different! Thus, vegetation parameterization matters a lot!</a:t>
            </a:r>
            <a:endParaRPr lang="en-BE" sz="23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E6B924-F1C7-2972-FD3F-59F47734049E}"/>
              </a:ext>
            </a:extLst>
          </p:cNvPr>
          <p:cNvSpPr/>
          <p:nvPr/>
        </p:nvSpPr>
        <p:spPr>
          <a:xfrm>
            <a:off x="3374821" y="1946355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6B553-CECC-0734-44D3-C579F8143042}"/>
              </a:ext>
            </a:extLst>
          </p:cNvPr>
          <p:cNvSpPr/>
          <p:nvPr/>
        </p:nvSpPr>
        <p:spPr>
          <a:xfrm>
            <a:off x="898674" y="1845490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88107E3-B3CB-E0BC-D1E8-F748D423E2AA}"/>
              </a:ext>
            </a:extLst>
          </p:cNvPr>
          <p:cNvSpPr/>
          <p:nvPr/>
        </p:nvSpPr>
        <p:spPr>
          <a:xfrm>
            <a:off x="1211050" y="3105598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F6B537B-933D-0C16-59FA-837D7E7F68F8}"/>
              </a:ext>
            </a:extLst>
          </p:cNvPr>
          <p:cNvSpPr/>
          <p:nvPr/>
        </p:nvSpPr>
        <p:spPr>
          <a:xfrm>
            <a:off x="1220078" y="4397311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1A5DF6A-8AD7-FBA3-A607-6F3E7175EA67}"/>
              </a:ext>
            </a:extLst>
          </p:cNvPr>
          <p:cNvSpPr/>
          <p:nvPr/>
        </p:nvSpPr>
        <p:spPr>
          <a:xfrm>
            <a:off x="2922799" y="3097415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50A1FF3-54B1-FEB8-E131-39C88BAD0524}"/>
              </a:ext>
            </a:extLst>
          </p:cNvPr>
          <p:cNvSpPr/>
          <p:nvPr/>
        </p:nvSpPr>
        <p:spPr>
          <a:xfrm>
            <a:off x="1220078" y="4896696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478D65-EAE9-BC8B-BD8C-8214E337E5E8}"/>
              </a:ext>
            </a:extLst>
          </p:cNvPr>
          <p:cNvSpPr txBox="1"/>
          <p:nvPr/>
        </p:nvSpPr>
        <p:spPr>
          <a:xfrm>
            <a:off x="2772444" y="2143214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3C32B5-077A-132D-9CB2-B157A96CFD08}"/>
              </a:ext>
            </a:extLst>
          </p:cNvPr>
          <p:cNvSpPr txBox="1"/>
          <p:nvPr/>
        </p:nvSpPr>
        <p:spPr>
          <a:xfrm>
            <a:off x="1106721" y="213116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4FC0FF-C7B5-7937-F510-D50B37488AF1}"/>
              </a:ext>
            </a:extLst>
          </p:cNvPr>
          <p:cNvSpPr txBox="1"/>
          <p:nvPr/>
        </p:nvSpPr>
        <p:spPr>
          <a:xfrm>
            <a:off x="8528589" y="6449417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of Grass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© Shmector.com (n.d.)</a:t>
            </a:r>
            <a:endParaRPr lang="en-BE" sz="12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056" name="Picture 8" descr="Grass vector">
            <a:extLst>
              <a:ext uri="{FF2B5EF4-FFF2-40B4-BE49-F238E27FC236}">
                <a16:creationId xmlns:a16="http://schemas.microsoft.com/office/drawing/2014/main" id="{F718D727-FD76-2C0E-0CD4-4AB0720BC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2840556" y="2225917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Grass vector">
            <a:extLst>
              <a:ext uri="{FF2B5EF4-FFF2-40B4-BE49-F238E27FC236}">
                <a16:creationId xmlns:a16="http://schemas.microsoft.com/office/drawing/2014/main" id="{7CF05DD9-4D9A-566F-732D-405D4DA70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1151497" y="223225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F372AA5-45D7-C933-BD98-C93525B93430}"/>
              </a:ext>
            </a:extLst>
          </p:cNvPr>
          <p:cNvGrpSpPr/>
          <p:nvPr/>
        </p:nvGrpSpPr>
        <p:grpSpPr>
          <a:xfrm>
            <a:off x="1268931" y="311515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1C84742-15D0-F1B8-65C1-E6F6D23392E3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89A6A4AB-54A5-C283-E5AB-E8C9BFA17C90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5634B5F-4572-7263-1731-6CDD81E57F49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400D851C-1097-385C-530E-30D5073AADD2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CE4203B-9AA9-6A29-E8FA-06E7BC68F2EF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F98D14C-2077-E09C-7030-754500AC483F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CDD6A56-B721-C20C-845C-5A71D34A5AF1}"/>
              </a:ext>
            </a:extLst>
          </p:cNvPr>
          <p:cNvSpPr/>
          <p:nvPr/>
        </p:nvSpPr>
        <p:spPr>
          <a:xfrm>
            <a:off x="1205389" y="3160215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0D09FDE-C9E4-4C3D-97CD-BA65AA122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90" y="6485964"/>
            <a:ext cx="2209801" cy="365125"/>
          </a:xfrm>
        </p:spPr>
        <p:txBody>
          <a:bodyPr/>
          <a:lstStyle/>
          <a:p>
            <a:r>
              <a:rPr lang="fr-FR" dirty="0" err="1"/>
              <a:t>Presenter</a:t>
            </a:r>
            <a:r>
              <a:rPr lang="fr-FR" dirty="0"/>
              <a:t>: Jayson Pinza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24B57A-9193-E916-2645-A355F4CF04F8}"/>
              </a:ext>
            </a:extLst>
          </p:cNvPr>
          <p:cNvSpPr txBox="1"/>
          <p:nvPr/>
        </p:nvSpPr>
        <p:spPr>
          <a:xfrm>
            <a:off x="1004526" y="1405359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1: 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Same High LAI, Same Shallow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AE1073-463D-5C3B-ACA0-0E6125681D01}"/>
              </a:ext>
            </a:extLst>
          </p:cNvPr>
          <p:cNvGrpSpPr/>
          <p:nvPr/>
        </p:nvGrpSpPr>
        <p:grpSpPr>
          <a:xfrm>
            <a:off x="2981265" y="307759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F28EE51-A9E9-D3AB-5C23-1305B55E2ADD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4948147-D718-1817-5E1F-08883F565F30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31B6424-E3B0-9D34-DD91-6E0D0705E750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503D50C-6FB0-D9E3-110A-107913EDBBFB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805D909-93D7-232B-B411-6D6014FB0262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D99118-C246-1DE3-F76F-2D2CFAD3AA28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6EFE7EA-69EF-6825-57BC-E9550C9A6591}"/>
              </a:ext>
            </a:extLst>
          </p:cNvPr>
          <p:cNvSpPr/>
          <p:nvPr/>
        </p:nvSpPr>
        <p:spPr>
          <a:xfrm>
            <a:off x="9895219" y="1990134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0A84F3-8CE6-DD39-6D1D-93AA5F123212}"/>
              </a:ext>
            </a:extLst>
          </p:cNvPr>
          <p:cNvSpPr/>
          <p:nvPr/>
        </p:nvSpPr>
        <p:spPr>
          <a:xfrm>
            <a:off x="7419072" y="1889269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1CF642-5758-538A-97CE-A30D1A5069F8}"/>
              </a:ext>
            </a:extLst>
          </p:cNvPr>
          <p:cNvSpPr/>
          <p:nvPr/>
        </p:nvSpPr>
        <p:spPr>
          <a:xfrm>
            <a:off x="7731448" y="3149377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D076BD-2737-7F94-597B-D76D2F67B607}"/>
              </a:ext>
            </a:extLst>
          </p:cNvPr>
          <p:cNvSpPr/>
          <p:nvPr/>
        </p:nvSpPr>
        <p:spPr>
          <a:xfrm>
            <a:off x="7740476" y="4441090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AAE89B-8497-2A9A-A4A0-1D4FE6FC3E8F}"/>
              </a:ext>
            </a:extLst>
          </p:cNvPr>
          <p:cNvSpPr/>
          <p:nvPr/>
        </p:nvSpPr>
        <p:spPr>
          <a:xfrm>
            <a:off x="9443197" y="3141194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CA3543-9CB7-488C-8B21-F75382CE3892}"/>
              </a:ext>
            </a:extLst>
          </p:cNvPr>
          <p:cNvSpPr/>
          <p:nvPr/>
        </p:nvSpPr>
        <p:spPr>
          <a:xfrm>
            <a:off x="7740476" y="4940475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AE58E2-AEA5-F2F4-366C-2D41631F0310}"/>
              </a:ext>
            </a:extLst>
          </p:cNvPr>
          <p:cNvSpPr txBox="1"/>
          <p:nvPr/>
        </p:nvSpPr>
        <p:spPr>
          <a:xfrm>
            <a:off x="9320033" y="2141999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9D7751-2636-ABE1-0DAA-1F06E91BDC3C}"/>
              </a:ext>
            </a:extLst>
          </p:cNvPr>
          <p:cNvSpPr txBox="1"/>
          <p:nvPr/>
        </p:nvSpPr>
        <p:spPr>
          <a:xfrm>
            <a:off x="7665087" y="213471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48" name="Picture 8" descr="Grass vector">
            <a:extLst>
              <a:ext uri="{FF2B5EF4-FFF2-40B4-BE49-F238E27FC236}">
                <a16:creationId xmlns:a16="http://schemas.microsoft.com/office/drawing/2014/main" id="{410C54BB-4BA0-0844-6F8B-F12BFF613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7671895" y="2636470"/>
            <a:ext cx="1199752" cy="5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FC31F71-95B3-B534-1C96-F69A65C505B8}"/>
              </a:ext>
            </a:extLst>
          </p:cNvPr>
          <p:cNvGrpSpPr/>
          <p:nvPr/>
        </p:nvGrpSpPr>
        <p:grpSpPr>
          <a:xfrm>
            <a:off x="7789329" y="3158937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9864CBA-2E46-F367-FA88-CBB74E394A4E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2066C2A-BE61-EFA6-4B8A-7D75057F082C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6057142-5288-FC8B-0076-555F718DA0C0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3CE789E-DBEE-1585-B772-78DBE3A885E6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6BBE649-E38B-EE90-45BD-E8B13FEA2483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0B3B4F2-3678-AA14-A250-3C196523E4FC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D430E6A8-431F-D93F-B20A-E04FBFC8D365}"/>
              </a:ext>
            </a:extLst>
          </p:cNvPr>
          <p:cNvSpPr/>
          <p:nvPr/>
        </p:nvSpPr>
        <p:spPr>
          <a:xfrm>
            <a:off x="7725787" y="3203994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3CBE7C0-16B5-8BDD-3CAD-37E5923C9612}"/>
              </a:ext>
            </a:extLst>
          </p:cNvPr>
          <p:cNvGrpSpPr/>
          <p:nvPr/>
        </p:nvGrpSpPr>
        <p:grpSpPr>
          <a:xfrm>
            <a:off x="9537513" y="3121377"/>
            <a:ext cx="781892" cy="3304726"/>
            <a:chOff x="2165073" y="2948747"/>
            <a:chExt cx="919283" cy="1650724"/>
          </a:xfrm>
          <a:solidFill>
            <a:srgbClr val="997700"/>
          </a:solidFill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55CB8C7-6078-1DEF-4D24-DE1116BD1AF2}"/>
                </a:ext>
              </a:extLst>
            </p:cNvPr>
            <p:cNvGrpSpPr/>
            <p:nvPr/>
          </p:nvGrpSpPr>
          <p:grpSpPr>
            <a:xfrm>
              <a:off x="2165073" y="2948747"/>
              <a:ext cx="714641" cy="1650724"/>
              <a:chOff x="5656915" y="3659463"/>
              <a:chExt cx="714641" cy="1048891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49AF837-6E4E-85E3-7C1A-18F500DA5C88}"/>
                  </a:ext>
                </a:extLst>
              </p:cNvPr>
              <p:cNvSpPr/>
              <p:nvPr/>
            </p:nvSpPr>
            <p:spPr>
              <a:xfrm>
                <a:off x="5656915" y="3668350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ADCFFA0-FD40-1C9E-A2C5-7075F219E38C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745676D-6DD8-E274-FB3F-85E09CF8D5CC}"/>
                </a:ext>
              </a:extLst>
            </p:cNvPr>
            <p:cNvSpPr/>
            <p:nvPr/>
          </p:nvSpPr>
          <p:spPr>
            <a:xfrm rot="21410930">
              <a:off x="2843576" y="3142269"/>
              <a:ext cx="240780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301499E-AA06-537F-32BB-06E394FCF674}"/>
              </a:ext>
            </a:extLst>
          </p:cNvPr>
          <p:cNvSpPr txBox="1"/>
          <p:nvPr/>
        </p:nvSpPr>
        <p:spPr>
          <a:xfrm>
            <a:off x="7543478" y="1386504"/>
            <a:ext cx="3799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2 (based on field observations)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De-compacted has more LAI, deeper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BE0DAC6-C28F-350A-8D57-1975E203A5C5}"/>
              </a:ext>
            </a:extLst>
          </p:cNvPr>
          <p:cNvGrpSpPr/>
          <p:nvPr/>
        </p:nvGrpSpPr>
        <p:grpSpPr>
          <a:xfrm>
            <a:off x="9494833" y="3168562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6F314C2-25FD-A8CB-6F29-776A8370548F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A4CA6CD-A1F1-C057-5B1A-D10B97F82D83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C58A721-64E3-E8C1-B757-BE7A67A20F2C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01CECED-429A-4607-E6E8-6F0983B3CB1C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C5983CC-119E-5A0F-9234-B775D26B78E4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574DAD-FEE8-E542-0B0B-5A590FD159B2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073EA1B-FFA5-FAE4-1959-BF3C6084F7CE}"/>
              </a:ext>
            </a:extLst>
          </p:cNvPr>
          <p:cNvSpPr/>
          <p:nvPr/>
        </p:nvSpPr>
        <p:spPr>
          <a:xfrm rot="300162">
            <a:off x="10207410" y="3143483"/>
            <a:ext cx="280360" cy="3304726"/>
          </a:xfrm>
          <a:custGeom>
            <a:avLst/>
            <a:gdLst>
              <a:gd name="connsiteX0" fmla="*/ 93453 w 164292"/>
              <a:gd name="connsiteY0" fmla="*/ 96637 h 179110"/>
              <a:gd name="connsiteX1" fmla="*/ 65281 w 164292"/>
              <a:gd name="connsiteY1" fmla="*/ 85473 h 179110"/>
              <a:gd name="connsiteX2" fmla="*/ 53470 w 164292"/>
              <a:gd name="connsiteY2" fmla="*/ 68415 h 179110"/>
              <a:gd name="connsiteX3" fmla="*/ 18714 w 164292"/>
              <a:gd name="connsiteY3" fmla="*/ 6994 h 179110"/>
              <a:gd name="connsiteX4" fmla="*/ 9554 w 164292"/>
              <a:gd name="connsiteY4" fmla="*/ 0 h 179110"/>
              <a:gd name="connsiteX5" fmla="*/ 0 w 164292"/>
              <a:gd name="connsiteY5" fmla="*/ 9559 h 179110"/>
              <a:gd name="connsiteX6" fmla="*/ 491 w 164292"/>
              <a:gd name="connsiteY6" fmla="*/ 12579 h 179110"/>
              <a:gd name="connsiteX7" fmla="*/ 37908 w 164292"/>
              <a:gd name="connsiteY7" fmla="*/ 79412 h 179110"/>
              <a:gd name="connsiteX8" fmla="*/ 84509 w 164292"/>
              <a:gd name="connsiteY8" fmla="*/ 171900 h 179110"/>
              <a:gd name="connsiteX9" fmla="*/ 93741 w 164292"/>
              <a:gd name="connsiteY9" fmla="*/ 179111 h 179110"/>
              <a:gd name="connsiteX10" fmla="*/ 98027 w 164292"/>
              <a:gd name="connsiteY10" fmla="*/ 178092 h 179110"/>
              <a:gd name="connsiteX11" fmla="*/ 102857 w 164292"/>
              <a:gd name="connsiteY11" fmla="*/ 166728 h 179110"/>
              <a:gd name="connsiteX12" fmla="*/ 82026 w 164292"/>
              <a:gd name="connsiteY12" fmla="*/ 113091 h 179110"/>
              <a:gd name="connsiteX13" fmla="*/ 88074 w 164292"/>
              <a:gd name="connsiteY13" fmla="*/ 114915 h 179110"/>
              <a:gd name="connsiteX14" fmla="*/ 145716 w 164292"/>
              <a:gd name="connsiteY14" fmla="*/ 163075 h 179110"/>
              <a:gd name="connsiteX15" fmla="*/ 154754 w 164292"/>
              <a:gd name="connsiteY15" fmla="*/ 169591 h 179110"/>
              <a:gd name="connsiteX16" fmla="*/ 164293 w 164292"/>
              <a:gd name="connsiteY16" fmla="*/ 160105 h 179110"/>
              <a:gd name="connsiteX17" fmla="*/ 163679 w 164292"/>
              <a:gd name="connsiteY17" fmla="*/ 156714 h 179110"/>
              <a:gd name="connsiteX18" fmla="*/ 93453 w 164292"/>
              <a:gd name="connsiteY18" fmla="*/ 96637 h 17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292" h="179110">
                <a:moveTo>
                  <a:pt x="93453" y="96637"/>
                </a:moveTo>
                <a:cubicBezTo>
                  <a:pt x="83570" y="94301"/>
                  <a:pt x="74081" y="90540"/>
                  <a:pt x="65281" y="85473"/>
                </a:cubicBezTo>
                <a:cubicBezTo>
                  <a:pt x="61310" y="79567"/>
                  <a:pt x="57334" y="73886"/>
                  <a:pt x="53470" y="68415"/>
                </a:cubicBezTo>
                <a:cubicBezTo>
                  <a:pt x="38889" y="49788"/>
                  <a:pt x="27174" y="29086"/>
                  <a:pt x="18714" y="6994"/>
                </a:cubicBezTo>
                <a:cubicBezTo>
                  <a:pt x="17494" y="2928"/>
                  <a:pt x="13798" y="106"/>
                  <a:pt x="9554" y="0"/>
                </a:cubicBezTo>
                <a:cubicBezTo>
                  <a:pt x="4276" y="2"/>
                  <a:pt x="-2" y="4281"/>
                  <a:pt x="0" y="9559"/>
                </a:cubicBezTo>
                <a:cubicBezTo>
                  <a:pt x="0" y="10585"/>
                  <a:pt x="166" y="11605"/>
                  <a:pt x="491" y="12579"/>
                </a:cubicBezTo>
                <a:cubicBezTo>
                  <a:pt x="9468" y="36641"/>
                  <a:pt x="22087" y="59181"/>
                  <a:pt x="37908" y="79412"/>
                </a:cubicBezTo>
                <a:cubicBezTo>
                  <a:pt x="59520" y="106783"/>
                  <a:pt x="75371" y="138243"/>
                  <a:pt x="84509" y="171900"/>
                </a:cubicBezTo>
                <a:cubicBezTo>
                  <a:pt x="85572" y="176134"/>
                  <a:pt x="89375" y="179105"/>
                  <a:pt x="93741" y="179111"/>
                </a:cubicBezTo>
                <a:cubicBezTo>
                  <a:pt x="95231" y="179116"/>
                  <a:pt x="96700" y="178766"/>
                  <a:pt x="98027" y="178092"/>
                </a:cubicBezTo>
                <a:cubicBezTo>
                  <a:pt x="102068" y="175873"/>
                  <a:pt x="104063" y="171177"/>
                  <a:pt x="102857" y="166728"/>
                </a:cubicBezTo>
                <a:cubicBezTo>
                  <a:pt x="98152" y="148058"/>
                  <a:pt x="91155" y="130043"/>
                  <a:pt x="82026" y="113091"/>
                </a:cubicBezTo>
                <a:cubicBezTo>
                  <a:pt x="84046" y="113708"/>
                  <a:pt x="86067" y="114324"/>
                  <a:pt x="88074" y="114915"/>
                </a:cubicBezTo>
                <a:cubicBezTo>
                  <a:pt x="111791" y="121896"/>
                  <a:pt x="134192" y="128495"/>
                  <a:pt x="145716" y="163075"/>
                </a:cubicBezTo>
                <a:cubicBezTo>
                  <a:pt x="147014" y="166965"/>
                  <a:pt x="150653" y="169589"/>
                  <a:pt x="154754" y="169591"/>
                </a:cubicBezTo>
                <a:cubicBezTo>
                  <a:pt x="160008" y="169606"/>
                  <a:pt x="164279" y="165359"/>
                  <a:pt x="164293" y="160105"/>
                </a:cubicBezTo>
                <a:cubicBezTo>
                  <a:pt x="164297" y="158947"/>
                  <a:pt x="164088" y="157798"/>
                  <a:pt x="163679" y="156714"/>
                </a:cubicBezTo>
                <a:cubicBezTo>
                  <a:pt x="148959" y="112986"/>
                  <a:pt x="118188" y="103925"/>
                  <a:pt x="93453" y="96637"/>
                </a:cubicBezTo>
                <a:close/>
              </a:path>
            </a:pathLst>
          </a:custGeom>
          <a:solidFill>
            <a:srgbClr val="9977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pic>
        <p:nvPicPr>
          <p:cNvPr id="74" name="Picture 8" descr="Grass vector">
            <a:extLst>
              <a:ext uri="{FF2B5EF4-FFF2-40B4-BE49-F238E27FC236}">
                <a16:creationId xmlns:a16="http://schemas.microsoft.com/office/drawing/2014/main" id="{54CC3B4C-364A-2730-B557-C39348E47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9383728" y="224537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7F4846-9404-3567-C7FB-C0C7454B6864}"/>
              </a:ext>
            </a:extLst>
          </p:cNvPr>
          <p:cNvSpPr/>
          <p:nvPr/>
        </p:nvSpPr>
        <p:spPr>
          <a:xfrm>
            <a:off x="9423994" y="4116640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7C928E-B42D-F5A5-4676-2D0CF5DD7B08}"/>
              </a:ext>
            </a:extLst>
          </p:cNvPr>
          <p:cNvSpPr txBox="1"/>
          <p:nvPr/>
        </p:nvSpPr>
        <p:spPr>
          <a:xfrm>
            <a:off x="3890128" y="5533551"/>
            <a:ext cx="187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(+)</a:t>
            </a:r>
            <a:b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</a:t>
            </a:r>
            <a:r>
              <a:rPr lang="en-US" sz="160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: +38 </a:t>
            </a:r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| Dry</a:t>
            </a:r>
            <a:r>
              <a:rPr lang="en-US" sz="160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: +21</a:t>
            </a:r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)</a:t>
            </a:r>
            <a:endParaRPr lang="en-BE" sz="1600" dirty="0">
              <a:solidFill>
                <a:srgbClr val="00206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3BEE7B-8A06-B3EC-E673-28898C0BE46C}"/>
              </a:ext>
            </a:extLst>
          </p:cNvPr>
          <p:cNvSpPr txBox="1"/>
          <p:nvPr/>
        </p:nvSpPr>
        <p:spPr>
          <a:xfrm>
            <a:off x="3755303" y="2180868"/>
            <a:ext cx="2057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–37 | Dry: –24)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925660-8393-E7CD-701E-89A4AE90ECAF}"/>
              </a:ext>
            </a:extLst>
          </p:cNvPr>
          <p:cNvSpPr txBox="1"/>
          <p:nvPr/>
        </p:nvSpPr>
        <p:spPr>
          <a:xfrm>
            <a:off x="3626251" y="3454973"/>
            <a:ext cx="232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Soil Moisture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at 0–40 cm depth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–24 | Dry: –18)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CC8E7C-DF58-E783-63B9-7B7AEF77040F}"/>
              </a:ext>
            </a:extLst>
          </p:cNvPr>
          <p:cNvSpPr txBox="1"/>
          <p:nvPr/>
        </p:nvSpPr>
        <p:spPr>
          <a:xfrm>
            <a:off x="2315218" y="2360870"/>
            <a:ext cx="1417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(=)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DDC22C-C345-F078-44D3-8F22D87300D4}"/>
              </a:ext>
            </a:extLst>
          </p:cNvPr>
          <p:cNvSpPr txBox="1"/>
          <p:nvPr/>
        </p:nvSpPr>
        <p:spPr>
          <a:xfrm>
            <a:off x="10427749" y="5505436"/>
            <a:ext cx="187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(±)</a:t>
            </a:r>
            <a:br>
              <a:rPr lang="en-US" sz="1600" b="1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pPr algn="ctr"/>
            <a:r>
              <a:rPr lang="en-US" sz="1600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+7 | Dry: –23)</a:t>
            </a:r>
            <a:endParaRPr lang="en-BE" sz="1600" dirty="0">
              <a:solidFill>
                <a:schemeClr val="accent5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1E451E-D1EA-16B4-DC3D-C4C9FB3EC782}"/>
              </a:ext>
            </a:extLst>
          </p:cNvPr>
          <p:cNvSpPr txBox="1"/>
          <p:nvPr/>
        </p:nvSpPr>
        <p:spPr>
          <a:xfrm>
            <a:off x="10302147" y="2173187"/>
            <a:ext cx="2057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–45 | Dry: –32)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AE5CC4-D163-C9BE-2DC1-4DBFE2A51FC1}"/>
              </a:ext>
            </a:extLst>
          </p:cNvPr>
          <p:cNvSpPr txBox="1"/>
          <p:nvPr/>
        </p:nvSpPr>
        <p:spPr>
          <a:xfrm>
            <a:off x="10161161" y="3469892"/>
            <a:ext cx="232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Soil Moisture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at 0–40 cm depth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–22 | Dry: –18)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4AD08E-E0BE-DA7A-88B7-B05F59D20891}"/>
              </a:ext>
            </a:extLst>
          </p:cNvPr>
          <p:cNvSpPr txBox="1"/>
          <p:nvPr/>
        </p:nvSpPr>
        <p:spPr>
          <a:xfrm>
            <a:off x="8484685" y="2203960"/>
            <a:ext cx="1972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(+)</a:t>
            </a:r>
            <a:b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+36 | Dry: +59)</a:t>
            </a:r>
          </a:p>
          <a:p>
            <a:pPr algn="ctr"/>
            <a:endParaRPr lang="en-US" sz="1600" b="1" dirty="0">
              <a:solidFill>
                <a:srgbClr val="00206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547FA19-2114-354C-38FB-79A0DF2B363C}"/>
              </a:ext>
            </a:extLst>
          </p:cNvPr>
          <p:cNvSpPr/>
          <p:nvPr/>
        </p:nvSpPr>
        <p:spPr>
          <a:xfrm>
            <a:off x="3755303" y="5533551"/>
            <a:ext cx="2209801" cy="130799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877E9AA-DC80-A169-E693-7C10A738B4AE}"/>
              </a:ext>
            </a:extLst>
          </p:cNvPr>
          <p:cNvSpPr/>
          <p:nvPr/>
        </p:nvSpPr>
        <p:spPr>
          <a:xfrm>
            <a:off x="10415735" y="5471497"/>
            <a:ext cx="1944247" cy="108116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D739EE6-13D4-6328-5761-D50D93525219}"/>
              </a:ext>
            </a:extLst>
          </p:cNvPr>
          <p:cNvSpPr/>
          <p:nvPr/>
        </p:nvSpPr>
        <p:spPr>
          <a:xfrm>
            <a:off x="2231853" y="2345867"/>
            <a:ext cx="1690084" cy="84191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7B3058-8551-C2F1-259D-9ADE875BC5A9}"/>
              </a:ext>
            </a:extLst>
          </p:cNvPr>
          <p:cNvSpPr/>
          <p:nvPr/>
        </p:nvSpPr>
        <p:spPr>
          <a:xfrm>
            <a:off x="8448822" y="2294549"/>
            <a:ext cx="2241931" cy="1134451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637ADD8D-7694-4D56-C28C-ADA8D4E5E540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7" name="Title 1">
            <a:hlinkClick r:id="rId8" action="ppaction://hlinksldjump"/>
            <a:extLst>
              <a:ext uri="{FF2B5EF4-FFF2-40B4-BE49-F238E27FC236}">
                <a16:creationId xmlns:a16="http://schemas.microsoft.com/office/drawing/2014/main" id="{C0BE893C-0548-BEC7-688A-02B46D4D5D30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8" name="Title 1">
            <a:hlinkClick r:id="rId9" action="ppaction://hlinksldjump"/>
            <a:extLst>
              <a:ext uri="{FF2B5EF4-FFF2-40B4-BE49-F238E27FC236}">
                <a16:creationId xmlns:a16="http://schemas.microsoft.com/office/drawing/2014/main" id="{DA127E1A-3F58-E877-C3F9-4A07A6BFBE58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BEC8A4F-1700-6703-4A45-1F04EAA05914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88235C65-7F2F-00DE-1355-8F588B5B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9715" y="6455629"/>
            <a:ext cx="2743200" cy="365125"/>
          </a:xfrm>
        </p:spPr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44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72645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9ED1E-22D6-5F83-31F6-6CDB04ECC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A16F79D-6AF1-D9CA-CDE1-99D7E0E1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74" y="612970"/>
            <a:ext cx="10655039" cy="584775"/>
          </a:xfrm>
        </p:spPr>
        <p:txBody>
          <a:bodyPr>
            <a:noAutofit/>
          </a:bodyPr>
          <a:lstStyle/>
          <a:p>
            <a:r>
              <a:rPr lang="en-US" sz="2400" b="1" dirty="0"/>
              <a:t>So what? </a:t>
            </a:r>
            <a:r>
              <a:rPr lang="en-US" sz="2400" dirty="0"/>
              <a:t>Differing model approaches? Conflicting water management strategies</a:t>
            </a:r>
            <a:endParaRPr lang="en-BE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A573A4-1864-5F38-6E79-A18404B680C2}"/>
              </a:ext>
            </a:extLst>
          </p:cNvPr>
          <p:cNvSpPr/>
          <p:nvPr/>
        </p:nvSpPr>
        <p:spPr>
          <a:xfrm>
            <a:off x="3374821" y="1946355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7333F-DBAC-C3BF-DBD1-652EE3A8B870}"/>
              </a:ext>
            </a:extLst>
          </p:cNvPr>
          <p:cNvSpPr/>
          <p:nvPr/>
        </p:nvSpPr>
        <p:spPr>
          <a:xfrm>
            <a:off x="898674" y="1845490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CC12376-5889-7AED-084A-5F542829FB89}"/>
              </a:ext>
            </a:extLst>
          </p:cNvPr>
          <p:cNvSpPr/>
          <p:nvPr/>
        </p:nvSpPr>
        <p:spPr>
          <a:xfrm>
            <a:off x="1211050" y="3105598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C84F873-AA63-5FF4-FCA9-636D8C37C010}"/>
              </a:ext>
            </a:extLst>
          </p:cNvPr>
          <p:cNvSpPr/>
          <p:nvPr/>
        </p:nvSpPr>
        <p:spPr>
          <a:xfrm>
            <a:off x="1220078" y="4397311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2006F26-D356-2A49-1372-6BE020A71483}"/>
              </a:ext>
            </a:extLst>
          </p:cNvPr>
          <p:cNvSpPr/>
          <p:nvPr/>
        </p:nvSpPr>
        <p:spPr>
          <a:xfrm>
            <a:off x="2922799" y="3097415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9E7B210-D133-CFAF-3B78-FD376B5B5B73}"/>
              </a:ext>
            </a:extLst>
          </p:cNvPr>
          <p:cNvSpPr/>
          <p:nvPr/>
        </p:nvSpPr>
        <p:spPr>
          <a:xfrm>
            <a:off x="1220078" y="4896696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FDEAA-10C6-A5FE-1DF7-7D4F81A382C0}"/>
              </a:ext>
            </a:extLst>
          </p:cNvPr>
          <p:cNvSpPr txBox="1"/>
          <p:nvPr/>
        </p:nvSpPr>
        <p:spPr>
          <a:xfrm>
            <a:off x="2772444" y="2143214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2DCA0-E959-5430-2C01-C841E048BEA7}"/>
              </a:ext>
            </a:extLst>
          </p:cNvPr>
          <p:cNvSpPr txBox="1"/>
          <p:nvPr/>
        </p:nvSpPr>
        <p:spPr>
          <a:xfrm>
            <a:off x="1106721" y="213116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E34EC9-195B-9D37-A059-780F3E46BD94}"/>
              </a:ext>
            </a:extLst>
          </p:cNvPr>
          <p:cNvSpPr txBox="1"/>
          <p:nvPr/>
        </p:nvSpPr>
        <p:spPr>
          <a:xfrm>
            <a:off x="8528589" y="6449417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of Grass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© Shmector.com (n.d.)</a:t>
            </a:r>
            <a:endParaRPr lang="en-BE" sz="12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056" name="Picture 8" descr="Grass vector">
            <a:extLst>
              <a:ext uri="{FF2B5EF4-FFF2-40B4-BE49-F238E27FC236}">
                <a16:creationId xmlns:a16="http://schemas.microsoft.com/office/drawing/2014/main" id="{920CF12D-587E-09B8-E334-9FB442B0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2840556" y="2225917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Grass vector">
            <a:extLst>
              <a:ext uri="{FF2B5EF4-FFF2-40B4-BE49-F238E27FC236}">
                <a16:creationId xmlns:a16="http://schemas.microsoft.com/office/drawing/2014/main" id="{781D9936-7C1F-ED1A-6CEF-4490BAAE4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1151497" y="223225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03EB0C5-E5B4-13F1-171D-52EB77BB6181}"/>
              </a:ext>
            </a:extLst>
          </p:cNvPr>
          <p:cNvGrpSpPr/>
          <p:nvPr/>
        </p:nvGrpSpPr>
        <p:grpSpPr>
          <a:xfrm>
            <a:off x="1268931" y="311515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1A6F37F-A4FE-6ACE-17AF-B100E9502081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A83BE69-4B23-DF7E-C0BB-D49B757A6920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EF4F4B1-D54F-253B-D5EA-A4095C7401A0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EA78AC3-62E0-B6A0-C454-DF1811299306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8FF0A7F0-BA66-FC28-45DA-D978C1321BD6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A542BE8-5C36-3818-BF4C-8B73D7A6BF7B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6564C-2353-C2CA-2CC3-541F344666F2}"/>
              </a:ext>
            </a:extLst>
          </p:cNvPr>
          <p:cNvSpPr/>
          <p:nvPr/>
        </p:nvSpPr>
        <p:spPr>
          <a:xfrm>
            <a:off x="1205389" y="3160215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BE7A14F-4558-A231-8938-FC220B1CD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90" y="6485964"/>
            <a:ext cx="2209801" cy="365125"/>
          </a:xfrm>
        </p:spPr>
        <p:txBody>
          <a:bodyPr/>
          <a:lstStyle/>
          <a:p>
            <a:r>
              <a:rPr lang="fr-FR" dirty="0" err="1"/>
              <a:t>Presenter</a:t>
            </a:r>
            <a:r>
              <a:rPr lang="fr-FR" dirty="0"/>
              <a:t>: Jayson Pinza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523B9C-5102-F58B-074A-7B4A2411DF87}"/>
              </a:ext>
            </a:extLst>
          </p:cNvPr>
          <p:cNvSpPr txBox="1"/>
          <p:nvPr/>
        </p:nvSpPr>
        <p:spPr>
          <a:xfrm>
            <a:off x="1004526" y="1405359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1: 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Same High LAI, Same Shallow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DF509B-0C7A-76F0-28BA-FB657DB3AF6B}"/>
              </a:ext>
            </a:extLst>
          </p:cNvPr>
          <p:cNvGrpSpPr/>
          <p:nvPr/>
        </p:nvGrpSpPr>
        <p:grpSpPr>
          <a:xfrm>
            <a:off x="2981265" y="3077598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7BB718-A02D-F300-3B81-E1720FF301E6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AD432EC-86B7-2719-2043-58A2E8B2A20A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85ACFCF-48DE-9956-1360-E8D767068DB7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64B5625-4AC6-161F-00DA-27648F248941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063A883-763D-D17A-303E-C818D96F9DBB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2280335-DCD0-5EA9-15C2-D5358B026C8F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AF28AC3-7E77-37F4-29F8-664ED35E160A}"/>
              </a:ext>
            </a:extLst>
          </p:cNvPr>
          <p:cNvSpPr/>
          <p:nvPr/>
        </p:nvSpPr>
        <p:spPr>
          <a:xfrm>
            <a:off x="9895219" y="1990134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051038-B568-1C95-E450-25206F037408}"/>
              </a:ext>
            </a:extLst>
          </p:cNvPr>
          <p:cNvSpPr/>
          <p:nvPr/>
        </p:nvSpPr>
        <p:spPr>
          <a:xfrm>
            <a:off x="7419072" y="1889269"/>
            <a:ext cx="373712" cy="33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40A9D9-F780-C9FB-CE66-D103C7E19B55}"/>
              </a:ext>
            </a:extLst>
          </p:cNvPr>
          <p:cNvSpPr/>
          <p:nvPr/>
        </p:nvSpPr>
        <p:spPr>
          <a:xfrm>
            <a:off x="7731448" y="3149377"/>
            <a:ext cx="1035267" cy="12912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A1A90B-78F2-02C9-6ECF-F9215F0E579B}"/>
              </a:ext>
            </a:extLst>
          </p:cNvPr>
          <p:cNvSpPr/>
          <p:nvPr/>
        </p:nvSpPr>
        <p:spPr>
          <a:xfrm>
            <a:off x="7740476" y="4441090"/>
            <a:ext cx="1035267" cy="4872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ssistant" pitchFamily="2" charset="-79"/>
                <a:cs typeface="Assistant" pitchFamily="2" charset="-79"/>
              </a:rPr>
              <a:t>Compact Sand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C5415B-3FC4-0493-CFC8-FE7CB201F6F5}"/>
              </a:ext>
            </a:extLst>
          </p:cNvPr>
          <p:cNvSpPr/>
          <p:nvPr/>
        </p:nvSpPr>
        <p:spPr>
          <a:xfrm>
            <a:off x="9443197" y="3141194"/>
            <a:ext cx="1035267" cy="32314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4F8216-372D-0E01-BE22-4E704B17A0A5}"/>
              </a:ext>
            </a:extLst>
          </p:cNvPr>
          <p:cNvSpPr/>
          <p:nvPr/>
        </p:nvSpPr>
        <p:spPr>
          <a:xfrm>
            <a:off x="7740476" y="4940475"/>
            <a:ext cx="1035267" cy="14322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215AB1-F44F-E264-3C64-C3CB5539EB98}"/>
              </a:ext>
            </a:extLst>
          </p:cNvPr>
          <p:cNvSpPr txBox="1"/>
          <p:nvPr/>
        </p:nvSpPr>
        <p:spPr>
          <a:xfrm>
            <a:off x="9320033" y="2141999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De-compacted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9A98D52-64DE-5323-499A-A953AAA70507}"/>
              </a:ext>
            </a:extLst>
          </p:cNvPr>
          <p:cNvSpPr txBox="1"/>
          <p:nvPr/>
        </p:nvSpPr>
        <p:spPr>
          <a:xfrm>
            <a:off x="7665087" y="2134719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Compacted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48" name="Picture 8" descr="Grass vector">
            <a:extLst>
              <a:ext uri="{FF2B5EF4-FFF2-40B4-BE49-F238E27FC236}">
                <a16:creationId xmlns:a16="http://schemas.microsoft.com/office/drawing/2014/main" id="{C972BB4A-23B2-04C0-AC3E-1FA328F89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7671895" y="2636470"/>
            <a:ext cx="1199752" cy="5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78526FD-BCF6-53C3-6B45-2F8BDF0A0650}"/>
              </a:ext>
            </a:extLst>
          </p:cNvPr>
          <p:cNvGrpSpPr/>
          <p:nvPr/>
        </p:nvGrpSpPr>
        <p:grpSpPr>
          <a:xfrm>
            <a:off x="7789329" y="3158937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282C568-0820-1AE0-0F4B-00ADD7E420E4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BA462D0-3CC9-DB93-3F42-E45C8B00B168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8DC8486-D342-7566-20CE-3CEC8870791F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22AD2F4-7089-7148-D770-F602B74CEEF4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2FBF493-7CDB-42FC-0C29-0E97ED9DF3E6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102FCBF-9158-1A8B-AD34-F23A27A870FC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DB77D1E-2C28-5693-9F1C-C93981DE25C5}"/>
              </a:ext>
            </a:extLst>
          </p:cNvPr>
          <p:cNvSpPr/>
          <p:nvPr/>
        </p:nvSpPr>
        <p:spPr>
          <a:xfrm>
            <a:off x="7725787" y="3203994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F19B496-25FE-059A-FC1F-4B6620674C43}"/>
              </a:ext>
            </a:extLst>
          </p:cNvPr>
          <p:cNvGrpSpPr/>
          <p:nvPr/>
        </p:nvGrpSpPr>
        <p:grpSpPr>
          <a:xfrm>
            <a:off x="9537513" y="3121377"/>
            <a:ext cx="781892" cy="3304726"/>
            <a:chOff x="2165073" y="2948747"/>
            <a:chExt cx="919283" cy="1650724"/>
          </a:xfrm>
          <a:solidFill>
            <a:srgbClr val="997700"/>
          </a:solidFill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73ADA01-4716-ECF7-B53E-CC627CC4E1BF}"/>
                </a:ext>
              </a:extLst>
            </p:cNvPr>
            <p:cNvGrpSpPr/>
            <p:nvPr/>
          </p:nvGrpSpPr>
          <p:grpSpPr>
            <a:xfrm>
              <a:off x="2165073" y="2948747"/>
              <a:ext cx="714641" cy="1650724"/>
              <a:chOff x="5656915" y="3659463"/>
              <a:chExt cx="714641" cy="1048891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C33FE04-DC28-2063-1548-58D9F0BC7092}"/>
                  </a:ext>
                </a:extLst>
              </p:cNvPr>
              <p:cNvSpPr/>
              <p:nvPr/>
            </p:nvSpPr>
            <p:spPr>
              <a:xfrm>
                <a:off x="5656915" y="3668350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FF3BD90-BB6D-240D-1138-E3BA8A9C5B3A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B9368E7-1169-A009-B8B4-74D21D64F6EE}"/>
                </a:ext>
              </a:extLst>
            </p:cNvPr>
            <p:cNvSpPr/>
            <p:nvPr/>
          </p:nvSpPr>
          <p:spPr>
            <a:xfrm rot="21410930">
              <a:off x="2843576" y="3142269"/>
              <a:ext cx="240780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B4DB20C-7CE1-4A98-5B9E-A1DC62EE4ADF}"/>
              </a:ext>
            </a:extLst>
          </p:cNvPr>
          <p:cNvSpPr txBox="1"/>
          <p:nvPr/>
        </p:nvSpPr>
        <p:spPr>
          <a:xfrm>
            <a:off x="7543478" y="1386504"/>
            <a:ext cx="3799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Approach 2 (based on field observations)</a:t>
            </a:r>
            <a:b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1600" u="sng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De-compacted has more LAI, deeper Roots</a:t>
            </a:r>
            <a:endParaRPr lang="en-BE" sz="1600" u="sng" dirty="0">
              <a:solidFill>
                <a:srgbClr val="4246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9745DAB-7F65-3761-BF77-676109411FE5}"/>
              </a:ext>
            </a:extLst>
          </p:cNvPr>
          <p:cNvGrpSpPr/>
          <p:nvPr/>
        </p:nvGrpSpPr>
        <p:grpSpPr>
          <a:xfrm>
            <a:off x="9494833" y="3168562"/>
            <a:ext cx="856446" cy="1277341"/>
            <a:chOff x="2140454" y="2948747"/>
            <a:chExt cx="856446" cy="1650724"/>
          </a:xfrm>
          <a:solidFill>
            <a:srgbClr val="997700"/>
          </a:solidFill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82F5739-19A4-55D8-D078-AB066A01C8CE}"/>
                </a:ext>
              </a:extLst>
            </p:cNvPr>
            <p:cNvGrpSpPr/>
            <p:nvPr/>
          </p:nvGrpSpPr>
          <p:grpSpPr>
            <a:xfrm>
              <a:off x="2140454" y="2948747"/>
              <a:ext cx="856446" cy="1650724"/>
              <a:chOff x="5632296" y="3659463"/>
              <a:chExt cx="856446" cy="1048891"/>
            </a:xfrm>
            <a:grp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C6B1D5-7FDD-CB3E-D2FE-05BEA32C4E1C}"/>
                  </a:ext>
                </a:extLst>
              </p:cNvPr>
              <p:cNvSpPr/>
              <p:nvPr/>
            </p:nvSpPr>
            <p:spPr>
              <a:xfrm>
                <a:off x="5732063" y="3675736"/>
                <a:ext cx="434475" cy="101634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58E78EB-D946-E9EB-89B2-D291C90E675D}"/>
                  </a:ext>
                </a:extLst>
              </p:cNvPr>
              <p:cNvSpPr/>
              <p:nvPr/>
            </p:nvSpPr>
            <p:spPr>
              <a:xfrm>
                <a:off x="6041933" y="3659463"/>
                <a:ext cx="329623" cy="1048891"/>
              </a:xfrm>
              <a:custGeom>
                <a:avLst/>
                <a:gdLst>
                  <a:gd name="connsiteX0" fmla="*/ 93453 w 164292"/>
                  <a:gd name="connsiteY0" fmla="*/ 96637 h 179110"/>
                  <a:gd name="connsiteX1" fmla="*/ 65281 w 164292"/>
                  <a:gd name="connsiteY1" fmla="*/ 85473 h 179110"/>
                  <a:gd name="connsiteX2" fmla="*/ 53470 w 164292"/>
                  <a:gd name="connsiteY2" fmla="*/ 68415 h 179110"/>
                  <a:gd name="connsiteX3" fmla="*/ 18714 w 164292"/>
                  <a:gd name="connsiteY3" fmla="*/ 6994 h 179110"/>
                  <a:gd name="connsiteX4" fmla="*/ 9554 w 164292"/>
                  <a:gd name="connsiteY4" fmla="*/ 0 h 179110"/>
                  <a:gd name="connsiteX5" fmla="*/ 0 w 164292"/>
                  <a:gd name="connsiteY5" fmla="*/ 9559 h 179110"/>
                  <a:gd name="connsiteX6" fmla="*/ 491 w 164292"/>
                  <a:gd name="connsiteY6" fmla="*/ 12579 h 179110"/>
                  <a:gd name="connsiteX7" fmla="*/ 37908 w 164292"/>
                  <a:gd name="connsiteY7" fmla="*/ 79412 h 179110"/>
                  <a:gd name="connsiteX8" fmla="*/ 84509 w 164292"/>
                  <a:gd name="connsiteY8" fmla="*/ 171900 h 179110"/>
                  <a:gd name="connsiteX9" fmla="*/ 93741 w 164292"/>
                  <a:gd name="connsiteY9" fmla="*/ 179111 h 179110"/>
                  <a:gd name="connsiteX10" fmla="*/ 98027 w 164292"/>
                  <a:gd name="connsiteY10" fmla="*/ 178092 h 179110"/>
                  <a:gd name="connsiteX11" fmla="*/ 102857 w 164292"/>
                  <a:gd name="connsiteY11" fmla="*/ 166728 h 179110"/>
                  <a:gd name="connsiteX12" fmla="*/ 82026 w 164292"/>
                  <a:gd name="connsiteY12" fmla="*/ 113091 h 179110"/>
                  <a:gd name="connsiteX13" fmla="*/ 88074 w 164292"/>
                  <a:gd name="connsiteY13" fmla="*/ 114915 h 179110"/>
                  <a:gd name="connsiteX14" fmla="*/ 145716 w 164292"/>
                  <a:gd name="connsiteY14" fmla="*/ 163075 h 179110"/>
                  <a:gd name="connsiteX15" fmla="*/ 154754 w 164292"/>
                  <a:gd name="connsiteY15" fmla="*/ 169591 h 179110"/>
                  <a:gd name="connsiteX16" fmla="*/ 164293 w 164292"/>
                  <a:gd name="connsiteY16" fmla="*/ 160105 h 179110"/>
                  <a:gd name="connsiteX17" fmla="*/ 163679 w 164292"/>
                  <a:gd name="connsiteY17" fmla="*/ 156714 h 179110"/>
                  <a:gd name="connsiteX18" fmla="*/ 93453 w 164292"/>
                  <a:gd name="connsiteY18" fmla="*/ 96637 h 17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4292" h="179110">
                    <a:moveTo>
                      <a:pt x="93453" y="96637"/>
                    </a:moveTo>
                    <a:cubicBezTo>
                      <a:pt x="83570" y="94301"/>
                      <a:pt x="74081" y="90540"/>
                      <a:pt x="65281" y="85473"/>
                    </a:cubicBezTo>
                    <a:cubicBezTo>
                      <a:pt x="61310" y="79567"/>
                      <a:pt x="57334" y="73886"/>
                      <a:pt x="53470" y="68415"/>
                    </a:cubicBezTo>
                    <a:cubicBezTo>
                      <a:pt x="38889" y="49788"/>
                      <a:pt x="27174" y="29086"/>
                      <a:pt x="18714" y="6994"/>
                    </a:cubicBezTo>
                    <a:cubicBezTo>
                      <a:pt x="17494" y="2928"/>
                      <a:pt x="13798" y="106"/>
                      <a:pt x="9554" y="0"/>
                    </a:cubicBezTo>
                    <a:cubicBezTo>
                      <a:pt x="4276" y="2"/>
                      <a:pt x="-2" y="4281"/>
                      <a:pt x="0" y="9559"/>
                    </a:cubicBezTo>
                    <a:cubicBezTo>
                      <a:pt x="0" y="10585"/>
                      <a:pt x="166" y="11605"/>
                      <a:pt x="491" y="12579"/>
                    </a:cubicBezTo>
                    <a:cubicBezTo>
                      <a:pt x="9468" y="36641"/>
                      <a:pt x="22087" y="59181"/>
                      <a:pt x="37908" y="79412"/>
                    </a:cubicBezTo>
                    <a:cubicBezTo>
                      <a:pt x="59520" y="106783"/>
                      <a:pt x="75371" y="138243"/>
                      <a:pt x="84509" y="171900"/>
                    </a:cubicBezTo>
                    <a:cubicBezTo>
                      <a:pt x="85572" y="176134"/>
                      <a:pt x="89375" y="179105"/>
                      <a:pt x="93741" y="179111"/>
                    </a:cubicBezTo>
                    <a:cubicBezTo>
                      <a:pt x="95231" y="179116"/>
                      <a:pt x="96700" y="178766"/>
                      <a:pt x="98027" y="178092"/>
                    </a:cubicBezTo>
                    <a:cubicBezTo>
                      <a:pt x="102068" y="175873"/>
                      <a:pt x="104063" y="171177"/>
                      <a:pt x="102857" y="166728"/>
                    </a:cubicBezTo>
                    <a:cubicBezTo>
                      <a:pt x="98152" y="148058"/>
                      <a:pt x="91155" y="130043"/>
                      <a:pt x="82026" y="113091"/>
                    </a:cubicBezTo>
                    <a:cubicBezTo>
                      <a:pt x="84046" y="113708"/>
                      <a:pt x="86067" y="114324"/>
                      <a:pt x="88074" y="114915"/>
                    </a:cubicBezTo>
                    <a:cubicBezTo>
                      <a:pt x="111791" y="121896"/>
                      <a:pt x="134192" y="128495"/>
                      <a:pt x="145716" y="163075"/>
                    </a:cubicBezTo>
                    <a:cubicBezTo>
                      <a:pt x="147014" y="166965"/>
                      <a:pt x="150653" y="169589"/>
                      <a:pt x="154754" y="169591"/>
                    </a:cubicBezTo>
                    <a:cubicBezTo>
                      <a:pt x="160008" y="169606"/>
                      <a:pt x="164279" y="165359"/>
                      <a:pt x="164293" y="160105"/>
                    </a:cubicBezTo>
                    <a:cubicBezTo>
                      <a:pt x="164297" y="158947"/>
                      <a:pt x="164088" y="157798"/>
                      <a:pt x="163679" y="156714"/>
                    </a:cubicBezTo>
                    <a:cubicBezTo>
                      <a:pt x="148959" y="112986"/>
                      <a:pt x="118188" y="103925"/>
                      <a:pt x="93453" y="96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0A9E61B-19BD-32E3-2FF8-916E141E09AF}"/>
                  </a:ext>
                </a:extLst>
              </p:cNvPr>
              <p:cNvSpPr/>
              <p:nvPr/>
            </p:nvSpPr>
            <p:spPr>
              <a:xfrm rot="1900865">
                <a:off x="5632296" y="3676877"/>
                <a:ext cx="345634" cy="571664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59AF0FA-A784-407C-71FC-F8744C83B829}"/>
                  </a:ext>
                </a:extLst>
              </p:cNvPr>
              <p:cNvSpPr/>
              <p:nvPr/>
            </p:nvSpPr>
            <p:spPr>
              <a:xfrm rot="19950414">
                <a:off x="6102503" y="3663908"/>
                <a:ext cx="386239" cy="564987"/>
              </a:xfrm>
              <a:custGeom>
                <a:avLst/>
                <a:gdLst>
                  <a:gd name="connsiteX0" fmla="*/ 217930 w 226625"/>
                  <a:gd name="connsiteY0" fmla="*/ 169462 h 190593"/>
                  <a:gd name="connsiteX1" fmla="*/ 150443 w 226625"/>
                  <a:gd name="connsiteY1" fmla="*/ 84237 h 190593"/>
                  <a:gd name="connsiteX2" fmla="*/ 189024 w 226625"/>
                  <a:gd name="connsiteY2" fmla="*/ 103592 h 190593"/>
                  <a:gd name="connsiteX3" fmla="*/ 202496 w 226625"/>
                  <a:gd name="connsiteY3" fmla="*/ 103519 h 190593"/>
                  <a:gd name="connsiteX4" fmla="*/ 202424 w 226625"/>
                  <a:gd name="connsiteY4" fmla="*/ 90048 h 190593"/>
                  <a:gd name="connsiteX5" fmla="*/ 149878 w 226625"/>
                  <a:gd name="connsiteY5" fmla="*/ 65093 h 190593"/>
                  <a:gd name="connsiteX6" fmla="*/ 146475 w 226625"/>
                  <a:gd name="connsiteY6" fmla="*/ 65093 h 190593"/>
                  <a:gd name="connsiteX7" fmla="*/ 144915 w 226625"/>
                  <a:gd name="connsiteY7" fmla="*/ 37773 h 190593"/>
                  <a:gd name="connsiteX8" fmla="*/ 157873 w 226625"/>
                  <a:gd name="connsiteY8" fmla="*/ 13935 h 190593"/>
                  <a:gd name="connsiteX9" fmla="*/ 154886 w 226625"/>
                  <a:gd name="connsiteY9" fmla="*/ 1720 h 190593"/>
                  <a:gd name="connsiteX10" fmla="*/ 141608 w 226625"/>
                  <a:gd name="connsiteY10" fmla="*/ 4076 h 190593"/>
                  <a:gd name="connsiteX11" fmla="*/ 140776 w 226625"/>
                  <a:gd name="connsiteY11" fmla="*/ 5519 h 190593"/>
                  <a:gd name="connsiteX12" fmla="*/ 75826 w 226625"/>
                  <a:gd name="connsiteY12" fmla="*/ 72278 h 190593"/>
                  <a:gd name="connsiteX13" fmla="*/ 1838 w 226625"/>
                  <a:gd name="connsiteY13" fmla="*/ 135288 h 190593"/>
                  <a:gd name="connsiteX14" fmla="*/ 2689 w 226625"/>
                  <a:gd name="connsiteY14" fmla="*/ 147696 h 190593"/>
                  <a:gd name="connsiteX15" fmla="*/ 16185 w 226625"/>
                  <a:gd name="connsiteY15" fmla="*/ 147753 h 190593"/>
                  <a:gd name="connsiteX16" fmla="*/ 17277 w 226625"/>
                  <a:gd name="connsiteY16" fmla="*/ 146458 h 190593"/>
                  <a:gd name="connsiteX17" fmla="*/ 62863 w 226625"/>
                  <a:gd name="connsiteY17" fmla="*/ 101474 h 190593"/>
                  <a:gd name="connsiteX18" fmla="*/ 55690 w 226625"/>
                  <a:gd name="connsiteY18" fmla="*/ 167840 h 190593"/>
                  <a:gd name="connsiteX19" fmla="*/ 55481 w 226625"/>
                  <a:gd name="connsiteY19" fmla="*/ 181212 h 190593"/>
                  <a:gd name="connsiteX20" fmla="*/ 68947 w 226625"/>
                  <a:gd name="connsiteY20" fmla="*/ 181518 h 190593"/>
                  <a:gd name="connsiteX21" fmla="*/ 69101 w 226625"/>
                  <a:gd name="connsiteY21" fmla="*/ 181367 h 190593"/>
                  <a:gd name="connsiteX22" fmla="*/ 80929 w 226625"/>
                  <a:gd name="connsiteY22" fmla="*/ 95419 h 190593"/>
                  <a:gd name="connsiteX23" fmla="*/ 79633 w 226625"/>
                  <a:gd name="connsiteY23" fmla="*/ 91811 h 190593"/>
                  <a:gd name="connsiteX24" fmla="*/ 84681 w 226625"/>
                  <a:gd name="connsiteY24" fmla="*/ 89144 h 190593"/>
                  <a:gd name="connsiteX25" fmla="*/ 126367 w 226625"/>
                  <a:gd name="connsiteY25" fmla="*/ 60991 h 190593"/>
                  <a:gd name="connsiteX26" fmla="*/ 132301 w 226625"/>
                  <a:gd name="connsiteY26" fmla="*/ 94837 h 190593"/>
                  <a:gd name="connsiteX27" fmla="*/ 119721 w 226625"/>
                  <a:gd name="connsiteY27" fmla="*/ 174335 h 190593"/>
                  <a:gd name="connsiteX28" fmla="*/ 128933 w 226625"/>
                  <a:gd name="connsiteY28" fmla="*/ 184164 h 190593"/>
                  <a:gd name="connsiteX29" fmla="*/ 128944 w 226625"/>
                  <a:gd name="connsiteY29" fmla="*/ 184164 h 190593"/>
                  <a:gd name="connsiteX30" fmla="*/ 129251 w 226625"/>
                  <a:gd name="connsiteY30" fmla="*/ 184164 h 190593"/>
                  <a:gd name="connsiteX31" fmla="*/ 138767 w 226625"/>
                  <a:gd name="connsiteY31" fmla="*/ 174941 h 190593"/>
                  <a:gd name="connsiteX32" fmla="*/ 144553 w 226625"/>
                  <a:gd name="connsiteY32" fmla="*/ 122553 h 190593"/>
                  <a:gd name="connsiteX33" fmla="*/ 206051 w 226625"/>
                  <a:gd name="connsiteY33" fmla="*/ 184358 h 190593"/>
                  <a:gd name="connsiteX34" fmla="*/ 211251 w 226625"/>
                  <a:gd name="connsiteY34" fmla="*/ 188507 h 190593"/>
                  <a:gd name="connsiteX35" fmla="*/ 224638 w 226625"/>
                  <a:gd name="connsiteY35" fmla="*/ 187017 h 190593"/>
                  <a:gd name="connsiteX36" fmla="*/ 225368 w 226625"/>
                  <a:gd name="connsiteY36" fmla="*/ 185968 h 190593"/>
                  <a:gd name="connsiteX37" fmla="*/ 222763 w 226625"/>
                  <a:gd name="connsiteY37" fmla="*/ 173326 h 19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26625" h="190593">
                    <a:moveTo>
                      <a:pt x="217930" y="169462"/>
                    </a:moveTo>
                    <a:cubicBezTo>
                      <a:pt x="185376" y="143497"/>
                      <a:pt x="160894" y="120711"/>
                      <a:pt x="150443" y="84237"/>
                    </a:cubicBezTo>
                    <a:cubicBezTo>
                      <a:pt x="169519" y="84377"/>
                      <a:pt x="188829" y="103399"/>
                      <a:pt x="189024" y="103592"/>
                    </a:cubicBezTo>
                    <a:cubicBezTo>
                      <a:pt x="192764" y="107292"/>
                      <a:pt x="198796" y="107260"/>
                      <a:pt x="202496" y="103519"/>
                    </a:cubicBezTo>
                    <a:cubicBezTo>
                      <a:pt x="206196" y="99780"/>
                      <a:pt x="206163" y="93749"/>
                      <a:pt x="202424" y="90048"/>
                    </a:cubicBezTo>
                    <a:cubicBezTo>
                      <a:pt x="201387" y="89025"/>
                      <a:pt x="176932" y="65093"/>
                      <a:pt x="149878" y="65093"/>
                    </a:cubicBezTo>
                    <a:lnTo>
                      <a:pt x="146475" y="65093"/>
                    </a:lnTo>
                    <a:cubicBezTo>
                      <a:pt x="145269" y="56038"/>
                      <a:pt x="144748" y="46906"/>
                      <a:pt x="144915" y="37773"/>
                    </a:cubicBezTo>
                    <a:cubicBezTo>
                      <a:pt x="149757" y="30123"/>
                      <a:pt x="154086" y="22159"/>
                      <a:pt x="157873" y="13935"/>
                    </a:cubicBezTo>
                    <a:cubicBezTo>
                      <a:pt x="159956" y="9676"/>
                      <a:pt x="158699" y="4537"/>
                      <a:pt x="154886" y="1720"/>
                    </a:cubicBezTo>
                    <a:cubicBezTo>
                      <a:pt x="150569" y="-1297"/>
                      <a:pt x="144623" y="-242"/>
                      <a:pt x="141608" y="4076"/>
                    </a:cubicBezTo>
                    <a:cubicBezTo>
                      <a:pt x="141289" y="4532"/>
                      <a:pt x="141010" y="5015"/>
                      <a:pt x="140776" y="5519"/>
                    </a:cubicBezTo>
                    <a:cubicBezTo>
                      <a:pt x="128850" y="35515"/>
                      <a:pt x="105482" y="59533"/>
                      <a:pt x="75826" y="72278"/>
                    </a:cubicBezTo>
                    <a:cubicBezTo>
                      <a:pt x="45900" y="86175"/>
                      <a:pt x="20323" y="107957"/>
                      <a:pt x="1838" y="135288"/>
                    </a:cubicBezTo>
                    <a:cubicBezTo>
                      <a:pt x="-903" y="139090"/>
                      <a:pt x="-545" y="144304"/>
                      <a:pt x="2689" y="147696"/>
                    </a:cubicBezTo>
                    <a:cubicBezTo>
                      <a:pt x="6400" y="151439"/>
                      <a:pt x="12443" y="151463"/>
                      <a:pt x="16185" y="147753"/>
                    </a:cubicBezTo>
                    <a:cubicBezTo>
                      <a:pt x="16586" y="147353"/>
                      <a:pt x="16952" y="146921"/>
                      <a:pt x="17277" y="146458"/>
                    </a:cubicBezTo>
                    <a:cubicBezTo>
                      <a:pt x="29235" y="128503"/>
                      <a:pt x="44750" y="113193"/>
                      <a:pt x="62863" y="101474"/>
                    </a:cubicBezTo>
                    <a:cubicBezTo>
                      <a:pt x="71375" y="127060"/>
                      <a:pt x="62256" y="161128"/>
                      <a:pt x="55690" y="167840"/>
                    </a:cubicBezTo>
                    <a:cubicBezTo>
                      <a:pt x="52083" y="171535"/>
                      <a:pt x="51992" y="177405"/>
                      <a:pt x="55481" y="181212"/>
                    </a:cubicBezTo>
                    <a:cubicBezTo>
                      <a:pt x="59115" y="185015"/>
                      <a:pt x="65145" y="185152"/>
                      <a:pt x="68947" y="181518"/>
                    </a:cubicBezTo>
                    <a:cubicBezTo>
                      <a:pt x="68999" y="181468"/>
                      <a:pt x="69051" y="181418"/>
                      <a:pt x="69101" y="181367"/>
                    </a:cubicBezTo>
                    <a:cubicBezTo>
                      <a:pt x="81324" y="169145"/>
                      <a:pt x="91676" y="127668"/>
                      <a:pt x="80929" y="95419"/>
                    </a:cubicBezTo>
                    <a:cubicBezTo>
                      <a:pt x="80590" y="94185"/>
                      <a:pt x="80157" y="92979"/>
                      <a:pt x="79633" y="91811"/>
                    </a:cubicBezTo>
                    <a:cubicBezTo>
                      <a:pt x="81322" y="90912"/>
                      <a:pt x="83004" y="90023"/>
                      <a:pt x="84681" y="89144"/>
                    </a:cubicBezTo>
                    <a:cubicBezTo>
                      <a:pt x="99966" y="82002"/>
                      <a:pt x="114033" y="72502"/>
                      <a:pt x="126367" y="60991"/>
                    </a:cubicBezTo>
                    <a:cubicBezTo>
                      <a:pt x="127064" y="72460"/>
                      <a:pt x="129055" y="83815"/>
                      <a:pt x="132301" y="94837"/>
                    </a:cubicBezTo>
                    <a:cubicBezTo>
                      <a:pt x="125423" y="120841"/>
                      <a:pt x="121208" y="147477"/>
                      <a:pt x="119721" y="174335"/>
                    </a:cubicBezTo>
                    <a:cubicBezTo>
                      <a:pt x="119551" y="179593"/>
                      <a:pt x="123675" y="183993"/>
                      <a:pt x="128933" y="184164"/>
                    </a:cubicBezTo>
                    <a:cubicBezTo>
                      <a:pt x="128937" y="184164"/>
                      <a:pt x="128940" y="184164"/>
                      <a:pt x="128944" y="184164"/>
                    </a:cubicBezTo>
                    <a:lnTo>
                      <a:pt x="129251" y="184164"/>
                    </a:lnTo>
                    <a:cubicBezTo>
                      <a:pt x="134392" y="184162"/>
                      <a:pt x="138604" y="180079"/>
                      <a:pt x="138767" y="174941"/>
                    </a:cubicBezTo>
                    <a:cubicBezTo>
                      <a:pt x="139489" y="157366"/>
                      <a:pt x="141423" y="139862"/>
                      <a:pt x="144553" y="122553"/>
                    </a:cubicBezTo>
                    <a:cubicBezTo>
                      <a:pt x="159213" y="146889"/>
                      <a:pt x="181185" y="164522"/>
                      <a:pt x="206051" y="184358"/>
                    </a:cubicBezTo>
                    <a:lnTo>
                      <a:pt x="211251" y="188507"/>
                    </a:lnTo>
                    <a:cubicBezTo>
                      <a:pt x="215359" y="191792"/>
                      <a:pt x="221353" y="191126"/>
                      <a:pt x="224638" y="187017"/>
                    </a:cubicBezTo>
                    <a:cubicBezTo>
                      <a:pt x="224905" y="186684"/>
                      <a:pt x="225149" y="186334"/>
                      <a:pt x="225368" y="185968"/>
                    </a:cubicBezTo>
                    <a:cubicBezTo>
                      <a:pt x="227762" y="181692"/>
                      <a:pt x="226653" y="176308"/>
                      <a:pt x="222763" y="1733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BE" dirty="0"/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8F5B07F-AE11-5F59-B7E5-97DC3731495D}"/>
                </a:ext>
              </a:extLst>
            </p:cNvPr>
            <p:cNvSpPr/>
            <p:nvPr/>
          </p:nvSpPr>
          <p:spPr>
            <a:xfrm rot="20859560">
              <a:off x="2732642" y="3093446"/>
              <a:ext cx="240779" cy="1374370"/>
            </a:xfrm>
            <a:custGeom>
              <a:avLst/>
              <a:gdLst>
                <a:gd name="connsiteX0" fmla="*/ 93453 w 164292"/>
                <a:gd name="connsiteY0" fmla="*/ 96637 h 179110"/>
                <a:gd name="connsiteX1" fmla="*/ 65281 w 164292"/>
                <a:gd name="connsiteY1" fmla="*/ 85473 h 179110"/>
                <a:gd name="connsiteX2" fmla="*/ 53470 w 164292"/>
                <a:gd name="connsiteY2" fmla="*/ 68415 h 179110"/>
                <a:gd name="connsiteX3" fmla="*/ 18714 w 164292"/>
                <a:gd name="connsiteY3" fmla="*/ 6994 h 179110"/>
                <a:gd name="connsiteX4" fmla="*/ 9554 w 164292"/>
                <a:gd name="connsiteY4" fmla="*/ 0 h 179110"/>
                <a:gd name="connsiteX5" fmla="*/ 0 w 164292"/>
                <a:gd name="connsiteY5" fmla="*/ 9559 h 179110"/>
                <a:gd name="connsiteX6" fmla="*/ 491 w 164292"/>
                <a:gd name="connsiteY6" fmla="*/ 12579 h 179110"/>
                <a:gd name="connsiteX7" fmla="*/ 37908 w 164292"/>
                <a:gd name="connsiteY7" fmla="*/ 79412 h 179110"/>
                <a:gd name="connsiteX8" fmla="*/ 84509 w 164292"/>
                <a:gd name="connsiteY8" fmla="*/ 171900 h 179110"/>
                <a:gd name="connsiteX9" fmla="*/ 93741 w 164292"/>
                <a:gd name="connsiteY9" fmla="*/ 179111 h 179110"/>
                <a:gd name="connsiteX10" fmla="*/ 98027 w 164292"/>
                <a:gd name="connsiteY10" fmla="*/ 178092 h 179110"/>
                <a:gd name="connsiteX11" fmla="*/ 102857 w 164292"/>
                <a:gd name="connsiteY11" fmla="*/ 166728 h 179110"/>
                <a:gd name="connsiteX12" fmla="*/ 82026 w 164292"/>
                <a:gd name="connsiteY12" fmla="*/ 113091 h 179110"/>
                <a:gd name="connsiteX13" fmla="*/ 88074 w 164292"/>
                <a:gd name="connsiteY13" fmla="*/ 114915 h 179110"/>
                <a:gd name="connsiteX14" fmla="*/ 145716 w 164292"/>
                <a:gd name="connsiteY14" fmla="*/ 163075 h 179110"/>
                <a:gd name="connsiteX15" fmla="*/ 154754 w 164292"/>
                <a:gd name="connsiteY15" fmla="*/ 169591 h 179110"/>
                <a:gd name="connsiteX16" fmla="*/ 164293 w 164292"/>
                <a:gd name="connsiteY16" fmla="*/ 160105 h 179110"/>
                <a:gd name="connsiteX17" fmla="*/ 163679 w 164292"/>
                <a:gd name="connsiteY17" fmla="*/ 156714 h 179110"/>
                <a:gd name="connsiteX18" fmla="*/ 93453 w 164292"/>
                <a:gd name="connsiteY18" fmla="*/ 96637 h 1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292" h="179110">
                  <a:moveTo>
                    <a:pt x="93453" y="96637"/>
                  </a:moveTo>
                  <a:cubicBezTo>
                    <a:pt x="83570" y="94301"/>
                    <a:pt x="74081" y="90540"/>
                    <a:pt x="65281" y="85473"/>
                  </a:cubicBezTo>
                  <a:cubicBezTo>
                    <a:pt x="61310" y="79567"/>
                    <a:pt x="57334" y="73886"/>
                    <a:pt x="53470" y="68415"/>
                  </a:cubicBezTo>
                  <a:cubicBezTo>
                    <a:pt x="38889" y="49788"/>
                    <a:pt x="27174" y="29086"/>
                    <a:pt x="18714" y="6994"/>
                  </a:cubicBezTo>
                  <a:cubicBezTo>
                    <a:pt x="17494" y="2928"/>
                    <a:pt x="13798" y="106"/>
                    <a:pt x="9554" y="0"/>
                  </a:cubicBezTo>
                  <a:cubicBezTo>
                    <a:pt x="4276" y="2"/>
                    <a:pt x="-2" y="4281"/>
                    <a:pt x="0" y="9559"/>
                  </a:cubicBezTo>
                  <a:cubicBezTo>
                    <a:pt x="0" y="10585"/>
                    <a:pt x="166" y="11605"/>
                    <a:pt x="491" y="12579"/>
                  </a:cubicBezTo>
                  <a:cubicBezTo>
                    <a:pt x="9468" y="36641"/>
                    <a:pt x="22087" y="59181"/>
                    <a:pt x="37908" y="79412"/>
                  </a:cubicBezTo>
                  <a:cubicBezTo>
                    <a:pt x="59520" y="106783"/>
                    <a:pt x="75371" y="138243"/>
                    <a:pt x="84509" y="171900"/>
                  </a:cubicBezTo>
                  <a:cubicBezTo>
                    <a:pt x="85572" y="176134"/>
                    <a:pt x="89375" y="179105"/>
                    <a:pt x="93741" y="179111"/>
                  </a:cubicBezTo>
                  <a:cubicBezTo>
                    <a:pt x="95231" y="179116"/>
                    <a:pt x="96700" y="178766"/>
                    <a:pt x="98027" y="178092"/>
                  </a:cubicBezTo>
                  <a:cubicBezTo>
                    <a:pt x="102068" y="175873"/>
                    <a:pt x="104063" y="171177"/>
                    <a:pt x="102857" y="166728"/>
                  </a:cubicBezTo>
                  <a:cubicBezTo>
                    <a:pt x="98152" y="148058"/>
                    <a:pt x="91155" y="130043"/>
                    <a:pt x="82026" y="113091"/>
                  </a:cubicBezTo>
                  <a:cubicBezTo>
                    <a:pt x="84046" y="113708"/>
                    <a:pt x="86067" y="114324"/>
                    <a:pt x="88074" y="114915"/>
                  </a:cubicBezTo>
                  <a:cubicBezTo>
                    <a:pt x="111791" y="121896"/>
                    <a:pt x="134192" y="128495"/>
                    <a:pt x="145716" y="163075"/>
                  </a:cubicBezTo>
                  <a:cubicBezTo>
                    <a:pt x="147014" y="166965"/>
                    <a:pt x="150653" y="169589"/>
                    <a:pt x="154754" y="169591"/>
                  </a:cubicBezTo>
                  <a:cubicBezTo>
                    <a:pt x="160008" y="169606"/>
                    <a:pt x="164279" y="165359"/>
                    <a:pt x="164293" y="160105"/>
                  </a:cubicBezTo>
                  <a:cubicBezTo>
                    <a:pt x="164297" y="158947"/>
                    <a:pt x="164088" y="157798"/>
                    <a:pt x="163679" y="156714"/>
                  </a:cubicBezTo>
                  <a:cubicBezTo>
                    <a:pt x="148959" y="112986"/>
                    <a:pt x="118188" y="103925"/>
                    <a:pt x="93453" y="966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282446AF-2BA4-6538-EB53-5D72BF9F8313}"/>
              </a:ext>
            </a:extLst>
          </p:cNvPr>
          <p:cNvSpPr/>
          <p:nvPr/>
        </p:nvSpPr>
        <p:spPr>
          <a:xfrm rot="300162">
            <a:off x="10207410" y="3143483"/>
            <a:ext cx="280360" cy="3304726"/>
          </a:xfrm>
          <a:custGeom>
            <a:avLst/>
            <a:gdLst>
              <a:gd name="connsiteX0" fmla="*/ 93453 w 164292"/>
              <a:gd name="connsiteY0" fmla="*/ 96637 h 179110"/>
              <a:gd name="connsiteX1" fmla="*/ 65281 w 164292"/>
              <a:gd name="connsiteY1" fmla="*/ 85473 h 179110"/>
              <a:gd name="connsiteX2" fmla="*/ 53470 w 164292"/>
              <a:gd name="connsiteY2" fmla="*/ 68415 h 179110"/>
              <a:gd name="connsiteX3" fmla="*/ 18714 w 164292"/>
              <a:gd name="connsiteY3" fmla="*/ 6994 h 179110"/>
              <a:gd name="connsiteX4" fmla="*/ 9554 w 164292"/>
              <a:gd name="connsiteY4" fmla="*/ 0 h 179110"/>
              <a:gd name="connsiteX5" fmla="*/ 0 w 164292"/>
              <a:gd name="connsiteY5" fmla="*/ 9559 h 179110"/>
              <a:gd name="connsiteX6" fmla="*/ 491 w 164292"/>
              <a:gd name="connsiteY6" fmla="*/ 12579 h 179110"/>
              <a:gd name="connsiteX7" fmla="*/ 37908 w 164292"/>
              <a:gd name="connsiteY7" fmla="*/ 79412 h 179110"/>
              <a:gd name="connsiteX8" fmla="*/ 84509 w 164292"/>
              <a:gd name="connsiteY8" fmla="*/ 171900 h 179110"/>
              <a:gd name="connsiteX9" fmla="*/ 93741 w 164292"/>
              <a:gd name="connsiteY9" fmla="*/ 179111 h 179110"/>
              <a:gd name="connsiteX10" fmla="*/ 98027 w 164292"/>
              <a:gd name="connsiteY10" fmla="*/ 178092 h 179110"/>
              <a:gd name="connsiteX11" fmla="*/ 102857 w 164292"/>
              <a:gd name="connsiteY11" fmla="*/ 166728 h 179110"/>
              <a:gd name="connsiteX12" fmla="*/ 82026 w 164292"/>
              <a:gd name="connsiteY12" fmla="*/ 113091 h 179110"/>
              <a:gd name="connsiteX13" fmla="*/ 88074 w 164292"/>
              <a:gd name="connsiteY13" fmla="*/ 114915 h 179110"/>
              <a:gd name="connsiteX14" fmla="*/ 145716 w 164292"/>
              <a:gd name="connsiteY14" fmla="*/ 163075 h 179110"/>
              <a:gd name="connsiteX15" fmla="*/ 154754 w 164292"/>
              <a:gd name="connsiteY15" fmla="*/ 169591 h 179110"/>
              <a:gd name="connsiteX16" fmla="*/ 164293 w 164292"/>
              <a:gd name="connsiteY16" fmla="*/ 160105 h 179110"/>
              <a:gd name="connsiteX17" fmla="*/ 163679 w 164292"/>
              <a:gd name="connsiteY17" fmla="*/ 156714 h 179110"/>
              <a:gd name="connsiteX18" fmla="*/ 93453 w 164292"/>
              <a:gd name="connsiteY18" fmla="*/ 96637 h 17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4292" h="179110">
                <a:moveTo>
                  <a:pt x="93453" y="96637"/>
                </a:moveTo>
                <a:cubicBezTo>
                  <a:pt x="83570" y="94301"/>
                  <a:pt x="74081" y="90540"/>
                  <a:pt x="65281" y="85473"/>
                </a:cubicBezTo>
                <a:cubicBezTo>
                  <a:pt x="61310" y="79567"/>
                  <a:pt x="57334" y="73886"/>
                  <a:pt x="53470" y="68415"/>
                </a:cubicBezTo>
                <a:cubicBezTo>
                  <a:pt x="38889" y="49788"/>
                  <a:pt x="27174" y="29086"/>
                  <a:pt x="18714" y="6994"/>
                </a:cubicBezTo>
                <a:cubicBezTo>
                  <a:pt x="17494" y="2928"/>
                  <a:pt x="13798" y="106"/>
                  <a:pt x="9554" y="0"/>
                </a:cubicBezTo>
                <a:cubicBezTo>
                  <a:pt x="4276" y="2"/>
                  <a:pt x="-2" y="4281"/>
                  <a:pt x="0" y="9559"/>
                </a:cubicBezTo>
                <a:cubicBezTo>
                  <a:pt x="0" y="10585"/>
                  <a:pt x="166" y="11605"/>
                  <a:pt x="491" y="12579"/>
                </a:cubicBezTo>
                <a:cubicBezTo>
                  <a:pt x="9468" y="36641"/>
                  <a:pt x="22087" y="59181"/>
                  <a:pt x="37908" y="79412"/>
                </a:cubicBezTo>
                <a:cubicBezTo>
                  <a:pt x="59520" y="106783"/>
                  <a:pt x="75371" y="138243"/>
                  <a:pt x="84509" y="171900"/>
                </a:cubicBezTo>
                <a:cubicBezTo>
                  <a:pt x="85572" y="176134"/>
                  <a:pt x="89375" y="179105"/>
                  <a:pt x="93741" y="179111"/>
                </a:cubicBezTo>
                <a:cubicBezTo>
                  <a:pt x="95231" y="179116"/>
                  <a:pt x="96700" y="178766"/>
                  <a:pt x="98027" y="178092"/>
                </a:cubicBezTo>
                <a:cubicBezTo>
                  <a:pt x="102068" y="175873"/>
                  <a:pt x="104063" y="171177"/>
                  <a:pt x="102857" y="166728"/>
                </a:cubicBezTo>
                <a:cubicBezTo>
                  <a:pt x="98152" y="148058"/>
                  <a:pt x="91155" y="130043"/>
                  <a:pt x="82026" y="113091"/>
                </a:cubicBezTo>
                <a:cubicBezTo>
                  <a:pt x="84046" y="113708"/>
                  <a:pt x="86067" y="114324"/>
                  <a:pt x="88074" y="114915"/>
                </a:cubicBezTo>
                <a:cubicBezTo>
                  <a:pt x="111791" y="121896"/>
                  <a:pt x="134192" y="128495"/>
                  <a:pt x="145716" y="163075"/>
                </a:cubicBezTo>
                <a:cubicBezTo>
                  <a:pt x="147014" y="166965"/>
                  <a:pt x="150653" y="169589"/>
                  <a:pt x="154754" y="169591"/>
                </a:cubicBezTo>
                <a:cubicBezTo>
                  <a:pt x="160008" y="169606"/>
                  <a:pt x="164279" y="165359"/>
                  <a:pt x="164293" y="160105"/>
                </a:cubicBezTo>
                <a:cubicBezTo>
                  <a:pt x="164297" y="158947"/>
                  <a:pt x="164088" y="157798"/>
                  <a:pt x="163679" y="156714"/>
                </a:cubicBezTo>
                <a:cubicBezTo>
                  <a:pt x="148959" y="112986"/>
                  <a:pt x="118188" y="103925"/>
                  <a:pt x="93453" y="96637"/>
                </a:cubicBezTo>
                <a:close/>
              </a:path>
            </a:pathLst>
          </a:custGeom>
          <a:solidFill>
            <a:srgbClr val="9977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BE" dirty="0"/>
          </a:p>
        </p:txBody>
      </p:sp>
      <p:pic>
        <p:nvPicPr>
          <p:cNvPr id="74" name="Picture 8" descr="Grass vector">
            <a:extLst>
              <a:ext uri="{FF2B5EF4-FFF2-40B4-BE49-F238E27FC236}">
                <a16:creationId xmlns:a16="http://schemas.microsoft.com/office/drawing/2014/main" id="{2EEAE273-2A0C-AD33-7DA8-63529E1F6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67" b="97800" l="6133" r="95867">
                        <a14:foregroundMark x1="74867" y1="68933" x2="74867" y2="68933"/>
                        <a14:foregroundMark x1="51467" y1="95800" x2="51467" y2="95800"/>
                        <a14:foregroundMark x1="11333" y1="95800" x2="11333" y2="95800"/>
                        <a14:foregroundMark x1="95933" y1="96667" x2="95933" y2="96667"/>
                        <a14:foregroundMark x1="6133" y1="97800" x2="6133" y2="97800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0"/>
          <a:stretch/>
        </p:blipFill>
        <p:spPr bwMode="auto">
          <a:xfrm>
            <a:off x="9383728" y="2245374"/>
            <a:ext cx="1199752" cy="8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6C085D1F-06CA-1A34-539F-7A2296E7D987}"/>
              </a:ext>
            </a:extLst>
          </p:cNvPr>
          <p:cNvSpPr/>
          <p:nvPr/>
        </p:nvSpPr>
        <p:spPr>
          <a:xfrm>
            <a:off x="9423994" y="4116640"/>
            <a:ext cx="1035267" cy="1090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Loose Sand</a:t>
            </a:r>
            <a:endParaRPr lang="en-BE" b="1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7F05A5-9B59-CF24-2DBD-30F57A7FC772}"/>
              </a:ext>
            </a:extLst>
          </p:cNvPr>
          <p:cNvSpPr txBox="1"/>
          <p:nvPr/>
        </p:nvSpPr>
        <p:spPr>
          <a:xfrm>
            <a:off x="3755303" y="2180868"/>
            <a:ext cx="2057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–37 | Dry: –24)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D428A3-F5EA-CB51-F886-536B257CB3F0}"/>
              </a:ext>
            </a:extLst>
          </p:cNvPr>
          <p:cNvSpPr txBox="1"/>
          <p:nvPr/>
        </p:nvSpPr>
        <p:spPr>
          <a:xfrm>
            <a:off x="3626251" y="3454973"/>
            <a:ext cx="232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Soil Moisture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at 0–40 cm depth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–24 | Dry: –18)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FCB7E-6ED2-2426-D35A-23548645DA7F}"/>
              </a:ext>
            </a:extLst>
          </p:cNvPr>
          <p:cNvSpPr txBox="1"/>
          <p:nvPr/>
        </p:nvSpPr>
        <p:spPr>
          <a:xfrm>
            <a:off x="2315218" y="2360870"/>
            <a:ext cx="1417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(=)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F143E5-6279-D970-F5AF-F4AF1512FC66}"/>
              </a:ext>
            </a:extLst>
          </p:cNvPr>
          <p:cNvSpPr txBox="1"/>
          <p:nvPr/>
        </p:nvSpPr>
        <p:spPr>
          <a:xfrm>
            <a:off x="10302147" y="2173187"/>
            <a:ext cx="2057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Evaporation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–45 | Dry: –32)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4E45B8-613E-DA4B-245B-88474C81D85F}"/>
              </a:ext>
            </a:extLst>
          </p:cNvPr>
          <p:cNvSpPr txBox="1"/>
          <p:nvPr/>
        </p:nvSpPr>
        <p:spPr>
          <a:xfrm>
            <a:off x="10161161" y="3469892"/>
            <a:ext cx="232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(–)</a:t>
            </a:r>
            <a:br>
              <a:rPr lang="en-US" sz="24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Soil Moisture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at 0–40 cm depth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–22 | Dry: –18)</a:t>
            </a:r>
            <a:endParaRPr lang="en-BE" sz="1600" dirty="0">
              <a:solidFill>
                <a:srgbClr val="C0000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8DCF4C-C46E-A19A-4A42-32FE655C423D}"/>
              </a:ext>
            </a:extLst>
          </p:cNvPr>
          <p:cNvSpPr txBox="1"/>
          <p:nvPr/>
        </p:nvSpPr>
        <p:spPr>
          <a:xfrm>
            <a:off x="8484685" y="2203960"/>
            <a:ext cx="1972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(+)</a:t>
            </a:r>
            <a:b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Transpiration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+36 | Dry: +59)</a:t>
            </a:r>
          </a:p>
          <a:p>
            <a:pPr algn="ctr"/>
            <a:endParaRPr lang="en-US" sz="1600" b="1" dirty="0">
              <a:solidFill>
                <a:srgbClr val="00206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07E1E6-CED8-ABFB-4B5E-1317F406FCC6}"/>
              </a:ext>
            </a:extLst>
          </p:cNvPr>
          <p:cNvSpPr/>
          <p:nvPr/>
        </p:nvSpPr>
        <p:spPr>
          <a:xfrm>
            <a:off x="898674" y="2180868"/>
            <a:ext cx="5212547" cy="430509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275E4-6038-CCE5-9773-D52C75403A97}"/>
              </a:ext>
            </a:extLst>
          </p:cNvPr>
          <p:cNvSpPr txBox="1"/>
          <p:nvPr/>
        </p:nvSpPr>
        <p:spPr>
          <a:xfrm>
            <a:off x="3890128" y="5533551"/>
            <a:ext cx="187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(+)</a:t>
            </a:r>
            <a:b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</a:t>
            </a:r>
            <a:r>
              <a:rPr lang="en-US" sz="160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: +38 </a:t>
            </a:r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| Dry</a:t>
            </a:r>
            <a:r>
              <a:rPr lang="en-US" sz="160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: +21</a:t>
            </a:r>
            <a:r>
              <a:rPr lang="en-US" sz="1600" dirty="0">
                <a:solidFill>
                  <a:srgbClr val="002060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)</a:t>
            </a:r>
            <a:endParaRPr lang="en-BE" sz="1600" dirty="0">
              <a:solidFill>
                <a:srgbClr val="002060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FF11F28-6D8B-BC1B-E84D-039379724B9B}"/>
              </a:ext>
            </a:extLst>
          </p:cNvPr>
          <p:cNvSpPr/>
          <p:nvPr/>
        </p:nvSpPr>
        <p:spPr>
          <a:xfrm>
            <a:off x="3755303" y="5533551"/>
            <a:ext cx="2209801" cy="130799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D0E9CA-7CD4-ED06-76C4-E4965A466FB5}"/>
              </a:ext>
            </a:extLst>
          </p:cNvPr>
          <p:cNvSpPr/>
          <p:nvPr/>
        </p:nvSpPr>
        <p:spPr>
          <a:xfrm>
            <a:off x="6979454" y="2098050"/>
            <a:ext cx="5325680" cy="474349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2DCEA3-C3B0-B118-5D4F-AAF1C52E64A3}"/>
              </a:ext>
            </a:extLst>
          </p:cNvPr>
          <p:cNvSpPr txBox="1"/>
          <p:nvPr/>
        </p:nvSpPr>
        <p:spPr>
          <a:xfrm>
            <a:off x="10427749" y="5505436"/>
            <a:ext cx="187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(±)</a:t>
            </a:r>
            <a:br>
              <a:rPr lang="en-US" sz="1600" b="1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</a:br>
            <a:r>
              <a:rPr lang="en-US" sz="1600" b="1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Deep Percolation</a:t>
            </a:r>
          </a:p>
          <a:p>
            <a:pPr algn="ctr"/>
            <a:r>
              <a:rPr lang="en-US" sz="1600" dirty="0">
                <a:solidFill>
                  <a:schemeClr val="accent5"/>
                </a:solidFill>
                <a:latin typeface="Assistant" pitchFamily="2" charset="-79"/>
                <a:ea typeface="Source Sans Pro" panose="020B0503030403020204" pitchFamily="34" charset="0"/>
                <a:cs typeface="Assistant" pitchFamily="2" charset="-79"/>
              </a:rPr>
              <a:t>(Wet: +7 | Dry: –23)</a:t>
            </a:r>
            <a:endParaRPr lang="en-BE" sz="1600" dirty="0">
              <a:solidFill>
                <a:schemeClr val="accent5"/>
              </a:solidFill>
              <a:latin typeface="Assistant" pitchFamily="2" charset="-79"/>
              <a:ea typeface="Source Sans Pro" panose="020B0503030403020204" pitchFamily="34" charset="0"/>
              <a:cs typeface="Assistant" pitchFamily="2" charset="-79"/>
            </a:endParaRPr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A3AA8681-5BB7-5DC2-9B8B-68B31B53A507}"/>
              </a:ext>
            </a:extLst>
          </p:cNvPr>
          <p:cNvSpPr/>
          <p:nvPr/>
        </p:nvSpPr>
        <p:spPr>
          <a:xfrm flipH="1">
            <a:off x="1396078" y="3837902"/>
            <a:ext cx="4789061" cy="1404996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424651"/>
                </a:solidFill>
                <a:latin typeface="Comic Sans MS" panose="030F0702030302020204" pitchFamily="66" charset="0"/>
              </a:rPr>
              <a:t>Hey, we must de-compact to have more recharge!</a:t>
            </a:r>
            <a:endParaRPr lang="en-BE" sz="2000" dirty="0">
              <a:solidFill>
                <a:srgbClr val="424651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74FE3785-E88C-6278-3C8D-BFD279183813}"/>
              </a:ext>
            </a:extLst>
          </p:cNvPr>
          <p:cNvSpPr/>
          <p:nvPr/>
        </p:nvSpPr>
        <p:spPr>
          <a:xfrm flipH="1">
            <a:off x="7589073" y="3796350"/>
            <a:ext cx="4789061" cy="1404996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424651"/>
                </a:solidFill>
                <a:latin typeface="Comic Sans MS" panose="030F0702030302020204" pitchFamily="66" charset="0"/>
              </a:rPr>
              <a:t>Wait! Maybe better to leave the soil alone…</a:t>
            </a:r>
            <a:endParaRPr lang="en-BE" sz="2000" dirty="0">
              <a:solidFill>
                <a:srgbClr val="42465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itle 1">
            <a:hlinkClick r:id="rId7" action="ppaction://hlinksldjump"/>
            <a:extLst>
              <a:ext uri="{FF2B5EF4-FFF2-40B4-BE49-F238E27FC236}">
                <a16:creationId xmlns:a16="http://schemas.microsoft.com/office/drawing/2014/main" id="{9BC36BC7-D443-7913-A12B-0B42A19D048A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8" name="Title 1">
            <a:hlinkClick r:id="rId8" action="ppaction://hlinksldjump"/>
            <a:extLst>
              <a:ext uri="{FF2B5EF4-FFF2-40B4-BE49-F238E27FC236}">
                <a16:creationId xmlns:a16="http://schemas.microsoft.com/office/drawing/2014/main" id="{FBC7A132-23E8-5BB2-4F01-F59C3C622CFA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9" name="Title 1">
            <a:hlinkClick r:id="rId9" action="ppaction://hlinksldjump"/>
            <a:extLst>
              <a:ext uri="{FF2B5EF4-FFF2-40B4-BE49-F238E27FC236}">
                <a16:creationId xmlns:a16="http://schemas.microsoft.com/office/drawing/2014/main" id="{08B6A505-AC2D-236B-A5A5-98F918F98810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CB638831-4BE0-F509-F69C-517D333BF52E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2603C412-6C0C-72F6-43A6-9B936FE3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1906" y="6457780"/>
            <a:ext cx="2743200" cy="365125"/>
          </a:xfrm>
        </p:spPr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45</a:t>
            </a:fld>
            <a:endParaRPr lang="en-BE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66FF4D5-4C2D-F62D-C913-E438AF37E4CC}"/>
              </a:ext>
            </a:extLst>
          </p:cNvPr>
          <p:cNvSpPr/>
          <p:nvPr/>
        </p:nvSpPr>
        <p:spPr>
          <a:xfrm>
            <a:off x="10415735" y="5471497"/>
            <a:ext cx="1944247" cy="108116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95931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EAD7D-BE0D-AF08-9659-863A61AF6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1B1536-64D4-FE67-8CBF-020753A84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85C01-D953-806D-9A5C-E841ACD2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701509"/>
            <a:ext cx="11493500" cy="989179"/>
          </a:xfrm>
        </p:spPr>
        <p:txBody>
          <a:bodyPr>
            <a:noAutofit/>
          </a:bodyPr>
          <a:lstStyle/>
          <a:p>
            <a:r>
              <a:rPr lang="en-US" sz="3200" b="1" dirty="0"/>
              <a:t>So what? </a:t>
            </a:r>
            <a:r>
              <a:rPr lang="en-US" sz="3200" dirty="0"/>
              <a:t>For soil (de-)compaction’s hydrological models:</a:t>
            </a:r>
            <a:endParaRPr lang="en-BE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7942EF-31AA-7CFE-3D9A-674FB731A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1996610"/>
            <a:ext cx="6787154" cy="2503562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3200" b="1" dirty="0"/>
              <a:t>Know how (de-)compaction affects vegetation growth</a:t>
            </a:r>
            <a:endParaRPr lang="en-US" sz="2800" b="1" u="sng" dirty="0">
              <a:solidFill>
                <a:srgbClr val="0000FF"/>
              </a:solidFill>
            </a:endParaRPr>
          </a:p>
        </p:txBody>
      </p:sp>
      <p:pic>
        <p:nvPicPr>
          <p:cNvPr id="1034" name="Picture 10" descr="Smiley face in a hedge">
            <a:extLst>
              <a:ext uri="{FF2B5EF4-FFF2-40B4-BE49-F238E27FC236}">
                <a16:creationId xmlns:a16="http://schemas.microsoft.com/office/drawing/2014/main" id="{8AB76F32-463F-A2C9-95AF-2544CF9FA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 b="7007"/>
          <a:stretch/>
        </p:blipFill>
        <p:spPr bwMode="auto">
          <a:xfrm>
            <a:off x="0" y="2077963"/>
            <a:ext cx="5803900" cy="374943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D4D575-3679-2F4B-11B4-A4E322FE2D31}"/>
              </a:ext>
            </a:extLst>
          </p:cNvPr>
          <p:cNvSpPr txBox="1"/>
          <p:nvPr/>
        </p:nvSpPr>
        <p:spPr>
          <a:xfrm>
            <a:off x="317500" y="5600973"/>
            <a:ext cx="4876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Adapted from Philip Halling (2022) (Creative Commons License)</a:t>
            </a:r>
            <a:endParaRPr lang="en-BE" sz="14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476D0EF-9909-E7FA-04FD-30FDBAF4CFA3}"/>
              </a:ext>
            </a:extLst>
          </p:cNvPr>
          <p:cNvSpPr/>
          <p:nvPr/>
        </p:nvSpPr>
        <p:spPr>
          <a:xfrm>
            <a:off x="1914861" y="1476059"/>
            <a:ext cx="3744981" cy="836929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424651"/>
                </a:solidFill>
                <a:latin typeface="Comic Sans MS" panose="030F0702030302020204" pitchFamily="66" charset="0"/>
              </a:rPr>
              <a:t>I hope you take me more seriously now…</a:t>
            </a:r>
            <a:endParaRPr lang="en-BE" sz="2000" dirty="0">
              <a:solidFill>
                <a:srgbClr val="42465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70E80CE-209E-F319-1080-552ACBD5A80B}"/>
              </a:ext>
            </a:extLst>
          </p:cNvPr>
          <p:cNvSpPr txBox="1">
            <a:spLocks/>
          </p:cNvSpPr>
          <p:nvPr/>
        </p:nvSpPr>
        <p:spPr>
          <a:xfrm>
            <a:off x="5540188" y="4130160"/>
            <a:ext cx="6787154" cy="2503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dirty="0"/>
              <a:t>Field evidence of vegetation growth is vital!</a:t>
            </a:r>
            <a:endParaRPr lang="en-US" sz="2400" u="sng" dirty="0">
              <a:solidFill>
                <a:srgbClr val="0000FF"/>
              </a:solidFill>
            </a:endParaRPr>
          </a:p>
        </p:txBody>
      </p:sp>
      <p:sp>
        <p:nvSpPr>
          <p:cNvPr id="6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3E2AFE70-F139-E9E0-6530-7548D8BFF94B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FA836D3E-A7A4-0311-14F7-8D34BDC3AFC6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75BC438A-51A8-7CA2-2B0F-3DDF9043FA48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136929-8112-2714-ECD6-3A0AB947915A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02EE90F-AA94-AF1A-292E-27D2D816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46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080103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9EFFF-33A9-D032-387D-258407863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ddle in a field&#10;&#10;AI-generated content may be incorrect.">
            <a:extLst>
              <a:ext uri="{FF2B5EF4-FFF2-40B4-BE49-F238E27FC236}">
                <a16:creationId xmlns:a16="http://schemas.microsoft.com/office/drawing/2014/main" id="{CA219F70-D8BF-1263-D045-069EF732A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t="19349" r="21061" b="37352"/>
          <a:stretch/>
        </p:blipFill>
        <p:spPr>
          <a:xfrm>
            <a:off x="-36195" y="682207"/>
            <a:ext cx="12325350" cy="61757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E950A2-7369-F841-113D-3B8F08DD5AF1}"/>
              </a:ext>
            </a:extLst>
          </p:cNvPr>
          <p:cNvSpPr txBox="1"/>
          <p:nvPr/>
        </p:nvSpPr>
        <p:spPr>
          <a:xfrm>
            <a:off x="91440" y="6559232"/>
            <a:ext cx="172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Photo © Jan Staes, 2022</a:t>
            </a:r>
            <a:endParaRPr lang="en-BE" sz="1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5C2E0D-A9D1-AE84-8EFB-1233C2361102}"/>
              </a:ext>
            </a:extLst>
          </p:cNvPr>
          <p:cNvSpPr/>
          <p:nvPr/>
        </p:nvSpPr>
        <p:spPr>
          <a:xfrm>
            <a:off x="122334" y="4992389"/>
            <a:ext cx="11960579" cy="302222"/>
          </a:xfrm>
          <a:prstGeom prst="rect">
            <a:avLst/>
          </a:prstGeom>
          <a:solidFill>
            <a:srgbClr val="625834"/>
          </a:solidFill>
          <a:effectLst>
            <a:glow rad="101600">
              <a:srgbClr val="EEEEBB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ssistant" pitchFamily="2" charset="-79"/>
                <a:cs typeface="Assistant" pitchFamily="2" charset="-79"/>
              </a:rPr>
              <a:t>Compact Soil (Barrier for Water Flow)</a:t>
            </a:r>
            <a:endParaRPr lang="en-BE" b="1" dirty="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9871794-3B32-BA5A-EF7B-DF23A347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978C0C-8D04-248F-88CF-4E059F9E42E7}"/>
              </a:ext>
            </a:extLst>
          </p:cNvPr>
          <p:cNvSpPr txBox="1"/>
          <p:nvPr/>
        </p:nvSpPr>
        <p:spPr>
          <a:xfrm>
            <a:off x="10128246" y="6552795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© Jan Staes (2022)</a:t>
            </a:r>
            <a:endParaRPr lang="en-BE" sz="14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E34A9BA-3D5D-D063-3D98-79866E38489D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7CA796CC-1DD3-D686-6526-0C8872E240BB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5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64643776-B6B9-8AF8-2E59-A95FA41352C1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ABE3EF93-189D-7116-CB4C-F967AD47A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847" y="2927686"/>
            <a:ext cx="4527353" cy="940348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Water</a:t>
            </a:r>
            <a:r>
              <a:rPr lang="en-US" b="0" dirty="0">
                <a:solidFill>
                  <a:srgbClr val="424651"/>
                </a:solidFill>
              </a:rPr>
              <a:t> puddle in rural areas could be due to compact soil</a:t>
            </a:r>
          </a:p>
        </p:txBody>
      </p:sp>
      <p:sp>
        <p:nvSpPr>
          <p:cNvPr id="2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C2A18E5A-D6D0-5EA8-5C63-DE2A4CBD0AB8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09D2D-F4F8-0F95-DBC1-71D3E3EC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6106-9CE0-4D5E-B168-183CC55F7C5F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6006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B3234-2B91-7C2A-74D6-52638FA52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ddle in a field&#10;&#10;AI-generated content may be incorrect.">
            <a:extLst>
              <a:ext uri="{FF2B5EF4-FFF2-40B4-BE49-F238E27FC236}">
                <a16:creationId xmlns:a16="http://schemas.microsoft.com/office/drawing/2014/main" id="{19BA7503-EBD1-7EF9-2291-C5EB05988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t="19349" r="21061" b="37352"/>
          <a:stretch/>
        </p:blipFill>
        <p:spPr>
          <a:xfrm>
            <a:off x="-36195" y="682207"/>
            <a:ext cx="12325350" cy="61757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BBDFE8-2F23-76E6-494F-D50EAD46E4BB}"/>
              </a:ext>
            </a:extLst>
          </p:cNvPr>
          <p:cNvSpPr txBox="1"/>
          <p:nvPr/>
        </p:nvSpPr>
        <p:spPr>
          <a:xfrm>
            <a:off x="91440" y="6559232"/>
            <a:ext cx="172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Photo © Jan Staes, 2022</a:t>
            </a:r>
            <a:endParaRPr lang="en-BE" sz="1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0AFC96-09F3-52BE-8419-16DD1B418CC1}"/>
              </a:ext>
            </a:extLst>
          </p:cNvPr>
          <p:cNvSpPr/>
          <p:nvPr/>
        </p:nvSpPr>
        <p:spPr>
          <a:xfrm>
            <a:off x="122334" y="4992389"/>
            <a:ext cx="11960579" cy="302222"/>
          </a:xfrm>
          <a:prstGeom prst="rect">
            <a:avLst/>
          </a:prstGeom>
          <a:solidFill>
            <a:srgbClr val="625834"/>
          </a:solidFill>
          <a:effectLst>
            <a:glow rad="101600">
              <a:srgbClr val="EEEEBB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ssistant" pitchFamily="2" charset="-79"/>
                <a:cs typeface="Assistant" pitchFamily="2" charset="-79"/>
              </a:rPr>
              <a:t>Compact Soil (Barrier for Water Flow)</a:t>
            </a:r>
            <a:endParaRPr lang="en-BE" b="1" dirty="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6F72A78-EB61-469B-9B4A-B53B4E5B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2AF62-4CEE-555D-3357-C46E7A0E03F7}"/>
              </a:ext>
            </a:extLst>
          </p:cNvPr>
          <p:cNvSpPr txBox="1"/>
          <p:nvPr/>
        </p:nvSpPr>
        <p:spPr>
          <a:xfrm>
            <a:off x="10128246" y="6552795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© Jan Staes (2022)</a:t>
            </a:r>
            <a:endParaRPr lang="en-BE" sz="14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51CF8F6-4D62-0541-F542-503B480C955D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BBE00167-73C8-436F-CC2C-43ED38CEB660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5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16FCDCE6-1A43-8768-4080-3AB8757A95FF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4F4D7274-9641-006F-B054-4EF63DB0A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847" y="2927686"/>
            <a:ext cx="4527353" cy="940348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Water</a:t>
            </a:r>
            <a:r>
              <a:rPr lang="en-US" b="0" dirty="0">
                <a:solidFill>
                  <a:srgbClr val="424651"/>
                </a:solidFill>
              </a:rPr>
              <a:t> puddle in rural areas could be due to compact soil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B6D8D94B-A24D-7BF2-CBB7-7996D3621731}"/>
              </a:ext>
            </a:extLst>
          </p:cNvPr>
          <p:cNvSpPr txBox="1">
            <a:spLocks/>
          </p:cNvSpPr>
          <p:nvPr/>
        </p:nvSpPr>
        <p:spPr>
          <a:xfrm>
            <a:off x="598892" y="1968433"/>
            <a:ext cx="10050058" cy="71128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25834"/>
                </a:solidFill>
                <a:latin typeface="Assistant" pitchFamily="2" charset="-79"/>
                <a:ea typeface="+mj-ea"/>
                <a:cs typeface="Assistant" pitchFamily="2" charset="-79"/>
              </a:defRPr>
            </a:lvl1pPr>
          </a:lstStyle>
          <a:p>
            <a:r>
              <a:rPr lang="en-US" sz="36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de-compaction for more groundwater recharge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7297FBF-896C-DA98-2ED6-8DE7CCE8619D}"/>
              </a:ext>
            </a:extLst>
          </p:cNvPr>
          <p:cNvSpPr/>
          <p:nvPr/>
        </p:nvSpPr>
        <p:spPr>
          <a:xfrm>
            <a:off x="5882640" y="5898224"/>
            <a:ext cx="487680" cy="459561"/>
          </a:xfrm>
          <a:prstGeom prst="downArrow">
            <a:avLst/>
          </a:prstGeom>
          <a:solidFill>
            <a:srgbClr val="56CB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B71289-0882-86A1-9709-7E1576EDB766}"/>
              </a:ext>
            </a:extLst>
          </p:cNvPr>
          <p:cNvSpPr txBox="1"/>
          <p:nvPr/>
        </p:nvSpPr>
        <p:spPr>
          <a:xfrm>
            <a:off x="6370320" y="5898224"/>
            <a:ext cx="4548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56C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Deep Percolation Leading to Groundwater Recharge?</a:t>
            </a:r>
            <a:endParaRPr lang="en-BE" sz="2400" b="1" dirty="0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72BF29D4-1254-795A-CACE-90269758BBD5}"/>
              </a:ext>
            </a:extLst>
          </p:cNvPr>
          <p:cNvSpPr txBox="1">
            <a:spLocks/>
          </p:cNvSpPr>
          <p:nvPr/>
        </p:nvSpPr>
        <p:spPr>
          <a:xfrm>
            <a:off x="685801" y="5467527"/>
            <a:ext cx="4972050" cy="8902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No more puddle.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More infiltration. More recharge!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BE" dirty="0"/>
          </a:p>
        </p:txBody>
      </p:sp>
      <p:sp>
        <p:nvSpPr>
          <p:cNvPr id="2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7BF0615C-128C-7306-1236-792C95FBFFA0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6C685-9A30-FE3D-5F59-C805CFD1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6106-9CE0-4D5E-B168-183CC55F7C5F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6620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F5AF9-F185-3CF2-63F4-23B5C16FF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ddle in a field&#10;&#10;AI-generated content may be incorrect.">
            <a:extLst>
              <a:ext uri="{FF2B5EF4-FFF2-40B4-BE49-F238E27FC236}">
                <a16:creationId xmlns:a16="http://schemas.microsoft.com/office/drawing/2014/main" id="{B2DED380-CFD5-43DB-463A-157B6E866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t="19349" r="21061" b="37352"/>
          <a:stretch/>
        </p:blipFill>
        <p:spPr>
          <a:xfrm>
            <a:off x="-36195" y="682207"/>
            <a:ext cx="12325350" cy="61757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080CC6-EC62-DFDA-9AA2-6FA6A08884D0}"/>
              </a:ext>
            </a:extLst>
          </p:cNvPr>
          <p:cNvSpPr txBox="1"/>
          <p:nvPr/>
        </p:nvSpPr>
        <p:spPr>
          <a:xfrm>
            <a:off x="91440" y="6559232"/>
            <a:ext cx="172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ssistant" pitchFamily="2" charset="-79"/>
                <a:cs typeface="Assistant" pitchFamily="2" charset="-79"/>
              </a:rPr>
              <a:t>Photo © Jan Staes, 2022</a:t>
            </a:r>
            <a:endParaRPr lang="en-BE" sz="1200" dirty="0">
              <a:solidFill>
                <a:schemeClr val="bg1">
                  <a:lumMod val="8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53FF5DC-F8DF-4BCB-679C-7052C7BF4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52C3B14-E1EB-ADA6-0691-C18CB9532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847" y="2927686"/>
            <a:ext cx="4527353" cy="940348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Water</a:t>
            </a:r>
            <a:r>
              <a:rPr lang="en-US" b="0" dirty="0">
                <a:solidFill>
                  <a:srgbClr val="424651"/>
                </a:solidFill>
              </a:rPr>
              <a:t> puddle in rural areas could be due to compact soil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A6457-D80D-91CA-FE5D-A2902D66F650}"/>
              </a:ext>
            </a:extLst>
          </p:cNvPr>
          <p:cNvSpPr txBox="1"/>
          <p:nvPr/>
        </p:nvSpPr>
        <p:spPr>
          <a:xfrm>
            <a:off x="10128246" y="6552795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Photo © Jan Staes (2022)</a:t>
            </a:r>
            <a:endParaRPr lang="en-BE" sz="14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5901BE2-1F1B-4FEB-D1F1-6D339EBEC252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8E54D153-9437-4EED-3490-2EE6421409C1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5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9914D59E-4D12-9172-8BF4-BEE006CFB204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2" name="Title 7">
            <a:extLst>
              <a:ext uri="{FF2B5EF4-FFF2-40B4-BE49-F238E27FC236}">
                <a16:creationId xmlns:a16="http://schemas.microsoft.com/office/drawing/2014/main" id="{0AC09AFE-D731-29B3-315E-39D16177D549}"/>
              </a:ext>
            </a:extLst>
          </p:cNvPr>
          <p:cNvSpPr txBox="1">
            <a:spLocks/>
          </p:cNvSpPr>
          <p:nvPr/>
        </p:nvSpPr>
        <p:spPr>
          <a:xfrm>
            <a:off x="598892" y="1968433"/>
            <a:ext cx="10050058" cy="71128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25834"/>
                </a:solidFill>
                <a:latin typeface="Assistant" pitchFamily="2" charset="-79"/>
                <a:ea typeface="+mj-ea"/>
                <a:cs typeface="Assistant" pitchFamily="2" charset="-79"/>
              </a:defRPr>
            </a:lvl1pPr>
          </a:lstStyle>
          <a:p>
            <a:r>
              <a:rPr lang="en-US" sz="3600" b="0" dirty="0">
                <a:solidFill>
                  <a:srgbClr val="4246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de-compaction for more groundwater recharge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78845C95-4399-C17C-3A2F-46D153F8E6A0}"/>
              </a:ext>
            </a:extLst>
          </p:cNvPr>
          <p:cNvSpPr/>
          <p:nvPr/>
        </p:nvSpPr>
        <p:spPr>
          <a:xfrm>
            <a:off x="5882640" y="5898224"/>
            <a:ext cx="487680" cy="459561"/>
          </a:xfrm>
          <a:prstGeom prst="downArrow">
            <a:avLst/>
          </a:prstGeom>
          <a:solidFill>
            <a:srgbClr val="56CB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CBA08-964B-372A-9A51-57D74CB4BA36}"/>
              </a:ext>
            </a:extLst>
          </p:cNvPr>
          <p:cNvSpPr txBox="1"/>
          <p:nvPr/>
        </p:nvSpPr>
        <p:spPr>
          <a:xfrm>
            <a:off x="6370320" y="5898224"/>
            <a:ext cx="4548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56CB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Deep Percolation Leading to Groundwater Recharge?</a:t>
            </a:r>
            <a:endParaRPr lang="en-BE" sz="2400" b="1" dirty="0"/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EB17242B-634C-27F7-06C4-535C6A773B13}"/>
              </a:ext>
            </a:extLst>
          </p:cNvPr>
          <p:cNvSpPr txBox="1">
            <a:spLocks/>
          </p:cNvSpPr>
          <p:nvPr/>
        </p:nvSpPr>
        <p:spPr>
          <a:xfrm>
            <a:off x="685801" y="5467527"/>
            <a:ext cx="4972050" cy="89025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24651"/>
                </a:solidFill>
                <a:latin typeface="Assistant" pitchFamily="2" charset="-79"/>
                <a:ea typeface="+mn-ea"/>
                <a:cs typeface="Assistan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No more puddle.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More infiltration. More recharge!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BE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A9A7A5E3-25B5-1D57-CF6A-58D38E15E372}"/>
              </a:ext>
            </a:extLst>
          </p:cNvPr>
          <p:cNvSpPr txBox="1">
            <a:spLocks/>
          </p:cNvSpPr>
          <p:nvPr/>
        </p:nvSpPr>
        <p:spPr>
          <a:xfrm>
            <a:off x="91440" y="2960838"/>
            <a:ext cx="12121158" cy="2061611"/>
          </a:xfrm>
          <a:prstGeom prst="rect">
            <a:avLst/>
          </a:prstGeom>
          <a:solidFill>
            <a:srgbClr val="FF0000">
              <a:alpha val="69804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How much can be recharged? </a:t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</a:b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Solve using hydrological models</a:t>
            </a:r>
          </a:p>
        </p:txBody>
      </p:sp>
      <p:sp>
        <p:nvSpPr>
          <p:cNvPr id="7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174DA9C0-F63A-BC52-879F-4240EC3174E4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60FD25-267E-CD35-7D04-55911340B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6106-9CE0-4D5E-B168-183CC55F7C5F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18336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3CD303-D9B2-1E01-C81D-B3698D4D7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3451D8-8283-61E1-4CD4-236817DD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701509"/>
            <a:ext cx="11493500" cy="989179"/>
          </a:xfrm>
        </p:spPr>
        <p:txBody>
          <a:bodyPr>
            <a:normAutofit fontScale="90000"/>
          </a:bodyPr>
          <a:lstStyle/>
          <a:p>
            <a:r>
              <a:rPr lang="en-US" dirty="0"/>
              <a:t>In these models, however, vegetation is a problem</a:t>
            </a:r>
            <a:endParaRPr lang="en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BD8FE-C69B-6050-B634-AAC1141A0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3900" y="2088473"/>
            <a:ext cx="6667500" cy="2503562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3200" dirty="0"/>
              <a:t>Why? Often parameterized using only:</a:t>
            </a:r>
          </a:p>
          <a:p>
            <a:pPr lvl="1">
              <a:lnSpc>
                <a:spcPct val="114000"/>
              </a:lnSpc>
            </a:pPr>
            <a:r>
              <a:rPr lang="en-US" sz="2800" dirty="0"/>
              <a:t>limited field measurements</a:t>
            </a:r>
          </a:p>
          <a:p>
            <a:pPr lvl="1">
              <a:lnSpc>
                <a:spcPct val="114000"/>
              </a:lnSpc>
            </a:pPr>
            <a:r>
              <a:rPr lang="en-US" sz="2800" dirty="0"/>
              <a:t>literature</a:t>
            </a:r>
          </a:p>
          <a:p>
            <a:pPr lvl="1">
              <a:lnSpc>
                <a:spcPct val="114000"/>
              </a:lnSpc>
            </a:pPr>
            <a:r>
              <a:rPr lang="en-US" sz="2800" dirty="0"/>
              <a:t>derivations from other variables</a:t>
            </a:r>
          </a:p>
          <a:p>
            <a:pPr marL="457200" lvl="1" indent="0">
              <a:lnSpc>
                <a:spcPct val="114000"/>
              </a:lnSpc>
              <a:buNone/>
            </a:pPr>
            <a:endParaRPr lang="en-US" sz="2800" dirty="0"/>
          </a:p>
          <a:p>
            <a:pPr marL="457200" lvl="1" indent="0">
              <a:lnSpc>
                <a:spcPct val="114000"/>
              </a:lnSpc>
              <a:buNone/>
            </a:pPr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9DAC24-25F8-9569-8BFD-60F268AD9A64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077963"/>
            <a:ext cx="5803900" cy="3749434"/>
            <a:chOff x="317500" y="701509"/>
            <a:chExt cx="9133988" cy="5900737"/>
          </a:xfrm>
        </p:grpSpPr>
        <p:pic>
          <p:nvPicPr>
            <p:cNvPr id="1034" name="Picture 10" descr="Smiley face in a hedge">
              <a:extLst>
                <a:ext uri="{FF2B5EF4-FFF2-40B4-BE49-F238E27FC236}">
                  <a16:creationId xmlns:a16="http://schemas.microsoft.com/office/drawing/2014/main" id="{DC8A3110-E99D-6D21-75D3-2ED572A41E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7" b="7007"/>
            <a:stretch/>
          </p:blipFill>
          <p:spPr bwMode="auto">
            <a:xfrm>
              <a:off x="317500" y="701509"/>
              <a:ext cx="9133988" cy="590073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Smiley face in a hedge">
              <a:extLst>
                <a:ext uri="{FF2B5EF4-FFF2-40B4-BE49-F238E27FC236}">
                  <a16:creationId xmlns:a16="http://schemas.microsoft.com/office/drawing/2014/main" id="{7A9A64B0-CD3E-377C-B1F3-93AA3ED410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8" t="58537" r="31175" b="21256"/>
            <a:stretch/>
          </p:blipFill>
          <p:spPr bwMode="auto">
            <a:xfrm rot="10800000">
              <a:off x="3797300" y="4394200"/>
              <a:ext cx="2959100" cy="138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3B491E4-0A19-6EFB-6D83-9DD77BBC451F}"/>
              </a:ext>
            </a:extLst>
          </p:cNvPr>
          <p:cNvSpPr txBox="1"/>
          <p:nvPr/>
        </p:nvSpPr>
        <p:spPr>
          <a:xfrm>
            <a:off x="317500" y="5600973"/>
            <a:ext cx="4876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Adapted from Philip Halling (2022) (Creative Commons License)</a:t>
            </a:r>
            <a:endParaRPr lang="en-BE" sz="14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6A41FB2-EB52-6BD4-9D1C-528863DBABFE}"/>
              </a:ext>
            </a:extLst>
          </p:cNvPr>
          <p:cNvSpPr/>
          <p:nvPr/>
        </p:nvSpPr>
        <p:spPr>
          <a:xfrm>
            <a:off x="2522942" y="1476059"/>
            <a:ext cx="3136900" cy="836929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424651"/>
                </a:solidFill>
                <a:latin typeface="Comic Sans MS" panose="030F0702030302020204" pitchFamily="66" charset="0"/>
              </a:rPr>
              <a:t>Are you sure about me…?</a:t>
            </a:r>
            <a:endParaRPr lang="en-BE" sz="2000" dirty="0">
              <a:solidFill>
                <a:srgbClr val="42465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AC32E02-FB79-B566-99E8-4F86BAE8BEF0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5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84C2F009-AEA1-CE8F-C13C-9C6F70F1396B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6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3ADE0E66-D9D0-A686-6C6D-6A7453EF7763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A9676D17-4810-26C3-83E9-82AAD2EE0D24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557D1-F758-7621-1CD9-3D412528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8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7717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4F746-643C-4AF6-D114-B8DA143F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B62E17-ECD5-0B93-F672-39852FD8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Presenter: Jayson Pinza</a:t>
            </a:r>
            <a:endParaRPr lang="en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FD6EF2-7829-DA0C-74BE-13553972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701509"/>
            <a:ext cx="11493500" cy="989179"/>
          </a:xfrm>
        </p:spPr>
        <p:txBody>
          <a:bodyPr>
            <a:normAutofit/>
          </a:bodyPr>
          <a:lstStyle/>
          <a:p>
            <a:r>
              <a:rPr lang="en-US" dirty="0"/>
              <a:t>Here, we show:</a:t>
            </a:r>
            <a:endParaRPr lang="en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FADE4-89EB-7A82-E522-00F1141D0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9842" y="1996610"/>
            <a:ext cx="6667500" cy="2503562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3200" dirty="0"/>
              <a:t>Uncertainties in vegetation can cause large changes in model outcomes!</a:t>
            </a:r>
            <a:r>
              <a:rPr lang="en-US" sz="2800" dirty="0"/>
              <a:t>	</a:t>
            </a:r>
            <a:endParaRPr lang="en-US" sz="2800" u="sng" dirty="0">
              <a:solidFill>
                <a:srgbClr val="0000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0351DA-5EAC-022A-3EDC-1E67960DAE70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077963"/>
            <a:ext cx="5803900" cy="3749434"/>
            <a:chOff x="317500" y="701509"/>
            <a:chExt cx="9133988" cy="5900737"/>
          </a:xfrm>
        </p:grpSpPr>
        <p:pic>
          <p:nvPicPr>
            <p:cNvPr id="1034" name="Picture 10" descr="Smiley face in a hedge">
              <a:extLst>
                <a:ext uri="{FF2B5EF4-FFF2-40B4-BE49-F238E27FC236}">
                  <a16:creationId xmlns:a16="http://schemas.microsoft.com/office/drawing/2014/main" id="{C70263F5-FA38-06F3-A9BB-098245D92B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7" b="7007"/>
            <a:stretch/>
          </p:blipFill>
          <p:spPr bwMode="auto">
            <a:xfrm>
              <a:off x="317500" y="701509"/>
              <a:ext cx="9133988" cy="590073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Smiley face in a hedge">
              <a:extLst>
                <a:ext uri="{FF2B5EF4-FFF2-40B4-BE49-F238E27FC236}">
                  <a16:creationId xmlns:a16="http://schemas.microsoft.com/office/drawing/2014/main" id="{4AABD6E5-9DF4-FA67-8D05-DBB6E963F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8" t="58537" r="31175" b="21256"/>
            <a:stretch/>
          </p:blipFill>
          <p:spPr bwMode="auto">
            <a:xfrm rot="10800000">
              <a:off x="3797300" y="4394200"/>
              <a:ext cx="2959100" cy="138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56A0262-AAC5-E0AF-35DE-B9AD1891C386}"/>
              </a:ext>
            </a:extLst>
          </p:cNvPr>
          <p:cNvSpPr txBox="1"/>
          <p:nvPr/>
        </p:nvSpPr>
        <p:spPr>
          <a:xfrm>
            <a:off x="317500" y="5600973"/>
            <a:ext cx="4876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Adapted from Philip Halling (2022) (Creative Commons License)</a:t>
            </a:r>
            <a:endParaRPr lang="en-BE" sz="14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4F5C3F3-9127-CCB7-1619-D9A13C4E0E3F}"/>
              </a:ext>
            </a:extLst>
          </p:cNvPr>
          <p:cNvSpPr/>
          <p:nvPr/>
        </p:nvSpPr>
        <p:spPr>
          <a:xfrm>
            <a:off x="2522942" y="1476059"/>
            <a:ext cx="3136900" cy="836929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424651"/>
                </a:solidFill>
                <a:latin typeface="Comic Sans MS" panose="030F0702030302020204" pitchFamily="66" charset="0"/>
              </a:rPr>
              <a:t>Check me again, please…</a:t>
            </a:r>
            <a:endParaRPr lang="en-BE" sz="2000" dirty="0">
              <a:solidFill>
                <a:srgbClr val="42465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40AB0F6-04A2-74F8-F9AC-FE47852A8818}"/>
              </a:ext>
            </a:extLst>
          </p:cNvPr>
          <p:cNvSpPr txBox="1">
            <a:spLocks/>
          </p:cNvSpPr>
          <p:nvPr/>
        </p:nvSpPr>
        <p:spPr>
          <a:xfrm>
            <a:off x="2522942" y="333537"/>
            <a:ext cx="2384752" cy="348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24651"/>
                </a:solidFill>
                <a:latin typeface="Assistant" pitchFamily="2" charset="-79"/>
                <a:cs typeface="Assistant" pitchFamily="2" charset="-79"/>
              </a:rPr>
              <a:t>(1) Introduction</a:t>
            </a:r>
            <a:endParaRPr lang="en-BE" sz="1600" dirty="0">
              <a:solidFill>
                <a:srgbClr val="42465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B379EB2D-5738-00AD-CC04-CE84C11B186A}"/>
              </a:ext>
            </a:extLst>
          </p:cNvPr>
          <p:cNvSpPr txBox="1">
            <a:spLocks/>
          </p:cNvSpPr>
          <p:nvPr/>
        </p:nvSpPr>
        <p:spPr>
          <a:xfrm>
            <a:off x="4911379" y="333537"/>
            <a:ext cx="2381703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(2) Experimental Setup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5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D8308D2D-5DD3-F917-73C8-F7AB4004A2FA}"/>
              </a:ext>
            </a:extLst>
          </p:cNvPr>
          <p:cNvSpPr txBox="1">
            <a:spLocks/>
          </p:cNvSpPr>
          <p:nvPr/>
        </p:nvSpPr>
        <p:spPr>
          <a:xfrm>
            <a:off x="7293082" y="333537"/>
            <a:ext cx="2484282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(3) Numerical Modeling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6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2F3363BA-F409-0486-0ACA-475C1387B983}"/>
              </a:ext>
            </a:extLst>
          </p:cNvPr>
          <p:cNvSpPr txBox="1">
            <a:spLocks/>
          </p:cNvSpPr>
          <p:nvPr/>
        </p:nvSpPr>
        <p:spPr>
          <a:xfrm>
            <a:off x="9777364" y="333537"/>
            <a:ext cx="2411588" cy="3486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9132"/>
                </a:solidFill>
                <a:latin typeface="Assistant SemiBold" pitchFamily="2" charset="-79"/>
                <a:ea typeface="+mj-ea"/>
                <a:cs typeface="Assistant SemiBold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ssistant" pitchFamily="2" charset="-79"/>
                <a:cs typeface="Assistant" pitchFamily="2" charset="-79"/>
              </a:rPr>
              <a:t>(4) Conclusion</a:t>
            </a:r>
            <a:endParaRPr lang="en-BE" sz="1600" dirty="0">
              <a:solidFill>
                <a:schemeClr val="bg1">
                  <a:lumMod val="7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7C75-1139-FC75-C24E-5A53E9077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EAB6106-9CE0-4D5E-B168-183CC55F7C5F}" type="slidenum">
              <a:rPr lang="en-BE" smtClean="0"/>
              <a:t>9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26280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Assistant" pitchFamily="2" charset="-79"/>
            <a:cs typeface="Assistant" pitchFamily="2" charset="-79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3834</Words>
  <Application>Microsoft Office PowerPoint</Application>
  <PresentationFormat>Widescreen</PresentationFormat>
  <Paragraphs>897</Paragraphs>
  <Slides>46</Slides>
  <Notes>28</Notes>
  <HiddenSlides>14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Aptos</vt:lpstr>
      <vt:lpstr>Arial</vt:lpstr>
      <vt:lpstr>Assistant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these models, however, vegetation is a problem</vt:lpstr>
      <vt:lpstr>Here, we show:</vt:lpstr>
      <vt:lpstr>PowerPoint Presentation</vt:lpstr>
      <vt:lpstr>PowerPoint Presentation</vt:lpstr>
      <vt:lpstr>Subsoil compaction has already been present for 50 years</vt:lpstr>
      <vt:lpstr>2 setup cases considered:</vt:lpstr>
      <vt:lpstr>2 setup cases considered:</vt:lpstr>
      <vt:lpstr>De-compaction had lower penetration resistances across the profile</vt:lpstr>
      <vt:lpstr>De-compaction had reduced soil moisture content @ 40-cm depth</vt:lpstr>
      <vt:lpstr>De-compaction had reduced soil moisture content @ 40-cm depth</vt:lpstr>
      <vt:lpstr>De-compaction had reduced soil moisture content @ 40-cm depth</vt:lpstr>
      <vt:lpstr>De-compaction increased LAI and root depth</vt:lpstr>
      <vt:lpstr>De-compaction increased grass’ LAI</vt:lpstr>
      <vt:lpstr>De-compaction increased grass’ LAI</vt:lpstr>
      <vt:lpstr>De-compaction increased root depths too</vt:lpstr>
      <vt:lpstr>Now, per plot: quantify the hydrological processes</vt:lpstr>
      <vt:lpstr>Now, per plot: quantify the hydrological processes</vt:lpstr>
      <vt:lpstr>Now, per plot: quantify the hydrological processes</vt:lpstr>
      <vt:lpstr>PowerPoint Presentation</vt:lpstr>
      <vt:lpstr>1D Model Layers</vt:lpstr>
      <vt:lpstr>1D Model Layers</vt:lpstr>
      <vt:lpstr>1D Model Boundary Conditions</vt:lpstr>
      <vt:lpstr>1D Model Boundary Conditions</vt:lpstr>
      <vt:lpstr>2 approaches were considered to parameterize vegetation (grass) </vt:lpstr>
      <vt:lpstr>2 approaches were considered to parameterize vegetation (grass) </vt:lpstr>
      <vt:lpstr>The 1D models from both approaches capture the general soil water behavior</vt:lpstr>
      <vt:lpstr>The 1D models from both approaches capture the general soil water behavior</vt:lpstr>
      <vt:lpstr>The 1D models from both approaches capture the general soil water behavior</vt:lpstr>
      <vt:lpstr>The 1D models from both approaches capture the general soil water behavior</vt:lpstr>
      <vt:lpstr>We simulate under future climate scenarios: </vt:lpstr>
      <vt:lpstr>More details on the future climate scenarios</vt:lpstr>
      <vt:lpstr>Result: Decompaction seems to increase deep percolation, thus reducing evaporable and storable water</vt:lpstr>
      <vt:lpstr>What if we change the vegetation parameterization?</vt:lpstr>
      <vt:lpstr>Result: Considering de-compaction’s impacts to vegetation, more grown vegetation takes up deeper water too</vt:lpstr>
      <vt:lpstr>Annual values</vt:lpstr>
      <vt:lpstr>PowerPoint Presentation</vt:lpstr>
      <vt:lpstr>Outcomes on hydrological variables are different! Thus, vegetation parameterization matters a lot!</vt:lpstr>
      <vt:lpstr>So what? Differing model approaches? Conflicting water management strategies</vt:lpstr>
      <vt:lpstr>So what? For soil (de-)compaction’s hydrological models: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Jayson Pinza</dc:creator>
  <cp:lastModifiedBy>Jayson Gabriel Pinza</cp:lastModifiedBy>
  <cp:revision>11</cp:revision>
  <dcterms:created xsi:type="dcterms:W3CDTF">2025-04-14T11:43:09Z</dcterms:created>
  <dcterms:modified xsi:type="dcterms:W3CDTF">2025-05-15T17:39:46Z</dcterms:modified>
</cp:coreProperties>
</file>