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67" r:id="rId5"/>
    <p:sldId id="269" r:id="rId6"/>
    <p:sldId id="575" r:id="rId7"/>
    <p:sldId id="577" r:id="rId8"/>
    <p:sldId id="560" r:id="rId9"/>
    <p:sldId id="564" r:id="rId10"/>
    <p:sldId id="568" r:id="rId11"/>
    <p:sldId id="569" r:id="rId12"/>
    <p:sldId id="293" r:id="rId13"/>
    <p:sldId id="571" r:id="rId14"/>
    <p:sldId id="307" r:id="rId15"/>
    <p:sldId id="574" r:id="rId16"/>
    <p:sldId id="570" r:id="rId17"/>
    <p:sldId id="573" r:id="rId18"/>
    <p:sldId id="578" r:id="rId19"/>
    <p:sldId id="579"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B1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663" autoAdjust="0"/>
  </p:normalViewPr>
  <p:slideViewPr>
    <p:cSldViewPr snapToGrid="0">
      <p:cViewPr varScale="1">
        <p:scale>
          <a:sx n="85" d="100"/>
          <a:sy n="85" d="100"/>
        </p:scale>
        <p:origin x="4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2731E-8111-4BE9-9126-4297E2AE3BAA}" type="datetimeFigureOut">
              <a:rPr lang="zh-CN" altLang="en-US" smtClean="0"/>
              <a:t>2025/4/29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FA7D04-E86C-4D62-A7AD-AFCCD121F130}" type="slidenum">
              <a:rPr lang="zh-CN" altLang="en-US" smtClean="0"/>
              <a:t>‹Nº›</a:t>
            </a:fld>
            <a:endParaRPr lang="zh-CN" altLang="en-US"/>
          </a:p>
        </p:txBody>
      </p:sp>
    </p:spTree>
    <p:extLst>
      <p:ext uri="{BB962C8B-B14F-4D97-AF65-F5344CB8AC3E}">
        <p14:creationId xmlns:p14="http://schemas.microsoft.com/office/powerpoint/2010/main" val="2990259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ew.officeapps.live.com/op/view.aspx?src=https%3A%2F%2Fjeodpp.jrc.ec.europa.eu%2Fftp%2Fjrc-opendata%2FEDGAR%2Fdatasets%2FEDGAR_2024_report%2FEDGAR_2024_GHG_booklet_2024.xlsx&amp;wdOrigin=BROWSELIN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ew.officeapps.live.com/op/view.aspx?src=https%3A%2F%2Fjeodpp.jrc.ec.europa.eu%2Fftp%2Fjrc-opendata%2FEDGAR%2Fdatasets%2FEDGAR_2024_report%2FEDGAR_2024_GHG_booklet_2024.xlsx&amp;wdOrigin=BROWSELIN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ew.officeapps.live.com/op/view.aspx?src=https%3A%2F%2Fjeodpp.jrc.ec.europa.eu%2Fftp%2Fjrc-opendata%2FEDGAR%2Fdatasets%2FEDGAR_2024_report%2FEDGAR_2024_GHG_booklet_2024.xlsx&amp;wdOrigin=BROWSELIN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D45A3B-C45E-4A4E-AB08-B4453FDD71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204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CE8F2-0DB2-C7ED-245D-9006B649009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943BC84-B148-BDAC-148B-6161DEBCF17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5A6DF9A-DD8D-DA02-F24A-BF8BDE7F593B}"/>
              </a:ext>
            </a:extLst>
          </p:cNvPr>
          <p:cNvSpPr>
            <a:spLocks noGrp="1"/>
          </p:cNvSpPr>
          <p:nvPr>
            <p:ph type="body" idx="1"/>
          </p:nvPr>
        </p:nvSpPr>
        <p:spPr/>
        <p:txBody>
          <a:bodyPr/>
          <a:lstStyle/>
          <a:p>
            <a:pPr marL="0" marR="0"/>
            <a:r>
              <a:rPr lang="en-US" altLang="zh-CN" b="0" i="0" dirty="0">
                <a:solidFill>
                  <a:srgbClr val="404040"/>
                </a:solidFill>
                <a:effectLst/>
                <a:latin typeface="Inter"/>
              </a:rPr>
              <a:t> interpolate the CO2 concentration based on the </a:t>
            </a:r>
            <a:r>
              <a:rPr lang="en-US" altLang="zh-CN" b="1" i="0" dirty="0">
                <a:solidFill>
                  <a:srgbClr val="404040"/>
                </a:solidFill>
                <a:effectLst/>
                <a:latin typeface="Inter"/>
              </a:rPr>
              <a:t>altitude above sea level (ASL)</a:t>
            </a:r>
            <a:r>
              <a:rPr lang="en-US" altLang="zh-CN" b="0" i="0" dirty="0">
                <a:solidFill>
                  <a:srgbClr val="404040"/>
                </a:solidFill>
                <a:effectLst/>
                <a:latin typeface="Inter"/>
              </a:rPr>
              <a:t> for each station,</a:t>
            </a:r>
          </a:p>
          <a:p>
            <a:pPr marL="0" marR="0"/>
            <a:r>
              <a:rPr lang="en-US" altLang="zh-CN" sz="1800" dirty="0">
                <a:effectLst/>
                <a:ea typeface="Calibri" panose="020F0502020204030204" pitchFamily="34" charset="0"/>
              </a:rPr>
              <a:t>ICTA</a:t>
            </a:r>
            <a:r>
              <a:rPr lang="zh-CN" altLang="zh-CN" sz="1800" dirty="0">
                <a:effectLst/>
                <a:ea typeface="Microsoft YaHei" panose="020B0503020204020204" pitchFamily="34" charset="-122"/>
              </a:rPr>
              <a:t>：Lat: 41.4976ºN / Lon: 2.1089ºE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147 m asl.</a:t>
            </a:r>
            <a:endParaRPr lang="zh-CN" altLang="zh-CN" sz="1800" dirty="0">
              <a:effectLst/>
              <a:ea typeface="Calibri" panose="020F0502020204030204" pitchFamily="34" charset="0"/>
            </a:endParaRPr>
          </a:p>
          <a:p>
            <a:pPr marL="0" marR="0"/>
            <a:r>
              <a:rPr lang="en-US" altLang="zh-CN" sz="1800" dirty="0" err="1">
                <a:effectLst/>
                <a:ea typeface="Calibri" panose="020F0502020204030204" pitchFamily="34" charset="0"/>
              </a:rPr>
              <a:t>F</a:t>
            </a:r>
            <a:r>
              <a:rPr lang="en-US" altLang="zh-CN" sz="1800" dirty="0" err="1">
                <a:effectLst/>
                <a:ea typeface="Microsoft YaHei" panose="020B0503020204020204" pitchFamily="34" charset="-122"/>
              </a:rPr>
              <a:t>abra</a:t>
            </a:r>
            <a:r>
              <a:rPr lang="en-US" altLang="zh-CN" sz="1800" dirty="0">
                <a:effectLst/>
                <a:ea typeface="Microsoft YaHei" panose="020B0503020204020204" pitchFamily="34" charset="-122"/>
              </a:rPr>
              <a:t>:</a:t>
            </a:r>
            <a:r>
              <a:rPr lang="zh-CN" altLang="zh-CN" sz="1800" dirty="0">
                <a:effectLst/>
                <a:ea typeface="Microsoft YaHei" panose="020B0503020204020204" pitchFamily="34" charset="-122"/>
              </a:rPr>
              <a:t>Lat: 41.418333ºN / Lon:  2.124167ºE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415 m asl.</a:t>
            </a:r>
            <a:endParaRPr lang="zh-CN" altLang="zh-CN" sz="1800" dirty="0">
              <a:effectLst/>
              <a:ea typeface="Calibri" panose="020F0502020204030204" pitchFamily="34" charset="0"/>
            </a:endParaRPr>
          </a:p>
          <a:p>
            <a:pPr marL="0" marR="0"/>
            <a:r>
              <a:rPr lang="en-US" altLang="zh-CN" sz="1800" dirty="0">
                <a:effectLst/>
                <a:ea typeface="Microsoft YaHei" panose="020B0503020204020204" pitchFamily="34" charset="-122"/>
              </a:rPr>
              <a:t>IDAEA:</a:t>
            </a:r>
            <a:r>
              <a:rPr lang="pt-BR" altLang="zh-CN" sz="1800" dirty="0">
                <a:effectLst/>
                <a:ea typeface="Microsoft YaHei" panose="020B0503020204020204" pitchFamily="34" charset="-122"/>
              </a:rPr>
              <a:t>Lat: </a:t>
            </a:r>
            <a:r>
              <a:rPr lang="en-US" altLang="zh-CN" sz="1800" dirty="0">
                <a:effectLst/>
                <a:ea typeface="Aptos" panose="020B0004020202020204" pitchFamily="34" charset="0"/>
              </a:rPr>
              <a:t>41.387444ºN </a:t>
            </a:r>
            <a:r>
              <a:rPr lang="pt-BR" altLang="zh-CN" sz="1800" dirty="0">
                <a:effectLst/>
                <a:ea typeface="Microsoft YaHei" panose="020B0503020204020204" pitchFamily="34" charset="-122"/>
              </a:rPr>
              <a:t>/ Lon: </a:t>
            </a:r>
            <a:r>
              <a:rPr lang="en-US" altLang="zh-CN" sz="1800" dirty="0">
                <a:effectLst/>
                <a:ea typeface="Aptos" panose="020B0004020202020204" pitchFamily="34" charset="0"/>
              </a:rPr>
              <a:t>2.114556</a:t>
            </a:r>
            <a:r>
              <a:rPr lang="zh-CN" altLang="zh-CN" sz="1800" dirty="0">
                <a:effectLst/>
                <a:ea typeface="Microsoft YaHei" panose="020B0503020204020204" pitchFamily="34" charset="-122"/>
              </a:rPr>
              <a:t>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4 m Altitude: 80 m asl.</a:t>
            </a:r>
            <a:endParaRPr lang="zh-CN" altLang="zh-CN" sz="1800" dirty="0">
              <a:effectLst/>
              <a:ea typeface="Calibri" panose="020F0502020204030204" pitchFamily="34" charset="0"/>
            </a:endParaRPr>
          </a:p>
          <a:p>
            <a:pPr marL="0" marR="0"/>
            <a:r>
              <a:rPr lang="en-US" altLang="zh-CN" sz="1800" dirty="0">
                <a:effectLst/>
                <a:ea typeface="Microsoft YaHei" panose="020B0503020204020204" pitchFamily="34" charset="-122"/>
              </a:rPr>
              <a:t>ICM: Lat </a:t>
            </a:r>
            <a:r>
              <a:rPr lang="zh-CN" altLang="zh-CN" sz="1800" dirty="0">
                <a:effectLst/>
                <a:ea typeface="Microsoft YaHei" panose="020B0503020204020204" pitchFamily="34" charset="-122"/>
              </a:rPr>
              <a:t>41.385111ºN / Lon:  2.195944ºE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40 m asl.</a:t>
            </a:r>
            <a:r>
              <a:rPr lang="en-US" altLang="zh-CN" sz="1800" dirty="0">
                <a:effectLst/>
                <a:ea typeface="Microsoft YaHei" panose="020B0503020204020204" pitchFamily="34" charset="-122"/>
              </a:rPr>
              <a:t>                                                                                                               </a:t>
            </a:r>
            <a:r>
              <a:rPr lang="en-US" altLang="zh-CN" sz="2800" dirty="0">
                <a:effectLst/>
                <a:ea typeface="Microsoft YaHei" panose="020B0503020204020204" pitchFamily="34" charset="-122"/>
              </a:rPr>
              <a:t>AS for the </a:t>
            </a:r>
            <a:r>
              <a:rPr lang="en-US" altLang="zh-CN" sz="2800" b="1" dirty="0" err="1"/>
              <a:t>Fabra</a:t>
            </a:r>
            <a:r>
              <a:rPr lang="en-US" altLang="zh-CN" sz="2800" b="1" dirty="0"/>
              <a:t> and ICM</a:t>
            </a:r>
            <a:r>
              <a:rPr lang="en-US" altLang="zh-CN" sz="2800" dirty="0"/>
              <a:t>, these 2 stations lack observed data for May 2022, the differences between Bottom-up and EDGAR are less pronounced, but the Bottom-up scenario still tends to show more variability and higher peaks, may suggest a representation of localized emissions. </a:t>
            </a:r>
            <a:endParaRPr lang="en-US" altLang="zh-CN" sz="1800" dirty="0">
              <a:effectLst/>
              <a:ea typeface="Microsoft YaHei" panose="020B0503020204020204" pitchFamily="34" charset="-122"/>
            </a:endParaRPr>
          </a:p>
          <a:p>
            <a:pPr marL="0" marR="0"/>
            <a:endParaRPr lang="zh-CN" altLang="zh-CN" sz="1800" dirty="0">
              <a:effectLst/>
              <a:ea typeface="Microsoft YaHei" panose="020B0503020204020204" pitchFamily="34" charset="-122"/>
            </a:endParaRPr>
          </a:p>
          <a:p>
            <a:endParaRPr lang="zh-CN" altLang="en-US" dirty="0"/>
          </a:p>
        </p:txBody>
      </p:sp>
      <p:sp>
        <p:nvSpPr>
          <p:cNvPr id="4" name="灯片编号占位符 3">
            <a:extLst>
              <a:ext uri="{FF2B5EF4-FFF2-40B4-BE49-F238E27FC236}">
                <a16:creationId xmlns:a16="http://schemas.microsoft.com/office/drawing/2014/main" id="{29E30A2D-819F-E3FE-360E-0CCB87F0197E}"/>
              </a:ext>
            </a:extLst>
          </p:cNvPr>
          <p:cNvSpPr>
            <a:spLocks noGrp="1"/>
          </p:cNvSpPr>
          <p:nvPr>
            <p:ph type="sldNum" sz="quarter" idx="5"/>
          </p:nvPr>
        </p:nvSpPr>
        <p:spPr/>
        <p:txBody>
          <a:bodyPr/>
          <a:lstStyle/>
          <a:p>
            <a:fld id="{EAAAE42A-07DF-463F-8E79-5EF91A0F0A58}" type="slidenum">
              <a:rPr lang="zh-CN" altLang="en-US" smtClean="0"/>
              <a:t>14</a:t>
            </a:fld>
            <a:endParaRPr lang="zh-CN" altLang="en-US"/>
          </a:p>
        </p:txBody>
      </p:sp>
    </p:spTree>
    <p:extLst>
      <p:ext uri="{BB962C8B-B14F-4D97-AF65-F5344CB8AC3E}">
        <p14:creationId xmlns:p14="http://schemas.microsoft.com/office/powerpoint/2010/main" val="3531317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E0D67-66C2-6EBF-05F2-8C2B7005FD2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B270DB2-1BAF-F5C4-1F02-8B17C7B5886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08991DF-DD92-1BAC-DAD8-57AEF7545F48}"/>
              </a:ext>
            </a:extLst>
          </p:cNvPr>
          <p:cNvSpPr>
            <a:spLocks noGrp="1"/>
          </p:cNvSpPr>
          <p:nvPr>
            <p:ph type="body" idx="1"/>
          </p:nvPr>
        </p:nvSpPr>
        <p:spPr/>
        <p:txBody>
          <a:bodyPr/>
          <a:lstStyle/>
          <a:p>
            <a:pPr marL="0" marR="0"/>
            <a:r>
              <a:rPr lang="en-US" altLang="zh-CN" b="0" i="0" dirty="0">
                <a:solidFill>
                  <a:srgbClr val="404040"/>
                </a:solidFill>
                <a:effectLst/>
                <a:latin typeface="Inter"/>
              </a:rPr>
              <a:t> interpolate the CO2 concentration based on the </a:t>
            </a:r>
            <a:r>
              <a:rPr lang="en-US" altLang="zh-CN" b="1" i="0" dirty="0">
                <a:solidFill>
                  <a:srgbClr val="404040"/>
                </a:solidFill>
                <a:effectLst/>
                <a:latin typeface="Inter"/>
              </a:rPr>
              <a:t>altitude above sea level (ASL)</a:t>
            </a:r>
            <a:r>
              <a:rPr lang="en-US" altLang="zh-CN" b="0" i="0" dirty="0">
                <a:solidFill>
                  <a:srgbClr val="404040"/>
                </a:solidFill>
                <a:effectLst/>
                <a:latin typeface="Inter"/>
              </a:rPr>
              <a:t> for each station,</a:t>
            </a:r>
          </a:p>
          <a:p>
            <a:pPr marL="0" marR="0"/>
            <a:r>
              <a:rPr lang="en-US" altLang="zh-CN" sz="1800" dirty="0">
                <a:effectLst/>
                <a:ea typeface="Calibri" panose="020F0502020204030204" pitchFamily="34" charset="0"/>
              </a:rPr>
              <a:t>ICTA</a:t>
            </a:r>
            <a:r>
              <a:rPr lang="zh-CN" altLang="zh-CN" sz="1800" dirty="0">
                <a:effectLst/>
                <a:ea typeface="Microsoft YaHei" panose="020B0503020204020204" pitchFamily="34" charset="-122"/>
              </a:rPr>
              <a:t>：Lat: 41.4976ºN / Lon: 2.1089ºE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147 m asl.</a:t>
            </a:r>
            <a:endParaRPr lang="zh-CN" altLang="zh-CN" sz="1800" dirty="0">
              <a:effectLst/>
              <a:ea typeface="Calibri" panose="020F0502020204030204" pitchFamily="34" charset="0"/>
            </a:endParaRPr>
          </a:p>
          <a:p>
            <a:pPr marL="0" marR="0"/>
            <a:r>
              <a:rPr lang="en-US" altLang="zh-CN" sz="1800" dirty="0" err="1">
                <a:effectLst/>
                <a:ea typeface="Calibri" panose="020F0502020204030204" pitchFamily="34" charset="0"/>
              </a:rPr>
              <a:t>F</a:t>
            </a:r>
            <a:r>
              <a:rPr lang="en-US" altLang="zh-CN" sz="1800" dirty="0" err="1">
                <a:effectLst/>
                <a:ea typeface="Microsoft YaHei" panose="020B0503020204020204" pitchFamily="34" charset="-122"/>
              </a:rPr>
              <a:t>abra</a:t>
            </a:r>
            <a:r>
              <a:rPr lang="en-US" altLang="zh-CN" sz="1800" dirty="0">
                <a:effectLst/>
                <a:ea typeface="Microsoft YaHei" panose="020B0503020204020204" pitchFamily="34" charset="-122"/>
              </a:rPr>
              <a:t>:</a:t>
            </a:r>
            <a:r>
              <a:rPr lang="zh-CN" altLang="zh-CN" sz="1800" dirty="0">
                <a:effectLst/>
                <a:ea typeface="Microsoft YaHei" panose="020B0503020204020204" pitchFamily="34" charset="-122"/>
              </a:rPr>
              <a:t>Lat: 41.418333ºN / Lon:  2.124167ºE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415 m asl.</a:t>
            </a:r>
            <a:endParaRPr lang="zh-CN" altLang="zh-CN" sz="1800" dirty="0">
              <a:effectLst/>
              <a:ea typeface="Calibri" panose="020F0502020204030204" pitchFamily="34" charset="0"/>
            </a:endParaRPr>
          </a:p>
          <a:p>
            <a:pPr marL="0" marR="0"/>
            <a:r>
              <a:rPr lang="en-US" altLang="zh-CN" sz="1800" dirty="0">
                <a:effectLst/>
                <a:ea typeface="Microsoft YaHei" panose="020B0503020204020204" pitchFamily="34" charset="-122"/>
              </a:rPr>
              <a:t>IDAEA:</a:t>
            </a:r>
            <a:r>
              <a:rPr lang="pt-BR" altLang="zh-CN" sz="1800" dirty="0">
                <a:effectLst/>
                <a:ea typeface="Microsoft YaHei" panose="020B0503020204020204" pitchFamily="34" charset="-122"/>
              </a:rPr>
              <a:t>Lat: </a:t>
            </a:r>
            <a:r>
              <a:rPr lang="en-US" altLang="zh-CN" sz="1800" dirty="0">
                <a:effectLst/>
                <a:ea typeface="Aptos" panose="020B0004020202020204" pitchFamily="34" charset="0"/>
              </a:rPr>
              <a:t>41.387444ºN </a:t>
            </a:r>
            <a:r>
              <a:rPr lang="pt-BR" altLang="zh-CN" sz="1800" dirty="0">
                <a:effectLst/>
                <a:ea typeface="Microsoft YaHei" panose="020B0503020204020204" pitchFamily="34" charset="-122"/>
              </a:rPr>
              <a:t>/ Lon: </a:t>
            </a:r>
            <a:r>
              <a:rPr lang="en-US" altLang="zh-CN" sz="1800" dirty="0">
                <a:effectLst/>
                <a:ea typeface="Aptos" panose="020B0004020202020204" pitchFamily="34" charset="0"/>
              </a:rPr>
              <a:t>2.114556</a:t>
            </a:r>
            <a:r>
              <a:rPr lang="zh-CN" altLang="zh-CN" sz="1800" dirty="0">
                <a:effectLst/>
                <a:ea typeface="Microsoft YaHei" panose="020B0503020204020204" pitchFamily="34" charset="-122"/>
              </a:rPr>
              <a:t>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4 m Altitude: 80 m asl.</a:t>
            </a:r>
            <a:endParaRPr lang="zh-CN" altLang="zh-CN" sz="1800" dirty="0">
              <a:effectLst/>
              <a:ea typeface="Calibri" panose="020F0502020204030204" pitchFamily="34" charset="0"/>
            </a:endParaRPr>
          </a:p>
          <a:p>
            <a:pPr marL="0" marR="0"/>
            <a:r>
              <a:rPr lang="en-US" altLang="zh-CN" sz="1800" dirty="0">
                <a:effectLst/>
                <a:ea typeface="Microsoft YaHei" panose="020B0503020204020204" pitchFamily="34" charset="-122"/>
              </a:rPr>
              <a:t>ICM: Lat </a:t>
            </a:r>
            <a:r>
              <a:rPr lang="zh-CN" altLang="zh-CN" sz="1800" dirty="0">
                <a:effectLst/>
                <a:ea typeface="Microsoft YaHei" panose="020B0503020204020204" pitchFamily="34" charset="-122"/>
              </a:rPr>
              <a:t>41.385111ºN / Lon:  2.195944ºE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40 m asl.</a:t>
            </a:r>
            <a:r>
              <a:rPr lang="en-US" altLang="zh-CN" sz="1800" dirty="0">
                <a:effectLst/>
                <a:ea typeface="Microsoft YaHei" panose="020B0503020204020204" pitchFamily="34" charset="-122"/>
              </a:rPr>
              <a:t>                                                                                                               </a:t>
            </a:r>
            <a:r>
              <a:rPr lang="en-US" altLang="zh-CN" sz="2800" dirty="0">
                <a:effectLst/>
                <a:ea typeface="Microsoft YaHei" panose="020B0503020204020204" pitchFamily="34" charset="-122"/>
              </a:rPr>
              <a:t>AS for the </a:t>
            </a:r>
            <a:r>
              <a:rPr lang="en-US" altLang="zh-CN" sz="2800" b="1" dirty="0" err="1"/>
              <a:t>Fabra</a:t>
            </a:r>
            <a:r>
              <a:rPr lang="en-US" altLang="zh-CN" sz="2800" b="1" dirty="0"/>
              <a:t> and ICM</a:t>
            </a:r>
            <a:r>
              <a:rPr lang="en-US" altLang="zh-CN" sz="2800" dirty="0"/>
              <a:t>, these 2 stations lack observed data for May 2022, the differences between Bottom-up and EDGAR are less pronounced, but the Bottom-up scenario still tends to show more variability and higher peaks, may suggest a representation of localized emissions. </a:t>
            </a:r>
            <a:endParaRPr lang="en-US" altLang="zh-CN" sz="1800" dirty="0">
              <a:effectLst/>
              <a:ea typeface="Microsoft YaHei" panose="020B0503020204020204" pitchFamily="34" charset="-122"/>
            </a:endParaRPr>
          </a:p>
          <a:p>
            <a:pPr marL="0" marR="0"/>
            <a:endParaRPr lang="zh-CN" altLang="zh-CN" sz="1800" dirty="0">
              <a:effectLst/>
              <a:ea typeface="Microsoft YaHei" panose="020B0503020204020204" pitchFamily="34" charset="-122"/>
            </a:endParaRPr>
          </a:p>
          <a:p>
            <a:endParaRPr lang="zh-CN" altLang="en-US" dirty="0"/>
          </a:p>
        </p:txBody>
      </p:sp>
      <p:sp>
        <p:nvSpPr>
          <p:cNvPr id="4" name="灯片编号占位符 3">
            <a:extLst>
              <a:ext uri="{FF2B5EF4-FFF2-40B4-BE49-F238E27FC236}">
                <a16:creationId xmlns:a16="http://schemas.microsoft.com/office/drawing/2014/main" id="{6C631DCB-72A6-DEFB-0A46-E558C766D583}"/>
              </a:ext>
            </a:extLst>
          </p:cNvPr>
          <p:cNvSpPr>
            <a:spLocks noGrp="1"/>
          </p:cNvSpPr>
          <p:nvPr>
            <p:ph type="sldNum" sz="quarter" idx="5"/>
          </p:nvPr>
        </p:nvSpPr>
        <p:spPr/>
        <p:txBody>
          <a:bodyPr/>
          <a:lstStyle/>
          <a:p>
            <a:fld id="{EAAAE42A-07DF-463F-8E79-5EF91A0F0A58}" type="slidenum">
              <a:rPr lang="zh-CN" altLang="en-US" smtClean="0"/>
              <a:t>15</a:t>
            </a:fld>
            <a:endParaRPr lang="zh-CN" altLang="en-US"/>
          </a:p>
        </p:txBody>
      </p:sp>
    </p:spTree>
    <p:extLst>
      <p:ext uri="{BB962C8B-B14F-4D97-AF65-F5344CB8AC3E}">
        <p14:creationId xmlns:p14="http://schemas.microsoft.com/office/powerpoint/2010/main" val="1943746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E8893-8CEF-72CA-10CE-177F9AEF0DB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9E9C64A-74AA-F2D7-6095-66071EC55B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160B56F-A247-C441-4A07-51831CE0611E}"/>
              </a:ext>
            </a:extLst>
          </p:cNvPr>
          <p:cNvSpPr>
            <a:spLocks noGrp="1"/>
          </p:cNvSpPr>
          <p:nvPr>
            <p:ph type="body" idx="1"/>
          </p:nvPr>
        </p:nvSpPr>
        <p:spPr/>
        <p:txBody>
          <a:bodyPr/>
          <a:lstStyle/>
          <a:p>
            <a:pPr marL="0" marR="0"/>
            <a:r>
              <a:rPr lang="en-US" altLang="zh-CN" b="0" i="0" dirty="0">
                <a:solidFill>
                  <a:srgbClr val="404040"/>
                </a:solidFill>
                <a:effectLst/>
                <a:latin typeface="Inter"/>
              </a:rPr>
              <a:t> interpolate the CO2 concentration based on the </a:t>
            </a:r>
            <a:r>
              <a:rPr lang="en-US" altLang="zh-CN" b="1" i="0" dirty="0">
                <a:solidFill>
                  <a:srgbClr val="404040"/>
                </a:solidFill>
                <a:effectLst/>
                <a:latin typeface="Inter"/>
              </a:rPr>
              <a:t>altitude above sea level (ASL)</a:t>
            </a:r>
            <a:r>
              <a:rPr lang="en-US" altLang="zh-CN" b="0" i="0" dirty="0">
                <a:solidFill>
                  <a:srgbClr val="404040"/>
                </a:solidFill>
                <a:effectLst/>
                <a:latin typeface="Inter"/>
              </a:rPr>
              <a:t> for each station,</a:t>
            </a:r>
          </a:p>
          <a:p>
            <a:pPr marL="0" marR="0"/>
            <a:r>
              <a:rPr lang="en-US" altLang="zh-CN" sz="1800" dirty="0">
                <a:effectLst/>
                <a:ea typeface="Calibri" panose="020F0502020204030204" pitchFamily="34" charset="0"/>
              </a:rPr>
              <a:t>ICTA</a:t>
            </a:r>
            <a:r>
              <a:rPr lang="zh-CN" altLang="zh-CN" sz="1800" dirty="0">
                <a:effectLst/>
                <a:ea typeface="Microsoft YaHei" panose="020B0503020204020204" pitchFamily="34" charset="-122"/>
              </a:rPr>
              <a:t>：Lat: 41.4976ºN / Lon: 2.1089ºE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147 m asl.</a:t>
            </a:r>
            <a:endParaRPr lang="zh-CN" altLang="zh-CN" sz="1800" dirty="0">
              <a:effectLst/>
              <a:ea typeface="Calibri" panose="020F0502020204030204" pitchFamily="34" charset="0"/>
            </a:endParaRPr>
          </a:p>
          <a:p>
            <a:pPr marL="0" marR="0"/>
            <a:r>
              <a:rPr lang="en-US" altLang="zh-CN" sz="1800" dirty="0" err="1">
                <a:effectLst/>
                <a:ea typeface="Calibri" panose="020F0502020204030204" pitchFamily="34" charset="0"/>
              </a:rPr>
              <a:t>F</a:t>
            </a:r>
            <a:r>
              <a:rPr lang="en-US" altLang="zh-CN" sz="1800" dirty="0" err="1">
                <a:effectLst/>
                <a:ea typeface="Microsoft YaHei" panose="020B0503020204020204" pitchFamily="34" charset="-122"/>
              </a:rPr>
              <a:t>abra</a:t>
            </a:r>
            <a:r>
              <a:rPr lang="en-US" altLang="zh-CN" sz="1800" dirty="0">
                <a:effectLst/>
                <a:ea typeface="Microsoft YaHei" panose="020B0503020204020204" pitchFamily="34" charset="-122"/>
              </a:rPr>
              <a:t>:</a:t>
            </a:r>
            <a:r>
              <a:rPr lang="zh-CN" altLang="zh-CN" sz="1800" dirty="0">
                <a:effectLst/>
                <a:ea typeface="Microsoft YaHei" panose="020B0503020204020204" pitchFamily="34" charset="-122"/>
              </a:rPr>
              <a:t>Lat: 41.418333ºN / Lon:  2.124167ºE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415 m asl.</a:t>
            </a:r>
            <a:endParaRPr lang="zh-CN" altLang="zh-CN" sz="1800" dirty="0">
              <a:effectLst/>
              <a:ea typeface="Calibri" panose="020F0502020204030204" pitchFamily="34" charset="0"/>
            </a:endParaRPr>
          </a:p>
          <a:p>
            <a:pPr marL="0" marR="0"/>
            <a:r>
              <a:rPr lang="en-US" altLang="zh-CN" sz="1800" dirty="0">
                <a:effectLst/>
                <a:ea typeface="Microsoft YaHei" panose="020B0503020204020204" pitchFamily="34" charset="-122"/>
              </a:rPr>
              <a:t>IDAEA:</a:t>
            </a:r>
            <a:r>
              <a:rPr lang="pt-BR" altLang="zh-CN" sz="1800" dirty="0">
                <a:effectLst/>
                <a:ea typeface="Microsoft YaHei" panose="020B0503020204020204" pitchFamily="34" charset="-122"/>
              </a:rPr>
              <a:t>Lat: </a:t>
            </a:r>
            <a:r>
              <a:rPr lang="en-US" altLang="zh-CN" sz="1800" dirty="0">
                <a:effectLst/>
                <a:ea typeface="Aptos" panose="020B0004020202020204" pitchFamily="34" charset="0"/>
              </a:rPr>
              <a:t>41.387444ºN </a:t>
            </a:r>
            <a:r>
              <a:rPr lang="pt-BR" altLang="zh-CN" sz="1800" dirty="0">
                <a:effectLst/>
                <a:ea typeface="Microsoft YaHei" panose="020B0503020204020204" pitchFamily="34" charset="-122"/>
              </a:rPr>
              <a:t>/ Lon: </a:t>
            </a:r>
            <a:r>
              <a:rPr lang="en-US" altLang="zh-CN" sz="1800" dirty="0">
                <a:effectLst/>
                <a:ea typeface="Aptos" panose="020B0004020202020204" pitchFamily="34" charset="0"/>
              </a:rPr>
              <a:t>2.114556</a:t>
            </a:r>
            <a:r>
              <a:rPr lang="zh-CN" altLang="zh-CN" sz="1800" dirty="0">
                <a:effectLst/>
                <a:ea typeface="Microsoft YaHei" panose="020B0503020204020204" pitchFamily="34" charset="-122"/>
              </a:rPr>
              <a:t>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4 m Altitude: 80 m asl.</a:t>
            </a:r>
            <a:endParaRPr lang="zh-CN" altLang="zh-CN" sz="1800" dirty="0">
              <a:effectLst/>
              <a:ea typeface="Calibri" panose="020F0502020204030204" pitchFamily="34" charset="0"/>
            </a:endParaRPr>
          </a:p>
          <a:p>
            <a:pPr marL="0" marR="0"/>
            <a:r>
              <a:rPr lang="en-US" altLang="zh-CN" sz="1800" dirty="0">
                <a:effectLst/>
                <a:ea typeface="Microsoft YaHei" panose="020B0503020204020204" pitchFamily="34" charset="-122"/>
              </a:rPr>
              <a:t>ICM: Lat </a:t>
            </a:r>
            <a:r>
              <a:rPr lang="zh-CN" altLang="zh-CN" sz="1800" dirty="0">
                <a:effectLst/>
                <a:ea typeface="Microsoft YaHei" panose="020B0503020204020204" pitchFamily="34" charset="-122"/>
              </a:rPr>
              <a:t>41.385111ºN / Lon:  2.195944ºE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40 m asl.</a:t>
            </a:r>
            <a:r>
              <a:rPr lang="en-US" altLang="zh-CN" sz="1800" dirty="0">
                <a:effectLst/>
                <a:ea typeface="Microsoft YaHei" panose="020B0503020204020204" pitchFamily="34" charset="-122"/>
              </a:rPr>
              <a:t>                                                                                                               </a:t>
            </a:r>
            <a:r>
              <a:rPr lang="en-US" altLang="zh-CN" sz="2800" dirty="0">
                <a:effectLst/>
                <a:ea typeface="Microsoft YaHei" panose="020B0503020204020204" pitchFamily="34" charset="-122"/>
              </a:rPr>
              <a:t>AS for the </a:t>
            </a:r>
            <a:r>
              <a:rPr lang="en-US" altLang="zh-CN" sz="2800" b="1" dirty="0" err="1"/>
              <a:t>Fabra</a:t>
            </a:r>
            <a:r>
              <a:rPr lang="en-US" altLang="zh-CN" sz="2800" b="1" dirty="0"/>
              <a:t> and ICM</a:t>
            </a:r>
            <a:r>
              <a:rPr lang="en-US" altLang="zh-CN" sz="2800" dirty="0"/>
              <a:t>, these 2 stations lack observed data for May 2022, the differences between Bottom-up and EDGAR are less pronounced, but the Bottom-up scenario still tends to show more variability and higher peaks, may suggest a representation of localized emissions. </a:t>
            </a:r>
            <a:endParaRPr lang="en-US" altLang="zh-CN" sz="1800" dirty="0">
              <a:effectLst/>
              <a:ea typeface="Microsoft YaHei" panose="020B0503020204020204" pitchFamily="34" charset="-122"/>
            </a:endParaRPr>
          </a:p>
          <a:p>
            <a:pPr marL="0" marR="0"/>
            <a:endParaRPr lang="zh-CN" altLang="zh-CN" sz="1800" dirty="0">
              <a:effectLst/>
              <a:ea typeface="Microsoft YaHei" panose="020B0503020204020204" pitchFamily="34" charset="-122"/>
            </a:endParaRPr>
          </a:p>
          <a:p>
            <a:endParaRPr lang="zh-CN" altLang="en-US" dirty="0"/>
          </a:p>
        </p:txBody>
      </p:sp>
      <p:sp>
        <p:nvSpPr>
          <p:cNvPr id="4" name="灯片编号占位符 3">
            <a:extLst>
              <a:ext uri="{FF2B5EF4-FFF2-40B4-BE49-F238E27FC236}">
                <a16:creationId xmlns:a16="http://schemas.microsoft.com/office/drawing/2014/main" id="{AC10D272-92B0-F49F-0CA2-DA17E829D47E}"/>
              </a:ext>
            </a:extLst>
          </p:cNvPr>
          <p:cNvSpPr>
            <a:spLocks noGrp="1"/>
          </p:cNvSpPr>
          <p:nvPr>
            <p:ph type="sldNum" sz="quarter" idx="5"/>
          </p:nvPr>
        </p:nvSpPr>
        <p:spPr/>
        <p:txBody>
          <a:bodyPr/>
          <a:lstStyle/>
          <a:p>
            <a:fld id="{EAAAE42A-07DF-463F-8E79-5EF91A0F0A58}" type="slidenum">
              <a:rPr lang="zh-CN" altLang="en-US" smtClean="0"/>
              <a:t>16</a:t>
            </a:fld>
            <a:endParaRPr lang="zh-CN" altLang="en-US"/>
          </a:p>
        </p:txBody>
      </p:sp>
    </p:spTree>
    <p:extLst>
      <p:ext uri="{BB962C8B-B14F-4D97-AF65-F5344CB8AC3E}">
        <p14:creationId xmlns:p14="http://schemas.microsoft.com/office/powerpoint/2010/main" val="4072325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388B7-965A-EF7A-CB13-89ACD20E9A1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1701D20-FF5B-46FD-74F7-17437983536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709F734-4D2C-DEB6-DC5B-CE5649E235CB}"/>
              </a:ext>
            </a:extLst>
          </p:cNvPr>
          <p:cNvSpPr>
            <a:spLocks noGrp="1"/>
          </p:cNvSpPr>
          <p:nvPr>
            <p:ph type="body" idx="1"/>
          </p:nvPr>
        </p:nvSpPr>
        <p:spPr/>
        <p:txBody>
          <a:bodyPr/>
          <a:lstStyle/>
          <a:p>
            <a:r>
              <a:rPr lang="en-US" altLang="zh-CN" dirty="0"/>
              <a:t>more pictures for the hourly distribution of the CO2 emission from bot-up and EDGAR in pic: /data/co2flux/common/Qing/WRF-</a:t>
            </a:r>
            <a:r>
              <a:rPr lang="en-US" altLang="zh-CN" dirty="0" err="1"/>
              <a:t>GHG_emissions</a:t>
            </a:r>
            <a:r>
              <a:rPr lang="en-US" altLang="zh-CN" dirty="0"/>
              <a:t>/emipic2/ </a:t>
            </a:r>
          </a:p>
          <a:p>
            <a:r>
              <a:rPr lang="en-US" altLang="zh-CN" b="0" i="0" dirty="0">
                <a:solidFill>
                  <a:srgbClr val="2C3E50"/>
                </a:solidFill>
                <a:effectLst/>
                <a:latin typeface="Avenir"/>
              </a:rPr>
              <a:t>The CAMS-REG (here also referred to as CAMS-REG-ANT) emissions are spatially explicit high resolution emission inventories (resolution of 0.1° x 0.05°, equivalent to ~ 6x6km over central Europe)</a:t>
            </a:r>
          </a:p>
          <a:p>
            <a:r>
              <a:rPr lang="en-US" altLang="zh-CN" dirty="0">
                <a:hlinkClick r:id="rId3"/>
              </a:rPr>
              <a:t>EDGAR_2024_GHG_booklet_2024.xlsx</a:t>
            </a:r>
            <a:r>
              <a:rPr lang="en-US" altLang="zh-CN" dirty="0"/>
              <a:t> C:\Users\luo qing\Qing-UAB\OneDrive - UAB\ICTA\PhD.1\ANTHRO  ESP 285Mt /yr   ~24Mt/</a:t>
            </a:r>
            <a:r>
              <a:rPr lang="en-US" altLang="zh-CN" dirty="0" err="1"/>
              <a:t>mon</a:t>
            </a:r>
            <a:r>
              <a:rPr lang="en-US" altLang="zh-CN" dirty="0"/>
              <a:t>  24,000,kt/</a:t>
            </a:r>
            <a:r>
              <a:rPr lang="en-US" altLang="zh-CN" dirty="0" err="1"/>
              <a:t>mon</a:t>
            </a:r>
            <a:r>
              <a:rPr lang="en-US" altLang="zh-CN" dirty="0"/>
              <a:t>                                Spatial Results for 2022 ▪ CO2from human respiration: 417.9 kt accounting for 7.2% of total CO2 emission(Julian )</a:t>
            </a:r>
            <a:endParaRPr lang="zh-CN" altLang="en-US" dirty="0"/>
          </a:p>
        </p:txBody>
      </p:sp>
      <p:sp>
        <p:nvSpPr>
          <p:cNvPr id="4" name="灯片编号占位符 3">
            <a:extLst>
              <a:ext uri="{FF2B5EF4-FFF2-40B4-BE49-F238E27FC236}">
                <a16:creationId xmlns:a16="http://schemas.microsoft.com/office/drawing/2014/main" id="{79307BC5-655D-EFB5-7503-66E6B90E412B}"/>
              </a:ext>
            </a:extLst>
          </p:cNvPr>
          <p:cNvSpPr>
            <a:spLocks noGrp="1"/>
          </p:cNvSpPr>
          <p:nvPr>
            <p:ph type="sldNum" sz="quarter" idx="5"/>
          </p:nvPr>
        </p:nvSpPr>
        <p:spPr/>
        <p:txBody>
          <a:bodyPr/>
          <a:lstStyle/>
          <a:p>
            <a:fld id="{EAAAE42A-07DF-463F-8E79-5EF91A0F0A58}" type="slidenum">
              <a:rPr lang="zh-CN" altLang="en-US" smtClean="0"/>
              <a:t>6</a:t>
            </a:fld>
            <a:endParaRPr lang="zh-CN" altLang="en-US"/>
          </a:p>
        </p:txBody>
      </p:sp>
    </p:spTree>
    <p:extLst>
      <p:ext uri="{BB962C8B-B14F-4D97-AF65-F5344CB8AC3E}">
        <p14:creationId xmlns:p14="http://schemas.microsoft.com/office/powerpoint/2010/main" val="1566001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0DAD0-5792-ECA5-484E-E859C8639E8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F055706-E18B-68BE-7E4D-0698C4F9CEA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1D661D9-1BD8-ED4D-BC28-547F1DE570D4}"/>
              </a:ext>
            </a:extLst>
          </p:cNvPr>
          <p:cNvSpPr>
            <a:spLocks noGrp="1"/>
          </p:cNvSpPr>
          <p:nvPr>
            <p:ph type="body" idx="1"/>
          </p:nvPr>
        </p:nvSpPr>
        <p:spPr/>
        <p:txBody>
          <a:bodyPr/>
          <a:lstStyle/>
          <a:p>
            <a:r>
              <a:rPr lang="en-US" altLang="zh-CN" dirty="0"/>
              <a:t>more pictures for the hourly distribution of the CO2 emission from bot-up and EDGAR in pic: /data/co2flux/common/Qing/WRF-</a:t>
            </a:r>
            <a:r>
              <a:rPr lang="en-US" altLang="zh-CN" dirty="0" err="1"/>
              <a:t>GHG_emissions</a:t>
            </a:r>
            <a:r>
              <a:rPr lang="en-US" altLang="zh-CN" dirty="0"/>
              <a:t>/emipic2/ </a:t>
            </a:r>
          </a:p>
          <a:p>
            <a:r>
              <a:rPr lang="en-US" altLang="zh-CN" b="0" i="0" dirty="0">
                <a:solidFill>
                  <a:srgbClr val="2C3E50"/>
                </a:solidFill>
                <a:effectLst/>
                <a:latin typeface="Avenir"/>
              </a:rPr>
              <a:t>The CAMS-REG (here also referred to as CAMS-REG-ANT) emissions are spatially explicit high resolution emission inventories (resolution of 0.1° x 0.05°, equivalent to ~ 6x6km over central Europe)</a:t>
            </a:r>
          </a:p>
          <a:p>
            <a:r>
              <a:rPr lang="en-US" altLang="zh-CN" dirty="0">
                <a:hlinkClick r:id="rId3"/>
              </a:rPr>
              <a:t>EDGAR_2024_GHG_booklet_2024.xlsx</a:t>
            </a:r>
            <a:r>
              <a:rPr lang="en-US" altLang="zh-CN" dirty="0"/>
              <a:t> C:\Users\luo qing\Qing-UAB\OneDrive - UAB\ICTA\PhD.1\ANTHRO  ESP 285Mt /yr   ~24Mt/</a:t>
            </a:r>
            <a:r>
              <a:rPr lang="en-US" altLang="zh-CN" dirty="0" err="1"/>
              <a:t>mon</a:t>
            </a:r>
            <a:r>
              <a:rPr lang="en-US" altLang="zh-CN" dirty="0"/>
              <a:t>  24,000,kt/</a:t>
            </a:r>
            <a:r>
              <a:rPr lang="en-US" altLang="zh-CN" dirty="0" err="1"/>
              <a:t>mon</a:t>
            </a:r>
            <a:r>
              <a:rPr lang="en-US" altLang="zh-CN" dirty="0"/>
              <a:t>                                Spatial Results for 2022 ▪ CO2from human respiration: 417.9 kt accounting for 7.2% of total CO2 emission(Julian )</a:t>
            </a:r>
            <a:endParaRPr lang="zh-CN" altLang="en-US" dirty="0"/>
          </a:p>
        </p:txBody>
      </p:sp>
      <p:sp>
        <p:nvSpPr>
          <p:cNvPr id="4" name="灯片编号占位符 3">
            <a:extLst>
              <a:ext uri="{FF2B5EF4-FFF2-40B4-BE49-F238E27FC236}">
                <a16:creationId xmlns:a16="http://schemas.microsoft.com/office/drawing/2014/main" id="{B7DAF388-D3C2-3B94-DCEF-D08DDE767D7D}"/>
              </a:ext>
            </a:extLst>
          </p:cNvPr>
          <p:cNvSpPr>
            <a:spLocks noGrp="1"/>
          </p:cNvSpPr>
          <p:nvPr>
            <p:ph type="sldNum" sz="quarter" idx="5"/>
          </p:nvPr>
        </p:nvSpPr>
        <p:spPr/>
        <p:txBody>
          <a:bodyPr/>
          <a:lstStyle/>
          <a:p>
            <a:fld id="{EAAAE42A-07DF-463F-8E79-5EF91A0F0A58}" type="slidenum">
              <a:rPr lang="zh-CN" altLang="en-US" smtClean="0"/>
              <a:t>7</a:t>
            </a:fld>
            <a:endParaRPr lang="zh-CN" altLang="en-US"/>
          </a:p>
        </p:txBody>
      </p:sp>
    </p:spTree>
    <p:extLst>
      <p:ext uri="{BB962C8B-B14F-4D97-AF65-F5344CB8AC3E}">
        <p14:creationId xmlns:p14="http://schemas.microsoft.com/office/powerpoint/2010/main" val="1301037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79B3D-F385-A920-C951-6A1B08444E6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7224E63-8C14-BAAD-65AD-0D581FDAE39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F4DB062-598F-C1D7-08FD-C9E6B0021206}"/>
              </a:ext>
            </a:extLst>
          </p:cNvPr>
          <p:cNvSpPr>
            <a:spLocks noGrp="1"/>
          </p:cNvSpPr>
          <p:nvPr>
            <p:ph type="body" idx="1"/>
          </p:nvPr>
        </p:nvSpPr>
        <p:spPr/>
        <p:txBody>
          <a:bodyPr/>
          <a:lstStyle/>
          <a:p>
            <a:r>
              <a:rPr lang="en-US" altLang="zh-CN" dirty="0"/>
              <a:t>more pictures for the hourly distribution of the CO2 emission from bot-up and EDGAR in pic: /data/co2flux/common/Qing/WRF-</a:t>
            </a:r>
            <a:r>
              <a:rPr lang="en-US" altLang="zh-CN" dirty="0" err="1"/>
              <a:t>GHG_emissions</a:t>
            </a:r>
            <a:r>
              <a:rPr lang="en-US" altLang="zh-CN" dirty="0"/>
              <a:t>/emipic2/ </a:t>
            </a:r>
          </a:p>
          <a:p>
            <a:r>
              <a:rPr lang="en-US" altLang="zh-CN" b="0" i="0" dirty="0">
                <a:solidFill>
                  <a:srgbClr val="2C3E50"/>
                </a:solidFill>
                <a:effectLst/>
                <a:latin typeface="Avenir"/>
              </a:rPr>
              <a:t>The CAMS-REG (here also referred to as CAMS-REG-ANT) emissions are spatially explicit high resolution emission inventories (resolution of 0.1° x 0.05°, equivalent to ~ 6x6km over central Europe)</a:t>
            </a:r>
          </a:p>
          <a:p>
            <a:r>
              <a:rPr lang="en-US" altLang="zh-CN" dirty="0">
                <a:hlinkClick r:id="rId3"/>
              </a:rPr>
              <a:t>EDGAR_2024_GHG_booklet_2024.xlsx</a:t>
            </a:r>
            <a:r>
              <a:rPr lang="en-US" altLang="zh-CN" dirty="0"/>
              <a:t> C:\Users\luo qing\Qing-UAB\OneDrive - UAB\ICTA\PhD.1\ANTHRO  ESP 285Mt /yr   ~24Mt/</a:t>
            </a:r>
            <a:r>
              <a:rPr lang="en-US" altLang="zh-CN" dirty="0" err="1"/>
              <a:t>mon</a:t>
            </a:r>
            <a:r>
              <a:rPr lang="en-US" altLang="zh-CN" dirty="0"/>
              <a:t>  24,000,kt/</a:t>
            </a:r>
            <a:r>
              <a:rPr lang="en-US" altLang="zh-CN" dirty="0" err="1"/>
              <a:t>mon</a:t>
            </a:r>
            <a:r>
              <a:rPr lang="en-US" altLang="zh-CN" dirty="0"/>
              <a:t>                                Spatial Results for 2022 ▪ CO2from human respiration: 417.9 kt accounting for 7.2% of total CO2 emission(Julian )</a:t>
            </a:r>
            <a:endParaRPr lang="zh-CN" altLang="en-US" dirty="0"/>
          </a:p>
        </p:txBody>
      </p:sp>
      <p:sp>
        <p:nvSpPr>
          <p:cNvPr id="4" name="灯片编号占位符 3">
            <a:extLst>
              <a:ext uri="{FF2B5EF4-FFF2-40B4-BE49-F238E27FC236}">
                <a16:creationId xmlns:a16="http://schemas.microsoft.com/office/drawing/2014/main" id="{C197DD53-61ED-3FB3-DA04-B21F4883E677}"/>
              </a:ext>
            </a:extLst>
          </p:cNvPr>
          <p:cNvSpPr>
            <a:spLocks noGrp="1"/>
          </p:cNvSpPr>
          <p:nvPr>
            <p:ph type="sldNum" sz="quarter" idx="5"/>
          </p:nvPr>
        </p:nvSpPr>
        <p:spPr/>
        <p:txBody>
          <a:bodyPr/>
          <a:lstStyle/>
          <a:p>
            <a:fld id="{EAAAE42A-07DF-463F-8E79-5EF91A0F0A58}" type="slidenum">
              <a:rPr lang="zh-CN" altLang="en-US" smtClean="0"/>
              <a:t>8</a:t>
            </a:fld>
            <a:endParaRPr lang="zh-CN" altLang="en-US"/>
          </a:p>
        </p:txBody>
      </p:sp>
    </p:spTree>
    <p:extLst>
      <p:ext uri="{BB962C8B-B14F-4D97-AF65-F5344CB8AC3E}">
        <p14:creationId xmlns:p14="http://schemas.microsoft.com/office/powerpoint/2010/main" val="2442191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B69772C4-A475-B804-AEF7-FAD435A368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747728DA-C758-399A-5E34-ECD7928C5B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zh-CN" dirty="0"/>
              <a:t>The set up of the WRF-GHG, the resolution of 3 domains are 9,3,1km respectively, the simulation period is one week: from </a:t>
            </a:r>
            <a:r>
              <a:rPr lang="en-US" altLang="zh-CN" sz="1200" dirty="0"/>
              <a:t>1</a:t>
            </a:r>
            <a:r>
              <a:rPr lang="en-US" altLang="zh-CN" sz="1200" baseline="30000" dirty="0"/>
              <a:t>st</a:t>
            </a:r>
            <a:r>
              <a:rPr lang="en-US" altLang="zh-CN" sz="1200" dirty="0"/>
              <a:t>  May  00:00 UTC– 7</a:t>
            </a:r>
            <a:r>
              <a:rPr lang="en-US" altLang="zh-CN" sz="1200" baseline="30000" dirty="0"/>
              <a:t>th</a:t>
            </a:r>
            <a:r>
              <a:rPr lang="en-US" altLang="zh-CN" sz="1200" dirty="0"/>
              <a:t> May 00:00 UTC, 2022</a:t>
            </a:r>
          </a:p>
          <a:p>
            <a:pPr eaLnBrk="1" hangingPunct="1">
              <a:spcBef>
                <a:spcPct val="0"/>
              </a:spcBef>
            </a:pPr>
            <a:endParaRPr lang="en-GB" altLang="zh-CN" dirty="0"/>
          </a:p>
        </p:txBody>
      </p:sp>
      <p:sp>
        <p:nvSpPr>
          <p:cNvPr id="5124" name="Slide Number Placeholder 3">
            <a:extLst>
              <a:ext uri="{FF2B5EF4-FFF2-40B4-BE49-F238E27FC236}">
                <a16:creationId xmlns:a16="http://schemas.microsoft.com/office/drawing/2014/main" id="{6CCCEEC3-BC59-4AB9-80D8-D9EEFF9E7C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fld id="{96B15B2A-0B80-475E-A06D-2C777D66A119}" type="slidenum">
              <a:rPr lang="en-GB" altLang="zh-CN" smtClean="0">
                <a:ea typeface="等线" panose="02010600030101010101" pitchFamily="2" charset="-122"/>
              </a:rPr>
              <a:pPr/>
              <a:t>9</a:t>
            </a:fld>
            <a:endParaRPr lang="en-GB" altLang="zh-CN">
              <a:ea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508E2-197D-CF2E-24F3-BEAD7214CBD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5D1102C-7271-C287-53D6-26D4F215679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F625487-7B0B-C290-4468-8938136A950A}"/>
              </a:ext>
            </a:extLst>
          </p:cNvPr>
          <p:cNvSpPr>
            <a:spLocks noGrp="1"/>
          </p:cNvSpPr>
          <p:nvPr>
            <p:ph type="body" idx="1"/>
          </p:nvPr>
        </p:nvSpPr>
        <p:spPr/>
        <p:txBody>
          <a:bodyPr/>
          <a:lstStyle/>
          <a:p>
            <a:pPr marL="0" marR="0"/>
            <a:r>
              <a:rPr lang="en-US" altLang="zh-CN" b="0" i="0" dirty="0">
                <a:solidFill>
                  <a:srgbClr val="404040"/>
                </a:solidFill>
                <a:effectLst/>
                <a:latin typeface="Inter"/>
              </a:rPr>
              <a:t> interpolate the CO2 concentration based on the </a:t>
            </a:r>
            <a:r>
              <a:rPr lang="en-US" altLang="zh-CN" b="1" i="0" dirty="0">
                <a:solidFill>
                  <a:srgbClr val="404040"/>
                </a:solidFill>
                <a:effectLst/>
                <a:latin typeface="Inter"/>
              </a:rPr>
              <a:t>altitude above sea level (ASL)</a:t>
            </a:r>
            <a:r>
              <a:rPr lang="en-US" altLang="zh-CN" b="0" i="0" dirty="0">
                <a:solidFill>
                  <a:srgbClr val="404040"/>
                </a:solidFill>
                <a:effectLst/>
                <a:latin typeface="Inter"/>
              </a:rPr>
              <a:t> for each station,</a:t>
            </a:r>
          </a:p>
          <a:p>
            <a:pPr marL="0" marR="0"/>
            <a:r>
              <a:rPr lang="en-US" altLang="zh-CN" sz="1800" dirty="0">
                <a:effectLst/>
                <a:ea typeface="Calibri" panose="020F0502020204030204" pitchFamily="34" charset="0"/>
              </a:rPr>
              <a:t>ICTA</a:t>
            </a:r>
            <a:r>
              <a:rPr lang="zh-CN" altLang="zh-CN" sz="1800" dirty="0">
                <a:effectLst/>
                <a:ea typeface="Microsoft YaHei" panose="020B0503020204020204" pitchFamily="34" charset="-122"/>
              </a:rPr>
              <a:t>：Lat: 41.4976ºN / Lon: 2.1089ºE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147 m asl.</a:t>
            </a:r>
            <a:endParaRPr lang="zh-CN" altLang="zh-CN" sz="1800" dirty="0">
              <a:effectLst/>
              <a:ea typeface="Calibri" panose="020F0502020204030204" pitchFamily="34" charset="0"/>
            </a:endParaRPr>
          </a:p>
          <a:p>
            <a:pPr marL="0" marR="0"/>
            <a:r>
              <a:rPr lang="en-US" altLang="zh-CN" sz="1800" dirty="0" err="1">
                <a:effectLst/>
                <a:ea typeface="Calibri" panose="020F0502020204030204" pitchFamily="34" charset="0"/>
              </a:rPr>
              <a:t>F</a:t>
            </a:r>
            <a:r>
              <a:rPr lang="en-US" altLang="zh-CN" sz="1800" dirty="0" err="1">
                <a:effectLst/>
                <a:ea typeface="Microsoft YaHei" panose="020B0503020204020204" pitchFamily="34" charset="-122"/>
              </a:rPr>
              <a:t>abra</a:t>
            </a:r>
            <a:r>
              <a:rPr lang="en-US" altLang="zh-CN" sz="1800" dirty="0">
                <a:effectLst/>
                <a:ea typeface="Microsoft YaHei" panose="020B0503020204020204" pitchFamily="34" charset="-122"/>
              </a:rPr>
              <a:t>:</a:t>
            </a:r>
            <a:r>
              <a:rPr lang="zh-CN" altLang="zh-CN" sz="1800" dirty="0">
                <a:effectLst/>
                <a:ea typeface="Microsoft YaHei" panose="020B0503020204020204" pitchFamily="34" charset="-122"/>
              </a:rPr>
              <a:t>Lat: 41.418333ºN / Lon:  2.124167ºE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415 m asl.</a:t>
            </a:r>
            <a:endParaRPr lang="zh-CN" altLang="zh-CN" sz="1800" dirty="0">
              <a:effectLst/>
              <a:ea typeface="Calibri" panose="020F0502020204030204" pitchFamily="34" charset="0"/>
            </a:endParaRPr>
          </a:p>
          <a:p>
            <a:pPr marL="0" marR="0"/>
            <a:r>
              <a:rPr lang="en-US" altLang="zh-CN" sz="1800" dirty="0">
                <a:effectLst/>
                <a:ea typeface="Microsoft YaHei" panose="020B0503020204020204" pitchFamily="34" charset="-122"/>
              </a:rPr>
              <a:t>IDAEA:</a:t>
            </a:r>
            <a:r>
              <a:rPr lang="pt-BR" altLang="zh-CN" sz="1800" dirty="0">
                <a:effectLst/>
                <a:ea typeface="Microsoft YaHei" panose="020B0503020204020204" pitchFamily="34" charset="-122"/>
              </a:rPr>
              <a:t>Lat: </a:t>
            </a:r>
            <a:r>
              <a:rPr lang="en-US" altLang="zh-CN" sz="1800" dirty="0">
                <a:effectLst/>
                <a:ea typeface="Aptos" panose="020B0004020202020204" pitchFamily="34" charset="0"/>
              </a:rPr>
              <a:t>41.387444ºN </a:t>
            </a:r>
            <a:r>
              <a:rPr lang="pt-BR" altLang="zh-CN" sz="1800" dirty="0">
                <a:effectLst/>
                <a:ea typeface="Microsoft YaHei" panose="020B0503020204020204" pitchFamily="34" charset="-122"/>
              </a:rPr>
              <a:t>/ Lon: </a:t>
            </a:r>
            <a:r>
              <a:rPr lang="en-US" altLang="zh-CN" sz="1800" dirty="0">
                <a:effectLst/>
                <a:ea typeface="Aptos" panose="020B0004020202020204" pitchFamily="34" charset="0"/>
              </a:rPr>
              <a:t>2.114556</a:t>
            </a:r>
            <a:r>
              <a:rPr lang="zh-CN" altLang="zh-CN" sz="1800" dirty="0">
                <a:effectLst/>
                <a:ea typeface="Microsoft YaHei" panose="020B0503020204020204" pitchFamily="34" charset="-122"/>
              </a:rPr>
              <a:t>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4 m Altitude: 80 m asl.</a:t>
            </a:r>
            <a:endParaRPr lang="zh-CN" altLang="zh-CN" sz="1800" dirty="0">
              <a:effectLst/>
              <a:ea typeface="Calibri" panose="020F0502020204030204" pitchFamily="34" charset="0"/>
            </a:endParaRPr>
          </a:p>
          <a:p>
            <a:pPr marL="0" marR="0"/>
            <a:r>
              <a:rPr lang="en-US" altLang="zh-CN" sz="1800" dirty="0">
                <a:effectLst/>
                <a:ea typeface="Microsoft YaHei" panose="020B0503020204020204" pitchFamily="34" charset="-122"/>
              </a:rPr>
              <a:t>ICM: Lat </a:t>
            </a:r>
            <a:r>
              <a:rPr lang="zh-CN" altLang="zh-CN" sz="1800" dirty="0">
                <a:effectLst/>
                <a:ea typeface="Microsoft YaHei" panose="020B0503020204020204" pitchFamily="34" charset="-122"/>
              </a:rPr>
              <a:t>41.385111ºN / Lon:  2.195944ºE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40 m asl.</a:t>
            </a:r>
            <a:r>
              <a:rPr lang="en-US" altLang="zh-CN" sz="1800" dirty="0">
                <a:effectLst/>
                <a:ea typeface="Microsoft YaHei" panose="020B0503020204020204" pitchFamily="34" charset="-122"/>
              </a:rPr>
              <a:t>                                                                                                               </a:t>
            </a:r>
            <a:r>
              <a:rPr lang="en-US" altLang="zh-CN" sz="2800" dirty="0">
                <a:effectLst/>
                <a:ea typeface="Microsoft YaHei" panose="020B0503020204020204" pitchFamily="34" charset="-122"/>
              </a:rPr>
              <a:t>AS for the </a:t>
            </a:r>
            <a:r>
              <a:rPr lang="en-US" altLang="zh-CN" sz="2800" b="1" dirty="0" err="1"/>
              <a:t>Fabra</a:t>
            </a:r>
            <a:r>
              <a:rPr lang="en-US" altLang="zh-CN" sz="2800" b="1" dirty="0"/>
              <a:t> and ICM</a:t>
            </a:r>
            <a:r>
              <a:rPr lang="en-US" altLang="zh-CN" sz="2800" dirty="0"/>
              <a:t>, these 2 stations lack observed data for May 2022, the differences between Bottom-up and EDGAR are less pronounced, but the Bottom-up scenario still tends to show more variability and higher peaks, may suggest a representation of localized emissions. </a:t>
            </a:r>
            <a:endParaRPr lang="en-US" altLang="zh-CN" sz="1800" dirty="0">
              <a:effectLst/>
              <a:ea typeface="Microsoft YaHei" panose="020B0503020204020204" pitchFamily="34" charset="-122"/>
            </a:endParaRPr>
          </a:p>
          <a:p>
            <a:pPr marL="0" marR="0"/>
            <a:endParaRPr lang="zh-CN" altLang="zh-CN" sz="1800" dirty="0">
              <a:effectLst/>
              <a:ea typeface="Microsoft YaHei" panose="020B0503020204020204" pitchFamily="34" charset="-122"/>
            </a:endParaRPr>
          </a:p>
          <a:p>
            <a:endParaRPr lang="zh-CN" altLang="en-US" dirty="0"/>
          </a:p>
        </p:txBody>
      </p:sp>
      <p:sp>
        <p:nvSpPr>
          <p:cNvPr id="4" name="灯片编号占位符 3">
            <a:extLst>
              <a:ext uri="{FF2B5EF4-FFF2-40B4-BE49-F238E27FC236}">
                <a16:creationId xmlns:a16="http://schemas.microsoft.com/office/drawing/2014/main" id="{F4C49605-3E9B-EF14-6EA5-FE96480ED5C5}"/>
              </a:ext>
            </a:extLst>
          </p:cNvPr>
          <p:cNvSpPr>
            <a:spLocks noGrp="1"/>
          </p:cNvSpPr>
          <p:nvPr>
            <p:ph type="sldNum" sz="quarter" idx="5"/>
          </p:nvPr>
        </p:nvSpPr>
        <p:spPr/>
        <p:txBody>
          <a:bodyPr/>
          <a:lstStyle/>
          <a:p>
            <a:fld id="{EAAAE42A-07DF-463F-8E79-5EF91A0F0A58}" type="slidenum">
              <a:rPr lang="zh-CN" altLang="en-US" smtClean="0"/>
              <a:t>10</a:t>
            </a:fld>
            <a:endParaRPr lang="zh-CN" altLang="en-US"/>
          </a:p>
        </p:txBody>
      </p:sp>
    </p:spTree>
    <p:extLst>
      <p:ext uri="{BB962C8B-B14F-4D97-AF65-F5344CB8AC3E}">
        <p14:creationId xmlns:p14="http://schemas.microsoft.com/office/powerpoint/2010/main" val="127841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567A0-C436-3AA3-1084-F12B472E56C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A21988C-7135-87F6-9D7D-7FA1B216BB2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47AA3AB-F3D5-4878-787E-EB587CA83440}"/>
              </a:ext>
            </a:extLst>
          </p:cNvPr>
          <p:cNvSpPr>
            <a:spLocks noGrp="1"/>
          </p:cNvSpPr>
          <p:nvPr>
            <p:ph type="body" idx="1"/>
          </p:nvPr>
        </p:nvSpPr>
        <p:spPr/>
        <p:txBody>
          <a:bodyPr/>
          <a:lstStyle/>
          <a:p>
            <a:pPr marL="0" marR="0"/>
            <a:r>
              <a:rPr lang="en-US" altLang="zh-CN" b="0" i="0" dirty="0">
                <a:solidFill>
                  <a:srgbClr val="404040"/>
                </a:solidFill>
                <a:effectLst/>
                <a:latin typeface="Inter"/>
              </a:rPr>
              <a:t> interpolate the CO2 concentration based on the </a:t>
            </a:r>
            <a:r>
              <a:rPr lang="en-US" altLang="zh-CN" b="1" i="0" dirty="0">
                <a:solidFill>
                  <a:srgbClr val="404040"/>
                </a:solidFill>
                <a:effectLst/>
                <a:latin typeface="Inter"/>
              </a:rPr>
              <a:t>altitude above sea level (ASL)</a:t>
            </a:r>
            <a:r>
              <a:rPr lang="en-US" altLang="zh-CN" b="0" i="0" dirty="0">
                <a:solidFill>
                  <a:srgbClr val="404040"/>
                </a:solidFill>
                <a:effectLst/>
                <a:latin typeface="Inter"/>
              </a:rPr>
              <a:t> for each station,</a:t>
            </a:r>
          </a:p>
          <a:p>
            <a:pPr marL="0" marR="0"/>
            <a:r>
              <a:rPr lang="en-US" altLang="zh-CN" sz="1800" dirty="0">
                <a:effectLst/>
                <a:ea typeface="Calibri" panose="020F0502020204030204" pitchFamily="34" charset="0"/>
              </a:rPr>
              <a:t>ICTA</a:t>
            </a:r>
            <a:r>
              <a:rPr lang="zh-CN" altLang="zh-CN" sz="1800" dirty="0">
                <a:effectLst/>
                <a:ea typeface="Microsoft YaHei" panose="020B0503020204020204" pitchFamily="34" charset="-122"/>
              </a:rPr>
              <a:t>：Lat: 41.4976ºN / Lon: 2.1089ºE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147 m asl.</a:t>
            </a:r>
            <a:endParaRPr lang="zh-CN" altLang="zh-CN" sz="1800" dirty="0">
              <a:effectLst/>
              <a:ea typeface="Calibri" panose="020F0502020204030204" pitchFamily="34" charset="0"/>
            </a:endParaRPr>
          </a:p>
          <a:p>
            <a:pPr marL="0" marR="0"/>
            <a:r>
              <a:rPr lang="en-US" altLang="zh-CN" sz="1800" dirty="0" err="1">
                <a:effectLst/>
                <a:ea typeface="Calibri" panose="020F0502020204030204" pitchFamily="34" charset="0"/>
              </a:rPr>
              <a:t>F</a:t>
            </a:r>
            <a:r>
              <a:rPr lang="en-US" altLang="zh-CN" sz="1800" dirty="0" err="1">
                <a:effectLst/>
                <a:ea typeface="Microsoft YaHei" panose="020B0503020204020204" pitchFamily="34" charset="-122"/>
              </a:rPr>
              <a:t>abra</a:t>
            </a:r>
            <a:r>
              <a:rPr lang="en-US" altLang="zh-CN" sz="1800" dirty="0">
                <a:effectLst/>
                <a:ea typeface="Microsoft YaHei" panose="020B0503020204020204" pitchFamily="34" charset="-122"/>
              </a:rPr>
              <a:t>:</a:t>
            </a:r>
            <a:r>
              <a:rPr lang="zh-CN" altLang="zh-CN" sz="1800" dirty="0">
                <a:effectLst/>
                <a:ea typeface="Microsoft YaHei" panose="020B0503020204020204" pitchFamily="34" charset="-122"/>
              </a:rPr>
              <a:t>Lat: 41.418333ºN / Lon:  2.124167ºE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415 m asl.</a:t>
            </a:r>
            <a:endParaRPr lang="zh-CN" altLang="zh-CN" sz="1800" dirty="0">
              <a:effectLst/>
              <a:ea typeface="Calibri" panose="020F0502020204030204" pitchFamily="34" charset="0"/>
            </a:endParaRPr>
          </a:p>
          <a:p>
            <a:pPr marL="0" marR="0"/>
            <a:r>
              <a:rPr lang="en-US" altLang="zh-CN" sz="1800" dirty="0">
                <a:effectLst/>
                <a:ea typeface="Microsoft YaHei" panose="020B0503020204020204" pitchFamily="34" charset="-122"/>
              </a:rPr>
              <a:t>IDAEA:</a:t>
            </a:r>
            <a:r>
              <a:rPr lang="pt-BR" altLang="zh-CN" sz="1800" dirty="0">
                <a:effectLst/>
                <a:ea typeface="Microsoft YaHei" panose="020B0503020204020204" pitchFamily="34" charset="-122"/>
              </a:rPr>
              <a:t>Lat: </a:t>
            </a:r>
            <a:r>
              <a:rPr lang="en-US" altLang="zh-CN" sz="1800" dirty="0">
                <a:effectLst/>
                <a:ea typeface="Aptos" panose="020B0004020202020204" pitchFamily="34" charset="0"/>
              </a:rPr>
              <a:t>41.387444ºN </a:t>
            </a:r>
            <a:r>
              <a:rPr lang="pt-BR" altLang="zh-CN" sz="1800" dirty="0">
                <a:effectLst/>
                <a:ea typeface="Microsoft YaHei" panose="020B0503020204020204" pitchFamily="34" charset="-122"/>
              </a:rPr>
              <a:t>/ Lon: </a:t>
            </a:r>
            <a:r>
              <a:rPr lang="en-US" altLang="zh-CN" sz="1800" dirty="0">
                <a:effectLst/>
                <a:ea typeface="Aptos" panose="020B0004020202020204" pitchFamily="34" charset="0"/>
              </a:rPr>
              <a:t>2.114556</a:t>
            </a:r>
            <a:r>
              <a:rPr lang="zh-CN" altLang="zh-CN" sz="1800" dirty="0">
                <a:effectLst/>
                <a:ea typeface="Microsoft YaHei" panose="020B0503020204020204" pitchFamily="34" charset="-122"/>
              </a:rPr>
              <a:t>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4 m Altitude: 80 m asl.</a:t>
            </a:r>
            <a:endParaRPr lang="zh-CN" altLang="zh-CN" sz="1800" dirty="0">
              <a:effectLst/>
              <a:ea typeface="Calibri" panose="020F0502020204030204" pitchFamily="34" charset="0"/>
            </a:endParaRPr>
          </a:p>
          <a:p>
            <a:pPr marL="0" marR="0"/>
            <a:r>
              <a:rPr lang="en-US" altLang="zh-CN" sz="1800" dirty="0">
                <a:effectLst/>
                <a:ea typeface="Microsoft YaHei" panose="020B0503020204020204" pitchFamily="34" charset="-122"/>
              </a:rPr>
              <a:t>ICM: Lat </a:t>
            </a:r>
            <a:r>
              <a:rPr lang="zh-CN" altLang="zh-CN" sz="1800" dirty="0">
                <a:effectLst/>
                <a:ea typeface="Microsoft YaHei" panose="020B0503020204020204" pitchFamily="34" charset="-122"/>
              </a:rPr>
              <a:t>41.385111ºN / Lon:  2.195944ºE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40 m asl.</a:t>
            </a:r>
            <a:r>
              <a:rPr lang="en-US" altLang="zh-CN" sz="1800" dirty="0">
                <a:effectLst/>
                <a:ea typeface="Microsoft YaHei" panose="020B0503020204020204" pitchFamily="34" charset="-122"/>
              </a:rPr>
              <a:t>                                                                                                               </a:t>
            </a:r>
            <a:r>
              <a:rPr lang="en-US" altLang="zh-CN" sz="2800" dirty="0">
                <a:effectLst/>
                <a:ea typeface="Microsoft YaHei" panose="020B0503020204020204" pitchFamily="34" charset="-122"/>
              </a:rPr>
              <a:t>AS for the </a:t>
            </a:r>
            <a:r>
              <a:rPr lang="en-US" altLang="zh-CN" sz="2800" b="1" dirty="0" err="1"/>
              <a:t>Fabra</a:t>
            </a:r>
            <a:r>
              <a:rPr lang="en-US" altLang="zh-CN" sz="2800" b="1" dirty="0"/>
              <a:t> and ICM</a:t>
            </a:r>
            <a:r>
              <a:rPr lang="en-US" altLang="zh-CN" sz="2800" dirty="0"/>
              <a:t>, these 2 stations lack observed data for May 2022, the differences between Bottom-up and EDGAR are less pronounced, but the Bottom-up scenario still tends to show more variability and higher peaks, may suggest a representation of localized emissions. </a:t>
            </a:r>
            <a:endParaRPr lang="en-US" altLang="zh-CN" sz="1800" dirty="0">
              <a:effectLst/>
              <a:ea typeface="Microsoft YaHei" panose="020B0503020204020204" pitchFamily="34" charset="-122"/>
            </a:endParaRPr>
          </a:p>
          <a:p>
            <a:pPr marL="0" marR="0"/>
            <a:endParaRPr lang="zh-CN" altLang="zh-CN" sz="1800" dirty="0">
              <a:effectLst/>
              <a:ea typeface="Microsoft YaHei" panose="020B0503020204020204" pitchFamily="34" charset="-122"/>
            </a:endParaRPr>
          </a:p>
          <a:p>
            <a:endParaRPr lang="zh-CN" altLang="en-US" dirty="0"/>
          </a:p>
        </p:txBody>
      </p:sp>
      <p:sp>
        <p:nvSpPr>
          <p:cNvPr id="4" name="灯片编号占位符 3">
            <a:extLst>
              <a:ext uri="{FF2B5EF4-FFF2-40B4-BE49-F238E27FC236}">
                <a16:creationId xmlns:a16="http://schemas.microsoft.com/office/drawing/2014/main" id="{3F6ABCA8-B268-3B59-72F6-00835250538E}"/>
              </a:ext>
            </a:extLst>
          </p:cNvPr>
          <p:cNvSpPr>
            <a:spLocks noGrp="1"/>
          </p:cNvSpPr>
          <p:nvPr>
            <p:ph type="sldNum" sz="quarter" idx="5"/>
          </p:nvPr>
        </p:nvSpPr>
        <p:spPr/>
        <p:txBody>
          <a:bodyPr/>
          <a:lstStyle/>
          <a:p>
            <a:fld id="{EAAAE42A-07DF-463F-8E79-5EF91A0F0A58}" type="slidenum">
              <a:rPr lang="zh-CN" altLang="en-US" smtClean="0"/>
              <a:t>11</a:t>
            </a:fld>
            <a:endParaRPr lang="zh-CN" altLang="en-US"/>
          </a:p>
        </p:txBody>
      </p:sp>
    </p:spTree>
    <p:extLst>
      <p:ext uri="{BB962C8B-B14F-4D97-AF65-F5344CB8AC3E}">
        <p14:creationId xmlns:p14="http://schemas.microsoft.com/office/powerpoint/2010/main" val="3207335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0A528-CE9D-67C6-A000-1EF7E78A719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88D475E-5988-676C-5BF6-F56D2B0E6E5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76F8992-9230-F782-F396-D2B2D856774C}"/>
              </a:ext>
            </a:extLst>
          </p:cNvPr>
          <p:cNvSpPr>
            <a:spLocks noGrp="1"/>
          </p:cNvSpPr>
          <p:nvPr>
            <p:ph type="body" idx="1"/>
          </p:nvPr>
        </p:nvSpPr>
        <p:spPr/>
        <p:txBody>
          <a:bodyPr/>
          <a:lstStyle/>
          <a:p>
            <a:pPr marL="0" marR="0"/>
            <a:r>
              <a:rPr lang="en-US" altLang="zh-CN" b="0" i="0" dirty="0">
                <a:solidFill>
                  <a:srgbClr val="404040"/>
                </a:solidFill>
                <a:effectLst/>
                <a:latin typeface="Inter"/>
              </a:rPr>
              <a:t> interpolate the CO2 concentration based on the </a:t>
            </a:r>
            <a:r>
              <a:rPr lang="en-US" altLang="zh-CN" b="1" i="0" dirty="0">
                <a:solidFill>
                  <a:srgbClr val="404040"/>
                </a:solidFill>
                <a:effectLst/>
                <a:latin typeface="Inter"/>
              </a:rPr>
              <a:t>altitude above sea level (ASL)</a:t>
            </a:r>
            <a:r>
              <a:rPr lang="en-US" altLang="zh-CN" b="0" i="0" dirty="0">
                <a:solidFill>
                  <a:srgbClr val="404040"/>
                </a:solidFill>
                <a:effectLst/>
                <a:latin typeface="Inter"/>
              </a:rPr>
              <a:t> for each station,</a:t>
            </a:r>
          </a:p>
          <a:p>
            <a:pPr marL="0" marR="0"/>
            <a:r>
              <a:rPr lang="en-US" altLang="zh-CN" sz="1800" dirty="0">
                <a:effectLst/>
                <a:ea typeface="Calibri" panose="020F0502020204030204" pitchFamily="34" charset="0"/>
              </a:rPr>
              <a:t>ICTA</a:t>
            </a:r>
            <a:r>
              <a:rPr lang="zh-CN" altLang="zh-CN" sz="1800" dirty="0">
                <a:effectLst/>
                <a:ea typeface="Microsoft YaHei" panose="020B0503020204020204" pitchFamily="34" charset="-122"/>
              </a:rPr>
              <a:t>：Lat: 41.4976ºN / Lon: 2.1089ºE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147 m asl.</a:t>
            </a:r>
            <a:endParaRPr lang="zh-CN" altLang="zh-CN" sz="1800" dirty="0">
              <a:effectLst/>
              <a:ea typeface="Calibri" panose="020F0502020204030204" pitchFamily="34" charset="0"/>
            </a:endParaRPr>
          </a:p>
          <a:p>
            <a:pPr marL="0" marR="0"/>
            <a:r>
              <a:rPr lang="en-US" altLang="zh-CN" sz="1800" dirty="0" err="1">
                <a:effectLst/>
                <a:ea typeface="Calibri" panose="020F0502020204030204" pitchFamily="34" charset="0"/>
              </a:rPr>
              <a:t>F</a:t>
            </a:r>
            <a:r>
              <a:rPr lang="en-US" altLang="zh-CN" sz="1800" dirty="0" err="1">
                <a:effectLst/>
                <a:ea typeface="Microsoft YaHei" panose="020B0503020204020204" pitchFamily="34" charset="-122"/>
              </a:rPr>
              <a:t>abra</a:t>
            </a:r>
            <a:r>
              <a:rPr lang="en-US" altLang="zh-CN" sz="1800" dirty="0">
                <a:effectLst/>
                <a:ea typeface="Microsoft YaHei" panose="020B0503020204020204" pitchFamily="34" charset="-122"/>
              </a:rPr>
              <a:t>:</a:t>
            </a:r>
            <a:r>
              <a:rPr lang="zh-CN" altLang="zh-CN" sz="1800" dirty="0">
                <a:effectLst/>
                <a:ea typeface="Microsoft YaHei" panose="020B0503020204020204" pitchFamily="34" charset="-122"/>
              </a:rPr>
              <a:t>Lat: 41.418333ºN / Lon:  2.124167ºE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415 m asl.</a:t>
            </a:r>
            <a:endParaRPr lang="zh-CN" altLang="zh-CN" sz="1800" dirty="0">
              <a:effectLst/>
              <a:ea typeface="Calibri" panose="020F0502020204030204" pitchFamily="34" charset="0"/>
            </a:endParaRPr>
          </a:p>
          <a:p>
            <a:pPr marL="0" marR="0"/>
            <a:r>
              <a:rPr lang="en-US" altLang="zh-CN" sz="1800" dirty="0">
                <a:effectLst/>
                <a:ea typeface="Microsoft YaHei" panose="020B0503020204020204" pitchFamily="34" charset="-122"/>
              </a:rPr>
              <a:t>IDAEA:</a:t>
            </a:r>
            <a:r>
              <a:rPr lang="pt-BR" altLang="zh-CN" sz="1800" dirty="0">
                <a:effectLst/>
                <a:ea typeface="Microsoft YaHei" panose="020B0503020204020204" pitchFamily="34" charset="-122"/>
              </a:rPr>
              <a:t>Lat: </a:t>
            </a:r>
            <a:r>
              <a:rPr lang="en-US" altLang="zh-CN" sz="1800" dirty="0">
                <a:effectLst/>
                <a:ea typeface="Aptos" panose="020B0004020202020204" pitchFamily="34" charset="0"/>
              </a:rPr>
              <a:t>41.387444ºN </a:t>
            </a:r>
            <a:r>
              <a:rPr lang="pt-BR" altLang="zh-CN" sz="1800" dirty="0">
                <a:effectLst/>
                <a:ea typeface="Microsoft YaHei" panose="020B0503020204020204" pitchFamily="34" charset="-122"/>
              </a:rPr>
              <a:t>/ Lon: </a:t>
            </a:r>
            <a:r>
              <a:rPr lang="en-US" altLang="zh-CN" sz="1800" dirty="0">
                <a:effectLst/>
                <a:ea typeface="Aptos" panose="020B0004020202020204" pitchFamily="34" charset="0"/>
              </a:rPr>
              <a:t>2.114556</a:t>
            </a:r>
            <a:r>
              <a:rPr lang="zh-CN" altLang="zh-CN" sz="1800" dirty="0">
                <a:effectLst/>
                <a:ea typeface="Microsoft YaHei" panose="020B0503020204020204" pitchFamily="34" charset="-122"/>
              </a:rPr>
              <a:t>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4 m Altitude: 80 m asl.</a:t>
            </a:r>
            <a:endParaRPr lang="zh-CN" altLang="zh-CN" sz="1800" dirty="0">
              <a:effectLst/>
              <a:ea typeface="Calibri" panose="020F0502020204030204" pitchFamily="34" charset="0"/>
            </a:endParaRPr>
          </a:p>
          <a:p>
            <a:pPr marL="0" marR="0"/>
            <a:r>
              <a:rPr lang="en-US" altLang="zh-CN" sz="1800" dirty="0">
                <a:effectLst/>
                <a:ea typeface="Microsoft YaHei" panose="020B0503020204020204" pitchFamily="34" charset="-122"/>
              </a:rPr>
              <a:t>ICM: Lat </a:t>
            </a:r>
            <a:r>
              <a:rPr lang="zh-CN" altLang="zh-CN" sz="1800" dirty="0">
                <a:effectLst/>
                <a:ea typeface="Microsoft YaHei" panose="020B0503020204020204" pitchFamily="34" charset="-122"/>
              </a:rPr>
              <a:t>41.385111ºN / Lon:  2.195944ºE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40 m asl.</a:t>
            </a:r>
            <a:r>
              <a:rPr lang="en-US" altLang="zh-CN" sz="1800" dirty="0">
                <a:effectLst/>
                <a:ea typeface="Microsoft YaHei" panose="020B0503020204020204" pitchFamily="34" charset="-122"/>
              </a:rPr>
              <a:t>                                                                                                               </a:t>
            </a:r>
            <a:r>
              <a:rPr lang="en-US" altLang="zh-CN" sz="2800" dirty="0">
                <a:effectLst/>
                <a:ea typeface="Microsoft YaHei" panose="020B0503020204020204" pitchFamily="34" charset="-122"/>
              </a:rPr>
              <a:t>AS for the </a:t>
            </a:r>
            <a:r>
              <a:rPr lang="en-US" altLang="zh-CN" sz="2800" b="1" dirty="0" err="1"/>
              <a:t>Fabra</a:t>
            </a:r>
            <a:r>
              <a:rPr lang="en-US" altLang="zh-CN" sz="2800" b="1" dirty="0"/>
              <a:t> and ICM</a:t>
            </a:r>
            <a:r>
              <a:rPr lang="en-US" altLang="zh-CN" sz="2800" dirty="0"/>
              <a:t>, these 2 stations lack observed data for May 2022, the differences between Bottom-up and EDGAR are less pronounced, but the Bottom-up scenario still tends to show more variability and higher peaks, may suggest a representation of localized emissions. </a:t>
            </a:r>
            <a:endParaRPr lang="en-US" altLang="zh-CN" sz="1800" dirty="0">
              <a:effectLst/>
              <a:ea typeface="Microsoft YaHei" panose="020B0503020204020204" pitchFamily="34" charset="-122"/>
            </a:endParaRPr>
          </a:p>
          <a:p>
            <a:pPr marL="0" marR="0"/>
            <a:endParaRPr lang="zh-CN" altLang="zh-CN" sz="1800" dirty="0">
              <a:effectLst/>
              <a:ea typeface="Microsoft YaHei" panose="020B0503020204020204" pitchFamily="34" charset="-122"/>
            </a:endParaRPr>
          </a:p>
          <a:p>
            <a:endParaRPr lang="zh-CN" altLang="en-US" dirty="0"/>
          </a:p>
        </p:txBody>
      </p:sp>
      <p:sp>
        <p:nvSpPr>
          <p:cNvPr id="4" name="灯片编号占位符 3">
            <a:extLst>
              <a:ext uri="{FF2B5EF4-FFF2-40B4-BE49-F238E27FC236}">
                <a16:creationId xmlns:a16="http://schemas.microsoft.com/office/drawing/2014/main" id="{74EFF058-B988-6FFE-D6C6-794E6C5D606F}"/>
              </a:ext>
            </a:extLst>
          </p:cNvPr>
          <p:cNvSpPr>
            <a:spLocks noGrp="1"/>
          </p:cNvSpPr>
          <p:nvPr>
            <p:ph type="sldNum" sz="quarter" idx="5"/>
          </p:nvPr>
        </p:nvSpPr>
        <p:spPr/>
        <p:txBody>
          <a:bodyPr/>
          <a:lstStyle/>
          <a:p>
            <a:fld id="{EAAAE42A-07DF-463F-8E79-5EF91A0F0A58}" type="slidenum">
              <a:rPr lang="zh-CN" altLang="en-US" smtClean="0"/>
              <a:t>12</a:t>
            </a:fld>
            <a:endParaRPr lang="zh-CN" altLang="en-US"/>
          </a:p>
        </p:txBody>
      </p:sp>
    </p:spTree>
    <p:extLst>
      <p:ext uri="{BB962C8B-B14F-4D97-AF65-F5344CB8AC3E}">
        <p14:creationId xmlns:p14="http://schemas.microsoft.com/office/powerpoint/2010/main" val="2214034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626EC-AB0A-9C16-B5C7-95FD5EB6812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F71CAA3-6728-AF19-ECFE-9F59D680628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07EB424-F13F-A721-6980-6E1BE26BB0E6}"/>
              </a:ext>
            </a:extLst>
          </p:cNvPr>
          <p:cNvSpPr>
            <a:spLocks noGrp="1"/>
          </p:cNvSpPr>
          <p:nvPr>
            <p:ph type="body" idx="1"/>
          </p:nvPr>
        </p:nvSpPr>
        <p:spPr/>
        <p:txBody>
          <a:bodyPr/>
          <a:lstStyle/>
          <a:p>
            <a:pPr marL="0" marR="0"/>
            <a:r>
              <a:rPr lang="en-US" altLang="zh-CN" b="0" i="0" dirty="0">
                <a:solidFill>
                  <a:srgbClr val="404040"/>
                </a:solidFill>
                <a:effectLst/>
                <a:latin typeface="Inter"/>
              </a:rPr>
              <a:t> interpolate the CO2 concentration based on the </a:t>
            </a:r>
            <a:r>
              <a:rPr lang="en-US" altLang="zh-CN" b="1" i="0" dirty="0">
                <a:solidFill>
                  <a:srgbClr val="404040"/>
                </a:solidFill>
                <a:effectLst/>
                <a:latin typeface="Inter"/>
              </a:rPr>
              <a:t>altitude above sea level (ASL)</a:t>
            </a:r>
            <a:r>
              <a:rPr lang="en-US" altLang="zh-CN" b="0" i="0" dirty="0">
                <a:solidFill>
                  <a:srgbClr val="404040"/>
                </a:solidFill>
                <a:effectLst/>
                <a:latin typeface="Inter"/>
              </a:rPr>
              <a:t> for each station,</a:t>
            </a:r>
          </a:p>
          <a:p>
            <a:pPr marL="0" marR="0"/>
            <a:r>
              <a:rPr lang="en-US" altLang="zh-CN" sz="1800" dirty="0">
                <a:effectLst/>
                <a:ea typeface="Calibri" panose="020F0502020204030204" pitchFamily="34" charset="0"/>
              </a:rPr>
              <a:t>ICTA</a:t>
            </a:r>
            <a:r>
              <a:rPr lang="zh-CN" altLang="zh-CN" sz="1800" dirty="0">
                <a:effectLst/>
                <a:ea typeface="Microsoft YaHei" panose="020B0503020204020204" pitchFamily="34" charset="-122"/>
              </a:rPr>
              <a:t>：Lat: 41.4976ºN / Lon: 2.1089ºE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147 m asl.</a:t>
            </a:r>
            <a:endParaRPr lang="zh-CN" altLang="zh-CN" sz="1800" dirty="0">
              <a:effectLst/>
              <a:ea typeface="Calibri" panose="020F0502020204030204" pitchFamily="34" charset="0"/>
            </a:endParaRPr>
          </a:p>
          <a:p>
            <a:pPr marL="0" marR="0"/>
            <a:r>
              <a:rPr lang="en-US" altLang="zh-CN" sz="1800" dirty="0" err="1">
                <a:effectLst/>
                <a:ea typeface="Calibri" panose="020F0502020204030204" pitchFamily="34" charset="0"/>
              </a:rPr>
              <a:t>F</a:t>
            </a:r>
            <a:r>
              <a:rPr lang="en-US" altLang="zh-CN" sz="1800" dirty="0" err="1">
                <a:effectLst/>
                <a:ea typeface="Microsoft YaHei" panose="020B0503020204020204" pitchFamily="34" charset="-122"/>
              </a:rPr>
              <a:t>abra</a:t>
            </a:r>
            <a:r>
              <a:rPr lang="en-US" altLang="zh-CN" sz="1800" dirty="0">
                <a:effectLst/>
                <a:ea typeface="Microsoft YaHei" panose="020B0503020204020204" pitchFamily="34" charset="-122"/>
              </a:rPr>
              <a:t>:</a:t>
            </a:r>
            <a:r>
              <a:rPr lang="zh-CN" altLang="zh-CN" sz="1800" dirty="0">
                <a:effectLst/>
                <a:ea typeface="Microsoft YaHei" panose="020B0503020204020204" pitchFamily="34" charset="-122"/>
              </a:rPr>
              <a:t>Lat: 41.418333ºN / Lon:  2.124167ºE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415 m asl.</a:t>
            </a:r>
            <a:endParaRPr lang="zh-CN" altLang="zh-CN" sz="1800" dirty="0">
              <a:effectLst/>
              <a:ea typeface="Calibri" panose="020F0502020204030204" pitchFamily="34" charset="0"/>
            </a:endParaRPr>
          </a:p>
          <a:p>
            <a:pPr marL="0" marR="0"/>
            <a:r>
              <a:rPr lang="en-US" altLang="zh-CN" sz="1800" dirty="0">
                <a:effectLst/>
                <a:ea typeface="Microsoft YaHei" panose="020B0503020204020204" pitchFamily="34" charset="-122"/>
              </a:rPr>
              <a:t>IDAEA:</a:t>
            </a:r>
            <a:r>
              <a:rPr lang="pt-BR" altLang="zh-CN" sz="1800" dirty="0">
                <a:effectLst/>
                <a:ea typeface="Microsoft YaHei" panose="020B0503020204020204" pitchFamily="34" charset="-122"/>
              </a:rPr>
              <a:t>Lat: </a:t>
            </a:r>
            <a:r>
              <a:rPr lang="en-US" altLang="zh-CN" sz="1800" dirty="0">
                <a:effectLst/>
                <a:ea typeface="Aptos" panose="020B0004020202020204" pitchFamily="34" charset="0"/>
              </a:rPr>
              <a:t>41.387444ºN </a:t>
            </a:r>
            <a:r>
              <a:rPr lang="pt-BR" altLang="zh-CN" sz="1800" dirty="0">
                <a:effectLst/>
                <a:ea typeface="Microsoft YaHei" panose="020B0503020204020204" pitchFamily="34" charset="-122"/>
              </a:rPr>
              <a:t>/ Lon: </a:t>
            </a:r>
            <a:r>
              <a:rPr lang="en-US" altLang="zh-CN" sz="1800" dirty="0">
                <a:effectLst/>
                <a:ea typeface="Aptos" panose="020B0004020202020204" pitchFamily="34" charset="0"/>
              </a:rPr>
              <a:t>2.114556</a:t>
            </a:r>
            <a:r>
              <a:rPr lang="zh-CN" altLang="zh-CN" sz="1800" dirty="0">
                <a:effectLst/>
                <a:ea typeface="Microsoft YaHei" panose="020B0503020204020204" pitchFamily="34" charset="-122"/>
              </a:rPr>
              <a:t>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4 m Altitude: 80 m asl.</a:t>
            </a:r>
            <a:endParaRPr lang="zh-CN" altLang="zh-CN" sz="1800" dirty="0">
              <a:effectLst/>
              <a:ea typeface="Calibri" panose="020F0502020204030204" pitchFamily="34" charset="0"/>
            </a:endParaRPr>
          </a:p>
          <a:p>
            <a:pPr marL="0" marR="0"/>
            <a:r>
              <a:rPr lang="en-US" altLang="zh-CN" sz="1800" dirty="0">
                <a:effectLst/>
                <a:ea typeface="Microsoft YaHei" panose="020B0503020204020204" pitchFamily="34" charset="-122"/>
              </a:rPr>
              <a:t>ICM: Lat </a:t>
            </a:r>
            <a:r>
              <a:rPr lang="zh-CN" altLang="zh-CN" sz="1800" dirty="0">
                <a:effectLst/>
                <a:ea typeface="Microsoft YaHei" panose="020B0503020204020204" pitchFamily="34" charset="-122"/>
              </a:rPr>
              <a:t>41.385111ºN / Lon:  2.195944ºE</a:t>
            </a:r>
            <a:r>
              <a:rPr lang="en-US" altLang="zh-CN" sz="1800" dirty="0">
                <a:effectLst/>
                <a:ea typeface="Microsoft YaHei" panose="020B0503020204020204" pitchFamily="34" charset="-122"/>
              </a:rPr>
              <a:t>  </a:t>
            </a:r>
            <a:r>
              <a:rPr lang="zh-CN" altLang="zh-CN" sz="1800" dirty="0">
                <a:effectLst/>
                <a:ea typeface="Microsoft YaHei" panose="020B0503020204020204" pitchFamily="34" charset="-122"/>
              </a:rPr>
              <a:t>Height: 15 m Altitude: 40 m asl.</a:t>
            </a:r>
            <a:r>
              <a:rPr lang="en-US" altLang="zh-CN" sz="1800" dirty="0">
                <a:effectLst/>
                <a:ea typeface="Microsoft YaHei" panose="020B0503020204020204" pitchFamily="34" charset="-122"/>
              </a:rPr>
              <a:t>                                                                                                               </a:t>
            </a:r>
            <a:r>
              <a:rPr lang="en-US" altLang="zh-CN" sz="2800" dirty="0">
                <a:effectLst/>
                <a:ea typeface="Microsoft YaHei" panose="020B0503020204020204" pitchFamily="34" charset="-122"/>
              </a:rPr>
              <a:t>AS for the </a:t>
            </a:r>
            <a:r>
              <a:rPr lang="en-US" altLang="zh-CN" sz="2800" b="1" dirty="0" err="1"/>
              <a:t>Fabra</a:t>
            </a:r>
            <a:r>
              <a:rPr lang="en-US" altLang="zh-CN" sz="2800" b="1" dirty="0"/>
              <a:t> and ICM</a:t>
            </a:r>
            <a:r>
              <a:rPr lang="en-US" altLang="zh-CN" sz="2800" dirty="0"/>
              <a:t>, these 2 stations lack observed data for May 2022, the differences between Bottom-up and EDGAR are less pronounced, but the Bottom-up scenario still tends to show more variability and higher peaks, may suggest a representation of localized emissions. </a:t>
            </a:r>
            <a:endParaRPr lang="en-US" altLang="zh-CN" sz="1800" dirty="0">
              <a:effectLst/>
              <a:ea typeface="Microsoft YaHei" panose="020B0503020204020204" pitchFamily="34" charset="-122"/>
            </a:endParaRPr>
          </a:p>
          <a:p>
            <a:pPr marL="0" marR="0"/>
            <a:endParaRPr lang="zh-CN" altLang="zh-CN" sz="1800" dirty="0">
              <a:effectLst/>
              <a:ea typeface="Microsoft YaHei" panose="020B0503020204020204" pitchFamily="34" charset="-122"/>
            </a:endParaRPr>
          </a:p>
          <a:p>
            <a:endParaRPr lang="zh-CN" altLang="en-US" dirty="0"/>
          </a:p>
        </p:txBody>
      </p:sp>
      <p:sp>
        <p:nvSpPr>
          <p:cNvPr id="4" name="灯片编号占位符 3">
            <a:extLst>
              <a:ext uri="{FF2B5EF4-FFF2-40B4-BE49-F238E27FC236}">
                <a16:creationId xmlns:a16="http://schemas.microsoft.com/office/drawing/2014/main" id="{AA0BF909-D313-1081-912A-AA77FEBADBA4}"/>
              </a:ext>
            </a:extLst>
          </p:cNvPr>
          <p:cNvSpPr>
            <a:spLocks noGrp="1"/>
          </p:cNvSpPr>
          <p:nvPr>
            <p:ph type="sldNum" sz="quarter" idx="5"/>
          </p:nvPr>
        </p:nvSpPr>
        <p:spPr/>
        <p:txBody>
          <a:bodyPr/>
          <a:lstStyle/>
          <a:p>
            <a:fld id="{EAAAE42A-07DF-463F-8E79-5EF91A0F0A58}" type="slidenum">
              <a:rPr lang="zh-CN" altLang="en-US" smtClean="0"/>
              <a:t>13</a:t>
            </a:fld>
            <a:endParaRPr lang="zh-CN" altLang="en-US"/>
          </a:p>
        </p:txBody>
      </p:sp>
    </p:spTree>
    <p:extLst>
      <p:ext uri="{BB962C8B-B14F-4D97-AF65-F5344CB8AC3E}">
        <p14:creationId xmlns:p14="http://schemas.microsoft.com/office/powerpoint/2010/main" val="752203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36E501-6E14-1772-CA35-11D3BAE74FA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5843055-CDAB-1B1A-4E5D-DDB57B39A4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DEFDC8-3E12-9253-64CC-C2870CA9BA67}"/>
              </a:ext>
            </a:extLst>
          </p:cNvPr>
          <p:cNvSpPr>
            <a:spLocks noGrp="1"/>
          </p:cNvSpPr>
          <p:nvPr>
            <p:ph type="dt" sz="half" idx="10"/>
          </p:nvPr>
        </p:nvSpPr>
        <p:spPr/>
        <p:txBody>
          <a:bodyPr/>
          <a:lstStyle/>
          <a:p>
            <a:fld id="{CE732900-19FB-45DE-B1C1-84383925CFF2}"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C9315EA0-66EE-9526-767F-72C12C1B43A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DDDEE3-C1AB-3436-EF48-9161FE3B1457}"/>
              </a:ext>
            </a:extLst>
          </p:cNvPr>
          <p:cNvSpPr>
            <a:spLocks noGrp="1"/>
          </p:cNvSpPr>
          <p:nvPr>
            <p:ph type="sldNum" sz="quarter" idx="12"/>
          </p:nvPr>
        </p:nvSpPr>
        <p:spPr/>
        <p:txBody>
          <a:bodyPr/>
          <a:lstStyle/>
          <a:p>
            <a:fld id="{9312117A-6CC2-42AD-92E7-0C8ABD009DE2}" type="slidenum">
              <a:rPr lang="zh-CN" altLang="en-US" smtClean="0"/>
              <a:t>‹Nº›</a:t>
            </a:fld>
            <a:endParaRPr lang="zh-CN" altLang="en-US"/>
          </a:p>
        </p:txBody>
      </p:sp>
    </p:spTree>
    <p:extLst>
      <p:ext uri="{BB962C8B-B14F-4D97-AF65-F5344CB8AC3E}">
        <p14:creationId xmlns:p14="http://schemas.microsoft.com/office/powerpoint/2010/main" val="1213838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59E839-C305-3FFB-664C-A08839F8D8A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20168A-A468-FE43-583F-D368F680618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0AAB9BB-E9FE-8C3B-CF00-650DF907743D}"/>
              </a:ext>
            </a:extLst>
          </p:cNvPr>
          <p:cNvSpPr>
            <a:spLocks noGrp="1"/>
          </p:cNvSpPr>
          <p:nvPr>
            <p:ph type="dt" sz="half" idx="10"/>
          </p:nvPr>
        </p:nvSpPr>
        <p:spPr/>
        <p:txBody>
          <a:bodyPr/>
          <a:lstStyle/>
          <a:p>
            <a:fld id="{CE732900-19FB-45DE-B1C1-84383925CFF2}"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A3090B3C-8AB2-A33C-3FBD-03CE37EF7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3F152-4DA3-F0EB-0A65-0DF903FBABE1}"/>
              </a:ext>
            </a:extLst>
          </p:cNvPr>
          <p:cNvSpPr>
            <a:spLocks noGrp="1"/>
          </p:cNvSpPr>
          <p:nvPr>
            <p:ph type="sldNum" sz="quarter" idx="12"/>
          </p:nvPr>
        </p:nvSpPr>
        <p:spPr/>
        <p:txBody>
          <a:bodyPr/>
          <a:lstStyle/>
          <a:p>
            <a:fld id="{9312117A-6CC2-42AD-92E7-0C8ABD009DE2}" type="slidenum">
              <a:rPr lang="zh-CN" altLang="en-US" smtClean="0"/>
              <a:t>‹Nº›</a:t>
            </a:fld>
            <a:endParaRPr lang="zh-CN" altLang="en-US"/>
          </a:p>
        </p:txBody>
      </p:sp>
    </p:spTree>
    <p:extLst>
      <p:ext uri="{BB962C8B-B14F-4D97-AF65-F5344CB8AC3E}">
        <p14:creationId xmlns:p14="http://schemas.microsoft.com/office/powerpoint/2010/main" val="388507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B0064CA-4AD6-98D1-B428-5A2DE1E8417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CC83DC8-4901-2FA0-0BAC-6431ED63714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29ED450-0F60-A215-802C-5802D6032161}"/>
              </a:ext>
            </a:extLst>
          </p:cNvPr>
          <p:cNvSpPr>
            <a:spLocks noGrp="1"/>
          </p:cNvSpPr>
          <p:nvPr>
            <p:ph type="dt" sz="half" idx="10"/>
          </p:nvPr>
        </p:nvSpPr>
        <p:spPr/>
        <p:txBody>
          <a:bodyPr/>
          <a:lstStyle/>
          <a:p>
            <a:fld id="{CE732900-19FB-45DE-B1C1-84383925CFF2}"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5AA60504-D4CB-4D18-74AF-DD23CF0950C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A8B23BE-D463-3945-E5DC-2C36D911B8A8}"/>
              </a:ext>
            </a:extLst>
          </p:cNvPr>
          <p:cNvSpPr>
            <a:spLocks noGrp="1"/>
          </p:cNvSpPr>
          <p:nvPr>
            <p:ph type="sldNum" sz="quarter" idx="12"/>
          </p:nvPr>
        </p:nvSpPr>
        <p:spPr/>
        <p:txBody>
          <a:bodyPr/>
          <a:lstStyle/>
          <a:p>
            <a:fld id="{9312117A-6CC2-42AD-92E7-0C8ABD009DE2}" type="slidenum">
              <a:rPr lang="zh-CN" altLang="en-US" smtClean="0"/>
              <a:t>‹Nº›</a:t>
            </a:fld>
            <a:endParaRPr lang="zh-CN" altLang="en-US"/>
          </a:p>
        </p:txBody>
      </p:sp>
    </p:spTree>
    <p:extLst>
      <p:ext uri="{BB962C8B-B14F-4D97-AF65-F5344CB8AC3E}">
        <p14:creationId xmlns:p14="http://schemas.microsoft.com/office/powerpoint/2010/main" val="836397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C924D4-C70E-2D77-ECE7-F16F0DA6CB1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A27389-FF42-9421-97FA-9A36022540B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A7E308-0C2F-23D3-5078-7A111FA9CF07}"/>
              </a:ext>
            </a:extLst>
          </p:cNvPr>
          <p:cNvSpPr>
            <a:spLocks noGrp="1"/>
          </p:cNvSpPr>
          <p:nvPr>
            <p:ph type="dt" sz="half" idx="10"/>
          </p:nvPr>
        </p:nvSpPr>
        <p:spPr/>
        <p:txBody>
          <a:bodyPr/>
          <a:lstStyle/>
          <a:p>
            <a:fld id="{CE732900-19FB-45DE-B1C1-84383925CFF2}"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862E1E83-05CF-CD89-DBC0-3398E99D57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DF31A6A-C175-B99D-0C45-554E405DF8D1}"/>
              </a:ext>
            </a:extLst>
          </p:cNvPr>
          <p:cNvSpPr>
            <a:spLocks noGrp="1"/>
          </p:cNvSpPr>
          <p:nvPr>
            <p:ph type="sldNum" sz="quarter" idx="12"/>
          </p:nvPr>
        </p:nvSpPr>
        <p:spPr/>
        <p:txBody>
          <a:bodyPr/>
          <a:lstStyle/>
          <a:p>
            <a:fld id="{9312117A-6CC2-42AD-92E7-0C8ABD009DE2}" type="slidenum">
              <a:rPr lang="zh-CN" altLang="en-US" smtClean="0"/>
              <a:t>‹Nº›</a:t>
            </a:fld>
            <a:endParaRPr lang="zh-CN" altLang="en-US"/>
          </a:p>
        </p:txBody>
      </p:sp>
    </p:spTree>
    <p:extLst>
      <p:ext uri="{BB962C8B-B14F-4D97-AF65-F5344CB8AC3E}">
        <p14:creationId xmlns:p14="http://schemas.microsoft.com/office/powerpoint/2010/main" val="1882585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37981A-92D5-304D-00B3-C8C33369ED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496DB4F-E833-ABCA-CE91-D8FBC70846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F7E2521-E803-D175-A646-4DE6B3556840}"/>
              </a:ext>
            </a:extLst>
          </p:cNvPr>
          <p:cNvSpPr>
            <a:spLocks noGrp="1"/>
          </p:cNvSpPr>
          <p:nvPr>
            <p:ph type="dt" sz="half" idx="10"/>
          </p:nvPr>
        </p:nvSpPr>
        <p:spPr/>
        <p:txBody>
          <a:bodyPr/>
          <a:lstStyle/>
          <a:p>
            <a:fld id="{CE732900-19FB-45DE-B1C1-84383925CFF2}"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C68B4334-E2C8-454F-8E55-67CAB2C6CD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E9F3643-98C2-7038-950F-420A69B547F1}"/>
              </a:ext>
            </a:extLst>
          </p:cNvPr>
          <p:cNvSpPr>
            <a:spLocks noGrp="1"/>
          </p:cNvSpPr>
          <p:nvPr>
            <p:ph type="sldNum" sz="quarter" idx="12"/>
          </p:nvPr>
        </p:nvSpPr>
        <p:spPr/>
        <p:txBody>
          <a:bodyPr/>
          <a:lstStyle/>
          <a:p>
            <a:fld id="{9312117A-6CC2-42AD-92E7-0C8ABD009DE2}" type="slidenum">
              <a:rPr lang="zh-CN" altLang="en-US" smtClean="0"/>
              <a:t>‹Nº›</a:t>
            </a:fld>
            <a:endParaRPr lang="zh-CN" altLang="en-US"/>
          </a:p>
        </p:txBody>
      </p:sp>
    </p:spTree>
    <p:extLst>
      <p:ext uri="{BB962C8B-B14F-4D97-AF65-F5344CB8AC3E}">
        <p14:creationId xmlns:p14="http://schemas.microsoft.com/office/powerpoint/2010/main" val="851413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E85B00-DDB8-2076-5C00-BA5D6801E3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06DC31-2C96-6170-B185-AB387A42B1D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9118265-A723-B543-61D1-19051E548C3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553658B-697E-B4E4-EE96-D53666DE9467}"/>
              </a:ext>
            </a:extLst>
          </p:cNvPr>
          <p:cNvSpPr>
            <a:spLocks noGrp="1"/>
          </p:cNvSpPr>
          <p:nvPr>
            <p:ph type="dt" sz="half" idx="10"/>
          </p:nvPr>
        </p:nvSpPr>
        <p:spPr/>
        <p:txBody>
          <a:bodyPr/>
          <a:lstStyle/>
          <a:p>
            <a:fld id="{CE732900-19FB-45DE-B1C1-84383925CFF2}"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FAD2F973-B952-41B3-02CA-108DEC2EC7B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F7D6B6-3FBC-AEF0-F361-E0108EE9FFA1}"/>
              </a:ext>
            </a:extLst>
          </p:cNvPr>
          <p:cNvSpPr>
            <a:spLocks noGrp="1"/>
          </p:cNvSpPr>
          <p:nvPr>
            <p:ph type="sldNum" sz="quarter" idx="12"/>
          </p:nvPr>
        </p:nvSpPr>
        <p:spPr/>
        <p:txBody>
          <a:bodyPr/>
          <a:lstStyle/>
          <a:p>
            <a:fld id="{9312117A-6CC2-42AD-92E7-0C8ABD009DE2}" type="slidenum">
              <a:rPr lang="zh-CN" altLang="en-US" smtClean="0"/>
              <a:t>‹Nº›</a:t>
            </a:fld>
            <a:endParaRPr lang="zh-CN" altLang="en-US"/>
          </a:p>
        </p:txBody>
      </p:sp>
    </p:spTree>
    <p:extLst>
      <p:ext uri="{BB962C8B-B14F-4D97-AF65-F5344CB8AC3E}">
        <p14:creationId xmlns:p14="http://schemas.microsoft.com/office/powerpoint/2010/main" val="296689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BF7B2F-0F04-1077-104B-A6A18A3EEF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C619072-FB77-8011-0709-FA55DDC128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45BDC0E-153C-4028-561E-03B0A7152F9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35F7CD3-8DF0-759E-3B7A-234C666AEF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AA17F1E-1989-8D71-7F1C-06428EB7FE4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5B3C348-9EE9-3CE3-6D14-E9301FF106A1}"/>
              </a:ext>
            </a:extLst>
          </p:cNvPr>
          <p:cNvSpPr>
            <a:spLocks noGrp="1"/>
          </p:cNvSpPr>
          <p:nvPr>
            <p:ph type="dt" sz="half" idx="10"/>
          </p:nvPr>
        </p:nvSpPr>
        <p:spPr/>
        <p:txBody>
          <a:bodyPr/>
          <a:lstStyle/>
          <a:p>
            <a:fld id="{CE732900-19FB-45DE-B1C1-84383925CFF2}" type="datetimeFigureOut">
              <a:rPr lang="zh-CN" altLang="en-US" smtClean="0"/>
              <a:t>2025/4/29</a:t>
            </a:fld>
            <a:endParaRPr lang="zh-CN" altLang="en-US"/>
          </a:p>
        </p:txBody>
      </p:sp>
      <p:sp>
        <p:nvSpPr>
          <p:cNvPr id="8" name="页脚占位符 7">
            <a:extLst>
              <a:ext uri="{FF2B5EF4-FFF2-40B4-BE49-F238E27FC236}">
                <a16:creationId xmlns:a16="http://schemas.microsoft.com/office/drawing/2014/main" id="{3313C6C6-3D0C-156D-B938-27087EFD3E9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9178286-A232-0750-54F5-CC4E52A2A252}"/>
              </a:ext>
            </a:extLst>
          </p:cNvPr>
          <p:cNvSpPr>
            <a:spLocks noGrp="1"/>
          </p:cNvSpPr>
          <p:nvPr>
            <p:ph type="sldNum" sz="quarter" idx="12"/>
          </p:nvPr>
        </p:nvSpPr>
        <p:spPr/>
        <p:txBody>
          <a:bodyPr/>
          <a:lstStyle/>
          <a:p>
            <a:fld id="{9312117A-6CC2-42AD-92E7-0C8ABD009DE2}" type="slidenum">
              <a:rPr lang="zh-CN" altLang="en-US" smtClean="0"/>
              <a:t>‹Nº›</a:t>
            </a:fld>
            <a:endParaRPr lang="zh-CN" altLang="en-US"/>
          </a:p>
        </p:txBody>
      </p:sp>
    </p:spTree>
    <p:extLst>
      <p:ext uri="{BB962C8B-B14F-4D97-AF65-F5344CB8AC3E}">
        <p14:creationId xmlns:p14="http://schemas.microsoft.com/office/powerpoint/2010/main" val="1887095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CC78FB-1D3B-AC2B-F83B-A66FB56E2D4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778C148-ABB8-E04C-CF91-D46B794D2CD7}"/>
              </a:ext>
            </a:extLst>
          </p:cNvPr>
          <p:cNvSpPr>
            <a:spLocks noGrp="1"/>
          </p:cNvSpPr>
          <p:nvPr>
            <p:ph type="dt" sz="half" idx="10"/>
          </p:nvPr>
        </p:nvSpPr>
        <p:spPr/>
        <p:txBody>
          <a:bodyPr/>
          <a:lstStyle/>
          <a:p>
            <a:fld id="{CE732900-19FB-45DE-B1C1-84383925CFF2}" type="datetimeFigureOut">
              <a:rPr lang="zh-CN" altLang="en-US" smtClean="0"/>
              <a:t>2025/4/29</a:t>
            </a:fld>
            <a:endParaRPr lang="zh-CN" altLang="en-US"/>
          </a:p>
        </p:txBody>
      </p:sp>
      <p:sp>
        <p:nvSpPr>
          <p:cNvPr id="4" name="页脚占位符 3">
            <a:extLst>
              <a:ext uri="{FF2B5EF4-FFF2-40B4-BE49-F238E27FC236}">
                <a16:creationId xmlns:a16="http://schemas.microsoft.com/office/drawing/2014/main" id="{49F0E8F3-17CA-E47D-0189-9794BFFD758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08CDDFC-48B4-A050-ABA4-72E99E81038D}"/>
              </a:ext>
            </a:extLst>
          </p:cNvPr>
          <p:cNvSpPr>
            <a:spLocks noGrp="1"/>
          </p:cNvSpPr>
          <p:nvPr>
            <p:ph type="sldNum" sz="quarter" idx="12"/>
          </p:nvPr>
        </p:nvSpPr>
        <p:spPr/>
        <p:txBody>
          <a:bodyPr/>
          <a:lstStyle/>
          <a:p>
            <a:fld id="{9312117A-6CC2-42AD-92E7-0C8ABD009DE2}" type="slidenum">
              <a:rPr lang="zh-CN" altLang="en-US" smtClean="0"/>
              <a:t>‹Nº›</a:t>
            </a:fld>
            <a:endParaRPr lang="zh-CN" altLang="en-US"/>
          </a:p>
        </p:txBody>
      </p:sp>
    </p:spTree>
    <p:extLst>
      <p:ext uri="{BB962C8B-B14F-4D97-AF65-F5344CB8AC3E}">
        <p14:creationId xmlns:p14="http://schemas.microsoft.com/office/powerpoint/2010/main" val="3745874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4E13C74-D063-6E38-ABF6-846C1AED935A}"/>
              </a:ext>
            </a:extLst>
          </p:cNvPr>
          <p:cNvSpPr>
            <a:spLocks noGrp="1"/>
          </p:cNvSpPr>
          <p:nvPr>
            <p:ph type="dt" sz="half" idx="10"/>
          </p:nvPr>
        </p:nvSpPr>
        <p:spPr/>
        <p:txBody>
          <a:bodyPr/>
          <a:lstStyle/>
          <a:p>
            <a:fld id="{CE732900-19FB-45DE-B1C1-84383925CFF2}" type="datetimeFigureOut">
              <a:rPr lang="zh-CN" altLang="en-US" smtClean="0"/>
              <a:t>2025/4/29</a:t>
            </a:fld>
            <a:endParaRPr lang="zh-CN" altLang="en-US"/>
          </a:p>
        </p:txBody>
      </p:sp>
      <p:sp>
        <p:nvSpPr>
          <p:cNvPr id="3" name="页脚占位符 2">
            <a:extLst>
              <a:ext uri="{FF2B5EF4-FFF2-40B4-BE49-F238E27FC236}">
                <a16:creationId xmlns:a16="http://schemas.microsoft.com/office/drawing/2014/main" id="{BA5EA8A1-800A-79EA-4EB1-84B7E92527F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EAD6F40-CB36-4D18-C1F3-EFFB69EDE1B9}"/>
              </a:ext>
            </a:extLst>
          </p:cNvPr>
          <p:cNvSpPr>
            <a:spLocks noGrp="1"/>
          </p:cNvSpPr>
          <p:nvPr>
            <p:ph type="sldNum" sz="quarter" idx="12"/>
          </p:nvPr>
        </p:nvSpPr>
        <p:spPr/>
        <p:txBody>
          <a:bodyPr/>
          <a:lstStyle/>
          <a:p>
            <a:fld id="{9312117A-6CC2-42AD-92E7-0C8ABD009DE2}" type="slidenum">
              <a:rPr lang="zh-CN" altLang="en-US" smtClean="0"/>
              <a:t>‹Nº›</a:t>
            </a:fld>
            <a:endParaRPr lang="zh-CN" altLang="en-US"/>
          </a:p>
        </p:txBody>
      </p:sp>
    </p:spTree>
    <p:extLst>
      <p:ext uri="{BB962C8B-B14F-4D97-AF65-F5344CB8AC3E}">
        <p14:creationId xmlns:p14="http://schemas.microsoft.com/office/powerpoint/2010/main" val="1787144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10FCDE-2AD7-6577-D40E-251A5EC0165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253150E-062D-2008-876C-BC8AE49EB9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D0DDD87-41B7-A56B-2882-52819B023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4AFDCA-4505-2812-5ACB-A02C1D86BB51}"/>
              </a:ext>
            </a:extLst>
          </p:cNvPr>
          <p:cNvSpPr>
            <a:spLocks noGrp="1"/>
          </p:cNvSpPr>
          <p:nvPr>
            <p:ph type="dt" sz="half" idx="10"/>
          </p:nvPr>
        </p:nvSpPr>
        <p:spPr/>
        <p:txBody>
          <a:bodyPr/>
          <a:lstStyle/>
          <a:p>
            <a:fld id="{CE732900-19FB-45DE-B1C1-84383925CFF2}"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E734B238-83AE-C8E0-00A7-CFC1FF6C1C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3426DC-E8C3-F861-FDED-6BFBC1F40A83}"/>
              </a:ext>
            </a:extLst>
          </p:cNvPr>
          <p:cNvSpPr>
            <a:spLocks noGrp="1"/>
          </p:cNvSpPr>
          <p:nvPr>
            <p:ph type="sldNum" sz="quarter" idx="12"/>
          </p:nvPr>
        </p:nvSpPr>
        <p:spPr/>
        <p:txBody>
          <a:bodyPr/>
          <a:lstStyle/>
          <a:p>
            <a:fld id="{9312117A-6CC2-42AD-92E7-0C8ABD009DE2}" type="slidenum">
              <a:rPr lang="zh-CN" altLang="en-US" smtClean="0"/>
              <a:t>‹Nº›</a:t>
            </a:fld>
            <a:endParaRPr lang="zh-CN" altLang="en-US"/>
          </a:p>
        </p:txBody>
      </p:sp>
    </p:spTree>
    <p:extLst>
      <p:ext uri="{BB962C8B-B14F-4D97-AF65-F5344CB8AC3E}">
        <p14:creationId xmlns:p14="http://schemas.microsoft.com/office/powerpoint/2010/main" val="283015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03E265-2E4E-B3E5-67DA-8371F74A096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9AEEA1B-9BC6-62B7-7495-EB4A6B324C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8134E0D-730F-B9DE-7E79-08F4DE9C8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D1CA6DE-BFEC-E70D-0403-97D43EA4CB41}"/>
              </a:ext>
            </a:extLst>
          </p:cNvPr>
          <p:cNvSpPr>
            <a:spLocks noGrp="1"/>
          </p:cNvSpPr>
          <p:nvPr>
            <p:ph type="dt" sz="half" idx="10"/>
          </p:nvPr>
        </p:nvSpPr>
        <p:spPr/>
        <p:txBody>
          <a:bodyPr/>
          <a:lstStyle/>
          <a:p>
            <a:fld id="{CE732900-19FB-45DE-B1C1-84383925CFF2}"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E2FB1701-FCFE-DBEC-269C-969631894A8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73308D5-02A7-CD0B-B5D3-55D5DC2A91BD}"/>
              </a:ext>
            </a:extLst>
          </p:cNvPr>
          <p:cNvSpPr>
            <a:spLocks noGrp="1"/>
          </p:cNvSpPr>
          <p:nvPr>
            <p:ph type="sldNum" sz="quarter" idx="12"/>
          </p:nvPr>
        </p:nvSpPr>
        <p:spPr/>
        <p:txBody>
          <a:bodyPr/>
          <a:lstStyle/>
          <a:p>
            <a:fld id="{9312117A-6CC2-42AD-92E7-0C8ABD009DE2}" type="slidenum">
              <a:rPr lang="zh-CN" altLang="en-US" smtClean="0"/>
              <a:t>‹Nº›</a:t>
            </a:fld>
            <a:endParaRPr lang="zh-CN" altLang="en-US"/>
          </a:p>
        </p:txBody>
      </p:sp>
    </p:spTree>
    <p:extLst>
      <p:ext uri="{BB962C8B-B14F-4D97-AF65-F5344CB8AC3E}">
        <p14:creationId xmlns:p14="http://schemas.microsoft.com/office/powerpoint/2010/main" val="26835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B7C0940-0158-428F-CA23-7D5C8654B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5F22E19-EBBB-51FE-5554-A80ADAF91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2D12F61-560C-D7E4-D011-696EE68E5D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732900-19FB-45DE-B1C1-84383925CFF2}"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61F447C1-FF6A-8F6C-E813-41DC5BA6A9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96AF6367-D9BF-218B-FFC5-1DAF9E43B0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12117A-6CC2-42AD-92E7-0C8ABD009DE2}" type="slidenum">
              <a:rPr lang="zh-CN" altLang="en-US" smtClean="0"/>
              <a:t>‹Nº›</a:t>
            </a:fld>
            <a:endParaRPr lang="zh-CN" altLang="en-US"/>
          </a:p>
        </p:txBody>
      </p:sp>
    </p:spTree>
    <p:extLst>
      <p:ext uri="{BB962C8B-B14F-4D97-AF65-F5344CB8AC3E}">
        <p14:creationId xmlns:p14="http://schemas.microsoft.com/office/powerpoint/2010/main" val="2410604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5194/acp-18-3027-2018"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doi.org/10.1029/2024GB008163" TargetMode="External"/><Relationship Id="rId5" Type="http://schemas.openxmlformats.org/officeDocument/2006/relationships/hyperlink" Target="https://doi.org/10.1002/2016JG003438" TargetMode="External"/><Relationship Id="rId4" Type="http://schemas.openxmlformats.org/officeDocument/2006/relationships/hyperlink" Target="https://doi.org/10.1029/2006GB002735"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E82FF62-AFFB-6E34-ED9A-27DD974446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08" b="32164"/>
          <a:stretch/>
        </p:blipFill>
        <p:spPr bwMode="auto">
          <a:xfrm>
            <a:off x="0" y="1545021"/>
            <a:ext cx="12191999" cy="333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A89C931-FCC4-9D1C-1359-E890FE8C2A50}"/>
              </a:ext>
            </a:extLst>
          </p:cNvPr>
          <p:cNvSpPr txBox="1"/>
          <p:nvPr/>
        </p:nvSpPr>
        <p:spPr>
          <a:xfrm>
            <a:off x="184726" y="2351781"/>
            <a:ext cx="12234051" cy="276999"/>
          </a:xfrm>
          <a:prstGeom prst="rect">
            <a:avLst/>
          </a:prstGeom>
          <a:noFill/>
        </p:spPr>
        <p:txBody>
          <a:bodyPr wrap="square" rtlCol="0">
            <a:spAutoFit/>
          </a:bodyPr>
          <a:lstStyle/>
          <a:p>
            <a:pPr algn="ctr" defTabSz="457200"/>
            <a:endParaRPr lang="en-US" sz="1200" u="sng" dirty="0">
              <a:latin typeface="Calibri"/>
            </a:endParaRPr>
          </a:p>
        </p:txBody>
      </p:sp>
      <p:sp>
        <p:nvSpPr>
          <p:cNvPr id="10" name="TextBox 9">
            <a:extLst>
              <a:ext uri="{FF2B5EF4-FFF2-40B4-BE49-F238E27FC236}">
                <a16:creationId xmlns:a16="http://schemas.microsoft.com/office/drawing/2014/main" id="{83EF34AC-AE75-C700-2F83-9718C80F8563}"/>
              </a:ext>
            </a:extLst>
          </p:cNvPr>
          <p:cNvSpPr txBox="1"/>
          <p:nvPr/>
        </p:nvSpPr>
        <p:spPr>
          <a:xfrm>
            <a:off x="1216211" y="5192758"/>
            <a:ext cx="10171080" cy="1892826"/>
          </a:xfrm>
          <a:prstGeom prst="rect">
            <a:avLst/>
          </a:prstGeom>
          <a:noFill/>
        </p:spPr>
        <p:txBody>
          <a:bodyPr wrap="square">
            <a:spAutoFit/>
          </a:bodyPr>
          <a:lstStyle/>
          <a:p>
            <a:pPr algn="ctr" defTabSz="457200"/>
            <a:r>
              <a:rPr lang="en-US" b="1" dirty="0">
                <a:latin typeface="Calibri"/>
              </a:rPr>
              <a:t>Ricard Segura-Barrero</a:t>
            </a:r>
            <a:r>
              <a:rPr lang="en-US" b="1" baseline="30000" dirty="0">
                <a:latin typeface="Calibri"/>
              </a:rPr>
              <a:t>1</a:t>
            </a:r>
            <a:r>
              <a:rPr lang="en-US" b="1" dirty="0">
                <a:latin typeface="Calibri"/>
              </a:rPr>
              <a:t>, Alba Badia</a:t>
            </a:r>
            <a:r>
              <a:rPr lang="en-US" b="1" baseline="30000" dirty="0">
                <a:latin typeface="Calibri"/>
              </a:rPr>
              <a:t>2*</a:t>
            </a:r>
            <a:r>
              <a:rPr lang="en-US" b="1" dirty="0">
                <a:latin typeface="Calibri"/>
              </a:rPr>
              <a:t>, Gara Villalba</a:t>
            </a:r>
            <a:r>
              <a:rPr lang="en-US" b="1" baseline="30000" dirty="0">
                <a:latin typeface="Calibri"/>
              </a:rPr>
              <a:t>1,3</a:t>
            </a:r>
            <a:r>
              <a:rPr lang="en-US" b="1" dirty="0">
                <a:latin typeface="Calibri"/>
              </a:rPr>
              <a:t>, Ariane Arias-Ortiz</a:t>
            </a:r>
            <a:r>
              <a:rPr lang="en-US" b="1" baseline="30000" dirty="0">
                <a:latin typeface="Calibri"/>
              </a:rPr>
              <a:t>4</a:t>
            </a:r>
          </a:p>
          <a:p>
            <a:pPr algn="ctr" defTabSz="457200"/>
            <a:endParaRPr lang="en-US" b="1" baseline="30000" dirty="0">
              <a:latin typeface="Calibri"/>
            </a:endParaRPr>
          </a:p>
          <a:p>
            <a:pPr lvl="0" algn="ctr"/>
            <a:r>
              <a:rPr lang="en-US" altLang="zh-CN" sz="1200" kern="100" baseline="30000" dirty="0">
                <a:effectLst/>
                <a:latin typeface="Calibri" panose="020F0502020204030204" pitchFamily="34" charset="0"/>
                <a:ea typeface="等线" panose="02010600030101010101" pitchFamily="2" charset="-122"/>
                <a:cs typeface="Arial" panose="020B0604020202020204" pitchFamily="34" charset="0"/>
              </a:rPr>
              <a:t>1</a:t>
            </a:r>
            <a:r>
              <a:rPr lang="zh-CN" altLang="zh-CN" sz="1200" kern="100" dirty="0">
                <a:effectLst/>
                <a:latin typeface="Calibri" panose="020F0502020204030204" pitchFamily="34" charset="0"/>
                <a:ea typeface="等线" panose="02010600030101010101" pitchFamily="2" charset="-122"/>
                <a:cs typeface="Arial" panose="020B0604020202020204" pitchFamily="34" charset="0"/>
              </a:rPr>
              <a:t>Sostenipra Research Group, Institute of Environmental Sciences and Technology</a:t>
            </a:r>
            <a:r>
              <a:rPr lang="en-US" altLang="zh-CN" sz="1200" kern="100" dirty="0">
                <a:effectLst/>
                <a:latin typeface="Calibri" panose="020F0502020204030204" pitchFamily="34" charset="0"/>
                <a:ea typeface="等线" panose="02010600030101010101" pitchFamily="2" charset="-122"/>
                <a:cs typeface="Arial" panose="020B0604020202020204" pitchFamily="34" charset="0"/>
              </a:rPr>
              <a:t>(ICTA)</a:t>
            </a:r>
            <a:r>
              <a:rPr lang="zh-CN" altLang="zh-CN" sz="1200" kern="100" dirty="0">
                <a:effectLst/>
                <a:latin typeface="Calibri" panose="020F0502020204030204" pitchFamily="34" charset="0"/>
                <a:ea typeface="等线" panose="02010600030101010101" pitchFamily="2" charset="-122"/>
                <a:cs typeface="Arial" panose="020B0604020202020204" pitchFamily="34" charset="0"/>
              </a:rPr>
              <a:t>, Universitat Autònoma de Barcelona(UAB), Barcelona, Spain</a:t>
            </a:r>
          </a:p>
          <a:p>
            <a:pPr lvl="0" algn="ctr"/>
            <a:r>
              <a:rPr lang="en-US" altLang="zh-CN" sz="1200" kern="100" baseline="30000" dirty="0">
                <a:effectLst/>
                <a:latin typeface="Calibri" panose="020F0502020204030204" pitchFamily="34" charset="0"/>
                <a:ea typeface="等线" panose="02010600030101010101" pitchFamily="2" charset="-122"/>
                <a:cs typeface="Arial" panose="020B0604020202020204" pitchFamily="34" charset="0"/>
              </a:rPr>
              <a:t>2</a:t>
            </a:r>
            <a:r>
              <a:rPr lang="zh-CN" altLang="zh-CN" sz="1200" kern="100" dirty="0">
                <a:effectLst/>
                <a:latin typeface="Calibri" panose="020F0502020204030204" pitchFamily="34" charset="0"/>
                <a:ea typeface="等线" panose="02010600030101010101" pitchFamily="2" charset="-122"/>
                <a:cs typeface="Arial" panose="020B0604020202020204" pitchFamily="34" charset="0"/>
              </a:rPr>
              <a:t>Atmospheric Composition Group, Earth Sciences Department, Barcelona Supercomputing Center, Barcelona, Spain</a:t>
            </a:r>
          </a:p>
          <a:p>
            <a:pPr lvl="0" algn="ctr"/>
            <a:r>
              <a:rPr lang="en-US" altLang="zh-CN" sz="1200" kern="100" baseline="30000" dirty="0">
                <a:effectLst/>
                <a:latin typeface="Calibri" panose="020F0502020204030204" pitchFamily="34" charset="0"/>
                <a:ea typeface="等线" panose="02010600030101010101" pitchFamily="2" charset="-122"/>
                <a:cs typeface="Arial" panose="020B0604020202020204" pitchFamily="34" charset="0"/>
              </a:rPr>
              <a:t>3</a:t>
            </a:r>
            <a:r>
              <a:rPr lang="zh-CN" altLang="zh-CN" sz="1200" kern="100" dirty="0">
                <a:effectLst/>
                <a:latin typeface="Calibri" panose="020F0502020204030204" pitchFamily="34" charset="0"/>
                <a:ea typeface="等线" panose="02010600030101010101" pitchFamily="2" charset="-122"/>
                <a:cs typeface="Arial" panose="020B0604020202020204" pitchFamily="34" charset="0"/>
              </a:rPr>
              <a:t>Department of Chemical, Biological and Environmental Engineering, Universitat Autònoma de Barcelona (UAB),Barcelona, Spain</a:t>
            </a:r>
            <a:endParaRPr lang="es-ES" altLang="zh-CN" sz="1200" kern="100" dirty="0">
              <a:effectLst/>
              <a:latin typeface="Calibri" panose="020F0502020204030204" pitchFamily="34" charset="0"/>
              <a:ea typeface="等线" panose="02010600030101010101" pitchFamily="2" charset="-122"/>
              <a:cs typeface="Arial" panose="020B0604020202020204" pitchFamily="34" charset="0"/>
            </a:endParaRPr>
          </a:p>
          <a:p>
            <a:pPr algn="ctr"/>
            <a:r>
              <a:rPr lang="en-US" altLang="zh-CN" sz="1200" kern="100" baseline="30000" dirty="0">
                <a:effectLst/>
                <a:latin typeface="Calibri" panose="020F0502020204030204" pitchFamily="34" charset="0"/>
                <a:ea typeface="等线" panose="02010600030101010101" pitchFamily="2" charset="-122"/>
                <a:cs typeface="Arial" panose="020B0604020202020204" pitchFamily="34" charset="0"/>
              </a:rPr>
              <a:t>4</a:t>
            </a:r>
            <a:r>
              <a:rPr lang="zh-CN" altLang="zh-CN" sz="1200" kern="100" dirty="0">
                <a:effectLst/>
                <a:latin typeface="Calibri" panose="020F0502020204030204" pitchFamily="34" charset="0"/>
                <a:ea typeface="等线" panose="02010600030101010101" pitchFamily="2" charset="-122"/>
                <a:cs typeface="Arial" panose="020B0604020202020204" pitchFamily="34" charset="0"/>
              </a:rPr>
              <a:t>Department of </a:t>
            </a:r>
            <a:r>
              <a:rPr lang="es-ES" altLang="zh-CN" sz="1200" kern="100" dirty="0" err="1">
                <a:effectLst/>
                <a:latin typeface="Calibri" panose="020F0502020204030204" pitchFamily="34" charset="0"/>
                <a:ea typeface="等线" panose="02010600030101010101" pitchFamily="2" charset="-122"/>
                <a:cs typeface="Arial" panose="020B0604020202020204" pitchFamily="34" charset="0"/>
              </a:rPr>
              <a:t>Physics</a:t>
            </a:r>
            <a:r>
              <a:rPr lang="zh-CN" altLang="zh-CN" sz="1200" kern="100" dirty="0">
                <a:effectLst/>
                <a:latin typeface="Calibri" panose="020F0502020204030204" pitchFamily="34" charset="0"/>
                <a:ea typeface="等线" panose="02010600030101010101" pitchFamily="2" charset="-122"/>
                <a:cs typeface="Arial" panose="020B0604020202020204" pitchFamily="34" charset="0"/>
              </a:rPr>
              <a:t>, Universitat Autònoma de Barcelona (UAB),Barcelona, Spain</a:t>
            </a:r>
            <a:endParaRPr lang="es-ES" altLang="zh-CN" sz="1200" kern="100" dirty="0">
              <a:effectLst/>
              <a:latin typeface="Calibri" panose="020F0502020204030204" pitchFamily="34" charset="0"/>
              <a:ea typeface="等线" panose="02010600030101010101" pitchFamily="2" charset="-122"/>
              <a:cs typeface="Arial" panose="020B0604020202020204" pitchFamily="34" charset="0"/>
            </a:endParaRPr>
          </a:p>
          <a:p>
            <a:pPr lvl="0" algn="ctr"/>
            <a:endParaRPr lang="zh-CN" altLang="zh-CN" sz="1200" kern="100" dirty="0">
              <a:effectLst/>
              <a:latin typeface="Calibri" panose="020F0502020204030204" pitchFamily="34" charset="0"/>
              <a:ea typeface="等线" panose="02010600030101010101" pitchFamily="2" charset="-122"/>
              <a:cs typeface="Arial" panose="020B0604020202020204" pitchFamily="34" charset="0"/>
            </a:endParaRPr>
          </a:p>
          <a:p>
            <a:pPr algn="ctr" defTabSz="457200"/>
            <a:endParaRPr lang="en-US" sz="1350" dirty="0">
              <a:solidFill>
                <a:prstClr val="black"/>
              </a:solidFill>
              <a:latin typeface="Calibri"/>
            </a:endParaRPr>
          </a:p>
          <a:p>
            <a:pPr algn="ctr" defTabSz="457200"/>
            <a:endParaRPr lang="en-US" sz="1350" dirty="0">
              <a:solidFill>
                <a:prstClr val="black"/>
              </a:solidFill>
              <a:latin typeface="Calibri"/>
            </a:endParaRPr>
          </a:p>
        </p:txBody>
      </p:sp>
      <p:sp>
        <p:nvSpPr>
          <p:cNvPr id="5" name="文本框 4">
            <a:extLst>
              <a:ext uri="{FF2B5EF4-FFF2-40B4-BE49-F238E27FC236}">
                <a16:creationId xmlns:a16="http://schemas.microsoft.com/office/drawing/2014/main" id="{ED4D0D42-1CEA-A393-DE43-6132852969C6}"/>
              </a:ext>
            </a:extLst>
          </p:cNvPr>
          <p:cNvSpPr txBox="1"/>
          <p:nvPr/>
        </p:nvSpPr>
        <p:spPr>
          <a:xfrm>
            <a:off x="-113390" y="1792124"/>
            <a:ext cx="12418777" cy="1799788"/>
          </a:xfrm>
          <a:prstGeom prst="rect">
            <a:avLst/>
          </a:prstGeom>
          <a:noFill/>
        </p:spPr>
        <p:txBody>
          <a:bodyPr wrap="square">
            <a:spAutoFit/>
          </a:bodyPr>
          <a:lstStyle/>
          <a:p>
            <a:pPr algn="ctr">
              <a:lnSpc>
                <a:spcPct val="150000"/>
              </a:lnSpc>
            </a:pPr>
            <a:r>
              <a:rPr lang="en-US" altLang="zh-CN" sz="3900" b="1" dirty="0">
                <a:latin typeface="Calibri"/>
              </a:rPr>
              <a:t>Modelling atmospheric CO2 and CH4 mixing ratios over mixed natural-agricultural wetlands in the </a:t>
            </a:r>
            <a:r>
              <a:rPr lang="en-US" altLang="zh-CN" sz="3900" b="1" dirty="0" err="1">
                <a:latin typeface="Calibri"/>
              </a:rPr>
              <a:t>Ebre</a:t>
            </a:r>
            <a:r>
              <a:rPr lang="en-US" altLang="zh-CN" sz="3900" b="1" dirty="0">
                <a:latin typeface="Calibri"/>
              </a:rPr>
              <a:t> River Delta</a:t>
            </a:r>
          </a:p>
        </p:txBody>
      </p:sp>
      <p:pic>
        <p:nvPicPr>
          <p:cNvPr id="11" name="Picture 19">
            <a:extLst>
              <a:ext uri="{FF2B5EF4-FFF2-40B4-BE49-F238E27FC236}">
                <a16:creationId xmlns:a16="http://schemas.microsoft.com/office/drawing/2014/main" id="{02474082-7D64-2FBE-C7C4-AE40425A2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806212" y="614801"/>
            <a:ext cx="2356270" cy="2537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descr="Logotip ICTA-UAB secundari color angles">
            <a:extLst>
              <a:ext uri="{FF2B5EF4-FFF2-40B4-BE49-F238E27FC236}">
                <a16:creationId xmlns:a16="http://schemas.microsoft.com/office/drawing/2014/main" id="{0D197C39-59E1-2008-3B02-B8CF4522BF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26" y="517906"/>
            <a:ext cx="2579382" cy="35059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3">
            <a:extLst>
              <a:ext uri="{FF2B5EF4-FFF2-40B4-BE49-F238E27FC236}">
                <a16:creationId xmlns:a16="http://schemas.microsoft.com/office/drawing/2014/main" id="{BAF1F746-550F-D0B5-FAFC-B5B58ABE60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80776" y="396212"/>
            <a:ext cx="1277414" cy="698080"/>
          </a:xfrm>
          <a:prstGeom prst="rect">
            <a:avLst/>
          </a:prstGeom>
        </p:spPr>
      </p:pic>
      <p:pic>
        <p:nvPicPr>
          <p:cNvPr id="13" name="Imatge 8" descr="Imatge que conté Gràfics, Font, text, logotip&#10;&#10;Pot ser que el contingut generat amb IA no sigui correcte.">
            <a:extLst>
              <a:ext uri="{FF2B5EF4-FFF2-40B4-BE49-F238E27FC236}">
                <a16:creationId xmlns:a16="http://schemas.microsoft.com/office/drawing/2014/main" id="{93159C3B-642D-822A-35FE-13E6350CA6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5276" y="474763"/>
            <a:ext cx="2247748" cy="533775"/>
          </a:xfrm>
          <a:prstGeom prst="rect">
            <a:avLst/>
          </a:prstGeom>
        </p:spPr>
      </p:pic>
      <p:pic>
        <p:nvPicPr>
          <p:cNvPr id="14" name="Imatge 10" descr="Imatge que conté text, Font, logotip&#10;&#10;Pot ser que el contingut generat amb IA no sigui correcte.">
            <a:extLst>
              <a:ext uri="{FF2B5EF4-FFF2-40B4-BE49-F238E27FC236}">
                <a16:creationId xmlns:a16="http://schemas.microsoft.com/office/drawing/2014/main" id="{BAA8062E-95DA-3BE5-21D1-BF9444453F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0104" y="132203"/>
            <a:ext cx="2640088" cy="528018"/>
          </a:xfrm>
          <a:prstGeom prst="rect">
            <a:avLst/>
          </a:prstGeom>
        </p:spPr>
      </p:pic>
      <p:pic>
        <p:nvPicPr>
          <p:cNvPr id="15" name="Imatge 15" descr="Imatge que conté vermell, refresc&#10;&#10;Pot ser que el contingut generat amb IA no sigui correcte.">
            <a:extLst>
              <a:ext uri="{FF2B5EF4-FFF2-40B4-BE49-F238E27FC236}">
                <a16:creationId xmlns:a16="http://schemas.microsoft.com/office/drawing/2014/main" id="{37D5F09A-A4C6-EFF6-73CC-4036B5A5D2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0104" y="818731"/>
            <a:ext cx="3271895" cy="522322"/>
          </a:xfrm>
          <a:prstGeom prst="rect">
            <a:avLst/>
          </a:prstGeom>
        </p:spPr>
      </p:pic>
    </p:spTree>
    <p:extLst>
      <p:ext uri="{BB962C8B-B14F-4D97-AF65-F5344CB8AC3E}">
        <p14:creationId xmlns:p14="http://schemas.microsoft.com/office/powerpoint/2010/main" val="3152218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8D7EE-F8CB-C199-9255-B2F906A0B699}"/>
            </a:ext>
          </a:extLst>
        </p:cNvPr>
        <p:cNvGrpSpPr/>
        <p:nvPr/>
      </p:nvGrpSpPr>
      <p:grpSpPr>
        <a:xfrm>
          <a:off x="0" y="0"/>
          <a:ext cx="0" cy="0"/>
          <a:chOff x="0" y="0"/>
          <a:chExt cx="0" cy="0"/>
        </a:xfrm>
      </p:grpSpPr>
      <p:sp>
        <p:nvSpPr>
          <p:cNvPr id="2" name="Line">
            <a:extLst>
              <a:ext uri="{FF2B5EF4-FFF2-40B4-BE49-F238E27FC236}">
                <a16:creationId xmlns:a16="http://schemas.microsoft.com/office/drawing/2014/main" id="{74B9E5EA-C570-66CD-6DA9-C93894C065DC}"/>
              </a:ext>
            </a:extLst>
          </p:cNvPr>
          <p:cNvSpPr/>
          <p:nvPr/>
        </p:nvSpPr>
        <p:spPr>
          <a:xfrm>
            <a:off x="38180" y="500996"/>
            <a:ext cx="12174034" cy="1"/>
          </a:xfrm>
          <a:prstGeom prst="line">
            <a:avLst/>
          </a:prstGeom>
          <a:ln w="25400">
            <a:solidFill>
              <a:srgbClr val="000000"/>
            </a:solidFill>
            <a:miter lim="400000"/>
          </a:ln>
        </p:spPr>
        <p:txBody>
          <a:bodyPr lIns="22859" tIns="22859" rIns="22859" bIns="22859"/>
          <a:lstStyle/>
          <a:p>
            <a:endParaRPr sz="900" dirty="0"/>
          </a:p>
        </p:txBody>
      </p:sp>
      <p:sp>
        <p:nvSpPr>
          <p:cNvPr id="4" name="The standard VPRM model">
            <a:extLst>
              <a:ext uri="{FF2B5EF4-FFF2-40B4-BE49-F238E27FC236}">
                <a16:creationId xmlns:a16="http://schemas.microsoft.com/office/drawing/2014/main" id="{CEF04F3E-C956-263C-24B0-77176FFDEECC}"/>
              </a:ext>
            </a:extLst>
          </p:cNvPr>
          <p:cNvSpPr txBox="1">
            <a:spLocks/>
          </p:cNvSpPr>
          <p:nvPr/>
        </p:nvSpPr>
        <p:spPr>
          <a:xfrm>
            <a:off x="-1" y="82872"/>
            <a:ext cx="7897091" cy="730737"/>
          </a:xfrm>
          <a:prstGeom prst="rect">
            <a:avLst/>
          </a:prstGeom>
        </p:spPr>
        <p:txBody>
          <a:bodyPr>
            <a:normAutofit/>
          </a:bodyPr>
          <a:lstStyle>
            <a:lvl1pPr algn="l" defTabSz="914400" rtl="0" eaLnBrk="1" latinLnBrk="0" hangingPunct="1">
              <a:lnSpc>
                <a:spcPct val="90000"/>
              </a:lnSpc>
              <a:spcBef>
                <a:spcPct val="0"/>
              </a:spcBef>
              <a:buNone/>
              <a:defRPr sz="8700" kern="1200">
                <a:solidFill>
                  <a:srgbClr val="3972A0"/>
                </a:solidFill>
                <a:latin typeface="Corporate E Bold"/>
                <a:ea typeface="Corporate E Bold"/>
                <a:cs typeface="Corporate E Bold"/>
                <a:sym typeface="Corporate E Bold"/>
              </a:defRPr>
            </a:lvl1pPr>
          </a:lstStyle>
          <a:p>
            <a:r>
              <a:rPr lang="en-US" sz="2400" dirty="0"/>
              <a:t>CO2 concentration validation</a:t>
            </a:r>
          </a:p>
        </p:txBody>
      </p:sp>
      <p:pic>
        <p:nvPicPr>
          <p:cNvPr id="19" name="图片 18">
            <a:extLst>
              <a:ext uri="{FF2B5EF4-FFF2-40B4-BE49-F238E27FC236}">
                <a16:creationId xmlns:a16="http://schemas.microsoft.com/office/drawing/2014/main" id="{E4390763-3249-ABFA-07F4-53F45F6F9A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90442" y="3953322"/>
            <a:ext cx="3635603" cy="2570941"/>
          </a:xfrm>
          <a:prstGeom prst="rect">
            <a:avLst/>
          </a:prstGeom>
        </p:spPr>
      </p:pic>
      <p:pic>
        <p:nvPicPr>
          <p:cNvPr id="6" name="Imatge 5">
            <a:extLst>
              <a:ext uri="{FF2B5EF4-FFF2-40B4-BE49-F238E27FC236}">
                <a16:creationId xmlns:a16="http://schemas.microsoft.com/office/drawing/2014/main" id="{DBA24B53-183F-4ED4-01DD-E81F5A2AFDB9}"/>
              </a:ext>
            </a:extLst>
          </p:cNvPr>
          <p:cNvPicPr>
            <a:picLocks noChangeAspect="1"/>
          </p:cNvPicPr>
          <p:nvPr/>
        </p:nvPicPr>
        <p:blipFill>
          <a:blip r:embed="rId4">
            <a:extLst>
              <a:ext uri="{28A0092B-C50C-407E-A947-70E740481C1C}">
                <a14:useLocalDpi xmlns:a14="http://schemas.microsoft.com/office/drawing/2010/main" val="0"/>
              </a:ext>
            </a:extLst>
          </a:blip>
          <a:srcRect r="39256"/>
          <a:stretch/>
        </p:blipFill>
        <p:spPr>
          <a:xfrm>
            <a:off x="305152" y="541126"/>
            <a:ext cx="4681628" cy="3325091"/>
          </a:xfrm>
          <a:prstGeom prst="rect">
            <a:avLst/>
          </a:prstGeom>
        </p:spPr>
      </p:pic>
      <p:pic>
        <p:nvPicPr>
          <p:cNvPr id="8" name="Imatge 7">
            <a:extLst>
              <a:ext uri="{FF2B5EF4-FFF2-40B4-BE49-F238E27FC236}">
                <a16:creationId xmlns:a16="http://schemas.microsoft.com/office/drawing/2014/main" id="{855111D0-7C86-40BA-828D-9F3C1769EA7D}"/>
              </a:ext>
            </a:extLst>
          </p:cNvPr>
          <p:cNvPicPr>
            <a:picLocks noChangeAspect="1"/>
          </p:cNvPicPr>
          <p:nvPr/>
        </p:nvPicPr>
        <p:blipFill>
          <a:blip r:embed="rId5">
            <a:extLst>
              <a:ext uri="{28A0092B-C50C-407E-A947-70E740481C1C}">
                <a14:useLocalDpi xmlns:a14="http://schemas.microsoft.com/office/drawing/2010/main" val="0"/>
              </a:ext>
            </a:extLst>
          </a:blip>
          <a:srcRect r="39256"/>
          <a:stretch/>
        </p:blipFill>
        <p:spPr>
          <a:xfrm>
            <a:off x="305152" y="3495462"/>
            <a:ext cx="4681628" cy="3325090"/>
          </a:xfrm>
          <a:prstGeom prst="rect">
            <a:avLst/>
          </a:prstGeom>
        </p:spPr>
      </p:pic>
      <p:pic>
        <p:nvPicPr>
          <p:cNvPr id="7" name="Imatge 7">
            <a:extLst>
              <a:ext uri="{FF2B5EF4-FFF2-40B4-BE49-F238E27FC236}">
                <a16:creationId xmlns:a16="http://schemas.microsoft.com/office/drawing/2014/main" id="{1BC35CDA-94C0-BFD0-85E4-9964765A3EC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86780" y="628232"/>
            <a:ext cx="7571873" cy="3325090"/>
          </a:xfrm>
          <a:prstGeom prst="rect">
            <a:avLst/>
          </a:prstGeom>
        </p:spPr>
      </p:pic>
    </p:spTree>
    <p:extLst>
      <p:ext uri="{BB962C8B-B14F-4D97-AF65-F5344CB8AC3E}">
        <p14:creationId xmlns:p14="http://schemas.microsoft.com/office/powerpoint/2010/main" val="1980737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F2990-12C2-B5CE-C0CC-880007068AD4}"/>
            </a:ext>
          </a:extLst>
        </p:cNvPr>
        <p:cNvGrpSpPr/>
        <p:nvPr/>
      </p:nvGrpSpPr>
      <p:grpSpPr>
        <a:xfrm>
          <a:off x="0" y="0"/>
          <a:ext cx="0" cy="0"/>
          <a:chOff x="0" y="0"/>
          <a:chExt cx="0" cy="0"/>
        </a:xfrm>
      </p:grpSpPr>
      <p:sp>
        <p:nvSpPr>
          <p:cNvPr id="2" name="Line">
            <a:extLst>
              <a:ext uri="{FF2B5EF4-FFF2-40B4-BE49-F238E27FC236}">
                <a16:creationId xmlns:a16="http://schemas.microsoft.com/office/drawing/2014/main" id="{A833C38B-37EB-DA1C-D64A-4FF21CF2E227}"/>
              </a:ext>
            </a:extLst>
          </p:cNvPr>
          <p:cNvSpPr/>
          <p:nvPr/>
        </p:nvSpPr>
        <p:spPr>
          <a:xfrm>
            <a:off x="38180" y="500996"/>
            <a:ext cx="12174034" cy="1"/>
          </a:xfrm>
          <a:prstGeom prst="line">
            <a:avLst/>
          </a:prstGeom>
          <a:ln w="25400">
            <a:solidFill>
              <a:srgbClr val="000000"/>
            </a:solidFill>
            <a:miter lim="400000"/>
          </a:ln>
        </p:spPr>
        <p:txBody>
          <a:bodyPr lIns="22859" tIns="22859" rIns="22859" bIns="22859"/>
          <a:lstStyle/>
          <a:p>
            <a:endParaRPr sz="900" dirty="0"/>
          </a:p>
        </p:txBody>
      </p:sp>
      <p:sp>
        <p:nvSpPr>
          <p:cNvPr id="4" name="The standard VPRM model">
            <a:extLst>
              <a:ext uri="{FF2B5EF4-FFF2-40B4-BE49-F238E27FC236}">
                <a16:creationId xmlns:a16="http://schemas.microsoft.com/office/drawing/2014/main" id="{E900004C-9FA6-5AFD-7822-C90DE442B038}"/>
              </a:ext>
            </a:extLst>
          </p:cNvPr>
          <p:cNvSpPr txBox="1">
            <a:spLocks/>
          </p:cNvSpPr>
          <p:nvPr/>
        </p:nvSpPr>
        <p:spPr>
          <a:xfrm>
            <a:off x="-1" y="82872"/>
            <a:ext cx="7897091" cy="730737"/>
          </a:xfrm>
          <a:prstGeom prst="rect">
            <a:avLst/>
          </a:prstGeom>
        </p:spPr>
        <p:txBody>
          <a:bodyPr>
            <a:normAutofit/>
          </a:bodyPr>
          <a:lstStyle>
            <a:lvl1pPr algn="l" defTabSz="914400" rtl="0" eaLnBrk="1" latinLnBrk="0" hangingPunct="1">
              <a:lnSpc>
                <a:spcPct val="90000"/>
              </a:lnSpc>
              <a:spcBef>
                <a:spcPct val="0"/>
              </a:spcBef>
              <a:buNone/>
              <a:defRPr sz="8700" kern="1200">
                <a:solidFill>
                  <a:srgbClr val="3972A0"/>
                </a:solidFill>
                <a:latin typeface="Corporate E Bold"/>
                <a:ea typeface="Corporate E Bold"/>
                <a:cs typeface="Corporate E Bold"/>
                <a:sym typeface="Corporate E Bold"/>
              </a:defRPr>
            </a:lvl1pPr>
          </a:lstStyle>
          <a:p>
            <a:r>
              <a:rPr lang="en-US" sz="2400" dirty="0"/>
              <a:t>CO2 concentration validation during midday (11-16 UTC)</a:t>
            </a:r>
          </a:p>
        </p:txBody>
      </p:sp>
      <p:sp>
        <p:nvSpPr>
          <p:cNvPr id="20" name="Title 1">
            <a:extLst>
              <a:ext uri="{FF2B5EF4-FFF2-40B4-BE49-F238E27FC236}">
                <a16:creationId xmlns:a16="http://schemas.microsoft.com/office/drawing/2014/main" id="{D9CD2CF0-DB83-A1A4-8DF6-3FFCBD93A299}"/>
              </a:ext>
            </a:extLst>
          </p:cNvPr>
          <p:cNvSpPr txBox="1">
            <a:spLocks noChangeArrowheads="1"/>
          </p:cNvSpPr>
          <p:nvPr/>
        </p:nvSpPr>
        <p:spPr>
          <a:xfrm>
            <a:off x="9525170" y="511064"/>
            <a:ext cx="1655593" cy="5111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altLang="zh-CN" sz="2000" b="1" dirty="0"/>
              <a:t>GHG network</a:t>
            </a:r>
            <a:endParaRPr lang="en-GB" altLang="zh-CN" sz="2000" b="1" dirty="0"/>
          </a:p>
        </p:txBody>
      </p:sp>
      <p:pic>
        <p:nvPicPr>
          <p:cNvPr id="6" name="Imatge 5">
            <a:extLst>
              <a:ext uri="{FF2B5EF4-FFF2-40B4-BE49-F238E27FC236}">
                <a16:creationId xmlns:a16="http://schemas.microsoft.com/office/drawing/2014/main" id="{DEC2187B-ECEE-D9FD-2E4B-57962C495C73}"/>
              </a:ext>
            </a:extLst>
          </p:cNvPr>
          <p:cNvPicPr>
            <a:picLocks noChangeAspect="1"/>
          </p:cNvPicPr>
          <p:nvPr/>
        </p:nvPicPr>
        <p:blipFill>
          <a:blip r:embed="rId3">
            <a:extLst>
              <a:ext uri="{28A0092B-C50C-407E-A947-70E740481C1C}">
                <a14:useLocalDpi xmlns:a14="http://schemas.microsoft.com/office/drawing/2010/main" val="0"/>
              </a:ext>
            </a:extLst>
          </a:blip>
          <a:srcRect r="32161"/>
          <a:stretch/>
        </p:blipFill>
        <p:spPr>
          <a:xfrm>
            <a:off x="364599" y="518348"/>
            <a:ext cx="4305481" cy="3276021"/>
          </a:xfrm>
          <a:prstGeom prst="rect">
            <a:avLst/>
          </a:prstGeom>
        </p:spPr>
      </p:pic>
      <p:pic>
        <p:nvPicPr>
          <p:cNvPr id="8" name="Imatge 7">
            <a:extLst>
              <a:ext uri="{FF2B5EF4-FFF2-40B4-BE49-F238E27FC236}">
                <a16:creationId xmlns:a16="http://schemas.microsoft.com/office/drawing/2014/main" id="{0061054B-C221-477E-13B3-6516AC1B35B0}"/>
              </a:ext>
            </a:extLst>
          </p:cNvPr>
          <p:cNvPicPr>
            <a:picLocks noChangeAspect="1"/>
          </p:cNvPicPr>
          <p:nvPr/>
        </p:nvPicPr>
        <p:blipFill>
          <a:blip r:embed="rId4">
            <a:extLst>
              <a:ext uri="{28A0092B-C50C-407E-A947-70E740481C1C}">
                <a14:useLocalDpi xmlns:a14="http://schemas.microsoft.com/office/drawing/2010/main" val="0"/>
              </a:ext>
            </a:extLst>
          </a:blip>
          <a:srcRect r="32161"/>
          <a:stretch/>
        </p:blipFill>
        <p:spPr>
          <a:xfrm>
            <a:off x="364598" y="3628622"/>
            <a:ext cx="4305482" cy="3276021"/>
          </a:xfrm>
          <a:prstGeom prst="rect">
            <a:avLst/>
          </a:prstGeom>
        </p:spPr>
      </p:pic>
      <p:pic>
        <p:nvPicPr>
          <p:cNvPr id="7" name="Imatge 7">
            <a:extLst>
              <a:ext uri="{FF2B5EF4-FFF2-40B4-BE49-F238E27FC236}">
                <a16:creationId xmlns:a16="http://schemas.microsoft.com/office/drawing/2014/main" id="{4527F202-8C35-DA00-D793-136FCFEB802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04664" y="516211"/>
            <a:ext cx="6346649" cy="3276020"/>
          </a:xfrm>
          <a:prstGeom prst="rect">
            <a:avLst/>
          </a:prstGeom>
        </p:spPr>
      </p:pic>
      <p:sp>
        <p:nvSpPr>
          <p:cNvPr id="9" name="Rectángulo 8">
            <a:extLst>
              <a:ext uri="{FF2B5EF4-FFF2-40B4-BE49-F238E27FC236}">
                <a16:creationId xmlns:a16="http://schemas.microsoft.com/office/drawing/2014/main" id="{0E375AF2-EEFE-66B4-1011-05EC97CB8A4A}"/>
              </a:ext>
            </a:extLst>
          </p:cNvPr>
          <p:cNvSpPr/>
          <p:nvPr/>
        </p:nvSpPr>
        <p:spPr>
          <a:xfrm>
            <a:off x="4534293" y="969506"/>
            <a:ext cx="697583" cy="1792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ángulo 9">
            <a:extLst>
              <a:ext uri="{FF2B5EF4-FFF2-40B4-BE49-F238E27FC236}">
                <a16:creationId xmlns:a16="http://schemas.microsoft.com/office/drawing/2014/main" id="{949D1AC7-3F19-97C0-D6DC-FB1E1DC297A3}"/>
              </a:ext>
            </a:extLst>
          </p:cNvPr>
          <p:cNvSpPr/>
          <p:nvPr/>
        </p:nvSpPr>
        <p:spPr>
          <a:xfrm>
            <a:off x="4534293" y="4102666"/>
            <a:ext cx="697583" cy="1792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图片 18">
            <a:extLst>
              <a:ext uri="{FF2B5EF4-FFF2-40B4-BE49-F238E27FC236}">
                <a16:creationId xmlns:a16="http://schemas.microsoft.com/office/drawing/2014/main" id="{A4F5C97D-49A2-C2B9-8102-8A0342DCFA9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90442" y="3953322"/>
            <a:ext cx="3635603" cy="2570941"/>
          </a:xfrm>
          <a:prstGeom prst="rect">
            <a:avLst/>
          </a:prstGeom>
        </p:spPr>
      </p:pic>
    </p:spTree>
    <p:extLst>
      <p:ext uri="{BB962C8B-B14F-4D97-AF65-F5344CB8AC3E}">
        <p14:creationId xmlns:p14="http://schemas.microsoft.com/office/powerpoint/2010/main" val="517483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DE175-05D8-8F81-7ECA-EF762BBE3A3F}"/>
            </a:ext>
          </a:extLst>
        </p:cNvPr>
        <p:cNvGrpSpPr/>
        <p:nvPr/>
      </p:nvGrpSpPr>
      <p:grpSpPr>
        <a:xfrm>
          <a:off x="0" y="0"/>
          <a:ext cx="0" cy="0"/>
          <a:chOff x="0" y="0"/>
          <a:chExt cx="0" cy="0"/>
        </a:xfrm>
      </p:grpSpPr>
      <p:sp>
        <p:nvSpPr>
          <p:cNvPr id="2" name="Line">
            <a:extLst>
              <a:ext uri="{FF2B5EF4-FFF2-40B4-BE49-F238E27FC236}">
                <a16:creationId xmlns:a16="http://schemas.microsoft.com/office/drawing/2014/main" id="{EBEFC847-376C-B72E-6BA2-A6A096196649}"/>
              </a:ext>
            </a:extLst>
          </p:cNvPr>
          <p:cNvSpPr/>
          <p:nvPr/>
        </p:nvSpPr>
        <p:spPr>
          <a:xfrm>
            <a:off x="38180" y="500996"/>
            <a:ext cx="12174034" cy="1"/>
          </a:xfrm>
          <a:prstGeom prst="line">
            <a:avLst/>
          </a:prstGeom>
          <a:ln w="25400">
            <a:solidFill>
              <a:srgbClr val="000000"/>
            </a:solidFill>
            <a:miter lim="400000"/>
          </a:ln>
        </p:spPr>
        <p:txBody>
          <a:bodyPr lIns="22859" tIns="22859" rIns="22859" bIns="22859"/>
          <a:lstStyle/>
          <a:p>
            <a:endParaRPr sz="900" dirty="0"/>
          </a:p>
        </p:txBody>
      </p:sp>
      <p:sp>
        <p:nvSpPr>
          <p:cNvPr id="4" name="The standard VPRM model">
            <a:extLst>
              <a:ext uri="{FF2B5EF4-FFF2-40B4-BE49-F238E27FC236}">
                <a16:creationId xmlns:a16="http://schemas.microsoft.com/office/drawing/2014/main" id="{24B2E111-98C8-BA36-88FD-562853EAAA39}"/>
              </a:ext>
            </a:extLst>
          </p:cNvPr>
          <p:cNvSpPr txBox="1">
            <a:spLocks/>
          </p:cNvSpPr>
          <p:nvPr/>
        </p:nvSpPr>
        <p:spPr>
          <a:xfrm>
            <a:off x="-1" y="82872"/>
            <a:ext cx="7897091" cy="730737"/>
          </a:xfrm>
          <a:prstGeom prst="rect">
            <a:avLst/>
          </a:prstGeom>
        </p:spPr>
        <p:txBody>
          <a:bodyPr>
            <a:normAutofit/>
          </a:bodyPr>
          <a:lstStyle>
            <a:lvl1pPr algn="l" defTabSz="914400" rtl="0" eaLnBrk="1" latinLnBrk="0" hangingPunct="1">
              <a:lnSpc>
                <a:spcPct val="90000"/>
              </a:lnSpc>
              <a:spcBef>
                <a:spcPct val="0"/>
              </a:spcBef>
              <a:buNone/>
              <a:defRPr sz="8700" kern="1200">
                <a:solidFill>
                  <a:srgbClr val="3972A0"/>
                </a:solidFill>
                <a:latin typeface="Corporate E Bold"/>
                <a:ea typeface="Corporate E Bold"/>
                <a:cs typeface="Corporate E Bold"/>
                <a:sym typeface="Corporate E Bold"/>
              </a:defRPr>
            </a:lvl1pPr>
          </a:lstStyle>
          <a:p>
            <a:r>
              <a:rPr lang="en-US" sz="2400" dirty="0"/>
              <a:t>CO2 concentration validation</a:t>
            </a:r>
          </a:p>
        </p:txBody>
      </p:sp>
      <p:pic>
        <p:nvPicPr>
          <p:cNvPr id="6" name="Imatge 5">
            <a:extLst>
              <a:ext uri="{FF2B5EF4-FFF2-40B4-BE49-F238E27FC236}">
                <a16:creationId xmlns:a16="http://schemas.microsoft.com/office/drawing/2014/main" id="{66504D88-4C8D-8124-F123-6B35E499AB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8924" y="500995"/>
            <a:ext cx="5676273" cy="3276021"/>
          </a:xfrm>
          <a:prstGeom prst="rect">
            <a:avLst/>
          </a:prstGeom>
        </p:spPr>
      </p:pic>
      <p:pic>
        <p:nvPicPr>
          <p:cNvPr id="8" name="Imatge 7">
            <a:extLst>
              <a:ext uri="{FF2B5EF4-FFF2-40B4-BE49-F238E27FC236}">
                <a16:creationId xmlns:a16="http://schemas.microsoft.com/office/drawing/2014/main" id="{CE93AB95-A309-A603-9B98-BD585BDB82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8710" y="3581979"/>
            <a:ext cx="5676273" cy="3276021"/>
          </a:xfrm>
          <a:prstGeom prst="rect">
            <a:avLst/>
          </a:prstGeom>
        </p:spPr>
      </p:pic>
      <p:pic>
        <p:nvPicPr>
          <p:cNvPr id="3" name="Imatge 5">
            <a:extLst>
              <a:ext uri="{FF2B5EF4-FFF2-40B4-BE49-F238E27FC236}">
                <a16:creationId xmlns:a16="http://schemas.microsoft.com/office/drawing/2014/main" id="{A0D0B3E3-5DF4-F831-109B-97F77A3C78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15727" y="500995"/>
            <a:ext cx="5676273" cy="3276020"/>
          </a:xfrm>
          <a:prstGeom prst="rect">
            <a:avLst/>
          </a:prstGeom>
        </p:spPr>
      </p:pic>
      <p:pic>
        <p:nvPicPr>
          <p:cNvPr id="5" name="图片 18">
            <a:extLst>
              <a:ext uri="{FF2B5EF4-FFF2-40B4-BE49-F238E27FC236}">
                <a16:creationId xmlns:a16="http://schemas.microsoft.com/office/drawing/2014/main" id="{B960AE59-5F95-571C-2115-FE35EBA387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90442" y="3953322"/>
            <a:ext cx="3635603" cy="2570941"/>
          </a:xfrm>
          <a:prstGeom prst="rect">
            <a:avLst/>
          </a:prstGeom>
        </p:spPr>
      </p:pic>
    </p:spTree>
    <p:extLst>
      <p:ext uri="{BB962C8B-B14F-4D97-AF65-F5344CB8AC3E}">
        <p14:creationId xmlns:p14="http://schemas.microsoft.com/office/powerpoint/2010/main" val="4116233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497A7-92E4-889B-8985-2ADBDB8A41F8}"/>
            </a:ext>
          </a:extLst>
        </p:cNvPr>
        <p:cNvGrpSpPr/>
        <p:nvPr/>
      </p:nvGrpSpPr>
      <p:grpSpPr>
        <a:xfrm>
          <a:off x="0" y="0"/>
          <a:ext cx="0" cy="0"/>
          <a:chOff x="0" y="0"/>
          <a:chExt cx="0" cy="0"/>
        </a:xfrm>
      </p:grpSpPr>
      <p:sp>
        <p:nvSpPr>
          <p:cNvPr id="2" name="Line">
            <a:extLst>
              <a:ext uri="{FF2B5EF4-FFF2-40B4-BE49-F238E27FC236}">
                <a16:creationId xmlns:a16="http://schemas.microsoft.com/office/drawing/2014/main" id="{F4FD76A1-D870-F4E9-1B4E-7D58C340CF36}"/>
              </a:ext>
            </a:extLst>
          </p:cNvPr>
          <p:cNvSpPr/>
          <p:nvPr/>
        </p:nvSpPr>
        <p:spPr>
          <a:xfrm>
            <a:off x="38180" y="500996"/>
            <a:ext cx="12174034" cy="1"/>
          </a:xfrm>
          <a:prstGeom prst="line">
            <a:avLst/>
          </a:prstGeom>
          <a:ln w="25400">
            <a:solidFill>
              <a:srgbClr val="000000"/>
            </a:solidFill>
            <a:miter lim="400000"/>
          </a:ln>
        </p:spPr>
        <p:txBody>
          <a:bodyPr lIns="22859" tIns="22859" rIns="22859" bIns="22859"/>
          <a:lstStyle/>
          <a:p>
            <a:endParaRPr sz="900" dirty="0"/>
          </a:p>
        </p:txBody>
      </p:sp>
      <p:sp>
        <p:nvSpPr>
          <p:cNvPr id="4" name="The standard VPRM model">
            <a:extLst>
              <a:ext uri="{FF2B5EF4-FFF2-40B4-BE49-F238E27FC236}">
                <a16:creationId xmlns:a16="http://schemas.microsoft.com/office/drawing/2014/main" id="{5F3BB125-6A3B-28D3-6E6D-8167A9D7B5BE}"/>
              </a:ext>
            </a:extLst>
          </p:cNvPr>
          <p:cNvSpPr txBox="1">
            <a:spLocks/>
          </p:cNvSpPr>
          <p:nvPr/>
        </p:nvSpPr>
        <p:spPr>
          <a:xfrm>
            <a:off x="-1" y="82872"/>
            <a:ext cx="7897091" cy="730737"/>
          </a:xfrm>
          <a:prstGeom prst="rect">
            <a:avLst/>
          </a:prstGeom>
        </p:spPr>
        <p:txBody>
          <a:bodyPr>
            <a:normAutofit/>
          </a:bodyPr>
          <a:lstStyle>
            <a:lvl1pPr algn="l" defTabSz="914400" rtl="0" eaLnBrk="1" latinLnBrk="0" hangingPunct="1">
              <a:lnSpc>
                <a:spcPct val="90000"/>
              </a:lnSpc>
              <a:spcBef>
                <a:spcPct val="0"/>
              </a:spcBef>
              <a:buNone/>
              <a:defRPr sz="8700" kern="1200">
                <a:solidFill>
                  <a:srgbClr val="3972A0"/>
                </a:solidFill>
                <a:latin typeface="Corporate E Bold"/>
                <a:ea typeface="Corporate E Bold"/>
                <a:cs typeface="Corporate E Bold"/>
                <a:sym typeface="Corporate E Bold"/>
              </a:defRPr>
            </a:lvl1pPr>
          </a:lstStyle>
          <a:p>
            <a:r>
              <a:rPr lang="en-US" sz="2400" dirty="0"/>
              <a:t>CH4 concentration validation</a:t>
            </a:r>
          </a:p>
        </p:txBody>
      </p:sp>
      <p:pic>
        <p:nvPicPr>
          <p:cNvPr id="19" name="图片 18">
            <a:extLst>
              <a:ext uri="{FF2B5EF4-FFF2-40B4-BE49-F238E27FC236}">
                <a16:creationId xmlns:a16="http://schemas.microsoft.com/office/drawing/2014/main" id="{CFB43890-931A-188D-288A-82D8D5F6DB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78533" y="969506"/>
            <a:ext cx="2948868" cy="2085312"/>
          </a:xfrm>
          <a:prstGeom prst="rect">
            <a:avLst/>
          </a:prstGeom>
        </p:spPr>
      </p:pic>
      <p:pic>
        <p:nvPicPr>
          <p:cNvPr id="6" name="Imatge 5">
            <a:extLst>
              <a:ext uri="{FF2B5EF4-FFF2-40B4-BE49-F238E27FC236}">
                <a16:creationId xmlns:a16="http://schemas.microsoft.com/office/drawing/2014/main" id="{69130724-298B-2445-E3E6-A43098872C8A}"/>
              </a:ext>
            </a:extLst>
          </p:cNvPr>
          <p:cNvPicPr>
            <a:picLocks noChangeAspect="1"/>
          </p:cNvPicPr>
          <p:nvPr/>
        </p:nvPicPr>
        <p:blipFill>
          <a:blip r:embed="rId4">
            <a:extLst>
              <a:ext uri="{28A0092B-C50C-407E-A947-70E740481C1C}">
                <a14:useLocalDpi xmlns:a14="http://schemas.microsoft.com/office/drawing/2010/main" val="0"/>
              </a:ext>
            </a:extLst>
          </a:blip>
          <a:srcRect r="23810"/>
          <a:stretch/>
        </p:blipFill>
        <p:spPr>
          <a:xfrm>
            <a:off x="333237" y="541127"/>
            <a:ext cx="4602911" cy="3325092"/>
          </a:xfrm>
          <a:prstGeom prst="rect">
            <a:avLst/>
          </a:prstGeom>
        </p:spPr>
      </p:pic>
      <p:pic>
        <p:nvPicPr>
          <p:cNvPr id="8" name="Imatge 7">
            <a:extLst>
              <a:ext uri="{FF2B5EF4-FFF2-40B4-BE49-F238E27FC236}">
                <a16:creationId xmlns:a16="http://schemas.microsoft.com/office/drawing/2014/main" id="{6B5EA4FE-79C3-0ED2-87F3-D163BCFB9A84}"/>
              </a:ext>
            </a:extLst>
          </p:cNvPr>
          <p:cNvPicPr>
            <a:picLocks noChangeAspect="1"/>
          </p:cNvPicPr>
          <p:nvPr/>
        </p:nvPicPr>
        <p:blipFill>
          <a:blip r:embed="rId5">
            <a:extLst>
              <a:ext uri="{28A0092B-C50C-407E-A947-70E740481C1C}">
                <a14:useLocalDpi xmlns:a14="http://schemas.microsoft.com/office/drawing/2010/main" val="0"/>
              </a:ext>
            </a:extLst>
          </a:blip>
          <a:srcRect r="23502"/>
          <a:stretch/>
        </p:blipFill>
        <p:spPr>
          <a:xfrm>
            <a:off x="350798" y="3532909"/>
            <a:ext cx="4567787" cy="3325091"/>
          </a:xfrm>
          <a:prstGeom prst="rect">
            <a:avLst/>
          </a:prstGeom>
        </p:spPr>
      </p:pic>
      <p:pic>
        <p:nvPicPr>
          <p:cNvPr id="5" name="Imatge 7">
            <a:extLst>
              <a:ext uri="{FF2B5EF4-FFF2-40B4-BE49-F238E27FC236}">
                <a16:creationId xmlns:a16="http://schemas.microsoft.com/office/drawing/2014/main" id="{A65F9738-8B20-B7DE-61C0-90F1A3B7CC5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49547" y="759048"/>
            <a:ext cx="5971114" cy="2889248"/>
          </a:xfrm>
          <a:prstGeom prst="rect">
            <a:avLst/>
          </a:prstGeom>
        </p:spPr>
      </p:pic>
      <p:pic>
        <p:nvPicPr>
          <p:cNvPr id="7" name="图片 18">
            <a:extLst>
              <a:ext uri="{FF2B5EF4-FFF2-40B4-BE49-F238E27FC236}">
                <a16:creationId xmlns:a16="http://schemas.microsoft.com/office/drawing/2014/main" id="{6153E974-BE2D-0730-D135-E81053D2ED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90442" y="3953322"/>
            <a:ext cx="3635603" cy="2570941"/>
          </a:xfrm>
          <a:prstGeom prst="rect">
            <a:avLst/>
          </a:prstGeom>
        </p:spPr>
      </p:pic>
    </p:spTree>
    <p:extLst>
      <p:ext uri="{BB962C8B-B14F-4D97-AF65-F5344CB8AC3E}">
        <p14:creationId xmlns:p14="http://schemas.microsoft.com/office/powerpoint/2010/main" val="508335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FBBD4-2280-04FB-D9D9-863E0AFCB64D}"/>
            </a:ext>
          </a:extLst>
        </p:cNvPr>
        <p:cNvGrpSpPr/>
        <p:nvPr/>
      </p:nvGrpSpPr>
      <p:grpSpPr>
        <a:xfrm>
          <a:off x="0" y="0"/>
          <a:ext cx="0" cy="0"/>
          <a:chOff x="0" y="0"/>
          <a:chExt cx="0" cy="0"/>
        </a:xfrm>
      </p:grpSpPr>
      <p:sp>
        <p:nvSpPr>
          <p:cNvPr id="2" name="Line">
            <a:extLst>
              <a:ext uri="{FF2B5EF4-FFF2-40B4-BE49-F238E27FC236}">
                <a16:creationId xmlns:a16="http://schemas.microsoft.com/office/drawing/2014/main" id="{B1E039FF-2931-6783-DF65-3111C2A25C87}"/>
              </a:ext>
            </a:extLst>
          </p:cNvPr>
          <p:cNvSpPr/>
          <p:nvPr/>
        </p:nvSpPr>
        <p:spPr>
          <a:xfrm>
            <a:off x="38180" y="500996"/>
            <a:ext cx="12174034" cy="1"/>
          </a:xfrm>
          <a:prstGeom prst="line">
            <a:avLst/>
          </a:prstGeom>
          <a:ln w="25400">
            <a:solidFill>
              <a:srgbClr val="000000"/>
            </a:solidFill>
            <a:miter lim="400000"/>
          </a:ln>
        </p:spPr>
        <p:txBody>
          <a:bodyPr lIns="22859" tIns="22859" rIns="22859" bIns="22859"/>
          <a:lstStyle/>
          <a:p>
            <a:endParaRPr sz="900" dirty="0"/>
          </a:p>
        </p:txBody>
      </p:sp>
      <p:sp>
        <p:nvSpPr>
          <p:cNvPr id="4" name="The standard VPRM model">
            <a:extLst>
              <a:ext uri="{FF2B5EF4-FFF2-40B4-BE49-F238E27FC236}">
                <a16:creationId xmlns:a16="http://schemas.microsoft.com/office/drawing/2014/main" id="{284F0433-D265-7EFC-0F58-EE7E3D4D20E5}"/>
              </a:ext>
            </a:extLst>
          </p:cNvPr>
          <p:cNvSpPr txBox="1">
            <a:spLocks/>
          </p:cNvSpPr>
          <p:nvPr/>
        </p:nvSpPr>
        <p:spPr>
          <a:xfrm>
            <a:off x="-1" y="82872"/>
            <a:ext cx="7897091" cy="730737"/>
          </a:xfrm>
          <a:prstGeom prst="rect">
            <a:avLst/>
          </a:prstGeom>
        </p:spPr>
        <p:txBody>
          <a:bodyPr>
            <a:normAutofit/>
          </a:bodyPr>
          <a:lstStyle>
            <a:lvl1pPr algn="l" defTabSz="914400" rtl="0" eaLnBrk="1" latinLnBrk="0" hangingPunct="1">
              <a:lnSpc>
                <a:spcPct val="90000"/>
              </a:lnSpc>
              <a:spcBef>
                <a:spcPct val="0"/>
              </a:spcBef>
              <a:buNone/>
              <a:defRPr sz="8700" kern="1200">
                <a:solidFill>
                  <a:srgbClr val="3972A0"/>
                </a:solidFill>
                <a:latin typeface="Corporate E Bold"/>
                <a:ea typeface="Corporate E Bold"/>
                <a:cs typeface="Corporate E Bold"/>
                <a:sym typeface="Corporate E Bold"/>
              </a:defRPr>
            </a:lvl1pPr>
          </a:lstStyle>
          <a:p>
            <a:r>
              <a:rPr lang="en-US" sz="2400" dirty="0"/>
              <a:t>CH4 concentration validation during midday (11-16 UTC)</a:t>
            </a:r>
          </a:p>
        </p:txBody>
      </p:sp>
      <p:pic>
        <p:nvPicPr>
          <p:cNvPr id="6" name="Imatge 5">
            <a:extLst>
              <a:ext uri="{FF2B5EF4-FFF2-40B4-BE49-F238E27FC236}">
                <a16:creationId xmlns:a16="http://schemas.microsoft.com/office/drawing/2014/main" id="{BF0D2373-1B36-C9AE-9EE7-E5EFF7BB36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3618" y="500996"/>
            <a:ext cx="5332576" cy="3276021"/>
          </a:xfrm>
          <a:prstGeom prst="rect">
            <a:avLst/>
          </a:prstGeom>
        </p:spPr>
      </p:pic>
      <p:pic>
        <p:nvPicPr>
          <p:cNvPr id="8" name="Imatge 7">
            <a:extLst>
              <a:ext uri="{FF2B5EF4-FFF2-40B4-BE49-F238E27FC236}">
                <a16:creationId xmlns:a16="http://schemas.microsoft.com/office/drawing/2014/main" id="{CBE89522-B63B-6757-27D7-E77B5E2AE3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8738" y="3581979"/>
            <a:ext cx="5332576" cy="3276021"/>
          </a:xfrm>
          <a:prstGeom prst="rect">
            <a:avLst/>
          </a:prstGeom>
        </p:spPr>
      </p:pic>
      <p:pic>
        <p:nvPicPr>
          <p:cNvPr id="5" name="Imatge 5">
            <a:extLst>
              <a:ext uri="{FF2B5EF4-FFF2-40B4-BE49-F238E27FC236}">
                <a16:creationId xmlns:a16="http://schemas.microsoft.com/office/drawing/2014/main" id="{96910AF3-27E1-25E7-C75D-234B20DACA5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24933" y="581708"/>
            <a:ext cx="5332576" cy="3232173"/>
          </a:xfrm>
          <a:prstGeom prst="rect">
            <a:avLst/>
          </a:prstGeom>
        </p:spPr>
      </p:pic>
      <p:pic>
        <p:nvPicPr>
          <p:cNvPr id="7" name="图片 18">
            <a:extLst>
              <a:ext uri="{FF2B5EF4-FFF2-40B4-BE49-F238E27FC236}">
                <a16:creationId xmlns:a16="http://schemas.microsoft.com/office/drawing/2014/main" id="{5B949AA6-49A8-7951-AD7E-99EADB1EBE6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90442" y="3953322"/>
            <a:ext cx="3635603" cy="2570941"/>
          </a:xfrm>
          <a:prstGeom prst="rect">
            <a:avLst/>
          </a:prstGeom>
        </p:spPr>
      </p:pic>
    </p:spTree>
    <p:extLst>
      <p:ext uri="{BB962C8B-B14F-4D97-AF65-F5344CB8AC3E}">
        <p14:creationId xmlns:p14="http://schemas.microsoft.com/office/powerpoint/2010/main" val="3703313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9F57C-7495-3C22-71A0-0672ED8918E1}"/>
            </a:ext>
          </a:extLst>
        </p:cNvPr>
        <p:cNvGrpSpPr/>
        <p:nvPr/>
      </p:nvGrpSpPr>
      <p:grpSpPr>
        <a:xfrm>
          <a:off x="0" y="0"/>
          <a:ext cx="0" cy="0"/>
          <a:chOff x="0" y="0"/>
          <a:chExt cx="0" cy="0"/>
        </a:xfrm>
      </p:grpSpPr>
      <p:sp>
        <p:nvSpPr>
          <p:cNvPr id="2" name="Line">
            <a:extLst>
              <a:ext uri="{FF2B5EF4-FFF2-40B4-BE49-F238E27FC236}">
                <a16:creationId xmlns:a16="http://schemas.microsoft.com/office/drawing/2014/main" id="{6B227237-9601-4F6C-D5A8-36DFFD025340}"/>
              </a:ext>
            </a:extLst>
          </p:cNvPr>
          <p:cNvSpPr/>
          <p:nvPr/>
        </p:nvSpPr>
        <p:spPr>
          <a:xfrm>
            <a:off x="38180" y="500996"/>
            <a:ext cx="12174034" cy="1"/>
          </a:xfrm>
          <a:prstGeom prst="line">
            <a:avLst/>
          </a:prstGeom>
          <a:ln w="25400">
            <a:solidFill>
              <a:srgbClr val="000000"/>
            </a:solidFill>
            <a:miter lim="400000"/>
          </a:ln>
        </p:spPr>
        <p:txBody>
          <a:bodyPr lIns="22859" tIns="22859" rIns="22859" bIns="22859"/>
          <a:lstStyle/>
          <a:p>
            <a:endParaRPr sz="900" dirty="0"/>
          </a:p>
        </p:txBody>
      </p:sp>
      <p:sp>
        <p:nvSpPr>
          <p:cNvPr id="4" name="The standard VPRM model">
            <a:extLst>
              <a:ext uri="{FF2B5EF4-FFF2-40B4-BE49-F238E27FC236}">
                <a16:creationId xmlns:a16="http://schemas.microsoft.com/office/drawing/2014/main" id="{5A6635FD-C0C5-3523-E36C-FFF99152AD08}"/>
              </a:ext>
            </a:extLst>
          </p:cNvPr>
          <p:cNvSpPr txBox="1">
            <a:spLocks/>
          </p:cNvSpPr>
          <p:nvPr/>
        </p:nvSpPr>
        <p:spPr>
          <a:xfrm>
            <a:off x="-1" y="82872"/>
            <a:ext cx="7897091" cy="730737"/>
          </a:xfrm>
          <a:prstGeom prst="rect">
            <a:avLst/>
          </a:prstGeom>
        </p:spPr>
        <p:txBody>
          <a:bodyPr>
            <a:normAutofit/>
          </a:bodyPr>
          <a:lstStyle>
            <a:lvl1pPr algn="l" defTabSz="914400" rtl="0" eaLnBrk="1" latinLnBrk="0" hangingPunct="1">
              <a:lnSpc>
                <a:spcPct val="90000"/>
              </a:lnSpc>
              <a:spcBef>
                <a:spcPct val="0"/>
              </a:spcBef>
              <a:buNone/>
              <a:defRPr sz="8700" kern="1200">
                <a:solidFill>
                  <a:srgbClr val="3972A0"/>
                </a:solidFill>
                <a:latin typeface="Corporate E Bold"/>
                <a:ea typeface="Corporate E Bold"/>
                <a:cs typeface="Corporate E Bold"/>
                <a:sym typeface="Corporate E Bold"/>
              </a:defRPr>
            </a:lvl1pPr>
          </a:lstStyle>
          <a:p>
            <a:r>
              <a:rPr lang="en-US" sz="2400" dirty="0"/>
              <a:t>Temperature validation</a:t>
            </a:r>
          </a:p>
        </p:txBody>
      </p:sp>
      <p:pic>
        <p:nvPicPr>
          <p:cNvPr id="7" name="图片 18">
            <a:extLst>
              <a:ext uri="{FF2B5EF4-FFF2-40B4-BE49-F238E27FC236}">
                <a16:creationId xmlns:a16="http://schemas.microsoft.com/office/drawing/2014/main" id="{E9236B90-615E-2B98-2505-48B8C28020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25494" y="4725533"/>
            <a:ext cx="2872734" cy="2031473"/>
          </a:xfrm>
          <a:prstGeom prst="rect">
            <a:avLst/>
          </a:prstGeom>
        </p:spPr>
      </p:pic>
      <p:graphicFrame>
        <p:nvGraphicFramePr>
          <p:cNvPr id="3" name="Tabla 2">
            <a:extLst>
              <a:ext uri="{FF2B5EF4-FFF2-40B4-BE49-F238E27FC236}">
                <a16:creationId xmlns:a16="http://schemas.microsoft.com/office/drawing/2014/main" id="{9EE11179-19D2-F616-34D8-6A23EF0F3DE7}"/>
              </a:ext>
            </a:extLst>
          </p:cNvPr>
          <p:cNvGraphicFramePr>
            <a:graphicFrameLocks noGrp="1"/>
          </p:cNvGraphicFramePr>
          <p:nvPr>
            <p:extLst>
              <p:ext uri="{D42A27DB-BD31-4B8C-83A1-F6EECF244321}">
                <p14:modId xmlns:p14="http://schemas.microsoft.com/office/powerpoint/2010/main" val="1355486317"/>
              </p:ext>
            </p:extLst>
          </p:nvPr>
        </p:nvGraphicFramePr>
        <p:xfrm>
          <a:off x="165492" y="624445"/>
          <a:ext cx="9694944" cy="3977640"/>
        </p:xfrm>
        <a:graphic>
          <a:graphicData uri="http://schemas.openxmlformats.org/drawingml/2006/table">
            <a:tbl>
              <a:tblPr firstRow="1" bandRow="1">
                <a:tableStyleId>{5C22544A-7EE6-4342-B048-85BDC9FD1C3A}</a:tableStyleId>
              </a:tblPr>
              <a:tblGrid>
                <a:gridCol w="1938989">
                  <a:extLst>
                    <a:ext uri="{9D8B030D-6E8A-4147-A177-3AD203B41FA5}">
                      <a16:colId xmlns:a16="http://schemas.microsoft.com/office/drawing/2014/main" val="2427835269"/>
                    </a:ext>
                  </a:extLst>
                </a:gridCol>
                <a:gridCol w="2625630">
                  <a:extLst>
                    <a:ext uri="{9D8B030D-6E8A-4147-A177-3AD203B41FA5}">
                      <a16:colId xmlns:a16="http://schemas.microsoft.com/office/drawing/2014/main" val="1345483559"/>
                    </a:ext>
                  </a:extLst>
                </a:gridCol>
                <a:gridCol w="1522467">
                  <a:extLst>
                    <a:ext uri="{9D8B030D-6E8A-4147-A177-3AD203B41FA5}">
                      <a16:colId xmlns:a16="http://schemas.microsoft.com/office/drawing/2014/main" val="3464372317"/>
                    </a:ext>
                  </a:extLst>
                </a:gridCol>
                <a:gridCol w="1668869">
                  <a:extLst>
                    <a:ext uri="{9D8B030D-6E8A-4147-A177-3AD203B41FA5}">
                      <a16:colId xmlns:a16="http://schemas.microsoft.com/office/drawing/2014/main" val="1349142880"/>
                    </a:ext>
                  </a:extLst>
                </a:gridCol>
                <a:gridCol w="1938989">
                  <a:extLst>
                    <a:ext uri="{9D8B030D-6E8A-4147-A177-3AD203B41FA5}">
                      <a16:colId xmlns:a16="http://schemas.microsoft.com/office/drawing/2014/main" val="3466942585"/>
                    </a:ext>
                  </a:extLst>
                </a:gridCol>
              </a:tblGrid>
              <a:tr h="370840">
                <a:tc>
                  <a:txBody>
                    <a:bodyPr/>
                    <a:lstStyle/>
                    <a:p>
                      <a:r>
                        <a:rPr lang="en-GB" dirty="0"/>
                        <a:t>Month</a:t>
                      </a:r>
                    </a:p>
                  </a:txBody>
                  <a:tcPr/>
                </a:tc>
                <a:tc>
                  <a:txBody>
                    <a:bodyPr/>
                    <a:lstStyle/>
                    <a:p>
                      <a:r>
                        <a:rPr lang="en-GB" dirty="0"/>
                        <a:t>Period of day</a:t>
                      </a:r>
                    </a:p>
                  </a:txBody>
                  <a:tcPr/>
                </a:tc>
                <a:tc>
                  <a:txBody>
                    <a:bodyPr/>
                    <a:lstStyle/>
                    <a:p>
                      <a:r>
                        <a:rPr lang="en-GB" dirty="0"/>
                        <a:t>RMSE (ºC)</a:t>
                      </a:r>
                    </a:p>
                  </a:txBody>
                  <a:tcPr/>
                </a:tc>
                <a:tc>
                  <a:txBody>
                    <a:bodyPr/>
                    <a:lstStyle/>
                    <a:p>
                      <a:r>
                        <a:rPr lang="en-GB" dirty="0"/>
                        <a:t>MB (ºC)</a:t>
                      </a:r>
                    </a:p>
                  </a:txBody>
                  <a:tcPr/>
                </a:tc>
                <a:tc>
                  <a:txBody>
                    <a:bodyPr/>
                    <a:lstStyle/>
                    <a:p>
                      <a:r>
                        <a:rPr lang="en-GB" dirty="0"/>
                        <a:t>Pearson correlation</a:t>
                      </a:r>
                    </a:p>
                  </a:txBody>
                  <a:tcPr/>
                </a:tc>
                <a:extLst>
                  <a:ext uri="{0D108BD9-81ED-4DB2-BD59-A6C34878D82A}">
                    <a16:rowId xmlns:a16="http://schemas.microsoft.com/office/drawing/2014/main" val="532621624"/>
                  </a:ext>
                </a:extLst>
              </a:tr>
              <a:tr h="370840">
                <a:tc rowSpan="3">
                  <a:txBody>
                    <a:bodyPr/>
                    <a:lstStyle/>
                    <a:p>
                      <a:pPr algn="ctr"/>
                      <a:r>
                        <a:rPr lang="en-GB" dirty="0"/>
                        <a:t>June</a:t>
                      </a:r>
                    </a:p>
                  </a:txBody>
                  <a:tcPr anchor="ctr"/>
                </a:tc>
                <a:tc>
                  <a:txBody>
                    <a:bodyPr/>
                    <a:lstStyle/>
                    <a:p>
                      <a:r>
                        <a:rPr lang="en-GB" dirty="0"/>
                        <a:t>24 hours </a:t>
                      </a:r>
                    </a:p>
                  </a:txBody>
                  <a:tcPr/>
                </a:tc>
                <a:tc>
                  <a:txBody>
                    <a:bodyPr/>
                    <a:lstStyle/>
                    <a:p>
                      <a:r>
                        <a:rPr lang="en-GB" dirty="0"/>
                        <a:t>2,16</a:t>
                      </a:r>
                    </a:p>
                  </a:txBody>
                  <a:tcPr/>
                </a:tc>
                <a:tc>
                  <a:txBody>
                    <a:bodyPr/>
                    <a:lstStyle/>
                    <a:p>
                      <a:r>
                        <a:rPr lang="en-GB" dirty="0"/>
                        <a:t>-0,87</a:t>
                      </a:r>
                    </a:p>
                  </a:txBody>
                  <a:tcPr/>
                </a:tc>
                <a:tc>
                  <a:txBody>
                    <a:bodyPr/>
                    <a:lstStyle/>
                    <a:p>
                      <a:r>
                        <a:rPr lang="en-GB" dirty="0"/>
                        <a:t>0,90</a:t>
                      </a:r>
                    </a:p>
                  </a:txBody>
                  <a:tcPr/>
                </a:tc>
                <a:extLst>
                  <a:ext uri="{0D108BD9-81ED-4DB2-BD59-A6C34878D82A}">
                    <a16:rowId xmlns:a16="http://schemas.microsoft.com/office/drawing/2014/main" val="1714349635"/>
                  </a:ext>
                </a:extLst>
              </a:tr>
              <a:tr h="370840">
                <a:tc vMerge="1">
                  <a:txBody>
                    <a:bodyPr/>
                    <a:lstStyle/>
                    <a:p>
                      <a:endParaRPr lang="en-GB" dirty="0"/>
                    </a:p>
                  </a:txBody>
                  <a:tcPr/>
                </a:tc>
                <a:tc>
                  <a:txBody>
                    <a:bodyPr/>
                    <a:lstStyle/>
                    <a:p>
                      <a:r>
                        <a:rPr lang="en-GB" dirty="0"/>
                        <a:t>Daytime (6-18 UTC)</a:t>
                      </a:r>
                    </a:p>
                  </a:txBody>
                  <a:tcPr/>
                </a:tc>
                <a:tc>
                  <a:txBody>
                    <a:bodyPr/>
                    <a:lstStyle/>
                    <a:p>
                      <a:r>
                        <a:rPr lang="en-GB" dirty="0"/>
                        <a:t>1,51</a:t>
                      </a:r>
                    </a:p>
                  </a:txBody>
                  <a:tcPr/>
                </a:tc>
                <a:tc>
                  <a:txBody>
                    <a:bodyPr/>
                    <a:lstStyle/>
                    <a:p>
                      <a:r>
                        <a:rPr lang="en-GB" dirty="0"/>
                        <a:t>0,54</a:t>
                      </a:r>
                    </a:p>
                  </a:txBody>
                  <a:tcPr/>
                </a:tc>
                <a:tc>
                  <a:txBody>
                    <a:bodyPr/>
                    <a:lstStyle/>
                    <a:p>
                      <a:r>
                        <a:rPr lang="en-GB" dirty="0"/>
                        <a:t>0,91</a:t>
                      </a:r>
                    </a:p>
                  </a:txBody>
                  <a:tcPr/>
                </a:tc>
                <a:extLst>
                  <a:ext uri="{0D108BD9-81ED-4DB2-BD59-A6C34878D82A}">
                    <a16:rowId xmlns:a16="http://schemas.microsoft.com/office/drawing/2014/main" val="1740626603"/>
                  </a:ext>
                </a:extLst>
              </a:tr>
              <a:tr h="370840">
                <a:tc vMerge="1">
                  <a:txBody>
                    <a:bodyPr/>
                    <a:lstStyle/>
                    <a:p>
                      <a:endParaRPr lang="en-GB" dirty="0"/>
                    </a:p>
                  </a:txBody>
                  <a:tcPr/>
                </a:tc>
                <a:tc>
                  <a:txBody>
                    <a:bodyPr/>
                    <a:lstStyle/>
                    <a:p>
                      <a:r>
                        <a:rPr lang="en-GB" dirty="0"/>
                        <a:t>Night-time (19-5 UTC)</a:t>
                      </a:r>
                    </a:p>
                  </a:txBody>
                  <a:tcPr/>
                </a:tc>
                <a:tc>
                  <a:txBody>
                    <a:bodyPr/>
                    <a:lstStyle/>
                    <a:p>
                      <a:r>
                        <a:rPr lang="en-GB" dirty="0"/>
                        <a:t>2,74</a:t>
                      </a:r>
                    </a:p>
                  </a:txBody>
                  <a:tcPr/>
                </a:tc>
                <a:tc>
                  <a:txBody>
                    <a:bodyPr/>
                    <a:lstStyle/>
                    <a:p>
                      <a:r>
                        <a:rPr lang="en-GB" dirty="0"/>
                        <a:t>-2,54</a:t>
                      </a:r>
                    </a:p>
                  </a:txBody>
                  <a:tcPr/>
                </a:tc>
                <a:tc>
                  <a:txBody>
                    <a:bodyPr/>
                    <a:lstStyle/>
                    <a:p>
                      <a:r>
                        <a:rPr lang="en-GB" dirty="0"/>
                        <a:t>0,92</a:t>
                      </a:r>
                    </a:p>
                  </a:txBody>
                  <a:tcPr/>
                </a:tc>
                <a:extLst>
                  <a:ext uri="{0D108BD9-81ED-4DB2-BD59-A6C34878D82A}">
                    <a16:rowId xmlns:a16="http://schemas.microsoft.com/office/drawing/2014/main" val="2322920529"/>
                  </a:ext>
                </a:extLst>
              </a:tr>
              <a:tr h="370840">
                <a:tc rowSpan="3">
                  <a:txBody>
                    <a:bodyPr/>
                    <a:lstStyle/>
                    <a:p>
                      <a:pPr algn="ctr"/>
                      <a:r>
                        <a:rPr lang="en-GB" dirty="0"/>
                        <a:t>July</a:t>
                      </a:r>
                    </a:p>
                  </a:txBody>
                  <a:tcPr anchor="ctr"/>
                </a:tc>
                <a:tc>
                  <a:txBody>
                    <a:bodyPr/>
                    <a:lstStyle/>
                    <a:p>
                      <a:r>
                        <a:rPr lang="en-GB" dirty="0"/>
                        <a:t>24 hours </a:t>
                      </a:r>
                    </a:p>
                  </a:txBody>
                  <a:tcPr/>
                </a:tc>
                <a:tc>
                  <a:txBody>
                    <a:bodyPr/>
                    <a:lstStyle/>
                    <a:p>
                      <a:r>
                        <a:rPr lang="en-GB" dirty="0"/>
                        <a:t>1,86</a:t>
                      </a:r>
                    </a:p>
                  </a:txBody>
                  <a:tcPr/>
                </a:tc>
                <a:tc>
                  <a:txBody>
                    <a:bodyPr/>
                    <a:lstStyle/>
                    <a:p>
                      <a:r>
                        <a:rPr lang="en-GB" dirty="0"/>
                        <a:t>-0,50</a:t>
                      </a:r>
                    </a:p>
                  </a:txBody>
                  <a:tcPr/>
                </a:tc>
                <a:tc>
                  <a:txBody>
                    <a:bodyPr/>
                    <a:lstStyle/>
                    <a:p>
                      <a:r>
                        <a:rPr lang="en-GB" dirty="0"/>
                        <a:t>0,91</a:t>
                      </a:r>
                    </a:p>
                  </a:txBody>
                  <a:tcPr/>
                </a:tc>
                <a:extLst>
                  <a:ext uri="{0D108BD9-81ED-4DB2-BD59-A6C34878D82A}">
                    <a16:rowId xmlns:a16="http://schemas.microsoft.com/office/drawing/2014/main" val="2084460377"/>
                  </a:ext>
                </a:extLst>
              </a:tr>
              <a:tr h="370840">
                <a:tc vMerge="1">
                  <a:txBody>
                    <a:bodyPr/>
                    <a:lstStyle/>
                    <a:p>
                      <a:endParaRPr lang="en-GB" dirty="0"/>
                    </a:p>
                  </a:txBody>
                  <a:tcPr/>
                </a:tc>
                <a:tc>
                  <a:txBody>
                    <a:bodyPr/>
                    <a:lstStyle/>
                    <a:p>
                      <a:r>
                        <a:rPr lang="en-GB" dirty="0"/>
                        <a:t>Daytime (6-18 UTC)</a:t>
                      </a:r>
                    </a:p>
                  </a:txBody>
                  <a:tcPr/>
                </a:tc>
                <a:tc>
                  <a:txBody>
                    <a:bodyPr/>
                    <a:lstStyle/>
                    <a:p>
                      <a:r>
                        <a:rPr lang="en-GB" dirty="0"/>
                        <a:t>1,56</a:t>
                      </a:r>
                    </a:p>
                  </a:txBody>
                  <a:tcPr/>
                </a:tc>
                <a:tc>
                  <a:txBody>
                    <a:bodyPr/>
                    <a:lstStyle/>
                    <a:p>
                      <a:r>
                        <a:rPr lang="en-GB" dirty="0"/>
                        <a:t>0,69</a:t>
                      </a:r>
                    </a:p>
                  </a:txBody>
                  <a:tcPr/>
                </a:tc>
                <a:tc>
                  <a:txBody>
                    <a:bodyPr/>
                    <a:lstStyle/>
                    <a:p>
                      <a:r>
                        <a:rPr lang="en-GB" dirty="0"/>
                        <a:t>0,85</a:t>
                      </a:r>
                    </a:p>
                  </a:txBody>
                  <a:tcPr/>
                </a:tc>
                <a:extLst>
                  <a:ext uri="{0D108BD9-81ED-4DB2-BD59-A6C34878D82A}">
                    <a16:rowId xmlns:a16="http://schemas.microsoft.com/office/drawing/2014/main" val="2201656094"/>
                  </a:ext>
                </a:extLst>
              </a:tr>
              <a:tr h="370840">
                <a:tc vMerge="1">
                  <a:txBody>
                    <a:bodyPr/>
                    <a:lstStyle/>
                    <a:p>
                      <a:endParaRPr lang="en-GB" dirty="0"/>
                    </a:p>
                  </a:txBody>
                  <a:tcPr/>
                </a:tc>
                <a:tc>
                  <a:txBody>
                    <a:bodyPr/>
                    <a:lstStyle/>
                    <a:p>
                      <a:r>
                        <a:rPr lang="en-GB" dirty="0"/>
                        <a:t>Night-time (19-5 UTC)</a:t>
                      </a:r>
                    </a:p>
                  </a:txBody>
                  <a:tcPr/>
                </a:tc>
                <a:tc>
                  <a:txBody>
                    <a:bodyPr/>
                    <a:lstStyle/>
                    <a:p>
                      <a:r>
                        <a:rPr lang="en-GB" dirty="0"/>
                        <a:t>1,16</a:t>
                      </a:r>
                    </a:p>
                  </a:txBody>
                  <a:tcPr/>
                </a:tc>
                <a:tc>
                  <a:txBody>
                    <a:bodyPr/>
                    <a:lstStyle/>
                    <a:p>
                      <a:r>
                        <a:rPr lang="en-GB" dirty="0"/>
                        <a:t>-1,90</a:t>
                      </a:r>
                    </a:p>
                  </a:txBody>
                  <a:tcPr/>
                </a:tc>
                <a:tc>
                  <a:txBody>
                    <a:bodyPr/>
                    <a:lstStyle/>
                    <a:p>
                      <a:r>
                        <a:rPr lang="en-GB" dirty="0"/>
                        <a:t>0,82</a:t>
                      </a:r>
                    </a:p>
                  </a:txBody>
                  <a:tcPr/>
                </a:tc>
                <a:extLst>
                  <a:ext uri="{0D108BD9-81ED-4DB2-BD59-A6C34878D82A}">
                    <a16:rowId xmlns:a16="http://schemas.microsoft.com/office/drawing/2014/main" val="1109891662"/>
                  </a:ext>
                </a:extLst>
              </a:tr>
              <a:tr h="370840">
                <a:tc rowSpan="3">
                  <a:txBody>
                    <a:bodyPr/>
                    <a:lstStyle/>
                    <a:p>
                      <a:pPr algn="ctr"/>
                      <a:r>
                        <a:rPr lang="en-GB" dirty="0"/>
                        <a:t>August</a:t>
                      </a:r>
                    </a:p>
                  </a:txBody>
                  <a:tcPr anchor="ctr"/>
                </a:tc>
                <a:tc>
                  <a:txBody>
                    <a:bodyPr/>
                    <a:lstStyle/>
                    <a:p>
                      <a:r>
                        <a:rPr lang="en-GB" dirty="0"/>
                        <a:t>24 hours </a:t>
                      </a:r>
                    </a:p>
                  </a:txBody>
                  <a:tcPr/>
                </a:tc>
                <a:tc>
                  <a:txBody>
                    <a:bodyPr/>
                    <a:lstStyle/>
                    <a:p>
                      <a:r>
                        <a:rPr lang="en-GB" dirty="0"/>
                        <a:t>1,49</a:t>
                      </a:r>
                    </a:p>
                  </a:txBody>
                  <a:tcPr/>
                </a:tc>
                <a:tc>
                  <a:txBody>
                    <a:bodyPr/>
                    <a:lstStyle/>
                    <a:p>
                      <a:r>
                        <a:rPr lang="en-GB" dirty="0"/>
                        <a:t>-0,28</a:t>
                      </a:r>
                    </a:p>
                  </a:txBody>
                  <a:tcPr/>
                </a:tc>
                <a:tc>
                  <a:txBody>
                    <a:bodyPr/>
                    <a:lstStyle/>
                    <a:p>
                      <a:r>
                        <a:rPr lang="en-GB" dirty="0"/>
                        <a:t>0,91</a:t>
                      </a:r>
                    </a:p>
                  </a:txBody>
                  <a:tcPr/>
                </a:tc>
                <a:extLst>
                  <a:ext uri="{0D108BD9-81ED-4DB2-BD59-A6C34878D82A}">
                    <a16:rowId xmlns:a16="http://schemas.microsoft.com/office/drawing/2014/main" val="2913744107"/>
                  </a:ext>
                </a:extLst>
              </a:tr>
              <a:tr h="370840">
                <a:tc vMerge="1">
                  <a:txBody>
                    <a:bodyPr/>
                    <a:lstStyle/>
                    <a:p>
                      <a:endParaRPr lang="en-GB" dirty="0"/>
                    </a:p>
                  </a:txBody>
                  <a:tcPr/>
                </a:tc>
                <a:tc>
                  <a:txBody>
                    <a:bodyPr/>
                    <a:lstStyle/>
                    <a:p>
                      <a:r>
                        <a:rPr lang="en-GB" dirty="0"/>
                        <a:t>Daytime (6-18 UTC)</a:t>
                      </a:r>
                    </a:p>
                  </a:txBody>
                  <a:tcPr/>
                </a:tc>
                <a:tc>
                  <a:txBody>
                    <a:bodyPr/>
                    <a:lstStyle/>
                    <a:p>
                      <a:r>
                        <a:rPr lang="en-GB" dirty="0"/>
                        <a:t>1,33</a:t>
                      </a:r>
                    </a:p>
                  </a:txBody>
                  <a:tcPr/>
                </a:tc>
                <a:tc>
                  <a:txBody>
                    <a:bodyPr/>
                    <a:lstStyle/>
                    <a:p>
                      <a:r>
                        <a:rPr lang="en-GB" dirty="0"/>
                        <a:t>0,43</a:t>
                      </a:r>
                    </a:p>
                  </a:txBody>
                  <a:tcPr/>
                </a:tc>
                <a:tc>
                  <a:txBody>
                    <a:bodyPr/>
                    <a:lstStyle/>
                    <a:p>
                      <a:r>
                        <a:rPr lang="en-GB" dirty="0"/>
                        <a:t>0,89</a:t>
                      </a:r>
                    </a:p>
                  </a:txBody>
                  <a:tcPr/>
                </a:tc>
                <a:extLst>
                  <a:ext uri="{0D108BD9-81ED-4DB2-BD59-A6C34878D82A}">
                    <a16:rowId xmlns:a16="http://schemas.microsoft.com/office/drawing/2014/main" val="195194462"/>
                  </a:ext>
                </a:extLst>
              </a:tr>
              <a:tr h="370840">
                <a:tc vMerge="1">
                  <a:txBody>
                    <a:bodyPr/>
                    <a:lstStyle/>
                    <a:p>
                      <a:endParaRPr lang="en-GB" dirty="0"/>
                    </a:p>
                  </a:txBody>
                  <a:tcPr/>
                </a:tc>
                <a:tc>
                  <a:txBody>
                    <a:bodyPr/>
                    <a:lstStyle/>
                    <a:p>
                      <a:r>
                        <a:rPr lang="en-GB" dirty="0"/>
                        <a:t>Night-time (19-5 UTC)</a:t>
                      </a:r>
                    </a:p>
                  </a:txBody>
                  <a:tcPr/>
                </a:tc>
                <a:tc>
                  <a:txBody>
                    <a:bodyPr/>
                    <a:lstStyle/>
                    <a:p>
                      <a:r>
                        <a:rPr lang="en-GB" dirty="0"/>
                        <a:t>1,66</a:t>
                      </a:r>
                    </a:p>
                  </a:txBody>
                  <a:tcPr/>
                </a:tc>
                <a:tc>
                  <a:txBody>
                    <a:bodyPr/>
                    <a:lstStyle/>
                    <a:p>
                      <a:r>
                        <a:rPr lang="en-GB" dirty="0"/>
                        <a:t>-1,13</a:t>
                      </a:r>
                    </a:p>
                  </a:txBody>
                  <a:tcPr/>
                </a:tc>
                <a:tc>
                  <a:txBody>
                    <a:bodyPr/>
                    <a:lstStyle/>
                    <a:p>
                      <a:r>
                        <a:rPr lang="en-GB" dirty="0"/>
                        <a:t>0,81</a:t>
                      </a:r>
                    </a:p>
                  </a:txBody>
                  <a:tcPr/>
                </a:tc>
                <a:extLst>
                  <a:ext uri="{0D108BD9-81ED-4DB2-BD59-A6C34878D82A}">
                    <a16:rowId xmlns:a16="http://schemas.microsoft.com/office/drawing/2014/main" val="462653234"/>
                  </a:ext>
                </a:extLst>
              </a:tr>
            </a:tbl>
          </a:graphicData>
        </a:graphic>
      </p:graphicFrame>
      <p:sp>
        <p:nvSpPr>
          <p:cNvPr id="9" name="CuadroTexto 8">
            <a:extLst>
              <a:ext uri="{FF2B5EF4-FFF2-40B4-BE49-F238E27FC236}">
                <a16:creationId xmlns:a16="http://schemas.microsoft.com/office/drawing/2014/main" id="{F00C19EB-5706-5D5D-F29F-F536DA805F2E}"/>
              </a:ext>
            </a:extLst>
          </p:cNvPr>
          <p:cNvSpPr txBox="1"/>
          <p:nvPr/>
        </p:nvSpPr>
        <p:spPr>
          <a:xfrm>
            <a:off x="4053526" y="5448693"/>
            <a:ext cx="3978111" cy="1200329"/>
          </a:xfrm>
          <a:prstGeom prst="rect">
            <a:avLst/>
          </a:prstGeom>
          <a:noFill/>
        </p:spPr>
        <p:txBody>
          <a:bodyPr wrap="square" rtlCol="0">
            <a:spAutoFit/>
          </a:bodyPr>
          <a:lstStyle/>
          <a:p>
            <a:r>
              <a:rPr lang="en-GB" dirty="0"/>
              <a:t>Evaluation for the three meteorological stations inside the </a:t>
            </a:r>
            <a:r>
              <a:rPr lang="en-GB" dirty="0" err="1"/>
              <a:t>Ebre</a:t>
            </a:r>
            <a:r>
              <a:rPr lang="en-GB" dirty="0"/>
              <a:t> Delta region, marked with purple dots.</a:t>
            </a:r>
          </a:p>
        </p:txBody>
      </p:sp>
      <p:sp>
        <p:nvSpPr>
          <p:cNvPr id="10" name="Elipse 9">
            <a:extLst>
              <a:ext uri="{FF2B5EF4-FFF2-40B4-BE49-F238E27FC236}">
                <a16:creationId xmlns:a16="http://schemas.microsoft.com/office/drawing/2014/main" id="{1B558A08-AC44-D539-8C7C-3192052C4501}"/>
              </a:ext>
            </a:extLst>
          </p:cNvPr>
          <p:cNvSpPr/>
          <p:nvPr/>
        </p:nvSpPr>
        <p:spPr>
          <a:xfrm>
            <a:off x="10772246" y="5834047"/>
            <a:ext cx="45719" cy="45719"/>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lipse 10">
            <a:extLst>
              <a:ext uri="{FF2B5EF4-FFF2-40B4-BE49-F238E27FC236}">
                <a16:creationId xmlns:a16="http://schemas.microsoft.com/office/drawing/2014/main" id="{CF2DC5E8-97E2-2B0A-0EE5-CEBCCA491610}"/>
              </a:ext>
            </a:extLst>
          </p:cNvPr>
          <p:cNvSpPr/>
          <p:nvPr/>
        </p:nvSpPr>
        <p:spPr>
          <a:xfrm>
            <a:off x="10878927" y="6228923"/>
            <a:ext cx="45719" cy="45719"/>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ipse 11">
            <a:extLst>
              <a:ext uri="{FF2B5EF4-FFF2-40B4-BE49-F238E27FC236}">
                <a16:creationId xmlns:a16="http://schemas.microsoft.com/office/drawing/2014/main" id="{4D85C50D-EEEA-1AAE-C441-62C9FAB1FDAC}"/>
              </a:ext>
            </a:extLst>
          </p:cNvPr>
          <p:cNvSpPr/>
          <p:nvPr/>
        </p:nvSpPr>
        <p:spPr>
          <a:xfrm>
            <a:off x="11560101" y="5856906"/>
            <a:ext cx="45719" cy="45719"/>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0562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3E0D8-D59E-CD05-8C9A-8C4D2EA622EB}"/>
            </a:ext>
          </a:extLst>
        </p:cNvPr>
        <p:cNvGrpSpPr/>
        <p:nvPr/>
      </p:nvGrpSpPr>
      <p:grpSpPr>
        <a:xfrm>
          <a:off x="0" y="0"/>
          <a:ext cx="0" cy="0"/>
          <a:chOff x="0" y="0"/>
          <a:chExt cx="0" cy="0"/>
        </a:xfrm>
      </p:grpSpPr>
      <p:sp>
        <p:nvSpPr>
          <p:cNvPr id="2" name="Line">
            <a:extLst>
              <a:ext uri="{FF2B5EF4-FFF2-40B4-BE49-F238E27FC236}">
                <a16:creationId xmlns:a16="http://schemas.microsoft.com/office/drawing/2014/main" id="{EE9A8088-3D75-895B-3C8E-DE4A73501306}"/>
              </a:ext>
            </a:extLst>
          </p:cNvPr>
          <p:cNvSpPr/>
          <p:nvPr/>
        </p:nvSpPr>
        <p:spPr>
          <a:xfrm>
            <a:off x="38180" y="500996"/>
            <a:ext cx="12174034" cy="1"/>
          </a:xfrm>
          <a:prstGeom prst="line">
            <a:avLst/>
          </a:prstGeom>
          <a:ln w="25400">
            <a:solidFill>
              <a:srgbClr val="000000"/>
            </a:solidFill>
            <a:miter lim="400000"/>
          </a:ln>
        </p:spPr>
        <p:txBody>
          <a:bodyPr lIns="22859" tIns="22859" rIns="22859" bIns="22859"/>
          <a:lstStyle/>
          <a:p>
            <a:endParaRPr sz="900" dirty="0"/>
          </a:p>
        </p:txBody>
      </p:sp>
      <p:sp>
        <p:nvSpPr>
          <p:cNvPr id="4" name="The standard VPRM model">
            <a:extLst>
              <a:ext uri="{FF2B5EF4-FFF2-40B4-BE49-F238E27FC236}">
                <a16:creationId xmlns:a16="http://schemas.microsoft.com/office/drawing/2014/main" id="{D3E23E1C-D7EC-9585-B1AA-33EFC984E8BD}"/>
              </a:ext>
            </a:extLst>
          </p:cNvPr>
          <p:cNvSpPr txBox="1">
            <a:spLocks/>
          </p:cNvSpPr>
          <p:nvPr/>
        </p:nvSpPr>
        <p:spPr>
          <a:xfrm>
            <a:off x="-1" y="82872"/>
            <a:ext cx="7897091" cy="730737"/>
          </a:xfrm>
          <a:prstGeom prst="rect">
            <a:avLst/>
          </a:prstGeom>
        </p:spPr>
        <p:txBody>
          <a:bodyPr>
            <a:normAutofit/>
          </a:bodyPr>
          <a:lstStyle>
            <a:lvl1pPr algn="l" defTabSz="914400" rtl="0" eaLnBrk="1" latinLnBrk="0" hangingPunct="1">
              <a:lnSpc>
                <a:spcPct val="90000"/>
              </a:lnSpc>
              <a:spcBef>
                <a:spcPct val="0"/>
              </a:spcBef>
              <a:buNone/>
              <a:defRPr sz="8700" kern="1200">
                <a:solidFill>
                  <a:srgbClr val="3972A0"/>
                </a:solidFill>
                <a:latin typeface="Corporate E Bold"/>
                <a:ea typeface="Corporate E Bold"/>
                <a:cs typeface="Corporate E Bold"/>
                <a:sym typeface="Corporate E Bold"/>
              </a:defRPr>
            </a:lvl1pPr>
          </a:lstStyle>
          <a:p>
            <a:r>
              <a:rPr lang="en-US" sz="2400" dirty="0"/>
              <a:t>References</a:t>
            </a:r>
          </a:p>
        </p:txBody>
      </p:sp>
      <p:sp>
        <p:nvSpPr>
          <p:cNvPr id="5" name="CuadroTexto 4">
            <a:extLst>
              <a:ext uri="{FF2B5EF4-FFF2-40B4-BE49-F238E27FC236}">
                <a16:creationId xmlns:a16="http://schemas.microsoft.com/office/drawing/2014/main" id="{FA85414B-3F03-2E10-F79C-B2C7A32E6EB8}"/>
              </a:ext>
            </a:extLst>
          </p:cNvPr>
          <p:cNvSpPr txBox="1"/>
          <p:nvPr/>
        </p:nvSpPr>
        <p:spPr>
          <a:xfrm>
            <a:off x="412376" y="977153"/>
            <a:ext cx="11627224" cy="5355312"/>
          </a:xfrm>
          <a:prstGeom prst="rect">
            <a:avLst/>
          </a:prstGeom>
          <a:noFill/>
        </p:spPr>
        <p:txBody>
          <a:bodyPr wrap="square" rtlCol="0">
            <a:spAutoFit/>
          </a:bodyPr>
          <a:lstStyle/>
          <a:p>
            <a:r>
              <a:rPr lang="en-GB" dirty="0" err="1"/>
              <a:t>Kountouris</a:t>
            </a:r>
            <a:r>
              <a:rPr lang="en-GB" dirty="0"/>
              <a:t>, P., Gerbig, C., </a:t>
            </a:r>
            <a:r>
              <a:rPr lang="en-GB" dirty="0" err="1"/>
              <a:t>Rödenbeck</a:t>
            </a:r>
            <a:r>
              <a:rPr lang="en-GB" dirty="0"/>
              <a:t>, C., Karstens, U., Koch, T. F., &amp; Heimann, M. (2018). Technical Note: Atmospheric CO2 inversions on the mesoscale using data-driven prior uncertainties: methodology and system evaluation. </a:t>
            </a:r>
            <a:r>
              <a:rPr lang="en-GB" i="1" dirty="0"/>
              <a:t>Atmospheric Chemistry and Physics</a:t>
            </a:r>
            <a:r>
              <a:rPr lang="en-GB" dirty="0"/>
              <a:t>, </a:t>
            </a:r>
            <a:r>
              <a:rPr lang="en-GB" i="1" dirty="0"/>
              <a:t>18</a:t>
            </a:r>
            <a:r>
              <a:rPr lang="en-GB" dirty="0"/>
              <a:t>(4), 3027–3045. </a:t>
            </a:r>
            <a:r>
              <a:rPr lang="en-GB" dirty="0">
                <a:hlinkClick r:id="rId3"/>
              </a:rPr>
              <a:t>https://doi.org/10.5194/acp-18-3027-2018</a:t>
            </a:r>
            <a:endParaRPr lang="en-GB" dirty="0"/>
          </a:p>
          <a:p>
            <a:endParaRPr lang="en-GB" dirty="0"/>
          </a:p>
          <a:p>
            <a:r>
              <a:rPr lang="en-GB" dirty="0"/>
              <a:t>Mahadevan, P., </a:t>
            </a:r>
            <a:r>
              <a:rPr lang="en-GB" dirty="0" err="1"/>
              <a:t>Wofsy</a:t>
            </a:r>
            <a:r>
              <a:rPr lang="en-GB" dirty="0"/>
              <a:t>, S. C., </a:t>
            </a:r>
            <a:r>
              <a:rPr lang="en-GB" dirty="0" err="1"/>
              <a:t>Matross</a:t>
            </a:r>
            <a:r>
              <a:rPr lang="en-GB" dirty="0"/>
              <a:t>, D. M., Xiao, X., Dunn, A. L., Lin, J. C., Gerbig, C., Munger, J. W., Chow, V. Y., &amp; Gottlieb, E. W. (2008). A satellite-based biosphere parameterization for net ecosystem CO2 exchange: Vegetation Photosynthesis and Respiration Model (VPRM). </a:t>
            </a:r>
            <a:r>
              <a:rPr lang="en-GB" i="1" dirty="0"/>
              <a:t>Global Biogeochemical Cycles</a:t>
            </a:r>
            <a:r>
              <a:rPr lang="en-GB" dirty="0"/>
              <a:t>, </a:t>
            </a:r>
            <a:r>
              <a:rPr lang="en-GB" i="1" dirty="0"/>
              <a:t>22</a:t>
            </a:r>
            <a:r>
              <a:rPr lang="en-GB" dirty="0"/>
              <a:t>(2). </a:t>
            </a:r>
            <a:r>
              <a:rPr lang="en-GB" dirty="0">
                <a:hlinkClick r:id="rId4"/>
              </a:rPr>
              <a:t>https://doi.org/10.1029/2006GB002735</a:t>
            </a:r>
            <a:endParaRPr lang="en-GB" dirty="0"/>
          </a:p>
          <a:p>
            <a:endParaRPr lang="en-GB" dirty="0"/>
          </a:p>
          <a:p>
            <a:r>
              <a:rPr lang="en-GB" dirty="0"/>
              <a:t>Oikawa, P. Y., Jenerette, G. D., Knox, S. H., Sturtevant, C., Verfaillie, J., </a:t>
            </a:r>
            <a:r>
              <a:rPr lang="en-GB" dirty="0" err="1"/>
              <a:t>Dronova</a:t>
            </a:r>
            <a:r>
              <a:rPr lang="en-GB" dirty="0"/>
              <a:t>, I., Poindexter, C. M., Eichelmann, E., &amp; Baldocchi, D. D. (2017). Evaluation of a hierarchy of models reveals importance of substrate limitation for predicting carbon dioxide and methane exchange in restored wetlands. </a:t>
            </a:r>
            <a:r>
              <a:rPr lang="en-GB" i="1" dirty="0"/>
              <a:t>Journal of Geophysical Research: </a:t>
            </a:r>
            <a:r>
              <a:rPr lang="en-GB" i="1" dirty="0" err="1"/>
              <a:t>Biogeosciences</a:t>
            </a:r>
            <a:r>
              <a:rPr lang="en-GB" dirty="0"/>
              <a:t>, </a:t>
            </a:r>
            <a:r>
              <a:rPr lang="en-GB" i="1" dirty="0"/>
              <a:t>122</a:t>
            </a:r>
            <a:r>
              <a:rPr lang="en-GB" dirty="0"/>
              <a:t>(1), 145–167. </a:t>
            </a:r>
            <a:r>
              <a:rPr lang="en-GB" dirty="0">
                <a:hlinkClick r:id="rId5"/>
              </a:rPr>
              <a:t>https://doi.org/10.1002/2016JG003438</a:t>
            </a:r>
            <a:endParaRPr lang="en-GB" dirty="0"/>
          </a:p>
          <a:p>
            <a:endParaRPr lang="en-GB" dirty="0"/>
          </a:p>
          <a:p>
            <a:r>
              <a:rPr lang="en-GB" dirty="0"/>
              <a:t>Segura‐Barrero, R., </a:t>
            </a:r>
            <a:r>
              <a:rPr lang="en-GB" dirty="0" err="1"/>
              <a:t>Lauvaux</a:t>
            </a:r>
            <a:r>
              <a:rPr lang="en-GB" dirty="0"/>
              <a:t>, T., Lian, J., Ciais, P., Badia, A., Ventura, S., Bazzi, H., </a:t>
            </a:r>
            <a:r>
              <a:rPr lang="en-GB" dirty="0" err="1"/>
              <a:t>Abbessi</a:t>
            </a:r>
            <a:r>
              <a:rPr lang="en-GB" dirty="0"/>
              <a:t>, E., Fu, Z., Xiao, J., Li, X., &amp; Villalba, G. (2025). Heat and Drought Events Alter Biogenic Capacity to Balance CO 2 Budget in South‐Western Europe. Global Biogeochemical Cycles, 39(1). </a:t>
            </a:r>
            <a:r>
              <a:rPr lang="en-GB">
                <a:hlinkClick r:id="rId6"/>
              </a:rPr>
              <a:t>https://doi.org/10.1029/2024GB008163</a:t>
            </a:r>
            <a:endParaRPr lang="en-GB"/>
          </a:p>
          <a:p>
            <a:endParaRPr lang="en-GB" dirty="0"/>
          </a:p>
          <a:p>
            <a:endParaRPr lang="en-GB" dirty="0"/>
          </a:p>
        </p:txBody>
      </p:sp>
    </p:spTree>
    <p:extLst>
      <p:ext uri="{BB962C8B-B14F-4D97-AF65-F5344CB8AC3E}">
        <p14:creationId xmlns:p14="http://schemas.microsoft.com/office/powerpoint/2010/main" val="2306695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9BCC0-EC1A-2E7C-FF14-E48FC0F2A30D}"/>
            </a:ext>
          </a:extLst>
        </p:cNvPr>
        <p:cNvGrpSpPr/>
        <p:nvPr/>
      </p:nvGrpSpPr>
      <p:grpSpPr>
        <a:xfrm>
          <a:off x="0" y="0"/>
          <a:ext cx="0" cy="0"/>
          <a:chOff x="0" y="0"/>
          <a:chExt cx="0" cy="0"/>
        </a:xfrm>
      </p:grpSpPr>
      <p:sp>
        <p:nvSpPr>
          <p:cNvPr id="4" name="Line">
            <a:extLst>
              <a:ext uri="{FF2B5EF4-FFF2-40B4-BE49-F238E27FC236}">
                <a16:creationId xmlns:a16="http://schemas.microsoft.com/office/drawing/2014/main" id="{40A23957-1FBE-3AB0-430B-025B40184035}"/>
              </a:ext>
            </a:extLst>
          </p:cNvPr>
          <p:cNvSpPr>
            <a:spLocks/>
          </p:cNvSpPr>
          <p:nvPr/>
        </p:nvSpPr>
        <p:spPr bwMode="auto">
          <a:xfrm>
            <a:off x="38100" y="501650"/>
            <a:ext cx="12174538" cy="0"/>
          </a:xfrm>
          <a:custGeom>
            <a:avLst/>
            <a:gdLst>
              <a:gd name="T0" fmla="*/ 6090269 w 12174038"/>
              <a:gd name="T1" fmla="*/ 12180538 w 12174038"/>
              <a:gd name="T2" fmla="*/ 6090269 w 12174038"/>
              <a:gd name="T3" fmla="*/ 0 w 12174038"/>
              <a:gd name="T4" fmla="*/ 0 w 12174038"/>
              <a:gd name="T5" fmla="*/ 12180538 w 12174038"/>
              <a:gd name="T6" fmla="*/ 17694720 60000 65536"/>
              <a:gd name="T7" fmla="*/ 0 60000 65536"/>
              <a:gd name="T8" fmla="*/ 5898240 60000 65536"/>
              <a:gd name="T9" fmla="*/ 11796480 60000 65536"/>
              <a:gd name="T10" fmla="*/ 5898240 60000 65536"/>
              <a:gd name="T11" fmla="*/ 17694720 60000 65536"/>
              <a:gd name="T12" fmla="*/ 0 w 12174038"/>
              <a:gd name="T13" fmla="*/ 12174038 w 12174038"/>
            </a:gdLst>
            <a:ahLst/>
            <a:cxnLst>
              <a:cxn ang="T6">
                <a:pos x="T0" y="0"/>
              </a:cxn>
              <a:cxn ang="T7">
                <a:pos x="T1" y="0"/>
              </a:cxn>
              <a:cxn ang="T8">
                <a:pos x="T2" y="0"/>
              </a:cxn>
              <a:cxn ang="T9">
                <a:pos x="T3" y="0"/>
              </a:cxn>
              <a:cxn ang="T10">
                <a:pos x="T4" y="0"/>
              </a:cxn>
              <a:cxn ang="T11">
                <a:pos x="T5" y="0"/>
              </a:cxn>
            </a:cxnLst>
            <a:rect l="T12" t="0" r="T13" b="0"/>
            <a:pathLst>
              <a:path w="12174038">
                <a:moveTo>
                  <a:pt x="0" y="0"/>
                </a:moveTo>
                <a:lnTo>
                  <a:pt x="12174038" y="1"/>
                </a:lnTo>
              </a:path>
            </a:pathLst>
          </a:custGeom>
          <a:noFill/>
          <a:ln w="25402"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22860" tIns="22860" rIns="22860" bIns="22860"/>
          <a:lstStyle/>
          <a:p>
            <a:endParaRPr lang="zh-CN" altLang="en-US"/>
          </a:p>
        </p:txBody>
      </p:sp>
      <p:sp>
        <p:nvSpPr>
          <p:cNvPr id="5" name="The standard VPRM model">
            <a:extLst>
              <a:ext uri="{FF2B5EF4-FFF2-40B4-BE49-F238E27FC236}">
                <a16:creationId xmlns:a16="http://schemas.microsoft.com/office/drawing/2014/main" id="{0D49D7F4-5630-5BA0-8F55-B83299708261}"/>
              </a:ext>
            </a:extLst>
          </p:cNvPr>
          <p:cNvSpPr txBox="1">
            <a:spLocks noChangeArrowheads="1"/>
          </p:cNvSpPr>
          <p:nvPr/>
        </p:nvSpPr>
        <p:spPr bwMode="auto">
          <a:xfrm>
            <a:off x="0" y="0"/>
            <a:ext cx="8255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SzPct val="100000"/>
              <a:buFont typeface="Arial" panose="020B0604020202020204" pitchFamily="34" charset="0"/>
              <a:buChar char="•"/>
              <a:defRPr sz="2800">
                <a:solidFill>
                  <a:srgbClr val="000000"/>
                </a:solidFill>
                <a:latin typeface="Aptos" panose="020B000402020202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Aptos" panose="020B000402020202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Aptos" panose="020B000402020202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Aptos" panose="020B000402020202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Aptos" panose="020B00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9pPr>
          </a:lstStyle>
          <a:p>
            <a:pPr eaLnBrk="1" hangingPunct="1">
              <a:spcBef>
                <a:spcPct val="0"/>
              </a:spcBef>
              <a:buSzTx/>
              <a:buFontTx/>
              <a:buNone/>
            </a:pPr>
            <a:r>
              <a:rPr lang="en-US" altLang="en-US" sz="2400" dirty="0">
                <a:solidFill>
                  <a:srgbClr val="3972A0"/>
                </a:solidFill>
                <a:latin typeface="Corporate E Bold"/>
                <a:ea typeface="Corporate E Bold"/>
                <a:cs typeface="Corporate E Bold"/>
              </a:rPr>
              <a:t>Motivation</a:t>
            </a:r>
          </a:p>
        </p:txBody>
      </p:sp>
      <p:sp>
        <p:nvSpPr>
          <p:cNvPr id="7" name="文本框 6">
            <a:extLst>
              <a:ext uri="{FF2B5EF4-FFF2-40B4-BE49-F238E27FC236}">
                <a16:creationId xmlns:a16="http://schemas.microsoft.com/office/drawing/2014/main" id="{1ACEE220-8C1B-771F-04B1-D4B3F8251281}"/>
              </a:ext>
            </a:extLst>
          </p:cNvPr>
          <p:cNvSpPr txBox="1"/>
          <p:nvPr/>
        </p:nvSpPr>
        <p:spPr>
          <a:xfrm>
            <a:off x="339215" y="1315029"/>
            <a:ext cx="6975985" cy="6463308"/>
          </a:xfrm>
          <a:prstGeom prst="rect">
            <a:avLst/>
          </a:prstGeom>
          <a:noFill/>
        </p:spPr>
        <p:txBody>
          <a:bodyPr wrap="square">
            <a:spAutoFit/>
          </a:bodyPr>
          <a:lstStyle>
            <a:defPPr>
              <a:defRPr lang="zh-CN"/>
            </a:defPPr>
            <a:lvl1pPr fontAlgn="base">
              <a:defRPr b="0" i="0">
                <a:solidFill>
                  <a:srgbClr val="000000"/>
                </a:solidFill>
                <a:effectLst/>
                <a:latin typeface="Aptos" panose="020B0004020202020204" pitchFamily="34" charset="0"/>
              </a:defRPr>
            </a:lvl1pPr>
          </a:lstStyle>
          <a:p>
            <a:pPr defTabSz="457200"/>
            <a:r>
              <a:rPr lang="en-US" altLang="zh-CN" sz="1800" b="1" dirty="0">
                <a:solidFill>
                  <a:prstClr val="black"/>
                </a:solidFill>
                <a:latin typeface="Calibri"/>
              </a:rPr>
              <a:t>Understand the GHG emissions in mixed natural-agricultural wetlands using GHG atmospheric observations.</a:t>
            </a:r>
          </a:p>
          <a:p>
            <a:pPr defTabSz="457200"/>
            <a:endParaRPr lang="en-US" altLang="zh-CN" sz="1800" kern="100" dirty="0">
              <a:effectLst/>
              <a:ea typeface="Calibri" panose="020F0502020204030204" pitchFamily="34" charset="0"/>
              <a:cs typeface="Arial" panose="020B0604020202020204" pitchFamily="34" charset="0"/>
            </a:endParaRPr>
          </a:p>
          <a:p>
            <a:pPr defTabSz="457200"/>
            <a:endParaRPr lang="en-US" altLang="zh-CN" sz="1800" b="1" dirty="0">
              <a:solidFill>
                <a:prstClr val="black"/>
              </a:solidFill>
              <a:latin typeface="Calibri"/>
            </a:endParaRPr>
          </a:p>
          <a:p>
            <a:pPr marL="285750" indent="-285750" defTabSz="457200">
              <a:buFontTx/>
              <a:buChar char="-"/>
            </a:pPr>
            <a:r>
              <a:rPr lang="en-US" altLang="zh-CN" kern="100" dirty="0">
                <a:cs typeface="Arial" panose="020B0604020202020204" pitchFamily="34" charset="0"/>
              </a:rPr>
              <a:t>For CO2 biogenic emissions: Sensitivity analysis is conducted comparing different VPRM configurations including flux parameterization, input satellite-derived vegetation indices and modifications to land cover map</a:t>
            </a:r>
          </a:p>
          <a:p>
            <a:pPr defTabSz="457200"/>
            <a:endParaRPr lang="en-US" altLang="zh-CN" kern="100" dirty="0">
              <a:cs typeface="Arial" panose="020B0604020202020204" pitchFamily="34" charset="0"/>
            </a:endParaRPr>
          </a:p>
          <a:p>
            <a:pPr marL="285750" indent="-285750" defTabSz="457200">
              <a:buFontTx/>
              <a:buChar char="-"/>
            </a:pPr>
            <a:r>
              <a:rPr lang="en-US" altLang="zh-CN" kern="100" dirty="0">
                <a:cs typeface="Arial" panose="020B0604020202020204" pitchFamily="34" charset="0"/>
              </a:rPr>
              <a:t>For CH4 wetland emissions, the Kaplan model is applied to determine the natural emissions, while agricultural emissions are obtained from CAMS.</a:t>
            </a:r>
          </a:p>
          <a:p>
            <a:pPr marL="285750" indent="-285750" defTabSz="457200">
              <a:buFontTx/>
              <a:buChar char="-"/>
            </a:pPr>
            <a:endParaRPr lang="en-US" altLang="zh-CN" kern="100" dirty="0">
              <a:cs typeface="Arial" panose="020B0604020202020204" pitchFamily="34" charset="0"/>
            </a:endParaRPr>
          </a:p>
          <a:p>
            <a:pPr marL="285750" indent="-285750" defTabSz="457200">
              <a:buFontTx/>
              <a:buChar char="-"/>
            </a:pPr>
            <a:r>
              <a:rPr lang="en-US" altLang="zh-CN" kern="100" dirty="0">
                <a:cs typeface="Arial" panose="020B0604020202020204" pitchFamily="34" charset="0"/>
              </a:rPr>
              <a:t>Estimated  CO2 and CH4 fluxes are evaluated with atmospheric CO2 and CH4 observations from monitoring network using WRF-Chem in a passive tracer approach. </a:t>
            </a:r>
          </a:p>
          <a:p>
            <a:pPr marL="285750" indent="-285750" defTabSz="457200">
              <a:buFontTx/>
              <a:buChar char="-"/>
            </a:pPr>
            <a:endParaRPr lang="en-US" altLang="zh-CN" kern="100" dirty="0">
              <a:cs typeface="Arial" panose="020B0604020202020204" pitchFamily="34" charset="0"/>
            </a:endParaRPr>
          </a:p>
          <a:p>
            <a:pPr marL="285750" indent="-285750" defTabSz="457200">
              <a:buFontTx/>
              <a:buChar char="-"/>
            </a:pPr>
            <a:endParaRPr lang="en-US" altLang="zh-CN" kern="100" dirty="0">
              <a:cs typeface="Arial" panose="020B0604020202020204" pitchFamily="34" charset="0"/>
            </a:endParaRPr>
          </a:p>
          <a:p>
            <a:pPr marL="285750" indent="-285750" defTabSz="457200">
              <a:buFontTx/>
              <a:buChar char="-"/>
            </a:pPr>
            <a:endParaRPr lang="en-US" altLang="zh-CN" kern="100" dirty="0">
              <a:cs typeface="Arial" panose="020B0604020202020204" pitchFamily="34" charset="0"/>
            </a:endParaRPr>
          </a:p>
          <a:p>
            <a:pPr defTabSz="457200"/>
            <a:endParaRPr lang="en-US" altLang="zh-CN" kern="100" dirty="0">
              <a:cs typeface="Arial" panose="020B0604020202020204" pitchFamily="34" charset="0"/>
            </a:endParaRPr>
          </a:p>
          <a:p>
            <a:pPr defTabSz="457200"/>
            <a:endParaRPr lang="en-US" altLang="zh-CN" kern="100" dirty="0">
              <a:cs typeface="Arial" panose="020B0604020202020204" pitchFamily="34" charset="0"/>
            </a:endParaRPr>
          </a:p>
          <a:p>
            <a:pPr marL="285750" indent="-285750" defTabSz="457200">
              <a:buFontTx/>
              <a:buChar char="-"/>
            </a:pPr>
            <a:endParaRPr lang="en-US" altLang="zh-CN" kern="100" dirty="0">
              <a:cs typeface="Arial" panose="020B0604020202020204" pitchFamily="34" charset="0"/>
            </a:endParaRPr>
          </a:p>
          <a:p>
            <a:pPr defTabSz="457200"/>
            <a:endParaRPr lang="en-US" altLang="zh-CN" sz="1800" b="1" dirty="0">
              <a:solidFill>
                <a:prstClr val="black"/>
              </a:solidFill>
              <a:latin typeface="Calibri"/>
            </a:endParaRPr>
          </a:p>
        </p:txBody>
      </p:sp>
      <p:pic>
        <p:nvPicPr>
          <p:cNvPr id="3" name="Imagen 2">
            <a:extLst>
              <a:ext uri="{FF2B5EF4-FFF2-40B4-BE49-F238E27FC236}">
                <a16:creationId xmlns:a16="http://schemas.microsoft.com/office/drawing/2014/main" id="{8B891A32-4EA2-EACA-813E-4F78B5323A3A}"/>
              </a:ext>
            </a:extLst>
          </p:cNvPr>
          <p:cNvPicPr>
            <a:picLocks noChangeAspect="1"/>
          </p:cNvPicPr>
          <p:nvPr/>
        </p:nvPicPr>
        <p:blipFill>
          <a:blip r:embed="rId2"/>
          <a:stretch>
            <a:fillRect/>
          </a:stretch>
        </p:blipFill>
        <p:spPr>
          <a:xfrm>
            <a:off x="7449671" y="1985682"/>
            <a:ext cx="4297559" cy="3429000"/>
          </a:xfrm>
          <a:prstGeom prst="rect">
            <a:avLst/>
          </a:prstGeom>
        </p:spPr>
      </p:pic>
    </p:spTree>
    <p:extLst>
      <p:ext uri="{BB962C8B-B14F-4D97-AF65-F5344CB8AC3E}">
        <p14:creationId xmlns:p14="http://schemas.microsoft.com/office/powerpoint/2010/main" val="1889764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2783C-3526-A893-6083-5D32CAECC849}"/>
            </a:ext>
          </a:extLst>
        </p:cNvPr>
        <p:cNvGrpSpPr/>
        <p:nvPr/>
      </p:nvGrpSpPr>
      <p:grpSpPr>
        <a:xfrm>
          <a:off x="0" y="0"/>
          <a:ext cx="0" cy="0"/>
          <a:chOff x="0" y="0"/>
          <a:chExt cx="0" cy="0"/>
        </a:xfrm>
      </p:grpSpPr>
      <p:sp>
        <p:nvSpPr>
          <p:cNvPr id="4" name="Line">
            <a:extLst>
              <a:ext uri="{FF2B5EF4-FFF2-40B4-BE49-F238E27FC236}">
                <a16:creationId xmlns:a16="http://schemas.microsoft.com/office/drawing/2014/main" id="{F67B13C7-5B07-3333-8857-CB661B23A589}"/>
              </a:ext>
            </a:extLst>
          </p:cNvPr>
          <p:cNvSpPr>
            <a:spLocks/>
          </p:cNvSpPr>
          <p:nvPr/>
        </p:nvSpPr>
        <p:spPr bwMode="auto">
          <a:xfrm>
            <a:off x="38100" y="501650"/>
            <a:ext cx="12174538" cy="0"/>
          </a:xfrm>
          <a:custGeom>
            <a:avLst/>
            <a:gdLst>
              <a:gd name="T0" fmla="*/ 6090269 w 12174038"/>
              <a:gd name="T1" fmla="*/ 12180538 w 12174038"/>
              <a:gd name="T2" fmla="*/ 6090269 w 12174038"/>
              <a:gd name="T3" fmla="*/ 0 w 12174038"/>
              <a:gd name="T4" fmla="*/ 0 w 12174038"/>
              <a:gd name="T5" fmla="*/ 12180538 w 12174038"/>
              <a:gd name="T6" fmla="*/ 17694720 60000 65536"/>
              <a:gd name="T7" fmla="*/ 0 60000 65536"/>
              <a:gd name="T8" fmla="*/ 5898240 60000 65536"/>
              <a:gd name="T9" fmla="*/ 11796480 60000 65536"/>
              <a:gd name="T10" fmla="*/ 5898240 60000 65536"/>
              <a:gd name="T11" fmla="*/ 17694720 60000 65536"/>
              <a:gd name="T12" fmla="*/ 0 w 12174038"/>
              <a:gd name="T13" fmla="*/ 12174038 w 12174038"/>
            </a:gdLst>
            <a:ahLst/>
            <a:cxnLst>
              <a:cxn ang="T6">
                <a:pos x="T0" y="0"/>
              </a:cxn>
              <a:cxn ang="T7">
                <a:pos x="T1" y="0"/>
              </a:cxn>
              <a:cxn ang="T8">
                <a:pos x="T2" y="0"/>
              </a:cxn>
              <a:cxn ang="T9">
                <a:pos x="T3" y="0"/>
              </a:cxn>
              <a:cxn ang="T10">
                <a:pos x="T4" y="0"/>
              </a:cxn>
              <a:cxn ang="T11">
                <a:pos x="T5" y="0"/>
              </a:cxn>
            </a:cxnLst>
            <a:rect l="T12" t="0" r="T13" b="0"/>
            <a:pathLst>
              <a:path w="12174038">
                <a:moveTo>
                  <a:pt x="0" y="0"/>
                </a:moveTo>
                <a:lnTo>
                  <a:pt x="12174038" y="1"/>
                </a:lnTo>
              </a:path>
            </a:pathLst>
          </a:custGeom>
          <a:noFill/>
          <a:ln w="25402"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22860" tIns="22860" rIns="22860" bIns="22860"/>
          <a:lstStyle/>
          <a:p>
            <a:endParaRPr lang="zh-CN" altLang="en-US"/>
          </a:p>
        </p:txBody>
      </p:sp>
      <p:sp>
        <p:nvSpPr>
          <p:cNvPr id="5" name="The standard VPRM model">
            <a:extLst>
              <a:ext uri="{FF2B5EF4-FFF2-40B4-BE49-F238E27FC236}">
                <a16:creationId xmlns:a16="http://schemas.microsoft.com/office/drawing/2014/main" id="{A8976927-A652-CFA5-407F-00F7AC42208C}"/>
              </a:ext>
            </a:extLst>
          </p:cNvPr>
          <p:cNvSpPr txBox="1">
            <a:spLocks noChangeArrowheads="1"/>
          </p:cNvSpPr>
          <p:nvPr/>
        </p:nvSpPr>
        <p:spPr bwMode="auto">
          <a:xfrm>
            <a:off x="0" y="0"/>
            <a:ext cx="8255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SzPct val="100000"/>
              <a:buFont typeface="Arial" panose="020B0604020202020204" pitchFamily="34" charset="0"/>
              <a:buChar char="•"/>
              <a:defRPr sz="2800">
                <a:solidFill>
                  <a:srgbClr val="000000"/>
                </a:solidFill>
                <a:latin typeface="Aptos" panose="020B000402020202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Aptos" panose="020B000402020202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Aptos" panose="020B000402020202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Aptos" panose="020B000402020202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Aptos" panose="020B00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9pPr>
          </a:lstStyle>
          <a:p>
            <a:pPr eaLnBrk="1" hangingPunct="1">
              <a:spcBef>
                <a:spcPct val="0"/>
              </a:spcBef>
              <a:buSzTx/>
              <a:buFontTx/>
              <a:buNone/>
            </a:pPr>
            <a:r>
              <a:rPr lang="en-US" altLang="en-US" sz="2400" dirty="0">
                <a:solidFill>
                  <a:srgbClr val="3972A0"/>
                </a:solidFill>
                <a:latin typeface="Corporate E Bold"/>
                <a:ea typeface="Corporate E Bold"/>
                <a:cs typeface="Corporate E Bold"/>
              </a:rPr>
              <a:t>Vegetation Photosynthesis and Respiration Model</a:t>
            </a:r>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7C062F1E-B746-9F58-8AA4-5B53EF03BAC0}"/>
                  </a:ext>
                </a:extLst>
              </p:cNvPr>
              <p:cNvSpPr txBox="1"/>
              <p:nvPr/>
            </p:nvSpPr>
            <p:spPr>
              <a:xfrm>
                <a:off x="167683" y="1010917"/>
                <a:ext cx="6606330" cy="1174489"/>
              </a:xfrm>
              <a:prstGeom prst="rect">
                <a:avLst/>
              </a:prstGeom>
              <a:solidFill>
                <a:schemeClr val="bg1"/>
              </a:solidFill>
            </p:spPr>
            <p:txBody>
              <a:bodyPr wrap="square">
                <a:spAutoFit/>
              </a:bodyPr>
              <a:lstStyle/>
              <a:p>
                <a:r>
                  <a:rPr lang="es-ES" sz="2000" b="1" dirty="0">
                    <a:latin typeface="Cambria Math" panose="02040503050406030204" pitchFamily="18" charset="0"/>
                  </a:rPr>
                  <a:t>Default (</a:t>
                </a:r>
                <a:r>
                  <a:rPr lang="es-ES" sz="2000" b="1" dirty="0" err="1">
                    <a:latin typeface="Cambria Math" panose="02040503050406030204" pitchFamily="18" charset="0"/>
                  </a:rPr>
                  <a:t>Mahadevan</a:t>
                </a:r>
                <a:r>
                  <a:rPr lang="es-ES" sz="2000" b="1" dirty="0">
                    <a:latin typeface="Cambria Math" panose="02040503050406030204" pitchFamily="18" charset="0"/>
                  </a:rPr>
                  <a:t> et al., 2008, </a:t>
                </a:r>
                <a:r>
                  <a:rPr lang="es-ES" sz="2000" b="1" dirty="0" err="1">
                    <a:latin typeface="Cambria Math" panose="02040503050406030204" pitchFamily="18" charset="0"/>
                  </a:rPr>
                  <a:t>Kountouris</a:t>
                </a:r>
                <a:r>
                  <a:rPr lang="es-ES" sz="2000" b="1" dirty="0">
                    <a:latin typeface="Cambria Math" panose="02040503050406030204" pitchFamily="18" charset="0"/>
                  </a:rPr>
                  <a:t> et al., 2018)</a:t>
                </a:r>
              </a:p>
              <a:p>
                <a14:m>
                  <m:oMath xmlns:m="http://schemas.openxmlformats.org/officeDocument/2006/math">
                    <m:r>
                      <a:rPr lang="es-ES" sz="1700" b="0" i="1" smtClean="0">
                        <a:latin typeface="Cambria Math" panose="02040503050406030204" pitchFamily="18" charset="0"/>
                      </a:rPr>
                      <m:t>𝐺𝐸𝐸</m:t>
                    </m:r>
                    <m:r>
                      <a:rPr lang="es-ES" sz="1700" b="0" i="1" smtClean="0">
                        <a:latin typeface="Cambria Math" panose="02040503050406030204" pitchFamily="18" charset="0"/>
                      </a:rPr>
                      <m:t>= </m:t>
                    </m:r>
                    <m:r>
                      <m:rPr>
                        <m:sty m:val="p"/>
                      </m:rPr>
                      <a:rPr lang="el-GR" sz="1700" b="0" i="1" smtClean="0">
                        <a:solidFill>
                          <a:srgbClr val="FF0000"/>
                        </a:solidFill>
                        <a:latin typeface="Cambria Math" panose="02040503050406030204" pitchFamily="18" charset="0"/>
                      </a:rPr>
                      <m:t>λ</m:t>
                    </m:r>
                    <m:sSub>
                      <m:sSubPr>
                        <m:ctrlPr>
                          <a:rPr lang="es-ES" sz="1700" b="0" i="1" smtClean="0">
                            <a:latin typeface="Cambria Math" panose="02040503050406030204" pitchFamily="18" charset="0"/>
                          </a:rPr>
                        </m:ctrlPr>
                      </m:sSubPr>
                      <m:e>
                        <m:r>
                          <a:rPr lang="es-ES" sz="1700" b="0" i="1" smtClean="0">
                            <a:latin typeface="Cambria Math" panose="02040503050406030204" pitchFamily="18" charset="0"/>
                            <a:ea typeface="Cambria Math" panose="02040503050406030204" pitchFamily="18" charset="0"/>
                          </a:rPr>
                          <m:t>∗</m:t>
                        </m:r>
                        <m:r>
                          <a:rPr lang="es-ES" sz="1700" b="0" i="1" smtClean="0">
                            <a:latin typeface="Cambria Math" panose="02040503050406030204" pitchFamily="18" charset="0"/>
                          </a:rPr>
                          <m:t>𝑇</m:t>
                        </m:r>
                      </m:e>
                      <m:sub>
                        <m:r>
                          <a:rPr lang="es-ES" sz="1700" b="0" i="1" smtClean="0">
                            <a:latin typeface="Cambria Math" panose="02040503050406030204" pitchFamily="18" charset="0"/>
                          </a:rPr>
                          <m:t>𝑠𝑐𝑎𝑙𝑒</m:t>
                        </m:r>
                      </m:sub>
                    </m:sSub>
                    <m:r>
                      <a:rPr lang="es-ES" sz="1700" b="0" i="1" smtClean="0">
                        <a:latin typeface="Cambria Math" panose="02040503050406030204" pitchFamily="18" charset="0"/>
                      </a:rPr>
                      <m:t>∗</m:t>
                    </m:r>
                    <m:sSub>
                      <m:sSubPr>
                        <m:ctrlPr>
                          <a:rPr lang="es-ES" sz="1700" b="0" i="1" smtClean="0">
                            <a:latin typeface="Cambria Math" panose="02040503050406030204" pitchFamily="18" charset="0"/>
                          </a:rPr>
                        </m:ctrlPr>
                      </m:sSubPr>
                      <m:e>
                        <m:r>
                          <a:rPr lang="es-ES" sz="1700" b="0" i="1" smtClean="0">
                            <a:latin typeface="Cambria Math" panose="02040503050406030204" pitchFamily="18" charset="0"/>
                          </a:rPr>
                          <m:t>𝑃</m:t>
                        </m:r>
                      </m:e>
                      <m:sub>
                        <m:r>
                          <a:rPr lang="es-ES" sz="1700" b="0" i="1" smtClean="0">
                            <a:latin typeface="Cambria Math" panose="02040503050406030204" pitchFamily="18" charset="0"/>
                          </a:rPr>
                          <m:t>𝑠𝑐𝑎𝑙𝑒</m:t>
                        </m:r>
                      </m:sub>
                    </m:sSub>
                    <m:r>
                      <a:rPr lang="es-ES" sz="1700" b="0" i="0" smtClean="0">
                        <a:latin typeface="Cambria Math" panose="02040503050406030204" pitchFamily="18" charset="0"/>
                      </a:rPr>
                      <m:t>∗</m:t>
                    </m:r>
                  </m:oMath>
                </a14:m>
                <a:r>
                  <a:rPr lang="es-ES" sz="1700" b="0" dirty="0"/>
                  <a:t> </a:t>
                </a:r>
                <a14:m>
                  <m:oMath xmlns:m="http://schemas.openxmlformats.org/officeDocument/2006/math">
                    <m:sSub>
                      <m:sSubPr>
                        <m:ctrlPr>
                          <a:rPr lang="es-ES" sz="1700" b="0" i="1" smtClean="0">
                            <a:latin typeface="Cambria Math" panose="02040503050406030204" pitchFamily="18" charset="0"/>
                          </a:rPr>
                        </m:ctrlPr>
                      </m:sSubPr>
                      <m:e>
                        <m:r>
                          <a:rPr lang="es-ES" sz="1700" b="0" i="1" smtClean="0">
                            <a:latin typeface="Cambria Math" panose="02040503050406030204" pitchFamily="18" charset="0"/>
                          </a:rPr>
                          <m:t>𝑊</m:t>
                        </m:r>
                      </m:e>
                      <m:sub>
                        <m:r>
                          <a:rPr lang="es-ES" sz="1700" b="0" i="1" smtClean="0">
                            <a:latin typeface="Cambria Math" panose="02040503050406030204" pitchFamily="18" charset="0"/>
                          </a:rPr>
                          <m:t>𝑠𝑐𝑎𝑙𝑒</m:t>
                        </m:r>
                      </m:sub>
                    </m:sSub>
                    <m:r>
                      <a:rPr lang="es-ES" sz="1700" b="0" i="1" smtClean="0">
                        <a:latin typeface="Cambria Math" panose="02040503050406030204" pitchFamily="18" charset="0"/>
                      </a:rPr>
                      <m:t>∗</m:t>
                    </m:r>
                    <m:f>
                      <m:fPr>
                        <m:ctrlPr>
                          <a:rPr lang="es-ES" sz="1700" b="0" i="1" smtClean="0">
                            <a:latin typeface="Cambria Math" panose="02040503050406030204" pitchFamily="18" charset="0"/>
                          </a:rPr>
                        </m:ctrlPr>
                      </m:fPr>
                      <m:num>
                        <m:r>
                          <a:rPr lang="es-ES" sz="1700" b="0" i="1" smtClean="0">
                            <a:latin typeface="Cambria Math" panose="02040503050406030204" pitchFamily="18" charset="0"/>
                          </a:rPr>
                          <m:t>1</m:t>
                        </m:r>
                      </m:num>
                      <m:den>
                        <m:r>
                          <a:rPr lang="es-ES" sz="1700" b="0" i="1" smtClean="0">
                            <a:latin typeface="Cambria Math" panose="02040503050406030204" pitchFamily="18" charset="0"/>
                          </a:rPr>
                          <m:t>1+</m:t>
                        </m:r>
                        <m:f>
                          <m:fPr>
                            <m:ctrlPr>
                              <a:rPr lang="es-ES" sz="1700" b="0" i="1" smtClean="0">
                                <a:latin typeface="Cambria Math" panose="02040503050406030204" pitchFamily="18" charset="0"/>
                              </a:rPr>
                            </m:ctrlPr>
                          </m:fPr>
                          <m:num>
                            <m:r>
                              <a:rPr lang="es-ES" sz="1700" b="0" i="1" smtClean="0">
                                <a:latin typeface="Cambria Math" panose="02040503050406030204" pitchFamily="18" charset="0"/>
                              </a:rPr>
                              <m:t>𝑆𝑊</m:t>
                            </m:r>
                          </m:num>
                          <m:den>
                            <m:sSub>
                              <m:sSubPr>
                                <m:ctrlPr>
                                  <a:rPr lang="es-ES" sz="1700" b="0" i="1" smtClean="0">
                                    <a:solidFill>
                                      <a:srgbClr val="FF0000"/>
                                    </a:solidFill>
                                    <a:latin typeface="Cambria Math" panose="02040503050406030204" pitchFamily="18" charset="0"/>
                                  </a:rPr>
                                </m:ctrlPr>
                              </m:sSubPr>
                              <m:e>
                                <m:r>
                                  <a:rPr lang="es-ES" sz="1700" b="0" i="1" smtClean="0">
                                    <a:solidFill>
                                      <a:srgbClr val="FF0000"/>
                                    </a:solidFill>
                                    <a:latin typeface="Cambria Math" panose="02040503050406030204" pitchFamily="18" charset="0"/>
                                  </a:rPr>
                                  <m:t>𝑆𝑊</m:t>
                                </m:r>
                              </m:e>
                              <m:sub>
                                <m:r>
                                  <a:rPr lang="es-ES" sz="1700" b="0" i="1" smtClean="0">
                                    <a:solidFill>
                                      <a:srgbClr val="FF0000"/>
                                    </a:solidFill>
                                    <a:latin typeface="Cambria Math" panose="02040503050406030204" pitchFamily="18" charset="0"/>
                                  </a:rPr>
                                  <m:t>0</m:t>
                                </m:r>
                              </m:sub>
                            </m:sSub>
                          </m:den>
                        </m:f>
                      </m:den>
                    </m:f>
                    <m:r>
                      <a:rPr lang="es-ES" sz="1700" b="0" i="1" smtClean="0">
                        <a:latin typeface="Cambria Math" panose="02040503050406030204" pitchFamily="18" charset="0"/>
                      </a:rPr>
                      <m:t>∗</m:t>
                    </m:r>
                    <m:r>
                      <a:rPr lang="es-ES" sz="1700" b="0" i="1" smtClean="0">
                        <a:latin typeface="Cambria Math" panose="02040503050406030204" pitchFamily="18" charset="0"/>
                      </a:rPr>
                      <m:t>𝑆𝑊</m:t>
                    </m:r>
                    <m:r>
                      <a:rPr lang="es-ES" sz="1700" b="0" i="1" smtClean="0">
                        <a:latin typeface="Cambria Math" panose="02040503050406030204" pitchFamily="18" charset="0"/>
                      </a:rPr>
                      <m:t>∗</m:t>
                    </m:r>
                    <m:r>
                      <a:rPr lang="es-ES" sz="1700" b="0" i="1" smtClean="0">
                        <a:latin typeface="Cambria Math" panose="02040503050406030204" pitchFamily="18" charset="0"/>
                      </a:rPr>
                      <m:t>𝐸𝑉𝐼</m:t>
                    </m:r>
                  </m:oMath>
                </a14:m>
                <a:r>
                  <a:rPr lang="es-ES" sz="1700" b="0" dirty="0"/>
                  <a:t>  </a:t>
                </a:r>
              </a:p>
              <a:p>
                <a:pPr/>
                <a14:m>
                  <m:oMathPara xmlns:m="http://schemas.openxmlformats.org/officeDocument/2006/math">
                    <m:oMathParaPr>
                      <m:jc m:val="left"/>
                    </m:oMathParaPr>
                    <m:oMath xmlns:m="http://schemas.openxmlformats.org/officeDocument/2006/math">
                      <m:r>
                        <a:rPr lang="es-ES" sz="1700" i="1" smtClean="0">
                          <a:latin typeface="Cambria Math" panose="02040503050406030204" pitchFamily="18" charset="0"/>
                        </a:rPr>
                        <m:t>𝑅𝑒𝑐𝑜</m:t>
                      </m:r>
                      <m:r>
                        <a:rPr lang="es-ES" sz="1700" i="1" smtClean="0">
                          <a:latin typeface="Cambria Math" panose="02040503050406030204" pitchFamily="18" charset="0"/>
                        </a:rPr>
                        <m:t>=</m:t>
                      </m:r>
                      <m:d>
                        <m:dPr>
                          <m:ctrlPr>
                            <a:rPr lang="es-ES" sz="1700" i="1">
                              <a:latin typeface="Cambria Math" panose="02040503050406030204" pitchFamily="18" charset="0"/>
                            </a:rPr>
                          </m:ctrlPr>
                        </m:dPr>
                        <m:e>
                          <m:r>
                            <a:rPr lang="es-ES" sz="1700" i="1" smtClean="0">
                              <a:solidFill>
                                <a:srgbClr val="FF0000"/>
                              </a:solidFill>
                              <a:latin typeface="Cambria Math" panose="02040503050406030204" pitchFamily="18" charset="0"/>
                              <a:ea typeface="Cambria Math" panose="02040503050406030204" pitchFamily="18" charset="0"/>
                            </a:rPr>
                            <m:t>𝛽</m:t>
                          </m:r>
                          <m:r>
                            <a:rPr lang="es-ES" sz="1700" i="1">
                              <a:latin typeface="Cambria Math" panose="02040503050406030204" pitchFamily="18" charset="0"/>
                            </a:rPr>
                            <m:t>+</m:t>
                          </m:r>
                          <m:r>
                            <a:rPr lang="es-ES" sz="1700" i="1" smtClean="0">
                              <a:solidFill>
                                <a:srgbClr val="FF0000"/>
                              </a:solidFill>
                              <a:latin typeface="Cambria Math" panose="02040503050406030204" pitchFamily="18" charset="0"/>
                              <a:ea typeface="Cambria Math" panose="02040503050406030204" pitchFamily="18" charset="0"/>
                            </a:rPr>
                            <m:t>𝛼</m:t>
                          </m:r>
                          <m:r>
                            <a:rPr lang="es-ES" sz="1700" i="1">
                              <a:latin typeface="Cambria Math" panose="02040503050406030204" pitchFamily="18" charset="0"/>
                            </a:rPr>
                            <m:t>∗</m:t>
                          </m:r>
                          <m:sSub>
                            <m:sSubPr>
                              <m:ctrlPr>
                                <a:rPr lang="es-ES" sz="1700" i="1">
                                  <a:latin typeface="Cambria Math" panose="02040503050406030204" pitchFamily="18" charset="0"/>
                                </a:rPr>
                              </m:ctrlPr>
                            </m:sSubPr>
                            <m:e>
                              <m:r>
                                <a:rPr lang="es-ES" sz="1700" i="1">
                                  <a:latin typeface="Cambria Math" panose="02040503050406030204" pitchFamily="18" charset="0"/>
                                </a:rPr>
                                <m:t>𝑇</m:t>
                              </m:r>
                            </m:e>
                            <m:sub>
                              <m:r>
                                <a:rPr lang="es-ES" sz="1700" i="1">
                                  <a:latin typeface="Cambria Math" panose="02040503050406030204" pitchFamily="18" charset="0"/>
                                </a:rPr>
                                <m:t>𝑎𝑖𝑟</m:t>
                              </m:r>
                            </m:sub>
                          </m:sSub>
                        </m:e>
                      </m:d>
                    </m:oMath>
                  </m:oMathPara>
                </a14:m>
                <a:endParaRPr lang="es-ES" sz="1700" b="0" dirty="0"/>
              </a:p>
            </p:txBody>
          </p:sp>
        </mc:Choice>
        <mc:Fallback xmlns="">
          <p:sp>
            <p:nvSpPr>
              <p:cNvPr id="2" name="CuadroTexto 1">
                <a:extLst>
                  <a:ext uri="{FF2B5EF4-FFF2-40B4-BE49-F238E27FC236}">
                    <a16:creationId xmlns:a16="http://schemas.microsoft.com/office/drawing/2014/main" id="{7C062F1E-B746-9F58-8AA4-5B53EF03BAC0}"/>
                  </a:ext>
                </a:extLst>
              </p:cNvPr>
              <p:cNvSpPr txBox="1">
                <a:spLocks noRot="1" noChangeAspect="1" noMove="1" noResize="1" noEditPoints="1" noAdjustHandles="1" noChangeArrowheads="1" noChangeShapeType="1" noTextEdit="1"/>
              </p:cNvSpPr>
              <p:nvPr/>
            </p:nvSpPr>
            <p:spPr>
              <a:xfrm>
                <a:off x="167683" y="1010917"/>
                <a:ext cx="6606330" cy="1174489"/>
              </a:xfrm>
              <a:prstGeom prst="rect">
                <a:avLst/>
              </a:prstGeom>
              <a:blipFill>
                <a:blip r:embed="rId2"/>
                <a:stretch>
                  <a:fillRect l="-1016" t="-3125" b="-26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8D9A9B30-C929-BDD4-C202-FC3A8D1658DF}"/>
                  </a:ext>
                </a:extLst>
              </p:cNvPr>
              <p:cNvSpPr txBox="1"/>
              <p:nvPr/>
            </p:nvSpPr>
            <p:spPr>
              <a:xfrm>
                <a:off x="167684" y="2638237"/>
                <a:ext cx="11307534" cy="4333430"/>
              </a:xfrm>
              <a:prstGeom prst="rect">
                <a:avLst/>
              </a:prstGeom>
              <a:solidFill>
                <a:schemeClr val="bg1"/>
              </a:solidFill>
            </p:spPr>
            <p:txBody>
              <a:bodyPr wrap="square">
                <a:spAutoFit/>
              </a:bodyPr>
              <a:lstStyle/>
              <a:p>
                <a:r>
                  <a:rPr lang="es-ES" sz="2000" b="1" dirty="0">
                    <a:latin typeface="Cambria Math" panose="02040503050406030204" pitchFamily="18" charset="0"/>
                  </a:rPr>
                  <a:t>Modified (Segura-Barrero et al., 2025)</a:t>
                </a:r>
              </a:p>
              <a:p>
                <a14:m>
                  <m:oMath xmlns:m="http://schemas.openxmlformats.org/officeDocument/2006/math">
                    <m:r>
                      <a:rPr lang="es-ES" sz="1700" b="0" i="1" smtClean="0">
                        <a:latin typeface="Cambria Math" panose="02040503050406030204" pitchFamily="18" charset="0"/>
                      </a:rPr>
                      <m:t>𝐺𝐸𝐸</m:t>
                    </m:r>
                    <m:r>
                      <a:rPr lang="es-ES" sz="1700" b="0" i="1" smtClean="0">
                        <a:latin typeface="Cambria Math" panose="02040503050406030204" pitchFamily="18" charset="0"/>
                      </a:rPr>
                      <m:t>= </m:t>
                    </m:r>
                    <m:r>
                      <m:rPr>
                        <m:sty m:val="p"/>
                      </m:rPr>
                      <a:rPr lang="el-GR" sz="1700" b="0" i="1" smtClean="0">
                        <a:solidFill>
                          <a:srgbClr val="FF0000"/>
                        </a:solidFill>
                        <a:latin typeface="Cambria Math" panose="02040503050406030204" pitchFamily="18" charset="0"/>
                      </a:rPr>
                      <m:t>λ</m:t>
                    </m:r>
                    <m:r>
                      <a:rPr lang="es-ES" sz="1700" b="0" i="1" smtClean="0">
                        <a:latin typeface="Cambria Math" panose="02040503050406030204" pitchFamily="18" charset="0"/>
                      </a:rPr>
                      <m:t>∗</m:t>
                    </m:r>
                    <m:sSub>
                      <m:sSubPr>
                        <m:ctrlPr>
                          <a:rPr lang="es-ES" sz="1700" b="0" i="1" smtClean="0">
                            <a:latin typeface="Cambria Math" panose="02040503050406030204" pitchFamily="18" charset="0"/>
                          </a:rPr>
                        </m:ctrlPr>
                      </m:sSubPr>
                      <m:e>
                        <m:sSub>
                          <m:sSubPr>
                            <m:ctrlPr>
                              <a:rPr lang="es-ES" sz="1700" b="0" i="1" smtClean="0">
                                <a:solidFill>
                                  <a:srgbClr val="00B050"/>
                                </a:solidFill>
                                <a:latin typeface="Cambria Math" panose="02040503050406030204" pitchFamily="18" charset="0"/>
                              </a:rPr>
                            </m:ctrlPr>
                          </m:sSubPr>
                          <m:e>
                            <m:r>
                              <a:rPr lang="es-ES" sz="1700" b="0" i="1" smtClean="0">
                                <a:solidFill>
                                  <a:srgbClr val="00B050"/>
                                </a:solidFill>
                                <a:latin typeface="Cambria Math" panose="02040503050406030204" pitchFamily="18" charset="0"/>
                              </a:rPr>
                              <m:t>𝑆𝑀</m:t>
                            </m:r>
                          </m:e>
                          <m:sub>
                            <m:r>
                              <a:rPr lang="es-ES" sz="1700" b="0" i="1" smtClean="0">
                                <a:solidFill>
                                  <a:srgbClr val="00B050"/>
                                </a:solidFill>
                                <a:latin typeface="Cambria Math" panose="02040503050406030204" pitchFamily="18" charset="0"/>
                              </a:rPr>
                              <m:t>𝑠𝑐𝑎𝑙𝑒</m:t>
                            </m:r>
                          </m:sub>
                        </m:sSub>
                        <m:r>
                          <a:rPr lang="es-ES" sz="1700" b="0" i="1" smtClean="0">
                            <a:latin typeface="Cambria Math" panose="02040503050406030204" pitchFamily="18" charset="0"/>
                            <a:ea typeface="Cambria Math" panose="02040503050406030204" pitchFamily="18" charset="0"/>
                          </a:rPr>
                          <m:t>∗</m:t>
                        </m:r>
                        <m:r>
                          <a:rPr lang="es-ES" sz="1700" b="0" i="1" smtClean="0">
                            <a:latin typeface="Cambria Math" panose="02040503050406030204" pitchFamily="18" charset="0"/>
                          </a:rPr>
                          <m:t>𝑇</m:t>
                        </m:r>
                      </m:e>
                      <m:sub>
                        <m:r>
                          <a:rPr lang="es-ES" sz="1700" b="0" i="1" smtClean="0">
                            <a:latin typeface="Cambria Math" panose="02040503050406030204" pitchFamily="18" charset="0"/>
                          </a:rPr>
                          <m:t>𝑠𝑐𝑎𝑙𝑒</m:t>
                        </m:r>
                      </m:sub>
                    </m:sSub>
                    <m:r>
                      <a:rPr lang="es-ES" sz="1700" b="0" i="1" smtClean="0">
                        <a:latin typeface="Cambria Math" panose="02040503050406030204" pitchFamily="18" charset="0"/>
                      </a:rPr>
                      <m:t>∗</m:t>
                    </m:r>
                    <m:sSub>
                      <m:sSubPr>
                        <m:ctrlPr>
                          <a:rPr lang="es-ES" sz="1700" b="0" i="1" smtClean="0">
                            <a:latin typeface="Cambria Math" panose="02040503050406030204" pitchFamily="18" charset="0"/>
                          </a:rPr>
                        </m:ctrlPr>
                      </m:sSubPr>
                      <m:e>
                        <m:r>
                          <a:rPr lang="es-ES" sz="1700" b="0" i="1" smtClean="0">
                            <a:latin typeface="Cambria Math" panose="02040503050406030204" pitchFamily="18" charset="0"/>
                          </a:rPr>
                          <m:t>𝑃</m:t>
                        </m:r>
                      </m:e>
                      <m:sub>
                        <m:r>
                          <a:rPr lang="es-ES" sz="1700" b="0" i="1" smtClean="0">
                            <a:latin typeface="Cambria Math" panose="02040503050406030204" pitchFamily="18" charset="0"/>
                          </a:rPr>
                          <m:t>𝑠𝑐𝑎𝑙𝑒</m:t>
                        </m:r>
                      </m:sub>
                    </m:sSub>
                    <m:r>
                      <a:rPr lang="es-ES" sz="1700" b="0" i="0" smtClean="0">
                        <a:latin typeface="Cambria Math" panose="02040503050406030204" pitchFamily="18" charset="0"/>
                      </a:rPr>
                      <m:t>∗</m:t>
                    </m:r>
                  </m:oMath>
                </a14:m>
                <a:r>
                  <a:rPr lang="es-ES" sz="1700" b="0" dirty="0"/>
                  <a:t> </a:t>
                </a:r>
                <a14:m>
                  <m:oMath xmlns:m="http://schemas.openxmlformats.org/officeDocument/2006/math">
                    <m:sSub>
                      <m:sSubPr>
                        <m:ctrlPr>
                          <a:rPr lang="es-ES" sz="1700" b="0" i="1" smtClean="0">
                            <a:latin typeface="Cambria Math" panose="02040503050406030204" pitchFamily="18" charset="0"/>
                          </a:rPr>
                        </m:ctrlPr>
                      </m:sSubPr>
                      <m:e>
                        <m:r>
                          <a:rPr lang="es-ES" sz="1700" b="0" i="1" smtClean="0">
                            <a:latin typeface="Cambria Math" panose="02040503050406030204" pitchFamily="18" charset="0"/>
                          </a:rPr>
                          <m:t>𝑊</m:t>
                        </m:r>
                      </m:e>
                      <m:sub>
                        <m:r>
                          <a:rPr lang="es-ES" sz="1700" b="0" i="1" smtClean="0">
                            <a:latin typeface="Cambria Math" panose="02040503050406030204" pitchFamily="18" charset="0"/>
                          </a:rPr>
                          <m:t>𝑠𝑐𝑎𝑙𝑒</m:t>
                        </m:r>
                      </m:sub>
                    </m:sSub>
                    <m:r>
                      <a:rPr lang="es-ES" sz="1700" b="0" i="1" smtClean="0">
                        <a:latin typeface="Cambria Math" panose="02040503050406030204" pitchFamily="18" charset="0"/>
                      </a:rPr>
                      <m:t>∗</m:t>
                    </m:r>
                    <m:f>
                      <m:fPr>
                        <m:ctrlPr>
                          <a:rPr lang="es-ES" sz="1700" b="0" i="1" smtClean="0">
                            <a:latin typeface="Cambria Math" panose="02040503050406030204" pitchFamily="18" charset="0"/>
                          </a:rPr>
                        </m:ctrlPr>
                      </m:fPr>
                      <m:num>
                        <m:r>
                          <a:rPr lang="es-ES" sz="1700" b="0" i="1" smtClean="0">
                            <a:latin typeface="Cambria Math" panose="02040503050406030204" pitchFamily="18" charset="0"/>
                          </a:rPr>
                          <m:t>1</m:t>
                        </m:r>
                      </m:num>
                      <m:den>
                        <m:r>
                          <a:rPr lang="es-ES" sz="1700" b="0" i="1" smtClean="0">
                            <a:latin typeface="Cambria Math" panose="02040503050406030204" pitchFamily="18" charset="0"/>
                          </a:rPr>
                          <m:t>1+</m:t>
                        </m:r>
                        <m:f>
                          <m:fPr>
                            <m:ctrlPr>
                              <a:rPr lang="es-ES" sz="1700" b="0" i="1" smtClean="0">
                                <a:latin typeface="Cambria Math" panose="02040503050406030204" pitchFamily="18" charset="0"/>
                              </a:rPr>
                            </m:ctrlPr>
                          </m:fPr>
                          <m:num>
                            <m:r>
                              <a:rPr lang="es-ES" sz="1700" b="0" i="1" smtClean="0">
                                <a:latin typeface="Cambria Math" panose="02040503050406030204" pitchFamily="18" charset="0"/>
                              </a:rPr>
                              <m:t>𝑆𝑊</m:t>
                            </m:r>
                          </m:num>
                          <m:den>
                            <m:sSub>
                              <m:sSubPr>
                                <m:ctrlPr>
                                  <a:rPr lang="es-ES" sz="1700" b="0" i="1" smtClean="0">
                                    <a:solidFill>
                                      <a:srgbClr val="FF0000"/>
                                    </a:solidFill>
                                    <a:latin typeface="Cambria Math" panose="02040503050406030204" pitchFamily="18" charset="0"/>
                                  </a:rPr>
                                </m:ctrlPr>
                              </m:sSubPr>
                              <m:e>
                                <m:r>
                                  <a:rPr lang="es-ES" sz="1700" b="0" i="1" smtClean="0">
                                    <a:solidFill>
                                      <a:srgbClr val="FF0000"/>
                                    </a:solidFill>
                                    <a:latin typeface="Cambria Math" panose="02040503050406030204" pitchFamily="18" charset="0"/>
                                  </a:rPr>
                                  <m:t>𝑆𝑊</m:t>
                                </m:r>
                              </m:e>
                              <m:sub>
                                <m:r>
                                  <a:rPr lang="es-ES" sz="1700" b="0" i="1" smtClean="0">
                                    <a:solidFill>
                                      <a:srgbClr val="FF0000"/>
                                    </a:solidFill>
                                    <a:latin typeface="Cambria Math" panose="02040503050406030204" pitchFamily="18" charset="0"/>
                                  </a:rPr>
                                  <m:t>0</m:t>
                                </m:r>
                              </m:sub>
                            </m:sSub>
                          </m:den>
                        </m:f>
                      </m:den>
                    </m:f>
                    <m:r>
                      <a:rPr lang="es-ES" sz="1700" b="0" i="1" smtClean="0">
                        <a:latin typeface="Cambria Math" panose="02040503050406030204" pitchFamily="18" charset="0"/>
                      </a:rPr>
                      <m:t>∗</m:t>
                    </m:r>
                    <m:r>
                      <a:rPr lang="es-ES" sz="1700" b="0" i="1" smtClean="0">
                        <a:latin typeface="Cambria Math" panose="02040503050406030204" pitchFamily="18" charset="0"/>
                      </a:rPr>
                      <m:t>𝑆𝑊</m:t>
                    </m:r>
                    <m:r>
                      <a:rPr lang="es-ES" sz="1700" b="0" i="1" smtClean="0">
                        <a:latin typeface="Cambria Math" panose="02040503050406030204" pitchFamily="18" charset="0"/>
                      </a:rPr>
                      <m:t>∗</m:t>
                    </m:r>
                    <m:r>
                      <a:rPr lang="es-ES" sz="1700" b="0" i="1" smtClean="0">
                        <a:latin typeface="Cambria Math" panose="02040503050406030204" pitchFamily="18" charset="0"/>
                      </a:rPr>
                      <m:t>𝐸𝑉𝐼</m:t>
                    </m:r>
                  </m:oMath>
                </a14:m>
                <a:endParaRPr lang="es-ES" sz="1700" b="0" dirty="0"/>
              </a:p>
              <a:p>
                <a:pPr/>
                <a14:m>
                  <m:oMathPara xmlns:m="http://schemas.openxmlformats.org/officeDocument/2006/math">
                    <m:oMathParaPr>
                      <m:jc m:val="left"/>
                    </m:oMathParaPr>
                    <m:oMath xmlns:m="http://schemas.openxmlformats.org/officeDocument/2006/math">
                      <m:sSub>
                        <m:sSubPr>
                          <m:ctrlPr>
                            <a:rPr lang="es-ES" sz="1700" b="0" i="1" smtClean="0">
                              <a:solidFill>
                                <a:srgbClr val="00B050"/>
                              </a:solidFill>
                              <a:latin typeface="Cambria Math" panose="02040503050406030204" pitchFamily="18" charset="0"/>
                              <a:ea typeface="Cambria Math" panose="02040503050406030204" pitchFamily="18" charset="0"/>
                            </a:rPr>
                          </m:ctrlPr>
                        </m:sSubPr>
                        <m:e>
                          <m:r>
                            <a:rPr lang="es-ES" sz="1700" b="0" i="1" smtClean="0">
                              <a:solidFill>
                                <a:srgbClr val="00B050"/>
                              </a:solidFill>
                              <a:latin typeface="Cambria Math" panose="02040503050406030204" pitchFamily="18" charset="0"/>
                              <a:ea typeface="Cambria Math" panose="02040503050406030204" pitchFamily="18" charset="0"/>
                            </a:rPr>
                            <m:t>𝑆𝑀</m:t>
                          </m:r>
                        </m:e>
                        <m:sub>
                          <m:r>
                            <a:rPr lang="es-ES" sz="1700" b="0" i="1" smtClean="0">
                              <a:solidFill>
                                <a:srgbClr val="00B050"/>
                              </a:solidFill>
                              <a:latin typeface="Cambria Math" panose="02040503050406030204" pitchFamily="18" charset="0"/>
                              <a:ea typeface="Cambria Math" panose="02040503050406030204" pitchFamily="18" charset="0"/>
                            </a:rPr>
                            <m:t>𝑠𝑐𝑎𝑙𝑒</m:t>
                          </m:r>
                        </m:sub>
                      </m:sSub>
                      <m:r>
                        <a:rPr lang="es-ES" sz="1700" b="0" i="1" smtClean="0">
                          <a:latin typeface="Cambria Math" panose="02040503050406030204" pitchFamily="18" charset="0"/>
                          <a:ea typeface="Cambria Math" panose="02040503050406030204" pitchFamily="18" charset="0"/>
                        </a:rPr>
                        <m:t>= </m:t>
                      </m:r>
                      <m:d>
                        <m:dPr>
                          <m:begChr m:val="{"/>
                          <m:endChr m:val=""/>
                          <m:ctrlPr>
                            <a:rPr lang="es-ES" sz="1700" b="0" i="1" smtClean="0">
                              <a:latin typeface="Cambria Math" panose="02040503050406030204" pitchFamily="18" charset="0"/>
                              <a:ea typeface="Cambria Math" panose="02040503050406030204" pitchFamily="18" charset="0"/>
                            </a:rPr>
                          </m:ctrlPr>
                        </m:dPr>
                        <m:e>
                          <m:eqArr>
                            <m:eqArrPr>
                              <m:ctrlPr>
                                <a:rPr lang="es-ES" sz="1700" b="0" i="1" smtClean="0">
                                  <a:latin typeface="Cambria Math" panose="02040503050406030204" pitchFamily="18" charset="0"/>
                                  <a:ea typeface="Cambria Math" panose="02040503050406030204" pitchFamily="18" charset="0"/>
                                </a:rPr>
                              </m:ctrlPr>
                            </m:eqArrPr>
                            <m:e>
                              <m:r>
                                <a:rPr lang="es-ES" sz="1700" b="0" i="1" smtClean="0">
                                  <a:solidFill>
                                    <a:srgbClr val="FF0000"/>
                                  </a:solidFill>
                                  <a:latin typeface="Cambria Math" panose="02040503050406030204" pitchFamily="18" charset="0"/>
                                  <a:ea typeface="Cambria Math" panose="02040503050406030204" pitchFamily="18" charset="0"/>
                                </a:rPr>
                                <m:t>𝑞</m:t>
                              </m:r>
                              <m:r>
                                <a:rPr lang="es-ES" sz="1700" b="0" i="1" smtClean="0">
                                  <a:latin typeface="Cambria Math" panose="02040503050406030204" pitchFamily="18" charset="0"/>
                                  <a:ea typeface="Cambria Math" panose="02040503050406030204" pitchFamily="18" charset="0"/>
                                </a:rPr>
                                <m:t>∗</m:t>
                              </m:r>
                              <m:d>
                                <m:dPr>
                                  <m:ctrlPr>
                                    <a:rPr lang="es-ES" sz="1700" i="1">
                                      <a:latin typeface="Cambria Math" panose="02040503050406030204" pitchFamily="18" charset="0"/>
                                      <a:ea typeface="Cambria Math" panose="02040503050406030204" pitchFamily="18" charset="0"/>
                                    </a:rPr>
                                  </m:ctrlPr>
                                </m:dPr>
                                <m:e>
                                  <m:r>
                                    <a:rPr lang="es-ES" sz="1700" i="1">
                                      <a:latin typeface="Cambria Math" panose="02040503050406030204" pitchFamily="18" charset="0"/>
                                      <a:ea typeface="Cambria Math" panose="02040503050406030204" pitchFamily="18" charset="0"/>
                                    </a:rPr>
                                    <m:t>𝜃</m:t>
                                  </m:r>
                                  <m:r>
                                    <a:rPr lang="es-ES" sz="1700" i="1">
                                      <a:latin typeface="Cambria Math" panose="02040503050406030204" pitchFamily="18" charset="0"/>
                                      <a:ea typeface="Cambria Math" panose="02040503050406030204" pitchFamily="18" charset="0"/>
                                    </a:rPr>
                                    <m:t>−</m:t>
                                  </m:r>
                                  <m:sSup>
                                    <m:sSupPr>
                                      <m:ctrlPr>
                                        <a:rPr lang="es-ES" sz="1700" i="1">
                                          <a:solidFill>
                                            <a:srgbClr val="FF0000"/>
                                          </a:solidFill>
                                          <a:latin typeface="Cambria Math" panose="02040503050406030204" pitchFamily="18" charset="0"/>
                                          <a:ea typeface="Cambria Math" panose="02040503050406030204" pitchFamily="18" charset="0"/>
                                        </a:rPr>
                                      </m:ctrlPr>
                                    </m:sSupPr>
                                    <m:e>
                                      <m:r>
                                        <a:rPr lang="es-ES" sz="1700" i="1">
                                          <a:solidFill>
                                            <a:srgbClr val="FF0000"/>
                                          </a:solidFill>
                                          <a:latin typeface="Cambria Math" panose="02040503050406030204" pitchFamily="18" charset="0"/>
                                          <a:ea typeface="Cambria Math" panose="02040503050406030204" pitchFamily="18" charset="0"/>
                                        </a:rPr>
                                        <m:t>𝜃</m:t>
                                      </m:r>
                                    </m:e>
                                    <m:sup>
                                      <m:r>
                                        <a:rPr lang="es-ES" sz="1700" i="1">
                                          <a:solidFill>
                                            <a:srgbClr val="FF0000"/>
                                          </a:solidFill>
                                          <a:latin typeface="Cambria Math" panose="02040503050406030204" pitchFamily="18" charset="0"/>
                                          <a:ea typeface="Cambria Math" panose="02040503050406030204" pitchFamily="18" charset="0"/>
                                        </a:rPr>
                                        <m:t>∗</m:t>
                                      </m:r>
                                    </m:sup>
                                  </m:sSup>
                                </m:e>
                              </m:d>
                              <m:r>
                                <a:rPr lang="es-ES" sz="1700" b="0" i="1" smtClean="0">
                                  <a:latin typeface="Cambria Math" panose="02040503050406030204" pitchFamily="18" charset="0"/>
                                  <a:ea typeface="Cambria Math" panose="02040503050406030204" pitchFamily="18" charset="0"/>
                                </a:rPr>
                                <m:t>+1    </m:t>
                              </m:r>
                              <m:r>
                                <a:rPr lang="es-ES" sz="1700" b="0" i="1" smtClean="0">
                                  <a:latin typeface="Cambria Math" panose="02040503050406030204" pitchFamily="18" charset="0"/>
                                  <a:ea typeface="Cambria Math" panose="02040503050406030204" pitchFamily="18" charset="0"/>
                                </a:rPr>
                                <m:t>𝑖𝑓</m:t>
                              </m:r>
                              <m:r>
                                <a:rPr lang="es-ES" sz="1700" b="0" i="1" smtClean="0">
                                  <a:latin typeface="Cambria Math" panose="02040503050406030204" pitchFamily="18" charset="0"/>
                                  <a:ea typeface="Cambria Math" panose="02040503050406030204" pitchFamily="18" charset="0"/>
                                </a:rPr>
                                <m:t> </m:t>
                              </m:r>
                              <m:r>
                                <a:rPr lang="es-ES" sz="1700" b="0" i="1" smtClean="0">
                                  <a:latin typeface="Cambria Math" panose="02040503050406030204" pitchFamily="18" charset="0"/>
                                  <a:ea typeface="Cambria Math" panose="02040503050406030204" pitchFamily="18" charset="0"/>
                                </a:rPr>
                                <m:t>𝜃</m:t>
                              </m:r>
                              <m:r>
                                <a:rPr lang="es-ES" sz="1700" b="0" i="1" smtClean="0">
                                  <a:latin typeface="Cambria Math" panose="02040503050406030204" pitchFamily="18" charset="0"/>
                                  <a:ea typeface="Cambria Math" panose="02040503050406030204" pitchFamily="18" charset="0"/>
                                </a:rPr>
                                <m:t>≤</m:t>
                              </m:r>
                              <m:sSup>
                                <m:sSupPr>
                                  <m:ctrlPr>
                                    <a:rPr lang="es-ES" sz="1700" b="0" i="1" smtClean="0">
                                      <a:solidFill>
                                        <a:srgbClr val="FF0000"/>
                                      </a:solidFill>
                                      <a:latin typeface="Cambria Math" panose="02040503050406030204" pitchFamily="18" charset="0"/>
                                      <a:ea typeface="Cambria Math" panose="02040503050406030204" pitchFamily="18" charset="0"/>
                                    </a:rPr>
                                  </m:ctrlPr>
                                </m:sSupPr>
                                <m:e>
                                  <m:r>
                                    <a:rPr lang="es-ES" sz="1700" b="0" i="1" smtClean="0">
                                      <a:solidFill>
                                        <a:srgbClr val="FF0000"/>
                                      </a:solidFill>
                                      <a:latin typeface="Cambria Math" panose="02040503050406030204" pitchFamily="18" charset="0"/>
                                      <a:ea typeface="Cambria Math" panose="02040503050406030204" pitchFamily="18" charset="0"/>
                                    </a:rPr>
                                    <m:t>𝜃</m:t>
                                  </m:r>
                                </m:e>
                                <m:sup>
                                  <m:r>
                                    <a:rPr lang="es-ES" sz="1700" b="0" i="1" smtClean="0">
                                      <a:solidFill>
                                        <a:srgbClr val="FF0000"/>
                                      </a:solidFill>
                                      <a:latin typeface="Cambria Math" panose="02040503050406030204" pitchFamily="18" charset="0"/>
                                      <a:ea typeface="Cambria Math" panose="02040503050406030204" pitchFamily="18" charset="0"/>
                                    </a:rPr>
                                    <m:t>∗</m:t>
                                  </m:r>
                                </m:sup>
                              </m:sSup>
                            </m:e>
                            <m:e>
                              <m:r>
                                <a:rPr lang="es-ES" sz="1700" b="0" i="1" smtClean="0">
                                  <a:latin typeface="Cambria Math" panose="02040503050406030204" pitchFamily="18" charset="0"/>
                                  <a:ea typeface="Cambria Math" panose="02040503050406030204" pitchFamily="18" charset="0"/>
                                </a:rPr>
                                <m:t>1                                  </m:t>
                              </m:r>
                              <m:r>
                                <a:rPr lang="es-ES" sz="1700" b="0" i="1" smtClean="0">
                                  <a:latin typeface="Cambria Math" panose="02040503050406030204" pitchFamily="18" charset="0"/>
                                  <a:ea typeface="Cambria Math" panose="02040503050406030204" pitchFamily="18" charset="0"/>
                                </a:rPr>
                                <m:t>𝑖𝑓</m:t>
                              </m:r>
                              <m:r>
                                <a:rPr lang="es-ES" sz="1700" b="0" i="1" smtClean="0">
                                  <a:latin typeface="Cambria Math" panose="02040503050406030204" pitchFamily="18" charset="0"/>
                                  <a:ea typeface="Cambria Math" panose="02040503050406030204" pitchFamily="18" charset="0"/>
                                </a:rPr>
                                <m:t>𝜃</m:t>
                              </m:r>
                              <m:r>
                                <a:rPr lang="es-ES" sz="1700" b="0" i="1" smtClean="0">
                                  <a:latin typeface="Cambria Math" panose="02040503050406030204" pitchFamily="18" charset="0"/>
                                  <a:ea typeface="Cambria Math" panose="02040503050406030204" pitchFamily="18" charset="0"/>
                                </a:rPr>
                                <m:t>&gt;</m:t>
                              </m:r>
                              <m:sSup>
                                <m:sSupPr>
                                  <m:ctrlPr>
                                    <a:rPr lang="es-ES" sz="1700" b="0" i="1" smtClean="0">
                                      <a:solidFill>
                                        <a:srgbClr val="FF0000"/>
                                      </a:solidFill>
                                      <a:latin typeface="Cambria Math" panose="02040503050406030204" pitchFamily="18" charset="0"/>
                                      <a:ea typeface="Cambria Math" panose="02040503050406030204" pitchFamily="18" charset="0"/>
                                    </a:rPr>
                                  </m:ctrlPr>
                                </m:sSupPr>
                                <m:e>
                                  <m:r>
                                    <a:rPr lang="es-ES" sz="1700" b="0" i="1" smtClean="0">
                                      <a:solidFill>
                                        <a:srgbClr val="FF0000"/>
                                      </a:solidFill>
                                      <a:latin typeface="Cambria Math" panose="02040503050406030204" pitchFamily="18" charset="0"/>
                                      <a:ea typeface="Cambria Math" panose="02040503050406030204" pitchFamily="18" charset="0"/>
                                    </a:rPr>
                                    <m:t>𝜃</m:t>
                                  </m:r>
                                </m:e>
                                <m:sup>
                                  <m:r>
                                    <a:rPr lang="es-ES" sz="1700" b="0" i="1" smtClean="0">
                                      <a:solidFill>
                                        <a:srgbClr val="FF0000"/>
                                      </a:solidFill>
                                      <a:latin typeface="Cambria Math" panose="02040503050406030204" pitchFamily="18" charset="0"/>
                                      <a:ea typeface="Cambria Math" panose="02040503050406030204" pitchFamily="18" charset="0"/>
                                    </a:rPr>
                                    <m:t>∗</m:t>
                                  </m:r>
                                </m:sup>
                              </m:sSup>
                            </m:e>
                          </m:eqArr>
                        </m:e>
                      </m:d>
                    </m:oMath>
                  </m:oMathPara>
                </a14:m>
                <a:endParaRPr lang="es-ES" sz="1700" b="0" i="1" dirty="0">
                  <a:solidFill>
                    <a:srgbClr val="FF0000"/>
                  </a:solidFill>
                  <a:latin typeface="Cambria Math" panose="02040503050406030204" pitchFamily="18" charset="0"/>
                  <a:ea typeface="Cambria Math" panose="02040503050406030204" pitchFamily="18" charset="0"/>
                </a:endParaRPr>
              </a:p>
              <a:p>
                <a:endParaRPr lang="es-ES" sz="17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s-ES" sz="1600" b="0" i="1" smtClean="0">
                          <a:latin typeface="Cambria Math" panose="02040503050406030204" pitchFamily="18" charset="0"/>
                        </a:rPr>
                        <m:t>𝑅𝑒𝑐𝑜</m:t>
                      </m:r>
                      <m:r>
                        <a:rPr lang="es-ES" sz="1600" b="0" i="1" smtClean="0">
                          <a:latin typeface="Cambria Math" panose="02040503050406030204" pitchFamily="18" charset="0"/>
                        </a:rPr>
                        <m:t>=</m:t>
                      </m:r>
                      <m:d>
                        <m:dPr>
                          <m:ctrlPr>
                            <a:rPr lang="es-ES" sz="1600" b="0" i="1" smtClean="0">
                              <a:latin typeface="Cambria Math" panose="02040503050406030204" pitchFamily="18" charset="0"/>
                            </a:rPr>
                          </m:ctrlPr>
                        </m:dPr>
                        <m:e>
                          <m:sSub>
                            <m:sSubPr>
                              <m:ctrlPr>
                                <a:rPr lang="es-ES" sz="1600" b="0" i="1" smtClean="0">
                                  <a:solidFill>
                                    <a:srgbClr val="FF0000"/>
                                  </a:solidFill>
                                  <a:latin typeface="Cambria Math" panose="02040503050406030204" pitchFamily="18" charset="0"/>
                                </a:rPr>
                              </m:ctrlPr>
                            </m:sSubPr>
                            <m:e>
                              <m:r>
                                <a:rPr lang="es-ES" sz="1600" b="0" i="1" smtClean="0">
                                  <a:solidFill>
                                    <a:srgbClr val="FF0000"/>
                                  </a:solidFill>
                                  <a:latin typeface="Cambria Math" panose="02040503050406030204" pitchFamily="18" charset="0"/>
                                </a:rPr>
                                <m:t>𝑅</m:t>
                              </m:r>
                            </m:e>
                            <m:sub>
                              <m:r>
                                <a:rPr lang="es-ES" sz="1600" b="0" i="1" smtClean="0">
                                  <a:solidFill>
                                    <a:srgbClr val="FF0000"/>
                                  </a:solidFill>
                                  <a:latin typeface="Cambria Math" panose="02040503050406030204" pitchFamily="18" charset="0"/>
                                </a:rPr>
                                <m:t>0</m:t>
                              </m:r>
                            </m:sub>
                          </m:sSub>
                          <m:r>
                            <a:rPr lang="es-ES" sz="1600" b="0" i="1" smtClean="0">
                              <a:latin typeface="Cambria Math" panose="02040503050406030204" pitchFamily="18" charset="0"/>
                            </a:rPr>
                            <m:t>+</m:t>
                          </m:r>
                          <m:sSub>
                            <m:sSubPr>
                              <m:ctrlPr>
                                <a:rPr lang="es-ES" sz="1600" b="0" i="1" smtClean="0">
                                  <a:solidFill>
                                    <a:srgbClr val="FF0000"/>
                                  </a:solidFill>
                                  <a:latin typeface="Cambria Math" panose="02040503050406030204" pitchFamily="18" charset="0"/>
                                </a:rPr>
                              </m:ctrlPr>
                            </m:sSubPr>
                            <m:e>
                              <m:r>
                                <a:rPr lang="es-ES" sz="1600" b="0" i="1" smtClean="0">
                                  <a:solidFill>
                                    <a:srgbClr val="FF0000"/>
                                  </a:solidFill>
                                  <a:latin typeface="Cambria Math" panose="02040503050406030204" pitchFamily="18" charset="0"/>
                                </a:rPr>
                                <m:t>𝑘</m:t>
                              </m:r>
                            </m:e>
                            <m:sub>
                              <m:r>
                                <a:rPr lang="es-ES" sz="1600" b="0" i="1" smtClean="0">
                                  <a:solidFill>
                                    <a:srgbClr val="FF0000"/>
                                  </a:solidFill>
                                  <a:latin typeface="Cambria Math" panose="02040503050406030204" pitchFamily="18" charset="0"/>
                                </a:rPr>
                                <m:t>2</m:t>
                              </m:r>
                            </m:sub>
                          </m:sSub>
                          <m:r>
                            <a:rPr lang="es-ES" sz="1600" b="0" i="1" smtClean="0">
                              <a:latin typeface="Cambria Math" panose="02040503050406030204" pitchFamily="18" charset="0"/>
                            </a:rPr>
                            <m:t>∗</m:t>
                          </m:r>
                          <m:r>
                            <a:rPr lang="es-ES" sz="1600" b="0" i="1" smtClean="0">
                              <a:latin typeface="Cambria Math" panose="02040503050406030204" pitchFamily="18" charset="0"/>
                            </a:rPr>
                            <m:t>𝐺𝐸𝐸</m:t>
                          </m:r>
                        </m:e>
                      </m:d>
                      <m:r>
                        <a:rPr lang="es-ES" sz="1600" b="0" i="1" smtClean="0">
                          <a:latin typeface="Cambria Math" panose="02040503050406030204" pitchFamily="18" charset="0"/>
                        </a:rPr>
                        <m:t>∗</m:t>
                      </m:r>
                      <m:r>
                        <m:rPr>
                          <m:sty m:val="p"/>
                        </m:rPr>
                        <a:rPr lang="es-ES" sz="1600" b="0" i="0" smtClean="0">
                          <a:latin typeface="Cambria Math" panose="02040503050406030204" pitchFamily="18" charset="0"/>
                        </a:rPr>
                        <m:t>tanh</m:t>
                      </m:r>
                      <m:r>
                        <a:rPr lang="es-ES" sz="1600" b="0" i="1" smtClean="0">
                          <a:latin typeface="Cambria Math" panose="02040503050406030204" pitchFamily="18" charset="0"/>
                        </a:rPr>
                        <m:t>⁡(2</m:t>
                      </m:r>
                      <m:r>
                        <a:rPr lang="es-ES" sz="1600" b="0" i="1" smtClean="0">
                          <a:latin typeface="Cambria Math" panose="02040503050406030204" pitchFamily="18" charset="0"/>
                          <a:ea typeface="Cambria Math" panose="02040503050406030204" pitchFamily="18" charset="0"/>
                        </a:rPr>
                        <m:t>𝜋</m:t>
                      </m:r>
                      <m:r>
                        <a:rPr lang="es-ES" sz="1600" b="0" i="1" smtClean="0">
                          <a:latin typeface="Cambria Math" panose="02040503050406030204" pitchFamily="18" charset="0"/>
                        </a:rPr>
                        <m:t>∗</m:t>
                      </m:r>
                      <m:sSub>
                        <m:sSubPr>
                          <m:ctrlPr>
                            <a:rPr lang="es-ES" sz="1600" b="0" i="1" smtClean="0">
                              <a:solidFill>
                                <a:srgbClr val="FF0000"/>
                              </a:solidFill>
                              <a:latin typeface="Cambria Math" panose="02040503050406030204" pitchFamily="18" charset="0"/>
                            </a:rPr>
                          </m:ctrlPr>
                        </m:sSubPr>
                        <m:e>
                          <m:r>
                            <a:rPr lang="es-ES" sz="1600" b="0" i="1" smtClean="0">
                              <a:solidFill>
                                <a:srgbClr val="FF0000"/>
                              </a:solidFill>
                              <a:latin typeface="Cambria Math" panose="02040503050406030204" pitchFamily="18" charset="0"/>
                            </a:rPr>
                            <m:t>𝑘</m:t>
                          </m:r>
                        </m:e>
                        <m:sub>
                          <m:r>
                            <a:rPr lang="es-ES" sz="1600" b="0" i="1" smtClean="0">
                              <a:solidFill>
                                <a:srgbClr val="FF0000"/>
                              </a:solidFill>
                              <a:latin typeface="Cambria Math" panose="02040503050406030204" pitchFamily="18" charset="0"/>
                            </a:rPr>
                            <m:t>1</m:t>
                          </m:r>
                        </m:sub>
                      </m:sSub>
                      <m:r>
                        <a:rPr lang="es-ES" sz="1600" b="0" i="1" smtClean="0">
                          <a:latin typeface="Cambria Math" panose="02040503050406030204" pitchFamily="18" charset="0"/>
                        </a:rPr>
                        <m:t>∗</m:t>
                      </m:r>
                      <m:r>
                        <a:rPr lang="es-ES" sz="1600" i="1">
                          <a:latin typeface="Cambria Math" panose="02040503050406030204" pitchFamily="18" charset="0"/>
                          <a:ea typeface="Cambria Math" panose="02040503050406030204" pitchFamily="18" charset="0"/>
                        </a:rPr>
                        <m:t>𝜃</m:t>
                      </m:r>
                      <m:r>
                        <a:rPr lang="es-ES" sz="1600" b="0" i="1" smtClean="0">
                          <a:latin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m:t>
                      </m:r>
                      <m:func>
                        <m:funcPr>
                          <m:ctrlPr>
                            <a:rPr lang="es-ES" sz="1600" b="0" i="1" smtClean="0">
                              <a:solidFill>
                                <a:srgbClr val="FF0000"/>
                              </a:solidFill>
                              <a:latin typeface="Cambria Math" panose="02040503050406030204" pitchFamily="18" charset="0"/>
                              <a:ea typeface="Cambria Math" panose="02040503050406030204" pitchFamily="18" charset="0"/>
                            </a:rPr>
                          </m:ctrlPr>
                        </m:funcPr>
                        <m:fName>
                          <m:r>
                            <m:rPr>
                              <m:sty m:val="p"/>
                            </m:rPr>
                            <a:rPr lang="es-ES" sz="1600" b="0" i="0" smtClean="0">
                              <a:solidFill>
                                <a:schemeClr val="tx1"/>
                              </a:solidFill>
                              <a:latin typeface="Cambria Math" panose="02040503050406030204" pitchFamily="18" charset="0"/>
                              <a:ea typeface="Cambria Math" panose="02040503050406030204" pitchFamily="18" charset="0"/>
                            </a:rPr>
                            <m:t>arctanh</m:t>
                          </m:r>
                        </m:fName>
                        <m:e>
                          <m:r>
                            <a:rPr lang="es-ES" sz="1600" b="0" i="1" smtClean="0">
                              <a:solidFill>
                                <a:schemeClr val="tx1"/>
                              </a:solidFill>
                              <a:latin typeface="Cambria Math" panose="02040503050406030204" pitchFamily="18" charset="0"/>
                              <a:ea typeface="Cambria Math" panose="02040503050406030204" pitchFamily="18" charset="0"/>
                            </a:rPr>
                            <m:t>(</m:t>
                          </m:r>
                          <m:r>
                            <a:rPr lang="es-ES" sz="1600" b="0" i="1" smtClean="0">
                              <a:solidFill>
                                <a:srgbClr val="FF0000"/>
                              </a:solidFill>
                              <a:latin typeface="Cambria Math" panose="02040503050406030204" pitchFamily="18" charset="0"/>
                              <a:ea typeface="Cambria Math" panose="02040503050406030204" pitchFamily="18" charset="0"/>
                            </a:rPr>
                            <m:t>𝛾</m:t>
                          </m:r>
                        </m:e>
                      </m:func>
                      <m:r>
                        <a:rPr lang="es-ES" sz="1600" b="0" i="1" smtClean="0">
                          <a:solidFill>
                            <a:schemeClr val="tx1"/>
                          </a:solidFill>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rPr>
                        <m:t>∗</m:t>
                      </m:r>
                      <m:r>
                        <a:rPr lang="es-ES" sz="1600" b="0" i="1" smtClean="0">
                          <a:latin typeface="Cambria Math" panose="02040503050406030204" pitchFamily="18" charset="0"/>
                        </a:rPr>
                        <m:t>𝑒𝑥𝑝</m:t>
                      </m:r>
                      <m:d>
                        <m:dPr>
                          <m:ctrlPr>
                            <a:rPr lang="es-ES" sz="1600" b="0" i="1" smtClean="0">
                              <a:latin typeface="Cambria Math" panose="02040503050406030204" pitchFamily="18" charset="0"/>
                            </a:rPr>
                          </m:ctrlPr>
                        </m:dPr>
                        <m:e>
                          <m:sSub>
                            <m:sSubPr>
                              <m:ctrlPr>
                                <a:rPr lang="es-ES" sz="1600" b="0" i="1" smtClean="0">
                                  <a:solidFill>
                                    <a:srgbClr val="FF0000"/>
                                  </a:solidFill>
                                  <a:latin typeface="Cambria Math" panose="02040503050406030204" pitchFamily="18" charset="0"/>
                                </a:rPr>
                              </m:ctrlPr>
                            </m:sSubPr>
                            <m:e>
                              <m:r>
                                <a:rPr lang="es-ES" sz="1600" b="0" i="1" smtClean="0">
                                  <a:solidFill>
                                    <a:srgbClr val="FF0000"/>
                                  </a:solidFill>
                                  <a:latin typeface="Cambria Math" panose="02040503050406030204" pitchFamily="18" charset="0"/>
                                </a:rPr>
                                <m:t>𝐸</m:t>
                              </m:r>
                            </m:e>
                            <m:sub>
                              <m:r>
                                <a:rPr lang="es-ES" sz="1600" b="0" i="1" smtClean="0">
                                  <a:solidFill>
                                    <a:srgbClr val="FF0000"/>
                                  </a:solidFill>
                                  <a:latin typeface="Cambria Math" panose="02040503050406030204" pitchFamily="18" charset="0"/>
                                </a:rPr>
                                <m:t>0</m:t>
                              </m:r>
                            </m:sub>
                          </m:sSub>
                          <m:r>
                            <a:rPr lang="es-ES" sz="1600" b="0" i="1" smtClean="0">
                              <a:latin typeface="Cambria Math" panose="02040503050406030204" pitchFamily="18" charset="0"/>
                            </a:rPr>
                            <m:t>∗</m:t>
                          </m:r>
                          <m:d>
                            <m:dPr>
                              <m:ctrlPr>
                                <a:rPr lang="es-ES" sz="1600" b="0" i="1" smtClean="0">
                                  <a:latin typeface="Cambria Math" panose="02040503050406030204" pitchFamily="18" charset="0"/>
                                </a:rPr>
                              </m:ctrlPr>
                            </m:dPr>
                            <m:e>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1</m:t>
                                  </m:r>
                                </m:num>
                                <m:den>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𝑇</m:t>
                                      </m:r>
                                    </m:e>
                                    <m:sub>
                                      <m:r>
                                        <a:rPr lang="es-ES" sz="1600" b="0" i="1" smtClean="0">
                                          <a:latin typeface="Cambria Math" panose="02040503050406030204" pitchFamily="18" charset="0"/>
                                        </a:rPr>
                                        <m:t>𝑟𝑒𝑓</m:t>
                                      </m:r>
                                    </m:sub>
                                  </m:sSub>
                                  <m:r>
                                    <a:rPr lang="es-ES" sz="1600" b="0" i="1" smtClean="0">
                                      <a:latin typeface="Cambria Math" panose="02040503050406030204" pitchFamily="18" charset="0"/>
                                    </a:rPr>
                                    <m:t>−</m:t>
                                  </m:r>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𝑇</m:t>
                                      </m:r>
                                    </m:e>
                                    <m:sub>
                                      <m:r>
                                        <a:rPr lang="es-ES" sz="1600" b="0" i="1" smtClean="0">
                                          <a:latin typeface="Cambria Math" panose="02040503050406030204" pitchFamily="18" charset="0"/>
                                        </a:rPr>
                                        <m:t>0</m:t>
                                      </m:r>
                                    </m:sub>
                                  </m:sSub>
                                </m:den>
                              </m:f>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1</m:t>
                                  </m:r>
                                </m:num>
                                <m:den>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𝑇</m:t>
                                      </m:r>
                                    </m:e>
                                    <m:sub>
                                      <m:r>
                                        <a:rPr lang="es-ES" sz="1600" b="0" i="1" smtClean="0">
                                          <a:latin typeface="Cambria Math" panose="02040503050406030204" pitchFamily="18" charset="0"/>
                                        </a:rPr>
                                        <m:t>𝑎𝑖𝑟</m:t>
                                      </m:r>
                                    </m:sub>
                                  </m:sSub>
                                  <m:r>
                                    <a:rPr lang="es-ES" sz="1600" b="0" i="1" smtClean="0">
                                      <a:latin typeface="Cambria Math" panose="02040503050406030204" pitchFamily="18" charset="0"/>
                                    </a:rPr>
                                    <m:t>−</m:t>
                                  </m:r>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𝑇</m:t>
                                      </m:r>
                                    </m:e>
                                    <m:sub>
                                      <m:r>
                                        <a:rPr lang="es-ES" sz="1600" b="0" i="1" smtClean="0">
                                          <a:latin typeface="Cambria Math" panose="02040503050406030204" pitchFamily="18" charset="0"/>
                                        </a:rPr>
                                        <m:t>0</m:t>
                                      </m:r>
                                    </m:sub>
                                  </m:sSub>
                                </m:den>
                              </m:f>
                            </m:e>
                          </m:d>
                        </m:e>
                      </m:d>
                    </m:oMath>
                  </m:oMathPara>
                </a14:m>
                <a:endParaRPr lang="en-GB" sz="1600" dirty="0"/>
              </a:p>
              <a:p>
                <a:endParaRPr lang="en-GB" dirty="0"/>
              </a:p>
              <a:p>
                <a:endParaRPr lang="en-GB" dirty="0"/>
              </a:p>
              <a:p>
                <a:r>
                  <a:rPr lang="en-GB" dirty="0"/>
                  <a:t>To the 8 plant functional types from the default VPRM (evergreen forests, deciduous forests, mixed forests, shrublands, savannas, croplands, grasslands, other non-vegetated land), 2 new plant-functional types are added (rice paddies and wetlands), and evergreen forests are separated into evergreen needleleaf and evergreen broadleaf forests. </a:t>
                </a:r>
              </a:p>
              <a:p>
                <a:endParaRPr lang="es-ES" b="0" dirty="0"/>
              </a:p>
            </p:txBody>
          </p:sp>
        </mc:Choice>
        <mc:Fallback xmlns="">
          <p:sp>
            <p:nvSpPr>
              <p:cNvPr id="6" name="CuadroTexto 5">
                <a:extLst>
                  <a:ext uri="{FF2B5EF4-FFF2-40B4-BE49-F238E27FC236}">
                    <a16:creationId xmlns:a16="http://schemas.microsoft.com/office/drawing/2014/main" id="{8D9A9B30-C929-BDD4-C202-FC3A8D1658DF}"/>
                  </a:ext>
                </a:extLst>
              </p:cNvPr>
              <p:cNvSpPr txBox="1">
                <a:spLocks noRot="1" noChangeAspect="1" noMove="1" noResize="1" noEditPoints="1" noAdjustHandles="1" noChangeArrowheads="1" noChangeShapeType="1" noTextEdit="1"/>
              </p:cNvSpPr>
              <p:nvPr/>
            </p:nvSpPr>
            <p:spPr>
              <a:xfrm>
                <a:off x="167684" y="2638237"/>
                <a:ext cx="11307534" cy="4333430"/>
              </a:xfrm>
              <a:prstGeom prst="rect">
                <a:avLst/>
              </a:prstGeom>
              <a:blipFill>
                <a:blip r:embed="rId3"/>
                <a:stretch>
                  <a:fillRect l="-593" t="-8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4B02F165-3DDA-F4C1-C2A7-13861A33C7A7}"/>
                  </a:ext>
                </a:extLst>
              </p:cNvPr>
              <p:cNvSpPr txBox="1"/>
              <p:nvPr/>
            </p:nvSpPr>
            <p:spPr>
              <a:xfrm>
                <a:off x="7908052" y="730250"/>
                <a:ext cx="4200211" cy="3715569"/>
              </a:xfrm>
              <a:prstGeom prst="rect">
                <a:avLst/>
              </a:prstGeom>
              <a:noFill/>
            </p:spPr>
            <p:txBody>
              <a:bodyPr wrap="square" rtlCol="0">
                <a:spAutoFit/>
              </a:bodyPr>
              <a:lstStyle/>
              <a:p>
                <a14:m>
                  <m:oMath xmlns:m="http://schemas.openxmlformats.org/officeDocument/2006/math">
                    <m:r>
                      <a:rPr lang="es-ES" sz="1800" b="0" i="1" smtClean="0">
                        <a:latin typeface="Cambria Math" panose="02040503050406030204" pitchFamily="18" charset="0"/>
                      </a:rPr>
                      <m:t>𝐺𝐸𝐸</m:t>
                    </m:r>
                  </m:oMath>
                </a14:m>
                <a:r>
                  <a:rPr lang="en-GB" dirty="0"/>
                  <a:t> = Gross Ecosystem Exchange</a:t>
                </a:r>
              </a:p>
              <a:p>
                <a:r>
                  <a:rPr lang="en-GB" dirty="0"/>
                  <a:t> </a:t>
                </a:r>
                <a14:m>
                  <m:oMath xmlns:m="http://schemas.openxmlformats.org/officeDocument/2006/math">
                    <m:r>
                      <a:rPr lang="es-ES" sz="1800" i="1" smtClean="0">
                        <a:latin typeface="Cambria Math" panose="02040503050406030204" pitchFamily="18" charset="0"/>
                      </a:rPr>
                      <m:t>𝑅𝑒𝑐𝑜</m:t>
                    </m:r>
                  </m:oMath>
                </a14:m>
                <a:r>
                  <a:rPr lang="en-GB" dirty="0"/>
                  <a:t> = Ecosystem respiration</a:t>
                </a:r>
              </a:p>
              <a:p>
                <a14:m>
                  <m:oMath xmlns:m="http://schemas.openxmlformats.org/officeDocument/2006/math">
                    <m:r>
                      <a:rPr lang="es-ES" sz="1800" b="0" i="1" smtClean="0">
                        <a:latin typeface="Cambria Math" panose="02040503050406030204" pitchFamily="18" charset="0"/>
                      </a:rPr>
                      <m:t>𝐸𝑉𝐼</m:t>
                    </m:r>
                  </m:oMath>
                </a14:m>
                <a:r>
                  <a:rPr lang="en-GB" dirty="0"/>
                  <a:t> = Enhanced vegetation index</a:t>
                </a:r>
              </a:p>
              <a:p>
                <a14:m>
                  <m:oMath xmlns:m="http://schemas.openxmlformats.org/officeDocument/2006/math">
                    <m:sSub>
                      <m:sSubPr>
                        <m:ctrlPr>
                          <a:rPr lang="es-ES" sz="1800" b="0" i="1" smtClean="0">
                            <a:latin typeface="Cambria Math" panose="02040503050406030204" pitchFamily="18" charset="0"/>
                          </a:rPr>
                        </m:ctrlPr>
                      </m:sSubPr>
                      <m:e>
                        <m:r>
                          <a:rPr lang="es-ES" sz="1800" b="0" i="1" smtClean="0">
                            <a:latin typeface="Cambria Math" panose="02040503050406030204" pitchFamily="18" charset="0"/>
                          </a:rPr>
                          <m:t>𝑇</m:t>
                        </m:r>
                      </m:e>
                      <m:sub>
                        <m:r>
                          <a:rPr lang="es-ES" sz="1800" b="0" i="1" smtClean="0">
                            <a:latin typeface="Cambria Math" panose="02040503050406030204" pitchFamily="18" charset="0"/>
                          </a:rPr>
                          <m:t>𝑠𝑐𝑎𝑙𝑒</m:t>
                        </m:r>
                      </m:sub>
                    </m:sSub>
                  </m:oMath>
                </a14:m>
                <a:r>
                  <a:rPr lang="en-GB" dirty="0"/>
                  <a:t> = Temperature Scale factor</a:t>
                </a:r>
              </a:p>
              <a:p>
                <a14:m>
                  <m:oMath xmlns:m="http://schemas.openxmlformats.org/officeDocument/2006/math">
                    <m:sSub>
                      <m:sSubPr>
                        <m:ctrlPr>
                          <a:rPr lang="es-ES" sz="1800" b="0" i="1" smtClean="0">
                            <a:latin typeface="Cambria Math" panose="02040503050406030204" pitchFamily="18" charset="0"/>
                          </a:rPr>
                        </m:ctrlPr>
                      </m:sSubPr>
                      <m:e>
                        <m:r>
                          <a:rPr lang="es-ES" sz="1800" b="0" i="1" smtClean="0">
                            <a:latin typeface="Cambria Math" panose="02040503050406030204" pitchFamily="18" charset="0"/>
                          </a:rPr>
                          <m:t>𝑃</m:t>
                        </m:r>
                      </m:e>
                      <m:sub>
                        <m:r>
                          <a:rPr lang="es-ES" sz="1800" b="0" i="1" smtClean="0">
                            <a:latin typeface="Cambria Math" panose="02040503050406030204" pitchFamily="18" charset="0"/>
                          </a:rPr>
                          <m:t>𝑠𝑐𝑎𝑙𝑒</m:t>
                        </m:r>
                      </m:sub>
                    </m:sSub>
                  </m:oMath>
                </a14:m>
                <a:r>
                  <a:rPr lang="en-GB" dirty="0"/>
                  <a:t> = Phenology Scale factor</a:t>
                </a:r>
              </a:p>
              <a:p>
                <a14:m>
                  <m:oMath xmlns:m="http://schemas.openxmlformats.org/officeDocument/2006/math">
                    <m:sSub>
                      <m:sSubPr>
                        <m:ctrlPr>
                          <a:rPr lang="es-ES" sz="1800" b="0" i="1" smtClean="0">
                            <a:latin typeface="Cambria Math" panose="02040503050406030204" pitchFamily="18" charset="0"/>
                          </a:rPr>
                        </m:ctrlPr>
                      </m:sSubPr>
                      <m:e>
                        <m:r>
                          <a:rPr lang="es-ES" sz="1800" b="0" i="1" smtClean="0">
                            <a:latin typeface="Cambria Math" panose="02040503050406030204" pitchFamily="18" charset="0"/>
                          </a:rPr>
                          <m:t>𝑊</m:t>
                        </m:r>
                      </m:e>
                      <m:sub>
                        <m:r>
                          <a:rPr lang="es-ES" sz="1800" b="0" i="1" smtClean="0">
                            <a:latin typeface="Cambria Math" panose="02040503050406030204" pitchFamily="18" charset="0"/>
                          </a:rPr>
                          <m:t>𝑠𝑐𝑎𝑙𝑒</m:t>
                        </m:r>
                      </m:sub>
                    </m:sSub>
                  </m:oMath>
                </a14:m>
                <a:r>
                  <a:rPr lang="en-GB" dirty="0"/>
                  <a:t> = Water Scale factor</a:t>
                </a:r>
              </a:p>
              <a:p>
                <a14:m>
                  <m:oMath xmlns:m="http://schemas.openxmlformats.org/officeDocument/2006/math">
                    <m:r>
                      <a:rPr lang="es-ES" sz="1800" b="0" i="1" smtClean="0">
                        <a:latin typeface="Cambria Math" panose="02040503050406030204" pitchFamily="18" charset="0"/>
                      </a:rPr>
                      <m:t>𝑆𝑊</m:t>
                    </m:r>
                  </m:oMath>
                </a14:m>
                <a:r>
                  <a:rPr lang="en-GB" dirty="0"/>
                  <a:t> = Shortwave radiation</a:t>
                </a:r>
              </a:p>
              <a:p>
                <a14:m>
                  <m:oMath xmlns:m="http://schemas.openxmlformats.org/officeDocument/2006/math">
                    <m:sSub>
                      <m:sSubPr>
                        <m:ctrlPr>
                          <a:rPr lang="es-ES" sz="1800" i="1" smtClean="0">
                            <a:latin typeface="Cambria Math" panose="02040503050406030204" pitchFamily="18" charset="0"/>
                          </a:rPr>
                        </m:ctrlPr>
                      </m:sSubPr>
                      <m:e>
                        <m:r>
                          <a:rPr lang="es-ES" sz="1800" i="1">
                            <a:latin typeface="Cambria Math" panose="02040503050406030204" pitchFamily="18" charset="0"/>
                          </a:rPr>
                          <m:t>𝑇</m:t>
                        </m:r>
                      </m:e>
                      <m:sub>
                        <m:r>
                          <a:rPr lang="es-ES" sz="1800" i="1">
                            <a:latin typeface="Cambria Math" panose="02040503050406030204" pitchFamily="18" charset="0"/>
                          </a:rPr>
                          <m:t>𝑎𝑖𝑟</m:t>
                        </m:r>
                      </m:sub>
                    </m:sSub>
                  </m:oMath>
                </a14:m>
                <a:r>
                  <a:rPr lang="en-GB" dirty="0"/>
                  <a:t> = Air temperature</a:t>
                </a:r>
              </a:p>
              <a:p>
                <a14:m>
                  <m:oMath xmlns:m="http://schemas.openxmlformats.org/officeDocument/2006/math">
                    <m:sSub>
                      <m:sSubPr>
                        <m:ctrlPr>
                          <a:rPr lang="es-ES" sz="1800" b="0" i="1" smtClean="0">
                            <a:solidFill>
                              <a:schemeClr val="tx1"/>
                            </a:solidFill>
                            <a:latin typeface="Cambria Math" panose="02040503050406030204" pitchFamily="18" charset="0"/>
                          </a:rPr>
                        </m:ctrlPr>
                      </m:sSubPr>
                      <m:e>
                        <m:r>
                          <a:rPr lang="es-ES" sz="1800" b="0" i="1" smtClean="0">
                            <a:solidFill>
                              <a:schemeClr val="tx1"/>
                            </a:solidFill>
                            <a:latin typeface="Cambria Math" panose="02040503050406030204" pitchFamily="18" charset="0"/>
                          </a:rPr>
                          <m:t>𝑆𝑀</m:t>
                        </m:r>
                      </m:e>
                      <m:sub>
                        <m:r>
                          <a:rPr lang="es-ES" sz="1800" b="0" i="1" smtClean="0">
                            <a:solidFill>
                              <a:schemeClr val="tx1"/>
                            </a:solidFill>
                            <a:latin typeface="Cambria Math" panose="02040503050406030204" pitchFamily="18" charset="0"/>
                          </a:rPr>
                          <m:t>𝑠𝑐𝑎𝑙𝑒</m:t>
                        </m:r>
                      </m:sub>
                    </m:sSub>
                  </m:oMath>
                </a14:m>
                <a:r>
                  <a:rPr lang="en-GB" dirty="0"/>
                  <a:t> = Soil moisture Scale factor</a:t>
                </a:r>
              </a:p>
              <a:p>
                <a14:m>
                  <m:oMath xmlns:m="http://schemas.openxmlformats.org/officeDocument/2006/math">
                    <m:r>
                      <a:rPr lang="es-ES" sz="1800" i="1" smtClean="0">
                        <a:latin typeface="Cambria Math" panose="02040503050406030204" pitchFamily="18" charset="0"/>
                        <a:ea typeface="Cambria Math" panose="02040503050406030204" pitchFamily="18" charset="0"/>
                      </a:rPr>
                      <m:t>𝜃</m:t>
                    </m:r>
                  </m:oMath>
                </a14:m>
                <a:r>
                  <a:rPr lang="en-GB" dirty="0"/>
                  <a:t> = Normalized soil moisture </a:t>
                </a:r>
              </a:p>
              <a:p>
                <a14:m>
                  <m:oMath xmlns:m="http://schemas.openxmlformats.org/officeDocument/2006/math">
                    <m:sSub>
                      <m:sSubPr>
                        <m:ctrlPr>
                          <a:rPr lang="es-ES" sz="1800" b="0" i="1" smtClean="0">
                            <a:latin typeface="Cambria Math" panose="02040503050406030204" pitchFamily="18" charset="0"/>
                          </a:rPr>
                        </m:ctrlPr>
                      </m:sSubPr>
                      <m:e>
                        <m:r>
                          <a:rPr lang="es-ES" sz="1800" b="0" i="1" smtClean="0">
                            <a:latin typeface="Cambria Math" panose="02040503050406030204" pitchFamily="18" charset="0"/>
                          </a:rPr>
                          <m:t>𝑇</m:t>
                        </m:r>
                      </m:e>
                      <m:sub>
                        <m:r>
                          <a:rPr lang="es-ES" sz="1800" b="0" i="1" smtClean="0">
                            <a:latin typeface="Cambria Math" panose="02040503050406030204" pitchFamily="18" charset="0"/>
                          </a:rPr>
                          <m:t>𝑟𝑒𝑓</m:t>
                        </m:r>
                      </m:sub>
                    </m:sSub>
                  </m:oMath>
                </a14:m>
                <a:r>
                  <a:rPr lang="en-GB" dirty="0"/>
                  <a:t> = 288.15 K</a:t>
                </a:r>
              </a:p>
              <a:p>
                <a14:m>
                  <m:oMath xmlns:m="http://schemas.openxmlformats.org/officeDocument/2006/math">
                    <m:sSub>
                      <m:sSubPr>
                        <m:ctrlPr>
                          <a:rPr lang="es-ES" sz="1800" b="0" i="1" smtClean="0">
                            <a:latin typeface="Cambria Math" panose="02040503050406030204" pitchFamily="18" charset="0"/>
                          </a:rPr>
                        </m:ctrlPr>
                      </m:sSubPr>
                      <m:e>
                        <m:r>
                          <a:rPr lang="es-ES" sz="1800" b="0" i="1" smtClean="0">
                            <a:latin typeface="Cambria Math" panose="02040503050406030204" pitchFamily="18" charset="0"/>
                          </a:rPr>
                          <m:t>𝑇</m:t>
                        </m:r>
                      </m:e>
                      <m:sub>
                        <m:r>
                          <a:rPr lang="es-ES" sz="1800" b="0" i="1" smtClean="0">
                            <a:latin typeface="Cambria Math" panose="02040503050406030204" pitchFamily="18" charset="0"/>
                          </a:rPr>
                          <m:t>0</m:t>
                        </m:r>
                      </m:sub>
                    </m:sSub>
                  </m:oMath>
                </a14:m>
                <a:r>
                  <a:rPr lang="en-GB" dirty="0"/>
                  <a:t> = 227.13 K</a:t>
                </a:r>
              </a:p>
              <a:p>
                <a:endParaRPr lang="en-GB" dirty="0"/>
              </a:p>
            </p:txBody>
          </p:sp>
        </mc:Choice>
        <mc:Fallback xmlns="">
          <p:sp>
            <p:nvSpPr>
              <p:cNvPr id="8" name="CuadroTexto 7">
                <a:extLst>
                  <a:ext uri="{FF2B5EF4-FFF2-40B4-BE49-F238E27FC236}">
                    <a16:creationId xmlns:a16="http://schemas.microsoft.com/office/drawing/2014/main" id="{4B02F165-3DDA-F4C1-C2A7-13861A33C7A7}"/>
                  </a:ext>
                </a:extLst>
              </p:cNvPr>
              <p:cNvSpPr txBox="1">
                <a:spLocks noRot="1" noChangeAspect="1" noMove="1" noResize="1" noEditPoints="1" noAdjustHandles="1" noChangeArrowheads="1" noChangeShapeType="1" noTextEdit="1"/>
              </p:cNvSpPr>
              <p:nvPr/>
            </p:nvSpPr>
            <p:spPr>
              <a:xfrm>
                <a:off x="7908052" y="730250"/>
                <a:ext cx="4200211" cy="3715569"/>
              </a:xfrm>
              <a:prstGeom prst="rect">
                <a:avLst/>
              </a:prstGeom>
              <a:blipFill>
                <a:blip r:embed="rId4"/>
                <a:stretch>
                  <a:fillRect t="-985"/>
                </a:stretch>
              </a:blipFill>
            </p:spPr>
            <p:txBody>
              <a:bodyPr/>
              <a:lstStyle/>
              <a:p>
                <a:r>
                  <a:rPr lang="en-GB">
                    <a:noFill/>
                  </a:rPr>
                  <a:t> </a:t>
                </a:r>
              </a:p>
            </p:txBody>
          </p:sp>
        </mc:Fallback>
      </mc:AlternateContent>
    </p:spTree>
    <p:extLst>
      <p:ext uri="{BB962C8B-B14F-4D97-AF65-F5344CB8AC3E}">
        <p14:creationId xmlns:p14="http://schemas.microsoft.com/office/powerpoint/2010/main" val="4267301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A6E25-D9A4-DD7F-C4A8-F90B756FE8C6}"/>
            </a:ext>
          </a:extLst>
        </p:cNvPr>
        <p:cNvGrpSpPr/>
        <p:nvPr/>
      </p:nvGrpSpPr>
      <p:grpSpPr>
        <a:xfrm>
          <a:off x="0" y="0"/>
          <a:ext cx="0" cy="0"/>
          <a:chOff x="0" y="0"/>
          <a:chExt cx="0" cy="0"/>
        </a:xfrm>
      </p:grpSpPr>
      <p:sp>
        <p:nvSpPr>
          <p:cNvPr id="4" name="Line">
            <a:extLst>
              <a:ext uri="{FF2B5EF4-FFF2-40B4-BE49-F238E27FC236}">
                <a16:creationId xmlns:a16="http://schemas.microsoft.com/office/drawing/2014/main" id="{BD821114-EF4E-9B89-9CCD-D8D6990EF3DA}"/>
              </a:ext>
            </a:extLst>
          </p:cNvPr>
          <p:cNvSpPr>
            <a:spLocks/>
          </p:cNvSpPr>
          <p:nvPr/>
        </p:nvSpPr>
        <p:spPr bwMode="auto">
          <a:xfrm>
            <a:off x="38100" y="501650"/>
            <a:ext cx="12174538" cy="0"/>
          </a:xfrm>
          <a:custGeom>
            <a:avLst/>
            <a:gdLst>
              <a:gd name="T0" fmla="*/ 6090269 w 12174038"/>
              <a:gd name="T1" fmla="*/ 12180538 w 12174038"/>
              <a:gd name="T2" fmla="*/ 6090269 w 12174038"/>
              <a:gd name="T3" fmla="*/ 0 w 12174038"/>
              <a:gd name="T4" fmla="*/ 0 w 12174038"/>
              <a:gd name="T5" fmla="*/ 12180538 w 12174038"/>
              <a:gd name="T6" fmla="*/ 17694720 60000 65536"/>
              <a:gd name="T7" fmla="*/ 0 60000 65536"/>
              <a:gd name="T8" fmla="*/ 5898240 60000 65536"/>
              <a:gd name="T9" fmla="*/ 11796480 60000 65536"/>
              <a:gd name="T10" fmla="*/ 5898240 60000 65536"/>
              <a:gd name="T11" fmla="*/ 17694720 60000 65536"/>
              <a:gd name="T12" fmla="*/ 0 w 12174038"/>
              <a:gd name="T13" fmla="*/ 12174038 w 12174038"/>
            </a:gdLst>
            <a:ahLst/>
            <a:cxnLst>
              <a:cxn ang="T6">
                <a:pos x="T0" y="0"/>
              </a:cxn>
              <a:cxn ang="T7">
                <a:pos x="T1" y="0"/>
              </a:cxn>
              <a:cxn ang="T8">
                <a:pos x="T2" y="0"/>
              </a:cxn>
              <a:cxn ang="T9">
                <a:pos x="T3" y="0"/>
              </a:cxn>
              <a:cxn ang="T10">
                <a:pos x="T4" y="0"/>
              </a:cxn>
              <a:cxn ang="T11">
                <a:pos x="T5" y="0"/>
              </a:cxn>
            </a:cxnLst>
            <a:rect l="T12" t="0" r="T13" b="0"/>
            <a:pathLst>
              <a:path w="12174038">
                <a:moveTo>
                  <a:pt x="0" y="0"/>
                </a:moveTo>
                <a:lnTo>
                  <a:pt x="12174038" y="1"/>
                </a:lnTo>
              </a:path>
            </a:pathLst>
          </a:custGeom>
          <a:noFill/>
          <a:ln w="25402"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22860" tIns="22860" rIns="22860" bIns="22860"/>
          <a:lstStyle/>
          <a:p>
            <a:endParaRPr lang="zh-CN" altLang="en-US"/>
          </a:p>
        </p:txBody>
      </p:sp>
      <p:sp>
        <p:nvSpPr>
          <p:cNvPr id="5" name="The standard VPRM model">
            <a:extLst>
              <a:ext uri="{FF2B5EF4-FFF2-40B4-BE49-F238E27FC236}">
                <a16:creationId xmlns:a16="http://schemas.microsoft.com/office/drawing/2014/main" id="{5B1199BA-1AF4-341C-F63D-F9FF96093091}"/>
              </a:ext>
            </a:extLst>
          </p:cNvPr>
          <p:cNvSpPr txBox="1">
            <a:spLocks noChangeArrowheads="1"/>
          </p:cNvSpPr>
          <p:nvPr/>
        </p:nvSpPr>
        <p:spPr bwMode="auto">
          <a:xfrm>
            <a:off x="0" y="0"/>
            <a:ext cx="8255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SzPct val="100000"/>
              <a:buFont typeface="Arial" panose="020B0604020202020204" pitchFamily="34" charset="0"/>
              <a:buChar char="•"/>
              <a:defRPr sz="2800">
                <a:solidFill>
                  <a:srgbClr val="000000"/>
                </a:solidFill>
                <a:latin typeface="Aptos" panose="020B000402020202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Aptos" panose="020B000402020202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Aptos" panose="020B000402020202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Aptos" panose="020B000402020202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Aptos" panose="020B00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9pPr>
          </a:lstStyle>
          <a:p>
            <a:pPr eaLnBrk="1" hangingPunct="1">
              <a:spcBef>
                <a:spcPct val="0"/>
              </a:spcBef>
              <a:buSzTx/>
              <a:buFontTx/>
              <a:buNone/>
            </a:pPr>
            <a:r>
              <a:rPr lang="en-US" altLang="en-US" sz="2400" dirty="0">
                <a:solidFill>
                  <a:srgbClr val="3972A0"/>
                </a:solidFill>
                <a:latin typeface="Corporate E Bold"/>
                <a:ea typeface="Corporate E Bold"/>
                <a:cs typeface="Corporate E Bold"/>
              </a:rPr>
              <a:t>Vegetation Photosynthesis and Respiration Model</a:t>
            </a: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3D6530E1-F7F0-907A-E10F-1CA3BB096477}"/>
                  </a:ext>
                </a:extLst>
              </p:cNvPr>
              <p:cNvSpPr txBox="1"/>
              <p:nvPr/>
            </p:nvSpPr>
            <p:spPr>
              <a:xfrm>
                <a:off x="298312" y="1003301"/>
                <a:ext cx="11307534" cy="4132221"/>
              </a:xfrm>
              <a:prstGeom prst="rect">
                <a:avLst/>
              </a:prstGeom>
              <a:solidFill>
                <a:schemeClr val="bg1"/>
              </a:solidFill>
            </p:spPr>
            <p:txBody>
              <a:bodyPr wrap="square">
                <a:spAutoFit/>
              </a:bodyPr>
              <a:lstStyle/>
              <a:p>
                <a:r>
                  <a:rPr lang="en-GB" dirty="0"/>
                  <a:t>In the case of wetlands and rice paddies, ecosystem respiration is corrected using a function from Oikawa et al., (2017) to correct the effect of anaerobic respiration during periods of flooding. Instead of the water table depth, the land surface water index (LSWI) it is used as a proxy of land flooding.</a:t>
                </a:r>
              </a:p>
              <a:p>
                <a:endParaRPr lang="en-GB" dirty="0"/>
              </a:p>
              <a:p>
                <a:endParaRPr lang="en-GB" dirty="0"/>
              </a:p>
              <a:p>
                <a:pPr/>
                <a14:m>
                  <m:oMathPara xmlns:m="http://schemas.openxmlformats.org/officeDocument/2006/math">
                    <m:oMathParaPr>
                      <m:jc m:val="centerGroup"/>
                    </m:oMathParaPr>
                    <m:oMath xmlns:m="http://schemas.openxmlformats.org/officeDocument/2006/math">
                      <m:r>
                        <a:rPr lang="es-ES" sz="1800" b="0" i="1" smtClean="0">
                          <a:latin typeface="Cambria Math" panose="02040503050406030204" pitchFamily="18" charset="0"/>
                        </a:rPr>
                        <m:t>𝑅𝑒𝑐𝑜</m:t>
                      </m:r>
                      <m:r>
                        <a:rPr lang="es-ES" sz="1800" b="0" i="1" smtClean="0">
                          <a:latin typeface="Cambria Math" panose="02040503050406030204" pitchFamily="18" charset="0"/>
                        </a:rPr>
                        <m:t>=</m:t>
                      </m:r>
                      <m:d>
                        <m:dPr>
                          <m:ctrlPr>
                            <a:rPr lang="es-ES" sz="1800" b="0" i="1" smtClean="0">
                              <a:latin typeface="Cambria Math" panose="02040503050406030204" pitchFamily="18" charset="0"/>
                            </a:rPr>
                          </m:ctrlPr>
                        </m:dPr>
                        <m:e>
                          <m:sSub>
                            <m:sSubPr>
                              <m:ctrlPr>
                                <a:rPr lang="es-ES" sz="1800" b="0" i="1" smtClean="0">
                                  <a:solidFill>
                                    <a:srgbClr val="FF0000"/>
                                  </a:solidFill>
                                  <a:latin typeface="Cambria Math" panose="02040503050406030204" pitchFamily="18" charset="0"/>
                                </a:rPr>
                              </m:ctrlPr>
                            </m:sSubPr>
                            <m:e>
                              <m:r>
                                <a:rPr lang="es-ES" sz="1800" b="0" i="1" smtClean="0">
                                  <a:solidFill>
                                    <a:srgbClr val="FF0000"/>
                                  </a:solidFill>
                                  <a:latin typeface="Cambria Math" panose="02040503050406030204" pitchFamily="18" charset="0"/>
                                </a:rPr>
                                <m:t>𝑅</m:t>
                              </m:r>
                            </m:e>
                            <m:sub>
                              <m:r>
                                <a:rPr lang="es-ES" sz="1800" b="0" i="1" smtClean="0">
                                  <a:solidFill>
                                    <a:srgbClr val="FF0000"/>
                                  </a:solidFill>
                                  <a:latin typeface="Cambria Math" panose="02040503050406030204" pitchFamily="18" charset="0"/>
                                </a:rPr>
                                <m:t>0</m:t>
                              </m:r>
                            </m:sub>
                          </m:sSub>
                          <m:r>
                            <a:rPr lang="es-ES" sz="1800" b="0" i="1" smtClean="0">
                              <a:latin typeface="Cambria Math" panose="02040503050406030204" pitchFamily="18" charset="0"/>
                            </a:rPr>
                            <m:t>+</m:t>
                          </m:r>
                          <m:sSub>
                            <m:sSubPr>
                              <m:ctrlPr>
                                <a:rPr lang="es-ES" sz="1800" b="0" i="1" smtClean="0">
                                  <a:solidFill>
                                    <a:srgbClr val="FF0000"/>
                                  </a:solidFill>
                                  <a:latin typeface="Cambria Math" panose="02040503050406030204" pitchFamily="18" charset="0"/>
                                </a:rPr>
                              </m:ctrlPr>
                            </m:sSubPr>
                            <m:e>
                              <m:r>
                                <a:rPr lang="es-ES" sz="1800" b="0" i="1" smtClean="0">
                                  <a:solidFill>
                                    <a:srgbClr val="FF0000"/>
                                  </a:solidFill>
                                  <a:latin typeface="Cambria Math" panose="02040503050406030204" pitchFamily="18" charset="0"/>
                                </a:rPr>
                                <m:t>𝑘</m:t>
                              </m:r>
                            </m:e>
                            <m:sub>
                              <m:r>
                                <a:rPr lang="es-ES" sz="1800" b="0" i="1" smtClean="0">
                                  <a:solidFill>
                                    <a:srgbClr val="FF0000"/>
                                  </a:solidFill>
                                  <a:latin typeface="Cambria Math" panose="02040503050406030204" pitchFamily="18" charset="0"/>
                                </a:rPr>
                                <m:t>2</m:t>
                              </m:r>
                            </m:sub>
                          </m:sSub>
                          <m:r>
                            <a:rPr lang="es-ES" sz="1800" b="0" i="1" smtClean="0">
                              <a:latin typeface="Cambria Math" panose="02040503050406030204" pitchFamily="18" charset="0"/>
                            </a:rPr>
                            <m:t>∗</m:t>
                          </m:r>
                          <m:r>
                            <a:rPr lang="es-ES" sz="1800" b="0" i="1" smtClean="0">
                              <a:latin typeface="Cambria Math" panose="02040503050406030204" pitchFamily="18" charset="0"/>
                            </a:rPr>
                            <m:t>𝐺𝐸𝐸</m:t>
                          </m:r>
                        </m:e>
                      </m:d>
                      <m:r>
                        <a:rPr lang="es-ES" sz="1800" b="0" i="1" smtClean="0">
                          <a:latin typeface="Cambria Math" panose="02040503050406030204" pitchFamily="18" charset="0"/>
                        </a:rPr>
                        <m:t>∗</m:t>
                      </m:r>
                      <m:d>
                        <m:dPr>
                          <m:ctrlPr>
                            <a:rPr lang="es-ES" sz="1800" b="0" i="1" smtClean="0">
                              <a:latin typeface="Cambria Math" panose="02040503050406030204" pitchFamily="18" charset="0"/>
                            </a:rPr>
                          </m:ctrlPr>
                        </m:dPr>
                        <m:e>
                          <m:r>
                            <m:rPr>
                              <m:sty m:val="p"/>
                            </m:rPr>
                            <a:rPr lang="es-ES" sz="1800" b="0" i="0" smtClean="0">
                              <a:latin typeface="Cambria Math" panose="02040503050406030204" pitchFamily="18" charset="0"/>
                            </a:rPr>
                            <m:t>a</m:t>
                          </m:r>
                          <m:r>
                            <a:rPr lang="es-ES" sz="1800" b="0" i="0" smtClean="0">
                              <a:latin typeface="Cambria Math" panose="02040503050406030204" pitchFamily="18" charset="0"/>
                            </a:rPr>
                            <m:t>∗</m:t>
                          </m:r>
                          <m:sSup>
                            <m:sSupPr>
                              <m:ctrlPr>
                                <a:rPr lang="es-ES" sz="1800" b="0" i="1" smtClean="0">
                                  <a:latin typeface="Cambria Math" panose="02040503050406030204" pitchFamily="18" charset="0"/>
                                </a:rPr>
                              </m:ctrlPr>
                            </m:sSupPr>
                            <m:e>
                              <m:r>
                                <a:rPr lang="es-ES" sz="1800" b="0" i="1" smtClean="0">
                                  <a:latin typeface="Cambria Math" panose="02040503050406030204" pitchFamily="18" charset="0"/>
                                </a:rPr>
                                <m:t>𝐿𝑆𝑊𝐼</m:t>
                              </m:r>
                            </m:e>
                            <m:sup>
                              <m:r>
                                <a:rPr lang="es-ES" sz="1800" b="0" i="1" smtClean="0">
                                  <a:latin typeface="Cambria Math" panose="02040503050406030204" pitchFamily="18" charset="0"/>
                                </a:rPr>
                                <m:t>2</m:t>
                              </m:r>
                            </m:sup>
                          </m:sSup>
                          <m:r>
                            <a:rPr lang="es-ES" sz="1800" b="0" i="1" smtClean="0">
                              <a:latin typeface="Cambria Math" panose="02040503050406030204" pitchFamily="18" charset="0"/>
                            </a:rPr>
                            <m:t>+</m:t>
                          </m:r>
                          <m:r>
                            <a:rPr lang="es-ES" sz="1800" b="0" i="1" smtClean="0">
                              <a:latin typeface="Cambria Math" panose="02040503050406030204" pitchFamily="18" charset="0"/>
                            </a:rPr>
                            <m:t>𝑏</m:t>
                          </m:r>
                          <m:r>
                            <a:rPr lang="es-ES" sz="1800" b="0" i="1" smtClean="0">
                              <a:latin typeface="Cambria Math" panose="02040503050406030204" pitchFamily="18" charset="0"/>
                            </a:rPr>
                            <m:t>∗</m:t>
                          </m:r>
                          <m:r>
                            <a:rPr lang="es-ES" sz="1800" b="0" i="1" smtClean="0">
                              <a:latin typeface="Cambria Math" panose="02040503050406030204" pitchFamily="18" charset="0"/>
                            </a:rPr>
                            <m:t>𝐿𝑆𝑊𝐼</m:t>
                          </m:r>
                          <m:r>
                            <a:rPr lang="es-ES" sz="1800" b="0" i="1" smtClean="0">
                              <a:latin typeface="Cambria Math" panose="02040503050406030204" pitchFamily="18" charset="0"/>
                            </a:rPr>
                            <m:t>+</m:t>
                          </m:r>
                          <m:r>
                            <a:rPr lang="es-ES" sz="1800" b="0" i="1" smtClean="0">
                              <a:latin typeface="Cambria Math" panose="02040503050406030204" pitchFamily="18" charset="0"/>
                            </a:rPr>
                            <m:t>𝑐</m:t>
                          </m:r>
                        </m:e>
                      </m:d>
                      <m:r>
                        <a:rPr lang="es-ES" sz="1800" b="0" i="1" smtClean="0">
                          <a:latin typeface="Cambria Math" panose="02040503050406030204" pitchFamily="18" charset="0"/>
                        </a:rPr>
                        <m:t>∗</m:t>
                      </m:r>
                      <m:r>
                        <a:rPr lang="es-ES" sz="1800" b="0" i="1" smtClean="0">
                          <a:latin typeface="Cambria Math" panose="02040503050406030204" pitchFamily="18" charset="0"/>
                        </a:rPr>
                        <m:t>𝑒𝑥𝑝</m:t>
                      </m:r>
                      <m:d>
                        <m:dPr>
                          <m:ctrlPr>
                            <a:rPr lang="es-ES" sz="1800" b="0" i="1" smtClean="0">
                              <a:latin typeface="Cambria Math" panose="02040503050406030204" pitchFamily="18" charset="0"/>
                            </a:rPr>
                          </m:ctrlPr>
                        </m:dPr>
                        <m:e>
                          <m:sSub>
                            <m:sSubPr>
                              <m:ctrlPr>
                                <a:rPr lang="es-ES" sz="1800" b="0" i="1" smtClean="0">
                                  <a:solidFill>
                                    <a:srgbClr val="FF0000"/>
                                  </a:solidFill>
                                  <a:latin typeface="Cambria Math" panose="02040503050406030204" pitchFamily="18" charset="0"/>
                                </a:rPr>
                              </m:ctrlPr>
                            </m:sSubPr>
                            <m:e>
                              <m:r>
                                <a:rPr lang="es-ES" sz="1800" b="0" i="1" smtClean="0">
                                  <a:solidFill>
                                    <a:srgbClr val="FF0000"/>
                                  </a:solidFill>
                                  <a:latin typeface="Cambria Math" panose="02040503050406030204" pitchFamily="18" charset="0"/>
                                </a:rPr>
                                <m:t>𝐸</m:t>
                              </m:r>
                            </m:e>
                            <m:sub>
                              <m:r>
                                <a:rPr lang="es-ES" sz="1800" b="0" i="1" smtClean="0">
                                  <a:solidFill>
                                    <a:srgbClr val="FF0000"/>
                                  </a:solidFill>
                                  <a:latin typeface="Cambria Math" panose="02040503050406030204" pitchFamily="18" charset="0"/>
                                </a:rPr>
                                <m:t>0</m:t>
                              </m:r>
                            </m:sub>
                          </m:sSub>
                          <m:r>
                            <a:rPr lang="es-ES" sz="1800" b="0" i="1" smtClean="0">
                              <a:latin typeface="Cambria Math" panose="02040503050406030204" pitchFamily="18" charset="0"/>
                            </a:rPr>
                            <m:t>∗</m:t>
                          </m:r>
                          <m:d>
                            <m:dPr>
                              <m:ctrlPr>
                                <a:rPr lang="es-ES" sz="1800" b="0" i="1" smtClean="0">
                                  <a:latin typeface="Cambria Math" panose="02040503050406030204" pitchFamily="18" charset="0"/>
                                </a:rPr>
                              </m:ctrlPr>
                            </m:dPr>
                            <m:e>
                              <m:f>
                                <m:fPr>
                                  <m:ctrlPr>
                                    <a:rPr lang="es-ES" sz="1800" b="0" i="1" smtClean="0">
                                      <a:latin typeface="Cambria Math" panose="02040503050406030204" pitchFamily="18" charset="0"/>
                                    </a:rPr>
                                  </m:ctrlPr>
                                </m:fPr>
                                <m:num>
                                  <m:r>
                                    <a:rPr lang="es-ES" sz="1800" b="0" i="1" smtClean="0">
                                      <a:latin typeface="Cambria Math" panose="02040503050406030204" pitchFamily="18" charset="0"/>
                                    </a:rPr>
                                    <m:t>1</m:t>
                                  </m:r>
                                </m:num>
                                <m:den>
                                  <m:sSub>
                                    <m:sSubPr>
                                      <m:ctrlPr>
                                        <a:rPr lang="es-ES" sz="1800" b="0" i="1" smtClean="0">
                                          <a:latin typeface="Cambria Math" panose="02040503050406030204" pitchFamily="18" charset="0"/>
                                        </a:rPr>
                                      </m:ctrlPr>
                                    </m:sSubPr>
                                    <m:e>
                                      <m:r>
                                        <a:rPr lang="es-ES" sz="1800" b="0" i="1" smtClean="0">
                                          <a:latin typeface="Cambria Math" panose="02040503050406030204" pitchFamily="18" charset="0"/>
                                        </a:rPr>
                                        <m:t>𝑇</m:t>
                                      </m:r>
                                    </m:e>
                                    <m:sub>
                                      <m:r>
                                        <a:rPr lang="es-ES" sz="1800" b="0" i="1" smtClean="0">
                                          <a:latin typeface="Cambria Math" panose="02040503050406030204" pitchFamily="18" charset="0"/>
                                        </a:rPr>
                                        <m:t>𝑟𝑒𝑓</m:t>
                                      </m:r>
                                    </m:sub>
                                  </m:sSub>
                                  <m:r>
                                    <a:rPr lang="es-ES" sz="1800" b="0" i="1" smtClean="0">
                                      <a:latin typeface="Cambria Math" panose="02040503050406030204" pitchFamily="18" charset="0"/>
                                    </a:rPr>
                                    <m:t>−</m:t>
                                  </m:r>
                                  <m:sSub>
                                    <m:sSubPr>
                                      <m:ctrlPr>
                                        <a:rPr lang="es-ES" sz="1800" b="0" i="1" smtClean="0">
                                          <a:latin typeface="Cambria Math" panose="02040503050406030204" pitchFamily="18" charset="0"/>
                                        </a:rPr>
                                      </m:ctrlPr>
                                    </m:sSubPr>
                                    <m:e>
                                      <m:r>
                                        <a:rPr lang="es-ES" sz="1800" b="0" i="1" smtClean="0">
                                          <a:latin typeface="Cambria Math" panose="02040503050406030204" pitchFamily="18" charset="0"/>
                                        </a:rPr>
                                        <m:t>𝑇</m:t>
                                      </m:r>
                                    </m:e>
                                    <m:sub>
                                      <m:r>
                                        <a:rPr lang="es-ES" sz="1800" b="0" i="1" smtClean="0">
                                          <a:latin typeface="Cambria Math" panose="02040503050406030204" pitchFamily="18" charset="0"/>
                                        </a:rPr>
                                        <m:t>0</m:t>
                                      </m:r>
                                    </m:sub>
                                  </m:sSub>
                                </m:den>
                              </m:f>
                              <m:r>
                                <a:rPr lang="es-ES" sz="1800" b="0" i="1" smtClean="0">
                                  <a:latin typeface="Cambria Math" panose="02040503050406030204" pitchFamily="18" charset="0"/>
                                </a:rPr>
                                <m:t>−</m:t>
                              </m:r>
                              <m:f>
                                <m:fPr>
                                  <m:ctrlPr>
                                    <a:rPr lang="es-ES" sz="1800" b="0" i="1" smtClean="0">
                                      <a:latin typeface="Cambria Math" panose="02040503050406030204" pitchFamily="18" charset="0"/>
                                    </a:rPr>
                                  </m:ctrlPr>
                                </m:fPr>
                                <m:num>
                                  <m:r>
                                    <a:rPr lang="es-ES" sz="1800" b="0" i="1" smtClean="0">
                                      <a:latin typeface="Cambria Math" panose="02040503050406030204" pitchFamily="18" charset="0"/>
                                    </a:rPr>
                                    <m:t>1</m:t>
                                  </m:r>
                                </m:num>
                                <m:den>
                                  <m:sSub>
                                    <m:sSubPr>
                                      <m:ctrlPr>
                                        <a:rPr lang="es-ES" sz="1800" b="0" i="1" smtClean="0">
                                          <a:latin typeface="Cambria Math" panose="02040503050406030204" pitchFamily="18" charset="0"/>
                                        </a:rPr>
                                      </m:ctrlPr>
                                    </m:sSubPr>
                                    <m:e>
                                      <m:r>
                                        <a:rPr lang="es-ES" sz="1800" b="0" i="1" smtClean="0">
                                          <a:latin typeface="Cambria Math" panose="02040503050406030204" pitchFamily="18" charset="0"/>
                                        </a:rPr>
                                        <m:t>𝑇</m:t>
                                      </m:r>
                                    </m:e>
                                    <m:sub>
                                      <m:r>
                                        <a:rPr lang="es-ES" sz="1800" b="0" i="1" smtClean="0">
                                          <a:latin typeface="Cambria Math" panose="02040503050406030204" pitchFamily="18" charset="0"/>
                                        </a:rPr>
                                        <m:t>𝑎𝑖𝑟</m:t>
                                      </m:r>
                                    </m:sub>
                                  </m:sSub>
                                  <m:r>
                                    <a:rPr lang="es-ES" sz="1800" b="0" i="1" smtClean="0">
                                      <a:latin typeface="Cambria Math" panose="02040503050406030204" pitchFamily="18" charset="0"/>
                                    </a:rPr>
                                    <m:t>−</m:t>
                                  </m:r>
                                  <m:sSub>
                                    <m:sSubPr>
                                      <m:ctrlPr>
                                        <a:rPr lang="es-ES" sz="1800" b="0" i="1" smtClean="0">
                                          <a:latin typeface="Cambria Math" panose="02040503050406030204" pitchFamily="18" charset="0"/>
                                        </a:rPr>
                                      </m:ctrlPr>
                                    </m:sSubPr>
                                    <m:e>
                                      <m:r>
                                        <a:rPr lang="es-ES" sz="1800" b="0" i="1" smtClean="0">
                                          <a:latin typeface="Cambria Math" panose="02040503050406030204" pitchFamily="18" charset="0"/>
                                        </a:rPr>
                                        <m:t>𝑇</m:t>
                                      </m:r>
                                    </m:e>
                                    <m:sub>
                                      <m:r>
                                        <a:rPr lang="es-ES" sz="1800" b="0" i="1" smtClean="0">
                                          <a:latin typeface="Cambria Math" panose="02040503050406030204" pitchFamily="18" charset="0"/>
                                        </a:rPr>
                                        <m:t>0</m:t>
                                      </m:r>
                                    </m:sub>
                                  </m:sSub>
                                </m:den>
                              </m:f>
                            </m:e>
                          </m:d>
                        </m:e>
                      </m:d>
                    </m:oMath>
                  </m:oMathPara>
                </a14:m>
                <a:endParaRPr lang="es-ES" sz="1800" b="0" dirty="0"/>
              </a:p>
              <a:p>
                <a:endParaRPr lang="es-ES" b="0" dirty="0"/>
              </a:p>
              <a:p>
                <a:r>
                  <a:rPr lang="es-ES" b="0" dirty="0" err="1"/>
                  <a:t>The</a:t>
                </a:r>
                <a:r>
                  <a:rPr lang="es-ES" b="0" dirty="0"/>
                  <a:t> </a:t>
                </a:r>
                <a:r>
                  <a:rPr lang="es-ES" b="0" dirty="0" err="1"/>
                  <a:t>parameters</a:t>
                </a:r>
                <a:r>
                  <a:rPr lang="es-ES" b="0" dirty="0"/>
                  <a:t> </a:t>
                </a:r>
                <a:r>
                  <a:rPr lang="es-ES" b="0" dirty="0" err="1"/>
                  <a:t>for</a:t>
                </a:r>
                <a:r>
                  <a:rPr lang="es-ES" b="0" dirty="0"/>
                  <a:t> </a:t>
                </a:r>
                <a:r>
                  <a:rPr lang="es-ES" b="0" dirty="0" err="1"/>
                  <a:t>these</a:t>
                </a:r>
                <a:r>
                  <a:rPr lang="es-ES" b="0" dirty="0"/>
                  <a:t> </a:t>
                </a:r>
                <a:r>
                  <a:rPr lang="es-ES" b="0" dirty="0" err="1"/>
                  <a:t>plant</a:t>
                </a:r>
                <a:r>
                  <a:rPr lang="es-ES" b="0" dirty="0"/>
                  <a:t> </a:t>
                </a:r>
                <a:r>
                  <a:rPr lang="es-ES" b="0" dirty="0" err="1"/>
                  <a:t>functional</a:t>
                </a:r>
                <a:r>
                  <a:rPr lang="es-ES" b="0" dirty="0"/>
                  <a:t> </a:t>
                </a:r>
                <a:r>
                  <a:rPr lang="es-ES" b="0" dirty="0" err="1"/>
                  <a:t>types</a:t>
                </a:r>
                <a:r>
                  <a:rPr lang="es-ES" b="0" dirty="0"/>
                  <a:t> </a:t>
                </a:r>
                <a:r>
                  <a:rPr lang="es-ES" b="0" dirty="0" err="1"/>
                  <a:t>have</a:t>
                </a:r>
                <a:r>
                  <a:rPr lang="es-ES" b="0" dirty="0"/>
                  <a:t> </a:t>
                </a:r>
                <a:r>
                  <a:rPr lang="es-ES" b="0" dirty="0" err="1"/>
                  <a:t>been</a:t>
                </a:r>
                <a:r>
                  <a:rPr lang="es-ES" b="0" dirty="0"/>
                  <a:t> </a:t>
                </a:r>
                <a:r>
                  <a:rPr lang="es-ES" dirty="0" err="1"/>
                  <a:t>optimized</a:t>
                </a:r>
                <a:r>
                  <a:rPr lang="es-ES" dirty="0"/>
                  <a:t> </a:t>
                </a:r>
                <a:r>
                  <a:rPr lang="es-ES" dirty="0" err="1"/>
                  <a:t>using</a:t>
                </a:r>
                <a:r>
                  <a:rPr lang="es-ES" dirty="0"/>
                  <a:t> </a:t>
                </a:r>
                <a:r>
                  <a:rPr lang="es-ES" dirty="0" err="1"/>
                  <a:t>observational</a:t>
                </a:r>
                <a:r>
                  <a:rPr lang="es-ES" dirty="0"/>
                  <a:t> data </a:t>
                </a:r>
                <a:r>
                  <a:rPr lang="es-ES" dirty="0" err="1"/>
                  <a:t>from</a:t>
                </a:r>
                <a:r>
                  <a:rPr lang="es-ES" dirty="0"/>
                  <a:t> </a:t>
                </a:r>
                <a:r>
                  <a:rPr lang="es-ES" dirty="0" err="1"/>
                  <a:t>Ameriflux</a:t>
                </a:r>
                <a:r>
                  <a:rPr lang="es-ES" dirty="0"/>
                  <a:t>  Eddy-</a:t>
                </a:r>
                <a:r>
                  <a:rPr lang="es-ES" dirty="0" err="1"/>
                  <a:t>covariance</a:t>
                </a:r>
                <a:r>
                  <a:rPr lang="es-ES" dirty="0"/>
                  <a:t> </a:t>
                </a:r>
                <a:r>
                  <a:rPr lang="es-ES" dirty="0" err="1"/>
                  <a:t>towers</a:t>
                </a:r>
                <a:r>
                  <a:rPr lang="es-ES" dirty="0"/>
                  <a:t> in </a:t>
                </a:r>
                <a:r>
                  <a:rPr lang="es-ES" dirty="0" err="1"/>
                  <a:t>north-american</a:t>
                </a:r>
                <a:r>
                  <a:rPr lang="es-ES" dirty="0"/>
                  <a:t>  </a:t>
                </a:r>
                <a:r>
                  <a:rPr lang="es-ES" dirty="0" err="1"/>
                  <a:t>wetlands</a:t>
                </a:r>
                <a:r>
                  <a:rPr lang="es-ES" dirty="0"/>
                  <a:t> and rice </a:t>
                </a:r>
                <a:r>
                  <a:rPr lang="es-ES" dirty="0" err="1"/>
                  <a:t>paddies</a:t>
                </a:r>
                <a:r>
                  <a:rPr lang="es-ES" dirty="0"/>
                  <a:t> </a:t>
                </a:r>
                <a:r>
                  <a:rPr lang="es-ES" dirty="0" err="1"/>
                  <a:t>with</a:t>
                </a:r>
                <a:r>
                  <a:rPr lang="es-ES" dirty="0"/>
                  <a:t> a similar </a:t>
                </a:r>
                <a:r>
                  <a:rPr lang="es-ES" dirty="0" err="1"/>
                  <a:t>methodology</a:t>
                </a:r>
                <a:r>
                  <a:rPr lang="es-ES" dirty="0"/>
                  <a:t> as </a:t>
                </a:r>
                <a:r>
                  <a:rPr lang="es-ES" dirty="0" err="1"/>
                  <a:t>described</a:t>
                </a:r>
                <a:r>
                  <a:rPr lang="es-ES" dirty="0"/>
                  <a:t> in Segura-Barrero et al. (2025).</a:t>
                </a:r>
              </a:p>
              <a:p>
                <a:endParaRPr lang="es-ES" b="0" dirty="0"/>
              </a:p>
              <a:p>
                <a:r>
                  <a:rPr lang="es-ES" dirty="0"/>
                  <a:t>Rice </a:t>
                </a:r>
                <a:r>
                  <a:rPr lang="es-ES" dirty="0" err="1"/>
                  <a:t>paddies</a:t>
                </a:r>
                <a:r>
                  <a:rPr lang="es-ES" dirty="0"/>
                  <a:t>: US-DS3 (2022), US-RGB (2021, 2022), US-</a:t>
                </a:r>
                <a:r>
                  <a:rPr lang="es-ES" dirty="0" err="1"/>
                  <a:t>Rgo</a:t>
                </a:r>
                <a:r>
                  <a:rPr lang="es-ES" dirty="0"/>
                  <a:t> (2022)</a:t>
                </a:r>
              </a:p>
              <a:p>
                <a:r>
                  <a:rPr lang="es-ES" dirty="0" err="1"/>
                  <a:t>Wetlands</a:t>
                </a:r>
                <a:r>
                  <a:rPr lang="es-ES" dirty="0"/>
                  <a:t>: US-Tw4 (2019, 2021), US-</a:t>
                </a:r>
                <a:r>
                  <a:rPr lang="es-ES" dirty="0" err="1"/>
                  <a:t>Sne</a:t>
                </a:r>
                <a:r>
                  <a:rPr lang="es-ES" dirty="0"/>
                  <a:t> (2019, 2020), US-</a:t>
                </a:r>
                <a:r>
                  <a:rPr lang="es-ES" dirty="0" err="1"/>
                  <a:t>Myb</a:t>
                </a:r>
                <a:r>
                  <a:rPr lang="es-ES" dirty="0"/>
                  <a:t> (2019, 2020), US-EDN (2019). </a:t>
                </a:r>
                <a:endParaRPr lang="es-ES" b="0" dirty="0"/>
              </a:p>
            </p:txBody>
          </p:sp>
        </mc:Choice>
        <mc:Fallback xmlns="">
          <p:sp>
            <p:nvSpPr>
              <p:cNvPr id="6" name="CuadroTexto 5">
                <a:extLst>
                  <a:ext uri="{FF2B5EF4-FFF2-40B4-BE49-F238E27FC236}">
                    <a16:creationId xmlns:a16="http://schemas.microsoft.com/office/drawing/2014/main" id="{3D6530E1-F7F0-907A-E10F-1CA3BB096477}"/>
                  </a:ext>
                </a:extLst>
              </p:cNvPr>
              <p:cNvSpPr txBox="1">
                <a:spLocks noRot="1" noChangeAspect="1" noMove="1" noResize="1" noEditPoints="1" noAdjustHandles="1" noChangeArrowheads="1" noChangeShapeType="1" noTextEdit="1"/>
              </p:cNvSpPr>
              <p:nvPr/>
            </p:nvSpPr>
            <p:spPr>
              <a:xfrm>
                <a:off x="298312" y="1003301"/>
                <a:ext cx="11307534" cy="4132221"/>
              </a:xfrm>
              <a:prstGeom prst="rect">
                <a:avLst/>
              </a:prstGeom>
              <a:blipFill>
                <a:blip r:embed="rId2"/>
                <a:stretch>
                  <a:fillRect l="-485" t="-886" r="-970" b="-1477"/>
                </a:stretch>
              </a:blipFill>
            </p:spPr>
            <p:txBody>
              <a:bodyPr/>
              <a:lstStyle/>
              <a:p>
                <a:r>
                  <a:rPr lang="en-GB">
                    <a:noFill/>
                  </a:rPr>
                  <a:t> </a:t>
                </a:r>
              </a:p>
            </p:txBody>
          </p:sp>
        </mc:Fallback>
      </mc:AlternateContent>
    </p:spTree>
    <p:extLst>
      <p:ext uri="{BB962C8B-B14F-4D97-AF65-F5344CB8AC3E}">
        <p14:creationId xmlns:p14="http://schemas.microsoft.com/office/powerpoint/2010/main" val="1471319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2726E-6FCC-6262-2344-516301175801}"/>
            </a:ext>
          </a:extLst>
        </p:cNvPr>
        <p:cNvGrpSpPr/>
        <p:nvPr/>
      </p:nvGrpSpPr>
      <p:grpSpPr>
        <a:xfrm>
          <a:off x="0" y="0"/>
          <a:ext cx="0" cy="0"/>
          <a:chOff x="0" y="0"/>
          <a:chExt cx="0" cy="0"/>
        </a:xfrm>
      </p:grpSpPr>
      <p:sp>
        <p:nvSpPr>
          <p:cNvPr id="4" name="Line">
            <a:extLst>
              <a:ext uri="{FF2B5EF4-FFF2-40B4-BE49-F238E27FC236}">
                <a16:creationId xmlns:a16="http://schemas.microsoft.com/office/drawing/2014/main" id="{4234D4DC-76CC-51C0-6AAC-64B5A685288C}"/>
              </a:ext>
            </a:extLst>
          </p:cNvPr>
          <p:cNvSpPr>
            <a:spLocks/>
          </p:cNvSpPr>
          <p:nvPr/>
        </p:nvSpPr>
        <p:spPr bwMode="auto">
          <a:xfrm>
            <a:off x="38100" y="501650"/>
            <a:ext cx="12174538" cy="0"/>
          </a:xfrm>
          <a:custGeom>
            <a:avLst/>
            <a:gdLst>
              <a:gd name="T0" fmla="*/ 6090269 w 12174038"/>
              <a:gd name="T1" fmla="*/ 12180538 w 12174038"/>
              <a:gd name="T2" fmla="*/ 6090269 w 12174038"/>
              <a:gd name="T3" fmla="*/ 0 w 12174038"/>
              <a:gd name="T4" fmla="*/ 0 w 12174038"/>
              <a:gd name="T5" fmla="*/ 12180538 w 12174038"/>
              <a:gd name="T6" fmla="*/ 17694720 60000 65536"/>
              <a:gd name="T7" fmla="*/ 0 60000 65536"/>
              <a:gd name="T8" fmla="*/ 5898240 60000 65536"/>
              <a:gd name="T9" fmla="*/ 11796480 60000 65536"/>
              <a:gd name="T10" fmla="*/ 5898240 60000 65536"/>
              <a:gd name="T11" fmla="*/ 17694720 60000 65536"/>
              <a:gd name="T12" fmla="*/ 0 w 12174038"/>
              <a:gd name="T13" fmla="*/ 12174038 w 12174038"/>
            </a:gdLst>
            <a:ahLst/>
            <a:cxnLst>
              <a:cxn ang="T6">
                <a:pos x="T0" y="0"/>
              </a:cxn>
              <a:cxn ang="T7">
                <a:pos x="T1" y="0"/>
              </a:cxn>
              <a:cxn ang="T8">
                <a:pos x="T2" y="0"/>
              </a:cxn>
              <a:cxn ang="T9">
                <a:pos x="T3" y="0"/>
              </a:cxn>
              <a:cxn ang="T10">
                <a:pos x="T4" y="0"/>
              </a:cxn>
              <a:cxn ang="T11">
                <a:pos x="T5" y="0"/>
              </a:cxn>
            </a:cxnLst>
            <a:rect l="T12" t="0" r="T13" b="0"/>
            <a:pathLst>
              <a:path w="12174038">
                <a:moveTo>
                  <a:pt x="0" y="0"/>
                </a:moveTo>
                <a:lnTo>
                  <a:pt x="12174038" y="1"/>
                </a:lnTo>
              </a:path>
            </a:pathLst>
          </a:custGeom>
          <a:noFill/>
          <a:ln w="25402"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22860" tIns="22860" rIns="22860" bIns="22860"/>
          <a:lstStyle/>
          <a:p>
            <a:endParaRPr lang="zh-CN" altLang="en-US"/>
          </a:p>
        </p:txBody>
      </p:sp>
      <p:sp>
        <p:nvSpPr>
          <p:cNvPr id="5" name="The standard VPRM model">
            <a:extLst>
              <a:ext uri="{FF2B5EF4-FFF2-40B4-BE49-F238E27FC236}">
                <a16:creationId xmlns:a16="http://schemas.microsoft.com/office/drawing/2014/main" id="{623DE65B-D3E9-E9C4-4319-A209754B2974}"/>
              </a:ext>
            </a:extLst>
          </p:cNvPr>
          <p:cNvSpPr txBox="1">
            <a:spLocks noChangeArrowheads="1"/>
          </p:cNvSpPr>
          <p:nvPr/>
        </p:nvSpPr>
        <p:spPr bwMode="auto">
          <a:xfrm>
            <a:off x="0" y="0"/>
            <a:ext cx="8255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SzPct val="100000"/>
              <a:buFont typeface="Arial" panose="020B0604020202020204" pitchFamily="34" charset="0"/>
              <a:buChar char="•"/>
              <a:defRPr sz="2800">
                <a:solidFill>
                  <a:srgbClr val="000000"/>
                </a:solidFill>
                <a:latin typeface="Aptos" panose="020B000402020202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Aptos" panose="020B000402020202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Aptos" panose="020B000402020202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Aptos" panose="020B000402020202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Aptos" panose="020B00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Aptos" panose="020B0004020202020204" pitchFamily="34" charset="0"/>
              </a:defRPr>
            </a:lvl9pPr>
          </a:lstStyle>
          <a:p>
            <a:pPr eaLnBrk="1" hangingPunct="1">
              <a:spcBef>
                <a:spcPct val="0"/>
              </a:spcBef>
              <a:buSzTx/>
              <a:buFontTx/>
              <a:buNone/>
            </a:pPr>
            <a:r>
              <a:rPr lang="en-US" altLang="en-US" sz="2400" dirty="0">
                <a:solidFill>
                  <a:srgbClr val="3972A0"/>
                </a:solidFill>
                <a:latin typeface="Corporate E Bold"/>
                <a:ea typeface="Corporate E Bold"/>
                <a:cs typeface="Corporate E Bold"/>
              </a:rPr>
              <a:t>CO2 Biogenic fluxes sensitivity analysis</a:t>
            </a:r>
          </a:p>
        </p:txBody>
      </p:sp>
      <p:sp>
        <p:nvSpPr>
          <p:cNvPr id="7" name="文本框 6">
            <a:extLst>
              <a:ext uri="{FF2B5EF4-FFF2-40B4-BE49-F238E27FC236}">
                <a16:creationId xmlns:a16="http://schemas.microsoft.com/office/drawing/2014/main" id="{398C7C7D-8BEA-BA49-B319-2A7E645B0CCC}"/>
              </a:ext>
            </a:extLst>
          </p:cNvPr>
          <p:cNvSpPr txBox="1"/>
          <p:nvPr/>
        </p:nvSpPr>
        <p:spPr>
          <a:xfrm>
            <a:off x="193743" y="606138"/>
            <a:ext cx="8911348" cy="369332"/>
          </a:xfrm>
          <a:prstGeom prst="rect">
            <a:avLst/>
          </a:prstGeom>
          <a:noFill/>
        </p:spPr>
        <p:txBody>
          <a:bodyPr wrap="square">
            <a:spAutoFit/>
          </a:bodyPr>
          <a:lstStyle>
            <a:defPPr>
              <a:defRPr lang="zh-CN"/>
            </a:defPPr>
            <a:lvl1pPr fontAlgn="base">
              <a:defRPr b="0" i="0">
                <a:solidFill>
                  <a:srgbClr val="000000"/>
                </a:solidFill>
                <a:effectLst/>
                <a:latin typeface="Aptos" panose="020B0004020202020204" pitchFamily="34" charset="0"/>
              </a:defRPr>
            </a:lvl1pPr>
          </a:lstStyle>
          <a:p>
            <a:r>
              <a:rPr lang="en-US" altLang="zh-CN" dirty="0"/>
              <a:t>To determine the uncertainties of the estimated biogenic flux, 5 experiments are set up:</a:t>
            </a:r>
            <a:endParaRPr lang="zh-CN" altLang="en-US" dirty="0"/>
          </a:p>
        </p:txBody>
      </p:sp>
      <p:graphicFrame>
        <p:nvGraphicFramePr>
          <p:cNvPr id="2" name="Tabla 1">
            <a:extLst>
              <a:ext uri="{FF2B5EF4-FFF2-40B4-BE49-F238E27FC236}">
                <a16:creationId xmlns:a16="http://schemas.microsoft.com/office/drawing/2014/main" id="{3D3CC58A-6F41-5C79-21E1-B0E747818184}"/>
              </a:ext>
            </a:extLst>
          </p:cNvPr>
          <p:cNvGraphicFramePr>
            <a:graphicFrameLocks noGrp="1"/>
          </p:cNvGraphicFramePr>
          <p:nvPr>
            <p:extLst>
              <p:ext uri="{D42A27DB-BD31-4B8C-83A1-F6EECF244321}">
                <p14:modId xmlns:p14="http://schemas.microsoft.com/office/powerpoint/2010/main" val="1563152503"/>
              </p:ext>
            </p:extLst>
          </p:nvPr>
        </p:nvGraphicFramePr>
        <p:xfrm>
          <a:off x="557605" y="1697766"/>
          <a:ext cx="11320631" cy="2377440"/>
        </p:xfrm>
        <a:graphic>
          <a:graphicData uri="http://schemas.openxmlformats.org/drawingml/2006/table">
            <a:tbl>
              <a:tblPr firstRow="1" bandRow="1">
                <a:tableStyleId>{5C22544A-7EE6-4342-B048-85BDC9FD1C3A}</a:tableStyleId>
              </a:tblPr>
              <a:tblGrid>
                <a:gridCol w="3151749">
                  <a:extLst>
                    <a:ext uri="{9D8B030D-6E8A-4147-A177-3AD203B41FA5}">
                      <a16:colId xmlns:a16="http://schemas.microsoft.com/office/drawing/2014/main" val="1438985425"/>
                    </a:ext>
                  </a:extLst>
                </a:gridCol>
                <a:gridCol w="1992199">
                  <a:extLst>
                    <a:ext uri="{9D8B030D-6E8A-4147-A177-3AD203B41FA5}">
                      <a16:colId xmlns:a16="http://schemas.microsoft.com/office/drawing/2014/main" val="3944932740"/>
                    </a:ext>
                  </a:extLst>
                </a:gridCol>
                <a:gridCol w="2312894">
                  <a:extLst>
                    <a:ext uri="{9D8B030D-6E8A-4147-A177-3AD203B41FA5}">
                      <a16:colId xmlns:a16="http://schemas.microsoft.com/office/drawing/2014/main" val="3130692929"/>
                    </a:ext>
                  </a:extLst>
                </a:gridCol>
                <a:gridCol w="2321859">
                  <a:extLst>
                    <a:ext uri="{9D8B030D-6E8A-4147-A177-3AD203B41FA5}">
                      <a16:colId xmlns:a16="http://schemas.microsoft.com/office/drawing/2014/main" val="1614752189"/>
                    </a:ext>
                  </a:extLst>
                </a:gridCol>
                <a:gridCol w="1541930">
                  <a:extLst>
                    <a:ext uri="{9D8B030D-6E8A-4147-A177-3AD203B41FA5}">
                      <a16:colId xmlns:a16="http://schemas.microsoft.com/office/drawing/2014/main" val="1539214774"/>
                    </a:ext>
                  </a:extLst>
                </a:gridCol>
              </a:tblGrid>
              <a:tr h="370840">
                <a:tc>
                  <a:txBody>
                    <a:bodyPr/>
                    <a:lstStyle/>
                    <a:p>
                      <a:r>
                        <a:rPr lang="en-US" sz="2000" dirty="0"/>
                        <a:t>Name</a:t>
                      </a:r>
                    </a:p>
                  </a:txBody>
                  <a:tcPr/>
                </a:tc>
                <a:tc>
                  <a:txBody>
                    <a:bodyPr/>
                    <a:lstStyle/>
                    <a:p>
                      <a:r>
                        <a:rPr lang="en-US" sz="2000" dirty="0"/>
                        <a:t>VPRM model</a:t>
                      </a:r>
                    </a:p>
                  </a:txBody>
                  <a:tcPr/>
                </a:tc>
                <a:tc>
                  <a:txBody>
                    <a:bodyPr/>
                    <a:lstStyle/>
                    <a:p>
                      <a:r>
                        <a:rPr lang="en-US" sz="2000" dirty="0"/>
                        <a:t>PFT map</a:t>
                      </a:r>
                    </a:p>
                  </a:txBody>
                  <a:tcPr/>
                </a:tc>
                <a:tc>
                  <a:txBody>
                    <a:bodyPr/>
                    <a:lstStyle/>
                    <a:p>
                      <a:r>
                        <a:rPr lang="en-US" sz="2000" dirty="0"/>
                        <a:t>Satellite data</a:t>
                      </a:r>
                    </a:p>
                  </a:txBody>
                  <a:tcPr/>
                </a:tc>
                <a:tc>
                  <a:txBody>
                    <a:bodyPr/>
                    <a:lstStyle/>
                    <a:p>
                      <a:r>
                        <a:rPr lang="en-US" sz="2000" dirty="0"/>
                        <a:t>Irrigation</a:t>
                      </a:r>
                    </a:p>
                  </a:txBody>
                  <a:tcPr/>
                </a:tc>
                <a:extLst>
                  <a:ext uri="{0D108BD9-81ED-4DB2-BD59-A6C34878D82A}">
                    <a16:rowId xmlns:a16="http://schemas.microsoft.com/office/drawing/2014/main" val="28533072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VPRM</a:t>
                      </a:r>
                      <a:r>
                        <a:rPr lang="en-GB" sz="2000" kern="1200" baseline="-25000" dirty="0">
                          <a:solidFill>
                            <a:schemeClr val="dk1"/>
                          </a:solidFill>
                          <a:effectLst/>
                          <a:latin typeface="+mn-lt"/>
                          <a:ea typeface="+mn-ea"/>
                          <a:cs typeface="+mn-cs"/>
                        </a:rPr>
                        <a:t>DEF, SYNMAP</a:t>
                      </a:r>
                      <a:endParaRPr lang="en-GB" sz="2000" kern="1200" dirty="0">
                        <a:solidFill>
                          <a:schemeClr val="dk1"/>
                        </a:solidFill>
                        <a:effectLst/>
                        <a:latin typeface="+mn-lt"/>
                        <a:ea typeface="+mn-ea"/>
                        <a:cs typeface="+mn-cs"/>
                      </a:endParaRPr>
                    </a:p>
                  </a:txBody>
                  <a:tcPr/>
                </a:tc>
                <a:tc>
                  <a:txBody>
                    <a:bodyPr/>
                    <a:lstStyle/>
                    <a:p>
                      <a:r>
                        <a:rPr lang="en-US" sz="2000" dirty="0"/>
                        <a:t>Default</a:t>
                      </a:r>
                    </a:p>
                  </a:txBody>
                  <a:tcPr/>
                </a:tc>
                <a:tc>
                  <a:txBody>
                    <a:bodyPr/>
                    <a:lstStyle/>
                    <a:p>
                      <a:r>
                        <a:rPr lang="en-US" sz="2000" dirty="0"/>
                        <a:t>SYNMAP (1km)</a:t>
                      </a:r>
                    </a:p>
                  </a:txBody>
                  <a:tcPr/>
                </a:tc>
                <a:tc>
                  <a:txBody>
                    <a:bodyPr/>
                    <a:lstStyle/>
                    <a:p>
                      <a:r>
                        <a:rPr lang="en-US" sz="2000" dirty="0"/>
                        <a:t>MODIS (500m)</a:t>
                      </a:r>
                    </a:p>
                  </a:txBody>
                  <a:tcPr/>
                </a:tc>
                <a:tc>
                  <a:txBody>
                    <a:bodyPr/>
                    <a:lstStyle/>
                    <a:p>
                      <a:r>
                        <a:rPr lang="en-US" sz="2000" dirty="0"/>
                        <a:t>Yes</a:t>
                      </a:r>
                    </a:p>
                  </a:txBody>
                  <a:tcPr/>
                </a:tc>
                <a:extLst>
                  <a:ext uri="{0D108BD9-81ED-4DB2-BD59-A6C34878D82A}">
                    <a16:rowId xmlns:a16="http://schemas.microsoft.com/office/drawing/2014/main" val="26326562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VPRM</a:t>
                      </a:r>
                      <a:r>
                        <a:rPr lang="en-GB" sz="2000" kern="1200" baseline="-25000" dirty="0">
                          <a:solidFill>
                            <a:schemeClr val="dk1"/>
                          </a:solidFill>
                          <a:effectLst/>
                          <a:latin typeface="+mn-lt"/>
                          <a:ea typeface="+mn-ea"/>
                          <a:cs typeface="+mn-cs"/>
                        </a:rPr>
                        <a:t>DEF, CORINE</a:t>
                      </a:r>
                      <a:endParaRPr lang="en-GB" sz="2000" kern="1200" dirty="0">
                        <a:solidFill>
                          <a:schemeClr val="dk1"/>
                        </a:solidFill>
                        <a:effectLst/>
                        <a:latin typeface="+mn-lt"/>
                        <a:ea typeface="+mn-ea"/>
                        <a:cs typeface="+mn-cs"/>
                      </a:endParaRPr>
                    </a:p>
                  </a:txBody>
                  <a:tcPr/>
                </a:tc>
                <a:tc>
                  <a:txBody>
                    <a:bodyPr/>
                    <a:lstStyle/>
                    <a:p>
                      <a:r>
                        <a:rPr lang="en-US" sz="2000" dirty="0"/>
                        <a:t>Default</a:t>
                      </a:r>
                    </a:p>
                  </a:txBody>
                  <a:tcPr/>
                </a:tc>
                <a:tc>
                  <a:txBody>
                    <a:bodyPr/>
                    <a:lstStyle/>
                    <a:p>
                      <a:r>
                        <a:rPr lang="en-US" sz="2000" dirty="0"/>
                        <a:t>CORINE (500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MODIS (500m)</a:t>
                      </a:r>
                    </a:p>
                  </a:txBody>
                  <a:tcPr/>
                </a:tc>
                <a:tc>
                  <a:txBody>
                    <a:bodyPr/>
                    <a:lstStyle/>
                    <a:p>
                      <a:r>
                        <a:rPr lang="en-US" sz="2000" dirty="0"/>
                        <a:t>Yes</a:t>
                      </a:r>
                    </a:p>
                  </a:txBody>
                  <a:tcPr/>
                </a:tc>
                <a:extLst>
                  <a:ext uri="{0D108BD9-81ED-4DB2-BD59-A6C34878D82A}">
                    <a16:rowId xmlns:a16="http://schemas.microsoft.com/office/drawing/2014/main" val="14675515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VPRM</a:t>
                      </a:r>
                      <a:r>
                        <a:rPr lang="en-GB" sz="2000" kern="1200" baseline="-25000" dirty="0">
                          <a:solidFill>
                            <a:schemeClr val="dk1"/>
                          </a:solidFill>
                          <a:effectLst/>
                          <a:latin typeface="+mn-lt"/>
                          <a:ea typeface="+mn-ea"/>
                          <a:cs typeface="+mn-cs"/>
                        </a:rPr>
                        <a:t>MOD, CORINE</a:t>
                      </a:r>
                      <a:endParaRPr lang="en-GB" sz="20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Modified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CORINE (500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MODIS (500m)</a:t>
                      </a:r>
                    </a:p>
                  </a:txBody>
                  <a:tcPr/>
                </a:tc>
                <a:tc>
                  <a:txBody>
                    <a:bodyPr/>
                    <a:lstStyle/>
                    <a:p>
                      <a:r>
                        <a:rPr lang="en-US" sz="2000" dirty="0"/>
                        <a:t>Yes</a:t>
                      </a:r>
                    </a:p>
                  </a:txBody>
                  <a:tcPr/>
                </a:tc>
                <a:extLst>
                  <a:ext uri="{0D108BD9-81ED-4DB2-BD59-A6C34878D82A}">
                    <a16:rowId xmlns:a16="http://schemas.microsoft.com/office/drawing/2014/main" val="27997733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VPRM</a:t>
                      </a:r>
                      <a:r>
                        <a:rPr lang="en-GB" sz="2000" kern="1200" baseline="-25000" dirty="0">
                          <a:solidFill>
                            <a:schemeClr val="dk1"/>
                          </a:solidFill>
                          <a:effectLst/>
                          <a:latin typeface="+mn-lt"/>
                          <a:ea typeface="+mn-ea"/>
                          <a:cs typeface="+mn-cs"/>
                        </a:rPr>
                        <a:t>MOD, LOCAL MAP</a:t>
                      </a:r>
                      <a:endParaRPr lang="en-GB" sz="2000" kern="1200" dirty="0">
                        <a:solidFill>
                          <a:schemeClr val="dk1"/>
                        </a:solidFill>
                        <a:effectLst/>
                        <a:latin typeface="+mn-lt"/>
                        <a:ea typeface="+mn-ea"/>
                        <a:cs typeface="+mn-cs"/>
                      </a:endParaRPr>
                    </a:p>
                  </a:txBody>
                  <a:tcPr/>
                </a:tc>
                <a:tc>
                  <a:txBody>
                    <a:bodyPr/>
                    <a:lstStyle/>
                    <a:p>
                      <a:r>
                        <a:rPr lang="en-US" sz="2000" dirty="0"/>
                        <a:t>Modified</a:t>
                      </a:r>
                    </a:p>
                  </a:txBody>
                  <a:tcPr/>
                </a:tc>
                <a:tc>
                  <a:txBody>
                    <a:bodyPr/>
                    <a:lstStyle/>
                    <a:p>
                      <a:r>
                        <a:rPr lang="en-US" sz="2000" dirty="0"/>
                        <a:t>LOCAL MAP (10 m)</a:t>
                      </a:r>
                    </a:p>
                  </a:txBody>
                  <a:tcPr/>
                </a:tc>
                <a:tc>
                  <a:txBody>
                    <a:bodyPr/>
                    <a:lstStyle/>
                    <a:p>
                      <a:r>
                        <a:rPr lang="en-US" sz="2000" dirty="0"/>
                        <a:t>Sentinel 2 (10 m)</a:t>
                      </a:r>
                    </a:p>
                  </a:txBody>
                  <a:tcPr/>
                </a:tc>
                <a:tc>
                  <a:txBody>
                    <a:bodyPr/>
                    <a:lstStyle/>
                    <a:p>
                      <a:r>
                        <a:rPr lang="en-US" sz="2000" dirty="0"/>
                        <a:t>Yes</a:t>
                      </a:r>
                    </a:p>
                  </a:txBody>
                  <a:tcPr/>
                </a:tc>
                <a:extLst>
                  <a:ext uri="{0D108BD9-81ED-4DB2-BD59-A6C34878D82A}">
                    <a16:rowId xmlns:a16="http://schemas.microsoft.com/office/drawing/2014/main" val="15567794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VPRM</a:t>
                      </a:r>
                      <a:r>
                        <a:rPr lang="en-GB" sz="2000" kern="1200" baseline="-25000" dirty="0">
                          <a:solidFill>
                            <a:schemeClr val="dk1"/>
                          </a:solidFill>
                          <a:effectLst/>
                          <a:latin typeface="+mn-lt"/>
                          <a:ea typeface="+mn-ea"/>
                          <a:cs typeface="+mn-cs"/>
                        </a:rPr>
                        <a:t>MOD, LOCAL MAP </a:t>
                      </a:r>
                      <a:r>
                        <a:rPr lang="en-GB" sz="2000" kern="1200" baseline="-25000" dirty="0" err="1">
                          <a:solidFill>
                            <a:schemeClr val="dk1"/>
                          </a:solidFill>
                          <a:effectLst/>
                          <a:latin typeface="+mn-lt"/>
                          <a:ea typeface="+mn-ea"/>
                          <a:cs typeface="+mn-cs"/>
                        </a:rPr>
                        <a:t>noIrrig</a:t>
                      </a:r>
                      <a:r>
                        <a:rPr lang="en-GB" sz="2000" kern="1200" baseline="-25000" dirty="0">
                          <a:solidFill>
                            <a:schemeClr val="dk1"/>
                          </a:solidFill>
                          <a:effectLst/>
                          <a:latin typeface="+mn-lt"/>
                          <a:ea typeface="+mn-ea"/>
                          <a:cs typeface="+mn-cs"/>
                        </a:rPr>
                        <a:t>.</a:t>
                      </a:r>
                      <a:endParaRPr lang="en-GB" sz="20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Modified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LOCAL MAP (10 m)</a:t>
                      </a:r>
                    </a:p>
                  </a:txBody>
                  <a:tcPr/>
                </a:tc>
                <a:tc>
                  <a:txBody>
                    <a:bodyPr/>
                    <a:lstStyle/>
                    <a:p>
                      <a:r>
                        <a:rPr lang="en-US" sz="2000" dirty="0"/>
                        <a:t>Sentinel 2 (10 m)</a:t>
                      </a:r>
                    </a:p>
                  </a:txBody>
                  <a:tcPr/>
                </a:tc>
                <a:tc>
                  <a:txBody>
                    <a:bodyPr/>
                    <a:lstStyle/>
                    <a:p>
                      <a:r>
                        <a:rPr lang="en-US" sz="2000" dirty="0"/>
                        <a:t>No</a:t>
                      </a:r>
                    </a:p>
                  </a:txBody>
                  <a:tcPr/>
                </a:tc>
                <a:extLst>
                  <a:ext uri="{0D108BD9-81ED-4DB2-BD59-A6C34878D82A}">
                    <a16:rowId xmlns:a16="http://schemas.microsoft.com/office/drawing/2014/main" val="3083090173"/>
                  </a:ext>
                </a:extLst>
              </a:tr>
            </a:tbl>
          </a:graphicData>
        </a:graphic>
      </p:graphicFrame>
    </p:spTree>
    <p:extLst>
      <p:ext uri="{BB962C8B-B14F-4D97-AF65-F5344CB8AC3E}">
        <p14:creationId xmlns:p14="http://schemas.microsoft.com/office/powerpoint/2010/main" val="1167168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AA50B-5457-16BC-D542-25E997F62292}"/>
            </a:ext>
          </a:extLst>
        </p:cNvPr>
        <p:cNvGrpSpPr/>
        <p:nvPr/>
      </p:nvGrpSpPr>
      <p:grpSpPr>
        <a:xfrm>
          <a:off x="0" y="0"/>
          <a:ext cx="0" cy="0"/>
          <a:chOff x="0" y="0"/>
          <a:chExt cx="0" cy="0"/>
        </a:xfrm>
      </p:grpSpPr>
      <p:sp>
        <p:nvSpPr>
          <p:cNvPr id="4" name="Line">
            <a:extLst>
              <a:ext uri="{FF2B5EF4-FFF2-40B4-BE49-F238E27FC236}">
                <a16:creationId xmlns:a16="http://schemas.microsoft.com/office/drawing/2014/main" id="{592AF243-5FAE-76FD-4451-6AB3E70396D5}"/>
              </a:ext>
            </a:extLst>
          </p:cNvPr>
          <p:cNvSpPr/>
          <p:nvPr/>
        </p:nvSpPr>
        <p:spPr>
          <a:xfrm>
            <a:off x="38180" y="500996"/>
            <a:ext cx="12174034" cy="1"/>
          </a:xfrm>
          <a:prstGeom prst="line">
            <a:avLst/>
          </a:prstGeom>
          <a:ln w="25400">
            <a:solidFill>
              <a:srgbClr val="000000"/>
            </a:solidFill>
            <a:miter lim="400000"/>
          </a:ln>
        </p:spPr>
        <p:txBody>
          <a:bodyPr lIns="22859" tIns="22859" rIns="22859" bIns="22859"/>
          <a:lstStyle/>
          <a:p>
            <a:endParaRPr sz="900" dirty="0"/>
          </a:p>
        </p:txBody>
      </p:sp>
      <p:sp>
        <p:nvSpPr>
          <p:cNvPr id="5" name="The standard VPRM model">
            <a:extLst>
              <a:ext uri="{FF2B5EF4-FFF2-40B4-BE49-F238E27FC236}">
                <a16:creationId xmlns:a16="http://schemas.microsoft.com/office/drawing/2014/main" id="{148724D9-8C1B-B7EF-67B3-11CBE2B1319E}"/>
              </a:ext>
            </a:extLst>
          </p:cNvPr>
          <p:cNvSpPr txBox="1">
            <a:spLocks/>
          </p:cNvSpPr>
          <p:nvPr/>
        </p:nvSpPr>
        <p:spPr>
          <a:xfrm>
            <a:off x="0" y="41987"/>
            <a:ext cx="6040790" cy="730737"/>
          </a:xfrm>
          <a:prstGeom prst="rect">
            <a:avLst/>
          </a:prstGeom>
        </p:spPr>
        <p:txBody>
          <a:bodyPr>
            <a:normAutofit/>
          </a:bodyPr>
          <a:lstStyle>
            <a:lvl1pPr algn="l" defTabSz="914400" rtl="0" eaLnBrk="1" latinLnBrk="0" hangingPunct="1">
              <a:lnSpc>
                <a:spcPct val="90000"/>
              </a:lnSpc>
              <a:spcBef>
                <a:spcPct val="0"/>
              </a:spcBef>
              <a:buNone/>
              <a:defRPr sz="8700" kern="1200">
                <a:solidFill>
                  <a:srgbClr val="3972A0"/>
                </a:solidFill>
                <a:latin typeface="Corporate E Bold"/>
                <a:ea typeface="Corporate E Bold"/>
                <a:cs typeface="Corporate E Bold"/>
                <a:sym typeface="Corporate E Bold"/>
              </a:defRPr>
            </a:lvl1pPr>
          </a:lstStyle>
          <a:p>
            <a:r>
              <a:rPr lang="en-US" sz="2400" dirty="0"/>
              <a:t>CO2 fluxes </a:t>
            </a:r>
            <a:r>
              <a:rPr lang="en-US" altLang="zh-CN" sz="2400" dirty="0"/>
              <a:t>pattern </a:t>
            </a:r>
            <a:endParaRPr lang="en-US" sz="2400" dirty="0"/>
          </a:p>
        </p:txBody>
      </p:sp>
      <p:pic>
        <p:nvPicPr>
          <p:cNvPr id="6" name="图片 5">
            <a:extLst>
              <a:ext uri="{FF2B5EF4-FFF2-40B4-BE49-F238E27FC236}">
                <a16:creationId xmlns:a16="http://schemas.microsoft.com/office/drawing/2014/main" id="{BC4E26A3-9C63-3EDE-4ABD-BAB6F25371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065" y="686430"/>
            <a:ext cx="5020732" cy="3012439"/>
          </a:xfrm>
          <a:prstGeom prst="rect">
            <a:avLst/>
          </a:prstGeom>
        </p:spPr>
      </p:pic>
      <p:sp>
        <p:nvSpPr>
          <p:cNvPr id="7" name="文本框 6">
            <a:extLst>
              <a:ext uri="{FF2B5EF4-FFF2-40B4-BE49-F238E27FC236}">
                <a16:creationId xmlns:a16="http://schemas.microsoft.com/office/drawing/2014/main" id="{856D75EF-C0B2-6954-77EB-192ED1FAB9F3}"/>
              </a:ext>
            </a:extLst>
          </p:cNvPr>
          <p:cNvSpPr txBox="1"/>
          <p:nvPr/>
        </p:nvSpPr>
        <p:spPr>
          <a:xfrm>
            <a:off x="970128" y="686431"/>
            <a:ext cx="969437" cy="369332"/>
          </a:xfrm>
          <a:prstGeom prst="rect">
            <a:avLst/>
          </a:prstGeom>
          <a:noFill/>
        </p:spPr>
        <p:txBody>
          <a:bodyPr wrap="square" rtlCol="0">
            <a:spAutoFit/>
          </a:bodyPr>
          <a:lstStyle/>
          <a:p>
            <a:r>
              <a:rPr lang="en-US" altLang="zh-CN" dirty="0">
                <a:latin typeface="Corporate E Bold"/>
                <a:sym typeface="Corporate E Bold"/>
              </a:rPr>
              <a:t>June</a:t>
            </a:r>
            <a:endParaRPr lang="zh-CN" altLang="en-US" dirty="0">
              <a:latin typeface="Corporate E Bold"/>
              <a:sym typeface="Corporate E Bold"/>
            </a:endParaRPr>
          </a:p>
        </p:txBody>
      </p:sp>
      <p:pic>
        <p:nvPicPr>
          <p:cNvPr id="12" name="图片 11">
            <a:extLst>
              <a:ext uri="{FF2B5EF4-FFF2-40B4-BE49-F238E27FC236}">
                <a16:creationId xmlns:a16="http://schemas.microsoft.com/office/drawing/2014/main" id="{9956FAB1-6A95-129E-C296-EF2186F348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065" y="3646113"/>
            <a:ext cx="5020731" cy="3012439"/>
          </a:xfrm>
          <a:prstGeom prst="rect">
            <a:avLst/>
          </a:prstGeom>
        </p:spPr>
      </p:pic>
      <p:sp>
        <p:nvSpPr>
          <p:cNvPr id="14" name="文本框 13">
            <a:extLst>
              <a:ext uri="{FF2B5EF4-FFF2-40B4-BE49-F238E27FC236}">
                <a16:creationId xmlns:a16="http://schemas.microsoft.com/office/drawing/2014/main" id="{FB3B58B4-A963-2B24-867A-885BA0176066}"/>
              </a:ext>
            </a:extLst>
          </p:cNvPr>
          <p:cNvSpPr txBox="1"/>
          <p:nvPr/>
        </p:nvSpPr>
        <p:spPr>
          <a:xfrm>
            <a:off x="970128" y="3528248"/>
            <a:ext cx="969437" cy="369332"/>
          </a:xfrm>
          <a:prstGeom prst="rect">
            <a:avLst/>
          </a:prstGeom>
          <a:noFill/>
        </p:spPr>
        <p:txBody>
          <a:bodyPr wrap="square" rtlCol="0">
            <a:spAutoFit/>
          </a:bodyPr>
          <a:lstStyle/>
          <a:p>
            <a:r>
              <a:rPr lang="en-US" altLang="zh-CN" dirty="0">
                <a:latin typeface="Corporate E Bold"/>
                <a:sym typeface="Corporate E Bold"/>
              </a:rPr>
              <a:t>July</a:t>
            </a:r>
            <a:endParaRPr lang="zh-CN" altLang="en-US" dirty="0">
              <a:latin typeface="Corporate E Bold"/>
              <a:sym typeface="Corporate E Bold"/>
            </a:endParaRPr>
          </a:p>
        </p:txBody>
      </p:sp>
      <p:pic>
        <p:nvPicPr>
          <p:cNvPr id="2" name="图片 11">
            <a:extLst>
              <a:ext uri="{FF2B5EF4-FFF2-40B4-BE49-F238E27FC236}">
                <a16:creationId xmlns:a16="http://schemas.microsoft.com/office/drawing/2014/main" id="{7CF0D38A-CCF4-5291-B9E7-235D16425FA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79871" y="2139894"/>
            <a:ext cx="5020731" cy="3012438"/>
          </a:xfrm>
          <a:prstGeom prst="rect">
            <a:avLst/>
          </a:prstGeom>
        </p:spPr>
      </p:pic>
      <p:sp>
        <p:nvSpPr>
          <p:cNvPr id="3" name="文本框 13">
            <a:extLst>
              <a:ext uri="{FF2B5EF4-FFF2-40B4-BE49-F238E27FC236}">
                <a16:creationId xmlns:a16="http://schemas.microsoft.com/office/drawing/2014/main" id="{C73F802C-6112-A5C7-AD1D-699A788722FB}"/>
              </a:ext>
            </a:extLst>
          </p:cNvPr>
          <p:cNvSpPr txBox="1"/>
          <p:nvPr/>
        </p:nvSpPr>
        <p:spPr>
          <a:xfrm>
            <a:off x="7355285" y="2073093"/>
            <a:ext cx="969437" cy="369332"/>
          </a:xfrm>
          <a:prstGeom prst="rect">
            <a:avLst/>
          </a:prstGeom>
          <a:noFill/>
        </p:spPr>
        <p:txBody>
          <a:bodyPr wrap="square" rtlCol="0">
            <a:spAutoFit/>
          </a:bodyPr>
          <a:lstStyle/>
          <a:p>
            <a:r>
              <a:rPr lang="en-US" altLang="zh-CN" dirty="0">
                <a:latin typeface="Corporate E Bold"/>
                <a:sym typeface="Corporate E Bold"/>
              </a:rPr>
              <a:t>August</a:t>
            </a:r>
            <a:endParaRPr lang="zh-CN" altLang="en-US" dirty="0">
              <a:latin typeface="Corporate E Bold"/>
              <a:sym typeface="Corporate E Bold"/>
            </a:endParaRPr>
          </a:p>
        </p:txBody>
      </p:sp>
    </p:spTree>
    <p:extLst>
      <p:ext uri="{BB962C8B-B14F-4D97-AF65-F5344CB8AC3E}">
        <p14:creationId xmlns:p14="http://schemas.microsoft.com/office/powerpoint/2010/main" val="110142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BF166-6B25-51FC-A47E-C2FEE10089FD}"/>
            </a:ext>
          </a:extLst>
        </p:cNvPr>
        <p:cNvGrpSpPr/>
        <p:nvPr/>
      </p:nvGrpSpPr>
      <p:grpSpPr>
        <a:xfrm>
          <a:off x="0" y="0"/>
          <a:ext cx="0" cy="0"/>
          <a:chOff x="0" y="0"/>
          <a:chExt cx="0" cy="0"/>
        </a:xfrm>
      </p:grpSpPr>
      <p:sp>
        <p:nvSpPr>
          <p:cNvPr id="11" name="文本框 13">
            <a:extLst>
              <a:ext uri="{FF2B5EF4-FFF2-40B4-BE49-F238E27FC236}">
                <a16:creationId xmlns:a16="http://schemas.microsoft.com/office/drawing/2014/main" id="{5AA27A81-29C2-2B4B-D530-8A4A92FA8703}"/>
              </a:ext>
            </a:extLst>
          </p:cNvPr>
          <p:cNvSpPr txBox="1"/>
          <p:nvPr/>
        </p:nvSpPr>
        <p:spPr>
          <a:xfrm>
            <a:off x="332619" y="5561883"/>
            <a:ext cx="969437" cy="369332"/>
          </a:xfrm>
          <a:prstGeom prst="rect">
            <a:avLst/>
          </a:prstGeom>
          <a:noFill/>
        </p:spPr>
        <p:txBody>
          <a:bodyPr wrap="square" rtlCol="0">
            <a:spAutoFit/>
          </a:bodyPr>
          <a:lstStyle/>
          <a:p>
            <a:r>
              <a:rPr lang="en-US" altLang="zh-CN" dirty="0">
                <a:latin typeface="Corporate E Bold"/>
                <a:sym typeface="Corporate E Bold"/>
              </a:rPr>
              <a:t>August</a:t>
            </a:r>
            <a:endParaRPr lang="zh-CN" altLang="en-US" dirty="0">
              <a:latin typeface="Corporate E Bold"/>
              <a:sym typeface="Corporate E Bold"/>
            </a:endParaRPr>
          </a:p>
        </p:txBody>
      </p:sp>
      <p:pic>
        <p:nvPicPr>
          <p:cNvPr id="12" name="Imagen 11">
            <a:extLst>
              <a:ext uri="{FF2B5EF4-FFF2-40B4-BE49-F238E27FC236}">
                <a16:creationId xmlns:a16="http://schemas.microsoft.com/office/drawing/2014/main" id="{83BAB285-8D89-DFEC-A2F7-779BD1DC330F}"/>
              </a:ext>
            </a:extLst>
          </p:cNvPr>
          <p:cNvPicPr>
            <a:picLocks noChangeAspect="1"/>
          </p:cNvPicPr>
          <p:nvPr/>
        </p:nvPicPr>
        <p:blipFill>
          <a:blip r:embed="rId3">
            <a:extLst>
              <a:ext uri="{28A0092B-C50C-407E-A947-70E740481C1C}">
                <a14:useLocalDpi xmlns:a14="http://schemas.microsoft.com/office/drawing/2010/main" val="0"/>
              </a:ext>
            </a:extLst>
          </a:blip>
          <a:srcRect t="18149" b="18149"/>
          <a:stretch/>
        </p:blipFill>
        <p:spPr>
          <a:xfrm>
            <a:off x="1364401" y="4735179"/>
            <a:ext cx="10728960" cy="2392071"/>
          </a:xfrm>
          <a:prstGeom prst="rect">
            <a:avLst/>
          </a:prstGeom>
        </p:spPr>
      </p:pic>
      <p:sp>
        <p:nvSpPr>
          <p:cNvPr id="14" name="文本框 13">
            <a:extLst>
              <a:ext uri="{FF2B5EF4-FFF2-40B4-BE49-F238E27FC236}">
                <a16:creationId xmlns:a16="http://schemas.microsoft.com/office/drawing/2014/main" id="{88E028EE-E98F-2B6F-9919-170A406ACD73}"/>
              </a:ext>
            </a:extLst>
          </p:cNvPr>
          <p:cNvSpPr txBox="1"/>
          <p:nvPr/>
        </p:nvSpPr>
        <p:spPr>
          <a:xfrm>
            <a:off x="457309" y="3814129"/>
            <a:ext cx="969437" cy="369332"/>
          </a:xfrm>
          <a:prstGeom prst="rect">
            <a:avLst/>
          </a:prstGeom>
          <a:noFill/>
        </p:spPr>
        <p:txBody>
          <a:bodyPr wrap="square" rtlCol="0">
            <a:spAutoFit/>
          </a:bodyPr>
          <a:lstStyle/>
          <a:p>
            <a:r>
              <a:rPr lang="en-US" altLang="zh-CN" dirty="0">
                <a:latin typeface="Corporate E Bold"/>
                <a:sym typeface="Corporate E Bold"/>
              </a:rPr>
              <a:t>July</a:t>
            </a:r>
            <a:endParaRPr lang="zh-CN" altLang="en-US" dirty="0">
              <a:latin typeface="Corporate E Bold"/>
              <a:sym typeface="Corporate E Bold"/>
            </a:endParaRPr>
          </a:p>
        </p:txBody>
      </p:sp>
      <p:pic>
        <p:nvPicPr>
          <p:cNvPr id="8" name="Imagen 7">
            <a:extLst>
              <a:ext uri="{FF2B5EF4-FFF2-40B4-BE49-F238E27FC236}">
                <a16:creationId xmlns:a16="http://schemas.microsoft.com/office/drawing/2014/main" id="{A6832786-5FEA-2B4B-59D6-E8BC7D6CC029}"/>
              </a:ext>
            </a:extLst>
          </p:cNvPr>
          <p:cNvPicPr>
            <a:picLocks noChangeAspect="1"/>
          </p:cNvPicPr>
          <p:nvPr/>
        </p:nvPicPr>
        <p:blipFill>
          <a:blip r:embed="rId4">
            <a:extLst>
              <a:ext uri="{28A0092B-C50C-407E-A947-70E740481C1C}">
                <a14:useLocalDpi xmlns:a14="http://schemas.microsoft.com/office/drawing/2010/main" val="0"/>
              </a:ext>
            </a:extLst>
          </a:blip>
          <a:srcRect t="18149" b="22327"/>
          <a:stretch/>
        </p:blipFill>
        <p:spPr>
          <a:xfrm>
            <a:off x="1364401" y="2676189"/>
            <a:ext cx="10728960" cy="2235176"/>
          </a:xfrm>
          <a:prstGeom prst="rect">
            <a:avLst/>
          </a:prstGeom>
        </p:spPr>
      </p:pic>
      <p:sp>
        <p:nvSpPr>
          <p:cNvPr id="4" name="Line">
            <a:extLst>
              <a:ext uri="{FF2B5EF4-FFF2-40B4-BE49-F238E27FC236}">
                <a16:creationId xmlns:a16="http://schemas.microsoft.com/office/drawing/2014/main" id="{086C8D4C-1B96-6F7B-C67D-62A2DE9944BA}"/>
              </a:ext>
            </a:extLst>
          </p:cNvPr>
          <p:cNvSpPr/>
          <p:nvPr/>
        </p:nvSpPr>
        <p:spPr>
          <a:xfrm>
            <a:off x="38180" y="500996"/>
            <a:ext cx="12174034" cy="1"/>
          </a:xfrm>
          <a:prstGeom prst="line">
            <a:avLst/>
          </a:prstGeom>
          <a:ln w="25400">
            <a:solidFill>
              <a:srgbClr val="000000"/>
            </a:solidFill>
            <a:miter lim="400000"/>
          </a:ln>
        </p:spPr>
        <p:txBody>
          <a:bodyPr lIns="22859" tIns="22859" rIns="22859" bIns="22859"/>
          <a:lstStyle/>
          <a:p>
            <a:endParaRPr sz="900" dirty="0"/>
          </a:p>
        </p:txBody>
      </p:sp>
      <p:sp>
        <p:nvSpPr>
          <p:cNvPr id="5" name="The standard VPRM model">
            <a:extLst>
              <a:ext uri="{FF2B5EF4-FFF2-40B4-BE49-F238E27FC236}">
                <a16:creationId xmlns:a16="http://schemas.microsoft.com/office/drawing/2014/main" id="{C87277C2-1CF3-2809-8ADB-2A44545AABE8}"/>
              </a:ext>
            </a:extLst>
          </p:cNvPr>
          <p:cNvSpPr txBox="1">
            <a:spLocks/>
          </p:cNvSpPr>
          <p:nvPr/>
        </p:nvSpPr>
        <p:spPr>
          <a:xfrm>
            <a:off x="0" y="41987"/>
            <a:ext cx="6040790" cy="730737"/>
          </a:xfrm>
          <a:prstGeom prst="rect">
            <a:avLst/>
          </a:prstGeom>
        </p:spPr>
        <p:txBody>
          <a:bodyPr>
            <a:normAutofit/>
          </a:bodyPr>
          <a:lstStyle>
            <a:lvl1pPr algn="l" defTabSz="914400" rtl="0" eaLnBrk="1" latinLnBrk="0" hangingPunct="1">
              <a:lnSpc>
                <a:spcPct val="90000"/>
              </a:lnSpc>
              <a:spcBef>
                <a:spcPct val="0"/>
              </a:spcBef>
              <a:buNone/>
              <a:defRPr sz="8700" kern="1200">
                <a:solidFill>
                  <a:srgbClr val="3972A0"/>
                </a:solidFill>
                <a:latin typeface="Corporate E Bold"/>
                <a:ea typeface="Corporate E Bold"/>
                <a:cs typeface="Corporate E Bold"/>
                <a:sym typeface="Corporate E Bold"/>
              </a:defRPr>
            </a:lvl1pPr>
          </a:lstStyle>
          <a:p>
            <a:r>
              <a:rPr lang="en-US" sz="2400" dirty="0"/>
              <a:t>CO2 fluxes </a:t>
            </a:r>
            <a:r>
              <a:rPr lang="en-US" altLang="zh-CN" sz="2400" dirty="0"/>
              <a:t>pattern </a:t>
            </a:r>
            <a:endParaRPr lang="en-US" sz="2400" dirty="0"/>
          </a:p>
        </p:txBody>
      </p:sp>
      <p:sp>
        <p:nvSpPr>
          <p:cNvPr id="7" name="文本框 6">
            <a:extLst>
              <a:ext uri="{FF2B5EF4-FFF2-40B4-BE49-F238E27FC236}">
                <a16:creationId xmlns:a16="http://schemas.microsoft.com/office/drawing/2014/main" id="{E7101009-8BCB-1EAD-ED34-5914D0A2397A}"/>
              </a:ext>
            </a:extLst>
          </p:cNvPr>
          <p:cNvSpPr txBox="1"/>
          <p:nvPr/>
        </p:nvSpPr>
        <p:spPr>
          <a:xfrm>
            <a:off x="332619" y="1580684"/>
            <a:ext cx="969437" cy="369332"/>
          </a:xfrm>
          <a:prstGeom prst="rect">
            <a:avLst/>
          </a:prstGeom>
          <a:noFill/>
        </p:spPr>
        <p:txBody>
          <a:bodyPr wrap="square" rtlCol="0">
            <a:spAutoFit/>
          </a:bodyPr>
          <a:lstStyle/>
          <a:p>
            <a:r>
              <a:rPr lang="en-US" altLang="zh-CN" dirty="0">
                <a:latin typeface="Corporate E Bold"/>
                <a:sym typeface="Corporate E Bold"/>
              </a:rPr>
              <a:t>June</a:t>
            </a:r>
            <a:endParaRPr lang="zh-CN" altLang="en-US" dirty="0">
              <a:latin typeface="Corporate E Bold"/>
              <a:sym typeface="Corporate E Bold"/>
            </a:endParaRPr>
          </a:p>
        </p:txBody>
      </p:sp>
      <p:pic>
        <p:nvPicPr>
          <p:cNvPr id="3" name="Imagen 2" descr="Gráfico&#10;&#10;El contenido generado por IA puede ser incorrecto.">
            <a:extLst>
              <a:ext uri="{FF2B5EF4-FFF2-40B4-BE49-F238E27FC236}">
                <a16:creationId xmlns:a16="http://schemas.microsoft.com/office/drawing/2014/main" id="{1476E546-3E7F-FA8C-863A-753234C0299F}"/>
              </a:ext>
            </a:extLst>
          </p:cNvPr>
          <p:cNvPicPr>
            <a:picLocks noChangeAspect="1"/>
          </p:cNvPicPr>
          <p:nvPr/>
        </p:nvPicPr>
        <p:blipFill>
          <a:blip r:embed="rId5">
            <a:extLst>
              <a:ext uri="{28A0092B-C50C-407E-A947-70E740481C1C}">
                <a14:useLocalDpi xmlns:a14="http://schemas.microsoft.com/office/drawing/2010/main" val="0"/>
              </a:ext>
            </a:extLst>
          </a:blip>
          <a:srcRect t="14253" b="22045"/>
          <a:stretch/>
        </p:blipFill>
        <p:spPr>
          <a:xfrm>
            <a:off x="1364401" y="500996"/>
            <a:ext cx="10728960" cy="2392071"/>
          </a:xfrm>
          <a:prstGeom prst="rect">
            <a:avLst/>
          </a:prstGeom>
        </p:spPr>
      </p:pic>
    </p:spTree>
    <p:extLst>
      <p:ext uri="{BB962C8B-B14F-4D97-AF65-F5344CB8AC3E}">
        <p14:creationId xmlns:p14="http://schemas.microsoft.com/office/powerpoint/2010/main" val="752262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234AD-7947-9866-2E6B-C42695E13085}"/>
            </a:ext>
          </a:extLst>
        </p:cNvPr>
        <p:cNvGrpSpPr/>
        <p:nvPr/>
      </p:nvGrpSpPr>
      <p:grpSpPr>
        <a:xfrm>
          <a:off x="0" y="0"/>
          <a:ext cx="0" cy="0"/>
          <a:chOff x="0" y="0"/>
          <a:chExt cx="0" cy="0"/>
        </a:xfrm>
      </p:grpSpPr>
      <p:sp>
        <p:nvSpPr>
          <p:cNvPr id="4" name="Line">
            <a:extLst>
              <a:ext uri="{FF2B5EF4-FFF2-40B4-BE49-F238E27FC236}">
                <a16:creationId xmlns:a16="http://schemas.microsoft.com/office/drawing/2014/main" id="{EEA9E68D-B7D1-90E4-4A09-EA52829EEC8E}"/>
              </a:ext>
            </a:extLst>
          </p:cNvPr>
          <p:cNvSpPr/>
          <p:nvPr/>
        </p:nvSpPr>
        <p:spPr>
          <a:xfrm>
            <a:off x="38180" y="500996"/>
            <a:ext cx="12174034" cy="1"/>
          </a:xfrm>
          <a:prstGeom prst="line">
            <a:avLst/>
          </a:prstGeom>
          <a:ln w="25400">
            <a:solidFill>
              <a:srgbClr val="000000"/>
            </a:solidFill>
            <a:miter lim="400000"/>
          </a:ln>
        </p:spPr>
        <p:txBody>
          <a:bodyPr lIns="22859" tIns="22859" rIns="22859" bIns="22859"/>
          <a:lstStyle/>
          <a:p>
            <a:endParaRPr sz="900" dirty="0"/>
          </a:p>
        </p:txBody>
      </p:sp>
      <p:sp>
        <p:nvSpPr>
          <p:cNvPr id="5" name="The standard VPRM model">
            <a:extLst>
              <a:ext uri="{FF2B5EF4-FFF2-40B4-BE49-F238E27FC236}">
                <a16:creationId xmlns:a16="http://schemas.microsoft.com/office/drawing/2014/main" id="{63138E48-E241-BD57-3DFD-0F157E0C3968}"/>
              </a:ext>
            </a:extLst>
          </p:cNvPr>
          <p:cNvSpPr txBox="1">
            <a:spLocks/>
          </p:cNvSpPr>
          <p:nvPr/>
        </p:nvSpPr>
        <p:spPr>
          <a:xfrm>
            <a:off x="0" y="41987"/>
            <a:ext cx="6040790" cy="730737"/>
          </a:xfrm>
          <a:prstGeom prst="rect">
            <a:avLst/>
          </a:prstGeom>
        </p:spPr>
        <p:txBody>
          <a:bodyPr>
            <a:normAutofit/>
          </a:bodyPr>
          <a:lstStyle>
            <a:lvl1pPr algn="l" defTabSz="914400" rtl="0" eaLnBrk="1" latinLnBrk="0" hangingPunct="1">
              <a:lnSpc>
                <a:spcPct val="90000"/>
              </a:lnSpc>
              <a:spcBef>
                <a:spcPct val="0"/>
              </a:spcBef>
              <a:buNone/>
              <a:defRPr sz="8700" kern="1200">
                <a:solidFill>
                  <a:srgbClr val="3972A0"/>
                </a:solidFill>
                <a:latin typeface="Corporate E Bold"/>
                <a:ea typeface="Corporate E Bold"/>
                <a:cs typeface="Corporate E Bold"/>
                <a:sym typeface="Corporate E Bold"/>
              </a:defRPr>
            </a:lvl1pPr>
          </a:lstStyle>
          <a:p>
            <a:r>
              <a:rPr lang="en-US" sz="2400" dirty="0"/>
              <a:t>CH4 fluxes </a:t>
            </a:r>
            <a:r>
              <a:rPr lang="en-US" altLang="zh-CN" sz="2400" dirty="0"/>
              <a:t>pattern </a:t>
            </a:r>
            <a:endParaRPr lang="en-US" sz="2400" dirty="0"/>
          </a:p>
        </p:txBody>
      </p:sp>
      <p:pic>
        <p:nvPicPr>
          <p:cNvPr id="6" name="图片 5">
            <a:extLst>
              <a:ext uri="{FF2B5EF4-FFF2-40B4-BE49-F238E27FC236}">
                <a16:creationId xmlns:a16="http://schemas.microsoft.com/office/drawing/2014/main" id="{302A29F8-2DC0-E0AA-2969-42E04E6AD0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700" y="620442"/>
            <a:ext cx="5020731" cy="3012439"/>
          </a:xfrm>
          <a:prstGeom prst="rect">
            <a:avLst/>
          </a:prstGeom>
        </p:spPr>
      </p:pic>
      <p:sp>
        <p:nvSpPr>
          <p:cNvPr id="7" name="文本框 6">
            <a:extLst>
              <a:ext uri="{FF2B5EF4-FFF2-40B4-BE49-F238E27FC236}">
                <a16:creationId xmlns:a16="http://schemas.microsoft.com/office/drawing/2014/main" id="{506911EE-FFAD-27B6-9981-34763E6B3FAA}"/>
              </a:ext>
            </a:extLst>
          </p:cNvPr>
          <p:cNvSpPr txBox="1"/>
          <p:nvPr/>
        </p:nvSpPr>
        <p:spPr>
          <a:xfrm>
            <a:off x="630763" y="620443"/>
            <a:ext cx="969437" cy="369332"/>
          </a:xfrm>
          <a:prstGeom prst="rect">
            <a:avLst/>
          </a:prstGeom>
          <a:noFill/>
        </p:spPr>
        <p:txBody>
          <a:bodyPr wrap="square" rtlCol="0">
            <a:spAutoFit/>
          </a:bodyPr>
          <a:lstStyle/>
          <a:p>
            <a:r>
              <a:rPr lang="en-US" altLang="zh-CN" dirty="0">
                <a:latin typeface="Corporate E Bold"/>
                <a:sym typeface="Corporate E Bold"/>
              </a:rPr>
              <a:t>June</a:t>
            </a:r>
            <a:endParaRPr lang="zh-CN" altLang="en-US" dirty="0">
              <a:latin typeface="Corporate E Bold"/>
              <a:sym typeface="Corporate E Bold"/>
            </a:endParaRPr>
          </a:p>
        </p:txBody>
      </p:sp>
      <p:pic>
        <p:nvPicPr>
          <p:cNvPr id="12" name="图片 11">
            <a:extLst>
              <a:ext uri="{FF2B5EF4-FFF2-40B4-BE49-F238E27FC236}">
                <a16:creationId xmlns:a16="http://schemas.microsoft.com/office/drawing/2014/main" id="{2C7D8C43-AF0B-0DDC-D996-0482723846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700" y="3580125"/>
            <a:ext cx="5020731" cy="3012438"/>
          </a:xfrm>
          <a:prstGeom prst="rect">
            <a:avLst/>
          </a:prstGeom>
        </p:spPr>
      </p:pic>
      <p:sp>
        <p:nvSpPr>
          <p:cNvPr id="14" name="文本框 13">
            <a:extLst>
              <a:ext uri="{FF2B5EF4-FFF2-40B4-BE49-F238E27FC236}">
                <a16:creationId xmlns:a16="http://schemas.microsoft.com/office/drawing/2014/main" id="{64D358A3-2A53-876B-7D40-6F7707472250}"/>
              </a:ext>
            </a:extLst>
          </p:cNvPr>
          <p:cNvSpPr txBox="1"/>
          <p:nvPr/>
        </p:nvSpPr>
        <p:spPr>
          <a:xfrm>
            <a:off x="630763" y="3462260"/>
            <a:ext cx="969437" cy="369332"/>
          </a:xfrm>
          <a:prstGeom prst="rect">
            <a:avLst/>
          </a:prstGeom>
          <a:noFill/>
        </p:spPr>
        <p:txBody>
          <a:bodyPr wrap="square" rtlCol="0">
            <a:spAutoFit/>
          </a:bodyPr>
          <a:lstStyle/>
          <a:p>
            <a:r>
              <a:rPr lang="en-US" altLang="zh-CN" dirty="0">
                <a:latin typeface="Corporate E Bold"/>
                <a:sym typeface="Corporate E Bold"/>
              </a:rPr>
              <a:t>July</a:t>
            </a:r>
            <a:endParaRPr lang="zh-CN" altLang="en-US" dirty="0">
              <a:latin typeface="Corporate E Bold"/>
              <a:sym typeface="Corporate E Bold"/>
            </a:endParaRPr>
          </a:p>
        </p:txBody>
      </p:sp>
      <p:pic>
        <p:nvPicPr>
          <p:cNvPr id="2" name="图片 11">
            <a:extLst>
              <a:ext uri="{FF2B5EF4-FFF2-40B4-BE49-F238E27FC236}">
                <a16:creationId xmlns:a16="http://schemas.microsoft.com/office/drawing/2014/main" id="{4E3D9D34-B076-7CBC-B9FB-EE7AE55026F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72388" y="1956041"/>
            <a:ext cx="5020730" cy="3012438"/>
          </a:xfrm>
          <a:prstGeom prst="rect">
            <a:avLst/>
          </a:prstGeom>
        </p:spPr>
      </p:pic>
      <p:sp>
        <p:nvSpPr>
          <p:cNvPr id="3" name="文本框 13">
            <a:extLst>
              <a:ext uri="{FF2B5EF4-FFF2-40B4-BE49-F238E27FC236}">
                <a16:creationId xmlns:a16="http://schemas.microsoft.com/office/drawing/2014/main" id="{452346F6-FAED-B88B-B8E7-DC7B0379A1F0}"/>
              </a:ext>
            </a:extLst>
          </p:cNvPr>
          <p:cNvSpPr txBox="1"/>
          <p:nvPr/>
        </p:nvSpPr>
        <p:spPr>
          <a:xfrm>
            <a:off x="6863451" y="1838176"/>
            <a:ext cx="969437" cy="369332"/>
          </a:xfrm>
          <a:prstGeom prst="rect">
            <a:avLst/>
          </a:prstGeom>
          <a:noFill/>
        </p:spPr>
        <p:txBody>
          <a:bodyPr wrap="square" rtlCol="0">
            <a:spAutoFit/>
          </a:bodyPr>
          <a:lstStyle/>
          <a:p>
            <a:r>
              <a:rPr lang="en-US" altLang="zh-CN" dirty="0">
                <a:latin typeface="Corporate E Bold"/>
                <a:sym typeface="Corporate E Bold"/>
              </a:rPr>
              <a:t>August</a:t>
            </a:r>
            <a:endParaRPr lang="zh-CN" altLang="en-US" dirty="0">
              <a:latin typeface="Corporate E Bold"/>
              <a:sym typeface="Corporate E Bold"/>
            </a:endParaRPr>
          </a:p>
        </p:txBody>
      </p:sp>
    </p:spTree>
    <p:extLst>
      <p:ext uri="{BB962C8B-B14F-4D97-AF65-F5344CB8AC3E}">
        <p14:creationId xmlns:p14="http://schemas.microsoft.com/office/powerpoint/2010/main" val="4014591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4">
            <a:extLst>
              <a:ext uri="{FF2B5EF4-FFF2-40B4-BE49-F238E27FC236}">
                <a16:creationId xmlns:a16="http://schemas.microsoft.com/office/drawing/2014/main" id="{9CAF2484-47DD-3E95-50A1-3F0BF5BD0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32812" y="547827"/>
            <a:ext cx="4047151" cy="44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9">
            <a:extLst>
              <a:ext uri="{FF2B5EF4-FFF2-40B4-BE49-F238E27FC236}">
                <a16:creationId xmlns:a16="http://schemas.microsoft.com/office/drawing/2014/main" id="{241A4E74-2AA5-115D-8527-9AED09ADEAFB}"/>
              </a:ext>
            </a:extLst>
          </p:cNvPr>
          <p:cNvSpPr txBox="1">
            <a:spLocks noChangeArrowheads="1"/>
          </p:cNvSpPr>
          <p:nvPr/>
        </p:nvSpPr>
        <p:spPr bwMode="auto">
          <a:xfrm>
            <a:off x="120650" y="74613"/>
            <a:ext cx="2089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en-US" altLang="zh-CN" sz="2400" b="1" dirty="0"/>
              <a:t>WRF</a:t>
            </a:r>
            <a:r>
              <a:rPr lang="ca-ES" altLang="zh-CN" sz="2400" b="1" dirty="0"/>
              <a:t>-</a:t>
            </a:r>
            <a:r>
              <a:rPr lang="en-US" altLang="zh-CN" sz="2400" b="1" dirty="0"/>
              <a:t>Chem</a:t>
            </a:r>
            <a:endParaRPr lang="zh-CN" altLang="en-US" sz="2400" b="1" dirty="0"/>
          </a:p>
        </p:txBody>
      </p:sp>
      <p:graphicFrame>
        <p:nvGraphicFramePr>
          <p:cNvPr id="11" name="表格 1">
            <a:extLst>
              <a:ext uri="{FF2B5EF4-FFF2-40B4-BE49-F238E27FC236}">
                <a16:creationId xmlns:a16="http://schemas.microsoft.com/office/drawing/2014/main" id="{0899965B-C6C9-7298-9A29-5782C9EF1199}"/>
              </a:ext>
            </a:extLst>
          </p:cNvPr>
          <p:cNvGraphicFramePr>
            <a:graphicFrameLocks noGrp="1"/>
          </p:cNvGraphicFramePr>
          <p:nvPr>
            <p:extLst>
              <p:ext uri="{D42A27DB-BD31-4B8C-83A1-F6EECF244321}">
                <p14:modId xmlns:p14="http://schemas.microsoft.com/office/powerpoint/2010/main" val="2082864350"/>
              </p:ext>
            </p:extLst>
          </p:nvPr>
        </p:nvGraphicFramePr>
        <p:xfrm>
          <a:off x="4509596" y="867530"/>
          <a:ext cx="5875723" cy="2850222"/>
        </p:xfrm>
        <a:graphic>
          <a:graphicData uri="http://schemas.openxmlformats.org/drawingml/2006/table">
            <a:tbl>
              <a:tblPr/>
              <a:tblGrid>
                <a:gridCol w="2559444">
                  <a:extLst>
                    <a:ext uri="{9D8B030D-6E8A-4147-A177-3AD203B41FA5}">
                      <a16:colId xmlns:a16="http://schemas.microsoft.com/office/drawing/2014/main" val="20000"/>
                    </a:ext>
                  </a:extLst>
                </a:gridCol>
                <a:gridCol w="1073877">
                  <a:extLst>
                    <a:ext uri="{9D8B030D-6E8A-4147-A177-3AD203B41FA5}">
                      <a16:colId xmlns:a16="http://schemas.microsoft.com/office/drawing/2014/main" val="20001"/>
                    </a:ext>
                  </a:extLst>
                </a:gridCol>
                <a:gridCol w="1120569">
                  <a:extLst>
                    <a:ext uri="{9D8B030D-6E8A-4147-A177-3AD203B41FA5}">
                      <a16:colId xmlns:a16="http://schemas.microsoft.com/office/drawing/2014/main" val="20002"/>
                    </a:ext>
                  </a:extLst>
                </a:gridCol>
                <a:gridCol w="1121833">
                  <a:extLst>
                    <a:ext uri="{9D8B030D-6E8A-4147-A177-3AD203B41FA5}">
                      <a16:colId xmlns:a16="http://schemas.microsoft.com/office/drawing/2014/main" val="20003"/>
                    </a:ext>
                  </a:extLst>
                </a:gridCol>
              </a:tblGrid>
              <a:tr h="333308">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Domain setting</a:t>
                      </a:r>
                      <a:endParaRPr kumimoji="0" lang="zh-CN" altLang="zh-CN" sz="11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D01</a:t>
                      </a:r>
                      <a:endParaRPr kumimoji="0" lang="zh-CN" altLang="zh-CN" sz="11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D02</a:t>
                      </a:r>
                      <a:endParaRPr kumimoji="0" lang="zh-CN" altLang="zh-CN" sz="11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D03</a:t>
                      </a:r>
                      <a:endParaRPr kumimoji="0" lang="zh-CN" altLang="zh-CN" sz="11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4851">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resolution(km)</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62414">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horizontal grid</a:t>
                      </a:r>
                    </a:p>
                  </a:txBody>
                  <a:tcPr marL="6349" marR="6349" marT="6341" marB="0" anchor="ctr"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r>
                        <a:rPr kumimoji="0" lang="ca-E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150 </a:t>
                      </a:r>
                      <a:r>
                        <a:rPr kumimoji="0" lang="en-U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×145</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endParaRPr kumimoji="0" lang="ca-E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27000" algn="ctr" defTabSz="914400" rtl="0" eaLnBrk="1" fontAlgn="ctr" latinLnBrk="0" hangingPunct="1">
                        <a:lnSpc>
                          <a:spcPct val="150000"/>
                        </a:lnSpc>
                        <a:spcBef>
                          <a:spcPct val="0"/>
                        </a:spcBef>
                        <a:spcAft>
                          <a:spcPct val="0"/>
                        </a:spcAft>
                        <a:buClrTx/>
                        <a:buSzTx/>
                        <a:buFontTx/>
                        <a:buNone/>
                        <a:tabLst/>
                      </a:pPr>
                      <a:r>
                        <a:rPr kumimoji="0" lang="ca-E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103 </a:t>
                      </a:r>
                      <a:r>
                        <a:rPr kumimoji="0" lang="en-U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×103</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27000" algn="ctr" defTabSz="914400" rtl="0" eaLnBrk="1" fontAlgn="ctr" latinLnBrk="0" hangingPunct="1">
                        <a:lnSpc>
                          <a:spcPct val="150000"/>
                        </a:lnSpc>
                        <a:spcBef>
                          <a:spcPct val="0"/>
                        </a:spcBef>
                        <a:spcAft>
                          <a:spcPct val="0"/>
                        </a:spcAft>
                        <a:buClrTx/>
                        <a:buSzTx/>
                        <a:buFontTx/>
                        <a:buNone/>
                        <a:tabLst/>
                      </a:pP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endParaRPr kumimoji="0" lang="ca-E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27000" algn="ctr" defTabSz="914400" rtl="0" eaLnBrk="1" fontAlgn="ctr" latinLnBrk="0" hangingPunct="1">
                        <a:lnSpc>
                          <a:spcPct val="150000"/>
                        </a:lnSpc>
                        <a:spcBef>
                          <a:spcPct val="0"/>
                        </a:spcBef>
                        <a:spcAft>
                          <a:spcPct val="0"/>
                        </a:spcAft>
                        <a:buClrTx/>
                        <a:buSzTx/>
                        <a:buFontTx/>
                        <a:buNone/>
                        <a:tabLst/>
                      </a:pPr>
                      <a:r>
                        <a:rPr kumimoji="0" lang="ca-E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100 </a:t>
                      </a:r>
                      <a:r>
                        <a:rPr kumimoji="0" lang="en-U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27000" algn="ctr" defTabSz="914400" rtl="0" eaLnBrk="1" fontAlgn="ctr" latinLnBrk="0" hangingPunct="1">
                        <a:lnSpc>
                          <a:spcPct val="150000"/>
                        </a:lnSpc>
                        <a:spcBef>
                          <a:spcPct val="0"/>
                        </a:spcBef>
                        <a:spcAft>
                          <a:spcPct val="0"/>
                        </a:spcAft>
                        <a:buClrTx/>
                        <a:buSzTx/>
                        <a:buFontTx/>
                        <a:buNone/>
                        <a:tabLst/>
                      </a:pP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4851">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Vertical layers</a:t>
                      </a:r>
                    </a:p>
                  </a:txBody>
                  <a:tcPr marL="6349" marR="6349" marT="6341"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3">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r>
                        <a:rPr kumimoji="0" lang="ca-E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45</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3"/>
                  </a:ext>
                </a:extLst>
              </a:tr>
              <a:tr h="303753">
                <a:tc>
                  <a:txBody>
                    <a:bodyPr/>
                    <a:lstStyle/>
                    <a:p>
                      <a:pPr marL="0" marR="0" lvl="0" indent="127000" algn="ctr" defTabSz="914400" rtl="0" eaLnBrk="1" fontAlgn="ctr" latinLnBrk="0" hangingPunct="1">
                        <a:lnSpc>
                          <a:spcPct val="150000"/>
                        </a:lnSpc>
                        <a:spcBef>
                          <a:spcPct val="0"/>
                        </a:spcBef>
                        <a:spcAft>
                          <a:spcPct val="0"/>
                        </a:spcAft>
                        <a:buClrTx/>
                        <a:buSzTx/>
                        <a:buFontTx/>
                        <a:buNone/>
                        <a:tabLst/>
                        <a:defRPr/>
                      </a:pPr>
                      <a: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CO2 and CH4 Anthropogenic emission</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3">
                  <a:txBody>
                    <a:bodyPr/>
                    <a:lstStyle/>
                    <a:p>
                      <a:pPr marL="0" marR="0" lvl="0" indent="127000" algn="ctr" defTabSz="914400" rtl="0" eaLnBrk="1" fontAlgn="ctr" latinLnBrk="0" hangingPunct="1">
                        <a:lnSpc>
                          <a:spcPct val="150000"/>
                        </a:lnSpc>
                        <a:spcBef>
                          <a:spcPct val="0"/>
                        </a:spcBef>
                        <a:spcAft>
                          <a:spcPct val="0"/>
                        </a:spcAft>
                        <a:buClrTx/>
                        <a:buSzTx/>
                        <a:buFontTx/>
                        <a:buNone/>
                        <a:tabLst/>
                        <a:defRPr/>
                      </a:pPr>
                      <a: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Cams (2019) 0.05 º x 0.1 º</a:t>
                      </a:r>
                    </a:p>
                  </a:txBody>
                  <a:tcPr marL="6349" marR="6349" marT="6341"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dirty="0"/>
                    </a:p>
                  </a:txBody>
                  <a:tcPr/>
                </a:tc>
                <a:extLst>
                  <a:ext uri="{0D108BD9-81ED-4DB2-BD59-A6C34878D82A}">
                    <a16:rowId xmlns:a16="http://schemas.microsoft.com/office/drawing/2014/main" val="3598296766"/>
                  </a:ext>
                </a:extLst>
              </a:tr>
              <a:tr h="303753">
                <a:tc>
                  <a:txBody>
                    <a:bodyPr/>
                    <a:lstStyle/>
                    <a:p>
                      <a:pPr marL="0" marR="0" lvl="0" indent="127000" algn="ctr" defTabSz="914400" rtl="0" eaLnBrk="1" fontAlgn="ctr" latinLnBrk="0" hangingPunct="1">
                        <a:lnSpc>
                          <a:spcPct val="150000"/>
                        </a:lnSpc>
                        <a:spcBef>
                          <a:spcPct val="0"/>
                        </a:spcBef>
                        <a:spcAft>
                          <a:spcPct val="0"/>
                        </a:spcAft>
                        <a:buClrTx/>
                        <a:buSzTx/>
                        <a:buFontTx/>
                        <a:buNone/>
                        <a:tabLst/>
                        <a:defRPr/>
                      </a:pPr>
                      <a:r>
                        <a:rPr kumimoji="0" lang="en-U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CO2 Biogenic emission</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3">
                  <a:txBody>
                    <a:bodyPr/>
                    <a:lstStyle/>
                    <a:p>
                      <a:pPr marL="0" marR="0" lvl="0" indent="127000" algn="ctr" defTabSz="914400" rtl="0" eaLnBrk="1" fontAlgn="ctr" latinLnBrk="0" hangingPunct="1">
                        <a:lnSpc>
                          <a:spcPct val="150000"/>
                        </a:lnSpc>
                        <a:spcBef>
                          <a:spcPct val="0"/>
                        </a:spcBef>
                        <a:spcAft>
                          <a:spcPct val="0"/>
                        </a:spcAft>
                        <a:buClrTx/>
                        <a:buSzTx/>
                        <a:buFontTx/>
                        <a:buNone/>
                        <a:tabLst/>
                        <a:defRPr/>
                      </a:pPr>
                      <a: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VPRM</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25841553"/>
                  </a:ext>
                </a:extLst>
              </a:tr>
              <a:tr h="303753">
                <a:tc>
                  <a:txBody>
                    <a:bodyPr/>
                    <a:lstStyle/>
                    <a:p>
                      <a:pPr marL="0" marR="0" lvl="0" indent="127000" algn="ctr" defTabSz="914400" rtl="0" eaLnBrk="1" fontAlgn="ctr" latinLnBrk="0" hangingPunct="1">
                        <a:lnSpc>
                          <a:spcPct val="150000"/>
                        </a:lnSpc>
                        <a:spcBef>
                          <a:spcPct val="0"/>
                        </a:spcBef>
                        <a:spcAft>
                          <a:spcPct val="0"/>
                        </a:spcAft>
                        <a:buClrTx/>
                        <a:buSzTx/>
                        <a:buFontTx/>
                        <a:buNone/>
                        <a:tabLst/>
                        <a:defRPr/>
                      </a:pPr>
                      <a: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CO2 Ocean emission</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3">
                  <a:txBody>
                    <a:bodyPr/>
                    <a:lstStyle/>
                    <a:p>
                      <a:pPr marL="0" marR="0" lvl="0" indent="127000" algn="ctr" defTabSz="914400" rtl="0" eaLnBrk="1" fontAlgn="ctr" latinLnBrk="0" hangingPunct="1">
                        <a:lnSpc>
                          <a:spcPct val="150000"/>
                        </a:lnSpc>
                        <a:spcBef>
                          <a:spcPct val="0"/>
                        </a:spcBef>
                        <a:spcAft>
                          <a:spcPct val="0"/>
                        </a:spcAft>
                        <a:buClrTx/>
                        <a:buSzTx/>
                        <a:buFontTx/>
                        <a:buNone/>
                        <a:tabLst/>
                        <a:defRPr/>
                      </a:pPr>
                      <a:r>
                        <a:rPr kumimoji="0" lang="en-U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ICOS </a:t>
                      </a:r>
                      <a:r>
                        <a:rPr kumimoji="0" lang="en-US" altLang="zh-CN" sz="1000" b="0" i="0" u="none" strike="noStrike" cap="none" normalizeH="0" baseline="0" dirty="0" err="1">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Carbontracker</a:t>
                      </a:r>
                      <a:r>
                        <a:rPr kumimoji="0" lang="en-U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0.1 º x 0.2 º </a:t>
                      </a:r>
                      <a:endParaRPr kumimoji="0" lang="en-GB"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414737486"/>
                  </a:ext>
                </a:extLst>
              </a:tr>
              <a:tr h="443632">
                <a:tc>
                  <a:txBody>
                    <a:bodyPr/>
                    <a:lstStyle/>
                    <a:p>
                      <a:pPr marL="0" marR="0" lvl="0" indent="127000" algn="ctr" defTabSz="914400" rtl="0" eaLnBrk="1" fontAlgn="ctr" latinLnBrk="0" hangingPunct="1">
                        <a:lnSpc>
                          <a:spcPct val="150000"/>
                        </a:lnSpc>
                        <a:spcBef>
                          <a:spcPct val="0"/>
                        </a:spcBef>
                        <a:spcAft>
                          <a:spcPct val="0"/>
                        </a:spcAft>
                        <a:buClrTx/>
                        <a:buSzTx/>
                        <a:buFontTx/>
                        <a:buNone/>
                        <a:tabLst/>
                        <a:defRPr/>
                      </a:pPr>
                      <a:r>
                        <a:rPr kumimoji="0" lang="en-U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CH4 Wetland emission</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r>
                        <a:rPr kumimoji="0" lang="es-ES"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Kaplan </a:t>
                      </a:r>
                      <a:r>
                        <a:rPr kumimoji="0" lang="es-ES" altLang="zh-CN" sz="1000" b="0" i="0" u="none" strike="noStrike" cap="none" normalizeH="0" baseline="0" dirty="0" err="1">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Model</a:t>
                      </a: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indent="127000">
                        <a:lnSpc>
                          <a:spcPct val="90000"/>
                        </a:lnSpc>
                        <a:spcBef>
                          <a:spcPts val="1000"/>
                        </a:spcBef>
                        <a:buFont typeface="Arial" panose="020B0604020202020204" pitchFamily="34" charset="0"/>
                        <a:defRPr sz="24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defRPr>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ptos" panose="020B0004020202020204" pitchFamily="34" charset="0"/>
                        </a:defRPr>
                      </a:lvl9pPr>
                    </a:lstStyle>
                    <a:p>
                      <a:pPr marL="0" marR="0" lvl="0" indent="127000" algn="ctr" defTabSz="914400" rtl="0" eaLnBrk="1" fontAlgn="ctr" latinLnBrk="0" hangingPunct="1">
                        <a:lnSpc>
                          <a:spcPct val="150000"/>
                        </a:lnSpc>
                        <a:spcBef>
                          <a:spcPct val="0"/>
                        </a:spcBef>
                        <a:spcAft>
                          <a:spcPct val="0"/>
                        </a:spcAft>
                        <a:buClrTx/>
                        <a:buSzTx/>
                        <a:buFontTx/>
                        <a:buNone/>
                        <a:tabLst/>
                      </a:pPr>
                      <a:endParaRPr kumimoji="0" lang="zh-CN" altLang="zh-CN" sz="10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49" marR="6349" marT="6341" marB="0" anchor="ctr" horzOverflow="overflow">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5843037"/>
                  </a:ext>
                </a:extLst>
              </a:tr>
            </a:tbl>
          </a:graphicData>
        </a:graphic>
      </p:graphicFrame>
      <p:sp>
        <p:nvSpPr>
          <p:cNvPr id="4118" name="TextBox 12">
            <a:extLst>
              <a:ext uri="{FF2B5EF4-FFF2-40B4-BE49-F238E27FC236}">
                <a16:creationId xmlns:a16="http://schemas.microsoft.com/office/drawing/2014/main" id="{CB73B5EF-B42B-01BD-AE5F-4B23D37CD27F}"/>
              </a:ext>
            </a:extLst>
          </p:cNvPr>
          <p:cNvSpPr txBox="1">
            <a:spLocks noChangeArrowheads="1"/>
          </p:cNvSpPr>
          <p:nvPr/>
        </p:nvSpPr>
        <p:spPr bwMode="auto">
          <a:xfrm>
            <a:off x="1910629" y="121444"/>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en-GB" altLang="zh-CN" sz="1800" dirty="0"/>
              <a:t>Set up</a:t>
            </a:r>
          </a:p>
        </p:txBody>
      </p:sp>
      <p:sp>
        <p:nvSpPr>
          <p:cNvPr id="4131" name="文本框 2">
            <a:extLst>
              <a:ext uri="{FF2B5EF4-FFF2-40B4-BE49-F238E27FC236}">
                <a16:creationId xmlns:a16="http://schemas.microsoft.com/office/drawing/2014/main" id="{9053A074-1A74-3E08-5121-30FA13581021}"/>
              </a:ext>
            </a:extLst>
          </p:cNvPr>
          <p:cNvSpPr txBox="1">
            <a:spLocks noChangeArrowheads="1"/>
          </p:cNvSpPr>
          <p:nvPr/>
        </p:nvSpPr>
        <p:spPr bwMode="auto">
          <a:xfrm>
            <a:off x="5770360" y="5042118"/>
            <a:ext cx="512444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nSpc>
                <a:spcPct val="100000"/>
              </a:lnSpc>
              <a:spcBef>
                <a:spcPct val="0"/>
              </a:spcBef>
              <a:buFontTx/>
              <a:buNone/>
            </a:pPr>
            <a:r>
              <a:rPr lang="en-US" altLang="zh-CN" sz="1400" dirty="0"/>
              <a:t>Simulation period: </a:t>
            </a:r>
          </a:p>
          <a:p>
            <a:pPr>
              <a:lnSpc>
                <a:spcPct val="100000"/>
              </a:lnSpc>
              <a:spcBef>
                <a:spcPct val="0"/>
              </a:spcBef>
              <a:buFontTx/>
              <a:buNone/>
            </a:pPr>
            <a:endParaRPr lang="en-US" altLang="zh-CN" sz="1400" dirty="0"/>
          </a:p>
          <a:p>
            <a:pPr>
              <a:lnSpc>
                <a:spcPct val="100000"/>
              </a:lnSpc>
              <a:spcBef>
                <a:spcPct val="0"/>
              </a:spcBef>
              <a:buFontTx/>
              <a:buNone/>
            </a:pPr>
            <a:r>
              <a:rPr lang="en-US" altLang="zh-CN" sz="1400" dirty="0"/>
              <a:t>  1</a:t>
            </a:r>
            <a:r>
              <a:rPr lang="en-US" altLang="zh-CN" sz="1400" baseline="30000" dirty="0"/>
              <a:t>st</a:t>
            </a:r>
            <a:r>
              <a:rPr lang="en-US" altLang="zh-CN" sz="1400" dirty="0"/>
              <a:t> June 00:00 UTC,2019 – 31</a:t>
            </a:r>
            <a:r>
              <a:rPr lang="en-US" altLang="zh-CN" sz="1400" baseline="30000" dirty="0"/>
              <a:t>st</a:t>
            </a:r>
            <a:r>
              <a:rPr lang="en-US" altLang="zh-CN" sz="1400" dirty="0"/>
              <a:t> August 00:00 UTC, 2019</a:t>
            </a:r>
          </a:p>
          <a:p>
            <a:pPr>
              <a:lnSpc>
                <a:spcPct val="100000"/>
              </a:lnSpc>
              <a:spcBef>
                <a:spcPct val="0"/>
              </a:spcBef>
              <a:buFontTx/>
              <a:buNone/>
            </a:pPr>
            <a:endParaRPr lang="en-US" altLang="zh-CN" sz="1400" dirty="0"/>
          </a:p>
          <a:p>
            <a:pPr>
              <a:lnSpc>
                <a:spcPct val="100000"/>
              </a:lnSpc>
              <a:spcBef>
                <a:spcPct val="0"/>
              </a:spcBef>
              <a:buFontTx/>
              <a:buNone/>
            </a:pPr>
            <a:endParaRPr lang="en-US" altLang="zh-CN" sz="1400" dirty="0"/>
          </a:p>
          <a:p>
            <a:pPr>
              <a:lnSpc>
                <a:spcPct val="100000"/>
              </a:lnSpc>
              <a:spcBef>
                <a:spcPct val="0"/>
              </a:spcBef>
              <a:buFontTx/>
              <a:buNone/>
            </a:pPr>
            <a:endParaRPr lang="en-US" altLang="zh-CN" sz="1400" dirty="0"/>
          </a:p>
        </p:txBody>
      </p:sp>
      <p:sp>
        <p:nvSpPr>
          <p:cNvPr id="3" name="Line">
            <a:extLst>
              <a:ext uri="{FF2B5EF4-FFF2-40B4-BE49-F238E27FC236}">
                <a16:creationId xmlns:a16="http://schemas.microsoft.com/office/drawing/2014/main" id="{F8C818B1-CEF1-7CF8-1773-B133B4780FD1}"/>
              </a:ext>
            </a:extLst>
          </p:cNvPr>
          <p:cNvSpPr/>
          <p:nvPr/>
        </p:nvSpPr>
        <p:spPr>
          <a:xfrm>
            <a:off x="38180" y="500996"/>
            <a:ext cx="12174034" cy="1"/>
          </a:xfrm>
          <a:prstGeom prst="line">
            <a:avLst/>
          </a:prstGeom>
          <a:ln w="25400">
            <a:solidFill>
              <a:srgbClr val="000000"/>
            </a:solidFill>
            <a:miter lim="400000"/>
          </a:ln>
        </p:spPr>
        <p:txBody>
          <a:bodyPr lIns="22859" tIns="22859" rIns="22859" bIns="22859"/>
          <a:lstStyle/>
          <a:p>
            <a:endParaRPr sz="900" dirty="0"/>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D440B34022685F41B3BF6A1EB9EA5C61" ma:contentTypeVersion="15" ma:contentTypeDescription="Crear nuevo documento." ma:contentTypeScope="" ma:versionID="285968bc49b2bc0c2ce2194743ec4277">
  <xsd:schema xmlns:xsd="http://www.w3.org/2001/XMLSchema" xmlns:xs="http://www.w3.org/2001/XMLSchema" xmlns:p="http://schemas.microsoft.com/office/2006/metadata/properties" xmlns:ns3="710e1010-b945-48b2-95df-97d5fb488d77" xmlns:ns4="bd0f23af-eccf-48d7-93f6-d816e3a6a098" targetNamespace="http://schemas.microsoft.com/office/2006/metadata/properties" ma:root="true" ma:fieldsID="39cffd7590059822f63552d8bfb2529e" ns3:_="" ns4:_="">
    <xsd:import namespace="710e1010-b945-48b2-95df-97d5fb488d77"/>
    <xsd:import namespace="bd0f23af-eccf-48d7-93f6-d816e3a6a098"/>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SystemTags" minOccurs="0"/>
                <xsd:element ref="ns3:MediaServiceOCR" minOccurs="0"/>
                <xsd:element ref="ns3:MediaServiceSearchProperties"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0e1010-b945-48b2-95df-97d5fb488d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0f23af-eccf-48d7-93f6-d816e3a6a098"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SharingHintHash" ma:index="14"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10e1010-b945-48b2-95df-97d5fb488d77" xsi:nil="true"/>
  </documentManagement>
</p:properties>
</file>

<file path=customXml/itemProps1.xml><?xml version="1.0" encoding="utf-8"?>
<ds:datastoreItem xmlns:ds="http://schemas.openxmlformats.org/officeDocument/2006/customXml" ds:itemID="{F2525619-997F-424F-897C-D253A38D3136}">
  <ds:schemaRefs>
    <ds:schemaRef ds:uri="710e1010-b945-48b2-95df-97d5fb488d77"/>
    <ds:schemaRef ds:uri="bd0f23af-eccf-48d7-93f6-d816e3a6a0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C9FECEF-E029-453F-ACB6-A9A5CDCCFBE4}">
  <ds:schemaRefs>
    <ds:schemaRef ds:uri="http://schemas.microsoft.com/sharepoint/v3/contenttype/forms"/>
  </ds:schemaRefs>
</ds:datastoreItem>
</file>

<file path=customXml/itemProps3.xml><?xml version="1.0" encoding="utf-8"?>
<ds:datastoreItem xmlns:ds="http://schemas.openxmlformats.org/officeDocument/2006/customXml" ds:itemID="{07CD7B03-57CB-451E-9BCF-5CE12EE21D63}">
  <ds:schemaRefs>
    <ds:schemaRef ds:uri="http://purl.org/dc/terms/"/>
    <ds:schemaRef ds:uri="http://schemas.microsoft.com/office/infopath/2007/PartnerControls"/>
    <ds:schemaRef ds:uri="http://purl.org/dc/dcmitype/"/>
    <ds:schemaRef ds:uri="http://www.w3.org/XML/1998/namespace"/>
    <ds:schemaRef ds:uri="http://schemas.microsoft.com/office/2006/documentManagement/types"/>
    <ds:schemaRef ds:uri="http://schemas.microsoft.com/office/2006/metadata/properties"/>
    <ds:schemaRef ds:uri="bd0f23af-eccf-48d7-93f6-d816e3a6a098"/>
    <ds:schemaRef ds:uri="http://schemas.openxmlformats.org/package/2006/metadata/core-properties"/>
    <ds:schemaRef ds:uri="710e1010-b945-48b2-95df-97d5fb488d77"/>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1491</TotalTime>
  <Words>3891</Words>
  <Application>Microsoft Office PowerPoint</Application>
  <PresentationFormat>Panorámica</PresentationFormat>
  <Paragraphs>247</Paragraphs>
  <Slides>16</Slides>
  <Notes>12</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16</vt:i4>
      </vt:variant>
    </vt:vector>
  </HeadingPairs>
  <TitlesOfParts>
    <vt:vector size="28" baseType="lpstr">
      <vt:lpstr>等线</vt:lpstr>
      <vt:lpstr>等线 Light</vt:lpstr>
      <vt:lpstr>Microsoft YaHei</vt:lpstr>
      <vt:lpstr>Aptos</vt:lpstr>
      <vt:lpstr>Arial</vt:lpstr>
      <vt:lpstr>Avenir</vt:lpstr>
      <vt:lpstr>Calibri</vt:lpstr>
      <vt:lpstr>Cambria Math</vt:lpstr>
      <vt:lpstr>Corporate E Bold</vt:lpstr>
      <vt:lpstr>Inter</vt:lpstr>
      <vt:lpstr>Times New Roman</vt:lpstr>
      <vt:lpstr>Office 主题​​</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Qing Luo</dc:creator>
  <cp:lastModifiedBy>Ricard Segura Barrero</cp:lastModifiedBy>
  <cp:revision>10</cp:revision>
  <dcterms:created xsi:type="dcterms:W3CDTF">2025-03-05T17:07:25Z</dcterms:created>
  <dcterms:modified xsi:type="dcterms:W3CDTF">2025-04-29T18:28:11Z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0x010100D440B34022685F41B3BF6A1EB9EA5C61</vt:lpwstr>
  </property>
</Properties>
</file>