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759" r:id="rId2"/>
    <p:sldId id="578" r:id="rId3"/>
    <p:sldId id="749" r:id="rId4"/>
    <p:sldId id="753" r:id="rId5"/>
    <p:sldId id="768" r:id="rId6"/>
    <p:sldId id="773" r:id="rId7"/>
    <p:sldId id="270" r:id="rId8"/>
    <p:sldId id="620" r:id="rId9"/>
    <p:sldId id="769" r:id="rId10"/>
    <p:sldId id="614" r:id="rId11"/>
    <p:sldId id="775" r:id="rId12"/>
    <p:sldId id="463" r:id="rId13"/>
    <p:sldId id="290" r:id="rId14"/>
    <p:sldId id="770" r:id="rId15"/>
    <p:sldId id="260" r:id="rId16"/>
    <p:sldId id="771" r:id="rId17"/>
    <p:sldId id="776" r:id="rId18"/>
    <p:sldId id="635" r:id="rId19"/>
    <p:sldId id="707" r:id="rId20"/>
    <p:sldId id="674" r:id="rId21"/>
    <p:sldId id="762" r:id="rId22"/>
    <p:sldId id="772" r:id="rId23"/>
    <p:sldId id="259" r:id="rId24"/>
    <p:sldId id="763" r:id="rId25"/>
    <p:sldId id="767" r:id="rId26"/>
    <p:sldId id="257" r:id="rId27"/>
    <p:sldId id="755" r:id="rId28"/>
    <p:sldId id="761" r:id="rId29"/>
    <p:sldId id="262" r:id="rId30"/>
    <p:sldId id="765" r:id="rId31"/>
    <p:sldId id="764" r:id="rId32"/>
    <p:sldId id="756" r:id="rId33"/>
    <p:sldId id="774" r:id="rId34"/>
  </p:sldIdLst>
  <p:sldSz cx="11520488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CCCC00"/>
    <a:srgbClr val="0432FF"/>
    <a:srgbClr val="5C6892"/>
    <a:srgbClr val="38383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9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BBE6A-06A4-B540-9EFB-C88359740DA0}" type="datetimeFigureOut">
              <a:rPr lang="en-IL" smtClean="0"/>
              <a:t>27/04/2025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7913" y="1143000"/>
            <a:ext cx="4702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58A59-CFAB-4A46-9122-BC60D20FF05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63962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7913" y="1143000"/>
            <a:ext cx="4702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Precipitation of halite and gypsum </a:t>
            </a:r>
          </a:p>
          <a:p>
            <a:r>
              <a:rPr lang="en-CA" dirty="0"/>
              <a:t>Bacterial sulphate reduction produces bicarbonate for </a:t>
            </a:r>
            <a:r>
              <a:rPr lang="en-CA" dirty="0" err="1"/>
              <a:t>dolimitization</a:t>
            </a:r>
            <a:r>
              <a:rPr lang="en-CA" dirty="0"/>
              <a:t> </a:t>
            </a:r>
          </a:p>
          <a:p>
            <a:r>
              <a:rPr lang="en-CA" dirty="0"/>
              <a:t>Depletion of bicarbonate and sulphate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F38BA-55BA-44D2-8F93-0E78A5A59184}" type="slidenum">
              <a:rPr lang="en-IL" smtClean="0"/>
              <a:t>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92112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7913" y="1143000"/>
            <a:ext cx="4702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Na/Cl recycling from Mt. </a:t>
            </a:r>
            <a:r>
              <a:rPr lang="en-CA" dirty="0" err="1"/>
              <a:t>Sedom</a:t>
            </a:r>
            <a:r>
              <a:rPr lang="en-CA" dirty="0"/>
              <a:t> </a:t>
            </a:r>
          </a:p>
          <a:p>
            <a:r>
              <a:rPr lang="en-CA" dirty="0"/>
              <a:t>Because Cl&gt;&gt;Na, dissolution and precipitation of halite found by Levy at al</a:t>
            </a:r>
          </a:p>
          <a:p>
            <a:r>
              <a:rPr lang="en-CA" dirty="0"/>
              <a:t>Climate variations </a:t>
            </a:r>
          </a:p>
          <a:p>
            <a:r>
              <a:rPr lang="en-CA" dirty="0"/>
              <a:t>Therefore climate changes can be seen in Na/Cl variations 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F38BA-55BA-44D2-8F93-0E78A5A59184}" type="slidenum">
              <a:rPr lang="en-IL" smtClean="0"/>
              <a:t>23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6915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7913" y="1143000"/>
            <a:ext cx="4702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Na/Cl recycling from Mt. </a:t>
            </a:r>
            <a:r>
              <a:rPr lang="en-CA" dirty="0" err="1"/>
              <a:t>Sedom</a:t>
            </a:r>
            <a:r>
              <a:rPr lang="en-CA" dirty="0"/>
              <a:t> </a:t>
            </a:r>
          </a:p>
          <a:p>
            <a:r>
              <a:rPr lang="en-CA" dirty="0"/>
              <a:t>Because Cl&gt;&gt;Na, dissolution and precipitation of halite found by Levy at al</a:t>
            </a:r>
          </a:p>
          <a:p>
            <a:r>
              <a:rPr lang="en-CA" dirty="0"/>
              <a:t>Climate variations </a:t>
            </a:r>
          </a:p>
          <a:p>
            <a:r>
              <a:rPr lang="en-CA" dirty="0"/>
              <a:t>Therefore climate changes can be seen in Na/Cl variations 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F38BA-55BA-44D2-8F93-0E78A5A59184}" type="slidenum">
              <a:rPr lang="en-IL" smtClean="0"/>
              <a:t>24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32526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7913" y="1143000"/>
            <a:ext cx="4702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Na/Cl recycling from Mt. </a:t>
            </a:r>
            <a:r>
              <a:rPr lang="en-CA" dirty="0" err="1"/>
              <a:t>Sedom</a:t>
            </a:r>
            <a:r>
              <a:rPr lang="en-CA" dirty="0"/>
              <a:t> </a:t>
            </a:r>
          </a:p>
          <a:p>
            <a:r>
              <a:rPr lang="en-CA" dirty="0"/>
              <a:t>Because Cl&gt;&gt;Na, dissolution and precipitation of halite found by Levy at al</a:t>
            </a:r>
          </a:p>
          <a:p>
            <a:r>
              <a:rPr lang="en-CA" dirty="0"/>
              <a:t>Climate variations </a:t>
            </a:r>
          </a:p>
          <a:p>
            <a:r>
              <a:rPr lang="en-CA" dirty="0"/>
              <a:t>Therefore climate changes can be seen in Na/Cl variations 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F38BA-55BA-44D2-8F93-0E78A5A59184}" type="slidenum">
              <a:rPr lang="en-IL" smtClean="0"/>
              <a:t>25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54310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7913" y="1143000"/>
            <a:ext cx="4702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Increased resolution too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F38BA-55BA-44D2-8F93-0E78A5A59184}" type="slidenum">
              <a:rPr lang="en-IL" smtClean="0"/>
              <a:t>27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43879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1B2B4-6392-C054-5E86-3DFA9383D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524DF3-4195-5F30-6231-96289843AC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D1E885-DC87-F4C5-487D-911733314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מהיכן המלח?  נראה כעת תצפיות שמראות שמקור המלחים הוא במי הים.  </a:t>
            </a:r>
          </a:p>
          <a:p>
            <a:pPr algn="r" rtl="1"/>
            <a:r>
              <a:rPr lang="he-IL" dirty="0"/>
              <a:t>נתחיל בתצפיות שמעידות על חדירה של הים דרך עמק יזרעאל.  </a:t>
            </a:r>
          </a:p>
          <a:p>
            <a:pPr algn="r" rtl="1"/>
            <a:r>
              <a:rPr lang="he-IL" dirty="0"/>
              <a:t>נראה שהן מתאימות בגיל לגיל המלח. </a:t>
            </a:r>
          </a:p>
          <a:p>
            <a:pPr algn="r" rtl="1"/>
            <a:r>
              <a:rPr lang="he-IL" dirty="0"/>
              <a:t>לבסוף נבין את המנגנון שמאפשר את הצטברותן של שכבות מלח כה עבות.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צריך לזכור שהנוף לפני 6-4 מיליון שנה הנוף הוא מתון יותר מהיום.  הרי ירושלים עוד לא התרוממו, כך גם השומרון, הכרמל והגליל.</a:t>
            </a:r>
          </a:p>
          <a:p>
            <a:pPr algn="r" rtl="1"/>
            <a:r>
              <a:rPr lang="he-IL" dirty="0"/>
              <a:t>סביר</a:t>
            </a:r>
            <a:r>
              <a:rPr lang="he-IL" baseline="0" dirty="0"/>
              <a:t> שהחדירה הייתה עמק יזרעאל.  אבל חיבור דרך בקעת באר שבע ודימונה גם הוא אפשרי, נבדק, ואין ראיות טובות.</a:t>
            </a: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8563F-B1F0-50FC-6718-591C845FD4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B821A-5998-2B4B-9A4C-C82F47A0072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78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מהיכן המלח?  נראה כעת תצפיות שמראות שמקור המלחים הוא במי הים.  </a:t>
            </a:r>
          </a:p>
          <a:p>
            <a:pPr algn="r" rtl="1"/>
            <a:r>
              <a:rPr lang="he-IL" dirty="0"/>
              <a:t>נתחיל בתצפיות שמעידות על חדירה של הים דרך עמק יזרעאל.  </a:t>
            </a:r>
          </a:p>
          <a:p>
            <a:pPr algn="r" rtl="1"/>
            <a:r>
              <a:rPr lang="he-IL" dirty="0"/>
              <a:t>נראה שהן מתאימות בגיל לגיל המלח. </a:t>
            </a:r>
          </a:p>
          <a:p>
            <a:pPr algn="r" rtl="1"/>
            <a:r>
              <a:rPr lang="he-IL" dirty="0"/>
              <a:t>לבסוף נבין את המנגנון שמאפשר את הצטברותן של שכבות מלח כה עבות.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צריך לזכור שהנוף לפני 6-4 מיליון שנה הנוף הוא מתון יותר מהיום.  הרי ירושלים עוד לא התרוממו, כך גם השומרון, הכרמל והגליל.</a:t>
            </a:r>
          </a:p>
          <a:p>
            <a:pPr algn="r" rtl="1"/>
            <a:r>
              <a:rPr lang="he-IL" dirty="0"/>
              <a:t>סביר</a:t>
            </a:r>
            <a:r>
              <a:rPr lang="he-IL" baseline="0" dirty="0"/>
              <a:t> שהחדירה הייתה עמק יזרעאל.  אבל חיבור דרך בקעת באר שבע ודימונה גם הוא אפשרי, נבדק, ואין ראיות טובות.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B821A-5998-2B4B-9A4C-C82F47A0072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67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846192-B2B8-AC40-A01A-F6EA15B563C0}" type="slidenum">
              <a:rPr lang="en-US"/>
              <a:pPr/>
              <a:t>8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15975" y="685800"/>
            <a:ext cx="52260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82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43929E-35B9-5741-B746-EA3D8D9CBB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15975" y="685800"/>
            <a:ext cx="52260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 the late Neogene, the DSB was occupied by the </a:t>
            </a:r>
            <a:r>
              <a:rPr lang="en-US" sz="1200" kern="100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Sedom</a:t>
            </a: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Lagoon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200" dirty="0">
                <a:solidFill>
                  <a:srgbClr val="403B28"/>
                </a:solidFill>
                <a:latin typeface="+mj-lt"/>
                <a:ea typeface="Calibri" panose="020F0502020204030204" pitchFamily="34" charset="0"/>
              </a:rPr>
              <a:t>A</a:t>
            </a:r>
            <a:r>
              <a:rPr lang="he-IL" sz="1200" dirty="0">
                <a:solidFill>
                  <a:srgbClr val="403B28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CA" sz="1200" dirty="0">
                <a:solidFill>
                  <a:srgbClr val="403B28"/>
                </a:solidFill>
                <a:latin typeface="+mj-lt"/>
                <a:ea typeface="Calibri" panose="020F0502020204030204" pitchFamily="34" charset="0"/>
              </a:rPr>
              <a:t>series of terminal lakes occupied the DSB</a:t>
            </a:r>
            <a:r>
              <a:rPr lang="en-US" sz="1200" dirty="0">
                <a:solidFill>
                  <a:srgbClr val="403B28"/>
                </a:solidFill>
                <a:effectLst/>
                <a:latin typeface="+mj-lt"/>
                <a:ea typeface="Calibri" panose="020F0502020204030204" pitchFamily="34" charset="0"/>
              </a:rPr>
              <a:t> when the lagoon closed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</a:rPr>
              <a:t>As the climate fluctuated through glacial and interglacial cycles, the Dead Sea lakes responded with changes in lake level and brine compositions </a:t>
            </a:r>
            <a:endParaRPr lang="en-IL" sz="12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53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9D94464-95F8-C149-9BE6-274F5A867EE8}" type="slidenum">
              <a:rPr lang="en-US"/>
              <a:pPr/>
              <a:t>12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77913" y="1143000"/>
            <a:ext cx="4702175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7344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77913" y="1143000"/>
            <a:ext cx="4702175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e-IL">
              <a:latin typeface="Calibri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134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Move to middle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D0895-FF55-461C-AECA-F75E63F9264E}" type="slidenum">
              <a:rPr lang="en-IL" smtClean="0"/>
              <a:t>16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32337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Na/Cl recycling from Mt. </a:t>
            </a:r>
            <a:r>
              <a:rPr lang="en-CA" dirty="0" err="1"/>
              <a:t>Sedom</a:t>
            </a:r>
            <a:r>
              <a:rPr lang="en-CA" dirty="0"/>
              <a:t> </a:t>
            </a:r>
          </a:p>
          <a:p>
            <a:r>
              <a:rPr lang="en-CA" dirty="0"/>
              <a:t>Because Cl&gt;&gt;Na, dissolution and precipitation of halite found by Levy at al</a:t>
            </a:r>
          </a:p>
          <a:p>
            <a:r>
              <a:rPr lang="en-CA" dirty="0"/>
              <a:t>Climate variations </a:t>
            </a:r>
          </a:p>
          <a:p>
            <a:r>
              <a:rPr lang="en-CA" dirty="0"/>
              <a:t>Therefore climate changes can be seen in Na/Cl variations 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AF38BA-55BA-44D2-8F93-0E78A5A59184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2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037" y="1237197"/>
            <a:ext cx="9792415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61" y="3970580"/>
            <a:ext cx="8640366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F6D6-C196-4DAE-B96F-C3FA6121BB4D}" type="datetimeFigureOut">
              <a:rPr lang="he-IL" smtClean="0"/>
              <a:t>כ"ט.ניסן.תשפ"ה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89C8-B9CF-42FB-8311-0BE50267B95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4591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F6D6-C196-4DAE-B96F-C3FA6121BB4D}" type="datetimeFigureOut">
              <a:rPr lang="he-IL" smtClean="0"/>
              <a:t>כ"ט.ניסן.תשפ"ה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89C8-B9CF-42FB-8311-0BE50267B95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18613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4350" y="402483"/>
            <a:ext cx="2484105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034" y="402483"/>
            <a:ext cx="7308310" cy="640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F6D6-C196-4DAE-B96F-C3FA6121BB4D}" type="datetimeFigureOut">
              <a:rPr lang="he-IL" smtClean="0"/>
              <a:t>כ"ט.ניסן.תשפ"ה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89C8-B9CF-42FB-8311-0BE50267B95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93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F6D6-C196-4DAE-B96F-C3FA6121BB4D}" type="datetimeFigureOut">
              <a:rPr lang="he-IL" smtClean="0"/>
              <a:t>כ"ט.ניסן.תשפ"ה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89C8-B9CF-42FB-8311-0BE50267B95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93910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034" y="1884671"/>
            <a:ext cx="9936421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6034" y="5059035"/>
            <a:ext cx="9936421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F6D6-C196-4DAE-B96F-C3FA6121BB4D}" type="datetimeFigureOut">
              <a:rPr lang="he-IL" smtClean="0"/>
              <a:t>כ"ט.ניסן.תשפ"ה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89C8-B9CF-42FB-8311-0BE50267B95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5338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034" y="2012414"/>
            <a:ext cx="4896207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2012414"/>
            <a:ext cx="4896207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F6D6-C196-4DAE-B96F-C3FA6121BB4D}" type="datetimeFigureOut">
              <a:rPr lang="he-IL" smtClean="0"/>
              <a:t>כ"ט.ניסן.תשפ"ה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89C8-B9CF-42FB-8311-0BE50267B95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249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4" y="402484"/>
            <a:ext cx="9936421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3535" y="1853171"/>
            <a:ext cx="4873706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3535" y="2761381"/>
            <a:ext cx="4873706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2248" y="1853171"/>
            <a:ext cx="4897708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2248" y="2761381"/>
            <a:ext cx="4897708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F6D6-C196-4DAE-B96F-C3FA6121BB4D}" type="datetimeFigureOut">
              <a:rPr lang="he-IL" smtClean="0"/>
              <a:t>כ"ט.ניסן.תשפ"ה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89C8-B9CF-42FB-8311-0BE50267B95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4281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F6D6-C196-4DAE-B96F-C3FA6121BB4D}" type="datetimeFigureOut">
              <a:rPr lang="he-IL" smtClean="0"/>
              <a:t>כ"ט.ניסן.תשפ"ה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89C8-B9CF-42FB-8311-0BE50267B95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63909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F6D6-C196-4DAE-B96F-C3FA6121BB4D}" type="datetimeFigureOut">
              <a:rPr lang="he-IL" smtClean="0"/>
              <a:t>כ"ט.ניסן.תשפ"ה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89C8-B9CF-42FB-8311-0BE50267B95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8588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4" y="503978"/>
            <a:ext cx="371565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7708" y="1088455"/>
            <a:ext cx="5832247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3534" y="2267902"/>
            <a:ext cx="371565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F6D6-C196-4DAE-B96F-C3FA6121BB4D}" type="datetimeFigureOut">
              <a:rPr lang="he-IL" smtClean="0"/>
              <a:t>כ"ט.ניסן.תשפ"ה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89C8-B9CF-42FB-8311-0BE50267B95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70727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4" y="503978"/>
            <a:ext cx="371565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97708" y="1088455"/>
            <a:ext cx="5832247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3534" y="2267902"/>
            <a:ext cx="371565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F6D6-C196-4DAE-B96F-C3FA6121BB4D}" type="datetimeFigureOut">
              <a:rPr lang="he-IL" smtClean="0"/>
              <a:t>כ"ט.ניסן.תשפ"ה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89C8-B9CF-42FB-8311-0BE50267B95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36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034" y="402484"/>
            <a:ext cx="9936421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034" y="2012414"/>
            <a:ext cx="9936421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2033" y="7006700"/>
            <a:ext cx="25921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6F6D6-C196-4DAE-B96F-C3FA6121BB4D}" type="datetimeFigureOut">
              <a:rPr lang="he-IL" smtClean="0"/>
              <a:t>כ"ט.ניסן.תשפ"ה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6162" y="7006700"/>
            <a:ext cx="38881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36345" y="7006700"/>
            <a:ext cx="25921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889C8-B9CF-42FB-8311-0BE50267B95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9997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A7F5F-B723-2CD4-8ED5-2CB4CDBAF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625" y="825190"/>
            <a:ext cx="10030834" cy="253214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R="1172845" algn="ctr">
              <a:lnSpc>
                <a:spcPct val="115000"/>
              </a:lnSpc>
              <a:spcAft>
                <a:spcPts val="800"/>
              </a:spcAft>
            </a:pPr>
            <a:r>
              <a:rPr lang="en-IL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Interstitial soluble salts in Dead Sea sediments as monitors of the East Mediterranean-Levant hydroclimate during the past ~ 100 kyr</a:t>
            </a:r>
            <a:endParaRPr lang="en-IL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F9A7164-FA49-50BE-5A64-0E84B7AE49DB}"/>
              </a:ext>
            </a:extLst>
          </p:cNvPr>
          <p:cNvSpPr txBox="1">
            <a:spLocks/>
          </p:cNvSpPr>
          <p:nvPr/>
        </p:nvSpPr>
        <p:spPr>
          <a:xfrm>
            <a:off x="652034" y="3779837"/>
            <a:ext cx="10216420" cy="11514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 Stein, Omri Kalifa, Pamela Schimmer, </a:t>
            </a:r>
          </a:p>
          <a:p>
            <a:r>
              <a:rPr lang="en-I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Amitai Katz, Boaz Lasar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A6BA57-B36F-AA55-4B0B-16521F1D34D6}"/>
              </a:ext>
            </a:extLst>
          </p:cNvPr>
          <p:cNvSpPr txBox="1">
            <a:spLocks/>
          </p:cNvSpPr>
          <p:nvPr/>
        </p:nvSpPr>
        <p:spPr>
          <a:xfrm>
            <a:off x="560832" y="5593082"/>
            <a:ext cx="10216420" cy="8595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L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Hebrew University of Jerusalem</a:t>
            </a:r>
            <a:endParaRPr lang="en-IL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9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"/>
          <p:cNvSpPr>
            <a:spLocks noChangeShapeType="1"/>
          </p:cNvSpPr>
          <p:nvPr/>
        </p:nvSpPr>
        <p:spPr bwMode="auto">
          <a:xfrm flipH="1">
            <a:off x="5445231" y="5764421"/>
            <a:ext cx="4416187" cy="0"/>
          </a:xfrm>
          <a:prstGeom prst="line">
            <a:avLst/>
          </a:prstGeom>
          <a:noFill/>
          <a:ln w="76200" cap="rnd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864017">
              <a:defRPr/>
            </a:pPr>
            <a:endParaRPr lang="en-US" sz="1701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1440061" y="683706"/>
          <a:ext cx="3744158" cy="619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7320170" imgH="12722087" progId="">
                  <p:embed/>
                </p:oleObj>
              </mc:Choice>
              <mc:Fallback>
                <p:oleObj name="CorelDRAW" r:id="rId3" imgW="7320170" imgH="12722087" progId="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0061" y="683706"/>
                        <a:ext cx="3744158" cy="6192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46669" y="3182813"/>
            <a:ext cx="667528" cy="2787118"/>
            <a:chOff x="1671" y="1762"/>
            <a:chExt cx="445" cy="1858"/>
          </a:xfrm>
        </p:grpSpPr>
        <p:sp>
          <p:nvSpPr>
            <p:cNvPr id="8197" name="Freeform 5"/>
            <p:cNvSpPr>
              <a:spLocks/>
            </p:cNvSpPr>
            <p:nvPr/>
          </p:nvSpPr>
          <p:spPr bwMode="auto">
            <a:xfrm>
              <a:off x="1683" y="1762"/>
              <a:ext cx="433" cy="1372"/>
            </a:xfrm>
            <a:custGeom>
              <a:avLst/>
              <a:gdLst/>
              <a:ahLst/>
              <a:cxnLst>
                <a:cxn ang="0">
                  <a:pos x="351" y="74"/>
                </a:cxn>
                <a:cxn ang="0">
                  <a:pos x="333" y="29"/>
                </a:cxn>
                <a:cxn ang="0">
                  <a:pos x="297" y="5"/>
                </a:cxn>
                <a:cxn ang="0">
                  <a:pos x="273" y="11"/>
                </a:cxn>
                <a:cxn ang="0">
                  <a:pos x="246" y="68"/>
                </a:cxn>
                <a:cxn ang="0">
                  <a:pos x="213" y="113"/>
                </a:cxn>
                <a:cxn ang="0">
                  <a:pos x="192" y="152"/>
                </a:cxn>
                <a:cxn ang="0">
                  <a:pos x="189" y="173"/>
                </a:cxn>
                <a:cxn ang="0">
                  <a:pos x="201" y="251"/>
                </a:cxn>
                <a:cxn ang="0">
                  <a:pos x="189" y="413"/>
                </a:cxn>
                <a:cxn ang="0">
                  <a:pos x="195" y="461"/>
                </a:cxn>
                <a:cxn ang="0">
                  <a:pos x="144" y="635"/>
                </a:cxn>
                <a:cxn ang="0">
                  <a:pos x="123" y="731"/>
                </a:cxn>
                <a:cxn ang="0">
                  <a:pos x="75" y="860"/>
                </a:cxn>
                <a:cxn ang="0">
                  <a:pos x="51" y="917"/>
                </a:cxn>
                <a:cxn ang="0">
                  <a:pos x="48" y="983"/>
                </a:cxn>
                <a:cxn ang="0">
                  <a:pos x="45" y="1055"/>
                </a:cxn>
                <a:cxn ang="0">
                  <a:pos x="48" y="1127"/>
                </a:cxn>
                <a:cxn ang="0">
                  <a:pos x="36" y="1169"/>
                </a:cxn>
                <a:cxn ang="0">
                  <a:pos x="21" y="1259"/>
                </a:cxn>
                <a:cxn ang="0">
                  <a:pos x="3" y="1307"/>
                </a:cxn>
                <a:cxn ang="0">
                  <a:pos x="12" y="1361"/>
                </a:cxn>
                <a:cxn ang="0">
                  <a:pos x="75" y="1370"/>
                </a:cxn>
                <a:cxn ang="0">
                  <a:pos x="216" y="1352"/>
                </a:cxn>
                <a:cxn ang="0">
                  <a:pos x="270" y="1313"/>
                </a:cxn>
                <a:cxn ang="0">
                  <a:pos x="273" y="1262"/>
                </a:cxn>
                <a:cxn ang="0">
                  <a:pos x="261" y="1211"/>
                </a:cxn>
                <a:cxn ang="0">
                  <a:pos x="267" y="1190"/>
                </a:cxn>
                <a:cxn ang="0">
                  <a:pos x="279" y="1157"/>
                </a:cxn>
                <a:cxn ang="0">
                  <a:pos x="282" y="929"/>
                </a:cxn>
                <a:cxn ang="0">
                  <a:pos x="273" y="794"/>
                </a:cxn>
                <a:cxn ang="0">
                  <a:pos x="297" y="740"/>
                </a:cxn>
                <a:cxn ang="0">
                  <a:pos x="342" y="677"/>
                </a:cxn>
                <a:cxn ang="0">
                  <a:pos x="405" y="656"/>
                </a:cxn>
                <a:cxn ang="0">
                  <a:pos x="420" y="617"/>
                </a:cxn>
                <a:cxn ang="0">
                  <a:pos x="420" y="587"/>
                </a:cxn>
                <a:cxn ang="0">
                  <a:pos x="339" y="461"/>
                </a:cxn>
                <a:cxn ang="0">
                  <a:pos x="330" y="395"/>
                </a:cxn>
                <a:cxn ang="0">
                  <a:pos x="336" y="260"/>
                </a:cxn>
                <a:cxn ang="0">
                  <a:pos x="366" y="158"/>
                </a:cxn>
                <a:cxn ang="0">
                  <a:pos x="351" y="74"/>
                </a:cxn>
              </a:cxnLst>
              <a:rect l="0" t="0" r="r" b="b"/>
              <a:pathLst>
                <a:path w="433" h="1372">
                  <a:moveTo>
                    <a:pt x="351" y="74"/>
                  </a:moveTo>
                  <a:cubicBezTo>
                    <a:pt x="346" y="53"/>
                    <a:pt x="342" y="40"/>
                    <a:pt x="333" y="29"/>
                  </a:cubicBezTo>
                  <a:cubicBezTo>
                    <a:pt x="324" y="18"/>
                    <a:pt x="307" y="8"/>
                    <a:pt x="297" y="5"/>
                  </a:cubicBezTo>
                  <a:cubicBezTo>
                    <a:pt x="287" y="2"/>
                    <a:pt x="282" y="0"/>
                    <a:pt x="273" y="11"/>
                  </a:cubicBezTo>
                  <a:cubicBezTo>
                    <a:pt x="264" y="22"/>
                    <a:pt x="256" y="51"/>
                    <a:pt x="246" y="68"/>
                  </a:cubicBezTo>
                  <a:cubicBezTo>
                    <a:pt x="236" y="85"/>
                    <a:pt x="222" y="99"/>
                    <a:pt x="213" y="113"/>
                  </a:cubicBezTo>
                  <a:cubicBezTo>
                    <a:pt x="204" y="127"/>
                    <a:pt x="196" y="142"/>
                    <a:pt x="192" y="152"/>
                  </a:cubicBezTo>
                  <a:cubicBezTo>
                    <a:pt x="188" y="162"/>
                    <a:pt x="188" y="157"/>
                    <a:pt x="189" y="173"/>
                  </a:cubicBezTo>
                  <a:cubicBezTo>
                    <a:pt x="190" y="189"/>
                    <a:pt x="201" y="211"/>
                    <a:pt x="201" y="251"/>
                  </a:cubicBezTo>
                  <a:cubicBezTo>
                    <a:pt x="201" y="291"/>
                    <a:pt x="190" y="378"/>
                    <a:pt x="189" y="413"/>
                  </a:cubicBezTo>
                  <a:cubicBezTo>
                    <a:pt x="188" y="448"/>
                    <a:pt x="203" y="424"/>
                    <a:pt x="195" y="461"/>
                  </a:cubicBezTo>
                  <a:cubicBezTo>
                    <a:pt x="187" y="498"/>
                    <a:pt x="156" y="590"/>
                    <a:pt x="144" y="635"/>
                  </a:cubicBezTo>
                  <a:cubicBezTo>
                    <a:pt x="132" y="680"/>
                    <a:pt x="134" y="694"/>
                    <a:pt x="123" y="731"/>
                  </a:cubicBezTo>
                  <a:cubicBezTo>
                    <a:pt x="112" y="768"/>
                    <a:pt x="87" y="829"/>
                    <a:pt x="75" y="860"/>
                  </a:cubicBezTo>
                  <a:cubicBezTo>
                    <a:pt x="63" y="891"/>
                    <a:pt x="55" y="897"/>
                    <a:pt x="51" y="917"/>
                  </a:cubicBezTo>
                  <a:cubicBezTo>
                    <a:pt x="47" y="937"/>
                    <a:pt x="49" y="960"/>
                    <a:pt x="48" y="983"/>
                  </a:cubicBezTo>
                  <a:cubicBezTo>
                    <a:pt x="47" y="1006"/>
                    <a:pt x="45" y="1031"/>
                    <a:pt x="45" y="1055"/>
                  </a:cubicBezTo>
                  <a:cubicBezTo>
                    <a:pt x="45" y="1079"/>
                    <a:pt x="49" y="1108"/>
                    <a:pt x="48" y="1127"/>
                  </a:cubicBezTo>
                  <a:cubicBezTo>
                    <a:pt x="47" y="1146"/>
                    <a:pt x="40" y="1147"/>
                    <a:pt x="36" y="1169"/>
                  </a:cubicBezTo>
                  <a:cubicBezTo>
                    <a:pt x="32" y="1191"/>
                    <a:pt x="27" y="1236"/>
                    <a:pt x="21" y="1259"/>
                  </a:cubicBezTo>
                  <a:cubicBezTo>
                    <a:pt x="15" y="1282"/>
                    <a:pt x="5" y="1290"/>
                    <a:pt x="3" y="1307"/>
                  </a:cubicBezTo>
                  <a:cubicBezTo>
                    <a:pt x="1" y="1324"/>
                    <a:pt x="0" y="1351"/>
                    <a:pt x="12" y="1361"/>
                  </a:cubicBezTo>
                  <a:cubicBezTo>
                    <a:pt x="24" y="1371"/>
                    <a:pt x="41" y="1372"/>
                    <a:pt x="75" y="1370"/>
                  </a:cubicBezTo>
                  <a:cubicBezTo>
                    <a:pt x="109" y="1368"/>
                    <a:pt x="184" y="1361"/>
                    <a:pt x="216" y="1352"/>
                  </a:cubicBezTo>
                  <a:cubicBezTo>
                    <a:pt x="248" y="1343"/>
                    <a:pt x="261" y="1328"/>
                    <a:pt x="270" y="1313"/>
                  </a:cubicBezTo>
                  <a:cubicBezTo>
                    <a:pt x="279" y="1298"/>
                    <a:pt x="275" y="1279"/>
                    <a:pt x="273" y="1262"/>
                  </a:cubicBezTo>
                  <a:cubicBezTo>
                    <a:pt x="271" y="1245"/>
                    <a:pt x="262" y="1223"/>
                    <a:pt x="261" y="1211"/>
                  </a:cubicBezTo>
                  <a:cubicBezTo>
                    <a:pt x="260" y="1199"/>
                    <a:pt x="264" y="1199"/>
                    <a:pt x="267" y="1190"/>
                  </a:cubicBezTo>
                  <a:cubicBezTo>
                    <a:pt x="270" y="1181"/>
                    <a:pt x="277" y="1200"/>
                    <a:pt x="279" y="1157"/>
                  </a:cubicBezTo>
                  <a:cubicBezTo>
                    <a:pt x="281" y="1114"/>
                    <a:pt x="283" y="989"/>
                    <a:pt x="282" y="929"/>
                  </a:cubicBezTo>
                  <a:cubicBezTo>
                    <a:pt x="281" y="869"/>
                    <a:pt x="271" y="825"/>
                    <a:pt x="273" y="794"/>
                  </a:cubicBezTo>
                  <a:cubicBezTo>
                    <a:pt x="275" y="763"/>
                    <a:pt x="286" y="759"/>
                    <a:pt x="297" y="740"/>
                  </a:cubicBezTo>
                  <a:cubicBezTo>
                    <a:pt x="308" y="721"/>
                    <a:pt x="324" y="691"/>
                    <a:pt x="342" y="677"/>
                  </a:cubicBezTo>
                  <a:cubicBezTo>
                    <a:pt x="360" y="663"/>
                    <a:pt x="392" y="666"/>
                    <a:pt x="405" y="656"/>
                  </a:cubicBezTo>
                  <a:cubicBezTo>
                    <a:pt x="418" y="646"/>
                    <a:pt x="418" y="628"/>
                    <a:pt x="420" y="617"/>
                  </a:cubicBezTo>
                  <a:cubicBezTo>
                    <a:pt x="422" y="606"/>
                    <a:pt x="433" y="613"/>
                    <a:pt x="420" y="587"/>
                  </a:cubicBezTo>
                  <a:cubicBezTo>
                    <a:pt x="407" y="561"/>
                    <a:pt x="354" y="493"/>
                    <a:pt x="339" y="461"/>
                  </a:cubicBezTo>
                  <a:cubicBezTo>
                    <a:pt x="324" y="429"/>
                    <a:pt x="330" y="428"/>
                    <a:pt x="330" y="395"/>
                  </a:cubicBezTo>
                  <a:cubicBezTo>
                    <a:pt x="330" y="362"/>
                    <a:pt x="330" y="299"/>
                    <a:pt x="336" y="260"/>
                  </a:cubicBezTo>
                  <a:cubicBezTo>
                    <a:pt x="342" y="221"/>
                    <a:pt x="363" y="188"/>
                    <a:pt x="366" y="158"/>
                  </a:cubicBezTo>
                  <a:cubicBezTo>
                    <a:pt x="369" y="128"/>
                    <a:pt x="356" y="95"/>
                    <a:pt x="351" y="74"/>
                  </a:cubicBezTo>
                  <a:close/>
                </a:path>
              </a:pathLst>
            </a:custGeom>
            <a:solidFill>
              <a:srgbClr val="0099CC"/>
            </a:soli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864017">
                <a:defRPr/>
              </a:pPr>
              <a:endParaRPr lang="en-US" sz="170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auto">
            <a:xfrm>
              <a:off x="1671" y="3025"/>
              <a:ext cx="306" cy="595"/>
            </a:xfrm>
            <a:custGeom>
              <a:avLst/>
              <a:gdLst/>
              <a:ahLst/>
              <a:cxnLst>
                <a:cxn ang="0">
                  <a:pos x="15" y="473"/>
                </a:cxn>
                <a:cxn ang="0">
                  <a:pos x="9" y="542"/>
                </a:cxn>
                <a:cxn ang="0">
                  <a:pos x="21" y="572"/>
                </a:cxn>
                <a:cxn ang="0">
                  <a:pos x="63" y="590"/>
                </a:cxn>
                <a:cxn ang="0">
                  <a:pos x="162" y="581"/>
                </a:cxn>
                <a:cxn ang="0">
                  <a:pos x="240" y="509"/>
                </a:cxn>
                <a:cxn ang="0">
                  <a:pos x="246" y="479"/>
                </a:cxn>
                <a:cxn ang="0">
                  <a:pos x="273" y="428"/>
                </a:cxn>
                <a:cxn ang="0">
                  <a:pos x="285" y="353"/>
                </a:cxn>
                <a:cxn ang="0">
                  <a:pos x="294" y="269"/>
                </a:cxn>
                <a:cxn ang="0">
                  <a:pos x="288" y="140"/>
                </a:cxn>
                <a:cxn ang="0">
                  <a:pos x="285" y="20"/>
                </a:cxn>
                <a:cxn ang="0">
                  <a:pos x="162" y="17"/>
                </a:cxn>
                <a:cxn ang="0">
                  <a:pos x="24" y="77"/>
                </a:cxn>
                <a:cxn ang="0">
                  <a:pos x="15" y="110"/>
                </a:cxn>
                <a:cxn ang="0">
                  <a:pos x="27" y="206"/>
                </a:cxn>
                <a:cxn ang="0">
                  <a:pos x="21" y="260"/>
                </a:cxn>
                <a:cxn ang="0">
                  <a:pos x="15" y="314"/>
                </a:cxn>
                <a:cxn ang="0">
                  <a:pos x="36" y="365"/>
                </a:cxn>
                <a:cxn ang="0">
                  <a:pos x="24" y="413"/>
                </a:cxn>
                <a:cxn ang="0">
                  <a:pos x="15" y="473"/>
                </a:cxn>
              </a:cxnLst>
              <a:rect l="0" t="0" r="r" b="b"/>
              <a:pathLst>
                <a:path w="306" h="595">
                  <a:moveTo>
                    <a:pt x="15" y="473"/>
                  </a:moveTo>
                  <a:cubicBezTo>
                    <a:pt x="13" y="495"/>
                    <a:pt x="8" y="526"/>
                    <a:pt x="9" y="542"/>
                  </a:cubicBezTo>
                  <a:cubicBezTo>
                    <a:pt x="10" y="558"/>
                    <a:pt x="12" y="564"/>
                    <a:pt x="21" y="572"/>
                  </a:cubicBezTo>
                  <a:cubicBezTo>
                    <a:pt x="30" y="580"/>
                    <a:pt x="40" y="589"/>
                    <a:pt x="63" y="590"/>
                  </a:cubicBezTo>
                  <a:cubicBezTo>
                    <a:pt x="86" y="591"/>
                    <a:pt x="133" y="595"/>
                    <a:pt x="162" y="581"/>
                  </a:cubicBezTo>
                  <a:cubicBezTo>
                    <a:pt x="191" y="567"/>
                    <a:pt x="226" y="526"/>
                    <a:pt x="240" y="509"/>
                  </a:cubicBezTo>
                  <a:cubicBezTo>
                    <a:pt x="254" y="492"/>
                    <a:pt x="241" y="492"/>
                    <a:pt x="246" y="479"/>
                  </a:cubicBezTo>
                  <a:cubicBezTo>
                    <a:pt x="251" y="466"/>
                    <a:pt x="266" y="449"/>
                    <a:pt x="273" y="428"/>
                  </a:cubicBezTo>
                  <a:cubicBezTo>
                    <a:pt x="280" y="407"/>
                    <a:pt x="282" y="379"/>
                    <a:pt x="285" y="353"/>
                  </a:cubicBezTo>
                  <a:cubicBezTo>
                    <a:pt x="288" y="327"/>
                    <a:pt x="294" y="304"/>
                    <a:pt x="294" y="269"/>
                  </a:cubicBezTo>
                  <a:cubicBezTo>
                    <a:pt x="294" y="234"/>
                    <a:pt x="289" y="181"/>
                    <a:pt x="288" y="140"/>
                  </a:cubicBezTo>
                  <a:cubicBezTo>
                    <a:pt x="287" y="99"/>
                    <a:pt x="306" y="40"/>
                    <a:pt x="285" y="20"/>
                  </a:cubicBezTo>
                  <a:cubicBezTo>
                    <a:pt x="264" y="0"/>
                    <a:pt x="205" y="8"/>
                    <a:pt x="162" y="17"/>
                  </a:cubicBezTo>
                  <a:cubicBezTo>
                    <a:pt x="119" y="26"/>
                    <a:pt x="48" y="62"/>
                    <a:pt x="24" y="77"/>
                  </a:cubicBezTo>
                  <a:cubicBezTo>
                    <a:pt x="0" y="92"/>
                    <a:pt x="15" y="89"/>
                    <a:pt x="15" y="110"/>
                  </a:cubicBezTo>
                  <a:cubicBezTo>
                    <a:pt x="15" y="131"/>
                    <a:pt x="26" y="181"/>
                    <a:pt x="27" y="206"/>
                  </a:cubicBezTo>
                  <a:cubicBezTo>
                    <a:pt x="28" y="231"/>
                    <a:pt x="23" y="242"/>
                    <a:pt x="21" y="260"/>
                  </a:cubicBezTo>
                  <a:cubicBezTo>
                    <a:pt x="19" y="278"/>
                    <a:pt x="13" y="297"/>
                    <a:pt x="15" y="314"/>
                  </a:cubicBezTo>
                  <a:cubicBezTo>
                    <a:pt x="17" y="331"/>
                    <a:pt x="35" y="349"/>
                    <a:pt x="36" y="365"/>
                  </a:cubicBezTo>
                  <a:cubicBezTo>
                    <a:pt x="37" y="381"/>
                    <a:pt x="26" y="397"/>
                    <a:pt x="24" y="413"/>
                  </a:cubicBezTo>
                  <a:cubicBezTo>
                    <a:pt x="22" y="429"/>
                    <a:pt x="17" y="451"/>
                    <a:pt x="15" y="473"/>
                  </a:cubicBezTo>
                  <a:close/>
                </a:path>
              </a:pathLst>
            </a:custGeom>
            <a:solidFill>
              <a:srgbClr val="0099CC"/>
            </a:soli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864017">
                <a:defRPr/>
              </a:pPr>
              <a:endParaRPr lang="en-US" sz="170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808662" y="2077266"/>
            <a:ext cx="784533" cy="4260180"/>
            <a:chOff x="1579" y="1025"/>
            <a:chExt cx="523" cy="2840"/>
          </a:xfrm>
        </p:grpSpPr>
        <p:sp>
          <p:nvSpPr>
            <p:cNvPr id="8200" name="Freeform 8"/>
            <p:cNvSpPr>
              <a:spLocks/>
            </p:cNvSpPr>
            <p:nvPr/>
          </p:nvSpPr>
          <p:spPr bwMode="auto">
            <a:xfrm>
              <a:off x="1703" y="1064"/>
              <a:ext cx="399" cy="2033"/>
            </a:xfrm>
            <a:custGeom>
              <a:avLst/>
              <a:gdLst/>
              <a:ahLst/>
              <a:cxnLst>
                <a:cxn ang="0">
                  <a:pos x="313" y="232"/>
                </a:cxn>
                <a:cxn ang="0">
                  <a:pos x="273" y="440"/>
                </a:cxn>
                <a:cxn ang="0">
                  <a:pos x="281" y="520"/>
                </a:cxn>
                <a:cxn ang="0">
                  <a:pos x="317" y="712"/>
                </a:cxn>
                <a:cxn ang="0">
                  <a:pos x="337" y="816"/>
                </a:cxn>
                <a:cxn ang="0">
                  <a:pos x="313" y="1004"/>
                </a:cxn>
                <a:cxn ang="0">
                  <a:pos x="305" y="1104"/>
                </a:cxn>
                <a:cxn ang="0">
                  <a:pos x="309" y="1156"/>
                </a:cxn>
                <a:cxn ang="0">
                  <a:pos x="381" y="1256"/>
                </a:cxn>
                <a:cxn ang="0">
                  <a:pos x="397" y="1288"/>
                </a:cxn>
                <a:cxn ang="0">
                  <a:pos x="393" y="1324"/>
                </a:cxn>
                <a:cxn ang="0">
                  <a:pos x="377" y="1344"/>
                </a:cxn>
                <a:cxn ang="0">
                  <a:pos x="309" y="1384"/>
                </a:cxn>
                <a:cxn ang="0">
                  <a:pos x="273" y="1436"/>
                </a:cxn>
                <a:cxn ang="0">
                  <a:pos x="261" y="1536"/>
                </a:cxn>
                <a:cxn ang="0">
                  <a:pos x="265" y="1668"/>
                </a:cxn>
                <a:cxn ang="0">
                  <a:pos x="261" y="1768"/>
                </a:cxn>
                <a:cxn ang="0">
                  <a:pos x="261" y="1832"/>
                </a:cxn>
                <a:cxn ang="0">
                  <a:pos x="245" y="1888"/>
                </a:cxn>
                <a:cxn ang="0">
                  <a:pos x="249" y="1960"/>
                </a:cxn>
                <a:cxn ang="0">
                  <a:pos x="257" y="2020"/>
                </a:cxn>
                <a:cxn ang="0">
                  <a:pos x="193" y="2024"/>
                </a:cxn>
                <a:cxn ang="0">
                  <a:pos x="41" y="2024"/>
                </a:cxn>
                <a:cxn ang="0">
                  <a:pos x="1" y="1972"/>
                </a:cxn>
                <a:cxn ang="0">
                  <a:pos x="37" y="1788"/>
                </a:cxn>
                <a:cxn ang="0">
                  <a:pos x="33" y="1708"/>
                </a:cxn>
                <a:cxn ang="0">
                  <a:pos x="33" y="1628"/>
                </a:cxn>
                <a:cxn ang="0">
                  <a:pos x="77" y="1504"/>
                </a:cxn>
                <a:cxn ang="0">
                  <a:pos x="117" y="1384"/>
                </a:cxn>
                <a:cxn ang="0">
                  <a:pos x="157" y="1220"/>
                </a:cxn>
                <a:cxn ang="0">
                  <a:pos x="169" y="1136"/>
                </a:cxn>
                <a:cxn ang="0">
                  <a:pos x="181" y="932"/>
                </a:cxn>
                <a:cxn ang="0">
                  <a:pos x="177" y="884"/>
                </a:cxn>
                <a:cxn ang="0">
                  <a:pos x="181" y="852"/>
                </a:cxn>
                <a:cxn ang="0">
                  <a:pos x="213" y="804"/>
                </a:cxn>
                <a:cxn ang="0">
                  <a:pos x="233" y="696"/>
                </a:cxn>
                <a:cxn ang="0">
                  <a:pos x="213" y="556"/>
                </a:cxn>
                <a:cxn ang="0">
                  <a:pos x="201" y="464"/>
                </a:cxn>
                <a:cxn ang="0">
                  <a:pos x="205" y="392"/>
                </a:cxn>
                <a:cxn ang="0">
                  <a:pos x="217" y="340"/>
                </a:cxn>
                <a:cxn ang="0">
                  <a:pos x="233" y="304"/>
                </a:cxn>
                <a:cxn ang="0">
                  <a:pos x="265" y="272"/>
                </a:cxn>
                <a:cxn ang="0">
                  <a:pos x="261" y="240"/>
                </a:cxn>
                <a:cxn ang="0">
                  <a:pos x="229" y="204"/>
                </a:cxn>
                <a:cxn ang="0">
                  <a:pos x="237" y="132"/>
                </a:cxn>
                <a:cxn ang="0">
                  <a:pos x="253" y="40"/>
                </a:cxn>
                <a:cxn ang="0">
                  <a:pos x="261" y="8"/>
                </a:cxn>
                <a:cxn ang="0">
                  <a:pos x="313" y="4"/>
                </a:cxn>
                <a:cxn ang="0">
                  <a:pos x="329" y="32"/>
                </a:cxn>
                <a:cxn ang="0">
                  <a:pos x="329" y="128"/>
                </a:cxn>
                <a:cxn ang="0">
                  <a:pos x="313" y="232"/>
                </a:cxn>
              </a:cxnLst>
              <a:rect l="0" t="0" r="r" b="b"/>
              <a:pathLst>
                <a:path w="399" h="2033">
                  <a:moveTo>
                    <a:pt x="313" y="232"/>
                  </a:moveTo>
                  <a:cubicBezTo>
                    <a:pt x="304" y="284"/>
                    <a:pt x="278" y="392"/>
                    <a:pt x="273" y="440"/>
                  </a:cubicBezTo>
                  <a:cubicBezTo>
                    <a:pt x="268" y="488"/>
                    <a:pt x="274" y="475"/>
                    <a:pt x="281" y="520"/>
                  </a:cubicBezTo>
                  <a:cubicBezTo>
                    <a:pt x="288" y="565"/>
                    <a:pt x="308" y="663"/>
                    <a:pt x="317" y="712"/>
                  </a:cubicBezTo>
                  <a:cubicBezTo>
                    <a:pt x="326" y="761"/>
                    <a:pt x="338" y="767"/>
                    <a:pt x="337" y="816"/>
                  </a:cubicBezTo>
                  <a:cubicBezTo>
                    <a:pt x="336" y="865"/>
                    <a:pt x="318" y="956"/>
                    <a:pt x="313" y="1004"/>
                  </a:cubicBezTo>
                  <a:cubicBezTo>
                    <a:pt x="308" y="1052"/>
                    <a:pt x="306" y="1079"/>
                    <a:pt x="305" y="1104"/>
                  </a:cubicBezTo>
                  <a:cubicBezTo>
                    <a:pt x="304" y="1129"/>
                    <a:pt x="296" y="1131"/>
                    <a:pt x="309" y="1156"/>
                  </a:cubicBezTo>
                  <a:cubicBezTo>
                    <a:pt x="322" y="1181"/>
                    <a:pt x="366" y="1234"/>
                    <a:pt x="381" y="1256"/>
                  </a:cubicBezTo>
                  <a:cubicBezTo>
                    <a:pt x="396" y="1278"/>
                    <a:pt x="395" y="1277"/>
                    <a:pt x="397" y="1288"/>
                  </a:cubicBezTo>
                  <a:cubicBezTo>
                    <a:pt x="399" y="1299"/>
                    <a:pt x="396" y="1315"/>
                    <a:pt x="393" y="1324"/>
                  </a:cubicBezTo>
                  <a:cubicBezTo>
                    <a:pt x="390" y="1333"/>
                    <a:pt x="391" y="1334"/>
                    <a:pt x="377" y="1344"/>
                  </a:cubicBezTo>
                  <a:cubicBezTo>
                    <a:pt x="363" y="1354"/>
                    <a:pt x="326" y="1369"/>
                    <a:pt x="309" y="1384"/>
                  </a:cubicBezTo>
                  <a:cubicBezTo>
                    <a:pt x="292" y="1399"/>
                    <a:pt x="281" y="1411"/>
                    <a:pt x="273" y="1436"/>
                  </a:cubicBezTo>
                  <a:cubicBezTo>
                    <a:pt x="265" y="1461"/>
                    <a:pt x="262" y="1497"/>
                    <a:pt x="261" y="1536"/>
                  </a:cubicBezTo>
                  <a:cubicBezTo>
                    <a:pt x="260" y="1575"/>
                    <a:pt x="265" y="1629"/>
                    <a:pt x="265" y="1668"/>
                  </a:cubicBezTo>
                  <a:cubicBezTo>
                    <a:pt x="265" y="1707"/>
                    <a:pt x="262" y="1741"/>
                    <a:pt x="261" y="1768"/>
                  </a:cubicBezTo>
                  <a:cubicBezTo>
                    <a:pt x="260" y="1795"/>
                    <a:pt x="264" y="1812"/>
                    <a:pt x="261" y="1832"/>
                  </a:cubicBezTo>
                  <a:cubicBezTo>
                    <a:pt x="258" y="1852"/>
                    <a:pt x="247" y="1867"/>
                    <a:pt x="245" y="1888"/>
                  </a:cubicBezTo>
                  <a:cubicBezTo>
                    <a:pt x="243" y="1909"/>
                    <a:pt x="247" y="1938"/>
                    <a:pt x="249" y="1960"/>
                  </a:cubicBezTo>
                  <a:cubicBezTo>
                    <a:pt x="251" y="1982"/>
                    <a:pt x="266" y="2009"/>
                    <a:pt x="257" y="2020"/>
                  </a:cubicBezTo>
                  <a:cubicBezTo>
                    <a:pt x="248" y="2031"/>
                    <a:pt x="229" y="2023"/>
                    <a:pt x="193" y="2024"/>
                  </a:cubicBezTo>
                  <a:cubicBezTo>
                    <a:pt x="157" y="2025"/>
                    <a:pt x="73" y="2033"/>
                    <a:pt x="41" y="2024"/>
                  </a:cubicBezTo>
                  <a:cubicBezTo>
                    <a:pt x="9" y="2015"/>
                    <a:pt x="2" y="2011"/>
                    <a:pt x="1" y="1972"/>
                  </a:cubicBezTo>
                  <a:cubicBezTo>
                    <a:pt x="0" y="1933"/>
                    <a:pt x="32" y="1832"/>
                    <a:pt x="37" y="1788"/>
                  </a:cubicBezTo>
                  <a:cubicBezTo>
                    <a:pt x="42" y="1744"/>
                    <a:pt x="34" y="1735"/>
                    <a:pt x="33" y="1708"/>
                  </a:cubicBezTo>
                  <a:cubicBezTo>
                    <a:pt x="32" y="1681"/>
                    <a:pt x="26" y="1662"/>
                    <a:pt x="33" y="1628"/>
                  </a:cubicBezTo>
                  <a:cubicBezTo>
                    <a:pt x="40" y="1594"/>
                    <a:pt x="63" y="1545"/>
                    <a:pt x="77" y="1504"/>
                  </a:cubicBezTo>
                  <a:cubicBezTo>
                    <a:pt x="91" y="1463"/>
                    <a:pt x="104" y="1431"/>
                    <a:pt x="117" y="1384"/>
                  </a:cubicBezTo>
                  <a:cubicBezTo>
                    <a:pt x="130" y="1337"/>
                    <a:pt x="148" y="1261"/>
                    <a:pt x="157" y="1220"/>
                  </a:cubicBezTo>
                  <a:cubicBezTo>
                    <a:pt x="166" y="1179"/>
                    <a:pt x="165" y="1184"/>
                    <a:pt x="169" y="1136"/>
                  </a:cubicBezTo>
                  <a:cubicBezTo>
                    <a:pt x="173" y="1088"/>
                    <a:pt x="180" y="974"/>
                    <a:pt x="181" y="932"/>
                  </a:cubicBezTo>
                  <a:cubicBezTo>
                    <a:pt x="182" y="890"/>
                    <a:pt x="177" y="897"/>
                    <a:pt x="177" y="884"/>
                  </a:cubicBezTo>
                  <a:cubicBezTo>
                    <a:pt x="177" y="871"/>
                    <a:pt x="175" y="865"/>
                    <a:pt x="181" y="852"/>
                  </a:cubicBezTo>
                  <a:cubicBezTo>
                    <a:pt x="187" y="839"/>
                    <a:pt x="204" y="830"/>
                    <a:pt x="213" y="804"/>
                  </a:cubicBezTo>
                  <a:cubicBezTo>
                    <a:pt x="222" y="778"/>
                    <a:pt x="233" y="737"/>
                    <a:pt x="233" y="696"/>
                  </a:cubicBezTo>
                  <a:cubicBezTo>
                    <a:pt x="233" y="655"/>
                    <a:pt x="218" y="595"/>
                    <a:pt x="213" y="556"/>
                  </a:cubicBezTo>
                  <a:cubicBezTo>
                    <a:pt x="208" y="517"/>
                    <a:pt x="202" y="491"/>
                    <a:pt x="201" y="464"/>
                  </a:cubicBezTo>
                  <a:cubicBezTo>
                    <a:pt x="200" y="437"/>
                    <a:pt x="202" y="413"/>
                    <a:pt x="205" y="392"/>
                  </a:cubicBezTo>
                  <a:cubicBezTo>
                    <a:pt x="208" y="371"/>
                    <a:pt x="212" y="355"/>
                    <a:pt x="217" y="340"/>
                  </a:cubicBezTo>
                  <a:cubicBezTo>
                    <a:pt x="222" y="325"/>
                    <a:pt x="225" y="315"/>
                    <a:pt x="233" y="304"/>
                  </a:cubicBezTo>
                  <a:cubicBezTo>
                    <a:pt x="241" y="293"/>
                    <a:pt x="260" y="283"/>
                    <a:pt x="265" y="272"/>
                  </a:cubicBezTo>
                  <a:cubicBezTo>
                    <a:pt x="270" y="261"/>
                    <a:pt x="267" y="251"/>
                    <a:pt x="261" y="240"/>
                  </a:cubicBezTo>
                  <a:cubicBezTo>
                    <a:pt x="255" y="229"/>
                    <a:pt x="233" y="222"/>
                    <a:pt x="229" y="204"/>
                  </a:cubicBezTo>
                  <a:cubicBezTo>
                    <a:pt x="225" y="186"/>
                    <a:pt x="233" y="159"/>
                    <a:pt x="237" y="132"/>
                  </a:cubicBezTo>
                  <a:cubicBezTo>
                    <a:pt x="241" y="105"/>
                    <a:pt x="249" y="61"/>
                    <a:pt x="253" y="40"/>
                  </a:cubicBezTo>
                  <a:cubicBezTo>
                    <a:pt x="257" y="19"/>
                    <a:pt x="251" y="14"/>
                    <a:pt x="261" y="8"/>
                  </a:cubicBezTo>
                  <a:cubicBezTo>
                    <a:pt x="271" y="2"/>
                    <a:pt x="302" y="0"/>
                    <a:pt x="313" y="4"/>
                  </a:cubicBezTo>
                  <a:cubicBezTo>
                    <a:pt x="324" y="8"/>
                    <a:pt x="326" y="11"/>
                    <a:pt x="329" y="32"/>
                  </a:cubicBezTo>
                  <a:cubicBezTo>
                    <a:pt x="332" y="53"/>
                    <a:pt x="331" y="95"/>
                    <a:pt x="329" y="128"/>
                  </a:cubicBezTo>
                  <a:cubicBezTo>
                    <a:pt x="327" y="161"/>
                    <a:pt x="322" y="180"/>
                    <a:pt x="313" y="232"/>
                  </a:cubicBezTo>
                  <a:close/>
                </a:path>
              </a:pathLst>
            </a:custGeom>
            <a:solidFill>
              <a:srgbClr val="0099CC"/>
            </a:soli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864017">
                <a:defRPr/>
              </a:pPr>
              <a:endParaRPr lang="en-US" sz="170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01" name="Freeform 9"/>
            <p:cNvSpPr>
              <a:spLocks/>
            </p:cNvSpPr>
            <p:nvPr/>
          </p:nvSpPr>
          <p:spPr bwMode="auto">
            <a:xfrm>
              <a:off x="1579" y="3026"/>
              <a:ext cx="390" cy="839"/>
            </a:xfrm>
            <a:custGeom>
              <a:avLst/>
              <a:gdLst/>
              <a:ahLst/>
              <a:cxnLst>
                <a:cxn ang="0">
                  <a:pos x="57" y="618"/>
                </a:cxn>
                <a:cxn ang="0">
                  <a:pos x="105" y="486"/>
                </a:cxn>
                <a:cxn ang="0">
                  <a:pos x="125" y="390"/>
                </a:cxn>
                <a:cxn ang="0">
                  <a:pos x="121" y="346"/>
                </a:cxn>
                <a:cxn ang="0">
                  <a:pos x="109" y="306"/>
                </a:cxn>
                <a:cxn ang="0">
                  <a:pos x="117" y="226"/>
                </a:cxn>
                <a:cxn ang="0">
                  <a:pos x="113" y="126"/>
                </a:cxn>
                <a:cxn ang="0">
                  <a:pos x="101" y="66"/>
                </a:cxn>
                <a:cxn ang="0">
                  <a:pos x="125" y="6"/>
                </a:cxn>
                <a:cxn ang="0">
                  <a:pos x="269" y="30"/>
                </a:cxn>
                <a:cxn ang="0">
                  <a:pos x="349" y="34"/>
                </a:cxn>
                <a:cxn ang="0">
                  <a:pos x="385" y="66"/>
                </a:cxn>
                <a:cxn ang="0">
                  <a:pos x="381" y="158"/>
                </a:cxn>
                <a:cxn ang="0">
                  <a:pos x="385" y="226"/>
                </a:cxn>
                <a:cxn ang="0">
                  <a:pos x="385" y="314"/>
                </a:cxn>
                <a:cxn ang="0">
                  <a:pos x="365" y="390"/>
                </a:cxn>
                <a:cxn ang="0">
                  <a:pos x="337" y="482"/>
                </a:cxn>
                <a:cxn ang="0">
                  <a:pos x="329" y="530"/>
                </a:cxn>
                <a:cxn ang="0">
                  <a:pos x="309" y="586"/>
                </a:cxn>
                <a:cxn ang="0">
                  <a:pos x="269" y="638"/>
                </a:cxn>
                <a:cxn ang="0">
                  <a:pos x="237" y="674"/>
                </a:cxn>
                <a:cxn ang="0">
                  <a:pos x="217" y="726"/>
                </a:cxn>
                <a:cxn ang="0">
                  <a:pos x="197" y="762"/>
                </a:cxn>
                <a:cxn ang="0">
                  <a:pos x="153" y="818"/>
                </a:cxn>
                <a:cxn ang="0">
                  <a:pos x="101" y="838"/>
                </a:cxn>
                <a:cxn ang="0">
                  <a:pos x="33" y="826"/>
                </a:cxn>
                <a:cxn ang="0">
                  <a:pos x="5" y="794"/>
                </a:cxn>
                <a:cxn ang="0">
                  <a:pos x="9" y="738"/>
                </a:cxn>
                <a:cxn ang="0">
                  <a:pos x="57" y="618"/>
                </a:cxn>
              </a:cxnLst>
              <a:rect l="0" t="0" r="r" b="b"/>
              <a:pathLst>
                <a:path w="390" h="839">
                  <a:moveTo>
                    <a:pt x="57" y="618"/>
                  </a:moveTo>
                  <a:cubicBezTo>
                    <a:pt x="73" y="576"/>
                    <a:pt x="94" y="524"/>
                    <a:pt x="105" y="486"/>
                  </a:cubicBezTo>
                  <a:cubicBezTo>
                    <a:pt x="116" y="448"/>
                    <a:pt x="122" y="413"/>
                    <a:pt x="125" y="390"/>
                  </a:cubicBezTo>
                  <a:cubicBezTo>
                    <a:pt x="128" y="367"/>
                    <a:pt x="124" y="360"/>
                    <a:pt x="121" y="346"/>
                  </a:cubicBezTo>
                  <a:cubicBezTo>
                    <a:pt x="118" y="332"/>
                    <a:pt x="110" y="326"/>
                    <a:pt x="109" y="306"/>
                  </a:cubicBezTo>
                  <a:cubicBezTo>
                    <a:pt x="108" y="286"/>
                    <a:pt x="116" y="256"/>
                    <a:pt x="117" y="226"/>
                  </a:cubicBezTo>
                  <a:cubicBezTo>
                    <a:pt x="118" y="196"/>
                    <a:pt x="116" y="153"/>
                    <a:pt x="113" y="126"/>
                  </a:cubicBezTo>
                  <a:cubicBezTo>
                    <a:pt x="110" y="99"/>
                    <a:pt x="99" y="86"/>
                    <a:pt x="101" y="66"/>
                  </a:cubicBezTo>
                  <a:cubicBezTo>
                    <a:pt x="103" y="46"/>
                    <a:pt x="97" y="12"/>
                    <a:pt x="125" y="6"/>
                  </a:cubicBezTo>
                  <a:cubicBezTo>
                    <a:pt x="153" y="0"/>
                    <a:pt x="232" y="25"/>
                    <a:pt x="269" y="30"/>
                  </a:cubicBezTo>
                  <a:cubicBezTo>
                    <a:pt x="306" y="35"/>
                    <a:pt x="330" y="28"/>
                    <a:pt x="349" y="34"/>
                  </a:cubicBezTo>
                  <a:cubicBezTo>
                    <a:pt x="368" y="40"/>
                    <a:pt x="380" y="45"/>
                    <a:pt x="385" y="66"/>
                  </a:cubicBezTo>
                  <a:cubicBezTo>
                    <a:pt x="390" y="87"/>
                    <a:pt x="381" y="131"/>
                    <a:pt x="381" y="158"/>
                  </a:cubicBezTo>
                  <a:cubicBezTo>
                    <a:pt x="381" y="185"/>
                    <a:pt x="384" y="200"/>
                    <a:pt x="385" y="226"/>
                  </a:cubicBezTo>
                  <a:cubicBezTo>
                    <a:pt x="386" y="252"/>
                    <a:pt x="388" y="287"/>
                    <a:pt x="385" y="314"/>
                  </a:cubicBezTo>
                  <a:cubicBezTo>
                    <a:pt x="382" y="341"/>
                    <a:pt x="373" y="362"/>
                    <a:pt x="365" y="390"/>
                  </a:cubicBezTo>
                  <a:cubicBezTo>
                    <a:pt x="357" y="418"/>
                    <a:pt x="343" y="459"/>
                    <a:pt x="337" y="482"/>
                  </a:cubicBezTo>
                  <a:cubicBezTo>
                    <a:pt x="331" y="505"/>
                    <a:pt x="334" y="513"/>
                    <a:pt x="329" y="530"/>
                  </a:cubicBezTo>
                  <a:cubicBezTo>
                    <a:pt x="324" y="547"/>
                    <a:pt x="319" y="568"/>
                    <a:pt x="309" y="586"/>
                  </a:cubicBezTo>
                  <a:cubicBezTo>
                    <a:pt x="299" y="604"/>
                    <a:pt x="281" y="623"/>
                    <a:pt x="269" y="638"/>
                  </a:cubicBezTo>
                  <a:cubicBezTo>
                    <a:pt x="257" y="653"/>
                    <a:pt x="246" y="659"/>
                    <a:pt x="237" y="674"/>
                  </a:cubicBezTo>
                  <a:cubicBezTo>
                    <a:pt x="228" y="689"/>
                    <a:pt x="224" y="711"/>
                    <a:pt x="217" y="726"/>
                  </a:cubicBezTo>
                  <a:cubicBezTo>
                    <a:pt x="210" y="741"/>
                    <a:pt x="208" y="747"/>
                    <a:pt x="197" y="762"/>
                  </a:cubicBezTo>
                  <a:cubicBezTo>
                    <a:pt x="186" y="777"/>
                    <a:pt x="169" y="805"/>
                    <a:pt x="153" y="818"/>
                  </a:cubicBezTo>
                  <a:cubicBezTo>
                    <a:pt x="137" y="831"/>
                    <a:pt x="121" y="837"/>
                    <a:pt x="101" y="838"/>
                  </a:cubicBezTo>
                  <a:cubicBezTo>
                    <a:pt x="81" y="839"/>
                    <a:pt x="49" y="833"/>
                    <a:pt x="33" y="826"/>
                  </a:cubicBezTo>
                  <a:cubicBezTo>
                    <a:pt x="17" y="819"/>
                    <a:pt x="9" y="809"/>
                    <a:pt x="5" y="794"/>
                  </a:cubicBezTo>
                  <a:cubicBezTo>
                    <a:pt x="1" y="779"/>
                    <a:pt x="0" y="765"/>
                    <a:pt x="9" y="738"/>
                  </a:cubicBezTo>
                  <a:cubicBezTo>
                    <a:pt x="18" y="711"/>
                    <a:pt x="41" y="660"/>
                    <a:pt x="57" y="618"/>
                  </a:cubicBezTo>
                  <a:close/>
                </a:path>
              </a:pathLst>
            </a:custGeom>
            <a:solidFill>
              <a:srgbClr val="0099CC"/>
            </a:soli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864017">
                <a:defRPr/>
              </a:pPr>
              <a:endParaRPr lang="en-US" sz="170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02" name="Freeform 10"/>
            <p:cNvSpPr>
              <a:spLocks/>
            </p:cNvSpPr>
            <p:nvPr/>
          </p:nvSpPr>
          <p:spPr bwMode="auto">
            <a:xfrm>
              <a:off x="1958" y="1025"/>
              <a:ext cx="83" cy="94"/>
            </a:xfrm>
            <a:custGeom>
              <a:avLst/>
              <a:gdLst/>
              <a:ahLst/>
              <a:cxnLst>
                <a:cxn ang="0">
                  <a:pos x="74" y="87"/>
                </a:cxn>
                <a:cxn ang="0">
                  <a:pos x="62" y="11"/>
                </a:cxn>
                <a:cxn ang="0">
                  <a:pos x="14" y="19"/>
                </a:cxn>
                <a:cxn ang="0">
                  <a:pos x="10" y="55"/>
                </a:cxn>
                <a:cxn ang="0">
                  <a:pos x="74" y="87"/>
                </a:cxn>
              </a:cxnLst>
              <a:rect l="0" t="0" r="r" b="b"/>
              <a:pathLst>
                <a:path w="83" h="94">
                  <a:moveTo>
                    <a:pt x="74" y="87"/>
                  </a:moveTo>
                  <a:cubicBezTo>
                    <a:pt x="83" y="80"/>
                    <a:pt x="72" y="22"/>
                    <a:pt x="62" y="11"/>
                  </a:cubicBezTo>
                  <a:cubicBezTo>
                    <a:pt x="52" y="0"/>
                    <a:pt x="23" y="12"/>
                    <a:pt x="14" y="19"/>
                  </a:cubicBezTo>
                  <a:cubicBezTo>
                    <a:pt x="5" y="26"/>
                    <a:pt x="0" y="46"/>
                    <a:pt x="10" y="55"/>
                  </a:cubicBezTo>
                  <a:cubicBezTo>
                    <a:pt x="20" y="64"/>
                    <a:pt x="65" y="94"/>
                    <a:pt x="74" y="87"/>
                  </a:cubicBezTo>
                  <a:close/>
                </a:path>
              </a:pathLst>
            </a:custGeom>
            <a:solidFill>
              <a:srgbClr val="0099CC"/>
            </a:soli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864017">
                <a:defRPr/>
              </a:pPr>
              <a:endParaRPr lang="en-US" sz="1701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8203" name="AutoShape 11"/>
          <p:cNvSpPr>
            <a:spLocks noChangeArrowheads="1"/>
          </p:cNvSpPr>
          <p:nvPr/>
        </p:nvSpPr>
        <p:spPr bwMode="auto">
          <a:xfrm rot="16200000">
            <a:off x="4800204" y="3671832"/>
            <a:ext cx="6060256" cy="396017"/>
          </a:xfrm>
          <a:custGeom>
            <a:avLst/>
            <a:gdLst>
              <a:gd name="G0" fmla="+- 20324 0 0"/>
              <a:gd name="G1" fmla="+- 6709 0 0"/>
              <a:gd name="G2" fmla="+- 21600 0 6709"/>
              <a:gd name="G3" fmla="+- 10800 0 6709"/>
              <a:gd name="G4" fmla="+- 21600 0 20324"/>
              <a:gd name="G5" fmla="*/ G4 G3 10800"/>
              <a:gd name="G6" fmla="+- 21600 0 G5"/>
              <a:gd name="T0" fmla="*/ 20324 w 21600"/>
              <a:gd name="T1" fmla="*/ 0 h 21600"/>
              <a:gd name="T2" fmla="*/ 0 w 21600"/>
              <a:gd name="T3" fmla="*/ 10800 h 21600"/>
              <a:gd name="T4" fmla="*/ 20324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324" y="0"/>
                </a:moveTo>
                <a:lnTo>
                  <a:pt x="20324" y="6709"/>
                </a:lnTo>
                <a:lnTo>
                  <a:pt x="3375" y="6709"/>
                </a:lnTo>
                <a:lnTo>
                  <a:pt x="3375" y="14891"/>
                </a:lnTo>
                <a:lnTo>
                  <a:pt x="20324" y="14891"/>
                </a:lnTo>
                <a:lnTo>
                  <a:pt x="203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6709"/>
                </a:moveTo>
                <a:lnTo>
                  <a:pt x="1350" y="14891"/>
                </a:lnTo>
                <a:lnTo>
                  <a:pt x="2700" y="14891"/>
                </a:lnTo>
                <a:lnTo>
                  <a:pt x="2700" y="6709"/>
                </a:lnTo>
                <a:close/>
              </a:path>
              <a:path w="21600" h="21600">
                <a:moveTo>
                  <a:pt x="0" y="6709"/>
                </a:moveTo>
                <a:lnTo>
                  <a:pt x="0" y="14891"/>
                </a:lnTo>
                <a:lnTo>
                  <a:pt x="675" y="14891"/>
                </a:lnTo>
                <a:lnTo>
                  <a:pt x="675" y="6709"/>
                </a:lnTo>
                <a:close/>
              </a:path>
            </a:pathLst>
          </a:custGeom>
          <a:solidFill>
            <a:srgbClr val="00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864017">
              <a:defRPr/>
            </a:pPr>
            <a:endParaRPr lang="en-US" sz="170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5370227" y="1361736"/>
            <a:ext cx="3324141" cy="5649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864017">
              <a:defRPr/>
            </a:pPr>
            <a:r>
              <a:rPr lang="en-US" sz="3402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Dead Sea</a:t>
            </a:r>
          </a:p>
          <a:p>
            <a:pPr defTabSz="864017">
              <a:defRPr/>
            </a:pPr>
            <a:endParaRPr lang="en-US" sz="3402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defTabSz="864017">
              <a:defRPr/>
            </a:pPr>
            <a:endParaRPr lang="en-US" sz="1512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defTabSz="864017">
              <a:defRPr/>
            </a:pPr>
            <a:r>
              <a:rPr lang="en-US" sz="3402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Lake Lisan</a:t>
            </a:r>
          </a:p>
          <a:p>
            <a:pPr defTabSz="864017">
              <a:defRPr/>
            </a:pPr>
            <a:endParaRPr lang="en-US" sz="3402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defTabSz="864017">
              <a:defRPr/>
            </a:pPr>
            <a:r>
              <a:rPr lang="en-US" sz="32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Lake Samra</a:t>
            </a:r>
          </a:p>
          <a:p>
            <a:pPr defTabSz="864017">
              <a:defRPr/>
            </a:pPr>
            <a:endParaRPr lang="en-US" sz="1134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defTabSz="864017">
              <a:defRPr/>
            </a:pPr>
            <a:endParaRPr lang="en-US" sz="1134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defTabSz="864017">
              <a:defRPr/>
            </a:pPr>
            <a:endParaRPr lang="en-US" sz="1134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defTabSz="864017">
              <a:defRPr/>
            </a:pPr>
            <a:r>
              <a:rPr lang="en-US" sz="3402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Lake Amora</a:t>
            </a:r>
          </a:p>
          <a:p>
            <a:pPr defTabSz="864017">
              <a:defRPr/>
            </a:pPr>
            <a:endParaRPr lang="en-US" sz="1134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defTabSz="864017">
              <a:defRPr/>
            </a:pPr>
            <a:endParaRPr lang="en-US" sz="1701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defTabSz="864017">
              <a:defRPr/>
            </a:pPr>
            <a:endParaRPr lang="en-US" sz="945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defTabSz="864017">
              <a:defRPr/>
            </a:pPr>
            <a:r>
              <a:rPr lang="en-US" sz="3402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Sedom</a:t>
            </a:r>
          </a:p>
          <a:p>
            <a:pPr defTabSz="864017">
              <a:defRPr/>
            </a:pPr>
            <a:r>
              <a:rPr lang="en-US" sz="3402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Lagoon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8180756" y="5917428"/>
            <a:ext cx="1508746" cy="73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864017">
              <a:defRPr/>
            </a:pPr>
            <a:r>
              <a:rPr lang="en-US" sz="2079" b="1" i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Pliocene – </a:t>
            </a:r>
          </a:p>
          <a:p>
            <a:pPr algn="ctr" defTabSz="864017">
              <a:defRPr/>
            </a:pPr>
            <a:r>
              <a:rPr lang="en-US" sz="2079" b="1" i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Miocene (?)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7946688" y="4525369"/>
            <a:ext cx="1954381" cy="73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864017">
              <a:defRPr/>
            </a:pPr>
            <a:r>
              <a:rPr lang="en-US" sz="2079" b="1" i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Mid (?) – Upper</a:t>
            </a:r>
          </a:p>
          <a:p>
            <a:pPr algn="ctr" defTabSz="864017">
              <a:defRPr/>
            </a:pPr>
            <a:r>
              <a:rPr lang="en-US" sz="2079" b="1" i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Pleistocene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8062855" y="2383279"/>
            <a:ext cx="1723550" cy="105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864017">
              <a:defRPr/>
            </a:pPr>
            <a:r>
              <a:rPr lang="en-US" sz="2079" b="1" i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Upper</a:t>
            </a:r>
          </a:p>
          <a:p>
            <a:pPr algn="ctr" defTabSz="864017">
              <a:defRPr/>
            </a:pPr>
            <a:r>
              <a:rPr lang="en-US" sz="2079" b="1" i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Pleistocene</a:t>
            </a:r>
          </a:p>
          <a:p>
            <a:pPr algn="ctr" defTabSz="864017">
              <a:defRPr/>
            </a:pPr>
            <a:r>
              <a:rPr lang="en-US" sz="2079" b="1" i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(70-14 ka BP)</a:t>
            </a: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8282561" y="1477241"/>
            <a:ext cx="1234633" cy="41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864017">
              <a:defRPr/>
            </a:pPr>
            <a:r>
              <a:rPr lang="en-US" sz="2079" b="1" i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Holocene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7926337" y="3721335"/>
            <a:ext cx="2127090" cy="32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864017">
              <a:defRPr/>
            </a:pPr>
            <a:r>
              <a:rPr lang="en-US" sz="1512" b="1" i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MIS-5 (130-80 ka BP)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38B822-6F8F-1944-5685-0DC90B70C2F6}"/>
              </a:ext>
            </a:extLst>
          </p:cNvPr>
          <p:cNvSpPr txBox="1"/>
          <p:nvPr/>
        </p:nvSpPr>
        <p:spPr>
          <a:xfrm>
            <a:off x="611153" y="-31015"/>
            <a:ext cx="10298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L" sz="2400" b="1" dirty="0">
                <a:highlight>
                  <a:srgbClr val="FF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After the disconnection of the Sedom Lagoon from the open sea a series of lakes were developed in the  Dead Sea Basin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940FD-D6F0-E037-FFC3-EDA7545A5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82ADC41-4D32-973C-AD6C-F8D2195BB66C}"/>
              </a:ext>
            </a:extLst>
          </p:cNvPr>
          <p:cNvGrpSpPr/>
          <p:nvPr/>
        </p:nvGrpSpPr>
        <p:grpSpPr>
          <a:xfrm>
            <a:off x="890635" y="0"/>
            <a:ext cx="10079566" cy="7631422"/>
            <a:chOff x="1524000" y="196900"/>
            <a:chExt cx="9144000" cy="6923088"/>
          </a:xfrm>
        </p:grpSpPr>
        <p:pic>
          <p:nvPicPr>
            <p:cNvPr id="14338" name="Picture 23" descr="P1010004.JPG">
              <a:extLst>
                <a:ext uri="{FF2B5EF4-FFF2-40B4-BE49-F238E27FC236}">
                  <a16:creationId xmlns:a16="http://schemas.microsoft.com/office/drawing/2014/main" id="{CD915CBD-6418-1774-5425-7C87CBFD8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9823" b="23540"/>
            <a:stretch>
              <a:fillRect/>
            </a:stretch>
          </p:blipFill>
          <p:spPr bwMode="auto">
            <a:xfrm>
              <a:off x="1524000" y="196900"/>
              <a:ext cx="9144000" cy="692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46B02E-1FB3-1071-513C-D17E02D2A38A}"/>
                </a:ext>
              </a:extLst>
            </p:cNvPr>
            <p:cNvSpPr txBox="1"/>
            <p:nvPr/>
          </p:nvSpPr>
          <p:spPr>
            <a:xfrm>
              <a:off x="1901952" y="523370"/>
              <a:ext cx="8567596" cy="5145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86" b="1" dirty="0">
                  <a:solidFill>
                    <a:srgbClr val="FFFFFF"/>
                  </a:solidFill>
                </a:rPr>
                <a:t>The exposures of the last Glacial (70-14) </a:t>
              </a:r>
              <a:r>
                <a:rPr lang="en-US" sz="3086" b="1" dirty="0" err="1">
                  <a:solidFill>
                    <a:srgbClr val="FFFFFF"/>
                  </a:solidFill>
                </a:rPr>
                <a:t>Lisan</a:t>
              </a:r>
              <a:r>
                <a:rPr lang="en-US" sz="3086" b="1" dirty="0">
                  <a:solidFill>
                    <a:srgbClr val="FFFFFF"/>
                  </a:solidFill>
                </a:rPr>
                <a:t> Formation</a:t>
              </a:r>
              <a:endParaRPr lang="en-US" sz="3086" b="1" dirty="0">
                <a:solidFill>
                  <a:schemeClr val="bg1"/>
                </a:solidFill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707E42C-7CE0-3AC8-2130-EC8F74B678EC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>
              <a:off x="7215809" y="1998904"/>
              <a:ext cx="0" cy="3944696"/>
            </a:xfrm>
            <a:prstGeom prst="line">
              <a:avLst/>
            </a:prstGeom>
            <a:ln w="857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F99B64-D652-E64C-9F86-446C36B723F0}"/>
                </a:ext>
              </a:extLst>
            </p:cNvPr>
            <p:cNvSpPr txBox="1"/>
            <p:nvPr/>
          </p:nvSpPr>
          <p:spPr>
            <a:xfrm>
              <a:off x="7215809" y="5558879"/>
              <a:ext cx="1233466" cy="637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sz="3968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 ka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0B2576-6CCC-9049-85AA-15EE07771C00}"/>
                </a:ext>
              </a:extLst>
            </p:cNvPr>
            <p:cNvSpPr txBox="1"/>
            <p:nvPr/>
          </p:nvSpPr>
          <p:spPr>
            <a:xfrm>
              <a:off x="7215809" y="1680053"/>
              <a:ext cx="1233466" cy="637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sz="3968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 ka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2294117"/>
      </p:ext>
    </p:extLst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/>
          </p:cNvSpPr>
          <p:nvPr>
            <p:ph type="title" idx="4294967295"/>
          </p:nvPr>
        </p:nvSpPr>
        <p:spPr>
          <a:xfrm>
            <a:off x="0" y="403225"/>
            <a:ext cx="9936163" cy="1460500"/>
          </a:xfrm>
        </p:spPr>
        <p:txBody>
          <a:bodyPr/>
          <a:lstStyle/>
          <a:p>
            <a:pPr eaLnBrk="1" hangingPunct="1"/>
            <a:r>
              <a:rPr lang="en-US" sz="992">
                <a:ea typeface="ＭＳ Ｐゴシック" charset="-128"/>
                <a:cs typeface="ＭＳ Ｐゴシック" charset="-128"/>
              </a:rPr>
              <a:t>Layering</a:t>
            </a:r>
          </a:p>
        </p:txBody>
      </p:sp>
      <p:pic>
        <p:nvPicPr>
          <p:cNvPr id="22531" name="Picture 4" descr="P101012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461" y="17500"/>
            <a:ext cx="10079567" cy="754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P101012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0443" y="391983"/>
            <a:ext cx="2554890" cy="34158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533" name="Picture 6" descr="P101004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1196" y="4516556"/>
            <a:ext cx="3543597" cy="26511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9465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ctrTitle"/>
          </p:nvPr>
        </p:nvSpPr>
        <p:spPr>
          <a:xfrm>
            <a:off x="1476428" y="2519891"/>
            <a:ext cx="8567632" cy="1259946"/>
          </a:xfrm>
        </p:spPr>
        <p:txBody>
          <a:bodyPr/>
          <a:lstStyle/>
          <a:p>
            <a:pPr eaLnBrk="1" hangingPunct="1"/>
            <a:endParaRPr lang="he-IL"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316392" y="673721"/>
            <a:ext cx="7223689" cy="754217"/>
          </a:xfrm>
          <a:solidFill>
            <a:srgbClr val="FFFFFF"/>
          </a:solidFill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The white laminae comprise CaCO3 as aragonite</a:t>
            </a:r>
          </a:p>
          <a:p>
            <a:r>
              <a:rPr lang="en-US" b="1" dirty="0">
                <a:solidFill>
                  <a:srgbClr val="0000FF"/>
                </a:solidFill>
              </a:rPr>
              <a:t>that was deposited from the lake’s water</a:t>
            </a:r>
          </a:p>
        </p:txBody>
      </p:sp>
      <p:pic>
        <p:nvPicPr>
          <p:cNvPr id="49155" name="Picture 3" descr="lisan lamina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0443" y="587974"/>
            <a:ext cx="9323599" cy="611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626923" y="1135701"/>
            <a:ext cx="1445438" cy="49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he-IL" sz="2646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601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7A0594-6F90-0019-68D6-64A3CBE0DB5E}"/>
              </a:ext>
            </a:extLst>
          </p:cNvPr>
          <p:cNvSpPr txBox="1"/>
          <p:nvPr/>
        </p:nvSpPr>
        <p:spPr>
          <a:xfrm>
            <a:off x="304324" y="964507"/>
            <a:ext cx="10911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L" sz="4000" b="1" dirty="0">
                <a:solidFill>
                  <a:srgbClr val="0000FF"/>
                </a:solidFill>
              </a:rPr>
              <a:t>The long term mixing of the Ca-chloride brines with freshwaters and the cycling of the brine between the regional aquifers and the lake is controleed by the regional hydroclimate</a:t>
            </a:r>
          </a:p>
        </p:txBody>
      </p:sp>
    </p:spTree>
    <p:extLst>
      <p:ext uri="{BB962C8B-B14F-4D97-AF65-F5344CB8AC3E}">
        <p14:creationId xmlns:p14="http://schemas.microsoft.com/office/powerpoint/2010/main" val="241106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E3064-66D9-124A-E112-4EA530FD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8495" y="0"/>
            <a:ext cx="13108451" cy="1852236"/>
          </a:xfrm>
        </p:spPr>
        <p:txBody>
          <a:bodyPr/>
          <a:lstStyle/>
          <a:p>
            <a:pPr algn="ctr"/>
            <a:r>
              <a:rPr lang="en-C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Soluble Salts as tracers of Dead Sea brine composition</a:t>
            </a:r>
            <a:endParaRPr lang="en-IL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EE5C2-D55D-057A-500D-73899AFCA1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34" y="1852236"/>
            <a:ext cx="10814590" cy="6516009"/>
          </a:xfrm>
        </p:spPr>
        <p:txBody>
          <a:bodyPr>
            <a:normAutofit/>
          </a:bodyPr>
          <a:lstStyle/>
          <a:p>
            <a:endParaRPr lang="en-CA" dirty="0">
              <a:latin typeface="+mj-lt"/>
              <a:ea typeface="Calibri" panose="020F0502020204030204" pitchFamily="34" charset="0"/>
            </a:endParaRPr>
          </a:p>
          <a:p>
            <a:r>
              <a:rPr lang="en-CA" sz="3968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Soluble salts: salts precipitated within the pore spaces of sediment from pore fluids</a:t>
            </a:r>
          </a:p>
          <a:p>
            <a:pPr marL="0" indent="0">
              <a:buNone/>
            </a:pPr>
            <a:endParaRPr lang="en-CA" sz="3968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3968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Tracers of Dead Sea brine composition</a:t>
            </a:r>
          </a:p>
          <a:p>
            <a:pPr marL="0" indent="0">
              <a:buNone/>
            </a:pPr>
            <a:r>
              <a:rPr lang="en-CA" sz="3968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3968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Potential for higher resolution sampling (compared to pore fluids)</a:t>
            </a:r>
          </a:p>
          <a:p>
            <a:endParaRPr lang="en-CA" dirty="0">
              <a:latin typeface="+mj-lt"/>
              <a:ea typeface="Calibri" panose="020F0502020204030204" pitchFamily="34" charset="0"/>
            </a:endParaRPr>
          </a:p>
          <a:p>
            <a:endParaRPr lang="en-I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78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EE5C2-D55D-057A-500D-73899AFCA1A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72764" y="2644135"/>
            <a:ext cx="10098544" cy="3868664"/>
          </a:xfrm>
        </p:spPr>
        <p:txBody>
          <a:bodyPr>
            <a:normAutofit/>
          </a:bodyPr>
          <a:lstStyle/>
          <a:p>
            <a:endParaRPr lang="en-CA" sz="3402" dirty="0">
              <a:latin typeface="+mj-lt"/>
              <a:ea typeface="Calibri" panose="020F0502020204030204" pitchFamily="34" charset="0"/>
            </a:endParaRPr>
          </a:p>
          <a:p>
            <a:r>
              <a:rPr lang="en-CA" sz="3402" dirty="0">
                <a:latin typeface="+mj-lt"/>
                <a:ea typeface="Calibri" panose="020F0502020204030204" pitchFamily="34" charset="0"/>
              </a:rPr>
              <a:t>Soluble salts: salts precipitated within the pore spaces of sediment from pore fluids</a:t>
            </a:r>
            <a:endParaRPr lang="en-CA" sz="3024" dirty="0">
              <a:latin typeface="+mj-lt"/>
              <a:ea typeface="Calibri" panose="020F0502020204030204" pitchFamily="34" charset="0"/>
            </a:endParaRPr>
          </a:p>
          <a:p>
            <a:r>
              <a:rPr lang="en-CA" sz="3402" dirty="0">
                <a:latin typeface="+mj-lt"/>
                <a:ea typeface="Calibri" panose="020F0502020204030204" pitchFamily="34" charset="0"/>
              </a:rPr>
              <a:t>Can be a good tracer for brine composition </a:t>
            </a:r>
          </a:p>
          <a:p>
            <a:r>
              <a:rPr lang="en-CA" sz="3402" dirty="0">
                <a:latin typeface="+mj-lt"/>
                <a:ea typeface="Calibri" panose="020F0502020204030204" pitchFamily="34" charset="0"/>
              </a:rPr>
              <a:t>Potential for higher resolution results</a:t>
            </a:r>
          </a:p>
          <a:p>
            <a:endParaRPr lang="en-CA" sz="3402" dirty="0">
              <a:latin typeface="+mj-lt"/>
              <a:ea typeface="Calibri" panose="020F0502020204030204" pitchFamily="34" charset="0"/>
            </a:endParaRPr>
          </a:p>
          <a:p>
            <a:endParaRPr lang="en-IL" sz="3402" dirty="0"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EC8207-CF9A-8F37-8791-93C2C854A181}"/>
              </a:ext>
            </a:extLst>
          </p:cNvPr>
          <p:cNvSpPr txBox="1">
            <a:spLocks/>
          </p:cNvSpPr>
          <p:nvPr/>
        </p:nvSpPr>
        <p:spPr>
          <a:xfrm>
            <a:off x="0" y="579815"/>
            <a:ext cx="11520488" cy="1252553"/>
          </a:xfrm>
          <a:prstGeom prst="rect">
            <a:avLst/>
          </a:prstGeom>
        </p:spPr>
        <p:txBody>
          <a:bodyPr vert="horz" lIns="86404" tIns="43202" rIns="86404" bIns="4320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64017">
              <a:defRPr/>
            </a:pPr>
            <a:r>
              <a:rPr lang="en-CA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 Light" panose="020F0302020204030204" pitchFamily="34" charset="0"/>
                <a:cs typeface="Times New Roman" panose="02020603050405020304" pitchFamily="18" charset="0"/>
              </a:rPr>
              <a:t>Soluble Salts as Dead Sea Brine composition Tracers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113B34-8FBB-5390-1F43-D985BEE63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29" y="2339543"/>
            <a:ext cx="10113495" cy="468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65295A-2BD0-2834-E09F-DD5884890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347" y="0"/>
            <a:ext cx="3693298" cy="7512345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0E9F176-840A-69E5-A775-83A96D8C406C}"/>
              </a:ext>
            </a:extLst>
          </p:cNvPr>
          <p:cNvGrpSpPr/>
          <p:nvPr/>
        </p:nvGrpSpPr>
        <p:grpSpPr>
          <a:xfrm>
            <a:off x="98898" y="844474"/>
            <a:ext cx="5901069" cy="5660675"/>
            <a:chOff x="1524000" y="94569"/>
            <a:chExt cx="9144000" cy="7025419"/>
          </a:xfrm>
        </p:grpSpPr>
        <p:pic>
          <p:nvPicPr>
            <p:cNvPr id="6" name="Picture 23" descr="P1010004.JPG">
              <a:extLst>
                <a:ext uri="{FF2B5EF4-FFF2-40B4-BE49-F238E27FC236}">
                  <a16:creationId xmlns:a16="http://schemas.microsoft.com/office/drawing/2014/main" id="{96B2BC12-5162-4108-6DC4-84DF60C74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9823" b="23540"/>
            <a:stretch>
              <a:fillRect/>
            </a:stretch>
          </p:blipFill>
          <p:spPr bwMode="auto">
            <a:xfrm>
              <a:off x="1524000" y="196900"/>
              <a:ext cx="9144000" cy="692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CC8397-494B-9BAA-9DBD-4F8597BAD303}"/>
                </a:ext>
              </a:extLst>
            </p:cNvPr>
            <p:cNvSpPr txBox="1"/>
            <p:nvPr/>
          </p:nvSpPr>
          <p:spPr>
            <a:xfrm>
              <a:off x="1524000" y="94569"/>
              <a:ext cx="8988723" cy="1718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exposures of the last Glacial (70-14) Lisan Formation at the foothill of the Masada fortress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53057F9-B120-E558-A30B-506E29F6ACCD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>
              <a:off x="7215809" y="1998904"/>
              <a:ext cx="0" cy="3944696"/>
            </a:xfrm>
            <a:prstGeom prst="line">
              <a:avLst/>
            </a:prstGeom>
            <a:ln w="857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077C62-9D28-A142-30BE-CE15502ED528}"/>
                </a:ext>
              </a:extLst>
            </p:cNvPr>
            <p:cNvSpPr txBox="1"/>
            <p:nvPr/>
          </p:nvSpPr>
          <p:spPr>
            <a:xfrm>
              <a:off x="7215809" y="5558879"/>
              <a:ext cx="1233466" cy="637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sz="3968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 ka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1CBD2C-521D-E2B7-43E7-0F41FCCCB4C2}"/>
                </a:ext>
              </a:extLst>
            </p:cNvPr>
            <p:cNvSpPr txBox="1"/>
            <p:nvPr/>
          </p:nvSpPr>
          <p:spPr>
            <a:xfrm>
              <a:off x="7215809" y="1680053"/>
              <a:ext cx="1233466" cy="637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sz="3968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 ka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4A16CC-AEB8-F0F5-03F6-AA75F269BA46}"/>
              </a:ext>
            </a:extLst>
          </p:cNvPr>
          <p:cNvCxnSpPr>
            <a:cxnSpLocks/>
          </p:cNvCxnSpPr>
          <p:nvPr/>
        </p:nvCxnSpPr>
        <p:spPr>
          <a:xfrm>
            <a:off x="5735192" y="3932408"/>
            <a:ext cx="928655" cy="1510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42211F71-0B2F-0E90-DEE0-5DD2227BAF3F}"/>
              </a:ext>
            </a:extLst>
          </p:cNvPr>
          <p:cNvSpPr/>
          <p:nvPr/>
        </p:nvSpPr>
        <p:spPr>
          <a:xfrm>
            <a:off x="7390357" y="3932408"/>
            <a:ext cx="237994" cy="3139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37343E-107D-C6C7-9D07-283DE61B3FF7}"/>
              </a:ext>
            </a:extLst>
          </p:cNvPr>
          <p:cNvSpPr txBox="1"/>
          <p:nvPr/>
        </p:nvSpPr>
        <p:spPr>
          <a:xfrm>
            <a:off x="7878872" y="1316742"/>
            <a:ext cx="1506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2400" b="1" dirty="0">
                <a:solidFill>
                  <a:schemeClr val="bg1"/>
                </a:solidFill>
              </a:rPr>
              <a:t>DSDDP CORES</a:t>
            </a:r>
          </a:p>
          <a:p>
            <a:endParaRPr lang="en-IL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AB1C4D-09F0-BE94-083D-FDCF2C95E6E1}"/>
              </a:ext>
            </a:extLst>
          </p:cNvPr>
          <p:cNvSpPr txBox="1"/>
          <p:nvPr/>
        </p:nvSpPr>
        <p:spPr>
          <a:xfrm>
            <a:off x="1858795" y="76757"/>
            <a:ext cx="3294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I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ampling sites</a:t>
            </a:r>
          </a:p>
        </p:txBody>
      </p:sp>
    </p:spTree>
    <p:extLst>
      <p:ext uri="{BB962C8B-B14F-4D97-AF65-F5344CB8AC3E}">
        <p14:creationId xmlns:p14="http://schemas.microsoft.com/office/powerpoint/2010/main" val="2080781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lling barge at  Dead Se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61" y="-1"/>
            <a:ext cx="10079567" cy="7559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5A1C10-773B-EDDA-72B4-33229C8E2C6D}"/>
              </a:ext>
            </a:extLst>
          </p:cNvPr>
          <p:cNvSpPr txBox="1"/>
          <p:nvPr/>
        </p:nvSpPr>
        <p:spPr>
          <a:xfrm>
            <a:off x="1811150" y="368136"/>
            <a:ext cx="7898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ICDP –DSDDP drilling project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s_co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61" y="-1"/>
            <a:ext cx="10079567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0334" y="419982"/>
            <a:ext cx="5627758" cy="39767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984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32216" y="1285111"/>
            <a:ext cx="4367813" cy="1720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27" b="1" dirty="0"/>
              <a:t>Prof. Emi Ito holds a core comprises of salts and “mud”</a:t>
            </a:r>
          </a:p>
        </p:txBody>
      </p:sp>
    </p:spTree>
    <p:extLst>
      <p:ext uri="{BB962C8B-B14F-4D97-AF65-F5344CB8AC3E}">
        <p14:creationId xmlns:p14="http://schemas.microsoft.com/office/powerpoint/2010/main" val="2145246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141510" y="5795751"/>
            <a:ext cx="1818703" cy="3976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984" dirty="0">
                <a:solidFill>
                  <a:srgbClr val="0000FF"/>
                </a:solidFill>
              </a:rPr>
              <a:t>25,000 years BP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03559" y="6202871"/>
            <a:ext cx="1498102" cy="39767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984" dirty="0"/>
              <a:t>100 years BP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3D153B-C267-170A-3896-74E57836BF9D}"/>
              </a:ext>
            </a:extLst>
          </p:cNvPr>
          <p:cNvGrpSpPr/>
          <p:nvPr/>
        </p:nvGrpSpPr>
        <p:grpSpPr>
          <a:xfrm>
            <a:off x="1163167" y="108296"/>
            <a:ext cx="9194154" cy="7343083"/>
            <a:chOff x="1849281" y="-246141"/>
            <a:chExt cx="8340770" cy="6661512"/>
          </a:xfrm>
        </p:grpSpPr>
        <p:sp>
          <p:nvSpPr>
            <p:cNvPr id="17411" name="TextBox 8"/>
            <p:cNvSpPr txBox="1">
              <a:spLocks noChangeArrowheads="1"/>
            </p:cNvSpPr>
            <p:nvPr/>
          </p:nvSpPr>
          <p:spPr bwMode="auto">
            <a:xfrm>
              <a:off x="3792624" y="832721"/>
              <a:ext cx="4286250" cy="1191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rtl="1"/>
              <a:r>
                <a:rPr lang="en-US" sz="264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lowest place on Earth</a:t>
              </a:r>
            </a:p>
            <a:p>
              <a:pPr algn="ctr" rtl="1"/>
              <a:r>
                <a:rPr lang="en-US" sz="2646" dirty="0"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Now at 440 m </a:t>
              </a:r>
              <a:r>
                <a:rPr lang="en-US" sz="264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below mean sea-level</a:t>
              </a:r>
            </a:p>
          </p:txBody>
        </p:sp>
        <p:pic>
          <p:nvPicPr>
            <p:cNvPr id="17412" name="Picture 2"/>
            <p:cNvPicPr>
              <a:picLocks noChangeAspect="1" noChangeArrowheads="1"/>
            </p:cNvPicPr>
            <p:nvPr/>
          </p:nvPicPr>
          <p:blipFill>
            <a:blip r:embed="rId2"/>
            <a:srcRect l="7106" t="3333" r="14580" b="5600"/>
            <a:stretch>
              <a:fillRect/>
            </a:stretch>
          </p:blipFill>
          <p:spPr bwMode="auto">
            <a:xfrm>
              <a:off x="7972883" y="445496"/>
              <a:ext cx="2217168" cy="586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4" name="Picture 8" descr="100_1559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65746" y="3460131"/>
              <a:ext cx="3660976" cy="2337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5" name="Content Placeholder 3" descr="Dead Sea Geomapapp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49281" y="442030"/>
              <a:ext cx="2049333" cy="5973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3048371" y="-246141"/>
              <a:ext cx="5550622" cy="5145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503972" rtl="1"/>
              <a:r>
                <a:rPr lang="en-US" sz="3086" b="1" dirty="0"/>
                <a:t>What so special with the Dead Sea? </a:t>
              </a:r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785A70F9-74F2-B38B-55D7-2A09365E5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6633" y="2381632"/>
              <a:ext cx="4286250" cy="82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rtl="1"/>
              <a:r>
                <a:rPr lang="en-US" sz="264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Expanded during </a:t>
              </a:r>
              <a:r>
                <a:rPr lang="en-US" sz="2646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glacials</a:t>
              </a:r>
              <a:r>
                <a:rPr lang="en-US" sz="264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contracted during interglacial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5BB234E-C272-E819-4717-E994BE44EE9D}"/>
              </a:ext>
            </a:extLst>
          </p:cNvPr>
          <p:cNvSpPr txBox="1"/>
          <p:nvPr/>
        </p:nvSpPr>
        <p:spPr>
          <a:xfrm>
            <a:off x="8411718" y="956981"/>
            <a:ext cx="1326004" cy="39767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984" dirty="0"/>
              <a:t>25000 y BP</a:t>
            </a:r>
            <a:endParaRPr lang="en-IL" sz="1984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7BA6F9-5C3E-DC6F-0F53-4611B686C7C8}"/>
              </a:ext>
            </a:extLst>
          </p:cNvPr>
          <p:cNvSpPr txBox="1"/>
          <p:nvPr/>
        </p:nvSpPr>
        <p:spPr>
          <a:xfrm>
            <a:off x="1573143" y="927991"/>
            <a:ext cx="697627" cy="39767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984" dirty="0"/>
              <a:t>1950</a:t>
            </a:r>
            <a:endParaRPr lang="en-IL" sz="1984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58" y="859629"/>
            <a:ext cx="2665010" cy="626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738044" y="6904314"/>
            <a:ext cx="5367880" cy="43165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205" b="1" i="1" dirty="0"/>
              <a:t>Neugebauer et al 2014, </a:t>
            </a:r>
            <a:r>
              <a:rPr lang="en-US" sz="2205" b="1" i="1" dirty="0" err="1"/>
              <a:t>Torfstein</a:t>
            </a:r>
            <a:r>
              <a:rPr lang="en-US" sz="2205" b="1" i="1" dirty="0"/>
              <a:t> et al., 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37D0AB-4FAD-7980-FE52-558B54396FD0}"/>
              </a:ext>
            </a:extLst>
          </p:cNvPr>
          <p:cNvSpPr txBox="1"/>
          <p:nvPr/>
        </p:nvSpPr>
        <p:spPr>
          <a:xfrm>
            <a:off x="3695041" y="912893"/>
            <a:ext cx="1789721" cy="702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396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BE2CB-DD94-DECB-9694-09DAB065B822}"/>
              </a:ext>
            </a:extLst>
          </p:cNvPr>
          <p:cNvSpPr txBox="1"/>
          <p:nvPr/>
        </p:nvSpPr>
        <p:spPr>
          <a:xfrm>
            <a:off x="3642005" y="6469170"/>
            <a:ext cx="1614545" cy="702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396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220 ka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7D0EF2-EF4E-E702-D62F-3A425D200C83}"/>
              </a:ext>
            </a:extLst>
          </p:cNvPr>
          <p:cNvSpPr txBox="1"/>
          <p:nvPr/>
        </p:nvSpPr>
        <p:spPr>
          <a:xfrm>
            <a:off x="4219900" y="2339340"/>
            <a:ext cx="6886024" cy="348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L" sz="4409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deep core drilled at the Dead Sea floor below water depth of 300m</a:t>
            </a:r>
          </a:p>
          <a:p>
            <a:pPr algn="ctr"/>
            <a:r>
              <a:rPr lang="en-IL" sz="4409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recovers 220 kyr history of the lake</a:t>
            </a:r>
          </a:p>
        </p:txBody>
      </p:sp>
    </p:spTree>
    <p:extLst>
      <p:ext uri="{BB962C8B-B14F-4D97-AF65-F5344CB8AC3E}">
        <p14:creationId xmlns:p14="http://schemas.microsoft.com/office/powerpoint/2010/main" val="2190672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94672-38AA-A898-0F42-020C3B12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9" y="2029352"/>
            <a:ext cx="11386550" cy="2740538"/>
          </a:xfrm>
        </p:spPr>
        <p:txBody>
          <a:bodyPr>
            <a:noAutofit/>
          </a:bodyPr>
          <a:lstStyle/>
          <a:p>
            <a:pPr algn="ctr"/>
            <a:r>
              <a:rPr lang="en-IL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Pore-fluids extracted from the deep core</a:t>
            </a:r>
            <a:br>
              <a:rPr lang="en-IL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L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tracers of the composition of the hyplimnion (lower lake’s layer) brine during the past 220 kyr</a:t>
            </a:r>
          </a:p>
        </p:txBody>
      </p:sp>
    </p:spTree>
    <p:extLst>
      <p:ext uri="{BB962C8B-B14F-4D97-AF65-F5344CB8AC3E}">
        <p14:creationId xmlns:p14="http://schemas.microsoft.com/office/powerpoint/2010/main" val="1441583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5488B-4D26-22BE-09A1-07D724A2D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04" y="1281550"/>
            <a:ext cx="7389273" cy="550282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663A083A-1A47-39ED-B8F1-CDF555CDF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858" y="2197445"/>
            <a:ext cx="1966225" cy="422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DBC74B-FB0D-9A7D-B967-596011410470}"/>
              </a:ext>
            </a:extLst>
          </p:cNvPr>
          <p:cNvSpPr txBox="1"/>
          <p:nvPr/>
        </p:nvSpPr>
        <p:spPr>
          <a:xfrm>
            <a:off x="2143768" y="5972758"/>
            <a:ext cx="1798890" cy="615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2008">
              <a:defRPr/>
            </a:pPr>
            <a:r>
              <a:rPr lang="en-IL" sz="170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(Levy et al., 2018)</a:t>
            </a:r>
            <a:endParaRPr lang="en-IL" sz="1701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432008">
              <a:defRPr/>
            </a:pPr>
            <a:endParaRPr lang="en-IL" sz="1701" dirty="0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5DF756-49FE-6269-E670-13FEA318A90C}"/>
              </a:ext>
            </a:extLst>
          </p:cNvPr>
          <p:cNvSpPr txBox="1"/>
          <p:nvPr/>
        </p:nvSpPr>
        <p:spPr>
          <a:xfrm>
            <a:off x="1258784" y="425072"/>
            <a:ext cx="9087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Na/Cl ratio as monitor of halite deposition/dissolution</a:t>
            </a:r>
          </a:p>
        </p:txBody>
      </p:sp>
    </p:spTree>
    <p:extLst>
      <p:ext uri="{BB962C8B-B14F-4D97-AF65-F5344CB8AC3E}">
        <p14:creationId xmlns:p14="http://schemas.microsoft.com/office/powerpoint/2010/main" val="340074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69A407-7B5A-5E68-5D05-CB6E98156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7A4-4BB2-4B8D-B3FA-F16526D1AF6B}" type="slidenum">
              <a:rPr lang="en-IL" smtClean="0"/>
              <a:t>23</a:t>
            </a:fld>
            <a:endParaRPr lang="en-I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6E8C79-3EEE-BC3E-37A1-5144B3FEC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980" y="96147"/>
            <a:ext cx="10418433" cy="6871874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DBC74B-FB0D-9A7D-B967-596011410470}"/>
              </a:ext>
            </a:extLst>
          </p:cNvPr>
          <p:cNvSpPr txBox="1"/>
          <p:nvPr/>
        </p:nvSpPr>
        <p:spPr>
          <a:xfrm>
            <a:off x="9633738" y="6968021"/>
            <a:ext cx="2068195" cy="703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984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(Levy et al., 2018)</a:t>
            </a:r>
            <a:endParaRPr lang="en-IL" sz="1984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IL" sz="1984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200127-C58E-A9F8-122B-A06C70127034}"/>
              </a:ext>
            </a:extLst>
          </p:cNvPr>
          <p:cNvSpPr txBox="1"/>
          <p:nvPr/>
        </p:nvSpPr>
        <p:spPr>
          <a:xfrm>
            <a:off x="4181114" y="96147"/>
            <a:ext cx="3009157" cy="7029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L" sz="396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Na/Cl  molar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304496-4DB2-8755-AB9F-76CA8CCDEA91}"/>
              </a:ext>
            </a:extLst>
          </p:cNvPr>
          <p:cNvSpPr txBox="1"/>
          <p:nvPr/>
        </p:nvSpPr>
        <p:spPr>
          <a:xfrm rot="16200000">
            <a:off x="-1236475" y="3796827"/>
            <a:ext cx="2064989" cy="7029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L" sz="396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E884C3-4849-0667-2FB9-5FB72F433EB6}"/>
              </a:ext>
            </a:extLst>
          </p:cNvPr>
          <p:cNvSpPr txBox="1"/>
          <p:nvPr/>
        </p:nvSpPr>
        <p:spPr>
          <a:xfrm>
            <a:off x="1199787" y="6172365"/>
            <a:ext cx="8180445" cy="83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48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Pore fluids from the deep core</a:t>
            </a:r>
          </a:p>
        </p:txBody>
      </p:sp>
    </p:spTree>
    <p:extLst>
      <p:ext uri="{BB962C8B-B14F-4D97-AF65-F5344CB8AC3E}">
        <p14:creationId xmlns:p14="http://schemas.microsoft.com/office/powerpoint/2010/main" val="231537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69A407-7B5A-5E68-5D05-CB6E98156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7A4-4BB2-4B8D-B3FA-F16526D1AF6B}" type="slidenum">
              <a:rPr lang="en-IL" smtClean="0"/>
              <a:t>24</a:t>
            </a:fld>
            <a:endParaRPr lang="en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DBC74B-FB0D-9A7D-B967-596011410470}"/>
              </a:ext>
            </a:extLst>
          </p:cNvPr>
          <p:cNvSpPr txBox="1"/>
          <p:nvPr/>
        </p:nvSpPr>
        <p:spPr>
          <a:xfrm>
            <a:off x="9633738" y="6968021"/>
            <a:ext cx="2068195" cy="703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984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(Levy et al., 2018)</a:t>
            </a:r>
            <a:endParaRPr lang="en-IL" sz="1984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IL" sz="1984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200127-C58E-A9F8-122B-A06C70127034}"/>
              </a:ext>
            </a:extLst>
          </p:cNvPr>
          <p:cNvSpPr txBox="1"/>
          <p:nvPr/>
        </p:nvSpPr>
        <p:spPr>
          <a:xfrm>
            <a:off x="4181114" y="96147"/>
            <a:ext cx="3009157" cy="7029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L" sz="396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Na/Cl  molar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304496-4DB2-8755-AB9F-76CA8CCDEA91}"/>
              </a:ext>
            </a:extLst>
          </p:cNvPr>
          <p:cNvSpPr txBox="1"/>
          <p:nvPr/>
        </p:nvSpPr>
        <p:spPr>
          <a:xfrm rot="16200000">
            <a:off x="-1236475" y="3796827"/>
            <a:ext cx="2064989" cy="7029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L" sz="396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 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9392FF-8C9A-5E2F-D457-B0D478FA4411}"/>
              </a:ext>
            </a:extLst>
          </p:cNvPr>
          <p:cNvGrpSpPr/>
          <p:nvPr/>
        </p:nvGrpSpPr>
        <p:grpSpPr>
          <a:xfrm>
            <a:off x="-203980" y="96147"/>
            <a:ext cx="10418432" cy="6914909"/>
            <a:chOff x="685364" y="87223"/>
            <a:chExt cx="9451413" cy="62730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6E8C79-3EEE-BC3E-37A1-5144B3FEC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364" y="87223"/>
              <a:ext cx="9451413" cy="6234039"/>
            </a:xfrm>
            <a:prstGeom prst="rect">
              <a:avLst/>
            </a:prstGeom>
            <a:noFill/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4E884C3-4849-0667-2FB9-5FB72F433EB6}"/>
                </a:ext>
              </a:extLst>
            </p:cNvPr>
            <p:cNvSpPr txBox="1"/>
            <p:nvPr/>
          </p:nvSpPr>
          <p:spPr>
            <a:xfrm>
              <a:off x="1958836" y="5599458"/>
              <a:ext cx="7421151" cy="760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sz="48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Pore fluids from the deep core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137D822-46D5-297F-B1DF-69E8EEFDF7A5}"/>
                </a:ext>
              </a:extLst>
            </p:cNvPr>
            <p:cNvCxnSpPr/>
            <p:nvPr/>
          </p:nvCxnSpPr>
          <p:spPr>
            <a:xfrm>
              <a:off x="7079893" y="2388358"/>
              <a:ext cx="2060812" cy="0"/>
            </a:xfrm>
            <a:prstGeom prst="straightConnector1">
              <a:avLst/>
            </a:prstGeom>
            <a:ln w="11112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1D93B94-87FA-AEDC-3036-78565D88D48E}"/>
                </a:ext>
              </a:extLst>
            </p:cNvPr>
            <p:cNvSpPr txBox="1"/>
            <p:nvPr/>
          </p:nvSpPr>
          <p:spPr>
            <a:xfrm>
              <a:off x="6293135" y="2428053"/>
              <a:ext cx="3621287" cy="637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8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Halite dissolution</a:t>
              </a:r>
              <a:endParaRPr lang="en-IL" sz="396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2791C8-BF53-49C4-6831-105ED44A7CDA}"/>
                </a:ext>
              </a:extLst>
            </p:cNvPr>
            <p:cNvSpPr txBox="1"/>
            <p:nvPr/>
          </p:nvSpPr>
          <p:spPr>
            <a:xfrm>
              <a:off x="1491398" y="4062063"/>
              <a:ext cx="3518038" cy="637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8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Halite deposition</a:t>
              </a:r>
              <a:endParaRPr lang="en-IL" sz="396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1DD6C6A-47FB-0684-B730-17D52642D0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1524" y="3878462"/>
              <a:ext cx="2485966" cy="0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500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69A407-7B5A-5E68-5D05-CB6E98156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7A4-4BB2-4B8D-B3FA-F16526D1AF6B}" type="slidenum">
              <a:rPr lang="en-IL" smtClean="0"/>
              <a:t>25</a:t>
            </a:fld>
            <a:endParaRPr lang="en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DBC74B-FB0D-9A7D-B967-596011410470}"/>
              </a:ext>
            </a:extLst>
          </p:cNvPr>
          <p:cNvSpPr txBox="1"/>
          <p:nvPr/>
        </p:nvSpPr>
        <p:spPr>
          <a:xfrm>
            <a:off x="9633738" y="6968021"/>
            <a:ext cx="2068195" cy="703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984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(Levy et al., 2018)</a:t>
            </a:r>
            <a:endParaRPr lang="en-IL" sz="1984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IL" sz="1984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200127-C58E-A9F8-122B-A06C70127034}"/>
              </a:ext>
            </a:extLst>
          </p:cNvPr>
          <p:cNvSpPr txBox="1"/>
          <p:nvPr/>
        </p:nvSpPr>
        <p:spPr>
          <a:xfrm>
            <a:off x="4181114" y="96147"/>
            <a:ext cx="3009157" cy="7029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L" sz="396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Na/Cl  molar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304496-4DB2-8755-AB9F-76CA8CCDEA91}"/>
              </a:ext>
            </a:extLst>
          </p:cNvPr>
          <p:cNvSpPr txBox="1"/>
          <p:nvPr/>
        </p:nvSpPr>
        <p:spPr>
          <a:xfrm rot="16200000">
            <a:off x="-1236475" y="3796827"/>
            <a:ext cx="2064989" cy="7029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L" sz="396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 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67BC58-6F08-EA16-6F89-7779B72407DA}"/>
              </a:ext>
            </a:extLst>
          </p:cNvPr>
          <p:cNvGrpSpPr/>
          <p:nvPr/>
        </p:nvGrpSpPr>
        <p:grpSpPr>
          <a:xfrm>
            <a:off x="-203980" y="96147"/>
            <a:ext cx="10614616" cy="7218627"/>
            <a:chOff x="685364" y="87223"/>
            <a:chExt cx="9629387" cy="654860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2FBBC8D-4861-8109-F430-59A9A93F968E}"/>
                </a:ext>
              </a:extLst>
            </p:cNvPr>
            <p:cNvGrpSpPr/>
            <p:nvPr/>
          </p:nvGrpSpPr>
          <p:grpSpPr>
            <a:xfrm>
              <a:off x="685364" y="87223"/>
              <a:ext cx="9629387" cy="6548608"/>
              <a:chOff x="685364" y="87223"/>
              <a:chExt cx="9629387" cy="654860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49392FF-8C9A-5E2F-D457-B0D478FA4411}"/>
                  </a:ext>
                </a:extLst>
              </p:cNvPr>
              <p:cNvGrpSpPr/>
              <p:nvPr/>
            </p:nvGrpSpPr>
            <p:grpSpPr>
              <a:xfrm>
                <a:off x="685364" y="87223"/>
                <a:ext cx="9451413" cy="6548608"/>
                <a:chOff x="685364" y="87223"/>
                <a:chExt cx="9451413" cy="6548608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046E8C79-3EEE-BC3E-37A1-5144B3FECB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5364" y="87223"/>
                  <a:ext cx="9451413" cy="6234039"/>
                </a:xfrm>
                <a:prstGeom prst="rect">
                  <a:avLst/>
                </a:prstGeom>
                <a:noFill/>
              </p:spPr>
            </p:pic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4E884C3-4849-0667-2FB9-5FB72F433EB6}"/>
                    </a:ext>
                  </a:extLst>
                </p:cNvPr>
                <p:cNvSpPr txBox="1"/>
                <p:nvPr/>
              </p:nvSpPr>
              <p:spPr>
                <a:xfrm>
                  <a:off x="1945879" y="5874986"/>
                  <a:ext cx="7421151" cy="7608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L" sz="485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Pore fluids from the deep core</a:t>
                  </a:r>
                </a:p>
              </p:txBody>
            </p: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5137D822-46D5-297F-B1DF-69E8EEFDF7A5}"/>
                    </a:ext>
                  </a:extLst>
                </p:cNvPr>
                <p:cNvCxnSpPr/>
                <p:nvPr/>
              </p:nvCxnSpPr>
              <p:spPr>
                <a:xfrm>
                  <a:off x="7079893" y="2388358"/>
                  <a:ext cx="2060812" cy="0"/>
                </a:xfrm>
                <a:prstGeom prst="straightConnector1">
                  <a:avLst/>
                </a:prstGeom>
                <a:ln w="111125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1D93B94-87FA-AEDC-3036-78565D88D48E}"/>
                    </a:ext>
                  </a:extLst>
                </p:cNvPr>
                <p:cNvSpPr txBox="1"/>
                <p:nvPr/>
              </p:nvSpPr>
              <p:spPr>
                <a:xfrm>
                  <a:off x="6293135" y="2428053"/>
                  <a:ext cx="3621287" cy="6377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968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Halite dissolution</a:t>
                  </a:r>
                  <a:endParaRPr lang="en-IL" sz="3968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B2791C8-BF53-49C4-6831-105ED44A7CDA}"/>
                    </a:ext>
                  </a:extLst>
                </p:cNvPr>
                <p:cNvSpPr txBox="1"/>
                <p:nvPr/>
              </p:nvSpPr>
              <p:spPr>
                <a:xfrm>
                  <a:off x="1491398" y="4062063"/>
                  <a:ext cx="3518037" cy="6377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968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Halite deposition</a:t>
                  </a:r>
                  <a:endParaRPr lang="en-IL" sz="3968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11DD6C6A-47FB-0684-B730-17D52642D0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41524" y="3878462"/>
                  <a:ext cx="2485966" cy="0"/>
                </a:xfrm>
                <a:prstGeom prst="straightConnector1">
                  <a:avLst/>
                </a:prstGeom>
                <a:ln w="1111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E68878-FFDE-B808-7B51-6F5D626294C4}"/>
                  </a:ext>
                </a:extLst>
              </p:cNvPr>
              <p:cNvSpPr txBox="1"/>
              <p:nvPr/>
            </p:nvSpPr>
            <p:spPr>
              <a:xfrm>
                <a:off x="5677899" y="3003254"/>
                <a:ext cx="4636852" cy="514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86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IL" sz="3086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 periods in the watershed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8FBE20-F2E6-C3D9-89A9-70DDF6FA775D}"/>
                  </a:ext>
                </a:extLst>
              </p:cNvPr>
              <p:cNvSpPr txBox="1"/>
              <p:nvPr/>
            </p:nvSpPr>
            <p:spPr>
              <a:xfrm>
                <a:off x="1331696" y="4608367"/>
                <a:ext cx="4736670" cy="514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86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Arid </a:t>
                </a:r>
                <a:r>
                  <a:rPr lang="en-IL" sz="3086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periods in the watershed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2368F8-2859-DCBF-8FFF-E13A41F3433B}"/>
                </a:ext>
              </a:extLst>
            </p:cNvPr>
            <p:cNvSpPr txBox="1"/>
            <p:nvPr/>
          </p:nvSpPr>
          <p:spPr>
            <a:xfrm>
              <a:off x="4913509" y="173092"/>
              <a:ext cx="2229603" cy="5761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IL" sz="3527" b="1" dirty="0"/>
                <a:t>Na/Cl molar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287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sea of galilee&#10;&#10;Description automatically generated">
            <a:extLst>
              <a:ext uri="{FF2B5EF4-FFF2-40B4-BE49-F238E27FC236}">
                <a16:creationId xmlns:a16="http://schemas.microsoft.com/office/drawing/2014/main" id="{61F79ECD-A9B8-5D66-D7A2-3EB256F79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3" b="2439"/>
          <a:stretch/>
        </p:blipFill>
        <p:spPr>
          <a:xfrm>
            <a:off x="7089786" y="-13125"/>
            <a:ext cx="2501566" cy="73280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7BAFC4-6C47-05B4-B1CA-DECB7ABDB974}"/>
              </a:ext>
            </a:extLst>
          </p:cNvPr>
          <p:cNvSpPr/>
          <p:nvPr/>
        </p:nvSpPr>
        <p:spPr>
          <a:xfrm>
            <a:off x="7450201" y="5024739"/>
            <a:ext cx="240706" cy="9929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984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8B8CC5B-3E59-0760-7DE7-7B8CE7F3D033}"/>
              </a:ext>
            </a:extLst>
          </p:cNvPr>
          <p:cNvCxnSpPr>
            <a:cxnSpLocks/>
          </p:cNvCxnSpPr>
          <p:nvPr/>
        </p:nvCxnSpPr>
        <p:spPr>
          <a:xfrm>
            <a:off x="3968088" y="3779837"/>
            <a:ext cx="3584313" cy="1599521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6B74E50-3651-4FEA-F4A2-288816B2E3D0}"/>
              </a:ext>
            </a:extLst>
          </p:cNvPr>
          <p:cNvSpPr txBox="1"/>
          <p:nvPr/>
        </p:nvSpPr>
        <p:spPr>
          <a:xfrm>
            <a:off x="1061547" y="844471"/>
            <a:ext cx="6028239" cy="2806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440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Mount Sedom Salt diapir</a:t>
            </a:r>
          </a:p>
          <a:p>
            <a:r>
              <a:rPr lang="en-US" sz="440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IL" sz="440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ource of Na and Cl ions to the Dead Sea</a:t>
            </a:r>
          </a:p>
        </p:txBody>
      </p:sp>
    </p:spTree>
    <p:extLst>
      <p:ext uri="{BB962C8B-B14F-4D97-AF65-F5344CB8AC3E}">
        <p14:creationId xmlns:p14="http://schemas.microsoft.com/office/powerpoint/2010/main" val="3279717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E3064-66D9-124A-E112-4EA530FD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43" y="150493"/>
            <a:ext cx="11591502" cy="1461188"/>
          </a:xfrm>
        </p:spPr>
        <p:txBody>
          <a:bodyPr>
            <a:normAutofit/>
          </a:bodyPr>
          <a:lstStyle/>
          <a:p>
            <a:r>
              <a:rPr lang="en-CA" sz="396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Agreement between pore fluids and soluble salts</a:t>
            </a:r>
            <a:br>
              <a:rPr lang="en-IL" sz="3086" dirty="0"/>
            </a:br>
            <a:endParaRPr lang="en-I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AF2E79-137E-55B0-7322-EE891C8DF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7A4-4BB2-4B8D-B3FA-F16526D1AF6B}" type="slidenum">
              <a:rPr lang="en-IL" smtClean="0"/>
              <a:t>27</a:t>
            </a:fld>
            <a:endParaRPr lang="en-I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662C6-5300-0F91-B410-D8896DCBD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4" y="1023001"/>
            <a:ext cx="9959717" cy="623319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D42000-D218-F587-9FA9-E562C7237E60}"/>
              </a:ext>
            </a:extLst>
          </p:cNvPr>
          <p:cNvSpPr txBox="1"/>
          <p:nvPr/>
        </p:nvSpPr>
        <p:spPr>
          <a:xfrm>
            <a:off x="9035654" y="7188602"/>
            <a:ext cx="1750800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9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(Khalifa, 2021)</a:t>
            </a:r>
            <a:endParaRPr lang="en-IL" sz="198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363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58" y="859629"/>
            <a:ext cx="2665010" cy="626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2366249" y="1443382"/>
            <a:ext cx="3216626" cy="854211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26982" y="6526769"/>
            <a:ext cx="5367880" cy="43165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205" b="1" i="1" dirty="0"/>
              <a:t>Neugebauer et al 2014, </a:t>
            </a:r>
            <a:r>
              <a:rPr lang="en-US" sz="2205" b="1" i="1" dirty="0" err="1"/>
              <a:t>Torfstein</a:t>
            </a:r>
            <a:r>
              <a:rPr lang="en-US" sz="2205" b="1" i="1" dirty="0"/>
              <a:t> et al., 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355CA-076B-AEE8-36A8-0B08EFCA031A}"/>
              </a:ext>
            </a:extLst>
          </p:cNvPr>
          <p:cNvSpPr txBox="1"/>
          <p:nvPr/>
        </p:nvSpPr>
        <p:spPr>
          <a:xfrm>
            <a:off x="4160481" y="2995153"/>
            <a:ext cx="3161784" cy="77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4409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Lisan period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37D0AB-4FAD-7980-FE52-558B54396FD0}"/>
              </a:ext>
            </a:extLst>
          </p:cNvPr>
          <p:cNvSpPr txBox="1"/>
          <p:nvPr/>
        </p:nvSpPr>
        <p:spPr>
          <a:xfrm>
            <a:off x="5709846" y="1158027"/>
            <a:ext cx="1359668" cy="702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396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ka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BE2CB-DD94-DECB-9694-09DAB065B822}"/>
              </a:ext>
            </a:extLst>
          </p:cNvPr>
          <p:cNvSpPr txBox="1"/>
          <p:nvPr/>
        </p:nvSpPr>
        <p:spPr>
          <a:xfrm>
            <a:off x="5690958" y="5029266"/>
            <a:ext cx="1614545" cy="702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396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ka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FC977FA-FB81-1F18-1238-B304635B35CB}"/>
              </a:ext>
            </a:extLst>
          </p:cNvPr>
          <p:cNvCxnSpPr/>
          <p:nvPr/>
        </p:nvCxnSpPr>
        <p:spPr>
          <a:xfrm>
            <a:off x="2350573" y="4052050"/>
            <a:ext cx="3247977" cy="1333447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72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5FE67E50-D149-ED22-8E21-251075C2A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927" y="0"/>
            <a:ext cx="5015784" cy="71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81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rainfall map.gif"/>
          <p:cNvPicPr>
            <a:picLocks noChangeAspect="1"/>
          </p:cNvPicPr>
          <p:nvPr/>
        </p:nvPicPr>
        <p:blipFill>
          <a:blip r:embed="rId2"/>
          <a:srcRect l="-2" t="4158" r="23637"/>
          <a:stretch>
            <a:fillRect/>
          </a:stretch>
        </p:blipFill>
        <p:spPr bwMode="auto">
          <a:xfrm>
            <a:off x="5127054" y="1195199"/>
            <a:ext cx="5150029" cy="636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12" descr="Dead Sea drainage basin with rivers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576" y="-1"/>
            <a:ext cx="3993328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368304" y="75618"/>
            <a:ext cx="6966608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205" b="1" dirty="0">
                <a:solidFill>
                  <a:srgbClr val="002060"/>
                </a:solidFill>
                <a:highlight>
                  <a:srgbClr val="FF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Dead Sea watershed encompasses the areas that receive rains from the Mediterranean and the arid Negev Desert in the northern edge of the Sahara-Arabia desert belt 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BFE7794-2E7C-D9A3-BA3F-E8E7E998E5EB}"/>
              </a:ext>
            </a:extLst>
          </p:cNvPr>
          <p:cNvSpPr/>
          <p:nvPr/>
        </p:nvSpPr>
        <p:spPr>
          <a:xfrm>
            <a:off x="5531774" y="4166221"/>
            <a:ext cx="1128911" cy="174712"/>
          </a:xfrm>
          <a:custGeom>
            <a:avLst/>
            <a:gdLst>
              <a:gd name="connsiteX0" fmla="*/ 0 w 1194816"/>
              <a:gd name="connsiteY0" fmla="*/ 0 h 12192"/>
              <a:gd name="connsiteX1" fmla="*/ 1194816 w 1194816"/>
              <a:gd name="connsiteY1" fmla="*/ 12192 h 12192"/>
              <a:gd name="connsiteX2" fmla="*/ 1194816 w 1194816"/>
              <a:gd name="connsiteY2" fmla="*/ 12192 h 12192"/>
              <a:gd name="connsiteX3" fmla="*/ 1194816 w 1194816"/>
              <a:gd name="connsiteY3" fmla="*/ 12192 h 1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4816" h="12192">
                <a:moveTo>
                  <a:pt x="0" y="0"/>
                </a:moveTo>
                <a:lnTo>
                  <a:pt x="1194816" y="12192"/>
                </a:lnTo>
                <a:lnTo>
                  <a:pt x="1194816" y="12192"/>
                </a:lnTo>
                <a:lnTo>
                  <a:pt x="1194816" y="12192"/>
                </a:lnTo>
              </a:path>
            </a:pathLst>
          </a:custGeom>
          <a:noFill/>
          <a:ln w="920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984"/>
          </a:p>
        </p:txBody>
      </p:sp>
    </p:spTree>
    <p:extLst>
      <p:ext uri="{BB962C8B-B14F-4D97-AF65-F5344CB8AC3E}">
        <p14:creationId xmlns:p14="http://schemas.microsoft.com/office/powerpoint/2010/main" val="1005941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5FE67E50-D149-ED22-8E21-251075C2A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0" y="159781"/>
            <a:ext cx="5015784" cy="71529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08AC72-CE7A-4890-C87F-D698D9AF2D07}"/>
              </a:ext>
            </a:extLst>
          </p:cNvPr>
          <p:cNvSpPr txBox="1"/>
          <p:nvPr/>
        </p:nvSpPr>
        <p:spPr>
          <a:xfrm>
            <a:off x="5281927" y="135397"/>
            <a:ext cx="4777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to 30 ka (MIS5a, 4, 3)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2E9AE5-9157-7B0A-B135-C01097E44768}"/>
              </a:ext>
            </a:extLst>
          </p:cNvPr>
          <p:cNvSpPr txBox="1"/>
          <p:nvPr/>
        </p:nvSpPr>
        <p:spPr>
          <a:xfrm>
            <a:off x="6507867" y="999121"/>
            <a:ext cx="4777271" cy="6425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hypolimnion brine was evolved via moderate secular chemical</a:t>
            </a:r>
            <a:r>
              <a:rPr lang="en-IL" sz="3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changes: </a:t>
            </a:r>
          </a:p>
          <a:p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3200" kern="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Weak increase in the Na/Cl ratio reflecting the dissolution of halite that accumulated</a:t>
            </a:r>
            <a:endParaRPr lang="en-IL" sz="3200" kern="1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3200" kern="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at the lake’s margins during the last interglacial hyper arid periods of MIS 5e and MIS 5</a:t>
            </a:r>
            <a:r>
              <a:rPr lang="en-US" sz="3968" kern="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endParaRPr lang="en-IL" sz="3968" kern="1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IL" sz="1984" dirty="0"/>
          </a:p>
        </p:txBody>
      </p:sp>
    </p:spTree>
    <p:extLst>
      <p:ext uri="{BB962C8B-B14F-4D97-AF65-F5344CB8AC3E}">
        <p14:creationId xmlns:p14="http://schemas.microsoft.com/office/powerpoint/2010/main" val="3389463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78594C7-2D30-9E44-3B64-C62D2074F39F}"/>
              </a:ext>
            </a:extLst>
          </p:cNvPr>
          <p:cNvGrpSpPr/>
          <p:nvPr/>
        </p:nvGrpSpPr>
        <p:grpSpPr>
          <a:xfrm>
            <a:off x="364329" y="0"/>
            <a:ext cx="11125736" cy="8125301"/>
            <a:chOff x="364329" y="0"/>
            <a:chExt cx="11125736" cy="8125301"/>
          </a:xfrm>
        </p:grpSpPr>
        <p:pic>
          <p:nvPicPr>
            <p:cNvPr id="3" name="Picture 2" descr="A screenshot of a graph&#10;&#10;Description automatically generated">
              <a:extLst>
                <a:ext uri="{FF2B5EF4-FFF2-40B4-BE49-F238E27FC236}">
                  <a16:creationId xmlns:a16="http://schemas.microsoft.com/office/drawing/2014/main" id="{50B220B0-5672-3F88-E392-92F87548A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329" y="104020"/>
              <a:ext cx="5223376" cy="735163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D96FD8C-0C25-1EAB-1B29-3392ABD23CB0}"/>
                </a:ext>
              </a:extLst>
            </p:cNvPr>
            <p:cNvSpPr txBox="1"/>
            <p:nvPr/>
          </p:nvSpPr>
          <p:spPr>
            <a:xfrm>
              <a:off x="6562895" y="0"/>
              <a:ext cx="33906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30-18 ka (MIS2)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B64E4E-E8CE-143C-0068-BF3AE343F4E5}"/>
                </a:ext>
              </a:extLst>
            </p:cNvPr>
            <p:cNvSpPr txBox="1"/>
            <p:nvPr/>
          </p:nvSpPr>
          <p:spPr>
            <a:xfrm>
              <a:off x="6266688" y="646331"/>
              <a:ext cx="5223377" cy="7478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During MIS2, when the lake reached its</a:t>
              </a:r>
              <a:r>
                <a:rPr lang="en-IL" sz="3200" b="1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highest elevations and maximum spatial expansion, </a:t>
              </a:r>
            </a:p>
            <a:p>
              <a:endPara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US" sz="3200" b="1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 Na/Cl, ratios of the</a:t>
              </a:r>
              <a:r>
                <a:rPr lang="en-IL" sz="3200" b="1" kern="10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hypolimnion brine show moderate though frequent variations reflecting centennial cycles of</a:t>
              </a:r>
              <a:endParaRPr lang="en-IL" sz="32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US" sz="3200" b="1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halite dissolution/brines mixing during wetter/drier periods in the lakes’ watershed.</a:t>
              </a:r>
              <a:endParaRPr lang="en-IL" sz="32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n-IL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35489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59CE39C-9FE3-C51B-6291-373C3BBF6CD9}"/>
              </a:ext>
            </a:extLst>
          </p:cNvPr>
          <p:cNvGrpSpPr/>
          <p:nvPr/>
        </p:nvGrpSpPr>
        <p:grpSpPr>
          <a:xfrm>
            <a:off x="391039" y="231648"/>
            <a:ext cx="10738409" cy="6771353"/>
            <a:chOff x="-1050213" y="290430"/>
            <a:chExt cx="13620914" cy="657226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CD16E9D-0AFD-69ED-AB29-4F62DD4C3ACA}"/>
                </a:ext>
              </a:extLst>
            </p:cNvPr>
            <p:cNvSpPr txBox="1"/>
            <p:nvPr/>
          </p:nvSpPr>
          <p:spPr>
            <a:xfrm>
              <a:off x="3919044" y="290430"/>
              <a:ext cx="3572176" cy="687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Take Home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E398CE0-FF83-D661-E845-08102C3A9B22}"/>
                </a:ext>
              </a:extLst>
            </p:cNvPr>
            <p:cNvSpPr txBox="1"/>
            <p:nvPr/>
          </p:nvSpPr>
          <p:spPr>
            <a:xfrm>
              <a:off x="-693390" y="1147247"/>
              <a:ext cx="13173345" cy="1045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L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soluble salts provide, high-resolution chemical record of the Dead Sea brine during the past 220 kyr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F599AD-0812-65A9-E75C-239BB2897878}"/>
                </a:ext>
              </a:extLst>
            </p:cNvPr>
            <p:cNvSpPr txBox="1"/>
            <p:nvPr/>
          </p:nvSpPr>
          <p:spPr>
            <a:xfrm>
              <a:off x="-693390" y="2488572"/>
              <a:ext cx="13173345" cy="1245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L" sz="352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High/Low Na/Cl ratios</a:t>
              </a:r>
              <a:r>
                <a:rPr lang="en-IL" sz="3527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indicate halite dissolution/formation during </a:t>
              </a:r>
              <a:r>
                <a:rPr lang="en-IL" sz="3968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wet/dry </a:t>
              </a:r>
              <a:r>
                <a:rPr lang="en-IL" sz="3527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periods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034917-0509-AB3C-D689-0D52EBEC1A31}"/>
                </a:ext>
              </a:extLst>
            </p:cNvPr>
            <p:cNvSpPr txBox="1"/>
            <p:nvPr/>
          </p:nvSpPr>
          <p:spPr>
            <a:xfrm>
              <a:off x="-1050213" y="3848840"/>
              <a:ext cx="13173345" cy="1042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L" sz="3086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 100-30 ka halite was mainly dissolved from the lakes margins, where it accunnulated during the hyper arid MIS5e and MIS5c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437368-B3E8-A24E-F4A3-93EDFBDE3D2C}"/>
                </a:ext>
              </a:extLst>
            </p:cNvPr>
            <p:cNvSpPr txBox="1"/>
            <p:nvPr/>
          </p:nvSpPr>
          <p:spPr>
            <a:xfrm>
              <a:off x="-1050213" y="5390343"/>
              <a:ext cx="13620914" cy="1472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L" sz="3086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During MIS2 (30-14 ka) when lake level arrived to its highests stands halite is mainly dissolved from the rising Mount Sedom salt diapir providing Na and Cl ions to hypolimnion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2098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D90BCF-0073-807A-0E18-F84759C30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674"/>
            <a:ext cx="11238569" cy="490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24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71D770-1CA3-0D04-430F-4648C23D6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3369" y="7448479"/>
            <a:ext cx="1160197" cy="402483"/>
          </a:xfrm>
        </p:spPr>
        <p:txBody>
          <a:bodyPr/>
          <a:lstStyle/>
          <a:p>
            <a:fld id="{2B7EB7A4-4BB2-4B8D-B3FA-F16526D1AF6B}" type="slidenum">
              <a:rPr lang="en-IL" smtClean="0"/>
              <a:t>4</a:t>
            </a:fld>
            <a:endParaRPr lang="en-I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288A-D937-41A7-5FF5-4C9A201E4D24}"/>
              </a:ext>
            </a:extLst>
          </p:cNvPr>
          <p:cNvSpPr/>
          <p:nvPr/>
        </p:nvSpPr>
        <p:spPr>
          <a:xfrm>
            <a:off x="489399" y="0"/>
            <a:ext cx="10324068" cy="27731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968" dirty="0"/>
              <a:t>The Dead Sea solution comprises a Ca-chloride brine</a:t>
            </a:r>
          </a:p>
          <a:p>
            <a:pPr algn="ctr"/>
            <a:r>
              <a:rPr lang="en-US" sz="3968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</a:t>
            </a:r>
            <a:r>
              <a:rPr lang="en-US" sz="3968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3968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&gt; Na</a:t>
            </a:r>
            <a:r>
              <a:rPr lang="en-US" sz="3968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3968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and Ca</a:t>
            </a:r>
            <a:r>
              <a:rPr lang="en-US" sz="3968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2+</a:t>
            </a:r>
            <a:r>
              <a:rPr lang="en-US" sz="3968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&gt; HCO</a:t>
            </a:r>
            <a:r>
              <a:rPr lang="en-US" sz="3968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3968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3968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+ SO</a:t>
            </a:r>
            <a:r>
              <a:rPr lang="en-US" sz="3968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en-US" sz="3968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2+</a:t>
            </a:r>
            <a:r>
              <a:rPr lang="en-US" sz="3968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3968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[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equivalent concentrations</a:t>
            </a:r>
            <a:r>
              <a:rPr lang="en-US" sz="3968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]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92AD0-26DD-9C91-D135-CCB3777AC25A}"/>
              </a:ext>
            </a:extLst>
          </p:cNvPr>
          <p:cNvSpPr txBox="1"/>
          <p:nvPr/>
        </p:nvSpPr>
        <p:spPr>
          <a:xfrm>
            <a:off x="489399" y="3938016"/>
            <a:ext cx="42337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Saline springs discharge the brine</a:t>
            </a:r>
          </a:p>
          <a:p>
            <a:pPr algn="ctr"/>
            <a:r>
              <a:rPr lang="en-I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Dead Sea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F5BAA0-73BE-A3E1-5CFF-47E1E0B51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338" y="2773145"/>
            <a:ext cx="6399885" cy="479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40E244-6350-237C-E251-446DF92CEE3F}"/>
              </a:ext>
            </a:extLst>
          </p:cNvPr>
          <p:cNvSpPr txBox="1"/>
          <p:nvPr/>
        </p:nvSpPr>
        <p:spPr>
          <a:xfrm>
            <a:off x="219456" y="2023873"/>
            <a:ext cx="10911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L" sz="4000" dirty="0">
                <a:highlight>
                  <a:srgbClr val="FFFFCC"/>
                </a:highlight>
              </a:rPr>
              <a:t>The Ca-chloride brine was formed by interaction of evaporated seawater that ingressed in the </a:t>
            </a:r>
            <a:r>
              <a:rPr lang="en-IL" sz="4000" b="1" dirty="0">
                <a:solidFill>
                  <a:srgbClr val="0000FF"/>
                </a:solidFill>
                <a:highlight>
                  <a:srgbClr val="FFFFCC"/>
                </a:highlight>
              </a:rPr>
              <a:t>late Miocene</a:t>
            </a:r>
            <a:r>
              <a:rPr lang="en-IL" sz="4000" dirty="0">
                <a:highlight>
                  <a:srgbClr val="FFFFCC"/>
                </a:highlight>
              </a:rPr>
              <a:t> into the Dead Sea Basin (</a:t>
            </a:r>
            <a:r>
              <a:rPr lang="en-IL" sz="4000" b="1" dirty="0">
                <a:solidFill>
                  <a:srgbClr val="0000FF"/>
                </a:solidFill>
                <a:highlight>
                  <a:srgbClr val="FFFFCC"/>
                </a:highlight>
              </a:rPr>
              <a:t>the ‘Sedom Lagoon’</a:t>
            </a:r>
            <a:r>
              <a:rPr lang="en-IL" sz="4000" dirty="0">
                <a:highlight>
                  <a:srgbClr val="FFFFCC"/>
                </a:highlight>
              </a:rPr>
              <a:t>) with limestones of the regional aquifers</a:t>
            </a:r>
          </a:p>
        </p:txBody>
      </p:sp>
    </p:spTree>
    <p:extLst>
      <p:ext uri="{BB962C8B-B14F-4D97-AF65-F5344CB8AC3E}">
        <p14:creationId xmlns:p14="http://schemas.microsoft.com/office/powerpoint/2010/main" val="3507517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06F54-45EF-9A3A-0D14-5EF2DD09A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8" descr="israel_exkursion_april_2005_001">
            <a:extLst>
              <a:ext uri="{FF2B5EF4-FFF2-40B4-BE49-F238E27FC236}">
                <a16:creationId xmlns:a16="http://schemas.microsoft.com/office/drawing/2014/main" id="{64C627E3-7F95-CDB2-9FCC-17BED903E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9156" y="539700"/>
            <a:ext cx="7848332" cy="7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39640C-D10B-524A-F5B1-552C302513A6}"/>
              </a:ext>
            </a:extLst>
          </p:cNvPr>
          <p:cNvSpPr txBox="1"/>
          <p:nvPr/>
        </p:nvSpPr>
        <p:spPr>
          <a:xfrm>
            <a:off x="485141" y="403673"/>
            <a:ext cx="10344755" cy="615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402" b="1" dirty="0">
                <a:highlight>
                  <a:srgbClr val="CCCC00"/>
                </a:highlight>
              </a:rPr>
              <a:t>Ingression of the Sedom Lagoon into the Dead Sea Basin</a:t>
            </a:r>
            <a:endParaRPr lang="en-US" sz="3402" b="1" dirty="0">
              <a:highlight>
                <a:srgbClr val="CCCC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92372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8" descr="israel_exkursion_april_2005_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9156" y="539700"/>
            <a:ext cx="7848332" cy="7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557239" y="2802614"/>
            <a:ext cx="1050956" cy="0"/>
          </a:xfrm>
          <a:prstGeom prst="straightConnector1">
            <a:avLst/>
          </a:prstGeom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4608195" y="2802614"/>
            <a:ext cx="865127" cy="1255405"/>
          </a:xfrm>
          <a:prstGeom prst="straightConnector1">
            <a:avLst/>
          </a:prstGeom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5141" y="403673"/>
            <a:ext cx="10344755" cy="615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402" b="1" dirty="0">
                <a:highlight>
                  <a:srgbClr val="CCCC00"/>
                </a:highlight>
              </a:rPr>
              <a:t>Ingression of the Sedom Lagoon into the Dead Sea Basin</a:t>
            </a:r>
            <a:endParaRPr lang="en-US" sz="3402" b="1" dirty="0">
              <a:highlight>
                <a:srgbClr val="CCCC00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72329" y="1514362"/>
            <a:ext cx="7924238" cy="5505613"/>
            <a:chOff x="743" y="478"/>
            <a:chExt cx="4299" cy="2690"/>
          </a:xfrm>
        </p:grpSpPr>
        <p:sp>
          <p:nvSpPr>
            <p:cNvPr id="160771" name="Rectangle 3" descr="Blue tissue paper"/>
            <p:cNvSpPr>
              <a:spLocks noChangeArrowheads="1"/>
            </p:cNvSpPr>
            <p:nvPr/>
          </p:nvSpPr>
          <p:spPr bwMode="auto">
            <a:xfrm>
              <a:off x="1092" y="1524"/>
              <a:ext cx="3888" cy="163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prstDash val="lgDash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323" b="1" i="1">
                <a:latin typeface="Times New Roman" charset="0"/>
                <a:ea typeface="Times New Roman (Hebrew)" charset="0"/>
                <a:cs typeface="Times New Roman (Hebrew)" charset="0"/>
              </a:endParaRPr>
            </a:p>
          </p:txBody>
        </p:sp>
        <p:sp>
          <p:nvSpPr>
            <p:cNvPr id="160772" name="Freeform 4" descr="Dotted grid"/>
            <p:cNvSpPr>
              <a:spLocks/>
            </p:cNvSpPr>
            <p:nvPr/>
          </p:nvSpPr>
          <p:spPr bwMode="auto">
            <a:xfrm>
              <a:off x="1554" y="1875"/>
              <a:ext cx="1584" cy="2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3" y="21"/>
                </a:cxn>
                <a:cxn ang="0">
                  <a:pos x="288" y="39"/>
                </a:cxn>
                <a:cxn ang="0">
                  <a:pos x="489" y="75"/>
                </a:cxn>
                <a:cxn ang="0">
                  <a:pos x="678" y="72"/>
                </a:cxn>
                <a:cxn ang="0">
                  <a:pos x="873" y="75"/>
                </a:cxn>
                <a:cxn ang="0">
                  <a:pos x="1113" y="75"/>
                </a:cxn>
                <a:cxn ang="0">
                  <a:pos x="1257" y="54"/>
                </a:cxn>
                <a:cxn ang="0">
                  <a:pos x="1449" y="27"/>
                </a:cxn>
                <a:cxn ang="0">
                  <a:pos x="1497" y="27"/>
                </a:cxn>
                <a:cxn ang="0">
                  <a:pos x="1584" y="15"/>
                </a:cxn>
                <a:cxn ang="0">
                  <a:pos x="1497" y="96"/>
                </a:cxn>
                <a:cxn ang="0">
                  <a:pos x="1401" y="171"/>
                </a:cxn>
                <a:cxn ang="0">
                  <a:pos x="1332" y="210"/>
                </a:cxn>
                <a:cxn ang="0">
                  <a:pos x="1257" y="240"/>
                </a:cxn>
                <a:cxn ang="0">
                  <a:pos x="1185" y="258"/>
                </a:cxn>
                <a:cxn ang="0">
                  <a:pos x="1113" y="273"/>
                </a:cxn>
                <a:cxn ang="0">
                  <a:pos x="1002" y="282"/>
                </a:cxn>
                <a:cxn ang="0">
                  <a:pos x="834" y="282"/>
                </a:cxn>
                <a:cxn ang="0">
                  <a:pos x="747" y="279"/>
                </a:cxn>
                <a:cxn ang="0">
                  <a:pos x="681" y="267"/>
                </a:cxn>
                <a:cxn ang="0">
                  <a:pos x="537" y="243"/>
                </a:cxn>
                <a:cxn ang="0">
                  <a:pos x="444" y="225"/>
                </a:cxn>
                <a:cxn ang="0">
                  <a:pos x="306" y="180"/>
                </a:cxn>
                <a:cxn ang="0">
                  <a:pos x="204" y="141"/>
                </a:cxn>
                <a:cxn ang="0">
                  <a:pos x="111" y="96"/>
                </a:cxn>
                <a:cxn ang="0">
                  <a:pos x="42" y="42"/>
                </a:cxn>
                <a:cxn ang="0">
                  <a:pos x="0" y="0"/>
                </a:cxn>
              </a:cxnLst>
              <a:rect l="0" t="0" r="r" b="b"/>
              <a:pathLst>
                <a:path w="1584" h="282">
                  <a:moveTo>
                    <a:pt x="0" y="0"/>
                  </a:moveTo>
                  <a:lnTo>
                    <a:pt x="153" y="21"/>
                  </a:lnTo>
                  <a:lnTo>
                    <a:pt x="288" y="39"/>
                  </a:lnTo>
                  <a:lnTo>
                    <a:pt x="489" y="75"/>
                  </a:lnTo>
                  <a:lnTo>
                    <a:pt x="678" y="72"/>
                  </a:lnTo>
                  <a:lnTo>
                    <a:pt x="873" y="75"/>
                  </a:lnTo>
                  <a:lnTo>
                    <a:pt x="1113" y="75"/>
                  </a:lnTo>
                  <a:lnTo>
                    <a:pt x="1257" y="54"/>
                  </a:lnTo>
                  <a:lnTo>
                    <a:pt x="1449" y="27"/>
                  </a:lnTo>
                  <a:lnTo>
                    <a:pt x="1497" y="27"/>
                  </a:lnTo>
                  <a:lnTo>
                    <a:pt x="1584" y="15"/>
                  </a:lnTo>
                  <a:lnTo>
                    <a:pt x="1497" y="96"/>
                  </a:lnTo>
                  <a:lnTo>
                    <a:pt x="1401" y="171"/>
                  </a:lnTo>
                  <a:lnTo>
                    <a:pt x="1332" y="210"/>
                  </a:lnTo>
                  <a:lnTo>
                    <a:pt x="1257" y="240"/>
                  </a:lnTo>
                  <a:lnTo>
                    <a:pt x="1185" y="258"/>
                  </a:lnTo>
                  <a:lnTo>
                    <a:pt x="1113" y="273"/>
                  </a:lnTo>
                  <a:lnTo>
                    <a:pt x="1002" y="282"/>
                  </a:lnTo>
                  <a:lnTo>
                    <a:pt x="834" y="282"/>
                  </a:lnTo>
                  <a:lnTo>
                    <a:pt x="747" y="279"/>
                  </a:lnTo>
                  <a:lnTo>
                    <a:pt x="681" y="267"/>
                  </a:lnTo>
                  <a:lnTo>
                    <a:pt x="537" y="243"/>
                  </a:lnTo>
                  <a:lnTo>
                    <a:pt x="444" y="225"/>
                  </a:lnTo>
                  <a:lnTo>
                    <a:pt x="306" y="180"/>
                  </a:lnTo>
                  <a:lnTo>
                    <a:pt x="204" y="141"/>
                  </a:lnTo>
                  <a:lnTo>
                    <a:pt x="111" y="96"/>
                  </a:lnTo>
                  <a:lnTo>
                    <a:pt x="42" y="42"/>
                  </a:lnTo>
                  <a:lnTo>
                    <a:pt x="0" y="0"/>
                  </a:lnTo>
                  <a:close/>
                </a:path>
              </a:pathLst>
            </a:custGeom>
            <a:pattFill prst="dotGrid">
              <a:fgClr>
                <a:srgbClr val="993300"/>
              </a:fgClr>
              <a:bgClr>
                <a:schemeClr val="bg1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73" name="Line 5"/>
            <p:cNvSpPr>
              <a:spLocks noChangeShapeType="1"/>
            </p:cNvSpPr>
            <p:nvPr/>
          </p:nvSpPr>
          <p:spPr bwMode="auto">
            <a:xfrm>
              <a:off x="1755" y="1947"/>
              <a:ext cx="192" cy="2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74" name="Line 6"/>
            <p:cNvSpPr>
              <a:spLocks noChangeShapeType="1"/>
            </p:cNvSpPr>
            <p:nvPr/>
          </p:nvSpPr>
          <p:spPr bwMode="auto">
            <a:xfrm>
              <a:off x="2199" y="1998"/>
              <a:ext cx="159" cy="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75" name="Line 7"/>
            <p:cNvSpPr>
              <a:spLocks noChangeShapeType="1"/>
            </p:cNvSpPr>
            <p:nvPr/>
          </p:nvSpPr>
          <p:spPr bwMode="auto">
            <a:xfrm flipV="1">
              <a:off x="2745" y="1965"/>
              <a:ext cx="147" cy="1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76" name="Freeform 8" descr="5%"/>
            <p:cNvSpPr>
              <a:spLocks/>
            </p:cNvSpPr>
            <p:nvPr/>
          </p:nvSpPr>
          <p:spPr bwMode="auto">
            <a:xfrm>
              <a:off x="743" y="780"/>
              <a:ext cx="4249" cy="2388"/>
            </a:xfrm>
            <a:custGeom>
              <a:avLst/>
              <a:gdLst/>
              <a:ahLst/>
              <a:cxnLst>
                <a:cxn ang="0">
                  <a:pos x="180" y="121"/>
                </a:cxn>
                <a:cxn ang="0">
                  <a:pos x="228" y="266"/>
                </a:cxn>
                <a:cxn ang="0">
                  <a:pos x="276" y="363"/>
                </a:cxn>
                <a:cxn ang="0">
                  <a:pos x="372" y="508"/>
                </a:cxn>
                <a:cxn ang="0">
                  <a:pos x="411" y="566"/>
                </a:cxn>
                <a:cxn ang="0">
                  <a:pos x="493" y="638"/>
                </a:cxn>
                <a:cxn ang="0">
                  <a:pos x="602" y="838"/>
                </a:cxn>
                <a:cxn ang="0">
                  <a:pos x="720" y="938"/>
                </a:cxn>
                <a:cxn ang="0">
                  <a:pos x="804" y="1088"/>
                </a:cxn>
                <a:cxn ang="0">
                  <a:pos x="859" y="1143"/>
                </a:cxn>
                <a:cxn ang="0">
                  <a:pos x="996" y="1233"/>
                </a:cxn>
                <a:cxn ang="0">
                  <a:pos x="1087" y="1264"/>
                </a:cxn>
                <a:cxn ang="0">
                  <a:pos x="1284" y="1330"/>
                </a:cxn>
                <a:cxn ang="0">
                  <a:pos x="1459" y="1360"/>
                </a:cxn>
                <a:cxn ang="0">
                  <a:pos x="1572" y="1378"/>
                </a:cxn>
                <a:cxn ang="0">
                  <a:pos x="1716" y="1378"/>
                </a:cxn>
                <a:cxn ang="0">
                  <a:pos x="1860" y="1378"/>
                </a:cxn>
                <a:cxn ang="0">
                  <a:pos x="1993" y="1360"/>
                </a:cxn>
                <a:cxn ang="0">
                  <a:pos x="2137" y="1312"/>
                </a:cxn>
                <a:cxn ang="0">
                  <a:pos x="2323" y="1179"/>
                </a:cxn>
                <a:cxn ang="0">
                  <a:pos x="2401" y="1094"/>
                </a:cxn>
                <a:cxn ang="0">
                  <a:pos x="2484" y="991"/>
                </a:cxn>
                <a:cxn ang="0">
                  <a:pos x="2580" y="943"/>
                </a:cxn>
                <a:cxn ang="0">
                  <a:pos x="2641" y="955"/>
                </a:cxn>
                <a:cxn ang="0">
                  <a:pos x="2665" y="979"/>
                </a:cxn>
                <a:cxn ang="0">
                  <a:pos x="2689" y="1040"/>
                </a:cxn>
                <a:cxn ang="0">
                  <a:pos x="2725" y="1112"/>
                </a:cxn>
                <a:cxn ang="0">
                  <a:pos x="2772" y="1185"/>
                </a:cxn>
                <a:cxn ang="0">
                  <a:pos x="2820" y="1257"/>
                </a:cxn>
                <a:cxn ang="0">
                  <a:pos x="2916" y="1378"/>
                </a:cxn>
                <a:cxn ang="0">
                  <a:pos x="3024" y="1415"/>
                </a:cxn>
                <a:cxn ang="0">
                  <a:pos x="3169" y="1481"/>
                </a:cxn>
                <a:cxn ang="0">
                  <a:pos x="3301" y="1578"/>
                </a:cxn>
                <a:cxn ang="0">
                  <a:pos x="3403" y="1705"/>
                </a:cxn>
                <a:cxn ang="0">
                  <a:pos x="3492" y="1814"/>
                </a:cxn>
                <a:cxn ang="0">
                  <a:pos x="3540" y="1910"/>
                </a:cxn>
                <a:cxn ang="0">
                  <a:pos x="3649" y="2043"/>
                </a:cxn>
                <a:cxn ang="0">
                  <a:pos x="3780" y="2152"/>
                </a:cxn>
                <a:cxn ang="0">
                  <a:pos x="3924" y="2297"/>
                </a:cxn>
                <a:cxn ang="0">
                  <a:pos x="4116" y="2346"/>
                </a:cxn>
                <a:cxn ang="0">
                  <a:pos x="4249" y="2388"/>
                </a:cxn>
                <a:cxn ang="0">
                  <a:pos x="31" y="2376"/>
                </a:cxn>
                <a:cxn ang="0">
                  <a:pos x="25" y="0"/>
                </a:cxn>
                <a:cxn ang="0">
                  <a:pos x="180" y="121"/>
                </a:cxn>
              </a:cxnLst>
              <a:rect l="0" t="0" r="r" b="b"/>
              <a:pathLst>
                <a:path w="4249" h="2388">
                  <a:moveTo>
                    <a:pt x="180" y="121"/>
                  </a:moveTo>
                  <a:lnTo>
                    <a:pt x="228" y="266"/>
                  </a:lnTo>
                  <a:lnTo>
                    <a:pt x="276" y="363"/>
                  </a:lnTo>
                  <a:lnTo>
                    <a:pt x="372" y="508"/>
                  </a:lnTo>
                  <a:lnTo>
                    <a:pt x="411" y="566"/>
                  </a:lnTo>
                  <a:lnTo>
                    <a:pt x="493" y="638"/>
                  </a:lnTo>
                  <a:lnTo>
                    <a:pt x="602" y="838"/>
                  </a:lnTo>
                  <a:lnTo>
                    <a:pt x="720" y="938"/>
                  </a:lnTo>
                  <a:lnTo>
                    <a:pt x="804" y="1088"/>
                  </a:lnTo>
                  <a:lnTo>
                    <a:pt x="859" y="1143"/>
                  </a:lnTo>
                  <a:lnTo>
                    <a:pt x="996" y="1233"/>
                  </a:lnTo>
                  <a:lnTo>
                    <a:pt x="1087" y="1264"/>
                  </a:lnTo>
                  <a:lnTo>
                    <a:pt x="1284" y="1330"/>
                  </a:lnTo>
                  <a:lnTo>
                    <a:pt x="1459" y="1360"/>
                  </a:lnTo>
                  <a:lnTo>
                    <a:pt x="1572" y="1378"/>
                  </a:lnTo>
                  <a:lnTo>
                    <a:pt x="1716" y="1378"/>
                  </a:lnTo>
                  <a:lnTo>
                    <a:pt x="1860" y="1378"/>
                  </a:lnTo>
                  <a:lnTo>
                    <a:pt x="1993" y="1360"/>
                  </a:lnTo>
                  <a:lnTo>
                    <a:pt x="2137" y="1312"/>
                  </a:lnTo>
                  <a:lnTo>
                    <a:pt x="2323" y="1179"/>
                  </a:lnTo>
                  <a:lnTo>
                    <a:pt x="2401" y="1094"/>
                  </a:lnTo>
                  <a:lnTo>
                    <a:pt x="2484" y="991"/>
                  </a:lnTo>
                  <a:lnTo>
                    <a:pt x="2580" y="943"/>
                  </a:lnTo>
                  <a:lnTo>
                    <a:pt x="2641" y="955"/>
                  </a:lnTo>
                  <a:cubicBezTo>
                    <a:pt x="2653" y="962"/>
                    <a:pt x="2657" y="965"/>
                    <a:pt x="2665" y="979"/>
                  </a:cubicBezTo>
                  <a:cubicBezTo>
                    <a:pt x="2673" y="993"/>
                    <a:pt x="2679" y="1018"/>
                    <a:pt x="2689" y="1040"/>
                  </a:cubicBezTo>
                  <a:cubicBezTo>
                    <a:pt x="2699" y="1062"/>
                    <a:pt x="2711" y="1088"/>
                    <a:pt x="2725" y="1112"/>
                  </a:cubicBezTo>
                  <a:cubicBezTo>
                    <a:pt x="2739" y="1137"/>
                    <a:pt x="2756" y="1161"/>
                    <a:pt x="2772" y="1185"/>
                  </a:cubicBezTo>
                  <a:cubicBezTo>
                    <a:pt x="2826" y="1320"/>
                    <a:pt x="2820" y="1182"/>
                    <a:pt x="2820" y="1257"/>
                  </a:cubicBezTo>
                  <a:lnTo>
                    <a:pt x="2916" y="1378"/>
                  </a:lnTo>
                  <a:cubicBezTo>
                    <a:pt x="2952" y="1390"/>
                    <a:pt x="3024" y="1415"/>
                    <a:pt x="3024" y="1415"/>
                  </a:cubicBezTo>
                  <a:lnTo>
                    <a:pt x="3169" y="1481"/>
                  </a:lnTo>
                  <a:lnTo>
                    <a:pt x="3301" y="1578"/>
                  </a:lnTo>
                  <a:lnTo>
                    <a:pt x="3403" y="1705"/>
                  </a:lnTo>
                  <a:lnTo>
                    <a:pt x="3492" y="1814"/>
                  </a:lnTo>
                  <a:lnTo>
                    <a:pt x="3540" y="1910"/>
                  </a:lnTo>
                  <a:lnTo>
                    <a:pt x="3649" y="2043"/>
                  </a:lnTo>
                  <a:lnTo>
                    <a:pt x="3780" y="2152"/>
                  </a:lnTo>
                  <a:lnTo>
                    <a:pt x="3924" y="2297"/>
                  </a:lnTo>
                  <a:lnTo>
                    <a:pt x="4116" y="2346"/>
                  </a:lnTo>
                  <a:cubicBezTo>
                    <a:pt x="4164" y="2362"/>
                    <a:pt x="4231" y="2370"/>
                    <a:pt x="4249" y="2388"/>
                  </a:cubicBezTo>
                  <a:cubicBezTo>
                    <a:pt x="4237" y="2382"/>
                    <a:pt x="19" y="2376"/>
                    <a:pt x="31" y="2376"/>
                  </a:cubicBezTo>
                  <a:cubicBezTo>
                    <a:pt x="31" y="2382"/>
                    <a:pt x="0" y="376"/>
                    <a:pt x="25" y="0"/>
                  </a:cubicBezTo>
                  <a:lnTo>
                    <a:pt x="180" y="121"/>
                  </a:lnTo>
                  <a:close/>
                </a:path>
              </a:pathLst>
            </a:custGeom>
            <a:pattFill prst="pct5">
              <a:fgClr>
                <a:srgbClr val="9933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77" name="Line 9"/>
            <p:cNvSpPr>
              <a:spLocks noChangeShapeType="1"/>
            </p:cNvSpPr>
            <p:nvPr/>
          </p:nvSpPr>
          <p:spPr bwMode="auto">
            <a:xfrm flipV="1">
              <a:off x="2568" y="2091"/>
              <a:ext cx="177" cy="1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78" name="Line 10"/>
            <p:cNvSpPr>
              <a:spLocks noChangeShapeType="1"/>
            </p:cNvSpPr>
            <p:nvPr/>
          </p:nvSpPr>
          <p:spPr bwMode="auto">
            <a:xfrm flipV="1">
              <a:off x="3018" y="1920"/>
              <a:ext cx="51" cy="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79" name="Rectangle 11"/>
            <p:cNvSpPr>
              <a:spLocks noChangeArrowheads="1"/>
            </p:cNvSpPr>
            <p:nvPr/>
          </p:nvSpPr>
          <p:spPr bwMode="auto">
            <a:xfrm>
              <a:off x="2736" y="1998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80" name="Rectangle 12"/>
            <p:cNvSpPr>
              <a:spLocks noChangeArrowheads="1"/>
            </p:cNvSpPr>
            <p:nvPr/>
          </p:nvSpPr>
          <p:spPr bwMode="auto">
            <a:xfrm>
              <a:off x="1755" y="1947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81" name="Rectangle 13"/>
            <p:cNvSpPr>
              <a:spLocks noChangeArrowheads="1"/>
            </p:cNvSpPr>
            <p:nvPr/>
          </p:nvSpPr>
          <p:spPr bwMode="auto">
            <a:xfrm>
              <a:off x="2028" y="2007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82" name="Rectangle 14"/>
            <p:cNvSpPr>
              <a:spLocks noChangeArrowheads="1"/>
            </p:cNvSpPr>
            <p:nvPr/>
          </p:nvSpPr>
          <p:spPr bwMode="auto">
            <a:xfrm>
              <a:off x="2640" y="1965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83" name="Rectangle 15"/>
            <p:cNvSpPr>
              <a:spLocks noChangeArrowheads="1"/>
            </p:cNvSpPr>
            <p:nvPr/>
          </p:nvSpPr>
          <p:spPr bwMode="auto">
            <a:xfrm>
              <a:off x="2970" y="1926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84" name="Rectangle 16"/>
            <p:cNvSpPr>
              <a:spLocks noChangeArrowheads="1"/>
            </p:cNvSpPr>
            <p:nvPr/>
          </p:nvSpPr>
          <p:spPr bwMode="auto">
            <a:xfrm>
              <a:off x="1899" y="1998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85" name="Rectangle 17"/>
            <p:cNvSpPr>
              <a:spLocks noChangeArrowheads="1"/>
            </p:cNvSpPr>
            <p:nvPr/>
          </p:nvSpPr>
          <p:spPr bwMode="auto">
            <a:xfrm>
              <a:off x="2640" y="2088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86" name="Rectangle 18" descr="Divot"/>
            <p:cNvSpPr>
              <a:spLocks noChangeArrowheads="1"/>
            </p:cNvSpPr>
            <p:nvPr/>
          </p:nvSpPr>
          <p:spPr bwMode="auto">
            <a:xfrm flipV="1">
              <a:off x="2124" y="2037"/>
              <a:ext cx="564" cy="51"/>
            </a:xfrm>
            <a:prstGeom prst="rect">
              <a:avLst/>
            </a:prstGeom>
            <a:pattFill prst="divot">
              <a:fgClr>
                <a:srgbClr val="993300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87" name="Rectangle 19" descr="Divot"/>
            <p:cNvSpPr>
              <a:spLocks noChangeArrowheads="1"/>
            </p:cNvSpPr>
            <p:nvPr/>
          </p:nvSpPr>
          <p:spPr bwMode="auto">
            <a:xfrm>
              <a:off x="2838" y="1983"/>
              <a:ext cx="132" cy="50"/>
            </a:xfrm>
            <a:prstGeom prst="rect">
              <a:avLst/>
            </a:prstGeom>
            <a:pattFill prst="divot">
              <a:fgClr>
                <a:srgbClr val="993300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88" name="Rectangle 20" descr="Divot"/>
            <p:cNvSpPr>
              <a:spLocks noChangeArrowheads="1"/>
            </p:cNvSpPr>
            <p:nvPr/>
          </p:nvSpPr>
          <p:spPr bwMode="auto">
            <a:xfrm flipV="1">
              <a:off x="1635" y="1895"/>
              <a:ext cx="66" cy="52"/>
            </a:xfrm>
            <a:prstGeom prst="rect">
              <a:avLst/>
            </a:prstGeom>
            <a:pattFill prst="divot">
              <a:fgClr>
                <a:srgbClr val="993300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89" name="Line 21"/>
            <p:cNvSpPr>
              <a:spLocks noChangeShapeType="1"/>
            </p:cNvSpPr>
            <p:nvPr/>
          </p:nvSpPr>
          <p:spPr bwMode="auto">
            <a:xfrm>
              <a:off x="1326" y="1593"/>
              <a:ext cx="192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90" name="Rectangle 22"/>
            <p:cNvSpPr>
              <a:spLocks noChangeArrowheads="1"/>
            </p:cNvSpPr>
            <p:nvPr/>
          </p:nvSpPr>
          <p:spPr bwMode="auto">
            <a:xfrm>
              <a:off x="2262" y="2058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91" name="Text Box 23" descr="Blue tissue paper"/>
            <p:cNvSpPr txBox="1">
              <a:spLocks noChangeArrowheads="1"/>
            </p:cNvSpPr>
            <p:nvPr/>
          </p:nvSpPr>
          <p:spPr bwMode="auto">
            <a:xfrm>
              <a:off x="2675" y="2310"/>
              <a:ext cx="581" cy="244"/>
            </a:xfrm>
            <a:prstGeom prst="rect">
              <a:avLst/>
            </a:prstGeom>
            <a:noFill/>
            <a:ln w="9525">
              <a:noFill/>
              <a:prstDash val="lgDash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r" rtl="1"/>
              <a:r>
                <a:rPr lang="en-US" sz="2646" b="1" dirty="0">
                  <a:solidFill>
                    <a:srgbClr val="FF0000"/>
                  </a:solidFill>
                  <a:latin typeface="Times New Roman" charset="0"/>
                  <a:ea typeface="Times New Roman (Hebrew)" charset="0"/>
                  <a:cs typeface="Times New Roman (Hebrew)" charset="0"/>
                </a:rPr>
                <a:t>Halite</a:t>
              </a:r>
            </a:p>
          </p:txBody>
        </p:sp>
        <p:sp>
          <p:nvSpPr>
            <p:cNvPr id="160792" name="Line 24"/>
            <p:cNvSpPr>
              <a:spLocks noChangeShapeType="1"/>
            </p:cNvSpPr>
            <p:nvPr/>
          </p:nvSpPr>
          <p:spPr bwMode="auto">
            <a:xfrm flipH="1" flipV="1">
              <a:off x="2172" y="2043"/>
              <a:ext cx="234" cy="29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93" name="Rectangle 25"/>
            <p:cNvSpPr>
              <a:spLocks noChangeArrowheads="1"/>
            </p:cNvSpPr>
            <p:nvPr/>
          </p:nvSpPr>
          <p:spPr bwMode="auto">
            <a:xfrm>
              <a:off x="2409" y="1995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94" name="AutoShape 26" descr="Blue tissue paper"/>
            <p:cNvSpPr>
              <a:spLocks noChangeArrowheads="1"/>
            </p:cNvSpPr>
            <p:nvPr/>
          </p:nvSpPr>
          <p:spPr bwMode="auto">
            <a:xfrm>
              <a:off x="1947" y="576"/>
              <a:ext cx="177" cy="746"/>
            </a:xfrm>
            <a:prstGeom prst="upArrow">
              <a:avLst>
                <a:gd name="adj1" fmla="val 50000"/>
                <a:gd name="adj2" fmla="val 105367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95" name="Line 27"/>
            <p:cNvSpPr>
              <a:spLocks noChangeShapeType="1"/>
            </p:cNvSpPr>
            <p:nvPr/>
          </p:nvSpPr>
          <p:spPr bwMode="auto">
            <a:xfrm>
              <a:off x="940" y="973"/>
              <a:ext cx="192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96" name="Line 28"/>
            <p:cNvSpPr>
              <a:spLocks noChangeShapeType="1"/>
            </p:cNvSpPr>
            <p:nvPr/>
          </p:nvSpPr>
          <p:spPr bwMode="auto">
            <a:xfrm>
              <a:off x="1498" y="2289"/>
              <a:ext cx="56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97" name="Line 29"/>
            <p:cNvSpPr>
              <a:spLocks noChangeShapeType="1"/>
            </p:cNvSpPr>
            <p:nvPr/>
          </p:nvSpPr>
          <p:spPr bwMode="auto">
            <a:xfrm>
              <a:off x="1080" y="1440"/>
              <a:ext cx="56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98" name="Line 30"/>
            <p:cNvSpPr>
              <a:spLocks noChangeShapeType="1"/>
            </p:cNvSpPr>
            <p:nvPr/>
          </p:nvSpPr>
          <p:spPr bwMode="auto">
            <a:xfrm>
              <a:off x="968" y="1440"/>
              <a:ext cx="56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799" name="Line 31"/>
            <p:cNvSpPr>
              <a:spLocks noChangeShapeType="1"/>
            </p:cNvSpPr>
            <p:nvPr/>
          </p:nvSpPr>
          <p:spPr bwMode="auto">
            <a:xfrm>
              <a:off x="1423" y="2320"/>
              <a:ext cx="56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800" name="AutoShape 32" descr="Blue tissue paper"/>
            <p:cNvSpPr>
              <a:spLocks noChangeArrowheads="1"/>
            </p:cNvSpPr>
            <p:nvPr/>
          </p:nvSpPr>
          <p:spPr bwMode="auto">
            <a:xfrm rot="5400000">
              <a:off x="2972" y="319"/>
              <a:ext cx="177" cy="746"/>
            </a:xfrm>
            <a:prstGeom prst="upArrow">
              <a:avLst>
                <a:gd name="adj1" fmla="val 50000"/>
                <a:gd name="adj2" fmla="val 105367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801" name="Text Box 33" descr="Blue tissue paper"/>
            <p:cNvSpPr txBox="1">
              <a:spLocks noChangeArrowheads="1"/>
            </p:cNvSpPr>
            <p:nvPr/>
          </p:nvSpPr>
          <p:spPr bwMode="auto">
            <a:xfrm>
              <a:off x="1508" y="966"/>
              <a:ext cx="344" cy="145"/>
            </a:xfrm>
            <a:prstGeom prst="rect">
              <a:avLst/>
            </a:prstGeom>
            <a:noFill/>
            <a:ln w="9525">
              <a:noFill/>
              <a:prstDash val="lgDash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r>
                <a:rPr lang="en-US" sz="1323" b="1" i="1">
                  <a:latin typeface="Times New Roman" charset="0"/>
                  <a:ea typeface="Times New Roman (Hebrew)" charset="0"/>
                  <a:cs typeface="Times New Roman (Hebrew)" charset="0"/>
                </a:rPr>
                <a:t>E</a:t>
              </a:r>
              <a:r>
                <a:rPr lang="en-US" sz="1323" b="1" i="1" baseline="-25000">
                  <a:latin typeface="Times New Roman" charset="0"/>
                  <a:ea typeface="Times New Roman (Hebrew)" charset="0"/>
                  <a:cs typeface="Times New Roman (Hebrew)" charset="0"/>
                </a:rPr>
                <a:t>lg</a:t>
              </a:r>
              <a:r>
                <a:rPr lang="en-US" sz="1323" b="1" i="1">
                  <a:latin typeface="Times New Roman" charset="0"/>
                  <a:ea typeface="Times New Roman (Hebrew)" charset="0"/>
                  <a:cs typeface="Times New Roman (Hebrew)" charset="0"/>
                </a:rPr>
                <a:t>=W</a:t>
              </a:r>
            </a:p>
          </p:txBody>
        </p:sp>
        <p:sp>
          <p:nvSpPr>
            <p:cNvPr id="160802" name="Rectangle 34" descr="Blue tissue paper"/>
            <p:cNvSpPr>
              <a:spLocks noChangeArrowheads="1"/>
            </p:cNvSpPr>
            <p:nvPr/>
          </p:nvSpPr>
          <p:spPr bwMode="auto">
            <a:xfrm>
              <a:off x="2933" y="478"/>
              <a:ext cx="182" cy="145"/>
            </a:xfrm>
            <a:prstGeom prst="rect">
              <a:avLst/>
            </a:prstGeom>
            <a:noFill/>
            <a:ln w="9525">
              <a:noFill/>
              <a:prstDash val="lgDash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r>
                <a:rPr lang="en-US" sz="1323" b="1" i="1">
                  <a:latin typeface="Times New Roman" charset="0"/>
                  <a:ea typeface="Times New Roman (Hebrew)" charset="0"/>
                  <a:cs typeface="Times New Roman (Hebrew)" charset="0"/>
                </a:rPr>
                <a:t>W</a:t>
              </a:r>
            </a:p>
          </p:txBody>
        </p:sp>
        <p:sp>
          <p:nvSpPr>
            <p:cNvPr id="160803" name="Line 35"/>
            <p:cNvSpPr>
              <a:spLocks noChangeShapeType="1"/>
            </p:cNvSpPr>
            <p:nvPr/>
          </p:nvSpPr>
          <p:spPr bwMode="auto">
            <a:xfrm flipH="1">
              <a:off x="2838" y="1593"/>
              <a:ext cx="85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804" name="Line 36"/>
            <p:cNvSpPr>
              <a:spLocks noChangeShapeType="1"/>
            </p:cNvSpPr>
            <p:nvPr/>
          </p:nvSpPr>
          <p:spPr bwMode="auto">
            <a:xfrm flipH="1">
              <a:off x="3092" y="1680"/>
              <a:ext cx="5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805" name="Text Box 37" descr="Blue tissue paper"/>
            <p:cNvSpPr txBox="1">
              <a:spLocks noChangeArrowheads="1"/>
            </p:cNvSpPr>
            <p:nvPr/>
          </p:nvSpPr>
          <p:spPr bwMode="auto">
            <a:xfrm>
              <a:off x="2918" y="1611"/>
              <a:ext cx="182" cy="145"/>
            </a:xfrm>
            <a:prstGeom prst="rect">
              <a:avLst/>
            </a:prstGeom>
            <a:noFill/>
            <a:ln w="9525">
              <a:noFill/>
              <a:prstDash val="lgDash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r>
                <a:rPr lang="en-US" sz="1323" b="1" i="1">
                  <a:latin typeface="Times New Roman" charset="0"/>
                  <a:ea typeface="Times New Roman (Hebrew)" charset="0"/>
                  <a:cs typeface="Times New Roman (Hebrew)" charset="0"/>
                </a:rPr>
                <a:t>M</a:t>
              </a:r>
            </a:p>
          </p:txBody>
        </p:sp>
        <p:sp>
          <p:nvSpPr>
            <p:cNvPr id="160806" name="Text Box 38" descr="Blue tissue paper"/>
            <p:cNvSpPr txBox="1">
              <a:spLocks noChangeArrowheads="1"/>
            </p:cNvSpPr>
            <p:nvPr/>
          </p:nvSpPr>
          <p:spPr bwMode="auto">
            <a:xfrm>
              <a:off x="3696" y="1547"/>
              <a:ext cx="316" cy="145"/>
            </a:xfrm>
            <a:prstGeom prst="rect">
              <a:avLst/>
            </a:prstGeom>
            <a:noFill/>
            <a:ln w="9525">
              <a:noFill/>
              <a:prstDash val="lgDash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r>
                <a:rPr lang="en-US" sz="1323" b="1" i="1">
                  <a:latin typeface="Times New Roman" charset="0"/>
                  <a:ea typeface="Times New Roman (Hebrew)" charset="0"/>
                  <a:cs typeface="Times New Roman (Hebrew)" charset="0"/>
                </a:rPr>
                <a:t>W+M</a:t>
              </a:r>
            </a:p>
          </p:txBody>
        </p:sp>
        <p:sp>
          <p:nvSpPr>
            <p:cNvPr id="160807" name="Text Box 39" descr="Blue tissue paper"/>
            <p:cNvSpPr txBox="1">
              <a:spLocks noChangeArrowheads="1"/>
            </p:cNvSpPr>
            <p:nvPr/>
          </p:nvSpPr>
          <p:spPr bwMode="auto">
            <a:xfrm>
              <a:off x="1603" y="1699"/>
              <a:ext cx="182" cy="145"/>
            </a:xfrm>
            <a:prstGeom prst="rect">
              <a:avLst/>
            </a:prstGeom>
            <a:noFill/>
            <a:ln w="9525">
              <a:noFill/>
              <a:prstDash val="lgDash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r>
                <a:rPr lang="en-US" sz="1323" b="1" i="1">
                  <a:latin typeface="Times New Roman" charset="0"/>
                  <a:ea typeface="Times New Roman (Hebrew)" charset="0"/>
                  <a:cs typeface="Times New Roman (Hebrew)" charset="0"/>
                </a:rPr>
                <a:t>sp</a:t>
              </a:r>
            </a:p>
          </p:txBody>
        </p:sp>
        <p:sp>
          <p:nvSpPr>
            <p:cNvPr id="160808" name="Line 40"/>
            <p:cNvSpPr>
              <a:spLocks noChangeShapeType="1"/>
            </p:cNvSpPr>
            <p:nvPr/>
          </p:nvSpPr>
          <p:spPr bwMode="auto">
            <a:xfrm>
              <a:off x="1326" y="1784"/>
              <a:ext cx="3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809" name="Text Box 41" descr="Blue tissue paper"/>
            <p:cNvSpPr txBox="1">
              <a:spLocks noChangeArrowheads="1"/>
            </p:cNvSpPr>
            <p:nvPr/>
          </p:nvSpPr>
          <p:spPr bwMode="auto">
            <a:xfrm>
              <a:off x="1479" y="1608"/>
              <a:ext cx="207" cy="145"/>
            </a:xfrm>
            <a:prstGeom prst="rect">
              <a:avLst/>
            </a:prstGeom>
            <a:noFill/>
            <a:ln w="9525">
              <a:noFill/>
              <a:prstDash val="lgDash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r>
                <a:rPr lang="en-US" sz="1323" b="1" i="1">
                  <a:latin typeface="Times New Roman" charset="0"/>
                  <a:ea typeface="Times New Roman (Hebrew)" charset="0"/>
                  <a:cs typeface="Times New Roman (Hebrew)" charset="0"/>
                </a:rPr>
                <a:t>inf</a:t>
              </a:r>
            </a:p>
          </p:txBody>
        </p:sp>
        <p:sp>
          <p:nvSpPr>
            <p:cNvPr id="160810" name="Line 42"/>
            <p:cNvSpPr>
              <a:spLocks noChangeShapeType="1"/>
            </p:cNvSpPr>
            <p:nvPr/>
          </p:nvSpPr>
          <p:spPr bwMode="auto">
            <a:xfrm>
              <a:off x="1218" y="1695"/>
              <a:ext cx="3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811" name="Text Box 43" descr="Blue tissue paper"/>
            <p:cNvSpPr txBox="1">
              <a:spLocks noChangeArrowheads="1"/>
            </p:cNvSpPr>
            <p:nvPr/>
          </p:nvSpPr>
          <p:spPr bwMode="auto">
            <a:xfrm>
              <a:off x="1733" y="1283"/>
              <a:ext cx="1105" cy="216"/>
            </a:xfrm>
            <a:prstGeom prst="rect">
              <a:avLst/>
            </a:prstGeom>
            <a:noFill/>
            <a:ln w="9525">
              <a:noFill/>
              <a:prstDash val="lgDash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r" rtl="1"/>
              <a:r>
                <a:rPr lang="en-US" sz="2268" b="1" dirty="0">
                  <a:latin typeface="Times New Roman" charset="0"/>
                  <a:ea typeface="Times New Roman (Hebrew)" charset="0"/>
                  <a:cs typeface="Times New Roman (Hebrew)" charset="0"/>
                </a:rPr>
                <a:t>Sedom Lagoon</a:t>
              </a:r>
            </a:p>
          </p:txBody>
        </p:sp>
        <p:sp>
          <p:nvSpPr>
            <p:cNvPr id="160812" name="Text Box 44" descr="Blue tissue paper"/>
            <p:cNvSpPr txBox="1">
              <a:spLocks noChangeArrowheads="1"/>
            </p:cNvSpPr>
            <p:nvPr/>
          </p:nvSpPr>
          <p:spPr bwMode="auto">
            <a:xfrm>
              <a:off x="3432" y="1712"/>
              <a:ext cx="1610" cy="244"/>
            </a:xfrm>
            <a:prstGeom prst="rect">
              <a:avLst/>
            </a:prstGeom>
            <a:noFill/>
            <a:ln w="9525">
              <a:noFill/>
              <a:prstDash val="lgDash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CA" sz="2646" b="1" dirty="0">
                  <a:latin typeface="Times New Roman" charset="0"/>
                  <a:ea typeface="Times New Roman (Hebrew)" charset="0"/>
                  <a:cs typeface="Times New Roman (Hebrew)" charset="0"/>
                </a:rPr>
                <a:t>Mediterranean Sea</a:t>
              </a:r>
              <a:endParaRPr lang="en-US" sz="2646" b="1" dirty="0">
                <a:latin typeface="Times New Roman" charset="0"/>
                <a:ea typeface="Times New Roman (Hebrew)" charset="0"/>
                <a:cs typeface="Times New Roman (Hebrew)" charset="0"/>
              </a:endParaRPr>
            </a:p>
          </p:txBody>
        </p:sp>
        <p:sp>
          <p:nvSpPr>
            <p:cNvPr id="160813" name="Text Box 45" descr="Blue tissue paper"/>
            <p:cNvSpPr txBox="1">
              <a:spLocks noChangeArrowheads="1"/>
            </p:cNvSpPr>
            <p:nvPr/>
          </p:nvSpPr>
          <p:spPr bwMode="auto">
            <a:xfrm>
              <a:off x="2406" y="2603"/>
              <a:ext cx="1035" cy="272"/>
            </a:xfrm>
            <a:prstGeom prst="rect">
              <a:avLst/>
            </a:prstGeom>
            <a:noFill/>
            <a:ln w="9525">
              <a:noFill/>
              <a:prstDash val="lgDash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r>
                <a:rPr lang="en-US" sz="3024" b="1" dirty="0">
                  <a:latin typeface="Times New Roman" charset="0"/>
                  <a:ea typeface="Times New Roman (Hebrew)" charset="0"/>
                  <a:cs typeface="Times New Roman (Hebrew)" charset="0"/>
                </a:rPr>
                <a:t>limestones</a:t>
              </a:r>
            </a:p>
          </p:txBody>
        </p:sp>
        <p:sp>
          <p:nvSpPr>
            <p:cNvPr id="160814" name="Line 46"/>
            <p:cNvSpPr>
              <a:spLocks noChangeShapeType="1"/>
            </p:cNvSpPr>
            <p:nvPr/>
          </p:nvSpPr>
          <p:spPr bwMode="auto">
            <a:xfrm flipV="1">
              <a:off x="4980" y="780"/>
              <a:ext cx="0" cy="23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815" name="Line 47"/>
            <p:cNvSpPr>
              <a:spLocks noChangeShapeType="1"/>
            </p:cNvSpPr>
            <p:nvPr/>
          </p:nvSpPr>
          <p:spPr bwMode="auto">
            <a:xfrm>
              <a:off x="2196" y="1710"/>
              <a:ext cx="3" cy="2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816" name="Text Box 48"/>
            <p:cNvSpPr txBox="1">
              <a:spLocks noChangeArrowheads="1"/>
            </p:cNvSpPr>
            <p:nvPr/>
          </p:nvSpPr>
          <p:spPr bwMode="auto">
            <a:xfrm>
              <a:off x="2028" y="1560"/>
              <a:ext cx="223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r>
                <a:rPr lang="en-US" sz="1323" b="1" i="1">
                  <a:latin typeface="Times New Roman" charset="0"/>
                  <a:ea typeface="Times New Roman (Hebrew)" charset="0"/>
                  <a:cs typeface="Times New Roman (Hebrew)" charset="0"/>
                </a:rPr>
                <a:t>sed</a:t>
              </a:r>
              <a:endParaRPr lang="en-US" sz="1134" b="1" i="1">
                <a:latin typeface="Times New Roman" charset="0"/>
                <a:ea typeface="Times New Roman (Hebrew)" charset="0"/>
                <a:cs typeface="Times New Roman (Hebrew)" charset="0"/>
              </a:endParaRPr>
            </a:p>
          </p:txBody>
        </p:sp>
        <p:sp>
          <p:nvSpPr>
            <p:cNvPr id="160817" name="Oval 49"/>
            <p:cNvSpPr>
              <a:spLocks noChangeArrowheads="1"/>
            </p:cNvSpPr>
            <p:nvPr/>
          </p:nvSpPr>
          <p:spPr bwMode="auto">
            <a:xfrm>
              <a:off x="802" y="2224"/>
              <a:ext cx="330" cy="96"/>
            </a:xfrm>
            <a:prstGeom prst="ellipse">
              <a:avLst/>
            </a:prstGeom>
            <a:pattFill prst="wdUpDiag">
              <a:fgClr>
                <a:srgbClr val="000000"/>
              </a:fgClr>
              <a:bgClr>
                <a:srgbClr val="FFFFFF"/>
              </a:bgClr>
            </a:pattFill>
            <a:ln w="9525">
              <a:pattFill prst="wdUpDiag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818" name="Oval 50"/>
            <p:cNvSpPr>
              <a:spLocks noChangeArrowheads="1"/>
            </p:cNvSpPr>
            <p:nvPr/>
          </p:nvSpPr>
          <p:spPr bwMode="auto">
            <a:xfrm>
              <a:off x="1213" y="2553"/>
              <a:ext cx="210" cy="61"/>
            </a:xfrm>
            <a:prstGeom prst="ellipse">
              <a:avLst/>
            </a:prstGeom>
            <a:pattFill prst="wdUpDiag">
              <a:fgClr>
                <a:srgbClr val="000000"/>
              </a:fgClr>
              <a:bgClr>
                <a:srgbClr val="FFFFFF"/>
              </a:bgClr>
            </a:pattFill>
            <a:ln w="9525">
              <a:pattFill prst="wdUpDiag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819" name="Oval 51"/>
            <p:cNvSpPr>
              <a:spLocks noChangeArrowheads="1"/>
            </p:cNvSpPr>
            <p:nvPr/>
          </p:nvSpPr>
          <p:spPr bwMode="auto">
            <a:xfrm>
              <a:off x="768" y="1235"/>
              <a:ext cx="210" cy="61"/>
            </a:xfrm>
            <a:prstGeom prst="ellipse">
              <a:avLst/>
            </a:prstGeom>
            <a:pattFill prst="wdUpDiag">
              <a:fgClr>
                <a:srgbClr val="000000"/>
              </a:fgClr>
              <a:bgClr>
                <a:srgbClr val="FFFFFF"/>
              </a:bgClr>
            </a:pattFill>
            <a:ln w="9525">
              <a:pattFill prst="wdUpDiag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820" name="Oval 52"/>
            <p:cNvSpPr>
              <a:spLocks noChangeArrowheads="1"/>
            </p:cNvSpPr>
            <p:nvPr/>
          </p:nvSpPr>
          <p:spPr bwMode="auto">
            <a:xfrm flipV="1">
              <a:off x="1132" y="1802"/>
              <a:ext cx="210" cy="48"/>
            </a:xfrm>
            <a:prstGeom prst="ellipse">
              <a:avLst/>
            </a:prstGeom>
            <a:pattFill prst="wdUpDiag">
              <a:fgClr>
                <a:srgbClr val="000000"/>
              </a:fgClr>
              <a:bgClr>
                <a:srgbClr val="FFFFFF"/>
              </a:bgClr>
            </a:pattFill>
            <a:ln w="9525">
              <a:pattFill prst="wdUpDiag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821" name="Text Box 53"/>
            <p:cNvSpPr txBox="1">
              <a:spLocks noChangeArrowheads="1"/>
            </p:cNvSpPr>
            <p:nvPr/>
          </p:nvSpPr>
          <p:spPr bwMode="auto">
            <a:xfrm>
              <a:off x="912" y="2720"/>
              <a:ext cx="1322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r>
                <a:rPr lang="en-US" sz="2646" b="1" dirty="0">
                  <a:latin typeface="Times New Roman" charset="0"/>
                  <a:ea typeface="Times New Roman (Hebrew)" charset="0"/>
                  <a:cs typeface="Times New Roman (Hebrew)" charset="0"/>
                </a:rPr>
                <a:t>Dolomite lenses</a:t>
              </a:r>
            </a:p>
          </p:txBody>
        </p:sp>
        <p:sp>
          <p:nvSpPr>
            <p:cNvPr id="160822" name="Line 54"/>
            <p:cNvSpPr>
              <a:spLocks noChangeShapeType="1"/>
            </p:cNvSpPr>
            <p:nvPr/>
          </p:nvSpPr>
          <p:spPr bwMode="auto">
            <a:xfrm flipH="1" flipV="1">
              <a:off x="940" y="2331"/>
              <a:ext cx="84" cy="4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823" name="Line 55"/>
            <p:cNvSpPr>
              <a:spLocks noChangeShapeType="1"/>
            </p:cNvSpPr>
            <p:nvPr/>
          </p:nvSpPr>
          <p:spPr bwMode="auto">
            <a:xfrm flipV="1">
              <a:off x="1136" y="2634"/>
              <a:ext cx="118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824" name="AutoShape 56" descr="Blue tissue paper"/>
            <p:cNvSpPr>
              <a:spLocks noChangeArrowheads="1"/>
            </p:cNvSpPr>
            <p:nvPr/>
          </p:nvSpPr>
          <p:spPr bwMode="auto">
            <a:xfrm flipH="1" flipV="1">
              <a:off x="3903" y="624"/>
              <a:ext cx="177" cy="746"/>
            </a:xfrm>
            <a:prstGeom prst="upArrow">
              <a:avLst>
                <a:gd name="adj1" fmla="val 50000"/>
                <a:gd name="adj2" fmla="val 105367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701"/>
            </a:p>
          </p:txBody>
        </p:sp>
        <p:sp>
          <p:nvSpPr>
            <p:cNvPr id="160825" name="Text Box 57"/>
            <p:cNvSpPr txBox="1">
              <a:spLocks noChangeArrowheads="1"/>
            </p:cNvSpPr>
            <p:nvPr/>
          </p:nvSpPr>
          <p:spPr bwMode="auto">
            <a:xfrm>
              <a:off x="4157" y="924"/>
              <a:ext cx="29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r>
                <a:rPr lang="en-US" sz="1323" b="1" i="1">
                  <a:latin typeface="Times New Roman" charset="0"/>
                  <a:ea typeface="Times New Roman (Hebrew)" charset="0"/>
                  <a:cs typeface="Times New Roman (Hebrew)" charset="0"/>
                </a:rPr>
                <a:t>P=W</a:t>
              </a:r>
              <a:endParaRPr lang="en-US" sz="1134" b="1" i="1">
                <a:latin typeface="Times New Roman" charset="0"/>
                <a:ea typeface="Times New Roman (Hebrew)" charset="0"/>
                <a:cs typeface="Times New Roman (Hebrew)" charset="0"/>
              </a:endParaRPr>
            </a:p>
          </p:txBody>
        </p:sp>
        <p:sp>
          <p:nvSpPr>
            <p:cNvPr id="160826" name="Text Box 58"/>
            <p:cNvSpPr txBox="1">
              <a:spLocks noChangeArrowheads="1"/>
            </p:cNvSpPr>
            <p:nvPr/>
          </p:nvSpPr>
          <p:spPr bwMode="auto">
            <a:xfrm>
              <a:off x="2451" y="1657"/>
              <a:ext cx="199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r>
                <a:rPr lang="en-US" sz="1323" b="1" i="1">
                  <a:latin typeface="Times New Roman" charset="0"/>
                  <a:ea typeface="Times New Roman (Hebrew)" charset="0"/>
                  <a:cs typeface="Times New Roman (Hebrew)" charset="0"/>
                </a:rPr>
                <a:t>S</a:t>
              </a:r>
              <a:r>
                <a:rPr lang="en-US" sz="1323" b="1" i="1" baseline="-25000">
                  <a:latin typeface="Times New Roman" charset="0"/>
                  <a:ea typeface="Times New Roman (Hebrew)" charset="0"/>
                  <a:cs typeface="Times New Roman (Hebrew)" charset="0"/>
                </a:rPr>
                <a:t>lg</a:t>
              </a:r>
              <a:endParaRPr lang="en-US" sz="1323" b="1" i="1">
                <a:latin typeface="Times New Roman" charset="0"/>
                <a:ea typeface="Times New Roman (Hebrew)" charset="0"/>
                <a:cs typeface="Times New Roman (Hebrew)" charset="0"/>
              </a:endParaRPr>
            </a:p>
          </p:txBody>
        </p:sp>
        <p:sp>
          <p:nvSpPr>
            <p:cNvPr id="160827" name="Text Box 59"/>
            <p:cNvSpPr txBox="1">
              <a:spLocks noChangeArrowheads="1"/>
            </p:cNvSpPr>
            <p:nvPr/>
          </p:nvSpPr>
          <p:spPr bwMode="auto">
            <a:xfrm>
              <a:off x="4405" y="1899"/>
              <a:ext cx="216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r>
                <a:rPr lang="en-US" sz="1323" b="1" i="1" dirty="0" err="1">
                  <a:latin typeface="Times New Roman" charset="0"/>
                  <a:ea typeface="Times New Roman (Hebrew)" charset="0"/>
                  <a:cs typeface="Times New Roman (Hebrew)" charset="0"/>
                </a:rPr>
                <a:t>S</a:t>
              </a:r>
              <a:r>
                <a:rPr lang="en-US" sz="1323" b="1" i="1" baseline="-25000" dirty="0" err="1">
                  <a:latin typeface="Times New Roman" charset="0"/>
                  <a:ea typeface="Times New Roman (Hebrew)" charset="0"/>
                  <a:cs typeface="Times New Roman (Hebrew)" charset="0"/>
                </a:rPr>
                <a:t>sw</a:t>
              </a:r>
              <a:endParaRPr lang="en-US" sz="1323" b="1" i="1" dirty="0">
                <a:latin typeface="Times New Roman" charset="0"/>
                <a:ea typeface="Times New Roman (Hebrew)" charset="0"/>
                <a:cs typeface="Times New Roman (Hebrew)" charset="0"/>
              </a:endParaRPr>
            </a:p>
          </p:txBody>
        </p:sp>
      </p:grpSp>
      <p:sp>
        <p:nvSpPr>
          <p:cNvPr id="160828" name="Text Box 60"/>
          <p:cNvSpPr txBox="1">
            <a:spLocks noChangeArrowheads="1"/>
          </p:cNvSpPr>
          <p:nvPr/>
        </p:nvSpPr>
        <p:spPr bwMode="auto">
          <a:xfrm>
            <a:off x="-699029" y="-792033"/>
            <a:ext cx="174007" cy="35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701"/>
          </a:p>
        </p:txBody>
      </p:sp>
      <p:sp>
        <p:nvSpPr>
          <p:cNvPr id="61" name="TextBox 60"/>
          <p:cNvSpPr txBox="1"/>
          <p:nvPr/>
        </p:nvSpPr>
        <p:spPr>
          <a:xfrm>
            <a:off x="883504" y="804159"/>
            <a:ext cx="8646534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46" b="1" dirty="0"/>
              <a:t>The Sedom Lagoon model and formation of the Ca—Cl brine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92E318-699D-DD68-08F0-E6B7EFDBE30F}"/>
              </a:ext>
            </a:extLst>
          </p:cNvPr>
          <p:cNvSpPr txBox="1"/>
          <p:nvPr/>
        </p:nvSpPr>
        <p:spPr>
          <a:xfrm>
            <a:off x="7997909" y="7090570"/>
            <a:ext cx="253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800" dirty="0"/>
              <a:t>Stein et al. 2000</a:t>
            </a:r>
          </a:p>
        </p:txBody>
      </p:sp>
    </p:spTree>
    <p:extLst>
      <p:ext uri="{BB962C8B-B14F-4D97-AF65-F5344CB8AC3E}">
        <p14:creationId xmlns:p14="http://schemas.microsoft.com/office/powerpoint/2010/main" val="3130968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88F786-BC25-F086-136D-EE2B10B553A4}"/>
              </a:ext>
            </a:extLst>
          </p:cNvPr>
          <p:cNvSpPr txBox="1"/>
          <p:nvPr/>
        </p:nvSpPr>
        <p:spPr>
          <a:xfrm>
            <a:off x="409027" y="1142927"/>
            <a:ext cx="10911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the disconnection of the Sedom lagoon from the open sea,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I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series of lakes occupied the Dead Sea Basin </a:t>
            </a:r>
            <a:r>
              <a:rPr lang="en-IL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filled with the Ca- chlorine brine </a:t>
            </a:r>
            <a:r>
              <a:rPr lang="en-I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IL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freshwater from the large watershed</a:t>
            </a:r>
          </a:p>
        </p:txBody>
      </p:sp>
    </p:spTree>
    <p:extLst>
      <p:ext uri="{BB962C8B-B14F-4D97-AF65-F5344CB8AC3E}">
        <p14:creationId xmlns:p14="http://schemas.microsoft.com/office/powerpoint/2010/main" val="607347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66283</TotalTime>
  <Words>1321</Words>
  <Application>Microsoft Macintosh PowerPoint</Application>
  <PresentationFormat>Custom</PresentationFormat>
  <Paragraphs>194</Paragraphs>
  <Slides>33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ＭＳ Ｐゴシック</vt:lpstr>
      <vt:lpstr>Arial</vt:lpstr>
      <vt:lpstr>Calibri</vt:lpstr>
      <vt:lpstr>Calibri Light</vt:lpstr>
      <vt:lpstr>Gill Sans MT</vt:lpstr>
      <vt:lpstr>Times New Roman</vt:lpstr>
      <vt:lpstr>Office Theme</vt:lpstr>
      <vt:lpstr>CorelDRAW</vt:lpstr>
      <vt:lpstr>Interstitial soluble salts in Dead Sea sediments as monitors of the East Mediterranean-Levant hydroclimate during the past ~ 100 kyr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Layering</vt:lpstr>
      <vt:lpstr>PowerPoint Presentation</vt:lpstr>
      <vt:lpstr>PowerPoint Presentation</vt:lpstr>
      <vt:lpstr>Soluble Salts as tracers of Dead Sea brine composition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Pore-fluids extracted from the deep core are tracers of the composition of the hyplimnion (lower lake’s layer) brine during the past 220 kyr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Agreement between pore fluids and soluble salts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Omri Khalifa</dc:creator>
  <cp:lastModifiedBy>Moti Stein</cp:lastModifiedBy>
  <cp:revision>343</cp:revision>
  <dcterms:created xsi:type="dcterms:W3CDTF">2023-07-16T07:59:48Z</dcterms:created>
  <dcterms:modified xsi:type="dcterms:W3CDTF">2025-04-27T10:31:19Z</dcterms:modified>
</cp:coreProperties>
</file>