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E9980-931A-DDF9-DD2F-54FC3508E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96FF4F-9DBF-9E6F-8C99-1D135A008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8968FB-9C63-2B33-9BFD-F62BB5A6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9C8B2C-EBCE-5FD3-877A-D5BC3450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1021AE-EEA9-C498-76B6-456FE093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95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B5A28-1D17-23E3-8778-821D5532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D0E89D-546E-6A5B-9313-1EACE64C7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D440FA-77B6-3064-E288-E72F0D10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7B856A-8C55-54DF-6CBA-7812F1DE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DB8592-59B3-9CCD-84E5-470F3E87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00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4E2192-52CC-6C4E-A876-9A857D781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D7F880-3C68-B3C5-A300-0E97151C0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208CF5-9FDA-DACA-5FD3-5467E598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2B64A6-CB81-1953-955F-6549F0FC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A11FD2-5713-D601-DA30-46427FEE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93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0745F-FAD9-9BDD-8D98-00388718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10651D-D70C-D9F3-3364-7931F72E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4F5186-4A25-66C6-C72E-4879CF1D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4DDBAB-B3CE-F6E1-276D-45BAE3EE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D33D1C-2C3F-399D-1452-6F6A02F1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2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C550F-265A-9348-BBD1-6E465824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6CA47D-8B5F-E64C-E11A-19DC43AFD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7A32CA-758D-082A-2D51-C42F5132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61C10-D971-F55E-3A4E-2E0642ED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EF477F-43F0-8E3C-592A-CDE17E4E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8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F9462-7CE1-2B9D-52D1-B47A7C6C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99468B-D85F-D4A3-B4B1-06B7F9CFE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43957E-BD8C-16F4-F129-00D707A41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C2F855-817E-F07E-D19B-99EB871B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779D96-A3BC-B847-BC48-FE81888B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BCD516-6E4C-C38D-7CFF-AAB83B88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3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E6CA5-7F66-CA44-4D3A-F9A447E0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EE1B5D-1DA8-48C5-5F27-8C2D02BD6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15081F-E9BC-44F8-415A-85DA38FB2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2B2B38-EA5D-35E8-15CC-14E6C3862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8029D87-B058-0C15-0BB5-9A2510144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181DC7E-76FB-BF76-B8DF-C7601B8A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932D46-4574-3CA9-C501-7BEE7AAC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C9B451-C5BC-0F1C-F3E8-F5A90267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64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817BF-4490-E945-4DF9-80C507C7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79F06E-787C-77BD-6459-18ECE5D1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F6C68E-527B-A4D3-FAC2-6DBE7502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16FB97-380F-941B-86F1-A6172B62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54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64585B-F085-BAB2-D3F2-C399FDBB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A0F6EF-8896-20EC-97B0-1F343743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102AF9-9D03-65B9-1810-13E1574B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6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92A3F-26A4-3EE4-452F-4A894E50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7F6C7F-787F-61C2-F4B7-8182E4B9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657EE3-35EA-B761-88C2-FC42A2FFD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C7E203-B779-9765-75CF-9FC46C2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77D91C-94E3-E852-C7A5-30AE043C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CCAF2D-DC30-B83B-FDFE-D819E080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9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0EBE9-64D2-4F8E-D789-FA58637F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C5A2F4-697B-9E40-9DC4-FB9DD4C53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44C016-0F67-B0D9-52B4-F32753AE7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055FEC-5F46-BBE9-8AF9-8A502249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03D7EB-D704-5065-C72D-2131AB51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649F-7C9B-286A-6B5C-8DA77EF1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40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785722-C98A-4CEA-638B-57341D6E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9B837C-1151-5736-AE30-463917449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61AD4D-50EC-CFBD-CF44-70B6E60E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43C0BD-DA57-4937-90E1-88F59BCC3779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5B85FA-FA44-A33F-4DE8-2FC305456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083548-671B-EA4B-CC5F-95A5966C2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50F0B1-EAC2-4C12-ABEB-5699A2021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2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60A7-DF3C-E074-9EC9-29996FD33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ogo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8B6ABE1B-6CE1-682B-CA38-01C7F7B3F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343" y="6089417"/>
            <a:ext cx="1794106" cy="6851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07AA8-7490-F66D-5C2C-8B527A0CD76D}"/>
              </a:ext>
            </a:extLst>
          </p:cNvPr>
          <p:cNvSpPr txBox="1"/>
          <p:nvPr/>
        </p:nvSpPr>
        <p:spPr>
          <a:xfrm>
            <a:off x="0" y="64319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latin typeface="Euphemia" panose="020F0502020204030204" pitchFamily="34" charset="0"/>
              </a:rPr>
              <a:t>EGU General Assembly  –  1</a:t>
            </a:r>
            <a:r>
              <a:rPr lang="en-US" baseline="30000" noProof="0" dirty="0">
                <a:latin typeface="Euphemia" panose="020F0502020204030204" pitchFamily="34" charset="0"/>
              </a:rPr>
              <a:t>st</a:t>
            </a:r>
            <a:r>
              <a:rPr lang="en-US" noProof="0" dirty="0">
                <a:latin typeface="Euphemia" panose="020F0502020204030204" pitchFamily="34" charset="0"/>
              </a:rPr>
              <a:t> May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FB6F8C-6DD9-BABE-B4A6-8849F35E1369}"/>
              </a:ext>
            </a:extLst>
          </p:cNvPr>
          <p:cNvSpPr txBox="1"/>
          <p:nvPr/>
        </p:nvSpPr>
        <p:spPr>
          <a:xfrm>
            <a:off x="2682909" y="3075057"/>
            <a:ext cx="654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Additional Materials</a:t>
            </a:r>
            <a:endParaRPr lang="en-US" sz="4800" noProof="0" dirty="0">
              <a:latin typeface="Candara" panose="020E0502030303020204" pitchFamily="34" charset="0"/>
            </a:endParaRPr>
          </a:p>
        </p:txBody>
      </p:sp>
      <p:pic>
        <p:nvPicPr>
          <p:cNvPr id="18" name="Immagine 17" descr="Immagine che contiene Carattere, Elementi grafici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B6554FE4-474E-DE9A-6DE4-728A192CE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1" y="5978976"/>
            <a:ext cx="1825906" cy="82232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6EE243-7B0F-01D1-970A-55D812FCC0C8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rgbClr val="2049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Exploring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the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advantages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of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automated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stations to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retrieve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continuous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weather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and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snow-related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data in high-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elevations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sites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</a:t>
            </a:r>
          </a:p>
          <a:p>
            <a:pPr algn="ctr"/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(Monte Rosa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massif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– Western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Italian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Alps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E64DB8-B9F6-F81D-DA57-F7EF54654EB9}"/>
              </a:ext>
            </a:extLst>
          </p:cNvPr>
          <p:cNvSpPr txBox="1"/>
          <p:nvPr/>
        </p:nvSpPr>
        <p:spPr>
          <a:xfrm>
            <a:off x="0" y="1384995"/>
            <a:ext cx="12192000" cy="854080"/>
          </a:xfrm>
          <a:prstGeom prst="rect">
            <a:avLst/>
          </a:prstGeom>
          <a:solidFill>
            <a:srgbClr val="20498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Mario Gallarate*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1,2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Nicola Colombo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Cristina Viani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Enrico Gazzola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Patrick Henkel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Markus Lamm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Michele Maiorano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Michele Freppaz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Marco Giardino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Fiorella Acquaotta</a:t>
            </a:r>
            <a:r>
              <a:rPr lang="it-IT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20844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14563-0519-3E84-BB19-2649BDCAF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ogo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40897406-8CB8-ADAB-DF97-14F7541F0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04" y="87473"/>
            <a:ext cx="1794106" cy="6851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7B5C39-70F6-1705-B8AE-99D74F85F140}"/>
              </a:ext>
            </a:extLst>
          </p:cNvPr>
          <p:cNvSpPr txBox="1"/>
          <p:nvPr/>
        </p:nvSpPr>
        <p:spPr>
          <a:xfrm>
            <a:off x="0" y="64319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latin typeface="Euphemia" panose="020F0502020204030204" pitchFamily="34" charset="0"/>
              </a:rPr>
              <a:t>EGU General Assembly  –  1</a:t>
            </a:r>
            <a:r>
              <a:rPr lang="en-US" baseline="30000" noProof="0" dirty="0">
                <a:latin typeface="Euphemia" panose="020F0502020204030204" pitchFamily="34" charset="0"/>
              </a:rPr>
              <a:t>st</a:t>
            </a:r>
            <a:r>
              <a:rPr lang="en-US" noProof="0" dirty="0">
                <a:latin typeface="Euphemia" panose="020F0502020204030204" pitchFamily="34" charset="0"/>
              </a:rPr>
              <a:t> May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A40D08-A6E1-F00E-6FEA-373AE1CD129E}"/>
              </a:ext>
            </a:extLst>
          </p:cNvPr>
          <p:cNvSpPr txBox="1"/>
          <p:nvPr/>
        </p:nvSpPr>
        <p:spPr>
          <a:xfrm>
            <a:off x="291402" y="180870"/>
            <a:ext cx="924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0" dirty="0">
                <a:latin typeface="Candara" panose="020E0502030303020204" pitchFamily="34" charset="0"/>
              </a:rPr>
              <a:t>CRNS previous season and schematics</a:t>
            </a:r>
          </a:p>
        </p:txBody>
      </p:sp>
      <p:pic>
        <p:nvPicPr>
          <p:cNvPr id="18" name="Immagine 17" descr="Immagine che contiene Carattere, Elementi grafici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36E6A3CE-3E2A-13BA-B6B4-A33A25E7B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6875"/>
            <a:ext cx="1209836" cy="54487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4DC2F85-EECE-7169-D2DF-6A7B7038A316}"/>
              </a:ext>
            </a:extLst>
          </p:cNvPr>
          <p:cNvPicPr/>
          <p:nvPr/>
        </p:nvPicPr>
        <p:blipFill>
          <a:blip r:embed="rId4"/>
          <a:srcRect l="16382" r="14085"/>
          <a:stretch/>
        </p:blipFill>
        <p:spPr>
          <a:xfrm>
            <a:off x="8004081" y="935696"/>
            <a:ext cx="3987029" cy="5155650"/>
          </a:xfrm>
          <a:prstGeom prst="rect">
            <a:avLst/>
          </a:prstGeom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1CC181-C466-09E2-C2BE-53F71ED5B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" y="935696"/>
            <a:ext cx="7428782" cy="51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0EEC6-4427-805E-6A91-8CDAFDB6C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ogo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A0DE8F75-93E3-4CDC-1635-B4EE97C85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04" y="87473"/>
            <a:ext cx="1794106" cy="6851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EDA707-677D-A35A-1203-22AE86E7CDCA}"/>
              </a:ext>
            </a:extLst>
          </p:cNvPr>
          <p:cNvSpPr txBox="1"/>
          <p:nvPr/>
        </p:nvSpPr>
        <p:spPr>
          <a:xfrm>
            <a:off x="0" y="64319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latin typeface="Euphemia" panose="020F0502020204030204" pitchFamily="34" charset="0"/>
              </a:rPr>
              <a:t>EGU General Assembly  –  1</a:t>
            </a:r>
            <a:r>
              <a:rPr lang="en-US" baseline="30000" noProof="0" dirty="0">
                <a:latin typeface="Euphemia" panose="020F0502020204030204" pitchFamily="34" charset="0"/>
              </a:rPr>
              <a:t>st</a:t>
            </a:r>
            <a:r>
              <a:rPr lang="en-US" noProof="0" dirty="0">
                <a:latin typeface="Euphemia" panose="020F0502020204030204" pitchFamily="34" charset="0"/>
              </a:rPr>
              <a:t> May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7AE09B-8FFC-8AAF-8D18-D5146FD353F7}"/>
              </a:ext>
            </a:extLst>
          </p:cNvPr>
          <p:cNvSpPr txBox="1"/>
          <p:nvPr/>
        </p:nvSpPr>
        <p:spPr>
          <a:xfrm>
            <a:off x="291402" y="180870"/>
            <a:ext cx="824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>
                <a:latin typeface="Candara" panose="020E0502030303020204" pitchFamily="34" charset="0"/>
              </a:rPr>
              <a:t>CRNS comparison with previous season</a:t>
            </a:r>
          </a:p>
        </p:txBody>
      </p:sp>
      <p:pic>
        <p:nvPicPr>
          <p:cNvPr id="18" name="Immagine 17" descr="Immagine che contiene Carattere, Elementi grafici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A4A91233-EC12-CBDB-EBF7-401C96E1D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6875"/>
            <a:ext cx="1209836" cy="5448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F18B97-65B8-A9A0-AA9D-7AC459F9E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4" y="1080655"/>
            <a:ext cx="5078841" cy="46551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E9127C-E37C-3B66-ADED-4A8873F91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02" y="1080654"/>
            <a:ext cx="4978547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9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ogo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F309BC2B-CE45-A76F-12DD-6653C4C4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04" y="87473"/>
            <a:ext cx="1794106" cy="6851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902C15-6812-B352-50AB-973355781008}"/>
              </a:ext>
            </a:extLst>
          </p:cNvPr>
          <p:cNvSpPr txBox="1"/>
          <p:nvPr/>
        </p:nvSpPr>
        <p:spPr>
          <a:xfrm>
            <a:off x="0" y="64319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latin typeface="Euphemia" panose="020F0502020204030204" pitchFamily="34" charset="0"/>
              </a:rPr>
              <a:t>EGU General Assembly  –  1</a:t>
            </a:r>
            <a:r>
              <a:rPr lang="en-US" baseline="30000" noProof="0" dirty="0">
                <a:latin typeface="Euphemia" panose="020F0502020204030204" pitchFamily="34" charset="0"/>
              </a:rPr>
              <a:t>st</a:t>
            </a:r>
            <a:r>
              <a:rPr lang="en-US" noProof="0" dirty="0">
                <a:latin typeface="Euphemia" panose="020F0502020204030204" pitchFamily="34" charset="0"/>
              </a:rPr>
              <a:t> May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E58FF6-0C95-1601-53B6-9B4E259B02FB}"/>
              </a:ext>
            </a:extLst>
          </p:cNvPr>
          <p:cNvSpPr txBox="1"/>
          <p:nvPr/>
        </p:nvSpPr>
        <p:spPr>
          <a:xfrm>
            <a:off x="291402" y="180870"/>
            <a:ext cx="962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0" dirty="0">
                <a:latin typeface="Candara" panose="020E0502030303020204" pitchFamily="34" charset="0"/>
              </a:rPr>
              <a:t>SWE model comparison at </a:t>
            </a:r>
            <a:r>
              <a:rPr lang="en-US" sz="4000" noProof="0" dirty="0" err="1">
                <a:latin typeface="Candara" panose="020E0502030303020204" pitchFamily="34" charset="0"/>
              </a:rPr>
              <a:t>Garstelet</a:t>
            </a:r>
            <a:endParaRPr lang="en-US" sz="4000" noProof="0" dirty="0">
              <a:latin typeface="Candara" panose="020E0502030303020204" pitchFamily="34" charset="0"/>
            </a:endParaRPr>
          </a:p>
        </p:txBody>
      </p:sp>
      <p:pic>
        <p:nvPicPr>
          <p:cNvPr id="18" name="Immagine 17" descr="Immagine che contiene Carattere, Elementi grafici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5B584A4F-103D-24DC-20B8-573865971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6875"/>
            <a:ext cx="1209836" cy="5448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DDB291-E39B-F7FF-F7BA-5B78BCE5E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62" y="772585"/>
            <a:ext cx="7419876" cy="498042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E20E27-E718-AF9D-973F-8217C6ED4C69}"/>
              </a:ext>
            </a:extLst>
          </p:cNvPr>
          <p:cNvSpPr txBox="1"/>
          <p:nvPr/>
        </p:nvSpPr>
        <p:spPr>
          <a:xfrm>
            <a:off x="211282" y="5769325"/>
            <a:ext cx="1198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Winkler, M., et al., 2021 - Snow water equivalents exclusively from snow depths and their temporal changes: the </a:t>
            </a:r>
            <a:r>
              <a:rPr lang="en-US" dirty="0" err="1">
                <a:latin typeface="Candara" panose="020E0502030303020204" pitchFamily="34" charset="0"/>
              </a:rPr>
              <a:t>Δsnow</a:t>
            </a:r>
            <a:r>
              <a:rPr lang="en-US" dirty="0">
                <a:latin typeface="Candara" panose="020E0502030303020204" pitchFamily="34" charset="0"/>
              </a:rPr>
              <a:t> model, </a:t>
            </a:r>
            <a:r>
              <a:rPr lang="en-US" i="1" dirty="0" err="1">
                <a:latin typeface="Candara" panose="020E0502030303020204" pitchFamily="34" charset="0"/>
              </a:rPr>
              <a:t>Hydrol</a:t>
            </a:r>
            <a:r>
              <a:rPr lang="en-US" i="1" dirty="0">
                <a:latin typeface="Candara" panose="020E0502030303020204" pitchFamily="34" charset="0"/>
              </a:rPr>
              <a:t>. Earth Syst. Sci</a:t>
            </a:r>
            <a:r>
              <a:rPr lang="en-US" dirty="0">
                <a:latin typeface="Candara" panose="020E0502030303020204" pitchFamily="34" charset="0"/>
              </a:rPr>
              <a:t>.</a:t>
            </a:r>
            <a:endParaRPr lang="it-IT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2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CAF41-F434-FD86-2511-0D7BD231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ogo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545C5D0F-B8CE-E4FF-B1A2-1D312C8B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04" y="87473"/>
            <a:ext cx="1794106" cy="6851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4F20EC-B9A3-5051-0AFF-5DDFE6C335BF}"/>
              </a:ext>
            </a:extLst>
          </p:cNvPr>
          <p:cNvSpPr txBox="1"/>
          <p:nvPr/>
        </p:nvSpPr>
        <p:spPr>
          <a:xfrm>
            <a:off x="0" y="64319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latin typeface="Euphemia" panose="020F0502020204030204" pitchFamily="34" charset="0"/>
              </a:rPr>
              <a:t>EGU General Assembly  –  1</a:t>
            </a:r>
            <a:r>
              <a:rPr lang="en-US" baseline="30000" noProof="0" dirty="0">
                <a:latin typeface="Euphemia" panose="020F0502020204030204" pitchFamily="34" charset="0"/>
              </a:rPr>
              <a:t>st</a:t>
            </a:r>
            <a:r>
              <a:rPr lang="en-US" noProof="0" dirty="0">
                <a:latin typeface="Euphemia" panose="020F0502020204030204" pitchFamily="34" charset="0"/>
              </a:rPr>
              <a:t> May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9251F0-63BF-D53C-2A72-CE6BB4132985}"/>
              </a:ext>
            </a:extLst>
          </p:cNvPr>
          <p:cNvSpPr txBox="1"/>
          <p:nvPr/>
        </p:nvSpPr>
        <p:spPr>
          <a:xfrm>
            <a:off x="291402" y="180870"/>
            <a:ext cx="9495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Snow</a:t>
            </a:r>
            <a:r>
              <a:rPr lang="en-US" sz="4000" noProof="0" dirty="0">
                <a:latin typeface="Candara" panose="020E0502030303020204" pitchFamily="34" charset="0"/>
              </a:rPr>
              <a:t> erosion episodes at </a:t>
            </a:r>
            <a:r>
              <a:rPr lang="en-US" sz="4000" noProof="0" dirty="0" err="1">
                <a:latin typeface="Candara" panose="020E0502030303020204" pitchFamily="34" charset="0"/>
              </a:rPr>
              <a:t>Garstelet</a:t>
            </a:r>
            <a:endParaRPr lang="en-US" sz="4000" noProof="0" dirty="0">
              <a:latin typeface="Candara" panose="020E0502030303020204" pitchFamily="34" charset="0"/>
            </a:endParaRPr>
          </a:p>
        </p:txBody>
      </p:sp>
      <p:pic>
        <p:nvPicPr>
          <p:cNvPr id="18" name="Immagine 17" descr="Immagine che contiene Carattere, Elementi grafici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F6B536AD-145D-9780-51E7-D061B3C46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6875"/>
            <a:ext cx="1209836" cy="5448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E025CFD-CA55-983D-E25E-8A0054545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4" y="1029129"/>
            <a:ext cx="4484980" cy="44849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0C1201F-FDBA-C939-6B8F-975A0B043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1029128"/>
            <a:ext cx="4484981" cy="448498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099F71-12BB-39D0-67E4-8552069BD215}"/>
              </a:ext>
            </a:extLst>
          </p:cNvPr>
          <p:cNvSpPr txBox="1"/>
          <p:nvPr/>
        </p:nvSpPr>
        <p:spPr>
          <a:xfrm>
            <a:off x="841662" y="5611091"/>
            <a:ext cx="448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ierstadt" panose="020B0004020202020204" pitchFamily="34" charset="0"/>
              </a:rPr>
              <a:t>General </a:t>
            </a:r>
            <a:r>
              <a:rPr lang="it-IT" sz="2400" dirty="0" err="1">
                <a:latin typeface="Bierstadt" panose="020B0004020202020204" pitchFamily="34" charset="0"/>
              </a:rPr>
              <a:t>Windrose</a:t>
            </a:r>
            <a:endParaRPr lang="it-IT" sz="2400" dirty="0">
              <a:latin typeface="Bierstadt" panose="020B00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82157D-C72E-A999-110F-18C5B37C443E}"/>
              </a:ext>
            </a:extLst>
          </p:cNvPr>
          <p:cNvSpPr txBox="1"/>
          <p:nvPr/>
        </p:nvSpPr>
        <p:spPr>
          <a:xfrm>
            <a:off x="7148944" y="5611091"/>
            <a:ext cx="448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Bierstadt" panose="020B0004020202020204" pitchFamily="34" charset="0"/>
              </a:rPr>
              <a:t>Erosion</a:t>
            </a:r>
            <a:r>
              <a:rPr lang="it-IT" sz="2400" dirty="0">
                <a:latin typeface="Bierstadt" panose="020B0004020202020204" pitchFamily="34" charset="0"/>
              </a:rPr>
              <a:t> Events </a:t>
            </a:r>
            <a:r>
              <a:rPr lang="it-IT" sz="2400" dirty="0" err="1">
                <a:latin typeface="Bierstadt" panose="020B0004020202020204" pitchFamily="34" charset="0"/>
              </a:rPr>
              <a:t>Windrose</a:t>
            </a:r>
            <a:endParaRPr lang="it-IT" sz="2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3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987BD-27E5-609C-DD08-B26CDE315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ogo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CE9DFD18-0555-B280-20A4-28CC28CC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04" y="87473"/>
            <a:ext cx="1794106" cy="6851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CC6A42-CD22-42EA-8495-E84212866776}"/>
              </a:ext>
            </a:extLst>
          </p:cNvPr>
          <p:cNvSpPr txBox="1"/>
          <p:nvPr/>
        </p:nvSpPr>
        <p:spPr>
          <a:xfrm>
            <a:off x="0" y="64319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latin typeface="Euphemia" panose="020F0502020204030204" pitchFamily="34" charset="0"/>
              </a:rPr>
              <a:t>EGU General Assembly  –  1</a:t>
            </a:r>
            <a:r>
              <a:rPr lang="en-US" baseline="30000" noProof="0" dirty="0">
                <a:latin typeface="Euphemia" panose="020F0502020204030204" pitchFamily="34" charset="0"/>
              </a:rPr>
              <a:t>st</a:t>
            </a:r>
            <a:r>
              <a:rPr lang="en-US" noProof="0" dirty="0">
                <a:latin typeface="Euphemia" panose="020F0502020204030204" pitchFamily="34" charset="0"/>
              </a:rPr>
              <a:t> May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C5DF2C-8C48-BD5B-10C9-85EECABBC6BB}"/>
              </a:ext>
            </a:extLst>
          </p:cNvPr>
          <p:cNvSpPr txBox="1"/>
          <p:nvPr/>
        </p:nvSpPr>
        <p:spPr>
          <a:xfrm>
            <a:off x="291402" y="180870"/>
            <a:ext cx="654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0" dirty="0">
                <a:latin typeface="Candara" panose="020E0502030303020204" pitchFamily="34" charset="0"/>
              </a:rPr>
              <a:t>GNSS schematics</a:t>
            </a:r>
          </a:p>
        </p:txBody>
      </p:sp>
      <p:pic>
        <p:nvPicPr>
          <p:cNvPr id="18" name="Immagine 17" descr="Immagine che contiene Carattere, Elementi grafici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6FF75E0A-F1CA-81CF-7D79-1BFAA6E86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6875"/>
            <a:ext cx="1209836" cy="544871"/>
          </a:xfrm>
          <a:prstGeom prst="rect">
            <a:avLst/>
          </a:prstGeom>
        </p:spPr>
      </p:pic>
      <p:pic>
        <p:nvPicPr>
          <p:cNvPr id="2" name="Grafik 32">
            <a:extLst>
              <a:ext uri="{FF2B5EF4-FFF2-40B4-BE49-F238E27FC236}">
                <a16:creationId xmlns:a16="http://schemas.microsoft.com/office/drawing/2014/main" id="{515EE20C-3480-A01E-BAA2-15774F1DF25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1749" r="41468" b="2210"/>
          <a:stretch/>
        </p:blipFill>
        <p:spPr bwMode="auto">
          <a:xfrm>
            <a:off x="488373" y="976122"/>
            <a:ext cx="4331023" cy="4905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2" descr="Diagram&#10;&#10;Description automatically generated">
            <a:extLst>
              <a:ext uri="{FF2B5EF4-FFF2-40B4-BE49-F238E27FC236}">
                <a16:creationId xmlns:a16="http://schemas.microsoft.com/office/drawing/2014/main" id="{34D28884-5679-12DA-2DC8-3B7E9A6495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89" y="976122"/>
            <a:ext cx="6957324" cy="37186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D4D0C1-1D27-A467-E33B-B37BA3A244DD}"/>
              </a:ext>
            </a:extLst>
          </p:cNvPr>
          <p:cNvSpPr txBox="1"/>
          <p:nvPr/>
        </p:nvSpPr>
        <p:spPr>
          <a:xfrm>
            <a:off x="5044274" y="4810991"/>
            <a:ext cx="6856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All</a:t>
            </a:r>
            <a:r>
              <a:rPr lang="it-IT" dirty="0"/>
              <a:t> pictures </a:t>
            </a:r>
            <a:r>
              <a:rPr lang="it-IT" dirty="0" err="1"/>
              <a:t>courtesy</a:t>
            </a:r>
            <a:r>
              <a:rPr lang="it-IT" dirty="0"/>
              <a:t> of ANavS GmbH</a:t>
            </a:r>
          </a:p>
          <a:p>
            <a:r>
              <a:rPr lang="de-DE" sz="1800" dirty="0"/>
              <a:t>References: </a:t>
            </a:r>
            <a:r>
              <a:rPr lang="de-DE" sz="1800" i="1" dirty="0"/>
              <a:t>Koch et al. 2014 (Sensors); Schmid et al., 2015 (GRL); Henkel et al., 2018 (IEEE TGRS); Koch et al., 2019 (WRR); Appel et al., 2019; Capelli et al., 2021 (TCD)</a:t>
            </a:r>
            <a:endParaRPr lang="en-GB" sz="1800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147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Bierstadt</vt:lpstr>
      <vt:lpstr>Biome Light</vt:lpstr>
      <vt:lpstr>Candara</vt:lpstr>
      <vt:lpstr>Euphemia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Galla Gallarate</dc:creator>
  <cp:lastModifiedBy>Mario Galla Gallarate</cp:lastModifiedBy>
  <cp:revision>1</cp:revision>
  <dcterms:created xsi:type="dcterms:W3CDTF">2025-04-28T08:11:55Z</dcterms:created>
  <dcterms:modified xsi:type="dcterms:W3CDTF">2025-04-28T09:20:12Z</dcterms:modified>
</cp:coreProperties>
</file>