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412" r:id="rId2"/>
    <p:sldId id="413" r:id="rId3"/>
    <p:sldId id="915" r:id="rId4"/>
    <p:sldId id="889" r:id="rId5"/>
    <p:sldId id="421" r:id="rId6"/>
    <p:sldId id="419" r:id="rId7"/>
    <p:sldId id="415" r:id="rId8"/>
    <p:sldId id="426" r:id="rId9"/>
    <p:sldId id="416" r:id="rId10"/>
    <p:sldId id="916" r:id="rId11"/>
    <p:sldId id="417" r:id="rId12"/>
    <p:sldId id="917" r:id="rId13"/>
    <p:sldId id="892" r:id="rId14"/>
    <p:sldId id="918" r:id="rId15"/>
    <p:sldId id="914" r:id="rId16"/>
    <p:sldId id="269" r:id="rId17"/>
    <p:sldId id="924" r:id="rId18"/>
    <p:sldId id="896" r:id="rId19"/>
    <p:sldId id="900" r:id="rId20"/>
    <p:sldId id="899" r:id="rId21"/>
    <p:sldId id="898" r:id="rId22"/>
    <p:sldId id="897" r:id="rId23"/>
    <p:sldId id="912" r:id="rId24"/>
    <p:sldId id="913" r:id="rId25"/>
    <p:sldId id="901" r:id="rId26"/>
    <p:sldId id="904" r:id="rId27"/>
    <p:sldId id="905" r:id="rId28"/>
    <p:sldId id="400" r:id="rId29"/>
    <p:sldId id="911" r:id="rId30"/>
    <p:sldId id="895" r:id="rId31"/>
    <p:sldId id="925" r:id="rId32"/>
    <p:sldId id="919" r:id="rId33"/>
    <p:sldId id="920" r:id="rId34"/>
    <p:sldId id="922" r:id="rId35"/>
    <p:sldId id="921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F7C3D5F7-3B20-49BF-9603-8F853C4F80DD}">
          <p14:sldIdLst>
            <p14:sldId id="412"/>
            <p14:sldId id="413"/>
            <p14:sldId id="915"/>
            <p14:sldId id="889"/>
            <p14:sldId id="421"/>
            <p14:sldId id="419"/>
            <p14:sldId id="415"/>
            <p14:sldId id="426"/>
            <p14:sldId id="416"/>
            <p14:sldId id="916"/>
            <p14:sldId id="417"/>
            <p14:sldId id="917"/>
            <p14:sldId id="892"/>
            <p14:sldId id="918"/>
            <p14:sldId id="914"/>
            <p14:sldId id="269"/>
            <p14:sldId id="924"/>
            <p14:sldId id="896"/>
            <p14:sldId id="900"/>
            <p14:sldId id="899"/>
            <p14:sldId id="898"/>
            <p14:sldId id="897"/>
            <p14:sldId id="912"/>
            <p14:sldId id="913"/>
            <p14:sldId id="901"/>
            <p14:sldId id="904"/>
            <p14:sldId id="905"/>
            <p14:sldId id="400"/>
            <p14:sldId id="911"/>
            <p14:sldId id="895"/>
            <p14:sldId id="925"/>
            <p14:sldId id="919"/>
            <p14:sldId id="920"/>
            <p14:sldId id="922"/>
            <p14:sldId id="9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irmeister Zora" initials="SZ" lastIdx="1" clrIdx="0">
    <p:extLst>
      <p:ext uri="{19B8F6BF-5375-455C-9EA6-DF929625EA0E}">
        <p15:presenceInfo xmlns:p15="http://schemas.microsoft.com/office/powerpoint/2012/main" userId="Schirmeister Zo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D1051B"/>
    <a:srgbClr val="D0D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 autoAdjust="0"/>
    <p:restoredTop sz="69575" autoAdjust="0"/>
  </p:normalViewPr>
  <p:slideViewPr>
    <p:cSldViewPr snapToGrid="0">
      <p:cViewPr varScale="1">
        <p:scale>
          <a:sx n="79" d="100"/>
          <a:sy n="79" d="100"/>
        </p:scale>
        <p:origin x="90" y="7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384"/>
    </p:cViewPr>
  </p:sorterViewPr>
  <p:notesViewPr>
    <p:cSldViewPr snapToGrid="0" showGuides="1">
      <p:cViewPr varScale="1">
        <p:scale>
          <a:sx n="88" d="100"/>
          <a:sy n="88" d="100"/>
        </p:scale>
        <p:origin x="25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hyperlink" Target="https://opendata.dwd.de/climate_environment/GPCC/html/download_gate.html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hyperlink" Target="https://opendata.dwd.de/climate_environment/GPCC/html/download_gate.html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0474C-6B59-451B-85DB-3C4E49D77A5E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948AA08-F121-4F0D-BFE2-494B608322F2}">
      <dgm:prSet phldrT="[Text]"/>
      <dgm:spPr/>
      <dgm:t>
        <a:bodyPr/>
        <a:lstStyle/>
        <a:p>
          <a:r>
            <a:rPr lang="de-DE" dirty="0"/>
            <a:t>First Guess Monthly</a:t>
          </a:r>
        </a:p>
      </dgm:t>
    </dgm:pt>
    <dgm:pt modelId="{EC476E87-2F1C-4109-B455-94F16DB67514}" type="parTrans" cxnId="{E412F6F3-17DB-48F9-83EF-9C12DDFA5E21}">
      <dgm:prSet/>
      <dgm:spPr/>
      <dgm:t>
        <a:bodyPr/>
        <a:lstStyle/>
        <a:p>
          <a:endParaRPr lang="de-DE"/>
        </a:p>
      </dgm:t>
    </dgm:pt>
    <dgm:pt modelId="{F26E487A-2091-45DC-BF59-8A87C5335457}" type="sibTrans" cxnId="{E412F6F3-17DB-48F9-83EF-9C12DDFA5E21}">
      <dgm:prSet/>
      <dgm:spPr/>
      <dgm:t>
        <a:bodyPr/>
        <a:lstStyle/>
        <a:p>
          <a:endParaRPr lang="de-DE"/>
        </a:p>
      </dgm:t>
    </dgm:pt>
    <dgm:pt modelId="{E428915C-0C4F-4963-8A1F-FBAD5E89DC9C}">
      <dgm:prSet phldrT="[Text]" custT="1"/>
      <dgm:spPr/>
      <dgm:t>
        <a:bodyPr/>
        <a:lstStyle/>
        <a:p>
          <a:r>
            <a:rPr lang="de-DE" sz="900" dirty="0"/>
            <a:t>1.0°</a:t>
          </a:r>
        </a:p>
      </dgm:t>
    </dgm:pt>
    <dgm:pt modelId="{43CFF98E-804B-47B1-B9CF-9C67E886511C}" type="parTrans" cxnId="{A92BD1CC-A7AE-48A7-9995-A74BCAF02DF2}">
      <dgm:prSet/>
      <dgm:spPr/>
      <dgm:t>
        <a:bodyPr/>
        <a:lstStyle/>
        <a:p>
          <a:endParaRPr lang="de-DE"/>
        </a:p>
      </dgm:t>
    </dgm:pt>
    <dgm:pt modelId="{96D763A9-33B3-41DF-BFDA-D63894CD2FF0}" type="sibTrans" cxnId="{A92BD1CC-A7AE-48A7-9995-A74BCAF02DF2}">
      <dgm:prSet/>
      <dgm:spPr/>
      <dgm:t>
        <a:bodyPr/>
        <a:lstStyle/>
        <a:p>
          <a:endParaRPr lang="de-DE"/>
        </a:p>
      </dgm:t>
    </dgm:pt>
    <dgm:pt modelId="{B2BA4FED-5F7A-4FE6-ACFA-8E85EFA266A1}">
      <dgm:prSet phldrT="[Text]" custT="1"/>
      <dgm:spPr/>
      <dgm:t>
        <a:bodyPr/>
        <a:lstStyle/>
        <a:p>
          <a:r>
            <a:rPr lang="de-DE" sz="900" dirty="0"/>
            <a:t>2004 – </a:t>
          </a:r>
          <a:r>
            <a:rPr lang="de-DE" sz="900" dirty="0" err="1"/>
            <a:t>present</a:t>
          </a:r>
          <a:endParaRPr lang="de-DE" sz="900" dirty="0"/>
        </a:p>
      </dgm:t>
    </dgm:pt>
    <dgm:pt modelId="{34E5F999-8798-46F9-BD2B-D8DAE90B1C3E}" type="parTrans" cxnId="{80A35669-949A-460B-8F3A-45A2F4E3CED8}">
      <dgm:prSet/>
      <dgm:spPr/>
      <dgm:t>
        <a:bodyPr/>
        <a:lstStyle/>
        <a:p>
          <a:endParaRPr lang="de-DE"/>
        </a:p>
      </dgm:t>
    </dgm:pt>
    <dgm:pt modelId="{72D0259F-CD87-4B03-825C-7BB46E5A0CCD}" type="sibTrans" cxnId="{80A35669-949A-460B-8F3A-45A2F4E3CED8}">
      <dgm:prSet/>
      <dgm:spPr/>
      <dgm:t>
        <a:bodyPr/>
        <a:lstStyle/>
        <a:p>
          <a:endParaRPr lang="de-DE"/>
        </a:p>
      </dgm:t>
    </dgm:pt>
    <dgm:pt modelId="{4E4DC280-8AC1-42DE-811E-67D43084F724}">
      <dgm:prSet phldrT="[Text]"/>
      <dgm:spPr/>
      <dgm:t>
        <a:bodyPr/>
        <a:lstStyle/>
        <a:p>
          <a:r>
            <a:rPr lang="de-DE" dirty="0"/>
            <a:t>Monitoring Version 2022</a:t>
          </a:r>
        </a:p>
      </dgm:t>
    </dgm:pt>
    <dgm:pt modelId="{73F03CE7-0F14-467C-9819-E8203EA2E6F1}" type="parTrans" cxnId="{7D24F67F-769E-404A-A188-9927CAD5F8EB}">
      <dgm:prSet/>
      <dgm:spPr/>
      <dgm:t>
        <a:bodyPr/>
        <a:lstStyle/>
        <a:p>
          <a:endParaRPr lang="de-DE"/>
        </a:p>
      </dgm:t>
    </dgm:pt>
    <dgm:pt modelId="{8C96CB7E-F423-4C02-9336-4A5F33E161CB}" type="sibTrans" cxnId="{7D24F67F-769E-404A-A188-9927CAD5F8EB}">
      <dgm:prSet/>
      <dgm:spPr/>
      <dgm:t>
        <a:bodyPr/>
        <a:lstStyle/>
        <a:p>
          <a:endParaRPr lang="de-DE"/>
        </a:p>
      </dgm:t>
    </dgm:pt>
    <dgm:pt modelId="{7FA8EDD3-F2C8-42C2-B672-08C86C93C42C}">
      <dgm:prSet phldrT="[Text]" custT="1"/>
      <dgm:spPr/>
      <dgm:t>
        <a:bodyPr/>
        <a:lstStyle/>
        <a:p>
          <a:r>
            <a:rPr lang="de-DE" sz="900" dirty="0"/>
            <a:t>1.0°, 2.5°</a:t>
          </a:r>
        </a:p>
      </dgm:t>
    </dgm:pt>
    <dgm:pt modelId="{7DCEB9CB-060F-4532-B7A0-1C671D874AE0}" type="parTrans" cxnId="{BDAA0993-B5A0-487A-B711-236AD07E1287}">
      <dgm:prSet/>
      <dgm:spPr/>
      <dgm:t>
        <a:bodyPr/>
        <a:lstStyle/>
        <a:p>
          <a:endParaRPr lang="de-DE"/>
        </a:p>
      </dgm:t>
    </dgm:pt>
    <dgm:pt modelId="{4068E76B-1E9F-4831-B240-8EEA10DB5CA5}" type="sibTrans" cxnId="{BDAA0993-B5A0-487A-B711-236AD07E1287}">
      <dgm:prSet/>
      <dgm:spPr/>
      <dgm:t>
        <a:bodyPr/>
        <a:lstStyle/>
        <a:p>
          <a:endParaRPr lang="de-DE"/>
        </a:p>
      </dgm:t>
    </dgm:pt>
    <dgm:pt modelId="{8A7390DE-70D0-4685-9ACE-39F4649AC435}">
      <dgm:prSet phldrT="[Text]" custT="1"/>
      <dgm:spPr/>
      <dgm:t>
        <a:bodyPr/>
        <a:lstStyle/>
        <a:p>
          <a:r>
            <a:rPr lang="de-DE" sz="900" dirty="0"/>
            <a:t>1982 – </a:t>
          </a:r>
          <a:r>
            <a:rPr lang="de-DE" sz="900" dirty="0" err="1"/>
            <a:t>present</a:t>
          </a:r>
          <a:endParaRPr lang="de-DE" sz="900" dirty="0"/>
        </a:p>
      </dgm:t>
    </dgm:pt>
    <dgm:pt modelId="{4B8AE48D-1B5C-44E3-909A-24CB2AF115A7}" type="parTrans" cxnId="{D0D9C88D-4DA5-486B-AEA1-883EBE69E7F2}">
      <dgm:prSet/>
      <dgm:spPr/>
      <dgm:t>
        <a:bodyPr/>
        <a:lstStyle/>
        <a:p>
          <a:endParaRPr lang="de-DE"/>
        </a:p>
      </dgm:t>
    </dgm:pt>
    <dgm:pt modelId="{23DD8721-4E9B-470B-82B7-F5AD735C52A5}" type="sibTrans" cxnId="{D0D9C88D-4DA5-486B-AEA1-883EBE69E7F2}">
      <dgm:prSet/>
      <dgm:spPr/>
      <dgm:t>
        <a:bodyPr/>
        <a:lstStyle/>
        <a:p>
          <a:endParaRPr lang="de-DE"/>
        </a:p>
      </dgm:t>
    </dgm:pt>
    <dgm:pt modelId="{BDAB6BB6-3672-451E-BEF1-A8B7423036C2}">
      <dgm:prSet phldrT="[Text]"/>
      <dgm:spPr/>
      <dgm:t>
        <a:bodyPr/>
        <a:lstStyle/>
        <a:p>
          <a:r>
            <a:rPr lang="de-DE" dirty="0"/>
            <a:t>Full Data Monthly Version 2022</a:t>
          </a:r>
        </a:p>
      </dgm:t>
    </dgm:pt>
    <dgm:pt modelId="{1D05D086-C749-4E2B-9747-62892CD2DBCC}" type="parTrans" cxnId="{CFF23486-2849-436C-A30A-760879FAFAE5}">
      <dgm:prSet/>
      <dgm:spPr/>
      <dgm:t>
        <a:bodyPr/>
        <a:lstStyle/>
        <a:p>
          <a:endParaRPr lang="de-DE"/>
        </a:p>
      </dgm:t>
    </dgm:pt>
    <dgm:pt modelId="{BF7E2C04-D3D6-4751-9918-577DBCD9A2C2}" type="sibTrans" cxnId="{CFF23486-2849-436C-A30A-760879FAFAE5}">
      <dgm:prSet/>
      <dgm:spPr/>
      <dgm:t>
        <a:bodyPr/>
        <a:lstStyle/>
        <a:p>
          <a:endParaRPr lang="de-DE"/>
        </a:p>
      </dgm:t>
    </dgm:pt>
    <dgm:pt modelId="{2715C06F-6DC5-4394-B622-59D4E52ACFBA}">
      <dgm:prSet phldrT="[Text]" custT="1"/>
      <dgm:spPr/>
      <dgm:t>
        <a:bodyPr/>
        <a:lstStyle/>
        <a:p>
          <a:r>
            <a:rPr lang="de-DE" sz="900" dirty="0"/>
            <a:t>0.25°, 0.5°, 1.0°, 2.5°</a:t>
          </a:r>
        </a:p>
      </dgm:t>
    </dgm:pt>
    <dgm:pt modelId="{C39E862D-40E6-4A6D-ADB3-C1542B6D7D17}" type="parTrans" cxnId="{4B5924D2-E927-4CC4-8AD6-63FA2B89461E}">
      <dgm:prSet/>
      <dgm:spPr/>
      <dgm:t>
        <a:bodyPr/>
        <a:lstStyle/>
        <a:p>
          <a:endParaRPr lang="de-DE"/>
        </a:p>
      </dgm:t>
    </dgm:pt>
    <dgm:pt modelId="{B567037D-96CC-43A0-BB70-F83B72CE7B29}" type="sibTrans" cxnId="{4B5924D2-E927-4CC4-8AD6-63FA2B89461E}">
      <dgm:prSet/>
      <dgm:spPr/>
      <dgm:t>
        <a:bodyPr/>
        <a:lstStyle/>
        <a:p>
          <a:endParaRPr lang="de-DE"/>
        </a:p>
      </dgm:t>
    </dgm:pt>
    <dgm:pt modelId="{3D78C6D4-6727-441D-9466-973FB89D598F}">
      <dgm:prSet phldrT="[Text]" custT="1"/>
      <dgm:spPr/>
      <dgm:t>
        <a:bodyPr/>
        <a:lstStyle/>
        <a:p>
          <a:r>
            <a:rPr lang="de-DE" sz="900" dirty="0"/>
            <a:t>1891 – 2020</a:t>
          </a:r>
        </a:p>
      </dgm:t>
    </dgm:pt>
    <dgm:pt modelId="{4DD78557-C1AF-42BE-B50A-89B1D11AF92C}" type="parTrans" cxnId="{0B326913-15AA-47F7-812B-EB183F8ABFBE}">
      <dgm:prSet/>
      <dgm:spPr/>
      <dgm:t>
        <a:bodyPr/>
        <a:lstStyle/>
        <a:p>
          <a:endParaRPr lang="de-DE"/>
        </a:p>
      </dgm:t>
    </dgm:pt>
    <dgm:pt modelId="{5BC985E0-0B0C-4E21-BBF6-87BBFA4B3984}" type="sibTrans" cxnId="{0B326913-15AA-47F7-812B-EB183F8ABFBE}">
      <dgm:prSet/>
      <dgm:spPr/>
      <dgm:t>
        <a:bodyPr/>
        <a:lstStyle/>
        <a:p>
          <a:endParaRPr lang="de-DE"/>
        </a:p>
      </dgm:t>
    </dgm:pt>
    <dgm:pt modelId="{C214A36B-EB16-4DBC-A359-189C0FE38588}">
      <dgm:prSet phldrT="[Text]" custT="1"/>
      <dgm:spPr/>
      <dgm:t>
        <a:bodyPr/>
        <a:lstStyle/>
        <a:p>
          <a:r>
            <a:rPr lang="de-DE" sz="900" b="0" i="0" dirty="0" err="1"/>
            <a:t>Drought</a:t>
          </a:r>
          <a:r>
            <a:rPr lang="de-DE" sz="900" b="0" i="0" dirty="0"/>
            <a:t> </a:t>
          </a:r>
          <a:r>
            <a:rPr lang="de-DE" sz="900" b="0" i="0" dirty="0" err="1"/>
            <a:t>monitoring</a:t>
          </a:r>
          <a:endParaRPr lang="de-DE" sz="900" b="0" i="0" dirty="0"/>
        </a:p>
      </dgm:t>
    </dgm:pt>
    <dgm:pt modelId="{AA1AFC86-8137-48BB-9209-5EA85284E88C}" type="parTrans" cxnId="{DC967C36-DF1D-4165-AD7E-3BB3A9A7594E}">
      <dgm:prSet/>
      <dgm:spPr/>
      <dgm:t>
        <a:bodyPr/>
        <a:lstStyle/>
        <a:p>
          <a:endParaRPr lang="de-DE"/>
        </a:p>
      </dgm:t>
    </dgm:pt>
    <dgm:pt modelId="{D1C88EE4-0951-42A7-ADEE-C1FA263BCE61}" type="sibTrans" cxnId="{DC967C36-DF1D-4165-AD7E-3BB3A9A7594E}">
      <dgm:prSet/>
      <dgm:spPr/>
      <dgm:t>
        <a:bodyPr/>
        <a:lstStyle/>
        <a:p>
          <a:endParaRPr lang="de-DE"/>
        </a:p>
      </dgm:t>
    </dgm:pt>
    <dgm:pt modelId="{9295BBD9-73BD-4765-8139-A7D0479D0945}">
      <dgm:prSet phldrT="[Text]" custT="1"/>
      <dgm:spPr/>
      <dgm:t>
        <a:bodyPr/>
        <a:lstStyle/>
        <a:p>
          <a:r>
            <a:rPr lang="de-DE" sz="900" b="0" i="0" dirty="0"/>
            <a:t>Calibration of </a:t>
          </a:r>
          <a:r>
            <a:rPr lang="de-DE" sz="900" b="0" i="0" dirty="0" err="1"/>
            <a:t>satellite</a:t>
          </a:r>
          <a:r>
            <a:rPr lang="de-DE" sz="900" b="0" i="0" dirty="0"/>
            <a:t> data</a:t>
          </a:r>
        </a:p>
      </dgm:t>
    </dgm:pt>
    <dgm:pt modelId="{CBC24AF2-EA15-48EA-B926-4461BABDFB02}" type="parTrans" cxnId="{4377F4A1-8C4F-4FC6-BA12-33057CE30479}">
      <dgm:prSet/>
      <dgm:spPr/>
      <dgm:t>
        <a:bodyPr/>
        <a:lstStyle/>
        <a:p>
          <a:endParaRPr lang="de-DE"/>
        </a:p>
      </dgm:t>
    </dgm:pt>
    <dgm:pt modelId="{32DC1FDF-D3D4-465B-AACF-961A0D2DAB65}" type="sibTrans" cxnId="{4377F4A1-8C4F-4FC6-BA12-33057CE30479}">
      <dgm:prSet/>
      <dgm:spPr/>
      <dgm:t>
        <a:bodyPr/>
        <a:lstStyle/>
        <a:p>
          <a:endParaRPr lang="de-DE"/>
        </a:p>
      </dgm:t>
    </dgm:pt>
    <dgm:pt modelId="{6A112340-3F05-4123-9152-DF6D8B3F44AB}">
      <dgm:prSet phldrT="[Text]" custT="1"/>
      <dgm:spPr/>
      <dgm:t>
        <a:bodyPr/>
        <a:lstStyle/>
        <a:p>
          <a:r>
            <a:rPr lang="de-DE" sz="900" b="0" i="0" dirty="0" err="1"/>
            <a:t>Hydrologi</a:t>
          </a:r>
          <a:r>
            <a:rPr lang="de-DE" sz="900" b="0" i="0" dirty="0"/>
            <a:t>-cal </a:t>
          </a:r>
          <a:r>
            <a:rPr lang="de-DE" sz="900" b="0" i="0" dirty="0" err="1"/>
            <a:t>studies</a:t>
          </a:r>
          <a:endParaRPr lang="de-DE" sz="900" b="0" i="0" dirty="0"/>
        </a:p>
      </dgm:t>
    </dgm:pt>
    <dgm:pt modelId="{9C9F3A13-8C49-4F31-89C1-5D318F1AE499}" type="parTrans" cxnId="{31F89B5C-7557-4A96-B5A0-57771D67BFD9}">
      <dgm:prSet/>
      <dgm:spPr/>
      <dgm:t>
        <a:bodyPr/>
        <a:lstStyle/>
        <a:p>
          <a:endParaRPr lang="de-DE"/>
        </a:p>
      </dgm:t>
    </dgm:pt>
    <dgm:pt modelId="{D1D305DA-21BC-4BB9-8155-5E4724BC5524}" type="sibTrans" cxnId="{31F89B5C-7557-4A96-B5A0-57771D67BFD9}">
      <dgm:prSet/>
      <dgm:spPr/>
      <dgm:t>
        <a:bodyPr/>
        <a:lstStyle/>
        <a:p>
          <a:endParaRPr lang="de-DE"/>
        </a:p>
      </dgm:t>
    </dgm:pt>
    <dgm:pt modelId="{D112C037-5C95-4380-9EE9-24F18D5D763E}" type="pres">
      <dgm:prSet presAssocID="{D130474C-6B59-451B-85DB-3C4E49D77A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984751-5360-4CE1-82FB-6BC7578B22D2}" type="pres">
      <dgm:prSet presAssocID="{D948AA08-F121-4F0D-BFE2-494B608322F2}" presName="root" presStyleCnt="0"/>
      <dgm:spPr/>
    </dgm:pt>
    <dgm:pt modelId="{CD287BF7-49D0-457D-B221-A14F3E2DDF0E}" type="pres">
      <dgm:prSet presAssocID="{D948AA08-F121-4F0D-BFE2-494B608322F2}" presName="rootComposite" presStyleCnt="0"/>
      <dgm:spPr/>
    </dgm:pt>
    <dgm:pt modelId="{902E76FE-C49B-4890-AB91-3F38E8D57DFB}" type="pres">
      <dgm:prSet presAssocID="{D948AA08-F121-4F0D-BFE2-494B608322F2}" presName="rootText" presStyleLbl="node1" presStyleIdx="0" presStyleCnt="3"/>
      <dgm:spPr/>
    </dgm:pt>
    <dgm:pt modelId="{C303C384-BA11-4DCA-BD32-C6DB3D88A5A0}" type="pres">
      <dgm:prSet presAssocID="{D948AA08-F121-4F0D-BFE2-494B608322F2}" presName="rootConnector" presStyleLbl="node1" presStyleIdx="0" presStyleCnt="3"/>
      <dgm:spPr/>
    </dgm:pt>
    <dgm:pt modelId="{7B01C6F4-652C-48D7-B720-040B3F46A375}" type="pres">
      <dgm:prSet presAssocID="{D948AA08-F121-4F0D-BFE2-494B608322F2}" presName="childShape" presStyleCnt="0"/>
      <dgm:spPr/>
    </dgm:pt>
    <dgm:pt modelId="{F3736BCC-A400-402C-9DB6-4B742BEF0919}" type="pres">
      <dgm:prSet presAssocID="{43CFF98E-804B-47B1-B9CF-9C67E886511C}" presName="Name13" presStyleLbl="parChTrans1D2" presStyleIdx="0" presStyleCnt="9"/>
      <dgm:spPr/>
    </dgm:pt>
    <dgm:pt modelId="{1C2EE7F0-7A44-48D8-83DC-FD87A2C23EB8}" type="pres">
      <dgm:prSet presAssocID="{E428915C-0C4F-4963-8A1F-FBAD5E89DC9C}" presName="childText" presStyleLbl="bgAcc1" presStyleIdx="0" presStyleCnt="9">
        <dgm:presLayoutVars>
          <dgm:bulletEnabled val="1"/>
        </dgm:presLayoutVars>
      </dgm:prSet>
      <dgm:spPr/>
    </dgm:pt>
    <dgm:pt modelId="{5B3D3710-5BD4-47BF-91C9-FA4E054ED4F1}" type="pres">
      <dgm:prSet presAssocID="{34E5F999-8798-46F9-BD2B-D8DAE90B1C3E}" presName="Name13" presStyleLbl="parChTrans1D2" presStyleIdx="1" presStyleCnt="9"/>
      <dgm:spPr/>
    </dgm:pt>
    <dgm:pt modelId="{FD94E78C-4B0F-4B37-B2DD-6C7C999EE109}" type="pres">
      <dgm:prSet presAssocID="{B2BA4FED-5F7A-4FE6-ACFA-8E85EFA266A1}" presName="childText" presStyleLbl="bgAcc1" presStyleIdx="1" presStyleCnt="9">
        <dgm:presLayoutVars>
          <dgm:bulletEnabled val="1"/>
        </dgm:presLayoutVars>
      </dgm:prSet>
      <dgm:spPr/>
    </dgm:pt>
    <dgm:pt modelId="{757038C1-1F64-444A-AA57-FBB87EB33C54}" type="pres">
      <dgm:prSet presAssocID="{AA1AFC86-8137-48BB-9209-5EA85284E88C}" presName="Name13" presStyleLbl="parChTrans1D2" presStyleIdx="2" presStyleCnt="9"/>
      <dgm:spPr/>
    </dgm:pt>
    <dgm:pt modelId="{BBDD953A-79CA-49E2-9FB7-6D93627E197E}" type="pres">
      <dgm:prSet presAssocID="{C214A36B-EB16-4DBC-A359-189C0FE38588}" presName="childText" presStyleLbl="bgAcc1" presStyleIdx="2" presStyleCnt="9">
        <dgm:presLayoutVars>
          <dgm:bulletEnabled val="1"/>
        </dgm:presLayoutVars>
      </dgm:prSet>
      <dgm:spPr/>
    </dgm:pt>
    <dgm:pt modelId="{D2F42F5F-131D-44D6-9463-2F71B12CBC10}" type="pres">
      <dgm:prSet presAssocID="{4E4DC280-8AC1-42DE-811E-67D43084F724}" presName="root" presStyleCnt="0"/>
      <dgm:spPr/>
    </dgm:pt>
    <dgm:pt modelId="{10370A68-9D75-4E58-93F8-23D70D8472C8}" type="pres">
      <dgm:prSet presAssocID="{4E4DC280-8AC1-42DE-811E-67D43084F724}" presName="rootComposite" presStyleCnt="0"/>
      <dgm:spPr/>
    </dgm:pt>
    <dgm:pt modelId="{333771DE-DA35-4ACF-A43F-DC0AE2F9DB04}" type="pres">
      <dgm:prSet presAssocID="{4E4DC280-8AC1-42DE-811E-67D43084F724}" presName="rootText" presStyleLbl="node1" presStyleIdx="1" presStyleCnt="3"/>
      <dgm:spPr/>
    </dgm:pt>
    <dgm:pt modelId="{0A94151F-9F5E-4859-BC9B-2C6145BF2FA8}" type="pres">
      <dgm:prSet presAssocID="{4E4DC280-8AC1-42DE-811E-67D43084F724}" presName="rootConnector" presStyleLbl="node1" presStyleIdx="1" presStyleCnt="3"/>
      <dgm:spPr/>
    </dgm:pt>
    <dgm:pt modelId="{A3F43ED8-1B26-4AA9-9F4C-6F0B719F3FAB}" type="pres">
      <dgm:prSet presAssocID="{4E4DC280-8AC1-42DE-811E-67D43084F724}" presName="childShape" presStyleCnt="0"/>
      <dgm:spPr/>
    </dgm:pt>
    <dgm:pt modelId="{3699A49D-B2D8-41B6-A60E-212625A252EB}" type="pres">
      <dgm:prSet presAssocID="{7DCEB9CB-060F-4532-B7A0-1C671D874AE0}" presName="Name13" presStyleLbl="parChTrans1D2" presStyleIdx="3" presStyleCnt="9"/>
      <dgm:spPr/>
    </dgm:pt>
    <dgm:pt modelId="{4029A78C-2131-40D1-AA52-FF338DD4580C}" type="pres">
      <dgm:prSet presAssocID="{7FA8EDD3-F2C8-42C2-B672-08C86C93C42C}" presName="childText" presStyleLbl="bgAcc1" presStyleIdx="3" presStyleCnt="9">
        <dgm:presLayoutVars>
          <dgm:bulletEnabled val="1"/>
        </dgm:presLayoutVars>
      </dgm:prSet>
      <dgm:spPr/>
    </dgm:pt>
    <dgm:pt modelId="{2267F3BF-7882-47FA-804D-F0C0FC1508B6}" type="pres">
      <dgm:prSet presAssocID="{4B8AE48D-1B5C-44E3-909A-24CB2AF115A7}" presName="Name13" presStyleLbl="parChTrans1D2" presStyleIdx="4" presStyleCnt="9"/>
      <dgm:spPr/>
    </dgm:pt>
    <dgm:pt modelId="{9ED7FFB8-A3ED-4BCB-B500-3FA5E5ECBF71}" type="pres">
      <dgm:prSet presAssocID="{8A7390DE-70D0-4685-9ACE-39F4649AC435}" presName="childText" presStyleLbl="bgAcc1" presStyleIdx="4" presStyleCnt="9">
        <dgm:presLayoutVars>
          <dgm:bulletEnabled val="1"/>
        </dgm:presLayoutVars>
      </dgm:prSet>
      <dgm:spPr/>
    </dgm:pt>
    <dgm:pt modelId="{6612EAD6-C3FD-4C7E-945C-E6FEDC3F2200}" type="pres">
      <dgm:prSet presAssocID="{CBC24AF2-EA15-48EA-B926-4461BABDFB02}" presName="Name13" presStyleLbl="parChTrans1D2" presStyleIdx="5" presStyleCnt="9"/>
      <dgm:spPr/>
    </dgm:pt>
    <dgm:pt modelId="{C5FFCD73-63D5-4FBB-8C91-D5B59FF1BDCD}" type="pres">
      <dgm:prSet presAssocID="{9295BBD9-73BD-4765-8139-A7D0479D0945}" presName="childText" presStyleLbl="bgAcc1" presStyleIdx="5" presStyleCnt="9">
        <dgm:presLayoutVars>
          <dgm:bulletEnabled val="1"/>
        </dgm:presLayoutVars>
      </dgm:prSet>
      <dgm:spPr/>
    </dgm:pt>
    <dgm:pt modelId="{81B100DB-0067-4439-AA57-FD363C13D710}" type="pres">
      <dgm:prSet presAssocID="{BDAB6BB6-3672-451E-BEF1-A8B7423036C2}" presName="root" presStyleCnt="0"/>
      <dgm:spPr/>
    </dgm:pt>
    <dgm:pt modelId="{CB3CD314-8260-4FBD-9A28-4C23238CC4E3}" type="pres">
      <dgm:prSet presAssocID="{BDAB6BB6-3672-451E-BEF1-A8B7423036C2}" presName="rootComposite" presStyleCnt="0"/>
      <dgm:spPr/>
    </dgm:pt>
    <dgm:pt modelId="{FA2633AF-E290-44CB-8BE7-32128651FBEB}" type="pres">
      <dgm:prSet presAssocID="{BDAB6BB6-3672-451E-BEF1-A8B7423036C2}" presName="rootText" presStyleLbl="node1" presStyleIdx="2" presStyleCnt="3"/>
      <dgm:spPr/>
    </dgm:pt>
    <dgm:pt modelId="{2FF63125-DFDB-4242-9A4E-F2D9F382E6B6}" type="pres">
      <dgm:prSet presAssocID="{BDAB6BB6-3672-451E-BEF1-A8B7423036C2}" presName="rootConnector" presStyleLbl="node1" presStyleIdx="2" presStyleCnt="3"/>
      <dgm:spPr/>
    </dgm:pt>
    <dgm:pt modelId="{119CA4F3-0D45-4177-B716-89651ABDFEE8}" type="pres">
      <dgm:prSet presAssocID="{BDAB6BB6-3672-451E-BEF1-A8B7423036C2}" presName="childShape" presStyleCnt="0"/>
      <dgm:spPr/>
    </dgm:pt>
    <dgm:pt modelId="{E92F0D58-801E-45CC-B9B5-4A9182B51807}" type="pres">
      <dgm:prSet presAssocID="{C39E862D-40E6-4A6D-ADB3-C1542B6D7D17}" presName="Name13" presStyleLbl="parChTrans1D2" presStyleIdx="6" presStyleCnt="9"/>
      <dgm:spPr/>
    </dgm:pt>
    <dgm:pt modelId="{A2B8A485-AF19-441A-8070-62CF53ED34F2}" type="pres">
      <dgm:prSet presAssocID="{2715C06F-6DC5-4394-B622-59D4E52ACFBA}" presName="childText" presStyleLbl="bgAcc1" presStyleIdx="6" presStyleCnt="9">
        <dgm:presLayoutVars>
          <dgm:bulletEnabled val="1"/>
        </dgm:presLayoutVars>
      </dgm:prSet>
      <dgm:spPr/>
    </dgm:pt>
    <dgm:pt modelId="{DA6CF796-5F0C-48E8-A1B6-875E891F2F3C}" type="pres">
      <dgm:prSet presAssocID="{4DD78557-C1AF-42BE-B50A-89B1D11AF92C}" presName="Name13" presStyleLbl="parChTrans1D2" presStyleIdx="7" presStyleCnt="9"/>
      <dgm:spPr/>
    </dgm:pt>
    <dgm:pt modelId="{6E9BA088-73CD-4628-8A4A-A363DBAEE734}" type="pres">
      <dgm:prSet presAssocID="{3D78C6D4-6727-441D-9466-973FB89D598F}" presName="childText" presStyleLbl="bgAcc1" presStyleIdx="7" presStyleCnt="9">
        <dgm:presLayoutVars>
          <dgm:bulletEnabled val="1"/>
        </dgm:presLayoutVars>
      </dgm:prSet>
      <dgm:spPr/>
    </dgm:pt>
    <dgm:pt modelId="{F089167F-7A3F-4026-AC29-5E39D538A725}" type="pres">
      <dgm:prSet presAssocID="{9C9F3A13-8C49-4F31-89C1-5D318F1AE499}" presName="Name13" presStyleLbl="parChTrans1D2" presStyleIdx="8" presStyleCnt="9"/>
      <dgm:spPr/>
    </dgm:pt>
    <dgm:pt modelId="{B0B75B91-4E4D-4C47-AB60-192849B88332}" type="pres">
      <dgm:prSet presAssocID="{6A112340-3F05-4123-9152-DF6D8B3F44AB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BB9F9600-B7E7-4B48-9A06-09E32F1744BB}" type="presOf" srcId="{D948AA08-F121-4F0D-BFE2-494B608322F2}" destId="{C303C384-BA11-4DCA-BD32-C6DB3D88A5A0}" srcOrd="1" destOrd="0" presId="urn:microsoft.com/office/officeart/2005/8/layout/hierarchy3"/>
    <dgm:cxn modelId="{EA494B07-A5BB-45FB-B611-DF6016E9FDA4}" type="presOf" srcId="{4B8AE48D-1B5C-44E3-909A-24CB2AF115A7}" destId="{2267F3BF-7882-47FA-804D-F0C0FC1508B6}" srcOrd="0" destOrd="0" presId="urn:microsoft.com/office/officeart/2005/8/layout/hierarchy3"/>
    <dgm:cxn modelId="{0B326913-15AA-47F7-812B-EB183F8ABFBE}" srcId="{BDAB6BB6-3672-451E-BEF1-A8B7423036C2}" destId="{3D78C6D4-6727-441D-9466-973FB89D598F}" srcOrd="1" destOrd="0" parTransId="{4DD78557-C1AF-42BE-B50A-89B1D11AF92C}" sibTransId="{5BC985E0-0B0C-4E21-BBF6-87BBFA4B3984}"/>
    <dgm:cxn modelId="{2BD12617-C58B-4E45-ADF9-C98408452D28}" type="presOf" srcId="{3D78C6D4-6727-441D-9466-973FB89D598F}" destId="{6E9BA088-73CD-4628-8A4A-A363DBAEE734}" srcOrd="0" destOrd="0" presId="urn:microsoft.com/office/officeart/2005/8/layout/hierarchy3"/>
    <dgm:cxn modelId="{2096E721-4952-44EB-AF3D-9C1CAB2407CF}" type="presOf" srcId="{BDAB6BB6-3672-451E-BEF1-A8B7423036C2}" destId="{FA2633AF-E290-44CB-8BE7-32128651FBEB}" srcOrd="0" destOrd="0" presId="urn:microsoft.com/office/officeart/2005/8/layout/hierarchy3"/>
    <dgm:cxn modelId="{6F502F27-C05D-4348-B8E7-DDB1680C964E}" type="presOf" srcId="{6A112340-3F05-4123-9152-DF6D8B3F44AB}" destId="{B0B75B91-4E4D-4C47-AB60-192849B88332}" srcOrd="0" destOrd="0" presId="urn:microsoft.com/office/officeart/2005/8/layout/hierarchy3"/>
    <dgm:cxn modelId="{F2B26F29-ABB0-48AC-8A10-EED986B8E22F}" type="presOf" srcId="{BDAB6BB6-3672-451E-BEF1-A8B7423036C2}" destId="{2FF63125-DFDB-4242-9A4E-F2D9F382E6B6}" srcOrd="1" destOrd="0" presId="urn:microsoft.com/office/officeart/2005/8/layout/hierarchy3"/>
    <dgm:cxn modelId="{4A4BAE2B-4846-4694-B703-23FBAF5D9F20}" type="presOf" srcId="{43CFF98E-804B-47B1-B9CF-9C67E886511C}" destId="{F3736BCC-A400-402C-9DB6-4B742BEF0919}" srcOrd="0" destOrd="0" presId="urn:microsoft.com/office/officeart/2005/8/layout/hierarchy3"/>
    <dgm:cxn modelId="{DC967C36-DF1D-4165-AD7E-3BB3A9A7594E}" srcId="{D948AA08-F121-4F0D-BFE2-494B608322F2}" destId="{C214A36B-EB16-4DBC-A359-189C0FE38588}" srcOrd="2" destOrd="0" parTransId="{AA1AFC86-8137-48BB-9209-5EA85284E88C}" sibTransId="{D1C88EE4-0951-42A7-ADEE-C1FA263BCE61}"/>
    <dgm:cxn modelId="{EB537E3A-97BB-4A87-8FA8-88E4B944C07A}" type="presOf" srcId="{D130474C-6B59-451B-85DB-3C4E49D77A5E}" destId="{D112C037-5C95-4380-9EE9-24F18D5D763E}" srcOrd="0" destOrd="0" presId="urn:microsoft.com/office/officeart/2005/8/layout/hierarchy3"/>
    <dgm:cxn modelId="{28D1CC40-7151-410D-9477-D28CB12C06E2}" type="presOf" srcId="{B2BA4FED-5F7A-4FE6-ACFA-8E85EFA266A1}" destId="{FD94E78C-4B0F-4B37-B2DD-6C7C999EE109}" srcOrd="0" destOrd="0" presId="urn:microsoft.com/office/officeart/2005/8/layout/hierarchy3"/>
    <dgm:cxn modelId="{245D855C-9BB3-4E16-82EF-4825C1B39C8F}" type="presOf" srcId="{8A7390DE-70D0-4685-9ACE-39F4649AC435}" destId="{9ED7FFB8-A3ED-4BCB-B500-3FA5E5ECBF71}" srcOrd="0" destOrd="0" presId="urn:microsoft.com/office/officeart/2005/8/layout/hierarchy3"/>
    <dgm:cxn modelId="{31F89B5C-7557-4A96-B5A0-57771D67BFD9}" srcId="{BDAB6BB6-3672-451E-BEF1-A8B7423036C2}" destId="{6A112340-3F05-4123-9152-DF6D8B3F44AB}" srcOrd="2" destOrd="0" parTransId="{9C9F3A13-8C49-4F31-89C1-5D318F1AE499}" sibTransId="{D1D305DA-21BC-4BB9-8155-5E4724BC5524}"/>
    <dgm:cxn modelId="{7D40A344-3621-4DB2-A6D7-4F9E13D84194}" type="presOf" srcId="{C214A36B-EB16-4DBC-A359-189C0FE38588}" destId="{BBDD953A-79CA-49E2-9FB7-6D93627E197E}" srcOrd="0" destOrd="0" presId="urn:microsoft.com/office/officeart/2005/8/layout/hierarchy3"/>
    <dgm:cxn modelId="{E8800965-B871-40AF-BE80-EE4868041787}" type="presOf" srcId="{4E4DC280-8AC1-42DE-811E-67D43084F724}" destId="{333771DE-DA35-4ACF-A43F-DC0AE2F9DB04}" srcOrd="0" destOrd="0" presId="urn:microsoft.com/office/officeart/2005/8/layout/hierarchy3"/>
    <dgm:cxn modelId="{FDAFDA47-D50B-4C4E-B717-90B5549DB146}" type="presOf" srcId="{7DCEB9CB-060F-4532-B7A0-1C671D874AE0}" destId="{3699A49D-B2D8-41B6-A60E-212625A252EB}" srcOrd="0" destOrd="0" presId="urn:microsoft.com/office/officeart/2005/8/layout/hierarchy3"/>
    <dgm:cxn modelId="{80A35669-949A-460B-8F3A-45A2F4E3CED8}" srcId="{D948AA08-F121-4F0D-BFE2-494B608322F2}" destId="{B2BA4FED-5F7A-4FE6-ACFA-8E85EFA266A1}" srcOrd="1" destOrd="0" parTransId="{34E5F999-8798-46F9-BD2B-D8DAE90B1C3E}" sibTransId="{72D0259F-CD87-4B03-825C-7BB46E5A0CCD}"/>
    <dgm:cxn modelId="{DA62516B-E0C7-4C43-B48D-26BD5C792639}" type="presOf" srcId="{4E4DC280-8AC1-42DE-811E-67D43084F724}" destId="{0A94151F-9F5E-4859-BC9B-2C6145BF2FA8}" srcOrd="1" destOrd="0" presId="urn:microsoft.com/office/officeart/2005/8/layout/hierarchy3"/>
    <dgm:cxn modelId="{35593359-5697-4285-A7A4-A9EEBAB4D72D}" type="presOf" srcId="{2715C06F-6DC5-4394-B622-59D4E52ACFBA}" destId="{A2B8A485-AF19-441A-8070-62CF53ED34F2}" srcOrd="0" destOrd="0" presId="urn:microsoft.com/office/officeart/2005/8/layout/hierarchy3"/>
    <dgm:cxn modelId="{7D24F67F-769E-404A-A188-9927CAD5F8EB}" srcId="{D130474C-6B59-451B-85DB-3C4E49D77A5E}" destId="{4E4DC280-8AC1-42DE-811E-67D43084F724}" srcOrd="1" destOrd="0" parTransId="{73F03CE7-0F14-467C-9819-E8203EA2E6F1}" sibTransId="{8C96CB7E-F423-4C02-9336-4A5F33E161CB}"/>
    <dgm:cxn modelId="{8179D982-4418-427E-BF73-4D7B53F60065}" type="presOf" srcId="{CBC24AF2-EA15-48EA-B926-4461BABDFB02}" destId="{6612EAD6-C3FD-4C7E-945C-E6FEDC3F2200}" srcOrd="0" destOrd="0" presId="urn:microsoft.com/office/officeart/2005/8/layout/hierarchy3"/>
    <dgm:cxn modelId="{CFF23486-2849-436C-A30A-760879FAFAE5}" srcId="{D130474C-6B59-451B-85DB-3C4E49D77A5E}" destId="{BDAB6BB6-3672-451E-BEF1-A8B7423036C2}" srcOrd="2" destOrd="0" parTransId="{1D05D086-C749-4E2B-9747-62892CD2DBCC}" sibTransId="{BF7E2C04-D3D6-4751-9918-577DBCD9A2C2}"/>
    <dgm:cxn modelId="{FB058487-A2EE-4EE4-B181-D44B132B9CDC}" type="presOf" srcId="{9295BBD9-73BD-4765-8139-A7D0479D0945}" destId="{C5FFCD73-63D5-4FBB-8C91-D5B59FF1BDCD}" srcOrd="0" destOrd="0" presId="urn:microsoft.com/office/officeart/2005/8/layout/hierarchy3"/>
    <dgm:cxn modelId="{B3A01489-7644-4F45-98F6-3F3ACDF712EA}" type="presOf" srcId="{AA1AFC86-8137-48BB-9209-5EA85284E88C}" destId="{757038C1-1F64-444A-AA57-FBB87EB33C54}" srcOrd="0" destOrd="0" presId="urn:microsoft.com/office/officeart/2005/8/layout/hierarchy3"/>
    <dgm:cxn modelId="{D0D9C88D-4DA5-486B-AEA1-883EBE69E7F2}" srcId="{4E4DC280-8AC1-42DE-811E-67D43084F724}" destId="{8A7390DE-70D0-4685-9ACE-39F4649AC435}" srcOrd="1" destOrd="0" parTransId="{4B8AE48D-1B5C-44E3-909A-24CB2AF115A7}" sibTransId="{23DD8721-4E9B-470B-82B7-F5AD735C52A5}"/>
    <dgm:cxn modelId="{BDAA0993-B5A0-487A-B711-236AD07E1287}" srcId="{4E4DC280-8AC1-42DE-811E-67D43084F724}" destId="{7FA8EDD3-F2C8-42C2-B672-08C86C93C42C}" srcOrd="0" destOrd="0" parTransId="{7DCEB9CB-060F-4532-B7A0-1C671D874AE0}" sibTransId="{4068E76B-1E9F-4831-B240-8EEA10DB5CA5}"/>
    <dgm:cxn modelId="{4377F4A1-8C4F-4FC6-BA12-33057CE30479}" srcId="{4E4DC280-8AC1-42DE-811E-67D43084F724}" destId="{9295BBD9-73BD-4765-8139-A7D0479D0945}" srcOrd="2" destOrd="0" parTransId="{CBC24AF2-EA15-48EA-B926-4461BABDFB02}" sibTransId="{32DC1FDF-D3D4-465B-AACF-961A0D2DAB65}"/>
    <dgm:cxn modelId="{E073B9B0-8FCE-4CC4-8ACF-74B43F0CF823}" type="presOf" srcId="{D948AA08-F121-4F0D-BFE2-494B608322F2}" destId="{902E76FE-C49B-4890-AB91-3F38E8D57DFB}" srcOrd="0" destOrd="0" presId="urn:microsoft.com/office/officeart/2005/8/layout/hierarchy3"/>
    <dgm:cxn modelId="{505C94B1-C8AA-4E96-82A7-0E0952662F2B}" type="presOf" srcId="{7FA8EDD3-F2C8-42C2-B672-08C86C93C42C}" destId="{4029A78C-2131-40D1-AA52-FF338DD4580C}" srcOrd="0" destOrd="0" presId="urn:microsoft.com/office/officeart/2005/8/layout/hierarchy3"/>
    <dgm:cxn modelId="{1BF9D8B6-979F-4183-B959-D93892332BC9}" type="presOf" srcId="{9C9F3A13-8C49-4F31-89C1-5D318F1AE499}" destId="{F089167F-7A3F-4026-AC29-5E39D538A725}" srcOrd="0" destOrd="0" presId="urn:microsoft.com/office/officeart/2005/8/layout/hierarchy3"/>
    <dgm:cxn modelId="{888D41B7-7D44-4E8C-A721-D46D931AD9FF}" type="presOf" srcId="{4DD78557-C1AF-42BE-B50A-89B1D11AF92C}" destId="{DA6CF796-5F0C-48E8-A1B6-875E891F2F3C}" srcOrd="0" destOrd="0" presId="urn:microsoft.com/office/officeart/2005/8/layout/hierarchy3"/>
    <dgm:cxn modelId="{A92BD1CC-A7AE-48A7-9995-A74BCAF02DF2}" srcId="{D948AA08-F121-4F0D-BFE2-494B608322F2}" destId="{E428915C-0C4F-4963-8A1F-FBAD5E89DC9C}" srcOrd="0" destOrd="0" parTransId="{43CFF98E-804B-47B1-B9CF-9C67E886511C}" sibTransId="{96D763A9-33B3-41DF-BFDA-D63894CD2FF0}"/>
    <dgm:cxn modelId="{4B5924D2-E927-4CC4-8AD6-63FA2B89461E}" srcId="{BDAB6BB6-3672-451E-BEF1-A8B7423036C2}" destId="{2715C06F-6DC5-4394-B622-59D4E52ACFBA}" srcOrd="0" destOrd="0" parTransId="{C39E862D-40E6-4A6D-ADB3-C1542B6D7D17}" sibTransId="{B567037D-96CC-43A0-BB70-F83B72CE7B29}"/>
    <dgm:cxn modelId="{2C3084DA-6CFF-4983-9D32-782C31F0CDEF}" type="presOf" srcId="{34E5F999-8798-46F9-BD2B-D8DAE90B1C3E}" destId="{5B3D3710-5BD4-47BF-91C9-FA4E054ED4F1}" srcOrd="0" destOrd="0" presId="urn:microsoft.com/office/officeart/2005/8/layout/hierarchy3"/>
    <dgm:cxn modelId="{7568AAE5-B0E8-4874-A882-2F1ABAEC46A0}" type="presOf" srcId="{E428915C-0C4F-4963-8A1F-FBAD5E89DC9C}" destId="{1C2EE7F0-7A44-48D8-83DC-FD87A2C23EB8}" srcOrd="0" destOrd="0" presId="urn:microsoft.com/office/officeart/2005/8/layout/hierarchy3"/>
    <dgm:cxn modelId="{E412F6F3-17DB-48F9-83EF-9C12DDFA5E21}" srcId="{D130474C-6B59-451B-85DB-3C4E49D77A5E}" destId="{D948AA08-F121-4F0D-BFE2-494B608322F2}" srcOrd="0" destOrd="0" parTransId="{EC476E87-2F1C-4109-B455-94F16DB67514}" sibTransId="{F26E487A-2091-45DC-BF59-8A87C5335457}"/>
    <dgm:cxn modelId="{EDC3EDF8-CDEC-418A-BFD2-B70A825004B3}" type="presOf" srcId="{C39E862D-40E6-4A6D-ADB3-C1542B6D7D17}" destId="{E92F0D58-801E-45CC-B9B5-4A9182B51807}" srcOrd="0" destOrd="0" presId="urn:microsoft.com/office/officeart/2005/8/layout/hierarchy3"/>
    <dgm:cxn modelId="{A434FFE4-4A14-4D3E-A69F-B9AA38D1D2F3}" type="presParOf" srcId="{D112C037-5C95-4380-9EE9-24F18D5D763E}" destId="{B5984751-5360-4CE1-82FB-6BC7578B22D2}" srcOrd="0" destOrd="0" presId="urn:microsoft.com/office/officeart/2005/8/layout/hierarchy3"/>
    <dgm:cxn modelId="{B1FBBE2C-489F-424A-B754-58B9EA282EB7}" type="presParOf" srcId="{B5984751-5360-4CE1-82FB-6BC7578B22D2}" destId="{CD287BF7-49D0-457D-B221-A14F3E2DDF0E}" srcOrd="0" destOrd="0" presId="urn:microsoft.com/office/officeart/2005/8/layout/hierarchy3"/>
    <dgm:cxn modelId="{4ED78C3C-18DD-43DF-860A-8D59271A9F67}" type="presParOf" srcId="{CD287BF7-49D0-457D-B221-A14F3E2DDF0E}" destId="{902E76FE-C49B-4890-AB91-3F38E8D57DFB}" srcOrd="0" destOrd="0" presId="urn:microsoft.com/office/officeart/2005/8/layout/hierarchy3"/>
    <dgm:cxn modelId="{80C496A7-AFCD-4DD7-AAE9-84A9A48905D9}" type="presParOf" srcId="{CD287BF7-49D0-457D-B221-A14F3E2DDF0E}" destId="{C303C384-BA11-4DCA-BD32-C6DB3D88A5A0}" srcOrd="1" destOrd="0" presId="urn:microsoft.com/office/officeart/2005/8/layout/hierarchy3"/>
    <dgm:cxn modelId="{2E48981C-0CD9-4440-B41A-85ED34425093}" type="presParOf" srcId="{B5984751-5360-4CE1-82FB-6BC7578B22D2}" destId="{7B01C6F4-652C-48D7-B720-040B3F46A375}" srcOrd="1" destOrd="0" presId="urn:microsoft.com/office/officeart/2005/8/layout/hierarchy3"/>
    <dgm:cxn modelId="{01D58606-3AC3-432B-A467-2BBC76BD1075}" type="presParOf" srcId="{7B01C6F4-652C-48D7-B720-040B3F46A375}" destId="{F3736BCC-A400-402C-9DB6-4B742BEF0919}" srcOrd="0" destOrd="0" presId="urn:microsoft.com/office/officeart/2005/8/layout/hierarchy3"/>
    <dgm:cxn modelId="{99BE1636-21E2-41B0-B5A7-C866C3D018A0}" type="presParOf" srcId="{7B01C6F4-652C-48D7-B720-040B3F46A375}" destId="{1C2EE7F0-7A44-48D8-83DC-FD87A2C23EB8}" srcOrd="1" destOrd="0" presId="urn:microsoft.com/office/officeart/2005/8/layout/hierarchy3"/>
    <dgm:cxn modelId="{1D0FB9D5-7BF5-48C8-B7CD-E7E56A66346A}" type="presParOf" srcId="{7B01C6F4-652C-48D7-B720-040B3F46A375}" destId="{5B3D3710-5BD4-47BF-91C9-FA4E054ED4F1}" srcOrd="2" destOrd="0" presId="urn:microsoft.com/office/officeart/2005/8/layout/hierarchy3"/>
    <dgm:cxn modelId="{ADD93031-4003-4B90-8DCB-4BF5339345F6}" type="presParOf" srcId="{7B01C6F4-652C-48D7-B720-040B3F46A375}" destId="{FD94E78C-4B0F-4B37-B2DD-6C7C999EE109}" srcOrd="3" destOrd="0" presId="urn:microsoft.com/office/officeart/2005/8/layout/hierarchy3"/>
    <dgm:cxn modelId="{EAC62BC7-BB25-4960-B209-7D29D5AFB95D}" type="presParOf" srcId="{7B01C6F4-652C-48D7-B720-040B3F46A375}" destId="{757038C1-1F64-444A-AA57-FBB87EB33C54}" srcOrd="4" destOrd="0" presId="urn:microsoft.com/office/officeart/2005/8/layout/hierarchy3"/>
    <dgm:cxn modelId="{5310DE45-6911-4E5B-98B3-BB8CB5C5B44C}" type="presParOf" srcId="{7B01C6F4-652C-48D7-B720-040B3F46A375}" destId="{BBDD953A-79CA-49E2-9FB7-6D93627E197E}" srcOrd="5" destOrd="0" presId="urn:microsoft.com/office/officeart/2005/8/layout/hierarchy3"/>
    <dgm:cxn modelId="{E08CCEB9-8281-4D3A-9B62-578ACD3CCC37}" type="presParOf" srcId="{D112C037-5C95-4380-9EE9-24F18D5D763E}" destId="{D2F42F5F-131D-44D6-9463-2F71B12CBC10}" srcOrd="1" destOrd="0" presId="urn:microsoft.com/office/officeart/2005/8/layout/hierarchy3"/>
    <dgm:cxn modelId="{87F2F87C-9D91-4478-86A6-7152601B3207}" type="presParOf" srcId="{D2F42F5F-131D-44D6-9463-2F71B12CBC10}" destId="{10370A68-9D75-4E58-93F8-23D70D8472C8}" srcOrd="0" destOrd="0" presId="urn:microsoft.com/office/officeart/2005/8/layout/hierarchy3"/>
    <dgm:cxn modelId="{D40C66BE-6330-402D-9143-7A2057EE569B}" type="presParOf" srcId="{10370A68-9D75-4E58-93F8-23D70D8472C8}" destId="{333771DE-DA35-4ACF-A43F-DC0AE2F9DB04}" srcOrd="0" destOrd="0" presId="urn:microsoft.com/office/officeart/2005/8/layout/hierarchy3"/>
    <dgm:cxn modelId="{51C41803-8D1D-4401-B99D-05F7DB5E3AD2}" type="presParOf" srcId="{10370A68-9D75-4E58-93F8-23D70D8472C8}" destId="{0A94151F-9F5E-4859-BC9B-2C6145BF2FA8}" srcOrd="1" destOrd="0" presId="urn:microsoft.com/office/officeart/2005/8/layout/hierarchy3"/>
    <dgm:cxn modelId="{ED095D84-769D-4D70-87CD-AAA5EB177A32}" type="presParOf" srcId="{D2F42F5F-131D-44D6-9463-2F71B12CBC10}" destId="{A3F43ED8-1B26-4AA9-9F4C-6F0B719F3FAB}" srcOrd="1" destOrd="0" presId="urn:microsoft.com/office/officeart/2005/8/layout/hierarchy3"/>
    <dgm:cxn modelId="{9F0D6BB4-8EFF-4A70-AE08-E76D2B761733}" type="presParOf" srcId="{A3F43ED8-1B26-4AA9-9F4C-6F0B719F3FAB}" destId="{3699A49D-B2D8-41B6-A60E-212625A252EB}" srcOrd="0" destOrd="0" presId="urn:microsoft.com/office/officeart/2005/8/layout/hierarchy3"/>
    <dgm:cxn modelId="{B210596C-2847-4CBD-945A-E2E3D9B493B8}" type="presParOf" srcId="{A3F43ED8-1B26-4AA9-9F4C-6F0B719F3FAB}" destId="{4029A78C-2131-40D1-AA52-FF338DD4580C}" srcOrd="1" destOrd="0" presId="urn:microsoft.com/office/officeart/2005/8/layout/hierarchy3"/>
    <dgm:cxn modelId="{E5F4CCB8-E25F-460C-8B2E-4ACC89A4B7BD}" type="presParOf" srcId="{A3F43ED8-1B26-4AA9-9F4C-6F0B719F3FAB}" destId="{2267F3BF-7882-47FA-804D-F0C0FC1508B6}" srcOrd="2" destOrd="0" presId="urn:microsoft.com/office/officeart/2005/8/layout/hierarchy3"/>
    <dgm:cxn modelId="{9FBCC799-B065-43FD-8CD6-5B3D0D34C9E3}" type="presParOf" srcId="{A3F43ED8-1B26-4AA9-9F4C-6F0B719F3FAB}" destId="{9ED7FFB8-A3ED-4BCB-B500-3FA5E5ECBF71}" srcOrd="3" destOrd="0" presId="urn:microsoft.com/office/officeart/2005/8/layout/hierarchy3"/>
    <dgm:cxn modelId="{8C6FECDC-D320-4CFB-867C-FB482FC81B31}" type="presParOf" srcId="{A3F43ED8-1B26-4AA9-9F4C-6F0B719F3FAB}" destId="{6612EAD6-C3FD-4C7E-945C-E6FEDC3F2200}" srcOrd="4" destOrd="0" presId="urn:microsoft.com/office/officeart/2005/8/layout/hierarchy3"/>
    <dgm:cxn modelId="{C8003C7C-70D1-4024-9F87-4E2C09D7ED7F}" type="presParOf" srcId="{A3F43ED8-1B26-4AA9-9F4C-6F0B719F3FAB}" destId="{C5FFCD73-63D5-4FBB-8C91-D5B59FF1BDCD}" srcOrd="5" destOrd="0" presId="urn:microsoft.com/office/officeart/2005/8/layout/hierarchy3"/>
    <dgm:cxn modelId="{088CCDAE-FDC2-4107-8D18-98E473411EEC}" type="presParOf" srcId="{D112C037-5C95-4380-9EE9-24F18D5D763E}" destId="{81B100DB-0067-4439-AA57-FD363C13D710}" srcOrd="2" destOrd="0" presId="urn:microsoft.com/office/officeart/2005/8/layout/hierarchy3"/>
    <dgm:cxn modelId="{16658037-B581-455D-A659-DDD997DBDA0F}" type="presParOf" srcId="{81B100DB-0067-4439-AA57-FD363C13D710}" destId="{CB3CD314-8260-4FBD-9A28-4C23238CC4E3}" srcOrd="0" destOrd="0" presId="urn:microsoft.com/office/officeart/2005/8/layout/hierarchy3"/>
    <dgm:cxn modelId="{98AC7CFB-8BCD-42C5-A426-A16BE2F613D3}" type="presParOf" srcId="{CB3CD314-8260-4FBD-9A28-4C23238CC4E3}" destId="{FA2633AF-E290-44CB-8BE7-32128651FBEB}" srcOrd="0" destOrd="0" presId="urn:microsoft.com/office/officeart/2005/8/layout/hierarchy3"/>
    <dgm:cxn modelId="{83A5F6B3-C8AA-48C5-8370-D0A2342FE219}" type="presParOf" srcId="{CB3CD314-8260-4FBD-9A28-4C23238CC4E3}" destId="{2FF63125-DFDB-4242-9A4E-F2D9F382E6B6}" srcOrd="1" destOrd="0" presId="urn:microsoft.com/office/officeart/2005/8/layout/hierarchy3"/>
    <dgm:cxn modelId="{F9C232DA-7CD9-43E8-8451-6416FCBBD20A}" type="presParOf" srcId="{81B100DB-0067-4439-AA57-FD363C13D710}" destId="{119CA4F3-0D45-4177-B716-89651ABDFEE8}" srcOrd="1" destOrd="0" presId="urn:microsoft.com/office/officeart/2005/8/layout/hierarchy3"/>
    <dgm:cxn modelId="{33E7F44F-9C0C-4E3F-9AA7-FD4898BB4990}" type="presParOf" srcId="{119CA4F3-0D45-4177-B716-89651ABDFEE8}" destId="{E92F0D58-801E-45CC-B9B5-4A9182B51807}" srcOrd="0" destOrd="0" presId="urn:microsoft.com/office/officeart/2005/8/layout/hierarchy3"/>
    <dgm:cxn modelId="{AD535A43-2CD4-4CD1-8061-839AB6FD89A5}" type="presParOf" srcId="{119CA4F3-0D45-4177-B716-89651ABDFEE8}" destId="{A2B8A485-AF19-441A-8070-62CF53ED34F2}" srcOrd="1" destOrd="0" presId="urn:microsoft.com/office/officeart/2005/8/layout/hierarchy3"/>
    <dgm:cxn modelId="{12EEBE1F-63E0-44AA-AEEF-80BD2F07F6EC}" type="presParOf" srcId="{119CA4F3-0D45-4177-B716-89651ABDFEE8}" destId="{DA6CF796-5F0C-48E8-A1B6-875E891F2F3C}" srcOrd="2" destOrd="0" presId="urn:microsoft.com/office/officeart/2005/8/layout/hierarchy3"/>
    <dgm:cxn modelId="{D8400BAF-7FF5-448D-91F1-67B79937D67D}" type="presParOf" srcId="{119CA4F3-0D45-4177-B716-89651ABDFEE8}" destId="{6E9BA088-73CD-4628-8A4A-A363DBAEE734}" srcOrd="3" destOrd="0" presId="urn:microsoft.com/office/officeart/2005/8/layout/hierarchy3"/>
    <dgm:cxn modelId="{66409D85-ACA0-4A17-97F5-F706CB81E85E}" type="presParOf" srcId="{119CA4F3-0D45-4177-B716-89651ABDFEE8}" destId="{F089167F-7A3F-4026-AC29-5E39D538A725}" srcOrd="4" destOrd="0" presId="urn:microsoft.com/office/officeart/2005/8/layout/hierarchy3"/>
    <dgm:cxn modelId="{921BAC0E-0E78-4AFF-843E-9B44F3154A1D}" type="presParOf" srcId="{119CA4F3-0D45-4177-B716-89651ABDFEE8}" destId="{B0B75B91-4E4D-4C47-AB60-192849B8833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30474C-6B59-451B-85DB-3C4E49D77A5E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948AA08-F121-4F0D-BFE2-494B608322F2}">
      <dgm:prSet phldrT="[Text]"/>
      <dgm:spPr/>
      <dgm:t>
        <a:bodyPr/>
        <a:lstStyle/>
        <a:p>
          <a:r>
            <a:rPr lang="de-DE" dirty="0"/>
            <a:t>First Guess Daily</a:t>
          </a:r>
        </a:p>
      </dgm:t>
    </dgm:pt>
    <dgm:pt modelId="{EC476E87-2F1C-4109-B455-94F16DB67514}" type="parTrans" cxnId="{E412F6F3-17DB-48F9-83EF-9C12DDFA5E21}">
      <dgm:prSet/>
      <dgm:spPr/>
      <dgm:t>
        <a:bodyPr/>
        <a:lstStyle/>
        <a:p>
          <a:endParaRPr lang="de-DE"/>
        </a:p>
      </dgm:t>
    </dgm:pt>
    <dgm:pt modelId="{F26E487A-2091-45DC-BF59-8A87C5335457}" type="sibTrans" cxnId="{E412F6F3-17DB-48F9-83EF-9C12DDFA5E21}">
      <dgm:prSet/>
      <dgm:spPr/>
      <dgm:t>
        <a:bodyPr/>
        <a:lstStyle/>
        <a:p>
          <a:endParaRPr lang="de-DE"/>
        </a:p>
      </dgm:t>
    </dgm:pt>
    <dgm:pt modelId="{E428915C-0C4F-4963-8A1F-FBAD5E89DC9C}">
      <dgm:prSet phldrT="[Text]" custT="1"/>
      <dgm:spPr/>
      <dgm:t>
        <a:bodyPr/>
        <a:lstStyle/>
        <a:p>
          <a:r>
            <a:rPr lang="de-DE" sz="900" kern="1200" dirty="0">
              <a:solidFill>
                <a:srgbClr val="2D4B9B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1.0°</a:t>
          </a:r>
        </a:p>
      </dgm:t>
    </dgm:pt>
    <dgm:pt modelId="{43CFF98E-804B-47B1-B9CF-9C67E886511C}" type="parTrans" cxnId="{A92BD1CC-A7AE-48A7-9995-A74BCAF02DF2}">
      <dgm:prSet/>
      <dgm:spPr/>
      <dgm:t>
        <a:bodyPr/>
        <a:lstStyle/>
        <a:p>
          <a:endParaRPr lang="de-DE"/>
        </a:p>
      </dgm:t>
    </dgm:pt>
    <dgm:pt modelId="{96D763A9-33B3-41DF-BFDA-D63894CD2FF0}" type="sibTrans" cxnId="{A92BD1CC-A7AE-48A7-9995-A74BCAF02DF2}">
      <dgm:prSet/>
      <dgm:spPr/>
      <dgm:t>
        <a:bodyPr/>
        <a:lstStyle/>
        <a:p>
          <a:endParaRPr lang="de-DE"/>
        </a:p>
      </dgm:t>
    </dgm:pt>
    <dgm:pt modelId="{B2BA4FED-5F7A-4FE6-ACFA-8E85EFA266A1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>
              <a:solidFill>
                <a:srgbClr val="2D4B9B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2009 – </a:t>
          </a:r>
          <a:r>
            <a:rPr lang="de-DE" sz="900" kern="1200" dirty="0" err="1">
              <a:solidFill>
                <a:srgbClr val="2D4B9B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present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4E5F999-8798-46F9-BD2B-D8DAE90B1C3E}" type="parTrans" cxnId="{80A35669-949A-460B-8F3A-45A2F4E3CED8}">
      <dgm:prSet/>
      <dgm:spPr/>
      <dgm:t>
        <a:bodyPr/>
        <a:lstStyle/>
        <a:p>
          <a:endParaRPr lang="de-DE"/>
        </a:p>
      </dgm:t>
    </dgm:pt>
    <dgm:pt modelId="{72D0259F-CD87-4B03-825C-7BB46E5A0CCD}" type="sibTrans" cxnId="{80A35669-949A-460B-8F3A-45A2F4E3CED8}">
      <dgm:prSet/>
      <dgm:spPr/>
      <dgm:t>
        <a:bodyPr/>
        <a:lstStyle/>
        <a:p>
          <a:endParaRPr lang="de-DE"/>
        </a:p>
      </dgm:t>
    </dgm:pt>
    <dgm:pt modelId="{BDAB6BB6-3672-451E-BEF1-A8B7423036C2}">
      <dgm:prSet phldrT="[Text]"/>
      <dgm:spPr/>
      <dgm:t>
        <a:bodyPr/>
        <a:lstStyle/>
        <a:p>
          <a:r>
            <a:rPr lang="de-DE" dirty="0"/>
            <a:t>Full Data Daily Version 2022</a:t>
          </a:r>
        </a:p>
      </dgm:t>
    </dgm:pt>
    <dgm:pt modelId="{1D05D086-C749-4E2B-9747-62892CD2DBCC}" type="parTrans" cxnId="{CFF23486-2849-436C-A30A-760879FAFAE5}">
      <dgm:prSet/>
      <dgm:spPr/>
      <dgm:t>
        <a:bodyPr/>
        <a:lstStyle/>
        <a:p>
          <a:endParaRPr lang="de-DE"/>
        </a:p>
      </dgm:t>
    </dgm:pt>
    <dgm:pt modelId="{BF7E2C04-D3D6-4751-9918-577DBCD9A2C2}" type="sibTrans" cxnId="{CFF23486-2849-436C-A30A-760879FAFAE5}">
      <dgm:prSet/>
      <dgm:spPr/>
      <dgm:t>
        <a:bodyPr/>
        <a:lstStyle/>
        <a:p>
          <a:endParaRPr lang="de-DE"/>
        </a:p>
      </dgm:t>
    </dgm:pt>
    <dgm:pt modelId="{2715C06F-6DC5-4394-B622-59D4E52ACFBA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>
              <a:solidFill>
                <a:srgbClr val="2D4B9B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1.0°</a:t>
          </a:r>
        </a:p>
      </dgm:t>
    </dgm:pt>
    <dgm:pt modelId="{C39E862D-40E6-4A6D-ADB3-C1542B6D7D17}" type="parTrans" cxnId="{4B5924D2-E927-4CC4-8AD6-63FA2B89461E}">
      <dgm:prSet/>
      <dgm:spPr/>
      <dgm:t>
        <a:bodyPr/>
        <a:lstStyle/>
        <a:p>
          <a:endParaRPr lang="de-DE"/>
        </a:p>
      </dgm:t>
    </dgm:pt>
    <dgm:pt modelId="{B567037D-96CC-43A0-BB70-F83B72CE7B29}" type="sibTrans" cxnId="{4B5924D2-E927-4CC4-8AD6-63FA2B89461E}">
      <dgm:prSet/>
      <dgm:spPr/>
      <dgm:t>
        <a:bodyPr/>
        <a:lstStyle/>
        <a:p>
          <a:endParaRPr lang="de-DE"/>
        </a:p>
      </dgm:t>
    </dgm:pt>
    <dgm:pt modelId="{3D78C6D4-6727-441D-9466-973FB89D598F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>
              <a:solidFill>
                <a:srgbClr val="2D4B9B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1982 – 2020</a:t>
          </a:r>
        </a:p>
      </dgm:t>
    </dgm:pt>
    <dgm:pt modelId="{4DD78557-C1AF-42BE-B50A-89B1D11AF92C}" type="parTrans" cxnId="{0B326913-15AA-47F7-812B-EB183F8ABFBE}">
      <dgm:prSet/>
      <dgm:spPr/>
      <dgm:t>
        <a:bodyPr/>
        <a:lstStyle/>
        <a:p>
          <a:endParaRPr lang="de-DE"/>
        </a:p>
      </dgm:t>
    </dgm:pt>
    <dgm:pt modelId="{5BC985E0-0B0C-4E21-BBF6-87BBFA4B3984}" type="sibTrans" cxnId="{0B326913-15AA-47F7-812B-EB183F8ABFBE}">
      <dgm:prSet/>
      <dgm:spPr/>
      <dgm:t>
        <a:bodyPr/>
        <a:lstStyle/>
        <a:p>
          <a:endParaRPr lang="de-DE"/>
        </a:p>
      </dgm:t>
    </dgm:pt>
    <dgm:pt modelId="{B68C4FCC-444B-4AC1-BC0E-46AEF6AB9DA0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0" i="0" kern="1200" dirty="0"/>
            <a:t>Analysis of extremes</a:t>
          </a:r>
          <a:endParaRPr lang="de-DE" sz="900" b="0" i="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A74EC451-A67E-4A77-8DEF-FDBE1EDB552E}" type="parTrans" cxnId="{FF28CC1F-CAC9-414F-89F4-63F1693E2459}">
      <dgm:prSet/>
      <dgm:spPr/>
      <dgm:t>
        <a:bodyPr/>
        <a:lstStyle/>
        <a:p>
          <a:endParaRPr lang="de-DE"/>
        </a:p>
      </dgm:t>
    </dgm:pt>
    <dgm:pt modelId="{772691E6-467E-4A2A-A8D4-DF9DCC8A9ECD}" type="sibTrans" cxnId="{FF28CC1F-CAC9-414F-89F4-63F1693E2459}">
      <dgm:prSet/>
      <dgm:spPr/>
      <dgm:t>
        <a:bodyPr/>
        <a:lstStyle/>
        <a:p>
          <a:endParaRPr lang="de-DE"/>
        </a:p>
      </dgm:t>
    </dgm:pt>
    <dgm:pt modelId="{B259F96A-0D84-4788-A6E0-5498AACC0866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0" i="0" kern="1200" dirty="0"/>
            <a:t>Analysis of extremes</a:t>
          </a:r>
          <a:endParaRPr lang="de-DE" sz="900" b="0" i="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CA7E0C0-5D10-42DC-884E-66C4E7F8A399}" type="parTrans" cxnId="{04EDAB01-3379-47F8-90AC-68926FBBB8E8}">
      <dgm:prSet/>
      <dgm:spPr/>
      <dgm:t>
        <a:bodyPr/>
        <a:lstStyle/>
        <a:p>
          <a:endParaRPr lang="de-DE"/>
        </a:p>
      </dgm:t>
    </dgm:pt>
    <dgm:pt modelId="{0C4E6BCD-3FAC-4F66-B1AC-6F14B7D74777}" type="sibTrans" cxnId="{04EDAB01-3379-47F8-90AC-68926FBBB8E8}">
      <dgm:prSet/>
      <dgm:spPr/>
      <dgm:t>
        <a:bodyPr/>
        <a:lstStyle/>
        <a:p>
          <a:endParaRPr lang="de-DE"/>
        </a:p>
      </dgm:t>
    </dgm:pt>
    <dgm:pt modelId="{591DCA3E-7305-402A-8E74-BC426A5C57CB}" type="pres">
      <dgm:prSet presAssocID="{D130474C-6B59-451B-85DB-3C4E49D77A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DD2D29-552D-48A6-8FB2-666B7A27E9AA}" type="pres">
      <dgm:prSet presAssocID="{D948AA08-F121-4F0D-BFE2-494B608322F2}" presName="root" presStyleCnt="0"/>
      <dgm:spPr/>
    </dgm:pt>
    <dgm:pt modelId="{DF271125-E764-49F6-8FEB-9C04279A4CAA}" type="pres">
      <dgm:prSet presAssocID="{D948AA08-F121-4F0D-BFE2-494B608322F2}" presName="rootComposite" presStyleCnt="0"/>
      <dgm:spPr/>
    </dgm:pt>
    <dgm:pt modelId="{747F0703-246F-4B77-AD18-22684A963DD2}" type="pres">
      <dgm:prSet presAssocID="{D948AA08-F121-4F0D-BFE2-494B608322F2}" presName="rootText" presStyleLbl="node1" presStyleIdx="0" presStyleCnt="2"/>
      <dgm:spPr/>
    </dgm:pt>
    <dgm:pt modelId="{BF1F5B9F-87F7-4C41-8043-0B2C09B16823}" type="pres">
      <dgm:prSet presAssocID="{D948AA08-F121-4F0D-BFE2-494B608322F2}" presName="rootConnector" presStyleLbl="node1" presStyleIdx="0" presStyleCnt="2"/>
      <dgm:spPr/>
    </dgm:pt>
    <dgm:pt modelId="{DDE42A44-3E32-45C1-87E9-453B83DB9768}" type="pres">
      <dgm:prSet presAssocID="{D948AA08-F121-4F0D-BFE2-494B608322F2}" presName="childShape" presStyleCnt="0"/>
      <dgm:spPr/>
    </dgm:pt>
    <dgm:pt modelId="{0AD130CE-16B4-42BB-9255-603700A59BF4}" type="pres">
      <dgm:prSet presAssocID="{43CFF98E-804B-47B1-B9CF-9C67E886511C}" presName="Name13" presStyleLbl="parChTrans1D2" presStyleIdx="0" presStyleCnt="6"/>
      <dgm:spPr/>
    </dgm:pt>
    <dgm:pt modelId="{3E0C124B-1A90-4708-95BE-7D27EB8F2CCB}" type="pres">
      <dgm:prSet presAssocID="{E428915C-0C4F-4963-8A1F-FBAD5E89DC9C}" presName="childText" presStyleLbl="bgAcc1" presStyleIdx="0" presStyleCnt="6">
        <dgm:presLayoutVars>
          <dgm:bulletEnabled val="1"/>
        </dgm:presLayoutVars>
      </dgm:prSet>
      <dgm:spPr/>
    </dgm:pt>
    <dgm:pt modelId="{E21E1229-66CD-407A-BA0F-F02C077A2085}" type="pres">
      <dgm:prSet presAssocID="{34E5F999-8798-46F9-BD2B-D8DAE90B1C3E}" presName="Name13" presStyleLbl="parChTrans1D2" presStyleIdx="1" presStyleCnt="6"/>
      <dgm:spPr/>
    </dgm:pt>
    <dgm:pt modelId="{B6091D5D-B7ED-4B81-BC73-90FF588AB6BA}" type="pres">
      <dgm:prSet presAssocID="{B2BA4FED-5F7A-4FE6-ACFA-8E85EFA266A1}" presName="childText" presStyleLbl="bgAcc1" presStyleIdx="1" presStyleCnt="6">
        <dgm:presLayoutVars>
          <dgm:bulletEnabled val="1"/>
        </dgm:presLayoutVars>
      </dgm:prSet>
      <dgm:spPr/>
    </dgm:pt>
    <dgm:pt modelId="{6435196F-CA1F-471D-969B-A092B6D14811}" type="pres">
      <dgm:prSet presAssocID="{A74EC451-A67E-4A77-8DEF-FDBE1EDB552E}" presName="Name13" presStyleLbl="parChTrans1D2" presStyleIdx="2" presStyleCnt="6"/>
      <dgm:spPr/>
    </dgm:pt>
    <dgm:pt modelId="{E548EB97-E2EA-4032-9D44-9F4565E1ADBE}" type="pres">
      <dgm:prSet presAssocID="{B68C4FCC-444B-4AC1-BC0E-46AEF6AB9DA0}" presName="childText" presStyleLbl="bgAcc1" presStyleIdx="2" presStyleCnt="6">
        <dgm:presLayoutVars>
          <dgm:bulletEnabled val="1"/>
        </dgm:presLayoutVars>
      </dgm:prSet>
      <dgm:spPr/>
    </dgm:pt>
    <dgm:pt modelId="{079A14C5-89D2-4DE8-A83B-1D08B01EE0EB}" type="pres">
      <dgm:prSet presAssocID="{BDAB6BB6-3672-451E-BEF1-A8B7423036C2}" presName="root" presStyleCnt="0"/>
      <dgm:spPr/>
    </dgm:pt>
    <dgm:pt modelId="{0FE62C88-7A4C-4A41-B3AC-7F2065930336}" type="pres">
      <dgm:prSet presAssocID="{BDAB6BB6-3672-451E-BEF1-A8B7423036C2}" presName="rootComposite" presStyleCnt="0"/>
      <dgm:spPr/>
    </dgm:pt>
    <dgm:pt modelId="{4F26B9A6-AD55-4FF5-9975-0266DC3841CC}" type="pres">
      <dgm:prSet presAssocID="{BDAB6BB6-3672-451E-BEF1-A8B7423036C2}" presName="rootText" presStyleLbl="node1" presStyleIdx="1" presStyleCnt="2"/>
      <dgm:spPr/>
    </dgm:pt>
    <dgm:pt modelId="{2082226F-83C9-48BD-99D3-3F3B07869B04}" type="pres">
      <dgm:prSet presAssocID="{BDAB6BB6-3672-451E-BEF1-A8B7423036C2}" presName="rootConnector" presStyleLbl="node1" presStyleIdx="1" presStyleCnt="2"/>
      <dgm:spPr/>
    </dgm:pt>
    <dgm:pt modelId="{7C406315-28C2-4202-94AA-5A7125FE8E66}" type="pres">
      <dgm:prSet presAssocID="{BDAB6BB6-3672-451E-BEF1-A8B7423036C2}" presName="childShape" presStyleCnt="0"/>
      <dgm:spPr/>
    </dgm:pt>
    <dgm:pt modelId="{1C7BF77C-C516-462C-B27C-FA6968BAC2DC}" type="pres">
      <dgm:prSet presAssocID="{C39E862D-40E6-4A6D-ADB3-C1542B6D7D17}" presName="Name13" presStyleLbl="parChTrans1D2" presStyleIdx="3" presStyleCnt="6"/>
      <dgm:spPr/>
    </dgm:pt>
    <dgm:pt modelId="{55DBBB41-F506-4DC2-8DA0-3A007198F6E2}" type="pres">
      <dgm:prSet presAssocID="{2715C06F-6DC5-4394-B622-59D4E52ACFBA}" presName="childText" presStyleLbl="bgAcc1" presStyleIdx="3" presStyleCnt="6">
        <dgm:presLayoutVars>
          <dgm:bulletEnabled val="1"/>
        </dgm:presLayoutVars>
      </dgm:prSet>
      <dgm:spPr/>
    </dgm:pt>
    <dgm:pt modelId="{9C5C2ED4-FC6D-486B-AAA9-ADF153F8C25F}" type="pres">
      <dgm:prSet presAssocID="{4DD78557-C1AF-42BE-B50A-89B1D11AF92C}" presName="Name13" presStyleLbl="parChTrans1D2" presStyleIdx="4" presStyleCnt="6"/>
      <dgm:spPr/>
    </dgm:pt>
    <dgm:pt modelId="{64CF6777-5CE6-4A57-9657-FB9079606718}" type="pres">
      <dgm:prSet presAssocID="{3D78C6D4-6727-441D-9466-973FB89D598F}" presName="childText" presStyleLbl="bgAcc1" presStyleIdx="4" presStyleCnt="6">
        <dgm:presLayoutVars>
          <dgm:bulletEnabled val="1"/>
        </dgm:presLayoutVars>
      </dgm:prSet>
      <dgm:spPr/>
    </dgm:pt>
    <dgm:pt modelId="{455BC302-9A51-4372-A445-63DDA4ED82B3}" type="pres">
      <dgm:prSet presAssocID="{0CA7E0C0-5D10-42DC-884E-66C4E7F8A399}" presName="Name13" presStyleLbl="parChTrans1D2" presStyleIdx="5" presStyleCnt="6"/>
      <dgm:spPr/>
    </dgm:pt>
    <dgm:pt modelId="{FB715397-899B-41CD-8A25-F72ECF379D76}" type="pres">
      <dgm:prSet presAssocID="{B259F96A-0D84-4788-A6E0-5498AACC0866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04EDAB01-3379-47F8-90AC-68926FBBB8E8}" srcId="{BDAB6BB6-3672-451E-BEF1-A8B7423036C2}" destId="{B259F96A-0D84-4788-A6E0-5498AACC0866}" srcOrd="2" destOrd="0" parTransId="{0CA7E0C0-5D10-42DC-884E-66C4E7F8A399}" sibTransId="{0C4E6BCD-3FAC-4F66-B1AC-6F14B7D74777}"/>
    <dgm:cxn modelId="{0B326913-15AA-47F7-812B-EB183F8ABFBE}" srcId="{BDAB6BB6-3672-451E-BEF1-A8B7423036C2}" destId="{3D78C6D4-6727-441D-9466-973FB89D598F}" srcOrd="1" destOrd="0" parTransId="{4DD78557-C1AF-42BE-B50A-89B1D11AF92C}" sibTransId="{5BC985E0-0B0C-4E21-BBF6-87BBFA4B3984}"/>
    <dgm:cxn modelId="{FF28CC1F-CAC9-414F-89F4-63F1693E2459}" srcId="{D948AA08-F121-4F0D-BFE2-494B608322F2}" destId="{B68C4FCC-444B-4AC1-BC0E-46AEF6AB9DA0}" srcOrd="2" destOrd="0" parTransId="{A74EC451-A67E-4A77-8DEF-FDBE1EDB552E}" sibTransId="{772691E6-467E-4A2A-A8D4-DF9DCC8A9ECD}"/>
    <dgm:cxn modelId="{C2270F25-9D05-469B-B48A-7624836B94D1}" type="presOf" srcId="{4DD78557-C1AF-42BE-B50A-89B1D11AF92C}" destId="{9C5C2ED4-FC6D-486B-AAA9-ADF153F8C25F}" srcOrd="0" destOrd="0" presId="urn:microsoft.com/office/officeart/2005/8/layout/hierarchy3"/>
    <dgm:cxn modelId="{D80CDE28-A6E1-4773-9508-79FD929A5A9E}" type="presOf" srcId="{0CA7E0C0-5D10-42DC-884E-66C4E7F8A399}" destId="{455BC302-9A51-4372-A445-63DDA4ED82B3}" srcOrd="0" destOrd="0" presId="urn:microsoft.com/office/officeart/2005/8/layout/hierarchy3"/>
    <dgm:cxn modelId="{2A0C2731-4ACC-45B9-ACFE-8A82A291CB92}" type="presOf" srcId="{34E5F999-8798-46F9-BD2B-D8DAE90B1C3E}" destId="{E21E1229-66CD-407A-BA0F-F02C077A2085}" srcOrd="0" destOrd="0" presId="urn:microsoft.com/office/officeart/2005/8/layout/hierarchy3"/>
    <dgm:cxn modelId="{5C96DF3D-1FD7-4C0B-8F4C-96F2F89F063E}" type="presOf" srcId="{D948AA08-F121-4F0D-BFE2-494B608322F2}" destId="{BF1F5B9F-87F7-4C41-8043-0B2C09B16823}" srcOrd="1" destOrd="0" presId="urn:microsoft.com/office/officeart/2005/8/layout/hierarchy3"/>
    <dgm:cxn modelId="{149DF740-1478-4F5E-B861-9D2A9455E9EC}" type="presOf" srcId="{A74EC451-A67E-4A77-8DEF-FDBE1EDB552E}" destId="{6435196F-CA1F-471D-969B-A092B6D14811}" srcOrd="0" destOrd="0" presId="urn:microsoft.com/office/officeart/2005/8/layout/hierarchy3"/>
    <dgm:cxn modelId="{389A3449-FB8D-4158-BEE3-0B0384FC9BE5}" type="presOf" srcId="{E428915C-0C4F-4963-8A1F-FBAD5E89DC9C}" destId="{3E0C124B-1A90-4708-95BE-7D27EB8F2CCB}" srcOrd="0" destOrd="0" presId="urn:microsoft.com/office/officeart/2005/8/layout/hierarchy3"/>
    <dgm:cxn modelId="{80A35669-949A-460B-8F3A-45A2F4E3CED8}" srcId="{D948AA08-F121-4F0D-BFE2-494B608322F2}" destId="{B2BA4FED-5F7A-4FE6-ACFA-8E85EFA266A1}" srcOrd="1" destOrd="0" parTransId="{34E5F999-8798-46F9-BD2B-D8DAE90B1C3E}" sibTransId="{72D0259F-CD87-4B03-825C-7BB46E5A0CCD}"/>
    <dgm:cxn modelId="{CF203285-6291-403D-97AD-7B61850D65C5}" type="presOf" srcId="{D948AA08-F121-4F0D-BFE2-494B608322F2}" destId="{747F0703-246F-4B77-AD18-22684A963DD2}" srcOrd="0" destOrd="0" presId="urn:microsoft.com/office/officeart/2005/8/layout/hierarchy3"/>
    <dgm:cxn modelId="{CFF23486-2849-436C-A30A-760879FAFAE5}" srcId="{D130474C-6B59-451B-85DB-3C4E49D77A5E}" destId="{BDAB6BB6-3672-451E-BEF1-A8B7423036C2}" srcOrd="1" destOrd="0" parTransId="{1D05D086-C749-4E2B-9747-62892CD2DBCC}" sibTransId="{BF7E2C04-D3D6-4751-9918-577DBCD9A2C2}"/>
    <dgm:cxn modelId="{210BFF9C-EDB7-40AF-8B38-48552D5CF5C3}" type="presOf" srcId="{B259F96A-0D84-4788-A6E0-5498AACC0866}" destId="{FB715397-899B-41CD-8A25-F72ECF379D76}" srcOrd="0" destOrd="0" presId="urn:microsoft.com/office/officeart/2005/8/layout/hierarchy3"/>
    <dgm:cxn modelId="{AB9AD1A6-259E-4E23-8446-38BE6316C2A8}" type="presOf" srcId="{B68C4FCC-444B-4AC1-BC0E-46AEF6AB9DA0}" destId="{E548EB97-E2EA-4032-9D44-9F4565E1ADBE}" srcOrd="0" destOrd="0" presId="urn:microsoft.com/office/officeart/2005/8/layout/hierarchy3"/>
    <dgm:cxn modelId="{D01427AD-1CB3-4461-A39D-845F2F1E17A5}" type="presOf" srcId="{43CFF98E-804B-47B1-B9CF-9C67E886511C}" destId="{0AD130CE-16B4-42BB-9255-603700A59BF4}" srcOrd="0" destOrd="0" presId="urn:microsoft.com/office/officeart/2005/8/layout/hierarchy3"/>
    <dgm:cxn modelId="{38CF52C5-C70E-4C4F-808E-D453DBA00F1A}" type="presOf" srcId="{2715C06F-6DC5-4394-B622-59D4E52ACFBA}" destId="{55DBBB41-F506-4DC2-8DA0-3A007198F6E2}" srcOrd="0" destOrd="0" presId="urn:microsoft.com/office/officeart/2005/8/layout/hierarchy3"/>
    <dgm:cxn modelId="{A92BD1CC-A7AE-48A7-9995-A74BCAF02DF2}" srcId="{D948AA08-F121-4F0D-BFE2-494B608322F2}" destId="{E428915C-0C4F-4963-8A1F-FBAD5E89DC9C}" srcOrd="0" destOrd="0" parTransId="{43CFF98E-804B-47B1-B9CF-9C67E886511C}" sibTransId="{96D763A9-33B3-41DF-BFDA-D63894CD2FF0}"/>
    <dgm:cxn modelId="{4B5924D2-E927-4CC4-8AD6-63FA2B89461E}" srcId="{BDAB6BB6-3672-451E-BEF1-A8B7423036C2}" destId="{2715C06F-6DC5-4394-B622-59D4E52ACFBA}" srcOrd="0" destOrd="0" parTransId="{C39E862D-40E6-4A6D-ADB3-C1542B6D7D17}" sibTransId="{B567037D-96CC-43A0-BB70-F83B72CE7B29}"/>
    <dgm:cxn modelId="{A1C813D9-BBC5-4071-AE4D-BFD5033B5A77}" type="presOf" srcId="{C39E862D-40E6-4A6D-ADB3-C1542B6D7D17}" destId="{1C7BF77C-C516-462C-B27C-FA6968BAC2DC}" srcOrd="0" destOrd="0" presId="urn:microsoft.com/office/officeart/2005/8/layout/hierarchy3"/>
    <dgm:cxn modelId="{BBA923E0-4011-4FEB-A5CA-5FC460502F7E}" type="presOf" srcId="{BDAB6BB6-3672-451E-BEF1-A8B7423036C2}" destId="{4F26B9A6-AD55-4FF5-9975-0266DC3841CC}" srcOrd="0" destOrd="0" presId="urn:microsoft.com/office/officeart/2005/8/layout/hierarchy3"/>
    <dgm:cxn modelId="{7E767AE7-222C-4146-A01E-4B2FAB28CDEB}" type="presOf" srcId="{BDAB6BB6-3672-451E-BEF1-A8B7423036C2}" destId="{2082226F-83C9-48BD-99D3-3F3B07869B04}" srcOrd="1" destOrd="0" presId="urn:microsoft.com/office/officeart/2005/8/layout/hierarchy3"/>
    <dgm:cxn modelId="{C345D8F0-483D-4ABE-A175-8C50BA404325}" type="presOf" srcId="{D130474C-6B59-451B-85DB-3C4E49D77A5E}" destId="{591DCA3E-7305-402A-8E74-BC426A5C57CB}" srcOrd="0" destOrd="0" presId="urn:microsoft.com/office/officeart/2005/8/layout/hierarchy3"/>
    <dgm:cxn modelId="{E412F6F3-17DB-48F9-83EF-9C12DDFA5E21}" srcId="{D130474C-6B59-451B-85DB-3C4E49D77A5E}" destId="{D948AA08-F121-4F0D-BFE2-494B608322F2}" srcOrd="0" destOrd="0" parTransId="{EC476E87-2F1C-4109-B455-94F16DB67514}" sibTransId="{F26E487A-2091-45DC-BF59-8A87C5335457}"/>
    <dgm:cxn modelId="{BC9679FC-263A-45B3-8C36-EBBB9D912E4C}" type="presOf" srcId="{B2BA4FED-5F7A-4FE6-ACFA-8E85EFA266A1}" destId="{B6091D5D-B7ED-4B81-BC73-90FF588AB6BA}" srcOrd="0" destOrd="0" presId="urn:microsoft.com/office/officeart/2005/8/layout/hierarchy3"/>
    <dgm:cxn modelId="{972ED5FD-4103-4D73-A07C-2C021225FE16}" type="presOf" srcId="{3D78C6D4-6727-441D-9466-973FB89D598F}" destId="{64CF6777-5CE6-4A57-9657-FB9079606718}" srcOrd="0" destOrd="0" presId="urn:microsoft.com/office/officeart/2005/8/layout/hierarchy3"/>
    <dgm:cxn modelId="{1C1E207D-725F-4E94-B751-D87B04F2C3F8}" type="presParOf" srcId="{591DCA3E-7305-402A-8E74-BC426A5C57CB}" destId="{12DD2D29-552D-48A6-8FB2-666B7A27E9AA}" srcOrd="0" destOrd="0" presId="urn:microsoft.com/office/officeart/2005/8/layout/hierarchy3"/>
    <dgm:cxn modelId="{68143911-FB4E-4396-AE48-DD0AB04036B5}" type="presParOf" srcId="{12DD2D29-552D-48A6-8FB2-666B7A27E9AA}" destId="{DF271125-E764-49F6-8FEB-9C04279A4CAA}" srcOrd="0" destOrd="0" presId="urn:microsoft.com/office/officeart/2005/8/layout/hierarchy3"/>
    <dgm:cxn modelId="{B3FEBD9D-637B-4304-BA3A-BA4FC144EE06}" type="presParOf" srcId="{DF271125-E764-49F6-8FEB-9C04279A4CAA}" destId="{747F0703-246F-4B77-AD18-22684A963DD2}" srcOrd="0" destOrd="0" presId="urn:microsoft.com/office/officeart/2005/8/layout/hierarchy3"/>
    <dgm:cxn modelId="{3DD38FED-6A7B-4048-A5F3-C2D8DD8FA4A5}" type="presParOf" srcId="{DF271125-E764-49F6-8FEB-9C04279A4CAA}" destId="{BF1F5B9F-87F7-4C41-8043-0B2C09B16823}" srcOrd="1" destOrd="0" presId="urn:microsoft.com/office/officeart/2005/8/layout/hierarchy3"/>
    <dgm:cxn modelId="{3ABC2BC7-8B7D-4C24-9E21-9F01B0D27826}" type="presParOf" srcId="{12DD2D29-552D-48A6-8FB2-666B7A27E9AA}" destId="{DDE42A44-3E32-45C1-87E9-453B83DB9768}" srcOrd="1" destOrd="0" presId="urn:microsoft.com/office/officeart/2005/8/layout/hierarchy3"/>
    <dgm:cxn modelId="{944D4E04-3798-4FF5-B65D-CF8064F7B887}" type="presParOf" srcId="{DDE42A44-3E32-45C1-87E9-453B83DB9768}" destId="{0AD130CE-16B4-42BB-9255-603700A59BF4}" srcOrd="0" destOrd="0" presId="urn:microsoft.com/office/officeart/2005/8/layout/hierarchy3"/>
    <dgm:cxn modelId="{310C4261-CE80-42FE-95AE-170A6C293B31}" type="presParOf" srcId="{DDE42A44-3E32-45C1-87E9-453B83DB9768}" destId="{3E0C124B-1A90-4708-95BE-7D27EB8F2CCB}" srcOrd="1" destOrd="0" presId="urn:microsoft.com/office/officeart/2005/8/layout/hierarchy3"/>
    <dgm:cxn modelId="{A55F039A-7E01-4380-ABF9-488AC65A9CA5}" type="presParOf" srcId="{DDE42A44-3E32-45C1-87E9-453B83DB9768}" destId="{E21E1229-66CD-407A-BA0F-F02C077A2085}" srcOrd="2" destOrd="0" presId="urn:microsoft.com/office/officeart/2005/8/layout/hierarchy3"/>
    <dgm:cxn modelId="{8EDD6468-9E98-4DF6-A9C1-1CE1C18D1942}" type="presParOf" srcId="{DDE42A44-3E32-45C1-87E9-453B83DB9768}" destId="{B6091D5D-B7ED-4B81-BC73-90FF588AB6BA}" srcOrd="3" destOrd="0" presId="urn:microsoft.com/office/officeart/2005/8/layout/hierarchy3"/>
    <dgm:cxn modelId="{558D64BC-75CF-40AB-A622-61B776A35D93}" type="presParOf" srcId="{DDE42A44-3E32-45C1-87E9-453B83DB9768}" destId="{6435196F-CA1F-471D-969B-A092B6D14811}" srcOrd="4" destOrd="0" presId="urn:microsoft.com/office/officeart/2005/8/layout/hierarchy3"/>
    <dgm:cxn modelId="{92EC1CE0-0750-49D0-A1D6-4BC711E29CDD}" type="presParOf" srcId="{DDE42A44-3E32-45C1-87E9-453B83DB9768}" destId="{E548EB97-E2EA-4032-9D44-9F4565E1ADBE}" srcOrd="5" destOrd="0" presId="urn:microsoft.com/office/officeart/2005/8/layout/hierarchy3"/>
    <dgm:cxn modelId="{EB131187-1D89-4136-856E-E0EC1378C8FC}" type="presParOf" srcId="{591DCA3E-7305-402A-8E74-BC426A5C57CB}" destId="{079A14C5-89D2-4DE8-A83B-1D08B01EE0EB}" srcOrd="1" destOrd="0" presId="urn:microsoft.com/office/officeart/2005/8/layout/hierarchy3"/>
    <dgm:cxn modelId="{018C7A69-C991-44D7-B313-200C50997957}" type="presParOf" srcId="{079A14C5-89D2-4DE8-A83B-1D08B01EE0EB}" destId="{0FE62C88-7A4C-4A41-B3AC-7F2065930336}" srcOrd="0" destOrd="0" presId="urn:microsoft.com/office/officeart/2005/8/layout/hierarchy3"/>
    <dgm:cxn modelId="{8C9F669B-114C-4120-8912-15C0AAA30D2E}" type="presParOf" srcId="{0FE62C88-7A4C-4A41-B3AC-7F2065930336}" destId="{4F26B9A6-AD55-4FF5-9975-0266DC3841CC}" srcOrd="0" destOrd="0" presId="urn:microsoft.com/office/officeart/2005/8/layout/hierarchy3"/>
    <dgm:cxn modelId="{3F35163E-29F1-4766-A42F-A100357A73CC}" type="presParOf" srcId="{0FE62C88-7A4C-4A41-B3AC-7F2065930336}" destId="{2082226F-83C9-48BD-99D3-3F3B07869B04}" srcOrd="1" destOrd="0" presId="urn:microsoft.com/office/officeart/2005/8/layout/hierarchy3"/>
    <dgm:cxn modelId="{73803004-910D-4783-9B75-125FD1930465}" type="presParOf" srcId="{079A14C5-89D2-4DE8-A83B-1D08B01EE0EB}" destId="{7C406315-28C2-4202-94AA-5A7125FE8E66}" srcOrd="1" destOrd="0" presId="urn:microsoft.com/office/officeart/2005/8/layout/hierarchy3"/>
    <dgm:cxn modelId="{EDAA47D0-8041-425B-8A12-395BFC5AAF47}" type="presParOf" srcId="{7C406315-28C2-4202-94AA-5A7125FE8E66}" destId="{1C7BF77C-C516-462C-B27C-FA6968BAC2DC}" srcOrd="0" destOrd="0" presId="urn:microsoft.com/office/officeart/2005/8/layout/hierarchy3"/>
    <dgm:cxn modelId="{AEEED08B-9910-4CA7-A833-DD5A9E0E7DF3}" type="presParOf" srcId="{7C406315-28C2-4202-94AA-5A7125FE8E66}" destId="{55DBBB41-F506-4DC2-8DA0-3A007198F6E2}" srcOrd="1" destOrd="0" presId="urn:microsoft.com/office/officeart/2005/8/layout/hierarchy3"/>
    <dgm:cxn modelId="{C141B600-E87E-4B19-944B-B3C940C4EBEE}" type="presParOf" srcId="{7C406315-28C2-4202-94AA-5A7125FE8E66}" destId="{9C5C2ED4-FC6D-486B-AAA9-ADF153F8C25F}" srcOrd="2" destOrd="0" presId="urn:microsoft.com/office/officeart/2005/8/layout/hierarchy3"/>
    <dgm:cxn modelId="{B4674417-1E4E-49D7-896C-99B71F0E7E91}" type="presParOf" srcId="{7C406315-28C2-4202-94AA-5A7125FE8E66}" destId="{64CF6777-5CE6-4A57-9657-FB9079606718}" srcOrd="3" destOrd="0" presId="urn:microsoft.com/office/officeart/2005/8/layout/hierarchy3"/>
    <dgm:cxn modelId="{7B9C3E1A-71F5-4F99-ACA4-13D516F64C54}" type="presParOf" srcId="{7C406315-28C2-4202-94AA-5A7125FE8E66}" destId="{455BC302-9A51-4372-A445-63DDA4ED82B3}" srcOrd="4" destOrd="0" presId="urn:microsoft.com/office/officeart/2005/8/layout/hierarchy3"/>
    <dgm:cxn modelId="{6121D1B7-1130-4A44-BD77-1857C3E2EED4}" type="presParOf" srcId="{7C406315-28C2-4202-94AA-5A7125FE8E66}" destId="{FB715397-899B-41CD-8A25-F72ECF379D7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30474C-6B59-451B-85DB-3C4E49D77A5E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948AA08-F121-4F0D-BFE2-494B608322F2}">
      <dgm:prSet phldrT="[Text]"/>
      <dgm:spPr/>
      <dgm:t>
        <a:bodyPr/>
        <a:lstStyle/>
        <a:p>
          <a:r>
            <a:rPr lang="de-DE" dirty="0"/>
            <a:t>HOMPRA Europe V. 2</a:t>
          </a:r>
        </a:p>
      </dgm:t>
    </dgm:pt>
    <dgm:pt modelId="{EC476E87-2F1C-4109-B455-94F16DB67514}" type="parTrans" cxnId="{E412F6F3-17DB-48F9-83EF-9C12DDFA5E21}">
      <dgm:prSet/>
      <dgm:spPr/>
      <dgm:t>
        <a:bodyPr/>
        <a:lstStyle/>
        <a:p>
          <a:endParaRPr lang="de-DE"/>
        </a:p>
      </dgm:t>
    </dgm:pt>
    <dgm:pt modelId="{F26E487A-2091-45DC-BF59-8A87C5335457}" type="sibTrans" cxnId="{E412F6F3-17DB-48F9-83EF-9C12DDFA5E21}">
      <dgm:prSet/>
      <dgm:spPr/>
      <dgm:t>
        <a:bodyPr/>
        <a:lstStyle/>
        <a:p>
          <a:endParaRPr lang="de-DE"/>
        </a:p>
      </dgm:t>
    </dgm:pt>
    <dgm:pt modelId="{E428915C-0C4F-4963-8A1F-FBAD5E89DC9C}">
      <dgm:prSet phldrT="[Text]" custT="1"/>
      <dgm:spPr/>
      <dgm:t>
        <a:bodyPr/>
        <a:lstStyle/>
        <a:p>
          <a:r>
            <a:rPr lang="de-DE" sz="900" kern="1200" dirty="0"/>
            <a:t>0.5°, 1.0°, 2.5°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6D763A9-33B3-41DF-BFDA-D63894CD2FF0}" type="sibTrans" cxnId="{A92BD1CC-A7AE-48A7-9995-A74BCAF02DF2}">
      <dgm:prSet/>
      <dgm:spPr/>
      <dgm:t>
        <a:bodyPr/>
        <a:lstStyle/>
        <a:p>
          <a:endParaRPr lang="de-DE"/>
        </a:p>
      </dgm:t>
    </dgm:pt>
    <dgm:pt modelId="{43CFF98E-804B-47B1-B9CF-9C67E886511C}" type="parTrans" cxnId="{A92BD1CC-A7AE-48A7-9995-A74BCAF02DF2}">
      <dgm:prSet/>
      <dgm:spPr/>
      <dgm:t>
        <a:bodyPr/>
        <a:lstStyle/>
        <a:p>
          <a:endParaRPr lang="de-DE"/>
        </a:p>
      </dgm:t>
    </dgm:pt>
    <dgm:pt modelId="{B2BA4FED-5F7A-4FE6-ACFA-8E85EFA266A1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1951 – 2015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2D0259F-CD87-4B03-825C-7BB46E5A0CCD}" type="sibTrans" cxnId="{80A35669-949A-460B-8F3A-45A2F4E3CED8}">
      <dgm:prSet/>
      <dgm:spPr/>
      <dgm:t>
        <a:bodyPr/>
        <a:lstStyle/>
        <a:p>
          <a:endParaRPr lang="de-DE"/>
        </a:p>
      </dgm:t>
    </dgm:pt>
    <dgm:pt modelId="{34E5F999-8798-46F9-BD2B-D8DAE90B1C3E}" type="parTrans" cxnId="{80A35669-949A-460B-8F3A-45A2F4E3CED8}">
      <dgm:prSet/>
      <dgm:spPr/>
      <dgm:t>
        <a:bodyPr/>
        <a:lstStyle/>
        <a:p>
          <a:endParaRPr lang="de-DE"/>
        </a:p>
      </dgm:t>
    </dgm:pt>
    <dgm:pt modelId="{B68C4FCC-444B-4AC1-BC0E-46AEF6AB9DA0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0" i="0" kern="1200" dirty="0"/>
            <a:t>Trend analysis</a:t>
          </a:r>
          <a:endParaRPr lang="de-DE" sz="900" b="0" i="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72691E6-467E-4A2A-A8D4-DF9DCC8A9ECD}" type="sibTrans" cxnId="{FF28CC1F-CAC9-414F-89F4-63F1693E2459}">
      <dgm:prSet/>
      <dgm:spPr/>
      <dgm:t>
        <a:bodyPr/>
        <a:lstStyle/>
        <a:p>
          <a:endParaRPr lang="de-DE"/>
        </a:p>
      </dgm:t>
    </dgm:pt>
    <dgm:pt modelId="{A74EC451-A67E-4A77-8DEF-FDBE1EDB552E}" type="parTrans" cxnId="{FF28CC1F-CAC9-414F-89F4-63F1693E2459}">
      <dgm:prSet/>
      <dgm:spPr/>
      <dgm:t>
        <a:bodyPr/>
        <a:lstStyle/>
        <a:p>
          <a:endParaRPr lang="de-DE"/>
        </a:p>
      </dgm:t>
    </dgm:pt>
    <dgm:pt modelId="{BDAB6BB6-3672-451E-BEF1-A8B7423036C2}">
      <dgm:prSet phldrT="[Text]"/>
      <dgm:spPr/>
      <dgm:t>
        <a:bodyPr/>
        <a:lstStyle/>
        <a:p>
          <a:r>
            <a:rPr lang="de-DE" dirty="0"/>
            <a:t>Precipitation </a:t>
          </a:r>
          <a:r>
            <a:rPr lang="de-DE" dirty="0" err="1"/>
            <a:t>Climatology</a:t>
          </a:r>
          <a:r>
            <a:rPr lang="de-DE" dirty="0"/>
            <a:t> Version 2022</a:t>
          </a:r>
        </a:p>
      </dgm:t>
    </dgm:pt>
    <dgm:pt modelId="{BF7E2C04-D3D6-4751-9918-577DBCD9A2C2}" type="sibTrans" cxnId="{CFF23486-2849-436C-A30A-760879FAFAE5}">
      <dgm:prSet/>
      <dgm:spPr/>
      <dgm:t>
        <a:bodyPr/>
        <a:lstStyle/>
        <a:p>
          <a:endParaRPr lang="de-DE"/>
        </a:p>
      </dgm:t>
    </dgm:pt>
    <dgm:pt modelId="{1D05D086-C749-4E2B-9747-62892CD2DBCC}" type="parTrans" cxnId="{CFF23486-2849-436C-A30A-760879FAFAE5}">
      <dgm:prSet/>
      <dgm:spPr/>
      <dgm:t>
        <a:bodyPr/>
        <a:lstStyle/>
        <a:p>
          <a:endParaRPr lang="de-DE"/>
        </a:p>
      </dgm:t>
    </dgm:pt>
    <dgm:pt modelId="{2715C06F-6DC5-4394-B622-59D4E52ACFBA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0.25°, 0.5°, 1.0°, 2.5°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567037D-96CC-43A0-BB70-F83B72CE7B29}" type="sibTrans" cxnId="{4B5924D2-E927-4CC4-8AD6-63FA2B89461E}">
      <dgm:prSet/>
      <dgm:spPr/>
      <dgm:t>
        <a:bodyPr/>
        <a:lstStyle/>
        <a:p>
          <a:endParaRPr lang="de-DE"/>
        </a:p>
      </dgm:t>
    </dgm:pt>
    <dgm:pt modelId="{C39E862D-40E6-4A6D-ADB3-C1542B6D7D17}" type="parTrans" cxnId="{4B5924D2-E927-4CC4-8AD6-63FA2B89461E}">
      <dgm:prSet/>
      <dgm:spPr/>
      <dgm:t>
        <a:bodyPr/>
        <a:lstStyle/>
        <a:p>
          <a:endParaRPr lang="de-DE"/>
        </a:p>
      </dgm:t>
    </dgm:pt>
    <dgm:pt modelId="{3D78C6D4-6727-441D-9466-973FB89D598F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1951 / 2000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BC985E0-0B0C-4E21-BBF6-87BBFA4B3984}" type="sibTrans" cxnId="{0B326913-15AA-47F7-812B-EB183F8ABFBE}">
      <dgm:prSet/>
      <dgm:spPr/>
      <dgm:t>
        <a:bodyPr/>
        <a:lstStyle/>
        <a:p>
          <a:endParaRPr lang="de-DE"/>
        </a:p>
      </dgm:t>
    </dgm:pt>
    <dgm:pt modelId="{4DD78557-C1AF-42BE-B50A-89B1D11AF92C}" type="parTrans" cxnId="{0B326913-15AA-47F7-812B-EB183F8ABFBE}">
      <dgm:prSet/>
      <dgm:spPr/>
      <dgm:t>
        <a:bodyPr/>
        <a:lstStyle/>
        <a:p>
          <a:endParaRPr lang="de-DE"/>
        </a:p>
      </dgm:t>
    </dgm:pt>
    <dgm:pt modelId="{B259F96A-0D84-4788-A6E0-5498AACC0866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900" b="0" i="0" kern="1200" dirty="0"/>
            <a:t>As a reference, </a:t>
          </a:r>
          <a:br>
            <a:rPr lang="en-US" sz="900" b="0" i="0" kern="1200" dirty="0"/>
          </a:br>
          <a:r>
            <a:rPr lang="en-US" sz="900" b="0" i="0" kern="1200" dirty="0"/>
            <a:t>and for utilization of the anomaly </a:t>
          </a:r>
          <a:r>
            <a:rPr lang="en-US" sz="900" b="0" i="0" kern="1200" dirty="0" err="1"/>
            <a:t>interpola-tion</a:t>
          </a:r>
          <a:r>
            <a:rPr lang="en-US" sz="900" b="0" i="0" kern="1200" dirty="0"/>
            <a:t> method</a:t>
          </a:r>
          <a:endParaRPr lang="de-DE" sz="900" b="0" i="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C4E6BCD-3FAC-4F66-B1AC-6F14B7D74777}" type="sibTrans" cxnId="{04EDAB01-3379-47F8-90AC-68926FBBB8E8}">
      <dgm:prSet/>
      <dgm:spPr/>
      <dgm:t>
        <a:bodyPr/>
        <a:lstStyle/>
        <a:p>
          <a:endParaRPr lang="de-DE"/>
        </a:p>
      </dgm:t>
    </dgm:pt>
    <dgm:pt modelId="{0CA7E0C0-5D10-42DC-884E-66C4E7F8A399}" type="parTrans" cxnId="{04EDAB01-3379-47F8-90AC-68926FBBB8E8}">
      <dgm:prSet/>
      <dgm:spPr/>
      <dgm:t>
        <a:bodyPr/>
        <a:lstStyle/>
        <a:p>
          <a:endParaRPr lang="de-DE"/>
        </a:p>
      </dgm:t>
    </dgm:pt>
    <dgm:pt modelId="{002A3655-77DF-4CDC-937A-9ECD8BBD7D97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err="1"/>
            <a:t>Drought</a:t>
          </a:r>
          <a:r>
            <a:rPr lang="de-DE" sz="900" kern="1200" dirty="0"/>
            <a:t> Index 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1BD948F-54FF-4334-8934-414D8F2A368A}" type="parTrans" cxnId="{EC695CC0-ACC1-4F83-9CA6-F68B612C4599}">
      <dgm:prSet/>
      <dgm:spPr/>
      <dgm:t>
        <a:bodyPr/>
        <a:lstStyle/>
        <a:p>
          <a:endParaRPr lang="de-DE"/>
        </a:p>
      </dgm:t>
    </dgm:pt>
    <dgm:pt modelId="{37C7FF57-EAF5-474B-92F4-8EB443AC246E}" type="sibTrans" cxnId="{EC695CC0-ACC1-4F83-9CA6-F68B612C4599}">
      <dgm:prSet/>
      <dgm:spPr/>
      <dgm:t>
        <a:bodyPr/>
        <a:lstStyle/>
        <a:p>
          <a:endParaRPr lang="de-DE"/>
        </a:p>
      </dgm:t>
    </dgm:pt>
    <dgm:pt modelId="{2E3D4FAE-EFA6-4C8A-A4A5-88F806FB39A0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/>
            <a:t>1.0°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C31303D-70A2-4F9A-9B44-5C53F6C4FE3D}" type="parTrans" cxnId="{C2A23B8A-0A01-47E6-89DD-6DE5897797EC}">
      <dgm:prSet/>
      <dgm:spPr/>
      <dgm:t>
        <a:bodyPr/>
        <a:lstStyle/>
        <a:p>
          <a:endParaRPr lang="de-DE"/>
        </a:p>
      </dgm:t>
    </dgm:pt>
    <dgm:pt modelId="{39BDA4D1-D3C0-4411-AFCD-D3ED998BC447}" type="sibTrans" cxnId="{C2A23B8A-0A01-47E6-89DD-6DE5897797EC}">
      <dgm:prSet/>
      <dgm:spPr/>
      <dgm:t>
        <a:bodyPr/>
        <a:lstStyle/>
        <a:p>
          <a:endParaRPr lang="de-DE"/>
        </a:p>
      </dgm:t>
    </dgm:pt>
    <dgm:pt modelId="{075F3624-35C7-415B-B52A-7A3F50B6068A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/>
            <a:t>1952 – </a:t>
          </a:r>
          <a:r>
            <a:rPr lang="de-DE" sz="900" kern="1200" dirty="0" err="1"/>
            <a:t>present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A0720CA6-17CD-4AA3-B367-D65FD65411C7}" type="parTrans" cxnId="{6BB1E15E-787D-4AE9-A134-FD0F450B4FED}">
      <dgm:prSet/>
      <dgm:spPr/>
      <dgm:t>
        <a:bodyPr/>
        <a:lstStyle/>
        <a:p>
          <a:endParaRPr lang="de-DE"/>
        </a:p>
      </dgm:t>
    </dgm:pt>
    <dgm:pt modelId="{9D4AA737-9E42-405C-B7BD-3D341DCCE580}" type="sibTrans" cxnId="{6BB1E15E-787D-4AE9-A134-FD0F450B4FED}">
      <dgm:prSet/>
      <dgm:spPr/>
      <dgm:t>
        <a:bodyPr/>
        <a:lstStyle/>
        <a:p>
          <a:endParaRPr lang="de-DE"/>
        </a:p>
      </dgm:t>
    </dgm:pt>
    <dgm:pt modelId="{D5C750EF-164C-4732-BCF0-0E668F2ECB49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/>
            <a:t>GPCC Visualizer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4318A33-7ECF-4162-B69A-EAF7B6E16674}" type="parTrans" cxnId="{4991075B-0A18-4D60-928C-FC48F4A6D67D}">
      <dgm:prSet/>
      <dgm:spPr/>
      <dgm:t>
        <a:bodyPr/>
        <a:lstStyle/>
        <a:p>
          <a:endParaRPr lang="de-DE"/>
        </a:p>
      </dgm:t>
    </dgm:pt>
    <dgm:pt modelId="{45444F0E-CE76-46D8-AE10-9E65CB031D5D}" type="sibTrans" cxnId="{4991075B-0A18-4D60-928C-FC48F4A6D67D}">
      <dgm:prSet/>
      <dgm:spPr/>
      <dgm:t>
        <a:bodyPr/>
        <a:lstStyle/>
        <a:p>
          <a:endParaRPr lang="de-DE"/>
        </a:p>
      </dgm:t>
    </dgm:pt>
    <dgm:pt modelId="{FD79E27A-DCD1-4EE7-8EFB-CBE6852DEB0A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kern="1200" dirty="0"/>
            <a:t>Create maps with your of the GPCC products</a:t>
          </a:r>
          <a:endParaRPr lang="de-DE" sz="900" b="0" i="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CD40A19-02CE-47DA-BB4F-2D2B1DAB2532}" type="parTrans" cxnId="{29FE6E4A-484E-44DB-B517-4DFFB8B82995}">
      <dgm:prSet/>
      <dgm:spPr/>
      <dgm:t>
        <a:bodyPr/>
        <a:lstStyle/>
        <a:p>
          <a:endParaRPr lang="de-DE"/>
        </a:p>
      </dgm:t>
    </dgm:pt>
    <dgm:pt modelId="{44592F1E-5C2B-442D-BCA7-823D602F1D11}" type="sibTrans" cxnId="{29FE6E4A-484E-44DB-B517-4DFFB8B82995}">
      <dgm:prSet/>
      <dgm:spPr/>
      <dgm:t>
        <a:bodyPr/>
        <a:lstStyle/>
        <a:p>
          <a:endParaRPr lang="de-DE"/>
        </a:p>
      </dgm:t>
    </dgm:pt>
    <dgm:pt modelId="{118E19EC-0A92-4C5F-8774-5A06FCB72E78}">
      <dgm:prSet phldrT="[Text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0" i="0" kern="1200" dirty="0" err="1"/>
            <a:t>Drought</a:t>
          </a:r>
          <a:r>
            <a:rPr lang="de-DE" sz="900" b="0" i="0" kern="1200" dirty="0"/>
            <a:t> </a:t>
          </a:r>
          <a:r>
            <a:rPr lang="de-DE" sz="900" b="0" i="0" kern="1200" dirty="0" err="1"/>
            <a:t>monitoring</a:t>
          </a:r>
          <a:endParaRPr lang="de-DE" sz="900" b="0" i="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1264FCD-A9C5-47BA-A60A-51A6C719A603}" type="parTrans" cxnId="{B268718D-FFAA-4471-BD0C-FFCA68048AA0}">
      <dgm:prSet/>
      <dgm:spPr/>
      <dgm:t>
        <a:bodyPr/>
        <a:lstStyle/>
        <a:p>
          <a:endParaRPr lang="de-DE"/>
        </a:p>
      </dgm:t>
    </dgm:pt>
    <dgm:pt modelId="{20F58705-9E0F-4853-A628-347796A4BF19}" type="sibTrans" cxnId="{B268718D-FFAA-4471-BD0C-FFCA68048AA0}">
      <dgm:prSet/>
      <dgm:spPr/>
      <dgm:t>
        <a:bodyPr/>
        <a:lstStyle/>
        <a:p>
          <a:endParaRPr lang="de-DE"/>
        </a:p>
      </dgm:t>
    </dgm:pt>
    <dgm:pt modelId="{591DCA3E-7305-402A-8E74-BC426A5C57CB}" type="pres">
      <dgm:prSet presAssocID="{D130474C-6B59-451B-85DB-3C4E49D77A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DD2D29-552D-48A6-8FB2-666B7A27E9AA}" type="pres">
      <dgm:prSet presAssocID="{D948AA08-F121-4F0D-BFE2-494B608322F2}" presName="root" presStyleCnt="0"/>
      <dgm:spPr/>
    </dgm:pt>
    <dgm:pt modelId="{DF271125-E764-49F6-8FEB-9C04279A4CAA}" type="pres">
      <dgm:prSet presAssocID="{D948AA08-F121-4F0D-BFE2-494B608322F2}" presName="rootComposite" presStyleCnt="0"/>
      <dgm:spPr/>
    </dgm:pt>
    <dgm:pt modelId="{747F0703-246F-4B77-AD18-22684A963DD2}" type="pres">
      <dgm:prSet presAssocID="{D948AA08-F121-4F0D-BFE2-494B608322F2}" presName="rootText" presStyleLbl="node1" presStyleIdx="0" presStyleCnt="4"/>
      <dgm:spPr/>
    </dgm:pt>
    <dgm:pt modelId="{BF1F5B9F-87F7-4C41-8043-0B2C09B16823}" type="pres">
      <dgm:prSet presAssocID="{D948AA08-F121-4F0D-BFE2-494B608322F2}" presName="rootConnector" presStyleLbl="node1" presStyleIdx="0" presStyleCnt="4"/>
      <dgm:spPr/>
    </dgm:pt>
    <dgm:pt modelId="{DDE42A44-3E32-45C1-87E9-453B83DB9768}" type="pres">
      <dgm:prSet presAssocID="{D948AA08-F121-4F0D-BFE2-494B608322F2}" presName="childShape" presStyleCnt="0"/>
      <dgm:spPr/>
    </dgm:pt>
    <dgm:pt modelId="{0AD130CE-16B4-42BB-9255-603700A59BF4}" type="pres">
      <dgm:prSet presAssocID="{43CFF98E-804B-47B1-B9CF-9C67E886511C}" presName="Name13" presStyleLbl="parChTrans1D2" presStyleIdx="0" presStyleCnt="10"/>
      <dgm:spPr/>
    </dgm:pt>
    <dgm:pt modelId="{3E0C124B-1A90-4708-95BE-7D27EB8F2CCB}" type="pres">
      <dgm:prSet presAssocID="{E428915C-0C4F-4963-8A1F-FBAD5E89DC9C}" presName="childText" presStyleLbl="bgAcc1" presStyleIdx="0" presStyleCnt="10" custLinFactNeighborY="-1600">
        <dgm:presLayoutVars>
          <dgm:bulletEnabled val="1"/>
        </dgm:presLayoutVars>
      </dgm:prSet>
      <dgm:spPr/>
    </dgm:pt>
    <dgm:pt modelId="{E21E1229-66CD-407A-BA0F-F02C077A2085}" type="pres">
      <dgm:prSet presAssocID="{34E5F999-8798-46F9-BD2B-D8DAE90B1C3E}" presName="Name13" presStyleLbl="parChTrans1D2" presStyleIdx="1" presStyleCnt="10"/>
      <dgm:spPr/>
    </dgm:pt>
    <dgm:pt modelId="{B6091D5D-B7ED-4B81-BC73-90FF588AB6BA}" type="pres">
      <dgm:prSet presAssocID="{B2BA4FED-5F7A-4FE6-ACFA-8E85EFA266A1}" presName="childText" presStyleLbl="bgAcc1" presStyleIdx="1" presStyleCnt="10" custLinFactNeighborY="-1600">
        <dgm:presLayoutVars>
          <dgm:bulletEnabled val="1"/>
        </dgm:presLayoutVars>
      </dgm:prSet>
      <dgm:spPr/>
    </dgm:pt>
    <dgm:pt modelId="{6435196F-CA1F-471D-969B-A092B6D14811}" type="pres">
      <dgm:prSet presAssocID="{A74EC451-A67E-4A77-8DEF-FDBE1EDB552E}" presName="Name13" presStyleLbl="parChTrans1D2" presStyleIdx="2" presStyleCnt="10"/>
      <dgm:spPr/>
    </dgm:pt>
    <dgm:pt modelId="{E548EB97-E2EA-4032-9D44-9F4565E1ADBE}" type="pres">
      <dgm:prSet presAssocID="{B68C4FCC-444B-4AC1-BC0E-46AEF6AB9DA0}" presName="childText" presStyleLbl="bgAcc1" presStyleIdx="2" presStyleCnt="10" custLinFactNeighborY="-1600">
        <dgm:presLayoutVars>
          <dgm:bulletEnabled val="1"/>
        </dgm:presLayoutVars>
      </dgm:prSet>
      <dgm:spPr/>
    </dgm:pt>
    <dgm:pt modelId="{079A14C5-89D2-4DE8-A83B-1D08B01EE0EB}" type="pres">
      <dgm:prSet presAssocID="{BDAB6BB6-3672-451E-BEF1-A8B7423036C2}" presName="root" presStyleCnt="0"/>
      <dgm:spPr/>
    </dgm:pt>
    <dgm:pt modelId="{0FE62C88-7A4C-4A41-B3AC-7F2065930336}" type="pres">
      <dgm:prSet presAssocID="{BDAB6BB6-3672-451E-BEF1-A8B7423036C2}" presName="rootComposite" presStyleCnt="0"/>
      <dgm:spPr/>
    </dgm:pt>
    <dgm:pt modelId="{4F26B9A6-AD55-4FF5-9975-0266DC3841CC}" type="pres">
      <dgm:prSet presAssocID="{BDAB6BB6-3672-451E-BEF1-A8B7423036C2}" presName="rootText" presStyleLbl="node1" presStyleIdx="1" presStyleCnt="4"/>
      <dgm:spPr/>
    </dgm:pt>
    <dgm:pt modelId="{2082226F-83C9-48BD-99D3-3F3B07869B04}" type="pres">
      <dgm:prSet presAssocID="{BDAB6BB6-3672-451E-BEF1-A8B7423036C2}" presName="rootConnector" presStyleLbl="node1" presStyleIdx="1" presStyleCnt="4"/>
      <dgm:spPr/>
    </dgm:pt>
    <dgm:pt modelId="{7C406315-28C2-4202-94AA-5A7125FE8E66}" type="pres">
      <dgm:prSet presAssocID="{BDAB6BB6-3672-451E-BEF1-A8B7423036C2}" presName="childShape" presStyleCnt="0"/>
      <dgm:spPr/>
    </dgm:pt>
    <dgm:pt modelId="{1C7BF77C-C516-462C-B27C-FA6968BAC2DC}" type="pres">
      <dgm:prSet presAssocID="{C39E862D-40E6-4A6D-ADB3-C1542B6D7D17}" presName="Name13" presStyleLbl="parChTrans1D2" presStyleIdx="3" presStyleCnt="10"/>
      <dgm:spPr/>
    </dgm:pt>
    <dgm:pt modelId="{55DBBB41-F506-4DC2-8DA0-3A007198F6E2}" type="pres">
      <dgm:prSet presAssocID="{2715C06F-6DC5-4394-B622-59D4E52ACFBA}" presName="childText" presStyleLbl="bgAcc1" presStyleIdx="3" presStyleCnt="10" custLinFactNeighborY="-1600">
        <dgm:presLayoutVars>
          <dgm:bulletEnabled val="1"/>
        </dgm:presLayoutVars>
      </dgm:prSet>
      <dgm:spPr/>
    </dgm:pt>
    <dgm:pt modelId="{9C5C2ED4-FC6D-486B-AAA9-ADF153F8C25F}" type="pres">
      <dgm:prSet presAssocID="{4DD78557-C1AF-42BE-B50A-89B1D11AF92C}" presName="Name13" presStyleLbl="parChTrans1D2" presStyleIdx="4" presStyleCnt="10"/>
      <dgm:spPr/>
    </dgm:pt>
    <dgm:pt modelId="{64CF6777-5CE6-4A57-9657-FB9079606718}" type="pres">
      <dgm:prSet presAssocID="{3D78C6D4-6727-441D-9466-973FB89D598F}" presName="childText" presStyleLbl="bgAcc1" presStyleIdx="4" presStyleCnt="10" custLinFactNeighborY="-1600">
        <dgm:presLayoutVars>
          <dgm:bulletEnabled val="1"/>
        </dgm:presLayoutVars>
      </dgm:prSet>
      <dgm:spPr/>
    </dgm:pt>
    <dgm:pt modelId="{455BC302-9A51-4372-A445-63DDA4ED82B3}" type="pres">
      <dgm:prSet presAssocID="{0CA7E0C0-5D10-42DC-884E-66C4E7F8A399}" presName="Name13" presStyleLbl="parChTrans1D2" presStyleIdx="5" presStyleCnt="10"/>
      <dgm:spPr/>
    </dgm:pt>
    <dgm:pt modelId="{FB715397-899B-41CD-8A25-F72ECF379D76}" type="pres">
      <dgm:prSet presAssocID="{B259F96A-0D84-4788-A6E0-5498AACC0866}" presName="childText" presStyleLbl="bgAcc1" presStyleIdx="5" presStyleCnt="10" custScaleY="285197" custLinFactNeighborX="-1593" custLinFactNeighborY="-3655">
        <dgm:presLayoutVars>
          <dgm:bulletEnabled val="1"/>
        </dgm:presLayoutVars>
      </dgm:prSet>
      <dgm:spPr/>
    </dgm:pt>
    <dgm:pt modelId="{63837082-27FD-43A3-A5E0-83CDE95E0D65}" type="pres">
      <dgm:prSet presAssocID="{002A3655-77DF-4CDC-937A-9ECD8BBD7D97}" presName="root" presStyleCnt="0"/>
      <dgm:spPr/>
    </dgm:pt>
    <dgm:pt modelId="{02C3113A-2817-4498-A017-04AD60EDC42B}" type="pres">
      <dgm:prSet presAssocID="{002A3655-77DF-4CDC-937A-9ECD8BBD7D97}" presName="rootComposite" presStyleCnt="0"/>
      <dgm:spPr/>
    </dgm:pt>
    <dgm:pt modelId="{BC9AE724-ED05-48D8-BD5F-006D82DF8FA2}" type="pres">
      <dgm:prSet presAssocID="{002A3655-77DF-4CDC-937A-9ECD8BBD7D97}" presName="rootText" presStyleLbl="node1" presStyleIdx="2" presStyleCnt="4"/>
      <dgm:spPr/>
    </dgm:pt>
    <dgm:pt modelId="{69CA5B14-CA50-453B-906C-96A37F8696A9}" type="pres">
      <dgm:prSet presAssocID="{002A3655-77DF-4CDC-937A-9ECD8BBD7D97}" presName="rootConnector" presStyleLbl="node1" presStyleIdx="2" presStyleCnt="4"/>
      <dgm:spPr/>
    </dgm:pt>
    <dgm:pt modelId="{10994053-1CC6-487F-A7AF-C958525A7E5C}" type="pres">
      <dgm:prSet presAssocID="{002A3655-77DF-4CDC-937A-9ECD8BBD7D97}" presName="childShape" presStyleCnt="0"/>
      <dgm:spPr/>
    </dgm:pt>
    <dgm:pt modelId="{1B9B10BD-702C-4B34-BF44-A1B1E1B15823}" type="pres">
      <dgm:prSet presAssocID="{7C31303D-70A2-4F9A-9B44-5C53F6C4FE3D}" presName="Name13" presStyleLbl="parChTrans1D2" presStyleIdx="6" presStyleCnt="10"/>
      <dgm:spPr/>
    </dgm:pt>
    <dgm:pt modelId="{A2A5E3B6-14F1-4249-ADAC-E10E9AEB7D9F}" type="pres">
      <dgm:prSet presAssocID="{2E3D4FAE-EFA6-4C8A-A4A5-88F806FB39A0}" presName="childText" presStyleLbl="bgAcc1" presStyleIdx="6" presStyleCnt="10" custLinFactNeighborY="-1600">
        <dgm:presLayoutVars>
          <dgm:bulletEnabled val="1"/>
        </dgm:presLayoutVars>
      </dgm:prSet>
      <dgm:spPr/>
    </dgm:pt>
    <dgm:pt modelId="{C8076C7D-77D4-4EAB-ABD8-5DB352D5D2AF}" type="pres">
      <dgm:prSet presAssocID="{A0720CA6-17CD-4AA3-B367-D65FD65411C7}" presName="Name13" presStyleLbl="parChTrans1D2" presStyleIdx="7" presStyleCnt="10"/>
      <dgm:spPr/>
    </dgm:pt>
    <dgm:pt modelId="{0B15AD22-2D5D-41F3-A74A-F77F4538468F}" type="pres">
      <dgm:prSet presAssocID="{075F3624-35C7-415B-B52A-7A3F50B6068A}" presName="childText" presStyleLbl="bgAcc1" presStyleIdx="7" presStyleCnt="10" custLinFactNeighborY="-1600">
        <dgm:presLayoutVars>
          <dgm:bulletEnabled val="1"/>
        </dgm:presLayoutVars>
      </dgm:prSet>
      <dgm:spPr/>
    </dgm:pt>
    <dgm:pt modelId="{B9D2D6BA-67DA-4B05-AE16-4E33FDD3C284}" type="pres">
      <dgm:prSet presAssocID="{B1264FCD-A9C5-47BA-A60A-51A6C719A603}" presName="Name13" presStyleLbl="parChTrans1D2" presStyleIdx="8" presStyleCnt="10"/>
      <dgm:spPr/>
    </dgm:pt>
    <dgm:pt modelId="{C96EB985-5860-4A14-8571-1ECF61E81274}" type="pres">
      <dgm:prSet presAssocID="{118E19EC-0A92-4C5F-8774-5A06FCB72E78}" presName="childText" presStyleLbl="bgAcc1" presStyleIdx="8" presStyleCnt="10" custLinFactNeighborY="-1600">
        <dgm:presLayoutVars>
          <dgm:bulletEnabled val="1"/>
        </dgm:presLayoutVars>
      </dgm:prSet>
      <dgm:spPr/>
    </dgm:pt>
    <dgm:pt modelId="{0B7D4A42-0ACF-45E7-8ABC-AB577D68C0CF}" type="pres">
      <dgm:prSet presAssocID="{D5C750EF-164C-4732-BCF0-0E668F2ECB49}" presName="root" presStyleCnt="0"/>
      <dgm:spPr/>
    </dgm:pt>
    <dgm:pt modelId="{EEDBDD10-2E1F-4400-B9C2-8E4FEA4724CC}" type="pres">
      <dgm:prSet presAssocID="{D5C750EF-164C-4732-BCF0-0E668F2ECB49}" presName="rootComposite" presStyleCnt="0"/>
      <dgm:spPr/>
    </dgm:pt>
    <dgm:pt modelId="{22168D8F-E9EC-4897-AE20-5F58F4F87A26}" type="pres">
      <dgm:prSet presAssocID="{D5C750EF-164C-4732-BCF0-0E668F2ECB49}" presName="rootText" presStyleLbl="node1" presStyleIdx="3" presStyleCnt="4"/>
      <dgm:spPr/>
    </dgm:pt>
    <dgm:pt modelId="{FB425A52-650E-43CA-9AFB-B0421FD0B770}" type="pres">
      <dgm:prSet presAssocID="{D5C750EF-164C-4732-BCF0-0E668F2ECB49}" presName="rootConnector" presStyleLbl="node1" presStyleIdx="3" presStyleCnt="4"/>
      <dgm:spPr/>
    </dgm:pt>
    <dgm:pt modelId="{0CA70291-7697-4C1C-9D61-29640222833A}" type="pres">
      <dgm:prSet presAssocID="{D5C750EF-164C-4732-BCF0-0E668F2ECB49}" presName="childShape" presStyleCnt="0"/>
      <dgm:spPr/>
    </dgm:pt>
    <dgm:pt modelId="{99FBF897-2A8E-4C22-B673-269CA30390DC}" type="pres">
      <dgm:prSet presAssocID="{0CD40A19-02CE-47DA-BB4F-2D2B1DAB2532}" presName="Name13" presStyleLbl="parChTrans1D2" presStyleIdx="9" presStyleCnt="10"/>
      <dgm:spPr/>
    </dgm:pt>
    <dgm:pt modelId="{A7ED7731-80A9-417F-83B1-7306C2A2DE48}" type="pres">
      <dgm:prSet presAssocID="{FD79E27A-DCD1-4EE7-8EFB-CBE6852DEB0A}" presName="childText" presStyleLbl="bgAcc1" presStyleIdx="9" presStyleCnt="10" custScaleY="198080" custLinFactNeighborX="-2939" custLinFactNeighborY="34747">
        <dgm:presLayoutVars>
          <dgm:bulletEnabled val="1"/>
        </dgm:presLayoutVars>
      </dgm:prSet>
      <dgm:spPr/>
    </dgm:pt>
  </dgm:ptLst>
  <dgm:cxnLst>
    <dgm:cxn modelId="{04EDAB01-3379-47F8-90AC-68926FBBB8E8}" srcId="{BDAB6BB6-3672-451E-BEF1-A8B7423036C2}" destId="{B259F96A-0D84-4788-A6E0-5498AACC0866}" srcOrd="2" destOrd="0" parTransId="{0CA7E0C0-5D10-42DC-884E-66C4E7F8A399}" sibTransId="{0C4E6BCD-3FAC-4F66-B1AC-6F14B7D74777}"/>
    <dgm:cxn modelId="{0B326913-15AA-47F7-812B-EB183F8ABFBE}" srcId="{BDAB6BB6-3672-451E-BEF1-A8B7423036C2}" destId="{3D78C6D4-6727-441D-9466-973FB89D598F}" srcOrd="1" destOrd="0" parTransId="{4DD78557-C1AF-42BE-B50A-89B1D11AF92C}" sibTransId="{5BC985E0-0B0C-4E21-BBF6-87BBFA4B3984}"/>
    <dgm:cxn modelId="{FF28CC1F-CAC9-414F-89F4-63F1693E2459}" srcId="{D948AA08-F121-4F0D-BFE2-494B608322F2}" destId="{B68C4FCC-444B-4AC1-BC0E-46AEF6AB9DA0}" srcOrd="2" destOrd="0" parTransId="{A74EC451-A67E-4A77-8DEF-FDBE1EDB552E}" sibTransId="{772691E6-467E-4A2A-A8D4-DF9DCC8A9ECD}"/>
    <dgm:cxn modelId="{C2270F25-9D05-469B-B48A-7624836B94D1}" type="presOf" srcId="{4DD78557-C1AF-42BE-B50A-89B1D11AF92C}" destId="{9C5C2ED4-FC6D-486B-AAA9-ADF153F8C25F}" srcOrd="0" destOrd="0" presId="urn:microsoft.com/office/officeart/2005/8/layout/hierarchy3"/>
    <dgm:cxn modelId="{B6C47A25-5FD8-4615-828A-F64C93BA03F5}" type="presOf" srcId="{D5C750EF-164C-4732-BCF0-0E668F2ECB49}" destId="{22168D8F-E9EC-4897-AE20-5F58F4F87A26}" srcOrd="0" destOrd="0" presId="urn:microsoft.com/office/officeart/2005/8/layout/hierarchy3"/>
    <dgm:cxn modelId="{31CB9028-DF30-4792-AD8A-0A1BF7541E7C}" type="presOf" srcId="{118E19EC-0A92-4C5F-8774-5A06FCB72E78}" destId="{C96EB985-5860-4A14-8571-1ECF61E81274}" srcOrd="0" destOrd="0" presId="urn:microsoft.com/office/officeart/2005/8/layout/hierarchy3"/>
    <dgm:cxn modelId="{D80CDE28-A6E1-4773-9508-79FD929A5A9E}" type="presOf" srcId="{0CA7E0C0-5D10-42DC-884E-66C4E7F8A399}" destId="{455BC302-9A51-4372-A445-63DDA4ED82B3}" srcOrd="0" destOrd="0" presId="urn:microsoft.com/office/officeart/2005/8/layout/hierarchy3"/>
    <dgm:cxn modelId="{FEE0EA2E-4565-4A46-9C27-FDDA188AC2E5}" type="presOf" srcId="{A0720CA6-17CD-4AA3-B367-D65FD65411C7}" destId="{C8076C7D-77D4-4EAB-ABD8-5DB352D5D2AF}" srcOrd="0" destOrd="0" presId="urn:microsoft.com/office/officeart/2005/8/layout/hierarchy3"/>
    <dgm:cxn modelId="{2A0C2731-4ACC-45B9-ACFE-8A82A291CB92}" type="presOf" srcId="{34E5F999-8798-46F9-BD2B-D8DAE90B1C3E}" destId="{E21E1229-66CD-407A-BA0F-F02C077A2085}" srcOrd="0" destOrd="0" presId="urn:microsoft.com/office/officeart/2005/8/layout/hierarchy3"/>
    <dgm:cxn modelId="{5C96DF3D-1FD7-4C0B-8F4C-96F2F89F063E}" type="presOf" srcId="{D948AA08-F121-4F0D-BFE2-494B608322F2}" destId="{BF1F5B9F-87F7-4C41-8043-0B2C09B16823}" srcOrd="1" destOrd="0" presId="urn:microsoft.com/office/officeart/2005/8/layout/hierarchy3"/>
    <dgm:cxn modelId="{149DF740-1478-4F5E-B861-9D2A9455E9EC}" type="presOf" srcId="{A74EC451-A67E-4A77-8DEF-FDBE1EDB552E}" destId="{6435196F-CA1F-471D-969B-A092B6D14811}" srcOrd="0" destOrd="0" presId="urn:microsoft.com/office/officeart/2005/8/layout/hierarchy3"/>
    <dgm:cxn modelId="{4991075B-0A18-4D60-928C-FC48F4A6D67D}" srcId="{D130474C-6B59-451B-85DB-3C4E49D77A5E}" destId="{D5C750EF-164C-4732-BCF0-0E668F2ECB49}" srcOrd="3" destOrd="0" parTransId="{54318A33-7ECF-4162-B69A-EAF7B6E16674}" sibTransId="{45444F0E-CE76-46D8-AE10-9E65CB031D5D}"/>
    <dgm:cxn modelId="{448C8D5E-F37B-48F7-8AE8-73B87C0CD67C}" type="presOf" srcId="{FD79E27A-DCD1-4EE7-8EFB-CBE6852DEB0A}" destId="{A7ED7731-80A9-417F-83B1-7306C2A2DE48}" srcOrd="0" destOrd="0" presId="urn:microsoft.com/office/officeart/2005/8/layout/hierarchy3"/>
    <dgm:cxn modelId="{6BB1E15E-787D-4AE9-A134-FD0F450B4FED}" srcId="{002A3655-77DF-4CDC-937A-9ECD8BBD7D97}" destId="{075F3624-35C7-415B-B52A-7A3F50B6068A}" srcOrd="1" destOrd="0" parTransId="{A0720CA6-17CD-4AA3-B367-D65FD65411C7}" sibTransId="{9D4AA737-9E42-405C-B7BD-3D341DCCE580}"/>
    <dgm:cxn modelId="{24C87467-FAAF-4CF0-BD9F-FFE6FEF81A5F}" type="presOf" srcId="{B1264FCD-A9C5-47BA-A60A-51A6C719A603}" destId="{B9D2D6BA-67DA-4B05-AE16-4E33FDD3C284}" srcOrd="0" destOrd="0" presId="urn:microsoft.com/office/officeart/2005/8/layout/hierarchy3"/>
    <dgm:cxn modelId="{B57FC747-2ABD-497F-97B2-9EF5AB27965C}" type="presOf" srcId="{002A3655-77DF-4CDC-937A-9ECD8BBD7D97}" destId="{BC9AE724-ED05-48D8-BD5F-006D82DF8FA2}" srcOrd="0" destOrd="0" presId="urn:microsoft.com/office/officeart/2005/8/layout/hierarchy3"/>
    <dgm:cxn modelId="{389A3449-FB8D-4158-BEE3-0B0384FC9BE5}" type="presOf" srcId="{E428915C-0C4F-4963-8A1F-FBAD5E89DC9C}" destId="{3E0C124B-1A90-4708-95BE-7D27EB8F2CCB}" srcOrd="0" destOrd="0" presId="urn:microsoft.com/office/officeart/2005/8/layout/hierarchy3"/>
    <dgm:cxn modelId="{80A35669-949A-460B-8F3A-45A2F4E3CED8}" srcId="{D948AA08-F121-4F0D-BFE2-494B608322F2}" destId="{B2BA4FED-5F7A-4FE6-ACFA-8E85EFA266A1}" srcOrd="1" destOrd="0" parTransId="{34E5F999-8798-46F9-BD2B-D8DAE90B1C3E}" sibTransId="{72D0259F-CD87-4B03-825C-7BB46E5A0CCD}"/>
    <dgm:cxn modelId="{29FE6E4A-484E-44DB-B517-4DFFB8B82995}" srcId="{D5C750EF-164C-4732-BCF0-0E668F2ECB49}" destId="{FD79E27A-DCD1-4EE7-8EFB-CBE6852DEB0A}" srcOrd="0" destOrd="0" parTransId="{0CD40A19-02CE-47DA-BB4F-2D2B1DAB2532}" sibTransId="{44592F1E-5C2B-442D-BCA7-823D602F1D11}"/>
    <dgm:cxn modelId="{CF203285-6291-403D-97AD-7B61850D65C5}" type="presOf" srcId="{D948AA08-F121-4F0D-BFE2-494B608322F2}" destId="{747F0703-246F-4B77-AD18-22684A963DD2}" srcOrd="0" destOrd="0" presId="urn:microsoft.com/office/officeart/2005/8/layout/hierarchy3"/>
    <dgm:cxn modelId="{CFF23486-2849-436C-A30A-760879FAFAE5}" srcId="{D130474C-6B59-451B-85DB-3C4E49D77A5E}" destId="{BDAB6BB6-3672-451E-BEF1-A8B7423036C2}" srcOrd="1" destOrd="0" parTransId="{1D05D086-C749-4E2B-9747-62892CD2DBCC}" sibTransId="{BF7E2C04-D3D6-4751-9918-577DBCD9A2C2}"/>
    <dgm:cxn modelId="{C2A23B8A-0A01-47E6-89DD-6DE5897797EC}" srcId="{002A3655-77DF-4CDC-937A-9ECD8BBD7D97}" destId="{2E3D4FAE-EFA6-4C8A-A4A5-88F806FB39A0}" srcOrd="0" destOrd="0" parTransId="{7C31303D-70A2-4F9A-9B44-5C53F6C4FE3D}" sibTransId="{39BDA4D1-D3C0-4411-AFCD-D3ED998BC447}"/>
    <dgm:cxn modelId="{B268718D-FFAA-4471-BD0C-FFCA68048AA0}" srcId="{002A3655-77DF-4CDC-937A-9ECD8BBD7D97}" destId="{118E19EC-0A92-4C5F-8774-5A06FCB72E78}" srcOrd="2" destOrd="0" parTransId="{B1264FCD-A9C5-47BA-A60A-51A6C719A603}" sibTransId="{20F58705-9E0F-4853-A628-347796A4BF19}"/>
    <dgm:cxn modelId="{77AECC92-D80F-4DEE-B804-C21526CB21F2}" type="presOf" srcId="{075F3624-35C7-415B-B52A-7A3F50B6068A}" destId="{0B15AD22-2D5D-41F3-A74A-F77F4538468F}" srcOrd="0" destOrd="0" presId="urn:microsoft.com/office/officeart/2005/8/layout/hierarchy3"/>
    <dgm:cxn modelId="{210BFF9C-EDB7-40AF-8B38-48552D5CF5C3}" type="presOf" srcId="{B259F96A-0D84-4788-A6E0-5498AACC0866}" destId="{FB715397-899B-41CD-8A25-F72ECF379D76}" srcOrd="0" destOrd="0" presId="urn:microsoft.com/office/officeart/2005/8/layout/hierarchy3"/>
    <dgm:cxn modelId="{AB9AD1A6-259E-4E23-8446-38BE6316C2A8}" type="presOf" srcId="{B68C4FCC-444B-4AC1-BC0E-46AEF6AB9DA0}" destId="{E548EB97-E2EA-4032-9D44-9F4565E1ADBE}" srcOrd="0" destOrd="0" presId="urn:microsoft.com/office/officeart/2005/8/layout/hierarchy3"/>
    <dgm:cxn modelId="{D01427AD-1CB3-4461-A39D-845F2F1E17A5}" type="presOf" srcId="{43CFF98E-804B-47B1-B9CF-9C67E886511C}" destId="{0AD130CE-16B4-42BB-9255-603700A59BF4}" srcOrd="0" destOrd="0" presId="urn:microsoft.com/office/officeart/2005/8/layout/hierarchy3"/>
    <dgm:cxn modelId="{B392C0B4-5160-4C70-882A-29F03F3BB06B}" type="presOf" srcId="{2E3D4FAE-EFA6-4C8A-A4A5-88F806FB39A0}" destId="{A2A5E3B6-14F1-4249-ADAC-E10E9AEB7D9F}" srcOrd="0" destOrd="0" presId="urn:microsoft.com/office/officeart/2005/8/layout/hierarchy3"/>
    <dgm:cxn modelId="{EC695CC0-ACC1-4F83-9CA6-F68B612C4599}" srcId="{D130474C-6B59-451B-85DB-3C4E49D77A5E}" destId="{002A3655-77DF-4CDC-937A-9ECD8BBD7D97}" srcOrd="2" destOrd="0" parTransId="{D1BD948F-54FF-4334-8934-414D8F2A368A}" sibTransId="{37C7FF57-EAF5-474B-92F4-8EB443AC246E}"/>
    <dgm:cxn modelId="{A77A22C1-A7C5-4CC4-AE8B-C70E212E7E19}" type="presOf" srcId="{002A3655-77DF-4CDC-937A-9ECD8BBD7D97}" destId="{69CA5B14-CA50-453B-906C-96A37F8696A9}" srcOrd="1" destOrd="0" presId="urn:microsoft.com/office/officeart/2005/8/layout/hierarchy3"/>
    <dgm:cxn modelId="{38CF52C5-C70E-4C4F-808E-D453DBA00F1A}" type="presOf" srcId="{2715C06F-6DC5-4394-B622-59D4E52ACFBA}" destId="{55DBBB41-F506-4DC2-8DA0-3A007198F6E2}" srcOrd="0" destOrd="0" presId="urn:microsoft.com/office/officeart/2005/8/layout/hierarchy3"/>
    <dgm:cxn modelId="{A92BD1CC-A7AE-48A7-9995-A74BCAF02DF2}" srcId="{D948AA08-F121-4F0D-BFE2-494B608322F2}" destId="{E428915C-0C4F-4963-8A1F-FBAD5E89DC9C}" srcOrd="0" destOrd="0" parTransId="{43CFF98E-804B-47B1-B9CF-9C67E886511C}" sibTransId="{96D763A9-33B3-41DF-BFDA-D63894CD2FF0}"/>
    <dgm:cxn modelId="{D59BCDCF-46F4-4D58-90C1-A01AB10235B2}" type="presOf" srcId="{7C31303D-70A2-4F9A-9B44-5C53F6C4FE3D}" destId="{1B9B10BD-702C-4B34-BF44-A1B1E1B15823}" srcOrd="0" destOrd="0" presId="urn:microsoft.com/office/officeart/2005/8/layout/hierarchy3"/>
    <dgm:cxn modelId="{4B5924D2-E927-4CC4-8AD6-63FA2B89461E}" srcId="{BDAB6BB6-3672-451E-BEF1-A8B7423036C2}" destId="{2715C06F-6DC5-4394-B622-59D4E52ACFBA}" srcOrd="0" destOrd="0" parTransId="{C39E862D-40E6-4A6D-ADB3-C1542B6D7D17}" sibTransId="{B567037D-96CC-43A0-BB70-F83B72CE7B29}"/>
    <dgm:cxn modelId="{A1C813D9-BBC5-4071-AE4D-BFD5033B5A77}" type="presOf" srcId="{C39E862D-40E6-4A6D-ADB3-C1542B6D7D17}" destId="{1C7BF77C-C516-462C-B27C-FA6968BAC2DC}" srcOrd="0" destOrd="0" presId="urn:microsoft.com/office/officeart/2005/8/layout/hierarchy3"/>
    <dgm:cxn modelId="{BBA923E0-4011-4FEB-A5CA-5FC460502F7E}" type="presOf" srcId="{BDAB6BB6-3672-451E-BEF1-A8B7423036C2}" destId="{4F26B9A6-AD55-4FF5-9975-0266DC3841CC}" srcOrd="0" destOrd="0" presId="urn:microsoft.com/office/officeart/2005/8/layout/hierarchy3"/>
    <dgm:cxn modelId="{7E767AE7-222C-4146-A01E-4B2FAB28CDEB}" type="presOf" srcId="{BDAB6BB6-3672-451E-BEF1-A8B7423036C2}" destId="{2082226F-83C9-48BD-99D3-3F3B07869B04}" srcOrd="1" destOrd="0" presId="urn:microsoft.com/office/officeart/2005/8/layout/hierarchy3"/>
    <dgm:cxn modelId="{C345D8F0-483D-4ABE-A175-8C50BA404325}" type="presOf" srcId="{D130474C-6B59-451B-85DB-3C4E49D77A5E}" destId="{591DCA3E-7305-402A-8E74-BC426A5C57CB}" srcOrd="0" destOrd="0" presId="urn:microsoft.com/office/officeart/2005/8/layout/hierarchy3"/>
    <dgm:cxn modelId="{E412F6F3-17DB-48F9-83EF-9C12DDFA5E21}" srcId="{D130474C-6B59-451B-85DB-3C4E49D77A5E}" destId="{D948AA08-F121-4F0D-BFE2-494B608322F2}" srcOrd="0" destOrd="0" parTransId="{EC476E87-2F1C-4109-B455-94F16DB67514}" sibTransId="{F26E487A-2091-45DC-BF59-8A87C5335457}"/>
    <dgm:cxn modelId="{D26951F9-B0D0-4CD4-8362-266109696AE9}" type="presOf" srcId="{0CD40A19-02CE-47DA-BB4F-2D2B1DAB2532}" destId="{99FBF897-2A8E-4C22-B673-269CA30390DC}" srcOrd="0" destOrd="0" presId="urn:microsoft.com/office/officeart/2005/8/layout/hierarchy3"/>
    <dgm:cxn modelId="{BC9679FC-263A-45B3-8C36-EBBB9D912E4C}" type="presOf" srcId="{B2BA4FED-5F7A-4FE6-ACFA-8E85EFA266A1}" destId="{B6091D5D-B7ED-4B81-BC73-90FF588AB6BA}" srcOrd="0" destOrd="0" presId="urn:microsoft.com/office/officeart/2005/8/layout/hierarchy3"/>
    <dgm:cxn modelId="{972ED5FD-4103-4D73-A07C-2C021225FE16}" type="presOf" srcId="{3D78C6D4-6727-441D-9466-973FB89D598F}" destId="{64CF6777-5CE6-4A57-9657-FB9079606718}" srcOrd="0" destOrd="0" presId="urn:microsoft.com/office/officeart/2005/8/layout/hierarchy3"/>
    <dgm:cxn modelId="{400FF5FD-1F28-464E-B227-99A72BFF61AE}" type="presOf" srcId="{D5C750EF-164C-4732-BCF0-0E668F2ECB49}" destId="{FB425A52-650E-43CA-9AFB-B0421FD0B770}" srcOrd="1" destOrd="0" presId="urn:microsoft.com/office/officeart/2005/8/layout/hierarchy3"/>
    <dgm:cxn modelId="{1C1E207D-725F-4E94-B751-D87B04F2C3F8}" type="presParOf" srcId="{591DCA3E-7305-402A-8E74-BC426A5C57CB}" destId="{12DD2D29-552D-48A6-8FB2-666B7A27E9AA}" srcOrd="0" destOrd="0" presId="urn:microsoft.com/office/officeart/2005/8/layout/hierarchy3"/>
    <dgm:cxn modelId="{68143911-FB4E-4396-AE48-DD0AB04036B5}" type="presParOf" srcId="{12DD2D29-552D-48A6-8FB2-666B7A27E9AA}" destId="{DF271125-E764-49F6-8FEB-9C04279A4CAA}" srcOrd="0" destOrd="0" presId="urn:microsoft.com/office/officeart/2005/8/layout/hierarchy3"/>
    <dgm:cxn modelId="{B3FEBD9D-637B-4304-BA3A-BA4FC144EE06}" type="presParOf" srcId="{DF271125-E764-49F6-8FEB-9C04279A4CAA}" destId="{747F0703-246F-4B77-AD18-22684A963DD2}" srcOrd="0" destOrd="0" presId="urn:microsoft.com/office/officeart/2005/8/layout/hierarchy3"/>
    <dgm:cxn modelId="{3DD38FED-6A7B-4048-A5F3-C2D8DD8FA4A5}" type="presParOf" srcId="{DF271125-E764-49F6-8FEB-9C04279A4CAA}" destId="{BF1F5B9F-87F7-4C41-8043-0B2C09B16823}" srcOrd="1" destOrd="0" presId="urn:microsoft.com/office/officeart/2005/8/layout/hierarchy3"/>
    <dgm:cxn modelId="{3ABC2BC7-8B7D-4C24-9E21-9F01B0D27826}" type="presParOf" srcId="{12DD2D29-552D-48A6-8FB2-666B7A27E9AA}" destId="{DDE42A44-3E32-45C1-87E9-453B83DB9768}" srcOrd="1" destOrd="0" presId="urn:microsoft.com/office/officeart/2005/8/layout/hierarchy3"/>
    <dgm:cxn modelId="{944D4E04-3798-4FF5-B65D-CF8064F7B887}" type="presParOf" srcId="{DDE42A44-3E32-45C1-87E9-453B83DB9768}" destId="{0AD130CE-16B4-42BB-9255-603700A59BF4}" srcOrd="0" destOrd="0" presId="urn:microsoft.com/office/officeart/2005/8/layout/hierarchy3"/>
    <dgm:cxn modelId="{310C4261-CE80-42FE-95AE-170A6C293B31}" type="presParOf" srcId="{DDE42A44-3E32-45C1-87E9-453B83DB9768}" destId="{3E0C124B-1A90-4708-95BE-7D27EB8F2CCB}" srcOrd="1" destOrd="0" presId="urn:microsoft.com/office/officeart/2005/8/layout/hierarchy3"/>
    <dgm:cxn modelId="{A55F039A-7E01-4380-ABF9-488AC65A9CA5}" type="presParOf" srcId="{DDE42A44-3E32-45C1-87E9-453B83DB9768}" destId="{E21E1229-66CD-407A-BA0F-F02C077A2085}" srcOrd="2" destOrd="0" presId="urn:microsoft.com/office/officeart/2005/8/layout/hierarchy3"/>
    <dgm:cxn modelId="{8EDD6468-9E98-4DF6-A9C1-1CE1C18D1942}" type="presParOf" srcId="{DDE42A44-3E32-45C1-87E9-453B83DB9768}" destId="{B6091D5D-B7ED-4B81-BC73-90FF588AB6BA}" srcOrd="3" destOrd="0" presId="urn:microsoft.com/office/officeart/2005/8/layout/hierarchy3"/>
    <dgm:cxn modelId="{558D64BC-75CF-40AB-A622-61B776A35D93}" type="presParOf" srcId="{DDE42A44-3E32-45C1-87E9-453B83DB9768}" destId="{6435196F-CA1F-471D-969B-A092B6D14811}" srcOrd="4" destOrd="0" presId="urn:microsoft.com/office/officeart/2005/8/layout/hierarchy3"/>
    <dgm:cxn modelId="{92EC1CE0-0750-49D0-A1D6-4BC711E29CDD}" type="presParOf" srcId="{DDE42A44-3E32-45C1-87E9-453B83DB9768}" destId="{E548EB97-E2EA-4032-9D44-9F4565E1ADBE}" srcOrd="5" destOrd="0" presId="urn:microsoft.com/office/officeart/2005/8/layout/hierarchy3"/>
    <dgm:cxn modelId="{EB131187-1D89-4136-856E-E0EC1378C8FC}" type="presParOf" srcId="{591DCA3E-7305-402A-8E74-BC426A5C57CB}" destId="{079A14C5-89D2-4DE8-A83B-1D08B01EE0EB}" srcOrd="1" destOrd="0" presId="urn:microsoft.com/office/officeart/2005/8/layout/hierarchy3"/>
    <dgm:cxn modelId="{018C7A69-C991-44D7-B313-200C50997957}" type="presParOf" srcId="{079A14C5-89D2-4DE8-A83B-1D08B01EE0EB}" destId="{0FE62C88-7A4C-4A41-B3AC-7F2065930336}" srcOrd="0" destOrd="0" presId="urn:microsoft.com/office/officeart/2005/8/layout/hierarchy3"/>
    <dgm:cxn modelId="{8C9F669B-114C-4120-8912-15C0AAA30D2E}" type="presParOf" srcId="{0FE62C88-7A4C-4A41-B3AC-7F2065930336}" destId="{4F26B9A6-AD55-4FF5-9975-0266DC3841CC}" srcOrd="0" destOrd="0" presId="urn:microsoft.com/office/officeart/2005/8/layout/hierarchy3"/>
    <dgm:cxn modelId="{3F35163E-29F1-4766-A42F-A100357A73CC}" type="presParOf" srcId="{0FE62C88-7A4C-4A41-B3AC-7F2065930336}" destId="{2082226F-83C9-48BD-99D3-3F3B07869B04}" srcOrd="1" destOrd="0" presId="urn:microsoft.com/office/officeart/2005/8/layout/hierarchy3"/>
    <dgm:cxn modelId="{73803004-910D-4783-9B75-125FD1930465}" type="presParOf" srcId="{079A14C5-89D2-4DE8-A83B-1D08B01EE0EB}" destId="{7C406315-28C2-4202-94AA-5A7125FE8E66}" srcOrd="1" destOrd="0" presId="urn:microsoft.com/office/officeart/2005/8/layout/hierarchy3"/>
    <dgm:cxn modelId="{EDAA47D0-8041-425B-8A12-395BFC5AAF47}" type="presParOf" srcId="{7C406315-28C2-4202-94AA-5A7125FE8E66}" destId="{1C7BF77C-C516-462C-B27C-FA6968BAC2DC}" srcOrd="0" destOrd="0" presId="urn:microsoft.com/office/officeart/2005/8/layout/hierarchy3"/>
    <dgm:cxn modelId="{AEEED08B-9910-4CA7-A833-DD5A9E0E7DF3}" type="presParOf" srcId="{7C406315-28C2-4202-94AA-5A7125FE8E66}" destId="{55DBBB41-F506-4DC2-8DA0-3A007198F6E2}" srcOrd="1" destOrd="0" presId="urn:microsoft.com/office/officeart/2005/8/layout/hierarchy3"/>
    <dgm:cxn modelId="{C141B600-E87E-4B19-944B-B3C940C4EBEE}" type="presParOf" srcId="{7C406315-28C2-4202-94AA-5A7125FE8E66}" destId="{9C5C2ED4-FC6D-486B-AAA9-ADF153F8C25F}" srcOrd="2" destOrd="0" presId="urn:microsoft.com/office/officeart/2005/8/layout/hierarchy3"/>
    <dgm:cxn modelId="{B4674417-1E4E-49D7-896C-99B71F0E7E91}" type="presParOf" srcId="{7C406315-28C2-4202-94AA-5A7125FE8E66}" destId="{64CF6777-5CE6-4A57-9657-FB9079606718}" srcOrd="3" destOrd="0" presId="urn:microsoft.com/office/officeart/2005/8/layout/hierarchy3"/>
    <dgm:cxn modelId="{7B9C3E1A-71F5-4F99-ACA4-13D516F64C54}" type="presParOf" srcId="{7C406315-28C2-4202-94AA-5A7125FE8E66}" destId="{455BC302-9A51-4372-A445-63DDA4ED82B3}" srcOrd="4" destOrd="0" presId="urn:microsoft.com/office/officeart/2005/8/layout/hierarchy3"/>
    <dgm:cxn modelId="{6121D1B7-1130-4A44-BD77-1857C3E2EED4}" type="presParOf" srcId="{7C406315-28C2-4202-94AA-5A7125FE8E66}" destId="{FB715397-899B-41CD-8A25-F72ECF379D76}" srcOrd="5" destOrd="0" presId="urn:microsoft.com/office/officeart/2005/8/layout/hierarchy3"/>
    <dgm:cxn modelId="{BB1CDD77-78EB-46C8-B9EE-90A4AC3F91D4}" type="presParOf" srcId="{591DCA3E-7305-402A-8E74-BC426A5C57CB}" destId="{63837082-27FD-43A3-A5E0-83CDE95E0D65}" srcOrd="2" destOrd="0" presId="urn:microsoft.com/office/officeart/2005/8/layout/hierarchy3"/>
    <dgm:cxn modelId="{AA03B601-8024-4C8A-A483-B64FA7F1A3B1}" type="presParOf" srcId="{63837082-27FD-43A3-A5E0-83CDE95E0D65}" destId="{02C3113A-2817-4498-A017-04AD60EDC42B}" srcOrd="0" destOrd="0" presId="urn:microsoft.com/office/officeart/2005/8/layout/hierarchy3"/>
    <dgm:cxn modelId="{3CFE4F5B-3C4E-4F88-900F-263062632718}" type="presParOf" srcId="{02C3113A-2817-4498-A017-04AD60EDC42B}" destId="{BC9AE724-ED05-48D8-BD5F-006D82DF8FA2}" srcOrd="0" destOrd="0" presId="urn:microsoft.com/office/officeart/2005/8/layout/hierarchy3"/>
    <dgm:cxn modelId="{128CCB8A-ED42-47BF-A9C8-5BF7D438F04D}" type="presParOf" srcId="{02C3113A-2817-4498-A017-04AD60EDC42B}" destId="{69CA5B14-CA50-453B-906C-96A37F8696A9}" srcOrd="1" destOrd="0" presId="urn:microsoft.com/office/officeart/2005/8/layout/hierarchy3"/>
    <dgm:cxn modelId="{9FC4DC45-72B9-4FE3-BBC4-4252F2AA7D85}" type="presParOf" srcId="{63837082-27FD-43A3-A5E0-83CDE95E0D65}" destId="{10994053-1CC6-487F-A7AF-C958525A7E5C}" srcOrd="1" destOrd="0" presId="urn:microsoft.com/office/officeart/2005/8/layout/hierarchy3"/>
    <dgm:cxn modelId="{71C2440A-80E4-4A7D-B583-A6AFC9B6BC28}" type="presParOf" srcId="{10994053-1CC6-487F-A7AF-C958525A7E5C}" destId="{1B9B10BD-702C-4B34-BF44-A1B1E1B15823}" srcOrd="0" destOrd="0" presId="urn:microsoft.com/office/officeart/2005/8/layout/hierarchy3"/>
    <dgm:cxn modelId="{4CD91639-F8E9-490A-A002-29F7FA6C1029}" type="presParOf" srcId="{10994053-1CC6-487F-A7AF-C958525A7E5C}" destId="{A2A5E3B6-14F1-4249-ADAC-E10E9AEB7D9F}" srcOrd="1" destOrd="0" presId="urn:microsoft.com/office/officeart/2005/8/layout/hierarchy3"/>
    <dgm:cxn modelId="{8B021E0A-3F81-4979-B453-DE31A3CAC9DD}" type="presParOf" srcId="{10994053-1CC6-487F-A7AF-C958525A7E5C}" destId="{C8076C7D-77D4-4EAB-ABD8-5DB352D5D2AF}" srcOrd="2" destOrd="0" presId="urn:microsoft.com/office/officeart/2005/8/layout/hierarchy3"/>
    <dgm:cxn modelId="{70447870-367C-470E-852B-4BC53CF94C30}" type="presParOf" srcId="{10994053-1CC6-487F-A7AF-C958525A7E5C}" destId="{0B15AD22-2D5D-41F3-A74A-F77F4538468F}" srcOrd="3" destOrd="0" presId="urn:microsoft.com/office/officeart/2005/8/layout/hierarchy3"/>
    <dgm:cxn modelId="{8789DA3F-56DD-4097-BDFF-A64FCBC3738E}" type="presParOf" srcId="{10994053-1CC6-487F-A7AF-C958525A7E5C}" destId="{B9D2D6BA-67DA-4B05-AE16-4E33FDD3C284}" srcOrd="4" destOrd="0" presId="urn:microsoft.com/office/officeart/2005/8/layout/hierarchy3"/>
    <dgm:cxn modelId="{9696DED3-4884-440B-B2C6-4054D1E4DF6E}" type="presParOf" srcId="{10994053-1CC6-487F-A7AF-C958525A7E5C}" destId="{C96EB985-5860-4A14-8571-1ECF61E81274}" srcOrd="5" destOrd="0" presId="urn:microsoft.com/office/officeart/2005/8/layout/hierarchy3"/>
    <dgm:cxn modelId="{9D0CE704-BF87-48CF-8DE0-795B13D83C44}" type="presParOf" srcId="{591DCA3E-7305-402A-8E74-BC426A5C57CB}" destId="{0B7D4A42-0ACF-45E7-8ABC-AB577D68C0CF}" srcOrd="3" destOrd="0" presId="urn:microsoft.com/office/officeart/2005/8/layout/hierarchy3"/>
    <dgm:cxn modelId="{E59921FB-E4B0-4502-A862-63649478A962}" type="presParOf" srcId="{0B7D4A42-0ACF-45E7-8ABC-AB577D68C0CF}" destId="{EEDBDD10-2E1F-4400-B9C2-8E4FEA4724CC}" srcOrd="0" destOrd="0" presId="urn:microsoft.com/office/officeart/2005/8/layout/hierarchy3"/>
    <dgm:cxn modelId="{21C4D74A-2CA2-42F8-B67F-D479ED7E7D7F}" type="presParOf" srcId="{EEDBDD10-2E1F-4400-B9C2-8E4FEA4724CC}" destId="{22168D8F-E9EC-4897-AE20-5F58F4F87A26}" srcOrd="0" destOrd="0" presId="urn:microsoft.com/office/officeart/2005/8/layout/hierarchy3"/>
    <dgm:cxn modelId="{E6C0C6EF-4363-46CA-8754-3DF679E65403}" type="presParOf" srcId="{EEDBDD10-2E1F-4400-B9C2-8E4FEA4724CC}" destId="{FB425A52-650E-43CA-9AFB-B0421FD0B770}" srcOrd="1" destOrd="0" presId="urn:microsoft.com/office/officeart/2005/8/layout/hierarchy3"/>
    <dgm:cxn modelId="{85C111BE-8168-44A1-995D-47D062BAE6CA}" type="presParOf" srcId="{0B7D4A42-0ACF-45E7-8ABC-AB577D68C0CF}" destId="{0CA70291-7697-4C1C-9D61-29640222833A}" srcOrd="1" destOrd="0" presId="urn:microsoft.com/office/officeart/2005/8/layout/hierarchy3"/>
    <dgm:cxn modelId="{C50EFE29-2390-4AF5-B26D-AD802E3EE0DE}" type="presParOf" srcId="{0CA70291-7697-4C1C-9D61-29640222833A}" destId="{99FBF897-2A8E-4C22-B673-269CA30390DC}" srcOrd="0" destOrd="0" presId="urn:microsoft.com/office/officeart/2005/8/layout/hierarchy3"/>
    <dgm:cxn modelId="{88D8B20A-9892-4FCF-A2AB-3A97B6656E00}" type="presParOf" srcId="{0CA70291-7697-4C1C-9D61-29640222833A}" destId="{A7ED7731-80A9-417F-83B1-7306C2A2DE4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E5A6D0-B315-4CB7-B7F2-D27CD269271A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96F2EAA-1F16-463D-8FAF-06EE63A60903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>
              <a:solidFill>
                <a:schemeClr val="bg1"/>
              </a:solidFill>
            </a:rPr>
            <a:t>DWD OpenData-Server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EBCE3A9E-4369-4DB9-A7B6-4A100E67E37F}" type="parTrans" cxnId="{7748A14B-5498-403F-87B3-D06B1963F3DE}">
      <dgm:prSet/>
      <dgm:spPr/>
      <dgm:t>
        <a:bodyPr/>
        <a:lstStyle/>
        <a:p>
          <a:endParaRPr lang="de-DE"/>
        </a:p>
      </dgm:t>
    </dgm:pt>
    <dgm:pt modelId="{D1C76541-CBE2-461F-9E0E-54085E624570}" type="sibTrans" cxnId="{7748A14B-5498-403F-87B3-D06B1963F3DE}">
      <dgm:prSet/>
      <dgm:spPr/>
      <dgm:t>
        <a:bodyPr/>
        <a:lstStyle/>
        <a:p>
          <a:endParaRPr lang="de-DE"/>
        </a:p>
      </dgm:t>
    </dgm:pt>
    <dgm:pt modelId="{D0C26132-FE47-46FB-A063-C4419F1DE8AC}" type="pres">
      <dgm:prSet presAssocID="{7BE5A6D0-B315-4CB7-B7F2-D27CD269271A}" presName="Name0" presStyleCnt="0">
        <dgm:presLayoutVars>
          <dgm:dir/>
          <dgm:resizeHandles val="exact"/>
        </dgm:presLayoutVars>
      </dgm:prSet>
      <dgm:spPr/>
    </dgm:pt>
    <dgm:pt modelId="{BC57A484-FA86-4A76-AD0D-AC5F91B57EA3}" type="pres">
      <dgm:prSet presAssocID="{D96F2EAA-1F16-463D-8FAF-06EE63A60903}" presName="composite" presStyleCnt="0"/>
      <dgm:spPr/>
    </dgm:pt>
    <dgm:pt modelId="{9D5BADF9-2176-4F9D-B6EA-6B9C7806711B}" type="pres">
      <dgm:prSet presAssocID="{D96F2EAA-1F16-463D-8FAF-06EE63A60903}" presName="rect1" presStyleLbl="bgShp" presStyleIdx="0" presStyleCnt="1" custLinFactNeighborX="-20094" custLinFactNeighborY="-17339"/>
      <dgm:spPr>
        <a:blipFill rotWithShape="1">
          <a:blip xmlns:r="http://schemas.openxmlformats.org/officeDocument/2006/relationships" r:embed="rId2"/>
          <a:srcRect/>
          <a:stretch>
            <a:fillRect l="-37000" r="-37000"/>
          </a:stretch>
        </a:blipFill>
        <a:ln w="76200"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FF8CCE83-AEC9-48C6-BCCD-C3EB7409460B}" type="pres">
      <dgm:prSet presAssocID="{D96F2EAA-1F16-463D-8FAF-06EE63A60903}" presName="rect2" presStyleLbl="trBgShp" presStyleIdx="0" presStyleCnt="1" custLinFactNeighborX="-8427" custLinFactNeighborY="-67234">
        <dgm:presLayoutVars>
          <dgm:bulletEnabled val="1"/>
        </dgm:presLayoutVars>
      </dgm:prSet>
      <dgm:spPr/>
    </dgm:pt>
  </dgm:ptLst>
  <dgm:cxnLst>
    <dgm:cxn modelId="{45552D5B-1DCB-4024-8F63-D1368224F843}" type="presOf" srcId="{7BE5A6D0-B315-4CB7-B7F2-D27CD269271A}" destId="{D0C26132-FE47-46FB-A063-C4419F1DE8AC}" srcOrd="0" destOrd="0" presId="urn:microsoft.com/office/officeart/2008/layout/BendingPictureSemiTransparentText"/>
    <dgm:cxn modelId="{F35CD042-8FD2-45A4-A654-E92F46969493}" type="presOf" srcId="{D96F2EAA-1F16-463D-8FAF-06EE63A60903}" destId="{FF8CCE83-AEC9-48C6-BCCD-C3EB7409460B}" srcOrd="0" destOrd="0" presId="urn:microsoft.com/office/officeart/2008/layout/BendingPictureSemiTransparentText"/>
    <dgm:cxn modelId="{7748A14B-5498-403F-87B3-D06B1963F3DE}" srcId="{7BE5A6D0-B315-4CB7-B7F2-D27CD269271A}" destId="{D96F2EAA-1F16-463D-8FAF-06EE63A60903}" srcOrd="0" destOrd="0" parTransId="{EBCE3A9E-4369-4DB9-A7B6-4A100E67E37F}" sibTransId="{D1C76541-CBE2-461F-9E0E-54085E624570}"/>
    <dgm:cxn modelId="{377EF09A-CF30-416E-9DD9-D70357542B4B}" type="presParOf" srcId="{D0C26132-FE47-46FB-A063-C4419F1DE8AC}" destId="{BC57A484-FA86-4A76-AD0D-AC5F91B57EA3}" srcOrd="0" destOrd="0" presId="urn:microsoft.com/office/officeart/2008/layout/BendingPictureSemiTransparentText"/>
    <dgm:cxn modelId="{09E674A0-35AB-4515-9ED3-A9F4EBB53AF8}" type="presParOf" srcId="{BC57A484-FA86-4A76-AD0D-AC5F91B57EA3}" destId="{9D5BADF9-2176-4F9D-B6EA-6B9C7806711B}" srcOrd="0" destOrd="0" presId="urn:microsoft.com/office/officeart/2008/layout/BendingPictureSemiTransparentText"/>
    <dgm:cxn modelId="{5EC5FF75-E421-4628-93FB-55F0FF5DCDE9}" type="presParOf" srcId="{BC57A484-FA86-4A76-AD0D-AC5F91B57EA3}" destId="{FF8CCE83-AEC9-48C6-BCCD-C3EB7409460B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E5A6D0-B315-4CB7-B7F2-D27CD269271A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96F2EAA-1F16-463D-8FAF-06EE63A60903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b="1" dirty="0">
              <a:solidFill>
                <a:schemeClr val="bg1"/>
              </a:solidFill>
            </a:rPr>
            <a:t>DWD OpenData-Server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EBCE3A9E-4369-4DB9-A7B6-4A100E67E37F}" type="parTrans" cxnId="{7748A14B-5498-403F-87B3-D06B1963F3DE}">
      <dgm:prSet/>
      <dgm:spPr/>
      <dgm:t>
        <a:bodyPr/>
        <a:lstStyle/>
        <a:p>
          <a:endParaRPr lang="de-DE"/>
        </a:p>
      </dgm:t>
    </dgm:pt>
    <dgm:pt modelId="{D1C76541-CBE2-461F-9E0E-54085E624570}" type="sibTrans" cxnId="{7748A14B-5498-403F-87B3-D06B1963F3DE}">
      <dgm:prSet/>
      <dgm:spPr/>
      <dgm:t>
        <a:bodyPr/>
        <a:lstStyle/>
        <a:p>
          <a:endParaRPr lang="de-DE"/>
        </a:p>
      </dgm:t>
    </dgm:pt>
    <dgm:pt modelId="{D0C26132-FE47-46FB-A063-C4419F1DE8AC}" type="pres">
      <dgm:prSet presAssocID="{7BE5A6D0-B315-4CB7-B7F2-D27CD269271A}" presName="Name0" presStyleCnt="0">
        <dgm:presLayoutVars>
          <dgm:dir/>
          <dgm:resizeHandles val="exact"/>
        </dgm:presLayoutVars>
      </dgm:prSet>
      <dgm:spPr/>
    </dgm:pt>
    <dgm:pt modelId="{BC57A484-FA86-4A76-AD0D-AC5F91B57EA3}" type="pres">
      <dgm:prSet presAssocID="{D96F2EAA-1F16-463D-8FAF-06EE63A60903}" presName="composite" presStyleCnt="0"/>
      <dgm:spPr/>
    </dgm:pt>
    <dgm:pt modelId="{9D5BADF9-2176-4F9D-B6EA-6B9C7806711B}" type="pres">
      <dgm:prSet presAssocID="{D96F2EAA-1F16-463D-8FAF-06EE63A60903}" presName="rect1" presStyleLbl="bgShp" presStyleIdx="0" presStyleCnt="1" custLinFactNeighborX="-20094" custLinFactNeighborY="-17339"/>
      <dgm:spPr>
        <a:blipFill rotWithShape="1">
          <a:blip xmlns:r="http://schemas.openxmlformats.org/officeDocument/2006/relationships" r:embed="rId2"/>
          <a:srcRect/>
          <a:stretch>
            <a:fillRect l="-37000" r="-37000"/>
          </a:stretch>
        </a:blipFill>
        <a:ln w="76200"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FF8CCE83-AEC9-48C6-BCCD-C3EB7409460B}" type="pres">
      <dgm:prSet presAssocID="{D96F2EAA-1F16-463D-8FAF-06EE63A60903}" presName="rect2" presStyleLbl="trBgShp" presStyleIdx="0" presStyleCnt="1" custLinFactNeighborX="-8427" custLinFactNeighborY="-67234">
        <dgm:presLayoutVars>
          <dgm:bulletEnabled val="1"/>
        </dgm:presLayoutVars>
      </dgm:prSet>
      <dgm:spPr/>
    </dgm:pt>
  </dgm:ptLst>
  <dgm:cxnLst>
    <dgm:cxn modelId="{45552D5B-1DCB-4024-8F63-D1368224F843}" type="presOf" srcId="{7BE5A6D0-B315-4CB7-B7F2-D27CD269271A}" destId="{D0C26132-FE47-46FB-A063-C4419F1DE8AC}" srcOrd="0" destOrd="0" presId="urn:microsoft.com/office/officeart/2008/layout/BendingPictureSemiTransparentText"/>
    <dgm:cxn modelId="{F35CD042-8FD2-45A4-A654-E92F46969493}" type="presOf" srcId="{D96F2EAA-1F16-463D-8FAF-06EE63A60903}" destId="{FF8CCE83-AEC9-48C6-BCCD-C3EB7409460B}" srcOrd="0" destOrd="0" presId="urn:microsoft.com/office/officeart/2008/layout/BendingPictureSemiTransparentText"/>
    <dgm:cxn modelId="{7748A14B-5498-403F-87B3-D06B1963F3DE}" srcId="{7BE5A6D0-B315-4CB7-B7F2-D27CD269271A}" destId="{D96F2EAA-1F16-463D-8FAF-06EE63A60903}" srcOrd="0" destOrd="0" parTransId="{EBCE3A9E-4369-4DB9-A7B6-4A100E67E37F}" sibTransId="{D1C76541-CBE2-461F-9E0E-54085E624570}"/>
    <dgm:cxn modelId="{377EF09A-CF30-416E-9DD9-D70357542B4B}" type="presParOf" srcId="{D0C26132-FE47-46FB-A063-C4419F1DE8AC}" destId="{BC57A484-FA86-4A76-AD0D-AC5F91B57EA3}" srcOrd="0" destOrd="0" presId="urn:microsoft.com/office/officeart/2008/layout/BendingPictureSemiTransparentText"/>
    <dgm:cxn modelId="{09E674A0-35AB-4515-9ED3-A9F4EBB53AF8}" type="presParOf" srcId="{BC57A484-FA86-4A76-AD0D-AC5F91B57EA3}" destId="{9D5BADF9-2176-4F9D-B6EA-6B9C7806711B}" srcOrd="0" destOrd="0" presId="urn:microsoft.com/office/officeart/2008/layout/BendingPictureSemiTransparentText"/>
    <dgm:cxn modelId="{5EC5FF75-E421-4628-93FB-55F0FF5DCDE9}" type="presParOf" srcId="{BC57A484-FA86-4A76-AD0D-AC5F91B57EA3}" destId="{FF8CCE83-AEC9-48C6-BCCD-C3EB7409460B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E76FE-C49B-4890-AB91-3F38E8D57DFB}">
      <dsp:nvSpPr>
        <dsp:cNvPr id="0" name=""/>
        <dsp:cNvSpPr/>
      </dsp:nvSpPr>
      <dsp:spPr>
        <a:xfrm>
          <a:off x="342" y="574934"/>
          <a:ext cx="802434" cy="401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First Guess Monthly</a:t>
          </a:r>
        </a:p>
      </dsp:txBody>
      <dsp:txXfrm>
        <a:off x="12093" y="586685"/>
        <a:ext cx="778932" cy="377715"/>
      </dsp:txXfrm>
    </dsp:sp>
    <dsp:sp modelId="{F3736BCC-A400-402C-9DB6-4B742BEF0919}">
      <dsp:nvSpPr>
        <dsp:cNvPr id="0" name=""/>
        <dsp:cNvSpPr/>
      </dsp:nvSpPr>
      <dsp:spPr>
        <a:xfrm>
          <a:off x="34866" y="976151"/>
          <a:ext cx="91440" cy="300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912"/>
              </a:lnTo>
              <a:lnTo>
                <a:pt x="125963" y="3009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EE7F0-7A44-48D8-83DC-FD87A2C23EB8}">
      <dsp:nvSpPr>
        <dsp:cNvPr id="0" name=""/>
        <dsp:cNvSpPr/>
      </dsp:nvSpPr>
      <dsp:spPr>
        <a:xfrm>
          <a:off x="160829" y="1076456"/>
          <a:ext cx="641947" cy="401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1.0°</a:t>
          </a:r>
        </a:p>
      </dsp:txBody>
      <dsp:txXfrm>
        <a:off x="172580" y="1088207"/>
        <a:ext cx="618445" cy="377715"/>
      </dsp:txXfrm>
    </dsp:sp>
    <dsp:sp modelId="{5B3D3710-5BD4-47BF-91C9-FA4E054ED4F1}">
      <dsp:nvSpPr>
        <dsp:cNvPr id="0" name=""/>
        <dsp:cNvSpPr/>
      </dsp:nvSpPr>
      <dsp:spPr>
        <a:xfrm>
          <a:off x="34866" y="976151"/>
          <a:ext cx="91440" cy="802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2434"/>
              </a:lnTo>
              <a:lnTo>
                <a:pt x="125963" y="802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4E78C-4B0F-4B37-B2DD-6C7C999EE109}">
      <dsp:nvSpPr>
        <dsp:cNvPr id="0" name=""/>
        <dsp:cNvSpPr/>
      </dsp:nvSpPr>
      <dsp:spPr>
        <a:xfrm>
          <a:off x="160829" y="1577977"/>
          <a:ext cx="641947" cy="401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2004 – </a:t>
          </a:r>
          <a:r>
            <a:rPr lang="de-DE" sz="900" kern="1200" dirty="0" err="1"/>
            <a:t>present</a:t>
          </a:r>
          <a:endParaRPr lang="de-DE" sz="900" kern="1200" dirty="0"/>
        </a:p>
      </dsp:txBody>
      <dsp:txXfrm>
        <a:off x="172580" y="1589728"/>
        <a:ext cx="618445" cy="377715"/>
      </dsp:txXfrm>
    </dsp:sp>
    <dsp:sp modelId="{757038C1-1F64-444A-AA57-FBB87EB33C54}">
      <dsp:nvSpPr>
        <dsp:cNvPr id="0" name=""/>
        <dsp:cNvSpPr/>
      </dsp:nvSpPr>
      <dsp:spPr>
        <a:xfrm>
          <a:off x="34866" y="976151"/>
          <a:ext cx="91440" cy="1303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3956"/>
              </a:lnTo>
              <a:lnTo>
                <a:pt x="125963" y="13039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D953A-79CA-49E2-9FB7-6D93627E197E}">
      <dsp:nvSpPr>
        <dsp:cNvPr id="0" name=""/>
        <dsp:cNvSpPr/>
      </dsp:nvSpPr>
      <dsp:spPr>
        <a:xfrm>
          <a:off x="160829" y="2079499"/>
          <a:ext cx="641947" cy="401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0" i="0" kern="1200" dirty="0" err="1"/>
            <a:t>Drought</a:t>
          </a:r>
          <a:r>
            <a:rPr lang="de-DE" sz="900" b="0" i="0" kern="1200" dirty="0"/>
            <a:t> </a:t>
          </a:r>
          <a:r>
            <a:rPr lang="de-DE" sz="900" b="0" i="0" kern="1200" dirty="0" err="1"/>
            <a:t>monitoring</a:t>
          </a:r>
          <a:endParaRPr lang="de-DE" sz="900" b="0" i="0" kern="1200" dirty="0"/>
        </a:p>
      </dsp:txBody>
      <dsp:txXfrm>
        <a:off x="172580" y="2091250"/>
        <a:ext cx="618445" cy="377715"/>
      </dsp:txXfrm>
    </dsp:sp>
    <dsp:sp modelId="{333771DE-DA35-4ACF-A43F-DC0AE2F9DB04}">
      <dsp:nvSpPr>
        <dsp:cNvPr id="0" name=""/>
        <dsp:cNvSpPr/>
      </dsp:nvSpPr>
      <dsp:spPr>
        <a:xfrm>
          <a:off x="1003386" y="574934"/>
          <a:ext cx="802434" cy="401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Monitoring Version 2022</a:t>
          </a:r>
        </a:p>
      </dsp:txBody>
      <dsp:txXfrm>
        <a:off x="1015137" y="586685"/>
        <a:ext cx="778932" cy="377715"/>
      </dsp:txXfrm>
    </dsp:sp>
    <dsp:sp modelId="{3699A49D-B2D8-41B6-A60E-212625A252EB}">
      <dsp:nvSpPr>
        <dsp:cNvPr id="0" name=""/>
        <dsp:cNvSpPr/>
      </dsp:nvSpPr>
      <dsp:spPr>
        <a:xfrm>
          <a:off x="1037909" y="976151"/>
          <a:ext cx="91440" cy="300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912"/>
              </a:lnTo>
              <a:lnTo>
                <a:pt x="125963" y="3009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9A78C-2131-40D1-AA52-FF338DD4580C}">
      <dsp:nvSpPr>
        <dsp:cNvPr id="0" name=""/>
        <dsp:cNvSpPr/>
      </dsp:nvSpPr>
      <dsp:spPr>
        <a:xfrm>
          <a:off x="1163873" y="1076456"/>
          <a:ext cx="641947" cy="401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1.0°, 2.5°</a:t>
          </a:r>
        </a:p>
      </dsp:txBody>
      <dsp:txXfrm>
        <a:off x="1175624" y="1088207"/>
        <a:ext cx="618445" cy="377715"/>
      </dsp:txXfrm>
    </dsp:sp>
    <dsp:sp modelId="{2267F3BF-7882-47FA-804D-F0C0FC1508B6}">
      <dsp:nvSpPr>
        <dsp:cNvPr id="0" name=""/>
        <dsp:cNvSpPr/>
      </dsp:nvSpPr>
      <dsp:spPr>
        <a:xfrm>
          <a:off x="1037909" y="976151"/>
          <a:ext cx="91440" cy="802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2434"/>
              </a:lnTo>
              <a:lnTo>
                <a:pt x="125963" y="802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7FFB8-A3ED-4BCB-B500-3FA5E5ECBF71}">
      <dsp:nvSpPr>
        <dsp:cNvPr id="0" name=""/>
        <dsp:cNvSpPr/>
      </dsp:nvSpPr>
      <dsp:spPr>
        <a:xfrm>
          <a:off x="1163873" y="1577977"/>
          <a:ext cx="641947" cy="401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1982 – </a:t>
          </a:r>
          <a:r>
            <a:rPr lang="de-DE" sz="900" kern="1200" dirty="0" err="1"/>
            <a:t>present</a:t>
          </a:r>
          <a:endParaRPr lang="de-DE" sz="900" kern="1200" dirty="0"/>
        </a:p>
      </dsp:txBody>
      <dsp:txXfrm>
        <a:off x="1175624" y="1589728"/>
        <a:ext cx="618445" cy="377715"/>
      </dsp:txXfrm>
    </dsp:sp>
    <dsp:sp modelId="{6612EAD6-C3FD-4C7E-945C-E6FEDC3F2200}">
      <dsp:nvSpPr>
        <dsp:cNvPr id="0" name=""/>
        <dsp:cNvSpPr/>
      </dsp:nvSpPr>
      <dsp:spPr>
        <a:xfrm>
          <a:off x="1037909" y="976151"/>
          <a:ext cx="91440" cy="1303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3956"/>
              </a:lnTo>
              <a:lnTo>
                <a:pt x="125963" y="13039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FCD73-63D5-4FBB-8C91-D5B59FF1BDCD}">
      <dsp:nvSpPr>
        <dsp:cNvPr id="0" name=""/>
        <dsp:cNvSpPr/>
      </dsp:nvSpPr>
      <dsp:spPr>
        <a:xfrm>
          <a:off x="1163873" y="2079499"/>
          <a:ext cx="641947" cy="401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0" i="0" kern="1200" dirty="0"/>
            <a:t>Calibration of </a:t>
          </a:r>
          <a:r>
            <a:rPr lang="de-DE" sz="900" b="0" i="0" kern="1200" dirty="0" err="1"/>
            <a:t>satellite</a:t>
          </a:r>
          <a:r>
            <a:rPr lang="de-DE" sz="900" b="0" i="0" kern="1200" dirty="0"/>
            <a:t> data</a:t>
          </a:r>
        </a:p>
      </dsp:txBody>
      <dsp:txXfrm>
        <a:off x="1175624" y="2091250"/>
        <a:ext cx="618445" cy="377715"/>
      </dsp:txXfrm>
    </dsp:sp>
    <dsp:sp modelId="{FA2633AF-E290-44CB-8BE7-32128651FBEB}">
      <dsp:nvSpPr>
        <dsp:cNvPr id="0" name=""/>
        <dsp:cNvSpPr/>
      </dsp:nvSpPr>
      <dsp:spPr>
        <a:xfrm>
          <a:off x="2006429" y="574934"/>
          <a:ext cx="802434" cy="401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Full Data Monthly Version 2022</a:t>
          </a:r>
        </a:p>
      </dsp:txBody>
      <dsp:txXfrm>
        <a:off x="2018180" y="586685"/>
        <a:ext cx="778932" cy="377715"/>
      </dsp:txXfrm>
    </dsp:sp>
    <dsp:sp modelId="{E92F0D58-801E-45CC-B9B5-4A9182B51807}">
      <dsp:nvSpPr>
        <dsp:cNvPr id="0" name=""/>
        <dsp:cNvSpPr/>
      </dsp:nvSpPr>
      <dsp:spPr>
        <a:xfrm>
          <a:off x="2040952" y="976151"/>
          <a:ext cx="91440" cy="300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912"/>
              </a:lnTo>
              <a:lnTo>
                <a:pt x="125963" y="3009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8A485-AF19-441A-8070-62CF53ED34F2}">
      <dsp:nvSpPr>
        <dsp:cNvPr id="0" name=""/>
        <dsp:cNvSpPr/>
      </dsp:nvSpPr>
      <dsp:spPr>
        <a:xfrm>
          <a:off x="2166916" y="1076456"/>
          <a:ext cx="641947" cy="401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0.25°, 0.5°, 1.0°, 2.5°</a:t>
          </a:r>
        </a:p>
      </dsp:txBody>
      <dsp:txXfrm>
        <a:off x="2178667" y="1088207"/>
        <a:ext cx="618445" cy="377715"/>
      </dsp:txXfrm>
    </dsp:sp>
    <dsp:sp modelId="{DA6CF796-5F0C-48E8-A1B6-875E891F2F3C}">
      <dsp:nvSpPr>
        <dsp:cNvPr id="0" name=""/>
        <dsp:cNvSpPr/>
      </dsp:nvSpPr>
      <dsp:spPr>
        <a:xfrm>
          <a:off x="2040952" y="976151"/>
          <a:ext cx="91440" cy="802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2434"/>
              </a:lnTo>
              <a:lnTo>
                <a:pt x="125963" y="802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BA088-73CD-4628-8A4A-A363DBAEE734}">
      <dsp:nvSpPr>
        <dsp:cNvPr id="0" name=""/>
        <dsp:cNvSpPr/>
      </dsp:nvSpPr>
      <dsp:spPr>
        <a:xfrm>
          <a:off x="2166916" y="1577977"/>
          <a:ext cx="641947" cy="401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1891 – 2020</a:t>
          </a:r>
        </a:p>
      </dsp:txBody>
      <dsp:txXfrm>
        <a:off x="2178667" y="1589728"/>
        <a:ext cx="618445" cy="377715"/>
      </dsp:txXfrm>
    </dsp:sp>
    <dsp:sp modelId="{F089167F-7A3F-4026-AC29-5E39D538A725}">
      <dsp:nvSpPr>
        <dsp:cNvPr id="0" name=""/>
        <dsp:cNvSpPr/>
      </dsp:nvSpPr>
      <dsp:spPr>
        <a:xfrm>
          <a:off x="2040952" y="976151"/>
          <a:ext cx="91440" cy="1303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3956"/>
              </a:lnTo>
              <a:lnTo>
                <a:pt x="125963" y="13039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75B91-4E4D-4C47-AB60-192849B88332}">
      <dsp:nvSpPr>
        <dsp:cNvPr id="0" name=""/>
        <dsp:cNvSpPr/>
      </dsp:nvSpPr>
      <dsp:spPr>
        <a:xfrm>
          <a:off x="2166916" y="2079499"/>
          <a:ext cx="641947" cy="401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0" i="0" kern="1200" dirty="0" err="1"/>
            <a:t>Hydrologi</a:t>
          </a:r>
          <a:r>
            <a:rPr lang="de-DE" sz="900" b="0" i="0" kern="1200" dirty="0"/>
            <a:t>-cal </a:t>
          </a:r>
          <a:r>
            <a:rPr lang="de-DE" sz="900" b="0" i="0" kern="1200" dirty="0" err="1"/>
            <a:t>studies</a:t>
          </a:r>
          <a:endParaRPr lang="de-DE" sz="900" b="0" i="0" kern="1200" dirty="0"/>
        </a:p>
      </dsp:txBody>
      <dsp:txXfrm>
        <a:off x="2178667" y="2091250"/>
        <a:ext cx="618445" cy="377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F0703-246F-4B77-AD18-22684A963DD2}">
      <dsp:nvSpPr>
        <dsp:cNvPr id="0" name=""/>
        <dsp:cNvSpPr/>
      </dsp:nvSpPr>
      <dsp:spPr>
        <a:xfrm>
          <a:off x="7139" y="162"/>
          <a:ext cx="793449" cy="396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First Guess Daily</a:t>
          </a:r>
        </a:p>
      </dsp:txBody>
      <dsp:txXfrm>
        <a:off x="18759" y="11782"/>
        <a:ext cx="770209" cy="373484"/>
      </dsp:txXfrm>
    </dsp:sp>
    <dsp:sp modelId="{0AD130CE-16B4-42BB-9255-603700A59BF4}">
      <dsp:nvSpPr>
        <dsp:cNvPr id="0" name=""/>
        <dsp:cNvSpPr/>
      </dsp:nvSpPr>
      <dsp:spPr>
        <a:xfrm>
          <a:off x="40764" y="396886"/>
          <a:ext cx="91440" cy="297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543"/>
              </a:lnTo>
              <a:lnTo>
                <a:pt x="125064" y="297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C124B-1A90-4708-95BE-7D27EB8F2CCB}">
      <dsp:nvSpPr>
        <dsp:cNvPr id="0" name=""/>
        <dsp:cNvSpPr/>
      </dsp:nvSpPr>
      <dsp:spPr>
        <a:xfrm>
          <a:off x="165829" y="496067"/>
          <a:ext cx="634759" cy="39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>
              <a:solidFill>
                <a:srgbClr val="2D4B9B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1.0°</a:t>
          </a:r>
        </a:p>
      </dsp:txBody>
      <dsp:txXfrm>
        <a:off x="177449" y="507687"/>
        <a:ext cx="611519" cy="373484"/>
      </dsp:txXfrm>
    </dsp:sp>
    <dsp:sp modelId="{E21E1229-66CD-407A-BA0F-F02C077A2085}">
      <dsp:nvSpPr>
        <dsp:cNvPr id="0" name=""/>
        <dsp:cNvSpPr/>
      </dsp:nvSpPr>
      <dsp:spPr>
        <a:xfrm>
          <a:off x="40764" y="396886"/>
          <a:ext cx="91440" cy="793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3449"/>
              </a:lnTo>
              <a:lnTo>
                <a:pt x="125064" y="793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91D5D-B7ED-4B81-BC73-90FF588AB6BA}">
      <dsp:nvSpPr>
        <dsp:cNvPr id="0" name=""/>
        <dsp:cNvSpPr/>
      </dsp:nvSpPr>
      <dsp:spPr>
        <a:xfrm>
          <a:off x="165829" y="991973"/>
          <a:ext cx="634759" cy="39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>
              <a:solidFill>
                <a:srgbClr val="2D4B9B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2009 – </a:t>
          </a:r>
          <a:r>
            <a:rPr lang="de-DE" sz="900" kern="1200" dirty="0" err="1">
              <a:solidFill>
                <a:srgbClr val="2D4B9B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present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77449" y="1003593"/>
        <a:ext cx="611519" cy="373484"/>
      </dsp:txXfrm>
    </dsp:sp>
    <dsp:sp modelId="{6435196F-CA1F-471D-969B-A092B6D14811}">
      <dsp:nvSpPr>
        <dsp:cNvPr id="0" name=""/>
        <dsp:cNvSpPr/>
      </dsp:nvSpPr>
      <dsp:spPr>
        <a:xfrm>
          <a:off x="40764" y="396886"/>
          <a:ext cx="91440" cy="1289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9354"/>
              </a:lnTo>
              <a:lnTo>
                <a:pt x="125064" y="12893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8EB97-E2EA-4032-9D44-9F4565E1ADBE}">
      <dsp:nvSpPr>
        <dsp:cNvPr id="0" name=""/>
        <dsp:cNvSpPr/>
      </dsp:nvSpPr>
      <dsp:spPr>
        <a:xfrm>
          <a:off x="165829" y="1487879"/>
          <a:ext cx="634759" cy="39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0" i="0" kern="1200" dirty="0"/>
            <a:t>Analysis of extremes</a:t>
          </a:r>
          <a:endParaRPr lang="de-DE" sz="900" b="0" i="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77449" y="1499499"/>
        <a:ext cx="611519" cy="373484"/>
      </dsp:txXfrm>
    </dsp:sp>
    <dsp:sp modelId="{4F26B9A6-AD55-4FF5-9975-0266DC3841CC}">
      <dsp:nvSpPr>
        <dsp:cNvPr id="0" name=""/>
        <dsp:cNvSpPr/>
      </dsp:nvSpPr>
      <dsp:spPr>
        <a:xfrm>
          <a:off x="998950" y="162"/>
          <a:ext cx="793449" cy="396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Full Data Daily Version 2022</a:t>
          </a:r>
        </a:p>
      </dsp:txBody>
      <dsp:txXfrm>
        <a:off x="1010570" y="11782"/>
        <a:ext cx="770209" cy="373484"/>
      </dsp:txXfrm>
    </dsp:sp>
    <dsp:sp modelId="{1C7BF77C-C516-462C-B27C-FA6968BAC2DC}">
      <dsp:nvSpPr>
        <dsp:cNvPr id="0" name=""/>
        <dsp:cNvSpPr/>
      </dsp:nvSpPr>
      <dsp:spPr>
        <a:xfrm>
          <a:off x="1032575" y="396886"/>
          <a:ext cx="91440" cy="297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543"/>
              </a:lnTo>
              <a:lnTo>
                <a:pt x="125064" y="297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BBB41-F506-4DC2-8DA0-3A007198F6E2}">
      <dsp:nvSpPr>
        <dsp:cNvPr id="0" name=""/>
        <dsp:cNvSpPr/>
      </dsp:nvSpPr>
      <dsp:spPr>
        <a:xfrm>
          <a:off x="1157640" y="496067"/>
          <a:ext cx="634759" cy="39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>
              <a:solidFill>
                <a:srgbClr val="2D4B9B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1.0°</a:t>
          </a:r>
        </a:p>
      </dsp:txBody>
      <dsp:txXfrm>
        <a:off x="1169260" y="507687"/>
        <a:ext cx="611519" cy="373484"/>
      </dsp:txXfrm>
    </dsp:sp>
    <dsp:sp modelId="{9C5C2ED4-FC6D-486B-AAA9-ADF153F8C25F}">
      <dsp:nvSpPr>
        <dsp:cNvPr id="0" name=""/>
        <dsp:cNvSpPr/>
      </dsp:nvSpPr>
      <dsp:spPr>
        <a:xfrm>
          <a:off x="1032575" y="396886"/>
          <a:ext cx="91440" cy="793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3449"/>
              </a:lnTo>
              <a:lnTo>
                <a:pt x="125064" y="793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F6777-5CE6-4A57-9657-FB9079606718}">
      <dsp:nvSpPr>
        <dsp:cNvPr id="0" name=""/>
        <dsp:cNvSpPr/>
      </dsp:nvSpPr>
      <dsp:spPr>
        <a:xfrm>
          <a:off x="1157640" y="991973"/>
          <a:ext cx="634759" cy="39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>
              <a:solidFill>
                <a:srgbClr val="2D4B9B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1982 – 2020</a:t>
          </a:r>
        </a:p>
      </dsp:txBody>
      <dsp:txXfrm>
        <a:off x="1169260" y="1003593"/>
        <a:ext cx="611519" cy="373484"/>
      </dsp:txXfrm>
    </dsp:sp>
    <dsp:sp modelId="{455BC302-9A51-4372-A445-63DDA4ED82B3}">
      <dsp:nvSpPr>
        <dsp:cNvPr id="0" name=""/>
        <dsp:cNvSpPr/>
      </dsp:nvSpPr>
      <dsp:spPr>
        <a:xfrm>
          <a:off x="1032575" y="396886"/>
          <a:ext cx="91440" cy="1289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9354"/>
              </a:lnTo>
              <a:lnTo>
                <a:pt x="125064" y="12893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15397-899B-41CD-8A25-F72ECF379D76}">
      <dsp:nvSpPr>
        <dsp:cNvPr id="0" name=""/>
        <dsp:cNvSpPr/>
      </dsp:nvSpPr>
      <dsp:spPr>
        <a:xfrm>
          <a:off x="1157640" y="1487879"/>
          <a:ext cx="634759" cy="39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0" i="0" kern="1200" dirty="0"/>
            <a:t>Analysis of extremes</a:t>
          </a:r>
          <a:endParaRPr lang="de-DE" sz="900" b="0" i="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169260" y="1499499"/>
        <a:ext cx="611519" cy="373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F0703-246F-4B77-AD18-22684A963DD2}">
      <dsp:nvSpPr>
        <dsp:cNvPr id="0" name=""/>
        <dsp:cNvSpPr/>
      </dsp:nvSpPr>
      <dsp:spPr>
        <a:xfrm>
          <a:off x="695" y="107837"/>
          <a:ext cx="799258" cy="399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HOMPRA Europe V. 2</a:t>
          </a:r>
        </a:p>
      </dsp:txBody>
      <dsp:txXfrm>
        <a:off x="12400" y="119542"/>
        <a:ext cx="775848" cy="376219"/>
      </dsp:txXfrm>
    </dsp:sp>
    <dsp:sp modelId="{0AD130CE-16B4-42BB-9255-603700A59BF4}">
      <dsp:nvSpPr>
        <dsp:cNvPr id="0" name=""/>
        <dsp:cNvSpPr/>
      </dsp:nvSpPr>
      <dsp:spPr>
        <a:xfrm>
          <a:off x="34901" y="507466"/>
          <a:ext cx="91440" cy="293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327"/>
              </a:lnTo>
              <a:lnTo>
                <a:pt x="125645" y="2933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C124B-1A90-4708-95BE-7D27EB8F2CCB}">
      <dsp:nvSpPr>
        <dsp:cNvPr id="0" name=""/>
        <dsp:cNvSpPr/>
      </dsp:nvSpPr>
      <dsp:spPr>
        <a:xfrm>
          <a:off x="160547" y="600979"/>
          <a:ext cx="639406" cy="39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0.5°, 1.0°, 2.5°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72252" y="612684"/>
        <a:ext cx="615996" cy="376219"/>
      </dsp:txXfrm>
    </dsp:sp>
    <dsp:sp modelId="{E21E1229-66CD-407A-BA0F-F02C077A2085}">
      <dsp:nvSpPr>
        <dsp:cNvPr id="0" name=""/>
        <dsp:cNvSpPr/>
      </dsp:nvSpPr>
      <dsp:spPr>
        <a:xfrm>
          <a:off x="34901" y="507466"/>
          <a:ext cx="91440" cy="792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2864"/>
              </a:lnTo>
              <a:lnTo>
                <a:pt x="125645" y="7928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91D5D-B7ED-4B81-BC73-90FF588AB6BA}">
      <dsp:nvSpPr>
        <dsp:cNvPr id="0" name=""/>
        <dsp:cNvSpPr/>
      </dsp:nvSpPr>
      <dsp:spPr>
        <a:xfrm>
          <a:off x="160547" y="1100515"/>
          <a:ext cx="639406" cy="39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1951 – 2015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72252" y="1112220"/>
        <a:ext cx="615996" cy="376219"/>
      </dsp:txXfrm>
    </dsp:sp>
    <dsp:sp modelId="{6435196F-CA1F-471D-969B-A092B6D14811}">
      <dsp:nvSpPr>
        <dsp:cNvPr id="0" name=""/>
        <dsp:cNvSpPr/>
      </dsp:nvSpPr>
      <dsp:spPr>
        <a:xfrm>
          <a:off x="34901" y="507466"/>
          <a:ext cx="91440" cy="1292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2400"/>
              </a:lnTo>
              <a:lnTo>
                <a:pt x="125645" y="1292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8EB97-E2EA-4032-9D44-9F4565E1ADBE}">
      <dsp:nvSpPr>
        <dsp:cNvPr id="0" name=""/>
        <dsp:cNvSpPr/>
      </dsp:nvSpPr>
      <dsp:spPr>
        <a:xfrm>
          <a:off x="160547" y="1600052"/>
          <a:ext cx="639406" cy="39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0" i="0" kern="1200" dirty="0"/>
            <a:t>Trend analysis</a:t>
          </a:r>
          <a:endParaRPr lang="de-DE" sz="900" b="0" i="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72252" y="1611757"/>
        <a:ext cx="615996" cy="376219"/>
      </dsp:txXfrm>
    </dsp:sp>
    <dsp:sp modelId="{4F26B9A6-AD55-4FF5-9975-0266DC3841CC}">
      <dsp:nvSpPr>
        <dsp:cNvPr id="0" name=""/>
        <dsp:cNvSpPr/>
      </dsp:nvSpPr>
      <dsp:spPr>
        <a:xfrm>
          <a:off x="999768" y="107837"/>
          <a:ext cx="799258" cy="399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Precipitation </a:t>
          </a:r>
          <a:r>
            <a:rPr lang="de-DE" sz="800" kern="1200" dirty="0" err="1"/>
            <a:t>Climatology</a:t>
          </a:r>
          <a:r>
            <a:rPr lang="de-DE" sz="800" kern="1200" dirty="0"/>
            <a:t> Version 2022</a:t>
          </a:r>
        </a:p>
      </dsp:txBody>
      <dsp:txXfrm>
        <a:off x="1011473" y="119542"/>
        <a:ext cx="775848" cy="376219"/>
      </dsp:txXfrm>
    </dsp:sp>
    <dsp:sp modelId="{1C7BF77C-C516-462C-B27C-FA6968BAC2DC}">
      <dsp:nvSpPr>
        <dsp:cNvPr id="0" name=""/>
        <dsp:cNvSpPr/>
      </dsp:nvSpPr>
      <dsp:spPr>
        <a:xfrm>
          <a:off x="1033974" y="507466"/>
          <a:ext cx="91440" cy="293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327"/>
              </a:lnTo>
              <a:lnTo>
                <a:pt x="125645" y="2933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BBB41-F506-4DC2-8DA0-3A007198F6E2}">
      <dsp:nvSpPr>
        <dsp:cNvPr id="0" name=""/>
        <dsp:cNvSpPr/>
      </dsp:nvSpPr>
      <dsp:spPr>
        <a:xfrm>
          <a:off x="1159620" y="600979"/>
          <a:ext cx="639406" cy="39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0.25°, 0.5°, 1.0°, 2.5°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171325" y="612684"/>
        <a:ext cx="615996" cy="376219"/>
      </dsp:txXfrm>
    </dsp:sp>
    <dsp:sp modelId="{9C5C2ED4-FC6D-486B-AAA9-ADF153F8C25F}">
      <dsp:nvSpPr>
        <dsp:cNvPr id="0" name=""/>
        <dsp:cNvSpPr/>
      </dsp:nvSpPr>
      <dsp:spPr>
        <a:xfrm>
          <a:off x="1033974" y="507466"/>
          <a:ext cx="91440" cy="792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2864"/>
              </a:lnTo>
              <a:lnTo>
                <a:pt x="125645" y="7928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F6777-5CE6-4A57-9657-FB9079606718}">
      <dsp:nvSpPr>
        <dsp:cNvPr id="0" name=""/>
        <dsp:cNvSpPr/>
      </dsp:nvSpPr>
      <dsp:spPr>
        <a:xfrm>
          <a:off x="1159620" y="1100515"/>
          <a:ext cx="639406" cy="39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1951 / 2000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171325" y="1112220"/>
        <a:ext cx="615996" cy="376219"/>
      </dsp:txXfrm>
    </dsp:sp>
    <dsp:sp modelId="{455BC302-9A51-4372-A445-63DDA4ED82B3}">
      <dsp:nvSpPr>
        <dsp:cNvPr id="0" name=""/>
        <dsp:cNvSpPr/>
      </dsp:nvSpPr>
      <dsp:spPr>
        <a:xfrm>
          <a:off x="1033974" y="507466"/>
          <a:ext cx="91440" cy="16542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4239"/>
              </a:lnTo>
              <a:lnTo>
                <a:pt x="115460" y="16542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15397-899B-41CD-8A25-F72ECF379D76}">
      <dsp:nvSpPr>
        <dsp:cNvPr id="0" name=""/>
        <dsp:cNvSpPr/>
      </dsp:nvSpPr>
      <dsp:spPr>
        <a:xfrm>
          <a:off x="1149434" y="1591840"/>
          <a:ext cx="639406" cy="1139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b="0" i="0" kern="1200" dirty="0"/>
            <a:t>As a reference, </a:t>
          </a:r>
          <a:br>
            <a:rPr lang="en-US" sz="900" b="0" i="0" kern="1200" dirty="0"/>
          </a:br>
          <a:r>
            <a:rPr lang="en-US" sz="900" b="0" i="0" kern="1200" dirty="0"/>
            <a:t>and for utilization of the anomaly </a:t>
          </a:r>
          <a:r>
            <a:rPr lang="en-US" sz="900" b="0" i="0" kern="1200" dirty="0" err="1"/>
            <a:t>interpola-tion</a:t>
          </a:r>
          <a:r>
            <a:rPr lang="en-US" sz="900" b="0" i="0" kern="1200" dirty="0"/>
            <a:t> method</a:t>
          </a:r>
          <a:endParaRPr lang="de-DE" sz="900" b="0" i="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168162" y="1610568"/>
        <a:ext cx="601950" cy="1102274"/>
      </dsp:txXfrm>
    </dsp:sp>
    <dsp:sp modelId="{BC9AE724-ED05-48D8-BD5F-006D82DF8FA2}">
      <dsp:nvSpPr>
        <dsp:cNvPr id="0" name=""/>
        <dsp:cNvSpPr/>
      </dsp:nvSpPr>
      <dsp:spPr>
        <a:xfrm>
          <a:off x="1998841" y="107837"/>
          <a:ext cx="799258" cy="399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 err="1"/>
            <a:t>Drought</a:t>
          </a:r>
          <a:r>
            <a:rPr lang="de-DE" sz="900" kern="1200" dirty="0"/>
            <a:t> Index 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010546" y="119542"/>
        <a:ext cx="775848" cy="376219"/>
      </dsp:txXfrm>
    </dsp:sp>
    <dsp:sp modelId="{1B9B10BD-702C-4B34-BF44-A1B1E1B15823}">
      <dsp:nvSpPr>
        <dsp:cNvPr id="0" name=""/>
        <dsp:cNvSpPr/>
      </dsp:nvSpPr>
      <dsp:spPr>
        <a:xfrm>
          <a:off x="2033047" y="507466"/>
          <a:ext cx="91440" cy="293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327"/>
              </a:lnTo>
              <a:lnTo>
                <a:pt x="125645" y="2933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5E3B6-14F1-4249-ADAC-E10E9AEB7D9F}">
      <dsp:nvSpPr>
        <dsp:cNvPr id="0" name=""/>
        <dsp:cNvSpPr/>
      </dsp:nvSpPr>
      <dsp:spPr>
        <a:xfrm>
          <a:off x="2158692" y="600979"/>
          <a:ext cx="639406" cy="39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1.0°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170397" y="612684"/>
        <a:ext cx="615996" cy="376219"/>
      </dsp:txXfrm>
    </dsp:sp>
    <dsp:sp modelId="{C8076C7D-77D4-4EAB-ABD8-5DB352D5D2AF}">
      <dsp:nvSpPr>
        <dsp:cNvPr id="0" name=""/>
        <dsp:cNvSpPr/>
      </dsp:nvSpPr>
      <dsp:spPr>
        <a:xfrm>
          <a:off x="2033047" y="507466"/>
          <a:ext cx="91440" cy="792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2864"/>
              </a:lnTo>
              <a:lnTo>
                <a:pt x="125645" y="7928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5AD22-2D5D-41F3-A74A-F77F4538468F}">
      <dsp:nvSpPr>
        <dsp:cNvPr id="0" name=""/>
        <dsp:cNvSpPr/>
      </dsp:nvSpPr>
      <dsp:spPr>
        <a:xfrm>
          <a:off x="2158692" y="1100515"/>
          <a:ext cx="639406" cy="39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1952 – </a:t>
          </a:r>
          <a:r>
            <a:rPr lang="de-DE" sz="900" kern="1200" dirty="0" err="1"/>
            <a:t>present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170397" y="1112220"/>
        <a:ext cx="615996" cy="376219"/>
      </dsp:txXfrm>
    </dsp:sp>
    <dsp:sp modelId="{B9D2D6BA-67DA-4B05-AE16-4E33FDD3C284}">
      <dsp:nvSpPr>
        <dsp:cNvPr id="0" name=""/>
        <dsp:cNvSpPr/>
      </dsp:nvSpPr>
      <dsp:spPr>
        <a:xfrm>
          <a:off x="2033047" y="507466"/>
          <a:ext cx="91440" cy="1292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2400"/>
              </a:lnTo>
              <a:lnTo>
                <a:pt x="125645" y="1292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EB985-5860-4A14-8571-1ECF61E81274}">
      <dsp:nvSpPr>
        <dsp:cNvPr id="0" name=""/>
        <dsp:cNvSpPr/>
      </dsp:nvSpPr>
      <dsp:spPr>
        <a:xfrm>
          <a:off x="2158692" y="1600052"/>
          <a:ext cx="639406" cy="39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0" i="0" kern="1200" dirty="0" err="1"/>
            <a:t>Drought</a:t>
          </a:r>
          <a:r>
            <a:rPr lang="de-DE" sz="900" b="0" i="0" kern="1200" dirty="0"/>
            <a:t> </a:t>
          </a:r>
          <a:r>
            <a:rPr lang="de-DE" sz="900" b="0" i="0" kern="1200" dirty="0" err="1"/>
            <a:t>monitoring</a:t>
          </a:r>
          <a:endParaRPr lang="de-DE" sz="900" b="0" i="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170397" y="1611757"/>
        <a:ext cx="615996" cy="376219"/>
      </dsp:txXfrm>
    </dsp:sp>
    <dsp:sp modelId="{22168D8F-E9EC-4897-AE20-5F58F4F87A26}">
      <dsp:nvSpPr>
        <dsp:cNvPr id="0" name=""/>
        <dsp:cNvSpPr/>
      </dsp:nvSpPr>
      <dsp:spPr>
        <a:xfrm>
          <a:off x="2997914" y="107837"/>
          <a:ext cx="799258" cy="399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GPCC Visualizer</a:t>
          </a:r>
          <a:endParaRPr lang="de-DE" sz="90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009619" y="119542"/>
        <a:ext cx="775848" cy="376219"/>
      </dsp:txXfrm>
    </dsp:sp>
    <dsp:sp modelId="{99FBF897-2A8E-4C22-B673-269CA30390DC}">
      <dsp:nvSpPr>
        <dsp:cNvPr id="0" name=""/>
        <dsp:cNvSpPr/>
      </dsp:nvSpPr>
      <dsp:spPr>
        <a:xfrm>
          <a:off x="3032120" y="507466"/>
          <a:ext cx="91440" cy="6345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4559"/>
              </a:lnTo>
              <a:lnTo>
                <a:pt x="106853" y="6345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D7731-80A9-417F-83B1-7306C2A2DE48}">
      <dsp:nvSpPr>
        <dsp:cNvPr id="0" name=""/>
        <dsp:cNvSpPr/>
      </dsp:nvSpPr>
      <dsp:spPr>
        <a:xfrm>
          <a:off x="3138973" y="746232"/>
          <a:ext cx="639406" cy="791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dirty="0"/>
            <a:t>Create maps with your of the GPCC products</a:t>
          </a:r>
          <a:endParaRPr lang="de-DE" sz="900" b="0" i="0" kern="1200" dirty="0">
            <a:solidFill>
              <a:srgbClr val="2D4B9B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157701" y="764960"/>
        <a:ext cx="601950" cy="754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BADF9-2176-4F9D-B6EA-6B9C7806711B}">
      <dsp:nvSpPr>
        <dsp:cNvPr id="0" name=""/>
        <dsp:cNvSpPr/>
      </dsp:nvSpPr>
      <dsp:spPr>
        <a:xfrm>
          <a:off x="0" y="0"/>
          <a:ext cx="3240070" cy="277712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7000" r="-37000"/>
          </a:stretch>
        </a:blipFill>
        <a:ln w="762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CCE83-AEC9-48C6-BCCD-C3EB7409460B}">
      <dsp:nvSpPr>
        <dsp:cNvPr id="0" name=""/>
        <dsp:cNvSpPr/>
      </dsp:nvSpPr>
      <dsp:spPr>
        <a:xfrm>
          <a:off x="14971" y="1495865"/>
          <a:ext cx="3240070" cy="666509"/>
        </a:xfrm>
        <a:prstGeom prst="rect">
          <a:avLst/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chemeClr val="bg1"/>
              </a:solidFill>
            </a:rPr>
            <a:t>DWD OpenData-Server</a:t>
          </a:r>
        </a:p>
      </dsp:txBody>
      <dsp:txXfrm>
        <a:off x="14971" y="1495865"/>
        <a:ext cx="3240070" cy="6665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BADF9-2176-4F9D-B6EA-6B9C7806711B}">
      <dsp:nvSpPr>
        <dsp:cNvPr id="0" name=""/>
        <dsp:cNvSpPr/>
      </dsp:nvSpPr>
      <dsp:spPr>
        <a:xfrm>
          <a:off x="0" y="0"/>
          <a:ext cx="3240070" cy="277712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7000" r="-37000"/>
          </a:stretch>
        </a:blipFill>
        <a:ln w="762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CCE83-AEC9-48C6-BCCD-C3EB7409460B}">
      <dsp:nvSpPr>
        <dsp:cNvPr id="0" name=""/>
        <dsp:cNvSpPr/>
      </dsp:nvSpPr>
      <dsp:spPr>
        <a:xfrm>
          <a:off x="14971" y="1495865"/>
          <a:ext cx="3240070" cy="666509"/>
        </a:xfrm>
        <a:prstGeom prst="rect">
          <a:avLst/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chemeClr val="bg1"/>
              </a:solidFill>
            </a:rPr>
            <a:t>DWD OpenData-Server</a:t>
          </a:r>
        </a:p>
      </dsp:txBody>
      <dsp:txXfrm>
        <a:off x="14971" y="1495865"/>
        <a:ext cx="3240070" cy="666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976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35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https://kunden.dwd.de/GPCC/Visualizer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23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76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/>
              <a:t>28.04.2025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it-IT"/>
              <a:t>Zora Schirmeister                        Global Precipitation Climatology Centre                        EGU25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28.04.2025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Zora Schirmeister                        Global Precipitation Climatology Centre                        EGU25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28.04.2025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Zora Schirmeister                        Global Precipitation Climatology Centre                        EGU25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28.04.2025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Zora Schirmeister                        Global Precipitation Climatology Centre                        EGU25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28.04.2025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Zora Schirmeister                        Global Precipitation Climatology Centre                        EGU25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/>
              <a:t>28.04.2025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it-IT"/>
              <a:t>Zora Schirmeister                        Global Precipitation Climatology Centre                        EGU25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28.04.2025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Zora Schirmeister                        Global Precipitation Climatology Centre                        EGU25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47299C-4CE8-474A-9358-2F5B6E1C6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20" y="4788575"/>
            <a:ext cx="615227" cy="21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28.04.2025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Zora Schirmeister                        Global Precipitation Climatology Centre                        EGU25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28.04.2025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Zora Schirmeister                        Global Precipitation Climatology Centre                        EGU25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28.04.2025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Zora Schirmeister                        Global Precipitation Climatology Centre                        EGU25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28.04.2025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Zora Schirmeister                        Global Precipitation Climatology Centre                        EGU25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28.04.2025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Zora Schirmeister                        Global Precipitation Climatology Centre                        EGU25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28.04.2025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Zora Schirmeister                        Global Precipitation Climatology Centre                        EGU25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28.04.2025</a:t>
            </a:r>
            <a:endParaRPr lang="de-DE" dirty="0"/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Zora Schirmeister                        Global Precipitation Climatology Centre                        EGU25</a:t>
            </a:r>
            <a:endParaRPr lang="de-DE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CE4226E-3632-4058-AA8D-AB447CF3E3A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9" y="64713"/>
            <a:ext cx="608856" cy="6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pcc.dwd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hyperlink" Target="mailto:gpcc@dwd.de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.xml"/><Relationship Id="rId7" Type="http://schemas.openxmlformats.org/officeDocument/2006/relationships/slide" Target="slide15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3.xml"/><Relationship Id="rId7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3.xml"/><Relationship Id="rId7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4.png"/><Relationship Id="rId7" Type="http://schemas.openxmlformats.org/officeDocument/2006/relationships/slide" Target="slide14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32.xml"/><Relationship Id="rId4" Type="http://schemas.openxmlformats.org/officeDocument/2006/relationships/slide" Target="slide2.xml"/><Relationship Id="rId9" Type="http://schemas.openxmlformats.org/officeDocument/2006/relationships/slide" Target="slide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0.xml"/><Relationship Id="rId7" Type="http://schemas.openxmlformats.org/officeDocument/2006/relationships/slide" Target="slide6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32.xml"/><Relationship Id="rId4" Type="http://schemas.openxmlformats.org/officeDocument/2006/relationships/image" Target="../media/image25.emf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slide" Target="slide3.xml"/><Relationship Id="rId3" Type="http://schemas.openxmlformats.org/officeDocument/2006/relationships/diagramLayout" Target="../diagrams/layout1.xml"/><Relationship Id="rId21" Type="http://schemas.openxmlformats.org/officeDocument/2006/relationships/slide" Target="slide15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slide" Target="slide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slide" Target="slide32.xml"/><Relationship Id="rId10" Type="http://schemas.openxmlformats.org/officeDocument/2006/relationships/diagramColors" Target="../diagrams/colors2.xml"/><Relationship Id="rId19" Type="http://schemas.openxmlformats.org/officeDocument/2006/relationships/slide" Target="slide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slide" Target="slide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3.xml"/><Relationship Id="rId7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30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12" Type="http://schemas.openxmlformats.org/officeDocument/2006/relationships/slide" Target="slide1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openxmlformats.org/officeDocument/2006/relationships/slide" Target="slide14.xml"/><Relationship Id="rId5" Type="http://schemas.openxmlformats.org/officeDocument/2006/relationships/diagramColors" Target="../diagrams/colors4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4.xml"/><Relationship Id="rId9" Type="http://schemas.openxmlformats.org/officeDocument/2006/relationships/slide" Target="slide3.xml"/><Relationship Id="rId14" Type="http://schemas.openxmlformats.org/officeDocument/2006/relationships/slide" Target="slide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gif"/><Relationship Id="rId7" Type="http://schemas.openxmlformats.org/officeDocument/2006/relationships/slide" Target="slide14.xml"/><Relationship Id="rId2" Type="http://schemas.openxmlformats.org/officeDocument/2006/relationships/hyperlink" Target="https://opendata.dwd.de/climate_environment/GPCC/html/gpcc_normals_v2022_doi_download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32.xml"/><Relationship Id="rId4" Type="http://schemas.openxmlformats.org/officeDocument/2006/relationships/slide" Target="slide2.xml"/><Relationship Id="rId9" Type="http://schemas.openxmlformats.org/officeDocument/2006/relationships/slide" Target="slide3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7.png"/><Relationship Id="rId7" Type="http://schemas.openxmlformats.org/officeDocument/2006/relationships/slide" Target="slide6.xml"/><Relationship Id="rId2" Type="http://schemas.openxmlformats.org/officeDocument/2006/relationships/hyperlink" Target="https://opendata.dwd.de/climate_environment/GPCC/html/gpcc_firstguess_doi_download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32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image" Target="../media/image28.gif"/><Relationship Id="rId9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0.png"/><Relationship Id="rId7" Type="http://schemas.openxmlformats.org/officeDocument/2006/relationships/slide" Target="slide6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32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hyperlink" Target="https://opendata.dwd.de/climate_environment/GPCC/html/gpcc_monitoring_v2022_doi_download.html" TargetMode="External"/><Relationship Id="rId9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1.png"/><Relationship Id="rId7" Type="http://schemas.openxmlformats.org/officeDocument/2006/relationships/slide" Target="slide6.xml"/><Relationship Id="rId2" Type="http://schemas.openxmlformats.org/officeDocument/2006/relationships/hyperlink" Target="https://opendata.dwd.de/climate_environment/GPCC/html/fulldata-monthly_v2022_doi_download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32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image" Target="../media/image32.png"/><Relationship Id="rId9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hyperlink" Target="https://opendata.dwd.de/climate_environment/GPCC/html/gpcc_firstguess_daily_doi_download.html" TargetMode="External"/><Relationship Id="rId7" Type="http://schemas.openxmlformats.org/officeDocument/2006/relationships/slide" Target="slide14.xml"/><Relationship Id="rId2" Type="http://schemas.openxmlformats.org/officeDocument/2006/relationships/hyperlink" Target="https://opendata.dwd.de/climate_environment/GPCC/html/fulldata-daily_v2022_doi_download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32.xml"/><Relationship Id="rId4" Type="http://schemas.openxmlformats.org/officeDocument/2006/relationships/slide" Target="slide2.xml"/><Relationship Id="rId9" Type="http://schemas.openxmlformats.org/officeDocument/2006/relationships/slide" Target="slide3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3.png"/><Relationship Id="rId7" Type="http://schemas.openxmlformats.org/officeDocument/2006/relationships/slide" Target="slide14.xml"/><Relationship Id="rId2" Type="http://schemas.openxmlformats.org/officeDocument/2006/relationships/hyperlink" Target="https://opendata.dwd.de/climate_environment/GPCC/html/gpcc_hompra_europe_v2_doi_download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32.xml"/><Relationship Id="rId4" Type="http://schemas.openxmlformats.org/officeDocument/2006/relationships/slide" Target="slide2.xml"/><Relationship Id="rId9" Type="http://schemas.openxmlformats.org/officeDocument/2006/relationships/slide" Target="slide3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30.xml"/><Relationship Id="rId3" Type="http://schemas.openxmlformats.org/officeDocument/2006/relationships/hyperlink" Target="https://wmoomm.sharepoint.com/:b:/s/wmocpdb/EWO4cchVzmNOp_uCcVtbyGIBtDvvdXtxYOpkdMihnT7uYA" TargetMode="External"/><Relationship Id="rId7" Type="http://schemas.openxmlformats.org/officeDocument/2006/relationships/image" Target="../media/image37.png"/><Relationship Id="rId12" Type="http://schemas.openxmlformats.org/officeDocument/2006/relationships/slide" Target="slide15.xml"/><Relationship Id="rId2" Type="http://schemas.openxmlformats.org/officeDocument/2006/relationships/hyperlink" Target="https://opendata.dwd.de/climate_environment/GPCC/html/gpcc_hompra_europe_v2_doi_download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slide" Target="slide14.xml"/><Relationship Id="rId5" Type="http://schemas.openxmlformats.org/officeDocument/2006/relationships/image" Target="../media/image35.png"/><Relationship Id="rId10" Type="http://schemas.openxmlformats.org/officeDocument/2006/relationships/slide" Target="slide6.xml"/><Relationship Id="rId4" Type="http://schemas.openxmlformats.org/officeDocument/2006/relationships/image" Target="../media/image34.png"/><Relationship Id="rId9" Type="http://schemas.openxmlformats.org/officeDocument/2006/relationships/slide" Target="slide3.xml"/><Relationship Id="rId14" Type="http://schemas.openxmlformats.org/officeDocument/2006/relationships/slide" Target="slide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30.xml"/><Relationship Id="rId3" Type="http://schemas.openxmlformats.org/officeDocument/2006/relationships/hyperlink" Target="https://opendata.dwd.de/climate_environment/GPCC/html/gpcc_di_v_1-1_doi_download.html" TargetMode="External"/><Relationship Id="rId7" Type="http://schemas.openxmlformats.org/officeDocument/2006/relationships/image" Target="../media/image40.png"/><Relationship Id="rId12" Type="http://schemas.openxmlformats.org/officeDocument/2006/relationships/slide" Target="slide15.xml"/><Relationship Id="rId2" Type="http://schemas.openxmlformats.org/officeDocument/2006/relationships/hyperlink" Target="https://opendata.dwd.de/climate_environment/GPCC/html/gpcc_di_doi_download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slide" Target="slide14.xml"/><Relationship Id="rId5" Type="http://schemas.openxmlformats.org/officeDocument/2006/relationships/image" Target="../media/image38.png"/><Relationship Id="rId10" Type="http://schemas.openxmlformats.org/officeDocument/2006/relationships/slide" Target="slide6.xml"/><Relationship Id="rId4" Type="http://schemas.openxmlformats.org/officeDocument/2006/relationships/slide" Target="slide31.xml"/><Relationship Id="rId9" Type="http://schemas.openxmlformats.org/officeDocument/2006/relationships/slide" Target="slide3.xml"/><Relationship Id="rId14" Type="http://schemas.openxmlformats.org/officeDocument/2006/relationships/slide" Target="slide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3.xml"/><Relationship Id="rId7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11" Type="http://schemas.openxmlformats.org/officeDocument/2006/relationships/image" Target="../media/image42.png"/><Relationship Id="rId5" Type="http://schemas.openxmlformats.org/officeDocument/2006/relationships/slide" Target="slide14.xml"/><Relationship Id="rId10" Type="http://schemas.openxmlformats.org/officeDocument/2006/relationships/image" Target="../media/image41.png"/><Relationship Id="rId4" Type="http://schemas.openxmlformats.org/officeDocument/2006/relationships/slide" Target="slide6.xml"/><Relationship Id="rId9" Type="http://schemas.openxmlformats.org/officeDocument/2006/relationships/hyperlink" Target="https://kunden.dwd.de/GPCC/Visualizer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hyperlink" Target="https://kunden.dwd.de/GPCC/Visualizer" TargetMode="External"/><Relationship Id="rId7" Type="http://schemas.openxmlformats.org/officeDocument/2006/relationships/slide" Target="slide6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32.xml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image" Target="../media/image43.png"/><Relationship Id="rId9" Type="http://schemas.openxmlformats.org/officeDocument/2006/relationships/slide" Target="slide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5.gif"/><Relationship Id="rId7" Type="http://schemas.openxmlformats.org/officeDocument/2006/relationships/slide" Target="slide3.xml"/><Relationship Id="rId12" Type="http://schemas.openxmlformats.org/officeDocument/2006/relationships/slide" Target="slide32.xm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30.xml"/><Relationship Id="rId5" Type="http://schemas.openxmlformats.org/officeDocument/2006/relationships/image" Target="../media/image47.gif"/><Relationship Id="rId10" Type="http://schemas.openxmlformats.org/officeDocument/2006/relationships/slide" Target="slide15.xml"/><Relationship Id="rId4" Type="http://schemas.openxmlformats.org/officeDocument/2006/relationships/image" Target="../media/image46.gif"/><Relationship Id="rId9" Type="http://schemas.openxmlformats.org/officeDocument/2006/relationships/slide" Target="slide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8.png"/><Relationship Id="rId7" Type="http://schemas.openxmlformats.org/officeDocument/2006/relationships/slide" Target="slide14.xml"/><Relationship Id="rId2" Type="http://schemas.openxmlformats.org/officeDocument/2006/relationships/hyperlink" Target="https://www.dwd.de/EN/ourservices/gpcc/editorial/latest_datadeliveries.html?nn=495490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32.xml"/><Relationship Id="rId4" Type="http://schemas.openxmlformats.org/officeDocument/2006/relationships/slide" Target="slide2.xml"/><Relationship Id="rId9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hyperlink" Target="https://gpcc.dwd.de/" TargetMode="External"/><Relationship Id="rId7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3.xml"/><Relationship Id="rId10" Type="http://schemas.openxmlformats.org/officeDocument/2006/relationships/slide" Target="slide32.xml"/><Relationship Id="rId4" Type="http://schemas.openxmlformats.org/officeDocument/2006/relationships/slide" Target="slide2.xml"/><Relationship Id="rId9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3390/atmos8030052" TargetMode="External"/><Relationship Id="rId13" Type="http://schemas.openxmlformats.org/officeDocument/2006/relationships/slide" Target="slide6.xml"/><Relationship Id="rId3" Type="http://schemas.openxmlformats.org/officeDocument/2006/relationships/hyperlink" Target="https://doi.org/10.5194/essd-5-71-2013" TargetMode="External"/><Relationship Id="rId7" Type="http://schemas.openxmlformats.org/officeDocument/2006/relationships/hyperlink" Target="https://doi.org/10.5194/piahs-374-29-2016" TargetMode="External"/><Relationship Id="rId12" Type="http://schemas.openxmlformats.org/officeDocument/2006/relationships/slide" Target="slide3.xml"/><Relationship Id="rId17" Type="http://schemas.openxmlformats.org/officeDocument/2006/relationships/slide" Target="slide32.xml"/><Relationship Id="rId2" Type="http://schemas.openxmlformats.org/officeDocument/2006/relationships/hyperlink" Target="http://dx.doi.org/10.3390/atmos9040138" TargetMode="External"/><Relationship Id="rId16" Type="http://schemas.openxmlformats.org/officeDocument/2006/relationships/slide" Target="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07/s00704-013-0860-x" TargetMode="External"/><Relationship Id="rId11" Type="http://schemas.openxmlformats.org/officeDocument/2006/relationships/slide" Target="slide2.xml"/><Relationship Id="rId5" Type="http://schemas.openxmlformats.org/officeDocument/2006/relationships/hyperlink" Target="https://doi.org/10.5194/essd-6-49-2014" TargetMode="External"/><Relationship Id="rId15" Type="http://schemas.openxmlformats.org/officeDocument/2006/relationships/slide" Target="slide15.xml"/><Relationship Id="rId10" Type="http://schemas.openxmlformats.org/officeDocument/2006/relationships/hyperlink" Target="https://www.dwd.de/EN/ourservices/gpcc/reports_publications/home_reports_publications.html" TargetMode="External"/><Relationship Id="rId4" Type="http://schemas.openxmlformats.org/officeDocument/2006/relationships/hyperlink" Target="https://wmoomm.sharepoint.com/:b:/s/wmocpdb/EWO4cchVzmNOp_uCcVtbyGIBtDvvdXtxYOpkdMihnT7uYA" TargetMode="External"/><Relationship Id="rId9" Type="http://schemas.openxmlformats.org/officeDocument/2006/relationships/hyperlink" Target="https://doi.org/10.5194/essd-6-285-2014" TargetMode="External"/><Relationship Id="rId14" Type="http://schemas.openxmlformats.org/officeDocument/2006/relationships/slide" Target="slide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3.xml"/><Relationship Id="rId7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.xml"/><Relationship Id="rId7" Type="http://schemas.openxmlformats.org/officeDocument/2006/relationships/slide" Target="slide15.xml"/><Relationship Id="rId2" Type="http://schemas.openxmlformats.org/officeDocument/2006/relationships/hyperlink" Target="https://gpcc.dwd.de/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6.xml"/><Relationship Id="rId10" Type="http://schemas.openxmlformats.org/officeDocument/2006/relationships/image" Target="../media/image10.png"/><Relationship Id="rId4" Type="http://schemas.openxmlformats.org/officeDocument/2006/relationships/slide" Target="slide3.xml"/><Relationship Id="rId9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slide" Target="slide15.xml"/><Relationship Id="rId3" Type="http://schemas.openxmlformats.org/officeDocument/2006/relationships/hyperlink" Target="https://gpcc.dwd.de/" TargetMode="External"/><Relationship Id="rId7" Type="http://schemas.openxmlformats.org/officeDocument/2006/relationships/diagramColors" Target="../diagrams/colors5.xml"/><Relationship Id="rId12" Type="http://schemas.openxmlformats.org/officeDocument/2006/relationships/slide" Target="slide14.xml"/><Relationship Id="rId2" Type="http://schemas.openxmlformats.org/officeDocument/2006/relationships/hyperlink" Target="https://opendata.dwd.de/climate_environment/GPCC/html/download_gate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11" Type="http://schemas.openxmlformats.org/officeDocument/2006/relationships/slide" Target="slide6.xml"/><Relationship Id="rId5" Type="http://schemas.openxmlformats.org/officeDocument/2006/relationships/diagramLayout" Target="../diagrams/layout5.xml"/><Relationship Id="rId15" Type="http://schemas.openxmlformats.org/officeDocument/2006/relationships/slide" Target="slide32.xml"/><Relationship Id="rId10" Type="http://schemas.openxmlformats.org/officeDocument/2006/relationships/slide" Target="slide3.xml"/><Relationship Id="rId4" Type="http://schemas.openxmlformats.org/officeDocument/2006/relationships/diagramData" Target="../diagrams/data5.xml"/><Relationship Id="rId9" Type="http://schemas.openxmlformats.org/officeDocument/2006/relationships/slide" Target="slide2.xml"/><Relationship Id="rId14" Type="http://schemas.openxmlformats.org/officeDocument/2006/relationships/slide" Target="slide3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data.dwd.de/climate_environment/GPCC/html/gpcc_hompra_europe_v2_doi_download.html" TargetMode="External"/><Relationship Id="rId13" Type="http://schemas.openxmlformats.org/officeDocument/2006/relationships/slide" Target="slide2.xml"/><Relationship Id="rId18" Type="http://schemas.openxmlformats.org/officeDocument/2006/relationships/slide" Target="slide30.xml"/><Relationship Id="rId3" Type="http://schemas.openxmlformats.org/officeDocument/2006/relationships/hyperlink" Target="https://opendata.dwd.de/climate_environment/GPCC/html/gpcc_firstguess_daily_doi_download.html" TargetMode="External"/><Relationship Id="rId7" Type="http://schemas.openxmlformats.org/officeDocument/2006/relationships/hyperlink" Target="https://opendata.dwd.de/climate_environment/GPCC/html/HOGP_V002.html" TargetMode="External"/><Relationship Id="rId12" Type="http://schemas.openxmlformats.org/officeDocument/2006/relationships/hyperlink" Target="https://opendata.dwd.de/climate_environment/GPCC/PDPA/" TargetMode="External"/><Relationship Id="rId17" Type="http://schemas.openxmlformats.org/officeDocument/2006/relationships/slide" Target="slide15.xml"/><Relationship Id="rId2" Type="http://schemas.openxmlformats.org/officeDocument/2006/relationships/hyperlink" Target="https://opendata.dwd.de/climate_environment/GPCC/html/gpcc_firstguess_doi_download.html" TargetMode="External"/><Relationship Id="rId16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data.dwd.de/climate_environment/GPCC/html/fulldata-daily_v2022_doi_download.html" TargetMode="External"/><Relationship Id="rId11" Type="http://schemas.openxmlformats.org/officeDocument/2006/relationships/hyperlink" Target="https://opendata.dwd.de/climate_environment/GPCC/html/gpcc_di_v_1-1_doi_download.html" TargetMode="External"/><Relationship Id="rId5" Type="http://schemas.openxmlformats.org/officeDocument/2006/relationships/hyperlink" Target="https://opendata.dwd.de/climate_environment/GPCC/html/fulldata-monthly_v2022_doi_download.html" TargetMode="External"/><Relationship Id="rId15" Type="http://schemas.openxmlformats.org/officeDocument/2006/relationships/slide" Target="slide6.xml"/><Relationship Id="rId10" Type="http://schemas.openxmlformats.org/officeDocument/2006/relationships/hyperlink" Target="https://opendata.dwd.de/climate_environment/GPCC/html/gpcc_di_doi_download.html" TargetMode="External"/><Relationship Id="rId19" Type="http://schemas.openxmlformats.org/officeDocument/2006/relationships/slide" Target="slide32.xml"/><Relationship Id="rId4" Type="http://schemas.openxmlformats.org/officeDocument/2006/relationships/hyperlink" Target="https://opendata.dwd.de/climate_environment/GPCC/html/gpcc_monitoring_v2022_doi_download.html" TargetMode="External"/><Relationship Id="rId9" Type="http://schemas.openxmlformats.org/officeDocument/2006/relationships/hyperlink" Target="https://opendata.dwd.de/climate_environment/GPCC/html/gpcc_normals_v2022_doi_download.html" TargetMode="External"/><Relationship Id="rId1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3.xml"/><Relationship Id="rId7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.xml"/><Relationship Id="rId7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hyperlink" Target="https://www.ipcc.ch/report/ar6/wg1/" TargetMode="External"/><Relationship Id="rId12" Type="http://schemas.openxmlformats.org/officeDocument/2006/relationships/slide" Target="slide14.xml"/><Relationship Id="rId2" Type="http://schemas.openxmlformats.org/officeDocument/2006/relationships/hyperlink" Target="https://wmo.int/publication-series/state-of-climate-africa-2023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mo.int/publication-series/state-of-global-climate-2024" TargetMode="External"/><Relationship Id="rId11" Type="http://schemas.openxmlformats.org/officeDocument/2006/relationships/slide" Target="slide6.xml"/><Relationship Id="rId5" Type="http://schemas.openxmlformats.org/officeDocument/2006/relationships/image" Target="../media/image12.png"/><Relationship Id="rId15" Type="http://schemas.openxmlformats.org/officeDocument/2006/relationships/slide" Target="slide32.xml"/><Relationship Id="rId10" Type="http://schemas.openxmlformats.org/officeDocument/2006/relationships/slide" Target="slide3.xml"/><Relationship Id="rId4" Type="http://schemas.openxmlformats.org/officeDocument/2006/relationships/hyperlink" Target="https://wmo.int/publication-series/global-climate-2011-2020-decade-of-acceleration" TargetMode="External"/><Relationship Id="rId9" Type="http://schemas.openxmlformats.org/officeDocument/2006/relationships/slide" Target="slide2.xml"/><Relationship Id="rId14" Type="http://schemas.openxmlformats.org/officeDocument/2006/relationships/slide" Target="slide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.xml"/><Relationship Id="rId7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6.xml"/><Relationship Id="rId10" Type="http://schemas.openxmlformats.org/officeDocument/2006/relationships/image" Target="../media/image16.png"/><Relationship Id="rId4" Type="http://schemas.openxmlformats.org/officeDocument/2006/relationships/slide" Target="slide3.xml"/><Relationship Id="rId9" Type="http://schemas.openxmlformats.org/officeDocument/2006/relationships/slide" Target="slide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7.png"/><Relationship Id="rId7" Type="http://schemas.openxmlformats.org/officeDocument/2006/relationships/slide" Target="slide3.xml"/><Relationship Id="rId12" Type="http://schemas.openxmlformats.org/officeDocument/2006/relationships/slide" Target="slide3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30.xml"/><Relationship Id="rId5" Type="http://schemas.openxmlformats.org/officeDocument/2006/relationships/image" Target="../media/image16.png"/><Relationship Id="rId10" Type="http://schemas.openxmlformats.org/officeDocument/2006/relationships/slide" Target="slide15.xml"/><Relationship Id="rId4" Type="http://schemas.openxmlformats.org/officeDocument/2006/relationships/hyperlink" Target="https://www.dwd.de/EN/ourservices/gpcc/editorial/latest_datadeliveries.html?nn=495490" TargetMode="External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9.gif"/><Relationship Id="rId7" Type="http://schemas.openxmlformats.org/officeDocument/2006/relationships/slide" Target="slide14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image" Target="../media/image16.png"/><Relationship Id="rId5" Type="http://schemas.openxmlformats.org/officeDocument/2006/relationships/slide" Target="slide3.xml"/><Relationship Id="rId10" Type="http://schemas.openxmlformats.org/officeDocument/2006/relationships/slide" Target="slide32.xml"/><Relationship Id="rId4" Type="http://schemas.openxmlformats.org/officeDocument/2006/relationships/slide" Target="slide2.xml"/><Relationship Id="rId9" Type="http://schemas.openxmlformats.org/officeDocument/2006/relationships/slide" Target="slide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1.png"/><Relationship Id="rId7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32.xml"/><Relationship Id="rId4" Type="http://schemas.openxmlformats.org/officeDocument/2006/relationships/slide" Target="slide2.xml"/><Relationship Id="rId9" Type="http://schemas.openxmlformats.org/officeDocument/2006/relationships/slide" Target="slide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BE9B4A-5968-4CC8-9D66-70FFEE5E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165" y="4739302"/>
            <a:ext cx="4593855" cy="274637"/>
          </a:xfrm>
        </p:spPr>
        <p:txBody>
          <a:bodyPr/>
          <a:lstStyle/>
          <a:p>
            <a:r>
              <a:rPr lang="de-DE" dirty="0"/>
              <a:t>28/04/2025 at EGU25                                    Zora Schirmeister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1CB548-BB9F-4B74-B487-ACBF39EF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Global Precipitation Climatology Centre – GPCC since 1989</a:t>
            </a:r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D6C82665-9CAC-4D2E-9F7C-C7EBF5C4FE76}"/>
              </a:ext>
            </a:extLst>
          </p:cNvPr>
          <p:cNvSpPr txBox="1">
            <a:spLocks/>
          </p:cNvSpPr>
          <p:nvPr/>
        </p:nvSpPr>
        <p:spPr>
          <a:xfrm>
            <a:off x="4028888" y="732225"/>
            <a:ext cx="5102890" cy="390962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vert="horz" lIns="72000" tIns="36000" rIns="72000" bIns="36000" rtlCol="0"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Global Precipitation Climatology Centre  GPCC</a:t>
            </a: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r>
              <a:rPr lang="en-US" sz="1500" b="1" dirty="0">
                <a:solidFill>
                  <a:srgbClr val="000000"/>
                </a:solidFill>
              </a:rPr>
              <a:t>Webpage:</a:t>
            </a:r>
          </a:p>
          <a:p>
            <a:pPr marL="695325" lvl="1" indent="-352425" algn="l">
              <a:buFont typeface="Wingdings" panose="05000000000000000000" pitchFamily="2" charset="2"/>
              <a:buChar char=""/>
            </a:pPr>
            <a:r>
              <a:rPr lang="en-US" sz="1300" b="1" dirty="0">
                <a:solidFill>
                  <a:srgbClr val="000000"/>
                </a:solidFill>
                <a:hlinkClick r:id="rId3"/>
              </a:rPr>
              <a:t>https://gpcc.dwd.de/</a:t>
            </a:r>
            <a:r>
              <a:rPr lang="en-US" sz="1300" b="1" dirty="0">
                <a:solidFill>
                  <a:srgbClr val="000000"/>
                </a:solidFill>
              </a:rPr>
              <a:t> </a:t>
            </a: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endParaRPr lang="en-US" dirty="0">
              <a:solidFill>
                <a:srgbClr val="000000"/>
              </a:solidFill>
            </a:endParaRP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r>
              <a:rPr lang="en-US" sz="1600" b="1" dirty="0" err="1">
                <a:solidFill>
                  <a:srgbClr val="000000"/>
                </a:solidFill>
              </a:rPr>
              <a:t>Dowload</a:t>
            </a:r>
            <a:r>
              <a:rPr lang="en-US" sz="1600" b="1" dirty="0">
                <a:solidFill>
                  <a:srgbClr val="000000"/>
                </a:solidFill>
              </a:rPr>
              <a:t> gate:</a:t>
            </a:r>
          </a:p>
          <a:p>
            <a:pPr marL="695325" lvl="1" indent="-352425" algn="l">
              <a:buFont typeface="Wingdings" panose="05000000000000000000" pitchFamily="2" charset="2"/>
              <a:buChar char=""/>
            </a:pPr>
            <a:r>
              <a:rPr lang="en-GB" sz="1300" b="1" u="sng" dirty="0"/>
              <a:t>https://opendata.dwd.de/climate_environment/GPCC/html/download_gate.html</a:t>
            </a: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endParaRPr lang="en-US" sz="1600" dirty="0">
              <a:solidFill>
                <a:srgbClr val="000000"/>
              </a:solidFill>
            </a:endParaRP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r>
              <a:rPr lang="en-US" sz="1600" b="1" dirty="0">
                <a:solidFill>
                  <a:srgbClr val="000000"/>
                </a:solidFill>
              </a:rPr>
              <a:t>Contact:</a:t>
            </a:r>
          </a:p>
          <a:p>
            <a:pPr marL="695325" lvl="1" indent="-352425" algn="l">
              <a:lnSpc>
                <a:spcPct val="110000"/>
              </a:lnSpc>
              <a:buFont typeface="Wingdings" panose="05000000000000000000" pitchFamily="2" charset="2"/>
              <a:buChar char=""/>
            </a:pPr>
            <a:r>
              <a:rPr lang="en-US" sz="130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gpcc@dwd.de</a:t>
            </a:r>
            <a:r>
              <a:rPr lang="en-US" sz="1300" b="1" u="sng" dirty="0"/>
              <a:t>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8F81D87-340A-410E-A08B-8693E769B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4" y="916059"/>
            <a:ext cx="3523947" cy="177097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05B0A7A-1900-4345-8380-CD31362D3DB7}"/>
              </a:ext>
            </a:extLst>
          </p:cNvPr>
          <p:cNvSpPr/>
          <p:nvPr/>
        </p:nvSpPr>
        <p:spPr>
          <a:xfrm>
            <a:off x="146304" y="2747913"/>
            <a:ext cx="360148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Figure: Precipitation Climatology Version 2022 (reference period 1951 - 2000)</a:t>
            </a:r>
            <a:endParaRPr lang="de-DE" sz="7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169" descr="QR-DWD">
            <a:extLst>
              <a:ext uri="{FF2B5EF4-FFF2-40B4-BE49-F238E27FC236}">
                <a16:creationId xmlns:a16="http://schemas.microsoft.com/office/drawing/2014/main" id="{0415793F-AD93-497D-8D81-5A339B3E6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28" y="3323541"/>
            <a:ext cx="981095" cy="98109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6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79AF018-2044-4002-93EA-47E17E22B8D9}"/>
              </a:ext>
            </a:extLst>
          </p:cNvPr>
          <p:cNvSpPr/>
          <p:nvPr/>
        </p:nvSpPr>
        <p:spPr>
          <a:xfrm>
            <a:off x="1200150" y="1293018"/>
            <a:ext cx="5722144" cy="33147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32E45-C6A1-4C7F-B14C-E18ABC33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GPCC data flow</a:t>
            </a: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9375C86-4D92-4F33-BFEA-9A4F144A422F}"/>
              </a:ext>
            </a:extLst>
          </p:cNvPr>
          <p:cNvGrpSpPr>
            <a:grpSpLocks noChangeAspect="1"/>
          </p:cNvGrpSpPr>
          <p:nvPr/>
        </p:nvGrpSpPr>
        <p:grpSpPr>
          <a:xfrm>
            <a:off x="1255860" y="1381837"/>
            <a:ext cx="5585206" cy="3175921"/>
            <a:chOff x="1255860" y="1393618"/>
            <a:chExt cx="6298352" cy="3581435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DDB01F30-1B40-44B2-8FA8-EE6079145E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55860" y="1393618"/>
              <a:ext cx="6298352" cy="3581435"/>
              <a:chOff x="1255860" y="1409384"/>
              <a:chExt cx="6298352" cy="3581435"/>
            </a:xfrm>
          </p:grpSpPr>
          <p:sp>
            <p:nvSpPr>
              <p:cNvPr id="8" name="Textfeld 16">
                <a:extLst>
                  <a:ext uri="{FF2B5EF4-FFF2-40B4-BE49-F238E27FC236}">
                    <a16:creationId xmlns:a16="http://schemas.microsoft.com/office/drawing/2014/main" id="{0A925604-CEB5-4796-A804-0893727E48A0}"/>
                  </a:ext>
                </a:extLst>
              </p:cNvPr>
              <p:cNvSpPr/>
              <p:nvPr/>
            </p:nvSpPr>
            <p:spPr>
              <a:xfrm>
                <a:off x="1255860" y="1749665"/>
                <a:ext cx="2111400" cy="562767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t">
                <a:spAutoFit/>
              </a:bodyPr>
              <a:lstStyle/>
              <a:p>
                <a:pPr algn="ctr"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</a:pPr>
                <a:r>
                  <a:rPr lang="en-GB" sz="1400" spc="-1" dirty="0">
                    <a:solidFill>
                      <a:srgbClr val="000000"/>
                    </a:solidFill>
                    <a:latin typeface="Arial"/>
                  </a:rPr>
                  <a:t>Data delivered in different formats</a:t>
                </a:r>
              </a:p>
            </p:txBody>
          </p:sp>
          <p:sp>
            <p:nvSpPr>
              <p:cNvPr id="9" name="Pfeil nach rechts 17">
                <a:extLst>
                  <a:ext uri="{FF2B5EF4-FFF2-40B4-BE49-F238E27FC236}">
                    <a16:creationId xmlns:a16="http://schemas.microsoft.com/office/drawing/2014/main" id="{4CDFCA38-0FE3-40C4-B00A-CA76DE3FB1E3}"/>
                  </a:ext>
                </a:extLst>
              </p:cNvPr>
              <p:cNvSpPr/>
              <p:nvPr/>
            </p:nvSpPr>
            <p:spPr>
              <a:xfrm>
                <a:off x="3296790" y="2640488"/>
                <a:ext cx="426870" cy="19953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00"/>
              </a:solidFill>
              <a:ln w="9360">
                <a:solidFill>
                  <a:srgbClr val="90B4D9"/>
                </a:solidFill>
                <a:round/>
              </a:ln>
              <a:effectLst>
                <a:outerShdw dist="2304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0" name="Gruppieren 30">
                <a:extLst>
                  <a:ext uri="{FF2B5EF4-FFF2-40B4-BE49-F238E27FC236}">
                    <a16:creationId xmlns:a16="http://schemas.microsoft.com/office/drawing/2014/main" id="{130E9794-DC0C-48AC-BAC3-433D52A8BD0E}"/>
                  </a:ext>
                </a:extLst>
              </p:cNvPr>
              <p:cNvGrpSpPr/>
              <p:nvPr/>
            </p:nvGrpSpPr>
            <p:grpSpPr>
              <a:xfrm>
                <a:off x="3928320" y="2099948"/>
                <a:ext cx="1193940" cy="1281150"/>
                <a:chOff x="3713760" y="2655000"/>
                <a:chExt cx="1591920" cy="1708200"/>
              </a:xfrm>
            </p:grpSpPr>
            <p:sp>
              <p:nvSpPr>
                <p:cNvPr id="34" name="Rechteck 18">
                  <a:extLst>
                    <a:ext uri="{FF2B5EF4-FFF2-40B4-BE49-F238E27FC236}">
                      <a16:creationId xmlns:a16="http://schemas.microsoft.com/office/drawing/2014/main" id="{FA63CE6B-A6C1-4CB4-90DE-594FE6476B58}"/>
                    </a:ext>
                  </a:extLst>
                </p:cNvPr>
                <p:cNvSpPr/>
                <p:nvPr/>
              </p:nvSpPr>
              <p:spPr>
                <a:xfrm>
                  <a:off x="3713760" y="2655000"/>
                  <a:ext cx="456840" cy="360720"/>
                </a:xfrm>
                <a:prstGeom prst="rect">
                  <a:avLst/>
                </a:prstGeom>
                <a:solidFill>
                  <a:srgbClr val="00B05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" name="Rechteck 19">
                  <a:extLst>
                    <a:ext uri="{FF2B5EF4-FFF2-40B4-BE49-F238E27FC236}">
                      <a16:creationId xmlns:a16="http://schemas.microsoft.com/office/drawing/2014/main" id="{497FE441-2CCC-4A48-B029-2F80E3213754}"/>
                    </a:ext>
                  </a:extLst>
                </p:cNvPr>
                <p:cNvSpPr/>
                <p:nvPr/>
              </p:nvSpPr>
              <p:spPr>
                <a:xfrm>
                  <a:off x="4287240" y="2655000"/>
                  <a:ext cx="456840" cy="360720"/>
                </a:xfrm>
                <a:prstGeom prst="rect">
                  <a:avLst/>
                </a:prstGeom>
                <a:solidFill>
                  <a:srgbClr val="00B05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" name="Rechteck 20">
                  <a:extLst>
                    <a:ext uri="{FF2B5EF4-FFF2-40B4-BE49-F238E27FC236}">
                      <a16:creationId xmlns:a16="http://schemas.microsoft.com/office/drawing/2014/main" id="{C154E5CC-0DE0-46AB-8C62-F547FD6EB068}"/>
                    </a:ext>
                  </a:extLst>
                </p:cNvPr>
                <p:cNvSpPr/>
                <p:nvPr/>
              </p:nvSpPr>
              <p:spPr>
                <a:xfrm>
                  <a:off x="3713760" y="3096000"/>
                  <a:ext cx="456840" cy="360720"/>
                </a:xfrm>
                <a:prstGeom prst="rect">
                  <a:avLst/>
                </a:prstGeom>
                <a:solidFill>
                  <a:srgbClr val="00B05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7" name="Rechteck 21">
                  <a:extLst>
                    <a:ext uri="{FF2B5EF4-FFF2-40B4-BE49-F238E27FC236}">
                      <a16:creationId xmlns:a16="http://schemas.microsoft.com/office/drawing/2014/main" id="{1EE4E2A7-27C2-44FA-9FBE-63E14BDD6E49}"/>
                    </a:ext>
                  </a:extLst>
                </p:cNvPr>
                <p:cNvSpPr/>
                <p:nvPr/>
              </p:nvSpPr>
              <p:spPr>
                <a:xfrm>
                  <a:off x="3713760" y="3558240"/>
                  <a:ext cx="456840" cy="360720"/>
                </a:xfrm>
                <a:prstGeom prst="rect">
                  <a:avLst/>
                </a:prstGeom>
                <a:solidFill>
                  <a:srgbClr val="00B05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" name="Rechteck 22">
                  <a:extLst>
                    <a:ext uri="{FF2B5EF4-FFF2-40B4-BE49-F238E27FC236}">
                      <a16:creationId xmlns:a16="http://schemas.microsoft.com/office/drawing/2014/main" id="{AE7DE916-FF42-44D0-B4C2-2278CBCCD17B}"/>
                    </a:ext>
                  </a:extLst>
                </p:cNvPr>
                <p:cNvSpPr/>
                <p:nvPr/>
              </p:nvSpPr>
              <p:spPr>
                <a:xfrm>
                  <a:off x="4287240" y="3558240"/>
                  <a:ext cx="456840" cy="360720"/>
                </a:xfrm>
                <a:prstGeom prst="rect">
                  <a:avLst/>
                </a:prstGeom>
                <a:solidFill>
                  <a:srgbClr val="00B05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" name="Rechteck 23">
                  <a:extLst>
                    <a:ext uri="{FF2B5EF4-FFF2-40B4-BE49-F238E27FC236}">
                      <a16:creationId xmlns:a16="http://schemas.microsoft.com/office/drawing/2014/main" id="{424625C3-5656-4214-8F4C-9A35E646AE38}"/>
                    </a:ext>
                  </a:extLst>
                </p:cNvPr>
                <p:cNvSpPr/>
                <p:nvPr/>
              </p:nvSpPr>
              <p:spPr>
                <a:xfrm>
                  <a:off x="4287240" y="3096000"/>
                  <a:ext cx="456840" cy="360720"/>
                </a:xfrm>
                <a:prstGeom prst="rect">
                  <a:avLst/>
                </a:prstGeom>
                <a:solidFill>
                  <a:srgbClr val="00B05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" name="Rechteck 24">
                  <a:extLst>
                    <a:ext uri="{FF2B5EF4-FFF2-40B4-BE49-F238E27FC236}">
                      <a16:creationId xmlns:a16="http://schemas.microsoft.com/office/drawing/2014/main" id="{201160E8-D079-4B1E-9A3A-8DF91FC45C5C}"/>
                    </a:ext>
                  </a:extLst>
                </p:cNvPr>
                <p:cNvSpPr/>
                <p:nvPr/>
              </p:nvSpPr>
              <p:spPr>
                <a:xfrm>
                  <a:off x="4848840" y="3096000"/>
                  <a:ext cx="456840" cy="360720"/>
                </a:xfrm>
                <a:prstGeom prst="rect">
                  <a:avLst/>
                </a:prstGeom>
                <a:solidFill>
                  <a:srgbClr val="00B05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" name="Rechteck 25">
                  <a:extLst>
                    <a:ext uri="{FF2B5EF4-FFF2-40B4-BE49-F238E27FC236}">
                      <a16:creationId xmlns:a16="http://schemas.microsoft.com/office/drawing/2014/main" id="{F52B8036-71B6-4ED5-9BC2-E00B343D78AF}"/>
                    </a:ext>
                  </a:extLst>
                </p:cNvPr>
                <p:cNvSpPr/>
                <p:nvPr/>
              </p:nvSpPr>
              <p:spPr>
                <a:xfrm>
                  <a:off x="3713760" y="4002480"/>
                  <a:ext cx="456840" cy="360720"/>
                </a:xfrm>
                <a:prstGeom prst="rect">
                  <a:avLst/>
                </a:prstGeom>
                <a:solidFill>
                  <a:srgbClr val="00B05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" name="Rechteck 26">
                  <a:extLst>
                    <a:ext uri="{FF2B5EF4-FFF2-40B4-BE49-F238E27FC236}">
                      <a16:creationId xmlns:a16="http://schemas.microsoft.com/office/drawing/2014/main" id="{CCDD32F0-D012-4889-A9F0-51E4240E50B9}"/>
                    </a:ext>
                  </a:extLst>
                </p:cNvPr>
                <p:cNvSpPr/>
                <p:nvPr/>
              </p:nvSpPr>
              <p:spPr>
                <a:xfrm>
                  <a:off x="4848840" y="3558240"/>
                  <a:ext cx="456840" cy="360720"/>
                </a:xfrm>
                <a:prstGeom prst="rect">
                  <a:avLst/>
                </a:prstGeom>
                <a:solidFill>
                  <a:srgbClr val="00B05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" name="Rechteck 27">
                  <a:extLst>
                    <a:ext uri="{FF2B5EF4-FFF2-40B4-BE49-F238E27FC236}">
                      <a16:creationId xmlns:a16="http://schemas.microsoft.com/office/drawing/2014/main" id="{47F5480B-5861-46F2-B29A-1137FC9CCA4D}"/>
                    </a:ext>
                  </a:extLst>
                </p:cNvPr>
                <p:cNvSpPr/>
                <p:nvPr/>
              </p:nvSpPr>
              <p:spPr>
                <a:xfrm>
                  <a:off x="4848840" y="2655000"/>
                  <a:ext cx="456840" cy="360720"/>
                </a:xfrm>
                <a:prstGeom prst="rect">
                  <a:avLst/>
                </a:prstGeom>
                <a:solidFill>
                  <a:srgbClr val="00B05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" name="Rechteck 28">
                  <a:extLst>
                    <a:ext uri="{FF2B5EF4-FFF2-40B4-BE49-F238E27FC236}">
                      <a16:creationId xmlns:a16="http://schemas.microsoft.com/office/drawing/2014/main" id="{F8C1FEC2-EE89-4459-8C8A-5E66DDB982FA}"/>
                    </a:ext>
                  </a:extLst>
                </p:cNvPr>
                <p:cNvSpPr/>
                <p:nvPr/>
              </p:nvSpPr>
              <p:spPr>
                <a:xfrm>
                  <a:off x="4848840" y="4002480"/>
                  <a:ext cx="456840" cy="360720"/>
                </a:xfrm>
                <a:prstGeom prst="rect">
                  <a:avLst/>
                </a:prstGeom>
                <a:solidFill>
                  <a:srgbClr val="00B05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" name="Rechteck 29">
                  <a:extLst>
                    <a:ext uri="{FF2B5EF4-FFF2-40B4-BE49-F238E27FC236}">
                      <a16:creationId xmlns:a16="http://schemas.microsoft.com/office/drawing/2014/main" id="{DCE68774-8C99-4EAD-ACC9-A84084E4A1C8}"/>
                    </a:ext>
                  </a:extLst>
                </p:cNvPr>
                <p:cNvSpPr/>
                <p:nvPr/>
              </p:nvSpPr>
              <p:spPr>
                <a:xfrm>
                  <a:off x="4287240" y="4002480"/>
                  <a:ext cx="456840" cy="360720"/>
                </a:xfrm>
                <a:prstGeom prst="rect">
                  <a:avLst/>
                </a:prstGeom>
                <a:solidFill>
                  <a:srgbClr val="00B05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1" name="Textfeld 31">
                <a:extLst>
                  <a:ext uri="{FF2B5EF4-FFF2-40B4-BE49-F238E27FC236}">
                    <a16:creationId xmlns:a16="http://schemas.microsoft.com/office/drawing/2014/main" id="{473D397E-67F1-4914-8111-294C71D7E78F}"/>
                  </a:ext>
                </a:extLst>
              </p:cNvPr>
              <p:cNvSpPr/>
              <p:nvPr/>
            </p:nvSpPr>
            <p:spPr>
              <a:xfrm>
                <a:off x="3793894" y="1533122"/>
                <a:ext cx="1485331" cy="562767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67500" tIns="33750" rIns="67500" bIns="33750" anchor="t">
                <a:spAutoFit/>
              </a:bodyPr>
              <a:lstStyle/>
              <a:p>
                <a:pPr algn="ctr"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</a:pPr>
                <a:r>
                  <a:rPr lang="en-GB" sz="1400" spc="-1" dirty="0">
                    <a:solidFill>
                      <a:srgbClr val="000000"/>
                    </a:solidFill>
                    <a:latin typeface="Arial"/>
                  </a:rPr>
                  <a:t>All data in same format</a:t>
                </a:r>
              </a:p>
            </p:txBody>
          </p:sp>
          <p:sp>
            <p:nvSpPr>
              <p:cNvPr id="12" name="Pfeil nach rechts 32">
                <a:extLst>
                  <a:ext uri="{FF2B5EF4-FFF2-40B4-BE49-F238E27FC236}">
                    <a16:creationId xmlns:a16="http://schemas.microsoft.com/office/drawing/2014/main" id="{7EB2FF2F-BE6D-4D19-A287-3A5C811377C1}"/>
                  </a:ext>
                </a:extLst>
              </p:cNvPr>
              <p:cNvSpPr/>
              <p:nvPr/>
            </p:nvSpPr>
            <p:spPr>
              <a:xfrm>
                <a:off x="5293980" y="2640488"/>
                <a:ext cx="426870" cy="19953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00"/>
              </a:solidFill>
              <a:ln w="9360">
                <a:solidFill>
                  <a:srgbClr val="90B4D9"/>
                </a:solidFill>
                <a:round/>
              </a:ln>
              <a:effectLst>
                <a:outerShdw dist="2304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Zylinder 33">
                <a:extLst>
                  <a:ext uri="{FF2B5EF4-FFF2-40B4-BE49-F238E27FC236}">
                    <a16:creationId xmlns:a16="http://schemas.microsoft.com/office/drawing/2014/main" id="{9E8049CB-78C3-4A8E-86FC-FA0046C870B3}"/>
                  </a:ext>
                </a:extLst>
              </p:cNvPr>
              <p:cNvSpPr/>
              <p:nvPr/>
            </p:nvSpPr>
            <p:spPr>
              <a:xfrm>
                <a:off x="6208200" y="1997618"/>
                <a:ext cx="1106730" cy="1485540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678AAC"/>
                  </a:gs>
                  <a:gs pos="100000">
                    <a:srgbClr val="87B3DF"/>
                  </a:gs>
                </a:gsLst>
                <a:lin ang="16200000"/>
              </a:gradFill>
              <a:ln w="9360">
                <a:solidFill>
                  <a:srgbClr val="90B4D9"/>
                </a:solidFill>
                <a:round/>
              </a:ln>
              <a:effectLst>
                <a:outerShdw dist="2304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Textfeld 34">
                <a:extLst>
                  <a:ext uri="{FF2B5EF4-FFF2-40B4-BE49-F238E27FC236}">
                    <a16:creationId xmlns:a16="http://schemas.microsoft.com/office/drawing/2014/main" id="{1AAC945D-4FD1-4519-92A8-4C78B56704FC}"/>
                  </a:ext>
                </a:extLst>
              </p:cNvPr>
              <p:cNvSpPr/>
              <p:nvPr/>
            </p:nvSpPr>
            <p:spPr>
              <a:xfrm>
                <a:off x="5832360" y="1409384"/>
                <a:ext cx="1721852" cy="562767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67500" tIns="33750" rIns="67500" bIns="33750" anchor="t">
                <a:spAutoFit/>
              </a:bodyPr>
              <a:lstStyle/>
              <a:p>
                <a:pPr algn="ctr"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</a:pPr>
                <a:r>
                  <a:rPr lang="en-GB" sz="1400" spc="-1" dirty="0">
                    <a:solidFill>
                      <a:srgbClr val="000000"/>
                    </a:solidFill>
                    <a:latin typeface="Arial"/>
                  </a:rPr>
                  <a:t>Data stored in data bank</a:t>
                </a:r>
              </a:p>
            </p:txBody>
          </p:sp>
          <p:sp>
            <p:nvSpPr>
              <p:cNvPr id="15" name="Nach oben gebogener Pfeil 35">
                <a:extLst>
                  <a:ext uri="{FF2B5EF4-FFF2-40B4-BE49-F238E27FC236}">
                    <a16:creationId xmlns:a16="http://schemas.microsoft.com/office/drawing/2014/main" id="{28B2E4DF-E90D-4852-9E49-8608C038643E}"/>
                  </a:ext>
                </a:extLst>
              </p:cNvPr>
              <p:cNvSpPr/>
              <p:nvPr/>
            </p:nvSpPr>
            <p:spPr>
              <a:xfrm rot="5400000" flipV="1">
                <a:off x="6426360" y="3878708"/>
                <a:ext cx="553230" cy="435780"/>
              </a:xfrm>
              <a:prstGeom prst="bentUpArrow">
                <a:avLst>
                  <a:gd name="adj1" fmla="val 25000"/>
                  <a:gd name="adj2" fmla="val 25000"/>
                  <a:gd name="adj3" fmla="val 25000"/>
                </a:avLst>
              </a:prstGeom>
              <a:solidFill>
                <a:srgbClr val="000000"/>
              </a:solidFill>
              <a:ln w="9360">
                <a:solidFill>
                  <a:srgbClr val="90B4D9"/>
                </a:solidFill>
                <a:round/>
              </a:ln>
              <a:effectLst>
                <a:outerShdw dist="2304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16" name="Grafik 36">
                <a:extLst>
                  <a:ext uri="{FF2B5EF4-FFF2-40B4-BE49-F238E27FC236}">
                    <a16:creationId xmlns:a16="http://schemas.microsoft.com/office/drawing/2014/main" id="{254881C1-94B4-4325-9A02-98D9B9FC0F13}"/>
                  </a:ext>
                </a:extLst>
              </p:cNvPr>
              <p:cNvPicPr/>
              <p:nvPr/>
            </p:nvPicPr>
            <p:blipFill>
              <a:blip r:embed="rId2"/>
              <a:srcRect t="9952" b="5268"/>
              <a:stretch/>
            </p:blipFill>
            <p:spPr>
              <a:xfrm>
                <a:off x="4136220" y="3636496"/>
                <a:ext cx="2071980" cy="1354323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7" name="Textfeld 37">
                <a:extLst>
                  <a:ext uri="{FF2B5EF4-FFF2-40B4-BE49-F238E27FC236}">
                    <a16:creationId xmlns:a16="http://schemas.microsoft.com/office/drawing/2014/main" id="{8AB56D61-81B8-4E27-B543-AF3A137813ED}"/>
                  </a:ext>
                </a:extLst>
              </p:cNvPr>
              <p:cNvSpPr/>
              <p:nvPr/>
            </p:nvSpPr>
            <p:spPr>
              <a:xfrm>
                <a:off x="1988100" y="3961868"/>
                <a:ext cx="2111400" cy="562767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t">
                <a:spAutoFit/>
              </a:bodyPr>
              <a:lstStyle/>
              <a:p>
                <a:pPr algn="r"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</a:pPr>
                <a:r>
                  <a:rPr lang="en-GB" sz="1400" spc="-1" dirty="0">
                    <a:solidFill>
                      <a:srgbClr val="000000"/>
                    </a:solidFill>
                    <a:latin typeface="Arial"/>
                  </a:rPr>
                  <a:t>Extracted data for analyses</a:t>
                </a:r>
              </a:p>
            </p:txBody>
          </p:sp>
          <p:sp>
            <p:nvSpPr>
              <p:cNvPr id="18" name="Textfeld 38">
                <a:extLst>
                  <a:ext uri="{FF2B5EF4-FFF2-40B4-BE49-F238E27FC236}">
                    <a16:creationId xmlns:a16="http://schemas.microsoft.com/office/drawing/2014/main" id="{2E17BFFA-EA7D-44F6-93DF-783C936D2B5C}"/>
                  </a:ext>
                </a:extLst>
              </p:cNvPr>
              <p:cNvSpPr/>
              <p:nvPr/>
            </p:nvSpPr>
            <p:spPr>
              <a:xfrm>
                <a:off x="3150719" y="2285281"/>
                <a:ext cx="624917" cy="423937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67500" tIns="33750" rIns="67500" bIns="33750" anchor="t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</a:pPr>
                <a:r>
                  <a:rPr lang="de-DE" sz="1000" spc="-1" dirty="0">
                    <a:solidFill>
                      <a:srgbClr val="000000"/>
                    </a:solidFill>
                    <a:latin typeface="Arial"/>
                  </a:rPr>
                  <a:t>Quality Control</a:t>
                </a:r>
              </a:p>
            </p:txBody>
          </p:sp>
          <p:grpSp>
            <p:nvGrpSpPr>
              <p:cNvPr id="21" name="Gruppieren 15">
                <a:extLst>
                  <a:ext uri="{FF2B5EF4-FFF2-40B4-BE49-F238E27FC236}">
                    <a16:creationId xmlns:a16="http://schemas.microsoft.com/office/drawing/2014/main" id="{9195F28D-9288-4F81-8893-1980A7620874}"/>
                  </a:ext>
                </a:extLst>
              </p:cNvPr>
              <p:cNvGrpSpPr/>
              <p:nvPr/>
            </p:nvGrpSpPr>
            <p:grpSpPr>
              <a:xfrm>
                <a:off x="1670850" y="2314058"/>
                <a:ext cx="1281150" cy="937170"/>
                <a:chOff x="703800" y="2940480"/>
                <a:chExt cx="1708200" cy="1249560"/>
              </a:xfrm>
            </p:grpSpPr>
            <p:sp>
              <p:nvSpPr>
                <p:cNvPr id="22" name="Rechteck 3">
                  <a:extLst>
                    <a:ext uri="{FF2B5EF4-FFF2-40B4-BE49-F238E27FC236}">
                      <a16:creationId xmlns:a16="http://schemas.microsoft.com/office/drawing/2014/main" id="{806BCB34-FA48-41B7-B303-CBE79469466C}"/>
                    </a:ext>
                  </a:extLst>
                </p:cNvPr>
                <p:cNvSpPr/>
                <p:nvPr/>
              </p:nvSpPr>
              <p:spPr>
                <a:xfrm>
                  <a:off x="703800" y="3007080"/>
                  <a:ext cx="609120" cy="200160"/>
                </a:xfrm>
                <a:prstGeom prst="rect">
                  <a:avLst/>
                </a:prstGeom>
                <a:solidFill>
                  <a:srgbClr val="92D05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" name="Rechteck 4">
                  <a:extLst>
                    <a:ext uri="{FF2B5EF4-FFF2-40B4-BE49-F238E27FC236}">
                      <a16:creationId xmlns:a16="http://schemas.microsoft.com/office/drawing/2014/main" id="{E1011BCD-C4B6-4D74-8F87-A6D60AD199AC}"/>
                    </a:ext>
                  </a:extLst>
                </p:cNvPr>
                <p:cNvSpPr/>
                <p:nvPr/>
              </p:nvSpPr>
              <p:spPr>
                <a:xfrm>
                  <a:off x="1121040" y="3414960"/>
                  <a:ext cx="192240" cy="286920"/>
                </a:xfrm>
                <a:prstGeom prst="rect">
                  <a:avLst/>
                </a:prstGeom>
                <a:solidFill>
                  <a:srgbClr val="FF000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" name="Ellipse 5">
                  <a:extLst>
                    <a:ext uri="{FF2B5EF4-FFF2-40B4-BE49-F238E27FC236}">
                      <a16:creationId xmlns:a16="http://schemas.microsoft.com/office/drawing/2014/main" id="{268B956C-C22C-457A-8BD4-2A08A8EF705D}"/>
                    </a:ext>
                  </a:extLst>
                </p:cNvPr>
                <p:cNvSpPr/>
                <p:nvPr/>
              </p:nvSpPr>
              <p:spPr>
                <a:xfrm>
                  <a:off x="703800" y="3461760"/>
                  <a:ext cx="304560" cy="240120"/>
                </a:xfrm>
                <a:prstGeom prst="ellipse">
                  <a:avLst/>
                </a:prstGeom>
                <a:solidFill>
                  <a:srgbClr val="DFE8F3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5" name="Ellipse 6">
                  <a:extLst>
                    <a:ext uri="{FF2B5EF4-FFF2-40B4-BE49-F238E27FC236}">
                      <a16:creationId xmlns:a16="http://schemas.microsoft.com/office/drawing/2014/main" id="{E5CE2CBF-E9D7-46A4-B97A-FC6BD9B3E101}"/>
                    </a:ext>
                  </a:extLst>
                </p:cNvPr>
                <p:cNvSpPr/>
                <p:nvPr/>
              </p:nvSpPr>
              <p:spPr>
                <a:xfrm>
                  <a:off x="1554120" y="3007080"/>
                  <a:ext cx="151920" cy="407520"/>
                </a:xfrm>
                <a:prstGeom prst="ellipse">
                  <a:avLst/>
                </a:prstGeom>
                <a:solidFill>
                  <a:srgbClr val="00B0F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6" name="Gleichschenkliges Dreieck 7">
                  <a:extLst>
                    <a:ext uri="{FF2B5EF4-FFF2-40B4-BE49-F238E27FC236}">
                      <a16:creationId xmlns:a16="http://schemas.microsoft.com/office/drawing/2014/main" id="{2B877C11-9E6E-4140-B332-18C06D722C7C}"/>
                    </a:ext>
                  </a:extLst>
                </p:cNvPr>
                <p:cNvSpPr/>
                <p:nvPr/>
              </p:nvSpPr>
              <p:spPr>
                <a:xfrm>
                  <a:off x="1630440" y="3558600"/>
                  <a:ext cx="316440" cy="1432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" name="Gleichschenkliges Dreieck 8">
                  <a:extLst>
                    <a:ext uri="{FF2B5EF4-FFF2-40B4-BE49-F238E27FC236}">
                      <a16:creationId xmlns:a16="http://schemas.microsoft.com/office/drawing/2014/main" id="{C45136A5-A71C-4669-962B-86C0E11CC640}"/>
                    </a:ext>
                  </a:extLst>
                </p:cNvPr>
                <p:cNvSpPr/>
                <p:nvPr/>
              </p:nvSpPr>
              <p:spPr>
                <a:xfrm>
                  <a:off x="1947240" y="3308040"/>
                  <a:ext cx="312480" cy="2001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" name="Abgerundetes Rechteck 9">
                  <a:extLst>
                    <a:ext uri="{FF2B5EF4-FFF2-40B4-BE49-F238E27FC236}">
                      <a16:creationId xmlns:a16="http://schemas.microsoft.com/office/drawing/2014/main" id="{4B768607-D77E-4514-A07B-1C69F6737CE0}"/>
                    </a:ext>
                  </a:extLst>
                </p:cNvPr>
                <p:cNvSpPr/>
                <p:nvPr/>
              </p:nvSpPr>
              <p:spPr>
                <a:xfrm>
                  <a:off x="1947240" y="2940480"/>
                  <a:ext cx="400680" cy="26712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206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" name="Abgerundetes Rechteck 10">
                  <a:extLst>
                    <a:ext uri="{FF2B5EF4-FFF2-40B4-BE49-F238E27FC236}">
                      <a16:creationId xmlns:a16="http://schemas.microsoft.com/office/drawing/2014/main" id="{B9C610E3-7AD2-4185-9AC7-3DCA7DBBF318}"/>
                    </a:ext>
                  </a:extLst>
                </p:cNvPr>
                <p:cNvSpPr/>
                <p:nvPr/>
              </p:nvSpPr>
              <p:spPr>
                <a:xfrm>
                  <a:off x="2260080" y="3702240"/>
                  <a:ext cx="151920" cy="226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0C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" name="Stern mit 5 Zacken 11">
                  <a:extLst>
                    <a:ext uri="{FF2B5EF4-FFF2-40B4-BE49-F238E27FC236}">
                      <a16:creationId xmlns:a16="http://schemas.microsoft.com/office/drawing/2014/main" id="{F8CB7D9E-FE9D-4A6F-8FF4-1F6CEA065731}"/>
                    </a:ext>
                  </a:extLst>
                </p:cNvPr>
                <p:cNvSpPr/>
                <p:nvPr/>
              </p:nvSpPr>
              <p:spPr>
                <a:xfrm>
                  <a:off x="856080" y="3816000"/>
                  <a:ext cx="264240" cy="220320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rgbClr val="7030A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" name="Stern mit 5 Zacken 12">
                  <a:extLst>
                    <a:ext uri="{FF2B5EF4-FFF2-40B4-BE49-F238E27FC236}">
                      <a16:creationId xmlns:a16="http://schemas.microsoft.com/office/drawing/2014/main" id="{12E70877-0D09-4211-AB96-0F9EFFCF8729}"/>
                    </a:ext>
                  </a:extLst>
                </p:cNvPr>
                <p:cNvSpPr/>
                <p:nvPr/>
              </p:nvSpPr>
              <p:spPr>
                <a:xfrm>
                  <a:off x="1554120" y="3862800"/>
                  <a:ext cx="296280" cy="240120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rgbClr val="FFC00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" name="Gleichschenkliges Dreieck 13">
                  <a:extLst>
                    <a:ext uri="{FF2B5EF4-FFF2-40B4-BE49-F238E27FC236}">
                      <a16:creationId xmlns:a16="http://schemas.microsoft.com/office/drawing/2014/main" id="{EFE29DD1-1EC1-4617-B7EE-5F92D88663B0}"/>
                    </a:ext>
                  </a:extLst>
                </p:cNvPr>
                <p:cNvSpPr/>
                <p:nvPr/>
              </p:nvSpPr>
              <p:spPr>
                <a:xfrm>
                  <a:off x="1947240" y="3862800"/>
                  <a:ext cx="312480" cy="2401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" name="Rechteck 14">
                  <a:extLst>
                    <a:ext uri="{FF2B5EF4-FFF2-40B4-BE49-F238E27FC236}">
                      <a16:creationId xmlns:a16="http://schemas.microsoft.com/office/drawing/2014/main" id="{0D8275D5-D79D-4498-A7C0-9880AB93E075}"/>
                    </a:ext>
                  </a:extLst>
                </p:cNvPr>
                <p:cNvSpPr/>
                <p:nvPr/>
              </p:nvSpPr>
              <p:spPr>
                <a:xfrm>
                  <a:off x="1217160" y="3816000"/>
                  <a:ext cx="264240" cy="374040"/>
                </a:xfrm>
                <a:prstGeom prst="rect">
                  <a:avLst/>
                </a:prstGeom>
                <a:solidFill>
                  <a:srgbClr val="808080"/>
                </a:solidFill>
                <a:ln w="9360">
                  <a:solidFill>
                    <a:srgbClr val="90B4D9"/>
                  </a:solidFill>
                  <a:round/>
                </a:ln>
                <a:effectLst>
                  <a:outerShdw dist="2304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47" name="Textfeld 38">
              <a:extLst>
                <a:ext uri="{FF2B5EF4-FFF2-40B4-BE49-F238E27FC236}">
                  <a16:creationId xmlns:a16="http://schemas.microsoft.com/office/drawing/2014/main" id="{091D2C9B-4DB6-46F5-A1A2-53D6855C4E30}"/>
                </a:ext>
              </a:extLst>
            </p:cNvPr>
            <p:cNvSpPr/>
            <p:nvPr/>
          </p:nvSpPr>
          <p:spPr>
            <a:xfrm>
              <a:off x="5202771" y="2265315"/>
              <a:ext cx="631935" cy="42393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 anchor="t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de-DE" sz="1000" spc="-1" dirty="0">
                  <a:solidFill>
                    <a:srgbClr val="000000"/>
                  </a:solidFill>
                  <a:latin typeface="Arial"/>
                </a:rPr>
                <a:t>Quality Control</a:t>
              </a:r>
            </a:p>
          </p:txBody>
        </p:sp>
        <p:sp>
          <p:nvSpPr>
            <p:cNvPr id="48" name="Textfeld 38">
              <a:extLst>
                <a:ext uri="{FF2B5EF4-FFF2-40B4-BE49-F238E27FC236}">
                  <a16:creationId xmlns:a16="http://schemas.microsoft.com/office/drawing/2014/main" id="{C35AFB8A-2932-47CB-B819-9645E8BE26E4}"/>
                </a:ext>
              </a:extLst>
            </p:cNvPr>
            <p:cNvSpPr/>
            <p:nvPr/>
          </p:nvSpPr>
          <p:spPr>
            <a:xfrm>
              <a:off x="6920864" y="3881244"/>
              <a:ext cx="633347" cy="42393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 anchor="t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de-DE" sz="1000" spc="-1" dirty="0">
                  <a:solidFill>
                    <a:srgbClr val="000000"/>
                  </a:solidFill>
                  <a:latin typeface="Arial"/>
                </a:rPr>
                <a:t>Quality Control</a:t>
              </a: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458F6381-9804-4188-BC82-952CF8FDF459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55" name="Rechteck: abgerundete Ecken 54">
              <a:hlinkClick r:id="rId3" action="ppaction://hlinksldjump"/>
              <a:extLst>
                <a:ext uri="{FF2B5EF4-FFF2-40B4-BE49-F238E27FC236}">
                  <a16:creationId xmlns:a16="http://schemas.microsoft.com/office/drawing/2014/main" id="{2BB3D428-4A40-409D-9019-9EEABB8A32B7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56" name="Rechteck: abgerundete Ecken 55">
              <a:hlinkClick r:id="rId4" action="ppaction://hlinksldjump"/>
              <a:extLst>
                <a:ext uri="{FF2B5EF4-FFF2-40B4-BE49-F238E27FC236}">
                  <a16:creationId xmlns:a16="http://schemas.microsoft.com/office/drawing/2014/main" id="{26780835-2B74-445D-BE15-527232E68698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57" name="Rechteck: abgerundete Ecken 56">
              <a:hlinkClick r:id="rId5" action="ppaction://hlinksldjump"/>
              <a:extLst>
                <a:ext uri="{FF2B5EF4-FFF2-40B4-BE49-F238E27FC236}">
                  <a16:creationId xmlns:a16="http://schemas.microsoft.com/office/drawing/2014/main" id="{1AB55D2D-10DA-4583-9EDA-54AD54B1D7B4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prstClr val="white"/>
                  </a:solidFill>
                </a:rPr>
                <a:t>Data </a:t>
              </a:r>
              <a:r>
                <a:rPr lang="de-DE" sz="700" b="1" dirty="0" err="1">
                  <a:solidFill>
                    <a:prstClr val="white"/>
                  </a:solidFill>
                </a:rPr>
                <a:t>base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58" name="Rechteck: abgerundete Ecken 57">
              <a:hlinkClick r:id="rId6" action="ppaction://hlinksldjump"/>
              <a:extLst>
                <a:ext uri="{FF2B5EF4-FFF2-40B4-BE49-F238E27FC236}">
                  <a16:creationId xmlns:a16="http://schemas.microsoft.com/office/drawing/2014/main" id="{3208425C-19EE-4318-B7B3-76F80BC7B7A6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Interpolation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59" name="Rechteck: abgerundete Ecken 58">
              <a:hlinkClick r:id="rId7" action="ppaction://hlinksldjump"/>
              <a:extLst>
                <a:ext uri="{FF2B5EF4-FFF2-40B4-BE49-F238E27FC236}">
                  <a16:creationId xmlns:a16="http://schemas.microsoft.com/office/drawing/2014/main" id="{C7D43CF4-9625-41E9-B742-F34A7742E778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hteck: abgerundete Ecken 59">
              <a:hlinkClick r:id="rId8" action="ppaction://hlinksldjump"/>
              <a:extLst>
                <a:ext uri="{FF2B5EF4-FFF2-40B4-BE49-F238E27FC236}">
                  <a16:creationId xmlns:a16="http://schemas.microsoft.com/office/drawing/2014/main" id="{A1BBAE83-FB31-4AAF-ABB0-5E11697264F3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61" name="Rechteck: abgerundete Ecken 60">
              <a:hlinkClick r:id="rId9" action="ppaction://hlinksldjump"/>
              <a:extLst>
                <a:ext uri="{FF2B5EF4-FFF2-40B4-BE49-F238E27FC236}">
                  <a16:creationId xmlns:a16="http://schemas.microsoft.com/office/drawing/2014/main" id="{928A52F4-BCED-4944-90FF-26037B921572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Interaktive Schaltfläche: Nächste(r) oder Weiter 5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33BCE5C-B120-47C0-ADE5-A9AB7483852A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Interaktive Schaltfläche: Zurück oder Vorherige(r) 5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540761E-268B-45F1-829C-85C204E5F751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71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FDA2F-5E8D-4A6C-B302-E5A4D504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GPCC quality control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A38A42-13CD-40A9-A961-83E3D6BC6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A multi-layer quality control procedure is implemented at GPCC, </a:t>
            </a:r>
            <a:r>
              <a:rPr lang="en-GB" b="1" dirty="0">
                <a:solidFill>
                  <a:schemeClr val="tx1"/>
                </a:solidFill>
              </a:rPr>
              <a:t>combining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automatic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b="1" dirty="0">
                <a:solidFill>
                  <a:schemeClr val="tx1"/>
                </a:solidFill>
              </a:rPr>
              <a:t>manual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routines</a:t>
            </a:r>
            <a:r>
              <a:rPr lang="en-GB" dirty="0">
                <a:solidFill>
                  <a:schemeClr val="tx1"/>
                </a:solidFill>
              </a:rPr>
              <a:t> depending on data source and product</a:t>
            </a:r>
            <a:endParaRPr lang="en-GB" b="1" dirty="0">
              <a:solidFill>
                <a:schemeClr val="tx1"/>
              </a:solidFill>
            </a:endParaRPr>
          </a:p>
          <a:p>
            <a:endParaRPr lang="en-GB" sz="1100" dirty="0"/>
          </a:p>
          <a:p>
            <a:r>
              <a:rPr lang="en-GB" dirty="0"/>
              <a:t>Coding of data, missing values, trace amounts</a:t>
            </a:r>
          </a:p>
          <a:p>
            <a:r>
              <a:rPr lang="en-GB" dirty="0"/>
              <a:t>Coordinate reference of meta data</a:t>
            </a:r>
          </a:p>
          <a:p>
            <a:r>
              <a:rPr lang="en-GB" dirty="0"/>
              <a:t>Check meta data against existing stations in DB</a:t>
            </a:r>
          </a:p>
          <a:p>
            <a:r>
              <a:rPr lang="en-GB" dirty="0"/>
              <a:t>Check new data against station/grid statistics</a:t>
            </a:r>
          </a:p>
          <a:p>
            <a:r>
              <a:rPr lang="en-GB" dirty="0"/>
              <a:t>Visual spatial comparison of extreme values</a:t>
            </a:r>
          </a:p>
          <a:p>
            <a:r>
              <a:rPr lang="en-GB" dirty="0"/>
              <a:t>Homogenization of time series (possible only for regions with high station densities)</a:t>
            </a:r>
          </a:p>
          <a:p>
            <a:r>
              <a:rPr lang="en-GB" dirty="0"/>
              <a:t>Applied QC-flags: original, confirmed, corrected &amp; deleted (not physical)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8F6A4D5-7757-4AA5-A464-EC3058A0C223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2" name="Rechteck: abgerundete Ecken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52122ED5-943C-48D1-9587-F3DE843B191C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3" name="Rechteck: abgerundete Ecken 12">
              <a:hlinkClick r:id="rId3" action="ppaction://hlinksldjump"/>
              <a:extLst>
                <a:ext uri="{FF2B5EF4-FFF2-40B4-BE49-F238E27FC236}">
                  <a16:creationId xmlns:a16="http://schemas.microsoft.com/office/drawing/2014/main" id="{536786B3-9E63-40CE-AFDE-57F2B76BCF99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4" name="Rechteck: abgerundete Ecken 13">
              <a:hlinkClick r:id="rId4" action="ppaction://hlinksldjump"/>
              <a:extLst>
                <a:ext uri="{FF2B5EF4-FFF2-40B4-BE49-F238E27FC236}">
                  <a16:creationId xmlns:a16="http://schemas.microsoft.com/office/drawing/2014/main" id="{3E51E20C-144A-4666-9FCE-A70AB9A0D718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prstClr val="white"/>
                  </a:solidFill>
                </a:rPr>
                <a:t>Data </a:t>
              </a:r>
              <a:r>
                <a:rPr lang="de-DE" sz="700" b="1" dirty="0" err="1">
                  <a:solidFill>
                    <a:prstClr val="white"/>
                  </a:solidFill>
                </a:rPr>
                <a:t>base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eck: abgerundete Ecken 14">
              <a:hlinkClick r:id="rId5" action="ppaction://hlinksldjump"/>
              <a:extLst>
                <a:ext uri="{FF2B5EF4-FFF2-40B4-BE49-F238E27FC236}">
                  <a16:creationId xmlns:a16="http://schemas.microsoft.com/office/drawing/2014/main" id="{CE9C24F1-072D-4467-AB0B-0DD3604FD7B0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Interpolation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: abgerundete Ecken 15">
              <a:hlinkClick r:id="rId6" action="ppaction://hlinksldjump"/>
              <a:extLst>
                <a:ext uri="{FF2B5EF4-FFF2-40B4-BE49-F238E27FC236}">
                  <a16:creationId xmlns:a16="http://schemas.microsoft.com/office/drawing/2014/main" id="{AE81395F-1AEA-4843-9DA6-C0825F2D5EEE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: abgerundete Ecken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23B809DC-060C-4677-A58C-2FDF11CA0DE5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: abgerundete Ecken 17">
              <a:hlinkClick r:id="rId8" action="ppaction://hlinksldjump"/>
              <a:extLst>
                <a:ext uri="{FF2B5EF4-FFF2-40B4-BE49-F238E27FC236}">
                  <a16:creationId xmlns:a16="http://schemas.microsoft.com/office/drawing/2014/main" id="{9B7A358A-0ABA-443B-9B88-95391CA76C1B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Interaktive Schaltfläche: Nächste(r) oder Weiter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B8C3B61-A52F-4266-A7AA-529D23454B35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Interaktive Schaltfläche: Zurück oder Vorherige(r)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03FBCF7-8D64-484C-8FCA-8907A676C212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3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C26C9-ECC7-4F6C-B182-2EE34518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GPCC quality control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D82A9C-2685-44E7-B54C-E943D9B20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44753"/>
            <a:ext cx="8353426" cy="32362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Examples</a:t>
            </a:r>
            <a:r>
              <a:rPr lang="en-US" b="1" dirty="0"/>
              <a:t> </a:t>
            </a:r>
            <a:r>
              <a:rPr lang="en-US" dirty="0"/>
              <a:t>for typical errors detected in the QC processing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 sometimes </a:t>
            </a:r>
            <a:r>
              <a:rPr lang="en-US" b="1" dirty="0"/>
              <a:t>shifted by a month</a:t>
            </a:r>
            <a:r>
              <a:rPr lang="en-US" dirty="0"/>
              <a:t>, or even a year</a:t>
            </a:r>
          </a:p>
          <a:p>
            <a:r>
              <a:rPr lang="en-US" b="1" dirty="0"/>
              <a:t>Factor*10 errors </a:t>
            </a:r>
            <a:r>
              <a:rPr lang="en-US" dirty="0"/>
              <a:t>in precipitation rates</a:t>
            </a:r>
          </a:p>
          <a:p>
            <a:r>
              <a:rPr lang="de-DE" dirty="0" err="1"/>
              <a:t>Typing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b="1" dirty="0" err="1"/>
              <a:t>coding</a:t>
            </a:r>
            <a:r>
              <a:rPr lang="de-DE" b="1" dirty="0"/>
              <a:t> </a:t>
            </a:r>
            <a:r>
              <a:rPr lang="de-DE" b="1" dirty="0" err="1"/>
              <a:t>errors</a:t>
            </a:r>
            <a:endParaRPr lang="de-DE" b="1" dirty="0"/>
          </a:p>
          <a:p>
            <a:r>
              <a:rPr lang="en-US" dirty="0"/>
              <a:t>Errors in the conversion of </a:t>
            </a:r>
            <a:r>
              <a:rPr lang="en-US" b="1" dirty="0"/>
              <a:t>inch</a:t>
            </a:r>
            <a:r>
              <a:rPr lang="en-US" dirty="0"/>
              <a:t>, mm etc. (mostly with historical data)</a:t>
            </a:r>
          </a:p>
          <a:p>
            <a:r>
              <a:rPr lang="en-US" dirty="0"/>
              <a:t>Incorrect flagging of </a:t>
            </a:r>
            <a:r>
              <a:rPr lang="en-US" b="1" dirty="0"/>
              <a:t>missing precipitation observations </a:t>
            </a:r>
            <a:r>
              <a:rPr lang="en-US" dirty="0"/>
              <a:t>(might be misinterpreted as ”0“)</a:t>
            </a:r>
          </a:p>
          <a:p>
            <a:r>
              <a:rPr lang="en-US" dirty="0"/>
              <a:t>Different </a:t>
            </a:r>
            <a:r>
              <a:rPr lang="en-US" b="1" dirty="0"/>
              <a:t>definition of a day</a:t>
            </a:r>
          </a:p>
          <a:p>
            <a:r>
              <a:rPr lang="en-US" dirty="0"/>
              <a:t>Wrong</a:t>
            </a:r>
            <a:r>
              <a:rPr lang="en-US" b="1" dirty="0"/>
              <a:t> metadata </a:t>
            </a:r>
            <a:r>
              <a:rPr lang="en-US" dirty="0"/>
              <a:t>(coordinates / height)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Data from different sources are stored separately in the data base</a:t>
            </a:r>
            <a:r>
              <a:rPr lang="en-US" dirty="0"/>
              <a:t>, being very helpful in the quality control </a:t>
            </a:r>
            <a:r>
              <a:rPr lang="de-DE" dirty="0" err="1"/>
              <a:t>processing</a:t>
            </a:r>
            <a:r>
              <a:rPr lang="de-DE" dirty="0"/>
              <a:t>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035373F-A8B8-436C-B842-5B4C972179CB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8" name="Rechteck: abgerundete Ecken 7">
              <a:hlinkClick r:id="rId2" action="ppaction://hlinksldjump"/>
              <a:extLst>
                <a:ext uri="{FF2B5EF4-FFF2-40B4-BE49-F238E27FC236}">
                  <a16:creationId xmlns:a16="http://schemas.microsoft.com/office/drawing/2014/main" id="{BF0DEED5-2436-40A3-BC0A-568857255C19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9" name="Rechteck: abgerundete Ecken 8">
              <a:hlinkClick r:id="rId3" action="ppaction://hlinksldjump"/>
              <a:extLst>
                <a:ext uri="{FF2B5EF4-FFF2-40B4-BE49-F238E27FC236}">
                  <a16:creationId xmlns:a16="http://schemas.microsoft.com/office/drawing/2014/main" id="{766BF6A8-B1EB-43CD-B7E9-B54C6D1D1C20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0" name="Rechteck: abgerundete Ecken 9">
              <a:hlinkClick r:id="rId4" action="ppaction://hlinksldjump"/>
              <a:extLst>
                <a:ext uri="{FF2B5EF4-FFF2-40B4-BE49-F238E27FC236}">
                  <a16:creationId xmlns:a16="http://schemas.microsoft.com/office/drawing/2014/main" id="{A75C1BE1-BC64-4A37-B898-80300B769D59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prstClr val="white"/>
                  </a:solidFill>
                </a:rPr>
                <a:t>Data </a:t>
              </a:r>
              <a:r>
                <a:rPr lang="de-DE" sz="700" b="1" dirty="0" err="1">
                  <a:solidFill>
                    <a:prstClr val="white"/>
                  </a:solidFill>
                </a:rPr>
                <a:t>base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Rechteck: abgerundete Ecken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26E29241-D41D-46FF-84A2-67CE3E7BDB56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Interpolation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: abgerundete Ecken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87418C06-5127-4D6D-BE86-4E4C36A6CC18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: abgerundete Ecken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0CBCD76E-4EC3-4315-8B4B-35EE18A01476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: abgerundete Ecken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33BC62DE-CD56-4418-BC7E-1DA88214FE3D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Interaktive Schaltfläche: Nächste(r) oder Weiter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99C59D7-E7FE-4CEB-BF6A-2759A7EE4A65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teraktive Schaltfläche: Zurück oder Vorherige(r)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39EF107-E254-4BEE-A5AF-719977516025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75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9A938-19AC-4AC9-9D9A-8A54AC0D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GPCC quality control - examples</a:t>
            </a:r>
          </a:p>
        </p:txBody>
      </p:sp>
      <p:pic>
        <p:nvPicPr>
          <p:cNvPr id="9" name="Grafik 4">
            <a:extLst>
              <a:ext uri="{FF2B5EF4-FFF2-40B4-BE49-F238E27FC236}">
                <a16:creationId xmlns:a16="http://schemas.microsoft.com/office/drawing/2014/main" id="{562E8EE7-302C-4B89-BCFE-134478D349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6" t="22989" r="14115" b="591"/>
          <a:stretch/>
        </p:blipFill>
        <p:spPr>
          <a:xfrm>
            <a:off x="150619" y="1860329"/>
            <a:ext cx="4192781" cy="1828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Grafik 4">
            <a:extLst>
              <a:ext uri="{FF2B5EF4-FFF2-40B4-BE49-F238E27FC236}">
                <a16:creationId xmlns:a16="http://schemas.microsoft.com/office/drawing/2014/main" id="{722ACFD7-2B5B-414D-9C95-929B5A669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18" y="2010348"/>
            <a:ext cx="4254108" cy="1532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8C4124F-B8D1-43AC-A778-9321D4111298}"/>
              </a:ext>
            </a:extLst>
          </p:cNvPr>
          <p:cNvSpPr txBox="1"/>
          <p:nvPr/>
        </p:nvSpPr>
        <p:spPr>
          <a:xfrm>
            <a:off x="550828" y="1397903"/>
            <a:ext cx="2825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Gaps filled with long-term means: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5B66682-84E3-49C0-A96F-ED5002496954}"/>
              </a:ext>
            </a:extLst>
          </p:cNvPr>
          <p:cNvSpPr txBox="1"/>
          <p:nvPr/>
        </p:nvSpPr>
        <p:spPr>
          <a:xfrm>
            <a:off x="5473279" y="1388324"/>
            <a:ext cx="327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Time stamp shifted by one day: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33E0C78-D14E-47BE-9C6F-6A585E1F28F5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35" name="Rechteck: abgerundete Ecken 34">
              <a:hlinkClick r:id="rId4" action="ppaction://hlinksldjump"/>
              <a:extLst>
                <a:ext uri="{FF2B5EF4-FFF2-40B4-BE49-F238E27FC236}">
                  <a16:creationId xmlns:a16="http://schemas.microsoft.com/office/drawing/2014/main" id="{601ED840-F485-48A8-BF06-6772E48C61BA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37" name="Rechteck: abgerundete Ecken 36">
              <a:hlinkClick r:id="rId5" action="ppaction://hlinksldjump"/>
              <a:extLst>
                <a:ext uri="{FF2B5EF4-FFF2-40B4-BE49-F238E27FC236}">
                  <a16:creationId xmlns:a16="http://schemas.microsoft.com/office/drawing/2014/main" id="{5AC2C501-4EB5-47FA-83B8-A44C4012D841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38" name="Rechteck: abgerundete Ecken 37">
              <a:hlinkClick r:id="rId6" action="ppaction://hlinksldjump"/>
              <a:extLst>
                <a:ext uri="{FF2B5EF4-FFF2-40B4-BE49-F238E27FC236}">
                  <a16:creationId xmlns:a16="http://schemas.microsoft.com/office/drawing/2014/main" id="{EFEACAEB-44C6-4D4E-A9DF-1CD029294B49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prstClr val="white"/>
                  </a:solidFill>
                </a:rPr>
                <a:t>Data </a:t>
              </a:r>
              <a:r>
                <a:rPr lang="de-DE" sz="700" b="1" dirty="0" err="1">
                  <a:solidFill>
                    <a:prstClr val="white"/>
                  </a:solidFill>
                </a:rPr>
                <a:t>base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39" name="Rechteck: abgerundete Ecken 38">
              <a:hlinkClick r:id="rId7" action="ppaction://hlinksldjump"/>
              <a:extLst>
                <a:ext uri="{FF2B5EF4-FFF2-40B4-BE49-F238E27FC236}">
                  <a16:creationId xmlns:a16="http://schemas.microsoft.com/office/drawing/2014/main" id="{5934D72E-7699-4A1B-ADBE-2D999470FBA1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Interpolation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40" name="Rechteck: abgerundete Ecken 39">
              <a:hlinkClick r:id="rId8" action="ppaction://hlinksldjump"/>
              <a:extLst>
                <a:ext uri="{FF2B5EF4-FFF2-40B4-BE49-F238E27FC236}">
                  <a16:creationId xmlns:a16="http://schemas.microsoft.com/office/drawing/2014/main" id="{72637C81-3880-4AAC-B095-D89520E0F4F9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hteck: abgerundete Ecken 40">
              <a:hlinkClick r:id="rId9" action="ppaction://hlinksldjump"/>
              <a:extLst>
                <a:ext uri="{FF2B5EF4-FFF2-40B4-BE49-F238E27FC236}">
                  <a16:creationId xmlns:a16="http://schemas.microsoft.com/office/drawing/2014/main" id="{A1C24DC4-2E3B-4136-8288-82D313A4247D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42" name="Rechteck: abgerundete Ecken 41">
              <a:hlinkClick r:id="rId10" action="ppaction://hlinksldjump"/>
              <a:extLst>
                <a:ext uri="{FF2B5EF4-FFF2-40B4-BE49-F238E27FC236}">
                  <a16:creationId xmlns:a16="http://schemas.microsoft.com/office/drawing/2014/main" id="{7B1B7B2A-B643-4784-9B1C-CADC63E6B0C4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Interaktive Schaltfläche: Nächste(r) oder Weiter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3DDB643-9135-4A9C-87A5-5D4D5784190B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teraktive Schaltfläche: Zurück oder Vorherige(r)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EFCEE77-1745-4A4A-8DEB-D6AAFE603B2B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1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4CB34-D9ED-407B-872B-0CC1FE0C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</p:spPr>
        <p:txBody>
          <a:bodyPr/>
          <a:lstStyle/>
          <a:p>
            <a:r>
              <a:rPr lang="de-DE" dirty="0"/>
              <a:t>Interpolation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1AFF8-F6F5-4EE9-9035-6A680D86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552096"/>
            <a:ext cx="8353426" cy="3147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b="1" dirty="0" err="1"/>
              <a:t>Modified</a:t>
            </a:r>
            <a:r>
              <a:rPr lang="de-DE" sz="1400" b="1" dirty="0"/>
              <a:t> SPHEREMAP</a:t>
            </a:r>
          </a:p>
          <a:p>
            <a:r>
              <a:rPr lang="de-DE" sz="1400" dirty="0" err="1">
                <a:hlinkClick r:id="rId2" action="ppaction://hlinksldjump"/>
              </a:rPr>
              <a:t>Willmott</a:t>
            </a:r>
            <a:r>
              <a:rPr lang="de-DE" sz="1400" dirty="0">
                <a:hlinkClick r:id="rId2" action="ppaction://hlinksldjump"/>
              </a:rPr>
              <a:t> et al. (1985)</a:t>
            </a:r>
            <a:endParaRPr lang="de-DE" sz="1400" dirty="0"/>
          </a:p>
          <a:p>
            <a:r>
              <a:rPr lang="en-US" sz="1400" dirty="0"/>
              <a:t>Application of Shepard’s scheme on a sphere (</a:t>
            </a:r>
            <a:r>
              <a:rPr lang="en-US" sz="1400" dirty="0">
                <a:hlinkClick r:id="rId2" action="ppaction://hlinksldjump"/>
              </a:rPr>
              <a:t>Shepard, 1968</a:t>
            </a:r>
            <a:r>
              <a:rPr lang="en-US" sz="1400" dirty="0"/>
              <a:t>)</a:t>
            </a:r>
          </a:p>
          <a:p>
            <a:r>
              <a:rPr lang="en-US" sz="1400" dirty="0"/>
              <a:t>Current operational interpolation scheme at GPCC</a:t>
            </a:r>
          </a:p>
          <a:p>
            <a:r>
              <a:rPr lang="en-US" sz="1400" dirty="0"/>
              <a:t>Combines angular and distance weighting</a:t>
            </a:r>
          </a:p>
          <a:p>
            <a:r>
              <a:rPr lang="en-US" sz="1400" dirty="0"/>
              <a:t>Uses at least 4, at most 10 stations</a:t>
            </a:r>
          </a:p>
          <a:p>
            <a:r>
              <a:rPr lang="en-US" sz="1400" dirty="0"/>
              <a:t>Search radius depends on station density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de-DE" sz="1400" dirty="0"/>
              <a:t>For </a:t>
            </a: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information</a:t>
            </a:r>
            <a:r>
              <a:rPr lang="de-DE" sz="1400" dirty="0"/>
              <a:t> </a:t>
            </a:r>
            <a:r>
              <a:rPr lang="de-DE" sz="1400" dirty="0" err="1"/>
              <a:t>see</a:t>
            </a:r>
            <a:r>
              <a:rPr lang="de-DE" sz="1400" dirty="0"/>
              <a:t> </a:t>
            </a:r>
            <a:r>
              <a:rPr lang="de-DE" sz="1400" dirty="0">
                <a:hlinkClick r:id="rId3" action="ppaction://hlinksldjump"/>
              </a:rPr>
              <a:t>Becker et al. (2013)</a:t>
            </a:r>
            <a:r>
              <a:rPr lang="de-DE" sz="1400" dirty="0"/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3565319-71B2-419F-98BE-584CB559C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625" y="3008708"/>
            <a:ext cx="2838747" cy="137934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1C7A784-CD5C-4A4B-B207-3CCDC8155EAA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9" name="Rechteck: abgerundete Ecken 8">
              <a:hlinkClick r:id="rId5" action="ppaction://hlinksldjump"/>
              <a:extLst>
                <a:ext uri="{FF2B5EF4-FFF2-40B4-BE49-F238E27FC236}">
                  <a16:creationId xmlns:a16="http://schemas.microsoft.com/office/drawing/2014/main" id="{FC317C15-463F-48EF-B0C8-22DC7C02DD0B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0" name="Rechteck: abgerundete Ecken 9">
              <a:hlinkClick r:id="rId6" action="ppaction://hlinksldjump"/>
              <a:extLst>
                <a:ext uri="{FF2B5EF4-FFF2-40B4-BE49-F238E27FC236}">
                  <a16:creationId xmlns:a16="http://schemas.microsoft.com/office/drawing/2014/main" id="{E4E2724F-5170-49B7-A94E-22C09FB242B1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1" name="Rechteck: abgerundete Ecken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CB1DEB77-BFB6-4EB0-A4F1-5D09A80F2DD3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: abgerundete Ecken 11">
              <a:hlinkClick r:id="rId8" action="ppaction://hlinksldjump"/>
              <a:extLst>
                <a:ext uri="{FF2B5EF4-FFF2-40B4-BE49-F238E27FC236}">
                  <a16:creationId xmlns:a16="http://schemas.microsoft.com/office/drawing/2014/main" id="{12284DB7-68CB-43A9-A4DD-3874CA77582D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prstClr val="white"/>
                  </a:solidFill>
                </a:rPr>
                <a:t>Interpolation</a:t>
              </a:r>
            </a:p>
          </p:txBody>
        </p:sp>
        <p:sp>
          <p:nvSpPr>
            <p:cNvPr id="13" name="Rechteck: abgerundete Ecken 12">
              <a:hlinkClick r:id="rId9" action="ppaction://hlinksldjump"/>
              <a:extLst>
                <a:ext uri="{FF2B5EF4-FFF2-40B4-BE49-F238E27FC236}">
                  <a16:creationId xmlns:a16="http://schemas.microsoft.com/office/drawing/2014/main" id="{2368CDCB-48AF-42A7-9384-BDA4C6B32B2B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: abgerundete Ecken 13">
              <a:hlinkClick r:id="rId3" action="ppaction://hlinksldjump"/>
              <a:extLst>
                <a:ext uri="{FF2B5EF4-FFF2-40B4-BE49-F238E27FC236}">
                  <a16:creationId xmlns:a16="http://schemas.microsoft.com/office/drawing/2014/main" id="{32897732-4A93-4821-89F9-BA26A02BFA4E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: abgerundete Ecken 14">
              <a:hlinkClick r:id="rId10" action="ppaction://hlinksldjump"/>
              <a:extLst>
                <a:ext uri="{FF2B5EF4-FFF2-40B4-BE49-F238E27FC236}">
                  <a16:creationId xmlns:a16="http://schemas.microsoft.com/office/drawing/2014/main" id="{1E96B132-8739-4798-A7A0-59B2050B37D7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Interaktive Schaltfläche: Nächste(r) oder Weiter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45A2E08-DAD3-4A2D-80D4-BDD9F34F4A82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teraktive Schaltfläche: Zurück oder Vorherige(r)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C455EB1-626A-4E1C-ADCC-97FB15E5BA88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946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7A9805FF-3660-48F2-91F8-8E32946DCF3E}"/>
              </a:ext>
            </a:extLst>
          </p:cNvPr>
          <p:cNvSpPr txBox="1">
            <a:spLocks/>
          </p:cNvSpPr>
          <p:nvPr/>
        </p:nvSpPr>
        <p:spPr>
          <a:xfrm>
            <a:off x="16668" y="1305864"/>
            <a:ext cx="2990209" cy="33520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lIns="72000" tIns="36000" rIns="72000" bIns="36000" rtlCol="0"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0D514CB2-1544-404E-9C84-0C61F265E50A}"/>
              </a:ext>
            </a:extLst>
          </p:cNvPr>
          <p:cNvSpPr txBox="1">
            <a:spLocks/>
          </p:cNvSpPr>
          <p:nvPr/>
        </p:nvSpPr>
        <p:spPr>
          <a:xfrm>
            <a:off x="5091379" y="718458"/>
            <a:ext cx="4035952" cy="394164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lIns="72000" tIns="36000" rIns="72000" bIns="36000" rtlCol="0"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A9896C1E-EC4F-4105-993E-63186392F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479051"/>
              </p:ext>
            </p:extLst>
          </p:nvPr>
        </p:nvGraphicFramePr>
        <p:xfrm>
          <a:off x="102411" y="1406532"/>
          <a:ext cx="2809207" cy="3055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6A1D1162-B966-461D-B620-9E96BAB1D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511632"/>
              </p:ext>
            </p:extLst>
          </p:nvPr>
        </p:nvGraphicFramePr>
        <p:xfrm>
          <a:off x="3152851" y="1997586"/>
          <a:ext cx="1799539" cy="1884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E7EB039B-2255-4780-8D84-33F0B70C7461}"/>
              </a:ext>
            </a:extLst>
          </p:cNvPr>
          <p:cNvSpPr txBox="1"/>
          <p:nvPr/>
        </p:nvSpPr>
        <p:spPr>
          <a:xfrm>
            <a:off x="658368" y="1439603"/>
            <a:ext cx="17190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Monthly Totals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0A00E37-F42D-4006-8DBD-B29C4FAFABE2}"/>
              </a:ext>
            </a:extLst>
          </p:cNvPr>
          <p:cNvSpPr txBox="1"/>
          <p:nvPr/>
        </p:nvSpPr>
        <p:spPr>
          <a:xfrm>
            <a:off x="3400758" y="1439603"/>
            <a:ext cx="13676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Daily Totals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7DB50B6-1D41-4E12-90E9-7A570D0CEFEC}"/>
              </a:ext>
            </a:extLst>
          </p:cNvPr>
          <p:cNvSpPr txBox="1"/>
          <p:nvPr/>
        </p:nvSpPr>
        <p:spPr>
          <a:xfrm>
            <a:off x="6675051" y="969779"/>
            <a:ext cx="9470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More...</a:t>
            </a: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A0F5810C-704F-442E-8CCE-40A4E3F84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92598"/>
              </p:ext>
            </p:extLst>
          </p:nvPr>
        </p:nvGraphicFramePr>
        <p:xfrm>
          <a:off x="5210421" y="1889371"/>
          <a:ext cx="3797868" cy="2854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3" name="Ellipse 22">
            <a:extLst>
              <a:ext uri="{FF2B5EF4-FFF2-40B4-BE49-F238E27FC236}">
                <a16:creationId xmlns:a16="http://schemas.microsoft.com/office/drawing/2014/main" id="{561237F4-0D32-4B94-85C8-33E8C9F29926}"/>
              </a:ext>
            </a:extLst>
          </p:cNvPr>
          <p:cNvSpPr/>
          <p:nvPr/>
        </p:nvSpPr>
        <p:spPr>
          <a:xfrm>
            <a:off x="1109909" y="3883902"/>
            <a:ext cx="794209" cy="4373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rgbClr val="FF0000"/>
                </a:solidFill>
              </a:rPr>
              <a:t>Will </a:t>
            </a:r>
            <a:r>
              <a:rPr lang="de-DE" sz="800" dirty="0" err="1">
                <a:solidFill>
                  <a:srgbClr val="FF0000"/>
                </a:solidFill>
              </a:rPr>
              <a:t>be</a:t>
            </a:r>
            <a:r>
              <a:rPr lang="de-DE" sz="800" dirty="0">
                <a:solidFill>
                  <a:srgbClr val="FF0000"/>
                </a:solidFill>
              </a:rPr>
              <a:t> </a:t>
            </a:r>
            <a:r>
              <a:rPr lang="de-DE" sz="800" dirty="0" err="1">
                <a:solidFill>
                  <a:srgbClr val="FF0000"/>
                </a:solidFill>
              </a:rPr>
              <a:t>updated</a:t>
            </a:r>
            <a:r>
              <a:rPr lang="de-DE" sz="800" dirty="0">
                <a:solidFill>
                  <a:srgbClr val="FF0000"/>
                </a:solidFill>
              </a:rPr>
              <a:t> in 2025!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6EC063C-00CA-4A50-BF49-80E10A497064}"/>
              </a:ext>
            </a:extLst>
          </p:cNvPr>
          <p:cNvSpPr/>
          <p:nvPr/>
        </p:nvSpPr>
        <p:spPr>
          <a:xfrm>
            <a:off x="6237608" y="1587095"/>
            <a:ext cx="794209" cy="4373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rgbClr val="FF0000"/>
                </a:solidFill>
              </a:rPr>
              <a:t>Will </a:t>
            </a:r>
            <a:r>
              <a:rPr lang="de-DE" sz="800" dirty="0" err="1">
                <a:solidFill>
                  <a:srgbClr val="FF0000"/>
                </a:solidFill>
              </a:rPr>
              <a:t>be</a:t>
            </a:r>
            <a:r>
              <a:rPr lang="de-DE" sz="800" dirty="0">
                <a:solidFill>
                  <a:srgbClr val="FF0000"/>
                </a:solidFill>
              </a:rPr>
              <a:t> </a:t>
            </a:r>
            <a:r>
              <a:rPr lang="de-DE" sz="800" dirty="0" err="1">
                <a:solidFill>
                  <a:srgbClr val="FF0000"/>
                </a:solidFill>
              </a:rPr>
              <a:t>updated</a:t>
            </a:r>
            <a:r>
              <a:rPr lang="de-DE" sz="800" dirty="0">
                <a:solidFill>
                  <a:srgbClr val="FF0000"/>
                </a:solidFill>
              </a:rPr>
              <a:t> in 2025!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EC47FCB-F63C-49B2-AA8B-EEAE8DDA0C7E}"/>
              </a:ext>
            </a:extLst>
          </p:cNvPr>
          <p:cNvSpPr/>
          <p:nvPr/>
        </p:nvSpPr>
        <p:spPr>
          <a:xfrm>
            <a:off x="4371265" y="3842163"/>
            <a:ext cx="794209" cy="4373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rgbClr val="FF0000"/>
                </a:solidFill>
              </a:rPr>
              <a:t>Will </a:t>
            </a:r>
            <a:r>
              <a:rPr lang="de-DE" sz="800" dirty="0" err="1">
                <a:solidFill>
                  <a:srgbClr val="FF0000"/>
                </a:solidFill>
              </a:rPr>
              <a:t>be</a:t>
            </a:r>
            <a:r>
              <a:rPr lang="de-DE" sz="800" dirty="0">
                <a:solidFill>
                  <a:srgbClr val="FF0000"/>
                </a:solidFill>
              </a:rPr>
              <a:t> </a:t>
            </a:r>
            <a:r>
              <a:rPr lang="de-DE" sz="800" dirty="0" err="1">
                <a:solidFill>
                  <a:srgbClr val="FF0000"/>
                </a:solidFill>
              </a:rPr>
              <a:t>updated</a:t>
            </a:r>
            <a:r>
              <a:rPr lang="de-DE" sz="800" dirty="0">
                <a:solidFill>
                  <a:srgbClr val="FF0000"/>
                </a:solidFill>
              </a:rPr>
              <a:t> in 2025!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6C6BF8E-C171-43E8-9C40-849F0A5B4A12}"/>
              </a:ext>
            </a:extLst>
          </p:cNvPr>
          <p:cNvSpPr/>
          <p:nvPr/>
        </p:nvSpPr>
        <p:spPr>
          <a:xfrm>
            <a:off x="5021241" y="1587096"/>
            <a:ext cx="830128" cy="4373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rgbClr val="FF0000"/>
                </a:solidFill>
              </a:rPr>
              <a:t>Updated in 2024!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B982208-B658-455F-A51C-02EC5ABDD811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28" name="Rechteck: abgerundete Ecken 27">
              <a:hlinkClick r:id="rId17" action="ppaction://hlinksldjump"/>
              <a:extLst>
                <a:ext uri="{FF2B5EF4-FFF2-40B4-BE49-F238E27FC236}">
                  <a16:creationId xmlns:a16="http://schemas.microsoft.com/office/drawing/2014/main" id="{A43483A8-2257-4C5C-AA80-564A181119C4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29" name="Rechteck: abgerundete Ecken 28">
              <a:hlinkClick r:id="rId18" action="ppaction://hlinksldjump"/>
              <a:extLst>
                <a:ext uri="{FF2B5EF4-FFF2-40B4-BE49-F238E27FC236}">
                  <a16:creationId xmlns:a16="http://schemas.microsoft.com/office/drawing/2014/main" id="{02E0426D-B3AF-4CBD-BE3E-ACD5B07ECE01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30" name="Rechteck: abgerundete Ecken 29">
              <a:hlinkClick r:id="rId19" action="ppaction://hlinksldjump"/>
              <a:extLst>
                <a:ext uri="{FF2B5EF4-FFF2-40B4-BE49-F238E27FC236}">
                  <a16:creationId xmlns:a16="http://schemas.microsoft.com/office/drawing/2014/main" id="{ACD9AA08-B4A6-44AA-9E6F-9CEBA967E7D0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: abgerundete Ecken 30">
              <a:hlinkClick r:id="rId20" action="ppaction://hlinksldjump"/>
              <a:extLst>
                <a:ext uri="{FF2B5EF4-FFF2-40B4-BE49-F238E27FC236}">
                  <a16:creationId xmlns:a16="http://schemas.microsoft.com/office/drawing/2014/main" id="{1CDBEA37-49BE-48F8-9AC2-FABA8CD57EAC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32" name="Rechteck: abgerundete Ecken 31">
              <a:hlinkClick r:id="rId21" action="ppaction://hlinksldjump"/>
              <a:extLst>
                <a:ext uri="{FF2B5EF4-FFF2-40B4-BE49-F238E27FC236}">
                  <a16:creationId xmlns:a16="http://schemas.microsoft.com/office/drawing/2014/main" id="{894DA314-3411-4D45-B09D-479A00187FF8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33" name="Rechteck: abgerundete Ecken 32">
              <a:hlinkClick r:id="rId22" action="ppaction://hlinksldjump"/>
              <a:extLst>
                <a:ext uri="{FF2B5EF4-FFF2-40B4-BE49-F238E27FC236}">
                  <a16:creationId xmlns:a16="http://schemas.microsoft.com/office/drawing/2014/main" id="{5ED6CE92-87E0-4DE4-95D2-90A2BAEEFAF3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: abgerundete Ecken 33">
              <a:hlinkClick r:id="rId23" action="ppaction://hlinksldjump"/>
              <a:extLst>
                <a:ext uri="{FF2B5EF4-FFF2-40B4-BE49-F238E27FC236}">
                  <a16:creationId xmlns:a16="http://schemas.microsoft.com/office/drawing/2014/main" id="{13AE21B7-DD84-4FAA-81CA-80C389939851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0292B45-EFD9-4FF8-92FD-D6B1E63AAC2B}"/>
              </a:ext>
            </a:extLst>
          </p:cNvPr>
          <p:cNvCxnSpPr>
            <a:cxnSpLocks/>
          </p:cNvCxnSpPr>
          <p:nvPr/>
        </p:nvCxnSpPr>
        <p:spPr>
          <a:xfrm>
            <a:off x="3006877" y="1305864"/>
            <a:ext cx="208450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el 1">
            <a:extLst>
              <a:ext uri="{FF2B5EF4-FFF2-40B4-BE49-F238E27FC236}">
                <a16:creationId xmlns:a16="http://schemas.microsoft.com/office/drawing/2014/main" id="{B6498A9B-DA53-45B4-A9B8-1F5D75F7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64000"/>
            <a:ext cx="4516456" cy="360099"/>
          </a:xfrm>
        </p:spPr>
        <p:txBody>
          <a:bodyPr/>
          <a:lstStyle/>
          <a:p>
            <a:r>
              <a:rPr lang="de-DE" dirty="0" err="1"/>
              <a:t>GPCC‘s</a:t>
            </a:r>
            <a:r>
              <a:rPr lang="de-DE" dirty="0"/>
              <a:t> </a:t>
            </a:r>
            <a:r>
              <a:rPr lang="de-DE" dirty="0" err="1"/>
              <a:t>Analyses</a:t>
            </a:r>
            <a:endParaRPr lang="de-DE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E0B3344-C358-4018-9131-372A480EEB1B}"/>
              </a:ext>
            </a:extLst>
          </p:cNvPr>
          <p:cNvSpPr/>
          <p:nvPr/>
        </p:nvSpPr>
        <p:spPr>
          <a:xfrm>
            <a:off x="2268824" y="3842163"/>
            <a:ext cx="794209" cy="4373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rgbClr val="FF0000"/>
                </a:solidFill>
              </a:rPr>
              <a:t>Will </a:t>
            </a:r>
            <a:r>
              <a:rPr lang="de-DE" sz="800" dirty="0" err="1">
                <a:solidFill>
                  <a:srgbClr val="FF0000"/>
                </a:solidFill>
              </a:rPr>
              <a:t>be</a:t>
            </a:r>
            <a:r>
              <a:rPr lang="de-DE" sz="800" dirty="0">
                <a:solidFill>
                  <a:srgbClr val="FF0000"/>
                </a:solidFill>
              </a:rPr>
              <a:t> </a:t>
            </a:r>
            <a:r>
              <a:rPr lang="de-DE" sz="800" dirty="0" err="1">
                <a:solidFill>
                  <a:srgbClr val="FF0000"/>
                </a:solidFill>
              </a:rPr>
              <a:t>updated</a:t>
            </a:r>
            <a:r>
              <a:rPr lang="de-DE" sz="800" dirty="0">
                <a:solidFill>
                  <a:srgbClr val="FF0000"/>
                </a:solidFill>
              </a:rPr>
              <a:t> in 2025!</a:t>
            </a:r>
          </a:p>
        </p:txBody>
      </p:sp>
      <p:sp>
        <p:nvSpPr>
          <p:cNvPr id="36" name="Interaktive Schaltfläche: Nächste(r) oder Weiter 3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DDBACBB-DC74-454B-8B8F-DC66CE7BBA65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Interaktive Schaltfläche: Zurück oder Vorherige(r) 3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548A764-178E-4D4F-A71B-19228AB56A49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178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3ACD6-CE01-4D9C-9B4C-4B4EC669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GPCC product updates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82F083-A34E-4F75-AE22-6B96251DF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369219"/>
            <a:ext cx="3950210" cy="3147219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Update in 2024:</a:t>
            </a:r>
          </a:p>
          <a:p>
            <a:pPr marL="0" indent="0">
              <a:buNone/>
            </a:pPr>
            <a:endParaRPr lang="en-US" u="sng" dirty="0"/>
          </a:p>
          <a:p>
            <a:r>
              <a:rPr lang="en-US" sz="1400" dirty="0"/>
              <a:t>GPCC Homogenized Precipitation Analysis HOMPRA for Europe Version 2.0</a:t>
            </a:r>
          </a:p>
          <a:p>
            <a:pPr lvl="1"/>
            <a:r>
              <a:rPr lang="en-US" sz="1200" i="1" dirty="0"/>
              <a:t>Version 1: 1951 – 2005 </a:t>
            </a:r>
            <a:r>
              <a:rPr lang="en-US" sz="1200" i="1" dirty="0">
                <a:sym typeface="Wingdings" panose="05000000000000000000" pitchFamily="2" charset="2"/>
              </a:rPr>
              <a:t> </a:t>
            </a:r>
            <a:r>
              <a:rPr lang="en-US" sz="1200" b="1" i="1" dirty="0">
                <a:solidFill>
                  <a:schemeClr val="tx1"/>
                </a:solidFill>
                <a:sym typeface="Wingdings" panose="05000000000000000000" pitchFamily="2" charset="2"/>
              </a:rPr>
              <a:t>1951 – 2015 </a:t>
            </a:r>
            <a:endParaRPr lang="de-DE" sz="12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2FFA352-CF54-472C-9A4D-B475F8FACDB7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7" name="Rechteck: abgerundete Ecken 16">
              <a:hlinkClick r:id="rId2" action="ppaction://hlinksldjump"/>
              <a:extLst>
                <a:ext uri="{FF2B5EF4-FFF2-40B4-BE49-F238E27FC236}">
                  <a16:creationId xmlns:a16="http://schemas.microsoft.com/office/drawing/2014/main" id="{01789252-3E73-4035-83B9-95A70B7C1FB4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8" name="Rechteck: abgerundete Ecken 17">
              <a:hlinkClick r:id="rId3" action="ppaction://hlinksldjump"/>
              <a:extLst>
                <a:ext uri="{FF2B5EF4-FFF2-40B4-BE49-F238E27FC236}">
                  <a16:creationId xmlns:a16="http://schemas.microsoft.com/office/drawing/2014/main" id="{10F8452C-E31C-457C-A3B4-AA9D410B72F7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9" name="Rechteck: abgerundete Ecken 18">
              <a:hlinkClick r:id="rId4" action="ppaction://hlinksldjump"/>
              <a:extLst>
                <a:ext uri="{FF2B5EF4-FFF2-40B4-BE49-F238E27FC236}">
                  <a16:creationId xmlns:a16="http://schemas.microsoft.com/office/drawing/2014/main" id="{B72C9267-E195-4AAD-A799-90A2D84BCA1D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: abgerundete Ecken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D2F65DBF-878E-4434-9D78-53998100A53A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21" name="Rechteck: abgerundete Ecken 20">
              <a:hlinkClick r:id="rId6" action="ppaction://hlinksldjump"/>
              <a:extLst>
                <a:ext uri="{FF2B5EF4-FFF2-40B4-BE49-F238E27FC236}">
                  <a16:creationId xmlns:a16="http://schemas.microsoft.com/office/drawing/2014/main" id="{3AC65446-9FCB-4B1F-BE2C-1D3699CB27BF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22" name="Rechteck: abgerundete Ecken 21">
              <a:hlinkClick r:id="rId7" action="ppaction://hlinksldjump"/>
              <a:extLst>
                <a:ext uri="{FF2B5EF4-FFF2-40B4-BE49-F238E27FC236}">
                  <a16:creationId xmlns:a16="http://schemas.microsoft.com/office/drawing/2014/main" id="{2842A098-FBD7-405B-AF3C-5892148FAE25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" name="Rechteck: abgerundete Ecken 22">
              <a:hlinkClick r:id="rId8" action="ppaction://hlinksldjump"/>
              <a:extLst>
                <a:ext uri="{FF2B5EF4-FFF2-40B4-BE49-F238E27FC236}">
                  <a16:creationId xmlns:a16="http://schemas.microsoft.com/office/drawing/2014/main" id="{5F283D9E-04E4-4FEA-B0FC-0853AE1B042C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A806D57F-2D76-4B1F-AB9A-ACFBAD0A33EE}"/>
              </a:ext>
            </a:extLst>
          </p:cNvPr>
          <p:cNvSpPr txBox="1">
            <a:spLocks/>
          </p:cNvSpPr>
          <p:nvPr/>
        </p:nvSpPr>
        <p:spPr>
          <a:xfrm>
            <a:off x="4571999" y="1369218"/>
            <a:ext cx="4412610" cy="314721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72000" tIns="36000" rIns="72000" bIns="36000" rtlCol="0"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u="sng">
                <a:solidFill>
                  <a:schemeClr val="tx1"/>
                </a:solidFill>
              </a:rPr>
              <a:t>Updates </a:t>
            </a:r>
            <a:r>
              <a:rPr lang="en-GB" u="sng" dirty="0">
                <a:solidFill>
                  <a:schemeClr val="tx1"/>
                </a:solidFill>
              </a:rPr>
              <a:t>in autumn 2025</a:t>
            </a:r>
            <a:r>
              <a:rPr lang="en-GB" u="sng">
                <a:solidFill>
                  <a:schemeClr val="tx1"/>
                </a:solidFill>
              </a:rPr>
              <a:t>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u="sng" dirty="0"/>
          </a:p>
          <a:p>
            <a:r>
              <a:rPr lang="de-DE" sz="1400"/>
              <a:t>Precipitation Climatology V. </a:t>
            </a:r>
            <a:r>
              <a:rPr lang="de-DE" sz="1400" dirty="0"/>
              <a:t>2022</a:t>
            </a:r>
            <a:r>
              <a:rPr lang="en-US" sz="1400" i="1"/>
              <a:t> </a:t>
            </a:r>
            <a:r>
              <a:rPr lang="en-US" sz="1400">
                <a:sym typeface="Wingdings" panose="05000000000000000000" pitchFamily="2" charset="2"/>
              </a:rPr>
              <a:t> </a:t>
            </a:r>
            <a:r>
              <a:rPr lang="de-DE" sz="1400"/>
              <a:t>Version 2025</a:t>
            </a:r>
            <a:r>
              <a:rPr lang="en-US" sz="1400" i="1"/>
              <a:t> </a:t>
            </a:r>
          </a:p>
          <a:p>
            <a:pPr lvl="1"/>
            <a:r>
              <a:rPr lang="en-US" sz="1200" i="1" dirty="0"/>
              <a:t>Include the newest station data</a:t>
            </a:r>
          </a:p>
          <a:p>
            <a:r>
              <a:rPr lang="de-DE" sz="1400"/>
              <a:t>Full Data Monthly V. </a:t>
            </a:r>
            <a:r>
              <a:rPr lang="de-DE" sz="1400" dirty="0"/>
              <a:t>2022</a:t>
            </a:r>
            <a:r>
              <a:rPr lang="en-US" sz="1400" i="1"/>
              <a:t> </a:t>
            </a:r>
            <a:r>
              <a:rPr lang="en-US" sz="1400">
                <a:sym typeface="Wingdings" panose="05000000000000000000" pitchFamily="2" charset="2"/>
              </a:rPr>
              <a:t> </a:t>
            </a:r>
            <a:r>
              <a:rPr lang="de-DE" sz="1400"/>
              <a:t>Version 2025</a:t>
            </a:r>
            <a:r>
              <a:rPr lang="en-US" sz="1400" i="1"/>
              <a:t> </a:t>
            </a:r>
          </a:p>
          <a:p>
            <a:pPr lvl="1"/>
            <a:r>
              <a:rPr lang="en-US" sz="1200" i="1" dirty="0"/>
              <a:t>Version 2022: 1891 – 2020 </a:t>
            </a: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400" b="1" i="1" dirty="0">
                <a:solidFill>
                  <a:schemeClr val="tx1"/>
                </a:solidFill>
                <a:sym typeface="Wingdings" panose="05000000000000000000" pitchFamily="2" charset="2"/>
              </a:rPr>
              <a:t>1891 – 202x</a:t>
            </a:r>
            <a:endParaRPr lang="de-DE" sz="1200"/>
          </a:p>
          <a:p>
            <a:r>
              <a:rPr lang="de-DE" sz="1400" dirty="0"/>
              <a:t>Full Data Daily V. 2022</a:t>
            </a:r>
            <a:r>
              <a:rPr lang="en-US" sz="1400" i="1"/>
              <a:t> </a:t>
            </a:r>
            <a:r>
              <a:rPr lang="en-US" sz="1400">
                <a:sym typeface="Wingdings" panose="05000000000000000000" pitchFamily="2" charset="2"/>
              </a:rPr>
              <a:t> </a:t>
            </a:r>
            <a:r>
              <a:rPr lang="de-DE" sz="1400"/>
              <a:t>Version 2025</a:t>
            </a:r>
            <a:r>
              <a:rPr lang="en-US" sz="1400" i="1"/>
              <a:t> </a:t>
            </a:r>
          </a:p>
          <a:p>
            <a:pPr lvl="1"/>
            <a:r>
              <a:rPr lang="en-US" sz="1200" i="1" dirty="0"/>
              <a:t>Version 2022: </a:t>
            </a:r>
            <a:r>
              <a:rPr lang="de-DE" sz="1200"/>
              <a:t>1982 – 2020</a:t>
            </a:r>
            <a:r>
              <a:rPr lang="en-US" sz="1200" i="1"/>
              <a:t> </a:t>
            </a:r>
            <a:r>
              <a:rPr lang="en-US" sz="1200">
                <a:sym typeface="Wingdings" panose="05000000000000000000" pitchFamily="2" charset="2"/>
              </a:rPr>
              <a:t> </a:t>
            </a:r>
            <a:r>
              <a:rPr lang="en-US" sz="1400" b="1" i="1">
                <a:solidFill>
                  <a:schemeClr val="tx1"/>
                </a:solidFill>
                <a:sym typeface="Wingdings" panose="05000000000000000000" pitchFamily="2" charset="2"/>
              </a:rPr>
              <a:t>1982 – 202x</a:t>
            </a:r>
            <a:endParaRPr lang="de-DE" sz="1400" b="1" i="1">
              <a:solidFill>
                <a:schemeClr val="tx1"/>
              </a:solidFill>
            </a:endParaRPr>
          </a:p>
          <a:p>
            <a:r>
              <a:rPr lang="de-DE" sz="1400" dirty="0"/>
              <a:t>Monitoring V. 2022</a:t>
            </a:r>
            <a:r>
              <a:rPr lang="en-US" sz="1400" i="1"/>
              <a:t> </a:t>
            </a:r>
            <a:r>
              <a:rPr lang="en-US" sz="1400">
                <a:sym typeface="Wingdings" panose="05000000000000000000" pitchFamily="2" charset="2"/>
              </a:rPr>
              <a:t> </a:t>
            </a:r>
            <a:r>
              <a:rPr lang="de-DE" sz="1400"/>
              <a:t>Version 2025</a:t>
            </a:r>
            <a:r>
              <a:rPr lang="en-US" sz="1400" i="1"/>
              <a:t> </a:t>
            </a:r>
          </a:p>
          <a:p>
            <a:pPr lvl="1"/>
            <a:r>
              <a:rPr lang="en-US" sz="1200" i="1" dirty="0"/>
              <a:t>Some major changes</a:t>
            </a:r>
            <a:endParaRPr lang="de-DE" sz="1200"/>
          </a:p>
          <a:p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13" name="Interaktive Schaltfläche: Nächste(r) oder Weiter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E7F3AF7-0320-42CB-933D-99D9D6058759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teraktive Schaltfläche: Zurück oder Vorherige(r)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A216EB2-BC43-4B69-8315-372318A08566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87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3ACD6-CE01-4D9C-9B4C-4B4EC669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GPCC product distribution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82F083-A34E-4F75-AE22-6B96251DF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369219"/>
            <a:ext cx="2234291" cy="3147219"/>
          </a:xfrm>
        </p:spPr>
        <p:txBody>
          <a:bodyPr>
            <a:normAutofit/>
          </a:bodyPr>
          <a:lstStyle/>
          <a:p>
            <a:r>
              <a:rPr lang="en-US" dirty="0"/>
              <a:t>Various analysis products for different usage requirements</a:t>
            </a:r>
            <a:endParaRPr lang="de-DE" dirty="0"/>
          </a:p>
          <a:p>
            <a:r>
              <a:rPr lang="en-GB" dirty="0"/>
              <a:t>Only </a:t>
            </a:r>
            <a:r>
              <a:rPr lang="en-GB" b="1" dirty="0"/>
              <a:t>gridded</a:t>
            </a:r>
            <a:r>
              <a:rPr lang="en-GB" dirty="0"/>
              <a:t> </a:t>
            </a:r>
            <a:r>
              <a:rPr lang="en-GB" b="1" dirty="0"/>
              <a:t>analyses</a:t>
            </a:r>
            <a:r>
              <a:rPr lang="en-GB" dirty="0"/>
              <a:t> distributed</a:t>
            </a:r>
          </a:p>
          <a:p>
            <a:pPr lvl="1"/>
            <a:r>
              <a:rPr lang="en-GB" dirty="0"/>
              <a:t>No station (meta) data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21F307B7-8BE7-462C-9522-FA2B580F9060}"/>
              </a:ext>
            </a:extLst>
          </p:cNvPr>
          <p:cNvGraphicFramePr/>
          <p:nvPr>
            <p:extLst/>
          </p:nvPr>
        </p:nvGraphicFramePr>
        <p:xfrm>
          <a:off x="3166048" y="1446963"/>
          <a:ext cx="3816095" cy="277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3A4B954-48A6-4EC4-8265-4E35D7054141}"/>
              </a:ext>
            </a:extLst>
          </p:cNvPr>
          <p:cNvGrpSpPr>
            <a:grpSpLocks noChangeAspect="1"/>
          </p:cNvGrpSpPr>
          <p:nvPr/>
        </p:nvGrpSpPr>
        <p:grpSpPr>
          <a:xfrm rot="20433378">
            <a:off x="4495077" y="3368438"/>
            <a:ext cx="372259" cy="685627"/>
            <a:chOff x="5359630" y="806349"/>
            <a:chExt cx="1055078" cy="1943244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B92F77-1843-46FD-A081-6DACA0A5DE47}"/>
                </a:ext>
              </a:extLst>
            </p:cNvPr>
            <p:cNvSpPr/>
            <p:nvPr/>
          </p:nvSpPr>
          <p:spPr>
            <a:xfrm>
              <a:off x="5538955" y="806349"/>
              <a:ext cx="684202" cy="61950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DAFC819C-D685-49DE-85D8-48E1C7D22ED1}"/>
                </a:ext>
              </a:extLst>
            </p:cNvPr>
            <p:cNvSpPr/>
            <p:nvPr/>
          </p:nvSpPr>
          <p:spPr>
            <a:xfrm>
              <a:off x="5615155" y="883475"/>
              <a:ext cx="531802" cy="4752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825A5D2E-A143-41B0-825E-7FEE46C4A8C1}"/>
                </a:ext>
              </a:extLst>
            </p:cNvPr>
            <p:cNvSpPr/>
            <p:nvPr/>
          </p:nvSpPr>
          <p:spPr>
            <a:xfrm rot="16200000">
              <a:off x="5056762" y="1391648"/>
              <a:ext cx="1660813" cy="1055078"/>
            </a:xfrm>
            <a:prstGeom prst="rightArrow">
              <a:avLst>
                <a:gd name="adj1" fmla="val 33392"/>
                <a:gd name="adj2" fmla="val 84006"/>
              </a:avLst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8E38AD3-BCEF-4A9B-94C7-B23A66357C2F}"/>
              </a:ext>
            </a:extLst>
          </p:cNvPr>
          <p:cNvSpPr txBox="1">
            <a:spLocks/>
          </p:cNvSpPr>
          <p:nvPr/>
        </p:nvSpPr>
        <p:spPr>
          <a:xfrm>
            <a:off x="6714744" y="1377811"/>
            <a:ext cx="2073622" cy="3147219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Files in </a:t>
            </a:r>
            <a:r>
              <a:rPr lang="en-GB" b="1" dirty="0" err="1">
                <a:solidFill>
                  <a:srgbClr val="FF0000"/>
                </a:solidFill>
              </a:rPr>
              <a:t>NetCDF</a:t>
            </a:r>
            <a:r>
              <a:rPr lang="en-GB" dirty="0"/>
              <a:t>-format</a:t>
            </a:r>
          </a:p>
          <a:p>
            <a:r>
              <a:rPr lang="en-GB" dirty="0"/>
              <a:t>All data available at DWD’s </a:t>
            </a:r>
            <a:r>
              <a:rPr lang="en-GB" dirty="0" err="1"/>
              <a:t>OpenData</a:t>
            </a:r>
            <a:r>
              <a:rPr lang="en-GB" dirty="0"/>
              <a:t>-Server</a:t>
            </a:r>
          </a:p>
          <a:p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4D072B5-19EE-4E6B-9C93-7A5D5D24E40C}"/>
              </a:ext>
            </a:extLst>
          </p:cNvPr>
          <p:cNvSpPr txBox="1">
            <a:spLocks/>
          </p:cNvSpPr>
          <p:nvPr/>
        </p:nvSpPr>
        <p:spPr>
          <a:xfrm>
            <a:off x="1099389" y="4382722"/>
            <a:ext cx="7469113" cy="332188"/>
          </a:xfrm>
          <a:prstGeom prst="rect">
            <a:avLst/>
          </a:prstGeom>
        </p:spPr>
        <p:txBody>
          <a:bodyPr vert="horz" lIns="72000" tIns="36000" rIns="72000" bIns="36000" rtlCol="0">
            <a:normAutofit fontScale="77500" lnSpcReduction="20000"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u="sng" dirty="0">
                <a:solidFill>
                  <a:schemeClr val="tx1"/>
                </a:solidFill>
              </a:rPr>
              <a:t>https://opendata.dwd.de/climate_environment/GPCC/html/download_gate.html</a:t>
            </a:r>
          </a:p>
          <a:p>
            <a:endParaRPr lang="de-DE" dirty="0"/>
          </a:p>
        </p:txBody>
      </p:sp>
      <p:pic>
        <p:nvPicPr>
          <p:cNvPr id="15" name="Picture 169" descr="QR-DWD">
            <a:extLst>
              <a:ext uri="{FF2B5EF4-FFF2-40B4-BE49-F238E27FC236}">
                <a16:creationId xmlns:a16="http://schemas.microsoft.com/office/drawing/2014/main" id="{E856E258-B01D-43EC-ADB5-30E5D24E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342" y="3474821"/>
            <a:ext cx="758320" cy="75831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2FFA352-CF54-472C-9A4D-B475F8FACDB7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7" name="Rechteck: abgerundete Ecken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01789252-3E73-4035-83B9-95A70B7C1FB4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8" name="Rechteck: abgerundete Ecken 17">
              <a:hlinkClick r:id="rId9" action="ppaction://hlinksldjump"/>
              <a:extLst>
                <a:ext uri="{FF2B5EF4-FFF2-40B4-BE49-F238E27FC236}">
                  <a16:creationId xmlns:a16="http://schemas.microsoft.com/office/drawing/2014/main" id="{10F8452C-E31C-457C-A3B4-AA9D410B72F7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9" name="Rechteck: abgerundete Ecken 18">
              <a:hlinkClick r:id="rId10" action="ppaction://hlinksldjump"/>
              <a:extLst>
                <a:ext uri="{FF2B5EF4-FFF2-40B4-BE49-F238E27FC236}">
                  <a16:creationId xmlns:a16="http://schemas.microsoft.com/office/drawing/2014/main" id="{B72C9267-E195-4AAD-A799-90A2D84BCA1D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: abgerundete Ecken 19">
              <a:hlinkClick r:id="rId11" action="ppaction://hlinksldjump"/>
              <a:extLst>
                <a:ext uri="{FF2B5EF4-FFF2-40B4-BE49-F238E27FC236}">
                  <a16:creationId xmlns:a16="http://schemas.microsoft.com/office/drawing/2014/main" id="{D2F65DBF-878E-4434-9D78-53998100A53A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21" name="Rechteck: abgerundete Ecken 20">
              <a:hlinkClick r:id="rId12" action="ppaction://hlinksldjump"/>
              <a:extLst>
                <a:ext uri="{FF2B5EF4-FFF2-40B4-BE49-F238E27FC236}">
                  <a16:creationId xmlns:a16="http://schemas.microsoft.com/office/drawing/2014/main" id="{3AC65446-9FCB-4B1F-BE2C-1D3699CB27BF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22" name="Rechteck: abgerundete Ecken 21">
              <a:hlinkClick r:id="rId13" action="ppaction://hlinksldjump"/>
              <a:extLst>
                <a:ext uri="{FF2B5EF4-FFF2-40B4-BE49-F238E27FC236}">
                  <a16:creationId xmlns:a16="http://schemas.microsoft.com/office/drawing/2014/main" id="{2842A098-FBD7-405B-AF3C-5892148FAE25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" name="Rechteck: abgerundete Ecken 22">
              <a:hlinkClick r:id="rId14" action="ppaction://hlinksldjump"/>
              <a:extLst>
                <a:ext uri="{FF2B5EF4-FFF2-40B4-BE49-F238E27FC236}">
                  <a16:creationId xmlns:a16="http://schemas.microsoft.com/office/drawing/2014/main" id="{5F283D9E-04E4-4FEA-B0FC-0853AE1B042C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Interaktive Schaltfläche: Nächste(r) oder Weiter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A98F142-802B-48D1-9683-106744483CD3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Interaktive Schaltfläche: Zurück oder Vorherige(r) 2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2A2DCBE-8212-4286-89EF-3BB8BCAB2E13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407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7C6D77F-F0D4-4CDB-9FB2-AACC322CD285}"/>
              </a:ext>
            </a:extLst>
          </p:cNvPr>
          <p:cNvSpPr txBox="1">
            <a:spLocks/>
          </p:cNvSpPr>
          <p:nvPr/>
        </p:nvSpPr>
        <p:spPr>
          <a:xfrm>
            <a:off x="4756484" y="718458"/>
            <a:ext cx="4370847" cy="394164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lIns="72000" tIns="36000" rIns="72000" bIns="36000" rtlCol="0">
            <a:normAutofit fontScale="92500" lnSpcReduction="10000"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GPCC’s Precipitation Climatology Version 2022</a:t>
            </a:r>
          </a:p>
          <a:p>
            <a:r>
              <a:rPr lang="en-US" sz="1500" dirty="0">
                <a:solidFill>
                  <a:srgbClr val="000000"/>
                </a:solidFill>
              </a:rPr>
              <a:t>[</a:t>
            </a:r>
            <a:r>
              <a:rPr lang="en-US" sz="1500" dirty="0">
                <a:hlinkClick r:id="rId2"/>
              </a:rPr>
              <a:t>here</a:t>
            </a:r>
            <a:r>
              <a:rPr lang="en-US" sz="1500" dirty="0">
                <a:solidFill>
                  <a:srgbClr val="000000"/>
                </a:solidFill>
              </a:rPr>
              <a:t>]</a:t>
            </a:r>
          </a:p>
          <a:p>
            <a:pPr marL="352425" indent="-352425" algn="l">
              <a:lnSpc>
                <a:spcPct val="110000"/>
              </a:lnSpc>
              <a:buClr>
                <a:srgbClr val="2D4B9B"/>
              </a:buClr>
              <a:buFont typeface="Wingdings" panose="05000000000000000000" pitchFamily="2" charset="2"/>
              <a:buChar char=""/>
            </a:pPr>
            <a:r>
              <a:rPr lang="de-DE" sz="1600" b="1" dirty="0" err="1">
                <a:solidFill>
                  <a:srgbClr val="000000"/>
                </a:solidFill>
              </a:rPr>
              <a:t>Globally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600" b="1" dirty="0" err="1">
                <a:solidFill>
                  <a:srgbClr val="000000"/>
                </a:solidFill>
              </a:rPr>
              <a:t>Gridded</a:t>
            </a:r>
            <a:r>
              <a:rPr lang="de-DE" sz="1600" b="1" dirty="0">
                <a:solidFill>
                  <a:srgbClr val="000000"/>
                </a:solidFill>
              </a:rPr>
              <a:t> Monthly Totals</a:t>
            </a: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endParaRPr lang="en-US" sz="1600" dirty="0">
              <a:solidFill>
                <a:srgbClr val="000000"/>
              </a:solidFill>
            </a:endParaRP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Based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on</a:t>
            </a:r>
            <a:r>
              <a:rPr lang="en-US" sz="1600" b="1" dirty="0">
                <a:solidFill>
                  <a:srgbClr val="000000"/>
                </a:solidFill>
              </a:rPr>
              <a:t> 1951 / 2000</a:t>
            </a:r>
            <a:endParaRPr lang="en-US" sz="1600" dirty="0">
              <a:solidFill>
                <a:srgbClr val="000000"/>
              </a:solidFill>
            </a:endParaRP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b="1" dirty="0">
                <a:solidFill>
                  <a:srgbClr val="000000"/>
                </a:solidFill>
              </a:rPr>
              <a:t>Monthly</a:t>
            </a:r>
            <a:r>
              <a:rPr lang="en-US" sz="1600" dirty="0">
                <a:solidFill>
                  <a:srgbClr val="000000"/>
                </a:solidFill>
              </a:rPr>
              <a:t> totals &amp; </a:t>
            </a:r>
            <a:r>
              <a:rPr lang="de-DE" sz="1600" dirty="0">
                <a:solidFill>
                  <a:srgbClr val="000000"/>
                </a:solidFill>
              </a:rPr>
              <a:t>Total Year</a:t>
            </a:r>
            <a:endParaRPr lang="en-US" sz="1600" dirty="0">
              <a:solidFill>
                <a:srgbClr val="000000"/>
              </a:solidFill>
            </a:endParaRPr>
          </a:p>
          <a:p>
            <a:pPr marL="264319" indent="-264319" algn="l">
              <a:buFont typeface="Wingdings" pitchFamily="2" charset="2"/>
              <a:buChar char=""/>
            </a:pPr>
            <a:r>
              <a:rPr lang="de-DE" sz="1600" dirty="0">
                <a:solidFill>
                  <a:srgbClr val="000000"/>
                </a:solidFill>
              </a:rPr>
              <a:t>0.25°, 0.5°, 1.0°, 2.5°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Consists of </a:t>
            </a:r>
            <a:r>
              <a:rPr lang="en-US" sz="1600" dirty="0" err="1">
                <a:solidFill>
                  <a:srgbClr val="000000"/>
                </a:solidFill>
              </a:rPr>
              <a:t>normals</a:t>
            </a:r>
            <a:r>
              <a:rPr lang="en-US" sz="1600" dirty="0">
                <a:solidFill>
                  <a:srgbClr val="000000"/>
                </a:solidFill>
              </a:rPr>
              <a:t> from ca. 86,000 stations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Also for 30-year reference periods for 1961-1990, 1951-1980 or 1971-2000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As a </a:t>
            </a:r>
            <a:r>
              <a:rPr lang="en-US" sz="1600" b="1" dirty="0">
                <a:solidFill>
                  <a:srgbClr val="000000"/>
                </a:solidFill>
              </a:rPr>
              <a:t>reference</a:t>
            </a:r>
            <a:r>
              <a:rPr lang="en-US" sz="1600" dirty="0">
                <a:solidFill>
                  <a:srgbClr val="000000"/>
                </a:solidFill>
              </a:rPr>
              <a:t>, and for utilization of the anomaly interpolation method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482EE00-81C2-491F-87D7-E21ED5298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6" y="1755033"/>
            <a:ext cx="4502069" cy="2262539"/>
          </a:xfr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F9F46D4-39ED-4F7C-BDB6-301DD05A9103}"/>
              </a:ext>
            </a:extLst>
          </p:cNvPr>
          <p:cNvSpPr/>
          <p:nvPr/>
        </p:nvSpPr>
        <p:spPr>
          <a:xfrm>
            <a:off x="3458631" y="820085"/>
            <a:ext cx="1581150" cy="596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FF0000"/>
                </a:solidFill>
              </a:rPr>
              <a:t>Will </a:t>
            </a:r>
            <a:r>
              <a:rPr lang="de-DE" sz="1100" dirty="0" err="1">
                <a:solidFill>
                  <a:srgbClr val="FF0000"/>
                </a:solidFill>
              </a:rPr>
              <a:t>be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updated</a:t>
            </a:r>
            <a:r>
              <a:rPr lang="de-DE" sz="1100" dirty="0">
                <a:solidFill>
                  <a:srgbClr val="FF0000"/>
                </a:solidFill>
              </a:rPr>
              <a:t> in 2025!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41CBDB8-98B6-4E17-9C19-0804B4F08ADF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4" name="Rechteck: abgerundete Ecken 13">
              <a:hlinkClick r:id="rId4" action="ppaction://hlinksldjump"/>
              <a:extLst>
                <a:ext uri="{FF2B5EF4-FFF2-40B4-BE49-F238E27FC236}">
                  <a16:creationId xmlns:a16="http://schemas.microsoft.com/office/drawing/2014/main" id="{9ACB5D79-1B14-42C9-A45B-B9B1AAECCBBF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5" name="Rechteck: abgerundete Ecken 14">
              <a:hlinkClick r:id="rId5" action="ppaction://hlinksldjump"/>
              <a:extLst>
                <a:ext uri="{FF2B5EF4-FFF2-40B4-BE49-F238E27FC236}">
                  <a16:creationId xmlns:a16="http://schemas.microsoft.com/office/drawing/2014/main" id="{6C15B736-29BE-4EC9-9B00-1A498745D6A1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6" name="Rechteck: abgerundete Ecken 15">
              <a:hlinkClick r:id="rId6" action="ppaction://hlinksldjump"/>
              <a:extLst>
                <a:ext uri="{FF2B5EF4-FFF2-40B4-BE49-F238E27FC236}">
                  <a16:creationId xmlns:a16="http://schemas.microsoft.com/office/drawing/2014/main" id="{2FAA0B4F-A4FC-449F-8D52-8F7A7F45413F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: abgerundete Ecken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CE6BCF69-40DA-44F4-A46D-1599F8C251CD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8" name="Rechteck: abgerundete Ecken 17">
              <a:hlinkClick r:id="rId8" action="ppaction://hlinksldjump"/>
              <a:extLst>
                <a:ext uri="{FF2B5EF4-FFF2-40B4-BE49-F238E27FC236}">
                  <a16:creationId xmlns:a16="http://schemas.microsoft.com/office/drawing/2014/main" id="{F1C629F5-F051-40E3-A7EE-4891A067F8D2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: abgerundete Ecken 18">
              <a:hlinkClick r:id="rId9" action="ppaction://hlinksldjump"/>
              <a:extLst>
                <a:ext uri="{FF2B5EF4-FFF2-40B4-BE49-F238E27FC236}">
                  <a16:creationId xmlns:a16="http://schemas.microsoft.com/office/drawing/2014/main" id="{350CC490-8D24-40BF-AFE3-E42F0322EAB9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: abgerundete Ecken 19">
              <a:hlinkClick r:id="rId10" action="ppaction://hlinksldjump"/>
              <a:extLst>
                <a:ext uri="{FF2B5EF4-FFF2-40B4-BE49-F238E27FC236}">
                  <a16:creationId xmlns:a16="http://schemas.microsoft.com/office/drawing/2014/main" id="{B46BBF85-4861-4AFB-A38F-FE52C55AD8EB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Interaktive Schaltfläche: Nächste(r) oder Weiter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8D83AA3-6F5E-4A4E-9ABB-BABE3DBB1A06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Interaktive Schaltfläche: Zurück oder Vorherige(r)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25A477B-F241-4419-9F31-002CA7D34203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36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04B42E4-69F4-4A6B-BD0E-F4065C772171}"/>
              </a:ext>
            </a:extLst>
          </p:cNvPr>
          <p:cNvSpPr txBox="1">
            <a:spLocks/>
          </p:cNvSpPr>
          <p:nvPr/>
        </p:nvSpPr>
        <p:spPr>
          <a:xfrm>
            <a:off x="4756484" y="718458"/>
            <a:ext cx="4370847" cy="394164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lIns="72000" tIns="36000" rIns="72000" bIns="36000" rtlCol="0">
            <a:normAutofit fontScale="85000" lnSpcReduction="20000"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/>
              <a:t>GPCC‘s</a:t>
            </a:r>
            <a:r>
              <a:rPr lang="de-DE" sz="2800" dirty="0"/>
              <a:t> First Guess Monthly </a:t>
            </a:r>
            <a:r>
              <a:rPr lang="de-DE" sz="2800" dirty="0" err="1"/>
              <a:t>Product</a:t>
            </a:r>
            <a:endParaRPr lang="de-DE" sz="2800" dirty="0"/>
          </a:p>
          <a:p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dirty="0">
                <a:hlinkClick r:id="rId2"/>
              </a:rPr>
              <a:t>here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r>
              <a:rPr lang="en-US" sz="1600" b="1" dirty="0">
                <a:solidFill>
                  <a:srgbClr val="000000"/>
                </a:solidFill>
              </a:rPr>
              <a:t>Near Real-Time First Guess Monthly Land-Surface Precipitation</a:t>
            </a: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endParaRPr lang="en-US" sz="1600" dirty="0">
              <a:solidFill>
                <a:srgbClr val="000000"/>
              </a:solidFill>
            </a:endParaRP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Monthly update cycle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From August 2004 until the </a:t>
            </a:r>
            <a:r>
              <a:rPr lang="en-US" sz="1600" b="1" dirty="0">
                <a:solidFill>
                  <a:srgbClr val="000000"/>
                </a:solidFill>
              </a:rPr>
              <a:t>previous</a:t>
            </a:r>
            <a:r>
              <a:rPr lang="en-US" sz="1600" dirty="0">
                <a:solidFill>
                  <a:srgbClr val="000000"/>
                </a:solidFill>
              </a:rPr>
              <a:t> month (3-5 days after its completion)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From Rain-Gauges based on </a:t>
            </a:r>
            <a:r>
              <a:rPr lang="en-US" sz="1600" b="1" dirty="0">
                <a:solidFill>
                  <a:srgbClr val="000000"/>
                </a:solidFill>
              </a:rPr>
              <a:t>SYNOP</a:t>
            </a:r>
            <a:r>
              <a:rPr lang="en-US" sz="1600" dirty="0">
                <a:solidFill>
                  <a:srgbClr val="000000"/>
                </a:solidFill>
              </a:rPr>
              <a:t> Data from WMO GTS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b="1" dirty="0">
                <a:solidFill>
                  <a:srgbClr val="000000"/>
                </a:solidFill>
              </a:rPr>
              <a:t>1.0</a:t>
            </a:r>
            <a:r>
              <a:rPr lang="en-US" sz="1600" dirty="0">
                <a:solidFill>
                  <a:srgbClr val="000000"/>
                </a:solidFill>
              </a:rPr>
              <a:t>° </a:t>
            </a:r>
            <a:r>
              <a:rPr lang="en-US" sz="1600" b="1" dirty="0">
                <a:solidFill>
                  <a:srgbClr val="000000"/>
                </a:solidFill>
              </a:rPr>
              <a:t>x 1.0° </a:t>
            </a:r>
            <a:r>
              <a:rPr lang="en-US" sz="1600" dirty="0">
                <a:solidFill>
                  <a:srgbClr val="000000"/>
                </a:solidFill>
              </a:rPr>
              <a:t>grid resolution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Basic quality control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 err="1">
                <a:solidFill>
                  <a:srgbClr val="000000"/>
                </a:solidFill>
              </a:rPr>
              <a:t>Anomalie</a:t>
            </a:r>
            <a:r>
              <a:rPr lang="en-US" sz="1600" dirty="0">
                <a:solidFill>
                  <a:srgbClr val="000000"/>
                </a:solidFill>
              </a:rPr>
              <a:t> interpolation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For purposes with high timeliness, e.g., for drought monitoring or watch purposes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ECB721-D0B7-415E-9CE4-088E2C56A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16" b="6021"/>
          <a:stretch/>
        </p:blipFill>
        <p:spPr>
          <a:xfrm>
            <a:off x="185353" y="837666"/>
            <a:ext cx="2431767" cy="16600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F01CFFC-61D5-48B4-802F-8E034F737B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" b="6057"/>
          <a:stretch/>
        </p:blipFill>
        <p:spPr>
          <a:xfrm>
            <a:off x="1905532" y="2645832"/>
            <a:ext cx="2789599" cy="19316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0DA3D60-5335-474B-9506-6391E18C121E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3" name="Rechteck: abgerundete Ecken 12">
              <a:hlinkClick r:id="rId5" action="ppaction://hlinksldjump"/>
              <a:extLst>
                <a:ext uri="{FF2B5EF4-FFF2-40B4-BE49-F238E27FC236}">
                  <a16:creationId xmlns:a16="http://schemas.microsoft.com/office/drawing/2014/main" id="{30EF4A92-A3BE-476E-8494-AEA7F10357D8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4" name="Rechteck: abgerundete Ecken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6315C3D7-CB28-4390-8B8D-DC1E9DF60E95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6" name="Rechteck: abgerundete Ecken 15">
              <a:hlinkClick r:id="rId7" action="ppaction://hlinksldjump"/>
              <a:extLst>
                <a:ext uri="{FF2B5EF4-FFF2-40B4-BE49-F238E27FC236}">
                  <a16:creationId xmlns:a16="http://schemas.microsoft.com/office/drawing/2014/main" id="{6E0BF8FA-0563-45B7-BB6E-FD50EB30B6EC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: abgerundete Ecken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6D008D48-C58A-48FD-B025-650A0B93DFB3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8" name="Rechteck: abgerundete Ecken 17">
              <a:hlinkClick r:id="rId9" action="ppaction://hlinksldjump"/>
              <a:extLst>
                <a:ext uri="{FF2B5EF4-FFF2-40B4-BE49-F238E27FC236}">
                  <a16:creationId xmlns:a16="http://schemas.microsoft.com/office/drawing/2014/main" id="{4E98A6C3-F569-41B2-8F7D-7F0B513A71DD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: abgerundete Ecken 18">
              <a:hlinkClick r:id="rId10" action="ppaction://hlinksldjump"/>
              <a:extLst>
                <a:ext uri="{FF2B5EF4-FFF2-40B4-BE49-F238E27FC236}">
                  <a16:creationId xmlns:a16="http://schemas.microsoft.com/office/drawing/2014/main" id="{0EBFBF56-A55B-4CF4-859F-7BED29AB8348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: abgerundete Ecken 19">
              <a:hlinkClick r:id="rId11" action="ppaction://hlinksldjump"/>
              <a:extLst>
                <a:ext uri="{FF2B5EF4-FFF2-40B4-BE49-F238E27FC236}">
                  <a16:creationId xmlns:a16="http://schemas.microsoft.com/office/drawing/2014/main" id="{D769D810-A9CC-403B-AA0E-C9E2556CE777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Interaktive Schaltfläche: Nächste(r) oder Weiter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861968F-2C78-4C05-977B-C606F173D261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Interaktive Schaltfläche: Zurück oder Vorherige(r)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8ACA5D2-1959-4DCF-A369-1F0615E2AA18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29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11451AC-E170-4DA8-AF0C-0CB268798C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53" y="852200"/>
            <a:ext cx="2512198" cy="2512198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C128577C-D880-44CC-A4D0-920F4D42A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485051"/>
            <a:ext cx="6063865" cy="1246495"/>
          </a:xfrm>
        </p:spPr>
        <p:txBody>
          <a:bodyPr/>
          <a:lstStyle/>
          <a:p>
            <a:r>
              <a:rPr lang="en-US" dirty="0"/>
              <a:t>New products of the </a:t>
            </a:r>
            <a:br>
              <a:rPr lang="en-US" dirty="0"/>
            </a:br>
            <a:r>
              <a:rPr lang="en-US" dirty="0"/>
              <a:t>Global Precipitation Climatology Centre</a:t>
            </a:r>
            <a:endParaRPr lang="de-DE" dirty="0"/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8588B073-B70F-4022-834C-DDE4B1AEA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87262"/>
            <a:ext cx="6858000" cy="929176"/>
          </a:xfrm>
        </p:spPr>
        <p:txBody>
          <a:bodyPr/>
          <a:lstStyle/>
          <a:p>
            <a:r>
              <a:rPr lang="de-DE" u="sng" dirty="0"/>
              <a:t>Zora Schirmeister</a:t>
            </a:r>
            <a:r>
              <a:rPr lang="de-DE" dirty="0"/>
              <a:t>, Markus Ziese, Elke Rustemeier, Peter Finger, Astrid Heller, Raphaele Schulze, Magdalena Zepperitz, Siegfried Fränkling, Michael Jahn, Jan Nicolas Breidenbach</a:t>
            </a:r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DA0D97B-B652-49A5-80EA-32E79CB42784}"/>
              </a:ext>
            </a:extLst>
          </p:cNvPr>
          <p:cNvSpPr/>
          <p:nvPr/>
        </p:nvSpPr>
        <p:spPr>
          <a:xfrm>
            <a:off x="4572000" y="4739302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rück oder Vorherige(r)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6541D93-A984-45DA-9CC6-9007F26E9D17}"/>
              </a:ext>
            </a:extLst>
          </p:cNvPr>
          <p:cNvSpPr/>
          <p:nvPr/>
        </p:nvSpPr>
        <p:spPr>
          <a:xfrm>
            <a:off x="4336721" y="4739302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48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8A74FAEB-8D3E-4A4B-9291-DDB8F94EC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5" b="7372"/>
          <a:stretch/>
        </p:blipFill>
        <p:spPr>
          <a:xfrm>
            <a:off x="1967930" y="2751952"/>
            <a:ext cx="2727201" cy="18287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3AF6BE3-06C8-4936-9A38-AD58AFDE4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04" b="7140"/>
          <a:stretch/>
        </p:blipFill>
        <p:spPr>
          <a:xfrm>
            <a:off x="130657" y="810493"/>
            <a:ext cx="2689369" cy="18087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903C7C2-5C18-4D0C-82CE-CC2C2E6D5C26}"/>
              </a:ext>
            </a:extLst>
          </p:cNvPr>
          <p:cNvSpPr txBox="1">
            <a:spLocks/>
          </p:cNvSpPr>
          <p:nvPr/>
        </p:nvSpPr>
        <p:spPr>
          <a:xfrm>
            <a:off x="4756484" y="718458"/>
            <a:ext cx="4370847" cy="394164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lIns="72000" tIns="36000" rIns="72000" bIns="36000" rtlCol="0">
            <a:normAutofit fontScale="85000" lnSpcReduction="20000"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GPCC‘s Monitoring Product</a:t>
            </a:r>
          </a:p>
          <a:p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dirty="0">
                <a:hlinkClick r:id="rId4"/>
              </a:rPr>
              <a:t>here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  <a:p>
            <a:endParaRPr lang="en-US" sz="2000" dirty="0"/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r>
              <a:rPr lang="en-US" sz="1600" b="1" dirty="0">
                <a:solidFill>
                  <a:srgbClr val="000000"/>
                </a:solidFill>
              </a:rPr>
              <a:t>Near Real-Time Monthly Land-Surface Precipitation from Rain-Gauges</a:t>
            </a: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endParaRPr lang="en-US" sz="1600" dirty="0">
              <a:solidFill>
                <a:srgbClr val="000000"/>
              </a:solidFill>
            </a:endParaRP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Based on </a:t>
            </a:r>
            <a:r>
              <a:rPr lang="en-US" sz="1600" b="1" dirty="0">
                <a:solidFill>
                  <a:srgbClr val="000000"/>
                </a:solidFill>
              </a:rPr>
              <a:t>SYNOP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CLIMAT</a:t>
            </a:r>
            <a:r>
              <a:rPr lang="en-US" sz="1600" dirty="0">
                <a:solidFill>
                  <a:srgbClr val="000000"/>
                </a:solidFill>
              </a:rPr>
              <a:t> data from WMO GTS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1.0° x 1.0° and 2.5° x 2.5°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Monthly update cycle with 2-month delay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Quality controlled data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In situ component to the satellite-gauge combined precipitation analyses of the Global Precipitation Climatology Product (GPCP) and the CPC Merged Analysis of Precipitation (CMAP)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Supports regional climate monitoring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9CF9E41-D74E-4B26-9104-774E35F091BE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3" name="Rechteck: abgerundete Ecken 12">
              <a:hlinkClick r:id="rId5" action="ppaction://hlinksldjump"/>
              <a:extLst>
                <a:ext uri="{FF2B5EF4-FFF2-40B4-BE49-F238E27FC236}">
                  <a16:creationId xmlns:a16="http://schemas.microsoft.com/office/drawing/2014/main" id="{93C32CD3-B05B-40BC-85D6-B6980C8318F2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6" name="Rechteck: abgerundete Ecken 15">
              <a:hlinkClick r:id="rId6" action="ppaction://hlinksldjump"/>
              <a:extLst>
                <a:ext uri="{FF2B5EF4-FFF2-40B4-BE49-F238E27FC236}">
                  <a16:creationId xmlns:a16="http://schemas.microsoft.com/office/drawing/2014/main" id="{7AD68B8D-C6F2-4811-8E2D-2155A4867308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7" name="Rechteck: abgerundete Ecken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633ADAB0-1738-4413-87A3-7A6D189BDEBA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: abgerundete Ecken 17">
              <a:hlinkClick r:id="rId8" action="ppaction://hlinksldjump"/>
              <a:extLst>
                <a:ext uri="{FF2B5EF4-FFF2-40B4-BE49-F238E27FC236}">
                  <a16:creationId xmlns:a16="http://schemas.microsoft.com/office/drawing/2014/main" id="{E4577CE0-8A23-413D-9D24-F4C3EA7C629D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9" name="Rechteck: abgerundete Ecken 18">
              <a:hlinkClick r:id="rId9" action="ppaction://hlinksldjump"/>
              <a:extLst>
                <a:ext uri="{FF2B5EF4-FFF2-40B4-BE49-F238E27FC236}">
                  <a16:creationId xmlns:a16="http://schemas.microsoft.com/office/drawing/2014/main" id="{5A8DB315-CA4B-4388-9299-57EDA014144A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20" name="Rechteck: abgerundete Ecken 19">
              <a:hlinkClick r:id="rId10" action="ppaction://hlinksldjump"/>
              <a:extLst>
                <a:ext uri="{FF2B5EF4-FFF2-40B4-BE49-F238E27FC236}">
                  <a16:creationId xmlns:a16="http://schemas.microsoft.com/office/drawing/2014/main" id="{17B17D7E-7391-42FC-93BD-C02FB91A514A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: abgerundete Ecken 20">
              <a:hlinkClick r:id="rId11" action="ppaction://hlinksldjump"/>
              <a:extLst>
                <a:ext uri="{FF2B5EF4-FFF2-40B4-BE49-F238E27FC236}">
                  <a16:creationId xmlns:a16="http://schemas.microsoft.com/office/drawing/2014/main" id="{AF0D23A7-29E8-440E-94BE-BA4BC9E0ED06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Ellipse 21">
            <a:extLst>
              <a:ext uri="{FF2B5EF4-FFF2-40B4-BE49-F238E27FC236}">
                <a16:creationId xmlns:a16="http://schemas.microsoft.com/office/drawing/2014/main" id="{0BDD1DFD-F937-4505-BB8B-C7935BB07F74}"/>
              </a:ext>
            </a:extLst>
          </p:cNvPr>
          <p:cNvSpPr/>
          <p:nvPr/>
        </p:nvSpPr>
        <p:spPr>
          <a:xfrm>
            <a:off x="3781425" y="1016000"/>
            <a:ext cx="1581150" cy="596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FF0000"/>
                </a:solidFill>
              </a:rPr>
              <a:t>Will </a:t>
            </a:r>
            <a:r>
              <a:rPr lang="de-DE" sz="1100" dirty="0" err="1">
                <a:solidFill>
                  <a:srgbClr val="FF0000"/>
                </a:solidFill>
              </a:rPr>
              <a:t>be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updated</a:t>
            </a:r>
            <a:r>
              <a:rPr lang="de-DE" sz="1100" dirty="0">
                <a:solidFill>
                  <a:srgbClr val="FF0000"/>
                </a:solidFill>
              </a:rPr>
              <a:t> in 2025!</a:t>
            </a:r>
          </a:p>
        </p:txBody>
      </p:sp>
      <p:sp>
        <p:nvSpPr>
          <p:cNvPr id="23" name="Interaktive Schaltfläche: Nächste(r) oder Weiter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5EC6F57-B759-41BD-B8A7-85FD57CCAA47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Interaktive Schaltfläche: Zurück oder Vorherige(r) 2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10574A0-3EE4-40F7-B9C9-1CD14D90BA4C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118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476F3C6-BFB2-4550-A6EF-901B8A835468}"/>
              </a:ext>
            </a:extLst>
          </p:cNvPr>
          <p:cNvSpPr txBox="1">
            <a:spLocks/>
          </p:cNvSpPr>
          <p:nvPr/>
        </p:nvSpPr>
        <p:spPr>
          <a:xfrm>
            <a:off x="4756484" y="718458"/>
            <a:ext cx="4370847" cy="394164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lIns="72000" tIns="36000" rIns="72000" bIns="36000" rtlCol="0">
            <a:normAutofit fontScale="85000" lnSpcReduction="20000"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GPCC‘s Full Data Monthly Product</a:t>
            </a:r>
          </a:p>
          <a:p>
            <a:r>
              <a:rPr lang="en-US" sz="1500" dirty="0">
                <a:solidFill>
                  <a:srgbClr val="000000"/>
                </a:solidFill>
              </a:rPr>
              <a:t>[</a:t>
            </a:r>
            <a:r>
              <a:rPr lang="en-US" sz="1500" dirty="0">
                <a:hlinkClick r:id="rId2"/>
              </a:rPr>
              <a:t>here</a:t>
            </a:r>
            <a:r>
              <a:rPr lang="en-US" sz="1500" dirty="0">
                <a:solidFill>
                  <a:srgbClr val="000000"/>
                </a:solidFill>
              </a:rPr>
              <a:t>]</a:t>
            </a:r>
          </a:p>
          <a:p>
            <a:pPr marL="352425" indent="-352425" algn="l">
              <a:lnSpc>
                <a:spcPct val="110000"/>
              </a:lnSpc>
              <a:buClr>
                <a:srgbClr val="2D4B9B"/>
              </a:buClr>
              <a:buFont typeface="Wingdings" panose="05000000000000000000" pitchFamily="2" charset="2"/>
              <a:buChar char=""/>
            </a:pPr>
            <a:r>
              <a:rPr lang="en-US" sz="1600" b="1" dirty="0">
                <a:solidFill>
                  <a:srgbClr val="000000"/>
                </a:solidFill>
              </a:rPr>
              <a:t>Monthly Land-Surface Precipitation from Rain-Gauges</a:t>
            </a:r>
          </a:p>
          <a:p>
            <a:pPr marL="352425" indent="-352425" algn="l">
              <a:lnSpc>
                <a:spcPct val="110000"/>
              </a:lnSpc>
              <a:buClr>
                <a:srgbClr val="2D4B9B"/>
              </a:buClr>
              <a:buFont typeface="Wingdings" panose="05000000000000000000" pitchFamily="2" charset="2"/>
              <a:buChar char=""/>
            </a:pPr>
            <a:endParaRPr lang="en-US" sz="1600" dirty="0">
              <a:solidFill>
                <a:srgbClr val="000000"/>
              </a:solidFill>
            </a:endParaRP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500" b="1" dirty="0">
                <a:solidFill>
                  <a:srgbClr val="000000"/>
                </a:solidFill>
              </a:rPr>
              <a:t>1891 - 2020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500" dirty="0">
                <a:solidFill>
                  <a:srgbClr val="000000"/>
                </a:solidFill>
              </a:rPr>
              <a:t>Built on GTS-based and Historical Data (from </a:t>
            </a:r>
            <a:r>
              <a:rPr lang="en-US" sz="1500" b="1" dirty="0">
                <a:solidFill>
                  <a:srgbClr val="000000"/>
                </a:solidFill>
              </a:rPr>
              <a:t>national meteorological</a:t>
            </a:r>
            <a:r>
              <a:rPr lang="en-US" sz="1500" dirty="0">
                <a:solidFill>
                  <a:srgbClr val="000000"/>
                </a:solidFill>
              </a:rPr>
              <a:t> and </a:t>
            </a:r>
            <a:r>
              <a:rPr lang="en-US" sz="1500" b="1" dirty="0">
                <a:solidFill>
                  <a:srgbClr val="000000"/>
                </a:solidFill>
              </a:rPr>
              <a:t>hydrological </a:t>
            </a:r>
            <a:r>
              <a:rPr lang="en-US" sz="1500" dirty="0">
                <a:solidFill>
                  <a:srgbClr val="000000"/>
                </a:solidFill>
              </a:rPr>
              <a:t>services, regional and global data collections )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de-DE" sz="1500" dirty="0">
                <a:solidFill>
                  <a:srgbClr val="000000"/>
                </a:solidFill>
              </a:rPr>
              <a:t>0.25°, 0.5°, 1.0°, 2.5°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500" dirty="0">
                <a:solidFill>
                  <a:srgbClr val="000000"/>
                </a:solidFill>
              </a:rPr>
              <a:t>Based on ca. </a:t>
            </a:r>
            <a:r>
              <a:rPr lang="en-US" sz="1500" b="1" dirty="0">
                <a:solidFill>
                  <a:srgbClr val="000000"/>
                </a:solidFill>
              </a:rPr>
              <a:t>86,000</a:t>
            </a:r>
            <a:r>
              <a:rPr lang="en-US" sz="1500" dirty="0">
                <a:solidFill>
                  <a:srgbClr val="000000"/>
                </a:solidFill>
              </a:rPr>
              <a:t> stations world-wide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500" dirty="0">
                <a:solidFill>
                  <a:srgbClr val="000000"/>
                </a:solidFill>
              </a:rPr>
              <a:t>Extensive quality control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500" dirty="0">
                <a:solidFill>
                  <a:srgbClr val="000000"/>
                </a:solidFill>
              </a:rPr>
              <a:t>Data coverage per month varies from ~20,000 to more than 52,000 stations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500" dirty="0">
                <a:solidFill>
                  <a:srgbClr val="000000"/>
                </a:solidFill>
              </a:rPr>
              <a:t>Application: </a:t>
            </a:r>
            <a:r>
              <a:rPr lang="de-DE" sz="1500" dirty="0" err="1">
                <a:solidFill>
                  <a:srgbClr val="000000"/>
                </a:solidFill>
              </a:rPr>
              <a:t>hydrological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  <a:r>
              <a:rPr lang="de-DE" sz="1500" dirty="0" err="1">
                <a:solidFill>
                  <a:srgbClr val="000000"/>
                </a:solidFill>
              </a:rPr>
              <a:t>studies</a:t>
            </a:r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25DBE48-F04D-4C74-8ECC-FE70AC38D7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0" b="5932"/>
          <a:stretch/>
        </p:blipFill>
        <p:spPr>
          <a:xfrm>
            <a:off x="168771" y="810415"/>
            <a:ext cx="2651255" cy="18287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F5F3C94-8A66-463F-A933-3DC4BD5282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48" b="7660"/>
          <a:stretch/>
        </p:blipFill>
        <p:spPr>
          <a:xfrm>
            <a:off x="1997726" y="2768774"/>
            <a:ext cx="2657555" cy="17860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0836C76F-CF30-44BC-A65E-6E910BEF0FDA}"/>
              </a:ext>
            </a:extLst>
          </p:cNvPr>
          <p:cNvSpPr/>
          <p:nvPr/>
        </p:nvSpPr>
        <p:spPr>
          <a:xfrm>
            <a:off x="3781425" y="1016000"/>
            <a:ext cx="1581150" cy="596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FF0000"/>
                </a:solidFill>
              </a:rPr>
              <a:t>Will </a:t>
            </a:r>
            <a:r>
              <a:rPr lang="de-DE" sz="1100" dirty="0" err="1">
                <a:solidFill>
                  <a:srgbClr val="FF0000"/>
                </a:solidFill>
              </a:rPr>
              <a:t>be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updated</a:t>
            </a:r>
            <a:r>
              <a:rPr lang="de-DE" sz="1100" dirty="0">
                <a:solidFill>
                  <a:srgbClr val="FF0000"/>
                </a:solidFill>
              </a:rPr>
              <a:t> in 2025!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64AC36D-92E7-491D-8320-BF88BE4D7EA8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6" name="Rechteck: abgerundete Ecken 15">
              <a:hlinkClick r:id="rId5" action="ppaction://hlinksldjump"/>
              <a:extLst>
                <a:ext uri="{FF2B5EF4-FFF2-40B4-BE49-F238E27FC236}">
                  <a16:creationId xmlns:a16="http://schemas.microsoft.com/office/drawing/2014/main" id="{8086650A-1261-4AC4-99F0-BF6660C70D25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7" name="Rechteck: abgerundete Ecken 16">
              <a:hlinkClick r:id="rId6" action="ppaction://hlinksldjump"/>
              <a:extLst>
                <a:ext uri="{FF2B5EF4-FFF2-40B4-BE49-F238E27FC236}">
                  <a16:creationId xmlns:a16="http://schemas.microsoft.com/office/drawing/2014/main" id="{13337885-99EA-43C0-AEE2-62DC3E17B4F5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8" name="Rechteck: abgerundete Ecken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A38B5653-76AC-45EC-A632-B9285FA51909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: abgerundete Ecken 18">
              <a:hlinkClick r:id="rId8" action="ppaction://hlinksldjump"/>
              <a:extLst>
                <a:ext uri="{FF2B5EF4-FFF2-40B4-BE49-F238E27FC236}">
                  <a16:creationId xmlns:a16="http://schemas.microsoft.com/office/drawing/2014/main" id="{6868A2E1-1833-453D-8C79-A5ACD0D403BE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20" name="Rechteck: abgerundete Ecken 19">
              <a:hlinkClick r:id="rId9" action="ppaction://hlinksldjump"/>
              <a:extLst>
                <a:ext uri="{FF2B5EF4-FFF2-40B4-BE49-F238E27FC236}">
                  <a16:creationId xmlns:a16="http://schemas.microsoft.com/office/drawing/2014/main" id="{C0D75C0A-BDCA-4001-B2F4-4DDE1D078EAF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21" name="Rechteck: abgerundete Ecken 20">
              <a:hlinkClick r:id="rId10" action="ppaction://hlinksldjump"/>
              <a:extLst>
                <a:ext uri="{FF2B5EF4-FFF2-40B4-BE49-F238E27FC236}">
                  <a16:creationId xmlns:a16="http://schemas.microsoft.com/office/drawing/2014/main" id="{86D56A78-CFCA-4680-8B2B-3483C4024A89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: abgerundete Ecken 21">
              <a:hlinkClick r:id="rId11" action="ppaction://hlinksldjump"/>
              <a:extLst>
                <a:ext uri="{FF2B5EF4-FFF2-40B4-BE49-F238E27FC236}">
                  <a16:creationId xmlns:a16="http://schemas.microsoft.com/office/drawing/2014/main" id="{C653DE03-18B1-4686-8C4D-F56B9CE56439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Interaktive Schaltfläche: Nächste(r) oder Weiter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2A0370E-B11F-4563-9A2D-8B5C9DD15D9F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Interaktive Schaltfläche: Zurück oder Vorherige(r) 2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B8087F4-55F2-4B4F-B6C8-9CFC4282622C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898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DA1FB336-88EB-490D-82FB-5A52835456D6}"/>
              </a:ext>
            </a:extLst>
          </p:cNvPr>
          <p:cNvSpPr txBox="1">
            <a:spLocks/>
          </p:cNvSpPr>
          <p:nvPr/>
        </p:nvSpPr>
        <p:spPr>
          <a:xfrm>
            <a:off x="4756484" y="718458"/>
            <a:ext cx="4370847" cy="394164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lIns="72000" tIns="36000" rIns="72000" bIns="36000" rtlCol="0">
            <a:normAutofit fontScale="92500" lnSpcReduction="20000"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GPCC‘s Full Data Daily Product</a:t>
            </a:r>
          </a:p>
          <a:p>
            <a:pPr>
              <a:buClr>
                <a:srgbClr val="2D4B9B"/>
              </a:buClr>
            </a:pPr>
            <a:r>
              <a:rPr lang="en-US" sz="1500" dirty="0">
                <a:solidFill>
                  <a:srgbClr val="000000"/>
                </a:solidFill>
              </a:rPr>
              <a:t>[</a:t>
            </a:r>
            <a:r>
              <a:rPr lang="en-US" sz="1500" dirty="0">
                <a:hlinkClick r:id="rId2"/>
              </a:rPr>
              <a:t>here</a:t>
            </a:r>
            <a:r>
              <a:rPr lang="en-US" sz="1500" dirty="0">
                <a:solidFill>
                  <a:srgbClr val="000000"/>
                </a:solidFill>
              </a:rPr>
              <a:t>]</a:t>
            </a:r>
            <a:endParaRPr lang="en-US" sz="1500" b="1" dirty="0">
              <a:solidFill>
                <a:srgbClr val="000000"/>
              </a:solidFill>
            </a:endParaRP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r>
              <a:rPr lang="en-US" sz="1600" b="1" dirty="0">
                <a:solidFill>
                  <a:srgbClr val="000000"/>
                </a:solidFill>
              </a:rPr>
              <a:t>Daily Land-Surface Precipitation from Rain-Gauges</a:t>
            </a: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endParaRPr lang="en-US" sz="1600" dirty="0">
              <a:solidFill>
                <a:srgbClr val="000000"/>
              </a:solidFill>
            </a:endParaRP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b="1" dirty="0">
                <a:solidFill>
                  <a:srgbClr val="000000"/>
                </a:solidFill>
              </a:rPr>
              <a:t>1982 - 2020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Built on data provided by </a:t>
            </a:r>
            <a:r>
              <a:rPr lang="en-US" sz="1600" b="1" dirty="0">
                <a:solidFill>
                  <a:srgbClr val="000000"/>
                </a:solidFill>
              </a:rPr>
              <a:t>national meteorological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hydrological services</a:t>
            </a:r>
            <a:r>
              <a:rPr lang="en-US" sz="1600" dirty="0">
                <a:solidFill>
                  <a:srgbClr val="000000"/>
                </a:solidFill>
              </a:rPr>
              <a:t>, regional and global data collections as well as WMO </a:t>
            </a:r>
            <a:r>
              <a:rPr lang="en-US" sz="1600" b="1" dirty="0">
                <a:solidFill>
                  <a:srgbClr val="000000"/>
                </a:solidFill>
              </a:rPr>
              <a:t>GTS</a:t>
            </a:r>
            <a:r>
              <a:rPr lang="en-US" sz="1600" dirty="0">
                <a:solidFill>
                  <a:srgbClr val="000000"/>
                </a:solidFill>
              </a:rPr>
              <a:t>-data (all available data)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b="1" dirty="0">
                <a:solidFill>
                  <a:srgbClr val="000000"/>
                </a:solidFill>
              </a:rPr>
              <a:t>1.0</a:t>
            </a:r>
            <a:r>
              <a:rPr lang="en-US" sz="1600" dirty="0">
                <a:solidFill>
                  <a:srgbClr val="000000"/>
                </a:solidFill>
              </a:rPr>
              <a:t>° grid resolution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Extensive quality control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Recommended for analyses of </a:t>
            </a:r>
            <a:r>
              <a:rPr lang="en-US" sz="1600" b="1" dirty="0">
                <a:solidFill>
                  <a:srgbClr val="000000"/>
                </a:solidFill>
              </a:rPr>
              <a:t>extreme</a:t>
            </a:r>
            <a:r>
              <a:rPr lang="en-US" sz="1600" dirty="0">
                <a:solidFill>
                  <a:srgbClr val="000000"/>
                </a:solidFill>
              </a:rPr>
              <a:t> events and related statistics at daily resolution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DB6F540-33CA-4C54-ACCE-3B7168AC596D}"/>
              </a:ext>
            </a:extLst>
          </p:cNvPr>
          <p:cNvSpPr txBox="1">
            <a:spLocks/>
          </p:cNvSpPr>
          <p:nvPr/>
        </p:nvSpPr>
        <p:spPr>
          <a:xfrm>
            <a:off x="16670" y="718458"/>
            <a:ext cx="4370847" cy="394164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lIns="72000" tIns="36000" rIns="72000" bIns="36000" rtlCol="0">
            <a:normAutofit fontScale="70000" lnSpcReduction="20000"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100" dirty="0" err="1"/>
              <a:t>GPCC‘s</a:t>
            </a:r>
            <a:r>
              <a:rPr lang="de-DE" sz="3100" dirty="0"/>
              <a:t> First Guess Daily </a:t>
            </a:r>
            <a:r>
              <a:rPr lang="de-DE" sz="3100" dirty="0" err="1"/>
              <a:t>Product</a:t>
            </a:r>
            <a:endParaRPr lang="de-DE" sz="3100" dirty="0"/>
          </a:p>
          <a:p>
            <a:r>
              <a:rPr lang="en-US" sz="2000" dirty="0">
                <a:solidFill>
                  <a:srgbClr val="000000"/>
                </a:solidFill>
              </a:rPr>
              <a:t>[</a:t>
            </a:r>
            <a:r>
              <a:rPr lang="en-US" sz="2000" dirty="0">
                <a:hlinkClick r:id="rId3"/>
              </a:rPr>
              <a:t>here</a:t>
            </a:r>
            <a:r>
              <a:rPr lang="en-US" sz="2000" dirty="0">
                <a:solidFill>
                  <a:srgbClr val="000000"/>
                </a:solidFill>
              </a:rPr>
              <a:t>]</a:t>
            </a:r>
            <a:endParaRPr lang="en-US" sz="2000" dirty="0"/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r>
              <a:rPr lang="en-US" sz="2100" b="1" dirty="0">
                <a:solidFill>
                  <a:srgbClr val="000000"/>
                </a:solidFill>
              </a:rPr>
              <a:t>Near Real-Time First Guess Daily Land-Surface Precipitation</a:t>
            </a: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endParaRPr lang="en-US" sz="1600" dirty="0">
              <a:solidFill>
                <a:srgbClr val="000000"/>
              </a:solidFill>
            </a:endParaRP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dirty="0">
                <a:solidFill>
                  <a:srgbClr val="000000"/>
                </a:solidFill>
              </a:rPr>
              <a:t>From 2009 until the </a:t>
            </a:r>
            <a:r>
              <a:rPr lang="en-US" b="1" dirty="0">
                <a:solidFill>
                  <a:srgbClr val="000000"/>
                </a:solidFill>
              </a:rPr>
              <a:t>previous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month</a:t>
            </a:r>
          </a:p>
          <a:p>
            <a:pPr marL="607219" lvl="1" indent="-264319" algn="l">
              <a:buFont typeface="Wingdings" pitchFamily="2" charset="2"/>
              <a:buChar char=""/>
            </a:pPr>
            <a:r>
              <a:rPr lang="en-US" sz="1400" dirty="0">
                <a:solidFill>
                  <a:srgbClr val="000000"/>
                </a:solidFill>
              </a:rPr>
              <a:t>3-5 days after its completion available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dirty="0">
                <a:solidFill>
                  <a:srgbClr val="000000"/>
                </a:solidFill>
              </a:rPr>
              <a:t>Monthly update cycle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dirty="0">
                <a:solidFill>
                  <a:srgbClr val="000000"/>
                </a:solidFill>
              </a:rPr>
              <a:t>From rain gauges based on </a:t>
            </a:r>
            <a:r>
              <a:rPr lang="en-US" b="1" dirty="0">
                <a:solidFill>
                  <a:srgbClr val="000000"/>
                </a:solidFill>
              </a:rPr>
              <a:t>SYNOP</a:t>
            </a:r>
            <a:r>
              <a:rPr lang="en-US" dirty="0">
                <a:solidFill>
                  <a:srgbClr val="000000"/>
                </a:solidFill>
              </a:rPr>
              <a:t> Data from </a:t>
            </a:r>
            <a:r>
              <a:rPr lang="en-US" b="1" dirty="0">
                <a:solidFill>
                  <a:srgbClr val="000000"/>
                </a:solidFill>
              </a:rPr>
              <a:t>WMO GTS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b="1" dirty="0">
                <a:solidFill>
                  <a:srgbClr val="000000"/>
                </a:solidFill>
              </a:rPr>
              <a:t>1.0</a:t>
            </a:r>
            <a:r>
              <a:rPr lang="en-US" dirty="0">
                <a:solidFill>
                  <a:srgbClr val="000000"/>
                </a:solidFill>
              </a:rPr>
              <a:t>° grid resolution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dirty="0">
                <a:solidFill>
                  <a:srgbClr val="000000"/>
                </a:solidFill>
              </a:rPr>
              <a:t>Basic quality control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dirty="0">
                <a:solidFill>
                  <a:srgbClr val="000000"/>
                </a:solidFill>
              </a:rPr>
              <a:t>For purposes with high timeliness, e.g., </a:t>
            </a:r>
          </a:p>
          <a:p>
            <a:pPr marL="607219" lvl="1" indent="-264319" algn="l">
              <a:buFont typeface="Wingdings" pitchFamily="2" charset="2"/>
              <a:buChar char=""/>
            </a:pPr>
            <a:r>
              <a:rPr lang="en-US" sz="1400" dirty="0">
                <a:solidFill>
                  <a:srgbClr val="000000"/>
                </a:solidFill>
              </a:rPr>
              <a:t>For drought monitoring or watch purposes</a:t>
            </a:r>
          </a:p>
          <a:p>
            <a:pPr marL="607219" lvl="1" indent="-264319" algn="l">
              <a:buFont typeface="Wingdings" pitchFamily="2" charset="2"/>
              <a:buChar char=""/>
            </a:pPr>
            <a:r>
              <a:rPr lang="en-US" sz="1400" dirty="0">
                <a:solidFill>
                  <a:srgbClr val="000000"/>
                </a:solidFill>
              </a:rPr>
              <a:t>Globally study extreme events and related statistics at daily resolution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4426639-541A-44DB-B12D-9D998D6B7B9A}"/>
              </a:ext>
            </a:extLst>
          </p:cNvPr>
          <p:cNvSpPr/>
          <p:nvPr/>
        </p:nvSpPr>
        <p:spPr>
          <a:xfrm>
            <a:off x="4665131" y="1061242"/>
            <a:ext cx="1581150" cy="596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FF0000"/>
                </a:solidFill>
              </a:rPr>
              <a:t>Will </a:t>
            </a:r>
            <a:r>
              <a:rPr lang="de-DE" sz="1100" dirty="0" err="1">
                <a:solidFill>
                  <a:srgbClr val="FF0000"/>
                </a:solidFill>
              </a:rPr>
              <a:t>be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updated</a:t>
            </a:r>
            <a:r>
              <a:rPr lang="de-DE" sz="1100" dirty="0">
                <a:solidFill>
                  <a:srgbClr val="FF0000"/>
                </a:solidFill>
              </a:rPr>
              <a:t> in 2025!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1E20CE3-0CE7-4318-A792-46A64777E671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4" name="Rechteck: abgerundete Ecken 13">
              <a:hlinkClick r:id="rId4" action="ppaction://hlinksldjump"/>
              <a:extLst>
                <a:ext uri="{FF2B5EF4-FFF2-40B4-BE49-F238E27FC236}">
                  <a16:creationId xmlns:a16="http://schemas.microsoft.com/office/drawing/2014/main" id="{3CB08F58-DD3B-4DE1-9CD0-BDCE3ED8427B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5" name="Rechteck: abgerundete Ecken 14">
              <a:hlinkClick r:id="rId5" action="ppaction://hlinksldjump"/>
              <a:extLst>
                <a:ext uri="{FF2B5EF4-FFF2-40B4-BE49-F238E27FC236}">
                  <a16:creationId xmlns:a16="http://schemas.microsoft.com/office/drawing/2014/main" id="{DAA8C9E4-E577-4F01-9F40-F85DC7608C47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6" name="Rechteck: abgerundete Ecken 15">
              <a:hlinkClick r:id="rId6" action="ppaction://hlinksldjump"/>
              <a:extLst>
                <a:ext uri="{FF2B5EF4-FFF2-40B4-BE49-F238E27FC236}">
                  <a16:creationId xmlns:a16="http://schemas.microsoft.com/office/drawing/2014/main" id="{BE70A8AD-0022-49BE-8069-27FA90F66A96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: abgerundete Ecken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CE67C0B1-D71E-4C24-873D-9ECBBD14911F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8" name="Rechteck: abgerundete Ecken 17">
              <a:hlinkClick r:id="rId8" action="ppaction://hlinksldjump"/>
              <a:extLst>
                <a:ext uri="{FF2B5EF4-FFF2-40B4-BE49-F238E27FC236}">
                  <a16:creationId xmlns:a16="http://schemas.microsoft.com/office/drawing/2014/main" id="{82EBF9B5-F531-445E-8BBE-AF2811ED1EC6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: abgerundete Ecken 18">
              <a:hlinkClick r:id="rId9" action="ppaction://hlinksldjump"/>
              <a:extLst>
                <a:ext uri="{FF2B5EF4-FFF2-40B4-BE49-F238E27FC236}">
                  <a16:creationId xmlns:a16="http://schemas.microsoft.com/office/drawing/2014/main" id="{1B66A719-29C0-4455-9151-18589F9A055D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: abgerundete Ecken 19">
              <a:hlinkClick r:id="rId10" action="ppaction://hlinksldjump"/>
              <a:extLst>
                <a:ext uri="{FF2B5EF4-FFF2-40B4-BE49-F238E27FC236}">
                  <a16:creationId xmlns:a16="http://schemas.microsoft.com/office/drawing/2014/main" id="{6C235324-53C6-4DAC-B5F7-342AC16327DB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Interaktive Schaltfläche: Nächste(r) oder Weiter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C220C61-A719-4E61-8901-0EB294286B38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Interaktive Schaltfläche: Zurück oder Vorherige(r)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B0B2410-9B51-4500-B566-7A4BAD4FB9B3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525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BCF3AF9-273C-4F78-8EB1-8BBAE8E133C8}"/>
              </a:ext>
            </a:extLst>
          </p:cNvPr>
          <p:cNvSpPr txBox="1">
            <a:spLocks/>
          </p:cNvSpPr>
          <p:nvPr/>
        </p:nvSpPr>
        <p:spPr>
          <a:xfrm>
            <a:off x="4756484" y="718458"/>
            <a:ext cx="4370847" cy="394164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lIns="72000" tIns="36000" rIns="72000" bIns="36000" rtlCol="0">
            <a:normAutofit fontScale="85000" lnSpcReduction="20000"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GPCC Homogenized Precipitation Analysis </a:t>
            </a:r>
            <a:r>
              <a:rPr lang="en-US" sz="2100" b="1" dirty="0"/>
              <a:t>HOMPRA</a:t>
            </a:r>
            <a:r>
              <a:rPr lang="en-US" sz="2100" dirty="0"/>
              <a:t> for Europe Version 2.0</a:t>
            </a:r>
          </a:p>
          <a:p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dirty="0">
                <a:hlinkClick r:id="rId2"/>
              </a:rPr>
              <a:t>here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  <a:endParaRPr lang="en-US" sz="1600" b="1" dirty="0">
              <a:solidFill>
                <a:srgbClr val="000000"/>
              </a:solidFill>
            </a:endParaRPr>
          </a:p>
          <a:p>
            <a:endParaRPr lang="en-US" sz="2000" dirty="0"/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r>
              <a:rPr lang="en-US" sz="1600" b="1" dirty="0">
                <a:solidFill>
                  <a:srgbClr val="000000"/>
                </a:solidFill>
              </a:rPr>
              <a:t>Homogenized Monthly Land-Surface Precipitation and Precipitation </a:t>
            </a:r>
            <a:r>
              <a:rPr lang="en-US" sz="1600" b="1" dirty="0" err="1">
                <a:solidFill>
                  <a:srgbClr val="000000"/>
                </a:solidFill>
              </a:rPr>
              <a:t>Normals</a:t>
            </a:r>
            <a:r>
              <a:rPr lang="en-US" sz="1600" b="1" dirty="0">
                <a:solidFill>
                  <a:srgbClr val="000000"/>
                </a:solidFill>
              </a:rPr>
              <a:t> from Rain-Gauges</a:t>
            </a:r>
            <a:endParaRPr lang="en-US" sz="1600" dirty="0">
              <a:solidFill>
                <a:srgbClr val="000000"/>
              </a:solidFill>
            </a:endParaRP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0.5°, 1.0°, 2.5°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Built on quality controlled GTS-based and Historic Data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b="1" dirty="0">
                <a:solidFill>
                  <a:srgbClr val="000000"/>
                </a:solidFill>
              </a:rPr>
              <a:t>1951 - 2015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Consists of data from ca. </a:t>
            </a:r>
            <a:r>
              <a:rPr lang="en-US" sz="1600" b="1" dirty="0">
                <a:solidFill>
                  <a:srgbClr val="000000"/>
                </a:solidFill>
              </a:rPr>
              <a:t>7916</a:t>
            </a:r>
            <a:r>
              <a:rPr lang="en-US" sz="1600" dirty="0">
                <a:solidFill>
                  <a:srgbClr val="000000"/>
                </a:solidFill>
              </a:rPr>
              <a:t> stations over Europe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Only stations with at least 80% complete years of precipitation values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C02B8C-BFA5-427D-9605-6243A3B4A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4" y="1396507"/>
            <a:ext cx="4023036" cy="30172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65E33B98-A933-4110-A3B3-A69561DC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74" y="879147"/>
            <a:ext cx="4023036" cy="387798"/>
          </a:xfrm>
        </p:spPr>
        <p:txBody>
          <a:bodyPr/>
          <a:lstStyle/>
          <a:p>
            <a:pPr algn="ctr"/>
            <a:r>
              <a:rPr lang="de-DE" sz="1400" dirty="0"/>
              <a:t>Precipitation SEN-Trend 1951 – 2015 </a:t>
            </a:r>
            <a:r>
              <a:rPr lang="de-DE" sz="1400" dirty="0" err="1"/>
              <a:t>based</a:t>
            </a:r>
            <a:r>
              <a:rPr lang="de-DE" sz="1400" dirty="0"/>
              <a:t> on HOMPRA Europe V. 2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03253B9-1B9E-440A-BF5E-B7027789E981}"/>
              </a:ext>
            </a:extLst>
          </p:cNvPr>
          <p:cNvSpPr/>
          <p:nvPr/>
        </p:nvSpPr>
        <p:spPr>
          <a:xfrm>
            <a:off x="4387517" y="1338880"/>
            <a:ext cx="1581150" cy="596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FF0000"/>
                </a:solidFill>
              </a:rPr>
              <a:t>Updated in 2024!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EEA827E-3BC0-4B06-B9EA-C22DDE32D722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5" name="Rechteck: abgerundete Ecken 14">
              <a:hlinkClick r:id="rId4" action="ppaction://hlinksldjump"/>
              <a:extLst>
                <a:ext uri="{FF2B5EF4-FFF2-40B4-BE49-F238E27FC236}">
                  <a16:creationId xmlns:a16="http://schemas.microsoft.com/office/drawing/2014/main" id="{CF391476-063E-42E4-9A26-71AFF9FE5935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6" name="Rechteck: abgerundete Ecken 15">
              <a:hlinkClick r:id="rId5" action="ppaction://hlinksldjump"/>
              <a:extLst>
                <a:ext uri="{FF2B5EF4-FFF2-40B4-BE49-F238E27FC236}">
                  <a16:creationId xmlns:a16="http://schemas.microsoft.com/office/drawing/2014/main" id="{BE08E8AB-121E-4F2E-874D-A0103E9FFC47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7" name="Rechteck: abgerundete Ecken 16">
              <a:hlinkClick r:id="rId6" action="ppaction://hlinksldjump"/>
              <a:extLst>
                <a:ext uri="{FF2B5EF4-FFF2-40B4-BE49-F238E27FC236}">
                  <a16:creationId xmlns:a16="http://schemas.microsoft.com/office/drawing/2014/main" id="{5D6312A9-FD36-429B-9ED6-FB98B3F95A3A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: abgerundete Ecken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4B3A1E2A-9612-4090-B25F-C7A444E4AFAB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9" name="Rechteck: abgerundete Ecken 18">
              <a:hlinkClick r:id="rId8" action="ppaction://hlinksldjump"/>
              <a:extLst>
                <a:ext uri="{FF2B5EF4-FFF2-40B4-BE49-F238E27FC236}">
                  <a16:creationId xmlns:a16="http://schemas.microsoft.com/office/drawing/2014/main" id="{D687DBCE-33A4-4B20-8DD0-B2C9B4883400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20" name="Rechteck: abgerundete Ecken 19">
              <a:hlinkClick r:id="rId9" action="ppaction://hlinksldjump"/>
              <a:extLst>
                <a:ext uri="{FF2B5EF4-FFF2-40B4-BE49-F238E27FC236}">
                  <a16:creationId xmlns:a16="http://schemas.microsoft.com/office/drawing/2014/main" id="{3E9B13C3-A9A7-4A16-A7E2-DD877AA46208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: abgerundete Ecken 20">
              <a:hlinkClick r:id="rId10" action="ppaction://hlinksldjump"/>
              <a:extLst>
                <a:ext uri="{FF2B5EF4-FFF2-40B4-BE49-F238E27FC236}">
                  <a16:creationId xmlns:a16="http://schemas.microsoft.com/office/drawing/2014/main" id="{2FEA4094-2647-48B9-8EB7-AF4D88B55899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Interaktive Schaltfläche: Nächste(r) oder Weiter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01A052-4714-4EB7-93B2-F083D891027D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Interaktive Schaltfläche: Zurück oder Vorherige(r)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14E56BB-C0B8-47F1-93B4-C551AB519D1D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94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BCF3AF9-273C-4F78-8EB1-8BBAE8E133C8}"/>
              </a:ext>
            </a:extLst>
          </p:cNvPr>
          <p:cNvSpPr txBox="1">
            <a:spLocks/>
          </p:cNvSpPr>
          <p:nvPr/>
        </p:nvSpPr>
        <p:spPr>
          <a:xfrm>
            <a:off x="4756484" y="718458"/>
            <a:ext cx="4370847" cy="394164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lIns="72000" tIns="36000" rIns="72000" bIns="36000" rtlCol="0">
            <a:normAutofit fontScale="92500" lnSpcReduction="20000"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GPCC Homogenized Precipitation Analysis </a:t>
            </a:r>
            <a:r>
              <a:rPr lang="en-US" b="1" dirty="0"/>
              <a:t>HOMPRA</a:t>
            </a:r>
            <a:r>
              <a:rPr lang="en-US" dirty="0"/>
              <a:t> for Europe Version 2.0</a:t>
            </a:r>
          </a:p>
          <a:p>
            <a:r>
              <a:rPr lang="en-US" sz="1500" dirty="0">
                <a:solidFill>
                  <a:srgbClr val="000000"/>
                </a:solidFill>
              </a:rPr>
              <a:t>[</a:t>
            </a:r>
            <a:r>
              <a:rPr lang="en-US" sz="1500" dirty="0">
                <a:hlinkClick r:id="rId2"/>
              </a:rPr>
              <a:t>here</a:t>
            </a:r>
            <a:r>
              <a:rPr lang="en-US" sz="1500" dirty="0">
                <a:solidFill>
                  <a:srgbClr val="000000"/>
                </a:solidFill>
              </a:rPr>
              <a:t>]</a:t>
            </a:r>
            <a:endParaRPr lang="en-US" sz="1500" dirty="0"/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endParaRPr lang="en-US" sz="1600" b="1" dirty="0">
              <a:solidFill>
                <a:srgbClr val="000000"/>
              </a:solidFill>
            </a:endParaRP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r>
              <a:rPr lang="en-US" sz="1600" b="1" dirty="0">
                <a:solidFill>
                  <a:srgbClr val="000000"/>
                </a:solidFill>
              </a:rPr>
              <a:t>Method</a:t>
            </a:r>
            <a:endParaRPr lang="en-US" sz="1600" dirty="0">
              <a:solidFill>
                <a:srgbClr val="000000"/>
              </a:solidFill>
            </a:endParaRPr>
          </a:p>
          <a:p>
            <a:pPr algn="l"/>
            <a:endParaRPr lang="en-US" sz="1100" dirty="0">
              <a:solidFill>
                <a:srgbClr val="000000"/>
              </a:solidFill>
            </a:endParaRPr>
          </a:p>
          <a:p>
            <a:pPr algn="l"/>
            <a:endParaRPr lang="en-US" sz="1100" dirty="0">
              <a:solidFill>
                <a:srgbClr val="000000"/>
              </a:solidFill>
            </a:endParaRPr>
          </a:p>
          <a:p>
            <a:pPr algn="l"/>
            <a:endParaRPr lang="en-US" sz="1100" dirty="0">
              <a:solidFill>
                <a:srgbClr val="000000"/>
              </a:solidFill>
            </a:endParaRPr>
          </a:p>
          <a:p>
            <a:pPr algn="l"/>
            <a:endParaRPr lang="en-US" sz="1100" dirty="0">
              <a:solidFill>
                <a:srgbClr val="000000"/>
              </a:solidFill>
            </a:endParaRPr>
          </a:p>
          <a:p>
            <a:pPr algn="l"/>
            <a:endParaRPr lang="en-US" sz="1100" dirty="0">
              <a:solidFill>
                <a:srgbClr val="000000"/>
              </a:solidFill>
            </a:endParaRPr>
          </a:p>
          <a:p>
            <a:pPr algn="l"/>
            <a:endParaRPr lang="en-US" sz="1100" dirty="0">
              <a:solidFill>
                <a:srgbClr val="000000"/>
              </a:solidFill>
            </a:endParaRPr>
          </a:p>
          <a:p>
            <a:pPr algn="l"/>
            <a:endParaRPr lang="en-US" sz="1100" dirty="0">
              <a:solidFill>
                <a:srgbClr val="000000"/>
              </a:solidFill>
            </a:endParaRPr>
          </a:p>
          <a:p>
            <a:pPr algn="l"/>
            <a:endParaRPr lang="en-US" sz="1100" dirty="0">
              <a:solidFill>
                <a:srgbClr val="000000"/>
              </a:solidFill>
            </a:endParaRPr>
          </a:p>
          <a:p>
            <a:pPr algn="l"/>
            <a:endParaRPr lang="en-US" sz="1100" dirty="0">
              <a:solidFill>
                <a:srgbClr val="000000"/>
              </a:solidFill>
            </a:endParaRPr>
          </a:p>
          <a:p>
            <a:pPr algn="l"/>
            <a:endParaRPr lang="en-US" sz="1100" dirty="0">
              <a:solidFill>
                <a:srgbClr val="000000"/>
              </a:solidFill>
            </a:endParaRPr>
          </a:p>
          <a:p>
            <a:pPr algn="l"/>
            <a:endParaRPr lang="en-US" sz="1100" dirty="0">
              <a:solidFill>
                <a:srgbClr val="000000"/>
              </a:solidFill>
            </a:endParaRPr>
          </a:p>
          <a:p>
            <a:pPr algn="l"/>
            <a:r>
              <a:rPr lang="en-US" sz="1100" dirty="0">
                <a:solidFill>
                  <a:srgbClr val="000000"/>
                </a:solidFill>
              </a:rPr>
              <a:t>Rustemeier E. et al. (2017): </a:t>
            </a:r>
            <a:r>
              <a:rPr lang="en-US" sz="1200" b="1" dirty="0">
                <a:solidFill>
                  <a:srgbClr val="000000"/>
                </a:solidFill>
              </a:rPr>
              <a:t>HOMPRA Europe – A gridded precipitation data set from European homogenized time series </a:t>
            </a:r>
            <a:r>
              <a:rPr lang="en-US" sz="1100" dirty="0">
                <a:solidFill>
                  <a:srgbClr val="000000"/>
                </a:solidFill>
              </a:rPr>
              <a:t>in World Climate Data and Monitoring </a:t>
            </a:r>
            <a:r>
              <a:rPr lang="en-US" sz="1100" dirty="0" err="1">
                <a:solidFill>
                  <a:srgbClr val="000000"/>
                </a:solidFill>
              </a:rPr>
              <a:t>Programme</a:t>
            </a:r>
            <a:r>
              <a:rPr lang="en-US" sz="1100" dirty="0">
                <a:solidFill>
                  <a:srgbClr val="000000"/>
                </a:solidFill>
              </a:rPr>
              <a:t> (WCDMP) series 85, 88-10 </a:t>
            </a:r>
            <a:r>
              <a:rPr lang="en-US" sz="1100" dirty="0"/>
              <a:t>[</a:t>
            </a:r>
            <a:r>
              <a:rPr lang="en-US" sz="1100" dirty="0">
                <a:hlinkClick r:id="rId3"/>
              </a:rPr>
              <a:t>here</a:t>
            </a:r>
            <a:r>
              <a:rPr lang="en-US" sz="1100" dirty="0"/>
              <a:t>]</a:t>
            </a:r>
          </a:p>
          <a:p>
            <a:pPr algn="l"/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F8ECDF7-F59C-4FB2-9407-CD76928E4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1715854"/>
            <a:ext cx="3523949" cy="26429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419C125-1EE4-4C02-9774-8054FBB1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34" y="1094559"/>
            <a:ext cx="4310050" cy="387798"/>
          </a:xfrm>
        </p:spPr>
        <p:txBody>
          <a:bodyPr/>
          <a:lstStyle/>
          <a:p>
            <a:pPr algn="ctr"/>
            <a:r>
              <a:rPr lang="de-DE" sz="1400" dirty="0" err="1"/>
              <a:t>Difference</a:t>
            </a:r>
            <a:r>
              <a:rPr lang="de-DE" sz="1400" dirty="0"/>
              <a:t> </a:t>
            </a:r>
            <a:r>
              <a:rPr lang="de-DE" sz="1400" dirty="0" err="1"/>
              <a:t>between</a:t>
            </a:r>
            <a:r>
              <a:rPr lang="de-DE" sz="1400" dirty="0"/>
              <a:t> SEN-Trends 1951 – 2015 of HOMPRA Europe V. 2 and Full Data Monthly V. 2022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E8906E6-4B41-4030-9E9B-B584E462AE01}"/>
              </a:ext>
            </a:extLst>
          </p:cNvPr>
          <p:cNvGrpSpPr/>
          <p:nvPr/>
        </p:nvGrpSpPr>
        <p:grpSpPr>
          <a:xfrm>
            <a:off x="5568520" y="2155880"/>
            <a:ext cx="2746773" cy="1569228"/>
            <a:chOff x="5496805" y="1874378"/>
            <a:chExt cx="2746773" cy="1569228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5E579A6B-9246-46E6-BF94-A5DA113F8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75" b="42099"/>
            <a:stretch/>
          </p:blipFill>
          <p:spPr>
            <a:xfrm>
              <a:off x="5496805" y="2331971"/>
              <a:ext cx="2746773" cy="61870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4427F8F4-7D5B-4239-A204-556CA2129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0" t="86032" r="53667" b="2519"/>
            <a:stretch/>
          </p:blipFill>
          <p:spPr>
            <a:xfrm>
              <a:off x="6332514" y="3021322"/>
              <a:ext cx="1019969" cy="422284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43730AB4-11EF-417E-B4E9-B31AB9B78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7" t="2222" r="52860" b="86222"/>
            <a:stretch/>
          </p:blipFill>
          <p:spPr>
            <a:xfrm>
              <a:off x="6360208" y="1874378"/>
              <a:ext cx="964582" cy="38646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F26052D-0B17-4036-B29D-9075EFA5FF57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7" name="Rechteck: abgerundete Ecken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DB3F15D7-C4A5-4FDC-9208-B6A7C7CC2E6D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8" name="Rechteck: abgerundete Ecken 17">
              <a:hlinkClick r:id="rId9" action="ppaction://hlinksldjump"/>
              <a:extLst>
                <a:ext uri="{FF2B5EF4-FFF2-40B4-BE49-F238E27FC236}">
                  <a16:creationId xmlns:a16="http://schemas.microsoft.com/office/drawing/2014/main" id="{9928471E-7996-438B-ADD8-FA25A785B70B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9" name="Rechteck: abgerundete Ecken 18">
              <a:hlinkClick r:id="rId10" action="ppaction://hlinksldjump"/>
              <a:extLst>
                <a:ext uri="{FF2B5EF4-FFF2-40B4-BE49-F238E27FC236}">
                  <a16:creationId xmlns:a16="http://schemas.microsoft.com/office/drawing/2014/main" id="{8CA143A9-9290-4B12-BB9D-80E2908D775C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: abgerundete Ecken 19">
              <a:hlinkClick r:id="rId11" action="ppaction://hlinksldjump"/>
              <a:extLst>
                <a:ext uri="{FF2B5EF4-FFF2-40B4-BE49-F238E27FC236}">
                  <a16:creationId xmlns:a16="http://schemas.microsoft.com/office/drawing/2014/main" id="{FFF8D017-A745-41D6-9079-566F9FE829AB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21" name="Rechteck: abgerundete Ecken 20">
              <a:hlinkClick r:id="rId12" action="ppaction://hlinksldjump"/>
              <a:extLst>
                <a:ext uri="{FF2B5EF4-FFF2-40B4-BE49-F238E27FC236}">
                  <a16:creationId xmlns:a16="http://schemas.microsoft.com/office/drawing/2014/main" id="{1DE5C8CC-64B2-482A-99EC-10D0D6DA85A9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22" name="Rechteck: abgerundete Ecken 21">
              <a:hlinkClick r:id="rId13" action="ppaction://hlinksldjump"/>
              <a:extLst>
                <a:ext uri="{FF2B5EF4-FFF2-40B4-BE49-F238E27FC236}">
                  <a16:creationId xmlns:a16="http://schemas.microsoft.com/office/drawing/2014/main" id="{CDCACEA2-47F1-474B-8910-E687822C8766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" name="Rechteck: abgerundete Ecken 22">
              <a:hlinkClick r:id="rId14" action="ppaction://hlinksldjump"/>
              <a:extLst>
                <a:ext uri="{FF2B5EF4-FFF2-40B4-BE49-F238E27FC236}">
                  <a16:creationId xmlns:a16="http://schemas.microsoft.com/office/drawing/2014/main" id="{0F77D6D6-AFD7-4F56-9832-EE43AC8A1AA3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Interaktive Schaltfläche: Nächste(r) oder Weiter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2FB943F-0A64-4003-A973-BCDFA5B6E188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Interaktive Schaltfläche: Zurück oder Vorherige(r) 2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72BBDDB-06A8-4DE9-A600-B5AF6A921AFE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088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B93CEE1-EF05-4511-B98B-5154FACE21CD}"/>
              </a:ext>
            </a:extLst>
          </p:cNvPr>
          <p:cNvSpPr txBox="1">
            <a:spLocks/>
          </p:cNvSpPr>
          <p:nvPr/>
        </p:nvSpPr>
        <p:spPr>
          <a:xfrm>
            <a:off x="4756484" y="718458"/>
            <a:ext cx="4370847" cy="394164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lIns="72000" tIns="36000" rIns="72000" bIns="36000" rtlCol="0">
            <a:normAutofit fontScale="77500" lnSpcReduction="20000"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/>
              <a:t>GPCC‘s</a:t>
            </a:r>
            <a:r>
              <a:rPr lang="de-DE" sz="2800" dirty="0"/>
              <a:t> </a:t>
            </a:r>
            <a:r>
              <a:rPr lang="de-DE" sz="2800" dirty="0" err="1"/>
              <a:t>Drought</a:t>
            </a:r>
            <a:r>
              <a:rPr lang="de-DE" sz="2800" dirty="0"/>
              <a:t> Index</a:t>
            </a:r>
          </a:p>
          <a:p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here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r>
              <a:rPr lang="en-US" sz="1600" b="1" dirty="0">
                <a:solidFill>
                  <a:srgbClr val="000000"/>
                </a:solidFill>
              </a:rPr>
              <a:t>Globally Gridded Drought Index</a:t>
            </a: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r>
              <a:rPr lang="de-DE" sz="1300" b="1" dirty="0" err="1">
                <a:solidFill>
                  <a:srgbClr val="000000"/>
                </a:solidFill>
              </a:rPr>
              <a:t>Retrospective</a:t>
            </a:r>
            <a:r>
              <a:rPr lang="de-DE" sz="1300" b="1" dirty="0">
                <a:solidFill>
                  <a:srgbClr val="000000"/>
                </a:solidFill>
              </a:rPr>
              <a:t> analysis </a:t>
            </a:r>
            <a:r>
              <a:rPr lang="de-DE" sz="1300" dirty="0">
                <a:solidFill>
                  <a:srgbClr val="000000"/>
                </a:solidFill>
              </a:rPr>
              <a:t>[</a:t>
            </a:r>
            <a:r>
              <a:rPr lang="de-DE" sz="1300" u="sng" dirty="0">
                <a:hlinkClick r:id="rId3"/>
              </a:rPr>
              <a:t>here</a:t>
            </a:r>
            <a:r>
              <a:rPr lang="de-DE" sz="1300" dirty="0">
                <a:solidFill>
                  <a:srgbClr val="000000"/>
                </a:solidFill>
              </a:rPr>
              <a:t>]</a:t>
            </a:r>
            <a:r>
              <a:rPr lang="de-DE" sz="1300" b="1" dirty="0">
                <a:solidFill>
                  <a:srgbClr val="000000"/>
                </a:solidFill>
              </a:rPr>
              <a:t> and </a:t>
            </a:r>
            <a:r>
              <a:rPr lang="de-DE" sz="1300" b="1" dirty="0" err="1">
                <a:solidFill>
                  <a:srgbClr val="000000"/>
                </a:solidFill>
              </a:rPr>
              <a:t>up</a:t>
            </a:r>
            <a:r>
              <a:rPr lang="de-DE" sz="1300" b="1" dirty="0">
                <a:solidFill>
                  <a:srgbClr val="000000"/>
                </a:solidFill>
              </a:rPr>
              <a:t>-to-date </a:t>
            </a:r>
            <a:r>
              <a:rPr lang="de-DE" sz="1300" b="1" dirty="0" err="1">
                <a:solidFill>
                  <a:srgbClr val="000000"/>
                </a:solidFill>
              </a:rPr>
              <a:t>version</a:t>
            </a:r>
            <a:r>
              <a:rPr lang="de-DE" sz="1300" b="1" dirty="0">
                <a:solidFill>
                  <a:srgbClr val="000000"/>
                </a:solidFill>
              </a:rPr>
              <a:t> </a:t>
            </a:r>
            <a:r>
              <a:rPr lang="de-DE" sz="1300" dirty="0">
                <a:solidFill>
                  <a:srgbClr val="000000"/>
                </a:solidFill>
              </a:rPr>
              <a:t>[</a:t>
            </a:r>
            <a:r>
              <a:rPr lang="en-US" sz="1300" dirty="0">
                <a:hlinkClick r:id="rId2"/>
              </a:rPr>
              <a:t>here</a:t>
            </a:r>
            <a:r>
              <a:rPr lang="de-DE" sz="1300">
                <a:solidFill>
                  <a:srgbClr val="000000"/>
                </a:solidFill>
              </a:rPr>
              <a:t>]</a:t>
            </a:r>
            <a:r>
              <a:rPr lang="de-DE" sz="1400" b="1">
                <a:solidFill>
                  <a:srgbClr val="000000"/>
                </a:solidFill>
              </a:rPr>
              <a:t> </a:t>
            </a:r>
            <a:endParaRPr lang="de-DE" sz="1400" b="1" dirty="0">
              <a:solidFill>
                <a:srgbClr val="000000"/>
              </a:solidFill>
            </a:endParaRPr>
          </a:p>
          <a:p>
            <a:pPr marL="352425" lvl="0" indent="-352425" algn="l">
              <a:buClr>
                <a:srgbClr val="2D4B9B"/>
              </a:buClr>
              <a:buFont typeface="Wingdings" panose="05000000000000000000" pitchFamily="2" charset="2"/>
              <a:buChar char=""/>
            </a:pPr>
            <a:endParaRPr lang="en-US" sz="1600" b="1" dirty="0">
              <a:solidFill>
                <a:srgbClr val="000000"/>
              </a:solidFill>
            </a:endParaRP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1952 – present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Updated on the 10th of the following month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Multiple aggregation periods (1, 3, 6, 9, 12, 24 &amp; 48) months to account for different drought impacts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b="1" dirty="0">
                <a:solidFill>
                  <a:srgbClr val="000000"/>
                </a:solidFill>
              </a:rPr>
              <a:t>1.0</a:t>
            </a:r>
            <a:r>
              <a:rPr lang="en-US" sz="1600" dirty="0">
                <a:solidFill>
                  <a:srgbClr val="000000"/>
                </a:solidFill>
              </a:rPr>
              <a:t>° grid resolution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b="1">
                <a:solidFill>
                  <a:srgbClr val="000000"/>
                </a:solidFill>
              </a:rPr>
              <a:t>Combination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of</a:t>
            </a:r>
            <a:r>
              <a:rPr lang="en-US" sz="1600" dirty="0">
                <a:solidFill>
                  <a:srgbClr val="000000"/>
                </a:solidFill>
              </a:rPr>
              <a:t> the Standardized Precipitation Index (</a:t>
            </a:r>
            <a:r>
              <a:rPr lang="en-US" sz="1600" b="1" dirty="0">
                <a:solidFill>
                  <a:srgbClr val="000000"/>
                </a:solidFill>
              </a:rPr>
              <a:t>SPI</a:t>
            </a:r>
            <a:r>
              <a:rPr lang="en-US" sz="1600" dirty="0">
                <a:solidFill>
                  <a:srgbClr val="000000"/>
                </a:solidFill>
              </a:rPr>
              <a:t>) in the DWD modification according to </a:t>
            </a:r>
            <a:r>
              <a:rPr lang="en-US" sz="1600" dirty="0" err="1">
                <a:solidFill>
                  <a:srgbClr val="000000"/>
                </a:solidFill>
                <a:hlinkClick r:id="rId4" action="ppaction://hlinksldjump"/>
              </a:rPr>
              <a:t>Pietzsch</a:t>
            </a:r>
            <a:r>
              <a:rPr lang="en-US" sz="1600" dirty="0">
                <a:solidFill>
                  <a:srgbClr val="000000"/>
                </a:solidFill>
                <a:hlinkClick r:id="rId4" action="ppaction://hlinksldjump"/>
              </a:rPr>
              <a:t> et al. (2011)</a:t>
            </a:r>
            <a:r>
              <a:rPr lang="en-US" sz="1600" dirty="0">
                <a:solidFill>
                  <a:srgbClr val="000000"/>
                </a:solidFill>
              </a:rPr>
              <a:t> and the water balance-based index Standardized Precipitation Evapotranspiration Index (</a:t>
            </a:r>
            <a:r>
              <a:rPr lang="en-US" sz="1600" b="1" dirty="0">
                <a:solidFill>
                  <a:srgbClr val="000000"/>
                </a:solidFill>
              </a:rPr>
              <a:t>SPEI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pPr marL="264319" indent="-264319" algn="l">
              <a:buFont typeface="Wingdings" pitchFamily="2" charset="2"/>
              <a:buChar char=""/>
            </a:pPr>
            <a:r>
              <a:rPr lang="en-US" sz="1600" dirty="0">
                <a:solidFill>
                  <a:srgbClr val="000000"/>
                </a:solidFill>
              </a:rPr>
              <a:t>Build of NOAA's Climate Prediction Center (CPC) Monthly Global Surface Air Temperature Data Set and GPCC’s First Guess Product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380615-971D-4223-9F7B-10FD59453D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b="13947"/>
          <a:stretch/>
        </p:blipFill>
        <p:spPr>
          <a:xfrm>
            <a:off x="823639" y="2780783"/>
            <a:ext cx="3125869" cy="15581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88A1318-E109-4E72-84FF-AB003B831A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9" b="13543"/>
          <a:stretch/>
        </p:blipFill>
        <p:spPr>
          <a:xfrm>
            <a:off x="823639" y="1123430"/>
            <a:ext cx="3125869" cy="15658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16BBC28-E6E9-4B7E-A961-5A1DFC3C77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t="87052" r="19384" b="127"/>
          <a:stretch/>
        </p:blipFill>
        <p:spPr>
          <a:xfrm rot="5400000">
            <a:off x="-914380" y="2584411"/>
            <a:ext cx="2534085" cy="324041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C11EFCDE-A430-44FF-843C-E1DBA357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574" y="881994"/>
            <a:ext cx="2951226" cy="152349"/>
          </a:xfrm>
        </p:spPr>
        <p:txBody>
          <a:bodyPr/>
          <a:lstStyle/>
          <a:p>
            <a:pPr algn="ctr"/>
            <a:r>
              <a:rPr lang="de-DE" sz="1100" dirty="0"/>
              <a:t>March 2025 – 1-month GPCC </a:t>
            </a:r>
            <a:r>
              <a:rPr lang="de-DE" sz="1100" dirty="0" err="1"/>
              <a:t>Drought</a:t>
            </a:r>
            <a:r>
              <a:rPr lang="de-DE" sz="1100" dirty="0"/>
              <a:t> Index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955C3204-73D8-4B2C-9D0E-E2C6014B96A0}"/>
              </a:ext>
            </a:extLst>
          </p:cNvPr>
          <p:cNvSpPr txBox="1">
            <a:spLocks/>
          </p:cNvSpPr>
          <p:nvPr/>
        </p:nvSpPr>
        <p:spPr>
          <a:xfrm>
            <a:off x="590551" y="4430415"/>
            <a:ext cx="3593908" cy="15234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100" dirty="0" err="1"/>
              <a:t>January</a:t>
            </a:r>
            <a:r>
              <a:rPr lang="de-DE" sz="1100" dirty="0"/>
              <a:t> to March 2025 – 3-month GPCC </a:t>
            </a:r>
            <a:r>
              <a:rPr lang="de-DE" sz="1100" dirty="0" err="1"/>
              <a:t>Drought</a:t>
            </a:r>
            <a:r>
              <a:rPr lang="de-DE" sz="1100" dirty="0"/>
              <a:t> Index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0F6A32C-15AA-4488-AA4A-A255002D03FD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5" name="Rechteck: abgerundete Ecken 14">
              <a:hlinkClick r:id="rId8" action="ppaction://hlinksldjump"/>
              <a:extLst>
                <a:ext uri="{FF2B5EF4-FFF2-40B4-BE49-F238E27FC236}">
                  <a16:creationId xmlns:a16="http://schemas.microsoft.com/office/drawing/2014/main" id="{639C33A6-D69A-449C-A360-4D9EC83C90FE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6" name="Rechteck: abgerundete Ecken 15">
              <a:hlinkClick r:id="rId9" action="ppaction://hlinksldjump"/>
              <a:extLst>
                <a:ext uri="{FF2B5EF4-FFF2-40B4-BE49-F238E27FC236}">
                  <a16:creationId xmlns:a16="http://schemas.microsoft.com/office/drawing/2014/main" id="{1EBE9FBC-8CEB-433C-881C-FF8B7E24B31E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20" name="Rechteck: abgerundete Ecken 19">
              <a:hlinkClick r:id="rId10" action="ppaction://hlinksldjump"/>
              <a:extLst>
                <a:ext uri="{FF2B5EF4-FFF2-40B4-BE49-F238E27FC236}">
                  <a16:creationId xmlns:a16="http://schemas.microsoft.com/office/drawing/2014/main" id="{3E6F7F5E-90A8-471F-B6DE-6EA6E028C5EE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: abgerundete Ecken 20">
              <a:hlinkClick r:id="rId11" action="ppaction://hlinksldjump"/>
              <a:extLst>
                <a:ext uri="{FF2B5EF4-FFF2-40B4-BE49-F238E27FC236}">
                  <a16:creationId xmlns:a16="http://schemas.microsoft.com/office/drawing/2014/main" id="{32DAA25E-160C-475F-89A1-6B5B98ABAE11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22" name="Rechteck: abgerundete Ecken 21">
              <a:hlinkClick r:id="rId12" action="ppaction://hlinksldjump"/>
              <a:extLst>
                <a:ext uri="{FF2B5EF4-FFF2-40B4-BE49-F238E27FC236}">
                  <a16:creationId xmlns:a16="http://schemas.microsoft.com/office/drawing/2014/main" id="{77379351-A720-4D3D-944A-1ACCA422F3B2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Rechteck: abgerundete Ecken 22">
              <a:hlinkClick r:id="rId13" action="ppaction://hlinksldjump"/>
              <a:extLst>
                <a:ext uri="{FF2B5EF4-FFF2-40B4-BE49-F238E27FC236}">
                  <a16:creationId xmlns:a16="http://schemas.microsoft.com/office/drawing/2014/main" id="{BC3AE438-D9D9-4756-B24B-84DCC67EDEE3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: abgerundete Ecken 23">
              <a:hlinkClick r:id="rId14" action="ppaction://hlinksldjump"/>
              <a:extLst>
                <a:ext uri="{FF2B5EF4-FFF2-40B4-BE49-F238E27FC236}">
                  <a16:creationId xmlns:a16="http://schemas.microsoft.com/office/drawing/2014/main" id="{BE2235A8-6274-4D55-8B76-9EFBB44171A6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Interaktive Schaltfläche: Nächste(r) oder Weiter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E1B2C5D-6502-4FAB-A643-13EE4E977ECE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Interaktive Schaltfläche: Zurück oder Vorherige(r) 2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2833A43-EE97-4A6D-AC59-08A9CDF57430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83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F5B736F-BF70-4655-9E78-6C1D1DA35ADE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4" name="Rechteck: abgerundete Ecken 13">
              <a:hlinkClick r:id="rId2" action="ppaction://hlinksldjump"/>
              <a:extLst>
                <a:ext uri="{FF2B5EF4-FFF2-40B4-BE49-F238E27FC236}">
                  <a16:creationId xmlns:a16="http://schemas.microsoft.com/office/drawing/2014/main" id="{E7BBAC91-DDD4-4739-9CBA-74A759C8CFB9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6" name="Rechteck: abgerundete Ecken 15">
              <a:hlinkClick r:id="rId3" action="ppaction://hlinksldjump"/>
              <a:extLst>
                <a:ext uri="{FF2B5EF4-FFF2-40B4-BE49-F238E27FC236}">
                  <a16:creationId xmlns:a16="http://schemas.microsoft.com/office/drawing/2014/main" id="{3A735E30-1AC9-4B47-A61F-223806BF7169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7" name="Rechteck: abgerundete Ecken 16">
              <a:hlinkClick r:id="rId4" action="ppaction://hlinksldjump"/>
              <a:extLst>
                <a:ext uri="{FF2B5EF4-FFF2-40B4-BE49-F238E27FC236}">
                  <a16:creationId xmlns:a16="http://schemas.microsoft.com/office/drawing/2014/main" id="{0DE225CB-ED69-4A10-9002-DFD1DFAD84D6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: abgerundete Ecken 17">
              <a:hlinkClick r:id="rId5" action="ppaction://hlinksldjump"/>
              <a:extLst>
                <a:ext uri="{FF2B5EF4-FFF2-40B4-BE49-F238E27FC236}">
                  <a16:creationId xmlns:a16="http://schemas.microsoft.com/office/drawing/2014/main" id="{21584FCC-6724-4389-AD7B-9FFAF340BB54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9" name="Rechteck: abgerundete Ecken 18">
              <a:hlinkClick r:id="rId6" action="ppaction://hlinksldjump"/>
              <a:extLst>
                <a:ext uri="{FF2B5EF4-FFF2-40B4-BE49-F238E27FC236}">
                  <a16:creationId xmlns:a16="http://schemas.microsoft.com/office/drawing/2014/main" id="{33ACA6ED-ED4B-4760-92A7-7D7FB25FD07C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20" name="Rechteck: abgerundete Ecken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DA0325CD-A3F8-4AB1-8C8A-FD53E581A6CE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: abgerundete Ecken 20">
              <a:hlinkClick r:id="rId8" action="ppaction://hlinksldjump"/>
              <a:extLst>
                <a:ext uri="{FF2B5EF4-FFF2-40B4-BE49-F238E27FC236}">
                  <a16:creationId xmlns:a16="http://schemas.microsoft.com/office/drawing/2014/main" id="{E38713A4-02C6-42E3-985F-31FA93E3E08F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42F4EBC-6367-47D5-9C74-50840082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</p:spPr>
        <p:txBody>
          <a:bodyPr/>
          <a:lstStyle/>
          <a:p>
            <a:r>
              <a:rPr lang="de-DE" dirty="0" err="1"/>
              <a:t>GPCC‘s</a:t>
            </a:r>
            <a:r>
              <a:rPr lang="de-DE" dirty="0"/>
              <a:t> Visualizer</a:t>
            </a:r>
          </a:p>
        </p:txBody>
      </p:sp>
      <p:pic>
        <p:nvPicPr>
          <p:cNvPr id="10" name="Grafik 9">
            <a:hlinkClick r:id="rId9"/>
            <a:extLst>
              <a:ext uri="{FF2B5EF4-FFF2-40B4-BE49-F238E27FC236}">
                <a16:creationId xmlns:a16="http://schemas.microsoft.com/office/drawing/2014/main" id="{73E6BAD2-23CF-4356-8BF7-7D6F00CDE2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459" y="1384015"/>
            <a:ext cx="7527018" cy="2974801"/>
          </a:xfrm>
          <a:prstGeom prst="rect">
            <a:avLst/>
          </a:prstGeom>
        </p:spPr>
      </p:pic>
      <p:pic>
        <p:nvPicPr>
          <p:cNvPr id="13" name="Grafik 12">
            <a:hlinkClick r:id="rId9"/>
            <a:extLst>
              <a:ext uri="{FF2B5EF4-FFF2-40B4-BE49-F238E27FC236}">
                <a16:creationId xmlns:a16="http://schemas.microsoft.com/office/drawing/2014/main" id="{71B253AE-3DB3-460D-9BFE-DC77A27CF6F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914" t="29482" r="59325" b="16788"/>
          <a:stretch/>
        </p:blipFill>
        <p:spPr bwMode="auto">
          <a:xfrm>
            <a:off x="2179722" y="1434241"/>
            <a:ext cx="4174169" cy="6723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679B4E13-6719-4F62-A95C-7A8824E9A166}"/>
              </a:ext>
            </a:extLst>
          </p:cNvPr>
          <p:cNvSpPr txBox="1">
            <a:spLocks/>
          </p:cNvSpPr>
          <p:nvPr/>
        </p:nvSpPr>
        <p:spPr>
          <a:xfrm>
            <a:off x="4851968" y="851387"/>
            <a:ext cx="4174168" cy="3601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vert="horz" lIns="72000" tIns="36000" rIns="72000" bIns="36000" rtlCol="0"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hlinkClick r:id="rId9"/>
              </a:rPr>
              <a:t>https://kunden.dwd.de/GPCC/Visualizer</a:t>
            </a:r>
            <a:r>
              <a:rPr lang="de-DE" sz="1600" b="1" dirty="0"/>
              <a:t> </a:t>
            </a:r>
            <a:endParaRPr lang="en-US" sz="1600" b="1" dirty="0"/>
          </a:p>
        </p:txBody>
      </p:sp>
      <p:sp>
        <p:nvSpPr>
          <p:cNvPr id="22" name="Interaktive Schaltfläche: Nächste(r) oder Weiter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C9D10B2-480C-4326-A265-9131CA1F770D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Interaktive Schaltfläche: Zurück oder Vorherige(r)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991BE17-0602-4CD0-8D12-61624BC1A6E4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5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F4EBC-6367-47D5-9C74-50840082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</p:spPr>
        <p:txBody>
          <a:bodyPr/>
          <a:lstStyle/>
          <a:p>
            <a:r>
              <a:rPr lang="de-DE" dirty="0" err="1"/>
              <a:t>GPCC‘s</a:t>
            </a:r>
            <a:r>
              <a:rPr lang="de-DE" dirty="0"/>
              <a:t> Visualizer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3E6BAD2-23CF-4356-8BF7-7D6F00CDE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58" y="1416273"/>
            <a:ext cx="7527018" cy="2974801"/>
          </a:xfrm>
          <a:prstGeom prst="rect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679B4E13-6719-4F62-A95C-7A8824E9A166}"/>
              </a:ext>
            </a:extLst>
          </p:cNvPr>
          <p:cNvSpPr txBox="1">
            <a:spLocks/>
          </p:cNvSpPr>
          <p:nvPr/>
        </p:nvSpPr>
        <p:spPr>
          <a:xfrm>
            <a:off x="4851968" y="851387"/>
            <a:ext cx="4174168" cy="3601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vert="horz" lIns="72000" tIns="36000" rIns="72000" bIns="36000" rtlCol="0"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hlinkClick r:id="rId3"/>
              </a:rPr>
              <a:t>https://kunden.dwd.de/GPCC/Visualizer</a:t>
            </a:r>
            <a:r>
              <a:rPr lang="de-DE" sz="1600" b="1" dirty="0"/>
              <a:t> </a:t>
            </a:r>
            <a:endParaRPr lang="en-US" sz="1600" b="1" dirty="0"/>
          </a:p>
        </p:txBody>
      </p:sp>
      <p:sp>
        <p:nvSpPr>
          <p:cNvPr id="7" name="Rechteck 6">
            <a:hlinkClick r:id="rId3"/>
            <a:extLst>
              <a:ext uri="{FF2B5EF4-FFF2-40B4-BE49-F238E27FC236}">
                <a16:creationId xmlns:a16="http://schemas.microsoft.com/office/drawing/2014/main" id="{76B3596E-117B-4DCA-A8E4-77C838A0DAA2}"/>
              </a:ext>
            </a:extLst>
          </p:cNvPr>
          <p:cNvSpPr/>
          <p:nvPr/>
        </p:nvSpPr>
        <p:spPr>
          <a:xfrm>
            <a:off x="1054327" y="1401095"/>
            <a:ext cx="7595281" cy="3005159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B345485E-54A4-48A2-8C57-47376CF58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561" y="1744530"/>
            <a:ext cx="3000876" cy="23182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319AFCF-7360-47B5-B1C6-10648987E753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3" name="Rechteck: abgerundete Ecken 12">
              <a:hlinkClick r:id="rId5" action="ppaction://hlinksldjump"/>
              <a:extLst>
                <a:ext uri="{FF2B5EF4-FFF2-40B4-BE49-F238E27FC236}">
                  <a16:creationId xmlns:a16="http://schemas.microsoft.com/office/drawing/2014/main" id="{18FDA0B5-D8A0-4D4A-873B-8ABE7457DC58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4" name="Rechteck: abgerundete Ecken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C07A62B0-F3BA-404B-9266-8BCF5B40AB23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6" name="Rechteck: abgerundete Ecken 15">
              <a:hlinkClick r:id="rId7" action="ppaction://hlinksldjump"/>
              <a:extLst>
                <a:ext uri="{FF2B5EF4-FFF2-40B4-BE49-F238E27FC236}">
                  <a16:creationId xmlns:a16="http://schemas.microsoft.com/office/drawing/2014/main" id="{C1825904-7957-4A64-BE38-3EA6C1A5F0B2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: abgerundete Ecken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10895FEC-3298-4BC8-B564-FA485448DAE0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8" name="Rechteck: abgerundete Ecken 17">
              <a:hlinkClick r:id="rId9" action="ppaction://hlinksldjump"/>
              <a:extLst>
                <a:ext uri="{FF2B5EF4-FFF2-40B4-BE49-F238E27FC236}">
                  <a16:creationId xmlns:a16="http://schemas.microsoft.com/office/drawing/2014/main" id="{A91881C9-E74F-4A68-AD2D-B30C47D1F3A5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9" name="Rechteck: abgerundete Ecken 18">
              <a:hlinkClick r:id="rId10" action="ppaction://hlinksldjump"/>
              <a:extLst>
                <a:ext uri="{FF2B5EF4-FFF2-40B4-BE49-F238E27FC236}">
                  <a16:creationId xmlns:a16="http://schemas.microsoft.com/office/drawing/2014/main" id="{87E6B7B9-F64F-41D0-B282-9F60F41C1444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: abgerundete Ecken 19">
              <a:hlinkClick r:id="rId11" action="ppaction://hlinksldjump"/>
              <a:extLst>
                <a:ext uri="{FF2B5EF4-FFF2-40B4-BE49-F238E27FC236}">
                  <a16:creationId xmlns:a16="http://schemas.microsoft.com/office/drawing/2014/main" id="{E9DBB0B9-CE70-4073-B112-5A77B7B59E8B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Interaktive Schaltfläche: Nächste(r) oder Weiter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2D3625B-6894-4860-9DC1-572DC519CD74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Interaktive Schaltfläche: Zurück oder Vorherige(r)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B5EF724-F118-4C1D-BAB4-91780EEEE727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63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848FBACE-3DDD-405B-A005-3E9C7DBFF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60" y="1121868"/>
            <a:ext cx="2453450" cy="189538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62085D8-58AB-4829-863F-A4B300C92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94" y="1122788"/>
            <a:ext cx="2453450" cy="18953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391BEC-6CAD-47AD-9CDD-2CFD547E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720197"/>
          </a:xfrm>
        </p:spPr>
        <p:txBody>
          <a:bodyPr/>
          <a:lstStyle/>
          <a:p>
            <a:r>
              <a:rPr lang="en-GB" dirty="0"/>
              <a:t>Differences in </a:t>
            </a:r>
            <a:br>
              <a:rPr lang="en-GB" dirty="0"/>
            </a:br>
            <a:r>
              <a:rPr lang="en-GB" dirty="0"/>
              <a:t>GPCC’s products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AE4947-1DD4-4046-9EC7-7B0A5970D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866750"/>
            <a:ext cx="3158039" cy="2126410"/>
          </a:xfrm>
        </p:spPr>
        <p:txBody>
          <a:bodyPr>
            <a:normAutofit/>
          </a:bodyPr>
          <a:lstStyle/>
          <a:p>
            <a:r>
              <a:rPr lang="en-GB" dirty="0"/>
              <a:t>Example June 2009</a:t>
            </a:r>
          </a:p>
          <a:p>
            <a:r>
              <a:rPr lang="en-GB" dirty="0"/>
              <a:t>Different data base and quality control</a:t>
            </a:r>
          </a:p>
          <a:p>
            <a:endParaRPr lang="en-GB" dirty="0"/>
          </a:p>
          <a:p>
            <a:r>
              <a:rPr lang="en-GB" b="1" dirty="0">
                <a:solidFill>
                  <a:schemeClr val="tx1"/>
                </a:solidFill>
              </a:rPr>
              <a:t>More data brings more structure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9718F55-F0E0-4BFE-B906-DC1E8154A3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61" y="2699892"/>
            <a:ext cx="2453450" cy="18953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B5A15A9-F44A-466D-BCFA-24ED62422F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95" y="2699892"/>
            <a:ext cx="2453450" cy="189538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30BA170E-B00B-498C-86E2-B1E04A5FFEE9}"/>
              </a:ext>
            </a:extLst>
          </p:cNvPr>
          <p:cNvSpPr txBox="1"/>
          <p:nvPr/>
        </p:nvSpPr>
        <p:spPr>
          <a:xfrm>
            <a:off x="3801979" y="1045531"/>
            <a:ext cx="22539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>
                <a:solidFill>
                  <a:srgbClr val="000000"/>
                </a:solidFill>
              </a:rPr>
              <a:t>First Guess Monthly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24C063F-6BD9-42FC-B6F9-C3252D55D6D6}"/>
              </a:ext>
            </a:extLst>
          </p:cNvPr>
          <p:cNvSpPr txBox="1"/>
          <p:nvPr/>
        </p:nvSpPr>
        <p:spPr>
          <a:xfrm>
            <a:off x="6312527" y="1044049"/>
            <a:ext cx="22539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>
                <a:solidFill>
                  <a:srgbClr val="000000"/>
                </a:solidFill>
              </a:rPr>
              <a:t>Monitoring Product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34DA0C3-5979-4F14-9808-8B632449A9D4}"/>
              </a:ext>
            </a:extLst>
          </p:cNvPr>
          <p:cNvSpPr txBox="1"/>
          <p:nvPr/>
        </p:nvSpPr>
        <p:spPr>
          <a:xfrm>
            <a:off x="3811061" y="2631156"/>
            <a:ext cx="22539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>
                <a:solidFill>
                  <a:srgbClr val="000000"/>
                </a:solidFill>
              </a:rPr>
              <a:t>Full Data Monthly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A323C9C-A2DE-479D-8A03-A1137D317EF0}"/>
              </a:ext>
            </a:extLst>
          </p:cNvPr>
          <p:cNvSpPr txBox="1"/>
          <p:nvPr/>
        </p:nvSpPr>
        <p:spPr>
          <a:xfrm>
            <a:off x="6312527" y="2631156"/>
            <a:ext cx="22539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Normals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F1631FC-389B-442C-987F-F55922BC1C6C}"/>
              </a:ext>
            </a:extLst>
          </p:cNvPr>
          <p:cNvSpPr/>
          <p:nvPr/>
        </p:nvSpPr>
        <p:spPr>
          <a:xfrm>
            <a:off x="4281889" y="1653932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888FAFB-3A6A-45AB-8BF8-63E5AD4EE209}"/>
              </a:ext>
            </a:extLst>
          </p:cNvPr>
          <p:cNvSpPr/>
          <p:nvPr/>
        </p:nvSpPr>
        <p:spPr>
          <a:xfrm>
            <a:off x="6794051" y="1652319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9E27AC5-B4FC-4096-B2CC-7900BEBAF8DE}"/>
              </a:ext>
            </a:extLst>
          </p:cNvPr>
          <p:cNvSpPr/>
          <p:nvPr/>
        </p:nvSpPr>
        <p:spPr>
          <a:xfrm>
            <a:off x="4276380" y="3220742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A899E42-43D0-4960-850A-420C0C760F39}"/>
              </a:ext>
            </a:extLst>
          </p:cNvPr>
          <p:cNvSpPr/>
          <p:nvPr/>
        </p:nvSpPr>
        <p:spPr>
          <a:xfrm>
            <a:off x="5054906" y="1874886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12F3560-1E9B-4C6C-A0E2-8CB3BD527AC4}"/>
              </a:ext>
            </a:extLst>
          </p:cNvPr>
          <p:cNvSpPr/>
          <p:nvPr/>
        </p:nvSpPr>
        <p:spPr>
          <a:xfrm>
            <a:off x="7550226" y="1866750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DCFA7A1-D562-44C5-93CE-78D07E454349}"/>
              </a:ext>
            </a:extLst>
          </p:cNvPr>
          <p:cNvSpPr/>
          <p:nvPr/>
        </p:nvSpPr>
        <p:spPr>
          <a:xfrm>
            <a:off x="4571999" y="2060258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54E88BA-9DED-4B7B-BF3F-F8032F38FF7F}"/>
              </a:ext>
            </a:extLst>
          </p:cNvPr>
          <p:cNvSpPr/>
          <p:nvPr/>
        </p:nvSpPr>
        <p:spPr>
          <a:xfrm>
            <a:off x="5161403" y="2086250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09E5C97-8755-4FC0-A999-456819DC3A52}"/>
              </a:ext>
            </a:extLst>
          </p:cNvPr>
          <p:cNvSpPr/>
          <p:nvPr/>
        </p:nvSpPr>
        <p:spPr>
          <a:xfrm>
            <a:off x="7857655" y="1802961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6D6DA92-9D13-4115-AD55-CE327AE631EF}"/>
              </a:ext>
            </a:extLst>
          </p:cNvPr>
          <p:cNvSpPr/>
          <p:nvPr/>
        </p:nvSpPr>
        <p:spPr>
          <a:xfrm>
            <a:off x="5362335" y="1802961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EED193A-56EE-4D6A-9480-6DAF849C83C6}"/>
              </a:ext>
            </a:extLst>
          </p:cNvPr>
          <p:cNvSpPr/>
          <p:nvPr/>
        </p:nvSpPr>
        <p:spPr>
          <a:xfrm>
            <a:off x="5363439" y="3377987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7043885-AFC6-4188-8E35-B0EB07C5A7FB}"/>
              </a:ext>
            </a:extLst>
          </p:cNvPr>
          <p:cNvSpPr/>
          <p:nvPr/>
        </p:nvSpPr>
        <p:spPr>
          <a:xfrm>
            <a:off x="5054906" y="3445847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1952F8D-C0CA-4025-87FD-531AEF9D31EB}"/>
              </a:ext>
            </a:extLst>
          </p:cNvPr>
          <p:cNvSpPr/>
          <p:nvPr/>
        </p:nvSpPr>
        <p:spPr>
          <a:xfrm>
            <a:off x="5161403" y="3660664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BDC8CDB-4740-4BC5-9896-FC8A75B8C9B1}"/>
              </a:ext>
            </a:extLst>
          </p:cNvPr>
          <p:cNvSpPr/>
          <p:nvPr/>
        </p:nvSpPr>
        <p:spPr>
          <a:xfrm>
            <a:off x="7667739" y="2087788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86C7971-0ED5-49DE-8B96-5CB7BD0DA036}"/>
              </a:ext>
            </a:extLst>
          </p:cNvPr>
          <p:cNvSpPr/>
          <p:nvPr/>
        </p:nvSpPr>
        <p:spPr>
          <a:xfrm>
            <a:off x="4571999" y="3615346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5BAA713-3E21-4D2B-9DF3-7C0DCA3364A0}"/>
              </a:ext>
            </a:extLst>
          </p:cNvPr>
          <p:cNvSpPr/>
          <p:nvPr/>
        </p:nvSpPr>
        <p:spPr>
          <a:xfrm>
            <a:off x="7076500" y="2056148"/>
            <a:ext cx="150564" cy="1432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8694A4A-7448-4E43-8BEE-E50732FD71B4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39" name="Rechteck: abgerundete Ecken 38">
              <a:hlinkClick r:id="rId6" action="ppaction://hlinksldjump"/>
              <a:extLst>
                <a:ext uri="{FF2B5EF4-FFF2-40B4-BE49-F238E27FC236}">
                  <a16:creationId xmlns:a16="http://schemas.microsoft.com/office/drawing/2014/main" id="{084FFC5D-E9EF-4C60-BC76-0208F578547F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40" name="Rechteck: abgerundete Ecken 39">
              <a:hlinkClick r:id="rId7" action="ppaction://hlinksldjump"/>
              <a:extLst>
                <a:ext uri="{FF2B5EF4-FFF2-40B4-BE49-F238E27FC236}">
                  <a16:creationId xmlns:a16="http://schemas.microsoft.com/office/drawing/2014/main" id="{67FA3639-E3A9-4075-8AEF-C5868092C0D6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41" name="Rechteck: abgerundete Ecken 40">
              <a:hlinkClick r:id="rId8" action="ppaction://hlinksldjump"/>
              <a:extLst>
                <a:ext uri="{FF2B5EF4-FFF2-40B4-BE49-F238E27FC236}">
                  <a16:creationId xmlns:a16="http://schemas.microsoft.com/office/drawing/2014/main" id="{BA99455C-79C0-4121-A7AD-6E0CC1B52FB3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hteck: abgerundete Ecken 41">
              <a:hlinkClick r:id="rId9" action="ppaction://hlinksldjump"/>
              <a:extLst>
                <a:ext uri="{FF2B5EF4-FFF2-40B4-BE49-F238E27FC236}">
                  <a16:creationId xmlns:a16="http://schemas.microsoft.com/office/drawing/2014/main" id="{64D2D0DA-9888-4B8A-8B06-701928096BB1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43" name="Rechteck: abgerundete Ecken 42">
              <a:hlinkClick r:id="rId10" action="ppaction://hlinksldjump"/>
              <a:extLst>
                <a:ext uri="{FF2B5EF4-FFF2-40B4-BE49-F238E27FC236}">
                  <a16:creationId xmlns:a16="http://schemas.microsoft.com/office/drawing/2014/main" id="{27E960EF-15CF-4C00-85DB-7C3FB8204379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44" name="Rechteck: abgerundete Ecken 43">
              <a:hlinkClick r:id="rId11" action="ppaction://hlinksldjump"/>
              <a:extLst>
                <a:ext uri="{FF2B5EF4-FFF2-40B4-BE49-F238E27FC236}">
                  <a16:creationId xmlns:a16="http://schemas.microsoft.com/office/drawing/2014/main" id="{DEA25E8A-0A8E-465A-892F-BFFE504B7C2C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45" name="Rechteck: abgerundete Ecken 44">
              <a:hlinkClick r:id="rId12" action="ppaction://hlinksldjump"/>
              <a:extLst>
                <a:ext uri="{FF2B5EF4-FFF2-40B4-BE49-F238E27FC236}">
                  <a16:creationId xmlns:a16="http://schemas.microsoft.com/office/drawing/2014/main" id="{AEE59CC3-AE88-42C5-BE5F-6C7CE7D31706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64224B8-EC41-4E6D-8C35-432611965514}"/>
              </a:ext>
            </a:extLst>
          </p:cNvPr>
          <p:cNvGrpSpPr/>
          <p:nvPr/>
        </p:nvGrpSpPr>
        <p:grpSpPr>
          <a:xfrm>
            <a:off x="437232" y="4275713"/>
            <a:ext cx="2821851" cy="323682"/>
            <a:chOff x="542134" y="4211289"/>
            <a:chExt cx="2821851" cy="323682"/>
          </a:xfrm>
        </p:grpSpPr>
        <p:sp>
          <p:nvSpPr>
            <p:cNvPr id="46" name="Inhaltsplatzhalter 2">
              <a:extLst>
                <a:ext uri="{FF2B5EF4-FFF2-40B4-BE49-F238E27FC236}">
                  <a16:creationId xmlns:a16="http://schemas.microsoft.com/office/drawing/2014/main" id="{8F96E6F7-526E-4B57-9477-F4FDF2BA8DC3}"/>
                </a:ext>
              </a:extLst>
            </p:cNvPr>
            <p:cNvSpPr txBox="1">
              <a:spLocks/>
            </p:cNvSpPr>
            <p:nvPr/>
          </p:nvSpPr>
          <p:spPr>
            <a:xfrm>
              <a:off x="674761" y="4211289"/>
              <a:ext cx="2689224" cy="323682"/>
            </a:xfrm>
            <a:prstGeom prst="rect">
              <a:avLst/>
            </a:prstGeom>
          </p:spPr>
          <p:txBody>
            <a:bodyPr vert="horz" lIns="72000" tIns="36000" rIns="72000" bIns="36000" rtlCol="0">
              <a:normAutofit fontScale="92500" lnSpcReduction="20000"/>
            </a:bodyPr>
            <a:lstStyle>
              <a:lvl1pPr marL="352425" marR="0" indent="-352425" algn="l" defTabSz="914400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"/>
                <a:tabLst/>
                <a:defRPr sz="1800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92150" marR="0" indent="-260350" algn="l" defTabSz="914400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2D4B9B"/>
                </a:buClr>
                <a:buSzPct val="95000"/>
                <a:buFont typeface="Wingdings" panose="05000000000000000000" pitchFamily="2" charset="2"/>
                <a:buChar char="è"/>
                <a:tabLst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2D4B9B"/>
                </a:buClr>
                <a:buSzPct val="95000"/>
                <a:buFont typeface="Wingdings" panose="05000000000000000000" pitchFamily="2" charset="2"/>
                <a:buChar char="è"/>
                <a:tabLst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2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2D4B9B"/>
                </a:buClr>
                <a:buSzPct val="95000"/>
                <a:buFont typeface="Wingdings" panose="05000000000000000000" pitchFamily="2" charset="2"/>
                <a:buChar char="è"/>
                <a:tabLst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2D4B9B"/>
                </a:buClr>
                <a:buSzPct val="95000"/>
                <a:buFont typeface="Wingdings" panose="05000000000000000000" pitchFamily="2" charset="2"/>
                <a:buChar char="è"/>
                <a:tabLst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100" i="1" dirty="0">
                  <a:sym typeface="Wingdings" panose="05000000000000000000" pitchFamily="2" charset="2"/>
                </a:rPr>
                <a:t> </a:t>
              </a:r>
              <a:r>
                <a:rPr lang="en-GB" sz="1100" i="1" dirty="0"/>
                <a:t>Highlights regions with clear differences between the analyses</a:t>
              </a: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795215EC-F032-47B8-977F-17D3AD9CB559}"/>
                </a:ext>
              </a:extLst>
            </p:cNvPr>
            <p:cNvSpPr/>
            <p:nvPr/>
          </p:nvSpPr>
          <p:spPr>
            <a:xfrm>
              <a:off x="542134" y="4260061"/>
              <a:ext cx="150564" cy="14321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8" name="Interaktive Schaltfläche: Nächste(r) oder Weiter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6A75841-D071-41BD-AA7B-DD715AD55B0E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Interaktive Schaltfläche: Zurück oder Vorherige(r)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97FE992-1C21-4FCD-AC77-B0F7E64A7288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689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83603BB-FE73-42A2-8298-9AA327198525}"/>
              </a:ext>
            </a:extLst>
          </p:cNvPr>
          <p:cNvSpPr txBox="1">
            <a:spLocks/>
          </p:cNvSpPr>
          <p:nvPr/>
        </p:nvSpPr>
        <p:spPr>
          <a:xfrm>
            <a:off x="4756484" y="718458"/>
            <a:ext cx="4370847" cy="394164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vert="horz" lIns="72000" tIns="36000" rIns="72000" bIns="36000" rtlCol="0"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marR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F09D2D-CF10-4481-9C39-611A2763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32" y="1892436"/>
            <a:ext cx="4176713" cy="72019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Many thanks to the data suppliers!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D0F916-E935-41CC-A168-B3D7FA891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229" y="2689281"/>
            <a:ext cx="578520" cy="31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100" dirty="0"/>
              <a:t>[</a:t>
            </a:r>
            <a:r>
              <a:rPr lang="de-DE" sz="1100" dirty="0">
                <a:hlinkClick r:id="rId2"/>
              </a:rPr>
              <a:t>here</a:t>
            </a:r>
            <a:r>
              <a:rPr lang="de-DE" sz="1100" dirty="0"/>
              <a:t>]</a:t>
            </a:r>
          </a:p>
        </p:txBody>
      </p:sp>
      <p:pic>
        <p:nvPicPr>
          <p:cNvPr id="7" name="Grafik 6">
            <a:hlinkClick r:id="rId2"/>
            <a:extLst>
              <a:ext uri="{FF2B5EF4-FFF2-40B4-BE49-F238E27FC236}">
                <a16:creationId xmlns:a16="http://schemas.microsoft.com/office/drawing/2014/main" id="{A2385B54-7194-4984-B29B-94FBFD8F5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361" y="905467"/>
            <a:ext cx="3957092" cy="3567629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1B56BB0-3A86-48EA-A8D3-60F970294C59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0" name="Rechteck: abgerundete Ecken 9">
              <a:hlinkClick r:id="rId4" action="ppaction://hlinksldjump"/>
              <a:extLst>
                <a:ext uri="{FF2B5EF4-FFF2-40B4-BE49-F238E27FC236}">
                  <a16:creationId xmlns:a16="http://schemas.microsoft.com/office/drawing/2014/main" id="{AD7F4508-5964-4338-BEC0-4C10FF1A9D5D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1" name="Rechteck: abgerundete Ecken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CCD1F538-1112-45E4-818D-EE2C5A1CC3AC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2" name="Rechteck: abgerundete Ecken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61849690-56CE-4A77-B0C8-F79DC6EAA8DA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: abgerundete Ecken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A30B9C6D-BE19-4859-AF65-38F37A16CB9A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4" name="Rechteck: abgerundete Ecken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903CDFC1-776D-4ECF-9F62-50EDBCB3F103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GPCC‘s</a:t>
              </a:r>
              <a:r>
                <a:rPr lang="de-DE" sz="700" b="1" dirty="0">
                  <a:solidFill>
                    <a:prstClr val="white"/>
                  </a:solidFill>
                </a:rPr>
                <a:t> </a:t>
              </a:r>
              <a:r>
                <a:rPr lang="de-DE" sz="700" b="1" dirty="0" err="1">
                  <a:solidFill>
                    <a:prstClr val="white"/>
                  </a:solidFill>
                </a:rPr>
                <a:t>Analyses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eck: abgerundete Ecken 14">
              <a:hlinkClick r:id="rId9" action="ppaction://hlinksldjump"/>
              <a:extLst>
                <a:ext uri="{FF2B5EF4-FFF2-40B4-BE49-F238E27FC236}">
                  <a16:creationId xmlns:a16="http://schemas.microsoft.com/office/drawing/2014/main" id="{429305D2-26FB-45DA-BBDD-14C24D2A0095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: abgerundete Ecken 15">
              <a:hlinkClick r:id="rId10" action="ppaction://hlinksldjump"/>
              <a:extLst>
                <a:ext uri="{FF2B5EF4-FFF2-40B4-BE49-F238E27FC236}">
                  <a16:creationId xmlns:a16="http://schemas.microsoft.com/office/drawing/2014/main" id="{F0C2E89C-5678-411C-A90E-37E708E4BF6F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Interaktive Schaltfläche: Nächste(r) oder Weiter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8EAEE16-FDB0-4A56-A188-8D3B399192FD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teraktive Schaltfläche: Zurück oder Vorherige(r)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7C2F51B-E699-4FB0-BC3D-69FC251A8F09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2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A91B3-149E-4BFF-82F8-0C0613F6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a Global Precipitation </a:t>
            </a:r>
            <a:r>
              <a:rPr lang="de-DE" dirty="0" err="1"/>
              <a:t>Climatology</a:t>
            </a:r>
            <a:r>
              <a:rPr lang="de-DE" dirty="0"/>
              <a:t> </a:t>
            </a:r>
            <a:r>
              <a:rPr lang="de-DE" dirty="0" err="1"/>
              <a:t>Centre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DCA723-0F90-4680-9D32-C8206568E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25825"/>
            <a:ext cx="8353426" cy="3237615"/>
          </a:xfrm>
        </p:spPr>
        <p:txBody>
          <a:bodyPr>
            <a:noAutofit/>
          </a:bodyPr>
          <a:lstStyle/>
          <a:p>
            <a:r>
              <a:rPr lang="en-US" sz="1100" dirty="0"/>
              <a:t>To provide reliable </a:t>
            </a:r>
            <a:r>
              <a:rPr lang="en-US" sz="1100" b="1" dirty="0">
                <a:solidFill>
                  <a:schemeClr val="tx1"/>
                </a:solidFill>
              </a:rPr>
              <a:t>reference information </a:t>
            </a:r>
            <a:r>
              <a:rPr lang="en-US" sz="1100" dirty="0"/>
              <a:t>for the assessment of precipitation events and the quantification of the global water cycle</a:t>
            </a:r>
          </a:p>
          <a:p>
            <a:r>
              <a:rPr lang="en-US" sz="1100" dirty="0"/>
              <a:t>Climate change enhances the demand for reliable and up to date reference information</a:t>
            </a:r>
          </a:p>
          <a:p>
            <a:endParaRPr lang="en-US" sz="1100" dirty="0"/>
          </a:p>
          <a:p>
            <a:r>
              <a:rPr lang="en-US" sz="1100" dirty="0"/>
              <a:t>GPCC was </a:t>
            </a:r>
            <a:r>
              <a:rPr lang="en-US" sz="1100" b="1" dirty="0">
                <a:solidFill>
                  <a:schemeClr val="tx1"/>
                </a:solidFill>
              </a:rPr>
              <a:t>established at the beginning of 1989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/>
              <a:t>at </a:t>
            </a:r>
            <a:r>
              <a:rPr lang="en-US" sz="1100" dirty="0" err="1"/>
              <a:t>Deutscher</a:t>
            </a:r>
            <a:r>
              <a:rPr lang="en-US" sz="1100" dirty="0"/>
              <a:t> </a:t>
            </a:r>
            <a:r>
              <a:rPr lang="en-US" sz="1100" dirty="0" err="1"/>
              <a:t>Wetterdienst</a:t>
            </a:r>
            <a:r>
              <a:rPr lang="en-US" sz="1100" dirty="0"/>
              <a:t> (DWD) on invitation by WMO; now in operation for more than </a:t>
            </a:r>
            <a:r>
              <a:rPr lang="en-US" sz="1100" b="1" dirty="0">
                <a:solidFill>
                  <a:schemeClr val="tx1"/>
                </a:solidFill>
              </a:rPr>
              <a:t>35</a:t>
            </a:r>
            <a:r>
              <a:rPr lang="en-US" sz="1100" dirty="0"/>
              <a:t> years</a:t>
            </a:r>
          </a:p>
          <a:p>
            <a:r>
              <a:rPr lang="en-US" sz="1100" dirty="0"/>
              <a:t>GPCC’s main task is the analysis of precipitation on the basis of in-situ data for the land-surface</a:t>
            </a:r>
          </a:p>
          <a:p>
            <a:r>
              <a:rPr lang="en-US" sz="1100" dirty="0"/>
              <a:t>GPCC is </a:t>
            </a:r>
            <a:r>
              <a:rPr lang="en-US" sz="1100" b="1" dirty="0">
                <a:solidFill>
                  <a:schemeClr val="tx1"/>
                </a:solidFill>
              </a:rPr>
              <a:t>contributing to GEWEX </a:t>
            </a:r>
            <a:r>
              <a:rPr lang="en-US" sz="1100" dirty="0"/>
              <a:t>(Global Energy and Water Exchanges Project) and to </a:t>
            </a:r>
            <a:r>
              <a:rPr lang="en-US" sz="1100" b="1" dirty="0">
                <a:solidFill>
                  <a:schemeClr val="tx1"/>
                </a:solidFill>
              </a:rPr>
              <a:t>GCOS</a:t>
            </a:r>
            <a:r>
              <a:rPr lang="en-US" sz="1100" b="1" dirty="0"/>
              <a:t> </a:t>
            </a:r>
            <a:r>
              <a:rPr lang="de-DE" sz="1100" dirty="0"/>
              <a:t>(Global Climate </a:t>
            </a:r>
            <a:r>
              <a:rPr lang="de-DE" sz="1100" dirty="0" err="1"/>
              <a:t>Observing</a:t>
            </a:r>
            <a:r>
              <a:rPr lang="de-DE" sz="1100" dirty="0"/>
              <a:t> System)</a:t>
            </a:r>
          </a:p>
          <a:p>
            <a:r>
              <a:rPr lang="en-US" sz="1100" dirty="0"/>
              <a:t>Within GDAP it is the component for the analysis of the in-situ measurements for the </a:t>
            </a:r>
            <a:r>
              <a:rPr lang="en-US" sz="1100" b="1" dirty="0">
                <a:solidFill>
                  <a:schemeClr val="tx1"/>
                </a:solidFill>
              </a:rPr>
              <a:t>GPCP</a:t>
            </a:r>
            <a:r>
              <a:rPr lang="en-US" sz="1100" b="1" dirty="0"/>
              <a:t> </a:t>
            </a:r>
            <a:r>
              <a:rPr lang="de-DE" sz="1100" dirty="0"/>
              <a:t>(Global Precipitation </a:t>
            </a:r>
            <a:r>
              <a:rPr lang="de-DE" sz="1100" dirty="0" err="1"/>
              <a:t>Climatology</a:t>
            </a:r>
            <a:r>
              <a:rPr lang="de-DE" sz="1100" dirty="0"/>
              <a:t> Project)</a:t>
            </a:r>
            <a:endParaRPr lang="en-US" sz="1100" dirty="0"/>
          </a:p>
          <a:p>
            <a:r>
              <a:rPr lang="en-US" sz="1100" dirty="0"/>
              <a:t>Tasks</a:t>
            </a:r>
          </a:p>
          <a:p>
            <a:pPr lvl="1"/>
            <a:r>
              <a:rPr lang="en-US" sz="1050" dirty="0"/>
              <a:t>Continuous collection, quality controlling and archiving of global precipitation observation</a:t>
            </a:r>
          </a:p>
          <a:p>
            <a:pPr lvl="1"/>
            <a:r>
              <a:rPr lang="en-US" sz="1050" dirty="0"/>
              <a:t>Provision of gridded precipitation analyses for monthly and daily sums</a:t>
            </a:r>
          </a:p>
          <a:p>
            <a:pPr lvl="1"/>
            <a:r>
              <a:rPr lang="en-US" sz="1050" dirty="0"/>
              <a:t>Available here: </a:t>
            </a:r>
            <a:r>
              <a:rPr lang="en-US" sz="1050" b="1" dirty="0">
                <a:hlinkClick r:id="rId3"/>
              </a:rPr>
              <a:t>https://gpcc.dwd.de/</a:t>
            </a:r>
            <a:r>
              <a:rPr lang="en-US" sz="1050" b="1" dirty="0"/>
              <a:t>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6FEDFB5-E07A-42D1-944A-09952A033309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7" name="Rechteck: abgerundete Ecken 6">
              <a:hlinkClick r:id="rId4" action="ppaction://hlinksldjump"/>
              <a:extLst>
                <a:ext uri="{FF2B5EF4-FFF2-40B4-BE49-F238E27FC236}">
                  <a16:creationId xmlns:a16="http://schemas.microsoft.com/office/drawing/2014/main" id="{8DEDE74E-906B-4F69-92E0-9C5080539D77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9" name="Rechteck: abgerundete Ecken 8">
              <a:hlinkClick r:id="rId5" action="ppaction://hlinksldjump"/>
              <a:extLst>
                <a:ext uri="{FF2B5EF4-FFF2-40B4-BE49-F238E27FC236}">
                  <a16:creationId xmlns:a16="http://schemas.microsoft.com/office/drawing/2014/main" id="{A5085F62-9ABB-4006-9579-45C1905F4622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sz="700" b="1" dirty="0">
                  <a:solidFill>
                    <a:prstClr val="white"/>
                  </a:solidFill>
                </a:rPr>
                <a:t>GPCC Background</a:t>
              </a:r>
            </a:p>
          </p:txBody>
        </p:sp>
        <p:sp>
          <p:nvSpPr>
            <p:cNvPr id="10" name="Rechteck: abgerundete Ecken 9">
              <a:hlinkClick r:id="rId6" action="ppaction://hlinksldjump"/>
              <a:extLst>
                <a:ext uri="{FF2B5EF4-FFF2-40B4-BE49-F238E27FC236}">
                  <a16:creationId xmlns:a16="http://schemas.microsoft.com/office/drawing/2014/main" id="{3431BEE1-2687-4679-BCB2-EDA3E1E6DB90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Data </a:t>
              </a:r>
              <a:r>
                <a:rPr lang="de-DE" sz="800" b="1" dirty="0" err="1">
                  <a:solidFill>
                    <a:schemeClr val="tx1"/>
                  </a:solidFill>
                </a:rPr>
                <a:t>base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: abgerundete Ecken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DAC1E116-DD79-4819-9515-88ED015B3654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Interpolation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: abgerundete Ecken 11">
              <a:hlinkClick r:id="rId8" action="ppaction://hlinksldjump"/>
              <a:extLst>
                <a:ext uri="{FF2B5EF4-FFF2-40B4-BE49-F238E27FC236}">
                  <a16:creationId xmlns:a16="http://schemas.microsoft.com/office/drawing/2014/main" id="{09B184C2-7A63-4420-94BE-800046D75A6D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: abgerundete Ecken 12">
              <a:hlinkClick r:id="rId9" action="ppaction://hlinksldjump"/>
              <a:extLst>
                <a:ext uri="{FF2B5EF4-FFF2-40B4-BE49-F238E27FC236}">
                  <a16:creationId xmlns:a16="http://schemas.microsoft.com/office/drawing/2014/main" id="{FE92AF61-002F-4DE4-8EEC-60169B1E1A50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: abgerundete Ecken 13">
              <a:hlinkClick r:id="rId10" action="ppaction://hlinksldjump"/>
              <a:extLst>
                <a:ext uri="{FF2B5EF4-FFF2-40B4-BE49-F238E27FC236}">
                  <a16:creationId xmlns:a16="http://schemas.microsoft.com/office/drawing/2014/main" id="{A29672E7-07C4-455B-A5C7-EB680E8CDC7C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69" descr="QR-DWD">
            <a:extLst>
              <a:ext uri="{FF2B5EF4-FFF2-40B4-BE49-F238E27FC236}">
                <a16:creationId xmlns:a16="http://schemas.microsoft.com/office/drawing/2014/main" id="{3AA59F97-513A-4FEA-B7E9-7FA82EC3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535" y="3802379"/>
            <a:ext cx="758320" cy="75831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Interaktive Schaltfläche: Nächste(r) oder Weiter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CBF3891-A487-47D5-AB0D-3FFD6B141AB6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teraktive Schaltfläche: Zurück oder Vorherige(r)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CC155A0-8D76-413F-8E31-9FAF8FB80A84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52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D1814-A7D9-4457-82A2-C3A118A6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GPCC‘s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(</a:t>
            </a:r>
            <a:r>
              <a:rPr lang="de-DE" dirty="0" err="1"/>
              <a:t>selection</a:t>
            </a:r>
            <a:r>
              <a:rPr lang="de-DE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F99638-099F-4C93-A2B2-A050D19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342971"/>
            <a:ext cx="8353426" cy="3384477"/>
          </a:xfrm>
        </p:spPr>
        <p:txBody>
          <a:bodyPr>
            <a:normAutofit lnSpcReduction="10000"/>
          </a:bodyPr>
          <a:lstStyle/>
          <a:p>
            <a:r>
              <a:rPr lang="de-DE" sz="900" dirty="0"/>
              <a:t>Adler, R. F., </a:t>
            </a:r>
            <a:r>
              <a:rPr lang="de-DE" sz="900" dirty="0" err="1"/>
              <a:t>Sapiano</a:t>
            </a:r>
            <a:r>
              <a:rPr lang="de-DE" sz="900" dirty="0"/>
              <a:t>, M. R. P., Huffman, G.J., Wang, J.-J., </a:t>
            </a:r>
            <a:r>
              <a:rPr lang="de-DE" sz="900" dirty="0" err="1"/>
              <a:t>Gu</a:t>
            </a:r>
            <a:r>
              <a:rPr lang="de-DE" sz="900" dirty="0"/>
              <a:t>, G., Bolvin, D., </a:t>
            </a:r>
            <a:r>
              <a:rPr lang="de-DE" sz="900" dirty="0" err="1"/>
              <a:t>Chiu</a:t>
            </a:r>
            <a:r>
              <a:rPr lang="de-DE" sz="900" dirty="0"/>
              <a:t>, L., Schneider, U., Becker, A., </a:t>
            </a:r>
            <a:r>
              <a:rPr lang="de-DE" sz="900" dirty="0" err="1"/>
              <a:t>Nelkin</a:t>
            </a:r>
            <a:r>
              <a:rPr lang="de-DE" sz="900" dirty="0"/>
              <a:t>, E., Xie, P., </a:t>
            </a:r>
            <a:r>
              <a:rPr lang="de-DE" sz="900" dirty="0" err="1"/>
              <a:t>Ferraro</a:t>
            </a:r>
            <a:r>
              <a:rPr lang="de-DE" sz="900" dirty="0"/>
              <a:t>, R., and D.-B. Shin, 2018: </a:t>
            </a:r>
            <a:r>
              <a:rPr lang="de-DE" sz="900" b="1" dirty="0"/>
              <a:t>The Global Precipitation </a:t>
            </a:r>
            <a:r>
              <a:rPr lang="de-DE" sz="900" b="1" dirty="0" err="1"/>
              <a:t>Climatology</a:t>
            </a:r>
            <a:r>
              <a:rPr lang="de-DE" sz="900" b="1" dirty="0"/>
              <a:t> Project (GPCP) Monthly Analysis (New Version 2.3) and a Review of 2017 Global Precipitation</a:t>
            </a:r>
            <a:r>
              <a:rPr lang="de-DE" sz="900" dirty="0"/>
              <a:t>. </a:t>
            </a:r>
            <a:r>
              <a:rPr lang="de-DE" sz="900" dirty="0" err="1"/>
              <a:t>Atmosphere</a:t>
            </a:r>
            <a:r>
              <a:rPr lang="de-DE" sz="900" dirty="0"/>
              <a:t>, 9(4), 138. doi:</a:t>
            </a:r>
            <a:r>
              <a:rPr lang="de-DE" sz="900" dirty="0">
                <a:hlinkClick r:id="rId2" tooltip="External link Atmosphere 2018, 9(4), 138"/>
              </a:rPr>
              <a:t>10.3390/atmos9040138</a:t>
            </a:r>
            <a:endParaRPr lang="de-DE" sz="900" dirty="0"/>
          </a:p>
          <a:p>
            <a:r>
              <a:rPr lang="de-DE" sz="900" dirty="0"/>
              <a:t>Becker, A., Finger, P., Meyer-Christoffer, A., Rudolf, B., </a:t>
            </a:r>
            <a:r>
              <a:rPr lang="de-DE" sz="900" dirty="0" err="1"/>
              <a:t>Schamm</a:t>
            </a:r>
            <a:r>
              <a:rPr lang="de-DE" sz="900" dirty="0"/>
              <a:t>, K., Schneider, U., and M. Ziese, 2013: </a:t>
            </a:r>
            <a:r>
              <a:rPr lang="de-DE" sz="900" b="1" dirty="0"/>
              <a:t>A </a:t>
            </a:r>
            <a:r>
              <a:rPr lang="de-DE" sz="900" b="1" dirty="0" err="1"/>
              <a:t>description</a:t>
            </a:r>
            <a:r>
              <a:rPr lang="de-DE" sz="900" b="1" dirty="0"/>
              <a:t> of </a:t>
            </a:r>
            <a:r>
              <a:rPr lang="de-DE" sz="900" b="1" dirty="0" err="1"/>
              <a:t>the</a:t>
            </a:r>
            <a:r>
              <a:rPr lang="de-DE" sz="900" b="1" dirty="0"/>
              <a:t> global land-</a:t>
            </a:r>
            <a:r>
              <a:rPr lang="de-DE" sz="900" b="1" dirty="0" err="1"/>
              <a:t>surface</a:t>
            </a:r>
            <a:r>
              <a:rPr lang="de-DE" sz="900" b="1" dirty="0"/>
              <a:t> </a:t>
            </a:r>
            <a:r>
              <a:rPr lang="de-DE" sz="900" b="1" dirty="0" err="1"/>
              <a:t>precipitation</a:t>
            </a:r>
            <a:r>
              <a:rPr lang="de-DE" sz="900" b="1" dirty="0"/>
              <a:t> data </a:t>
            </a:r>
            <a:r>
              <a:rPr lang="de-DE" sz="900" b="1" dirty="0" err="1"/>
              <a:t>products</a:t>
            </a:r>
            <a:r>
              <a:rPr lang="de-DE" sz="900" b="1" dirty="0"/>
              <a:t> of </a:t>
            </a:r>
            <a:r>
              <a:rPr lang="de-DE" sz="900" b="1" dirty="0" err="1"/>
              <a:t>the</a:t>
            </a:r>
            <a:r>
              <a:rPr lang="de-DE" sz="900" b="1" dirty="0"/>
              <a:t> Global Precipitation </a:t>
            </a:r>
            <a:r>
              <a:rPr lang="de-DE" sz="900" b="1" dirty="0" err="1"/>
              <a:t>Climatology</a:t>
            </a:r>
            <a:r>
              <a:rPr lang="de-DE" sz="900" b="1" dirty="0"/>
              <a:t> </a:t>
            </a:r>
            <a:r>
              <a:rPr lang="de-DE" sz="900" b="1" dirty="0" err="1"/>
              <a:t>Centre</a:t>
            </a:r>
            <a:r>
              <a:rPr lang="de-DE" sz="900" b="1" dirty="0"/>
              <a:t> </a:t>
            </a:r>
            <a:r>
              <a:rPr lang="de-DE" sz="900" b="1" dirty="0" err="1"/>
              <a:t>with</a:t>
            </a:r>
            <a:r>
              <a:rPr lang="de-DE" sz="900" b="1" dirty="0"/>
              <a:t> sample applications </a:t>
            </a:r>
            <a:r>
              <a:rPr lang="de-DE" sz="900" b="1" dirty="0" err="1"/>
              <a:t>including</a:t>
            </a:r>
            <a:r>
              <a:rPr lang="de-DE" sz="900" b="1" dirty="0"/>
              <a:t> </a:t>
            </a:r>
            <a:r>
              <a:rPr lang="de-DE" sz="900" b="1" dirty="0" err="1"/>
              <a:t>centennial</a:t>
            </a:r>
            <a:r>
              <a:rPr lang="de-DE" sz="900" b="1" dirty="0"/>
              <a:t> (</a:t>
            </a:r>
            <a:r>
              <a:rPr lang="de-DE" sz="900" b="1" dirty="0" err="1"/>
              <a:t>trend</a:t>
            </a:r>
            <a:r>
              <a:rPr lang="de-DE" sz="900" b="1" dirty="0"/>
              <a:t>) analysis </a:t>
            </a:r>
            <a:r>
              <a:rPr lang="de-DE" sz="900" b="1" dirty="0" err="1"/>
              <a:t>from</a:t>
            </a:r>
            <a:r>
              <a:rPr lang="de-DE" sz="900" b="1" dirty="0"/>
              <a:t> 1901–</a:t>
            </a:r>
            <a:r>
              <a:rPr lang="de-DE" sz="900" b="1" dirty="0" err="1"/>
              <a:t>present</a:t>
            </a:r>
            <a:r>
              <a:rPr lang="de-DE" sz="900" dirty="0"/>
              <a:t>, Earth Syst. </a:t>
            </a:r>
            <a:r>
              <a:rPr lang="de-DE" sz="900" dirty="0" err="1"/>
              <a:t>Sci</a:t>
            </a:r>
            <a:r>
              <a:rPr lang="de-DE" sz="900" dirty="0"/>
              <a:t>. Data 5, 71-99. doi:</a:t>
            </a:r>
            <a:r>
              <a:rPr lang="de-DE" sz="900" dirty="0">
                <a:hlinkClick r:id="rId3" tooltip="External link Earth Syst. Sci. Data, 5, 71-99, 2013"/>
              </a:rPr>
              <a:t>10.5194/essd-5-71-2013</a:t>
            </a:r>
            <a:endParaRPr lang="de-DE" sz="900" dirty="0"/>
          </a:p>
          <a:p>
            <a:r>
              <a:rPr lang="en-US" sz="900"/>
              <a:t>Rustemeier </a:t>
            </a:r>
            <a:r>
              <a:rPr lang="en-US" sz="900" dirty="0"/>
              <a:t>E. et al. (2017): </a:t>
            </a:r>
            <a:r>
              <a:rPr lang="en-US" sz="900" b="1" dirty="0"/>
              <a:t>HOMPRA Europe – A gridded precipitation data set from European homogenized time series in World Climate Data and Monitoring </a:t>
            </a:r>
            <a:r>
              <a:rPr lang="en-US" sz="900" b="1" dirty="0" err="1"/>
              <a:t>Programme</a:t>
            </a:r>
            <a:r>
              <a:rPr lang="en-US" sz="900" b="1" dirty="0"/>
              <a:t> (WCDMP) </a:t>
            </a:r>
            <a:r>
              <a:rPr lang="en-US" sz="900" dirty="0"/>
              <a:t>series 85, 88-10 [</a:t>
            </a:r>
            <a:r>
              <a:rPr lang="en-US" sz="900" dirty="0">
                <a:hlinkClick r:id="rId4"/>
              </a:rPr>
              <a:t>here</a:t>
            </a:r>
            <a:r>
              <a:rPr lang="en-US" sz="900" dirty="0"/>
              <a:t>]</a:t>
            </a:r>
          </a:p>
          <a:p>
            <a:r>
              <a:rPr lang="de-DE" sz="900"/>
              <a:t>Schamm, K., Ziese, M., Becker, A., Finger, P., Meyer-Christoffer, A., Schneider, U., Schröder, M., and Stender, P., 2014: </a:t>
            </a:r>
            <a:r>
              <a:rPr lang="de-DE" sz="900" b="1"/>
              <a:t>Global gridded precipitation over land: a description of the new GPCC First Guess Daily product</a:t>
            </a:r>
            <a:r>
              <a:rPr lang="de-DE" sz="900"/>
              <a:t>, Earth Syst. </a:t>
            </a:r>
            <a:r>
              <a:rPr lang="de-DE" sz="900" dirty="0" err="1"/>
              <a:t>Sci</a:t>
            </a:r>
            <a:r>
              <a:rPr lang="de-DE" sz="900" dirty="0"/>
              <a:t>. Data, 6, 49-60. doi:</a:t>
            </a:r>
            <a:r>
              <a:rPr lang="de-DE" sz="900" dirty="0">
                <a:hlinkClick r:id="rId5" tooltip="External link Earth Syst. Sci. Data, 6, 49-60, 2014"/>
              </a:rPr>
              <a:t>10.5194/essd-6-49-2014</a:t>
            </a:r>
            <a:endParaRPr lang="de-DE" sz="900" dirty="0"/>
          </a:p>
          <a:p>
            <a:r>
              <a:rPr lang="de-DE" sz="900" dirty="0"/>
              <a:t>Schneider, U., Becker, A., Finger, P., Meyer-Christoffer, A., Ziese, M. and B. Rudolf, 2014: </a:t>
            </a:r>
            <a:r>
              <a:rPr lang="de-DE" sz="900" b="1" dirty="0" err="1"/>
              <a:t>GPCC's</a:t>
            </a:r>
            <a:r>
              <a:rPr lang="de-DE" sz="900" b="1" dirty="0"/>
              <a:t> </a:t>
            </a:r>
            <a:r>
              <a:rPr lang="de-DE" sz="900" b="1" dirty="0" err="1"/>
              <a:t>new</a:t>
            </a:r>
            <a:r>
              <a:rPr lang="de-DE" sz="900" b="1" dirty="0"/>
              <a:t> </a:t>
            </a:r>
            <a:r>
              <a:rPr lang="de-DE" sz="900" b="1" dirty="0" err="1"/>
              <a:t>land</a:t>
            </a:r>
            <a:r>
              <a:rPr lang="de-DE" sz="900" b="1" dirty="0"/>
              <a:t> </a:t>
            </a:r>
            <a:r>
              <a:rPr lang="de-DE" sz="900" b="1" dirty="0" err="1"/>
              <a:t>surface</a:t>
            </a:r>
            <a:r>
              <a:rPr lang="de-DE" sz="900" b="1" dirty="0"/>
              <a:t> </a:t>
            </a:r>
            <a:r>
              <a:rPr lang="de-DE" sz="900" b="1" dirty="0" err="1"/>
              <a:t>precipitation</a:t>
            </a:r>
            <a:r>
              <a:rPr lang="de-DE" sz="900" b="1" dirty="0"/>
              <a:t> </a:t>
            </a:r>
            <a:r>
              <a:rPr lang="de-DE" sz="900" b="1" dirty="0" err="1"/>
              <a:t>climatology</a:t>
            </a:r>
            <a:r>
              <a:rPr lang="de-DE" sz="900" b="1" dirty="0"/>
              <a:t> </a:t>
            </a:r>
            <a:r>
              <a:rPr lang="de-DE" sz="900" b="1" dirty="0" err="1"/>
              <a:t>based</a:t>
            </a:r>
            <a:r>
              <a:rPr lang="de-DE" sz="900" b="1" dirty="0"/>
              <a:t> on </a:t>
            </a:r>
            <a:r>
              <a:rPr lang="de-DE" sz="900" b="1" dirty="0" err="1"/>
              <a:t>quality-controlled</a:t>
            </a:r>
            <a:r>
              <a:rPr lang="de-DE" sz="900" b="1" dirty="0"/>
              <a:t> in situ data and </a:t>
            </a:r>
            <a:r>
              <a:rPr lang="de-DE" sz="900" b="1" dirty="0" err="1"/>
              <a:t>its</a:t>
            </a:r>
            <a:r>
              <a:rPr lang="de-DE" sz="900" b="1" dirty="0"/>
              <a:t> </a:t>
            </a:r>
            <a:r>
              <a:rPr lang="de-DE" sz="900" b="1" dirty="0" err="1"/>
              <a:t>role</a:t>
            </a:r>
            <a:r>
              <a:rPr lang="de-DE" sz="900" b="1" dirty="0"/>
              <a:t> in </a:t>
            </a:r>
            <a:r>
              <a:rPr lang="de-DE" sz="900" b="1" dirty="0" err="1"/>
              <a:t>quantifying</a:t>
            </a:r>
            <a:r>
              <a:rPr lang="de-DE" sz="900" b="1" dirty="0"/>
              <a:t> </a:t>
            </a:r>
            <a:r>
              <a:rPr lang="de-DE" sz="900" b="1" dirty="0" err="1"/>
              <a:t>the</a:t>
            </a:r>
            <a:r>
              <a:rPr lang="de-DE" sz="900" b="1" dirty="0"/>
              <a:t> global </a:t>
            </a:r>
            <a:r>
              <a:rPr lang="de-DE" sz="900" b="1" dirty="0" err="1"/>
              <a:t>water</a:t>
            </a:r>
            <a:r>
              <a:rPr lang="de-DE" sz="900" b="1" dirty="0"/>
              <a:t> </a:t>
            </a:r>
            <a:r>
              <a:rPr lang="de-DE" sz="900" b="1" dirty="0" err="1"/>
              <a:t>cycle</a:t>
            </a:r>
            <a:r>
              <a:rPr lang="de-DE" sz="900" dirty="0"/>
              <a:t>. Theor. </a:t>
            </a:r>
            <a:r>
              <a:rPr lang="de-DE" sz="900" dirty="0" err="1"/>
              <a:t>Appl</a:t>
            </a:r>
            <a:r>
              <a:rPr lang="de-DE" sz="900" dirty="0"/>
              <a:t>. </a:t>
            </a:r>
            <a:r>
              <a:rPr lang="de-DE" sz="900" dirty="0" err="1"/>
              <a:t>Climatol</a:t>
            </a:r>
            <a:r>
              <a:rPr lang="de-DE" sz="900" dirty="0"/>
              <a:t>. 115, 15-40. doi:</a:t>
            </a:r>
            <a:r>
              <a:rPr lang="de-DE" sz="900" dirty="0">
                <a:hlinkClick r:id="rId6" tooltip="External link Theoretical and Applied Climatology  January 2014, Volume 115, Issue 1–2,  pp 15–40 "/>
              </a:rPr>
              <a:t>10.1007/s00704-013-0860-x</a:t>
            </a:r>
            <a:endParaRPr lang="de-DE" sz="900" dirty="0"/>
          </a:p>
          <a:p>
            <a:r>
              <a:rPr lang="de-DE" sz="900" dirty="0"/>
              <a:t>Schneider, U., Ziese, M., Meyer-Christoffer, A., Finger, P., Rustemeier, E., and A. Becker, 2016: </a:t>
            </a:r>
            <a:r>
              <a:rPr lang="de-DE" sz="900" b="1" dirty="0"/>
              <a:t>The </a:t>
            </a:r>
            <a:r>
              <a:rPr lang="de-DE" sz="900" b="1" dirty="0" err="1"/>
              <a:t>new</a:t>
            </a:r>
            <a:r>
              <a:rPr lang="de-DE" sz="900" b="1" dirty="0"/>
              <a:t> </a:t>
            </a:r>
            <a:r>
              <a:rPr lang="de-DE" sz="900" b="1" dirty="0" err="1"/>
              <a:t>portfolio</a:t>
            </a:r>
            <a:r>
              <a:rPr lang="de-DE" sz="900" b="1" dirty="0"/>
              <a:t> of global </a:t>
            </a:r>
            <a:r>
              <a:rPr lang="de-DE" sz="900" b="1" dirty="0" err="1"/>
              <a:t>precipitation</a:t>
            </a:r>
            <a:r>
              <a:rPr lang="de-DE" sz="900" b="1" dirty="0"/>
              <a:t> data </a:t>
            </a:r>
            <a:r>
              <a:rPr lang="de-DE" sz="900" b="1" dirty="0" err="1"/>
              <a:t>products</a:t>
            </a:r>
            <a:r>
              <a:rPr lang="de-DE" sz="900" b="1" dirty="0"/>
              <a:t> of </a:t>
            </a:r>
            <a:r>
              <a:rPr lang="de-DE" sz="900" b="1" dirty="0" err="1"/>
              <a:t>the</a:t>
            </a:r>
            <a:r>
              <a:rPr lang="de-DE" sz="900" b="1" dirty="0"/>
              <a:t> Global Precipitation </a:t>
            </a:r>
            <a:r>
              <a:rPr lang="de-DE" sz="900" b="1" dirty="0" err="1"/>
              <a:t>Climatology</a:t>
            </a:r>
            <a:r>
              <a:rPr lang="de-DE" sz="900" b="1" dirty="0"/>
              <a:t> </a:t>
            </a:r>
            <a:r>
              <a:rPr lang="de-DE" sz="900" b="1" dirty="0" err="1"/>
              <a:t>Centre</a:t>
            </a:r>
            <a:r>
              <a:rPr lang="de-DE" sz="900" b="1" dirty="0"/>
              <a:t> </a:t>
            </a:r>
            <a:r>
              <a:rPr lang="de-DE" sz="900" b="1" dirty="0" err="1"/>
              <a:t>suitable</a:t>
            </a:r>
            <a:r>
              <a:rPr lang="de-DE" sz="900" b="1" dirty="0"/>
              <a:t> to </a:t>
            </a:r>
            <a:r>
              <a:rPr lang="de-DE" sz="900" b="1" dirty="0" err="1"/>
              <a:t>assess</a:t>
            </a:r>
            <a:r>
              <a:rPr lang="de-DE" sz="900" b="1" dirty="0"/>
              <a:t> and </a:t>
            </a:r>
            <a:r>
              <a:rPr lang="de-DE" sz="900" b="1" dirty="0" err="1"/>
              <a:t>quantify</a:t>
            </a:r>
            <a:r>
              <a:rPr lang="de-DE" sz="900" b="1" dirty="0"/>
              <a:t> </a:t>
            </a:r>
            <a:r>
              <a:rPr lang="de-DE" sz="900" b="1" dirty="0" err="1"/>
              <a:t>the</a:t>
            </a:r>
            <a:r>
              <a:rPr lang="de-DE" sz="900" b="1" dirty="0"/>
              <a:t> global </a:t>
            </a:r>
            <a:r>
              <a:rPr lang="de-DE" sz="900" b="1" dirty="0" err="1"/>
              <a:t>water</a:t>
            </a:r>
            <a:r>
              <a:rPr lang="de-DE" sz="900" b="1" dirty="0"/>
              <a:t> </a:t>
            </a:r>
            <a:r>
              <a:rPr lang="de-DE" sz="900" b="1" dirty="0" err="1"/>
              <a:t>cycle</a:t>
            </a:r>
            <a:r>
              <a:rPr lang="de-DE" sz="900" b="1" dirty="0"/>
              <a:t> and </a:t>
            </a:r>
            <a:r>
              <a:rPr lang="de-DE" sz="900" b="1" dirty="0" err="1"/>
              <a:t>resources</a:t>
            </a:r>
            <a:r>
              <a:rPr lang="de-DE" sz="900" dirty="0"/>
              <a:t>. </a:t>
            </a:r>
            <a:r>
              <a:rPr lang="de-DE" sz="900" dirty="0" err="1"/>
              <a:t>Proc</a:t>
            </a:r>
            <a:r>
              <a:rPr lang="de-DE" sz="900" dirty="0"/>
              <a:t>. IAHS, 93, 1-6. doi:</a:t>
            </a:r>
            <a:r>
              <a:rPr lang="de-DE" sz="900" dirty="0">
                <a:hlinkClick r:id="rId7" tooltip="External link Proc. IAHS, 374, 29-34, 2016"/>
              </a:rPr>
              <a:t>10.5194/piahs-374-29-2016</a:t>
            </a:r>
            <a:endParaRPr lang="de-DE" sz="900" dirty="0"/>
          </a:p>
          <a:p>
            <a:r>
              <a:rPr lang="de-DE" sz="900" dirty="0"/>
              <a:t>Schneider, U., Finger, P., Meyer-Christoffer, A., Rustemeier, E., Ziese, M. and A. Becker, 2017: </a:t>
            </a:r>
            <a:r>
              <a:rPr lang="de-DE" sz="900" b="1" dirty="0" err="1"/>
              <a:t>Evaluating</a:t>
            </a:r>
            <a:r>
              <a:rPr lang="de-DE" sz="900" b="1" dirty="0"/>
              <a:t> </a:t>
            </a:r>
            <a:r>
              <a:rPr lang="de-DE" sz="900" b="1" dirty="0" err="1"/>
              <a:t>the</a:t>
            </a:r>
            <a:r>
              <a:rPr lang="de-DE" sz="900" b="1" dirty="0"/>
              <a:t> Hydrological Cycle </a:t>
            </a:r>
            <a:r>
              <a:rPr lang="de-DE" sz="900" b="1" dirty="0" err="1"/>
              <a:t>over</a:t>
            </a:r>
            <a:r>
              <a:rPr lang="de-DE" sz="900" b="1" dirty="0"/>
              <a:t> Land </a:t>
            </a:r>
            <a:r>
              <a:rPr lang="de-DE" sz="900" b="1" dirty="0" err="1"/>
              <a:t>Using</a:t>
            </a:r>
            <a:r>
              <a:rPr lang="de-DE" sz="900" b="1" dirty="0"/>
              <a:t> </a:t>
            </a:r>
            <a:r>
              <a:rPr lang="de-DE" sz="900" b="1" dirty="0" err="1"/>
              <a:t>the</a:t>
            </a:r>
            <a:r>
              <a:rPr lang="de-DE" sz="900" b="1" dirty="0"/>
              <a:t> </a:t>
            </a:r>
            <a:r>
              <a:rPr lang="de-DE" sz="900" b="1" dirty="0" err="1"/>
              <a:t>Newly-Corrected</a:t>
            </a:r>
            <a:r>
              <a:rPr lang="de-DE" sz="900" b="1" dirty="0"/>
              <a:t> Precipitation </a:t>
            </a:r>
            <a:r>
              <a:rPr lang="de-DE" sz="900" b="1" dirty="0" err="1"/>
              <a:t>Climatology</a:t>
            </a:r>
            <a:r>
              <a:rPr lang="de-DE" sz="900" b="1" dirty="0"/>
              <a:t> </a:t>
            </a:r>
            <a:r>
              <a:rPr lang="de-DE" sz="900" b="1" dirty="0" err="1"/>
              <a:t>from</a:t>
            </a:r>
            <a:r>
              <a:rPr lang="de-DE" sz="900" b="1" dirty="0"/>
              <a:t> </a:t>
            </a:r>
            <a:r>
              <a:rPr lang="de-DE" sz="900" b="1" dirty="0" err="1"/>
              <a:t>the</a:t>
            </a:r>
            <a:r>
              <a:rPr lang="de-DE" sz="900" b="1" dirty="0"/>
              <a:t> Global Precipitation </a:t>
            </a:r>
            <a:r>
              <a:rPr lang="de-DE" sz="900" b="1" dirty="0" err="1"/>
              <a:t>Climatology</a:t>
            </a:r>
            <a:r>
              <a:rPr lang="de-DE" sz="900" b="1" dirty="0"/>
              <a:t> </a:t>
            </a:r>
            <a:r>
              <a:rPr lang="de-DE" sz="900" b="1" dirty="0" err="1"/>
              <a:t>Centre</a:t>
            </a:r>
            <a:r>
              <a:rPr lang="de-DE" sz="900" dirty="0"/>
              <a:t> </a:t>
            </a:r>
            <a:r>
              <a:rPr lang="de-DE" sz="900" b="1" dirty="0"/>
              <a:t>(GPCC), </a:t>
            </a:r>
            <a:r>
              <a:rPr lang="de-DE" sz="900" dirty="0" err="1"/>
              <a:t>Atmosphere</a:t>
            </a:r>
            <a:r>
              <a:rPr lang="de-DE" sz="900" dirty="0"/>
              <a:t>, 8(3), 52. doi:</a:t>
            </a:r>
            <a:r>
              <a:rPr lang="de-DE" sz="900" dirty="0">
                <a:hlinkClick r:id="rId8" tooltip="External link Atmosphere 2017, 8(3), 52"/>
              </a:rPr>
              <a:t>10.3390/atmos8030052</a:t>
            </a:r>
            <a:endParaRPr lang="de-DE" sz="900" dirty="0"/>
          </a:p>
          <a:p>
            <a:r>
              <a:rPr lang="de-DE" sz="900" dirty="0"/>
              <a:t>Ziese M., Schneider, U., Meyer-Christoffer, A., </a:t>
            </a:r>
            <a:r>
              <a:rPr lang="de-DE" sz="900" dirty="0" err="1"/>
              <a:t>Schamm</a:t>
            </a:r>
            <a:r>
              <a:rPr lang="de-DE" sz="900" dirty="0"/>
              <a:t>, K, </a:t>
            </a:r>
            <a:r>
              <a:rPr lang="de-DE" sz="900" dirty="0" err="1"/>
              <a:t>Vido</a:t>
            </a:r>
            <a:r>
              <a:rPr lang="de-DE" sz="900" dirty="0"/>
              <a:t>, J., Finger, P., Bissolli, P., Pietzsch, S. and A. Becker, 2014: </a:t>
            </a:r>
            <a:r>
              <a:rPr lang="de-DE" sz="900" b="1" dirty="0"/>
              <a:t>GPCC </a:t>
            </a:r>
            <a:r>
              <a:rPr lang="de-DE" sz="900" b="1" dirty="0" err="1"/>
              <a:t>Drought</a:t>
            </a:r>
            <a:r>
              <a:rPr lang="de-DE" sz="900" b="1" dirty="0"/>
              <a:t> Index – a </a:t>
            </a:r>
            <a:r>
              <a:rPr lang="de-DE" sz="900" b="1" dirty="0" err="1"/>
              <a:t>new</a:t>
            </a:r>
            <a:r>
              <a:rPr lang="de-DE" sz="900" b="1" dirty="0"/>
              <a:t>, </a:t>
            </a:r>
            <a:r>
              <a:rPr lang="de-DE" sz="900" b="1" dirty="0" err="1"/>
              <a:t>combined</a:t>
            </a:r>
            <a:r>
              <a:rPr lang="de-DE" sz="900" b="1" dirty="0"/>
              <a:t>, and </a:t>
            </a:r>
            <a:r>
              <a:rPr lang="de-DE" sz="900" b="1" dirty="0" err="1"/>
              <a:t>gridded</a:t>
            </a:r>
            <a:r>
              <a:rPr lang="de-DE" sz="900" b="1" dirty="0"/>
              <a:t> global </a:t>
            </a:r>
            <a:r>
              <a:rPr lang="de-DE" sz="900" b="1" dirty="0" err="1"/>
              <a:t>drought</a:t>
            </a:r>
            <a:r>
              <a:rPr lang="de-DE" sz="900" b="1" dirty="0"/>
              <a:t> </a:t>
            </a:r>
            <a:r>
              <a:rPr lang="de-DE" sz="900" b="1" dirty="0" err="1"/>
              <a:t>index</a:t>
            </a:r>
            <a:r>
              <a:rPr lang="de-DE" sz="900" dirty="0"/>
              <a:t> Earth Syst. </a:t>
            </a:r>
            <a:r>
              <a:rPr lang="de-DE" sz="900" dirty="0" err="1"/>
              <a:t>Sci</a:t>
            </a:r>
            <a:r>
              <a:rPr lang="de-DE" sz="900" dirty="0"/>
              <a:t>. Data, 6, 285-295. doi:</a:t>
            </a:r>
            <a:r>
              <a:rPr lang="de-DE" sz="900" dirty="0">
                <a:hlinkClick r:id="rId9" tooltip="External link Earth Syst. Sci. Data, 6, 285-295, 2014"/>
              </a:rPr>
              <a:t>10.5194/essd-6-285-2014</a:t>
            </a:r>
            <a:endParaRPr lang="de-DE" sz="900" dirty="0"/>
          </a:p>
          <a:p>
            <a:endParaRPr lang="de-DE" sz="900" dirty="0"/>
          </a:p>
          <a:p>
            <a:r>
              <a:rPr lang="de-DE" sz="900" b="1" dirty="0"/>
              <a:t>Many </a:t>
            </a:r>
            <a:r>
              <a:rPr lang="de-DE" sz="900" b="1" dirty="0" err="1"/>
              <a:t>more</a:t>
            </a:r>
            <a:r>
              <a:rPr lang="de-DE" sz="900" b="1" dirty="0"/>
              <a:t> on </a:t>
            </a:r>
            <a:r>
              <a:rPr lang="de-DE" sz="900" b="1" dirty="0">
                <a:hlinkClick r:id="rId10"/>
              </a:rPr>
              <a:t>https://www.dwd.de/EN/ourservices/gpcc/reports_publications/home_reports_publications.html</a:t>
            </a:r>
            <a:endParaRPr lang="de-DE" sz="900" b="1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818854-0C97-45D2-8C92-6E8E02253F78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8" name="Rechteck: abgerundete Ecken 7">
              <a:hlinkClick r:id="rId11" action="ppaction://hlinksldjump"/>
              <a:extLst>
                <a:ext uri="{FF2B5EF4-FFF2-40B4-BE49-F238E27FC236}">
                  <a16:creationId xmlns:a16="http://schemas.microsoft.com/office/drawing/2014/main" id="{7F2FF933-CA15-469E-B687-D5FFB2F7FA7E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9" name="Rechteck: abgerundete Ecken 8">
              <a:hlinkClick r:id="rId12" action="ppaction://hlinksldjump"/>
              <a:extLst>
                <a:ext uri="{FF2B5EF4-FFF2-40B4-BE49-F238E27FC236}">
                  <a16:creationId xmlns:a16="http://schemas.microsoft.com/office/drawing/2014/main" id="{58D806B0-49FA-4B12-80A2-4B7E7B335BEF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0" name="Rechteck: abgerundete Ecken 9">
              <a:hlinkClick r:id="rId13" action="ppaction://hlinksldjump"/>
              <a:extLst>
                <a:ext uri="{FF2B5EF4-FFF2-40B4-BE49-F238E27FC236}">
                  <a16:creationId xmlns:a16="http://schemas.microsoft.com/office/drawing/2014/main" id="{6E11DCEC-29EB-4180-846F-4DD5F5BB1D1F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: abgerundete Ecken 10">
              <a:hlinkClick r:id="rId14" action="ppaction://hlinksldjump"/>
              <a:extLst>
                <a:ext uri="{FF2B5EF4-FFF2-40B4-BE49-F238E27FC236}">
                  <a16:creationId xmlns:a16="http://schemas.microsoft.com/office/drawing/2014/main" id="{C75B9ADD-9A61-4999-BD04-CE43D83303EC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2" name="Rechteck: abgerundete Ecken 11">
              <a:hlinkClick r:id="rId15" action="ppaction://hlinksldjump"/>
              <a:extLst>
                <a:ext uri="{FF2B5EF4-FFF2-40B4-BE49-F238E27FC236}">
                  <a16:creationId xmlns:a16="http://schemas.microsoft.com/office/drawing/2014/main" id="{DC0ABB3C-E597-4056-86B6-DBBD30337BD3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: abgerundete Ecken 12">
              <a:hlinkClick r:id="rId16" action="ppaction://hlinksldjump"/>
              <a:extLst>
                <a:ext uri="{FF2B5EF4-FFF2-40B4-BE49-F238E27FC236}">
                  <a16:creationId xmlns:a16="http://schemas.microsoft.com/office/drawing/2014/main" id="{D5AA6107-A9D9-4621-A7E3-D209DF491E10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Literature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eck: abgerundete Ecken 13">
              <a:hlinkClick r:id="rId17" action="ppaction://hlinksldjump"/>
              <a:extLst>
                <a:ext uri="{FF2B5EF4-FFF2-40B4-BE49-F238E27FC236}">
                  <a16:creationId xmlns:a16="http://schemas.microsoft.com/office/drawing/2014/main" id="{9A6098F7-1271-40C0-B93D-AB9BE74D9458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Interaktive Schaltfläche: Nächste(r) oder Weiter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5E5EBDB-CF79-4C85-8C64-B71F80C3507C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teraktive Schaltfläche: Zurück oder Vorherige(r)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38D5850-DBC6-4699-AB7A-2EE9F76D7001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677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D1814-A7D9-4457-82A2-C3A118A6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Literature</a:t>
            </a:r>
            <a:r>
              <a:rPr lang="de-DE" dirty="0"/>
              <a:t> (</a:t>
            </a:r>
            <a:r>
              <a:rPr lang="de-DE" dirty="0" err="1"/>
              <a:t>beyond</a:t>
            </a:r>
            <a:r>
              <a:rPr lang="de-DE" dirty="0"/>
              <a:t> GPCC)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F99638-099F-4C93-A2B2-A050D193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393980"/>
            <a:ext cx="8353426" cy="3122458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en-US"/>
          </a:p>
          <a:p>
            <a:r>
              <a:rPr lang="en-US" sz="1000" dirty="0" err="1"/>
              <a:t>Pietzsch</a:t>
            </a:r>
            <a:r>
              <a:rPr lang="en-US" sz="1000" dirty="0"/>
              <a:t>, S. and Bissolli, P.: </a:t>
            </a:r>
            <a:r>
              <a:rPr lang="en-US" sz="1000" b="1" dirty="0"/>
              <a:t>A modified drought index for WMO RA VI</a:t>
            </a:r>
            <a:r>
              <a:rPr lang="en-US" sz="1000" dirty="0"/>
              <a:t>, Adv. Sci. Res., 6, 275–279, https://doi.org/10.5194/asr-6-275-2011, 2011. </a:t>
            </a:r>
          </a:p>
          <a:p>
            <a:r>
              <a:rPr lang="en-US" sz="1000" dirty="0"/>
              <a:t>D. Shepard. </a:t>
            </a:r>
            <a:r>
              <a:rPr lang="en-US" sz="1000" b="1" dirty="0"/>
              <a:t>A two-dimensional interpolation function for irregularly-spaced data</a:t>
            </a:r>
            <a:r>
              <a:rPr lang="en-US" sz="1000" dirty="0"/>
              <a:t>. In Proceedings of </a:t>
            </a:r>
            <a:r>
              <a:rPr lang="de-DE" sz="1000"/>
              <a:t>the 1968 23rd ACM national conference, pages 517–524, 1968.</a:t>
            </a:r>
            <a:endParaRPr lang="en-US" sz="1000"/>
          </a:p>
          <a:p>
            <a:r>
              <a:rPr lang="en-US" sz="1000" dirty="0"/>
              <a:t>C. J. Willmott, C. M. Rowe, and W. D. Philpot. </a:t>
            </a:r>
            <a:r>
              <a:rPr lang="en-US" sz="1000" b="1" dirty="0"/>
              <a:t>Small-scale climate maps: A sensitivity analysis of some common assumptions associated with grid-point interpolation and contouring</a:t>
            </a:r>
            <a:r>
              <a:rPr lang="en-US" sz="1000" dirty="0"/>
              <a:t>. The American </a:t>
            </a:r>
            <a:r>
              <a:rPr lang="de-DE" sz="1000"/>
              <a:t>Cartographer, 12(1):5–16, 1985.</a:t>
            </a:r>
            <a:endParaRPr lang="de-DE" sz="1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818854-0C97-45D2-8C92-6E8E02253F78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8" name="Rechteck: abgerundete Ecken 7">
              <a:hlinkClick r:id="rId2" action="ppaction://hlinksldjump"/>
              <a:extLst>
                <a:ext uri="{FF2B5EF4-FFF2-40B4-BE49-F238E27FC236}">
                  <a16:creationId xmlns:a16="http://schemas.microsoft.com/office/drawing/2014/main" id="{7F2FF933-CA15-469E-B687-D5FFB2F7FA7E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9" name="Rechteck: abgerundete Ecken 8">
              <a:hlinkClick r:id="rId3" action="ppaction://hlinksldjump"/>
              <a:extLst>
                <a:ext uri="{FF2B5EF4-FFF2-40B4-BE49-F238E27FC236}">
                  <a16:creationId xmlns:a16="http://schemas.microsoft.com/office/drawing/2014/main" id="{58D806B0-49FA-4B12-80A2-4B7E7B335BEF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0" name="Rechteck: abgerundete Ecken 9">
              <a:hlinkClick r:id="rId4" action="ppaction://hlinksldjump"/>
              <a:extLst>
                <a:ext uri="{FF2B5EF4-FFF2-40B4-BE49-F238E27FC236}">
                  <a16:creationId xmlns:a16="http://schemas.microsoft.com/office/drawing/2014/main" id="{6E11DCEC-29EB-4180-846F-4DD5F5BB1D1F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: abgerundete Ecken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C75B9ADD-9A61-4999-BD04-CE43D83303EC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2" name="Rechteck: abgerundete Ecken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DC0ABB3C-E597-4056-86B6-DBBD30337BD3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: abgerundete Ecken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D5AA6107-A9D9-4621-A7E3-D209DF491E10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 err="1">
                  <a:solidFill>
                    <a:prstClr val="white"/>
                  </a:solidFill>
                </a:rPr>
                <a:t>Literature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Rechteck: abgerundete Ecken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9A6098F7-1271-40C0-B93D-AB9BE74D9458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Interaktive Schaltfläche: Nächste(r) oder Weiter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F319BB5-49FB-4137-826B-AB24F566F39F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teraktive Schaltfläche: Zurück oder Vorherige(r)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B7C9CB9-55A0-4C9F-AB3C-4FA5F5858623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340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703F2-70A2-4244-9215-A8A95208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</p:spPr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156115-250A-4D48-92BF-D7C031596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Updated Products in </a:t>
            </a:r>
            <a:r>
              <a:rPr lang="de-DE" b="1" dirty="0">
                <a:solidFill>
                  <a:srgbClr val="FF0000"/>
                </a:solidFill>
              </a:rPr>
              <a:t>2025</a:t>
            </a:r>
          </a:p>
          <a:p>
            <a:r>
              <a:rPr lang="de-DE" dirty="0" err="1"/>
              <a:t>Climatology</a:t>
            </a:r>
            <a:endParaRPr lang="de-DE" dirty="0"/>
          </a:p>
          <a:p>
            <a:r>
              <a:rPr lang="de-DE" dirty="0"/>
              <a:t>Full Data Monthly</a:t>
            </a:r>
          </a:p>
          <a:p>
            <a:r>
              <a:rPr lang="de-DE" dirty="0"/>
              <a:t>Full Data daily</a:t>
            </a:r>
          </a:p>
          <a:p>
            <a:r>
              <a:rPr lang="de-DE" dirty="0"/>
              <a:t>Monitoring </a:t>
            </a:r>
            <a:r>
              <a:rPr lang="de-DE" dirty="0" err="1"/>
              <a:t>Product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Updated in 2024</a:t>
            </a:r>
          </a:p>
          <a:p>
            <a:r>
              <a:rPr lang="de-DE" dirty="0"/>
              <a:t>HOMPRA Europe Version 2</a:t>
            </a:r>
          </a:p>
          <a:p>
            <a:endParaRPr lang="de-D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Products are available from GPCCs website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https://gpcc.dwd.de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017FF5A-0282-4833-80FB-AE7640CBF584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8" name="Rechteck: abgerundete Ecken 7">
              <a:hlinkClick r:id="rId3" action="ppaction://hlinksldjump"/>
              <a:extLst>
                <a:ext uri="{FF2B5EF4-FFF2-40B4-BE49-F238E27FC236}">
                  <a16:creationId xmlns:a16="http://schemas.microsoft.com/office/drawing/2014/main" id="{730E1445-D0B5-40DA-BABF-9A045A4220E5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9" name="Rechteck: abgerundete Ecken 8">
              <a:hlinkClick r:id="rId4" action="ppaction://hlinksldjump"/>
              <a:extLst>
                <a:ext uri="{FF2B5EF4-FFF2-40B4-BE49-F238E27FC236}">
                  <a16:creationId xmlns:a16="http://schemas.microsoft.com/office/drawing/2014/main" id="{EA945010-9D9C-4DBC-9C61-0F1302F8A926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0" name="Rechteck: abgerundete Ecken 9">
              <a:hlinkClick r:id="rId5" action="ppaction://hlinksldjump"/>
              <a:extLst>
                <a:ext uri="{FF2B5EF4-FFF2-40B4-BE49-F238E27FC236}">
                  <a16:creationId xmlns:a16="http://schemas.microsoft.com/office/drawing/2014/main" id="{09980363-041B-4B57-BAE4-C93E51AF2526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: abgerundete Ecken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2CCFEE05-018B-48E0-B0D3-98D71230E5F8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2" name="Rechteck: abgerundete Ecken 11">
              <a:hlinkClick r:id="rId7" action="ppaction://hlinksldjump"/>
              <a:extLst>
                <a:ext uri="{FF2B5EF4-FFF2-40B4-BE49-F238E27FC236}">
                  <a16:creationId xmlns:a16="http://schemas.microsoft.com/office/drawing/2014/main" id="{C5A4F2CC-2B9C-4AD0-A761-6E9AC8945238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: abgerundete Ecken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287E55E5-F698-4162-9A42-DF3812A70A12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: abgerundete Ecken 13">
              <a:hlinkClick r:id="rId9" action="ppaction://hlinksldjump"/>
              <a:extLst>
                <a:ext uri="{FF2B5EF4-FFF2-40B4-BE49-F238E27FC236}">
                  <a16:creationId xmlns:a16="http://schemas.microsoft.com/office/drawing/2014/main" id="{96D83A70-5692-497B-8294-76C880B0F388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prstClr val="white"/>
                  </a:solidFill>
                </a:rPr>
                <a:t>Summary</a:t>
              </a:r>
            </a:p>
          </p:txBody>
        </p:sp>
      </p:grpSp>
      <p:pic>
        <p:nvPicPr>
          <p:cNvPr id="15" name="Picture 169" descr="QR-DWD">
            <a:extLst>
              <a:ext uri="{FF2B5EF4-FFF2-40B4-BE49-F238E27FC236}">
                <a16:creationId xmlns:a16="http://schemas.microsoft.com/office/drawing/2014/main" id="{ADA30A1D-7F3A-41A9-983C-75C7E270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04" y="3278883"/>
            <a:ext cx="1165882" cy="116588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15121A7F-922C-424D-A2F4-C126367D40D8}"/>
              </a:ext>
            </a:extLst>
          </p:cNvPr>
          <p:cNvCxnSpPr>
            <a:cxnSpLocks/>
          </p:cNvCxnSpPr>
          <p:nvPr/>
        </p:nvCxnSpPr>
        <p:spPr>
          <a:xfrm>
            <a:off x="6349915" y="4211273"/>
            <a:ext cx="110789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nteraktive Schaltfläche: Nächste(r) oder Weiter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DF45D8F-A269-42D1-BA55-B616E4A2C0D4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teraktive Schaltfläche: Zurück oder Vorherige(r)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F86DBE-8898-4028-8612-60A66716C563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124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CB1FF-54EB-430E-A600-B5A8E54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</p:spPr>
        <p:txBody>
          <a:bodyPr/>
          <a:lstStyle/>
          <a:p>
            <a:r>
              <a:rPr lang="de-DE" dirty="0"/>
              <a:t>Downloadgate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211DE2-3159-4DEE-A9AF-B2384F951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4032139"/>
            <a:ext cx="8353426" cy="686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400" dirty="0">
                <a:hlinkClick r:id="rId2"/>
              </a:rPr>
              <a:t>https://opendata.dwd.de/climate_environment/GPCC/html/download_gate.html</a:t>
            </a:r>
            <a:r>
              <a:rPr lang="de-DE" sz="1400" dirty="0"/>
              <a:t> </a:t>
            </a:r>
          </a:p>
          <a:p>
            <a:pPr marL="0" indent="0" algn="ctr">
              <a:buNone/>
            </a:pPr>
            <a:r>
              <a:rPr lang="de-DE" sz="1400" dirty="0">
                <a:hlinkClick r:id="rId3"/>
              </a:rPr>
              <a:t>https://gpcc.dwd.de</a:t>
            </a:r>
            <a:r>
              <a:rPr lang="de-DE" sz="1400" dirty="0"/>
              <a:t> 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91477FD1-E359-4147-9126-CFCE4CD5A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614394"/>
              </p:ext>
            </p:extLst>
          </p:nvPr>
        </p:nvGraphicFramePr>
        <p:xfrm>
          <a:off x="3471222" y="1044049"/>
          <a:ext cx="3816095" cy="277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100BE52-ECC3-4206-8C64-DA3AE786F141}"/>
              </a:ext>
            </a:extLst>
          </p:cNvPr>
          <p:cNvGrpSpPr>
            <a:grpSpLocks noChangeAspect="1"/>
          </p:cNvGrpSpPr>
          <p:nvPr/>
        </p:nvGrpSpPr>
        <p:grpSpPr>
          <a:xfrm rot="20433378">
            <a:off x="5030171" y="2878745"/>
            <a:ext cx="372259" cy="685627"/>
            <a:chOff x="5359630" y="806349"/>
            <a:chExt cx="1055078" cy="1943244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DE2A66A-CD14-48B7-8682-4E2327CF0460}"/>
                </a:ext>
              </a:extLst>
            </p:cNvPr>
            <p:cNvSpPr/>
            <p:nvPr/>
          </p:nvSpPr>
          <p:spPr>
            <a:xfrm>
              <a:off x="5538955" y="806349"/>
              <a:ext cx="684202" cy="61950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D362B343-89BC-4528-835F-1654DE30FCA4}"/>
                </a:ext>
              </a:extLst>
            </p:cNvPr>
            <p:cNvSpPr/>
            <p:nvPr/>
          </p:nvSpPr>
          <p:spPr>
            <a:xfrm>
              <a:off x="5615155" y="883475"/>
              <a:ext cx="531802" cy="4752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feil: nach rechts 10">
              <a:extLst>
                <a:ext uri="{FF2B5EF4-FFF2-40B4-BE49-F238E27FC236}">
                  <a16:creationId xmlns:a16="http://schemas.microsoft.com/office/drawing/2014/main" id="{1D3B9415-65B1-4ACB-8820-664BB5AF8FC1}"/>
                </a:ext>
              </a:extLst>
            </p:cNvPr>
            <p:cNvSpPr/>
            <p:nvPr/>
          </p:nvSpPr>
          <p:spPr>
            <a:xfrm rot="16200000">
              <a:off x="5056762" y="1391648"/>
              <a:ext cx="1660813" cy="1055078"/>
            </a:xfrm>
            <a:prstGeom prst="rightArrow">
              <a:avLst>
                <a:gd name="adj1" fmla="val 33392"/>
                <a:gd name="adj2" fmla="val 84006"/>
              </a:avLst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03E948A-A1BC-4699-9EDD-DEC69A01FAA6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3" name="Rechteck: abgerundete Ecken 12">
              <a:hlinkClick r:id="rId9" action="ppaction://hlinksldjump"/>
              <a:extLst>
                <a:ext uri="{FF2B5EF4-FFF2-40B4-BE49-F238E27FC236}">
                  <a16:creationId xmlns:a16="http://schemas.microsoft.com/office/drawing/2014/main" id="{51C31094-D7BD-45D4-923C-3A9DCAE5E120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4" name="Rechteck: abgerundete Ecken 13">
              <a:hlinkClick r:id="rId10" action="ppaction://hlinksldjump"/>
              <a:extLst>
                <a:ext uri="{FF2B5EF4-FFF2-40B4-BE49-F238E27FC236}">
                  <a16:creationId xmlns:a16="http://schemas.microsoft.com/office/drawing/2014/main" id="{B9186AB8-0F29-4117-8A2E-C2C760B3CE4E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5" name="Rechteck: abgerundete Ecken 14">
              <a:hlinkClick r:id="rId11" action="ppaction://hlinksldjump"/>
              <a:extLst>
                <a:ext uri="{FF2B5EF4-FFF2-40B4-BE49-F238E27FC236}">
                  <a16:creationId xmlns:a16="http://schemas.microsoft.com/office/drawing/2014/main" id="{7833961B-82DB-4AD6-8D4A-86293937BA1C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: abgerundete Ecken 15">
              <a:hlinkClick r:id="rId12" action="ppaction://hlinksldjump"/>
              <a:extLst>
                <a:ext uri="{FF2B5EF4-FFF2-40B4-BE49-F238E27FC236}">
                  <a16:creationId xmlns:a16="http://schemas.microsoft.com/office/drawing/2014/main" id="{1F56DAED-7641-484E-A3FA-4E4660CB2CFA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7" name="Rechteck: abgerundete Ecken 16">
              <a:hlinkClick r:id="rId13" action="ppaction://hlinksldjump"/>
              <a:extLst>
                <a:ext uri="{FF2B5EF4-FFF2-40B4-BE49-F238E27FC236}">
                  <a16:creationId xmlns:a16="http://schemas.microsoft.com/office/drawing/2014/main" id="{C7CAF380-360C-4FFF-9659-F9E00583C975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: abgerundete Ecken 17">
              <a:hlinkClick r:id="rId14" action="ppaction://hlinksldjump"/>
              <a:extLst>
                <a:ext uri="{FF2B5EF4-FFF2-40B4-BE49-F238E27FC236}">
                  <a16:creationId xmlns:a16="http://schemas.microsoft.com/office/drawing/2014/main" id="{000B80C2-50DA-4F04-A87C-A14D36EF8032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: abgerundete Ecken 18">
              <a:hlinkClick r:id="rId15" action="ppaction://hlinksldjump"/>
              <a:extLst>
                <a:ext uri="{FF2B5EF4-FFF2-40B4-BE49-F238E27FC236}">
                  <a16:creationId xmlns:a16="http://schemas.microsoft.com/office/drawing/2014/main" id="{930D49E0-CB56-4B39-9CA5-9418F8C448AB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prstClr val="white"/>
                  </a:solidFill>
                </a:rPr>
                <a:t>Summary</a:t>
              </a:r>
            </a:p>
          </p:txBody>
        </p:sp>
      </p:grpSp>
      <p:sp>
        <p:nvSpPr>
          <p:cNvPr id="20" name="Interaktive Schaltfläche: Nächste(r) oder Weiter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7403C54-30BD-43E4-AE93-42C461315FFA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Interaktive Schaltfläche: Zurück oder Vorherige(r)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DDDF8BB-8A3A-4FB7-8C05-FB9D9F74089E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426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CD7B0-B9EB-4758-B02E-C6436F07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</p:spPr>
        <p:txBody>
          <a:bodyPr/>
          <a:lstStyle/>
          <a:p>
            <a:r>
              <a:rPr lang="de-DE" dirty="0"/>
              <a:t>DOI </a:t>
            </a:r>
            <a:r>
              <a:rPr lang="de-DE" dirty="0" err="1"/>
              <a:t>referenced</a:t>
            </a:r>
            <a:r>
              <a:rPr lang="de-DE" dirty="0"/>
              <a:t> GPCC </a:t>
            </a:r>
            <a:r>
              <a:rPr lang="de-DE" dirty="0" err="1"/>
              <a:t>products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6352BE-3EE4-41FA-8C85-DD97F7ED9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6" y="1570556"/>
            <a:ext cx="8530599" cy="2229658"/>
          </a:xfrm>
        </p:spPr>
        <p:txBody>
          <a:bodyPr>
            <a:normAutofit/>
          </a:bodyPr>
          <a:lstStyle/>
          <a:p>
            <a:r>
              <a:rPr lang="en-US" sz="1000" dirty="0"/>
              <a:t>First Guess Monthly Product [</a:t>
            </a:r>
            <a:r>
              <a:rPr lang="en-US" sz="1000" dirty="0">
                <a:hlinkClick r:id="rId2"/>
              </a:rPr>
              <a:t>here</a:t>
            </a:r>
            <a:r>
              <a:rPr lang="en-US" sz="1000" dirty="0"/>
              <a:t>]</a:t>
            </a:r>
          </a:p>
          <a:p>
            <a:r>
              <a:rPr lang="en-US" sz="1000" dirty="0"/>
              <a:t>First Guess Daily Product [</a:t>
            </a:r>
            <a:r>
              <a:rPr lang="en-US" sz="1000" dirty="0">
                <a:hlinkClick r:id="rId3"/>
              </a:rPr>
              <a:t>here</a:t>
            </a:r>
            <a:r>
              <a:rPr lang="en-US" sz="1000" dirty="0"/>
              <a:t>]</a:t>
            </a:r>
          </a:p>
          <a:p>
            <a:r>
              <a:rPr lang="en-US" sz="1000" dirty="0"/>
              <a:t>Monitoring Product Version 2022 [</a:t>
            </a:r>
            <a:r>
              <a:rPr lang="en-US" sz="1000" dirty="0">
                <a:hlinkClick r:id="rId4"/>
              </a:rPr>
              <a:t>here</a:t>
            </a:r>
            <a:r>
              <a:rPr lang="en-US" sz="1000" dirty="0"/>
              <a:t>]</a:t>
            </a:r>
          </a:p>
          <a:p>
            <a:r>
              <a:rPr lang="en-US" sz="1000" dirty="0"/>
              <a:t>Full Data Monthly Product Version 2022 [</a:t>
            </a:r>
            <a:r>
              <a:rPr lang="en-US" sz="1000" dirty="0">
                <a:hlinkClick r:id="rId5"/>
              </a:rPr>
              <a:t>here</a:t>
            </a:r>
            <a:r>
              <a:rPr lang="en-US" sz="1000" dirty="0"/>
              <a:t>]</a:t>
            </a:r>
          </a:p>
          <a:p>
            <a:r>
              <a:rPr lang="en-US" sz="1000" dirty="0"/>
              <a:t>Full Data Daily Version 2022 [</a:t>
            </a:r>
            <a:r>
              <a:rPr lang="en-US" sz="1000" dirty="0">
                <a:hlinkClick r:id="rId6"/>
              </a:rPr>
              <a:t>here</a:t>
            </a:r>
            <a:r>
              <a:rPr lang="en-US" sz="1000" dirty="0"/>
              <a:t>]</a:t>
            </a:r>
          </a:p>
          <a:p>
            <a:r>
              <a:rPr lang="en-US" sz="1000" dirty="0"/>
              <a:t>HOAPS/GPCC global daily precipitation data record with uncertainty estimates using satellite and gauge based observations Version 2 [</a:t>
            </a:r>
            <a:r>
              <a:rPr lang="en-US" sz="1000" dirty="0">
                <a:hlinkClick r:id="rId7"/>
              </a:rPr>
              <a:t>here</a:t>
            </a:r>
            <a:r>
              <a:rPr lang="en-US" sz="1000" dirty="0"/>
              <a:t>]</a:t>
            </a:r>
          </a:p>
          <a:p>
            <a:r>
              <a:rPr lang="en-US" sz="1000" dirty="0"/>
              <a:t>Homogenized Precipitation Analysis ”HOMPRA” for </a:t>
            </a:r>
            <a:r>
              <a:rPr lang="de-DE" sz="1000" dirty="0"/>
              <a:t>Europe , Version 2.0 [</a:t>
            </a:r>
            <a:r>
              <a:rPr lang="de-DE" sz="1000" dirty="0">
                <a:hlinkClick r:id="rId8"/>
              </a:rPr>
              <a:t>here</a:t>
            </a:r>
            <a:r>
              <a:rPr lang="de-DE" sz="1000" dirty="0"/>
              <a:t>]</a:t>
            </a:r>
          </a:p>
          <a:p>
            <a:r>
              <a:rPr lang="en-US" sz="1000" dirty="0"/>
              <a:t>Precipitation Climatology Version 2022 [</a:t>
            </a:r>
            <a:r>
              <a:rPr lang="en-US" sz="1000" dirty="0">
                <a:hlinkClick r:id="rId9"/>
              </a:rPr>
              <a:t>here</a:t>
            </a:r>
            <a:r>
              <a:rPr lang="en-US" sz="1000" dirty="0"/>
              <a:t>]</a:t>
            </a:r>
          </a:p>
          <a:p>
            <a:r>
              <a:rPr lang="en-US" sz="1000" dirty="0"/>
              <a:t>GPCC Drought Index Product (GPCC DI) [</a:t>
            </a:r>
            <a:r>
              <a:rPr lang="en-US" sz="1000" dirty="0">
                <a:hlinkClick r:id="rId10"/>
              </a:rPr>
              <a:t>here</a:t>
            </a:r>
            <a:r>
              <a:rPr lang="en-US" sz="1000" dirty="0"/>
              <a:t>]</a:t>
            </a:r>
          </a:p>
          <a:p>
            <a:r>
              <a:rPr lang="en-US" sz="1000" dirty="0"/>
              <a:t>GPCC Drought Index Product (GPCC DI), Version 1.1 </a:t>
            </a:r>
            <a:r>
              <a:rPr lang="de-DE" sz="1000" dirty="0"/>
              <a:t>[</a:t>
            </a:r>
            <a:r>
              <a:rPr lang="de-DE" sz="1000" dirty="0">
                <a:hlinkClick r:id="rId11"/>
              </a:rPr>
              <a:t>here</a:t>
            </a:r>
            <a:r>
              <a:rPr lang="de-DE" sz="1000" dirty="0"/>
              <a:t>]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D40A48C-3036-4E71-ACC8-A7C5ADA98A38}"/>
              </a:ext>
            </a:extLst>
          </p:cNvPr>
          <p:cNvSpPr txBox="1">
            <a:spLocks/>
          </p:cNvSpPr>
          <p:nvPr/>
        </p:nvSpPr>
        <p:spPr>
          <a:xfrm>
            <a:off x="395287" y="4034196"/>
            <a:ext cx="3641620" cy="627362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000" b="1" dirty="0"/>
              <a:t>Non-DOI </a:t>
            </a:r>
            <a:r>
              <a:rPr lang="de-DE" sz="1000" b="1" dirty="0" err="1"/>
              <a:t>referenced</a:t>
            </a:r>
            <a:r>
              <a:rPr lang="de-DE" sz="1000" b="1" dirty="0"/>
              <a:t> </a:t>
            </a:r>
            <a:r>
              <a:rPr lang="de-DE" sz="1000" b="1" dirty="0" err="1"/>
              <a:t>product</a:t>
            </a:r>
            <a:endParaRPr lang="de-DE" sz="1000" b="1" dirty="0"/>
          </a:p>
          <a:p>
            <a:r>
              <a:rPr lang="de-DE" sz="1000" dirty="0" err="1"/>
              <a:t>Provisional</a:t>
            </a:r>
            <a:r>
              <a:rPr lang="de-DE" sz="1000" dirty="0"/>
              <a:t> daily </a:t>
            </a:r>
            <a:r>
              <a:rPr lang="de-DE" sz="1000" dirty="0" err="1"/>
              <a:t>precipitation</a:t>
            </a:r>
            <a:r>
              <a:rPr lang="de-DE" sz="1000" dirty="0"/>
              <a:t> </a:t>
            </a:r>
            <a:r>
              <a:rPr lang="de-DE" sz="1000" dirty="0" err="1"/>
              <a:t>analyses</a:t>
            </a:r>
            <a:r>
              <a:rPr lang="de-DE" sz="1000" dirty="0"/>
              <a:t> [</a:t>
            </a:r>
            <a:r>
              <a:rPr lang="de-DE" sz="1000" dirty="0">
                <a:hlinkClick r:id="rId12"/>
              </a:rPr>
              <a:t>here</a:t>
            </a:r>
            <a:r>
              <a:rPr lang="de-DE" sz="1000" dirty="0"/>
              <a:t>]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5A34BE2-DA7B-45B9-9DFD-07C4D7737C28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6" name="Rechteck: abgerundete Ecken 5">
              <a:hlinkClick r:id="rId13" action="ppaction://hlinksldjump"/>
              <a:extLst>
                <a:ext uri="{FF2B5EF4-FFF2-40B4-BE49-F238E27FC236}">
                  <a16:creationId xmlns:a16="http://schemas.microsoft.com/office/drawing/2014/main" id="{6C3B5A51-45D1-43D4-BC2F-1F6E7AC6B618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8" name="Rechteck: abgerundete Ecken 7">
              <a:hlinkClick r:id="rId14" action="ppaction://hlinksldjump"/>
              <a:extLst>
                <a:ext uri="{FF2B5EF4-FFF2-40B4-BE49-F238E27FC236}">
                  <a16:creationId xmlns:a16="http://schemas.microsoft.com/office/drawing/2014/main" id="{E45B592F-9100-4301-B9FE-959BCF9AF9ED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9" name="Rechteck: abgerundete Ecken 8">
              <a:hlinkClick r:id="rId15" action="ppaction://hlinksldjump"/>
              <a:extLst>
                <a:ext uri="{FF2B5EF4-FFF2-40B4-BE49-F238E27FC236}">
                  <a16:creationId xmlns:a16="http://schemas.microsoft.com/office/drawing/2014/main" id="{97D4FF8E-EF31-4DC5-AF2F-1EE2631D2087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: abgerundete Ecken 9">
              <a:hlinkClick r:id="rId16" action="ppaction://hlinksldjump"/>
              <a:extLst>
                <a:ext uri="{FF2B5EF4-FFF2-40B4-BE49-F238E27FC236}">
                  <a16:creationId xmlns:a16="http://schemas.microsoft.com/office/drawing/2014/main" id="{1F22E083-768B-4BDB-AB81-51E7B516DD59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1" name="Rechteck: abgerundete Ecken 10">
              <a:hlinkClick r:id="rId17" action="ppaction://hlinksldjump"/>
              <a:extLst>
                <a:ext uri="{FF2B5EF4-FFF2-40B4-BE49-F238E27FC236}">
                  <a16:creationId xmlns:a16="http://schemas.microsoft.com/office/drawing/2014/main" id="{C8D5BEBE-AD9C-48E4-B56A-1A3E5C14111C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: abgerundete Ecken 11">
              <a:hlinkClick r:id="rId18" action="ppaction://hlinksldjump"/>
              <a:extLst>
                <a:ext uri="{FF2B5EF4-FFF2-40B4-BE49-F238E27FC236}">
                  <a16:creationId xmlns:a16="http://schemas.microsoft.com/office/drawing/2014/main" id="{A74A6DA8-AFAA-4732-A077-3C0504128B41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: abgerundete Ecken 12">
              <a:hlinkClick r:id="rId19" action="ppaction://hlinksldjump"/>
              <a:extLst>
                <a:ext uri="{FF2B5EF4-FFF2-40B4-BE49-F238E27FC236}">
                  <a16:creationId xmlns:a16="http://schemas.microsoft.com/office/drawing/2014/main" id="{DB7867C8-9A22-42F0-A127-8CE1BE9DA744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prstClr val="white"/>
                  </a:solidFill>
                </a:rPr>
                <a:t>Summary</a:t>
              </a:r>
            </a:p>
          </p:txBody>
        </p:sp>
      </p:grpSp>
      <p:sp>
        <p:nvSpPr>
          <p:cNvPr id="14" name="Interaktive Schaltfläche: Nächste(r) oder Weiter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9D095AA-F243-418E-9B86-B5E0BAE54B14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Zurück oder Vorherige(r) 1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297EA3C-8032-41A8-8DBA-872BBA277459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774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DC8F2F-C253-47A0-8D1B-6569782E8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Thank you for your attention!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200" dirty="0"/>
              <a:t>We would also like to thank our data providers for the good and long cooperation, which made these analyses and product developments possible.</a:t>
            </a:r>
          </a:p>
          <a:p>
            <a:pPr marL="0" indent="0">
              <a:buNone/>
            </a:pPr>
            <a:r>
              <a:rPr lang="de-DE" dirty="0"/>
              <a:t>					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					- </a:t>
            </a:r>
            <a:r>
              <a:rPr lang="de-DE" dirty="0" err="1"/>
              <a:t>the</a:t>
            </a:r>
            <a:r>
              <a:rPr lang="de-DE" dirty="0"/>
              <a:t> GPCC </a:t>
            </a:r>
            <a:r>
              <a:rPr lang="de-DE" dirty="0" err="1"/>
              <a:t>team</a:t>
            </a:r>
            <a:r>
              <a:rPr lang="de-DE" dirty="0"/>
              <a:t> -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67FC6F3-6025-4180-BB3C-E7CD68251BE1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8" name="Rechteck: abgerundete Ecken 7">
              <a:hlinkClick r:id="rId2" action="ppaction://hlinksldjump"/>
              <a:extLst>
                <a:ext uri="{FF2B5EF4-FFF2-40B4-BE49-F238E27FC236}">
                  <a16:creationId xmlns:a16="http://schemas.microsoft.com/office/drawing/2014/main" id="{449027C3-9377-4C46-ACAC-DAD454EB9E82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9" name="Rechteck: abgerundete Ecken 8">
              <a:hlinkClick r:id="rId3" action="ppaction://hlinksldjump"/>
              <a:extLst>
                <a:ext uri="{FF2B5EF4-FFF2-40B4-BE49-F238E27FC236}">
                  <a16:creationId xmlns:a16="http://schemas.microsoft.com/office/drawing/2014/main" id="{1E1AD37A-85EE-4F84-BBFD-81895837DAB0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0" name="Rechteck: abgerundete Ecken 9">
              <a:hlinkClick r:id="rId4" action="ppaction://hlinksldjump"/>
              <a:extLst>
                <a:ext uri="{FF2B5EF4-FFF2-40B4-BE49-F238E27FC236}">
                  <a16:creationId xmlns:a16="http://schemas.microsoft.com/office/drawing/2014/main" id="{E7D5E207-7026-46C9-A4F7-62A0B943A519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Data </a:t>
              </a:r>
              <a:r>
                <a:rPr lang="de-DE" sz="700" b="1" dirty="0" err="1">
                  <a:solidFill>
                    <a:schemeClr val="tx1"/>
                  </a:solidFill>
                </a:rPr>
                <a:t>base</a:t>
              </a:r>
              <a:endParaRPr lang="de-DE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: abgerundete Ecken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B01ADA38-AAB9-4E8A-A3AF-6422121C8F68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Interpolation</a:t>
              </a:r>
            </a:p>
          </p:txBody>
        </p:sp>
        <p:sp>
          <p:nvSpPr>
            <p:cNvPr id="12" name="Rechteck: abgerundete Ecken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C552E69-BB12-4A5C-9B8F-368D079897C8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: abgerundete Ecken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7860F280-C1DD-47D5-B9C6-DB2E5134FFD6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: abgerundete Ecken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2D68F80A-D66E-449E-B845-B1C29190BB9A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prstClr val="white"/>
                  </a:solidFill>
                </a:rPr>
                <a:t>Summary</a:t>
              </a:r>
            </a:p>
          </p:txBody>
        </p:sp>
      </p:grpSp>
      <p:sp>
        <p:nvSpPr>
          <p:cNvPr id="16" name="Interaktive Schaltfläche: Zurück oder Vorherige(r)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569CCC7-89A4-4F76-B8FB-8BEEF65C6706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88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2569E-F874-4B06-BF50-94E4840C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GPCC application areas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49A24E-B12C-4FDF-948C-05FD924D7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Science:</a:t>
            </a:r>
          </a:p>
          <a:p>
            <a:pPr lvl="1"/>
            <a:r>
              <a:rPr lang="en-GB" dirty="0"/>
              <a:t>Water cycle</a:t>
            </a:r>
          </a:p>
          <a:p>
            <a:pPr lvl="1"/>
            <a:r>
              <a:rPr lang="en-GB" dirty="0"/>
              <a:t>Drought monitoring</a:t>
            </a:r>
          </a:p>
          <a:p>
            <a:pPr lvl="1"/>
            <a:r>
              <a:rPr lang="en-GB" dirty="0"/>
              <a:t>Changes in precipitation (due to climate change)</a:t>
            </a:r>
          </a:p>
          <a:p>
            <a:pPr lvl="1"/>
            <a:r>
              <a:rPr lang="en-US" dirty="0"/>
              <a:t>Occurrence/spread of plants and animals (e.g. spread of ticks)</a:t>
            </a:r>
            <a:endParaRPr lang="de-DE" dirty="0"/>
          </a:p>
          <a:p>
            <a:r>
              <a:rPr lang="en-GB" dirty="0"/>
              <a:t>Calibration of satellite data</a:t>
            </a:r>
          </a:p>
          <a:p>
            <a:r>
              <a:rPr lang="en-GB" dirty="0"/>
              <a:t>Validation/Tuning numerical weather-/climate models</a:t>
            </a:r>
          </a:p>
          <a:p>
            <a:r>
              <a:rPr lang="en-GB" dirty="0"/>
              <a:t>Industry (water availability, yield forecasts)</a:t>
            </a:r>
          </a:p>
          <a:p>
            <a:r>
              <a:rPr lang="en-GB" dirty="0"/>
              <a:t>… and for holiday planning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3AAEFF6-7A57-44D5-B6A3-8D9ABE521913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5" name="Rechteck: abgerundete Ecken 14">
              <a:hlinkClick r:id="rId3" action="ppaction://hlinksldjump"/>
              <a:extLst>
                <a:ext uri="{FF2B5EF4-FFF2-40B4-BE49-F238E27FC236}">
                  <a16:creationId xmlns:a16="http://schemas.microsoft.com/office/drawing/2014/main" id="{CF4D78B2-0C35-4A3C-B75A-008F52CC5455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6" name="Rechteck: abgerundete Ecken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A3109F9C-BCE5-43AE-8DE2-4F543DFF879D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sz="700" b="1" dirty="0">
                  <a:solidFill>
                    <a:prstClr val="white"/>
                  </a:solidFill>
                </a:rPr>
                <a:t>GPCC Background</a:t>
              </a:r>
            </a:p>
          </p:txBody>
        </p:sp>
        <p:sp>
          <p:nvSpPr>
            <p:cNvPr id="17" name="Rechteck: abgerundete Ecken 16">
              <a:hlinkClick r:id="rId5" action="ppaction://hlinksldjump"/>
              <a:extLst>
                <a:ext uri="{FF2B5EF4-FFF2-40B4-BE49-F238E27FC236}">
                  <a16:creationId xmlns:a16="http://schemas.microsoft.com/office/drawing/2014/main" id="{E6AF2E98-1C66-48C5-AFDD-DA3801B0EE06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Data </a:t>
              </a:r>
              <a:r>
                <a:rPr lang="de-DE" sz="800" b="1" dirty="0" err="1">
                  <a:solidFill>
                    <a:schemeClr val="tx1"/>
                  </a:solidFill>
                </a:rPr>
                <a:t>base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: abgerundete Ecken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1D2B6675-19B2-4978-9645-AB0D8D823986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Interpolation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: abgerundete Ecken 18">
              <a:hlinkClick r:id="rId7" action="ppaction://hlinksldjump"/>
              <a:extLst>
                <a:ext uri="{FF2B5EF4-FFF2-40B4-BE49-F238E27FC236}">
                  <a16:creationId xmlns:a16="http://schemas.microsoft.com/office/drawing/2014/main" id="{115F9724-A794-4544-8B61-648BEE629CDE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: abgerundete Ecken 19">
              <a:hlinkClick r:id="rId8" action="ppaction://hlinksldjump"/>
              <a:extLst>
                <a:ext uri="{FF2B5EF4-FFF2-40B4-BE49-F238E27FC236}">
                  <a16:creationId xmlns:a16="http://schemas.microsoft.com/office/drawing/2014/main" id="{6FA45E55-38BB-4DF3-A249-CB35C53629A2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: abgerundete Ecken 20">
              <a:hlinkClick r:id="rId9" action="ppaction://hlinksldjump"/>
              <a:extLst>
                <a:ext uri="{FF2B5EF4-FFF2-40B4-BE49-F238E27FC236}">
                  <a16:creationId xmlns:a16="http://schemas.microsoft.com/office/drawing/2014/main" id="{B4F33BFF-50CF-46DA-93A1-1E9CD47E277A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Interaktive Schaltfläche: Nächste(r) oder Weiter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BEBF488-BF4F-4A2F-BBCF-B1ECE1D5A784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teraktive Schaltfläche: Zurück oder Vorherige(r)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00ED948-8339-41EC-9109-B93D7E01EB13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86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hlinkClick r:id="rId2"/>
            <a:extLst>
              <a:ext uri="{FF2B5EF4-FFF2-40B4-BE49-F238E27FC236}">
                <a16:creationId xmlns:a16="http://schemas.microsoft.com/office/drawing/2014/main" id="{8D6B8B87-609F-4C85-8F86-9ED708DB3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385" y="1322451"/>
            <a:ext cx="3435232" cy="27634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65976B-A7DC-43B0-A370-0F606D83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Usage of GPCC products in Publications (examples)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BF3986F-414C-41B8-9894-4884F85C1E92}"/>
              </a:ext>
            </a:extLst>
          </p:cNvPr>
          <p:cNvGrpSpPr/>
          <p:nvPr/>
        </p:nvGrpSpPr>
        <p:grpSpPr>
          <a:xfrm>
            <a:off x="205837" y="1267282"/>
            <a:ext cx="8755864" cy="3391892"/>
            <a:chOff x="205837" y="1267282"/>
            <a:chExt cx="8755864" cy="3391892"/>
          </a:xfrm>
        </p:grpSpPr>
        <p:pic>
          <p:nvPicPr>
            <p:cNvPr id="8" name="Grafik 7">
              <a:hlinkClick r:id="rId4"/>
              <a:extLst>
                <a:ext uri="{FF2B5EF4-FFF2-40B4-BE49-F238E27FC236}">
                  <a16:creationId xmlns:a16="http://schemas.microsoft.com/office/drawing/2014/main" id="{DB072A46-AF8F-497E-9825-836140597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425" y="1267282"/>
              <a:ext cx="2334716" cy="135688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9" name="Textfeld 8">
              <a:hlinkClick r:id="rId4"/>
              <a:extLst>
                <a:ext uri="{FF2B5EF4-FFF2-40B4-BE49-F238E27FC236}">
                  <a16:creationId xmlns:a16="http://schemas.microsoft.com/office/drawing/2014/main" id="{5874DFF3-808D-4801-9660-B4C541F7E635}"/>
                </a:ext>
              </a:extLst>
            </p:cNvPr>
            <p:cNvSpPr txBox="1"/>
            <p:nvPr/>
          </p:nvSpPr>
          <p:spPr>
            <a:xfrm>
              <a:off x="205837" y="2595101"/>
              <a:ext cx="29338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WMO Decadal State of the Climate 2011-2020</a:t>
              </a:r>
            </a:p>
          </p:txBody>
        </p:sp>
        <p:sp>
          <p:nvSpPr>
            <p:cNvPr id="11" name="Textfeld 10">
              <a:hlinkClick r:id="rId2"/>
              <a:extLst>
                <a:ext uri="{FF2B5EF4-FFF2-40B4-BE49-F238E27FC236}">
                  <a16:creationId xmlns:a16="http://schemas.microsoft.com/office/drawing/2014/main" id="{9AEF6BA9-55BB-4B9F-BF73-C392969C5E4A}"/>
                </a:ext>
              </a:extLst>
            </p:cNvPr>
            <p:cNvSpPr txBox="1"/>
            <p:nvPr/>
          </p:nvSpPr>
          <p:spPr>
            <a:xfrm>
              <a:off x="3468977" y="4085864"/>
              <a:ext cx="2474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WMO State of the Climate in Africa 2023</a:t>
              </a:r>
            </a:p>
          </p:txBody>
        </p:sp>
        <p:sp>
          <p:nvSpPr>
            <p:cNvPr id="13" name="Textfeld 12">
              <a:hlinkClick r:id="rId6"/>
              <a:extLst>
                <a:ext uri="{FF2B5EF4-FFF2-40B4-BE49-F238E27FC236}">
                  <a16:creationId xmlns:a16="http://schemas.microsoft.com/office/drawing/2014/main" id="{62067608-3CA9-4378-A9E9-029E51397B76}"/>
                </a:ext>
              </a:extLst>
            </p:cNvPr>
            <p:cNvSpPr txBox="1"/>
            <p:nvPr/>
          </p:nvSpPr>
          <p:spPr>
            <a:xfrm>
              <a:off x="658161" y="4412953"/>
              <a:ext cx="20152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WMO </a:t>
              </a:r>
              <a:r>
                <a:rPr lang="en-US" sz="1000"/>
                <a:t>State of the Climate 2024</a:t>
              </a:r>
              <a:endParaRPr lang="en-GB" sz="1000" dirty="0"/>
            </a:p>
          </p:txBody>
        </p:sp>
        <p:pic>
          <p:nvPicPr>
            <p:cNvPr id="14" name="Grafik 13">
              <a:hlinkClick r:id="rId7"/>
              <a:extLst>
                <a:ext uri="{FF2B5EF4-FFF2-40B4-BE49-F238E27FC236}">
                  <a16:creationId xmlns:a16="http://schemas.microsoft.com/office/drawing/2014/main" id="{A2F83988-4221-4E31-9A7C-364FFDA9E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398" y="1290092"/>
              <a:ext cx="2335765" cy="231599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5" name="Textfeld 14">
              <a:hlinkClick r:id="rId7"/>
              <a:extLst>
                <a:ext uri="{FF2B5EF4-FFF2-40B4-BE49-F238E27FC236}">
                  <a16:creationId xmlns:a16="http://schemas.microsoft.com/office/drawing/2014/main" id="{BF697493-5E89-40B0-B322-5D40F587E88D}"/>
                </a:ext>
              </a:extLst>
            </p:cNvPr>
            <p:cNvSpPr txBox="1"/>
            <p:nvPr/>
          </p:nvSpPr>
          <p:spPr>
            <a:xfrm>
              <a:off x="6625936" y="3586599"/>
              <a:ext cx="23357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IPCC AR6 WG1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6BDDD87-FC79-4F30-9C3B-8F791193633C}"/>
                </a:ext>
              </a:extLst>
            </p:cNvPr>
            <p:cNvSpPr txBox="1"/>
            <p:nvPr/>
          </p:nvSpPr>
          <p:spPr>
            <a:xfrm>
              <a:off x="6625936" y="4026068"/>
              <a:ext cx="2256945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GPCC contributes also to DWD reports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471C702-448C-46D7-90A2-A159C1D91CE0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25" name="Rechteck: abgerundete Ecken 24">
              <a:hlinkClick r:id="rId9" action="ppaction://hlinksldjump"/>
              <a:extLst>
                <a:ext uri="{FF2B5EF4-FFF2-40B4-BE49-F238E27FC236}">
                  <a16:creationId xmlns:a16="http://schemas.microsoft.com/office/drawing/2014/main" id="{3EA4E6F1-648E-4256-A1DF-DEA715D57125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26" name="Rechteck: abgerundete Ecken 25">
              <a:hlinkClick r:id="rId10" action="ppaction://hlinksldjump"/>
              <a:extLst>
                <a:ext uri="{FF2B5EF4-FFF2-40B4-BE49-F238E27FC236}">
                  <a16:creationId xmlns:a16="http://schemas.microsoft.com/office/drawing/2014/main" id="{B8F2E380-4814-4056-8BE3-861DB02BCF85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sz="700" b="1" dirty="0">
                  <a:solidFill>
                    <a:prstClr val="white"/>
                  </a:solidFill>
                </a:rPr>
                <a:t>GPCC Background</a:t>
              </a:r>
            </a:p>
          </p:txBody>
        </p:sp>
        <p:sp>
          <p:nvSpPr>
            <p:cNvPr id="27" name="Rechteck: abgerundete Ecken 26">
              <a:hlinkClick r:id="rId11" action="ppaction://hlinksldjump"/>
              <a:extLst>
                <a:ext uri="{FF2B5EF4-FFF2-40B4-BE49-F238E27FC236}">
                  <a16:creationId xmlns:a16="http://schemas.microsoft.com/office/drawing/2014/main" id="{55BC5AE0-9560-41DA-A2DA-6393D663B8E9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Data </a:t>
              </a:r>
              <a:r>
                <a:rPr lang="de-DE" sz="800" b="1" dirty="0" err="1">
                  <a:solidFill>
                    <a:schemeClr val="tx1"/>
                  </a:solidFill>
                </a:rPr>
                <a:t>base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: abgerundete Ecken 27">
              <a:hlinkClick r:id="rId12" action="ppaction://hlinksldjump"/>
              <a:extLst>
                <a:ext uri="{FF2B5EF4-FFF2-40B4-BE49-F238E27FC236}">
                  <a16:creationId xmlns:a16="http://schemas.microsoft.com/office/drawing/2014/main" id="{49A3A7EF-F5C6-44FA-B872-21438D5668EC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Interpolation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: abgerundete Ecken 28">
              <a:hlinkClick r:id="rId13" action="ppaction://hlinksldjump"/>
              <a:extLst>
                <a:ext uri="{FF2B5EF4-FFF2-40B4-BE49-F238E27FC236}">
                  <a16:creationId xmlns:a16="http://schemas.microsoft.com/office/drawing/2014/main" id="{03CD7F78-AF0C-4F5C-9000-94127B99E407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: abgerundete Ecken 29">
              <a:hlinkClick r:id="rId14" action="ppaction://hlinksldjump"/>
              <a:extLst>
                <a:ext uri="{FF2B5EF4-FFF2-40B4-BE49-F238E27FC236}">
                  <a16:creationId xmlns:a16="http://schemas.microsoft.com/office/drawing/2014/main" id="{09B010D9-9FA5-491E-8C24-0C6EE42F7DCB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: abgerundete Ecken 30">
              <a:hlinkClick r:id="rId15" action="ppaction://hlinksldjump"/>
              <a:extLst>
                <a:ext uri="{FF2B5EF4-FFF2-40B4-BE49-F238E27FC236}">
                  <a16:creationId xmlns:a16="http://schemas.microsoft.com/office/drawing/2014/main" id="{DB0F1AC3-E336-46E5-A854-34E3C42B9FFF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Grafik 2">
            <a:hlinkClick r:id="rId6"/>
            <a:extLst>
              <a:ext uri="{FF2B5EF4-FFF2-40B4-BE49-F238E27FC236}">
                <a16:creationId xmlns:a16="http://schemas.microsoft.com/office/drawing/2014/main" id="{7B68B1C5-4DBD-45DA-A67B-EA2955D590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1480" y="2925412"/>
            <a:ext cx="2068605" cy="14500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Interaktive Schaltfläche: Nächste(r) oder Weiter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6734DBA-5041-4D0E-B76B-571FC802EA13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Interaktive Schaltfläche: Zurück oder Vorherige(r)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7EBEF5B-1D1B-4673-AC8D-6F9D1D58306C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59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284D9D2-44C1-4B61-A7E2-5572A7AAA2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t="23778" r="9592" b="22424"/>
          <a:stretch/>
        </p:blipFill>
        <p:spPr>
          <a:xfrm>
            <a:off x="1701012" y="864000"/>
            <a:ext cx="7300411" cy="3762131"/>
          </a:xfrm>
          <a:prstGeom prst="ellipse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9E56215-1227-430E-9A8F-386E7B33D78E}"/>
              </a:ext>
            </a:extLst>
          </p:cNvPr>
          <p:cNvGrpSpPr/>
          <p:nvPr/>
        </p:nvGrpSpPr>
        <p:grpSpPr>
          <a:xfrm>
            <a:off x="2349503" y="3690838"/>
            <a:ext cx="2819181" cy="553998"/>
            <a:chOff x="12147555" y="20502610"/>
            <a:chExt cx="9273945" cy="2098343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3757F6-AB75-4D0F-9048-6B249F321383}"/>
                </a:ext>
              </a:extLst>
            </p:cNvPr>
            <p:cNvSpPr txBox="1"/>
            <p:nvPr/>
          </p:nvSpPr>
          <p:spPr>
            <a:xfrm>
              <a:off x="12147555" y="20502610"/>
              <a:ext cx="9273945" cy="2098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00" dirty="0"/>
                <a:t>             </a:t>
              </a:r>
              <a:r>
                <a:rPr lang="de-DE" sz="500" dirty="0" err="1"/>
                <a:t>more</a:t>
              </a:r>
              <a:r>
                <a:rPr lang="de-DE" sz="500" dirty="0"/>
                <a:t> </a:t>
              </a:r>
              <a:r>
                <a:rPr lang="de-DE" sz="500" dirty="0" err="1"/>
                <a:t>than</a:t>
              </a:r>
              <a:r>
                <a:rPr lang="de-DE" sz="500" dirty="0"/>
                <a:t> 100 </a:t>
              </a:r>
              <a:r>
                <a:rPr lang="de-DE" sz="500" dirty="0" err="1"/>
                <a:t>years</a:t>
              </a:r>
              <a:endParaRPr lang="de-DE" sz="500" dirty="0"/>
            </a:p>
            <a:p>
              <a:r>
                <a:rPr lang="de-DE" sz="500" dirty="0"/>
                <a:t>                     80 </a:t>
              </a:r>
              <a:r>
                <a:rPr lang="de-DE" sz="500" dirty="0" err="1"/>
                <a:t>to</a:t>
              </a:r>
              <a:r>
                <a:rPr lang="de-DE" sz="500" dirty="0"/>
                <a:t> 100 </a:t>
              </a:r>
              <a:r>
                <a:rPr lang="de-DE" sz="500" dirty="0" err="1"/>
                <a:t>years</a:t>
              </a:r>
              <a:endParaRPr lang="de-DE" sz="500" dirty="0"/>
            </a:p>
            <a:p>
              <a:r>
                <a:rPr lang="de-DE" sz="500" dirty="0"/>
                <a:t>                             60 </a:t>
              </a:r>
              <a:r>
                <a:rPr lang="de-DE" sz="500" dirty="0" err="1">
                  <a:solidFill>
                    <a:srgbClr val="2D4B9B"/>
                  </a:solidFill>
                </a:rPr>
                <a:t>to</a:t>
              </a:r>
              <a:r>
                <a:rPr lang="de-DE" sz="500" dirty="0"/>
                <a:t> 80 </a:t>
              </a:r>
              <a:r>
                <a:rPr lang="de-DE" sz="500" dirty="0" err="1"/>
                <a:t>years</a:t>
              </a:r>
              <a:endParaRPr lang="de-DE" sz="500" dirty="0"/>
            </a:p>
            <a:p>
              <a:r>
                <a:rPr lang="de-DE" sz="500" dirty="0"/>
                <a:t>                                       40 </a:t>
              </a:r>
              <a:r>
                <a:rPr lang="de-DE" sz="500" dirty="0" err="1"/>
                <a:t>to</a:t>
              </a:r>
              <a:r>
                <a:rPr lang="de-DE" sz="500" dirty="0"/>
                <a:t> 60 </a:t>
              </a:r>
              <a:r>
                <a:rPr lang="de-DE" sz="500" dirty="0" err="1"/>
                <a:t>years</a:t>
              </a:r>
              <a:endParaRPr lang="de-DE" sz="500" dirty="0"/>
            </a:p>
            <a:p>
              <a:r>
                <a:rPr lang="de-DE" sz="500" dirty="0"/>
                <a:t>                                                   20 </a:t>
              </a:r>
              <a:r>
                <a:rPr lang="de-DE" sz="500" dirty="0" err="1"/>
                <a:t>to</a:t>
              </a:r>
              <a:r>
                <a:rPr lang="de-DE" sz="500" dirty="0"/>
                <a:t> 40 </a:t>
              </a:r>
              <a:r>
                <a:rPr lang="de-DE" sz="500" dirty="0" err="1"/>
                <a:t>years</a:t>
              </a:r>
              <a:endParaRPr lang="de-DE" sz="500" dirty="0"/>
            </a:p>
            <a:p>
              <a:r>
                <a:rPr lang="de-DE" sz="500" dirty="0"/>
                <a:t>                                                                  </a:t>
              </a:r>
              <a:r>
                <a:rPr lang="de-DE" sz="500" dirty="0" err="1"/>
                <a:t>up</a:t>
              </a:r>
              <a:r>
                <a:rPr lang="de-DE" sz="500" dirty="0"/>
                <a:t> </a:t>
              </a:r>
              <a:r>
                <a:rPr lang="de-DE" sz="500" dirty="0" err="1"/>
                <a:t>to</a:t>
              </a:r>
              <a:r>
                <a:rPr lang="de-DE" sz="500" dirty="0"/>
                <a:t> 20 </a:t>
              </a:r>
              <a:r>
                <a:rPr lang="de-DE" sz="500" dirty="0" err="1"/>
                <a:t>years</a:t>
              </a:r>
              <a:endParaRPr lang="de-DE" sz="50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671F8A4-107F-4081-8B70-DBE1931D1174}"/>
                </a:ext>
              </a:extLst>
            </p:cNvPr>
            <p:cNvGrpSpPr/>
            <p:nvPr/>
          </p:nvGrpSpPr>
          <p:grpSpPr>
            <a:xfrm>
              <a:off x="12738407" y="20739360"/>
              <a:ext cx="3275612" cy="1698172"/>
              <a:chOff x="11360646" y="16328884"/>
              <a:chExt cx="3275612" cy="1698172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3FCC0948-9E62-4E30-B61E-C3729EAAF2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360646" y="16328884"/>
                <a:ext cx="292030" cy="288031"/>
              </a:xfrm>
              <a:prstGeom prst="ellipse">
                <a:avLst/>
              </a:prstGeom>
              <a:solidFill>
                <a:srgbClr val="FDE7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76EF2E7D-1CE4-4C08-9230-5CDF98F05F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04856" y="16589295"/>
                <a:ext cx="292030" cy="288031"/>
              </a:xfrm>
              <a:prstGeom prst="ellipse">
                <a:avLst/>
              </a:prstGeom>
              <a:solidFill>
                <a:srgbClr val="7AD15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40810E4D-500D-40B5-841E-8A56787BD4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272392" y="16877326"/>
                <a:ext cx="292030" cy="288031"/>
              </a:xfrm>
              <a:prstGeom prst="ellipse">
                <a:avLst/>
              </a:prstGeom>
              <a:solidFill>
                <a:srgbClr val="22A88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558AB318-B8F5-434C-889D-2C72F5A94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866383" y="17187015"/>
                <a:ext cx="292030" cy="288031"/>
              </a:xfrm>
              <a:prstGeom prst="ellipse">
                <a:avLst/>
              </a:prstGeom>
              <a:solidFill>
                <a:srgbClr val="2A78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AC0465BE-3BF9-4548-BDB8-704E1DEC6B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39525" y="17475046"/>
                <a:ext cx="292030" cy="288031"/>
              </a:xfrm>
              <a:prstGeom prst="ellipse">
                <a:avLst/>
              </a:prstGeom>
              <a:solidFill>
                <a:srgbClr val="41448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31C20A1-584B-44F3-94B6-86AFED251E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344228" y="17739025"/>
                <a:ext cx="292030" cy="288031"/>
              </a:xfrm>
              <a:prstGeom prst="ellipse">
                <a:avLst/>
              </a:prstGeom>
              <a:solidFill>
                <a:srgbClr val="44015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B00CB5E-1536-4E1A-B330-497109BF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GPCC data base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F0A15A-0FF4-4951-9461-90D16AE1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520" y="3606394"/>
            <a:ext cx="2246369" cy="104135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Spatial distribution and length of time series of stations</a:t>
            </a:r>
          </a:p>
          <a:p>
            <a:endParaRPr lang="en-GB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9401008-8468-4EA9-85F5-2B715610CA44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22" name="Rechteck: abgerundete Ecken 21">
              <a:hlinkClick r:id="rId3" action="ppaction://hlinksldjump"/>
              <a:extLst>
                <a:ext uri="{FF2B5EF4-FFF2-40B4-BE49-F238E27FC236}">
                  <a16:creationId xmlns:a16="http://schemas.microsoft.com/office/drawing/2014/main" id="{0D69CCCB-1B6F-4743-9E10-E96F3C782988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23" name="Rechteck: abgerundete Ecken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4872E400-485E-4335-863D-4985C41D902D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24" name="Rechteck: abgerundete Ecken 23">
              <a:hlinkClick r:id="rId5" action="ppaction://hlinksldjump"/>
              <a:extLst>
                <a:ext uri="{FF2B5EF4-FFF2-40B4-BE49-F238E27FC236}">
                  <a16:creationId xmlns:a16="http://schemas.microsoft.com/office/drawing/2014/main" id="{FB229DC2-118D-4F7A-A075-5BA8399B0831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prstClr val="white"/>
                  </a:solidFill>
                </a:rPr>
                <a:t>Data </a:t>
              </a:r>
              <a:r>
                <a:rPr lang="de-DE" sz="700" b="1" dirty="0" err="1">
                  <a:solidFill>
                    <a:prstClr val="white"/>
                  </a:solidFill>
                </a:rPr>
                <a:t>base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25" name="Rechteck: abgerundete Ecken 24">
              <a:hlinkClick r:id="rId6" action="ppaction://hlinksldjump"/>
              <a:extLst>
                <a:ext uri="{FF2B5EF4-FFF2-40B4-BE49-F238E27FC236}">
                  <a16:creationId xmlns:a16="http://schemas.microsoft.com/office/drawing/2014/main" id="{4046CDBE-26D2-4BE4-8470-87D6325B8975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Interpolation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: abgerundete Ecken 25">
              <a:hlinkClick r:id="rId7" action="ppaction://hlinksldjump"/>
              <a:extLst>
                <a:ext uri="{FF2B5EF4-FFF2-40B4-BE49-F238E27FC236}">
                  <a16:creationId xmlns:a16="http://schemas.microsoft.com/office/drawing/2014/main" id="{C570BF45-07AB-4290-B286-DB380D95376D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hteck: abgerundete Ecken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C4D7FA14-D184-4D20-B592-D87A9853D298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: abgerundete Ecken 27">
              <a:hlinkClick r:id="rId9" action="ppaction://hlinksldjump"/>
              <a:extLst>
                <a:ext uri="{FF2B5EF4-FFF2-40B4-BE49-F238E27FC236}">
                  <a16:creationId xmlns:a16="http://schemas.microsoft.com/office/drawing/2014/main" id="{F5AA6936-C4DE-4D1D-B38B-BADF59DDA88E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E449215D-985F-4528-8B24-FC39251BED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8289" y="3829389"/>
            <a:ext cx="620944" cy="740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72B3AECF-271A-4E94-9CA1-95D1AE2EC838}"/>
              </a:ext>
            </a:extLst>
          </p:cNvPr>
          <p:cNvSpPr txBox="1"/>
          <p:nvPr/>
        </p:nvSpPr>
        <p:spPr>
          <a:xfrm>
            <a:off x="7858125" y="4279500"/>
            <a:ext cx="68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>
                    <a:lumMod val="50000"/>
                  </a:schemeClr>
                </a:solidFill>
              </a:rPr>
              <a:t>Source: Deutscher Wetterdienst</a:t>
            </a:r>
          </a:p>
        </p:txBody>
      </p:sp>
      <p:sp>
        <p:nvSpPr>
          <p:cNvPr id="31" name="Interaktive Schaltfläche: Nächste(r) oder Weiter 3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01A9637-2BB4-4964-A76D-71C9A3DEC91F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Zurück oder Vorherige(r) 3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EEFD0EF-8CF6-4373-AFCD-786B98A80430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609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D73CE996-BBC5-4C41-B4CC-7084ECD232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12"/>
          <a:stretch/>
        </p:blipFill>
        <p:spPr>
          <a:xfrm>
            <a:off x="5397288" y="799254"/>
            <a:ext cx="3687994" cy="22753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B7ADBF-11BE-42E1-B954-DC7276DA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75" y="945642"/>
            <a:ext cx="6446726" cy="360099"/>
          </a:xfrm>
        </p:spPr>
        <p:txBody>
          <a:bodyPr/>
          <a:lstStyle/>
          <a:p>
            <a:r>
              <a:rPr lang="en-GB" dirty="0"/>
              <a:t>GPCC data sources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98F9DC-59AE-44B1-873F-C5A857907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663" y="1969964"/>
            <a:ext cx="4910909" cy="2959640"/>
          </a:xfrm>
        </p:spPr>
        <p:txBody>
          <a:bodyPr>
            <a:normAutofit/>
          </a:bodyPr>
          <a:lstStyle/>
          <a:p>
            <a:r>
              <a:rPr lang="en-GB" sz="1400" dirty="0"/>
              <a:t>Near real-time:</a:t>
            </a:r>
          </a:p>
          <a:p>
            <a:pPr lvl="1"/>
            <a:r>
              <a:rPr lang="en-GB" sz="1200" dirty="0"/>
              <a:t>GTS </a:t>
            </a:r>
            <a:r>
              <a:rPr lang="en-GB" sz="1200" b="1" dirty="0"/>
              <a:t>SYNOP</a:t>
            </a:r>
            <a:r>
              <a:rPr lang="en-GB" sz="1200" dirty="0"/>
              <a:t> (DWD RTH Offenbach)</a:t>
            </a:r>
          </a:p>
          <a:p>
            <a:pPr lvl="1"/>
            <a:r>
              <a:rPr lang="en-GB" sz="1200" dirty="0"/>
              <a:t>GTS </a:t>
            </a:r>
            <a:r>
              <a:rPr lang="en-GB" sz="1200" b="1" dirty="0"/>
              <a:t>CLIMAT</a:t>
            </a:r>
            <a:r>
              <a:rPr lang="en-GB" sz="1200" dirty="0"/>
              <a:t> (DWD RTH Offenbach)</a:t>
            </a:r>
          </a:p>
          <a:p>
            <a:pPr lvl="1"/>
            <a:r>
              <a:rPr lang="en-GB" sz="1200" dirty="0"/>
              <a:t>GTS </a:t>
            </a:r>
            <a:r>
              <a:rPr lang="en-GB" sz="1200" b="1" dirty="0"/>
              <a:t>CLIMAT</a:t>
            </a:r>
            <a:r>
              <a:rPr lang="en-GB" sz="1200" dirty="0"/>
              <a:t> (JMA RTH Tokyo)</a:t>
            </a:r>
          </a:p>
          <a:p>
            <a:pPr lvl="1"/>
            <a:r>
              <a:rPr lang="en-GB" sz="1200" b="1" dirty="0"/>
              <a:t>SYNOP</a:t>
            </a:r>
            <a:r>
              <a:rPr lang="en-GB" sz="1200" dirty="0"/>
              <a:t>-based (NOAA RTH Washington)</a:t>
            </a:r>
          </a:p>
          <a:p>
            <a:pPr lvl="1"/>
            <a:endParaRPr lang="en-GB" sz="1200" dirty="0"/>
          </a:p>
          <a:p>
            <a:r>
              <a:rPr lang="en-GB" sz="1400" dirty="0"/>
              <a:t>Non real-time:</a:t>
            </a:r>
          </a:p>
          <a:p>
            <a:pPr lvl="1"/>
            <a:r>
              <a:rPr lang="en-US" sz="1200" dirty="0"/>
              <a:t>Additional data from ca. </a:t>
            </a:r>
            <a:r>
              <a:rPr lang="en-US" sz="1200" b="1" dirty="0"/>
              <a:t>190</a:t>
            </a:r>
            <a:r>
              <a:rPr lang="en-US" sz="1200" dirty="0"/>
              <a:t> countries [</a:t>
            </a:r>
            <a:r>
              <a:rPr lang="en-US" sz="1200" dirty="0">
                <a:hlinkClick r:id="rId4"/>
              </a:rPr>
              <a:t>here</a:t>
            </a:r>
            <a:r>
              <a:rPr lang="en-US" sz="1200" dirty="0"/>
              <a:t>]</a:t>
            </a:r>
          </a:p>
          <a:p>
            <a:pPr lvl="1"/>
            <a:r>
              <a:rPr lang="en-US" sz="1200" dirty="0"/>
              <a:t>International project data (</a:t>
            </a:r>
            <a:r>
              <a:rPr lang="en-US" sz="1200" b="1" dirty="0"/>
              <a:t>GEWEX</a:t>
            </a:r>
            <a:r>
              <a:rPr lang="en-US" sz="1200" dirty="0"/>
              <a:t>-related and other) </a:t>
            </a:r>
          </a:p>
          <a:p>
            <a:pPr lvl="1"/>
            <a:r>
              <a:rPr lang="en-US" sz="1200" dirty="0"/>
              <a:t>Historical data collections (</a:t>
            </a:r>
            <a:r>
              <a:rPr lang="en-US" sz="1200" b="1" dirty="0"/>
              <a:t>CRU, FAO, GHCN, ECA&amp;D, …</a:t>
            </a:r>
            <a:r>
              <a:rPr lang="en-US" sz="1200" dirty="0"/>
              <a:t>)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EFC7A9-E041-44E5-BB80-36F51B140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962" y="3420210"/>
            <a:ext cx="969176" cy="11556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849AD7E-A7BC-4B0E-BB78-B0D37DDE4333}"/>
              </a:ext>
            </a:extLst>
          </p:cNvPr>
          <p:cNvSpPr txBox="1"/>
          <p:nvPr/>
        </p:nvSpPr>
        <p:spPr>
          <a:xfrm>
            <a:off x="7244145" y="4379394"/>
            <a:ext cx="903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>
                    <a:lumMod val="50000"/>
                  </a:schemeClr>
                </a:solidFill>
              </a:rPr>
              <a:t>Source: Deutscher Wetterdienst</a:t>
            </a:r>
          </a:p>
        </p:txBody>
      </p:sp>
      <p:sp>
        <p:nvSpPr>
          <p:cNvPr id="10" name="Denkblase: wolkenförmig 9">
            <a:extLst>
              <a:ext uri="{FF2B5EF4-FFF2-40B4-BE49-F238E27FC236}">
                <a16:creationId xmlns:a16="http://schemas.microsoft.com/office/drawing/2014/main" id="{874622CB-2BD0-42E5-8CA4-397F10B06F89}"/>
              </a:ext>
            </a:extLst>
          </p:cNvPr>
          <p:cNvSpPr/>
          <p:nvPr/>
        </p:nvSpPr>
        <p:spPr>
          <a:xfrm flipH="1">
            <a:off x="-155727" y="1976063"/>
            <a:ext cx="1828491" cy="1059028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GTS = </a:t>
            </a:r>
            <a:r>
              <a:rPr lang="de-DE" sz="900" b="1" dirty="0">
                <a:solidFill>
                  <a:schemeClr val="tx1"/>
                </a:solidFill>
              </a:rPr>
              <a:t>G</a:t>
            </a:r>
            <a:r>
              <a:rPr lang="de-DE" sz="900" dirty="0">
                <a:solidFill>
                  <a:schemeClr val="tx1"/>
                </a:solidFill>
              </a:rPr>
              <a:t>lobal </a:t>
            </a:r>
            <a:r>
              <a:rPr lang="de-DE" sz="900" b="1" dirty="0" err="1">
                <a:solidFill>
                  <a:schemeClr val="tx1"/>
                </a:solidFill>
              </a:rPr>
              <a:t>T</a:t>
            </a:r>
            <a:r>
              <a:rPr lang="de-DE" sz="900" dirty="0" err="1">
                <a:solidFill>
                  <a:schemeClr val="tx1"/>
                </a:solidFill>
              </a:rPr>
              <a:t>elecommunication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b="1" dirty="0">
                <a:solidFill>
                  <a:schemeClr val="tx1"/>
                </a:solidFill>
              </a:rPr>
              <a:t>S</a:t>
            </a:r>
            <a:r>
              <a:rPr lang="de-DE" sz="900" dirty="0">
                <a:solidFill>
                  <a:schemeClr val="tx1"/>
                </a:solidFill>
              </a:rPr>
              <a:t>ystem; 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</a:rPr>
              <a:t>a data </a:t>
            </a:r>
            <a:r>
              <a:rPr lang="de-DE" sz="900" dirty="0" err="1">
                <a:solidFill>
                  <a:schemeClr val="tx1"/>
                </a:solidFill>
              </a:rPr>
              <a:t>exchange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system</a:t>
            </a:r>
            <a:r>
              <a:rPr lang="de-DE" sz="900" dirty="0">
                <a:solidFill>
                  <a:schemeClr val="tx1"/>
                </a:solidFill>
              </a:rPr>
              <a:t> of WMO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0A771A4-D55F-4493-AAB0-1C71A560780E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2" name="Rechteck: abgerundete Ecken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94498A1-84D0-4525-BE2F-392E3CFB6263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3" name="Rechteck: abgerundete Ecken 12">
              <a:hlinkClick r:id="rId7" action="ppaction://hlinksldjump"/>
              <a:extLst>
                <a:ext uri="{FF2B5EF4-FFF2-40B4-BE49-F238E27FC236}">
                  <a16:creationId xmlns:a16="http://schemas.microsoft.com/office/drawing/2014/main" id="{7B120435-334F-472F-B9B9-2FDF773ACAC5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4" name="Rechteck: abgerundete Ecken 13">
              <a:hlinkClick r:id="rId8" action="ppaction://hlinksldjump"/>
              <a:extLst>
                <a:ext uri="{FF2B5EF4-FFF2-40B4-BE49-F238E27FC236}">
                  <a16:creationId xmlns:a16="http://schemas.microsoft.com/office/drawing/2014/main" id="{10595589-7D71-4C0F-BB2A-5E37DB62E0A6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prstClr val="white"/>
                  </a:solidFill>
                </a:rPr>
                <a:t>Data </a:t>
              </a:r>
              <a:r>
                <a:rPr lang="de-DE" sz="700" b="1" dirty="0" err="1">
                  <a:solidFill>
                    <a:prstClr val="white"/>
                  </a:solidFill>
                </a:rPr>
                <a:t>base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Rechteck: abgerundete Ecken 14">
              <a:hlinkClick r:id="rId9" action="ppaction://hlinksldjump"/>
              <a:extLst>
                <a:ext uri="{FF2B5EF4-FFF2-40B4-BE49-F238E27FC236}">
                  <a16:creationId xmlns:a16="http://schemas.microsoft.com/office/drawing/2014/main" id="{E6D1B701-FB4D-4C48-9FB8-BE4804EEBCD5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Interpolation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: abgerundete Ecken 15">
              <a:hlinkClick r:id="rId10" action="ppaction://hlinksldjump"/>
              <a:extLst>
                <a:ext uri="{FF2B5EF4-FFF2-40B4-BE49-F238E27FC236}">
                  <a16:creationId xmlns:a16="http://schemas.microsoft.com/office/drawing/2014/main" id="{9DA530E6-347F-4C48-9FE1-D96F6FBF4E77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: abgerundete Ecken 16">
              <a:hlinkClick r:id="rId11" action="ppaction://hlinksldjump"/>
              <a:extLst>
                <a:ext uri="{FF2B5EF4-FFF2-40B4-BE49-F238E27FC236}">
                  <a16:creationId xmlns:a16="http://schemas.microsoft.com/office/drawing/2014/main" id="{069252E2-4446-49F0-85DA-1BB4D3ACCE24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: abgerundete Ecken 17">
              <a:hlinkClick r:id="rId12" action="ppaction://hlinksldjump"/>
              <a:extLst>
                <a:ext uri="{FF2B5EF4-FFF2-40B4-BE49-F238E27FC236}">
                  <a16:creationId xmlns:a16="http://schemas.microsoft.com/office/drawing/2014/main" id="{96C51BEA-507E-44C2-80CD-DEC57DBF6B83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Interaktive Schaltfläche: Nächste(r) oder Weiter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05371B9-66F9-4B21-92AC-56904C6A498A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Interaktive Schaltfläche: Zurück oder Vorherige(r)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869D4B2-B619-408A-A2C6-E089399365C4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91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4A241-153E-44A8-8104-BE55B22CF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GPCC data base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DA0BE84-3B7A-4F6C-8B92-E52578655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918" y="1297800"/>
            <a:ext cx="4119562" cy="397981"/>
          </a:xfrm>
        </p:spPr>
        <p:txBody>
          <a:bodyPr>
            <a:normAutofit fontScale="77500" lnSpcReduction="20000"/>
          </a:bodyPr>
          <a:lstStyle/>
          <a:p>
            <a:r>
              <a:rPr lang="en-GB" sz="1600" dirty="0"/>
              <a:t>Monthly totals, collected, quality controlled and integrated since 1989</a:t>
            </a:r>
          </a:p>
          <a:p>
            <a:endParaRPr lang="en-GB" sz="16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D56E016-7960-4BC6-8B75-FE8E77FA4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2" y="1702614"/>
            <a:ext cx="3888310" cy="24951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ED04E9C-30F5-4B3D-8BCF-9B2503C47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41" y="1702613"/>
            <a:ext cx="3888312" cy="24951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65E914-4C97-4F27-819E-EB75CB751EDE}"/>
              </a:ext>
            </a:extLst>
          </p:cNvPr>
          <p:cNvSpPr/>
          <p:nvPr/>
        </p:nvSpPr>
        <p:spPr>
          <a:xfrm>
            <a:off x="2395913" y="4315758"/>
            <a:ext cx="4903355" cy="3979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85000" lnSpcReduction="10000"/>
          </a:bodyPr>
          <a:lstStyle/>
          <a:p>
            <a:pPr algn="ctr">
              <a:spcBef>
                <a:spcPts val="359"/>
              </a:spcBef>
              <a:tabLst>
                <a:tab pos="0" algn="l"/>
              </a:tabLst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Number of stations in data bank: </a:t>
            </a:r>
            <a:r>
              <a:rPr lang="en-GB" b="1" u="sng" spc="-1" dirty="0">
                <a:latin typeface="Arial"/>
              </a:rPr>
              <a:t>more than 126,000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19AB8BD-957D-4294-B1C6-13DB368E5753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13" name="Rechteck: abgerundete Ecken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87BACA4B-653D-411A-A755-9F18339EA0AB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14" name="Rechteck: abgerundete Ecken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AFD74ADF-0209-4B56-8B13-AADF0BB433D1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15" name="Rechteck: abgerundete Ecken 14">
              <a:hlinkClick r:id="rId6" action="ppaction://hlinksldjump"/>
              <a:extLst>
                <a:ext uri="{FF2B5EF4-FFF2-40B4-BE49-F238E27FC236}">
                  <a16:creationId xmlns:a16="http://schemas.microsoft.com/office/drawing/2014/main" id="{64BC961A-D23C-4187-9BCB-990558054E24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prstClr val="white"/>
                  </a:solidFill>
                </a:rPr>
                <a:t>Data </a:t>
              </a:r>
              <a:r>
                <a:rPr lang="de-DE" sz="700" b="1" dirty="0" err="1">
                  <a:solidFill>
                    <a:prstClr val="white"/>
                  </a:solidFill>
                </a:rPr>
                <a:t>base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16" name="Rechteck: abgerundete Ecken 15">
              <a:hlinkClick r:id="rId7" action="ppaction://hlinksldjump"/>
              <a:extLst>
                <a:ext uri="{FF2B5EF4-FFF2-40B4-BE49-F238E27FC236}">
                  <a16:creationId xmlns:a16="http://schemas.microsoft.com/office/drawing/2014/main" id="{934D25B1-C23F-421C-A29A-BC0FC4DBCB1B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Interpolation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: abgerundete Ecken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0492D1AE-FC30-4E3C-8B58-D9701A776AF9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: abgerundete Ecken 17">
              <a:hlinkClick r:id="rId9" action="ppaction://hlinksldjump"/>
              <a:extLst>
                <a:ext uri="{FF2B5EF4-FFF2-40B4-BE49-F238E27FC236}">
                  <a16:creationId xmlns:a16="http://schemas.microsoft.com/office/drawing/2014/main" id="{FED76B64-E791-4E0D-8AE1-DB8358116CDE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: abgerundete Ecken 18">
              <a:hlinkClick r:id="rId10" action="ppaction://hlinksldjump"/>
              <a:extLst>
                <a:ext uri="{FF2B5EF4-FFF2-40B4-BE49-F238E27FC236}">
                  <a16:creationId xmlns:a16="http://schemas.microsoft.com/office/drawing/2014/main" id="{BF768038-4C7B-49D1-B6EA-21CA031543C3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F707D217-1728-487C-BFB8-7F28DBBB6FBF}"/>
              </a:ext>
            </a:extLst>
          </p:cNvPr>
          <p:cNvSpPr txBox="1">
            <a:spLocks/>
          </p:cNvSpPr>
          <p:nvPr/>
        </p:nvSpPr>
        <p:spPr>
          <a:xfrm>
            <a:off x="4897708" y="1297800"/>
            <a:ext cx="4119562" cy="397981"/>
          </a:xfrm>
          <a:prstGeom prst="rect">
            <a:avLst/>
          </a:prstGeom>
        </p:spPr>
        <p:txBody>
          <a:bodyPr vert="horz" lIns="72000" tIns="36000" rIns="72000" bIns="36000" rtlCol="0">
            <a:normAutofit fontScale="77500" lnSpcReduction="20000"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Daily totals, collected, quality controlled and integrated since 2012</a:t>
            </a:r>
          </a:p>
          <a:p>
            <a:endParaRPr lang="en-GB" sz="160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C632A30-FF4D-49E2-ACFF-11FA9B5D26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4981" y="756392"/>
            <a:ext cx="620944" cy="7403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86476BB-6B77-4993-ADFC-6F952AFE22BD}"/>
              </a:ext>
            </a:extLst>
          </p:cNvPr>
          <p:cNvSpPr txBox="1"/>
          <p:nvPr/>
        </p:nvSpPr>
        <p:spPr>
          <a:xfrm>
            <a:off x="7838726" y="702447"/>
            <a:ext cx="68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600" dirty="0">
                <a:solidFill>
                  <a:schemeClr val="bg1">
                    <a:lumMod val="50000"/>
                  </a:schemeClr>
                </a:solidFill>
              </a:rPr>
              <a:t>Source: Deutscher Wetterdienst</a:t>
            </a:r>
          </a:p>
        </p:txBody>
      </p:sp>
      <p:sp>
        <p:nvSpPr>
          <p:cNvPr id="23" name="Interaktive Schaltfläche: Nächste(r) oder Weiter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0CB11DD-D8EE-4AF0-ACF2-D4243C863184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Interaktive Schaltfläche: Zurück oder Vorherige(r) 2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A825669-434A-499E-8A6A-4D7805A85CD0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83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32E45-C6A1-4C7F-B14C-E18ABC33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GPCC data flow</a:t>
            </a:r>
            <a:endParaRPr lang="de-DE" dirty="0"/>
          </a:p>
        </p:txBody>
      </p:sp>
      <p:sp>
        <p:nvSpPr>
          <p:cNvPr id="47" name="Textfeld 38">
            <a:extLst>
              <a:ext uri="{FF2B5EF4-FFF2-40B4-BE49-F238E27FC236}">
                <a16:creationId xmlns:a16="http://schemas.microsoft.com/office/drawing/2014/main" id="{091D2C9B-4DB6-46F5-A1A2-53D6855C4E30}"/>
              </a:ext>
            </a:extLst>
          </p:cNvPr>
          <p:cNvSpPr/>
          <p:nvPr/>
        </p:nvSpPr>
        <p:spPr>
          <a:xfrm>
            <a:off x="5208795" y="2313316"/>
            <a:ext cx="578610" cy="3759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t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de-DE" sz="1000" spc="-1" dirty="0">
                <a:solidFill>
                  <a:srgbClr val="000000"/>
                </a:solidFill>
                <a:latin typeface="Arial"/>
              </a:rPr>
              <a:t>Quality Control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173EEC2C-117B-4768-8F1A-7BA322BEB0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1"/>
          <a:stretch/>
        </p:blipFill>
        <p:spPr>
          <a:xfrm>
            <a:off x="45720" y="2181621"/>
            <a:ext cx="3438498" cy="1455507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FDE9E1A7-1201-4DB2-A6C5-37A3BC247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81" y="2058009"/>
            <a:ext cx="4615027" cy="1938324"/>
          </a:xfrm>
          <a:prstGeom prst="rect">
            <a:avLst/>
          </a:prstGeom>
        </p:spPr>
      </p:pic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CC38F883-807F-4F9E-9AAC-099E7F925BCB}"/>
              </a:ext>
            </a:extLst>
          </p:cNvPr>
          <p:cNvCxnSpPr>
            <a:cxnSpLocks/>
          </p:cNvCxnSpPr>
          <p:nvPr/>
        </p:nvCxnSpPr>
        <p:spPr>
          <a:xfrm>
            <a:off x="3706326" y="2908849"/>
            <a:ext cx="526197" cy="15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31">
            <a:extLst>
              <a:ext uri="{FF2B5EF4-FFF2-40B4-BE49-F238E27FC236}">
                <a16:creationId xmlns:a16="http://schemas.microsoft.com/office/drawing/2014/main" id="{569B3164-0B3D-49F0-8751-EB68CAE7EDE4}"/>
              </a:ext>
            </a:extLst>
          </p:cNvPr>
          <p:cNvSpPr/>
          <p:nvPr/>
        </p:nvSpPr>
        <p:spPr>
          <a:xfrm>
            <a:off x="105092" y="1767758"/>
            <a:ext cx="3379126" cy="34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t">
            <a:spAutoFit/>
          </a:bodyPr>
          <a:lstStyle/>
          <a:p>
            <a: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b="1" spc="-1" dirty="0">
                <a:latin typeface="Arial"/>
              </a:rPr>
              <a:t>Rain gauge measurements</a:t>
            </a:r>
          </a:p>
        </p:txBody>
      </p:sp>
      <p:sp>
        <p:nvSpPr>
          <p:cNvPr id="53" name="Textfeld 31">
            <a:extLst>
              <a:ext uri="{FF2B5EF4-FFF2-40B4-BE49-F238E27FC236}">
                <a16:creationId xmlns:a16="http://schemas.microsoft.com/office/drawing/2014/main" id="{A65F602A-F711-4F5C-949D-45DBF003D8E6}"/>
              </a:ext>
            </a:extLst>
          </p:cNvPr>
          <p:cNvSpPr/>
          <p:nvPr/>
        </p:nvSpPr>
        <p:spPr>
          <a:xfrm>
            <a:off x="4423880" y="1637287"/>
            <a:ext cx="4615027" cy="34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t">
            <a:spAutoFit/>
          </a:bodyPr>
          <a:lstStyle/>
          <a:p>
            <a: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b="1" spc="-1" dirty="0">
                <a:latin typeface="Arial"/>
              </a:rPr>
              <a:t>Gridded precipitation analyses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506CC34F-1718-4B0A-90E5-4AB8E1D4CECE}"/>
              </a:ext>
            </a:extLst>
          </p:cNvPr>
          <p:cNvGrpSpPr/>
          <p:nvPr/>
        </p:nvGrpSpPr>
        <p:grpSpPr>
          <a:xfrm>
            <a:off x="1040483" y="4813401"/>
            <a:ext cx="6926597" cy="200538"/>
            <a:chOff x="1040483" y="4813401"/>
            <a:chExt cx="6926597" cy="200538"/>
          </a:xfrm>
        </p:grpSpPr>
        <p:sp>
          <p:nvSpPr>
            <p:cNvPr id="55" name="Rechteck: abgerundete Ecken 54">
              <a:hlinkClick r:id="rId4" action="ppaction://hlinksldjump"/>
              <a:extLst>
                <a:ext uri="{FF2B5EF4-FFF2-40B4-BE49-F238E27FC236}">
                  <a16:creationId xmlns:a16="http://schemas.microsoft.com/office/drawing/2014/main" id="{9E80E4C8-75A9-4B1D-BCD7-A415D0F9E469}"/>
                </a:ext>
              </a:extLst>
            </p:cNvPr>
            <p:cNvSpPr/>
            <p:nvPr/>
          </p:nvSpPr>
          <p:spPr>
            <a:xfrm>
              <a:off x="1040483" y="4813401"/>
              <a:ext cx="74090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56" name="Rechteck: abgerundete Ecken 55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1202B-EBC7-4FAE-ADA5-02617A92ECCE}"/>
                </a:ext>
              </a:extLst>
            </p:cNvPr>
            <p:cNvSpPr/>
            <p:nvPr/>
          </p:nvSpPr>
          <p:spPr>
            <a:xfrm>
              <a:off x="1963339" y="4813401"/>
              <a:ext cx="1012301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schemeClr val="tx1"/>
                  </a:solidFill>
                </a:rPr>
                <a:t>GPCC Background</a:t>
              </a:r>
            </a:p>
          </p:txBody>
        </p:sp>
        <p:sp>
          <p:nvSpPr>
            <p:cNvPr id="57" name="Rechteck: abgerundete Ecken 56">
              <a:hlinkClick r:id="rId6" action="ppaction://hlinksldjump"/>
              <a:extLst>
                <a:ext uri="{FF2B5EF4-FFF2-40B4-BE49-F238E27FC236}">
                  <a16:creationId xmlns:a16="http://schemas.microsoft.com/office/drawing/2014/main" id="{8952CAC4-3EC0-4FD4-9220-3C4DECFF7A8C}"/>
                </a:ext>
              </a:extLst>
            </p:cNvPr>
            <p:cNvSpPr/>
            <p:nvPr/>
          </p:nvSpPr>
          <p:spPr>
            <a:xfrm>
              <a:off x="3157596" y="4813401"/>
              <a:ext cx="741835" cy="2005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700" b="1" dirty="0">
                  <a:solidFill>
                    <a:prstClr val="white"/>
                  </a:solidFill>
                </a:rPr>
                <a:t>Data </a:t>
              </a:r>
              <a:r>
                <a:rPr lang="de-DE" sz="700" b="1" dirty="0" err="1">
                  <a:solidFill>
                    <a:prstClr val="white"/>
                  </a:solidFill>
                </a:rPr>
                <a:t>base</a:t>
              </a:r>
              <a:endParaRPr lang="de-DE" sz="700" b="1" dirty="0">
                <a:solidFill>
                  <a:prstClr val="white"/>
                </a:solidFill>
              </a:endParaRPr>
            </a:p>
          </p:txBody>
        </p:sp>
        <p:sp>
          <p:nvSpPr>
            <p:cNvPr id="58" name="Rechteck: abgerundete Ecken 57">
              <a:hlinkClick r:id="rId7" action="ppaction://hlinksldjump"/>
              <a:extLst>
                <a:ext uri="{FF2B5EF4-FFF2-40B4-BE49-F238E27FC236}">
                  <a16:creationId xmlns:a16="http://schemas.microsoft.com/office/drawing/2014/main" id="{EEB8C9A1-2F43-4C21-A6ED-2B43E0D3CCCC}"/>
                </a:ext>
              </a:extLst>
            </p:cNvPr>
            <p:cNvSpPr/>
            <p:nvPr/>
          </p:nvSpPr>
          <p:spPr>
            <a:xfrm>
              <a:off x="4081387" y="4813401"/>
              <a:ext cx="830356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Interpolation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59" name="Rechteck: abgerundete Ecken 58">
              <a:hlinkClick r:id="rId8" action="ppaction://hlinksldjump"/>
              <a:extLst>
                <a:ext uri="{FF2B5EF4-FFF2-40B4-BE49-F238E27FC236}">
                  <a16:creationId xmlns:a16="http://schemas.microsoft.com/office/drawing/2014/main" id="{02CF380E-B37E-4752-8327-02F9B74F268E}"/>
                </a:ext>
              </a:extLst>
            </p:cNvPr>
            <p:cNvSpPr/>
            <p:nvPr/>
          </p:nvSpPr>
          <p:spPr>
            <a:xfrm>
              <a:off x="5093699" y="4813401"/>
              <a:ext cx="1074260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GPCC‘s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Analyses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hteck: abgerundete Ecken 59">
              <a:hlinkClick r:id="rId9" action="ppaction://hlinksldjump"/>
              <a:extLst>
                <a:ext uri="{FF2B5EF4-FFF2-40B4-BE49-F238E27FC236}">
                  <a16:creationId xmlns:a16="http://schemas.microsoft.com/office/drawing/2014/main" id="{57747A33-DF1B-4F8B-A9D6-50D48B1691D4}"/>
                </a:ext>
              </a:extLst>
            </p:cNvPr>
            <p:cNvSpPr/>
            <p:nvPr/>
          </p:nvSpPr>
          <p:spPr>
            <a:xfrm>
              <a:off x="6349915" y="4813401"/>
              <a:ext cx="681902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 err="1">
                  <a:solidFill>
                    <a:schemeClr val="tx1"/>
                  </a:solidFill>
                </a:rPr>
                <a:t>Literature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61" name="Rechteck: abgerundete Ecken 60">
              <a:hlinkClick r:id="rId10" action="ppaction://hlinksldjump"/>
              <a:extLst>
                <a:ext uri="{FF2B5EF4-FFF2-40B4-BE49-F238E27FC236}">
                  <a16:creationId xmlns:a16="http://schemas.microsoft.com/office/drawing/2014/main" id="{9D87BEC1-2242-4B85-99C0-2F18ECD20BF0}"/>
                </a:ext>
              </a:extLst>
            </p:cNvPr>
            <p:cNvSpPr/>
            <p:nvPr/>
          </p:nvSpPr>
          <p:spPr>
            <a:xfrm>
              <a:off x="7213773" y="4813401"/>
              <a:ext cx="753307" cy="2005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Summary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Interaktive Schaltfläche: Nächste(r) oder Weiter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1B29D44-37FD-468E-B379-1F49D6EB5AA3}"/>
              </a:ext>
            </a:extLst>
          </p:cNvPr>
          <p:cNvSpPr/>
          <p:nvPr/>
        </p:nvSpPr>
        <p:spPr>
          <a:xfrm>
            <a:off x="770923" y="4813401"/>
            <a:ext cx="175207" cy="200538"/>
          </a:xfrm>
          <a:prstGeom prst="actionButtonForwardNex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teraktive Schaltfläche: Zurück oder Vorherige(r)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1C8F648-CA8B-4246-807D-BA69BE2CDFBD}"/>
              </a:ext>
            </a:extLst>
          </p:cNvPr>
          <p:cNvSpPr/>
          <p:nvPr/>
        </p:nvSpPr>
        <p:spPr>
          <a:xfrm>
            <a:off x="535644" y="4813401"/>
            <a:ext cx="175207" cy="200538"/>
          </a:xfrm>
          <a:prstGeom prst="actionButtonBackPrevio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351176"/>
      </p:ext>
    </p:extLst>
  </p:cSld>
  <p:clrMapOvr>
    <a:masterClrMapping/>
  </p:clrMapOvr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3291</Words>
  <Application>Microsoft Office PowerPoint</Application>
  <PresentationFormat>Bildschirmpräsentation (16:9)</PresentationFormat>
  <Paragraphs>599</Paragraphs>
  <Slides>35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DWD-PowerPoint</vt:lpstr>
      <vt:lpstr>PowerPoint-Präsentation</vt:lpstr>
      <vt:lpstr>New products of the  Global Precipitation Climatology Centre</vt:lpstr>
      <vt:lpstr>Why a Global Precipitation Climatology Centre?</vt:lpstr>
      <vt:lpstr>GPCC application areas</vt:lpstr>
      <vt:lpstr>Usage of GPCC products in Publications (examples)</vt:lpstr>
      <vt:lpstr>GPCC data base</vt:lpstr>
      <vt:lpstr>GPCC data sources</vt:lpstr>
      <vt:lpstr>GPCC data base</vt:lpstr>
      <vt:lpstr>GPCC data flow</vt:lpstr>
      <vt:lpstr>GPCC data flow</vt:lpstr>
      <vt:lpstr>GPCC quality control</vt:lpstr>
      <vt:lpstr>GPCC quality control</vt:lpstr>
      <vt:lpstr>GPCC quality control - examples</vt:lpstr>
      <vt:lpstr>Interpolation</vt:lpstr>
      <vt:lpstr>GPCC‘s Analyses</vt:lpstr>
      <vt:lpstr>GPCC product updates</vt:lpstr>
      <vt:lpstr>GPCC product distribution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Precipitation SEN-Trend 1951 – 2015 based on HOMPRA Europe V. 2</vt:lpstr>
      <vt:lpstr>Difference between SEN-Trends 1951 – 2015 of HOMPRA Europe V. 2 and Full Data Monthly V. 2022</vt:lpstr>
      <vt:lpstr>March 2025 – 1-month GPCC Drought Index</vt:lpstr>
      <vt:lpstr>GPCC‘s Visualizer</vt:lpstr>
      <vt:lpstr>GPCC‘s Visualizer</vt:lpstr>
      <vt:lpstr>Differences in  GPCC’s products</vt:lpstr>
      <vt:lpstr>Many thanks to the data suppliers!</vt:lpstr>
      <vt:lpstr>GPCC‘s Literature (selection)</vt:lpstr>
      <vt:lpstr>Literature (beyond GPCC)</vt:lpstr>
      <vt:lpstr>Summary</vt:lpstr>
      <vt:lpstr>Downloadgate</vt:lpstr>
      <vt:lpstr>DOI referenced GPCC products</vt:lpstr>
      <vt:lpstr>PowerPoint-Präsentation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DWD</dc:creator>
  <cp:lastModifiedBy>Schirmeister Zora</cp:lastModifiedBy>
  <cp:revision>173</cp:revision>
  <dcterms:created xsi:type="dcterms:W3CDTF">2020-05-28T07:34:32Z</dcterms:created>
  <dcterms:modified xsi:type="dcterms:W3CDTF">2025-05-07T09:16:57Z</dcterms:modified>
</cp:coreProperties>
</file>