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73FB79"/>
    <a:srgbClr val="D5FC79"/>
    <a:srgbClr val="0072BC"/>
    <a:srgbClr val="FFFF9A"/>
    <a:srgbClr val="B19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96"/>
  </p:normalViewPr>
  <p:slideViewPr>
    <p:cSldViewPr snapToGrid="0">
      <p:cViewPr>
        <p:scale>
          <a:sx n="36" d="100"/>
          <a:sy n="36" d="100"/>
        </p:scale>
        <p:origin x="-1432" y="-2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B7D5-F8D0-D449-BF63-E9C0CFDDD956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7789-3118-EA4A-A1E7-135C5175D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E87789-3118-EA4A-A1E7-135C5175D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0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6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4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7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3DF33-4316-834C-BDAA-3C412577F533}" type="datetimeFigureOut">
              <a:rPr lang="en-US" smtClean="0"/>
              <a:t>4/21/25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11D37-8A83-9C46-9F5A-A691DEC6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0.png"/><Relationship Id="rId18" Type="http://schemas.openxmlformats.org/officeDocument/2006/relationships/image" Target="../media/image15.tif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12" Type="http://schemas.openxmlformats.org/officeDocument/2006/relationships/hyperlink" Target="https://doi.org/10.1186/s40537-023-00815-3" TargetMode="External"/><Relationship Id="rId17" Type="http://schemas.openxmlformats.org/officeDocument/2006/relationships/image" Target="../media/image14.t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"/><Relationship Id="rId20" Type="http://schemas.openxmlformats.org/officeDocument/2006/relationships/image" Target="../media/image17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tif"/><Relationship Id="rId10" Type="http://schemas.openxmlformats.org/officeDocument/2006/relationships/image" Target="../media/image8.png"/><Relationship Id="rId19" Type="http://schemas.openxmlformats.org/officeDocument/2006/relationships/image" Target="../media/image16.ti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>
            <a:extLst>
              <a:ext uri="{FF2B5EF4-FFF2-40B4-BE49-F238E27FC236}">
                <a16:creationId xmlns:a16="http://schemas.microsoft.com/office/drawing/2014/main" id="{A4F19A8A-67CB-0539-CB8A-DE839290DE87}"/>
              </a:ext>
            </a:extLst>
          </p:cNvPr>
          <p:cNvSpPr/>
          <p:nvPr/>
        </p:nvSpPr>
        <p:spPr>
          <a:xfrm>
            <a:off x="13522440" y="6882637"/>
            <a:ext cx="17778887" cy="26051995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6719A-9FC6-34AA-168F-64B304268F8C}"/>
              </a:ext>
            </a:extLst>
          </p:cNvPr>
          <p:cNvSpPr txBox="1"/>
          <p:nvPr/>
        </p:nvSpPr>
        <p:spPr>
          <a:xfrm>
            <a:off x="-121498" y="-101540"/>
            <a:ext cx="44074080" cy="6990284"/>
          </a:xfrm>
          <a:prstGeom prst="rect">
            <a:avLst/>
          </a:prstGeom>
          <a:solidFill>
            <a:schemeClr val="accent1">
              <a:lumMod val="50000"/>
              <a:alpha val="83239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0" tIns="720000" rIns="720000" rtlCol="0">
            <a:spAutoFit/>
          </a:bodyPr>
          <a:lstStyle/>
          <a:p>
            <a:r>
              <a:rPr lang="en-US" sz="8800" b="1" kern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Label-free Ambient Pollen Identification and Classification Using Total Internal Reflection Microscopy and Deep Learning</a:t>
            </a:r>
          </a:p>
          <a:p>
            <a:r>
              <a:rPr lang="en-US" sz="4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Sachin Dhawan </a:t>
            </a:r>
            <a:r>
              <a:rPr lang="en-US" sz="4800" b="1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1,*</a:t>
            </a:r>
            <a:r>
              <a:rPr lang="en-US" sz="4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Anuj Saxena </a:t>
            </a:r>
            <a:r>
              <a:rPr lang="en-US" sz="4800" b="1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en-US" sz="4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Anand Kumar </a:t>
            </a:r>
            <a:r>
              <a:rPr lang="en-US" sz="4800" b="1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2</a:t>
            </a:r>
            <a:r>
              <a:rPr lang="en-US" sz="4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Mukesh Khare </a:t>
            </a:r>
            <a:r>
              <a:rPr lang="en-US" sz="4800" b="1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1,3</a:t>
            </a:r>
            <a:r>
              <a:rPr lang="en-US" sz="4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Dalip Singh Mehta </a:t>
            </a:r>
            <a:r>
              <a:rPr lang="en-US" sz="4800" b="1" kern="100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1,2,4</a:t>
            </a:r>
            <a:endParaRPr lang="en-IN" sz="4800" b="1" kern="100" dirty="0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36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of Interdisciplinary Research, Indian Institute of Technology, Delhi, 110016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6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 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Centre for Sensors, Instrumentation and Cyber-physical System Engineering (SeNSE), Indian Institute of Technology, Delhi, 110016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6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Department of Civil Engineering, Indian Institute of Technology, Delhi, 110016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sz="3600" i="1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n-US" sz="36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Department of Physics, Indian Institute of Technology, Delhi, 110016</a:t>
            </a:r>
            <a:endParaRPr lang="en-IN" sz="3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IN" sz="3600" i="1" baseline="300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*</a:t>
            </a:r>
            <a:r>
              <a:rPr lang="en-IN" sz="3600" i="1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sdhawan586@gmail.com</a:t>
            </a:r>
            <a:endParaRPr lang="en-US" sz="3600" i="1" kern="100" dirty="0">
              <a:solidFill>
                <a:schemeClr val="bg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2875B8B1-654C-FE6E-E412-1E9023021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4763" y="4133625"/>
            <a:ext cx="2535591" cy="2439756"/>
          </a:xfrm>
          <a:prstGeom prst="rect">
            <a:avLst/>
          </a:prstGeom>
          <a:noFill/>
        </p:spPr>
      </p:pic>
      <p:pic>
        <p:nvPicPr>
          <p:cNvPr id="19" name="Picture 18" descr="A blue sign with yellow text&#10;&#10;Description automatically generated">
            <a:extLst>
              <a:ext uri="{FF2B5EF4-FFF2-40B4-BE49-F238E27FC236}">
                <a16:creationId xmlns:a16="http://schemas.microsoft.com/office/drawing/2014/main" id="{79A1EBC3-E7E3-C748-65E0-6B78B466A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4819" y="3568912"/>
            <a:ext cx="2235833" cy="3101158"/>
          </a:xfrm>
          <a:prstGeom prst="rect">
            <a:avLst/>
          </a:prstGeom>
          <a:noFill/>
        </p:spPr>
      </p:pic>
      <p:pic>
        <p:nvPicPr>
          <p:cNvPr id="23" name="Picture 22" descr="A yellow and blue sign with a camera&#10;&#10;Description automatically generated">
            <a:extLst>
              <a:ext uri="{FF2B5EF4-FFF2-40B4-BE49-F238E27FC236}">
                <a16:creationId xmlns:a16="http://schemas.microsoft.com/office/drawing/2014/main" id="{F982466F-ACBC-108C-2AA5-42827B0B5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7939" y="3537946"/>
            <a:ext cx="2235834" cy="3101160"/>
          </a:xfrm>
          <a:prstGeom prst="rect">
            <a:avLst/>
          </a:prstGeom>
          <a:noFill/>
        </p:spPr>
      </p:pic>
      <p:pic>
        <p:nvPicPr>
          <p:cNvPr id="50" name="Graphic 49" descr="Bee outline">
            <a:extLst>
              <a:ext uri="{FF2B5EF4-FFF2-40B4-BE49-F238E27FC236}">
                <a16:creationId xmlns:a16="http://schemas.microsoft.com/office/drawing/2014/main" id="{4532BF69-8467-7591-AD4B-9D831C728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48485" y="11846491"/>
            <a:ext cx="595312" cy="595312"/>
          </a:xfrm>
          <a:prstGeom prst="rect">
            <a:avLst/>
          </a:prstGeom>
        </p:spPr>
      </p:pic>
      <p:pic>
        <p:nvPicPr>
          <p:cNvPr id="51" name="Graphic 50" descr="Windy outline">
            <a:extLst>
              <a:ext uri="{FF2B5EF4-FFF2-40B4-BE49-F238E27FC236}">
                <a16:creationId xmlns:a16="http://schemas.microsoft.com/office/drawing/2014/main" id="{228D7DFE-7591-62CB-FE59-FAB448BAC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7272" y="11304730"/>
            <a:ext cx="556015" cy="556015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9BE4E05C-E9FD-B956-1F26-D3E11A7DB47E}"/>
              </a:ext>
            </a:extLst>
          </p:cNvPr>
          <p:cNvSpPr txBox="1"/>
          <p:nvPr/>
        </p:nvSpPr>
        <p:spPr>
          <a:xfrm>
            <a:off x="33095522" y="2873657"/>
            <a:ext cx="2974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Indian Institute of Technology Delhi, India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93EC5E2-9031-24C6-BBDD-5E469B1D33BA}"/>
              </a:ext>
            </a:extLst>
          </p:cNvPr>
          <p:cNvSpPr txBox="1"/>
          <p:nvPr/>
        </p:nvSpPr>
        <p:spPr>
          <a:xfrm>
            <a:off x="36062575" y="3489211"/>
            <a:ext cx="297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EGU25-974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2EBA92C-AB7C-F334-B580-BB32CD66C40D}"/>
              </a:ext>
            </a:extLst>
          </p:cNvPr>
          <p:cNvSpPr txBox="1"/>
          <p:nvPr/>
        </p:nvSpPr>
        <p:spPr>
          <a:xfrm>
            <a:off x="13736168" y="6956617"/>
            <a:ext cx="17635499" cy="1271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4. Total Internal Reflection Microscopy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Total Internal Reflection Microscopy (TIR) uses the unique properties of an 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evanescent wave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formed when a light beam undergoes total internal reflection at an optical interface.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This field illuminates the sample up to a certain depth (~500nm), avoiding background noise and producing 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high-contrast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 images with </a:t>
            </a:r>
            <a:r>
              <a:rPr lang="en-US" sz="40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high SNR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4CB1A07-0E82-4DD9-277C-244F089D8EF4}"/>
              </a:ext>
            </a:extLst>
          </p:cNvPr>
          <p:cNvSpPr txBox="1"/>
          <p:nvPr/>
        </p:nvSpPr>
        <p:spPr>
          <a:xfrm>
            <a:off x="158956" y="7079998"/>
            <a:ext cx="13535215" cy="2219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1. Introduction</a:t>
            </a:r>
          </a:p>
          <a:p>
            <a:endParaRPr lang="en-US" sz="6000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Pollen particles are the most abundant 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</a:rPr>
              <a:t>primary biological airborne particles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among different atmospheric bioaerosols</a:t>
            </a:r>
            <a:r>
              <a:rPr lang="en-IN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4400" dirty="0">
                <a:latin typeface="Times New Roman" panose="02020603050405020304" pitchFamily="18" charset="0"/>
              </a:rPr>
              <a:t>Responsible for </a:t>
            </a:r>
            <a:r>
              <a:rPr lang="en-IN" sz="4400" i="1" dirty="0">
                <a:latin typeface="Times New Roman" panose="02020603050405020304" pitchFamily="18" charset="0"/>
              </a:rPr>
              <a:t>pathogenesis</a:t>
            </a:r>
            <a:r>
              <a:rPr lang="en-IN" sz="4400" dirty="0">
                <a:latin typeface="Times New Roman" panose="02020603050405020304" pitchFamily="18" charset="0"/>
              </a:rPr>
              <a:t> of respiratory allergic diseases, particularly asthma and rhinitis.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</a:rPr>
              <a:t>Ambient sample </a:t>
            </a:r>
            <a:r>
              <a:rPr lang="en-US" sz="4400" i="1" dirty="0">
                <a:latin typeface="Times New Roman" panose="02020603050405020304" pitchFamily="18" charset="0"/>
              </a:rPr>
              <a:t>complexity</a:t>
            </a:r>
            <a:r>
              <a:rPr lang="en-US" sz="4400" dirty="0">
                <a:latin typeface="Times New Roman" panose="02020603050405020304" pitchFamily="18" charset="0"/>
              </a:rPr>
              <a:t> increases detection difficulty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</a:rPr>
              <a:t>Conventional BF microscopy = </a:t>
            </a:r>
            <a:r>
              <a:rPr lang="en-US" sz="4400" i="1" dirty="0">
                <a:latin typeface="Times New Roman" panose="02020603050405020304" pitchFamily="18" charset="0"/>
              </a:rPr>
              <a:t>low contrast </a:t>
            </a:r>
            <a:r>
              <a:rPr lang="en-US" sz="4400" dirty="0">
                <a:latin typeface="Times New Roman" panose="02020603050405020304" pitchFamily="18" charset="0"/>
              </a:rPr>
              <a:t>+ </a:t>
            </a:r>
            <a:r>
              <a:rPr lang="en-US" sz="4400" i="1" dirty="0">
                <a:latin typeface="Times New Roman" panose="02020603050405020304" pitchFamily="18" charset="0"/>
              </a:rPr>
              <a:t>high noise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dirty="0">
                <a:latin typeface="Times New Roman" panose="02020603050405020304" pitchFamily="18" charset="0"/>
              </a:rPr>
              <a:t>TIR microscopy </a:t>
            </a:r>
            <a:r>
              <a:rPr lang="en-US" sz="4400" i="1" dirty="0">
                <a:latin typeface="Times New Roman" panose="02020603050405020304" pitchFamily="18" charset="0"/>
              </a:rPr>
              <a:t>improves contrast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i="1" dirty="0">
                <a:latin typeface="Times New Roman" panose="02020603050405020304" pitchFamily="18" charset="0"/>
              </a:rPr>
              <a:t>reduces background noise</a:t>
            </a:r>
            <a:r>
              <a:rPr lang="en-US" sz="4400" dirty="0">
                <a:latin typeface="Times New Roman" panose="02020603050405020304" pitchFamily="18" charset="0"/>
              </a:rPr>
              <a:t> and </a:t>
            </a:r>
            <a:r>
              <a:rPr lang="en-US" sz="4400" i="1" dirty="0">
                <a:latin typeface="Times New Roman" panose="02020603050405020304" pitchFamily="18" charset="0"/>
              </a:rPr>
              <a:t>enhances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</a:rPr>
              <a:t>surface features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4400" dirty="0">
                <a:latin typeface="Times New Roman" panose="02020603050405020304" pitchFamily="18" charset="0"/>
              </a:rPr>
              <a:t>The application of </a:t>
            </a:r>
            <a:r>
              <a:rPr lang="en-IN" sz="4400" i="1" dirty="0">
                <a:latin typeface="Times New Roman" panose="02020603050405020304" pitchFamily="18" charset="0"/>
              </a:rPr>
              <a:t>AI</a:t>
            </a:r>
            <a:r>
              <a:rPr lang="en-IN" sz="4400" dirty="0">
                <a:latin typeface="Times New Roman" panose="02020603050405020304" pitchFamily="18" charset="0"/>
              </a:rPr>
              <a:t> and </a:t>
            </a:r>
            <a:r>
              <a:rPr lang="en-IN" sz="4400" i="1" dirty="0">
                <a:latin typeface="Times New Roman" panose="02020603050405020304" pitchFamily="18" charset="0"/>
              </a:rPr>
              <a:t>ML</a:t>
            </a:r>
            <a:r>
              <a:rPr lang="en-IN" sz="4400" dirty="0">
                <a:latin typeface="Times New Roman" panose="02020603050405020304" pitchFamily="18" charset="0"/>
              </a:rPr>
              <a:t> in </a:t>
            </a:r>
            <a:r>
              <a:rPr lang="en-IN" sz="4400" i="1" dirty="0">
                <a:latin typeface="Times New Roman" panose="02020603050405020304" pitchFamily="18" charset="0"/>
              </a:rPr>
              <a:t>pollen identification </a:t>
            </a:r>
            <a:r>
              <a:rPr lang="en-IN" sz="4400" dirty="0">
                <a:latin typeface="Times New Roman" panose="02020603050405020304" pitchFamily="18" charset="0"/>
              </a:rPr>
              <a:t>marks a significant shift from traditional methods</a:t>
            </a:r>
            <a:endParaRPr lang="en-US" sz="4400" dirty="0">
              <a:latin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6000" b="1" dirty="0"/>
              <a:t>2. The Need</a:t>
            </a:r>
            <a:endParaRPr lang="en-US" sz="5400" b="1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i="1" dirty="0">
                <a:latin typeface="Times New Roman" panose="02020603050405020304" pitchFamily="18" charset="0"/>
              </a:rPr>
              <a:t>Non-invasive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i="1" dirty="0">
                <a:latin typeface="Times New Roman" panose="02020603050405020304" pitchFamily="18" charset="0"/>
              </a:rPr>
              <a:t>no-sample preparation </a:t>
            </a:r>
            <a:r>
              <a:rPr lang="en-US" sz="4400" dirty="0">
                <a:latin typeface="Times New Roman" panose="02020603050405020304" pitchFamily="18" charset="0"/>
              </a:rPr>
              <a:t>and </a:t>
            </a:r>
            <a:r>
              <a:rPr lang="en-US" sz="4400" i="1" dirty="0">
                <a:latin typeface="Times New Roman" panose="02020603050405020304" pitchFamily="18" charset="0"/>
              </a:rPr>
              <a:t>precise identification</a:t>
            </a:r>
            <a:r>
              <a:rPr lang="en-US" sz="4400" dirty="0">
                <a:latin typeface="Times New Roman" panose="02020603050405020304" pitchFamily="18" charset="0"/>
              </a:rPr>
              <a:t> of pollen in ambient samples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400" i="1" dirty="0">
                <a:latin typeface="Times New Roman" panose="02020603050405020304" pitchFamily="18" charset="0"/>
              </a:rPr>
              <a:t>Better visualization </a:t>
            </a:r>
            <a:r>
              <a:rPr lang="en-US" sz="4400" dirty="0">
                <a:latin typeface="Times New Roman" panose="02020603050405020304" pitchFamily="18" charset="0"/>
              </a:rPr>
              <a:t>of pollen boundary and additional surface features, such as the polarity and aperture patterns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IN" sz="4400" i="1" dirty="0">
                <a:latin typeface="Times New Roman" panose="02020603050405020304" pitchFamily="18" charset="0"/>
              </a:rPr>
              <a:t>Rapid</a:t>
            </a:r>
            <a:r>
              <a:rPr lang="en-IN" sz="4400" dirty="0">
                <a:latin typeface="Times New Roman" panose="02020603050405020304" pitchFamily="18" charset="0"/>
              </a:rPr>
              <a:t>, </a:t>
            </a:r>
            <a:r>
              <a:rPr lang="en-IN" sz="4400" i="1" dirty="0">
                <a:latin typeface="Times New Roman" panose="02020603050405020304" pitchFamily="18" charset="0"/>
              </a:rPr>
              <a:t>real-time classification </a:t>
            </a:r>
            <a:r>
              <a:rPr lang="en-IN" sz="4400" dirty="0">
                <a:latin typeface="Times New Roman" panose="02020603050405020304" pitchFamily="18" charset="0"/>
              </a:rPr>
              <a:t>of pollen species</a:t>
            </a:r>
            <a:endParaRPr lang="en-US" sz="4400" dirty="0">
              <a:latin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latin typeface="Times New Roman" panose="02020603050405020304" pitchFamily="18" charset="0"/>
            </a:endParaRPr>
          </a:p>
          <a:p>
            <a:endParaRPr lang="en-US" sz="6000" dirty="0">
              <a:latin typeface="Times New Roman" panose="02020603050405020304" pitchFamily="18" charset="0"/>
            </a:endParaRPr>
          </a:p>
          <a:p>
            <a:endParaRPr lang="en-US" sz="6000" b="1" dirty="0"/>
          </a:p>
          <a:p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6000" b="1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BB6E859-CE53-79E9-AAFD-1075C60C5B24}"/>
              </a:ext>
            </a:extLst>
          </p:cNvPr>
          <p:cNvSpPr txBox="1"/>
          <p:nvPr/>
        </p:nvSpPr>
        <p:spPr>
          <a:xfrm>
            <a:off x="0" y="23759919"/>
            <a:ext cx="1337619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3. The Challenge</a:t>
            </a:r>
          </a:p>
          <a:p>
            <a:endParaRPr lang="en-IN" sz="18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400" i="1" dirty="0">
                <a:latin typeface="Times New Roman" panose="02020603050405020304" pitchFamily="18" charset="0"/>
              </a:rPr>
              <a:t>Complex Backgrounds </a:t>
            </a:r>
            <a:r>
              <a:rPr lang="en-IN" sz="4400" dirty="0">
                <a:latin typeface="Times New Roman" panose="02020603050405020304" pitchFamily="18" charset="0"/>
              </a:rPr>
              <a:t>and </a:t>
            </a:r>
            <a:r>
              <a:rPr lang="en-IN" sz="4400" i="1" dirty="0">
                <a:latin typeface="Times New Roman" panose="02020603050405020304" pitchFamily="18" charset="0"/>
              </a:rPr>
              <a:t>Feature Extraction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400" i="1" dirty="0">
                <a:latin typeface="Times New Roman" panose="02020603050405020304" pitchFamily="18" charset="0"/>
              </a:rPr>
              <a:t>Dataset</a:t>
            </a:r>
            <a:r>
              <a:rPr lang="en-IN" sz="4400" dirty="0">
                <a:latin typeface="Times New Roman" panose="02020603050405020304" pitchFamily="18" charset="0"/>
              </a:rPr>
              <a:t> Limitations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400" dirty="0">
                <a:latin typeface="Times New Roman" panose="02020603050405020304" pitchFamily="18" charset="0"/>
              </a:rPr>
              <a:t>Eliminating the need for </a:t>
            </a:r>
            <a:r>
              <a:rPr lang="en-IN" sz="4400" i="1" dirty="0">
                <a:latin typeface="Times New Roman" panose="02020603050405020304" pitchFamily="18" charset="0"/>
              </a:rPr>
              <a:t>human-defined</a:t>
            </a:r>
            <a:r>
              <a:rPr lang="en-IN" sz="4400" dirty="0">
                <a:latin typeface="Times New Roman" panose="02020603050405020304" pitchFamily="18" charset="0"/>
              </a:rPr>
              <a:t> features</a:t>
            </a:r>
            <a:endParaRPr lang="en-US" sz="44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4400" i="1" dirty="0">
                <a:latin typeface="Times New Roman" panose="02020603050405020304" pitchFamily="18" charset="0"/>
              </a:rPr>
              <a:t>Autonomously</a:t>
            </a:r>
            <a:r>
              <a:rPr lang="en-IN" sz="4400" dirty="0">
                <a:latin typeface="Times New Roman" panose="02020603050405020304" pitchFamily="18" charset="0"/>
              </a:rPr>
              <a:t> learning features from images</a:t>
            </a:r>
            <a:endParaRPr lang="en-US" sz="44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4400" dirty="0">
              <a:latin typeface="Times New Roman" panose="02020603050405020304" pitchFamily="18" charset="0"/>
            </a:endParaRPr>
          </a:p>
          <a:p>
            <a:endParaRPr lang="en-US" sz="4400" dirty="0">
              <a:latin typeface="Times New Roman" panose="02020603050405020304" pitchFamily="18" charset="0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D7A67EA-76D8-B8B0-76EB-671E76BDE08B}"/>
              </a:ext>
            </a:extLst>
          </p:cNvPr>
          <p:cNvGrpSpPr/>
          <p:nvPr/>
        </p:nvGrpSpPr>
        <p:grpSpPr>
          <a:xfrm>
            <a:off x="13843706" y="7831623"/>
            <a:ext cx="15421703" cy="8139290"/>
            <a:chOff x="9273055" y="13175844"/>
            <a:chExt cx="16048600" cy="877329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A5F9264D-2E1E-21B8-EE5A-569AEBE11C14}"/>
                </a:ext>
              </a:extLst>
            </p:cNvPr>
            <p:cNvGrpSpPr/>
            <p:nvPr/>
          </p:nvGrpSpPr>
          <p:grpSpPr>
            <a:xfrm>
              <a:off x="11126212" y="14047376"/>
              <a:ext cx="4796872" cy="6465246"/>
              <a:chOff x="8137622" y="13734068"/>
              <a:chExt cx="4796872" cy="6465246"/>
            </a:xfrm>
          </p:grpSpPr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3AB04E08-B117-4616-96E7-BAEA60B6C4C4}"/>
                  </a:ext>
                </a:extLst>
              </p:cNvPr>
              <p:cNvSpPr/>
              <p:nvPr/>
            </p:nvSpPr>
            <p:spPr>
              <a:xfrm rot="1508088">
                <a:off x="9659602" y="14213730"/>
                <a:ext cx="1802648" cy="5492392"/>
              </a:xfrm>
              <a:prstGeom prst="cube">
                <a:avLst>
                  <a:gd name="adj" fmla="val 8336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elay 108">
                <a:extLst>
                  <a:ext uri="{FF2B5EF4-FFF2-40B4-BE49-F238E27FC236}">
                    <a16:creationId xmlns:a16="http://schemas.microsoft.com/office/drawing/2014/main" id="{6B4AA471-1A10-E742-8FD2-BADB8A03D8E0}"/>
                  </a:ext>
                </a:extLst>
              </p:cNvPr>
              <p:cNvSpPr/>
              <p:nvPr/>
            </p:nvSpPr>
            <p:spPr>
              <a:xfrm rot="12204080">
                <a:off x="10354323" y="19340331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Delay 109">
                <a:extLst>
                  <a:ext uri="{FF2B5EF4-FFF2-40B4-BE49-F238E27FC236}">
                    <a16:creationId xmlns:a16="http://schemas.microsoft.com/office/drawing/2014/main" id="{CFBC477B-775D-9049-F06F-B54148BD0803}"/>
                  </a:ext>
                </a:extLst>
              </p:cNvPr>
              <p:cNvSpPr/>
              <p:nvPr/>
            </p:nvSpPr>
            <p:spPr>
              <a:xfrm rot="12204080">
                <a:off x="10638333" y="18694718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Delay 110">
                <a:extLst>
                  <a:ext uri="{FF2B5EF4-FFF2-40B4-BE49-F238E27FC236}">
                    <a16:creationId xmlns:a16="http://schemas.microsoft.com/office/drawing/2014/main" id="{4F2BA3D0-6805-1505-7B6A-687FB1F0ACE4}"/>
                  </a:ext>
                </a:extLst>
              </p:cNvPr>
              <p:cNvSpPr/>
              <p:nvPr/>
            </p:nvSpPr>
            <p:spPr>
              <a:xfrm rot="12204080">
                <a:off x="10939565" y="18091962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Delay 111">
                <a:extLst>
                  <a:ext uri="{FF2B5EF4-FFF2-40B4-BE49-F238E27FC236}">
                    <a16:creationId xmlns:a16="http://schemas.microsoft.com/office/drawing/2014/main" id="{B0C54C86-F92A-3A15-9E50-4E57783A45F9}"/>
                  </a:ext>
                </a:extLst>
              </p:cNvPr>
              <p:cNvSpPr/>
              <p:nvPr/>
            </p:nvSpPr>
            <p:spPr>
              <a:xfrm rot="12204080">
                <a:off x="11221730" y="17468119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Delay 112">
                <a:extLst>
                  <a:ext uri="{FF2B5EF4-FFF2-40B4-BE49-F238E27FC236}">
                    <a16:creationId xmlns:a16="http://schemas.microsoft.com/office/drawing/2014/main" id="{53C7948A-9C14-2FC5-515F-0EF4F54A4205}"/>
                  </a:ext>
                </a:extLst>
              </p:cNvPr>
              <p:cNvSpPr/>
              <p:nvPr/>
            </p:nvSpPr>
            <p:spPr>
              <a:xfrm rot="12204080">
                <a:off x="11527511" y="16844277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Delay 113">
                <a:extLst>
                  <a:ext uri="{FF2B5EF4-FFF2-40B4-BE49-F238E27FC236}">
                    <a16:creationId xmlns:a16="http://schemas.microsoft.com/office/drawing/2014/main" id="{E293FE61-8ADC-2C1F-2236-2A12616C5AC2}"/>
                  </a:ext>
                </a:extLst>
              </p:cNvPr>
              <p:cNvSpPr/>
              <p:nvPr/>
            </p:nvSpPr>
            <p:spPr>
              <a:xfrm rot="12204080">
                <a:off x="11806972" y="16219750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Delay 114">
                <a:extLst>
                  <a:ext uri="{FF2B5EF4-FFF2-40B4-BE49-F238E27FC236}">
                    <a16:creationId xmlns:a16="http://schemas.microsoft.com/office/drawing/2014/main" id="{DFFBE14D-355E-5DC7-1844-0EE2B85419F4}"/>
                  </a:ext>
                </a:extLst>
              </p:cNvPr>
              <p:cNvSpPr/>
              <p:nvPr/>
            </p:nvSpPr>
            <p:spPr>
              <a:xfrm rot="12204080">
                <a:off x="12095809" y="15595907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Delay 115">
                <a:extLst>
                  <a:ext uri="{FF2B5EF4-FFF2-40B4-BE49-F238E27FC236}">
                    <a16:creationId xmlns:a16="http://schemas.microsoft.com/office/drawing/2014/main" id="{53E79120-AF1D-A928-747F-F83DE3CFEA51}"/>
                  </a:ext>
                </a:extLst>
              </p:cNvPr>
              <p:cNvSpPr/>
              <p:nvPr/>
            </p:nvSpPr>
            <p:spPr>
              <a:xfrm rot="12204080">
                <a:off x="12371217" y="14971380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Delay 116">
                <a:extLst>
                  <a:ext uri="{FF2B5EF4-FFF2-40B4-BE49-F238E27FC236}">
                    <a16:creationId xmlns:a16="http://schemas.microsoft.com/office/drawing/2014/main" id="{2C33400E-6284-E58E-01F3-AFCDFEB120A5}"/>
                  </a:ext>
                </a:extLst>
              </p:cNvPr>
              <p:cNvSpPr/>
              <p:nvPr/>
            </p:nvSpPr>
            <p:spPr>
              <a:xfrm rot="1589004">
                <a:off x="8137622" y="18365766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Delay 117">
                <a:extLst>
                  <a:ext uri="{FF2B5EF4-FFF2-40B4-BE49-F238E27FC236}">
                    <a16:creationId xmlns:a16="http://schemas.microsoft.com/office/drawing/2014/main" id="{B82F2692-7C70-D196-7344-06B374A1B292}"/>
                  </a:ext>
                </a:extLst>
              </p:cNvPr>
              <p:cNvSpPr/>
              <p:nvPr/>
            </p:nvSpPr>
            <p:spPr>
              <a:xfrm rot="1589004">
                <a:off x="8443403" y="17741924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Delay 118">
                <a:extLst>
                  <a:ext uri="{FF2B5EF4-FFF2-40B4-BE49-F238E27FC236}">
                    <a16:creationId xmlns:a16="http://schemas.microsoft.com/office/drawing/2014/main" id="{C2EE5AEE-4418-816F-EF1E-2E700CE35839}"/>
                  </a:ext>
                </a:extLst>
              </p:cNvPr>
              <p:cNvSpPr/>
              <p:nvPr/>
            </p:nvSpPr>
            <p:spPr>
              <a:xfrm rot="1589004">
                <a:off x="8722864" y="17117397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Delay 119">
                <a:extLst>
                  <a:ext uri="{FF2B5EF4-FFF2-40B4-BE49-F238E27FC236}">
                    <a16:creationId xmlns:a16="http://schemas.microsoft.com/office/drawing/2014/main" id="{7DC2EE67-3BBF-AA07-A3A1-5FD5DD950260}"/>
                  </a:ext>
                </a:extLst>
              </p:cNvPr>
              <p:cNvSpPr/>
              <p:nvPr/>
            </p:nvSpPr>
            <p:spPr>
              <a:xfrm rot="1589004">
                <a:off x="9005029" y="16493554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Delay 120">
                <a:extLst>
                  <a:ext uri="{FF2B5EF4-FFF2-40B4-BE49-F238E27FC236}">
                    <a16:creationId xmlns:a16="http://schemas.microsoft.com/office/drawing/2014/main" id="{650956F5-19D9-A96F-ED60-73A1C97DC965}"/>
                  </a:ext>
                </a:extLst>
              </p:cNvPr>
              <p:cNvSpPr/>
              <p:nvPr/>
            </p:nvSpPr>
            <p:spPr>
              <a:xfrm rot="1589004">
                <a:off x="9329098" y="15869712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elay 121">
                <a:extLst>
                  <a:ext uri="{FF2B5EF4-FFF2-40B4-BE49-F238E27FC236}">
                    <a16:creationId xmlns:a16="http://schemas.microsoft.com/office/drawing/2014/main" id="{1C0AA4AC-C617-C3D8-9B37-885367347E06}"/>
                  </a:ext>
                </a:extLst>
              </p:cNvPr>
              <p:cNvSpPr/>
              <p:nvPr/>
            </p:nvSpPr>
            <p:spPr>
              <a:xfrm rot="1589004">
                <a:off x="9608559" y="15245185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elay 122">
                <a:extLst>
                  <a:ext uri="{FF2B5EF4-FFF2-40B4-BE49-F238E27FC236}">
                    <a16:creationId xmlns:a16="http://schemas.microsoft.com/office/drawing/2014/main" id="{209F661E-3E68-0AD7-867E-E698118B4DA4}"/>
                  </a:ext>
                </a:extLst>
              </p:cNvPr>
              <p:cNvSpPr/>
              <p:nvPr/>
            </p:nvSpPr>
            <p:spPr>
              <a:xfrm rot="1589004">
                <a:off x="9897396" y="14621342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Delay 123">
                <a:extLst>
                  <a:ext uri="{FF2B5EF4-FFF2-40B4-BE49-F238E27FC236}">
                    <a16:creationId xmlns:a16="http://schemas.microsoft.com/office/drawing/2014/main" id="{2269F95E-8A83-5932-A51E-B99BBF05B217}"/>
                  </a:ext>
                </a:extLst>
              </p:cNvPr>
              <p:cNvSpPr/>
              <p:nvPr/>
            </p:nvSpPr>
            <p:spPr>
              <a:xfrm rot="1589004">
                <a:off x="10191092" y="13996815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Delay 124">
                <a:extLst>
                  <a:ext uri="{FF2B5EF4-FFF2-40B4-BE49-F238E27FC236}">
                    <a16:creationId xmlns:a16="http://schemas.microsoft.com/office/drawing/2014/main" id="{4715B6C1-05CD-6093-6F59-F125B5C9D597}"/>
                  </a:ext>
                </a:extLst>
              </p:cNvPr>
              <p:cNvSpPr/>
              <p:nvPr/>
            </p:nvSpPr>
            <p:spPr>
              <a:xfrm rot="6795308">
                <a:off x="10832373" y="13677776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Delay 125">
                <a:extLst>
                  <a:ext uri="{FF2B5EF4-FFF2-40B4-BE49-F238E27FC236}">
                    <a16:creationId xmlns:a16="http://schemas.microsoft.com/office/drawing/2014/main" id="{BAA3B33F-0E96-A8F5-5FDC-6CC9F66E4403}"/>
                  </a:ext>
                </a:extLst>
              </p:cNvPr>
              <p:cNvSpPr/>
              <p:nvPr/>
            </p:nvSpPr>
            <p:spPr>
              <a:xfrm rot="6795308">
                <a:off x="11483167" y="13941950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Delay 126">
                <a:extLst>
                  <a:ext uri="{FF2B5EF4-FFF2-40B4-BE49-F238E27FC236}">
                    <a16:creationId xmlns:a16="http://schemas.microsoft.com/office/drawing/2014/main" id="{1442A980-1F9F-0ED8-2F3B-11EA77474945}"/>
                  </a:ext>
                </a:extLst>
              </p:cNvPr>
              <p:cNvSpPr/>
              <p:nvPr/>
            </p:nvSpPr>
            <p:spPr>
              <a:xfrm rot="6795308">
                <a:off x="12092281" y="14206124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Delay 127">
                <a:extLst>
                  <a:ext uri="{FF2B5EF4-FFF2-40B4-BE49-F238E27FC236}">
                    <a16:creationId xmlns:a16="http://schemas.microsoft.com/office/drawing/2014/main" id="{A5A3107E-07DA-7E62-8E97-82681E06A267}"/>
                  </a:ext>
                </a:extLst>
              </p:cNvPr>
              <p:cNvSpPr/>
              <p:nvPr/>
            </p:nvSpPr>
            <p:spPr>
              <a:xfrm rot="17588425">
                <a:off x="8225874" y="19051397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Delay 128">
                <a:extLst>
                  <a:ext uri="{FF2B5EF4-FFF2-40B4-BE49-F238E27FC236}">
                    <a16:creationId xmlns:a16="http://schemas.microsoft.com/office/drawing/2014/main" id="{BFBA0B69-5C0A-8095-96B6-66D0BD1EC9BA}"/>
                  </a:ext>
                </a:extLst>
              </p:cNvPr>
              <p:cNvSpPr/>
              <p:nvPr/>
            </p:nvSpPr>
            <p:spPr>
              <a:xfrm rot="17588425">
                <a:off x="8876668" y="19315571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Delay 129">
                <a:extLst>
                  <a:ext uri="{FF2B5EF4-FFF2-40B4-BE49-F238E27FC236}">
                    <a16:creationId xmlns:a16="http://schemas.microsoft.com/office/drawing/2014/main" id="{16EB136F-8FE8-1023-98FA-846A81743E45}"/>
                  </a:ext>
                </a:extLst>
              </p:cNvPr>
              <p:cNvSpPr/>
              <p:nvPr/>
            </p:nvSpPr>
            <p:spPr>
              <a:xfrm rot="17588425">
                <a:off x="9485782" y="19579745"/>
                <a:ext cx="563277" cy="675861"/>
              </a:xfrm>
              <a:prstGeom prst="flowChartDelay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62F4B6C9-DBE9-4A39-EAB4-495EC6B0FF0C}"/>
                  </a:ext>
                </a:extLst>
              </p:cNvPr>
              <p:cNvSpPr/>
              <p:nvPr/>
            </p:nvSpPr>
            <p:spPr>
              <a:xfrm rot="1421175">
                <a:off x="9820005" y="16876248"/>
                <a:ext cx="1334427" cy="267049"/>
              </a:xfrm>
              <a:prstGeom prst="rect">
                <a:avLst/>
              </a:prstGeom>
              <a:gradFill flip="none" rotWithShape="1">
                <a:gsLst>
                  <a:gs pos="0">
                    <a:srgbClr val="B19766">
                      <a:shade val="30000"/>
                      <a:satMod val="115000"/>
                    </a:srgbClr>
                  </a:gs>
                  <a:gs pos="50000">
                    <a:srgbClr val="B19766">
                      <a:shade val="67500"/>
                      <a:satMod val="115000"/>
                    </a:srgbClr>
                  </a:gs>
                  <a:gs pos="100000">
                    <a:srgbClr val="B19766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491BC8A-E750-A15E-2782-F86AA9F52653}"/>
                </a:ext>
              </a:extLst>
            </p:cNvPr>
            <p:cNvCxnSpPr/>
            <p:nvPr/>
          </p:nvCxnSpPr>
          <p:spPr>
            <a:xfrm>
              <a:off x="15190428" y="17697365"/>
              <a:ext cx="3529372" cy="11516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8369776-C7AC-6FB6-0E61-B56ADDCBFC89}"/>
                </a:ext>
              </a:extLst>
            </p:cNvPr>
            <p:cNvCxnSpPr/>
            <p:nvPr/>
          </p:nvCxnSpPr>
          <p:spPr>
            <a:xfrm>
              <a:off x="18745200" y="15272580"/>
              <a:ext cx="0" cy="471898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17ABC0F9-D897-24BE-896E-16A15149C665}"/>
                </a:ext>
              </a:extLst>
            </p:cNvPr>
            <p:cNvCxnSpPr/>
            <p:nvPr/>
          </p:nvCxnSpPr>
          <p:spPr>
            <a:xfrm>
              <a:off x="18719800" y="19966809"/>
              <a:ext cx="241300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93EF494E-322C-4B63-9876-780D9A17A8D9}"/>
                </a:ext>
              </a:extLst>
            </p:cNvPr>
            <p:cNvCxnSpPr/>
            <p:nvPr/>
          </p:nvCxnSpPr>
          <p:spPr>
            <a:xfrm>
              <a:off x="18745200" y="15272580"/>
              <a:ext cx="238760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CB65CC5A-0BDC-5750-D210-DF2D6FE3BF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6266" y="14832709"/>
              <a:ext cx="1505211" cy="162649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8A73BE6B-E214-DD10-CE6C-E4DA1DFA30F7}"/>
                </a:ext>
              </a:extLst>
            </p:cNvPr>
            <p:cNvSpPr txBox="1"/>
            <p:nvPr/>
          </p:nvSpPr>
          <p:spPr>
            <a:xfrm>
              <a:off x="11487503" y="14178384"/>
              <a:ext cx="1805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Glass Slide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56CF3BA6-B8CA-6223-7272-71CB96B574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895563" y="18049140"/>
              <a:ext cx="789496" cy="21300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124AE1A-ECF9-A8BE-35E1-825310AE9FA5}"/>
                </a:ext>
              </a:extLst>
            </p:cNvPr>
            <p:cNvSpPr txBox="1"/>
            <p:nvPr/>
          </p:nvSpPr>
          <p:spPr>
            <a:xfrm>
              <a:off x="9273055" y="17756753"/>
              <a:ext cx="18054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TIR LED</a:t>
              </a: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DE9A5B1B-5925-3BF5-73A0-54D84778D7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05041" y="16311750"/>
              <a:ext cx="1196570" cy="60463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2C9A8C3-A288-0936-254D-915474E38DAC}"/>
                </a:ext>
              </a:extLst>
            </p:cNvPr>
            <p:cNvSpPr txBox="1"/>
            <p:nvPr/>
          </p:nvSpPr>
          <p:spPr>
            <a:xfrm>
              <a:off x="10196869" y="15607828"/>
              <a:ext cx="18054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Ambient Pollen Sample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0EDE0A8-5A3F-779E-0045-472B06B8F0CE}"/>
                </a:ext>
              </a:extLst>
            </p:cNvPr>
            <p:cNvSpPr txBox="1"/>
            <p:nvPr/>
          </p:nvSpPr>
          <p:spPr>
            <a:xfrm>
              <a:off x="21775697" y="13175844"/>
              <a:ext cx="3545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Bright Field Image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C34AB0F0-A43D-1287-77E1-1B757D30DD8C}"/>
                </a:ext>
              </a:extLst>
            </p:cNvPr>
            <p:cNvSpPr txBox="1"/>
            <p:nvPr/>
          </p:nvSpPr>
          <p:spPr>
            <a:xfrm>
              <a:off x="22588497" y="21318810"/>
              <a:ext cx="2382336" cy="63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TIR Image</a:t>
              </a:r>
            </a:p>
          </p:txBody>
        </p:sp>
      </p:grpSp>
      <p:sp>
        <p:nvSpPr>
          <p:cNvPr id="187" name="TextBox 186">
            <a:extLst>
              <a:ext uri="{FF2B5EF4-FFF2-40B4-BE49-F238E27FC236}">
                <a16:creationId xmlns:a16="http://schemas.microsoft.com/office/drawing/2014/main" id="{67D518C6-6C5B-C889-0E8F-18BFA316F85C}"/>
              </a:ext>
            </a:extLst>
          </p:cNvPr>
          <p:cNvSpPr txBox="1"/>
          <p:nvPr/>
        </p:nvSpPr>
        <p:spPr>
          <a:xfrm>
            <a:off x="13672516" y="19353753"/>
            <a:ext cx="1752796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5. </a:t>
            </a:r>
            <a:r>
              <a:rPr lang="en-IN" sz="6000" b="1" dirty="0">
                <a:solidFill>
                  <a:schemeClr val="bg1"/>
                </a:solidFill>
              </a:rPr>
              <a:t>One-stage Object Detection Model Architecture </a:t>
            </a:r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233" name="Picture 232">
            <a:extLst>
              <a:ext uri="{FF2B5EF4-FFF2-40B4-BE49-F238E27FC236}">
                <a16:creationId xmlns:a16="http://schemas.microsoft.com/office/drawing/2014/main" id="{684483CB-3C2C-7014-0008-26FAE40C64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68639" y="20321748"/>
            <a:ext cx="15283241" cy="4919946"/>
          </a:xfrm>
          <a:prstGeom prst="rect">
            <a:avLst/>
          </a:prstGeom>
        </p:spPr>
      </p:pic>
      <p:sp>
        <p:nvSpPr>
          <p:cNvPr id="235" name="TextBox 234">
            <a:extLst>
              <a:ext uri="{FF2B5EF4-FFF2-40B4-BE49-F238E27FC236}">
                <a16:creationId xmlns:a16="http://schemas.microsoft.com/office/drawing/2014/main" id="{B06CD841-EC72-6D76-8DBC-D5503916E512}"/>
              </a:ext>
            </a:extLst>
          </p:cNvPr>
          <p:cNvSpPr txBox="1"/>
          <p:nvPr/>
        </p:nvSpPr>
        <p:spPr>
          <a:xfrm>
            <a:off x="13683436" y="25226394"/>
            <a:ext cx="9059824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1. Input</a:t>
            </a:r>
          </a:p>
          <a:p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Pre-processed image data (e.g., 640x640 pixels).</a:t>
            </a:r>
          </a:p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Operations: </a:t>
            </a: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Resizing, normalization, and augmentation for feature enhancement.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N" sz="3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2. Feature Extraction: CNN-Based Backbone</a:t>
            </a:r>
          </a:p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Purpose: </a:t>
            </a: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Extracts meaningful features from the input.</a:t>
            </a:r>
          </a:p>
          <a:p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Key Details: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Uses convolutional layers with advanced connectivity (e.g., partial connections) to optimize computation.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9C2FAE9-959E-C125-ACDB-2B28A37B7D64}"/>
              </a:ext>
            </a:extLst>
          </p:cNvPr>
          <p:cNvSpPr txBox="1"/>
          <p:nvPr/>
        </p:nvSpPr>
        <p:spPr>
          <a:xfrm>
            <a:off x="22764968" y="25334210"/>
            <a:ext cx="8534245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3. Feature Aggregation: Multi-Scale Feature Fusion</a:t>
            </a:r>
          </a:p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Purpose: </a:t>
            </a: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Combines features from different layers for multi-scale detection.</a:t>
            </a:r>
          </a:p>
          <a:p>
            <a:endParaRPr lang="en-IN" sz="3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4. Decision-Making: Detection Head</a:t>
            </a:r>
          </a:p>
          <a:p>
            <a:r>
              <a:rPr lang="en-IN" sz="3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Purpose: </a:t>
            </a: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Predicts object locations and classifications.</a:t>
            </a:r>
          </a:p>
          <a:p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Key Details: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Uses anchor-based bounding box regression.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3400" dirty="0">
                <a:solidFill>
                  <a:schemeClr val="bg1"/>
                </a:solidFill>
                <a:latin typeface="Times New Roman" panose="02020603050405020304" pitchFamily="18" charset="0"/>
              </a:rPr>
              <a:t>Outputs object confidence and class probabilities for multiple scales.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A7EF82B0-2B32-4427-778A-C375E7F5F084}"/>
              </a:ext>
            </a:extLst>
          </p:cNvPr>
          <p:cNvSpPr txBox="1"/>
          <p:nvPr/>
        </p:nvSpPr>
        <p:spPr>
          <a:xfrm>
            <a:off x="31286546" y="6973715"/>
            <a:ext cx="12666036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6. Label-free Identification using TIR 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IN" sz="4400" dirty="0">
              <a:latin typeface="Times New Roman" panose="02020603050405020304" pitchFamily="18" charset="0"/>
            </a:endParaRPr>
          </a:p>
          <a:p>
            <a:endParaRPr lang="en-US" sz="6000" b="1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A3A0434-CE3B-F735-271A-F1F43E2F372D}"/>
              </a:ext>
            </a:extLst>
          </p:cNvPr>
          <p:cNvSpPr txBox="1"/>
          <p:nvPr/>
        </p:nvSpPr>
        <p:spPr>
          <a:xfrm>
            <a:off x="31383081" y="12726219"/>
            <a:ext cx="125081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 microscopy stands out by enabling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pollen identification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significantly reducing background noise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distinctive feature showcases TIR microscopy's efficacy in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clarity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ease of pollen visualization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compared to BF microscopy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B6EB9AD-B5D9-5C61-E817-60BF07744175}"/>
              </a:ext>
            </a:extLst>
          </p:cNvPr>
          <p:cNvSpPr txBox="1"/>
          <p:nvPr/>
        </p:nvSpPr>
        <p:spPr>
          <a:xfrm>
            <a:off x="31286546" y="16443412"/>
            <a:ext cx="126660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7. Object Detection Model Performance</a:t>
            </a:r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  <a:p>
            <a:endParaRPr lang="en-US" sz="6000" b="1" dirty="0"/>
          </a:p>
        </p:txBody>
      </p:sp>
      <p:pic>
        <p:nvPicPr>
          <p:cNvPr id="248" name="Picture 247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81DD9FE9-CE33-C47D-4AFC-C3EBDEA653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37888" y="18228176"/>
            <a:ext cx="6367611" cy="4775708"/>
          </a:xfrm>
          <a:prstGeom prst="rect">
            <a:avLst/>
          </a:prstGeom>
        </p:spPr>
      </p:pic>
      <p:pic>
        <p:nvPicPr>
          <p:cNvPr id="250" name="Picture 249" descr="A graph with a line drawn on it&#10;&#10;AI-generated content may be incorrect.">
            <a:extLst>
              <a:ext uri="{FF2B5EF4-FFF2-40B4-BE49-F238E27FC236}">
                <a16:creationId xmlns:a16="http://schemas.microsoft.com/office/drawing/2014/main" id="{60F0707A-982B-BFD6-8B3A-65A7712A8C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91566" y="18249947"/>
            <a:ext cx="6061067" cy="4775708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E2A9A2D7-07E5-F1CB-88EC-27449818756D}"/>
              </a:ext>
            </a:extLst>
          </p:cNvPr>
          <p:cNvSpPr txBox="1"/>
          <p:nvPr/>
        </p:nvSpPr>
        <p:spPr>
          <a:xfrm>
            <a:off x="31264838" y="22918103"/>
            <a:ext cx="1256954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demonstrates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performance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a high F1 score for detecting pollen (0.83) and a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performance (F1 score of 0.77 for all classes).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model’s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average performance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76.7% across all classes at a threshold of 0.5, indicating good performance.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6175FB61-DD5A-69E7-2A6A-42B460BC7145}"/>
              </a:ext>
            </a:extLst>
          </p:cNvPr>
          <p:cNvSpPr txBox="1"/>
          <p:nvPr/>
        </p:nvSpPr>
        <p:spPr>
          <a:xfrm>
            <a:off x="31308693" y="26504408"/>
            <a:ext cx="1280598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8. Conclusion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 combined with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offers a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label-free, real-time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field-deployable solution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results highlight the novel potential of TIR microscopy with deep learning as a method for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scalable pollen monitoring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99E280BC-19EF-4A89-3171-8AB6A25A48B0}"/>
              </a:ext>
            </a:extLst>
          </p:cNvPr>
          <p:cNvSpPr txBox="1"/>
          <p:nvPr/>
        </p:nvSpPr>
        <p:spPr>
          <a:xfrm>
            <a:off x="31264838" y="30575513"/>
            <a:ext cx="12660263" cy="1754326"/>
          </a:xfrm>
          <a:prstGeom prst="rect">
            <a:avLst/>
          </a:prstGeom>
          <a:solidFill>
            <a:schemeClr val="accent4">
              <a:lumMod val="60000"/>
              <a:lumOff val="40000"/>
              <a:alpha val="43583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/>
              <a:t>References: </a:t>
            </a:r>
            <a:r>
              <a:rPr lang="en-US" dirty="0"/>
              <a:t>1. </a:t>
            </a:r>
            <a:r>
              <a:rPr lang="en-IN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Rostami, M.A., </a:t>
            </a:r>
            <a:r>
              <a:rPr lang="en-IN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Balmaki</a:t>
            </a:r>
            <a:r>
              <a:rPr lang="en-IN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 Dyer, L.A., Allen, J.M., Sallam, M.F., </a:t>
            </a:r>
            <a:r>
              <a:rPr lang="en-IN" kern="1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Frontalini</a:t>
            </a:r>
            <a:r>
              <a:rPr lang="en-IN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F., 2023. Efficient pollen grain classification using pre-trained Convolutional Neural Networks: a comprehensive study. J Big Data 10. </a:t>
            </a:r>
            <a:r>
              <a:rPr lang="en-IN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https://doi.org/10.1186/s40537-023-00815-3</a:t>
            </a:r>
            <a:endParaRPr lang="en-IN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2. S. Dhawan, A. Kumar, M. Khare, and D. S. Mehta, “Design and Validation of a portable sampler to monitor pollens at street level in the ambient environment,” in EGU General Assembly 2024, 2024. </a:t>
            </a:r>
            <a:r>
              <a:rPr lang="en-US" dirty="0" err="1"/>
              <a:t>doi</a:t>
            </a:r>
            <a:r>
              <a:rPr lang="en-US" dirty="0"/>
              <a:t>: 10.5194/egusphere-egu24-198.</a:t>
            </a: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dirty="0">
                <a:ea typeface="Times New Roman" panose="02020603050405020304" pitchFamily="18" charset="0"/>
              </a:rPr>
              <a:t>J. Y. Walz, “Measuring particle interactions with total internal reflection microscopy,” </a:t>
            </a:r>
            <a:r>
              <a:rPr lang="en-US" altLang="en-US" i="1" dirty="0">
                <a:ea typeface="Times New Roman" panose="02020603050405020304" pitchFamily="18" charset="0"/>
              </a:rPr>
              <a:t>Curr </a:t>
            </a:r>
            <a:r>
              <a:rPr lang="en-US" altLang="en-US" i="1" dirty="0" err="1">
                <a:ea typeface="Times New Roman" panose="02020603050405020304" pitchFamily="18" charset="0"/>
              </a:rPr>
              <a:t>Opin</a:t>
            </a:r>
            <a:r>
              <a:rPr lang="en-US" altLang="en-US" i="1" dirty="0">
                <a:ea typeface="Times New Roman" panose="02020603050405020304" pitchFamily="18" charset="0"/>
              </a:rPr>
              <a:t> Colloid Interface Sci</a:t>
            </a:r>
            <a:r>
              <a:rPr lang="en-US" altLang="en-US" dirty="0">
                <a:ea typeface="Times New Roman" panose="02020603050405020304" pitchFamily="18" charset="0"/>
              </a:rPr>
              <a:t>, vol. 2, no. 6, pp. 600–606, Dec. 1997, </a:t>
            </a:r>
            <a:r>
              <a:rPr lang="en-US" altLang="en-US" dirty="0" err="1">
                <a:ea typeface="Times New Roman" panose="02020603050405020304" pitchFamily="18" charset="0"/>
              </a:rPr>
              <a:t>doi</a:t>
            </a:r>
            <a:r>
              <a:rPr lang="en-US" altLang="en-US" dirty="0">
                <a:ea typeface="Times New Roman" panose="02020603050405020304" pitchFamily="18" charset="0"/>
              </a:rPr>
              <a:t>: 10.1016/s1359 0294(97)80052-0.</a:t>
            </a:r>
            <a:r>
              <a:rPr lang="en-US" alt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829C759-414B-BB10-18A0-68DF4373F723}"/>
              </a:ext>
            </a:extLst>
          </p:cNvPr>
          <p:cNvSpPr txBox="1"/>
          <p:nvPr/>
        </p:nvSpPr>
        <p:spPr>
          <a:xfrm>
            <a:off x="-146245" y="32244464"/>
            <a:ext cx="44071346" cy="70788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Acknowledgement  </a:t>
            </a:r>
            <a:r>
              <a:rPr lang="en-IN" altLang="en-US" sz="2800" dirty="0">
                <a:solidFill>
                  <a:schemeClr val="bg1"/>
                </a:solidFill>
                <a:latin typeface="-webkit-standard"/>
              </a:rPr>
              <a:t>S. Dhawan</a:t>
            </a:r>
            <a:r>
              <a:rPr lang="en-IN" sz="28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 sincerely acknowledge the support provided by the Indian Institute of Technology Delhi for enabling this research work.</a:t>
            </a:r>
            <a:endParaRPr lang="en-US" altLang="en-US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59" name="Picture 25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8E60F04-E912-93F2-9531-CCE7CA1F9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76693" y="4133625"/>
            <a:ext cx="2510839" cy="2510839"/>
          </a:xfrm>
          <a:prstGeom prst="rect">
            <a:avLst/>
          </a:prstGeom>
        </p:spPr>
      </p:pic>
      <p:pic>
        <p:nvPicPr>
          <p:cNvPr id="3" name="Picture 2" descr="A close up of a cell&#10;&#10;AI-generated content may be incorrect.">
            <a:extLst>
              <a:ext uri="{FF2B5EF4-FFF2-40B4-BE49-F238E27FC236}">
                <a16:creationId xmlns:a16="http://schemas.microsoft.com/office/drawing/2014/main" id="{4CF72761-6EFA-C9E9-EE53-01A13D90A3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6426" y="8438399"/>
            <a:ext cx="4639050" cy="3463824"/>
          </a:xfrm>
          <a:prstGeom prst="rect">
            <a:avLst/>
          </a:prstGeom>
        </p:spPr>
      </p:pic>
      <p:pic>
        <p:nvPicPr>
          <p:cNvPr id="6" name="Picture 5" descr="A blue and green cell&#10;&#10;AI-generated content may be incorrect.">
            <a:extLst>
              <a:ext uri="{FF2B5EF4-FFF2-40B4-BE49-F238E27FC236}">
                <a16:creationId xmlns:a16="http://schemas.microsoft.com/office/drawing/2014/main" id="{1E5A33E9-A6CA-0B59-9E92-D2C15FD7DA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386425" y="11987861"/>
            <a:ext cx="4643012" cy="3466782"/>
          </a:xfrm>
          <a:prstGeom prst="rect">
            <a:avLst/>
          </a:prstGeom>
        </p:spPr>
      </p:pic>
      <p:pic>
        <p:nvPicPr>
          <p:cNvPr id="9" name="Picture 8" descr="A green and red circle&#10;&#10;AI-generated content may be incorrect.">
            <a:extLst>
              <a:ext uri="{FF2B5EF4-FFF2-40B4-BE49-F238E27FC236}">
                <a16:creationId xmlns:a16="http://schemas.microsoft.com/office/drawing/2014/main" id="{2E094AB6-5E68-3588-2E07-51FC81B923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94240" y="27808551"/>
            <a:ext cx="3318001" cy="3193963"/>
          </a:xfrm>
          <a:prstGeom prst="rect">
            <a:avLst/>
          </a:prstGeom>
        </p:spPr>
      </p:pic>
      <p:pic>
        <p:nvPicPr>
          <p:cNvPr id="11" name="Picture 10" descr="A green and blue light&#10;&#10;AI-generated content may be incorrect.">
            <a:extLst>
              <a:ext uri="{FF2B5EF4-FFF2-40B4-BE49-F238E27FC236}">
                <a16:creationId xmlns:a16="http://schemas.microsoft.com/office/drawing/2014/main" id="{D0C190E0-6D3A-4611-B034-2BCE27DD99D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42511" y="28910132"/>
            <a:ext cx="2931883" cy="3181405"/>
          </a:xfrm>
          <a:prstGeom prst="rect">
            <a:avLst/>
          </a:prstGeom>
        </p:spPr>
      </p:pic>
      <p:pic>
        <p:nvPicPr>
          <p:cNvPr id="13" name="Picture 12" descr="A blue and green light&#10;&#10;AI-generated content may be incorrect.">
            <a:extLst>
              <a:ext uri="{FF2B5EF4-FFF2-40B4-BE49-F238E27FC236}">
                <a16:creationId xmlns:a16="http://schemas.microsoft.com/office/drawing/2014/main" id="{C9F8D8BA-8C0F-C5E2-3F16-538223A909A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8956" y="27816613"/>
            <a:ext cx="5705014" cy="426236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6C43D4-BD2E-54B5-2DFF-157946CA49F1}"/>
              </a:ext>
            </a:extLst>
          </p:cNvPr>
          <p:cNvSpPr/>
          <p:nvPr/>
        </p:nvSpPr>
        <p:spPr>
          <a:xfrm>
            <a:off x="1901371" y="27983543"/>
            <a:ext cx="647114" cy="567579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BC7499E-4507-BA2D-2F78-B73349E1DE61}"/>
              </a:ext>
            </a:extLst>
          </p:cNvPr>
          <p:cNvCxnSpPr>
            <a:cxnSpLocks/>
          </p:cNvCxnSpPr>
          <p:nvPr/>
        </p:nvCxnSpPr>
        <p:spPr>
          <a:xfrm>
            <a:off x="2714171" y="28201257"/>
            <a:ext cx="3556000" cy="7088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1710DF3-AD65-4DCB-2164-E0CB56EAEA96}"/>
              </a:ext>
            </a:extLst>
          </p:cNvPr>
          <p:cNvSpPr/>
          <p:nvPr/>
        </p:nvSpPr>
        <p:spPr>
          <a:xfrm>
            <a:off x="4327684" y="30594661"/>
            <a:ext cx="447516" cy="40785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C69D83-7B51-3D5C-BFEC-1776C668A211}"/>
              </a:ext>
            </a:extLst>
          </p:cNvPr>
          <p:cNvCxnSpPr>
            <a:cxnSpLocks/>
          </p:cNvCxnSpPr>
          <p:nvPr/>
        </p:nvCxnSpPr>
        <p:spPr>
          <a:xfrm>
            <a:off x="4835389" y="30835309"/>
            <a:ext cx="5336782" cy="7814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blue and red light&#10;&#10;AI-generated content may be incorrect.">
            <a:extLst>
              <a:ext uri="{FF2B5EF4-FFF2-40B4-BE49-F238E27FC236}">
                <a16:creationId xmlns:a16="http://schemas.microsoft.com/office/drawing/2014/main" id="{C0744FF4-3721-9964-CC32-3FEF10E028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350415" y="7875738"/>
            <a:ext cx="6256806" cy="4674624"/>
          </a:xfrm>
          <a:prstGeom prst="rect">
            <a:avLst/>
          </a:prstGeom>
        </p:spPr>
      </p:pic>
      <p:pic>
        <p:nvPicPr>
          <p:cNvPr id="26" name="Picture 25" descr="A red and green dot on a blue background&#10;&#10;AI-generated content may be incorrect.">
            <a:extLst>
              <a:ext uri="{FF2B5EF4-FFF2-40B4-BE49-F238E27FC236}">
                <a16:creationId xmlns:a16="http://schemas.microsoft.com/office/drawing/2014/main" id="{AD08C6A3-100B-BD07-4A76-0FFF5B49BA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694068" y="7877681"/>
            <a:ext cx="6201403" cy="46332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D7504E3-032F-6DDD-8AD1-7886DB0191A9}"/>
              </a:ext>
            </a:extLst>
          </p:cNvPr>
          <p:cNvSpPr/>
          <p:nvPr/>
        </p:nvSpPr>
        <p:spPr>
          <a:xfrm>
            <a:off x="35212572" y="9731205"/>
            <a:ext cx="447516" cy="40785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0F6EBE-ACDB-84BD-79D0-808F58915AD1}"/>
              </a:ext>
            </a:extLst>
          </p:cNvPr>
          <p:cNvSpPr/>
          <p:nvPr/>
        </p:nvSpPr>
        <p:spPr>
          <a:xfrm>
            <a:off x="36186138" y="10081838"/>
            <a:ext cx="682240" cy="63373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1B49B61-803C-6054-DD3A-8AE724E72F7C}"/>
              </a:ext>
            </a:extLst>
          </p:cNvPr>
          <p:cNvSpPr/>
          <p:nvPr/>
        </p:nvSpPr>
        <p:spPr>
          <a:xfrm>
            <a:off x="36979371" y="10408121"/>
            <a:ext cx="447516" cy="40785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EBB6D3-0C14-2BEF-7546-CDB8ADD579E6}"/>
              </a:ext>
            </a:extLst>
          </p:cNvPr>
          <p:cNvSpPr/>
          <p:nvPr/>
        </p:nvSpPr>
        <p:spPr>
          <a:xfrm>
            <a:off x="32035000" y="12141761"/>
            <a:ext cx="447516" cy="40785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F55161-5FE0-EDCE-4F57-BED759626FA3}"/>
              </a:ext>
            </a:extLst>
          </p:cNvPr>
          <p:cNvSpPr/>
          <p:nvPr/>
        </p:nvSpPr>
        <p:spPr>
          <a:xfrm>
            <a:off x="39865157" y="8735218"/>
            <a:ext cx="565665" cy="551891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3722</TotalTime>
  <Words>768</Words>
  <Application>Microsoft Macintosh PowerPoint</Application>
  <PresentationFormat>Custom</PresentationFormat>
  <Paragraphs>92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-webkit-standard</vt:lpstr>
      <vt:lpstr>Aptos</vt:lpstr>
      <vt:lpstr>Aptos Display</vt:lpstr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Dhawan</dc:creator>
  <cp:lastModifiedBy>Sachin Dhawan</cp:lastModifiedBy>
  <cp:revision>41</cp:revision>
  <dcterms:created xsi:type="dcterms:W3CDTF">2024-04-03T09:16:41Z</dcterms:created>
  <dcterms:modified xsi:type="dcterms:W3CDTF">2025-04-21T06:37:44Z</dcterms:modified>
</cp:coreProperties>
</file>