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65" r:id="rId2"/>
    <p:sldId id="268" r:id="rId3"/>
    <p:sldId id="269" r:id="rId4"/>
    <p:sldId id="283" r:id="rId5"/>
    <p:sldId id="270" r:id="rId6"/>
    <p:sldId id="271" r:id="rId7"/>
    <p:sldId id="272" r:id="rId8"/>
    <p:sldId id="273" r:id="rId9"/>
    <p:sldId id="274" r:id="rId10"/>
    <p:sldId id="275" r:id="rId11"/>
    <p:sldId id="276" r:id="rId12"/>
    <p:sldId id="277" r:id="rId13"/>
    <p:sldId id="278" r:id="rId14"/>
    <p:sldId id="284" r:id="rId15"/>
    <p:sldId id="281" r:id="rId16"/>
    <p:sldId id="279" r:id="rId17"/>
    <p:sldId id="280" r:id="rId18"/>
    <p:sldId id="282"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4F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501"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HANG Zijing" userId="f4a3ffdb-6066-43ff-a0b1-d28c8fbea94b" providerId="ADAL" clId="{548F1E48-F5E7-4369-8CF5-0919FA660411}"/>
    <pc:docChg chg="custSel modSld">
      <pc:chgData name="ZHANG Zijing" userId="f4a3ffdb-6066-43ff-a0b1-d28c8fbea94b" providerId="ADAL" clId="{548F1E48-F5E7-4369-8CF5-0919FA660411}" dt="2025-04-26T07:49:36.611" v="19" actId="14100"/>
      <pc:docMkLst>
        <pc:docMk/>
      </pc:docMkLst>
      <pc:sldChg chg="modSp mod">
        <pc:chgData name="ZHANG Zijing" userId="f4a3ffdb-6066-43ff-a0b1-d28c8fbea94b" providerId="ADAL" clId="{548F1E48-F5E7-4369-8CF5-0919FA660411}" dt="2025-04-26T07:49:36.611" v="19" actId="14100"/>
        <pc:sldMkLst>
          <pc:docMk/>
          <pc:sldMk cId="1334546110" sldId="283"/>
        </pc:sldMkLst>
        <pc:spChg chg="mod">
          <ac:chgData name="ZHANG Zijing" userId="f4a3ffdb-6066-43ff-a0b1-d28c8fbea94b" providerId="ADAL" clId="{548F1E48-F5E7-4369-8CF5-0919FA660411}" dt="2025-04-26T07:49:29.132" v="17" actId="1076"/>
          <ac:spMkLst>
            <pc:docMk/>
            <pc:sldMk cId="1334546110" sldId="283"/>
            <ac:spMk id="3" creationId="{0833E0F5-A5AF-1781-B4B3-2F3B63BDCFC6}"/>
          </ac:spMkLst>
        </pc:spChg>
        <pc:spChg chg="mod">
          <ac:chgData name="ZHANG Zijing" userId="f4a3ffdb-6066-43ff-a0b1-d28c8fbea94b" providerId="ADAL" clId="{548F1E48-F5E7-4369-8CF5-0919FA660411}" dt="2025-04-26T07:49:32.667" v="18" actId="1076"/>
          <ac:spMkLst>
            <pc:docMk/>
            <pc:sldMk cId="1334546110" sldId="283"/>
            <ac:spMk id="13" creationId="{9B0C05F8-9169-D485-A91C-E14065B3A720}"/>
          </ac:spMkLst>
        </pc:spChg>
        <pc:spChg chg="mod">
          <ac:chgData name="ZHANG Zijing" userId="f4a3ffdb-6066-43ff-a0b1-d28c8fbea94b" providerId="ADAL" clId="{548F1E48-F5E7-4369-8CF5-0919FA660411}" dt="2025-04-26T07:49:17.150" v="14" actId="1076"/>
          <ac:spMkLst>
            <pc:docMk/>
            <pc:sldMk cId="1334546110" sldId="283"/>
            <ac:spMk id="20" creationId="{115C1A53-0302-3E54-F4E9-BF7455E8313E}"/>
          </ac:spMkLst>
        </pc:spChg>
        <pc:picChg chg="mod">
          <ac:chgData name="ZHANG Zijing" userId="f4a3ffdb-6066-43ff-a0b1-d28c8fbea94b" providerId="ADAL" clId="{548F1E48-F5E7-4369-8CF5-0919FA660411}" dt="2025-04-26T07:49:36.611" v="19" actId="14100"/>
          <ac:picMkLst>
            <pc:docMk/>
            <pc:sldMk cId="1334546110" sldId="283"/>
            <ac:picMk id="11" creationId="{FCD45B97-6554-6CBA-2C80-1CD128016CC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E2915E-8A25-4322-9B31-20A04B898B8B}" type="datetimeFigureOut">
              <a:rPr lang="zh-CN" altLang="en-US" smtClean="0"/>
              <a:t>2025/4/26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5D294D-AA5D-495B-987B-7CDA5439E912}" type="slidenum">
              <a:rPr lang="zh-CN" altLang="en-US" smtClean="0"/>
              <a:t>‹#›</a:t>
            </a:fld>
            <a:endParaRPr lang="zh-CN" altLang="en-US"/>
          </a:p>
        </p:txBody>
      </p:sp>
    </p:spTree>
    <p:extLst>
      <p:ext uri="{BB962C8B-B14F-4D97-AF65-F5344CB8AC3E}">
        <p14:creationId xmlns:p14="http://schemas.microsoft.com/office/powerpoint/2010/main" val="829118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05D294D-AA5D-495B-987B-7CDA5439E912}" type="slidenum">
              <a:rPr lang="zh-CN" altLang="en-US" smtClean="0"/>
              <a:t>1</a:t>
            </a:fld>
            <a:endParaRPr lang="zh-CN" altLang="en-US"/>
          </a:p>
        </p:txBody>
      </p:sp>
    </p:spTree>
    <p:extLst>
      <p:ext uri="{BB962C8B-B14F-4D97-AF65-F5344CB8AC3E}">
        <p14:creationId xmlns:p14="http://schemas.microsoft.com/office/powerpoint/2010/main" val="18510331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905EBE-3D63-DB23-5FBE-6192880367F1}"/>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387982CC-EC9E-7B87-1013-B02390A1F511}"/>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B126B3F0-0C2C-B4CC-35F2-6E453CC360DA}"/>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8829D6C3-C061-02B7-3649-620DC409C5AA}"/>
              </a:ext>
            </a:extLst>
          </p:cNvPr>
          <p:cNvSpPr>
            <a:spLocks noGrp="1"/>
          </p:cNvSpPr>
          <p:nvPr>
            <p:ph type="sldNum" sz="quarter" idx="5"/>
          </p:nvPr>
        </p:nvSpPr>
        <p:spPr/>
        <p:txBody>
          <a:bodyPr/>
          <a:lstStyle/>
          <a:p>
            <a:fld id="{105D294D-AA5D-495B-987B-7CDA5439E912}" type="slidenum">
              <a:rPr lang="zh-CN" altLang="en-US" smtClean="0"/>
              <a:t>16</a:t>
            </a:fld>
            <a:endParaRPr lang="zh-CN" altLang="en-US"/>
          </a:p>
        </p:txBody>
      </p:sp>
    </p:spTree>
    <p:extLst>
      <p:ext uri="{BB962C8B-B14F-4D97-AF65-F5344CB8AC3E}">
        <p14:creationId xmlns:p14="http://schemas.microsoft.com/office/powerpoint/2010/main" val="1171375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592B6-A880-B878-DE76-1EE3771E884C}"/>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CC7872F8-30AA-5EC1-E91C-2FF51B3F7334}"/>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E5D21F07-176B-7180-9639-EA83417420EC}"/>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96F00302-7D47-BA43-8EB3-FEBC07626D8D}"/>
              </a:ext>
            </a:extLst>
          </p:cNvPr>
          <p:cNvSpPr>
            <a:spLocks noGrp="1"/>
          </p:cNvSpPr>
          <p:nvPr>
            <p:ph type="sldNum" sz="quarter" idx="5"/>
          </p:nvPr>
        </p:nvSpPr>
        <p:spPr/>
        <p:txBody>
          <a:bodyPr/>
          <a:lstStyle/>
          <a:p>
            <a:fld id="{105D294D-AA5D-495B-987B-7CDA5439E912}" type="slidenum">
              <a:rPr lang="zh-CN" altLang="en-US" smtClean="0"/>
              <a:t>17</a:t>
            </a:fld>
            <a:endParaRPr lang="zh-CN" altLang="en-US"/>
          </a:p>
        </p:txBody>
      </p:sp>
    </p:spTree>
    <p:extLst>
      <p:ext uri="{BB962C8B-B14F-4D97-AF65-F5344CB8AC3E}">
        <p14:creationId xmlns:p14="http://schemas.microsoft.com/office/powerpoint/2010/main" val="395497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2B1514-D36F-D88A-6BA2-4ABE32496864}"/>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3E5D1180-2803-265A-D7A7-C00F30D37A26}"/>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1D4D74E7-1CD7-05BA-8AFD-BBB261CEFEE8}"/>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B7AC1C22-0B5F-78BF-6E82-71C774B7F967}"/>
              </a:ext>
            </a:extLst>
          </p:cNvPr>
          <p:cNvSpPr>
            <a:spLocks noGrp="1"/>
          </p:cNvSpPr>
          <p:nvPr>
            <p:ph type="sldNum" sz="quarter" idx="5"/>
          </p:nvPr>
        </p:nvSpPr>
        <p:spPr/>
        <p:txBody>
          <a:bodyPr/>
          <a:lstStyle/>
          <a:p>
            <a:fld id="{105D294D-AA5D-495B-987B-7CDA5439E912}" type="slidenum">
              <a:rPr lang="zh-CN" altLang="en-US" smtClean="0"/>
              <a:t>18</a:t>
            </a:fld>
            <a:endParaRPr lang="zh-CN" altLang="en-US"/>
          </a:p>
        </p:txBody>
      </p:sp>
    </p:spTree>
    <p:extLst>
      <p:ext uri="{BB962C8B-B14F-4D97-AF65-F5344CB8AC3E}">
        <p14:creationId xmlns:p14="http://schemas.microsoft.com/office/powerpoint/2010/main" val="2364943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05D294D-AA5D-495B-987B-7CDA5439E912}" type="slidenum">
              <a:rPr lang="zh-CN" altLang="en-US" smtClean="0"/>
              <a:t>4</a:t>
            </a:fld>
            <a:endParaRPr lang="zh-CN" altLang="en-US"/>
          </a:p>
        </p:txBody>
      </p:sp>
    </p:spTree>
    <p:extLst>
      <p:ext uri="{BB962C8B-B14F-4D97-AF65-F5344CB8AC3E}">
        <p14:creationId xmlns:p14="http://schemas.microsoft.com/office/powerpoint/2010/main" val="2495287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05D294D-AA5D-495B-987B-7CDA5439E912}" type="slidenum">
              <a:rPr lang="zh-CN" altLang="en-US" smtClean="0"/>
              <a:t>7</a:t>
            </a:fld>
            <a:endParaRPr lang="zh-CN" altLang="en-US"/>
          </a:p>
        </p:txBody>
      </p:sp>
    </p:spTree>
    <p:extLst>
      <p:ext uri="{BB962C8B-B14F-4D97-AF65-F5344CB8AC3E}">
        <p14:creationId xmlns:p14="http://schemas.microsoft.com/office/powerpoint/2010/main" val="1466843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05D294D-AA5D-495B-987B-7CDA5439E912}" type="slidenum">
              <a:rPr lang="zh-CN" altLang="en-US" smtClean="0"/>
              <a:t>8</a:t>
            </a:fld>
            <a:endParaRPr lang="zh-CN" altLang="en-US"/>
          </a:p>
        </p:txBody>
      </p:sp>
    </p:spTree>
    <p:extLst>
      <p:ext uri="{BB962C8B-B14F-4D97-AF65-F5344CB8AC3E}">
        <p14:creationId xmlns:p14="http://schemas.microsoft.com/office/powerpoint/2010/main" val="4239083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55F975-C986-E1D0-EEAC-5F5B1FD4505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419F4532-5950-BBEB-B164-025E40DE3CBC}"/>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843D09A0-6ECE-D9DA-DE0D-0D43D8BFB7F2}"/>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EEE22263-53F4-C2C4-B48E-1F9F7E9830D4}"/>
              </a:ext>
            </a:extLst>
          </p:cNvPr>
          <p:cNvSpPr>
            <a:spLocks noGrp="1"/>
          </p:cNvSpPr>
          <p:nvPr>
            <p:ph type="sldNum" sz="quarter" idx="5"/>
          </p:nvPr>
        </p:nvSpPr>
        <p:spPr/>
        <p:txBody>
          <a:bodyPr/>
          <a:lstStyle/>
          <a:p>
            <a:fld id="{105D294D-AA5D-495B-987B-7CDA5439E912}" type="slidenum">
              <a:rPr lang="zh-CN" altLang="en-US" smtClean="0"/>
              <a:t>10</a:t>
            </a:fld>
            <a:endParaRPr lang="zh-CN" altLang="en-US"/>
          </a:p>
        </p:txBody>
      </p:sp>
    </p:spTree>
    <p:extLst>
      <p:ext uri="{BB962C8B-B14F-4D97-AF65-F5344CB8AC3E}">
        <p14:creationId xmlns:p14="http://schemas.microsoft.com/office/powerpoint/2010/main" val="562980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AFE3B-CA5B-7094-30EE-51CC3A053063}"/>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9A518B6D-7CEB-8E4D-73F8-DC5306D68BEF}"/>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A160668A-05BB-ED4D-AC83-70C8ACFF7515}"/>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532E4A1B-03D0-86F1-76AF-7A28BC6DBD99}"/>
              </a:ext>
            </a:extLst>
          </p:cNvPr>
          <p:cNvSpPr>
            <a:spLocks noGrp="1"/>
          </p:cNvSpPr>
          <p:nvPr>
            <p:ph type="sldNum" sz="quarter" idx="5"/>
          </p:nvPr>
        </p:nvSpPr>
        <p:spPr/>
        <p:txBody>
          <a:bodyPr/>
          <a:lstStyle/>
          <a:p>
            <a:fld id="{105D294D-AA5D-495B-987B-7CDA5439E912}" type="slidenum">
              <a:rPr lang="zh-CN" altLang="en-US" smtClean="0"/>
              <a:t>12</a:t>
            </a:fld>
            <a:endParaRPr lang="zh-CN" altLang="en-US"/>
          </a:p>
        </p:txBody>
      </p:sp>
    </p:spTree>
    <p:extLst>
      <p:ext uri="{BB962C8B-B14F-4D97-AF65-F5344CB8AC3E}">
        <p14:creationId xmlns:p14="http://schemas.microsoft.com/office/powerpoint/2010/main" val="1454262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E1B8B8-12E2-6B35-0578-C09674473787}"/>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6A93A4FB-0D7A-0397-7592-058616001ED1}"/>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6EF8B52F-44FE-C65E-26C2-44B05281155A}"/>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95E0D50B-AABC-E70E-BFEF-A01B4570EEBA}"/>
              </a:ext>
            </a:extLst>
          </p:cNvPr>
          <p:cNvSpPr>
            <a:spLocks noGrp="1"/>
          </p:cNvSpPr>
          <p:nvPr>
            <p:ph type="sldNum" sz="quarter" idx="5"/>
          </p:nvPr>
        </p:nvSpPr>
        <p:spPr/>
        <p:txBody>
          <a:bodyPr/>
          <a:lstStyle/>
          <a:p>
            <a:fld id="{105D294D-AA5D-495B-987B-7CDA5439E912}" type="slidenum">
              <a:rPr lang="zh-CN" altLang="en-US" smtClean="0"/>
              <a:t>13</a:t>
            </a:fld>
            <a:endParaRPr lang="zh-CN" altLang="en-US"/>
          </a:p>
        </p:txBody>
      </p:sp>
    </p:spTree>
    <p:extLst>
      <p:ext uri="{BB962C8B-B14F-4D97-AF65-F5344CB8AC3E}">
        <p14:creationId xmlns:p14="http://schemas.microsoft.com/office/powerpoint/2010/main" val="2793632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9843F-8DB1-2EEE-3753-C08B123D31E1}"/>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E3F3CBD3-FFFF-FAB1-FDB1-34A902A1CF08}"/>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DFA0DCF6-6BB4-35D1-5619-61269E500A89}"/>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7879E437-8B3B-9F3E-2B22-AC218A569745}"/>
              </a:ext>
            </a:extLst>
          </p:cNvPr>
          <p:cNvSpPr>
            <a:spLocks noGrp="1"/>
          </p:cNvSpPr>
          <p:nvPr>
            <p:ph type="sldNum" sz="quarter" idx="5"/>
          </p:nvPr>
        </p:nvSpPr>
        <p:spPr/>
        <p:txBody>
          <a:bodyPr/>
          <a:lstStyle/>
          <a:p>
            <a:fld id="{105D294D-AA5D-495B-987B-7CDA5439E912}" type="slidenum">
              <a:rPr lang="zh-CN" altLang="en-US" smtClean="0"/>
              <a:t>14</a:t>
            </a:fld>
            <a:endParaRPr lang="zh-CN" altLang="en-US"/>
          </a:p>
        </p:txBody>
      </p:sp>
    </p:spTree>
    <p:extLst>
      <p:ext uri="{BB962C8B-B14F-4D97-AF65-F5344CB8AC3E}">
        <p14:creationId xmlns:p14="http://schemas.microsoft.com/office/powerpoint/2010/main" val="663460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C47BC-DD0D-DDB8-8439-464A1997424A}"/>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78E1AFE4-DA31-AACA-E7AF-7FCBD55DA21E}"/>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8F80C3D6-2325-FC05-35E3-5719DDE618CC}"/>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6FD29B76-890F-546E-60CD-EB06B331AE62}"/>
              </a:ext>
            </a:extLst>
          </p:cNvPr>
          <p:cNvSpPr>
            <a:spLocks noGrp="1"/>
          </p:cNvSpPr>
          <p:nvPr>
            <p:ph type="sldNum" sz="quarter" idx="5"/>
          </p:nvPr>
        </p:nvSpPr>
        <p:spPr/>
        <p:txBody>
          <a:bodyPr/>
          <a:lstStyle/>
          <a:p>
            <a:fld id="{105D294D-AA5D-495B-987B-7CDA5439E912}" type="slidenum">
              <a:rPr lang="zh-CN" altLang="en-US" smtClean="0"/>
              <a:t>15</a:t>
            </a:fld>
            <a:endParaRPr lang="zh-CN" altLang="en-US"/>
          </a:p>
        </p:txBody>
      </p:sp>
    </p:spTree>
    <p:extLst>
      <p:ext uri="{BB962C8B-B14F-4D97-AF65-F5344CB8AC3E}">
        <p14:creationId xmlns:p14="http://schemas.microsoft.com/office/powerpoint/2010/main" val="3029208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1DE36E6-5002-DD15-D3E7-FC820379A24E}"/>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71FF418-3377-2AF5-AD3F-3E71F4E335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3F188931-BABF-F93B-1F3E-118BFAD64014}"/>
              </a:ext>
            </a:extLst>
          </p:cNvPr>
          <p:cNvSpPr>
            <a:spLocks noGrp="1"/>
          </p:cNvSpPr>
          <p:nvPr>
            <p:ph type="dt" sz="half" idx="10"/>
          </p:nvPr>
        </p:nvSpPr>
        <p:spPr/>
        <p:txBody>
          <a:bodyPr/>
          <a:lstStyle/>
          <a:p>
            <a:fld id="{28E3D823-9A25-4109-9759-B8D8D72510D7}" type="datetime1">
              <a:rPr lang="zh-CN" altLang="en-US" smtClean="0"/>
              <a:t>2025/4/26</a:t>
            </a:fld>
            <a:endParaRPr lang="zh-CN" altLang="en-US"/>
          </a:p>
        </p:txBody>
      </p:sp>
      <p:sp>
        <p:nvSpPr>
          <p:cNvPr id="5" name="页脚占位符 4">
            <a:extLst>
              <a:ext uri="{FF2B5EF4-FFF2-40B4-BE49-F238E27FC236}">
                <a16:creationId xmlns:a16="http://schemas.microsoft.com/office/drawing/2014/main" id="{784C8E9C-49B9-06F0-D41E-6A8DFE4AC66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6AF0D1B-8DC9-7CA0-6E5A-DAD897F7793F}"/>
              </a:ext>
            </a:extLst>
          </p:cNvPr>
          <p:cNvSpPr>
            <a:spLocks noGrp="1"/>
          </p:cNvSpPr>
          <p:nvPr>
            <p:ph type="sldNum" sz="quarter" idx="12"/>
          </p:nvPr>
        </p:nvSpPr>
        <p:spPr/>
        <p:txBody>
          <a:bodyPr/>
          <a:lstStyle/>
          <a:p>
            <a:fld id="{E043DF4E-63C8-4092-9483-B1E7873A980F}" type="slidenum">
              <a:rPr lang="zh-CN" altLang="en-US" smtClean="0"/>
              <a:t>‹#›</a:t>
            </a:fld>
            <a:endParaRPr lang="zh-CN" altLang="en-US"/>
          </a:p>
        </p:txBody>
      </p:sp>
    </p:spTree>
    <p:extLst>
      <p:ext uri="{BB962C8B-B14F-4D97-AF65-F5344CB8AC3E}">
        <p14:creationId xmlns:p14="http://schemas.microsoft.com/office/powerpoint/2010/main" val="4151757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CFC4C1E-CA68-7999-66F3-CF89ED3F6329}"/>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D8F5AB96-6862-CAB8-DDBE-7E7BE3479D17}"/>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12E84F9-EEB7-EA1B-1ADA-4D8795E19251}"/>
              </a:ext>
            </a:extLst>
          </p:cNvPr>
          <p:cNvSpPr>
            <a:spLocks noGrp="1"/>
          </p:cNvSpPr>
          <p:nvPr>
            <p:ph type="dt" sz="half" idx="10"/>
          </p:nvPr>
        </p:nvSpPr>
        <p:spPr/>
        <p:txBody>
          <a:bodyPr/>
          <a:lstStyle/>
          <a:p>
            <a:fld id="{B9776F25-AA34-43C1-99D6-86CCE6F90162}" type="datetime1">
              <a:rPr lang="zh-CN" altLang="en-US" smtClean="0"/>
              <a:t>2025/4/26</a:t>
            </a:fld>
            <a:endParaRPr lang="zh-CN" altLang="en-US"/>
          </a:p>
        </p:txBody>
      </p:sp>
      <p:sp>
        <p:nvSpPr>
          <p:cNvPr id="5" name="页脚占位符 4">
            <a:extLst>
              <a:ext uri="{FF2B5EF4-FFF2-40B4-BE49-F238E27FC236}">
                <a16:creationId xmlns:a16="http://schemas.microsoft.com/office/drawing/2014/main" id="{820C0AC3-228F-93E6-AAB3-EB955857D1C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CBCBC6A-C847-8863-0F6A-47FEE9FD27FD}"/>
              </a:ext>
            </a:extLst>
          </p:cNvPr>
          <p:cNvSpPr>
            <a:spLocks noGrp="1"/>
          </p:cNvSpPr>
          <p:nvPr>
            <p:ph type="sldNum" sz="quarter" idx="12"/>
          </p:nvPr>
        </p:nvSpPr>
        <p:spPr/>
        <p:txBody>
          <a:bodyPr/>
          <a:lstStyle/>
          <a:p>
            <a:fld id="{E043DF4E-63C8-4092-9483-B1E7873A980F}" type="slidenum">
              <a:rPr lang="zh-CN" altLang="en-US" smtClean="0"/>
              <a:t>‹#›</a:t>
            </a:fld>
            <a:endParaRPr lang="zh-CN" altLang="en-US"/>
          </a:p>
        </p:txBody>
      </p:sp>
    </p:spTree>
    <p:extLst>
      <p:ext uri="{BB962C8B-B14F-4D97-AF65-F5344CB8AC3E}">
        <p14:creationId xmlns:p14="http://schemas.microsoft.com/office/powerpoint/2010/main" val="170930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9B44F471-595C-6D84-0F47-6518C403A9AF}"/>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02223253-6F42-AE0B-8ACC-CA99B6E2F651}"/>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D10A5FE-4AEE-E457-C6B6-391BC0CC2515}"/>
              </a:ext>
            </a:extLst>
          </p:cNvPr>
          <p:cNvSpPr>
            <a:spLocks noGrp="1"/>
          </p:cNvSpPr>
          <p:nvPr>
            <p:ph type="dt" sz="half" idx="10"/>
          </p:nvPr>
        </p:nvSpPr>
        <p:spPr/>
        <p:txBody>
          <a:bodyPr/>
          <a:lstStyle/>
          <a:p>
            <a:fld id="{23467113-E2AB-49E7-8CBD-2FE211102DFE}" type="datetime1">
              <a:rPr lang="zh-CN" altLang="en-US" smtClean="0"/>
              <a:t>2025/4/26</a:t>
            </a:fld>
            <a:endParaRPr lang="zh-CN" altLang="en-US"/>
          </a:p>
        </p:txBody>
      </p:sp>
      <p:sp>
        <p:nvSpPr>
          <p:cNvPr id="5" name="页脚占位符 4">
            <a:extLst>
              <a:ext uri="{FF2B5EF4-FFF2-40B4-BE49-F238E27FC236}">
                <a16:creationId xmlns:a16="http://schemas.microsoft.com/office/drawing/2014/main" id="{E0442C12-F228-BF93-90D8-7A18243B29B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F407471-5BBE-53B2-C5FE-731ED9477341}"/>
              </a:ext>
            </a:extLst>
          </p:cNvPr>
          <p:cNvSpPr>
            <a:spLocks noGrp="1"/>
          </p:cNvSpPr>
          <p:nvPr>
            <p:ph type="sldNum" sz="quarter" idx="12"/>
          </p:nvPr>
        </p:nvSpPr>
        <p:spPr/>
        <p:txBody>
          <a:bodyPr/>
          <a:lstStyle/>
          <a:p>
            <a:fld id="{E043DF4E-63C8-4092-9483-B1E7873A980F}" type="slidenum">
              <a:rPr lang="zh-CN" altLang="en-US" smtClean="0"/>
              <a:t>‹#›</a:t>
            </a:fld>
            <a:endParaRPr lang="zh-CN" altLang="en-US"/>
          </a:p>
        </p:txBody>
      </p:sp>
    </p:spTree>
    <p:extLst>
      <p:ext uri="{BB962C8B-B14F-4D97-AF65-F5344CB8AC3E}">
        <p14:creationId xmlns:p14="http://schemas.microsoft.com/office/powerpoint/2010/main" val="467700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F5F2914-14CA-3CC3-6C2F-589AB3DDE24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0F64B2C-4DA5-2BF0-8419-16230C48DE7A}"/>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12A631C-3E56-8461-F349-9F926913043A}"/>
              </a:ext>
            </a:extLst>
          </p:cNvPr>
          <p:cNvSpPr>
            <a:spLocks noGrp="1"/>
          </p:cNvSpPr>
          <p:nvPr>
            <p:ph type="dt" sz="half" idx="10"/>
          </p:nvPr>
        </p:nvSpPr>
        <p:spPr>
          <a:xfrm>
            <a:off x="0" y="6486979"/>
            <a:ext cx="2743200" cy="365125"/>
          </a:xfrm>
        </p:spPr>
        <p:txBody>
          <a:bodyPr/>
          <a:lstStyle>
            <a:lvl1pPr>
              <a:defRPr sz="1800">
                <a:latin typeface="Arial" panose="020B0604020202020204" pitchFamily="34" charset="0"/>
                <a:cs typeface="Arial" panose="020B0604020202020204" pitchFamily="34" charset="0"/>
              </a:defRPr>
            </a:lvl1pPr>
          </a:lstStyle>
          <a:p>
            <a:fld id="{6256E071-4BDF-4155-A450-062A6B062EEA}" type="datetime1">
              <a:rPr lang="zh-CN" altLang="en-US" smtClean="0"/>
              <a:pPr/>
              <a:t>2025/4/26</a:t>
            </a:fld>
            <a:endParaRPr lang="zh-CN" altLang="en-US"/>
          </a:p>
        </p:txBody>
      </p:sp>
      <p:sp>
        <p:nvSpPr>
          <p:cNvPr id="5" name="页脚占位符 4">
            <a:extLst>
              <a:ext uri="{FF2B5EF4-FFF2-40B4-BE49-F238E27FC236}">
                <a16:creationId xmlns:a16="http://schemas.microsoft.com/office/drawing/2014/main" id="{FB9559F9-1890-656C-BF66-6AD9C90FA4D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8E54AA3-686B-181A-0365-B87AD83705E4}"/>
              </a:ext>
            </a:extLst>
          </p:cNvPr>
          <p:cNvSpPr>
            <a:spLocks noGrp="1"/>
          </p:cNvSpPr>
          <p:nvPr>
            <p:ph type="sldNum" sz="quarter" idx="12"/>
          </p:nvPr>
        </p:nvSpPr>
        <p:spPr>
          <a:xfrm>
            <a:off x="9448800" y="6492875"/>
            <a:ext cx="2278743" cy="365125"/>
          </a:xfrm>
        </p:spPr>
        <p:txBody>
          <a:bodyPr/>
          <a:lstStyle>
            <a:lvl1pPr>
              <a:defRPr sz="2000">
                <a:latin typeface="Arial" panose="020B0604020202020204" pitchFamily="34" charset="0"/>
                <a:cs typeface="Arial" panose="020B0604020202020204" pitchFamily="34" charset="0"/>
              </a:defRPr>
            </a:lvl1pPr>
          </a:lstStyle>
          <a:p>
            <a:fld id="{E043DF4E-63C8-4092-9483-B1E7873A980F}" type="slidenum">
              <a:rPr lang="zh-CN" altLang="en-US" smtClean="0"/>
              <a:pPr/>
              <a:t>‹#›</a:t>
            </a:fld>
            <a:endParaRPr lang="zh-CN" altLang="en-US"/>
          </a:p>
        </p:txBody>
      </p:sp>
    </p:spTree>
    <p:extLst>
      <p:ext uri="{BB962C8B-B14F-4D97-AF65-F5344CB8AC3E}">
        <p14:creationId xmlns:p14="http://schemas.microsoft.com/office/powerpoint/2010/main" val="3478907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F802B24-DB9A-AA0D-BA88-FEE76B2299BC}"/>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F1FCEAB6-00FD-7B89-8864-70D36E5C7D7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CAF29F7E-9665-41F6-59E8-FF6DDBB4AC2C}"/>
              </a:ext>
            </a:extLst>
          </p:cNvPr>
          <p:cNvSpPr>
            <a:spLocks noGrp="1"/>
          </p:cNvSpPr>
          <p:nvPr>
            <p:ph type="dt" sz="half" idx="10"/>
          </p:nvPr>
        </p:nvSpPr>
        <p:spPr/>
        <p:txBody>
          <a:bodyPr/>
          <a:lstStyle/>
          <a:p>
            <a:fld id="{D3B9A5C2-6772-492C-994D-A64EA5873FED}" type="datetime1">
              <a:rPr lang="zh-CN" altLang="en-US" smtClean="0"/>
              <a:t>2025/4/26</a:t>
            </a:fld>
            <a:endParaRPr lang="zh-CN" altLang="en-US"/>
          </a:p>
        </p:txBody>
      </p:sp>
      <p:sp>
        <p:nvSpPr>
          <p:cNvPr id="5" name="页脚占位符 4">
            <a:extLst>
              <a:ext uri="{FF2B5EF4-FFF2-40B4-BE49-F238E27FC236}">
                <a16:creationId xmlns:a16="http://schemas.microsoft.com/office/drawing/2014/main" id="{DC8990ED-6263-F13D-0CCC-CFC98E2C11C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87FEEEE-ECC9-912A-5B9E-D64382DC0EEB}"/>
              </a:ext>
            </a:extLst>
          </p:cNvPr>
          <p:cNvSpPr>
            <a:spLocks noGrp="1"/>
          </p:cNvSpPr>
          <p:nvPr>
            <p:ph type="sldNum" sz="quarter" idx="12"/>
          </p:nvPr>
        </p:nvSpPr>
        <p:spPr/>
        <p:txBody>
          <a:bodyPr/>
          <a:lstStyle/>
          <a:p>
            <a:fld id="{E043DF4E-63C8-4092-9483-B1E7873A980F}" type="slidenum">
              <a:rPr lang="zh-CN" altLang="en-US" smtClean="0"/>
              <a:t>‹#›</a:t>
            </a:fld>
            <a:endParaRPr lang="zh-CN" altLang="en-US"/>
          </a:p>
        </p:txBody>
      </p:sp>
    </p:spTree>
    <p:extLst>
      <p:ext uri="{BB962C8B-B14F-4D97-AF65-F5344CB8AC3E}">
        <p14:creationId xmlns:p14="http://schemas.microsoft.com/office/powerpoint/2010/main" val="1123685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44ED007-E064-D513-6AA6-57453F024B6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0027506-FFB4-F373-A9D5-81C815A38B3F}"/>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02B482ED-F76F-2732-80CA-5932A68B170A}"/>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E6DE218F-189B-0DCE-B8C5-39CA8153DF98}"/>
              </a:ext>
            </a:extLst>
          </p:cNvPr>
          <p:cNvSpPr>
            <a:spLocks noGrp="1"/>
          </p:cNvSpPr>
          <p:nvPr>
            <p:ph type="dt" sz="half" idx="10"/>
          </p:nvPr>
        </p:nvSpPr>
        <p:spPr/>
        <p:txBody>
          <a:bodyPr/>
          <a:lstStyle/>
          <a:p>
            <a:fld id="{79B707A3-5991-49E8-8E9B-17503742E5DE}" type="datetime1">
              <a:rPr lang="zh-CN" altLang="en-US" smtClean="0"/>
              <a:t>2025/4/26</a:t>
            </a:fld>
            <a:endParaRPr lang="zh-CN" altLang="en-US"/>
          </a:p>
        </p:txBody>
      </p:sp>
      <p:sp>
        <p:nvSpPr>
          <p:cNvPr id="6" name="页脚占位符 5">
            <a:extLst>
              <a:ext uri="{FF2B5EF4-FFF2-40B4-BE49-F238E27FC236}">
                <a16:creationId xmlns:a16="http://schemas.microsoft.com/office/drawing/2014/main" id="{AE6190D8-9AB1-2823-2AE0-9473EBC7B44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F8EF224-45AB-3D12-D7B9-E17363EB9649}"/>
              </a:ext>
            </a:extLst>
          </p:cNvPr>
          <p:cNvSpPr>
            <a:spLocks noGrp="1"/>
          </p:cNvSpPr>
          <p:nvPr>
            <p:ph type="sldNum" sz="quarter" idx="12"/>
          </p:nvPr>
        </p:nvSpPr>
        <p:spPr/>
        <p:txBody>
          <a:bodyPr/>
          <a:lstStyle/>
          <a:p>
            <a:fld id="{E043DF4E-63C8-4092-9483-B1E7873A980F}" type="slidenum">
              <a:rPr lang="zh-CN" altLang="en-US" smtClean="0"/>
              <a:t>‹#›</a:t>
            </a:fld>
            <a:endParaRPr lang="zh-CN" altLang="en-US"/>
          </a:p>
        </p:txBody>
      </p:sp>
    </p:spTree>
    <p:extLst>
      <p:ext uri="{BB962C8B-B14F-4D97-AF65-F5344CB8AC3E}">
        <p14:creationId xmlns:p14="http://schemas.microsoft.com/office/powerpoint/2010/main" val="1655589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9C77D8B-835E-DC90-E921-66FE5C10CEC0}"/>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19352A95-C6A3-C952-CBE1-80F7FC37CD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376FDE59-FC69-8ABF-ADF7-5AA196DA4FE7}"/>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C182E1A7-70EA-9A14-A76A-F94D6623B0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465D799A-6A0D-C98F-9B44-E66AA2BD1F90}"/>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79FF7E74-5623-75EF-9300-32B280046D13}"/>
              </a:ext>
            </a:extLst>
          </p:cNvPr>
          <p:cNvSpPr>
            <a:spLocks noGrp="1"/>
          </p:cNvSpPr>
          <p:nvPr>
            <p:ph type="dt" sz="half" idx="10"/>
          </p:nvPr>
        </p:nvSpPr>
        <p:spPr/>
        <p:txBody>
          <a:bodyPr/>
          <a:lstStyle/>
          <a:p>
            <a:fld id="{5F988891-66C1-4E8F-9C2F-23DF17C94A6B}" type="datetime1">
              <a:rPr lang="zh-CN" altLang="en-US" smtClean="0"/>
              <a:t>2025/4/26</a:t>
            </a:fld>
            <a:endParaRPr lang="zh-CN" altLang="en-US"/>
          </a:p>
        </p:txBody>
      </p:sp>
      <p:sp>
        <p:nvSpPr>
          <p:cNvPr id="8" name="页脚占位符 7">
            <a:extLst>
              <a:ext uri="{FF2B5EF4-FFF2-40B4-BE49-F238E27FC236}">
                <a16:creationId xmlns:a16="http://schemas.microsoft.com/office/drawing/2014/main" id="{CDBFEFC2-3328-0DCD-49A3-15B7DB3FAA98}"/>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E3212B10-6447-18B6-6799-26AFAA4EFCCF}"/>
              </a:ext>
            </a:extLst>
          </p:cNvPr>
          <p:cNvSpPr>
            <a:spLocks noGrp="1"/>
          </p:cNvSpPr>
          <p:nvPr>
            <p:ph type="sldNum" sz="quarter" idx="12"/>
          </p:nvPr>
        </p:nvSpPr>
        <p:spPr/>
        <p:txBody>
          <a:bodyPr/>
          <a:lstStyle/>
          <a:p>
            <a:fld id="{E043DF4E-63C8-4092-9483-B1E7873A980F}" type="slidenum">
              <a:rPr lang="zh-CN" altLang="en-US" smtClean="0"/>
              <a:t>‹#›</a:t>
            </a:fld>
            <a:endParaRPr lang="zh-CN" altLang="en-US"/>
          </a:p>
        </p:txBody>
      </p:sp>
    </p:spTree>
    <p:extLst>
      <p:ext uri="{BB962C8B-B14F-4D97-AF65-F5344CB8AC3E}">
        <p14:creationId xmlns:p14="http://schemas.microsoft.com/office/powerpoint/2010/main" val="4216591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B491CF-16D3-DE85-42E4-47635A5664F5}"/>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12A991B8-9AB2-7D78-590B-E43077078374}"/>
              </a:ext>
            </a:extLst>
          </p:cNvPr>
          <p:cNvSpPr>
            <a:spLocks noGrp="1"/>
          </p:cNvSpPr>
          <p:nvPr>
            <p:ph type="dt" sz="half" idx="10"/>
          </p:nvPr>
        </p:nvSpPr>
        <p:spPr/>
        <p:txBody>
          <a:bodyPr/>
          <a:lstStyle/>
          <a:p>
            <a:fld id="{8037AFD6-1E0C-4D79-80B9-8AEB161DF5CE}" type="datetime1">
              <a:rPr lang="zh-CN" altLang="en-US" smtClean="0"/>
              <a:t>2025/4/26</a:t>
            </a:fld>
            <a:endParaRPr lang="zh-CN" altLang="en-US"/>
          </a:p>
        </p:txBody>
      </p:sp>
      <p:sp>
        <p:nvSpPr>
          <p:cNvPr id="4" name="页脚占位符 3">
            <a:extLst>
              <a:ext uri="{FF2B5EF4-FFF2-40B4-BE49-F238E27FC236}">
                <a16:creationId xmlns:a16="http://schemas.microsoft.com/office/drawing/2014/main" id="{487A0B53-49F7-ACFD-B94D-0763945D4544}"/>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AF0959D5-0145-F810-1D19-78A1B65D6719}"/>
              </a:ext>
            </a:extLst>
          </p:cNvPr>
          <p:cNvSpPr>
            <a:spLocks noGrp="1"/>
          </p:cNvSpPr>
          <p:nvPr>
            <p:ph type="sldNum" sz="quarter" idx="12"/>
          </p:nvPr>
        </p:nvSpPr>
        <p:spPr/>
        <p:txBody>
          <a:bodyPr/>
          <a:lstStyle/>
          <a:p>
            <a:fld id="{E043DF4E-63C8-4092-9483-B1E7873A980F}" type="slidenum">
              <a:rPr lang="zh-CN" altLang="en-US" smtClean="0"/>
              <a:t>‹#›</a:t>
            </a:fld>
            <a:endParaRPr lang="zh-CN" altLang="en-US"/>
          </a:p>
        </p:txBody>
      </p:sp>
    </p:spTree>
    <p:extLst>
      <p:ext uri="{BB962C8B-B14F-4D97-AF65-F5344CB8AC3E}">
        <p14:creationId xmlns:p14="http://schemas.microsoft.com/office/powerpoint/2010/main" val="1637627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B44CE5F-B275-FA61-E66E-18B5A4072EF9}"/>
              </a:ext>
            </a:extLst>
          </p:cNvPr>
          <p:cNvSpPr>
            <a:spLocks noGrp="1"/>
          </p:cNvSpPr>
          <p:nvPr>
            <p:ph type="dt" sz="half" idx="10"/>
          </p:nvPr>
        </p:nvSpPr>
        <p:spPr/>
        <p:txBody>
          <a:bodyPr/>
          <a:lstStyle/>
          <a:p>
            <a:fld id="{B0F459B9-A972-4119-81EA-60364A303947}" type="datetime1">
              <a:rPr lang="zh-CN" altLang="en-US" smtClean="0"/>
              <a:t>2025/4/26</a:t>
            </a:fld>
            <a:endParaRPr lang="zh-CN" altLang="en-US"/>
          </a:p>
        </p:txBody>
      </p:sp>
      <p:sp>
        <p:nvSpPr>
          <p:cNvPr id="3" name="页脚占位符 2">
            <a:extLst>
              <a:ext uri="{FF2B5EF4-FFF2-40B4-BE49-F238E27FC236}">
                <a16:creationId xmlns:a16="http://schemas.microsoft.com/office/drawing/2014/main" id="{99A71331-3313-379F-D740-E8EE7C8C6D69}"/>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CF4A629B-BC8A-C84A-DF22-677C6C3E833A}"/>
              </a:ext>
            </a:extLst>
          </p:cNvPr>
          <p:cNvSpPr>
            <a:spLocks noGrp="1"/>
          </p:cNvSpPr>
          <p:nvPr>
            <p:ph type="sldNum" sz="quarter" idx="12"/>
          </p:nvPr>
        </p:nvSpPr>
        <p:spPr/>
        <p:txBody>
          <a:bodyPr/>
          <a:lstStyle/>
          <a:p>
            <a:fld id="{E043DF4E-63C8-4092-9483-B1E7873A980F}" type="slidenum">
              <a:rPr lang="zh-CN" altLang="en-US" smtClean="0"/>
              <a:t>‹#›</a:t>
            </a:fld>
            <a:endParaRPr lang="zh-CN" altLang="en-US"/>
          </a:p>
        </p:txBody>
      </p:sp>
    </p:spTree>
    <p:extLst>
      <p:ext uri="{BB962C8B-B14F-4D97-AF65-F5344CB8AC3E}">
        <p14:creationId xmlns:p14="http://schemas.microsoft.com/office/powerpoint/2010/main" val="557111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E188F6F-7510-2711-9735-24308920C4B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54D6321F-30F9-8558-3D66-1AAE8417C3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B178A257-5F30-456A-E2E1-84721CFA4E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DA7078F-F314-9F4E-0F44-C9571DD7F02C}"/>
              </a:ext>
            </a:extLst>
          </p:cNvPr>
          <p:cNvSpPr>
            <a:spLocks noGrp="1"/>
          </p:cNvSpPr>
          <p:nvPr>
            <p:ph type="dt" sz="half" idx="10"/>
          </p:nvPr>
        </p:nvSpPr>
        <p:spPr/>
        <p:txBody>
          <a:bodyPr/>
          <a:lstStyle/>
          <a:p>
            <a:fld id="{14E07AE2-C47F-4273-9038-24DCD93EAF90}" type="datetime1">
              <a:rPr lang="zh-CN" altLang="en-US" smtClean="0"/>
              <a:t>2025/4/26</a:t>
            </a:fld>
            <a:endParaRPr lang="zh-CN" altLang="en-US"/>
          </a:p>
        </p:txBody>
      </p:sp>
      <p:sp>
        <p:nvSpPr>
          <p:cNvPr id="6" name="页脚占位符 5">
            <a:extLst>
              <a:ext uri="{FF2B5EF4-FFF2-40B4-BE49-F238E27FC236}">
                <a16:creationId xmlns:a16="http://schemas.microsoft.com/office/drawing/2014/main" id="{5917400C-028E-AB47-545B-2FED41AE49F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A70E1F5-3D4A-096A-0C20-820A3BF41998}"/>
              </a:ext>
            </a:extLst>
          </p:cNvPr>
          <p:cNvSpPr>
            <a:spLocks noGrp="1"/>
          </p:cNvSpPr>
          <p:nvPr>
            <p:ph type="sldNum" sz="quarter" idx="12"/>
          </p:nvPr>
        </p:nvSpPr>
        <p:spPr/>
        <p:txBody>
          <a:bodyPr/>
          <a:lstStyle/>
          <a:p>
            <a:fld id="{E043DF4E-63C8-4092-9483-B1E7873A980F}" type="slidenum">
              <a:rPr lang="zh-CN" altLang="en-US" smtClean="0"/>
              <a:t>‹#›</a:t>
            </a:fld>
            <a:endParaRPr lang="zh-CN" altLang="en-US"/>
          </a:p>
        </p:txBody>
      </p:sp>
    </p:spTree>
    <p:extLst>
      <p:ext uri="{BB962C8B-B14F-4D97-AF65-F5344CB8AC3E}">
        <p14:creationId xmlns:p14="http://schemas.microsoft.com/office/powerpoint/2010/main" val="3014813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F786315-5025-79D4-E40F-19D15EFB9D6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FA040F6B-6710-2C02-02A4-F68791439E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80DBFEA-F845-5239-7065-852808ADAD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B606A2C-9B3D-4D1F-A806-EABB69AA5D3B}"/>
              </a:ext>
            </a:extLst>
          </p:cNvPr>
          <p:cNvSpPr>
            <a:spLocks noGrp="1"/>
          </p:cNvSpPr>
          <p:nvPr>
            <p:ph type="dt" sz="half" idx="10"/>
          </p:nvPr>
        </p:nvSpPr>
        <p:spPr/>
        <p:txBody>
          <a:bodyPr/>
          <a:lstStyle/>
          <a:p>
            <a:fld id="{F364FB42-0D56-40D8-8546-8D36A48C2C10}" type="datetime1">
              <a:rPr lang="zh-CN" altLang="en-US" smtClean="0"/>
              <a:t>2025/4/26</a:t>
            </a:fld>
            <a:endParaRPr lang="zh-CN" altLang="en-US"/>
          </a:p>
        </p:txBody>
      </p:sp>
      <p:sp>
        <p:nvSpPr>
          <p:cNvPr id="6" name="页脚占位符 5">
            <a:extLst>
              <a:ext uri="{FF2B5EF4-FFF2-40B4-BE49-F238E27FC236}">
                <a16:creationId xmlns:a16="http://schemas.microsoft.com/office/drawing/2014/main" id="{F930D36B-EB92-937A-DC55-7191AF46788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EBE1F34-A6AF-5327-8FBD-93000BB30995}"/>
              </a:ext>
            </a:extLst>
          </p:cNvPr>
          <p:cNvSpPr>
            <a:spLocks noGrp="1"/>
          </p:cNvSpPr>
          <p:nvPr>
            <p:ph type="sldNum" sz="quarter" idx="12"/>
          </p:nvPr>
        </p:nvSpPr>
        <p:spPr/>
        <p:txBody>
          <a:bodyPr/>
          <a:lstStyle/>
          <a:p>
            <a:fld id="{E043DF4E-63C8-4092-9483-B1E7873A980F}" type="slidenum">
              <a:rPr lang="zh-CN" altLang="en-US" smtClean="0"/>
              <a:t>‹#›</a:t>
            </a:fld>
            <a:endParaRPr lang="zh-CN" altLang="en-US"/>
          </a:p>
        </p:txBody>
      </p:sp>
    </p:spTree>
    <p:extLst>
      <p:ext uri="{BB962C8B-B14F-4D97-AF65-F5344CB8AC3E}">
        <p14:creationId xmlns:p14="http://schemas.microsoft.com/office/powerpoint/2010/main" val="3359766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46ED426-82C8-36C0-42AB-73D22763C0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E94941FF-C68B-7316-4674-2A9269A473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BF516D1-E820-6A21-4D0D-95320409D7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4D62A1F-D20E-4D1D-8C1E-46F0F5AF38AF}" type="datetime1">
              <a:rPr lang="zh-CN" altLang="en-US" smtClean="0"/>
              <a:t>2025/4/26</a:t>
            </a:fld>
            <a:endParaRPr lang="zh-CN" altLang="en-US"/>
          </a:p>
        </p:txBody>
      </p:sp>
      <p:sp>
        <p:nvSpPr>
          <p:cNvPr id="5" name="页脚占位符 4">
            <a:extLst>
              <a:ext uri="{FF2B5EF4-FFF2-40B4-BE49-F238E27FC236}">
                <a16:creationId xmlns:a16="http://schemas.microsoft.com/office/drawing/2014/main" id="{4EECBD42-DE97-2323-3866-F799734461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zh-CN" altLang="en-US"/>
          </a:p>
        </p:txBody>
      </p:sp>
      <p:sp>
        <p:nvSpPr>
          <p:cNvPr id="6" name="灯片编号占位符 5">
            <a:extLst>
              <a:ext uri="{FF2B5EF4-FFF2-40B4-BE49-F238E27FC236}">
                <a16:creationId xmlns:a16="http://schemas.microsoft.com/office/drawing/2014/main" id="{6E5EADB3-D27C-7A82-37E4-1C5472277F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043DF4E-63C8-4092-9483-B1E7873A980F}" type="slidenum">
              <a:rPr lang="zh-CN" altLang="en-US" smtClean="0"/>
              <a:t>‹#›</a:t>
            </a:fld>
            <a:endParaRPr lang="zh-CN" altLang="en-US"/>
          </a:p>
        </p:txBody>
      </p:sp>
    </p:spTree>
    <p:extLst>
      <p:ext uri="{BB962C8B-B14F-4D97-AF65-F5344CB8AC3E}">
        <p14:creationId xmlns:p14="http://schemas.microsoft.com/office/powerpoint/2010/main" val="429913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mailto:zzhangfi@connect.ust.h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30.png"/><Relationship Id="rId7"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内容占位符 14" descr="QR 代码&#10;&#10;AI 生成的内容可能不正确。">
            <a:extLst>
              <a:ext uri="{FF2B5EF4-FFF2-40B4-BE49-F238E27FC236}">
                <a16:creationId xmlns:a16="http://schemas.microsoft.com/office/drawing/2014/main" id="{42771DDD-0EAD-5660-1EC2-4A013C0FB8F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618644" y="932621"/>
            <a:ext cx="1333333" cy="1333333"/>
          </a:xfrm>
        </p:spPr>
      </p:pic>
      <p:cxnSp>
        <p:nvCxnSpPr>
          <p:cNvPr id="5" name="直接连接符 4">
            <a:extLst>
              <a:ext uri="{FF2B5EF4-FFF2-40B4-BE49-F238E27FC236}">
                <a16:creationId xmlns:a16="http://schemas.microsoft.com/office/drawing/2014/main" id="{27B85155-6757-62AD-5F76-ADDAA9DD8DF1}"/>
              </a:ext>
            </a:extLst>
          </p:cNvPr>
          <p:cNvCxnSpPr>
            <a:cxnSpLocks/>
          </p:cNvCxnSpPr>
          <p:nvPr/>
        </p:nvCxnSpPr>
        <p:spPr>
          <a:xfrm>
            <a:off x="811757" y="839357"/>
            <a:ext cx="10530385" cy="0"/>
          </a:xfrm>
          <a:prstGeom prst="line">
            <a:avLst/>
          </a:prstGeom>
          <a:ln w="38100">
            <a:solidFill>
              <a:srgbClr val="2E4F6F"/>
            </a:solidFill>
          </a:ln>
        </p:spPr>
        <p:style>
          <a:lnRef idx="2">
            <a:schemeClr val="accent1"/>
          </a:lnRef>
          <a:fillRef idx="0">
            <a:schemeClr val="accent1"/>
          </a:fillRef>
          <a:effectRef idx="1">
            <a:schemeClr val="accent1"/>
          </a:effectRef>
          <a:fontRef idx="minor">
            <a:schemeClr val="tx1"/>
          </a:fontRef>
        </p:style>
      </p:cxnSp>
      <p:sp>
        <p:nvSpPr>
          <p:cNvPr id="17" name="文本框 16">
            <a:extLst>
              <a:ext uri="{FF2B5EF4-FFF2-40B4-BE49-F238E27FC236}">
                <a16:creationId xmlns:a16="http://schemas.microsoft.com/office/drawing/2014/main" id="{B4B8F9CE-0683-C059-986D-E364F7879DCB}"/>
              </a:ext>
            </a:extLst>
          </p:cNvPr>
          <p:cNvSpPr txBox="1"/>
          <p:nvPr/>
        </p:nvSpPr>
        <p:spPr>
          <a:xfrm>
            <a:off x="10533830" y="2283753"/>
            <a:ext cx="1589681" cy="369332"/>
          </a:xfrm>
          <a:prstGeom prst="rect">
            <a:avLst/>
          </a:prstGeom>
          <a:noFill/>
        </p:spPr>
        <p:txBody>
          <a:bodyPr wrap="square">
            <a:spAutoFit/>
          </a:bodyPr>
          <a:lstStyle/>
          <a:p>
            <a:r>
              <a:rPr lang="en-US" altLang="zh-CN" b="0" i="0" dirty="0">
                <a:effectLst/>
                <a:latin typeface="Arial" panose="020B0604020202020204" pitchFamily="34" charset="0"/>
                <a:cs typeface="Arial" panose="020B0604020202020204" pitchFamily="34" charset="0"/>
              </a:rPr>
              <a:t>EGU25-9750</a:t>
            </a:r>
            <a:endParaRPr lang="zh-CN" altLang="en-US" dirty="0">
              <a:latin typeface="Arial" panose="020B0604020202020204" pitchFamily="34" charset="0"/>
              <a:cs typeface="Arial" panose="020B0604020202020204" pitchFamily="34" charset="0"/>
            </a:endParaRPr>
          </a:p>
        </p:txBody>
      </p:sp>
      <p:pic>
        <p:nvPicPr>
          <p:cNvPr id="19" name="图片 18" descr="图形用户界面, 文本, 应用程序&#10;&#10;AI 生成的内容可能不正确。">
            <a:extLst>
              <a:ext uri="{FF2B5EF4-FFF2-40B4-BE49-F238E27FC236}">
                <a16:creationId xmlns:a16="http://schemas.microsoft.com/office/drawing/2014/main" id="{B509B5EB-D3E5-A1DE-1762-8192F781D9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3878" y="44450"/>
            <a:ext cx="5823057" cy="752815"/>
          </a:xfrm>
          <a:prstGeom prst="rect">
            <a:avLst/>
          </a:prstGeom>
        </p:spPr>
      </p:pic>
      <p:pic>
        <p:nvPicPr>
          <p:cNvPr id="21" name="图片 20" descr="图形用户界面&#10;&#10;AI 生成的内容可能不正确。">
            <a:extLst>
              <a:ext uri="{FF2B5EF4-FFF2-40B4-BE49-F238E27FC236}">
                <a16:creationId xmlns:a16="http://schemas.microsoft.com/office/drawing/2014/main" id="{D59A7D5E-90E2-C3B6-A8E7-AE7A3F25E1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7799" y="44449"/>
            <a:ext cx="2844801" cy="753368"/>
          </a:xfrm>
          <a:prstGeom prst="rect">
            <a:avLst/>
          </a:prstGeom>
        </p:spPr>
      </p:pic>
      <p:sp>
        <p:nvSpPr>
          <p:cNvPr id="23" name="文本框 22">
            <a:extLst>
              <a:ext uri="{FF2B5EF4-FFF2-40B4-BE49-F238E27FC236}">
                <a16:creationId xmlns:a16="http://schemas.microsoft.com/office/drawing/2014/main" id="{73E66625-5DB4-F4FC-FAD2-6C8CB3F11405}"/>
              </a:ext>
            </a:extLst>
          </p:cNvPr>
          <p:cNvSpPr txBox="1"/>
          <p:nvPr/>
        </p:nvSpPr>
        <p:spPr>
          <a:xfrm>
            <a:off x="501734" y="1184936"/>
            <a:ext cx="9207416" cy="2308324"/>
          </a:xfrm>
          <a:prstGeom prst="rect">
            <a:avLst/>
          </a:prstGeom>
          <a:noFill/>
        </p:spPr>
        <p:txBody>
          <a:bodyPr wrap="square">
            <a:spAutoFit/>
          </a:bodyPr>
          <a:lstStyle/>
          <a:p>
            <a:r>
              <a:rPr lang="en-US" altLang="zh-CN" sz="3600" b="1" kern="100" dirty="0">
                <a:effectLst/>
                <a:latin typeface="Arial" panose="020B0604020202020204" pitchFamily="34" charset="0"/>
                <a:ea typeface="等线" panose="02010600030101010101" pitchFamily="2" charset="-122"/>
                <a:cs typeface="Arial" panose="020B0604020202020204" pitchFamily="34" charset="0"/>
              </a:rPr>
              <a:t>Ten-year trend of PM</a:t>
            </a:r>
            <a:r>
              <a:rPr lang="en-US" altLang="zh-CN" sz="3600" b="1" kern="100" baseline="-25000" dirty="0">
                <a:effectLst/>
                <a:latin typeface="Arial" panose="020B0604020202020204" pitchFamily="34" charset="0"/>
                <a:ea typeface="等线" panose="02010600030101010101" pitchFamily="2" charset="-122"/>
                <a:cs typeface="Arial" panose="020B0604020202020204" pitchFamily="34" charset="0"/>
              </a:rPr>
              <a:t>2.5</a:t>
            </a:r>
            <a:r>
              <a:rPr lang="en-US" altLang="zh-CN" sz="3600" b="1" kern="100" dirty="0">
                <a:effectLst/>
                <a:latin typeface="Arial" panose="020B0604020202020204" pitchFamily="34" charset="0"/>
                <a:ea typeface="等线" panose="02010600030101010101" pitchFamily="2" charset="-122"/>
                <a:cs typeface="Arial" panose="020B0604020202020204" pitchFamily="34" charset="0"/>
              </a:rPr>
              <a:t> sulfate, nitrate, and other inorganic constituents from 2012 to 2021 at urban and suburban sites of Hong Kong, China</a:t>
            </a:r>
            <a:endParaRPr lang="zh-CN" altLang="zh-CN" sz="3600" kern="100" dirty="0">
              <a:effectLst/>
              <a:latin typeface="Arial" panose="020B0604020202020204" pitchFamily="34" charset="0"/>
              <a:ea typeface="等线" panose="02010600030101010101" pitchFamily="2" charset="-122"/>
              <a:cs typeface="Arial" panose="020B0604020202020204" pitchFamily="34" charset="0"/>
            </a:endParaRPr>
          </a:p>
        </p:txBody>
      </p:sp>
      <p:sp>
        <p:nvSpPr>
          <p:cNvPr id="24" name="文本框 23">
            <a:extLst>
              <a:ext uri="{FF2B5EF4-FFF2-40B4-BE49-F238E27FC236}">
                <a16:creationId xmlns:a16="http://schemas.microsoft.com/office/drawing/2014/main" id="{589570B9-B2A2-E6F0-007C-4E1910129D9C}"/>
              </a:ext>
            </a:extLst>
          </p:cNvPr>
          <p:cNvSpPr txBox="1"/>
          <p:nvPr/>
        </p:nvSpPr>
        <p:spPr>
          <a:xfrm>
            <a:off x="10378618" y="2567618"/>
            <a:ext cx="1813382" cy="369332"/>
          </a:xfrm>
          <a:prstGeom prst="rect">
            <a:avLst/>
          </a:prstGeom>
          <a:noFill/>
        </p:spPr>
        <p:txBody>
          <a:bodyPr wrap="square" rtlCol="0">
            <a:spAutoFit/>
          </a:bodyPr>
          <a:lstStyle/>
          <a:p>
            <a:r>
              <a:rPr lang="en-US" altLang="zh-CN" dirty="0">
                <a:latin typeface="Arial" panose="020B0604020202020204" pitchFamily="34" charset="0"/>
                <a:cs typeface="Arial" panose="020B0604020202020204" pitchFamily="34" charset="0"/>
              </a:rPr>
              <a:t>Session AS3.32</a:t>
            </a:r>
            <a:endParaRPr lang="zh-CN" altLang="en-US" dirty="0">
              <a:latin typeface="Arial" panose="020B0604020202020204" pitchFamily="34" charset="0"/>
              <a:cs typeface="Arial" panose="020B0604020202020204" pitchFamily="34" charset="0"/>
            </a:endParaRPr>
          </a:p>
        </p:txBody>
      </p:sp>
      <p:sp>
        <p:nvSpPr>
          <p:cNvPr id="25" name="文本框 24">
            <a:extLst>
              <a:ext uri="{FF2B5EF4-FFF2-40B4-BE49-F238E27FC236}">
                <a16:creationId xmlns:a16="http://schemas.microsoft.com/office/drawing/2014/main" id="{27B541FD-EC7C-10C0-1997-492EE6F07607}"/>
              </a:ext>
            </a:extLst>
          </p:cNvPr>
          <p:cNvSpPr txBox="1"/>
          <p:nvPr/>
        </p:nvSpPr>
        <p:spPr>
          <a:xfrm>
            <a:off x="501734" y="3619122"/>
            <a:ext cx="4775116" cy="1569660"/>
          </a:xfrm>
          <a:prstGeom prst="rect">
            <a:avLst/>
          </a:prstGeom>
          <a:noFill/>
        </p:spPr>
        <p:txBody>
          <a:bodyPr wrap="square" rtlCol="0">
            <a:spAutoFit/>
          </a:bodyPr>
          <a:lstStyle/>
          <a:p>
            <a:r>
              <a:rPr lang="en-US" altLang="zh-CN" sz="2400" dirty="0">
                <a:latin typeface="Arial" panose="020B0604020202020204" pitchFamily="34" charset="0"/>
                <a:cs typeface="Arial" panose="020B0604020202020204" pitchFamily="34" charset="0"/>
              </a:rPr>
              <a:t>Presenter: Zijing ZHANG</a:t>
            </a:r>
          </a:p>
          <a:p>
            <a:r>
              <a:rPr lang="en-US" altLang="zh-CN" sz="2400" dirty="0">
                <a:latin typeface="Arial" panose="020B0604020202020204" pitchFamily="34" charset="0"/>
                <a:cs typeface="Arial" panose="020B0604020202020204" pitchFamily="34" charset="0"/>
              </a:rPr>
              <a:t>Email: </a:t>
            </a:r>
            <a:r>
              <a:rPr lang="en-US" altLang="zh-CN" sz="2400" dirty="0">
                <a:latin typeface="Arial" panose="020B0604020202020204" pitchFamily="34" charset="0"/>
                <a:cs typeface="Arial" panose="020B0604020202020204" pitchFamily="34" charset="0"/>
                <a:hlinkClick r:id="rId6"/>
              </a:rPr>
              <a:t>zzhangfi@connect.ust.hk</a:t>
            </a:r>
            <a:endParaRPr lang="en-US" altLang="zh-CN" sz="2400" dirty="0">
              <a:latin typeface="Arial" panose="020B0604020202020204" pitchFamily="34" charset="0"/>
              <a:cs typeface="Arial" panose="020B0604020202020204" pitchFamily="34" charset="0"/>
            </a:endParaRPr>
          </a:p>
          <a:p>
            <a:endParaRPr lang="en-US" altLang="zh-CN" sz="2400" dirty="0">
              <a:latin typeface="Arial" panose="020B0604020202020204" pitchFamily="34" charset="0"/>
              <a:cs typeface="Arial" panose="020B0604020202020204" pitchFamily="34" charset="0"/>
            </a:endParaRPr>
          </a:p>
          <a:p>
            <a:r>
              <a:rPr lang="en-US" altLang="zh-CN" sz="2400" dirty="0">
                <a:latin typeface="Arial" panose="020B0604020202020204" pitchFamily="34" charset="0"/>
                <a:cs typeface="Arial" panose="020B0604020202020204" pitchFamily="34" charset="0"/>
              </a:rPr>
              <a:t>April 28, 2025</a:t>
            </a:r>
          </a:p>
        </p:txBody>
      </p:sp>
      <p:sp>
        <p:nvSpPr>
          <p:cNvPr id="27" name="文本框 26">
            <a:extLst>
              <a:ext uri="{FF2B5EF4-FFF2-40B4-BE49-F238E27FC236}">
                <a16:creationId xmlns:a16="http://schemas.microsoft.com/office/drawing/2014/main" id="{754E392D-7A4B-A65F-98E3-A20E01BA732C}"/>
              </a:ext>
            </a:extLst>
          </p:cNvPr>
          <p:cNvSpPr txBox="1"/>
          <p:nvPr/>
        </p:nvSpPr>
        <p:spPr>
          <a:xfrm>
            <a:off x="501734" y="5673064"/>
            <a:ext cx="9747166" cy="830997"/>
          </a:xfrm>
          <a:prstGeom prst="rect">
            <a:avLst/>
          </a:prstGeom>
          <a:noFill/>
        </p:spPr>
        <p:txBody>
          <a:bodyPr wrap="square">
            <a:spAutoFit/>
          </a:bodyPr>
          <a:lstStyle/>
          <a:p>
            <a:r>
              <a:rPr lang="en-US" altLang="zh-CN" sz="1600" b="0" i="0" dirty="0">
                <a:effectLst/>
                <a:latin typeface="Open Sans" panose="020B0606030504020204" pitchFamily="34" charset="0"/>
              </a:rPr>
              <a:t>Zhang, Z. and Yu, J.: Ten-year trend of PM2.5 sulfate, nitrate, and other inorganic constituents from 2012 to 2021 in urban and suburban sites of Hong Kong, China, EGU General Assembly 2025, Vienna, Austria, 27 Apr–2 May 2025, EGU25-9750, https://doi.org/10.5194/egusphere-egu25-9750, 2025.</a:t>
            </a:r>
            <a:endParaRPr lang="zh-CN" altLang="en-US" sz="1600" dirty="0"/>
          </a:p>
        </p:txBody>
      </p:sp>
      <p:sp>
        <p:nvSpPr>
          <p:cNvPr id="28" name="灯片编号占位符 27">
            <a:extLst>
              <a:ext uri="{FF2B5EF4-FFF2-40B4-BE49-F238E27FC236}">
                <a16:creationId xmlns:a16="http://schemas.microsoft.com/office/drawing/2014/main" id="{B7BEA378-8067-88EB-9C27-6782A587345E}"/>
              </a:ext>
            </a:extLst>
          </p:cNvPr>
          <p:cNvSpPr>
            <a:spLocks noGrp="1"/>
          </p:cNvSpPr>
          <p:nvPr>
            <p:ph type="sldNum" sz="quarter" idx="12"/>
          </p:nvPr>
        </p:nvSpPr>
        <p:spPr/>
        <p:txBody>
          <a:bodyPr/>
          <a:lstStyle/>
          <a:p>
            <a:fld id="{E043DF4E-63C8-4092-9483-B1E7873A980F}" type="slidenum">
              <a:rPr lang="zh-CN" altLang="en-US" smtClean="0"/>
              <a:t>1</a:t>
            </a:fld>
            <a:endParaRPr lang="zh-CN" altLang="en-US" dirty="0"/>
          </a:p>
        </p:txBody>
      </p:sp>
    </p:spTree>
    <p:extLst>
      <p:ext uri="{BB962C8B-B14F-4D97-AF65-F5344CB8AC3E}">
        <p14:creationId xmlns:p14="http://schemas.microsoft.com/office/powerpoint/2010/main" val="8006059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31A9B5-BEC5-A49C-5EBC-22934C53157C}"/>
            </a:ext>
          </a:extLst>
        </p:cNvPr>
        <p:cNvGrpSpPr/>
        <p:nvPr/>
      </p:nvGrpSpPr>
      <p:grpSpPr>
        <a:xfrm>
          <a:off x="0" y="0"/>
          <a:ext cx="0" cy="0"/>
          <a:chOff x="0" y="0"/>
          <a:chExt cx="0" cy="0"/>
        </a:xfrm>
      </p:grpSpPr>
      <p:pic>
        <p:nvPicPr>
          <p:cNvPr id="14" name="图片 13" descr="图表, 折线图&#10;&#10;AI 生成的内容可能不正确。">
            <a:extLst>
              <a:ext uri="{FF2B5EF4-FFF2-40B4-BE49-F238E27FC236}">
                <a16:creationId xmlns:a16="http://schemas.microsoft.com/office/drawing/2014/main" id="{FA1B7142-3537-218F-EB71-C1FB7F89F5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0689" y="1333346"/>
            <a:ext cx="5604519" cy="3501490"/>
          </a:xfrm>
          <a:prstGeom prst="rect">
            <a:avLst/>
          </a:prstGeom>
        </p:spPr>
      </p:pic>
      <p:pic>
        <p:nvPicPr>
          <p:cNvPr id="2" name="图片 1" descr="图表, 折线图&#10;&#10;AI 生成的内容可能不正确。">
            <a:extLst>
              <a:ext uri="{FF2B5EF4-FFF2-40B4-BE49-F238E27FC236}">
                <a16:creationId xmlns:a16="http://schemas.microsoft.com/office/drawing/2014/main" id="{2AB0BB10-F642-534D-5F88-44E901BD83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193" y="1418708"/>
            <a:ext cx="5467885" cy="3416127"/>
          </a:xfrm>
          <a:prstGeom prst="rect">
            <a:avLst/>
          </a:prstGeom>
        </p:spPr>
      </p:pic>
      <p:cxnSp>
        <p:nvCxnSpPr>
          <p:cNvPr id="4" name="直接连接符 3">
            <a:extLst>
              <a:ext uri="{FF2B5EF4-FFF2-40B4-BE49-F238E27FC236}">
                <a16:creationId xmlns:a16="http://schemas.microsoft.com/office/drawing/2014/main" id="{3883878F-FD4A-1338-534A-AE1B87DBD67F}"/>
              </a:ext>
            </a:extLst>
          </p:cNvPr>
          <p:cNvCxnSpPr>
            <a:cxnSpLocks/>
          </p:cNvCxnSpPr>
          <p:nvPr/>
        </p:nvCxnSpPr>
        <p:spPr>
          <a:xfrm>
            <a:off x="811757" y="839357"/>
            <a:ext cx="10530385" cy="0"/>
          </a:xfrm>
          <a:prstGeom prst="line">
            <a:avLst/>
          </a:prstGeom>
          <a:ln w="38100">
            <a:solidFill>
              <a:srgbClr val="2E4F6F"/>
            </a:solidFill>
          </a:ln>
        </p:spPr>
        <p:style>
          <a:lnRef idx="2">
            <a:schemeClr val="accent1"/>
          </a:lnRef>
          <a:fillRef idx="0">
            <a:schemeClr val="accent1"/>
          </a:fillRef>
          <a:effectRef idx="1">
            <a:schemeClr val="accent1"/>
          </a:effectRef>
          <a:fontRef idx="minor">
            <a:schemeClr val="tx1"/>
          </a:fontRef>
        </p:style>
      </p:cxnSp>
      <p:pic>
        <p:nvPicPr>
          <p:cNvPr id="5" name="图片 4" descr="图形用户界面, 文本, 应用程序&#10;&#10;AI 生成的内容可能不正确。">
            <a:extLst>
              <a:ext uri="{FF2B5EF4-FFF2-40B4-BE49-F238E27FC236}">
                <a16:creationId xmlns:a16="http://schemas.microsoft.com/office/drawing/2014/main" id="{80E3F9D2-78EE-2AA9-53EF-7EE3654516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1421" y="44450"/>
            <a:ext cx="5823057" cy="752815"/>
          </a:xfrm>
          <a:prstGeom prst="rect">
            <a:avLst/>
          </a:prstGeom>
        </p:spPr>
      </p:pic>
      <p:pic>
        <p:nvPicPr>
          <p:cNvPr id="6" name="图片 5" descr="图形用户界面&#10;&#10;AI 生成的内容可能不正确。">
            <a:extLst>
              <a:ext uri="{FF2B5EF4-FFF2-40B4-BE49-F238E27FC236}">
                <a16:creationId xmlns:a16="http://schemas.microsoft.com/office/drawing/2014/main" id="{0C4F189C-175A-D0F6-694B-3A24386296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6104632"/>
            <a:ext cx="2844801" cy="753368"/>
          </a:xfrm>
          <a:prstGeom prst="rect">
            <a:avLst/>
          </a:prstGeom>
        </p:spPr>
      </p:pic>
      <p:sp>
        <p:nvSpPr>
          <p:cNvPr id="7" name="灯片编号占位符 6">
            <a:extLst>
              <a:ext uri="{FF2B5EF4-FFF2-40B4-BE49-F238E27FC236}">
                <a16:creationId xmlns:a16="http://schemas.microsoft.com/office/drawing/2014/main" id="{2371316B-CE00-97F8-39F4-EDA17C734736}"/>
              </a:ext>
            </a:extLst>
          </p:cNvPr>
          <p:cNvSpPr>
            <a:spLocks noGrp="1"/>
          </p:cNvSpPr>
          <p:nvPr>
            <p:ph type="sldNum" sz="quarter" idx="12"/>
          </p:nvPr>
        </p:nvSpPr>
        <p:spPr/>
        <p:txBody>
          <a:bodyPr/>
          <a:lstStyle/>
          <a:p>
            <a:fld id="{E043DF4E-63C8-4092-9483-B1E7873A980F}" type="slidenum">
              <a:rPr lang="zh-CN" altLang="en-US" smtClean="0"/>
              <a:t>10</a:t>
            </a:fld>
            <a:endParaRPr lang="zh-CN" altLang="en-US"/>
          </a:p>
        </p:txBody>
      </p:sp>
      <p:graphicFrame>
        <p:nvGraphicFramePr>
          <p:cNvPr id="15" name="表格 14">
            <a:extLst>
              <a:ext uri="{FF2B5EF4-FFF2-40B4-BE49-F238E27FC236}">
                <a16:creationId xmlns:a16="http://schemas.microsoft.com/office/drawing/2014/main" id="{85FB342C-E8CE-B639-D89B-32A74BF9877C}"/>
              </a:ext>
            </a:extLst>
          </p:cNvPr>
          <p:cNvGraphicFramePr>
            <a:graphicFrameLocks noGrp="1"/>
          </p:cNvGraphicFramePr>
          <p:nvPr>
            <p:extLst>
              <p:ext uri="{D42A27DB-BD31-4B8C-83A1-F6EECF244321}">
                <p14:modId xmlns:p14="http://schemas.microsoft.com/office/powerpoint/2010/main" val="3442976919"/>
              </p:ext>
            </p:extLst>
          </p:nvPr>
        </p:nvGraphicFramePr>
        <p:xfrm>
          <a:off x="787063" y="4783283"/>
          <a:ext cx="11013744" cy="1493520"/>
        </p:xfrm>
        <a:graphic>
          <a:graphicData uri="http://schemas.openxmlformats.org/drawingml/2006/table">
            <a:tbl>
              <a:tblPr firstRow="1" bandRow="1">
                <a:tableStyleId>{9D7B26C5-4107-4FEC-AEDC-1716B250A1EF}</a:tableStyleId>
              </a:tblPr>
              <a:tblGrid>
                <a:gridCol w="1573392">
                  <a:extLst>
                    <a:ext uri="{9D8B030D-6E8A-4147-A177-3AD203B41FA5}">
                      <a16:colId xmlns:a16="http://schemas.microsoft.com/office/drawing/2014/main" val="101752078"/>
                    </a:ext>
                  </a:extLst>
                </a:gridCol>
                <a:gridCol w="1573392">
                  <a:extLst>
                    <a:ext uri="{9D8B030D-6E8A-4147-A177-3AD203B41FA5}">
                      <a16:colId xmlns:a16="http://schemas.microsoft.com/office/drawing/2014/main" val="3670555790"/>
                    </a:ext>
                  </a:extLst>
                </a:gridCol>
                <a:gridCol w="1573392">
                  <a:extLst>
                    <a:ext uri="{9D8B030D-6E8A-4147-A177-3AD203B41FA5}">
                      <a16:colId xmlns:a16="http://schemas.microsoft.com/office/drawing/2014/main" val="1196658264"/>
                    </a:ext>
                  </a:extLst>
                </a:gridCol>
                <a:gridCol w="1573392">
                  <a:extLst>
                    <a:ext uri="{9D8B030D-6E8A-4147-A177-3AD203B41FA5}">
                      <a16:colId xmlns:a16="http://schemas.microsoft.com/office/drawing/2014/main" val="3650757942"/>
                    </a:ext>
                  </a:extLst>
                </a:gridCol>
                <a:gridCol w="1573392">
                  <a:extLst>
                    <a:ext uri="{9D8B030D-6E8A-4147-A177-3AD203B41FA5}">
                      <a16:colId xmlns:a16="http://schemas.microsoft.com/office/drawing/2014/main" val="1682622751"/>
                    </a:ext>
                  </a:extLst>
                </a:gridCol>
                <a:gridCol w="1573392">
                  <a:extLst>
                    <a:ext uri="{9D8B030D-6E8A-4147-A177-3AD203B41FA5}">
                      <a16:colId xmlns:a16="http://schemas.microsoft.com/office/drawing/2014/main" val="1582581453"/>
                    </a:ext>
                  </a:extLst>
                </a:gridCol>
                <a:gridCol w="1573392">
                  <a:extLst>
                    <a:ext uri="{9D8B030D-6E8A-4147-A177-3AD203B41FA5}">
                      <a16:colId xmlns:a16="http://schemas.microsoft.com/office/drawing/2014/main" val="1244988322"/>
                    </a:ext>
                  </a:extLst>
                </a:gridCol>
              </a:tblGrid>
              <a:tr h="370840">
                <a:tc>
                  <a:txBody>
                    <a:bodyPr/>
                    <a:lstStyle/>
                    <a:p>
                      <a:pPr algn="ctr"/>
                      <a:r>
                        <a:rPr lang="en-US" altLang="zh-CN" sz="2000" dirty="0">
                          <a:latin typeface="Arial" panose="020B0604020202020204" pitchFamily="34" charset="0"/>
                          <a:cs typeface="Arial" panose="020B0604020202020204" pitchFamily="34" charset="0"/>
                        </a:rPr>
                        <a:t>Variation (</a:t>
                      </a:r>
                      <a:r>
                        <a:rPr lang="en-US" altLang="zh-CN" sz="2000" dirty="0" err="1">
                          <a:latin typeface="Arial" panose="020B0604020202020204" pitchFamily="34" charset="0"/>
                          <a:cs typeface="Arial" panose="020B0604020202020204" pitchFamily="34" charset="0"/>
                        </a:rPr>
                        <a:t>μg</a:t>
                      </a:r>
                      <a:r>
                        <a:rPr lang="en-US" altLang="zh-CN" sz="2000" dirty="0">
                          <a:latin typeface="Arial" panose="020B0604020202020204" pitchFamily="34" charset="0"/>
                          <a:cs typeface="Arial" panose="020B0604020202020204" pitchFamily="34" charset="0"/>
                        </a:rPr>
                        <a:t>/m</a:t>
                      </a:r>
                      <a:r>
                        <a:rPr lang="en-US" altLang="zh-CN" sz="2000" baseline="30000" dirty="0">
                          <a:latin typeface="Arial" panose="020B0604020202020204" pitchFamily="34" charset="0"/>
                          <a:cs typeface="Arial" panose="020B0604020202020204" pitchFamily="34" charset="0"/>
                        </a:rPr>
                        <a:t>3</a:t>
                      </a:r>
                      <a:r>
                        <a:rPr lang="en-US" altLang="zh-CN" sz="2000" dirty="0">
                          <a:latin typeface="Arial" panose="020B0604020202020204" pitchFamily="34" charset="0"/>
                          <a:cs typeface="Arial" panose="020B0604020202020204" pitchFamily="34" charset="0"/>
                        </a:rPr>
                        <a:t>/yr)</a:t>
                      </a:r>
                      <a:endParaRPr lang="zh-CN" altLang="en-US" sz="2000" dirty="0">
                        <a:latin typeface="Arial" panose="020B0604020202020204" pitchFamily="34" charset="0"/>
                        <a:cs typeface="Arial" panose="020B0604020202020204" pitchFamily="34" charset="0"/>
                      </a:endParaRPr>
                    </a:p>
                  </a:txBody>
                  <a:tcPr/>
                </a:tc>
                <a:tc>
                  <a:txBody>
                    <a:bodyPr/>
                    <a:lstStyle/>
                    <a:p>
                      <a:pPr algn="ctr"/>
                      <a:r>
                        <a:rPr lang="en-US" altLang="zh-CN" sz="2400" dirty="0">
                          <a:latin typeface="Arial" panose="020B0604020202020204" pitchFamily="34" charset="0"/>
                          <a:cs typeface="Arial" panose="020B0604020202020204" pitchFamily="34" charset="0"/>
                        </a:rPr>
                        <a:t>SO</a:t>
                      </a:r>
                      <a:r>
                        <a:rPr lang="en-US" altLang="zh-CN" sz="2400" baseline="-25000" dirty="0">
                          <a:latin typeface="Arial" panose="020B0604020202020204" pitchFamily="34" charset="0"/>
                          <a:cs typeface="Arial" panose="020B0604020202020204" pitchFamily="34" charset="0"/>
                        </a:rPr>
                        <a:t>4</a:t>
                      </a:r>
                      <a:r>
                        <a:rPr lang="en-US" altLang="zh-CN" sz="2400" baseline="30000" dirty="0">
                          <a:latin typeface="Arial" panose="020B0604020202020204" pitchFamily="34" charset="0"/>
                          <a:cs typeface="Arial" panose="020B0604020202020204" pitchFamily="34" charset="0"/>
                        </a:rPr>
                        <a:t>2-</a:t>
                      </a:r>
                      <a:endParaRPr lang="zh-CN" altLang="en-US" sz="2400" baseline="30000" dirty="0">
                        <a:latin typeface="Arial" panose="020B0604020202020204" pitchFamily="34" charset="0"/>
                        <a:cs typeface="Arial" panose="020B0604020202020204" pitchFamily="34" charset="0"/>
                      </a:endParaRPr>
                    </a:p>
                  </a:txBody>
                  <a:tcPr/>
                </a:tc>
                <a:tc>
                  <a:txBody>
                    <a:bodyPr/>
                    <a:lstStyle/>
                    <a:p>
                      <a:pPr algn="ctr"/>
                      <a:r>
                        <a:rPr lang="en-US" altLang="zh-CN" sz="2400" dirty="0">
                          <a:latin typeface="Arial" panose="020B0604020202020204" pitchFamily="34" charset="0"/>
                          <a:cs typeface="Arial" panose="020B0604020202020204" pitchFamily="34" charset="0"/>
                        </a:rPr>
                        <a:t>NO</a:t>
                      </a:r>
                      <a:r>
                        <a:rPr lang="en-US" altLang="zh-CN" sz="2400" baseline="-25000" dirty="0">
                          <a:latin typeface="Arial" panose="020B0604020202020204" pitchFamily="34" charset="0"/>
                          <a:cs typeface="Arial" panose="020B0604020202020204" pitchFamily="34" charset="0"/>
                        </a:rPr>
                        <a:t>3</a:t>
                      </a:r>
                      <a:r>
                        <a:rPr lang="en-US" altLang="zh-CN" sz="2400" baseline="30000" dirty="0">
                          <a:latin typeface="Arial" panose="020B0604020202020204" pitchFamily="34" charset="0"/>
                          <a:cs typeface="Arial" panose="020B0604020202020204" pitchFamily="34" charset="0"/>
                        </a:rPr>
                        <a:t>-</a:t>
                      </a:r>
                      <a:endParaRPr lang="zh-CN" altLang="en-US" sz="2400" baseline="30000" dirty="0">
                        <a:latin typeface="Arial" panose="020B0604020202020204" pitchFamily="34" charset="0"/>
                        <a:cs typeface="Arial" panose="020B0604020202020204" pitchFamily="34" charset="0"/>
                      </a:endParaRPr>
                    </a:p>
                  </a:txBody>
                  <a:tcPr/>
                </a:tc>
                <a:tc>
                  <a:txBody>
                    <a:bodyPr/>
                    <a:lstStyle/>
                    <a:p>
                      <a:pPr algn="ctr"/>
                      <a:r>
                        <a:rPr lang="en-US" altLang="zh-CN" sz="2400" dirty="0">
                          <a:latin typeface="Arial" panose="020B0604020202020204" pitchFamily="34" charset="0"/>
                          <a:cs typeface="Arial" panose="020B0604020202020204" pitchFamily="34" charset="0"/>
                        </a:rPr>
                        <a:t>NH</a:t>
                      </a:r>
                      <a:r>
                        <a:rPr lang="en-US" altLang="zh-CN" sz="2400" baseline="-25000" dirty="0">
                          <a:latin typeface="Arial" panose="020B0604020202020204" pitchFamily="34" charset="0"/>
                          <a:cs typeface="Arial" panose="020B0604020202020204" pitchFamily="34" charset="0"/>
                        </a:rPr>
                        <a:t>4</a:t>
                      </a:r>
                      <a:r>
                        <a:rPr lang="en-US" altLang="zh-CN" sz="2400" baseline="30000" dirty="0">
                          <a:latin typeface="Arial" panose="020B0604020202020204" pitchFamily="34" charset="0"/>
                          <a:cs typeface="Arial" panose="020B0604020202020204" pitchFamily="34" charset="0"/>
                        </a:rPr>
                        <a:t>+</a:t>
                      </a:r>
                      <a:endParaRPr lang="zh-CN" altLang="en-US" sz="2400" baseline="30000" dirty="0">
                        <a:latin typeface="Arial" panose="020B0604020202020204" pitchFamily="34" charset="0"/>
                        <a:cs typeface="Arial" panose="020B0604020202020204" pitchFamily="34" charset="0"/>
                      </a:endParaRPr>
                    </a:p>
                  </a:txBody>
                  <a:tcPr/>
                </a:tc>
                <a:tc>
                  <a:txBody>
                    <a:bodyPr/>
                    <a:lstStyle/>
                    <a:p>
                      <a:pPr algn="ctr"/>
                      <a:r>
                        <a:rPr lang="en-US" altLang="zh-CN" sz="2400" dirty="0">
                          <a:latin typeface="Arial" panose="020B0604020202020204" pitchFamily="34" charset="0"/>
                          <a:cs typeface="Arial" panose="020B0604020202020204" pitchFamily="34" charset="0"/>
                        </a:rPr>
                        <a:t>Cl</a:t>
                      </a:r>
                      <a:r>
                        <a:rPr lang="en-US" altLang="zh-CN" sz="2400" baseline="30000" dirty="0">
                          <a:latin typeface="Arial" panose="020B0604020202020204" pitchFamily="34" charset="0"/>
                          <a:cs typeface="Arial" panose="020B0604020202020204" pitchFamily="34" charset="0"/>
                        </a:rPr>
                        <a:t>-</a:t>
                      </a:r>
                      <a:endParaRPr lang="zh-CN" altLang="en-US" sz="2400" baseline="30000" dirty="0">
                        <a:latin typeface="Arial" panose="020B0604020202020204" pitchFamily="34" charset="0"/>
                        <a:cs typeface="Arial" panose="020B0604020202020204" pitchFamily="34" charset="0"/>
                      </a:endParaRPr>
                    </a:p>
                  </a:txBody>
                  <a:tcPr/>
                </a:tc>
                <a:tc>
                  <a:txBody>
                    <a:bodyPr/>
                    <a:lstStyle/>
                    <a:p>
                      <a:pPr algn="ctr"/>
                      <a:r>
                        <a:rPr lang="en-US" altLang="zh-CN" sz="2400" dirty="0">
                          <a:latin typeface="Arial" panose="020B0604020202020204" pitchFamily="34" charset="0"/>
                          <a:cs typeface="Arial" panose="020B0604020202020204" pitchFamily="34" charset="0"/>
                        </a:rPr>
                        <a:t>NVC</a:t>
                      </a:r>
                      <a:endParaRPr lang="zh-CN" altLang="en-US" sz="2400" dirty="0">
                        <a:latin typeface="Arial" panose="020B0604020202020204" pitchFamily="34" charset="0"/>
                        <a:cs typeface="Arial" panose="020B0604020202020204" pitchFamily="34" charset="0"/>
                      </a:endParaRPr>
                    </a:p>
                  </a:txBody>
                  <a:tcPr/>
                </a:tc>
                <a:tc>
                  <a:txBody>
                    <a:bodyPr/>
                    <a:lstStyle/>
                    <a:p>
                      <a:pPr algn="ctr"/>
                      <a:r>
                        <a:rPr lang="en-US" altLang="zh-CN" sz="2400" dirty="0">
                          <a:latin typeface="Arial" panose="020B0604020202020204" pitchFamily="34" charset="0"/>
                          <a:cs typeface="Arial" panose="020B0604020202020204" pitchFamily="34" charset="0"/>
                        </a:rPr>
                        <a:t>PM</a:t>
                      </a:r>
                      <a:r>
                        <a:rPr lang="en-US" altLang="zh-CN" sz="2400" baseline="-25000" dirty="0">
                          <a:latin typeface="Arial" panose="020B0604020202020204" pitchFamily="34" charset="0"/>
                          <a:cs typeface="Arial" panose="020B0604020202020204" pitchFamily="34" charset="0"/>
                        </a:rPr>
                        <a:t>2.5</a:t>
                      </a:r>
                      <a:endParaRPr lang="zh-CN" altLang="en-US" sz="2400" baseline="-25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67351173"/>
                  </a:ext>
                </a:extLst>
              </a:tr>
              <a:tr h="370840">
                <a:tc>
                  <a:txBody>
                    <a:bodyPr/>
                    <a:lstStyle/>
                    <a:p>
                      <a:pPr algn="ctr"/>
                      <a:r>
                        <a:rPr lang="en-US" altLang="zh-CN" sz="2000" dirty="0">
                          <a:latin typeface="Arial" panose="020B0604020202020204" pitchFamily="34" charset="0"/>
                          <a:cs typeface="Arial" panose="020B0604020202020204" pitchFamily="34" charset="0"/>
                        </a:rPr>
                        <a:t>YL</a:t>
                      </a:r>
                      <a:endParaRPr lang="zh-CN" altLang="en-US" sz="2000" dirty="0">
                        <a:latin typeface="Arial" panose="020B0604020202020204" pitchFamily="34" charset="0"/>
                        <a:cs typeface="Arial" panose="020B0604020202020204" pitchFamily="34" charset="0"/>
                      </a:endParaRPr>
                    </a:p>
                  </a:txBody>
                  <a:tcPr/>
                </a:tc>
                <a:tc>
                  <a:txBody>
                    <a:bodyPr/>
                    <a:lstStyle/>
                    <a:p>
                      <a:pPr algn="ctr"/>
                      <a:r>
                        <a:rPr lang="en-US" altLang="zh-CN" sz="2000" dirty="0">
                          <a:latin typeface="Arial" panose="020B0604020202020204" pitchFamily="34" charset="0"/>
                          <a:cs typeface="Arial" panose="020B0604020202020204" pitchFamily="34" charset="0"/>
                        </a:rPr>
                        <a:t>-0.35</a:t>
                      </a:r>
                      <a:endParaRPr lang="zh-CN" altLang="en-US" sz="2000" dirty="0">
                        <a:latin typeface="Arial" panose="020B0604020202020204" pitchFamily="34" charset="0"/>
                        <a:cs typeface="Arial" panose="020B0604020202020204" pitchFamily="34" charset="0"/>
                      </a:endParaRPr>
                    </a:p>
                  </a:txBody>
                  <a:tcPr/>
                </a:tc>
                <a:tc>
                  <a:txBody>
                    <a:bodyPr/>
                    <a:lstStyle/>
                    <a:p>
                      <a:pPr algn="ctr"/>
                      <a:r>
                        <a:rPr lang="en-US" altLang="zh-CN" sz="2000" dirty="0">
                          <a:latin typeface="Arial" panose="020B0604020202020204" pitchFamily="34" charset="0"/>
                          <a:cs typeface="Arial" panose="020B0604020202020204" pitchFamily="34" charset="0"/>
                        </a:rPr>
                        <a:t>-0.01</a:t>
                      </a:r>
                      <a:endParaRPr lang="zh-CN" altLang="en-US" sz="2000" dirty="0">
                        <a:latin typeface="Arial" panose="020B0604020202020204" pitchFamily="34" charset="0"/>
                        <a:cs typeface="Arial" panose="020B0604020202020204" pitchFamily="34" charset="0"/>
                      </a:endParaRPr>
                    </a:p>
                  </a:txBody>
                  <a:tcPr/>
                </a:tc>
                <a:tc>
                  <a:txBody>
                    <a:bodyPr/>
                    <a:lstStyle/>
                    <a:p>
                      <a:pPr algn="ctr"/>
                      <a:r>
                        <a:rPr lang="en-US" altLang="zh-CN" sz="2000" dirty="0">
                          <a:latin typeface="Arial" panose="020B0604020202020204" pitchFamily="34" charset="0"/>
                          <a:cs typeface="Arial" panose="020B0604020202020204" pitchFamily="34" charset="0"/>
                        </a:rPr>
                        <a:t>-0.10</a:t>
                      </a:r>
                      <a:endParaRPr lang="zh-CN" altLang="en-US" sz="2000" dirty="0">
                        <a:latin typeface="Arial" panose="020B0604020202020204" pitchFamily="34" charset="0"/>
                        <a:cs typeface="Arial" panose="020B0604020202020204" pitchFamily="34" charset="0"/>
                      </a:endParaRPr>
                    </a:p>
                  </a:txBody>
                  <a:tcPr/>
                </a:tc>
                <a:tc>
                  <a:txBody>
                    <a:bodyPr/>
                    <a:lstStyle/>
                    <a:p>
                      <a:pPr algn="ctr"/>
                      <a:r>
                        <a:rPr lang="en-US" altLang="zh-CN" sz="2000" dirty="0">
                          <a:latin typeface="Arial" panose="020B0604020202020204" pitchFamily="34" charset="0"/>
                          <a:cs typeface="Arial" panose="020B0604020202020204" pitchFamily="34" charset="0"/>
                        </a:rPr>
                        <a:t>0.00</a:t>
                      </a:r>
                      <a:endParaRPr lang="zh-CN" altLang="en-US" sz="2000" dirty="0">
                        <a:latin typeface="Arial" panose="020B0604020202020204" pitchFamily="34" charset="0"/>
                        <a:cs typeface="Arial" panose="020B0604020202020204" pitchFamily="34" charset="0"/>
                      </a:endParaRPr>
                    </a:p>
                  </a:txBody>
                  <a:tcPr/>
                </a:tc>
                <a:tc>
                  <a:txBody>
                    <a:bodyPr/>
                    <a:lstStyle/>
                    <a:p>
                      <a:pPr algn="ctr"/>
                      <a:r>
                        <a:rPr lang="en-US" altLang="zh-CN" sz="2000" dirty="0">
                          <a:latin typeface="Arial" panose="020B0604020202020204" pitchFamily="34" charset="0"/>
                          <a:cs typeface="Arial" panose="020B0604020202020204" pitchFamily="34" charset="0"/>
                        </a:rPr>
                        <a:t>-0.04</a:t>
                      </a:r>
                      <a:endParaRPr lang="zh-CN" altLang="en-US" sz="2000" dirty="0">
                        <a:latin typeface="Arial" panose="020B0604020202020204" pitchFamily="34" charset="0"/>
                        <a:cs typeface="Arial" panose="020B0604020202020204" pitchFamily="34" charset="0"/>
                      </a:endParaRPr>
                    </a:p>
                  </a:txBody>
                  <a:tcPr/>
                </a:tc>
                <a:tc>
                  <a:txBody>
                    <a:bodyPr/>
                    <a:lstStyle/>
                    <a:p>
                      <a:pPr algn="ctr"/>
                      <a:r>
                        <a:rPr lang="en-US" altLang="zh-CN" sz="2000" dirty="0">
                          <a:latin typeface="Arial" panose="020B0604020202020204" pitchFamily="34" charset="0"/>
                          <a:cs typeface="Arial" panose="020B0604020202020204" pitchFamily="34" charset="0"/>
                        </a:rPr>
                        <a:t>-0.88</a:t>
                      </a:r>
                      <a:endParaRPr lang="zh-CN" alt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4855132"/>
                  </a:ext>
                </a:extLst>
              </a:tr>
              <a:tr h="370840">
                <a:tc>
                  <a:txBody>
                    <a:bodyPr/>
                    <a:lstStyle/>
                    <a:p>
                      <a:pPr algn="ctr"/>
                      <a:r>
                        <a:rPr lang="en-US" altLang="zh-CN" sz="2000" dirty="0">
                          <a:latin typeface="Arial" panose="020B0604020202020204" pitchFamily="34" charset="0"/>
                          <a:cs typeface="Arial" panose="020B0604020202020204" pitchFamily="34" charset="0"/>
                        </a:rPr>
                        <a:t>UST</a:t>
                      </a:r>
                      <a:endParaRPr lang="zh-CN" altLang="en-US" sz="2000" dirty="0">
                        <a:latin typeface="Arial" panose="020B0604020202020204" pitchFamily="34" charset="0"/>
                        <a:cs typeface="Arial" panose="020B0604020202020204" pitchFamily="34" charset="0"/>
                      </a:endParaRPr>
                    </a:p>
                  </a:txBody>
                  <a:tcPr/>
                </a:tc>
                <a:tc>
                  <a:txBody>
                    <a:bodyPr/>
                    <a:lstStyle/>
                    <a:p>
                      <a:pPr algn="ctr"/>
                      <a:r>
                        <a:rPr lang="en-US" altLang="zh-CN" sz="2000" dirty="0">
                          <a:latin typeface="Arial" panose="020B0604020202020204" pitchFamily="34" charset="0"/>
                          <a:cs typeface="Arial" panose="020B0604020202020204" pitchFamily="34" charset="0"/>
                        </a:rPr>
                        <a:t>-0.37</a:t>
                      </a:r>
                      <a:endParaRPr lang="zh-CN" altLang="en-US" sz="2000" dirty="0">
                        <a:latin typeface="Arial" panose="020B0604020202020204" pitchFamily="34" charset="0"/>
                        <a:cs typeface="Arial" panose="020B0604020202020204" pitchFamily="34" charset="0"/>
                      </a:endParaRPr>
                    </a:p>
                  </a:txBody>
                  <a:tcPr/>
                </a:tc>
                <a:tc>
                  <a:txBody>
                    <a:bodyPr/>
                    <a:lstStyle/>
                    <a:p>
                      <a:pPr algn="ctr"/>
                      <a:r>
                        <a:rPr lang="en-US" altLang="zh-CN" sz="2000" dirty="0">
                          <a:latin typeface="Arial" panose="020B0604020202020204" pitchFamily="34" charset="0"/>
                          <a:cs typeface="Arial" panose="020B0604020202020204" pitchFamily="34" charset="0"/>
                        </a:rPr>
                        <a:t>0.00</a:t>
                      </a:r>
                      <a:endParaRPr lang="zh-CN" altLang="en-US" sz="2000" dirty="0">
                        <a:latin typeface="Arial" panose="020B0604020202020204" pitchFamily="34" charset="0"/>
                        <a:cs typeface="Arial" panose="020B0604020202020204" pitchFamily="34" charset="0"/>
                      </a:endParaRPr>
                    </a:p>
                  </a:txBody>
                  <a:tcPr/>
                </a:tc>
                <a:tc>
                  <a:txBody>
                    <a:bodyPr/>
                    <a:lstStyle/>
                    <a:p>
                      <a:pPr algn="ctr"/>
                      <a:r>
                        <a:rPr lang="en-US" altLang="zh-CN" sz="2000" dirty="0">
                          <a:latin typeface="Arial" panose="020B0604020202020204" pitchFamily="34" charset="0"/>
                          <a:cs typeface="Arial" panose="020B0604020202020204" pitchFamily="34" charset="0"/>
                        </a:rPr>
                        <a:t>-0.10</a:t>
                      </a:r>
                      <a:endParaRPr lang="zh-CN" altLang="en-US" sz="2000" dirty="0">
                        <a:latin typeface="Arial" panose="020B0604020202020204" pitchFamily="34" charset="0"/>
                        <a:cs typeface="Arial" panose="020B0604020202020204" pitchFamily="34" charset="0"/>
                      </a:endParaRPr>
                    </a:p>
                  </a:txBody>
                  <a:tcPr/>
                </a:tc>
                <a:tc>
                  <a:txBody>
                    <a:bodyPr/>
                    <a:lstStyle/>
                    <a:p>
                      <a:pPr algn="ctr"/>
                      <a:r>
                        <a:rPr lang="en-US" altLang="zh-CN" sz="2000" dirty="0">
                          <a:latin typeface="Arial" panose="020B0604020202020204" pitchFamily="34" charset="0"/>
                          <a:cs typeface="Arial" panose="020B0604020202020204" pitchFamily="34" charset="0"/>
                        </a:rPr>
                        <a:t>0.00</a:t>
                      </a:r>
                      <a:endParaRPr lang="zh-CN" altLang="en-US" sz="2000" dirty="0">
                        <a:latin typeface="Arial" panose="020B0604020202020204" pitchFamily="34" charset="0"/>
                        <a:cs typeface="Arial" panose="020B0604020202020204" pitchFamily="34" charset="0"/>
                      </a:endParaRPr>
                    </a:p>
                  </a:txBody>
                  <a:tcPr/>
                </a:tc>
                <a:tc>
                  <a:txBody>
                    <a:bodyPr/>
                    <a:lstStyle/>
                    <a:p>
                      <a:pPr algn="ctr"/>
                      <a:r>
                        <a:rPr lang="en-US" altLang="zh-CN" sz="2000" dirty="0">
                          <a:latin typeface="Arial" panose="020B0604020202020204" pitchFamily="34" charset="0"/>
                          <a:cs typeface="Arial" panose="020B0604020202020204" pitchFamily="34" charset="0"/>
                        </a:rPr>
                        <a:t>-0.05</a:t>
                      </a:r>
                      <a:endParaRPr lang="zh-CN" altLang="en-US" sz="2000" dirty="0">
                        <a:latin typeface="Arial" panose="020B0604020202020204" pitchFamily="34" charset="0"/>
                        <a:cs typeface="Arial" panose="020B0604020202020204" pitchFamily="34" charset="0"/>
                      </a:endParaRPr>
                    </a:p>
                  </a:txBody>
                  <a:tcPr/>
                </a:tc>
                <a:tc>
                  <a:txBody>
                    <a:bodyPr/>
                    <a:lstStyle/>
                    <a:p>
                      <a:pPr algn="ctr"/>
                      <a:r>
                        <a:rPr lang="en-US" altLang="zh-CN" sz="2000" dirty="0">
                          <a:latin typeface="Arial" panose="020B0604020202020204" pitchFamily="34" charset="0"/>
                          <a:cs typeface="Arial" panose="020B0604020202020204" pitchFamily="34" charset="0"/>
                        </a:rPr>
                        <a:t>-0.82</a:t>
                      </a:r>
                      <a:endParaRPr lang="zh-CN" alt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0891222"/>
                  </a:ext>
                </a:extLst>
              </a:tr>
            </a:tbl>
          </a:graphicData>
        </a:graphic>
      </p:graphicFrame>
      <p:sp>
        <p:nvSpPr>
          <p:cNvPr id="11" name="内容占位符 2">
            <a:extLst>
              <a:ext uri="{FF2B5EF4-FFF2-40B4-BE49-F238E27FC236}">
                <a16:creationId xmlns:a16="http://schemas.microsoft.com/office/drawing/2014/main" id="{F4D8C844-146A-FE25-F458-7D73E626526C}"/>
              </a:ext>
            </a:extLst>
          </p:cNvPr>
          <p:cNvSpPr txBox="1">
            <a:spLocks/>
          </p:cNvSpPr>
          <p:nvPr/>
        </p:nvSpPr>
        <p:spPr>
          <a:xfrm>
            <a:off x="217714" y="901062"/>
            <a:ext cx="11826648" cy="8645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latin typeface="Arial" panose="020B0604020202020204" pitchFamily="34" charset="0"/>
                <a:cs typeface="Arial" panose="020B0604020202020204" pitchFamily="34" charset="0"/>
              </a:rPr>
              <a:t>Annual trend of PM</a:t>
            </a:r>
            <a:r>
              <a:rPr lang="en-US" altLang="zh-CN" baseline="-25000" dirty="0">
                <a:latin typeface="Arial" panose="020B0604020202020204" pitchFamily="34" charset="0"/>
                <a:cs typeface="Arial" panose="020B0604020202020204" pitchFamily="34" charset="0"/>
              </a:rPr>
              <a:t>2.5</a:t>
            </a:r>
            <a:r>
              <a:rPr lang="en-US" altLang="zh-CN" dirty="0">
                <a:latin typeface="Arial" panose="020B0604020202020204" pitchFamily="34" charset="0"/>
                <a:cs typeface="Arial" panose="020B0604020202020204" pitchFamily="34" charset="0"/>
              </a:rPr>
              <a:t> and the inorganic constituents during </a:t>
            </a:r>
            <a:r>
              <a:rPr lang="en-US" altLang="zh-CN" b="1" dirty="0">
                <a:latin typeface="Arial" panose="020B0604020202020204" pitchFamily="34" charset="0"/>
                <a:cs typeface="Arial" panose="020B0604020202020204" pitchFamily="34" charset="0"/>
              </a:rPr>
              <a:t>summer</a:t>
            </a:r>
            <a:r>
              <a:rPr lang="en-US" altLang="zh-CN" dirty="0">
                <a:latin typeface="Arial" panose="020B0604020202020204" pitchFamily="34" charset="0"/>
                <a:cs typeface="Arial" panose="020B0604020202020204" pitchFamily="34" charset="0"/>
              </a:rPr>
              <a:t> in urban YL and suburban UST</a:t>
            </a:r>
          </a:p>
        </p:txBody>
      </p:sp>
      <p:sp>
        <p:nvSpPr>
          <p:cNvPr id="20" name="标题 1">
            <a:extLst>
              <a:ext uri="{FF2B5EF4-FFF2-40B4-BE49-F238E27FC236}">
                <a16:creationId xmlns:a16="http://schemas.microsoft.com/office/drawing/2014/main" id="{831D996D-BB8E-9D73-EDC1-23F42DE24F76}"/>
              </a:ext>
            </a:extLst>
          </p:cNvPr>
          <p:cNvSpPr txBox="1">
            <a:spLocks/>
          </p:cNvSpPr>
          <p:nvPr/>
        </p:nvSpPr>
        <p:spPr>
          <a:xfrm>
            <a:off x="217714" y="95419"/>
            <a:ext cx="5823057" cy="7018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600">
                <a:latin typeface="Arial" panose="020B0604020202020204" pitchFamily="34" charset="0"/>
                <a:cs typeface="Arial" panose="020B0604020202020204" pitchFamily="34" charset="0"/>
              </a:rPr>
              <a:t>Offline filter results</a:t>
            </a:r>
            <a:endParaRPr lang="zh-CN" alt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59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CE68E-5D58-8C90-92EC-D8EA06F1D673}"/>
            </a:ext>
          </a:extLst>
        </p:cNvPr>
        <p:cNvGrpSpPr/>
        <p:nvPr/>
      </p:nvGrpSpPr>
      <p:grpSpPr>
        <a:xfrm>
          <a:off x="0" y="0"/>
          <a:ext cx="0" cy="0"/>
          <a:chOff x="0" y="0"/>
          <a:chExt cx="0" cy="0"/>
        </a:xfrm>
      </p:grpSpPr>
      <p:pic>
        <p:nvPicPr>
          <p:cNvPr id="15" name="图片 14" descr="图表&#10;&#10;AI 生成的内容可能不正确。">
            <a:extLst>
              <a:ext uri="{FF2B5EF4-FFF2-40B4-BE49-F238E27FC236}">
                <a16:creationId xmlns:a16="http://schemas.microsoft.com/office/drawing/2014/main" id="{B3D94F94-A68E-5459-2AB5-6F1DAACCAF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329" y="1419415"/>
            <a:ext cx="5365988" cy="3438332"/>
          </a:xfrm>
          <a:prstGeom prst="rect">
            <a:avLst/>
          </a:prstGeom>
        </p:spPr>
      </p:pic>
      <p:cxnSp>
        <p:nvCxnSpPr>
          <p:cNvPr id="4" name="直接连接符 3">
            <a:extLst>
              <a:ext uri="{FF2B5EF4-FFF2-40B4-BE49-F238E27FC236}">
                <a16:creationId xmlns:a16="http://schemas.microsoft.com/office/drawing/2014/main" id="{BDF6AB14-99AD-714A-B3E3-DDC00DDA4088}"/>
              </a:ext>
            </a:extLst>
          </p:cNvPr>
          <p:cNvCxnSpPr>
            <a:cxnSpLocks/>
          </p:cNvCxnSpPr>
          <p:nvPr/>
        </p:nvCxnSpPr>
        <p:spPr>
          <a:xfrm>
            <a:off x="811757" y="839357"/>
            <a:ext cx="10530385" cy="0"/>
          </a:xfrm>
          <a:prstGeom prst="line">
            <a:avLst/>
          </a:prstGeom>
          <a:ln w="38100">
            <a:solidFill>
              <a:srgbClr val="2E4F6F"/>
            </a:solidFill>
          </a:ln>
        </p:spPr>
        <p:style>
          <a:lnRef idx="2">
            <a:schemeClr val="accent1"/>
          </a:lnRef>
          <a:fillRef idx="0">
            <a:schemeClr val="accent1"/>
          </a:fillRef>
          <a:effectRef idx="1">
            <a:schemeClr val="accent1"/>
          </a:effectRef>
          <a:fontRef idx="minor">
            <a:schemeClr val="tx1"/>
          </a:fontRef>
        </p:style>
      </p:cxnSp>
      <p:pic>
        <p:nvPicPr>
          <p:cNvPr id="5" name="图片 4" descr="图形用户界面, 文本, 应用程序&#10;&#10;AI 生成的内容可能不正确。">
            <a:extLst>
              <a:ext uri="{FF2B5EF4-FFF2-40B4-BE49-F238E27FC236}">
                <a16:creationId xmlns:a16="http://schemas.microsoft.com/office/drawing/2014/main" id="{50B9F0F7-F7A8-3F18-D204-A8122E5593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1421" y="44450"/>
            <a:ext cx="5823057" cy="752815"/>
          </a:xfrm>
          <a:prstGeom prst="rect">
            <a:avLst/>
          </a:prstGeom>
        </p:spPr>
      </p:pic>
      <p:pic>
        <p:nvPicPr>
          <p:cNvPr id="6" name="图片 5" descr="图形用户界面&#10;&#10;AI 生成的内容可能不正确。">
            <a:extLst>
              <a:ext uri="{FF2B5EF4-FFF2-40B4-BE49-F238E27FC236}">
                <a16:creationId xmlns:a16="http://schemas.microsoft.com/office/drawing/2014/main" id="{0FD8C837-674D-87C9-FCB6-C769B96881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104632"/>
            <a:ext cx="2844801" cy="753368"/>
          </a:xfrm>
          <a:prstGeom prst="rect">
            <a:avLst/>
          </a:prstGeom>
        </p:spPr>
      </p:pic>
      <p:sp>
        <p:nvSpPr>
          <p:cNvPr id="7" name="灯片编号占位符 6">
            <a:extLst>
              <a:ext uri="{FF2B5EF4-FFF2-40B4-BE49-F238E27FC236}">
                <a16:creationId xmlns:a16="http://schemas.microsoft.com/office/drawing/2014/main" id="{DFE06B62-2B33-CCE0-AE44-B951A7693E81}"/>
              </a:ext>
            </a:extLst>
          </p:cNvPr>
          <p:cNvSpPr>
            <a:spLocks noGrp="1"/>
          </p:cNvSpPr>
          <p:nvPr>
            <p:ph type="sldNum" sz="quarter" idx="12"/>
          </p:nvPr>
        </p:nvSpPr>
        <p:spPr/>
        <p:txBody>
          <a:bodyPr/>
          <a:lstStyle/>
          <a:p>
            <a:fld id="{E043DF4E-63C8-4092-9483-B1E7873A980F}" type="slidenum">
              <a:rPr lang="zh-CN" altLang="en-US" smtClean="0"/>
              <a:t>11</a:t>
            </a:fld>
            <a:endParaRPr lang="zh-CN" altLang="en-US"/>
          </a:p>
        </p:txBody>
      </p:sp>
      <p:sp>
        <p:nvSpPr>
          <p:cNvPr id="3" name="内容占位符 2">
            <a:extLst>
              <a:ext uri="{FF2B5EF4-FFF2-40B4-BE49-F238E27FC236}">
                <a16:creationId xmlns:a16="http://schemas.microsoft.com/office/drawing/2014/main" id="{1656FC16-31B3-EEBF-AFCB-6138D179362C}"/>
              </a:ext>
            </a:extLst>
          </p:cNvPr>
          <p:cNvSpPr>
            <a:spLocks noGrp="1"/>
          </p:cNvSpPr>
          <p:nvPr>
            <p:ph idx="1"/>
          </p:nvPr>
        </p:nvSpPr>
        <p:spPr>
          <a:xfrm>
            <a:off x="217715" y="4857750"/>
            <a:ext cx="11826648" cy="1485900"/>
          </a:xfrm>
        </p:spPr>
        <p:txBody>
          <a:bodyPr>
            <a:normAutofit/>
          </a:bodyPr>
          <a:lstStyle/>
          <a:p>
            <a:r>
              <a:rPr lang="en-US" altLang="zh-CN" sz="2400" dirty="0">
                <a:latin typeface="Arial" panose="020B0604020202020204" pitchFamily="34" charset="0"/>
                <a:cs typeface="Arial" panose="020B0604020202020204" pitchFamily="34" charset="0"/>
              </a:rPr>
              <a:t>The annual trend of winter was also comparable between YL and UST.</a:t>
            </a:r>
          </a:p>
          <a:p>
            <a:r>
              <a:rPr lang="en-US" altLang="zh-CN" sz="2400" dirty="0">
                <a:latin typeface="Arial" panose="020B0604020202020204" pitchFamily="34" charset="0"/>
                <a:cs typeface="Arial" panose="020B0604020202020204" pitchFamily="34" charset="0"/>
              </a:rPr>
              <a:t>Nitrate concentration in urban YL was higher than in suburban UST</a:t>
            </a:r>
          </a:p>
        </p:txBody>
      </p:sp>
      <p:sp>
        <p:nvSpPr>
          <p:cNvPr id="13" name="内容占位符 2">
            <a:extLst>
              <a:ext uri="{FF2B5EF4-FFF2-40B4-BE49-F238E27FC236}">
                <a16:creationId xmlns:a16="http://schemas.microsoft.com/office/drawing/2014/main" id="{BF2E5F2B-C307-EDBA-BA5B-2D11FCC7CC4E}"/>
              </a:ext>
            </a:extLst>
          </p:cNvPr>
          <p:cNvSpPr txBox="1">
            <a:spLocks/>
          </p:cNvSpPr>
          <p:nvPr/>
        </p:nvSpPr>
        <p:spPr>
          <a:xfrm>
            <a:off x="217714" y="901062"/>
            <a:ext cx="11826648" cy="8645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latin typeface="Arial" panose="020B0604020202020204" pitchFamily="34" charset="0"/>
                <a:cs typeface="Arial" panose="020B0604020202020204" pitchFamily="34" charset="0"/>
              </a:rPr>
              <a:t>Annual trend of PM</a:t>
            </a:r>
            <a:r>
              <a:rPr lang="en-US" altLang="zh-CN" baseline="-25000" dirty="0">
                <a:latin typeface="Arial" panose="020B0604020202020204" pitchFamily="34" charset="0"/>
                <a:cs typeface="Arial" panose="020B0604020202020204" pitchFamily="34" charset="0"/>
              </a:rPr>
              <a:t>2.5</a:t>
            </a:r>
            <a:r>
              <a:rPr lang="en-US" altLang="zh-CN" dirty="0">
                <a:latin typeface="Arial" panose="020B0604020202020204" pitchFamily="34" charset="0"/>
                <a:cs typeface="Arial" panose="020B0604020202020204" pitchFamily="34" charset="0"/>
              </a:rPr>
              <a:t> and the inorganic constituents during </a:t>
            </a:r>
            <a:r>
              <a:rPr lang="en-US" altLang="zh-CN" b="1" dirty="0">
                <a:latin typeface="Arial" panose="020B0604020202020204" pitchFamily="34" charset="0"/>
                <a:cs typeface="Arial" panose="020B0604020202020204" pitchFamily="34" charset="0"/>
              </a:rPr>
              <a:t>winter</a:t>
            </a:r>
            <a:r>
              <a:rPr lang="en-US" altLang="zh-CN" dirty="0">
                <a:latin typeface="Arial" panose="020B0604020202020204" pitchFamily="34" charset="0"/>
                <a:cs typeface="Arial" panose="020B0604020202020204" pitchFamily="34" charset="0"/>
              </a:rPr>
              <a:t> in urban YL and suburban UST </a:t>
            </a:r>
          </a:p>
        </p:txBody>
      </p:sp>
      <p:pic>
        <p:nvPicPr>
          <p:cNvPr id="17" name="图片 16" descr="图表&#10;&#10;AI 生成的内容可能不正确。">
            <a:extLst>
              <a:ext uri="{FF2B5EF4-FFF2-40B4-BE49-F238E27FC236}">
                <a16:creationId xmlns:a16="http://schemas.microsoft.com/office/drawing/2014/main" id="{EE4E26D1-D6FC-371C-16AE-6983ED5839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29955" y="1419415"/>
            <a:ext cx="5365988" cy="3438332"/>
          </a:xfrm>
          <a:prstGeom prst="rect">
            <a:avLst/>
          </a:prstGeom>
        </p:spPr>
      </p:pic>
      <p:sp>
        <p:nvSpPr>
          <p:cNvPr id="20" name="标题 1">
            <a:extLst>
              <a:ext uri="{FF2B5EF4-FFF2-40B4-BE49-F238E27FC236}">
                <a16:creationId xmlns:a16="http://schemas.microsoft.com/office/drawing/2014/main" id="{C8B270D5-05F6-0AC6-6C16-4459EC3DC79A}"/>
              </a:ext>
            </a:extLst>
          </p:cNvPr>
          <p:cNvSpPr txBox="1">
            <a:spLocks/>
          </p:cNvSpPr>
          <p:nvPr/>
        </p:nvSpPr>
        <p:spPr>
          <a:xfrm>
            <a:off x="217714" y="95419"/>
            <a:ext cx="5823057" cy="7018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600">
                <a:latin typeface="Arial" panose="020B0604020202020204" pitchFamily="34" charset="0"/>
                <a:cs typeface="Arial" panose="020B0604020202020204" pitchFamily="34" charset="0"/>
              </a:rPr>
              <a:t>Offline filter results</a:t>
            </a:r>
            <a:endParaRPr lang="zh-CN" alt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5363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7D9104-5A1B-BE06-731D-72C43CE25C7D}"/>
            </a:ext>
          </a:extLst>
        </p:cNvPr>
        <p:cNvGrpSpPr/>
        <p:nvPr/>
      </p:nvGrpSpPr>
      <p:grpSpPr>
        <a:xfrm>
          <a:off x="0" y="0"/>
          <a:ext cx="0" cy="0"/>
          <a:chOff x="0" y="0"/>
          <a:chExt cx="0" cy="0"/>
        </a:xfrm>
      </p:grpSpPr>
      <p:pic>
        <p:nvPicPr>
          <p:cNvPr id="13" name="图片 12" descr="图表, 折线图&#10;&#10;AI 生成的内容可能不正确。">
            <a:extLst>
              <a:ext uri="{FF2B5EF4-FFF2-40B4-BE49-F238E27FC236}">
                <a16:creationId xmlns:a16="http://schemas.microsoft.com/office/drawing/2014/main" id="{F09B5F65-140C-0260-6062-4563526572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982" y="1333346"/>
            <a:ext cx="5604519" cy="3501490"/>
          </a:xfrm>
          <a:prstGeom prst="rect">
            <a:avLst/>
          </a:prstGeom>
        </p:spPr>
      </p:pic>
      <p:pic>
        <p:nvPicPr>
          <p:cNvPr id="10" name="图片 9" descr="图表, 折线图&#10;&#10;AI 生成的内容可能不正确。">
            <a:extLst>
              <a:ext uri="{FF2B5EF4-FFF2-40B4-BE49-F238E27FC236}">
                <a16:creationId xmlns:a16="http://schemas.microsoft.com/office/drawing/2014/main" id="{87E12176-EAE7-A689-B01D-6501C0E37B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0689" y="1333346"/>
            <a:ext cx="5604519" cy="3501490"/>
          </a:xfrm>
          <a:prstGeom prst="rect">
            <a:avLst/>
          </a:prstGeom>
        </p:spPr>
      </p:pic>
      <p:cxnSp>
        <p:nvCxnSpPr>
          <p:cNvPr id="4" name="直接连接符 3">
            <a:extLst>
              <a:ext uri="{FF2B5EF4-FFF2-40B4-BE49-F238E27FC236}">
                <a16:creationId xmlns:a16="http://schemas.microsoft.com/office/drawing/2014/main" id="{C1C1FCF6-E854-CD1A-43C1-17CDB3D0FB19}"/>
              </a:ext>
            </a:extLst>
          </p:cNvPr>
          <p:cNvCxnSpPr>
            <a:cxnSpLocks/>
          </p:cNvCxnSpPr>
          <p:nvPr/>
        </p:nvCxnSpPr>
        <p:spPr>
          <a:xfrm>
            <a:off x="811757" y="839357"/>
            <a:ext cx="10530385" cy="0"/>
          </a:xfrm>
          <a:prstGeom prst="line">
            <a:avLst/>
          </a:prstGeom>
          <a:ln w="38100">
            <a:solidFill>
              <a:srgbClr val="2E4F6F"/>
            </a:solidFill>
          </a:ln>
        </p:spPr>
        <p:style>
          <a:lnRef idx="2">
            <a:schemeClr val="accent1"/>
          </a:lnRef>
          <a:fillRef idx="0">
            <a:schemeClr val="accent1"/>
          </a:fillRef>
          <a:effectRef idx="1">
            <a:schemeClr val="accent1"/>
          </a:effectRef>
          <a:fontRef idx="minor">
            <a:schemeClr val="tx1"/>
          </a:fontRef>
        </p:style>
      </p:cxnSp>
      <p:pic>
        <p:nvPicPr>
          <p:cNvPr id="5" name="图片 4" descr="图形用户界面, 文本, 应用程序&#10;&#10;AI 生成的内容可能不正确。">
            <a:extLst>
              <a:ext uri="{FF2B5EF4-FFF2-40B4-BE49-F238E27FC236}">
                <a16:creationId xmlns:a16="http://schemas.microsoft.com/office/drawing/2014/main" id="{D72FBC54-A7A5-02C2-0827-D6025C25E1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1421" y="44450"/>
            <a:ext cx="5823057" cy="752815"/>
          </a:xfrm>
          <a:prstGeom prst="rect">
            <a:avLst/>
          </a:prstGeom>
        </p:spPr>
      </p:pic>
      <p:pic>
        <p:nvPicPr>
          <p:cNvPr id="6" name="图片 5" descr="图形用户界面&#10;&#10;AI 生成的内容可能不正确。">
            <a:extLst>
              <a:ext uri="{FF2B5EF4-FFF2-40B4-BE49-F238E27FC236}">
                <a16:creationId xmlns:a16="http://schemas.microsoft.com/office/drawing/2014/main" id="{87335784-827C-32DE-FFD0-6EC540163D2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6104632"/>
            <a:ext cx="2844801" cy="753368"/>
          </a:xfrm>
          <a:prstGeom prst="rect">
            <a:avLst/>
          </a:prstGeom>
        </p:spPr>
      </p:pic>
      <p:sp>
        <p:nvSpPr>
          <p:cNvPr id="7" name="灯片编号占位符 6">
            <a:extLst>
              <a:ext uri="{FF2B5EF4-FFF2-40B4-BE49-F238E27FC236}">
                <a16:creationId xmlns:a16="http://schemas.microsoft.com/office/drawing/2014/main" id="{0DC510A0-0ECF-8082-4B80-766389517D2F}"/>
              </a:ext>
            </a:extLst>
          </p:cNvPr>
          <p:cNvSpPr>
            <a:spLocks noGrp="1"/>
          </p:cNvSpPr>
          <p:nvPr>
            <p:ph type="sldNum" sz="quarter" idx="12"/>
          </p:nvPr>
        </p:nvSpPr>
        <p:spPr/>
        <p:txBody>
          <a:bodyPr/>
          <a:lstStyle/>
          <a:p>
            <a:fld id="{E043DF4E-63C8-4092-9483-B1E7873A980F}" type="slidenum">
              <a:rPr lang="zh-CN" altLang="en-US" smtClean="0"/>
              <a:t>12</a:t>
            </a:fld>
            <a:endParaRPr lang="zh-CN" altLang="en-US"/>
          </a:p>
        </p:txBody>
      </p:sp>
      <p:graphicFrame>
        <p:nvGraphicFramePr>
          <p:cNvPr id="15" name="表格 14">
            <a:extLst>
              <a:ext uri="{FF2B5EF4-FFF2-40B4-BE49-F238E27FC236}">
                <a16:creationId xmlns:a16="http://schemas.microsoft.com/office/drawing/2014/main" id="{BED68945-F1EF-7787-59F4-457BF2FB9C1F}"/>
              </a:ext>
            </a:extLst>
          </p:cNvPr>
          <p:cNvGraphicFramePr>
            <a:graphicFrameLocks noGrp="1"/>
          </p:cNvGraphicFramePr>
          <p:nvPr>
            <p:extLst>
              <p:ext uri="{D42A27DB-BD31-4B8C-83A1-F6EECF244321}">
                <p14:modId xmlns:p14="http://schemas.microsoft.com/office/powerpoint/2010/main" val="2162008873"/>
              </p:ext>
            </p:extLst>
          </p:nvPr>
        </p:nvGraphicFramePr>
        <p:xfrm>
          <a:off x="787063" y="4783283"/>
          <a:ext cx="11013744" cy="1493520"/>
        </p:xfrm>
        <a:graphic>
          <a:graphicData uri="http://schemas.openxmlformats.org/drawingml/2006/table">
            <a:tbl>
              <a:tblPr firstRow="1" bandRow="1">
                <a:tableStyleId>{9D7B26C5-4107-4FEC-AEDC-1716B250A1EF}</a:tableStyleId>
              </a:tblPr>
              <a:tblGrid>
                <a:gridCol w="1573392">
                  <a:extLst>
                    <a:ext uri="{9D8B030D-6E8A-4147-A177-3AD203B41FA5}">
                      <a16:colId xmlns:a16="http://schemas.microsoft.com/office/drawing/2014/main" val="101752078"/>
                    </a:ext>
                  </a:extLst>
                </a:gridCol>
                <a:gridCol w="1573392">
                  <a:extLst>
                    <a:ext uri="{9D8B030D-6E8A-4147-A177-3AD203B41FA5}">
                      <a16:colId xmlns:a16="http://schemas.microsoft.com/office/drawing/2014/main" val="3670555790"/>
                    </a:ext>
                  </a:extLst>
                </a:gridCol>
                <a:gridCol w="1573392">
                  <a:extLst>
                    <a:ext uri="{9D8B030D-6E8A-4147-A177-3AD203B41FA5}">
                      <a16:colId xmlns:a16="http://schemas.microsoft.com/office/drawing/2014/main" val="1196658264"/>
                    </a:ext>
                  </a:extLst>
                </a:gridCol>
                <a:gridCol w="1573392">
                  <a:extLst>
                    <a:ext uri="{9D8B030D-6E8A-4147-A177-3AD203B41FA5}">
                      <a16:colId xmlns:a16="http://schemas.microsoft.com/office/drawing/2014/main" val="3650757942"/>
                    </a:ext>
                  </a:extLst>
                </a:gridCol>
                <a:gridCol w="1573392">
                  <a:extLst>
                    <a:ext uri="{9D8B030D-6E8A-4147-A177-3AD203B41FA5}">
                      <a16:colId xmlns:a16="http://schemas.microsoft.com/office/drawing/2014/main" val="1682622751"/>
                    </a:ext>
                  </a:extLst>
                </a:gridCol>
                <a:gridCol w="1573392">
                  <a:extLst>
                    <a:ext uri="{9D8B030D-6E8A-4147-A177-3AD203B41FA5}">
                      <a16:colId xmlns:a16="http://schemas.microsoft.com/office/drawing/2014/main" val="1582581453"/>
                    </a:ext>
                  </a:extLst>
                </a:gridCol>
                <a:gridCol w="1573392">
                  <a:extLst>
                    <a:ext uri="{9D8B030D-6E8A-4147-A177-3AD203B41FA5}">
                      <a16:colId xmlns:a16="http://schemas.microsoft.com/office/drawing/2014/main" val="1244988322"/>
                    </a:ext>
                  </a:extLst>
                </a:gridCol>
              </a:tblGrid>
              <a:tr h="370840">
                <a:tc>
                  <a:txBody>
                    <a:bodyPr/>
                    <a:lstStyle/>
                    <a:p>
                      <a:pPr algn="ctr"/>
                      <a:r>
                        <a:rPr lang="en-US" altLang="zh-CN" sz="2000" dirty="0">
                          <a:latin typeface="Arial" panose="020B0604020202020204" pitchFamily="34" charset="0"/>
                          <a:cs typeface="Arial" panose="020B0604020202020204" pitchFamily="34" charset="0"/>
                        </a:rPr>
                        <a:t>Variation (</a:t>
                      </a:r>
                      <a:r>
                        <a:rPr lang="en-US" altLang="zh-CN" sz="2000" dirty="0" err="1">
                          <a:latin typeface="Arial" panose="020B0604020202020204" pitchFamily="34" charset="0"/>
                          <a:cs typeface="Arial" panose="020B0604020202020204" pitchFamily="34" charset="0"/>
                        </a:rPr>
                        <a:t>μg</a:t>
                      </a:r>
                      <a:r>
                        <a:rPr lang="en-US" altLang="zh-CN" sz="2000" dirty="0">
                          <a:latin typeface="Arial" panose="020B0604020202020204" pitchFamily="34" charset="0"/>
                          <a:cs typeface="Arial" panose="020B0604020202020204" pitchFamily="34" charset="0"/>
                        </a:rPr>
                        <a:t>/m</a:t>
                      </a:r>
                      <a:r>
                        <a:rPr lang="en-US" altLang="zh-CN" sz="2000" baseline="30000" dirty="0">
                          <a:latin typeface="Arial" panose="020B0604020202020204" pitchFamily="34" charset="0"/>
                          <a:cs typeface="Arial" panose="020B0604020202020204" pitchFamily="34" charset="0"/>
                        </a:rPr>
                        <a:t>3</a:t>
                      </a:r>
                      <a:r>
                        <a:rPr lang="en-US" altLang="zh-CN" sz="2000" dirty="0">
                          <a:latin typeface="Arial" panose="020B0604020202020204" pitchFamily="34" charset="0"/>
                          <a:cs typeface="Arial" panose="020B0604020202020204" pitchFamily="34" charset="0"/>
                        </a:rPr>
                        <a:t>/yr)</a:t>
                      </a:r>
                      <a:endParaRPr lang="zh-CN" altLang="en-US" sz="2000" dirty="0">
                        <a:latin typeface="Arial" panose="020B0604020202020204" pitchFamily="34" charset="0"/>
                        <a:cs typeface="Arial" panose="020B0604020202020204" pitchFamily="34" charset="0"/>
                      </a:endParaRPr>
                    </a:p>
                  </a:txBody>
                  <a:tcPr/>
                </a:tc>
                <a:tc>
                  <a:txBody>
                    <a:bodyPr/>
                    <a:lstStyle/>
                    <a:p>
                      <a:pPr algn="ctr"/>
                      <a:r>
                        <a:rPr lang="en-US" altLang="zh-CN" sz="2400" dirty="0">
                          <a:latin typeface="Arial" panose="020B0604020202020204" pitchFamily="34" charset="0"/>
                          <a:cs typeface="Arial" panose="020B0604020202020204" pitchFamily="34" charset="0"/>
                        </a:rPr>
                        <a:t>SO</a:t>
                      </a:r>
                      <a:r>
                        <a:rPr lang="en-US" altLang="zh-CN" sz="2400" baseline="-25000" dirty="0">
                          <a:latin typeface="Arial" panose="020B0604020202020204" pitchFamily="34" charset="0"/>
                          <a:cs typeface="Arial" panose="020B0604020202020204" pitchFamily="34" charset="0"/>
                        </a:rPr>
                        <a:t>4</a:t>
                      </a:r>
                      <a:r>
                        <a:rPr lang="en-US" altLang="zh-CN" sz="2400" baseline="30000" dirty="0">
                          <a:latin typeface="Arial" panose="020B0604020202020204" pitchFamily="34" charset="0"/>
                          <a:cs typeface="Arial" panose="020B0604020202020204" pitchFamily="34" charset="0"/>
                        </a:rPr>
                        <a:t>2-</a:t>
                      </a:r>
                      <a:endParaRPr lang="zh-CN" altLang="en-US" sz="2400" baseline="30000" dirty="0">
                        <a:latin typeface="Arial" panose="020B0604020202020204" pitchFamily="34" charset="0"/>
                        <a:cs typeface="Arial" panose="020B0604020202020204" pitchFamily="34" charset="0"/>
                      </a:endParaRPr>
                    </a:p>
                  </a:txBody>
                  <a:tcPr/>
                </a:tc>
                <a:tc>
                  <a:txBody>
                    <a:bodyPr/>
                    <a:lstStyle/>
                    <a:p>
                      <a:pPr algn="ctr"/>
                      <a:r>
                        <a:rPr lang="en-US" altLang="zh-CN" sz="2400" dirty="0">
                          <a:latin typeface="Arial" panose="020B0604020202020204" pitchFamily="34" charset="0"/>
                          <a:cs typeface="Arial" panose="020B0604020202020204" pitchFamily="34" charset="0"/>
                        </a:rPr>
                        <a:t>NO</a:t>
                      </a:r>
                      <a:r>
                        <a:rPr lang="en-US" altLang="zh-CN" sz="2400" baseline="-25000" dirty="0">
                          <a:latin typeface="Arial" panose="020B0604020202020204" pitchFamily="34" charset="0"/>
                          <a:cs typeface="Arial" panose="020B0604020202020204" pitchFamily="34" charset="0"/>
                        </a:rPr>
                        <a:t>3</a:t>
                      </a:r>
                      <a:r>
                        <a:rPr lang="en-US" altLang="zh-CN" sz="2400" baseline="30000" dirty="0">
                          <a:latin typeface="Arial" panose="020B0604020202020204" pitchFamily="34" charset="0"/>
                          <a:cs typeface="Arial" panose="020B0604020202020204" pitchFamily="34" charset="0"/>
                        </a:rPr>
                        <a:t>-</a:t>
                      </a:r>
                      <a:endParaRPr lang="zh-CN" altLang="en-US" sz="2400" baseline="30000" dirty="0">
                        <a:latin typeface="Arial" panose="020B0604020202020204" pitchFamily="34" charset="0"/>
                        <a:cs typeface="Arial" panose="020B0604020202020204" pitchFamily="34" charset="0"/>
                      </a:endParaRPr>
                    </a:p>
                  </a:txBody>
                  <a:tcPr/>
                </a:tc>
                <a:tc>
                  <a:txBody>
                    <a:bodyPr/>
                    <a:lstStyle/>
                    <a:p>
                      <a:pPr algn="ctr"/>
                      <a:r>
                        <a:rPr lang="en-US" altLang="zh-CN" sz="2400" dirty="0">
                          <a:latin typeface="Arial" panose="020B0604020202020204" pitchFamily="34" charset="0"/>
                          <a:cs typeface="Arial" panose="020B0604020202020204" pitchFamily="34" charset="0"/>
                        </a:rPr>
                        <a:t>NH</a:t>
                      </a:r>
                      <a:r>
                        <a:rPr lang="en-US" altLang="zh-CN" sz="2400" baseline="-25000" dirty="0">
                          <a:latin typeface="Arial" panose="020B0604020202020204" pitchFamily="34" charset="0"/>
                          <a:cs typeface="Arial" panose="020B0604020202020204" pitchFamily="34" charset="0"/>
                        </a:rPr>
                        <a:t>4</a:t>
                      </a:r>
                      <a:r>
                        <a:rPr lang="en-US" altLang="zh-CN" sz="2400" baseline="30000" dirty="0">
                          <a:latin typeface="Arial" panose="020B0604020202020204" pitchFamily="34" charset="0"/>
                          <a:cs typeface="Arial" panose="020B0604020202020204" pitchFamily="34" charset="0"/>
                        </a:rPr>
                        <a:t>+</a:t>
                      </a:r>
                      <a:endParaRPr lang="zh-CN" altLang="en-US" sz="2400" baseline="30000" dirty="0">
                        <a:latin typeface="Arial" panose="020B0604020202020204" pitchFamily="34" charset="0"/>
                        <a:cs typeface="Arial" panose="020B0604020202020204" pitchFamily="34" charset="0"/>
                      </a:endParaRPr>
                    </a:p>
                  </a:txBody>
                  <a:tcPr/>
                </a:tc>
                <a:tc>
                  <a:txBody>
                    <a:bodyPr/>
                    <a:lstStyle/>
                    <a:p>
                      <a:pPr algn="ctr"/>
                      <a:r>
                        <a:rPr lang="en-US" altLang="zh-CN" sz="2400" dirty="0">
                          <a:latin typeface="Arial" panose="020B0604020202020204" pitchFamily="34" charset="0"/>
                          <a:cs typeface="Arial" panose="020B0604020202020204" pitchFamily="34" charset="0"/>
                        </a:rPr>
                        <a:t>Cl</a:t>
                      </a:r>
                      <a:r>
                        <a:rPr lang="en-US" altLang="zh-CN" sz="2400" baseline="30000" dirty="0">
                          <a:latin typeface="Arial" panose="020B0604020202020204" pitchFamily="34" charset="0"/>
                          <a:cs typeface="Arial" panose="020B0604020202020204" pitchFamily="34" charset="0"/>
                        </a:rPr>
                        <a:t>-</a:t>
                      </a:r>
                      <a:endParaRPr lang="zh-CN" altLang="en-US" sz="2400" baseline="30000" dirty="0">
                        <a:latin typeface="Arial" panose="020B0604020202020204" pitchFamily="34" charset="0"/>
                        <a:cs typeface="Arial" panose="020B0604020202020204" pitchFamily="34" charset="0"/>
                      </a:endParaRPr>
                    </a:p>
                  </a:txBody>
                  <a:tcPr/>
                </a:tc>
                <a:tc>
                  <a:txBody>
                    <a:bodyPr/>
                    <a:lstStyle/>
                    <a:p>
                      <a:pPr algn="ctr"/>
                      <a:r>
                        <a:rPr lang="en-US" altLang="zh-CN" sz="2400" dirty="0">
                          <a:latin typeface="Arial" panose="020B0604020202020204" pitchFamily="34" charset="0"/>
                          <a:cs typeface="Arial" panose="020B0604020202020204" pitchFamily="34" charset="0"/>
                        </a:rPr>
                        <a:t>NVC</a:t>
                      </a:r>
                      <a:endParaRPr lang="zh-CN" altLang="en-US" sz="2400" dirty="0">
                        <a:latin typeface="Arial" panose="020B0604020202020204" pitchFamily="34" charset="0"/>
                        <a:cs typeface="Arial" panose="020B0604020202020204" pitchFamily="34" charset="0"/>
                      </a:endParaRPr>
                    </a:p>
                  </a:txBody>
                  <a:tcPr/>
                </a:tc>
                <a:tc>
                  <a:txBody>
                    <a:bodyPr/>
                    <a:lstStyle/>
                    <a:p>
                      <a:pPr algn="ctr"/>
                      <a:r>
                        <a:rPr lang="en-US" altLang="zh-CN" sz="2400" dirty="0">
                          <a:latin typeface="Arial" panose="020B0604020202020204" pitchFamily="34" charset="0"/>
                          <a:cs typeface="Arial" panose="020B0604020202020204" pitchFamily="34" charset="0"/>
                        </a:rPr>
                        <a:t>PM</a:t>
                      </a:r>
                      <a:r>
                        <a:rPr lang="en-US" altLang="zh-CN" sz="2400" baseline="-25000" dirty="0">
                          <a:latin typeface="Arial" panose="020B0604020202020204" pitchFamily="34" charset="0"/>
                          <a:cs typeface="Arial" panose="020B0604020202020204" pitchFamily="34" charset="0"/>
                        </a:rPr>
                        <a:t>2.5</a:t>
                      </a:r>
                      <a:endParaRPr lang="zh-CN" altLang="en-US" sz="2400" baseline="-25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67351173"/>
                  </a:ext>
                </a:extLst>
              </a:tr>
              <a:tr h="370840">
                <a:tc>
                  <a:txBody>
                    <a:bodyPr/>
                    <a:lstStyle/>
                    <a:p>
                      <a:pPr algn="ctr"/>
                      <a:r>
                        <a:rPr lang="en-US" altLang="zh-CN" sz="2000" dirty="0">
                          <a:latin typeface="Arial" panose="020B0604020202020204" pitchFamily="34" charset="0"/>
                          <a:cs typeface="Arial" panose="020B0604020202020204" pitchFamily="34" charset="0"/>
                        </a:rPr>
                        <a:t>YL</a:t>
                      </a:r>
                      <a:endParaRPr lang="zh-CN" altLang="en-US" sz="2000" dirty="0">
                        <a:latin typeface="Arial" panose="020B0604020202020204" pitchFamily="34" charset="0"/>
                        <a:cs typeface="Arial" panose="020B0604020202020204" pitchFamily="34" charset="0"/>
                      </a:endParaRPr>
                    </a:p>
                  </a:txBody>
                  <a:tcPr/>
                </a:tc>
                <a:tc>
                  <a:txBody>
                    <a:bodyPr/>
                    <a:lstStyle/>
                    <a:p>
                      <a:pPr algn="ctr"/>
                      <a:r>
                        <a:rPr lang="en-US" altLang="zh-CN" sz="2000" dirty="0">
                          <a:latin typeface="Arial" panose="020B0604020202020204" pitchFamily="34" charset="0"/>
                          <a:cs typeface="Arial" panose="020B0604020202020204" pitchFamily="34" charset="0"/>
                        </a:rPr>
                        <a:t>-0.72</a:t>
                      </a:r>
                      <a:endParaRPr lang="zh-CN" altLang="en-US" sz="2000" dirty="0">
                        <a:latin typeface="Arial" panose="020B0604020202020204" pitchFamily="34" charset="0"/>
                        <a:cs typeface="Arial" panose="020B0604020202020204" pitchFamily="34" charset="0"/>
                      </a:endParaRPr>
                    </a:p>
                  </a:txBody>
                  <a:tcPr/>
                </a:tc>
                <a:tc>
                  <a:txBody>
                    <a:bodyPr/>
                    <a:lstStyle/>
                    <a:p>
                      <a:pPr algn="ctr"/>
                      <a:r>
                        <a:rPr lang="en-US" altLang="zh-CN" sz="2000" dirty="0">
                          <a:latin typeface="Arial" panose="020B0604020202020204" pitchFamily="34" charset="0"/>
                          <a:cs typeface="Arial" panose="020B0604020202020204" pitchFamily="34" charset="0"/>
                        </a:rPr>
                        <a:t>-0.14</a:t>
                      </a:r>
                      <a:endParaRPr lang="zh-CN" altLang="en-US" sz="2000" dirty="0">
                        <a:latin typeface="Arial" panose="020B0604020202020204" pitchFamily="34" charset="0"/>
                        <a:cs typeface="Arial" panose="020B0604020202020204" pitchFamily="34" charset="0"/>
                      </a:endParaRPr>
                    </a:p>
                  </a:txBody>
                  <a:tcPr/>
                </a:tc>
                <a:tc>
                  <a:txBody>
                    <a:bodyPr/>
                    <a:lstStyle/>
                    <a:p>
                      <a:pPr algn="ctr"/>
                      <a:r>
                        <a:rPr lang="en-US" altLang="zh-CN" sz="2000" dirty="0">
                          <a:latin typeface="Arial" panose="020B0604020202020204" pitchFamily="34" charset="0"/>
                          <a:cs typeface="Arial" panose="020B0604020202020204" pitchFamily="34" charset="0"/>
                        </a:rPr>
                        <a:t>-0.26</a:t>
                      </a:r>
                      <a:endParaRPr lang="zh-CN" altLang="en-US" sz="2000" dirty="0">
                        <a:latin typeface="Arial" panose="020B0604020202020204" pitchFamily="34" charset="0"/>
                        <a:cs typeface="Arial" panose="020B0604020202020204" pitchFamily="34" charset="0"/>
                      </a:endParaRPr>
                    </a:p>
                  </a:txBody>
                  <a:tcPr/>
                </a:tc>
                <a:tc>
                  <a:txBody>
                    <a:bodyPr/>
                    <a:lstStyle/>
                    <a:p>
                      <a:pPr algn="ctr"/>
                      <a:r>
                        <a:rPr lang="en-US" altLang="zh-CN" sz="2000" dirty="0">
                          <a:latin typeface="Arial" panose="020B0604020202020204" pitchFamily="34" charset="0"/>
                          <a:cs typeface="Arial" panose="020B0604020202020204" pitchFamily="34" charset="0"/>
                        </a:rPr>
                        <a:t>-0.02</a:t>
                      </a:r>
                      <a:endParaRPr lang="zh-CN" altLang="en-US" sz="2000" dirty="0">
                        <a:latin typeface="Arial" panose="020B0604020202020204" pitchFamily="34" charset="0"/>
                        <a:cs typeface="Arial" panose="020B0604020202020204" pitchFamily="34" charset="0"/>
                      </a:endParaRPr>
                    </a:p>
                  </a:txBody>
                  <a:tcPr/>
                </a:tc>
                <a:tc>
                  <a:txBody>
                    <a:bodyPr/>
                    <a:lstStyle/>
                    <a:p>
                      <a:pPr algn="ctr"/>
                      <a:r>
                        <a:rPr lang="en-US" altLang="zh-CN" sz="2000" dirty="0">
                          <a:latin typeface="Arial" panose="020B0604020202020204" pitchFamily="34" charset="0"/>
                          <a:cs typeface="Arial" panose="020B0604020202020204" pitchFamily="34" charset="0"/>
                        </a:rPr>
                        <a:t>-0.05</a:t>
                      </a:r>
                      <a:endParaRPr lang="zh-CN" altLang="en-US" sz="2000" dirty="0">
                        <a:latin typeface="Arial" panose="020B0604020202020204" pitchFamily="34" charset="0"/>
                        <a:cs typeface="Arial" panose="020B0604020202020204" pitchFamily="34" charset="0"/>
                      </a:endParaRPr>
                    </a:p>
                  </a:txBody>
                  <a:tcPr/>
                </a:tc>
                <a:tc>
                  <a:txBody>
                    <a:bodyPr/>
                    <a:lstStyle/>
                    <a:p>
                      <a:pPr algn="ctr"/>
                      <a:r>
                        <a:rPr lang="en-US" altLang="zh-CN" sz="2000" dirty="0">
                          <a:latin typeface="Arial" panose="020B0604020202020204" pitchFamily="34" charset="0"/>
                          <a:cs typeface="Arial" panose="020B0604020202020204" pitchFamily="34" charset="0"/>
                        </a:rPr>
                        <a:t>-2.11</a:t>
                      </a:r>
                      <a:endParaRPr lang="zh-CN" alt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4855132"/>
                  </a:ext>
                </a:extLst>
              </a:tr>
              <a:tr h="370840">
                <a:tc>
                  <a:txBody>
                    <a:bodyPr/>
                    <a:lstStyle/>
                    <a:p>
                      <a:pPr algn="ctr"/>
                      <a:r>
                        <a:rPr lang="en-US" altLang="zh-CN" sz="2000" dirty="0">
                          <a:latin typeface="Arial" panose="020B0604020202020204" pitchFamily="34" charset="0"/>
                          <a:cs typeface="Arial" panose="020B0604020202020204" pitchFamily="34" charset="0"/>
                        </a:rPr>
                        <a:t>UST</a:t>
                      </a:r>
                      <a:endParaRPr lang="zh-CN" altLang="en-US" sz="2000" dirty="0">
                        <a:latin typeface="Arial" panose="020B0604020202020204" pitchFamily="34" charset="0"/>
                        <a:cs typeface="Arial" panose="020B0604020202020204" pitchFamily="34" charset="0"/>
                      </a:endParaRPr>
                    </a:p>
                  </a:txBody>
                  <a:tcPr/>
                </a:tc>
                <a:tc>
                  <a:txBody>
                    <a:bodyPr/>
                    <a:lstStyle/>
                    <a:p>
                      <a:pPr algn="ctr"/>
                      <a:r>
                        <a:rPr lang="en-US" altLang="zh-CN" sz="2000" dirty="0">
                          <a:latin typeface="Arial" panose="020B0604020202020204" pitchFamily="34" charset="0"/>
                          <a:cs typeface="Arial" panose="020B0604020202020204" pitchFamily="34" charset="0"/>
                        </a:rPr>
                        <a:t>-0.73</a:t>
                      </a:r>
                      <a:endParaRPr lang="zh-CN" altLang="en-US" sz="2000" dirty="0">
                        <a:latin typeface="Arial" panose="020B0604020202020204" pitchFamily="34" charset="0"/>
                        <a:cs typeface="Arial" panose="020B0604020202020204" pitchFamily="34" charset="0"/>
                      </a:endParaRPr>
                    </a:p>
                  </a:txBody>
                  <a:tcPr/>
                </a:tc>
                <a:tc>
                  <a:txBody>
                    <a:bodyPr/>
                    <a:lstStyle/>
                    <a:p>
                      <a:pPr algn="ctr"/>
                      <a:r>
                        <a:rPr lang="en-US" altLang="zh-CN" sz="2000" dirty="0">
                          <a:latin typeface="Arial" panose="020B0604020202020204" pitchFamily="34" charset="0"/>
                          <a:cs typeface="Arial" panose="020B0604020202020204" pitchFamily="34" charset="0"/>
                        </a:rPr>
                        <a:t>+0.03</a:t>
                      </a:r>
                      <a:endParaRPr lang="zh-CN" altLang="en-US" sz="2000" dirty="0">
                        <a:latin typeface="Arial" panose="020B0604020202020204" pitchFamily="34" charset="0"/>
                        <a:cs typeface="Arial" panose="020B0604020202020204" pitchFamily="34" charset="0"/>
                      </a:endParaRPr>
                    </a:p>
                  </a:txBody>
                  <a:tcPr/>
                </a:tc>
                <a:tc>
                  <a:txBody>
                    <a:bodyPr/>
                    <a:lstStyle/>
                    <a:p>
                      <a:pPr algn="ctr"/>
                      <a:r>
                        <a:rPr lang="en-US" altLang="zh-CN" sz="2000" dirty="0">
                          <a:latin typeface="Arial" panose="020B0604020202020204" pitchFamily="34" charset="0"/>
                          <a:cs typeface="Arial" panose="020B0604020202020204" pitchFamily="34" charset="0"/>
                        </a:rPr>
                        <a:t>-0.21</a:t>
                      </a:r>
                      <a:endParaRPr lang="zh-CN" altLang="en-US" sz="2000" dirty="0">
                        <a:latin typeface="Arial" panose="020B0604020202020204" pitchFamily="34" charset="0"/>
                        <a:cs typeface="Arial" panose="020B0604020202020204" pitchFamily="34" charset="0"/>
                      </a:endParaRPr>
                    </a:p>
                  </a:txBody>
                  <a:tcPr/>
                </a:tc>
                <a:tc>
                  <a:txBody>
                    <a:bodyPr/>
                    <a:lstStyle/>
                    <a:p>
                      <a:pPr algn="ctr"/>
                      <a:r>
                        <a:rPr lang="en-US" altLang="zh-CN" sz="2000" dirty="0">
                          <a:latin typeface="Arial" panose="020B0604020202020204" pitchFamily="34" charset="0"/>
                          <a:cs typeface="Arial" panose="020B0604020202020204" pitchFamily="34" charset="0"/>
                        </a:rPr>
                        <a:t>0.00</a:t>
                      </a:r>
                      <a:endParaRPr lang="zh-CN" altLang="en-US" sz="2000" dirty="0">
                        <a:latin typeface="Arial" panose="020B0604020202020204" pitchFamily="34" charset="0"/>
                        <a:cs typeface="Arial" panose="020B0604020202020204" pitchFamily="34" charset="0"/>
                      </a:endParaRPr>
                    </a:p>
                  </a:txBody>
                  <a:tcPr/>
                </a:tc>
                <a:tc>
                  <a:txBody>
                    <a:bodyPr/>
                    <a:lstStyle/>
                    <a:p>
                      <a:pPr algn="ctr"/>
                      <a:r>
                        <a:rPr lang="en-US" altLang="zh-CN" sz="2000" dirty="0">
                          <a:latin typeface="Arial" panose="020B0604020202020204" pitchFamily="34" charset="0"/>
                          <a:cs typeface="Arial" panose="020B0604020202020204" pitchFamily="34" charset="0"/>
                        </a:rPr>
                        <a:t>-0.05</a:t>
                      </a:r>
                      <a:endParaRPr lang="zh-CN" altLang="en-US" sz="2000" dirty="0">
                        <a:latin typeface="Arial" panose="020B0604020202020204" pitchFamily="34" charset="0"/>
                        <a:cs typeface="Arial" panose="020B0604020202020204" pitchFamily="34" charset="0"/>
                      </a:endParaRPr>
                    </a:p>
                  </a:txBody>
                  <a:tcPr/>
                </a:tc>
                <a:tc>
                  <a:txBody>
                    <a:bodyPr/>
                    <a:lstStyle/>
                    <a:p>
                      <a:pPr algn="ctr"/>
                      <a:r>
                        <a:rPr lang="en-US" altLang="zh-CN" sz="2000" dirty="0">
                          <a:latin typeface="Arial" panose="020B0604020202020204" pitchFamily="34" charset="0"/>
                          <a:cs typeface="Arial" panose="020B0604020202020204" pitchFamily="34" charset="0"/>
                        </a:rPr>
                        <a:t>-1.65</a:t>
                      </a:r>
                      <a:endParaRPr lang="zh-CN" alt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0891222"/>
                  </a:ext>
                </a:extLst>
              </a:tr>
            </a:tbl>
          </a:graphicData>
        </a:graphic>
      </p:graphicFrame>
      <p:sp>
        <p:nvSpPr>
          <p:cNvPr id="11" name="内容占位符 2">
            <a:extLst>
              <a:ext uri="{FF2B5EF4-FFF2-40B4-BE49-F238E27FC236}">
                <a16:creationId xmlns:a16="http://schemas.microsoft.com/office/drawing/2014/main" id="{8F0CEB04-4AB1-000F-2080-0B5A1E043401}"/>
              </a:ext>
            </a:extLst>
          </p:cNvPr>
          <p:cNvSpPr txBox="1">
            <a:spLocks/>
          </p:cNvSpPr>
          <p:nvPr/>
        </p:nvSpPr>
        <p:spPr>
          <a:xfrm>
            <a:off x="217714" y="901062"/>
            <a:ext cx="11826648" cy="8645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latin typeface="Arial" panose="020B0604020202020204" pitchFamily="34" charset="0"/>
                <a:cs typeface="Arial" panose="020B0604020202020204" pitchFamily="34" charset="0"/>
              </a:rPr>
              <a:t>Annual trend of PM</a:t>
            </a:r>
            <a:r>
              <a:rPr lang="en-US" altLang="zh-CN" baseline="-25000" dirty="0">
                <a:latin typeface="Arial" panose="020B0604020202020204" pitchFamily="34" charset="0"/>
                <a:cs typeface="Arial" panose="020B0604020202020204" pitchFamily="34" charset="0"/>
              </a:rPr>
              <a:t>2.5</a:t>
            </a:r>
            <a:r>
              <a:rPr lang="en-US" altLang="zh-CN" dirty="0">
                <a:latin typeface="Arial" panose="020B0604020202020204" pitchFamily="34" charset="0"/>
                <a:cs typeface="Arial" panose="020B0604020202020204" pitchFamily="34" charset="0"/>
              </a:rPr>
              <a:t> and the inorganic constituents during </a:t>
            </a:r>
            <a:r>
              <a:rPr lang="en-US" altLang="zh-CN" b="1" dirty="0">
                <a:latin typeface="Arial" panose="020B0604020202020204" pitchFamily="34" charset="0"/>
                <a:cs typeface="Arial" panose="020B0604020202020204" pitchFamily="34" charset="0"/>
              </a:rPr>
              <a:t>winter</a:t>
            </a:r>
            <a:r>
              <a:rPr lang="en-US" altLang="zh-CN" dirty="0">
                <a:latin typeface="Arial" panose="020B0604020202020204" pitchFamily="34" charset="0"/>
                <a:cs typeface="Arial" panose="020B0604020202020204" pitchFamily="34" charset="0"/>
              </a:rPr>
              <a:t> in urban YL and suburban UST</a:t>
            </a:r>
          </a:p>
        </p:txBody>
      </p:sp>
      <p:sp>
        <p:nvSpPr>
          <p:cNvPr id="18" name="标题 1">
            <a:extLst>
              <a:ext uri="{FF2B5EF4-FFF2-40B4-BE49-F238E27FC236}">
                <a16:creationId xmlns:a16="http://schemas.microsoft.com/office/drawing/2014/main" id="{E39AEF8E-57B4-4AF3-A23F-F408109102C3}"/>
              </a:ext>
            </a:extLst>
          </p:cNvPr>
          <p:cNvSpPr txBox="1">
            <a:spLocks/>
          </p:cNvSpPr>
          <p:nvPr/>
        </p:nvSpPr>
        <p:spPr>
          <a:xfrm>
            <a:off x="217714" y="95419"/>
            <a:ext cx="5823057" cy="7018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600">
                <a:latin typeface="Arial" panose="020B0604020202020204" pitchFamily="34" charset="0"/>
                <a:cs typeface="Arial" panose="020B0604020202020204" pitchFamily="34" charset="0"/>
              </a:rPr>
              <a:t>Offline filter results</a:t>
            </a:r>
            <a:endParaRPr lang="zh-CN" alt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8877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6CD758-9A63-5CA4-237D-40BF666F4C57}"/>
            </a:ext>
          </a:extLst>
        </p:cNvPr>
        <p:cNvGrpSpPr/>
        <p:nvPr/>
      </p:nvGrpSpPr>
      <p:grpSpPr>
        <a:xfrm>
          <a:off x="0" y="0"/>
          <a:ext cx="0" cy="0"/>
          <a:chOff x="0" y="0"/>
          <a:chExt cx="0" cy="0"/>
        </a:xfrm>
      </p:grpSpPr>
      <p:pic>
        <p:nvPicPr>
          <p:cNvPr id="2" name="图片 1" descr="图表, 散点图&#10;&#10;描述已自动生成">
            <a:extLst>
              <a:ext uri="{FF2B5EF4-FFF2-40B4-BE49-F238E27FC236}">
                <a16:creationId xmlns:a16="http://schemas.microsoft.com/office/drawing/2014/main" id="{2FF12ECB-C017-F180-DBD3-2E527E7945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3411" y="1506492"/>
            <a:ext cx="5024612" cy="3845015"/>
          </a:xfrm>
          <a:prstGeom prst="rect">
            <a:avLst/>
          </a:prstGeom>
        </p:spPr>
      </p:pic>
      <p:cxnSp>
        <p:nvCxnSpPr>
          <p:cNvPr id="4" name="直接连接符 3">
            <a:extLst>
              <a:ext uri="{FF2B5EF4-FFF2-40B4-BE49-F238E27FC236}">
                <a16:creationId xmlns:a16="http://schemas.microsoft.com/office/drawing/2014/main" id="{6B6D10A8-F616-52A7-AFBE-F2441837C2A0}"/>
              </a:ext>
            </a:extLst>
          </p:cNvPr>
          <p:cNvCxnSpPr>
            <a:cxnSpLocks/>
          </p:cNvCxnSpPr>
          <p:nvPr/>
        </p:nvCxnSpPr>
        <p:spPr>
          <a:xfrm>
            <a:off x="811757" y="839357"/>
            <a:ext cx="10530385" cy="0"/>
          </a:xfrm>
          <a:prstGeom prst="line">
            <a:avLst/>
          </a:prstGeom>
          <a:ln w="38100">
            <a:solidFill>
              <a:srgbClr val="2E4F6F"/>
            </a:solidFill>
          </a:ln>
        </p:spPr>
        <p:style>
          <a:lnRef idx="2">
            <a:schemeClr val="accent1"/>
          </a:lnRef>
          <a:fillRef idx="0">
            <a:schemeClr val="accent1"/>
          </a:fillRef>
          <a:effectRef idx="1">
            <a:schemeClr val="accent1"/>
          </a:effectRef>
          <a:fontRef idx="minor">
            <a:schemeClr val="tx1"/>
          </a:fontRef>
        </p:style>
      </p:cxnSp>
      <p:pic>
        <p:nvPicPr>
          <p:cNvPr id="5" name="图片 4" descr="图形用户界面, 文本, 应用程序&#10;&#10;AI 生成的内容可能不正确。">
            <a:extLst>
              <a:ext uri="{FF2B5EF4-FFF2-40B4-BE49-F238E27FC236}">
                <a16:creationId xmlns:a16="http://schemas.microsoft.com/office/drawing/2014/main" id="{E86ABD8A-0977-037C-3D3C-A1C8A81F75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1421" y="44450"/>
            <a:ext cx="5823057" cy="752815"/>
          </a:xfrm>
          <a:prstGeom prst="rect">
            <a:avLst/>
          </a:prstGeom>
        </p:spPr>
      </p:pic>
      <p:pic>
        <p:nvPicPr>
          <p:cNvPr id="6" name="图片 5" descr="图形用户界面&#10;&#10;AI 生成的内容可能不正确。">
            <a:extLst>
              <a:ext uri="{FF2B5EF4-FFF2-40B4-BE49-F238E27FC236}">
                <a16:creationId xmlns:a16="http://schemas.microsoft.com/office/drawing/2014/main" id="{EF755654-3001-9E00-DDCF-599851929C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104632"/>
            <a:ext cx="2844801" cy="753368"/>
          </a:xfrm>
          <a:prstGeom prst="rect">
            <a:avLst/>
          </a:prstGeom>
        </p:spPr>
      </p:pic>
      <p:sp>
        <p:nvSpPr>
          <p:cNvPr id="7" name="灯片编号占位符 6">
            <a:extLst>
              <a:ext uri="{FF2B5EF4-FFF2-40B4-BE49-F238E27FC236}">
                <a16:creationId xmlns:a16="http://schemas.microsoft.com/office/drawing/2014/main" id="{2C57D28A-4FFE-ECBB-E33F-2D60BBFA5E69}"/>
              </a:ext>
            </a:extLst>
          </p:cNvPr>
          <p:cNvSpPr>
            <a:spLocks noGrp="1"/>
          </p:cNvSpPr>
          <p:nvPr>
            <p:ph type="sldNum" sz="quarter" idx="12"/>
          </p:nvPr>
        </p:nvSpPr>
        <p:spPr>
          <a:xfrm>
            <a:off x="9420225" y="6492875"/>
            <a:ext cx="2278743" cy="365125"/>
          </a:xfrm>
        </p:spPr>
        <p:txBody>
          <a:bodyPr/>
          <a:lstStyle/>
          <a:p>
            <a:fld id="{E043DF4E-63C8-4092-9483-B1E7873A980F}" type="slidenum">
              <a:rPr lang="zh-CN" altLang="en-US" smtClean="0"/>
              <a:t>13</a:t>
            </a:fld>
            <a:endParaRPr lang="zh-CN" altLang="en-US"/>
          </a:p>
        </p:txBody>
      </p:sp>
      <p:sp>
        <p:nvSpPr>
          <p:cNvPr id="11" name="内容占位符 2">
            <a:extLst>
              <a:ext uri="{FF2B5EF4-FFF2-40B4-BE49-F238E27FC236}">
                <a16:creationId xmlns:a16="http://schemas.microsoft.com/office/drawing/2014/main" id="{DE5E240C-8919-1A5D-DF4E-19785F3F8512}"/>
              </a:ext>
            </a:extLst>
          </p:cNvPr>
          <p:cNvSpPr txBox="1">
            <a:spLocks/>
          </p:cNvSpPr>
          <p:nvPr/>
        </p:nvSpPr>
        <p:spPr>
          <a:xfrm>
            <a:off x="217714" y="901062"/>
            <a:ext cx="11826648" cy="8645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latin typeface="Arial" panose="020B0604020202020204" pitchFamily="34" charset="0"/>
                <a:cs typeface="Arial" panose="020B0604020202020204" pitchFamily="34" charset="0"/>
              </a:rPr>
              <a:t>Comparison between offline filter measured and online MARGA measured nitrate concentration.</a:t>
            </a:r>
          </a:p>
        </p:txBody>
      </p:sp>
      <p:sp>
        <p:nvSpPr>
          <p:cNvPr id="18" name="标题 1">
            <a:extLst>
              <a:ext uri="{FF2B5EF4-FFF2-40B4-BE49-F238E27FC236}">
                <a16:creationId xmlns:a16="http://schemas.microsoft.com/office/drawing/2014/main" id="{AAECE106-3515-0307-523C-CCFCC50CDAF3}"/>
              </a:ext>
            </a:extLst>
          </p:cNvPr>
          <p:cNvSpPr txBox="1">
            <a:spLocks/>
          </p:cNvSpPr>
          <p:nvPr/>
        </p:nvSpPr>
        <p:spPr>
          <a:xfrm>
            <a:off x="217714" y="95419"/>
            <a:ext cx="5823057" cy="7018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600" dirty="0">
                <a:latin typeface="Arial" panose="020B0604020202020204" pitchFamily="34" charset="0"/>
                <a:cs typeface="Arial" panose="020B0604020202020204" pitchFamily="34" charset="0"/>
              </a:rPr>
              <a:t>Offline vs. Online</a:t>
            </a:r>
            <a:endParaRPr lang="zh-CN" altLang="en-US" sz="3600" dirty="0">
              <a:latin typeface="Arial" panose="020B0604020202020204" pitchFamily="34" charset="0"/>
              <a:cs typeface="Arial" panose="020B0604020202020204" pitchFamily="34" charset="0"/>
            </a:endParaRPr>
          </a:p>
        </p:txBody>
      </p:sp>
      <p:pic>
        <p:nvPicPr>
          <p:cNvPr id="3" name="图片 2" descr="图表, 散点图&#10;&#10;描述已自动生成">
            <a:extLst>
              <a:ext uri="{FF2B5EF4-FFF2-40B4-BE49-F238E27FC236}">
                <a16:creationId xmlns:a16="http://schemas.microsoft.com/office/drawing/2014/main" id="{8F7803ED-211B-761C-B7F6-BE8E776525F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01421" y="1506492"/>
            <a:ext cx="5024613" cy="3845016"/>
          </a:xfrm>
          <a:prstGeom prst="rect">
            <a:avLst/>
          </a:prstGeom>
        </p:spPr>
      </p:pic>
      <p:sp>
        <p:nvSpPr>
          <p:cNvPr id="8" name="内容占位符 2">
            <a:extLst>
              <a:ext uri="{FF2B5EF4-FFF2-40B4-BE49-F238E27FC236}">
                <a16:creationId xmlns:a16="http://schemas.microsoft.com/office/drawing/2014/main" id="{441E2BB4-3B16-687B-D8A3-FF0C3BAABB49}"/>
              </a:ext>
            </a:extLst>
          </p:cNvPr>
          <p:cNvSpPr>
            <a:spLocks noGrp="1"/>
          </p:cNvSpPr>
          <p:nvPr>
            <p:ph idx="1"/>
          </p:nvPr>
        </p:nvSpPr>
        <p:spPr>
          <a:xfrm>
            <a:off x="811756" y="5351508"/>
            <a:ext cx="11146881" cy="1335042"/>
          </a:xfrm>
        </p:spPr>
        <p:txBody>
          <a:bodyPr>
            <a:normAutofit/>
          </a:bodyPr>
          <a:lstStyle/>
          <a:p>
            <a:r>
              <a:rPr lang="en-US" altLang="zh-CN" sz="2400" dirty="0">
                <a:latin typeface="Arial" panose="020B0604020202020204" pitchFamily="34" charset="0"/>
                <a:cs typeface="Arial" panose="020B0604020202020204" pitchFamily="34" charset="0"/>
              </a:rPr>
              <a:t>The correlation was less satisfying under high temperature conditions.</a:t>
            </a:r>
          </a:p>
          <a:p>
            <a:r>
              <a:rPr lang="en-US" altLang="zh-CN" sz="2400" dirty="0">
                <a:latin typeface="Arial" panose="020B0604020202020204" pitchFamily="34" charset="0"/>
                <a:cs typeface="Arial" panose="020B0604020202020204" pitchFamily="34" charset="0"/>
              </a:rPr>
              <a:t>High temperature will introduce more uncertainty into offline filter measurement.</a:t>
            </a:r>
          </a:p>
        </p:txBody>
      </p:sp>
    </p:spTree>
    <p:extLst>
      <p:ext uri="{BB962C8B-B14F-4D97-AF65-F5344CB8AC3E}">
        <p14:creationId xmlns:p14="http://schemas.microsoft.com/office/powerpoint/2010/main" val="2817665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A914E0-4F5F-9288-6A95-6E1345D13969}"/>
            </a:ext>
          </a:extLst>
        </p:cNvPr>
        <p:cNvGrpSpPr/>
        <p:nvPr/>
      </p:nvGrpSpPr>
      <p:grpSpPr>
        <a:xfrm>
          <a:off x="0" y="0"/>
          <a:ext cx="0" cy="0"/>
          <a:chOff x="0" y="0"/>
          <a:chExt cx="0" cy="0"/>
        </a:xfrm>
      </p:grpSpPr>
      <p:pic>
        <p:nvPicPr>
          <p:cNvPr id="10" name="图片 9" descr="图表, 散点图&#10;&#10;描述已自动生成">
            <a:extLst>
              <a:ext uri="{FF2B5EF4-FFF2-40B4-BE49-F238E27FC236}">
                <a16:creationId xmlns:a16="http://schemas.microsoft.com/office/drawing/2014/main" id="{0C979663-8FCF-1AD6-F5E4-8BC1ABFF16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2" y="1866323"/>
            <a:ext cx="4905362" cy="3753761"/>
          </a:xfrm>
          <a:prstGeom prst="rect">
            <a:avLst/>
          </a:prstGeom>
        </p:spPr>
      </p:pic>
      <p:pic>
        <p:nvPicPr>
          <p:cNvPr id="9" name="图片 8" descr="图表, 散点图&#10;&#10;描述已自动生成">
            <a:extLst>
              <a:ext uri="{FF2B5EF4-FFF2-40B4-BE49-F238E27FC236}">
                <a16:creationId xmlns:a16="http://schemas.microsoft.com/office/drawing/2014/main" id="{48B453FD-A8B8-046E-53A2-EF6594B09F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0636" y="1866323"/>
            <a:ext cx="4905364" cy="3753762"/>
          </a:xfrm>
          <a:prstGeom prst="rect">
            <a:avLst/>
          </a:prstGeom>
        </p:spPr>
      </p:pic>
      <p:cxnSp>
        <p:nvCxnSpPr>
          <p:cNvPr id="4" name="直接连接符 3">
            <a:extLst>
              <a:ext uri="{FF2B5EF4-FFF2-40B4-BE49-F238E27FC236}">
                <a16:creationId xmlns:a16="http://schemas.microsoft.com/office/drawing/2014/main" id="{AB436F6F-57A0-1588-24B6-5626020D609D}"/>
              </a:ext>
            </a:extLst>
          </p:cNvPr>
          <p:cNvCxnSpPr>
            <a:cxnSpLocks/>
          </p:cNvCxnSpPr>
          <p:nvPr/>
        </p:nvCxnSpPr>
        <p:spPr>
          <a:xfrm>
            <a:off x="811757" y="839357"/>
            <a:ext cx="10530385" cy="0"/>
          </a:xfrm>
          <a:prstGeom prst="line">
            <a:avLst/>
          </a:prstGeom>
          <a:ln w="38100">
            <a:solidFill>
              <a:srgbClr val="2E4F6F"/>
            </a:solidFill>
          </a:ln>
        </p:spPr>
        <p:style>
          <a:lnRef idx="2">
            <a:schemeClr val="accent1"/>
          </a:lnRef>
          <a:fillRef idx="0">
            <a:schemeClr val="accent1"/>
          </a:fillRef>
          <a:effectRef idx="1">
            <a:schemeClr val="accent1"/>
          </a:effectRef>
          <a:fontRef idx="minor">
            <a:schemeClr val="tx1"/>
          </a:fontRef>
        </p:style>
      </p:cxnSp>
      <p:pic>
        <p:nvPicPr>
          <p:cNvPr id="5" name="图片 4" descr="图形用户界面, 文本, 应用程序&#10;&#10;AI 生成的内容可能不正确。">
            <a:extLst>
              <a:ext uri="{FF2B5EF4-FFF2-40B4-BE49-F238E27FC236}">
                <a16:creationId xmlns:a16="http://schemas.microsoft.com/office/drawing/2014/main" id="{4C1103EB-6683-2745-0AA3-CEB32DA584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1421" y="44450"/>
            <a:ext cx="5823057" cy="752815"/>
          </a:xfrm>
          <a:prstGeom prst="rect">
            <a:avLst/>
          </a:prstGeom>
        </p:spPr>
      </p:pic>
      <p:pic>
        <p:nvPicPr>
          <p:cNvPr id="6" name="图片 5" descr="图形用户界面&#10;&#10;AI 生成的内容可能不正确。">
            <a:extLst>
              <a:ext uri="{FF2B5EF4-FFF2-40B4-BE49-F238E27FC236}">
                <a16:creationId xmlns:a16="http://schemas.microsoft.com/office/drawing/2014/main" id="{D87E09E8-2A58-FC94-4C40-284DD513284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6104632"/>
            <a:ext cx="2844801" cy="753368"/>
          </a:xfrm>
          <a:prstGeom prst="rect">
            <a:avLst/>
          </a:prstGeom>
        </p:spPr>
      </p:pic>
      <p:sp>
        <p:nvSpPr>
          <p:cNvPr id="7" name="灯片编号占位符 6">
            <a:extLst>
              <a:ext uri="{FF2B5EF4-FFF2-40B4-BE49-F238E27FC236}">
                <a16:creationId xmlns:a16="http://schemas.microsoft.com/office/drawing/2014/main" id="{27642A2C-1588-C40B-2388-B4657B8A0782}"/>
              </a:ext>
            </a:extLst>
          </p:cNvPr>
          <p:cNvSpPr>
            <a:spLocks noGrp="1"/>
          </p:cNvSpPr>
          <p:nvPr>
            <p:ph type="sldNum" sz="quarter" idx="12"/>
          </p:nvPr>
        </p:nvSpPr>
        <p:spPr>
          <a:xfrm>
            <a:off x="9420225" y="6492875"/>
            <a:ext cx="2278743" cy="365125"/>
          </a:xfrm>
        </p:spPr>
        <p:txBody>
          <a:bodyPr/>
          <a:lstStyle/>
          <a:p>
            <a:fld id="{E043DF4E-63C8-4092-9483-B1E7873A980F}" type="slidenum">
              <a:rPr lang="zh-CN" altLang="en-US" smtClean="0"/>
              <a:t>14</a:t>
            </a:fld>
            <a:endParaRPr lang="zh-CN" altLang="en-US"/>
          </a:p>
        </p:txBody>
      </p:sp>
      <p:sp>
        <p:nvSpPr>
          <p:cNvPr id="11" name="内容占位符 2">
            <a:extLst>
              <a:ext uri="{FF2B5EF4-FFF2-40B4-BE49-F238E27FC236}">
                <a16:creationId xmlns:a16="http://schemas.microsoft.com/office/drawing/2014/main" id="{6691EAE0-8331-E306-08B6-DFFE8DB30A44}"/>
              </a:ext>
            </a:extLst>
          </p:cNvPr>
          <p:cNvSpPr txBox="1">
            <a:spLocks/>
          </p:cNvSpPr>
          <p:nvPr/>
        </p:nvSpPr>
        <p:spPr>
          <a:xfrm>
            <a:off x="217714" y="901062"/>
            <a:ext cx="11826648" cy="13350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latin typeface="Arial" panose="020B0604020202020204" pitchFamily="34" charset="0"/>
                <a:cs typeface="Arial" panose="020B0604020202020204" pitchFamily="34" charset="0"/>
              </a:rPr>
              <a:t>Comparison between offline filter measured and online MARGA measured nitrate concentration under high and low temperature condition.</a:t>
            </a:r>
          </a:p>
        </p:txBody>
      </p:sp>
      <p:sp>
        <p:nvSpPr>
          <p:cNvPr id="18" name="标题 1">
            <a:extLst>
              <a:ext uri="{FF2B5EF4-FFF2-40B4-BE49-F238E27FC236}">
                <a16:creationId xmlns:a16="http://schemas.microsoft.com/office/drawing/2014/main" id="{7DB74DD3-E40C-A027-FE20-90D351B00B05}"/>
              </a:ext>
            </a:extLst>
          </p:cNvPr>
          <p:cNvSpPr txBox="1">
            <a:spLocks/>
          </p:cNvSpPr>
          <p:nvPr/>
        </p:nvSpPr>
        <p:spPr>
          <a:xfrm>
            <a:off x="217714" y="95419"/>
            <a:ext cx="5823057" cy="7018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600" dirty="0">
                <a:latin typeface="Arial" panose="020B0604020202020204" pitchFamily="34" charset="0"/>
                <a:cs typeface="Arial" panose="020B0604020202020204" pitchFamily="34" charset="0"/>
              </a:rPr>
              <a:t>Offline vs. Online</a:t>
            </a:r>
            <a:endParaRPr lang="zh-CN" altLang="en-US" sz="3600" dirty="0">
              <a:latin typeface="Arial" panose="020B0604020202020204" pitchFamily="34" charset="0"/>
              <a:cs typeface="Arial" panose="020B0604020202020204" pitchFamily="34" charset="0"/>
            </a:endParaRPr>
          </a:p>
        </p:txBody>
      </p:sp>
      <p:sp>
        <p:nvSpPr>
          <p:cNvPr id="8" name="内容占位符 2">
            <a:extLst>
              <a:ext uri="{FF2B5EF4-FFF2-40B4-BE49-F238E27FC236}">
                <a16:creationId xmlns:a16="http://schemas.microsoft.com/office/drawing/2014/main" id="{D9F03182-A313-2EA8-13AD-A966BAC66E0C}"/>
              </a:ext>
            </a:extLst>
          </p:cNvPr>
          <p:cNvSpPr>
            <a:spLocks noGrp="1"/>
          </p:cNvSpPr>
          <p:nvPr>
            <p:ph idx="1"/>
          </p:nvPr>
        </p:nvSpPr>
        <p:spPr>
          <a:xfrm>
            <a:off x="811756" y="5677468"/>
            <a:ext cx="11146881" cy="1009081"/>
          </a:xfrm>
        </p:spPr>
        <p:txBody>
          <a:bodyPr>
            <a:normAutofit/>
          </a:bodyPr>
          <a:lstStyle/>
          <a:p>
            <a:r>
              <a:rPr lang="en-US" altLang="zh-CN" sz="2400" dirty="0">
                <a:latin typeface="Arial" panose="020B0604020202020204" pitchFamily="34" charset="0"/>
                <a:cs typeface="Arial" panose="020B0604020202020204" pitchFamily="34" charset="0"/>
              </a:rPr>
              <a:t>The correlation was much better under low temperature condition.</a:t>
            </a:r>
          </a:p>
        </p:txBody>
      </p:sp>
    </p:spTree>
    <p:extLst>
      <p:ext uri="{BB962C8B-B14F-4D97-AF65-F5344CB8AC3E}">
        <p14:creationId xmlns:p14="http://schemas.microsoft.com/office/powerpoint/2010/main" val="342637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246B3E-7A63-E242-3F7F-6A62363EF9F5}"/>
            </a:ext>
          </a:extLst>
        </p:cNvPr>
        <p:cNvGrpSpPr/>
        <p:nvPr/>
      </p:nvGrpSpPr>
      <p:grpSpPr>
        <a:xfrm>
          <a:off x="0" y="0"/>
          <a:ext cx="0" cy="0"/>
          <a:chOff x="0" y="0"/>
          <a:chExt cx="0" cy="0"/>
        </a:xfrm>
      </p:grpSpPr>
      <p:pic>
        <p:nvPicPr>
          <p:cNvPr id="9" name="图片 8" descr="图表, 条形图&#10;&#10;AI 生成的内容可能不正确。">
            <a:extLst>
              <a:ext uri="{FF2B5EF4-FFF2-40B4-BE49-F238E27FC236}">
                <a16:creationId xmlns:a16="http://schemas.microsoft.com/office/drawing/2014/main" id="{26819528-AA37-496D-2B24-CB9511B738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8711" y="3874659"/>
            <a:ext cx="3997036" cy="2854197"/>
          </a:xfrm>
          <a:prstGeom prst="rect">
            <a:avLst/>
          </a:prstGeom>
        </p:spPr>
      </p:pic>
      <p:pic>
        <p:nvPicPr>
          <p:cNvPr id="8" name="内容占位符 14" descr="图表, 条形图&#10;&#10;AI 生成的内容可能不正确。">
            <a:extLst>
              <a:ext uri="{FF2B5EF4-FFF2-40B4-BE49-F238E27FC236}">
                <a16:creationId xmlns:a16="http://schemas.microsoft.com/office/drawing/2014/main" id="{2AE136BA-259C-6AD9-4871-9EF4F4B8656D}"/>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888395" y="771752"/>
            <a:ext cx="5277027" cy="3296886"/>
          </a:xfrm>
        </p:spPr>
      </p:pic>
      <p:pic>
        <p:nvPicPr>
          <p:cNvPr id="24" name="图片 23" descr="图表, 条形图&#10;&#10;AI 生成的内容可能不正确。">
            <a:extLst>
              <a:ext uri="{FF2B5EF4-FFF2-40B4-BE49-F238E27FC236}">
                <a16:creationId xmlns:a16="http://schemas.microsoft.com/office/drawing/2014/main" id="{66483A4F-F80B-974C-36F0-A33F56FC97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60269" y="3902191"/>
            <a:ext cx="3997039" cy="2854199"/>
          </a:xfrm>
          <a:prstGeom prst="rect">
            <a:avLst/>
          </a:prstGeom>
        </p:spPr>
      </p:pic>
      <p:pic>
        <p:nvPicPr>
          <p:cNvPr id="23" name="图片 22" descr="图表, 条形图&#10;&#10;AI 生成的内容可能不正确。">
            <a:extLst>
              <a:ext uri="{FF2B5EF4-FFF2-40B4-BE49-F238E27FC236}">
                <a16:creationId xmlns:a16="http://schemas.microsoft.com/office/drawing/2014/main" id="{8567070D-2F72-4986-12C7-96E8358511F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26190" y="771751"/>
            <a:ext cx="5277028" cy="3296886"/>
          </a:xfrm>
          <a:prstGeom prst="rect">
            <a:avLst/>
          </a:prstGeom>
        </p:spPr>
      </p:pic>
      <p:cxnSp>
        <p:nvCxnSpPr>
          <p:cNvPr id="4" name="直接连接符 3">
            <a:extLst>
              <a:ext uri="{FF2B5EF4-FFF2-40B4-BE49-F238E27FC236}">
                <a16:creationId xmlns:a16="http://schemas.microsoft.com/office/drawing/2014/main" id="{B70C7A6F-5CD1-7146-2B33-0480D3D05961}"/>
              </a:ext>
            </a:extLst>
          </p:cNvPr>
          <p:cNvCxnSpPr>
            <a:cxnSpLocks/>
          </p:cNvCxnSpPr>
          <p:nvPr/>
        </p:nvCxnSpPr>
        <p:spPr>
          <a:xfrm>
            <a:off x="811757" y="839357"/>
            <a:ext cx="10530385" cy="0"/>
          </a:xfrm>
          <a:prstGeom prst="line">
            <a:avLst/>
          </a:prstGeom>
          <a:ln w="38100">
            <a:solidFill>
              <a:srgbClr val="2E4F6F"/>
            </a:solidFill>
          </a:ln>
        </p:spPr>
        <p:style>
          <a:lnRef idx="2">
            <a:schemeClr val="accent1"/>
          </a:lnRef>
          <a:fillRef idx="0">
            <a:schemeClr val="accent1"/>
          </a:fillRef>
          <a:effectRef idx="1">
            <a:schemeClr val="accent1"/>
          </a:effectRef>
          <a:fontRef idx="minor">
            <a:schemeClr val="tx1"/>
          </a:fontRef>
        </p:style>
      </p:cxnSp>
      <p:pic>
        <p:nvPicPr>
          <p:cNvPr id="5" name="图片 4" descr="图形用户界面, 文本, 应用程序&#10;&#10;AI 生成的内容可能不正确。">
            <a:extLst>
              <a:ext uri="{FF2B5EF4-FFF2-40B4-BE49-F238E27FC236}">
                <a16:creationId xmlns:a16="http://schemas.microsoft.com/office/drawing/2014/main" id="{99220F1B-0FE1-6ABE-E456-CE8346D6B0D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01421" y="44450"/>
            <a:ext cx="5823057" cy="752815"/>
          </a:xfrm>
          <a:prstGeom prst="rect">
            <a:avLst/>
          </a:prstGeom>
        </p:spPr>
      </p:pic>
      <p:pic>
        <p:nvPicPr>
          <p:cNvPr id="6" name="图片 5" descr="图形用户界面&#10;&#10;AI 生成的内容可能不正确。">
            <a:extLst>
              <a:ext uri="{FF2B5EF4-FFF2-40B4-BE49-F238E27FC236}">
                <a16:creationId xmlns:a16="http://schemas.microsoft.com/office/drawing/2014/main" id="{CFD2BAE8-13C9-4946-7F2C-08E530FCFB6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6104632"/>
            <a:ext cx="2844801" cy="753368"/>
          </a:xfrm>
          <a:prstGeom prst="rect">
            <a:avLst/>
          </a:prstGeom>
        </p:spPr>
      </p:pic>
      <p:sp>
        <p:nvSpPr>
          <p:cNvPr id="7" name="灯片编号占位符 6">
            <a:extLst>
              <a:ext uri="{FF2B5EF4-FFF2-40B4-BE49-F238E27FC236}">
                <a16:creationId xmlns:a16="http://schemas.microsoft.com/office/drawing/2014/main" id="{E8D840BE-1B9A-1CF9-24C6-EC2ED8D233E9}"/>
              </a:ext>
            </a:extLst>
          </p:cNvPr>
          <p:cNvSpPr>
            <a:spLocks noGrp="1"/>
          </p:cNvSpPr>
          <p:nvPr>
            <p:ph type="sldNum" sz="quarter" idx="12"/>
          </p:nvPr>
        </p:nvSpPr>
        <p:spPr>
          <a:xfrm>
            <a:off x="9420225" y="6492875"/>
            <a:ext cx="2278743" cy="365125"/>
          </a:xfrm>
        </p:spPr>
        <p:txBody>
          <a:bodyPr/>
          <a:lstStyle/>
          <a:p>
            <a:fld id="{E043DF4E-63C8-4092-9483-B1E7873A980F}" type="slidenum">
              <a:rPr lang="zh-CN" altLang="en-US" smtClean="0"/>
              <a:t>15</a:t>
            </a:fld>
            <a:endParaRPr lang="zh-CN" altLang="en-US"/>
          </a:p>
        </p:txBody>
      </p:sp>
      <p:sp>
        <p:nvSpPr>
          <p:cNvPr id="18" name="标题 1">
            <a:extLst>
              <a:ext uri="{FF2B5EF4-FFF2-40B4-BE49-F238E27FC236}">
                <a16:creationId xmlns:a16="http://schemas.microsoft.com/office/drawing/2014/main" id="{0437C9B8-6634-F6BA-299C-C42531A6C942}"/>
              </a:ext>
            </a:extLst>
          </p:cNvPr>
          <p:cNvSpPr txBox="1">
            <a:spLocks/>
          </p:cNvSpPr>
          <p:nvPr/>
        </p:nvSpPr>
        <p:spPr>
          <a:xfrm>
            <a:off x="217714" y="95419"/>
            <a:ext cx="5823057" cy="7018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600" dirty="0">
                <a:latin typeface="Arial" panose="020B0604020202020204" pitchFamily="34" charset="0"/>
                <a:cs typeface="Arial" panose="020B0604020202020204" pitchFamily="34" charset="0"/>
              </a:rPr>
              <a:t>Offline vs. Online</a:t>
            </a:r>
            <a:endParaRPr lang="zh-CN" altLang="en-US" sz="3600" dirty="0">
              <a:latin typeface="Arial" panose="020B0604020202020204" pitchFamily="34" charset="0"/>
              <a:cs typeface="Arial" panose="020B0604020202020204" pitchFamily="34" charset="0"/>
            </a:endParaRPr>
          </a:p>
        </p:txBody>
      </p:sp>
      <p:sp>
        <p:nvSpPr>
          <p:cNvPr id="25" name="矩形 24">
            <a:extLst>
              <a:ext uri="{FF2B5EF4-FFF2-40B4-BE49-F238E27FC236}">
                <a16:creationId xmlns:a16="http://schemas.microsoft.com/office/drawing/2014/main" id="{7D044BCC-578C-C073-1129-D111D855B1F9}"/>
              </a:ext>
            </a:extLst>
          </p:cNvPr>
          <p:cNvSpPr/>
          <p:nvPr/>
        </p:nvSpPr>
        <p:spPr>
          <a:xfrm>
            <a:off x="3115762" y="1099895"/>
            <a:ext cx="3289061" cy="5656492"/>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a:extLst>
              <a:ext uri="{FF2B5EF4-FFF2-40B4-BE49-F238E27FC236}">
                <a16:creationId xmlns:a16="http://schemas.microsoft.com/office/drawing/2014/main" id="{477213B0-189E-B221-A3D0-346402CD75C2}"/>
              </a:ext>
            </a:extLst>
          </p:cNvPr>
          <p:cNvSpPr txBox="1"/>
          <p:nvPr/>
        </p:nvSpPr>
        <p:spPr>
          <a:xfrm>
            <a:off x="739737" y="2170719"/>
            <a:ext cx="1030486" cy="400110"/>
          </a:xfrm>
          <a:prstGeom prst="rect">
            <a:avLst/>
          </a:prstGeom>
          <a:noFill/>
        </p:spPr>
        <p:txBody>
          <a:bodyPr wrap="square">
            <a:spAutoFit/>
          </a:bodyPr>
          <a:lstStyle/>
          <a:p>
            <a:pPr algn="ctr"/>
            <a:r>
              <a:rPr lang="en-US" altLang="zh-CN" sz="2000" b="1" dirty="0">
                <a:latin typeface="Arial" panose="020B0604020202020204" pitchFamily="34" charset="0"/>
                <a:cs typeface="Arial" panose="020B0604020202020204" pitchFamily="34" charset="0"/>
              </a:rPr>
              <a:t>Filter</a:t>
            </a:r>
            <a:endParaRPr lang="zh-CN" altLang="en-US" sz="2000" b="1" dirty="0">
              <a:latin typeface="Arial" panose="020B0604020202020204" pitchFamily="34" charset="0"/>
              <a:cs typeface="Arial" panose="020B0604020202020204" pitchFamily="34" charset="0"/>
            </a:endParaRPr>
          </a:p>
        </p:txBody>
      </p:sp>
      <p:sp>
        <p:nvSpPr>
          <p:cNvPr id="3" name="文本框 2">
            <a:extLst>
              <a:ext uri="{FF2B5EF4-FFF2-40B4-BE49-F238E27FC236}">
                <a16:creationId xmlns:a16="http://schemas.microsoft.com/office/drawing/2014/main" id="{4B4A8117-6536-024C-87EB-B867B4D6069D}"/>
              </a:ext>
            </a:extLst>
          </p:cNvPr>
          <p:cNvSpPr txBox="1"/>
          <p:nvPr/>
        </p:nvSpPr>
        <p:spPr>
          <a:xfrm>
            <a:off x="739737" y="4886580"/>
            <a:ext cx="1159298" cy="400110"/>
          </a:xfrm>
          <a:prstGeom prst="rect">
            <a:avLst/>
          </a:prstGeom>
          <a:noFill/>
        </p:spPr>
        <p:txBody>
          <a:bodyPr wrap="square">
            <a:spAutoFit/>
          </a:bodyPr>
          <a:lstStyle/>
          <a:p>
            <a:pPr algn="ctr"/>
            <a:r>
              <a:rPr lang="en-US" altLang="zh-CN" sz="2000" b="1" dirty="0">
                <a:latin typeface="Arial" panose="020B0604020202020204" pitchFamily="34" charset="0"/>
                <a:cs typeface="Arial" panose="020B0604020202020204" pitchFamily="34" charset="0"/>
              </a:rPr>
              <a:t>MARGA</a:t>
            </a:r>
            <a:endParaRPr lang="zh-CN" altLang="en-US" sz="2000" b="1" dirty="0">
              <a:latin typeface="Arial" panose="020B0604020202020204" pitchFamily="34" charset="0"/>
              <a:cs typeface="Arial" panose="020B0604020202020204" pitchFamily="34" charset="0"/>
            </a:endParaRPr>
          </a:p>
        </p:txBody>
      </p:sp>
      <p:sp>
        <p:nvSpPr>
          <p:cNvPr id="10" name="矩形 9">
            <a:extLst>
              <a:ext uri="{FF2B5EF4-FFF2-40B4-BE49-F238E27FC236}">
                <a16:creationId xmlns:a16="http://schemas.microsoft.com/office/drawing/2014/main" id="{10323595-E448-5F9A-291B-4D05E58D0A21}"/>
              </a:ext>
            </a:extLst>
          </p:cNvPr>
          <p:cNvSpPr/>
          <p:nvPr/>
        </p:nvSpPr>
        <p:spPr>
          <a:xfrm>
            <a:off x="8462045" y="1099895"/>
            <a:ext cx="2278743" cy="5656489"/>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949716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B4C418-FC4B-5A55-5B85-CEAC5B4B8A91}"/>
            </a:ext>
          </a:extLst>
        </p:cNvPr>
        <p:cNvGrpSpPr/>
        <p:nvPr/>
      </p:nvGrpSpPr>
      <p:grpSpPr>
        <a:xfrm>
          <a:off x="0" y="0"/>
          <a:ext cx="0" cy="0"/>
          <a:chOff x="0" y="0"/>
          <a:chExt cx="0" cy="0"/>
        </a:xfrm>
      </p:grpSpPr>
      <p:pic>
        <p:nvPicPr>
          <p:cNvPr id="14" name="图片 13" descr="图表, 折线图&#10;&#10;AI 生成的内容可能不正确。">
            <a:extLst>
              <a:ext uri="{FF2B5EF4-FFF2-40B4-BE49-F238E27FC236}">
                <a16:creationId xmlns:a16="http://schemas.microsoft.com/office/drawing/2014/main" id="{CDC7F5D4-335E-0250-C878-E2C4BC7CB5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700" y="1508072"/>
            <a:ext cx="5341079" cy="3336903"/>
          </a:xfrm>
          <a:prstGeom prst="rect">
            <a:avLst/>
          </a:prstGeom>
        </p:spPr>
      </p:pic>
      <p:pic>
        <p:nvPicPr>
          <p:cNvPr id="13" name="图片 12" descr="图表, 折线图&#10;&#10;AI 生成的内容可能不正确。">
            <a:extLst>
              <a:ext uri="{FF2B5EF4-FFF2-40B4-BE49-F238E27FC236}">
                <a16:creationId xmlns:a16="http://schemas.microsoft.com/office/drawing/2014/main" id="{8B1987DE-4C6E-E46F-287F-43D7C3816F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0779" y="1508072"/>
            <a:ext cx="5341080" cy="3336903"/>
          </a:xfrm>
          <a:prstGeom prst="rect">
            <a:avLst/>
          </a:prstGeom>
        </p:spPr>
      </p:pic>
      <p:cxnSp>
        <p:nvCxnSpPr>
          <p:cNvPr id="4" name="直接连接符 3">
            <a:extLst>
              <a:ext uri="{FF2B5EF4-FFF2-40B4-BE49-F238E27FC236}">
                <a16:creationId xmlns:a16="http://schemas.microsoft.com/office/drawing/2014/main" id="{57315DB5-EF0B-7B5B-A9F3-C6D8B2262D12}"/>
              </a:ext>
            </a:extLst>
          </p:cNvPr>
          <p:cNvCxnSpPr>
            <a:cxnSpLocks/>
          </p:cNvCxnSpPr>
          <p:nvPr/>
        </p:nvCxnSpPr>
        <p:spPr>
          <a:xfrm>
            <a:off x="811757" y="839357"/>
            <a:ext cx="10530385" cy="0"/>
          </a:xfrm>
          <a:prstGeom prst="line">
            <a:avLst/>
          </a:prstGeom>
          <a:ln w="38100">
            <a:solidFill>
              <a:srgbClr val="2E4F6F"/>
            </a:solidFill>
          </a:ln>
        </p:spPr>
        <p:style>
          <a:lnRef idx="2">
            <a:schemeClr val="accent1"/>
          </a:lnRef>
          <a:fillRef idx="0">
            <a:schemeClr val="accent1"/>
          </a:fillRef>
          <a:effectRef idx="1">
            <a:schemeClr val="accent1"/>
          </a:effectRef>
          <a:fontRef idx="minor">
            <a:schemeClr val="tx1"/>
          </a:fontRef>
        </p:style>
      </p:cxnSp>
      <p:pic>
        <p:nvPicPr>
          <p:cNvPr id="5" name="图片 4" descr="图形用户界面, 文本, 应用程序&#10;&#10;AI 生成的内容可能不正确。">
            <a:extLst>
              <a:ext uri="{FF2B5EF4-FFF2-40B4-BE49-F238E27FC236}">
                <a16:creationId xmlns:a16="http://schemas.microsoft.com/office/drawing/2014/main" id="{ADB5930B-E3E4-B11E-A830-9C086969AC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1421" y="44450"/>
            <a:ext cx="5823057" cy="752815"/>
          </a:xfrm>
          <a:prstGeom prst="rect">
            <a:avLst/>
          </a:prstGeom>
        </p:spPr>
      </p:pic>
      <p:pic>
        <p:nvPicPr>
          <p:cNvPr id="6" name="图片 5" descr="图形用户界面&#10;&#10;AI 生成的内容可能不正确。">
            <a:extLst>
              <a:ext uri="{FF2B5EF4-FFF2-40B4-BE49-F238E27FC236}">
                <a16:creationId xmlns:a16="http://schemas.microsoft.com/office/drawing/2014/main" id="{FDBC2FFD-2F3E-0C05-421D-AF6E41BF53D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6104632"/>
            <a:ext cx="2844801" cy="753368"/>
          </a:xfrm>
          <a:prstGeom prst="rect">
            <a:avLst/>
          </a:prstGeom>
        </p:spPr>
      </p:pic>
      <p:sp>
        <p:nvSpPr>
          <p:cNvPr id="7" name="灯片编号占位符 6">
            <a:extLst>
              <a:ext uri="{FF2B5EF4-FFF2-40B4-BE49-F238E27FC236}">
                <a16:creationId xmlns:a16="http://schemas.microsoft.com/office/drawing/2014/main" id="{0835ABCE-8DAC-45D6-A0F8-2785F9101060}"/>
              </a:ext>
            </a:extLst>
          </p:cNvPr>
          <p:cNvSpPr>
            <a:spLocks noGrp="1"/>
          </p:cNvSpPr>
          <p:nvPr>
            <p:ph type="sldNum" sz="quarter" idx="12"/>
          </p:nvPr>
        </p:nvSpPr>
        <p:spPr>
          <a:xfrm>
            <a:off x="9420225" y="6492875"/>
            <a:ext cx="2278743" cy="365125"/>
          </a:xfrm>
        </p:spPr>
        <p:txBody>
          <a:bodyPr/>
          <a:lstStyle/>
          <a:p>
            <a:fld id="{E043DF4E-63C8-4092-9483-B1E7873A980F}" type="slidenum">
              <a:rPr lang="zh-CN" altLang="en-US" smtClean="0"/>
              <a:t>16</a:t>
            </a:fld>
            <a:endParaRPr lang="zh-CN" altLang="en-US"/>
          </a:p>
        </p:txBody>
      </p:sp>
      <p:sp>
        <p:nvSpPr>
          <p:cNvPr id="11" name="内容占位符 2">
            <a:extLst>
              <a:ext uri="{FF2B5EF4-FFF2-40B4-BE49-F238E27FC236}">
                <a16:creationId xmlns:a16="http://schemas.microsoft.com/office/drawing/2014/main" id="{3CC09980-3692-8237-DED5-EDD64FF452D2}"/>
              </a:ext>
            </a:extLst>
          </p:cNvPr>
          <p:cNvSpPr txBox="1">
            <a:spLocks/>
          </p:cNvSpPr>
          <p:nvPr/>
        </p:nvSpPr>
        <p:spPr>
          <a:xfrm>
            <a:off x="217714" y="901062"/>
            <a:ext cx="11826648" cy="8645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latin typeface="Arial" panose="020B0604020202020204" pitchFamily="34" charset="0"/>
                <a:cs typeface="Arial" panose="020B0604020202020204" pitchFamily="34" charset="0"/>
              </a:rPr>
              <a:t>Comparison between annual trend of </a:t>
            </a:r>
            <a:r>
              <a:rPr lang="en-US" altLang="zh-CN" b="1" dirty="0">
                <a:latin typeface="Arial" panose="020B0604020202020204" pitchFamily="34" charset="0"/>
                <a:cs typeface="Arial" panose="020B0604020202020204" pitchFamily="34" charset="0"/>
              </a:rPr>
              <a:t>summer</a:t>
            </a:r>
            <a:r>
              <a:rPr lang="en-US" altLang="zh-CN" dirty="0">
                <a:latin typeface="Arial" panose="020B0604020202020204" pitchFamily="34" charset="0"/>
                <a:cs typeface="Arial" panose="020B0604020202020204" pitchFamily="34" charset="0"/>
              </a:rPr>
              <a:t> derived from offline filter and online MARGA</a:t>
            </a:r>
          </a:p>
        </p:txBody>
      </p:sp>
      <p:sp>
        <p:nvSpPr>
          <p:cNvPr id="18" name="标题 1">
            <a:extLst>
              <a:ext uri="{FF2B5EF4-FFF2-40B4-BE49-F238E27FC236}">
                <a16:creationId xmlns:a16="http://schemas.microsoft.com/office/drawing/2014/main" id="{E198A16F-5966-0EE2-8E8C-F821595D2B7D}"/>
              </a:ext>
            </a:extLst>
          </p:cNvPr>
          <p:cNvSpPr txBox="1">
            <a:spLocks/>
          </p:cNvSpPr>
          <p:nvPr/>
        </p:nvSpPr>
        <p:spPr>
          <a:xfrm>
            <a:off x="217714" y="95419"/>
            <a:ext cx="5823057" cy="7018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600" dirty="0">
                <a:latin typeface="Arial" panose="020B0604020202020204" pitchFamily="34" charset="0"/>
                <a:cs typeface="Arial" panose="020B0604020202020204" pitchFamily="34" charset="0"/>
              </a:rPr>
              <a:t>Offline vs. Online</a:t>
            </a:r>
            <a:endParaRPr lang="zh-CN" altLang="en-US" sz="3600" dirty="0">
              <a:latin typeface="Arial" panose="020B0604020202020204" pitchFamily="34" charset="0"/>
              <a:cs typeface="Arial" panose="020B0604020202020204" pitchFamily="34" charset="0"/>
            </a:endParaRPr>
          </a:p>
        </p:txBody>
      </p:sp>
      <p:graphicFrame>
        <p:nvGraphicFramePr>
          <p:cNvPr id="12" name="表格 11">
            <a:extLst>
              <a:ext uri="{FF2B5EF4-FFF2-40B4-BE49-F238E27FC236}">
                <a16:creationId xmlns:a16="http://schemas.microsoft.com/office/drawing/2014/main" id="{6F6B2CD6-88DB-84B6-B213-97890C58906D}"/>
              </a:ext>
            </a:extLst>
          </p:cNvPr>
          <p:cNvGraphicFramePr>
            <a:graphicFrameLocks noGrp="1"/>
          </p:cNvGraphicFramePr>
          <p:nvPr>
            <p:extLst>
              <p:ext uri="{D42A27DB-BD31-4B8C-83A1-F6EECF244321}">
                <p14:modId xmlns:p14="http://schemas.microsoft.com/office/powerpoint/2010/main" val="270654534"/>
              </p:ext>
            </p:extLst>
          </p:nvPr>
        </p:nvGraphicFramePr>
        <p:xfrm>
          <a:off x="787063" y="4783283"/>
          <a:ext cx="11013744" cy="1493520"/>
        </p:xfrm>
        <a:graphic>
          <a:graphicData uri="http://schemas.openxmlformats.org/drawingml/2006/table">
            <a:tbl>
              <a:tblPr firstRow="1" bandRow="1">
                <a:tableStyleId>{9D7B26C5-4107-4FEC-AEDC-1716B250A1EF}</a:tableStyleId>
              </a:tblPr>
              <a:tblGrid>
                <a:gridCol w="1573392">
                  <a:extLst>
                    <a:ext uri="{9D8B030D-6E8A-4147-A177-3AD203B41FA5}">
                      <a16:colId xmlns:a16="http://schemas.microsoft.com/office/drawing/2014/main" val="101752078"/>
                    </a:ext>
                  </a:extLst>
                </a:gridCol>
                <a:gridCol w="1573392">
                  <a:extLst>
                    <a:ext uri="{9D8B030D-6E8A-4147-A177-3AD203B41FA5}">
                      <a16:colId xmlns:a16="http://schemas.microsoft.com/office/drawing/2014/main" val="3670555790"/>
                    </a:ext>
                  </a:extLst>
                </a:gridCol>
                <a:gridCol w="1573392">
                  <a:extLst>
                    <a:ext uri="{9D8B030D-6E8A-4147-A177-3AD203B41FA5}">
                      <a16:colId xmlns:a16="http://schemas.microsoft.com/office/drawing/2014/main" val="1196658264"/>
                    </a:ext>
                  </a:extLst>
                </a:gridCol>
                <a:gridCol w="1573392">
                  <a:extLst>
                    <a:ext uri="{9D8B030D-6E8A-4147-A177-3AD203B41FA5}">
                      <a16:colId xmlns:a16="http://schemas.microsoft.com/office/drawing/2014/main" val="3650757942"/>
                    </a:ext>
                  </a:extLst>
                </a:gridCol>
                <a:gridCol w="1573392">
                  <a:extLst>
                    <a:ext uri="{9D8B030D-6E8A-4147-A177-3AD203B41FA5}">
                      <a16:colId xmlns:a16="http://schemas.microsoft.com/office/drawing/2014/main" val="1682622751"/>
                    </a:ext>
                  </a:extLst>
                </a:gridCol>
                <a:gridCol w="1573392">
                  <a:extLst>
                    <a:ext uri="{9D8B030D-6E8A-4147-A177-3AD203B41FA5}">
                      <a16:colId xmlns:a16="http://schemas.microsoft.com/office/drawing/2014/main" val="1582581453"/>
                    </a:ext>
                  </a:extLst>
                </a:gridCol>
                <a:gridCol w="1573392">
                  <a:extLst>
                    <a:ext uri="{9D8B030D-6E8A-4147-A177-3AD203B41FA5}">
                      <a16:colId xmlns:a16="http://schemas.microsoft.com/office/drawing/2014/main" val="1244988322"/>
                    </a:ext>
                  </a:extLst>
                </a:gridCol>
              </a:tblGrid>
              <a:tr h="370840">
                <a:tc>
                  <a:txBody>
                    <a:bodyPr/>
                    <a:lstStyle/>
                    <a:p>
                      <a:pPr algn="ctr"/>
                      <a:r>
                        <a:rPr lang="en-US" altLang="zh-CN" sz="2000" dirty="0">
                          <a:latin typeface="Arial" panose="020B0604020202020204" pitchFamily="34" charset="0"/>
                          <a:cs typeface="Arial" panose="020B0604020202020204" pitchFamily="34" charset="0"/>
                        </a:rPr>
                        <a:t>Variation (</a:t>
                      </a:r>
                      <a:r>
                        <a:rPr lang="en-US" altLang="zh-CN" sz="2000" dirty="0" err="1">
                          <a:latin typeface="Arial" panose="020B0604020202020204" pitchFamily="34" charset="0"/>
                          <a:cs typeface="Arial" panose="020B0604020202020204" pitchFamily="34" charset="0"/>
                        </a:rPr>
                        <a:t>μg</a:t>
                      </a:r>
                      <a:r>
                        <a:rPr lang="en-US" altLang="zh-CN" sz="2000" dirty="0">
                          <a:latin typeface="Arial" panose="020B0604020202020204" pitchFamily="34" charset="0"/>
                          <a:cs typeface="Arial" panose="020B0604020202020204" pitchFamily="34" charset="0"/>
                        </a:rPr>
                        <a:t>/m</a:t>
                      </a:r>
                      <a:r>
                        <a:rPr lang="en-US" altLang="zh-CN" sz="2000" baseline="30000" dirty="0">
                          <a:latin typeface="Arial" panose="020B0604020202020204" pitchFamily="34" charset="0"/>
                          <a:cs typeface="Arial" panose="020B0604020202020204" pitchFamily="34" charset="0"/>
                        </a:rPr>
                        <a:t>3</a:t>
                      </a:r>
                      <a:r>
                        <a:rPr lang="en-US" altLang="zh-CN" sz="2000" dirty="0">
                          <a:latin typeface="Arial" panose="020B0604020202020204" pitchFamily="34" charset="0"/>
                          <a:cs typeface="Arial" panose="020B0604020202020204" pitchFamily="34" charset="0"/>
                        </a:rPr>
                        <a:t>/yr)</a:t>
                      </a:r>
                      <a:endParaRPr lang="zh-CN" altLang="en-US" sz="2000" dirty="0">
                        <a:latin typeface="Arial" panose="020B0604020202020204" pitchFamily="34" charset="0"/>
                        <a:cs typeface="Arial" panose="020B0604020202020204" pitchFamily="34" charset="0"/>
                      </a:endParaRPr>
                    </a:p>
                  </a:txBody>
                  <a:tcPr/>
                </a:tc>
                <a:tc>
                  <a:txBody>
                    <a:bodyPr/>
                    <a:lstStyle/>
                    <a:p>
                      <a:pPr algn="ctr"/>
                      <a:r>
                        <a:rPr lang="en-US" altLang="zh-CN" sz="2400" dirty="0">
                          <a:latin typeface="Arial" panose="020B0604020202020204" pitchFamily="34" charset="0"/>
                          <a:cs typeface="Arial" panose="020B0604020202020204" pitchFamily="34" charset="0"/>
                        </a:rPr>
                        <a:t>SO</a:t>
                      </a:r>
                      <a:r>
                        <a:rPr lang="en-US" altLang="zh-CN" sz="2400" baseline="-25000" dirty="0">
                          <a:latin typeface="Arial" panose="020B0604020202020204" pitchFamily="34" charset="0"/>
                          <a:cs typeface="Arial" panose="020B0604020202020204" pitchFamily="34" charset="0"/>
                        </a:rPr>
                        <a:t>4</a:t>
                      </a:r>
                      <a:r>
                        <a:rPr lang="en-US" altLang="zh-CN" sz="2400" baseline="30000" dirty="0">
                          <a:latin typeface="Arial" panose="020B0604020202020204" pitchFamily="34" charset="0"/>
                          <a:cs typeface="Arial" panose="020B0604020202020204" pitchFamily="34" charset="0"/>
                        </a:rPr>
                        <a:t>2-</a:t>
                      </a:r>
                      <a:endParaRPr lang="zh-CN" altLang="en-US" sz="2400" baseline="30000" dirty="0">
                        <a:latin typeface="Arial" panose="020B0604020202020204" pitchFamily="34" charset="0"/>
                        <a:cs typeface="Arial" panose="020B0604020202020204" pitchFamily="34" charset="0"/>
                      </a:endParaRPr>
                    </a:p>
                  </a:txBody>
                  <a:tcPr/>
                </a:tc>
                <a:tc>
                  <a:txBody>
                    <a:bodyPr/>
                    <a:lstStyle/>
                    <a:p>
                      <a:pPr algn="ctr"/>
                      <a:r>
                        <a:rPr lang="en-US" altLang="zh-CN" sz="2400" dirty="0">
                          <a:latin typeface="Arial" panose="020B0604020202020204" pitchFamily="34" charset="0"/>
                          <a:cs typeface="Arial" panose="020B0604020202020204" pitchFamily="34" charset="0"/>
                        </a:rPr>
                        <a:t>NO</a:t>
                      </a:r>
                      <a:r>
                        <a:rPr lang="en-US" altLang="zh-CN" sz="2400" baseline="-25000" dirty="0">
                          <a:latin typeface="Arial" panose="020B0604020202020204" pitchFamily="34" charset="0"/>
                          <a:cs typeface="Arial" panose="020B0604020202020204" pitchFamily="34" charset="0"/>
                        </a:rPr>
                        <a:t>3</a:t>
                      </a:r>
                      <a:r>
                        <a:rPr lang="en-US" altLang="zh-CN" sz="2400" baseline="30000" dirty="0">
                          <a:latin typeface="Arial" panose="020B0604020202020204" pitchFamily="34" charset="0"/>
                          <a:cs typeface="Arial" panose="020B0604020202020204" pitchFamily="34" charset="0"/>
                        </a:rPr>
                        <a:t>-</a:t>
                      </a:r>
                      <a:endParaRPr lang="zh-CN" altLang="en-US" sz="2400" baseline="30000" dirty="0">
                        <a:latin typeface="Arial" panose="020B0604020202020204" pitchFamily="34" charset="0"/>
                        <a:cs typeface="Arial" panose="020B0604020202020204" pitchFamily="34" charset="0"/>
                      </a:endParaRPr>
                    </a:p>
                  </a:txBody>
                  <a:tcPr/>
                </a:tc>
                <a:tc>
                  <a:txBody>
                    <a:bodyPr/>
                    <a:lstStyle/>
                    <a:p>
                      <a:pPr algn="ctr"/>
                      <a:r>
                        <a:rPr lang="en-US" altLang="zh-CN" sz="2400" dirty="0">
                          <a:latin typeface="Arial" panose="020B0604020202020204" pitchFamily="34" charset="0"/>
                          <a:cs typeface="Arial" panose="020B0604020202020204" pitchFamily="34" charset="0"/>
                        </a:rPr>
                        <a:t>NH</a:t>
                      </a:r>
                      <a:r>
                        <a:rPr lang="en-US" altLang="zh-CN" sz="2400" baseline="-25000" dirty="0">
                          <a:latin typeface="Arial" panose="020B0604020202020204" pitchFamily="34" charset="0"/>
                          <a:cs typeface="Arial" panose="020B0604020202020204" pitchFamily="34" charset="0"/>
                        </a:rPr>
                        <a:t>4</a:t>
                      </a:r>
                      <a:r>
                        <a:rPr lang="en-US" altLang="zh-CN" sz="2400" baseline="30000" dirty="0">
                          <a:latin typeface="Arial" panose="020B0604020202020204" pitchFamily="34" charset="0"/>
                          <a:cs typeface="Arial" panose="020B0604020202020204" pitchFamily="34" charset="0"/>
                        </a:rPr>
                        <a:t>+</a:t>
                      </a:r>
                      <a:endParaRPr lang="zh-CN" altLang="en-US" sz="2400" baseline="30000" dirty="0">
                        <a:latin typeface="Arial" panose="020B0604020202020204" pitchFamily="34" charset="0"/>
                        <a:cs typeface="Arial" panose="020B0604020202020204" pitchFamily="34" charset="0"/>
                      </a:endParaRPr>
                    </a:p>
                  </a:txBody>
                  <a:tcPr/>
                </a:tc>
                <a:tc>
                  <a:txBody>
                    <a:bodyPr/>
                    <a:lstStyle/>
                    <a:p>
                      <a:pPr algn="ctr"/>
                      <a:r>
                        <a:rPr lang="en-US" altLang="zh-CN" sz="2400" dirty="0">
                          <a:latin typeface="Arial" panose="020B0604020202020204" pitchFamily="34" charset="0"/>
                          <a:cs typeface="Arial" panose="020B0604020202020204" pitchFamily="34" charset="0"/>
                        </a:rPr>
                        <a:t>Cl</a:t>
                      </a:r>
                      <a:r>
                        <a:rPr lang="en-US" altLang="zh-CN" sz="2400" baseline="30000" dirty="0">
                          <a:latin typeface="Arial" panose="020B0604020202020204" pitchFamily="34" charset="0"/>
                          <a:cs typeface="Arial" panose="020B0604020202020204" pitchFamily="34" charset="0"/>
                        </a:rPr>
                        <a:t>-</a:t>
                      </a:r>
                      <a:endParaRPr lang="zh-CN" altLang="en-US" sz="2400" baseline="30000" dirty="0">
                        <a:latin typeface="Arial" panose="020B0604020202020204" pitchFamily="34" charset="0"/>
                        <a:cs typeface="Arial" panose="020B0604020202020204" pitchFamily="34" charset="0"/>
                      </a:endParaRPr>
                    </a:p>
                  </a:txBody>
                  <a:tcPr/>
                </a:tc>
                <a:tc>
                  <a:txBody>
                    <a:bodyPr/>
                    <a:lstStyle/>
                    <a:p>
                      <a:pPr algn="ctr"/>
                      <a:r>
                        <a:rPr lang="en-US" altLang="zh-CN" sz="2400" dirty="0">
                          <a:latin typeface="Arial" panose="020B0604020202020204" pitchFamily="34" charset="0"/>
                          <a:cs typeface="Arial" panose="020B0604020202020204" pitchFamily="34" charset="0"/>
                        </a:rPr>
                        <a:t>NVC</a:t>
                      </a:r>
                      <a:endParaRPr lang="zh-CN" altLang="en-US" sz="2400" dirty="0">
                        <a:latin typeface="Arial" panose="020B0604020202020204" pitchFamily="34" charset="0"/>
                        <a:cs typeface="Arial" panose="020B0604020202020204" pitchFamily="34" charset="0"/>
                      </a:endParaRPr>
                    </a:p>
                  </a:txBody>
                  <a:tcPr/>
                </a:tc>
                <a:tc>
                  <a:txBody>
                    <a:bodyPr/>
                    <a:lstStyle/>
                    <a:p>
                      <a:pPr algn="ctr"/>
                      <a:r>
                        <a:rPr lang="en-US" altLang="zh-CN" sz="2400" dirty="0">
                          <a:latin typeface="Arial" panose="020B0604020202020204" pitchFamily="34" charset="0"/>
                          <a:cs typeface="Arial" panose="020B0604020202020204" pitchFamily="34" charset="0"/>
                        </a:rPr>
                        <a:t>PM</a:t>
                      </a:r>
                      <a:r>
                        <a:rPr lang="en-US" altLang="zh-CN" sz="2400" baseline="-25000" dirty="0">
                          <a:latin typeface="Arial" panose="020B0604020202020204" pitchFamily="34" charset="0"/>
                          <a:cs typeface="Arial" panose="020B0604020202020204" pitchFamily="34" charset="0"/>
                        </a:rPr>
                        <a:t>2.5</a:t>
                      </a:r>
                      <a:endParaRPr lang="zh-CN" altLang="en-US" sz="2400" baseline="-25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67351173"/>
                  </a:ext>
                </a:extLst>
              </a:tr>
              <a:tr h="370840">
                <a:tc>
                  <a:txBody>
                    <a:bodyPr/>
                    <a:lstStyle/>
                    <a:p>
                      <a:pPr algn="ctr"/>
                      <a:r>
                        <a:rPr lang="en-US" altLang="zh-CN" sz="2000" dirty="0">
                          <a:latin typeface="Arial" panose="020B0604020202020204" pitchFamily="34" charset="0"/>
                          <a:cs typeface="Arial" panose="020B0604020202020204" pitchFamily="34" charset="0"/>
                        </a:rPr>
                        <a:t>Filter</a:t>
                      </a:r>
                      <a:endParaRPr lang="zh-CN" altLang="en-US" sz="2000" dirty="0">
                        <a:latin typeface="Arial" panose="020B0604020202020204" pitchFamily="34" charset="0"/>
                        <a:cs typeface="Arial" panose="020B0604020202020204" pitchFamily="34" charset="0"/>
                      </a:endParaRPr>
                    </a:p>
                  </a:txBody>
                  <a:tcPr/>
                </a:tc>
                <a:tc>
                  <a:txBody>
                    <a:bodyPr/>
                    <a:lstStyle/>
                    <a:p>
                      <a:pPr algn="ctr"/>
                      <a:r>
                        <a:rPr lang="en-US" altLang="zh-CN" sz="2000" dirty="0">
                          <a:latin typeface="Arial" panose="020B0604020202020204" pitchFamily="34" charset="0"/>
                          <a:cs typeface="Arial" panose="020B0604020202020204" pitchFamily="34" charset="0"/>
                        </a:rPr>
                        <a:t>-0.37</a:t>
                      </a:r>
                      <a:endParaRPr lang="zh-CN" altLang="en-US" sz="2000" dirty="0">
                        <a:latin typeface="Arial" panose="020B0604020202020204" pitchFamily="34" charset="0"/>
                        <a:cs typeface="Arial" panose="020B0604020202020204" pitchFamily="34" charset="0"/>
                      </a:endParaRPr>
                    </a:p>
                  </a:txBody>
                  <a:tcPr/>
                </a:tc>
                <a:tc>
                  <a:txBody>
                    <a:bodyPr/>
                    <a:lstStyle/>
                    <a:p>
                      <a:pPr algn="ctr"/>
                      <a:r>
                        <a:rPr lang="en-US" altLang="zh-CN" sz="2000" dirty="0">
                          <a:latin typeface="Arial" panose="020B0604020202020204" pitchFamily="34" charset="0"/>
                          <a:cs typeface="Arial" panose="020B0604020202020204" pitchFamily="34" charset="0"/>
                        </a:rPr>
                        <a:t>0.00</a:t>
                      </a:r>
                      <a:endParaRPr lang="zh-CN" altLang="en-US" sz="2000" dirty="0">
                        <a:latin typeface="Arial" panose="020B0604020202020204" pitchFamily="34" charset="0"/>
                        <a:cs typeface="Arial" panose="020B0604020202020204" pitchFamily="34" charset="0"/>
                      </a:endParaRPr>
                    </a:p>
                  </a:txBody>
                  <a:tcPr/>
                </a:tc>
                <a:tc>
                  <a:txBody>
                    <a:bodyPr/>
                    <a:lstStyle/>
                    <a:p>
                      <a:pPr algn="ctr"/>
                      <a:r>
                        <a:rPr lang="en-US" altLang="zh-CN" sz="2000" dirty="0">
                          <a:latin typeface="Arial" panose="020B0604020202020204" pitchFamily="34" charset="0"/>
                          <a:cs typeface="Arial" panose="020B0604020202020204" pitchFamily="34" charset="0"/>
                        </a:rPr>
                        <a:t>-0.10</a:t>
                      </a:r>
                      <a:endParaRPr lang="zh-CN" altLang="en-US" sz="2000" dirty="0">
                        <a:latin typeface="Arial" panose="020B0604020202020204" pitchFamily="34" charset="0"/>
                        <a:cs typeface="Arial" panose="020B0604020202020204" pitchFamily="34" charset="0"/>
                      </a:endParaRPr>
                    </a:p>
                  </a:txBody>
                  <a:tcPr/>
                </a:tc>
                <a:tc>
                  <a:txBody>
                    <a:bodyPr/>
                    <a:lstStyle/>
                    <a:p>
                      <a:pPr algn="ctr"/>
                      <a:r>
                        <a:rPr lang="en-US" altLang="zh-CN" sz="2000" dirty="0">
                          <a:latin typeface="Arial" panose="020B0604020202020204" pitchFamily="34" charset="0"/>
                          <a:cs typeface="Arial" panose="020B0604020202020204" pitchFamily="34" charset="0"/>
                        </a:rPr>
                        <a:t>0.00</a:t>
                      </a:r>
                      <a:endParaRPr lang="zh-CN" altLang="en-US" sz="2000" dirty="0">
                        <a:latin typeface="Arial" panose="020B0604020202020204" pitchFamily="34" charset="0"/>
                        <a:cs typeface="Arial" panose="020B0604020202020204" pitchFamily="34" charset="0"/>
                      </a:endParaRPr>
                    </a:p>
                  </a:txBody>
                  <a:tcPr/>
                </a:tc>
                <a:tc>
                  <a:txBody>
                    <a:bodyPr/>
                    <a:lstStyle/>
                    <a:p>
                      <a:pPr algn="ctr"/>
                      <a:r>
                        <a:rPr lang="en-US" altLang="zh-CN" sz="2000" dirty="0">
                          <a:latin typeface="Arial" panose="020B0604020202020204" pitchFamily="34" charset="0"/>
                          <a:cs typeface="Arial" panose="020B0604020202020204" pitchFamily="34" charset="0"/>
                        </a:rPr>
                        <a:t>-0.05</a:t>
                      </a:r>
                      <a:endParaRPr lang="zh-CN" altLang="en-US" sz="2000" dirty="0">
                        <a:latin typeface="Arial" panose="020B0604020202020204" pitchFamily="34" charset="0"/>
                        <a:cs typeface="Arial" panose="020B0604020202020204" pitchFamily="34" charset="0"/>
                      </a:endParaRPr>
                    </a:p>
                  </a:txBody>
                  <a:tcPr/>
                </a:tc>
                <a:tc>
                  <a:txBody>
                    <a:bodyPr/>
                    <a:lstStyle/>
                    <a:p>
                      <a:pPr algn="ctr"/>
                      <a:r>
                        <a:rPr lang="en-US" altLang="zh-CN" sz="2000" dirty="0">
                          <a:latin typeface="Arial" panose="020B0604020202020204" pitchFamily="34" charset="0"/>
                          <a:cs typeface="Arial" panose="020B0604020202020204" pitchFamily="34" charset="0"/>
                        </a:rPr>
                        <a:t>-0.82</a:t>
                      </a:r>
                      <a:endParaRPr lang="zh-CN" alt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4855132"/>
                  </a:ext>
                </a:extLst>
              </a:tr>
              <a:tr h="370840">
                <a:tc>
                  <a:txBody>
                    <a:bodyPr/>
                    <a:lstStyle/>
                    <a:p>
                      <a:pPr algn="ctr"/>
                      <a:r>
                        <a:rPr lang="en-US" altLang="zh-CN" sz="2000" dirty="0">
                          <a:latin typeface="Arial" panose="020B0604020202020204" pitchFamily="34" charset="0"/>
                          <a:cs typeface="Arial" panose="020B0604020202020204" pitchFamily="34" charset="0"/>
                        </a:rPr>
                        <a:t>MARGA</a:t>
                      </a:r>
                      <a:endParaRPr lang="zh-CN" altLang="en-US" sz="2000" dirty="0">
                        <a:latin typeface="Arial" panose="020B0604020202020204" pitchFamily="34" charset="0"/>
                        <a:cs typeface="Arial" panose="020B0604020202020204" pitchFamily="34" charset="0"/>
                      </a:endParaRPr>
                    </a:p>
                  </a:txBody>
                  <a:tcPr/>
                </a:tc>
                <a:tc>
                  <a:txBody>
                    <a:bodyPr/>
                    <a:lstStyle/>
                    <a:p>
                      <a:pPr algn="ctr"/>
                      <a:r>
                        <a:rPr lang="en-US" altLang="zh-CN" sz="2000" dirty="0">
                          <a:latin typeface="Arial" panose="020B0604020202020204" pitchFamily="34" charset="0"/>
                          <a:cs typeface="Arial" panose="020B0604020202020204" pitchFamily="34" charset="0"/>
                        </a:rPr>
                        <a:t>-0.33</a:t>
                      </a:r>
                      <a:endParaRPr lang="zh-CN" altLang="en-US" sz="2000" dirty="0">
                        <a:latin typeface="Arial" panose="020B0604020202020204" pitchFamily="34" charset="0"/>
                        <a:cs typeface="Arial" panose="020B0604020202020204" pitchFamily="34" charset="0"/>
                      </a:endParaRPr>
                    </a:p>
                  </a:txBody>
                  <a:tcPr/>
                </a:tc>
                <a:tc>
                  <a:txBody>
                    <a:bodyPr/>
                    <a:lstStyle/>
                    <a:p>
                      <a:pPr algn="ctr"/>
                      <a:r>
                        <a:rPr lang="en-US" altLang="zh-CN" sz="2000" dirty="0">
                          <a:latin typeface="Arial" panose="020B0604020202020204" pitchFamily="34" charset="0"/>
                          <a:cs typeface="Arial" panose="020B0604020202020204" pitchFamily="34" charset="0"/>
                        </a:rPr>
                        <a:t>+0.09</a:t>
                      </a:r>
                      <a:endParaRPr lang="zh-CN" altLang="en-US" sz="2000" dirty="0">
                        <a:latin typeface="Arial" panose="020B0604020202020204" pitchFamily="34" charset="0"/>
                        <a:cs typeface="Arial" panose="020B0604020202020204" pitchFamily="34" charset="0"/>
                      </a:endParaRPr>
                    </a:p>
                  </a:txBody>
                  <a:tcPr/>
                </a:tc>
                <a:tc>
                  <a:txBody>
                    <a:bodyPr/>
                    <a:lstStyle/>
                    <a:p>
                      <a:pPr algn="ctr"/>
                      <a:r>
                        <a:rPr lang="en-US" altLang="zh-CN" sz="2000" dirty="0">
                          <a:latin typeface="Arial" panose="020B0604020202020204" pitchFamily="34" charset="0"/>
                          <a:cs typeface="Arial" panose="020B0604020202020204" pitchFamily="34" charset="0"/>
                        </a:rPr>
                        <a:t>-0.07</a:t>
                      </a:r>
                      <a:endParaRPr lang="zh-CN" altLang="en-US" sz="2000" dirty="0">
                        <a:latin typeface="Arial" panose="020B0604020202020204" pitchFamily="34" charset="0"/>
                        <a:cs typeface="Arial" panose="020B0604020202020204" pitchFamily="34" charset="0"/>
                      </a:endParaRPr>
                    </a:p>
                  </a:txBody>
                  <a:tcPr/>
                </a:tc>
                <a:tc>
                  <a:txBody>
                    <a:bodyPr/>
                    <a:lstStyle/>
                    <a:p>
                      <a:pPr algn="ctr"/>
                      <a:r>
                        <a:rPr lang="en-US" altLang="zh-CN" sz="2000" dirty="0">
                          <a:latin typeface="Arial" panose="020B0604020202020204" pitchFamily="34" charset="0"/>
                          <a:cs typeface="Arial" panose="020B0604020202020204" pitchFamily="34" charset="0"/>
                        </a:rPr>
                        <a:t>0.00</a:t>
                      </a:r>
                      <a:endParaRPr lang="zh-CN" altLang="en-US" sz="2000" dirty="0">
                        <a:latin typeface="Arial" panose="020B0604020202020204" pitchFamily="34" charset="0"/>
                        <a:cs typeface="Arial" panose="020B0604020202020204" pitchFamily="34" charset="0"/>
                      </a:endParaRPr>
                    </a:p>
                  </a:txBody>
                  <a:tcPr/>
                </a:tc>
                <a:tc>
                  <a:txBody>
                    <a:bodyPr/>
                    <a:lstStyle/>
                    <a:p>
                      <a:pPr algn="ctr"/>
                      <a:r>
                        <a:rPr lang="en-US" altLang="zh-CN" sz="2000" dirty="0">
                          <a:latin typeface="Arial" panose="020B0604020202020204" pitchFamily="34" charset="0"/>
                          <a:cs typeface="Arial" panose="020B0604020202020204" pitchFamily="34" charset="0"/>
                        </a:rPr>
                        <a:t>-0.05</a:t>
                      </a:r>
                      <a:endParaRPr lang="zh-CN" altLang="en-US" sz="2000" dirty="0">
                        <a:latin typeface="Arial" panose="020B0604020202020204" pitchFamily="34" charset="0"/>
                        <a:cs typeface="Arial" panose="020B0604020202020204" pitchFamily="34" charset="0"/>
                      </a:endParaRPr>
                    </a:p>
                  </a:txBody>
                  <a:tcPr/>
                </a:tc>
                <a:tc>
                  <a:txBody>
                    <a:bodyPr/>
                    <a:lstStyle/>
                    <a:p>
                      <a:pPr algn="ctr"/>
                      <a:r>
                        <a:rPr lang="en-US" altLang="zh-CN" sz="2000" dirty="0">
                          <a:latin typeface="Arial" panose="020B0604020202020204" pitchFamily="34" charset="0"/>
                          <a:cs typeface="Arial" panose="020B0604020202020204" pitchFamily="34" charset="0"/>
                        </a:rPr>
                        <a:t>-</a:t>
                      </a:r>
                      <a:endParaRPr lang="zh-CN" alt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0891222"/>
                  </a:ext>
                </a:extLst>
              </a:tr>
            </a:tbl>
          </a:graphicData>
        </a:graphic>
      </p:graphicFrame>
      <p:sp>
        <p:nvSpPr>
          <p:cNvPr id="16" name="文本框 15">
            <a:extLst>
              <a:ext uri="{FF2B5EF4-FFF2-40B4-BE49-F238E27FC236}">
                <a16:creationId xmlns:a16="http://schemas.microsoft.com/office/drawing/2014/main" id="{4FD11F93-3876-A6DA-CE94-CCDCD4FA4C0D}"/>
              </a:ext>
            </a:extLst>
          </p:cNvPr>
          <p:cNvSpPr txBox="1"/>
          <p:nvPr/>
        </p:nvSpPr>
        <p:spPr>
          <a:xfrm>
            <a:off x="2844801" y="1765629"/>
            <a:ext cx="1030486" cy="400110"/>
          </a:xfrm>
          <a:prstGeom prst="rect">
            <a:avLst/>
          </a:prstGeom>
          <a:noFill/>
        </p:spPr>
        <p:txBody>
          <a:bodyPr wrap="square">
            <a:spAutoFit/>
          </a:bodyPr>
          <a:lstStyle/>
          <a:p>
            <a:pPr algn="ctr"/>
            <a:r>
              <a:rPr lang="en-US" altLang="zh-CN" sz="2000" b="1" dirty="0">
                <a:latin typeface="Arial" panose="020B0604020202020204" pitchFamily="34" charset="0"/>
                <a:cs typeface="Arial" panose="020B0604020202020204" pitchFamily="34" charset="0"/>
              </a:rPr>
              <a:t>Filter</a:t>
            </a:r>
            <a:endParaRPr lang="zh-CN" altLang="en-US" sz="2000" b="1" dirty="0">
              <a:latin typeface="Arial" panose="020B0604020202020204" pitchFamily="34" charset="0"/>
              <a:cs typeface="Arial" panose="020B0604020202020204" pitchFamily="34" charset="0"/>
            </a:endParaRPr>
          </a:p>
        </p:txBody>
      </p:sp>
      <p:sp>
        <p:nvSpPr>
          <p:cNvPr id="17" name="文本框 16">
            <a:extLst>
              <a:ext uri="{FF2B5EF4-FFF2-40B4-BE49-F238E27FC236}">
                <a16:creationId xmlns:a16="http://schemas.microsoft.com/office/drawing/2014/main" id="{43F962EA-4E17-4BCD-97C1-99034728A593}"/>
              </a:ext>
            </a:extLst>
          </p:cNvPr>
          <p:cNvSpPr txBox="1"/>
          <p:nvPr/>
        </p:nvSpPr>
        <p:spPr>
          <a:xfrm>
            <a:off x="8463333" y="1764257"/>
            <a:ext cx="1159298" cy="400110"/>
          </a:xfrm>
          <a:prstGeom prst="rect">
            <a:avLst/>
          </a:prstGeom>
          <a:noFill/>
        </p:spPr>
        <p:txBody>
          <a:bodyPr wrap="square">
            <a:spAutoFit/>
          </a:bodyPr>
          <a:lstStyle/>
          <a:p>
            <a:pPr algn="ctr"/>
            <a:r>
              <a:rPr lang="en-US" altLang="zh-CN" sz="2000" b="1" dirty="0">
                <a:latin typeface="Arial" panose="020B0604020202020204" pitchFamily="34" charset="0"/>
                <a:cs typeface="Arial" panose="020B0604020202020204" pitchFamily="34" charset="0"/>
              </a:rPr>
              <a:t>MARGA</a:t>
            </a:r>
            <a:endParaRPr lang="zh-CN" alt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62345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256639-DC1B-621E-7EF6-0D1907D00BCF}"/>
            </a:ext>
          </a:extLst>
        </p:cNvPr>
        <p:cNvGrpSpPr/>
        <p:nvPr/>
      </p:nvGrpSpPr>
      <p:grpSpPr>
        <a:xfrm>
          <a:off x="0" y="0"/>
          <a:ext cx="0" cy="0"/>
          <a:chOff x="0" y="0"/>
          <a:chExt cx="0" cy="0"/>
        </a:xfrm>
      </p:grpSpPr>
      <p:pic>
        <p:nvPicPr>
          <p:cNvPr id="3" name="内容占位符 10" descr="图表, 折线图&#10;&#10;AI 生成的内容可能不正确。">
            <a:extLst>
              <a:ext uri="{FF2B5EF4-FFF2-40B4-BE49-F238E27FC236}">
                <a16:creationId xmlns:a16="http://schemas.microsoft.com/office/drawing/2014/main" id="{8C86E76E-9BF3-D94E-EA27-F0CBB15CB9C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40779" y="1508072"/>
            <a:ext cx="5341080" cy="3336903"/>
          </a:xfrm>
        </p:spPr>
      </p:pic>
      <p:pic>
        <p:nvPicPr>
          <p:cNvPr id="2" name="图片 1" descr="图表, 折线图&#10;&#10;AI 生成的内容可能不正确。">
            <a:extLst>
              <a:ext uri="{FF2B5EF4-FFF2-40B4-BE49-F238E27FC236}">
                <a16:creationId xmlns:a16="http://schemas.microsoft.com/office/drawing/2014/main" id="{A16C4233-158B-2702-0312-DF944D11D5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699" y="1508072"/>
            <a:ext cx="5341080" cy="3336903"/>
          </a:xfrm>
          <a:prstGeom prst="rect">
            <a:avLst/>
          </a:prstGeom>
        </p:spPr>
      </p:pic>
      <p:cxnSp>
        <p:nvCxnSpPr>
          <p:cNvPr id="4" name="直接连接符 3">
            <a:extLst>
              <a:ext uri="{FF2B5EF4-FFF2-40B4-BE49-F238E27FC236}">
                <a16:creationId xmlns:a16="http://schemas.microsoft.com/office/drawing/2014/main" id="{D8A58022-F0DF-4461-3BA7-4FEF0F0CC039}"/>
              </a:ext>
            </a:extLst>
          </p:cNvPr>
          <p:cNvCxnSpPr>
            <a:cxnSpLocks/>
          </p:cNvCxnSpPr>
          <p:nvPr/>
        </p:nvCxnSpPr>
        <p:spPr>
          <a:xfrm>
            <a:off x="811757" y="839357"/>
            <a:ext cx="10530385" cy="0"/>
          </a:xfrm>
          <a:prstGeom prst="line">
            <a:avLst/>
          </a:prstGeom>
          <a:ln w="38100">
            <a:solidFill>
              <a:srgbClr val="2E4F6F"/>
            </a:solidFill>
          </a:ln>
        </p:spPr>
        <p:style>
          <a:lnRef idx="2">
            <a:schemeClr val="accent1"/>
          </a:lnRef>
          <a:fillRef idx="0">
            <a:schemeClr val="accent1"/>
          </a:fillRef>
          <a:effectRef idx="1">
            <a:schemeClr val="accent1"/>
          </a:effectRef>
          <a:fontRef idx="minor">
            <a:schemeClr val="tx1"/>
          </a:fontRef>
        </p:style>
      </p:cxnSp>
      <p:pic>
        <p:nvPicPr>
          <p:cNvPr id="5" name="图片 4" descr="图形用户界面, 文本, 应用程序&#10;&#10;AI 生成的内容可能不正确。">
            <a:extLst>
              <a:ext uri="{FF2B5EF4-FFF2-40B4-BE49-F238E27FC236}">
                <a16:creationId xmlns:a16="http://schemas.microsoft.com/office/drawing/2014/main" id="{6D68458E-FAB2-6F38-DD3E-0284D61614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1421" y="44450"/>
            <a:ext cx="5823057" cy="752815"/>
          </a:xfrm>
          <a:prstGeom prst="rect">
            <a:avLst/>
          </a:prstGeom>
        </p:spPr>
      </p:pic>
      <p:pic>
        <p:nvPicPr>
          <p:cNvPr id="6" name="图片 5" descr="图形用户界面&#10;&#10;AI 生成的内容可能不正确。">
            <a:extLst>
              <a:ext uri="{FF2B5EF4-FFF2-40B4-BE49-F238E27FC236}">
                <a16:creationId xmlns:a16="http://schemas.microsoft.com/office/drawing/2014/main" id="{3251FFE0-1463-1511-A94B-D834641395A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6104632"/>
            <a:ext cx="2844801" cy="753368"/>
          </a:xfrm>
          <a:prstGeom prst="rect">
            <a:avLst/>
          </a:prstGeom>
        </p:spPr>
      </p:pic>
      <p:sp>
        <p:nvSpPr>
          <p:cNvPr id="7" name="灯片编号占位符 6">
            <a:extLst>
              <a:ext uri="{FF2B5EF4-FFF2-40B4-BE49-F238E27FC236}">
                <a16:creationId xmlns:a16="http://schemas.microsoft.com/office/drawing/2014/main" id="{814E765D-0030-1F72-EBB1-E2053CC8DE87}"/>
              </a:ext>
            </a:extLst>
          </p:cNvPr>
          <p:cNvSpPr>
            <a:spLocks noGrp="1"/>
          </p:cNvSpPr>
          <p:nvPr>
            <p:ph type="sldNum" sz="quarter" idx="12"/>
          </p:nvPr>
        </p:nvSpPr>
        <p:spPr>
          <a:xfrm>
            <a:off x="9420225" y="6492875"/>
            <a:ext cx="2278743" cy="365125"/>
          </a:xfrm>
        </p:spPr>
        <p:txBody>
          <a:bodyPr/>
          <a:lstStyle/>
          <a:p>
            <a:fld id="{E043DF4E-63C8-4092-9483-B1E7873A980F}" type="slidenum">
              <a:rPr lang="zh-CN" altLang="en-US" smtClean="0"/>
              <a:t>17</a:t>
            </a:fld>
            <a:endParaRPr lang="zh-CN" altLang="en-US"/>
          </a:p>
        </p:txBody>
      </p:sp>
      <p:sp>
        <p:nvSpPr>
          <p:cNvPr id="11" name="内容占位符 2">
            <a:extLst>
              <a:ext uri="{FF2B5EF4-FFF2-40B4-BE49-F238E27FC236}">
                <a16:creationId xmlns:a16="http://schemas.microsoft.com/office/drawing/2014/main" id="{8C51C5CF-6828-D633-CE13-3C18B492EE21}"/>
              </a:ext>
            </a:extLst>
          </p:cNvPr>
          <p:cNvSpPr txBox="1">
            <a:spLocks/>
          </p:cNvSpPr>
          <p:nvPr/>
        </p:nvSpPr>
        <p:spPr>
          <a:xfrm>
            <a:off x="217714" y="901062"/>
            <a:ext cx="11826648" cy="8645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latin typeface="Arial" panose="020B0604020202020204" pitchFamily="34" charset="0"/>
                <a:cs typeface="Arial" panose="020B0604020202020204" pitchFamily="34" charset="0"/>
              </a:rPr>
              <a:t>Comparison between annual trend of </a:t>
            </a:r>
            <a:r>
              <a:rPr lang="en-US" altLang="zh-CN" b="1" dirty="0">
                <a:latin typeface="Arial" panose="020B0604020202020204" pitchFamily="34" charset="0"/>
                <a:cs typeface="Arial" panose="020B0604020202020204" pitchFamily="34" charset="0"/>
              </a:rPr>
              <a:t>winter</a:t>
            </a:r>
            <a:r>
              <a:rPr lang="en-US" altLang="zh-CN" dirty="0">
                <a:latin typeface="Arial" panose="020B0604020202020204" pitchFamily="34" charset="0"/>
                <a:cs typeface="Arial" panose="020B0604020202020204" pitchFamily="34" charset="0"/>
              </a:rPr>
              <a:t> derived from offline filter and online MARGA</a:t>
            </a:r>
          </a:p>
        </p:txBody>
      </p:sp>
      <p:sp>
        <p:nvSpPr>
          <p:cNvPr id="18" name="标题 1">
            <a:extLst>
              <a:ext uri="{FF2B5EF4-FFF2-40B4-BE49-F238E27FC236}">
                <a16:creationId xmlns:a16="http://schemas.microsoft.com/office/drawing/2014/main" id="{AFF7AEAB-316B-2C19-F85D-7D3C87D5F0D1}"/>
              </a:ext>
            </a:extLst>
          </p:cNvPr>
          <p:cNvSpPr txBox="1">
            <a:spLocks/>
          </p:cNvSpPr>
          <p:nvPr/>
        </p:nvSpPr>
        <p:spPr>
          <a:xfrm>
            <a:off x="217714" y="95419"/>
            <a:ext cx="5823057" cy="7018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600" dirty="0">
                <a:latin typeface="Arial" panose="020B0604020202020204" pitchFamily="34" charset="0"/>
                <a:cs typeface="Arial" panose="020B0604020202020204" pitchFamily="34" charset="0"/>
              </a:rPr>
              <a:t>Offline vs. Online</a:t>
            </a:r>
            <a:endParaRPr lang="zh-CN" altLang="en-US" sz="3600" dirty="0">
              <a:latin typeface="Arial" panose="020B0604020202020204" pitchFamily="34" charset="0"/>
              <a:cs typeface="Arial" panose="020B0604020202020204" pitchFamily="34" charset="0"/>
            </a:endParaRPr>
          </a:p>
        </p:txBody>
      </p:sp>
      <p:graphicFrame>
        <p:nvGraphicFramePr>
          <p:cNvPr id="12" name="表格 11">
            <a:extLst>
              <a:ext uri="{FF2B5EF4-FFF2-40B4-BE49-F238E27FC236}">
                <a16:creationId xmlns:a16="http://schemas.microsoft.com/office/drawing/2014/main" id="{C796A143-13D1-64E7-4739-EAEA76F0C64C}"/>
              </a:ext>
            </a:extLst>
          </p:cNvPr>
          <p:cNvGraphicFramePr>
            <a:graphicFrameLocks noGrp="1"/>
          </p:cNvGraphicFramePr>
          <p:nvPr>
            <p:extLst>
              <p:ext uri="{D42A27DB-BD31-4B8C-83A1-F6EECF244321}">
                <p14:modId xmlns:p14="http://schemas.microsoft.com/office/powerpoint/2010/main" val="2534696926"/>
              </p:ext>
            </p:extLst>
          </p:nvPr>
        </p:nvGraphicFramePr>
        <p:xfrm>
          <a:off x="787063" y="4783283"/>
          <a:ext cx="11013744" cy="1493520"/>
        </p:xfrm>
        <a:graphic>
          <a:graphicData uri="http://schemas.openxmlformats.org/drawingml/2006/table">
            <a:tbl>
              <a:tblPr firstRow="1" bandRow="1">
                <a:tableStyleId>{9D7B26C5-4107-4FEC-AEDC-1716B250A1EF}</a:tableStyleId>
              </a:tblPr>
              <a:tblGrid>
                <a:gridCol w="1573392">
                  <a:extLst>
                    <a:ext uri="{9D8B030D-6E8A-4147-A177-3AD203B41FA5}">
                      <a16:colId xmlns:a16="http://schemas.microsoft.com/office/drawing/2014/main" val="101752078"/>
                    </a:ext>
                  </a:extLst>
                </a:gridCol>
                <a:gridCol w="1573392">
                  <a:extLst>
                    <a:ext uri="{9D8B030D-6E8A-4147-A177-3AD203B41FA5}">
                      <a16:colId xmlns:a16="http://schemas.microsoft.com/office/drawing/2014/main" val="3670555790"/>
                    </a:ext>
                  </a:extLst>
                </a:gridCol>
                <a:gridCol w="1573392">
                  <a:extLst>
                    <a:ext uri="{9D8B030D-6E8A-4147-A177-3AD203B41FA5}">
                      <a16:colId xmlns:a16="http://schemas.microsoft.com/office/drawing/2014/main" val="1196658264"/>
                    </a:ext>
                  </a:extLst>
                </a:gridCol>
                <a:gridCol w="1573392">
                  <a:extLst>
                    <a:ext uri="{9D8B030D-6E8A-4147-A177-3AD203B41FA5}">
                      <a16:colId xmlns:a16="http://schemas.microsoft.com/office/drawing/2014/main" val="3650757942"/>
                    </a:ext>
                  </a:extLst>
                </a:gridCol>
                <a:gridCol w="1573392">
                  <a:extLst>
                    <a:ext uri="{9D8B030D-6E8A-4147-A177-3AD203B41FA5}">
                      <a16:colId xmlns:a16="http://schemas.microsoft.com/office/drawing/2014/main" val="1682622751"/>
                    </a:ext>
                  </a:extLst>
                </a:gridCol>
                <a:gridCol w="1573392">
                  <a:extLst>
                    <a:ext uri="{9D8B030D-6E8A-4147-A177-3AD203B41FA5}">
                      <a16:colId xmlns:a16="http://schemas.microsoft.com/office/drawing/2014/main" val="1582581453"/>
                    </a:ext>
                  </a:extLst>
                </a:gridCol>
                <a:gridCol w="1573392">
                  <a:extLst>
                    <a:ext uri="{9D8B030D-6E8A-4147-A177-3AD203B41FA5}">
                      <a16:colId xmlns:a16="http://schemas.microsoft.com/office/drawing/2014/main" val="1244988322"/>
                    </a:ext>
                  </a:extLst>
                </a:gridCol>
              </a:tblGrid>
              <a:tr h="370840">
                <a:tc>
                  <a:txBody>
                    <a:bodyPr/>
                    <a:lstStyle/>
                    <a:p>
                      <a:pPr algn="ctr"/>
                      <a:r>
                        <a:rPr lang="en-US" altLang="zh-CN" sz="2000" dirty="0">
                          <a:latin typeface="Arial" panose="020B0604020202020204" pitchFamily="34" charset="0"/>
                          <a:cs typeface="Arial" panose="020B0604020202020204" pitchFamily="34" charset="0"/>
                        </a:rPr>
                        <a:t>Variation (</a:t>
                      </a:r>
                      <a:r>
                        <a:rPr lang="en-US" altLang="zh-CN" sz="2000" dirty="0" err="1">
                          <a:latin typeface="Arial" panose="020B0604020202020204" pitchFamily="34" charset="0"/>
                          <a:cs typeface="Arial" panose="020B0604020202020204" pitchFamily="34" charset="0"/>
                        </a:rPr>
                        <a:t>μg</a:t>
                      </a:r>
                      <a:r>
                        <a:rPr lang="en-US" altLang="zh-CN" sz="2000" dirty="0">
                          <a:latin typeface="Arial" panose="020B0604020202020204" pitchFamily="34" charset="0"/>
                          <a:cs typeface="Arial" panose="020B0604020202020204" pitchFamily="34" charset="0"/>
                        </a:rPr>
                        <a:t>/m</a:t>
                      </a:r>
                      <a:r>
                        <a:rPr lang="en-US" altLang="zh-CN" sz="2000" baseline="30000" dirty="0">
                          <a:latin typeface="Arial" panose="020B0604020202020204" pitchFamily="34" charset="0"/>
                          <a:cs typeface="Arial" panose="020B0604020202020204" pitchFamily="34" charset="0"/>
                        </a:rPr>
                        <a:t>3</a:t>
                      </a:r>
                      <a:r>
                        <a:rPr lang="en-US" altLang="zh-CN" sz="2000" dirty="0">
                          <a:latin typeface="Arial" panose="020B0604020202020204" pitchFamily="34" charset="0"/>
                          <a:cs typeface="Arial" panose="020B0604020202020204" pitchFamily="34" charset="0"/>
                        </a:rPr>
                        <a:t>/yr)</a:t>
                      </a:r>
                      <a:endParaRPr lang="zh-CN" altLang="en-US" sz="2000" dirty="0">
                        <a:latin typeface="Arial" panose="020B0604020202020204" pitchFamily="34" charset="0"/>
                        <a:cs typeface="Arial" panose="020B0604020202020204" pitchFamily="34" charset="0"/>
                      </a:endParaRPr>
                    </a:p>
                  </a:txBody>
                  <a:tcPr/>
                </a:tc>
                <a:tc>
                  <a:txBody>
                    <a:bodyPr/>
                    <a:lstStyle/>
                    <a:p>
                      <a:pPr algn="ctr"/>
                      <a:r>
                        <a:rPr lang="en-US" altLang="zh-CN" sz="2400" dirty="0">
                          <a:latin typeface="Arial" panose="020B0604020202020204" pitchFamily="34" charset="0"/>
                          <a:cs typeface="Arial" panose="020B0604020202020204" pitchFamily="34" charset="0"/>
                        </a:rPr>
                        <a:t>SO</a:t>
                      </a:r>
                      <a:r>
                        <a:rPr lang="en-US" altLang="zh-CN" sz="2400" baseline="-25000" dirty="0">
                          <a:latin typeface="Arial" panose="020B0604020202020204" pitchFamily="34" charset="0"/>
                          <a:cs typeface="Arial" panose="020B0604020202020204" pitchFamily="34" charset="0"/>
                        </a:rPr>
                        <a:t>4</a:t>
                      </a:r>
                      <a:r>
                        <a:rPr lang="en-US" altLang="zh-CN" sz="2400" baseline="30000" dirty="0">
                          <a:latin typeface="Arial" panose="020B0604020202020204" pitchFamily="34" charset="0"/>
                          <a:cs typeface="Arial" panose="020B0604020202020204" pitchFamily="34" charset="0"/>
                        </a:rPr>
                        <a:t>2-</a:t>
                      </a:r>
                      <a:endParaRPr lang="zh-CN" altLang="en-US" sz="2400" baseline="30000" dirty="0">
                        <a:latin typeface="Arial" panose="020B0604020202020204" pitchFamily="34" charset="0"/>
                        <a:cs typeface="Arial" panose="020B0604020202020204" pitchFamily="34" charset="0"/>
                      </a:endParaRPr>
                    </a:p>
                  </a:txBody>
                  <a:tcPr/>
                </a:tc>
                <a:tc>
                  <a:txBody>
                    <a:bodyPr/>
                    <a:lstStyle/>
                    <a:p>
                      <a:pPr algn="ctr"/>
                      <a:r>
                        <a:rPr lang="en-US" altLang="zh-CN" sz="2400" dirty="0">
                          <a:latin typeface="Arial" panose="020B0604020202020204" pitchFamily="34" charset="0"/>
                          <a:cs typeface="Arial" panose="020B0604020202020204" pitchFamily="34" charset="0"/>
                        </a:rPr>
                        <a:t>NO</a:t>
                      </a:r>
                      <a:r>
                        <a:rPr lang="en-US" altLang="zh-CN" sz="2400" baseline="-25000" dirty="0">
                          <a:latin typeface="Arial" panose="020B0604020202020204" pitchFamily="34" charset="0"/>
                          <a:cs typeface="Arial" panose="020B0604020202020204" pitchFamily="34" charset="0"/>
                        </a:rPr>
                        <a:t>3</a:t>
                      </a:r>
                      <a:r>
                        <a:rPr lang="en-US" altLang="zh-CN" sz="2400" baseline="30000" dirty="0">
                          <a:latin typeface="Arial" panose="020B0604020202020204" pitchFamily="34" charset="0"/>
                          <a:cs typeface="Arial" panose="020B0604020202020204" pitchFamily="34" charset="0"/>
                        </a:rPr>
                        <a:t>-</a:t>
                      </a:r>
                      <a:endParaRPr lang="zh-CN" altLang="en-US" sz="2400" baseline="30000" dirty="0">
                        <a:latin typeface="Arial" panose="020B0604020202020204" pitchFamily="34" charset="0"/>
                        <a:cs typeface="Arial" panose="020B0604020202020204" pitchFamily="34" charset="0"/>
                      </a:endParaRPr>
                    </a:p>
                  </a:txBody>
                  <a:tcPr/>
                </a:tc>
                <a:tc>
                  <a:txBody>
                    <a:bodyPr/>
                    <a:lstStyle/>
                    <a:p>
                      <a:pPr algn="ctr"/>
                      <a:r>
                        <a:rPr lang="en-US" altLang="zh-CN" sz="2400" dirty="0">
                          <a:latin typeface="Arial" panose="020B0604020202020204" pitchFamily="34" charset="0"/>
                          <a:cs typeface="Arial" panose="020B0604020202020204" pitchFamily="34" charset="0"/>
                        </a:rPr>
                        <a:t>NH</a:t>
                      </a:r>
                      <a:r>
                        <a:rPr lang="en-US" altLang="zh-CN" sz="2400" baseline="-25000" dirty="0">
                          <a:latin typeface="Arial" panose="020B0604020202020204" pitchFamily="34" charset="0"/>
                          <a:cs typeface="Arial" panose="020B0604020202020204" pitchFamily="34" charset="0"/>
                        </a:rPr>
                        <a:t>4</a:t>
                      </a:r>
                      <a:r>
                        <a:rPr lang="en-US" altLang="zh-CN" sz="2400" baseline="30000" dirty="0">
                          <a:latin typeface="Arial" panose="020B0604020202020204" pitchFamily="34" charset="0"/>
                          <a:cs typeface="Arial" panose="020B0604020202020204" pitchFamily="34" charset="0"/>
                        </a:rPr>
                        <a:t>+</a:t>
                      </a:r>
                      <a:endParaRPr lang="zh-CN" altLang="en-US" sz="2400" baseline="30000" dirty="0">
                        <a:latin typeface="Arial" panose="020B0604020202020204" pitchFamily="34" charset="0"/>
                        <a:cs typeface="Arial" panose="020B0604020202020204" pitchFamily="34" charset="0"/>
                      </a:endParaRPr>
                    </a:p>
                  </a:txBody>
                  <a:tcPr/>
                </a:tc>
                <a:tc>
                  <a:txBody>
                    <a:bodyPr/>
                    <a:lstStyle/>
                    <a:p>
                      <a:pPr algn="ctr"/>
                      <a:r>
                        <a:rPr lang="en-US" altLang="zh-CN" sz="2400" dirty="0">
                          <a:latin typeface="Arial" panose="020B0604020202020204" pitchFamily="34" charset="0"/>
                          <a:cs typeface="Arial" panose="020B0604020202020204" pitchFamily="34" charset="0"/>
                        </a:rPr>
                        <a:t>Cl</a:t>
                      </a:r>
                      <a:r>
                        <a:rPr lang="en-US" altLang="zh-CN" sz="2400" baseline="30000" dirty="0">
                          <a:latin typeface="Arial" panose="020B0604020202020204" pitchFamily="34" charset="0"/>
                          <a:cs typeface="Arial" panose="020B0604020202020204" pitchFamily="34" charset="0"/>
                        </a:rPr>
                        <a:t>-</a:t>
                      </a:r>
                      <a:endParaRPr lang="zh-CN" altLang="en-US" sz="2400" baseline="30000" dirty="0">
                        <a:latin typeface="Arial" panose="020B0604020202020204" pitchFamily="34" charset="0"/>
                        <a:cs typeface="Arial" panose="020B0604020202020204" pitchFamily="34" charset="0"/>
                      </a:endParaRPr>
                    </a:p>
                  </a:txBody>
                  <a:tcPr/>
                </a:tc>
                <a:tc>
                  <a:txBody>
                    <a:bodyPr/>
                    <a:lstStyle/>
                    <a:p>
                      <a:pPr algn="ctr"/>
                      <a:r>
                        <a:rPr lang="en-US" altLang="zh-CN" sz="2400" dirty="0">
                          <a:latin typeface="Arial" panose="020B0604020202020204" pitchFamily="34" charset="0"/>
                          <a:cs typeface="Arial" panose="020B0604020202020204" pitchFamily="34" charset="0"/>
                        </a:rPr>
                        <a:t>NVC</a:t>
                      </a:r>
                      <a:endParaRPr lang="zh-CN" altLang="en-US" sz="2400" dirty="0">
                        <a:latin typeface="Arial" panose="020B0604020202020204" pitchFamily="34" charset="0"/>
                        <a:cs typeface="Arial" panose="020B0604020202020204" pitchFamily="34" charset="0"/>
                      </a:endParaRPr>
                    </a:p>
                  </a:txBody>
                  <a:tcPr/>
                </a:tc>
                <a:tc>
                  <a:txBody>
                    <a:bodyPr/>
                    <a:lstStyle/>
                    <a:p>
                      <a:pPr algn="ctr"/>
                      <a:r>
                        <a:rPr lang="en-US" altLang="zh-CN" sz="2400" dirty="0">
                          <a:latin typeface="Arial" panose="020B0604020202020204" pitchFamily="34" charset="0"/>
                          <a:cs typeface="Arial" panose="020B0604020202020204" pitchFamily="34" charset="0"/>
                        </a:rPr>
                        <a:t>PM</a:t>
                      </a:r>
                      <a:r>
                        <a:rPr lang="en-US" altLang="zh-CN" sz="2400" baseline="-25000" dirty="0">
                          <a:latin typeface="Arial" panose="020B0604020202020204" pitchFamily="34" charset="0"/>
                          <a:cs typeface="Arial" panose="020B0604020202020204" pitchFamily="34" charset="0"/>
                        </a:rPr>
                        <a:t>2.5</a:t>
                      </a:r>
                      <a:endParaRPr lang="zh-CN" altLang="en-US" sz="2400" baseline="-25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67351173"/>
                  </a:ext>
                </a:extLst>
              </a:tr>
              <a:tr h="370840">
                <a:tc>
                  <a:txBody>
                    <a:bodyPr/>
                    <a:lstStyle/>
                    <a:p>
                      <a:pPr algn="ctr"/>
                      <a:r>
                        <a:rPr lang="en-US" altLang="zh-CN" sz="2000" dirty="0">
                          <a:latin typeface="Arial" panose="020B0604020202020204" pitchFamily="34" charset="0"/>
                          <a:cs typeface="Arial" panose="020B0604020202020204" pitchFamily="34" charset="0"/>
                        </a:rPr>
                        <a:t>Filter</a:t>
                      </a:r>
                      <a:endParaRPr lang="zh-CN" altLang="en-US" sz="2000" dirty="0">
                        <a:latin typeface="Arial" panose="020B0604020202020204" pitchFamily="34" charset="0"/>
                        <a:cs typeface="Arial" panose="020B0604020202020204" pitchFamily="34" charset="0"/>
                      </a:endParaRPr>
                    </a:p>
                  </a:txBody>
                  <a:tcPr/>
                </a:tc>
                <a:tc>
                  <a:txBody>
                    <a:bodyPr/>
                    <a:lstStyle/>
                    <a:p>
                      <a:pPr algn="ctr"/>
                      <a:r>
                        <a:rPr lang="en-US" altLang="zh-CN" sz="2000" dirty="0">
                          <a:latin typeface="Arial" panose="020B0604020202020204" pitchFamily="34" charset="0"/>
                          <a:cs typeface="Arial" panose="020B0604020202020204" pitchFamily="34" charset="0"/>
                        </a:rPr>
                        <a:t>-0.73</a:t>
                      </a:r>
                      <a:endParaRPr lang="zh-CN" altLang="en-US" sz="2000" dirty="0">
                        <a:latin typeface="Arial" panose="020B0604020202020204" pitchFamily="34" charset="0"/>
                        <a:cs typeface="Arial" panose="020B0604020202020204" pitchFamily="34" charset="0"/>
                      </a:endParaRPr>
                    </a:p>
                  </a:txBody>
                  <a:tcPr/>
                </a:tc>
                <a:tc>
                  <a:txBody>
                    <a:bodyPr/>
                    <a:lstStyle/>
                    <a:p>
                      <a:pPr algn="ctr"/>
                      <a:r>
                        <a:rPr lang="en-US" altLang="zh-CN" sz="2000" dirty="0">
                          <a:latin typeface="Arial" panose="020B0604020202020204" pitchFamily="34" charset="0"/>
                          <a:cs typeface="Arial" panose="020B0604020202020204" pitchFamily="34" charset="0"/>
                        </a:rPr>
                        <a:t>+0.03</a:t>
                      </a:r>
                      <a:endParaRPr lang="zh-CN" altLang="en-US" sz="2000" dirty="0">
                        <a:latin typeface="Arial" panose="020B0604020202020204" pitchFamily="34" charset="0"/>
                        <a:cs typeface="Arial" panose="020B0604020202020204" pitchFamily="34" charset="0"/>
                      </a:endParaRPr>
                    </a:p>
                  </a:txBody>
                  <a:tcPr/>
                </a:tc>
                <a:tc>
                  <a:txBody>
                    <a:bodyPr/>
                    <a:lstStyle/>
                    <a:p>
                      <a:pPr algn="ctr"/>
                      <a:r>
                        <a:rPr lang="en-US" altLang="zh-CN" sz="2000" dirty="0">
                          <a:latin typeface="Arial" panose="020B0604020202020204" pitchFamily="34" charset="0"/>
                          <a:cs typeface="Arial" panose="020B0604020202020204" pitchFamily="34" charset="0"/>
                        </a:rPr>
                        <a:t>-0.21</a:t>
                      </a:r>
                      <a:endParaRPr lang="zh-CN" altLang="en-US" sz="2000" dirty="0">
                        <a:latin typeface="Arial" panose="020B0604020202020204" pitchFamily="34" charset="0"/>
                        <a:cs typeface="Arial" panose="020B0604020202020204" pitchFamily="34" charset="0"/>
                      </a:endParaRPr>
                    </a:p>
                  </a:txBody>
                  <a:tcPr/>
                </a:tc>
                <a:tc>
                  <a:txBody>
                    <a:bodyPr/>
                    <a:lstStyle/>
                    <a:p>
                      <a:pPr algn="ctr"/>
                      <a:r>
                        <a:rPr lang="en-US" altLang="zh-CN" sz="2000" dirty="0">
                          <a:latin typeface="Arial" panose="020B0604020202020204" pitchFamily="34" charset="0"/>
                          <a:cs typeface="Arial" panose="020B0604020202020204" pitchFamily="34" charset="0"/>
                        </a:rPr>
                        <a:t>0.00</a:t>
                      </a:r>
                      <a:endParaRPr lang="zh-CN" altLang="en-US" sz="2000" dirty="0">
                        <a:latin typeface="Arial" panose="020B0604020202020204" pitchFamily="34" charset="0"/>
                        <a:cs typeface="Arial" panose="020B0604020202020204" pitchFamily="34" charset="0"/>
                      </a:endParaRPr>
                    </a:p>
                  </a:txBody>
                  <a:tcPr/>
                </a:tc>
                <a:tc>
                  <a:txBody>
                    <a:bodyPr/>
                    <a:lstStyle/>
                    <a:p>
                      <a:pPr algn="ctr"/>
                      <a:r>
                        <a:rPr lang="en-US" altLang="zh-CN" sz="2000" dirty="0">
                          <a:latin typeface="Arial" panose="020B0604020202020204" pitchFamily="34" charset="0"/>
                          <a:cs typeface="Arial" panose="020B0604020202020204" pitchFamily="34" charset="0"/>
                        </a:rPr>
                        <a:t>-0.05</a:t>
                      </a:r>
                      <a:endParaRPr lang="zh-CN" altLang="en-US" sz="2000" dirty="0">
                        <a:latin typeface="Arial" panose="020B0604020202020204" pitchFamily="34" charset="0"/>
                        <a:cs typeface="Arial" panose="020B0604020202020204" pitchFamily="34" charset="0"/>
                      </a:endParaRPr>
                    </a:p>
                  </a:txBody>
                  <a:tcPr/>
                </a:tc>
                <a:tc>
                  <a:txBody>
                    <a:bodyPr/>
                    <a:lstStyle/>
                    <a:p>
                      <a:pPr algn="ctr"/>
                      <a:r>
                        <a:rPr lang="en-US" altLang="zh-CN" sz="2000" dirty="0">
                          <a:latin typeface="Arial" panose="020B0604020202020204" pitchFamily="34" charset="0"/>
                          <a:cs typeface="Arial" panose="020B0604020202020204" pitchFamily="34" charset="0"/>
                        </a:rPr>
                        <a:t>-1.65</a:t>
                      </a:r>
                      <a:endParaRPr lang="zh-CN" alt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4855132"/>
                  </a:ext>
                </a:extLst>
              </a:tr>
              <a:tr h="370840">
                <a:tc>
                  <a:txBody>
                    <a:bodyPr/>
                    <a:lstStyle/>
                    <a:p>
                      <a:pPr algn="ctr"/>
                      <a:r>
                        <a:rPr lang="en-US" altLang="zh-CN" sz="2000" dirty="0">
                          <a:latin typeface="Arial" panose="020B0604020202020204" pitchFamily="34" charset="0"/>
                          <a:cs typeface="Arial" panose="020B0604020202020204" pitchFamily="34" charset="0"/>
                        </a:rPr>
                        <a:t>MARGA</a:t>
                      </a:r>
                      <a:endParaRPr lang="zh-CN" altLang="en-US" sz="2000" dirty="0">
                        <a:latin typeface="Arial" panose="020B0604020202020204" pitchFamily="34" charset="0"/>
                        <a:cs typeface="Arial" panose="020B0604020202020204" pitchFamily="34" charset="0"/>
                      </a:endParaRPr>
                    </a:p>
                  </a:txBody>
                  <a:tcPr/>
                </a:tc>
                <a:tc>
                  <a:txBody>
                    <a:bodyPr/>
                    <a:lstStyle/>
                    <a:p>
                      <a:pPr algn="ctr"/>
                      <a:r>
                        <a:rPr lang="en-US" altLang="zh-CN" sz="2000" dirty="0">
                          <a:latin typeface="Arial" panose="020B0604020202020204" pitchFamily="34" charset="0"/>
                          <a:cs typeface="Arial" panose="020B0604020202020204" pitchFamily="34" charset="0"/>
                        </a:rPr>
                        <a:t>-0.83</a:t>
                      </a:r>
                      <a:endParaRPr lang="zh-CN" altLang="en-US" sz="2000" dirty="0">
                        <a:latin typeface="Arial" panose="020B0604020202020204" pitchFamily="34" charset="0"/>
                        <a:cs typeface="Arial" panose="020B0604020202020204" pitchFamily="34" charset="0"/>
                      </a:endParaRPr>
                    </a:p>
                  </a:txBody>
                  <a:tcPr/>
                </a:tc>
                <a:tc>
                  <a:txBody>
                    <a:bodyPr/>
                    <a:lstStyle/>
                    <a:p>
                      <a:pPr algn="ctr"/>
                      <a:r>
                        <a:rPr lang="en-US" altLang="zh-CN" sz="2000" dirty="0">
                          <a:latin typeface="Arial" panose="020B0604020202020204" pitchFamily="34" charset="0"/>
                          <a:cs typeface="Arial" panose="020B0604020202020204" pitchFamily="34" charset="0"/>
                        </a:rPr>
                        <a:t>+0.24</a:t>
                      </a:r>
                      <a:endParaRPr lang="zh-CN" altLang="en-US" sz="2000" dirty="0">
                        <a:latin typeface="Arial" panose="020B0604020202020204" pitchFamily="34" charset="0"/>
                        <a:cs typeface="Arial" panose="020B0604020202020204" pitchFamily="34" charset="0"/>
                      </a:endParaRPr>
                    </a:p>
                  </a:txBody>
                  <a:tcPr/>
                </a:tc>
                <a:tc>
                  <a:txBody>
                    <a:bodyPr/>
                    <a:lstStyle/>
                    <a:p>
                      <a:pPr algn="ctr"/>
                      <a:r>
                        <a:rPr lang="en-US" altLang="zh-CN" sz="2000" dirty="0">
                          <a:latin typeface="Arial" panose="020B0604020202020204" pitchFamily="34" charset="0"/>
                          <a:cs typeface="Arial" panose="020B0604020202020204" pitchFamily="34" charset="0"/>
                        </a:rPr>
                        <a:t>-0.26</a:t>
                      </a:r>
                      <a:endParaRPr lang="zh-CN" altLang="en-US" sz="2000" dirty="0">
                        <a:latin typeface="Arial" panose="020B0604020202020204" pitchFamily="34" charset="0"/>
                        <a:cs typeface="Arial" panose="020B0604020202020204" pitchFamily="34" charset="0"/>
                      </a:endParaRPr>
                    </a:p>
                  </a:txBody>
                  <a:tcPr/>
                </a:tc>
                <a:tc>
                  <a:txBody>
                    <a:bodyPr/>
                    <a:lstStyle/>
                    <a:p>
                      <a:pPr algn="ctr"/>
                      <a:r>
                        <a:rPr lang="en-US" altLang="zh-CN" sz="2000" dirty="0">
                          <a:latin typeface="Arial" panose="020B0604020202020204" pitchFamily="34" charset="0"/>
                          <a:cs typeface="Arial" panose="020B0604020202020204" pitchFamily="34" charset="0"/>
                        </a:rPr>
                        <a:t>-0.03</a:t>
                      </a:r>
                      <a:endParaRPr lang="zh-CN" altLang="en-US" sz="2000" dirty="0">
                        <a:latin typeface="Arial" panose="020B0604020202020204" pitchFamily="34" charset="0"/>
                        <a:cs typeface="Arial" panose="020B0604020202020204" pitchFamily="34" charset="0"/>
                      </a:endParaRPr>
                    </a:p>
                  </a:txBody>
                  <a:tcPr/>
                </a:tc>
                <a:tc>
                  <a:txBody>
                    <a:bodyPr/>
                    <a:lstStyle/>
                    <a:p>
                      <a:pPr algn="ctr"/>
                      <a:r>
                        <a:rPr lang="en-US" altLang="zh-CN" sz="2000" dirty="0">
                          <a:latin typeface="Arial" panose="020B0604020202020204" pitchFamily="34" charset="0"/>
                          <a:cs typeface="Arial" panose="020B0604020202020204" pitchFamily="34" charset="0"/>
                        </a:rPr>
                        <a:t>-0.03</a:t>
                      </a:r>
                      <a:endParaRPr lang="zh-CN" altLang="en-US" sz="2000" dirty="0">
                        <a:latin typeface="Arial" panose="020B0604020202020204" pitchFamily="34" charset="0"/>
                        <a:cs typeface="Arial" panose="020B0604020202020204" pitchFamily="34" charset="0"/>
                      </a:endParaRPr>
                    </a:p>
                  </a:txBody>
                  <a:tcPr/>
                </a:tc>
                <a:tc>
                  <a:txBody>
                    <a:bodyPr/>
                    <a:lstStyle/>
                    <a:p>
                      <a:pPr algn="ctr"/>
                      <a:r>
                        <a:rPr lang="en-US" altLang="zh-CN" sz="2000" dirty="0">
                          <a:latin typeface="Arial" panose="020B0604020202020204" pitchFamily="34" charset="0"/>
                          <a:cs typeface="Arial" panose="020B0604020202020204" pitchFamily="34" charset="0"/>
                        </a:rPr>
                        <a:t>-</a:t>
                      </a:r>
                      <a:endParaRPr lang="zh-CN" alt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0891222"/>
                  </a:ext>
                </a:extLst>
              </a:tr>
            </a:tbl>
          </a:graphicData>
        </a:graphic>
      </p:graphicFrame>
      <p:sp>
        <p:nvSpPr>
          <p:cNvPr id="16" name="文本框 15">
            <a:extLst>
              <a:ext uri="{FF2B5EF4-FFF2-40B4-BE49-F238E27FC236}">
                <a16:creationId xmlns:a16="http://schemas.microsoft.com/office/drawing/2014/main" id="{92F61D9E-42AF-D5D5-BBBD-A67F20BB0199}"/>
              </a:ext>
            </a:extLst>
          </p:cNvPr>
          <p:cNvSpPr txBox="1"/>
          <p:nvPr/>
        </p:nvSpPr>
        <p:spPr>
          <a:xfrm>
            <a:off x="2844801" y="1765629"/>
            <a:ext cx="1030486" cy="400110"/>
          </a:xfrm>
          <a:prstGeom prst="rect">
            <a:avLst/>
          </a:prstGeom>
          <a:noFill/>
        </p:spPr>
        <p:txBody>
          <a:bodyPr wrap="square">
            <a:spAutoFit/>
          </a:bodyPr>
          <a:lstStyle/>
          <a:p>
            <a:pPr algn="ctr"/>
            <a:r>
              <a:rPr lang="en-US" altLang="zh-CN" sz="2000" b="1" dirty="0">
                <a:latin typeface="Arial" panose="020B0604020202020204" pitchFamily="34" charset="0"/>
                <a:cs typeface="Arial" panose="020B0604020202020204" pitchFamily="34" charset="0"/>
              </a:rPr>
              <a:t>Filter</a:t>
            </a:r>
            <a:endParaRPr lang="zh-CN" altLang="en-US" sz="2000" b="1" dirty="0">
              <a:latin typeface="Arial" panose="020B0604020202020204" pitchFamily="34" charset="0"/>
              <a:cs typeface="Arial" panose="020B0604020202020204" pitchFamily="34" charset="0"/>
            </a:endParaRPr>
          </a:p>
        </p:txBody>
      </p:sp>
      <p:sp>
        <p:nvSpPr>
          <p:cNvPr id="17" name="文本框 16">
            <a:extLst>
              <a:ext uri="{FF2B5EF4-FFF2-40B4-BE49-F238E27FC236}">
                <a16:creationId xmlns:a16="http://schemas.microsoft.com/office/drawing/2014/main" id="{A1724282-D88B-2311-1706-3D85C76D269E}"/>
              </a:ext>
            </a:extLst>
          </p:cNvPr>
          <p:cNvSpPr txBox="1"/>
          <p:nvPr/>
        </p:nvSpPr>
        <p:spPr>
          <a:xfrm>
            <a:off x="8463333" y="1764257"/>
            <a:ext cx="1159298" cy="400110"/>
          </a:xfrm>
          <a:prstGeom prst="rect">
            <a:avLst/>
          </a:prstGeom>
          <a:noFill/>
        </p:spPr>
        <p:txBody>
          <a:bodyPr wrap="square">
            <a:spAutoFit/>
          </a:bodyPr>
          <a:lstStyle/>
          <a:p>
            <a:pPr algn="ctr"/>
            <a:r>
              <a:rPr lang="en-US" altLang="zh-CN" sz="2000" b="1" dirty="0">
                <a:latin typeface="Arial" panose="020B0604020202020204" pitchFamily="34" charset="0"/>
                <a:cs typeface="Arial" panose="020B0604020202020204" pitchFamily="34" charset="0"/>
              </a:rPr>
              <a:t>MARGA</a:t>
            </a:r>
            <a:endParaRPr lang="zh-CN" alt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03383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5FB0A5-408A-8242-8CD3-DCA229FC7018}"/>
            </a:ext>
          </a:extLst>
        </p:cNvPr>
        <p:cNvGrpSpPr/>
        <p:nvPr/>
      </p:nvGrpSpPr>
      <p:grpSpPr>
        <a:xfrm>
          <a:off x="0" y="0"/>
          <a:ext cx="0" cy="0"/>
          <a:chOff x="0" y="0"/>
          <a:chExt cx="0" cy="0"/>
        </a:xfrm>
      </p:grpSpPr>
      <p:cxnSp>
        <p:nvCxnSpPr>
          <p:cNvPr id="4" name="直接连接符 3">
            <a:extLst>
              <a:ext uri="{FF2B5EF4-FFF2-40B4-BE49-F238E27FC236}">
                <a16:creationId xmlns:a16="http://schemas.microsoft.com/office/drawing/2014/main" id="{F6E1FFFF-9BA1-91FC-D071-D59F40D3592E}"/>
              </a:ext>
            </a:extLst>
          </p:cNvPr>
          <p:cNvCxnSpPr>
            <a:cxnSpLocks/>
          </p:cNvCxnSpPr>
          <p:nvPr/>
        </p:nvCxnSpPr>
        <p:spPr>
          <a:xfrm>
            <a:off x="811757" y="839357"/>
            <a:ext cx="10530385" cy="0"/>
          </a:xfrm>
          <a:prstGeom prst="line">
            <a:avLst/>
          </a:prstGeom>
          <a:ln w="38100">
            <a:solidFill>
              <a:srgbClr val="2E4F6F"/>
            </a:solidFill>
          </a:ln>
        </p:spPr>
        <p:style>
          <a:lnRef idx="2">
            <a:schemeClr val="accent1"/>
          </a:lnRef>
          <a:fillRef idx="0">
            <a:schemeClr val="accent1"/>
          </a:fillRef>
          <a:effectRef idx="1">
            <a:schemeClr val="accent1"/>
          </a:effectRef>
          <a:fontRef idx="minor">
            <a:schemeClr val="tx1"/>
          </a:fontRef>
        </p:style>
      </p:cxnSp>
      <p:pic>
        <p:nvPicPr>
          <p:cNvPr id="5" name="图片 4" descr="图形用户界面, 文本, 应用程序&#10;&#10;AI 生成的内容可能不正确。">
            <a:extLst>
              <a:ext uri="{FF2B5EF4-FFF2-40B4-BE49-F238E27FC236}">
                <a16:creationId xmlns:a16="http://schemas.microsoft.com/office/drawing/2014/main" id="{ED2C1861-A4C2-833A-AD4A-07C21A42F7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1421" y="44450"/>
            <a:ext cx="5823057" cy="752815"/>
          </a:xfrm>
          <a:prstGeom prst="rect">
            <a:avLst/>
          </a:prstGeom>
        </p:spPr>
      </p:pic>
      <p:pic>
        <p:nvPicPr>
          <p:cNvPr id="6" name="图片 5" descr="图形用户界面&#10;&#10;AI 生成的内容可能不正确。">
            <a:extLst>
              <a:ext uri="{FF2B5EF4-FFF2-40B4-BE49-F238E27FC236}">
                <a16:creationId xmlns:a16="http://schemas.microsoft.com/office/drawing/2014/main" id="{A3F71399-45AC-1B95-8EC4-CB4E7896C0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104632"/>
            <a:ext cx="2844801" cy="753368"/>
          </a:xfrm>
          <a:prstGeom prst="rect">
            <a:avLst/>
          </a:prstGeom>
        </p:spPr>
      </p:pic>
      <p:sp>
        <p:nvSpPr>
          <p:cNvPr id="7" name="灯片编号占位符 6">
            <a:extLst>
              <a:ext uri="{FF2B5EF4-FFF2-40B4-BE49-F238E27FC236}">
                <a16:creationId xmlns:a16="http://schemas.microsoft.com/office/drawing/2014/main" id="{A79C69FE-FB85-FC87-A548-1344C26FB91F}"/>
              </a:ext>
            </a:extLst>
          </p:cNvPr>
          <p:cNvSpPr>
            <a:spLocks noGrp="1"/>
          </p:cNvSpPr>
          <p:nvPr>
            <p:ph type="sldNum" sz="quarter" idx="12"/>
          </p:nvPr>
        </p:nvSpPr>
        <p:spPr>
          <a:xfrm>
            <a:off x="9420225" y="6492875"/>
            <a:ext cx="2278743" cy="365125"/>
          </a:xfrm>
        </p:spPr>
        <p:txBody>
          <a:bodyPr/>
          <a:lstStyle/>
          <a:p>
            <a:fld id="{E043DF4E-63C8-4092-9483-B1E7873A980F}" type="slidenum">
              <a:rPr lang="zh-CN" altLang="en-US" smtClean="0"/>
              <a:t>18</a:t>
            </a:fld>
            <a:endParaRPr lang="zh-CN" altLang="en-US"/>
          </a:p>
        </p:txBody>
      </p:sp>
      <p:sp>
        <p:nvSpPr>
          <p:cNvPr id="11" name="内容占位符 2">
            <a:extLst>
              <a:ext uri="{FF2B5EF4-FFF2-40B4-BE49-F238E27FC236}">
                <a16:creationId xmlns:a16="http://schemas.microsoft.com/office/drawing/2014/main" id="{C5DB4240-40B7-3A24-3F5D-D2D912AC880E}"/>
              </a:ext>
            </a:extLst>
          </p:cNvPr>
          <p:cNvSpPr txBox="1">
            <a:spLocks/>
          </p:cNvSpPr>
          <p:nvPr/>
        </p:nvSpPr>
        <p:spPr>
          <a:xfrm>
            <a:off x="217714" y="1100261"/>
            <a:ext cx="11826648" cy="8645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latin typeface="Arial" panose="020B0604020202020204" pitchFamily="34" charset="0"/>
                <a:cs typeface="Arial" panose="020B0604020202020204" pitchFamily="34" charset="0"/>
              </a:rPr>
              <a:t>Corrected annual trend of ion concentration in UST site with nitrate replaced by MARGA measured results.</a:t>
            </a:r>
          </a:p>
        </p:txBody>
      </p:sp>
      <p:sp>
        <p:nvSpPr>
          <p:cNvPr id="18" name="标题 1">
            <a:extLst>
              <a:ext uri="{FF2B5EF4-FFF2-40B4-BE49-F238E27FC236}">
                <a16:creationId xmlns:a16="http://schemas.microsoft.com/office/drawing/2014/main" id="{952E6F6F-1DFC-2CCE-CAC5-233E0E8073E0}"/>
              </a:ext>
            </a:extLst>
          </p:cNvPr>
          <p:cNvSpPr txBox="1">
            <a:spLocks/>
          </p:cNvSpPr>
          <p:nvPr/>
        </p:nvSpPr>
        <p:spPr>
          <a:xfrm>
            <a:off x="217714" y="95419"/>
            <a:ext cx="5823057" cy="7018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600" dirty="0">
                <a:latin typeface="Arial" panose="020B0604020202020204" pitchFamily="34" charset="0"/>
                <a:cs typeface="Arial" panose="020B0604020202020204" pitchFamily="34" charset="0"/>
              </a:rPr>
              <a:t>Offline vs. Online</a:t>
            </a:r>
            <a:endParaRPr lang="zh-CN" altLang="en-US" sz="3600" dirty="0">
              <a:latin typeface="Arial" panose="020B0604020202020204" pitchFamily="34" charset="0"/>
              <a:cs typeface="Arial" panose="020B0604020202020204" pitchFamily="34" charset="0"/>
            </a:endParaRPr>
          </a:p>
        </p:txBody>
      </p:sp>
      <p:pic>
        <p:nvPicPr>
          <p:cNvPr id="10" name="图片 9" descr="图表&#10;&#10;AI 生成的内容可能不正确。">
            <a:extLst>
              <a:ext uri="{FF2B5EF4-FFF2-40B4-BE49-F238E27FC236}">
                <a16:creationId xmlns:a16="http://schemas.microsoft.com/office/drawing/2014/main" id="{2C6CE9A1-BA65-1A1D-D294-B3592B5C16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1757" y="2225732"/>
            <a:ext cx="5312359" cy="3403969"/>
          </a:xfrm>
          <a:prstGeom prst="rect">
            <a:avLst/>
          </a:prstGeom>
        </p:spPr>
      </p:pic>
      <p:pic>
        <p:nvPicPr>
          <p:cNvPr id="13" name="图片 12" descr="图表&#10;&#10;AI 生成的内容可能不正确。">
            <a:extLst>
              <a:ext uri="{FF2B5EF4-FFF2-40B4-BE49-F238E27FC236}">
                <a16:creationId xmlns:a16="http://schemas.microsoft.com/office/drawing/2014/main" id="{9457699B-9FD1-F847-6571-9FD7FC7BB94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37070" y="2185802"/>
            <a:ext cx="5351757" cy="3429215"/>
          </a:xfrm>
          <a:prstGeom prst="rect">
            <a:avLst/>
          </a:prstGeom>
        </p:spPr>
      </p:pic>
    </p:spTree>
    <p:extLst>
      <p:ext uri="{BB962C8B-B14F-4D97-AF65-F5344CB8AC3E}">
        <p14:creationId xmlns:p14="http://schemas.microsoft.com/office/powerpoint/2010/main" val="1728638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497F4D-3728-73CA-EF27-A4DC50C9C889}"/>
            </a:ext>
          </a:extLst>
        </p:cNvPr>
        <p:cNvGrpSpPr/>
        <p:nvPr/>
      </p:nvGrpSpPr>
      <p:grpSpPr>
        <a:xfrm>
          <a:off x="0" y="0"/>
          <a:ext cx="0" cy="0"/>
          <a:chOff x="0" y="0"/>
          <a:chExt cx="0" cy="0"/>
        </a:xfrm>
      </p:grpSpPr>
      <p:pic>
        <p:nvPicPr>
          <p:cNvPr id="22" name="图片 21" descr="地图&#10;&#10;AI 生成的内容可能不正确。">
            <a:extLst>
              <a:ext uri="{FF2B5EF4-FFF2-40B4-BE49-F238E27FC236}">
                <a16:creationId xmlns:a16="http://schemas.microsoft.com/office/drawing/2014/main" id="{24C88C88-9492-1930-6812-8793F9022D9B}"/>
              </a:ext>
            </a:extLst>
          </p:cNvPr>
          <p:cNvPicPr>
            <a:picLocks noChangeAspect="1"/>
          </p:cNvPicPr>
          <p:nvPr/>
        </p:nvPicPr>
        <p:blipFill>
          <a:blip r:embed="rId2">
            <a:extLst>
              <a:ext uri="{28A0092B-C50C-407E-A947-70E740481C1C}">
                <a14:useLocalDpi xmlns:a14="http://schemas.microsoft.com/office/drawing/2010/main" val="0"/>
              </a:ext>
            </a:extLst>
          </a:blip>
          <a:srcRect l="1862" t="2022" r="4060"/>
          <a:stretch/>
        </p:blipFill>
        <p:spPr>
          <a:xfrm>
            <a:off x="6316473" y="446340"/>
            <a:ext cx="4861591" cy="2725758"/>
          </a:xfrm>
          <a:prstGeom prst="rect">
            <a:avLst/>
          </a:prstGeom>
        </p:spPr>
      </p:pic>
      <p:cxnSp>
        <p:nvCxnSpPr>
          <p:cNvPr id="4" name="直接连接符 3">
            <a:extLst>
              <a:ext uri="{FF2B5EF4-FFF2-40B4-BE49-F238E27FC236}">
                <a16:creationId xmlns:a16="http://schemas.microsoft.com/office/drawing/2014/main" id="{ED093683-4604-6218-D68E-A70A34CC54F1}"/>
              </a:ext>
            </a:extLst>
          </p:cNvPr>
          <p:cNvCxnSpPr>
            <a:cxnSpLocks/>
          </p:cNvCxnSpPr>
          <p:nvPr/>
        </p:nvCxnSpPr>
        <p:spPr>
          <a:xfrm>
            <a:off x="811757" y="839357"/>
            <a:ext cx="4954422" cy="0"/>
          </a:xfrm>
          <a:prstGeom prst="line">
            <a:avLst/>
          </a:prstGeom>
          <a:ln w="38100">
            <a:solidFill>
              <a:srgbClr val="2E4F6F"/>
            </a:solidFill>
          </a:ln>
        </p:spPr>
        <p:style>
          <a:lnRef idx="2">
            <a:schemeClr val="accent1"/>
          </a:lnRef>
          <a:fillRef idx="0">
            <a:schemeClr val="accent1"/>
          </a:fillRef>
          <a:effectRef idx="1">
            <a:schemeClr val="accent1"/>
          </a:effectRef>
          <a:fontRef idx="minor">
            <a:schemeClr val="tx1"/>
          </a:fontRef>
        </p:style>
      </p:cxnSp>
      <p:sp>
        <p:nvSpPr>
          <p:cNvPr id="7" name="灯片编号占位符 6">
            <a:extLst>
              <a:ext uri="{FF2B5EF4-FFF2-40B4-BE49-F238E27FC236}">
                <a16:creationId xmlns:a16="http://schemas.microsoft.com/office/drawing/2014/main" id="{4642AB63-3A00-2A57-6655-09CE5EA2FDE1}"/>
              </a:ext>
            </a:extLst>
          </p:cNvPr>
          <p:cNvSpPr>
            <a:spLocks noGrp="1"/>
          </p:cNvSpPr>
          <p:nvPr>
            <p:ph type="sldNum" sz="quarter" idx="12"/>
          </p:nvPr>
        </p:nvSpPr>
        <p:spPr/>
        <p:txBody>
          <a:bodyPr/>
          <a:lstStyle/>
          <a:p>
            <a:fld id="{E043DF4E-63C8-4092-9483-B1E7873A980F}" type="slidenum">
              <a:rPr lang="zh-CN" altLang="en-US" smtClean="0"/>
              <a:t>2</a:t>
            </a:fld>
            <a:endParaRPr lang="zh-CN" altLang="en-US"/>
          </a:p>
        </p:txBody>
      </p:sp>
      <p:sp>
        <p:nvSpPr>
          <p:cNvPr id="8" name="标题 1">
            <a:extLst>
              <a:ext uri="{FF2B5EF4-FFF2-40B4-BE49-F238E27FC236}">
                <a16:creationId xmlns:a16="http://schemas.microsoft.com/office/drawing/2014/main" id="{E66FF5ED-4351-EA80-4FE5-D167AA1F3A91}"/>
              </a:ext>
            </a:extLst>
          </p:cNvPr>
          <p:cNvSpPr>
            <a:spLocks noGrp="1"/>
          </p:cNvSpPr>
          <p:nvPr>
            <p:ph type="title"/>
          </p:nvPr>
        </p:nvSpPr>
        <p:spPr>
          <a:xfrm>
            <a:off x="217715" y="95419"/>
            <a:ext cx="6083706" cy="701843"/>
          </a:xfrm>
        </p:spPr>
        <p:txBody>
          <a:bodyPr>
            <a:noAutofit/>
          </a:bodyPr>
          <a:lstStyle/>
          <a:p>
            <a:r>
              <a:rPr lang="en-US" altLang="zh-CN" sz="3600" dirty="0">
                <a:latin typeface="Arial" panose="020B0604020202020204" pitchFamily="34" charset="0"/>
                <a:cs typeface="Arial" panose="020B0604020202020204" pitchFamily="34" charset="0"/>
              </a:rPr>
              <a:t>1. Introduction and Method</a:t>
            </a:r>
            <a:endParaRPr lang="zh-CN" altLang="en-US" sz="3600" dirty="0">
              <a:latin typeface="Arial" panose="020B0604020202020204" pitchFamily="34" charset="0"/>
              <a:cs typeface="Arial" panose="020B0604020202020204" pitchFamily="34" charset="0"/>
            </a:endParaRPr>
          </a:p>
        </p:txBody>
      </p:sp>
      <p:sp>
        <p:nvSpPr>
          <p:cNvPr id="10" name="内容占位符 2">
            <a:extLst>
              <a:ext uri="{FF2B5EF4-FFF2-40B4-BE49-F238E27FC236}">
                <a16:creationId xmlns:a16="http://schemas.microsoft.com/office/drawing/2014/main" id="{C22E22C2-9C14-1A8B-5F67-A052921CE54A}"/>
              </a:ext>
            </a:extLst>
          </p:cNvPr>
          <p:cNvSpPr txBox="1">
            <a:spLocks/>
          </p:cNvSpPr>
          <p:nvPr/>
        </p:nvSpPr>
        <p:spPr>
          <a:xfrm>
            <a:off x="217714" y="1055780"/>
            <a:ext cx="5762171" cy="48950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altLang="zh-CN" dirty="0">
                <a:latin typeface="Arial" panose="020B0604020202020204" pitchFamily="34" charset="0"/>
                <a:cs typeface="Arial" panose="020B0604020202020204" pitchFamily="34" charset="0"/>
              </a:rPr>
              <a:t>Sampling sites</a:t>
            </a:r>
          </a:p>
          <a:p>
            <a:pPr lvl="1">
              <a:lnSpc>
                <a:spcPct val="100000"/>
              </a:lnSpc>
            </a:pPr>
            <a:r>
              <a:rPr lang="en-US" altLang="zh-CN" dirty="0">
                <a:latin typeface="Arial" panose="020B0604020202020204" pitchFamily="34" charset="0"/>
                <a:cs typeface="Arial" panose="020B0604020202020204" pitchFamily="34" charset="0"/>
              </a:rPr>
              <a:t>Urban: Yuen Long Air Quality Monitoring Station (YL)</a:t>
            </a:r>
          </a:p>
          <a:p>
            <a:pPr lvl="1">
              <a:lnSpc>
                <a:spcPct val="100000"/>
              </a:lnSpc>
            </a:pPr>
            <a:r>
              <a:rPr lang="en-US" altLang="zh-CN" dirty="0">
                <a:latin typeface="Arial" panose="020B0604020202020204" pitchFamily="34" charset="0"/>
                <a:cs typeface="Arial" panose="020B0604020202020204" pitchFamily="34" charset="0"/>
              </a:rPr>
              <a:t>Suburban: HKUST Supersite (UST)</a:t>
            </a:r>
            <a:endParaRPr lang="zh-CN" altLang="en-US" dirty="0">
              <a:latin typeface="Arial" panose="020B0604020202020204" pitchFamily="34" charset="0"/>
              <a:cs typeface="Arial" panose="020B0604020202020204" pitchFamily="34" charset="0"/>
            </a:endParaRPr>
          </a:p>
          <a:p>
            <a:pPr>
              <a:lnSpc>
                <a:spcPct val="100000"/>
              </a:lnSpc>
            </a:pPr>
            <a:endParaRPr lang="en-US" altLang="zh-CN" dirty="0">
              <a:latin typeface="Arial" panose="020B0604020202020204" pitchFamily="34" charset="0"/>
              <a:cs typeface="Arial" panose="020B0604020202020204" pitchFamily="34" charset="0"/>
            </a:endParaRPr>
          </a:p>
          <a:p>
            <a:pPr>
              <a:lnSpc>
                <a:spcPct val="100000"/>
              </a:lnSpc>
            </a:pPr>
            <a:r>
              <a:rPr lang="en-US" altLang="zh-CN" dirty="0">
                <a:latin typeface="Arial" panose="020B0604020202020204" pitchFamily="34" charset="0"/>
                <a:cs typeface="Arial" panose="020B0604020202020204" pitchFamily="34" charset="0"/>
              </a:rPr>
              <a:t>Offline vs. online monitoring</a:t>
            </a:r>
          </a:p>
          <a:p>
            <a:pPr lvl="1">
              <a:lnSpc>
                <a:spcPct val="100000"/>
              </a:lnSpc>
            </a:pPr>
            <a:r>
              <a:rPr lang="en-US" altLang="zh-CN" dirty="0">
                <a:latin typeface="Arial" panose="020B0604020202020204" pitchFamily="34" charset="0"/>
                <a:cs typeface="Arial" panose="020B0604020202020204" pitchFamily="34" charset="0"/>
              </a:rPr>
              <a:t>Offline: Mid-volume sampler with Teflon filters</a:t>
            </a:r>
          </a:p>
          <a:p>
            <a:pPr lvl="1">
              <a:lnSpc>
                <a:spcPct val="100000"/>
              </a:lnSpc>
            </a:pPr>
            <a:r>
              <a:rPr lang="en-US" altLang="zh-CN" dirty="0">
                <a:latin typeface="Arial" panose="020B0604020202020204" pitchFamily="34" charset="0"/>
                <a:cs typeface="Arial" panose="020B0604020202020204" pitchFamily="34" charset="0"/>
              </a:rPr>
              <a:t>Online: Monitor for </a:t>
            </a:r>
            <a:r>
              <a:rPr lang="en-US" altLang="zh-CN" dirty="0" err="1">
                <a:latin typeface="Arial" panose="020B0604020202020204" pitchFamily="34" charset="0"/>
                <a:cs typeface="Arial" panose="020B0604020202020204" pitchFamily="34" charset="0"/>
              </a:rPr>
              <a:t>AeRosols</a:t>
            </a:r>
            <a:r>
              <a:rPr lang="en-US" altLang="zh-CN" dirty="0">
                <a:latin typeface="Arial" panose="020B0604020202020204" pitchFamily="34" charset="0"/>
                <a:cs typeface="Arial" panose="020B0604020202020204" pitchFamily="34" charset="0"/>
              </a:rPr>
              <a:t> and Gases in Ambient air (MARGA)</a:t>
            </a:r>
          </a:p>
        </p:txBody>
      </p:sp>
      <p:pic>
        <p:nvPicPr>
          <p:cNvPr id="16" name="Picture 4" descr="A picture containing text&#10;&#10;Description automatically generated">
            <a:extLst>
              <a:ext uri="{FF2B5EF4-FFF2-40B4-BE49-F238E27FC236}">
                <a16:creationId xmlns:a16="http://schemas.microsoft.com/office/drawing/2014/main" id="{01F778BA-D5E7-B911-31FC-513728814E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6473" y="3228795"/>
            <a:ext cx="2308912" cy="3228065"/>
          </a:xfrm>
          <a:prstGeom prst="rect">
            <a:avLst/>
          </a:prstGeom>
        </p:spPr>
      </p:pic>
      <p:sp>
        <p:nvSpPr>
          <p:cNvPr id="18" name="文本框 17">
            <a:extLst>
              <a:ext uri="{FF2B5EF4-FFF2-40B4-BE49-F238E27FC236}">
                <a16:creationId xmlns:a16="http://schemas.microsoft.com/office/drawing/2014/main" id="{F63EF8CE-45E1-B8D7-C1C3-5622A12F4965}"/>
              </a:ext>
            </a:extLst>
          </p:cNvPr>
          <p:cNvSpPr txBox="1"/>
          <p:nvPr/>
        </p:nvSpPr>
        <p:spPr>
          <a:xfrm>
            <a:off x="6585828" y="6457890"/>
            <a:ext cx="2093119" cy="400110"/>
          </a:xfrm>
          <a:prstGeom prst="rect">
            <a:avLst/>
          </a:prstGeom>
          <a:noFill/>
        </p:spPr>
        <p:txBody>
          <a:bodyPr wrap="square">
            <a:spAutoFit/>
          </a:bodyPr>
          <a:lstStyle/>
          <a:p>
            <a:r>
              <a:rPr lang="en-US" altLang="zh-CN" sz="2000" dirty="0">
                <a:latin typeface="Arial" panose="020B0604020202020204" pitchFamily="34" charset="0"/>
                <a:cs typeface="Arial" panose="020B0604020202020204" pitchFamily="34" charset="0"/>
              </a:rPr>
              <a:t>Offline sampler</a:t>
            </a:r>
          </a:p>
        </p:txBody>
      </p:sp>
      <p:sp>
        <p:nvSpPr>
          <p:cNvPr id="19" name="文本框 18">
            <a:extLst>
              <a:ext uri="{FF2B5EF4-FFF2-40B4-BE49-F238E27FC236}">
                <a16:creationId xmlns:a16="http://schemas.microsoft.com/office/drawing/2014/main" id="{1419BAD8-7A4D-039C-CC73-B305CE620415}"/>
              </a:ext>
            </a:extLst>
          </p:cNvPr>
          <p:cNvSpPr txBox="1"/>
          <p:nvPr/>
        </p:nvSpPr>
        <p:spPr>
          <a:xfrm>
            <a:off x="9194127" y="6457890"/>
            <a:ext cx="2093119" cy="400110"/>
          </a:xfrm>
          <a:prstGeom prst="rect">
            <a:avLst/>
          </a:prstGeom>
          <a:noFill/>
        </p:spPr>
        <p:txBody>
          <a:bodyPr wrap="square">
            <a:spAutoFit/>
          </a:bodyPr>
          <a:lstStyle/>
          <a:p>
            <a:r>
              <a:rPr lang="en-US" altLang="zh-CN" sz="2000" dirty="0">
                <a:latin typeface="Arial" panose="020B0604020202020204" pitchFamily="34" charset="0"/>
                <a:cs typeface="Arial" panose="020B0604020202020204" pitchFamily="34" charset="0"/>
              </a:rPr>
              <a:t>Online MARGA</a:t>
            </a:r>
          </a:p>
        </p:txBody>
      </p:sp>
      <p:sp>
        <p:nvSpPr>
          <p:cNvPr id="9" name="流程图: 摘录 8">
            <a:extLst>
              <a:ext uri="{FF2B5EF4-FFF2-40B4-BE49-F238E27FC236}">
                <a16:creationId xmlns:a16="http://schemas.microsoft.com/office/drawing/2014/main" id="{8CEA0FE2-A524-29BC-9393-37D012D5C4EE}"/>
              </a:ext>
            </a:extLst>
          </p:cNvPr>
          <p:cNvSpPr/>
          <p:nvPr/>
        </p:nvSpPr>
        <p:spPr>
          <a:xfrm>
            <a:off x="7781010" y="828832"/>
            <a:ext cx="150126" cy="150126"/>
          </a:xfrm>
          <a:prstGeom prst="flowChartExtra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流程图: 摘录 10">
            <a:extLst>
              <a:ext uri="{FF2B5EF4-FFF2-40B4-BE49-F238E27FC236}">
                <a16:creationId xmlns:a16="http://schemas.microsoft.com/office/drawing/2014/main" id="{B6B83C2F-BBF9-06F1-E595-5002FFD2DD5E}"/>
              </a:ext>
            </a:extLst>
          </p:cNvPr>
          <p:cNvSpPr/>
          <p:nvPr/>
        </p:nvSpPr>
        <p:spPr>
          <a:xfrm>
            <a:off x="9794120" y="1659093"/>
            <a:ext cx="150126" cy="150126"/>
          </a:xfrm>
          <a:prstGeom prst="flowChartExtra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id="{635D9ABC-8896-C7F3-88DF-7F3A2A37A397}"/>
              </a:ext>
            </a:extLst>
          </p:cNvPr>
          <p:cNvSpPr txBox="1"/>
          <p:nvPr/>
        </p:nvSpPr>
        <p:spPr>
          <a:xfrm>
            <a:off x="7608843" y="990750"/>
            <a:ext cx="559341" cy="400110"/>
          </a:xfrm>
          <a:prstGeom prst="rect">
            <a:avLst/>
          </a:prstGeom>
          <a:noFill/>
        </p:spPr>
        <p:txBody>
          <a:bodyPr wrap="square">
            <a:spAutoFit/>
          </a:bodyPr>
          <a:lstStyle/>
          <a:p>
            <a:r>
              <a:rPr lang="en-US" altLang="zh-CN" sz="2000" b="1" dirty="0">
                <a:latin typeface="Arial" panose="020B0604020202020204" pitchFamily="34" charset="0"/>
                <a:cs typeface="Arial" panose="020B0604020202020204" pitchFamily="34" charset="0"/>
              </a:rPr>
              <a:t>YL</a:t>
            </a:r>
            <a:endParaRPr lang="zh-CN" altLang="en-US" sz="2000" b="1" dirty="0"/>
          </a:p>
        </p:txBody>
      </p:sp>
      <p:sp>
        <p:nvSpPr>
          <p:cNvPr id="17" name="文本框 16">
            <a:extLst>
              <a:ext uri="{FF2B5EF4-FFF2-40B4-BE49-F238E27FC236}">
                <a16:creationId xmlns:a16="http://schemas.microsoft.com/office/drawing/2014/main" id="{CE7136D3-252F-2F92-89FA-21355A49744B}"/>
              </a:ext>
            </a:extLst>
          </p:cNvPr>
          <p:cNvSpPr txBox="1"/>
          <p:nvPr/>
        </p:nvSpPr>
        <p:spPr>
          <a:xfrm>
            <a:off x="9547891" y="1844251"/>
            <a:ext cx="792710" cy="400110"/>
          </a:xfrm>
          <a:prstGeom prst="rect">
            <a:avLst/>
          </a:prstGeom>
          <a:noFill/>
        </p:spPr>
        <p:txBody>
          <a:bodyPr wrap="square">
            <a:spAutoFit/>
          </a:bodyPr>
          <a:lstStyle/>
          <a:p>
            <a:r>
              <a:rPr lang="en-US" altLang="zh-CN" sz="2000" b="1" dirty="0">
                <a:latin typeface="Arial" panose="020B0604020202020204" pitchFamily="34" charset="0"/>
                <a:cs typeface="Arial" panose="020B0604020202020204" pitchFamily="34" charset="0"/>
              </a:rPr>
              <a:t>UST</a:t>
            </a:r>
            <a:endParaRPr lang="zh-CN" altLang="en-US" sz="2000" b="1" dirty="0"/>
          </a:p>
        </p:txBody>
      </p:sp>
      <p:pic>
        <p:nvPicPr>
          <p:cNvPr id="26" name="图片 25" descr="打开门的烤箱&#10;&#10;AI 生成的内容可能不正确。">
            <a:extLst>
              <a:ext uri="{FF2B5EF4-FFF2-40B4-BE49-F238E27FC236}">
                <a16:creationId xmlns:a16="http://schemas.microsoft.com/office/drawing/2014/main" id="{CE5AE526-71ED-AE59-7DF8-9AD1EA7065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59231" y="3205164"/>
            <a:ext cx="2218833" cy="3288533"/>
          </a:xfrm>
          <a:prstGeom prst="rect">
            <a:avLst/>
          </a:prstGeom>
        </p:spPr>
      </p:pic>
    </p:spTree>
    <p:extLst>
      <p:ext uri="{BB962C8B-B14F-4D97-AF65-F5344CB8AC3E}">
        <p14:creationId xmlns:p14="http://schemas.microsoft.com/office/powerpoint/2010/main" val="1877741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9065A3-9A2A-2B7C-331C-E61B0E16938C}"/>
            </a:ext>
          </a:extLst>
        </p:cNvPr>
        <p:cNvGrpSpPr/>
        <p:nvPr/>
      </p:nvGrpSpPr>
      <p:grpSpPr>
        <a:xfrm>
          <a:off x="0" y="0"/>
          <a:ext cx="0" cy="0"/>
          <a:chOff x="0" y="0"/>
          <a:chExt cx="0" cy="0"/>
        </a:xfrm>
      </p:grpSpPr>
      <p:pic>
        <p:nvPicPr>
          <p:cNvPr id="21" name="图片 20">
            <a:extLst>
              <a:ext uri="{FF2B5EF4-FFF2-40B4-BE49-F238E27FC236}">
                <a16:creationId xmlns:a16="http://schemas.microsoft.com/office/drawing/2014/main" id="{BD9CA145-94FB-2709-0B48-50504866427F}"/>
              </a:ext>
            </a:extLst>
          </p:cNvPr>
          <p:cNvPicPr>
            <a:picLocks noChangeAspect="1"/>
          </p:cNvPicPr>
          <p:nvPr/>
        </p:nvPicPr>
        <p:blipFill>
          <a:blip r:embed="rId2">
            <a:extLst>
              <a:ext uri="{28A0092B-C50C-407E-A947-70E740481C1C}">
                <a14:useLocalDpi xmlns:a14="http://schemas.microsoft.com/office/drawing/2010/main" val="0"/>
              </a:ext>
            </a:extLst>
          </a:blip>
          <a:srcRect l="3232" t="8311" r="3722"/>
          <a:stretch/>
        </p:blipFill>
        <p:spPr>
          <a:xfrm>
            <a:off x="2848233" y="4199944"/>
            <a:ext cx="4317465" cy="2658056"/>
          </a:xfrm>
          <a:prstGeom prst="rect">
            <a:avLst/>
          </a:prstGeom>
        </p:spPr>
      </p:pic>
      <p:pic>
        <p:nvPicPr>
          <p:cNvPr id="19" name="图片 18">
            <a:extLst>
              <a:ext uri="{FF2B5EF4-FFF2-40B4-BE49-F238E27FC236}">
                <a16:creationId xmlns:a16="http://schemas.microsoft.com/office/drawing/2014/main" id="{A388748E-2380-2114-E444-3F9661BC09CF}"/>
              </a:ext>
            </a:extLst>
          </p:cNvPr>
          <p:cNvPicPr>
            <a:picLocks noChangeAspect="1"/>
          </p:cNvPicPr>
          <p:nvPr/>
        </p:nvPicPr>
        <p:blipFill>
          <a:blip r:embed="rId3">
            <a:extLst>
              <a:ext uri="{28A0092B-C50C-407E-A947-70E740481C1C}">
                <a14:useLocalDpi xmlns:a14="http://schemas.microsoft.com/office/drawing/2010/main" val="0"/>
              </a:ext>
            </a:extLst>
          </a:blip>
          <a:srcRect l="2828" t="5974" r="4723" b="2342"/>
          <a:stretch/>
        </p:blipFill>
        <p:spPr>
          <a:xfrm>
            <a:off x="898408" y="858023"/>
            <a:ext cx="4451328" cy="2828666"/>
          </a:xfrm>
          <a:prstGeom prst="rect">
            <a:avLst/>
          </a:prstGeom>
        </p:spPr>
      </p:pic>
      <p:sp>
        <p:nvSpPr>
          <p:cNvPr id="3" name="内容占位符 2">
            <a:extLst>
              <a:ext uri="{FF2B5EF4-FFF2-40B4-BE49-F238E27FC236}">
                <a16:creationId xmlns:a16="http://schemas.microsoft.com/office/drawing/2014/main" id="{0C165B4A-7BFD-B07D-F4D8-CED7124AED0B}"/>
              </a:ext>
            </a:extLst>
          </p:cNvPr>
          <p:cNvSpPr>
            <a:spLocks noGrp="1"/>
          </p:cNvSpPr>
          <p:nvPr>
            <p:ph idx="1"/>
          </p:nvPr>
        </p:nvSpPr>
        <p:spPr>
          <a:xfrm>
            <a:off x="7165698" y="4290923"/>
            <a:ext cx="4918855" cy="2273147"/>
          </a:xfrm>
          <a:solidFill>
            <a:schemeClr val="accent2">
              <a:lumMod val="20000"/>
              <a:lumOff val="80000"/>
            </a:schemeClr>
          </a:solidFill>
        </p:spPr>
        <p:txBody>
          <a:bodyPr>
            <a:normAutofit lnSpcReduction="10000"/>
          </a:bodyPr>
          <a:lstStyle/>
          <a:p>
            <a:pPr>
              <a:lnSpc>
                <a:spcPct val="100000"/>
              </a:lnSpc>
            </a:pPr>
            <a:r>
              <a:rPr lang="en-US" altLang="zh-CN" sz="2400" dirty="0">
                <a:latin typeface="Arial" panose="020B0604020202020204" pitchFamily="34" charset="0"/>
                <a:cs typeface="Arial" panose="020B0604020202020204" pitchFamily="34" charset="0"/>
              </a:rPr>
              <a:t>PM</a:t>
            </a:r>
            <a:r>
              <a:rPr lang="en-US" altLang="zh-CN" sz="2400" baseline="-25000" dirty="0">
                <a:latin typeface="Arial" panose="020B0604020202020204" pitchFamily="34" charset="0"/>
                <a:cs typeface="Arial" panose="020B0604020202020204" pitchFamily="34" charset="0"/>
              </a:rPr>
              <a:t>2.5</a:t>
            </a:r>
            <a:r>
              <a:rPr lang="en-US" altLang="zh-CN" sz="2400" dirty="0">
                <a:latin typeface="Arial" panose="020B0604020202020204" pitchFamily="34" charset="0"/>
                <a:cs typeface="Arial" panose="020B0604020202020204" pitchFamily="34" charset="0"/>
              </a:rPr>
              <a:t> showed a decreasing trend over the years (p &lt; 0.01), and sulfate contributed around 40% of the reduction.</a:t>
            </a:r>
          </a:p>
          <a:p>
            <a:pPr>
              <a:lnSpc>
                <a:spcPct val="100000"/>
              </a:lnSpc>
            </a:pPr>
            <a:r>
              <a:rPr lang="en-US" altLang="zh-CN" sz="2400" dirty="0">
                <a:latin typeface="Arial" panose="020B0604020202020204" pitchFamily="34" charset="0"/>
                <a:cs typeface="Arial" panose="020B0604020202020204" pitchFamily="34" charset="0"/>
              </a:rPr>
              <a:t>Nitrate and ammonium took up a larger mass fraction of PM</a:t>
            </a:r>
            <a:r>
              <a:rPr lang="en-US" altLang="zh-CN" sz="2400" baseline="-25000" dirty="0">
                <a:latin typeface="Arial" panose="020B0604020202020204" pitchFamily="34" charset="0"/>
                <a:cs typeface="Arial" panose="020B0604020202020204" pitchFamily="34" charset="0"/>
              </a:rPr>
              <a:t>2.5</a:t>
            </a:r>
            <a:r>
              <a:rPr lang="en-US" altLang="zh-CN" sz="2400" dirty="0">
                <a:latin typeface="Arial" panose="020B0604020202020204" pitchFamily="34" charset="0"/>
                <a:cs typeface="Arial" panose="020B0604020202020204" pitchFamily="34" charset="0"/>
              </a:rPr>
              <a:t>.</a:t>
            </a:r>
          </a:p>
        </p:txBody>
      </p:sp>
      <p:cxnSp>
        <p:nvCxnSpPr>
          <p:cNvPr id="4" name="直接连接符 3">
            <a:extLst>
              <a:ext uri="{FF2B5EF4-FFF2-40B4-BE49-F238E27FC236}">
                <a16:creationId xmlns:a16="http://schemas.microsoft.com/office/drawing/2014/main" id="{FAA413F2-2E1F-8FA3-6AC8-E845E55596EB}"/>
              </a:ext>
            </a:extLst>
          </p:cNvPr>
          <p:cNvCxnSpPr>
            <a:cxnSpLocks/>
          </p:cNvCxnSpPr>
          <p:nvPr/>
        </p:nvCxnSpPr>
        <p:spPr>
          <a:xfrm>
            <a:off x="811757" y="839357"/>
            <a:ext cx="5084076" cy="0"/>
          </a:xfrm>
          <a:prstGeom prst="line">
            <a:avLst/>
          </a:prstGeom>
          <a:ln w="38100">
            <a:solidFill>
              <a:srgbClr val="2E4F6F"/>
            </a:solidFill>
          </a:ln>
        </p:spPr>
        <p:style>
          <a:lnRef idx="2">
            <a:schemeClr val="accent1"/>
          </a:lnRef>
          <a:fillRef idx="0">
            <a:schemeClr val="accent1"/>
          </a:fillRef>
          <a:effectRef idx="1">
            <a:schemeClr val="accent1"/>
          </a:effectRef>
          <a:fontRef idx="minor">
            <a:schemeClr val="tx1"/>
          </a:fontRef>
        </p:style>
      </p:cxnSp>
      <p:sp>
        <p:nvSpPr>
          <p:cNvPr id="7" name="灯片编号占位符 6">
            <a:extLst>
              <a:ext uri="{FF2B5EF4-FFF2-40B4-BE49-F238E27FC236}">
                <a16:creationId xmlns:a16="http://schemas.microsoft.com/office/drawing/2014/main" id="{9C85F501-A464-21E9-8A99-9ED57E1FE3AC}"/>
              </a:ext>
            </a:extLst>
          </p:cNvPr>
          <p:cNvSpPr>
            <a:spLocks noGrp="1"/>
          </p:cNvSpPr>
          <p:nvPr>
            <p:ph type="sldNum" sz="quarter" idx="12"/>
          </p:nvPr>
        </p:nvSpPr>
        <p:spPr/>
        <p:txBody>
          <a:bodyPr/>
          <a:lstStyle/>
          <a:p>
            <a:fld id="{E043DF4E-63C8-4092-9483-B1E7873A980F}" type="slidenum">
              <a:rPr lang="zh-CN" altLang="en-US" smtClean="0"/>
              <a:t>3</a:t>
            </a:fld>
            <a:endParaRPr lang="zh-CN" altLang="en-US"/>
          </a:p>
        </p:txBody>
      </p:sp>
      <p:sp>
        <p:nvSpPr>
          <p:cNvPr id="8" name="标题 1">
            <a:extLst>
              <a:ext uri="{FF2B5EF4-FFF2-40B4-BE49-F238E27FC236}">
                <a16:creationId xmlns:a16="http://schemas.microsoft.com/office/drawing/2014/main" id="{3C45044B-CB01-9855-A156-430E687E4C44}"/>
              </a:ext>
            </a:extLst>
          </p:cNvPr>
          <p:cNvSpPr>
            <a:spLocks noGrp="1"/>
          </p:cNvSpPr>
          <p:nvPr>
            <p:ph type="title"/>
          </p:nvPr>
        </p:nvSpPr>
        <p:spPr>
          <a:xfrm>
            <a:off x="217714" y="95419"/>
            <a:ext cx="5823057" cy="701843"/>
          </a:xfrm>
        </p:spPr>
        <p:txBody>
          <a:bodyPr>
            <a:noAutofit/>
          </a:bodyPr>
          <a:lstStyle/>
          <a:p>
            <a:r>
              <a:rPr lang="en-US" altLang="zh-CN" sz="3600" dirty="0">
                <a:latin typeface="Arial" panose="020B0604020202020204" pitchFamily="34" charset="0"/>
                <a:cs typeface="Arial" panose="020B0604020202020204" pitchFamily="34" charset="0"/>
              </a:rPr>
              <a:t>2. Results and conclusions</a:t>
            </a:r>
            <a:endParaRPr lang="zh-CN" altLang="en-US" sz="3600" dirty="0">
              <a:latin typeface="Arial" panose="020B0604020202020204" pitchFamily="34" charset="0"/>
              <a:cs typeface="Arial" panose="020B0604020202020204" pitchFamily="34" charset="0"/>
            </a:endParaRPr>
          </a:p>
        </p:txBody>
      </p:sp>
      <p:pic>
        <p:nvPicPr>
          <p:cNvPr id="10" name="图片 9" descr="图表, 条形图&#10;&#10;AI 生成的内容可能不正确。">
            <a:extLst>
              <a:ext uri="{FF2B5EF4-FFF2-40B4-BE49-F238E27FC236}">
                <a16:creationId xmlns:a16="http://schemas.microsoft.com/office/drawing/2014/main" id="{69D3F5E5-FF82-96DF-B568-463E65DB04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4723" y="753091"/>
            <a:ext cx="5449687" cy="3404757"/>
          </a:xfrm>
          <a:prstGeom prst="rect">
            <a:avLst/>
          </a:prstGeom>
        </p:spPr>
      </p:pic>
      <p:sp>
        <p:nvSpPr>
          <p:cNvPr id="9" name="文本框 8">
            <a:extLst>
              <a:ext uri="{FF2B5EF4-FFF2-40B4-BE49-F238E27FC236}">
                <a16:creationId xmlns:a16="http://schemas.microsoft.com/office/drawing/2014/main" id="{DFB626E1-0BAE-668C-EBDD-9DE93BCA5B71}"/>
              </a:ext>
            </a:extLst>
          </p:cNvPr>
          <p:cNvSpPr txBox="1"/>
          <p:nvPr/>
        </p:nvSpPr>
        <p:spPr>
          <a:xfrm>
            <a:off x="464456" y="3583177"/>
            <a:ext cx="5479144" cy="646331"/>
          </a:xfrm>
          <a:prstGeom prst="rect">
            <a:avLst/>
          </a:prstGeom>
          <a:noFill/>
        </p:spPr>
        <p:txBody>
          <a:bodyPr wrap="square" rtlCol="0">
            <a:spAutoFit/>
          </a:bodyPr>
          <a:lstStyle/>
          <a:p>
            <a:r>
              <a:rPr lang="en-US" altLang="zh-CN" b="1" dirty="0">
                <a:latin typeface="Arial" panose="020B0604020202020204" pitchFamily="34" charset="0"/>
                <a:cs typeface="Arial" panose="020B0604020202020204" pitchFamily="34" charset="0"/>
              </a:rPr>
              <a:t>Fig. 1  </a:t>
            </a:r>
            <a:r>
              <a:rPr lang="en-US" altLang="zh-CN" dirty="0">
                <a:latin typeface="Arial" panose="020B0604020202020204" pitchFamily="34" charset="0"/>
                <a:cs typeface="Arial" panose="020B0604020202020204" pitchFamily="34" charset="0"/>
              </a:rPr>
              <a:t>Annual trend of filter measured concentration of PM</a:t>
            </a:r>
            <a:r>
              <a:rPr lang="en-US" altLang="zh-CN" baseline="-25000" dirty="0">
                <a:latin typeface="Arial" panose="020B0604020202020204" pitchFamily="34" charset="0"/>
                <a:cs typeface="Arial" panose="020B0604020202020204" pitchFamily="34" charset="0"/>
              </a:rPr>
              <a:t>2.5</a:t>
            </a:r>
            <a:r>
              <a:rPr lang="en-US" altLang="zh-CN" dirty="0">
                <a:latin typeface="Arial" panose="020B0604020202020204" pitchFamily="34" charset="0"/>
                <a:cs typeface="Arial" panose="020B0604020202020204" pitchFamily="34" charset="0"/>
              </a:rPr>
              <a:t> and total inorganic ions.</a:t>
            </a:r>
            <a:endParaRPr lang="zh-CN" altLang="en-US" dirty="0">
              <a:latin typeface="Arial" panose="020B0604020202020204" pitchFamily="34" charset="0"/>
              <a:cs typeface="Arial" panose="020B0604020202020204" pitchFamily="34" charset="0"/>
            </a:endParaRPr>
          </a:p>
        </p:txBody>
      </p:sp>
      <p:sp>
        <p:nvSpPr>
          <p:cNvPr id="12" name="文本框 11">
            <a:extLst>
              <a:ext uri="{FF2B5EF4-FFF2-40B4-BE49-F238E27FC236}">
                <a16:creationId xmlns:a16="http://schemas.microsoft.com/office/drawing/2014/main" id="{0B1F3BB1-BE75-E849-7F82-2174B1CDFE7A}"/>
              </a:ext>
            </a:extLst>
          </p:cNvPr>
          <p:cNvSpPr txBox="1"/>
          <p:nvPr/>
        </p:nvSpPr>
        <p:spPr>
          <a:xfrm>
            <a:off x="7096905" y="293930"/>
            <a:ext cx="4080681" cy="646331"/>
          </a:xfrm>
          <a:prstGeom prst="rect">
            <a:avLst/>
          </a:prstGeom>
          <a:noFill/>
        </p:spPr>
        <p:txBody>
          <a:bodyPr wrap="square" rtlCol="0">
            <a:spAutoFit/>
          </a:bodyPr>
          <a:lstStyle/>
          <a:p>
            <a:r>
              <a:rPr lang="en-US" altLang="zh-CN" b="1" dirty="0">
                <a:latin typeface="Arial" panose="020B0604020202020204" pitchFamily="34" charset="0"/>
                <a:cs typeface="Arial" panose="020B0604020202020204" pitchFamily="34" charset="0"/>
              </a:rPr>
              <a:t>Fig. 3  </a:t>
            </a:r>
            <a:r>
              <a:rPr lang="en-US" altLang="zh-CN" dirty="0">
                <a:latin typeface="Arial" panose="020B0604020202020204" pitchFamily="34" charset="0"/>
                <a:cs typeface="Arial" panose="020B0604020202020204" pitchFamily="34" charset="0"/>
              </a:rPr>
              <a:t>Annual trend of filter-measured mass fractions of inorganic ions.</a:t>
            </a:r>
            <a:endParaRPr lang="zh-CN" altLang="en-US" dirty="0">
              <a:latin typeface="Arial" panose="020B0604020202020204" pitchFamily="34" charset="0"/>
              <a:cs typeface="Arial" panose="020B0604020202020204" pitchFamily="34" charset="0"/>
            </a:endParaRPr>
          </a:p>
        </p:txBody>
      </p:sp>
      <p:sp>
        <p:nvSpPr>
          <p:cNvPr id="17" name="文本框 16">
            <a:extLst>
              <a:ext uri="{FF2B5EF4-FFF2-40B4-BE49-F238E27FC236}">
                <a16:creationId xmlns:a16="http://schemas.microsoft.com/office/drawing/2014/main" id="{73BA276C-48FC-03B4-D27C-C4A6DC28DAFA}"/>
              </a:ext>
            </a:extLst>
          </p:cNvPr>
          <p:cNvSpPr txBox="1"/>
          <p:nvPr/>
        </p:nvSpPr>
        <p:spPr>
          <a:xfrm>
            <a:off x="0" y="5024627"/>
            <a:ext cx="2982036" cy="923330"/>
          </a:xfrm>
          <a:prstGeom prst="rect">
            <a:avLst/>
          </a:prstGeom>
          <a:noFill/>
        </p:spPr>
        <p:txBody>
          <a:bodyPr wrap="square" rtlCol="0">
            <a:spAutoFit/>
          </a:bodyPr>
          <a:lstStyle/>
          <a:p>
            <a:r>
              <a:rPr lang="en-US" altLang="zh-CN" b="1" dirty="0">
                <a:latin typeface="Arial" panose="020B0604020202020204" pitchFamily="34" charset="0"/>
                <a:cs typeface="Arial" panose="020B0604020202020204" pitchFamily="34" charset="0"/>
              </a:rPr>
              <a:t>Fig. 2  </a:t>
            </a:r>
            <a:r>
              <a:rPr lang="en-US" altLang="zh-CN" dirty="0">
                <a:latin typeface="Arial" panose="020B0604020202020204" pitchFamily="34" charset="0"/>
                <a:cs typeface="Arial" panose="020B0604020202020204" pitchFamily="34" charset="0"/>
              </a:rPr>
              <a:t>Annual trend of filter measured concentration of each ion.</a:t>
            </a:r>
            <a:endParaRPr lang="zh-CN"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0022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826D6-5F25-A96F-09B4-33A69E675990}"/>
            </a:ext>
          </a:extLst>
        </p:cNvPr>
        <p:cNvGrpSpPr/>
        <p:nvPr/>
      </p:nvGrpSpPr>
      <p:grpSpPr>
        <a:xfrm>
          <a:off x="0" y="0"/>
          <a:ext cx="0" cy="0"/>
          <a:chOff x="0" y="0"/>
          <a:chExt cx="0" cy="0"/>
        </a:xfrm>
      </p:grpSpPr>
      <p:pic>
        <p:nvPicPr>
          <p:cNvPr id="11" name="图片 10" descr="图表, 散点图&#10;&#10;描述已自动生成">
            <a:extLst>
              <a:ext uri="{FF2B5EF4-FFF2-40B4-BE49-F238E27FC236}">
                <a16:creationId xmlns:a16="http://schemas.microsoft.com/office/drawing/2014/main" id="{FCD45B97-6554-6CBA-2C80-1CD128016CC1}"/>
              </a:ext>
            </a:extLst>
          </p:cNvPr>
          <p:cNvPicPr>
            <a:picLocks noChangeAspect="1"/>
          </p:cNvPicPr>
          <p:nvPr/>
        </p:nvPicPr>
        <p:blipFill>
          <a:blip r:embed="rId3">
            <a:extLst>
              <a:ext uri="{28A0092B-C50C-407E-A947-70E740481C1C}">
                <a14:useLocalDpi xmlns:a14="http://schemas.microsoft.com/office/drawing/2010/main" val="0"/>
              </a:ext>
            </a:extLst>
          </a:blip>
          <a:srcRect l="7650" t="7377" r="10889" b="2786"/>
          <a:stretch/>
        </p:blipFill>
        <p:spPr>
          <a:xfrm>
            <a:off x="217714" y="881454"/>
            <a:ext cx="3890262" cy="3283067"/>
          </a:xfrm>
          <a:prstGeom prst="rect">
            <a:avLst/>
          </a:prstGeom>
        </p:spPr>
      </p:pic>
      <p:sp>
        <p:nvSpPr>
          <p:cNvPr id="3" name="内容占位符 2">
            <a:extLst>
              <a:ext uri="{FF2B5EF4-FFF2-40B4-BE49-F238E27FC236}">
                <a16:creationId xmlns:a16="http://schemas.microsoft.com/office/drawing/2014/main" id="{0833E0F5-A5AF-1781-B4B3-2F3B63BDCFC6}"/>
              </a:ext>
            </a:extLst>
          </p:cNvPr>
          <p:cNvSpPr>
            <a:spLocks noGrp="1"/>
          </p:cNvSpPr>
          <p:nvPr>
            <p:ph idx="1"/>
          </p:nvPr>
        </p:nvSpPr>
        <p:spPr>
          <a:xfrm>
            <a:off x="1" y="4945228"/>
            <a:ext cx="5397690" cy="1803705"/>
          </a:xfrm>
          <a:solidFill>
            <a:schemeClr val="accent2">
              <a:lumMod val="20000"/>
              <a:lumOff val="80000"/>
            </a:schemeClr>
          </a:solidFill>
        </p:spPr>
        <p:txBody>
          <a:bodyPr>
            <a:noAutofit/>
          </a:bodyPr>
          <a:lstStyle/>
          <a:p>
            <a:pPr>
              <a:lnSpc>
                <a:spcPct val="120000"/>
              </a:lnSpc>
            </a:pPr>
            <a:r>
              <a:rPr lang="en-US" altLang="zh-CN" sz="2400" dirty="0">
                <a:latin typeface="Arial" panose="020B0604020202020204" pitchFamily="34" charset="0"/>
                <a:cs typeface="Arial" panose="020B0604020202020204" pitchFamily="34" charset="0"/>
              </a:rPr>
              <a:t>Particulate nitrate concentration was </a:t>
            </a:r>
            <a:r>
              <a:rPr lang="en-US" altLang="zh-CN" sz="2400" b="1" i="1" dirty="0">
                <a:solidFill>
                  <a:srgbClr val="FF0000"/>
                </a:solidFill>
                <a:latin typeface="Arial" panose="020B0604020202020204" pitchFamily="34" charset="0"/>
                <a:cs typeface="Arial" panose="020B0604020202020204" pitchFamily="34" charset="0"/>
              </a:rPr>
              <a:t>under-measured</a:t>
            </a:r>
            <a:r>
              <a:rPr lang="en-US" altLang="zh-CN" sz="2400" dirty="0">
                <a:solidFill>
                  <a:srgbClr val="FF0000"/>
                </a:solidFill>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by filter-based sampling under high temperature conditions (&gt;23</a:t>
            </a:r>
            <a:r>
              <a:rPr lang="en-US" altLang="zh-CN" sz="2400" baseline="30000" dirty="0">
                <a:latin typeface="Arial" panose="020B0604020202020204" pitchFamily="34" charset="0"/>
                <a:cs typeface="Arial" panose="020B0604020202020204" pitchFamily="34" charset="0"/>
              </a:rPr>
              <a:t>o</a:t>
            </a:r>
            <a:r>
              <a:rPr lang="en-US" altLang="zh-CN" sz="2400" dirty="0">
                <a:latin typeface="Arial" panose="020B0604020202020204" pitchFamily="34" charset="0"/>
                <a:cs typeface="Arial" panose="020B0604020202020204" pitchFamily="34" charset="0"/>
              </a:rPr>
              <a:t>C).</a:t>
            </a:r>
          </a:p>
        </p:txBody>
      </p:sp>
      <p:cxnSp>
        <p:nvCxnSpPr>
          <p:cNvPr id="4" name="直接连接符 3">
            <a:extLst>
              <a:ext uri="{FF2B5EF4-FFF2-40B4-BE49-F238E27FC236}">
                <a16:creationId xmlns:a16="http://schemas.microsoft.com/office/drawing/2014/main" id="{A37D31EC-137A-B964-F767-66187E5DFA38}"/>
              </a:ext>
            </a:extLst>
          </p:cNvPr>
          <p:cNvCxnSpPr>
            <a:cxnSpLocks/>
          </p:cNvCxnSpPr>
          <p:nvPr/>
        </p:nvCxnSpPr>
        <p:spPr>
          <a:xfrm>
            <a:off x="811757" y="839357"/>
            <a:ext cx="5084076" cy="0"/>
          </a:xfrm>
          <a:prstGeom prst="line">
            <a:avLst/>
          </a:prstGeom>
          <a:ln w="38100">
            <a:solidFill>
              <a:srgbClr val="2E4F6F"/>
            </a:solidFill>
          </a:ln>
        </p:spPr>
        <p:style>
          <a:lnRef idx="2">
            <a:schemeClr val="accent1"/>
          </a:lnRef>
          <a:fillRef idx="0">
            <a:schemeClr val="accent1"/>
          </a:fillRef>
          <a:effectRef idx="1">
            <a:schemeClr val="accent1"/>
          </a:effectRef>
          <a:fontRef idx="minor">
            <a:schemeClr val="tx1"/>
          </a:fontRef>
        </p:style>
      </p:cxnSp>
      <p:sp>
        <p:nvSpPr>
          <p:cNvPr id="7" name="灯片编号占位符 6">
            <a:extLst>
              <a:ext uri="{FF2B5EF4-FFF2-40B4-BE49-F238E27FC236}">
                <a16:creationId xmlns:a16="http://schemas.microsoft.com/office/drawing/2014/main" id="{442FB017-3548-7269-79C9-F061A9528234}"/>
              </a:ext>
            </a:extLst>
          </p:cNvPr>
          <p:cNvSpPr>
            <a:spLocks noGrp="1"/>
          </p:cNvSpPr>
          <p:nvPr>
            <p:ph type="sldNum" sz="quarter" idx="12"/>
          </p:nvPr>
        </p:nvSpPr>
        <p:spPr/>
        <p:txBody>
          <a:bodyPr/>
          <a:lstStyle/>
          <a:p>
            <a:fld id="{E043DF4E-63C8-4092-9483-B1E7873A980F}" type="slidenum">
              <a:rPr lang="zh-CN" altLang="en-US" smtClean="0"/>
              <a:t>4</a:t>
            </a:fld>
            <a:endParaRPr lang="zh-CN" altLang="en-US"/>
          </a:p>
        </p:txBody>
      </p:sp>
      <p:sp>
        <p:nvSpPr>
          <p:cNvPr id="8" name="标题 1">
            <a:extLst>
              <a:ext uri="{FF2B5EF4-FFF2-40B4-BE49-F238E27FC236}">
                <a16:creationId xmlns:a16="http://schemas.microsoft.com/office/drawing/2014/main" id="{E15C8A30-99F2-3A7E-1A15-14717030BD6C}"/>
              </a:ext>
            </a:extLst>
          </p:cNvPr>
          <p:cNvSpPr>
            <a:spLocks noGrp="1"/>
          </p:cNvSpPr>
          <p:nvPr>
            <p:ph type="title"/>
          </p:nvPr>
        </p:nvSpPr>
        <p:spPr>
          <a:xfrm>
            <a:off x="217714" y="95419"/>
            <a:ext cx="5823057" cy="701843"/>
          </a:xfrm>
        </p:spPr>
        <p:txBody>
          <a:bodyPr>
            <a:noAutofit/>
          </a:bodyPr>
          <a:lstStyle/>
          <a:p>
            <a:r>
              <a:rPr lang="en-US" altLang="zh-CN" sz="3600" dirty="0">
                <a:latin typeface="Arial" panose="020B0604020202020204" pitchFamily="34" charset="0"/>
                <a:cs typeface="Arial" panose="020B0604020202020204" pitchFamily="34" charset="0"/>
              </a:rPr>
              <a:t>2. Results and conclusions</a:t>
            </a:r>
            <a:endParaRPr lang="zh-CN" altLang="en-US" sz="3600" dirty="0">
              <a:latin typeface="Arial" panose="020B0604020202020204" pitchFamily="34" charset="0"/>
              <a:cs typeface="Arial" panose="020B0604020202020204" pitchFamily="34" charset="0"/>
            </a:endParaRPr>
          </a:p>
        </p:txBody>
      </p:sp>
      <p:sp>
        <p:nvSpPr>
          <p:cNvPr id="13" name="文本框 12">
            <a:extLst>
              <a:ext uri="{FF2B5EF4-FFF2-40B4-BE49-F238E27FC236}">
                <a16:creationId xmlns:a16="http://schemas.microsoft.com/office/drawing/2014/main" id="{9B0C05F8-9169-D485-A91C-E14065B3A720}"/>
              </a:ext>
            </a:extLst>
          </p:cNvPr>
          <p:cNvSpPr txBox="1"/>
          <p:nvPr/>
        </p:nvSpPr>
        <p:spPr>
          <a:xfrm>
            <a:off x="47768" y="4138879"/>
            <a:ext cx="5152881" cy="646331"/>
          </a:xfrm>
          <a:prstGeom prst="rect">
            <a:avLst/>
          </a:prstGeom>
          <a:noFill/>
        </p:spPr>
        <p:txBody>
          <a:bodyPr wrap="square" rtlCol="0">
            <a:spAutoFit/>
          </a:bodyPr>
          <a:lstStyle/>
          <a:p>
            <a:r>
              <a:rPr lang="en-US" altLang="zh-CN" b="1" dirty="0">
                <a:latin typeface="Arial" panose="020B0604020202020204" pitchFamily="34" charset="0"/>
                <a:cs typeface="Arial" panose="020B0604020202020204" pitchFamily="34" charset="0"/>
              </a:rPr>
              <a:t>Fig. 4  </a:t>
            </a:r>
            <a:r>
              <a:rPr lang="en-US" altLang="zh-CN" dirty="0">
                <a:latin typeface="Arial" panose="020B0604020202020204" pitchFamily="34" charset="0"/>
                <a:cs typeface="Arial" panose="020B0604020202020204" pitchFamily="34" charset="0"/>
              </a:rPr>
              <a:t>Comparison between offline filter- and online MARGA-measured nitrate concentrations</a:t>
            </a:r>
            <a:endParaRPr lang="zh-CN" altLang="en-US" dirty="0">
              <a:latin typeface="Arial" panose="020B0604020202020204" pitchFamily="34" charset="0"/>
              <a:cs typeface="Arial" panose="020B0604020202020204" pitchFamily="34" charset="0"/>
            </a:endParaRPr>
          </a:p>
        </p:txBody>
      </p:sp>
      <p:pic>
        <p:nvPicPr>
          <p:cNvPr id="14" name="图片 13">
            <a:extLst>
              <a:ext uri="{FF2B5EF4-FFF2-40B4-BE49-F238E27FC236}">
                <a16:creationId xmlns:a16="http://schemas.microsoft.com/office/drawing/2014/main" id="{67A3B0D4-B962-065D-D3DC-EFA39A78A3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3774" y="-2"/>
            <a:ext cx="5668711" cy="3541595"/>
          </a:xfrm>
          <a:prstGeom prst="rect">
            <a:avLst/>
          </a:prstGeom>
        </p:spPr>
      </p:pic>
      <p:pic>
        <p:nvPicPr>
          <p:cNvPr id="18" name="图片 17">
            <a:extLst>
              <a:ext uri="{FF2B5EF4-FFF2-40B4-BE49-F238E27FC236}">
                <a16:creationId xmlns:a16="http://schemas.microsoft.com/office/drawing/2014/main" id="{5158A214-B909-6F43-82FF-12D3971BA3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96567" y="3305293"/>
            <a:ext cx="4144973" cy="2959834"/>
          </a:xfrm>
          <a:prstGeom prst="rect">
            <a:avLst/>
          </a:prstGeom>
        </p:spPr>
      </p:pic>
      <p:sp>
        <p:nvSpPr>
          <p:cNvPr id="19" name="文本框 18">
            <a:extLst>
              <a:ext uri="{FF2B5EF4-FFF2-40B4-BE49-F238E27FC236}">
                <a16:creationId xmlns:a16="http://schemas.microsoft.com/office/drawing/2014/main" id="{D3027CDE-A52E-F495-497A-8DE6BD9F624F}"/>
              </a:ext>
            </a:extLst>
          </p:cNvPr>
          <p:cNvSpPr txBox="1"/>
          <p:nvPr/>
        </p:nvSpPr>
        <p:spPr>
          <a:xfrm>
            <a:off x="5704561" y="1421372"/>
            <a:ext cx="913327" cy="400110"/>
          </a:xfrm>
          <a:prstGeom prst="rect">
            <a:avLst/>
          </a:prstGeom>
          <a:solidFill>
            <a:srgbClr val="FFC000"/>
          </a:solidFill>
        </p:spPr>
        <p:txBody>
          <a:bodyPr wrap="square">
            <a:spAutoFit/>
          </a:bodyPr>
          <a:lstStyle/>
          <a:p>
            <a:pPr algn="ctr"/>
            <a:r>
              <a:rPr lang="en-US" altLang="zh-CN" sz="2000" b="1" dirty="0">
                <a:latin typeface="Arial" panose="020B0604020202020204" pitchFamily="34" charset="0"/>
                <a:cs typeface="Arial" panose="020B0604020202020204" pitchFamily="34" charset="0"/>
              </a:rPr>
              <a:t>Filter</a:t>
            </a:r>
            <a:endParaRPr lang="zh-CN" altLang="en-US" sz="2000" b="1" dirty="0">
              <a:latin typeface="Arial" panose="020B0604020202020204" pitchFamily="34" charset="0"/>
              <a:cs typeface="Arial" panose="020B0604020202020204" pitchFamily="34" charset="0"/>
            </a:endParaRPr>
          </a:p>
        </p:txBody>
      </p:sp>
      <p:sp>
        <p:nvSpPr>
          <p:cNvPr id="20" name="文本框 19">
            <a:extLst>
              <a:ext uri="{FF2B5EF4-FFF2-40B4-BE49-F238E27FC236}">
                <a16:creationId xmlns:a16="http://schemas.microsoft.com/office/drawing/2014/main" id="{115C1A53-0302-3E54-F4E9-BF7455E8313E}"/>
              </a:ext>
            </a:extLst>
          </p:cNvPr>
          <p:cNvSpPr txBox="1"/>
          <p:nvPr/>
        </p:nvSpPr>
        <p:spPr>
          <a:xfrm>
            <a:off x="6094741" y="4654185"/>
            <a:ext cx="1159298" cy="400110"/>
          </a:xfrm>
          <a:prstGeom prst="rect">
            <a:avLst/>
          </a:prstGeom>
          <a:solidFill>
            <a:srgbClr val="FFC000"/>
          </a:solidFill>
        </p:spPr>
        <p:txBody>
          <a:bodyPr wrap="square">
            <a:spAutoFit/>
          </a:bodyPr>
          <a:lstStyle/>
          <a:p>
            <a:pPr algn="ctr"/>
            <a:r>
              <a:rPr lang="en-US" altLang="zh-CN" sz="2000" b="1" dirty="0">
                <a:latin typeface="Arial" panose="020B0604020202020204" pitchFamily="34" charset="0"/>
                <a:cs typeface="Arial" panose="020B0604020202020204" pitchFamily="34" charset="0"/>
              </a:rPr>
              <a:t>MARGA</a:t>
            </a:r>
            <a:endParaRPr lang="zh-CN" altLang="en-US" sz="2000" b="1" dirty="0">
              <a:latin typeface="Arial" panose="020B0604020202020204" pitchFamily="34" charset="0"/>
              <a:cs typeface="Arial" panose="020B0604020202020204" pitchFamily="34" charset="0"/>
            </a:endParaRPr>
          </a:p>
        </p:txBody>
      </p:sp>
      <p:sp>
        <p:nvSpPr>
          <p:cNvPr id="21" name="文本框 20">
            <a:extLst>
              <a:ext uri="{FF2B5EF4-FFF2-40B4-BE49-F238E27FC236}">
                <a16:creationId xmlns:a16="http://schemas.microsoft.com/office/drawing/2014/main" id="{32B1E9A4-826C-F441-C4AC-47FA4989132E}"/>
              </a:ext>
            </a:extLst>
          </p:cNvPr>
          <p:cNvSpPr txBox="1"/>
          <p:nvPr/>
        </p:nvSpPr>
        <p:spPr>
          <a:xfrm>
            <a:off x="5323668" y="3237545"/>
            <a:ext cx="2044160" cy="830997"/>
          </a:xfrm>
          <a:prstGeom prst="rect">
            <a:avLst/>
          </a:prstGeom>
          <a:noFill/>
        </p:spPr>
        <p:txBody>
          <a:bodyPr wrap="square" rtlCol="0">
            <a:spAutoFit/>
          </a:bodyPr>
          <a:lstStyle/>
          <a:p>
            <a:r>
              <a:rPr lang="en-US" altLang="zh-CN" sz="1600" b="1" dirty="0">
                <a:latin typeface="Arial" panose="020B0604020202020204" pitchFamily="34" charset="0"/>
                <a:cs typeface="Arial" panose="020B0604020202020204" pitchFamily="34" charset="0"/>
              </a:rPr>
              <a:t>Fig. 5  </a:t>
            </a:r>
            <a:r>
              <a:rPr lang="en-US" altLang="zh-CN" sz="1600" dirty="0">
                <a:latin typeface="Arial" panose="020B0604020202020204" pitchFamily="34" charset="0"/>
                <a:cs typeface="Arial" panose="020B0604020202020204" pitchFamily="34" charset="0"/>
              </a:rPr>
              <a:t>Annual trend of mass fractions of inorganic ions</a:t>
            </a:r>
            <a:endParaRPr lang="zh-CN" altLang="en-US" sz="1600" dirty="0">
              <a:latin typeface="Arial" panose="020B0604020202020204" pitchFamily="34" charset="0"/>
              <a:cs typeface="Arial" panose="020B0604020202020204" pitchFamily="34" charset="0"/>
            </a:endParaRPr>
          </a:p>
        </p:txBody>
      </p:sp>
      <p:sp>
        <p:nvSpPr>
          <p:cNvPr id="22" name="矩形 21">
            <a:extLst>
              <a:ext uri="{FF2B5EF4-FFF2-40B4-BE49-F238E27FC236}">
                <a16:creationId xmlns:a16="http://schemas.microsoft.com/office/drawing/2014/main" id="{876C9B1F-8616-1C27-85DA-FED67934D94B}"/>
              </a:ext>
            </a:extLst>
          </p:cNvPr>
          <p:cNvSpPr/>
          <p:nvPr/>
        </p:nvSpPr>
        <p:spPr>
          <a:xfrm>
            <a:off x="8006408" y="-1"/>
            <a:ext cx="3380405" cy="6492876"/>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Rectangle 1">
            <a:extLst>
              <a:ext uri="{FF2B5EF4-FFF2-40B4-BE49-F238E27FC236}">
                <a16:creationId xmlns:a16="http://schemas.microsoft.com/office/drawing/2014/main" id="{9FBB0B67-0791-0CE9-D4D2-4521EE30366B}"/>
              </a:ext>
            </a:extLst>
          </p:cNvPr>
          <p:cNvSpPr/>
          <p:nvPr/>
        </p:nvSpPr>
        <p:spPr>
          <a:xfrm>
            <a:off x="7180735" y="95419"/>
            <a:ext cx="1230603" cy="269706"/>
          </a:xfrm>
          <a:prstGeom prst="rect">
            <a:avLst/>
          </a:prstGeom>
          <a:solidFill>
            <a:srgbClr val="FFC000">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5" name="Rectangle 4">
            <a:extLst>
              <a:ext uri="{FF2B5EF4-FFF2-40B4-BE49-F238E27FC236}">
                <a16:creationId xmlns:a16="http://schemas.microsoft.com/office/drawing/2014/main" id="{28BC1E4A-D4BA-CEFC-0DA5-7DE71B4598F8}"/>
              </a:ext>
            </a:extLst>
          </p:cNvPr>
          <p:cNvSpPr/>
          <p:nvPr/>
        </p:nvSpPr>
        <p:spPr>
          <a:xfrm>
            <a:off x="8015769" y="3367307"/>
            <a:ext cx="1230603" cy="269706"/>
          </a:xfrm>
          <a:prstGeom prst="rect">
            <a:avLst/>
          </a:prstGeom>
          <a:solidFill>
            <a:srgbClr val="FFC000">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K"/>
          </a:p>
        </p:txBody>
      </p:sp>
    </p:spTree>
    <p:extLst>
      <p:ext uri="{BB962C8B-B14F-4D97-AF65-F5344CB8AC3E}">
        <p14:creationId xmlns:p14="http://schemas.microsoft.com/office/powerpoint/2010/main" val="1334546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A534F3F-7260-34E5-0CCB-FE76AFAD69FE}"/>
              </a:ext>
            </a:extLst>
          </p:cNvPr>
          <p:cNvSpPr>
            <a:spLocks noGrp="1"/>
          </p:cNvSpPr>
          <p:nvPr>
            <p:ph type="ctrTitle"/>
          </p:nvPr>
        </p:nvSpPr>
        <p:spPr>
          <a:xfrm>
            <a:off x="1524000" y="2029619"/>
            <a:ext cx="9144000" cy="2387600"/>
          </a:xfrm>
        </p:spPr>
        <p:txBody>
          <a:bodyPr>
            <a:normAutofit/>
          </a:bodyPr>
          <a:lstStyle/>
          <a:p>
            <a:r>
              <a:rPr lang="en-US" altLang="zh-CN" b="1" dirty="0">
                <a:latin typeface="Arial" panose="020B0604020202020204" pitchFamily="34" charset="0"/>
                <a:cs typeface="Arial" panose="020B0604020202020204" pitchFamily="34" charset="0"/>
              </a:rPr>
              <a:t>Thank you for your attention!</a:t>
            </a:r>
            <a:endParaRPr lang="zh-CN" altLang="en-US" b="1" dirty="0">
              <a:latin typeface="Arial" panose="020B0604020202020204" pitchFamily="34" charset="0"/>
              <a:cs typeface="Arial" panose="020B0604020202020204" pitchFamily="34" charset="0"/>
            </a:endParaRPr>
          </a:p>
        </p:txBody>
      </p:sp>
      <p:sp>
        <p:nvSpPr>
          <p:cNvPr id="4" name="灯片编号占位符 3">
            <a:extLst>
              <a:ext uri="{FF2B5EF4-FFF2-40B4-BE49-F238E27FC236}">
                <a16:creationId xmlns:a16="http://schemas.microsoft.com/office/drawing/2014/main" id="{236C4A9A-9A42-3487-24E4-52CBAEE75893}"/>
              </a:ext>
            </a:extLst>
          </p:cNvPr>
          <p:cNvSpPr>
            <a:spLocks noGrp="1"/>
          </p:cNvSpPr>
          <p:nvPr>
            <p:ph type="sldNum" sz="quarter" idx="12"/>
          </p:nvPr>
        </p:nvSpPr>
        <p:spPr/>
        <p:txBody>
          <a:bodyPr/>
          <a:lstStyle/>
          <a:p>
            <a:fld id="{E043DF4E-63C8-4092-9483-B1E7873A980F}" type="slidenum">
              <a:rPr lang="zh-CN" altLang="en-US" smtClean="0"/>
              <a:t>5</a:t>
            </a:fld>
            <a:endParaRPr lang="zh-CN" altLang="en-US"/>
          </a:p>
        </p:txBody>
      </p:sp>
      <p:pic>
        <p:nvPicPr>
          <p:cNvPr id="5" name="内容占位符 14" descr="QR 代码&#10;&#10;AI 生成的内容可能不正确。">
            <a:extLst>
              <a:ext uri="{FF2B5EF4-FFF2-40B4-BE49-F238E27FC236}">
                <a16:creationId xmlns:a16="http://schemas.microsoft.com/office/drawing/2014/main" id="{009BDF6C-BA19-083E-93C3-B99425A5B8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18644" y="932621"/>
            <a:ext cx="1333333" cy="1333333"/>
          </a:xfrm>
          <a:prstGeom prst="rect">
            <a:avLst/>
          </a:prstGeom>
        </p:spPr>
      </p:pic>
      <p:cxnSp>
        <p:nvCxnSpPr>
          <p:cNvPr id="6" name="直接连接符 5">
            <a:extLst>
              <a:ext uri="{FF2B5EF4-FFF2-40B4-BE49-F238E27FC236}">
                <a16:creationId xmlns:a16="http://schemas.microsoft.com/office/drawing/2014/main" id="{531D5DB6-52D9-3A38-18ED-CF23104C652B}"/>
              </a:ext>
            </a:extLst>
          </p:cNvPr>
          <p:cNvCxnSpPr>
            <a:cxnSpLocks/>
          </p:cNvCxnSpPr>
          <p:nvPr/>
        </p:nvCxnSpPr>
        <p:spPr>
          <a:xfrm>
            <a:off x="811757" y="839357"/>
            <a:ext cx="10530385" cy="0"/>
          </a:xfrm>
          <a:prstGeom prst="line">
            <a:avLst/>
          </a:prstGeom>
          <a:ln w="38100">
            <a:solidFill>
              <a:srgbClr val="2E4F6F"/>
            </a:solidFill>
          </a:ln>
        </p:spPr>
        <p:style>
          <a:lnRef idx="2">
            <a:schemeClr val="accent1"/>
          </a:lnRef>
          <a:fillRef idx="0">
            <a:schemeClr val="accent1"/>
          </a:fillRef>
          <a:effectRef idx="1">
            <a:schemeClr val="accent1"/>
          </a:effectRef>
          <a:fontRef idx="minor">
            <a:schemeClr val="tx1"/>
          </a:fontRef>
        </p:style>
      </p:cxnSp>
      <p:sp>
        <p:nvSpPr>
          <p:cNvPr id="7" name="文本框 6">
            <a:extLst>
              <a:ext uri="{FF2B5EF4-FFF2-40B4-BE49-F238E27FC236}">
                <a16:creationId xmlns:a16="http://schemas.microsoft.com/office/drawing/2014/main" id="{90F12B22-ABAF-ADC4-D86C-273AD2AA1ADB}"/>
              </a:ext>
            </a:extLst>
          </p:cNvPr>
          <p:cNvSpPr txBox="1"/>
          <p:nvPr/>
        </p:nvSpPr>
        <p:spPr>
          <a:xfrm>
            <a:off x="10533830" y="2283753"/>
            <a:ext cx="1589681" cy="369332"/>
          </a:xfrm>
          <a:prstGeom prst="rect">
            <a:avLst/>
          </a:prstGeom>
          <a:noFill/>
        </p:spPr>
        <p:txBody>
          <a:bodyPr wrap="square">
            <a:spAutoFit/>
          </a:bodyPr>
          <a:lstStyle/>
          <a:p>
            <a:r>
              <a:rPr lang="en-US" altLang="zh-CN" b="0" i="0" dirty="0">
                <a:effectLst/>
                <a:latin typeface="Arial" panose="020B0604020202020204" pitchFamily="34" charset="0"/>
                <a:cs typeface="Arial" panose="020B0604020202020204" pitchFamily="34" charset="0"/>
              </a:rPr>
              <a:t>EGU25-9750</a:t>
            </a:r>
            <a:endParaRPr lang="zh-CN" altLang="en-US" dirty="0">
              <a:latin typeface="Arial" panose="020B0604020202020204" pitchFamily="34" charset="0"/>
              <a:cs typeface="Arial" panose="020B0604020202020204" pitchFamily="34" charset="0"/>
            </a:endParaRPr>
          </a:p>
        </p:txBody>
      </p:sp>
      <p:pic>
        <p:nvPicPr>
          <p:cNvPr id="8" name="图片 7" descr="图形用户界面, 文本, 应用程序&#10;&#10;AI 生成的内容可能不正确。">
            <a:extLst>
              <a:ext uri="{FF2B5EF4-FFF2-40B4-BE49-F238E27FC236}">
                <a16:creationId xmlns:a16="http://schemas.microsoft.com/office/drawing/2014/main" id="{14007192-CAC3-6041-DB68-6B227F1AF1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3878" y="44450"/>
            <a:ext cx="5823057" cy="752815"/>
          </a:xfrm>
          <a:prstGeom prst="rect">
            <a:avLst/>
          </a:prstGeom>
        </p:spPr>
      </p:pic>
      <p:pic>
        <p:nvPicPr>
          <p:cNvPr id="9" name="图片 8" descr="图形用户界面&#10;&#10;AI 生成的内容可能不正确。">
            <a:extLst>
              <a:ext uri="{FF2B5EF4-FFF2-40B4-BE49-F238E27FC236}">
                <a16:creationId xmlns:a16="http://schemas.microsoft.com/office/drawing/2014/main" id="{305752C1-5861-A7D3-17F6-D2FE83777C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799" y="44449"/>
            <a:ext cx="2844801" cy="753368"/>
          </a:xfrm>
          <a:prstGeom prst="rect">
            <a:avLst/>
          </a:prstGeom>
        </p:spPr>
      </p:pic>
      <p:sp>
        <p:nvSpPr>
          <p:cNvPr id="10" name="文本框 9">
            <a:extLst>
              <a:ext uri="{FF2B5EF4-FFF2-40B4-BE49-F238E27FC236}">
                <a16:creationId xmlns:a16="http://schemas.microsoft.com/office/drawing/2014/main" id="{8E9D11A9-306E-EB9D-15A5-9C9D543F10B5}"/>
              </a:ext>
            </a:extLst>
          </p:cNvPr>
          <p:cNvSpPr txBox="1"/>
          <p:nvPr/>
        </p:nvSpPr>
        <p:spPr>
          <a:xfrm>
            <a:off x="10378618" y="2567618"/>
            <a:ext cx="1813382" cy="369332"/>
          </a:xfrm>
          <a:prstGeom prst="rect">
            <a:avLst/>
          </a:prstGeom>
          <a:noFill/>
        </p:spPr>
        <p:txBody>
          <a:bodyPr wrap="square" rtlCol="0">
            <a:spAutoFit/>
          </a:bodyPr>
          <a:lstStyle/>
          <a:p>
            <a:r>
              <a:rPr lang="en-US" altLang="zh-CN" dirty="0">
                <a:latin typeface="Arial" panose="020B0604020202020204" pitchFamily="34" charset="0"/>
                <a:cs typeface="Arial" panose="020B0604020202020204" pitchFamily="34" charset="0"/>
              </a:rPr>
              <a:t>Session AS3.32</a:t>
            </a:r>
            <a:endParaRPr lang="zh-CN"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1182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48B287-66E4-04D7-B969-444150CFFA35}"/>
            </a:ext>
          </a:extLst>
        </p:cNvPr>
        <p:cNvGrpSpPr/>
        <p:nvPr/>
      </p:nvGrpSpPr>
      <p:grpSpPr>
        <a:xfrm>
          <a:off x="0" y="0"/>
          <a:ext cx="0" cy="0"/>
          <a:chOff x="0" y="0"/>
          <a:chExt cx="0" cy="0"/>
        </a:xfrm>
      </p:grpSpPr>
      <p:cxnSp>
        <p:nvCxnSpPr>
          <p:cNvPr id="4" name="直接连接符 3">
            <a:extLst>
              <a:ext uri="{FF2B5EF4-FFF2-40B4-BE49-F238E27FC236}">
                <a16:creationId xmlns:a16="http://schemas.microsoft.com/office/drawing/2014/main" id="{A4E65C5B-D320-2512-1628-D6FFDE4A5D0D}"/>
              </a:ext>
            </a:extLst>
          </p:cNvPr>
          <p:cNvCxnSpPr>
            <a:cxnSpLocks/>
          </p:cNvCxnSpPr>
          <p:nvPr/>
        </p:nvCxnSpPr>
        <p:spPr>
          <a:xfrm>
            <a:off x="811757" y="839357"/>
            <a:ext cx="10530385" cy="0"/>
          </a:xfrm>
          <a:prstGeom prst="line">
            <a:avLst/>
          </a:prstGeom>
          <a:ln w="38100">
            <a:solidFill>
              <a:srgbClr val="2E4F6F"/>
            </a:solidFill>
          </a:ln>
        </p:spPr>
        <p:style>
          <a:lnRef idx="2">
            <a:schemeClr val="accent1"/>
          </a:lnRef>
          <a:fillRef idx="0">
            <a:schemeClr val="accent1"/>
          </a:fillRef>
          <a:effectRef idx="1">
            <a:schemeClr val="accent1"/>
          </a:effectRef>
          <a:fontRef idx="minor">
            <a:schemeClr val="tx1"/>
          </a:fontRef>
        </p:style>
      </p:cxnSp>
      <p:pic>
        <p:nvPicPr>
          <p:cNvPr id="5" name="图片 4" descr="图形用户界面, 文本, 应用程序&#10;&#10;AI 生成的内容可能不正确。">
            <a:extLst>
              <a:ext uri="{FF2B5EF4-FFF2-40B4-BE49-F238E27FC236}">
                <a16:creationId xmlns:a16="http://schemas.microsoft.com/office/drawing/2014/main" id="{471F783A-B395-FB4E-4DC8-8E388ED94B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1421" y="44450"/>
            <a:ext cx="5823057" cy="752815"/>
          </a:xfrm>
          <a:prstGeom prst="rect">
            <a:avLst/>
          </a:prstGeom>
        </p:spPr>
      </p:pic>
      <p:pic>
        <p:nvPicPr>
          <p:cNvPr id="6" name="图片 5" descr="图形用户界面&#10;&#10;AI 生成的内容可能不正确。">
            <a:extLst>
              <a:ext uri="{FF2B5EF4-FFF2-40B4-BE49-F238E27FC236}">
                <a16:creationId xmlns:a16="http://schemas.microsoft.com/office/drawing/2014/main" id="{8E2DB177-86CD-AFEE-7FD0-D4CF74CC9B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04632"/>
            <a:ext cx="2844801" cy="753368"/>
          </a:xfrm>
          <a:prstGeom prst="rect">
            <a:avLst/>
          </a:prstGeom>
        </p:spPr>
      </p:pic>
      <p:sp>
        <p:nvSpPr>
          <p:cNvPr id="7" name="灯片编号占位符 6">
            <a:extLst>
              <a:ext uri="{FF2B5EF4-FFF2-40B4-BE49-F238E27FC236}">
                <a16:creationId xmlns:a16="http://schemas.microsoft.com/office/drawing/2014/main" id="{DC9BB542-5534-F10C-EE49-6D41B7A0F510}"/>
              </a:ext>
            </a:extLst>
          </p:cNvPr>
          <p:cNvSpPr>
            <a:spLocks noGrp="1"/>
          </p:cNvSpPr>
          <p:nvPr>
            <p:ph type="sldNum" sz="quarter" idx="12"/>
          </p:nvPr>
        </p:nvSpPr>
        <p:spPr/>
        <p:txBody>
          <a:bodyPr/>
          <a:lstStyle/>
          <a:p>
            <a:fld id="{E043DF4E-63C8-4092-9483-B1E7873A980F}" type="slidenum">
              <a:rPr lang="zh-CN" altLang="en-US" smtClean="0"/>
              <a:t>6</a:t>
            </a:fld>
            <a:endParaRPr lang="zh-CN" altLang="en-US"/>
          </a:p>
        </p:txBody>
      </p:sp>
      <p:sp>
        <p:nvSpPr>
          <p:cNvPr id="8" name="标题 1">
            <a:extLst>
              <a:ext uri="{FF2B5EF4-FFF2-40B4-BE49-F238E27FC236}">
                <a16:creationId xmlns:a16="http://schemas.microsoft.com/office/drawing/2014/main" id="{B1774ED0-15C6-95FC-36B0-59B79C090EB0}"/>
              </a:ext>
            </a:extLst>
          </p:cNvPr>
          <p:cNvSpPr>
            <a:spLocks noGrp="1"/>
          </p:cNvSpPr>
          <p:nvPr>
            <p:ph type="title"/>
          </p:nvPr>
        </p:nvSpPr>
        <p:spPr>
          <a:xfrm>
            <a:off x="217714" y="95419"/>
            <a:ext cx="5823057" cy="701843"/>
          </a:xfrm>
        </p:spPr>
        <p:txBody>
          <a:bodyPr>
            <a:noAutofit/>
          </a:bodyPr>
          <a:lstStyle/>
          <a:p>
            <a:r>
              <a:rPr lang="en-US" altLang="zh-CN" sz="3600" dirty="0">
                <a:latin typeface="Arial" panose="020B0604020202020204" pitchFamily="34" charset="0"/>
                <a:cs typeface="Arial" panose="020B0604020202020204" pitchFamily="34" charset="0"/>
              </a:rPr>
              <a:t>Offline filter results</a:t>
            </a:r>
            <a:endParaRPr lang="zh-CN" altLang="en-US" sz="3600" dirty="0">
              <a:latin typeface="Arial" panose="020B0604020202020204" pitchFamily="34" charset="0"/>
              <a:cs typeface="Arial" panose="020B0604020202020204" pitchFamily="34" charset="0"/>
            </a:endParaRPr>
          </a:p>
        </p:txBody>
      </p:sp>
      <p:pic>
        <p:nvPicPr>
          <p:cNvPr id="9" name="图片 8" descr="图表, 条形图&#10;&#10;AI 生成的内容可能不正确。">
            <a:extLst>
              <a:ext uri="{FF2B5EF4-FFF2-40B4-BE49-F238E27FC236}">
                <a16:creationId xmlns:a16="http://schemas.microsoft.com/office/drawing/2014/main" id="{4A488676-0130-F27A-3EC6-02645F3311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808" y="1419413"/>
            <a:ext cx="5390867" cy="3454274"/>
          </a:xfrm>
          <a:prstGeom prst="rect">
            <a:avLst/>
          </a:prstGeom>
        </p:spPr>
      </p:pic>
      <p:pic>
        <p:nvPicPr>
          <p:cNvPr id="12" name="图片 11" descr="图表&#10;&#10;AI 生成的内容可能不正确。">
            <a:extLst>
              <a:ext uri="{FF2B5EF4-FFF2-40B4-BE49-F238E27FC236}">
                <a16:creationId xmlns:a16="http://schemas.microsoft.com/office/drawing/2014/main" id="{03B6033E-5125-5EAC-0337-B894401D68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17515" y="1419414"/>
            <a:ext cx="5390868" cy="3454274"/>
          </a:xfrm>
          <a:prstGeom prst="rect">
            <a:avLst/>
          </a:prstGeom>
        </p:spPr>
      </p:pic>
      <p:sp>
        <p:nvSpPr>
          <p:cNvPr id="13" name="内容占位符 2">
            <a:extLst>
              <a:ext uri="{FF2B5EF4-FFF2-40B4-BE49-F238E27FC236}">
                <a16:creationId xmlns:a16="http://schemas.microsoft.com/office/drawing/2014/main" id="{4A2611A7-0C1D-746D-25CD-1EB2782C4302}"/>
              </a:ext>
            </a:extLst>
          </p:cNvPr>
          <p:cNvSpPr txBox="1">
            <a:spLocks/>
          </p:cNvSpPr>
          <p:nvPr/>
        </p:nvSpPr>
        <p:spPr>
          <a:xfrm>
            <a:off x="217714" y="992808"/>
            <a:ext cx="11826648" cy="5384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latin typeface="Arial" panose="020B0604020202020204" pitchFamily="34" charset="0"/>
                <a:cs typeface="Arial" panose="020B0604020202020204" pitchFamily="34" charset="0"/>
              </a:rPr>
              <a:t>Annual trend of PM</a:t>
            </a:r>
            <a:r>
              <a:rPr lang="en-US" altLang="zh-CN" baseline="-25000" dirty="0">
                <a:latin typeface="Arial" panose="020B0604020202020204" pitchFamily="34" charset="0"/>
                <a:cs typeface="Arial" panose="020B0604020202020204" pitchFamily="34" charset="0"/>
              </a:rPr>
              <a:t>2.5</a:t>
            </a:r>
            <a:r>
              <a:rPr lang="en-US" altLang="zh-CN" dirty="0">
                <a:latin typeface="Arial" panose="020B0604020202020204" pitchFamily="34" charset="0"/>
                <a:cs typeface="Arial" panose="020B0604020202020204" pitchFamily="34" charset="0"/>
              </a:rPr>
              <a:t> and the inorganic constituents </a:t>
            </a:r>
          </a:p>
        </p:txBody>
      </p:sp>
      <p:sp>
        <p:nvSpPr>
          <p:cNvPr id="3" name="内容占位符 2">
            <a:extLst>
              <a:ext uri="{FF2B5EF4-FFF2-40B4-BE49-F238E27FC236}">
                <a16:creationId xmlns:a16="http://schemas.microsoft.com/office/drawing/2014/main" id="{8ABBE75B-133B-0C11-0AE4-3D01A04727D5}"/>
              </a:ext>
            </a:extLst>
          </p:cNvPr>
          <p:cNvSpPr>
            <a:spLocks noGrp="1"/>
          </p:cNvSpPr>
          <p:nvPr>
            <p:ph idx="1"/>
          </p:nvPr>
        </p:nvSpPr>
        <p:spPr>
          <a:xfrm>
            <a:off x="217715" y="4857750"/>
            <a:ext cx="11826648" cy="1485900"/>
          </a:xfrm>
        </p:spPr>
        <p:txBody>
          <a:bodyPr>
            <a:normAutofit/>
          </a:bodyPr>
          <a:lstStyle/>
          <a:p>
            <a:r>
              <a:rPr lang="en-US" altLang="zh-CN" sz="2400" dirty="0">
                <a:latin typeface="Arial" panose="020B0604020202020204" pitchFamily="34" charset="0"/>
                <a:cs typeface="Arial" panose="020B0604020202020204" pitchFamily="34" charset="0"/>
              </a:rPr>
              <a:t>PM</a:t>
            </a:r>
            <a:r>
              <a:rPr lang="en-US" altLang="zh-CN" sz="2400" baseline="-25000" dirty="0">
                <a:latin typeface="Arial" panose="020B0604020202020204" pitchFamily="34" charset="0"/>
                <a:cs typeface="Arial" panose="020B0604020202020204" pitchFamily="34" charset="0"/>
              </a:rPr>
              <a:t>2.5</a:t>
            </a:r>
            <a:r>
              <a:rPr lang="en-US" altLang="zh-CN" sz="2400" dirty="0">
                <a:latin typeface="Arial" panose="020B0604020202020204" pitchFamily="34" charset="0"/>
                <a:cs typeface="Arial" panose="020B0604020202020204" pitchFamily="34" charset="0"/>
              </a:rPr>
              <a:t> concentration decreased by 1.49 ug/m</a:t>
            </a:r>
            <a:r>
              <a:rPr lang="en-US" altLang="zh-CN" sz="2400" baseline="30000" dirty="0">
                <a:latin typeface="Arial" panose="020B0604020202020204" pitchFamily="34" charset="0"/>
                <a:cs typeface="Arial" panose="020B0604020202020204" pitchFamily="34" charset="0"/>
              </a:rPr>
              <a:t>3</a:t>
            </a:r>
            <a:r>
              <a:rPr lang="en-US" altLang="zh-CN" sz="2400" dirty="0">
                <a:latin typeface="Arial" panose="020B0604020202020204" pitchFamily="34" charset="0"/>
                <a:cs typeface="Arial" panose="020B0604020202020204" pitchFamily="34" charset="0"/>
              </a:rPr>
              <a:t> and 1.24 ug/m</a:t>
            </a:r>
            <a:r>
              <a:rPr lang="en-US" altLang="zh-CN" sz="2400" baseline="30000" dirty="0">
                <a:latin typeface="Arial" panose="020B0604020202020204" pitchFamily="34" charset="0"/>
                <a:cs typeface="Arial" panose="020B0604020202020204" pitchFamily="34" charset="0"/>
              </a:rPr>
              <a:t>3</a:t>
            </a:r>
            <a:r>
              <a:rPr lang="en-US" altLang="zh-CN" sz="2400" dirty="0">
                <a:latin typeface="Arial" panose="020B0604020202020204" pitchFamily="34" charset="0"/>
                <a:cs typeface="Arial" panose="020B0604020202020204" pitchFamily="34" charset="0"/>
              </a:rPr>
              <a:t> per year on average in YL and UST, respectively. Inorganic compounds took up ~50% of PM</a:t>
            </a:r>
            <a:r>
              <a:rPr lang="en-US" altLang="zh-CN" sz="2400" baseline="-25000" dirty="0">
                <a:latin typeface="Arial" panose="020B0604020202020204" pitchFamily="34" charset="0"/>
                <a:cs typeface="Arial" panose="020B0604020202020204" pitchFamily="34" charset="0"/>
              </a:rPr>
              <a:t>2.5</a:t>
            </a:r>
            <a:r>
              <a:rPr lang="en-US" altLang="zh-CN" sz="2400" dirty="0">
                <a:latin typeface="Arial" panose="020B0604020202020204" pitchFamily="34" charset="0"/>
                <a:cs typeface="Arial" panose="020B0604020202020204" pitchFamily="34" charset="0"/>
              </a:rPr>
              <a:t> mass.</a:t>
            </a:r>
          </a:p>
          <a:p>
            <a:r>
              <a:rPr lang="en-US" altLang="zh-CN" sz="2400" dirty="0">
                <a:latin typeface="Arial" panose="020B0604020202020204" pitchFamily="34" charset="0"/>
                <a:cs typeface="Arial" panose="020B0604020202020204" pitchFamily="34" charset="0"/>
              </a:rPr>
              <a:t>Sulfate was the dominant constituent in both sites.</a:t>
            </a:r>
          </a:p>
        </p:txBody>
      </p:sp>
    </p:spTree>
    <p:extLst>
      <p:ext uri="{BB962C8B-B14F-4D97-AF65-F5344CB8AC3E}">
        <p14:creationId xmlns:p14="http://schemas.microsoft.com/office/powerpoint/2010/main" val="3876489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3130C6-9C63-D82A-3F5F-2893F5B674FC}"/>
            </a:ext>
          </a:extLst>
        </p:cNvPr>
        <p:cNvGrpSpPr/>
        <p:nvPr/>
      </p:nvGrpSpPr>
      <p:grpSpPr>
        <a:xfrm>
          <a:off x="0" y="0"/>
          <a:ext cx="0" cy="0"/>
          <a:chOff x="0" y="0"/>
          <a:chExt cx="0" cy="0"/>
        </a:xfrm>
      </p:grpSpPr>
      <p:pic>
        <p:nvPicPr>
          <p:cNvPr id="17" name="内容占位符 11" descr="图表, 折线图&#10;&#10;AI 生成的内容可能不正确。">
            <a:extLst>
              <a:ext uri="{FF2B5EF4-FFF2-40B4-BE49-F238E27FC236}">
                <a16:creationId xmlns:a16="http://schemas.microsoft.com/office/drawing/2014/main" id="{183F4176-C3DB-0AB9-853D-7F0B156E31B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79006" y="1418709"/>
            <a:ext cx="5467885" cy="3416127"/>
          </a:xfrm>
        </p:spPr>
      </p:pic>
      <p:pic>
        <p:nvPicPr>
          <p:cNvPr id="16" name="图片 15" descr="图表, 折线图&#10;&#10;AI 生成的内容可能不正确。">
            <a:extLst>
              <a:ext uri="{FF2B5EF4-FFF2-40B4-BE49-F238E27FC236}">
                <a16:creationId xmlns:a16="http://schemas.microsoft.com/office/drawing/2014/main" id="{D49EFFB8-398C-0662-782C-10A195AC1C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193" y="1418709"/>
            <a:ext cx="5467885" cy="3416127"/>
          </a:xfrm>
          <a:prstGeom prst="rect">
            <a:avLst/>
          </a:prstGeom>
        </p:spPr>
      </p:pic>
      <p:cxnSp>
        <p:nvCxnSpPr>
          <p:cNvPr id="4" name="直接连接符 3">
            <a:extLst>
              <a:ext uri="{FF2B5EF4-FFF2-40B4-BE49-F238E27FC236}">
                <a16:creationId xmlns:a16="http://schemas.microsoft.com/office/drawing/2014/main" id="{283E337F-4FF2-02D1-9F19-1A89031A7F31}"/>
              </a:ext>
            </a:extLst>
          </p:cNvPr>
          <p:cNvCxnSpPr>
            <a:cxnSpLocks/>
          </p:cNvCxnSpPr>
          <p:nvPr/>
        </p:nvCxnSpPr>
        <p:spPr>
          <a:xfrm>
            <a:off x="811757" y="839357"/>
            <a:ext cx="10530385" cy="0"/>
          </a:xfrm>
          <a:prstGeom prst="line">
            <a:avLst/>
          </a:prstGeom>
          <a:ln w="38100">
            <a:solidFill>
              <a:srgbClr val="2E4F6F"/>
            </a:solidFill>
          </a:ln>
        </p:spPr>
        <p:style>
          <a:lnRef idx="2">
            <a:schemeClr val="accent1"/>
          </a:lnRef>
          <a:fillRef idx="0">
            <a:schemeClr val="accent1"/>
          </a:fillRef>
          <a:effectRef idx="1">
            <a:schemeClr val="accent1"/>
          </a:effectRef>
          <a:fontRef idx="minor">
            <a:schemeClr val="tx1"/>
          </a:fontRef>
        </p:style>
      </p:cxnSp>
      <p:pic>
        <p:nvPicPr>
          <p:cNvPr id="5" name="图片 4" descr="图形用户界面, 文本, 应用程序&#10;&#10;AI 生成的内容可能不正确。">
            <a:extLst>
              <a:ext uri="{FF2B5EF4-FFF2-40B4-BE49-F238E27FC236}">
                <a16:creationId xmlns:a16="http://schemas.microsoft.com/office/drawing/2014/main" id="{0D22A2F3-D9E4-4230-EDCB-E51A4EEA9B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1421" y="44450"/>
            <a:ext cx="5823057" cy="752815"/>
          </a:xfrm>
          <a:prstGeom prst="rect">
            <a:avLst/>
          </a:prstGeom>
        </p:spPr>
      </p:pic>
      <p:pic>
        <p:nvPicPr>
          <p:cNvPr id="6" name="图片 5" descr="图形用户界面&#10;&#10;AI 生成的内容可能不正确。">
            <a:extLst>
              <a:ext uri="{FF2B5EF4-FFF2-40B4-BE49-F238E27FC236}">
                <a16:creationId xmlns:a16="http://schemas.microsoft.com/office/drawing/2014/main" id="{5549C1F2-FDD3-B303-C571-D4B33E4FBA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6104632"/>
            <a:ext cx="2844801" cy="753368"/>
          </a:xfrm>
          <a:prstGeom prst="rect">
            <a:avLst/>
          </a:prstGeom>
        </p:spPr>
      </p:pic>
      <p:sp>
        <p:nvSpPr>
          <p:cNvPr id="7" name="灯片编号占位符 6">
            <a:extLst>
              <a:ext uri="{FF2B5EF4-FFF2-40B4-BE49-F238E27FC236}">
                <a16:creationId xmlns:a16="http://schemas.microsoft.com/office/drawing/2014/main" id="{593D6A1E-7721-9E09-8EEA-06CBF9F33A14}"/>
              </a:ext>
            </a:extLst>
          </p:cNvPr>
          <p:cNvSpPr>
            <a:spLocks noGrp="1"/>
          </p:cNvSpPr>
          <p:nvPr>
            <p:ph type="sldNum" sz="quarter" idx="12"/>
          </p:nvPr>
        </p:nvSpPr>
        <p:spPr/>
        <p:txBody>
          <a:bodyPr/>
          <a:lstStyle/>
          <a:p>
            <a:fld id="{E043DF4E-63C8-4092-9483-B1E7873A980F}" type="slidenum">
              <a:rPr lang="zh-CN" altLang="en-US" smtClean="0"/>
              <a:t>7</a:t>
            </a:fld>
            <a:endParaRPr lang="zh-CN" altLang="en-US"/>
          </a:p>
        </p:txBody>
      </p:sp>
      <p:sp>
        <p:nvSpPr>
          <p:cNvPr id="13" name="内容占位符 2">
            <a:extLst>
              <a:ext uri="{FF2B5EF4-FFF2-40B4-BE49-F238E27FC236}">
                <a16:creationId xmlns:a16="http://schemas.microsoft.com/office/drawing/2014/main" id="{791A7502-9515-0AEA-3028-E56DA896DF5D}"/>
              </a:ext>
            </a:extLst>
          </p:cNvPr>
          <p:cNvSpPr txBox="1">
            <a:spLocks/>
          </p:cNvSpPr>
          <p:nvPr/>
        </p:nvSpPr>
        <p:spPr>
          <a:xfrm>
            <a:off x="217714" y="992808"/>
            <a:ext cx="11826648" cy="5384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latin typeface="Arial" panose="020B0604020202020204" pitchFamily="34" charset="0"/>
                <a:cs typeface="Arial" panose="020B0604020202020204" pitchFamily="34" charset="0"/>
              </a:rPr>
              <a:t>Annual trend of PM</a:t>
            </a:r>
            <a:r>
              <a:rPr lang="en-US" altLang="zh-CN" baseline="-25000" dirty="0">
                <a:latin typeface="Arial" panose="020B0604020202020204" pitchFamily="34" charset="0"/>
                <a:cs typeface="Arial" panose="020B0604020202020204" pitchFamily="34" charset="0"/>
              </a:rPr>
              <a:t>2.5</a:t>
            </a:r>
            <a:r>
              <a:rPr lang="en-US" altLang="zh-CN" dirty="0">
                <a:latin typeface="Arial" panose="020B0604020202020204" pitchFamily="34" charset="0"/>
                <a:cs typeface="Arial" panose="020B0604020202020204" pitchFamily="34" charset="0"/>
              </a:rPr>
              <a:t> and the inorganic constituents </a:t>
            </a:r>
          </a:p>
        </p:txBody>
      </p:sp>
      <p:graphicFrame>
        <p:nvGraphicFramePr>
          <p:cNvPr id="15" name="表格 14">
            <a:extLst>
              <a:ext uri="{FF2B5EF4-FFF2-40B4-BE49-F238E27FC236}">
                <a16:creationId xmlns:a16="http://schemas.microsoft.com/office/drawing/2014/main" id="{84EE986A-3510-3509-861F-104C21E66DBA}"/>
              </a:ext>
            </a:extLst>
          </p:cNvPr>
          <p:cNvGraphicFramePr>
            <a:graphicFrameLocks noGrp="1"/>
          </p:cNvGraphicFramePr>
          <p:nvPr>
            <p:extLst>
              <p:ext uri="{D42A27DB-BD31-4B8C-83A1-F6EECF244321}">
                <p14:modId xmlns:p14="http://schemas.microsoft.com/office/powerpoint/2010/main" val="3279659466"/>
              </p:ext>
            </p:extLst>
          </p:nvPr>
        </p:nvGraphicFramePr>
        <p:xfrm>
          <a:off x="787063" y="4783283"/>
          <a:ext cx="11013744" cy="1493520"/>
        </p:xfrm>
        <a:graphic>
          <a:graphicData uri="http://schemas.openxmlformats.org/drawingml/2006/table">
            <a:tbl>
              <a:tblPr firstRow="1" bandRow="1">
                <a:tableStyleId>{9D7B26C5-4107-4FEC-AEDC-1716B250A1EF}</a:tableStyleId>
              </a:tblPr>
              <a:tblGrid>
                <a:gridCol w="1573392">
                  <a:extLst>
                    <a:ext uri="{9D8B030D-6E8A-4147-A177-3AD203B41FA5}">
                      <a16:colId xmlns:a16="http://schemas.microsoft.com/office/drawing/2014/main" val="101752078"/>
                    </a:ext>
                  </a:extLst>
                </a:gridCol>
                <a:gridCol w="1573392">
                  <a:extLst>
                    <a:ext uri="{9D8B030D-6E8A-4147-A177-3AD203B41FA5}">
                      <a16:colId xmlns:a16="http://schemas.microsoft.com/office/drawing/2014/main" val="3670555790"/>
                    </a:ext>
                  </a:extLst>
                </a:gridCol>
                <a:gridCol w="1573392">
                  <a:extLst>
                    <a:ext uri="{9D8B030D-6E8A-4147-A177-3AD203B41FA5}">
                      <a16:colId xmlns:a16="http://schemas.microsoft.com/office/drawing/2014/main" val="1196658264"/>
                    </a:ext>
                  </a:extLst>
                </a:gridCol>
                <a:gridCol w="1573392">
                  <a:extLst>
                    <a:ext uri="{9D8B030D-6E8A-4147-A177-3AD203B41FA5}">
                      <a16:colId xmlns:a16="http://schemas.microsoft.com/office/drawing/2014/main" val="3650757942"/>
                    </a:ext>
                  </a:extLst>
                </a:gridCol>
                <a:gridCol w="1573392">
                  <a:extLst>
                    <a:ext uri="{9D8B030D-6E8A-4147-A177-3AD203B41FA5}">
                      <a16:colId xmlns:a16="http://schemas.microsoft.com/office/drawing/2014/main" val="1682622751"/>
                    </a:ext>
                  </a:extLst>
                </a:gridCol>
                <a:gridCol w="1573392">
                  <a:extLst>
                    <a:ext uri="{9D8B030D-6E8A-4147-A177-3AD203B41FA5}">
                      <a16:colId xmlns:a16="http://schemas.microsoft.com/office/drawing/2014/main" val="1582581453"/>
                    </a:ext>
                  </a:extLst>
                </a:gridCol>
                <a:gridCol w="1573392">
                  <a:extLst>
                    <a:ext uri="{9D8B030D-6E8A-4147-A177-3AD203B41FA5}">
                      <a16:colId xmlns:a16="http://schemas.microsoft.com/office/drawing/2014/main" val="1244988322"/>
                    </a:ext>
                  </a:extLst>
                </a:gridCol>
              </a:tblGrid>
              <a:tr h="370840">
                <a:tc>
                  <a:txBody>
                    <a:bodyPr/>
                    <a:lstStyle/>
                    <a:p>
                      <a:pPr algn="ctr"/>
                      <a:r>
                        <a:rPr lang="en-US" altLang="zh-CN" sz="2000" dirty="0">
                          <a:latin typeface="Arial" panose="020B0604020202020204" pitchFamily="34" charset="0"/>
                          <a:cs typeface="Arial" panose="020B0604020202020204" pitchFamily="34" charset="0"/>
                        </a:rPr>
                        <a:t>Variation (</a:t>
                      </a:r>
                      <a:r>
                        <a:rPr lang="en-US" altLang="zh-CN" sz="2000" dirty="0" err="1">
                          <a:latin typeface="Arial" panose="020B0604020202020204" pitchFamily="34" charset="0"/>
                          <a:cs typeface="Arial" panose="020B0604020202020204" pitchFamily="34" charset="0"/>
                        </a:rPr>
                        <a:t>μg</a:t>
                      </a:r>
                      <a:r>
                        <a:rPr lang="en-US" altLang="zh-CN" sz="2000" dirty="0">
                          <a:latin typeface="Arial" panose="020B0604020202020204" pitchFamily="34" charset="0"/>
                          <a:cs typeface="Arial" panose="020B0604020202020204" pitchFamily="34" charset="0"/>
                        </a:rPr>
                        <a:t>/m</a:t>
                      </a:r>
                      <a:r>
                        <a:rPr lang="en-US" altLang="zh-CN" sz="2000" baseline="30000" dirty="0">
                          <a:latin typeface="Arial" panose="020B0604020202020204" pitchFamily="34" charset="0"/>
                          <a:cs typeface="Arial" panose="020B0604020202020204" pitchFamily="34" charset="0"/>
                        </a:rPr>
                        <a:t>3</a:t>
                      </a:r>
                      <a:r>
                        <a:rPr lang="en-US" altLang="zh-CN" sz="2000" dirty="0">
                          <a:latin typeface="Arial" panose="020B0604020202020204" pitchFamily="34" charset="0"/>
                          <a:cs typeface="Arial" panose="020B0604020202020204" pitchFamily="34" charset="0"/>
                        </a:rPr>
                        <a:t>/yr)</a:t>
                      </a:r>
                      <a:endParaRPr lang="zh-CN" altLang="en-US" sz="2000" dirty="0">
                        <a:latin typeface="Arial" panose="020B0604020202020204" pitchFamily="34" charset="0"/>
                        <a:cs typeface="Arial" panose="020B0604020202020204" pitchFamily="34" charset="0"/>
                      </a:endParaRPr>
                    </a:p>
                  </a:txBody>
                  <a:tcPr/>
                </a:tc>
                <a:tc>
                  <a:txBody>
                    <a:bodyPr/>
                    <a:lstStyle/>
                    <a:p>
                      <a:pPr algn="ctr"/>
                      <a:r>
                        <a:rPr lang="en-US" altLang="zh-CN" sz="2400" dirty="0">
                          <a:latin typeface="Arial" panose="020B0604020202020204" pitchFamily="34" charset="0"/>
                          <a:cs typeface="Arial" panose="020B0604020202020204" pitchFamily="34" charset="0"/>
                        </a:rPr>
                        <a:t>SO</a:t>
                      </a:r>
                      <a:r>
                        <a:rPr lang="en-US" altLang="zh-CN" sz="2400" baseline="-25000" dirty="0">
                          <a:latin typeface="Arial" panose="020B0604020202020204" pitchFamily="34" charset="0"/>
                          <a:cs typeface="Arial" panose="020B0604020202020204" pitchFamily="34" charset="0"/>
                        </a:rPr>
                        <a:t>4</a:t>
                      </a:r>
                      <a:r>
                        <a:rPr lang="en-US" altLang="zh-CN" sz="2400" baseline="30000" dirty="0">
                          <a:latin typeface="Arial" panose="020B0604020202020204" pitchFamily="34" charset="0"/>
                          <a:cs typeface="Arial" panose="020B0604020202020204" pitchFamily="34" charset="0"/>
                        </a:rPr>
                        <a:t>2-</a:t>
                      </a:r>
                      <a:endParaRPr lang="zh-CN" altLang="en-US" sz="2400" baseline="30000" dirty="0">
                        <a:latin typeface="Arial" panose="020B0604020202020204" pitchFamily="34" charset="0"/>
                        <a:cs typeface="Arial" panose="020B0604020202020204" pitchFamily="34" charset="0"/>
                      </a:endParaRPr>
                    </a:p>
                  </a:txBody>
                  <a:tcPr/>
                </a:tc>
                <a:tc>
                  <a:txBody>
                    <a:bodyPr/>
                    <a:lstStyle/>
                    <a:p>
                      <a:pPr algn="ctr"/>
                      <a:r>
                        <a:rPr lang="en-US" altLang="zh-CN" sz="2400" dirty="0">
                          <a:latin typeface="Arial" panose="020B0604020202020204" pitchFamily="34" charset="0"/>
                          <a:cs typeface="Arial" panose="020B0604020202020204" pitchFamily="34" charset="0"/>
                        </a:rPr>
                        <a:t>NO</a:t>
                      </a:r>
                      <a:r>
                        <a:rPr lang="en-US" altLang="zh-CN" sz="2400" baseline="-25000" dirty="0">
                          <a:latin typeface="Arial" panose="020B0604020202020204" pitchFamily="34" charset="0"/>
                          <a:cs typeface="Arial" panose="020B0604020202020204" pitchFamily="34" charset="0"/>
                        </a:rPr>
                        <a:t>3</a:t>
                      </a:r>
                      <a:r>
                        <a:rPr lang="en-US" altLang="zh-CN" sz="2400" baseline="30000" dirty="0">
                          <a:latin typeface="Arial" panose="020B0604020202020204" pitchFamily="34" charset="0"/>
                          <a:cs typeface="Arial" panose="020B0604020202020204" pitchFamily="34" charset="0"/>
                        </a:rPr>
                        <a:t>-</a:t>
                      </a:r>
                      <a:endParaRPr lang="zh-CN" altLang="en-US" sz="2400" baseline="30000" dirty="0">
                        <a:latin typeface="Arial" panose="020B0604020202020204" pitchFamily="34" charset="0"/>
                        <a:cs typeface="Arial" panose="020B0604020202020204" pitchFamily="34" charset="0"/>
                      </a:endParaRPr>
                    </a:p>
                  </a:txBody>
                  <a:tcPr/>
                </a:tc>
                <a:tc>
                  <a:txBody>
                    <a:bodyPr/>
                    <a:lstStyle/>
                    <a:p>
                      <a:pPr algn="ctr"/>
                      <a:r>
                        <a:rPr lang="en-US" altLang="zh-CN" sz="2400" dirty="0">
                          <a:latin typeface="Arial" panose="020B0604020202020204" pitchFamily="34" charset="0"/>
                          <a:cs typeface="Arial" panose="020B0604020202020204" pitchFamily="34" charset="0"/>
                        </a:rPr>
                        <a:t>NH</a:t>
                      </a:r>
                      <a:r>
                        <a:rPr lang="en-US" altLang="zh-CN" sz="2400" baseline="-25000" dirty="0">
                          <a:latin typeface="Arial" panose="020B0604020202020204" pitchFamily="34" charset="0"/>
                          <a:cs typeface="Arial" panose="020B0604020202020204" pitchFamily="34" charset="0"/>
                        </a:rPr>
                        <a:t>4</a:t>
                      </a:r>
                      <a:r>
                        <a:rPr lang="en-US" altLang="zh-CN" sz="2400" baseline="30000" dirty="0">
                          <a:latin typeface="Arial" panose="020B0604020202020204" pitchFamily="34" charset="0"/>
                          <a:cs typeface="Arial" panose="020B0604020202020204" pitchFamily="34" charset="0"/>
                        </a:rPr>
                        <a:t>+</a:t>
                      </a:r>
                      <a:endParaRPr lang="zh-CN" altLang="en-US" sz="2400" baseline="30000" dirty="0">
                        <a:latin typeface="Arial" panose="020B0604020202020204" pitchFamily="34" charset="0"/>
                        <a:cs typeface="Arial" panose="020B0604020202020204" pitchFamily="34" charset="0"/>
                      </a:endParaRPr>
                    </a:p>
                  </a:txBody>
                  <a:tcPr/>
                </a:tc>
                <a:tc>
                  <a:txBody>
                    <a:bodyPr/>
                    <a:lstStyle/>
                    <a:p>
                      <a:pPr algn="ctr"/>
                      <a:r>
                        <a:rPr lang="en-US" altLang="zh-CN" sz="2400" dirty="0">
                          <a:latin typeface="Arial" panose="020B0604020202020204" pitchFamily="34" charset="0"/>
                          <a:cs typeface="Arial" panose="020B0604020202020204" pitchFamily="34" charset="0"/>
                        </a:rPr>
                        <a:t>Cl</a:t>
                      </a:r>
                      <a:r>
                        <a:rPr lang="en-US" altLang="zh-CN" sz="2400" baseline="30000" dirty="0">
                          <a:latin typeface="Arial" panose="020B0604020202020204" pitchFamily="34" charset="0"/>
                          <a:cs typeface="Arial" panose="020B0604020202020204" pitchFamily="34" charset="0"/>
                        </a:rPr>
                        <a:t>-</a:t>
                      </a:r>
                      <a:endParaRPr lang="zh-CN" altLang="en-US" sz="2400" baseline="30000" dirty="0">
                        <a:latin typeface="Arial" panose="020B0604020202020204" pitchFamily="34" charset="0"/>
                        <a:cs typeface="Arial" panose="020B0604020202020204" pitchFamily="34" charset="0"/>
                      </a:endParaRPr>
                    </a:p>
                  </a:txBody>
                  <a:tcPr/>
                </a:tc>
                <a:tc>
                  <a:txBody>
                    <a:bodyPr/>
                    <a:lstStyle/>
                    <a:p>
                      <a:pPr algn="ctr"/>
                      <a:r>
                        <a:rPr lang="en-US" altLang="zh-CN" sz="2400" dirty="0">
                          <a:latin typeface="Arial" panose="020B0604020202020204" pitchFamily="34" charset="0"/>
                          <a:cs typeface="Arial" panose="020B0604020202020204" pitchFamily="34" charset="0"/>
                        </a:rPr>
                        <a:t>NVC</a:t>
                      </a:r>
                      <a:endParaRPr lang="zh-CN" altLang="en-US" sz="2400" dirty="0">
                        <a:latin typeface="Arial" panose="020B0604020202020204" pitchFamily="34" charset="0"/>
                        <a:cs typeface="Arial" panose="020B0604020202020204" pitchFamily="34" charset="0"/>
                      </a:endParaRPr>
                    </a:p>
                  </a:txBody>
                  <a:tcPr/>
                </a:tc>
                <a:tc>
                  <a:txBody>
                    <a:bodyPr/>
                    <a:lstStyle/>
                    <a:p>
                      <a:pPr algn="ctr"/>
                      <a:r>
                        <a:rPr lang="en-US" altLang="zh-CN" sz="2400" dirty="0">
                          <a:latin typeface="Arial" panose="020B0604020202020204" pitchFamily="34" charset="0"/>
                          <a:cs typeface="Arial" panose="020B0604020202020204" pitchFamily="34" charset="0"/>
                        </a:rPr>
                        <a:t>PM</a:t>
                      </a:r>
                      <a:r>
                        <a:rPr lang="en-US" altLang="zh-CN" sz="2400" baseline="-25000" dirty="0">
                          <a:latin typeface="Arial" panose="020B0604020202020204" pitchFamily="34" charset="0"/>
                          <a:cs typeface="Arial" panose="020B0604020202020204" pitchFamily="34" charset="0"/>
                        </a:rPr>
                        <a:t>2.5</a:t>
                      </a:r>
                      <a:endParaRPr lang="zh-CN" altLang="en-US" sz="2400" baseline="-25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67351173"/>
                  </a:ext>
                </a:extLst>
              </a:tr>
              <a:tr h="370840">
                <a:tc>
                  <a:txBody>
                    <a:bodyPr/>
                    <a:lstStyle/>
                    <a:p>
                      <a:pPr algn="ctr"/>
                      <a:r>
                        <a:rPr lang="en-US" altLang="zh-CN" sz="2000" dirty="0">
                          <a:latin typeface="Arial" panose="020B0604020202020204" pitchFamily="34" charset="0"/>
                          <a:cs typeface="Arial" panose="020B0604020202020204" pitchFamily="34" charset="0"/>
                        </a:rPr>
                        <a:t>YL</a:t>
                      </a:r>
                      <a:endParaRPr lang="zh-CN" altLang="en-US" sz="2000" dirty="0">
                        <a:latin typeface="Arial" panose="020B0604020202020204" pitchFamily="34" charset="0"/>
                        <a:cs typeface="Arial" panose="020B0604020202020204" pitchFamily="34" charset="0"/>
                      </a:endParaRPr>
                    </a:p>
                  </a:txBody>
                  <a:tcPr/>
                </a:tc>
                <a:tc>
                  <a:txBody>
                    <a:bodyPr/>
                    <a:lstStyle/>
                    <a:p>
                      <a:pPr algn="ctr"/>
                      <a:r>
                        <a:rPr lang="en-US" altLang="zh-CN" sz="2000" dirty="0">
                          <a:latin typeface="Arial" panose="020B0604020202020204" pitchFamily="34" charset="0"/>
                          <a:cs typeface="Arial" panose="020B0604020202020204" pitchFamily="34" charset="0"/>
                        </a:rPr>
                        <a:t>-0.60</a:t>
                      </a:r>
                      <a:endParaRPr lang="zh-CN" altLang="en-US" sz="2000" dirty="0">
                        <a:latin typeface="Arial" panose="020B0604020202020204" pitchFamily="34" charset="0"/>
                        <a:cs typeface="Arial" panose="020B0604020202020204" pitchFamily="34" charset="0"/>
                      </a:endParaRPr>
                    </a:p>
                  </a:txBody>
                  <a:tcPr/>
                </a:tc>
                <a:tc>
                  <a:txBody>
                    <a:bodyPr/>
                    <a:lstStyle/>
                    <a:p>
                      <a:pPr algn="ctr"/>
                      <a:r>
                        <a:rPr lang="en-US" altLang="zh-CN" sz="2000" dirty="0">
                          <a:latin typeface="Arial" panose="020B0604020202020204" pitchFamily="34" charset="0"/>
                          <a:cs typeface="Arial" panose="020B0604020202020204" pitchFamily="34" charset="0"/>
                        </a:rPr>
                        <a:t>-0.03</a:t>
                      </a:r>
                      <a:endParaRPr lang="zh-CN" altLang="en-US" sz="2000" dirty="0">
                        <a:latin typeface="Arial" panose="020B0604020202020204" pitchFamily="34" charset="0"/>
                        <a:cs typeface="Arial" panose="020B0604020202020204" pitchFamily="34" charset="0"/>
                      </a:endParaRPr>
                    </a:p>
                  </a:txBody>
                  <a:tcPr/>
                </a:tc>
                <a:tc>
                  <a:txBody>
                    <a:bodyPr/>
                    <a:lstStyle/>
                    <a:p>
                      <a:pPr algn="ctr"/>
                      <a:r>
                        <a:rPr lang="en-US" altLang="zh-CN" sz="2000" dirty="0">
                          <a:latin typeface="Arial" panose="020B0604020202020204" pitchFamily="34" charset="0"/>
                          <a:cs typeface="Arial" panose="020B0604020202020204" pitchFamily="34" charset="0"/>
                        </a:rPr>
                        <a:t>-0.17</a:t>
                      </a:r>
                      <a:endParaRPr lang="zh-CN" altLang="en-US" sz="2000" dirty="0">
                        <a:latin typeface="Arial" panose="020B0604020202020204" pitchFamily="34" charset="0"/>
                        <a:cs typeface="Arial" panose="020B0604020202020204" pitchFamily="34" charset="0"/>
                      </a:endParaRPr>
                    </a:p>
                  </a:txBody>
                  <a:tcPr/>
                </a:tc>
                <a:tc>
                  <a:txBody>
                    <a:bodyPr/>
                    <a:lstStyle/>
                    <a:p>
                      <a:pPr algn="ctr"/>
                      <a:r>
                        <a:rPr lang="en-US" altLang="zh-CN" sz="2000" dirty="0">
                          <a:latin typeface="Arial" panose="020B0604020202020204" pitchFamily="34" charset="0"/>
                          <a:cs typeface="Arial" panose="020B0604020202020204" pitchFamily="34" charset="0"/>
                        </a:rPr>
                        <a:t>-0.005</a:t>
                      </a:r>
                      <a:endParaRPr lang="zh-CN" altLang="en-US" sz="2000" dirty="0">
                        <a:latin typeface="Arial" panose="020B0604020202020204" pitchFamily="34" charset="0"/>
                        <a:cs typeface="Arial" panose="020B0604020202020204" pitchFamily="34" charset="0"/>
                      </a:endParaRPr>
                    </a:p>
                  </a:txBody>
                  <a:tcPr/>
                </a:tc>
                <a:tc>
                  <a:txBody>
                    <a:bodyPr/>
                    <a:lstStyle/>
                    <a:p>
                      <a:pPr algn="ctr"/>
                      <a:r>
                        <a:rPr lang="en-US" altLang="zh-CN" sz="2000" dirty="0">
                          <a:latin typeface="Arial" panose="020B0604020202020204" pitchFamily="34" charset="0"/>
                          <a:cs typeface="Arial" panose="020B0604020202020204" pitchFamily="34" charset="0"/>
                        </a:rPr>
                        <a:t>-0.04</a:t>
                      </a:r>
                      <a:endParaRPr lang="zh-CN" altLang="en-US" sz="2000" dirty="0">
                        <a:latin typeface="Arial" panose="020B0604020202020204" pitchFamily="34" charset="0"/>
                        <a:cs typeface="Arial" panose="020B0604020202020204" pitchFamily="34" charset="0"/>
                      </a:endParaRPr>
                    </a:p>
                  </a:txBody>
                  <a:tcPr/>
                </a:tc>
                <a:tc>
                  <a:txBody>
                    <a:bodyPr/>
                    <a:lstStyle/>
                    <a:p>
                      <a:pPr algn="ctr"/>
                      <a:r>
                        <a:rPr lang="en-US" altLang="zh-CN" sz="2000" dirty="0">
                          <a:latin typeface="Arial" panose="020B0604020202020204" pitchFamily="34" charset="0"/>
                          <a:cs typeface="Arial" panose="020B0604020202020204" pitchFamily="34" charset="0"/>
                        </a:rPr>
                        <a:t>-1.49</a:t>
                      </a:r>
                      <a:endParaRPr lang="zh-CN" alt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4855132"/>
                  </a:ext>
                </a:extLst>
              </a:tr>
              <a:tr h="370840">
                <a:tc>
                  <a:txBody>
                    <a:bodyPr/>
                    <a:lstStyle/>
                    <a:p>
                      <a:pPr algn="ctr"/>
                      <a:r>
                        <a:rPr lang="en-US" altLang="zh-CN" sz="2000" dirty="0">
                          <a:latin typeface="Arial" panose="020B0604020202020204" pitchFamily="34" charset="0"/>
                          <a:cs typeface="Arial" panose="020B0604020202020204" pitchFamily="34" charset="0"/>
                        </a:rPr>
                        <a:t>UST</a:t>
                      </a:r>
                      <a:endParaRPr lang="zh-CN" altLang="en-US" sz="2000" dirty="0">
                        <a:latin typeface="Arial" panose="020B0604020202020204" pitchFamily="34" charset="0"/>
                        <a:cs typeface="Arial" panose="020B0604020202020204" pitchFamily="34" charset="0"/>
                      </a:endParaRPr>
                    </a:p>
                  </a:txBody>
                  <a:tcPr/>
                </a:tc>
                <a:tc>
                  <a:txBody>
                    <a:bodyPr/>
                    <a:lstStyle/>
                    <a:p>
                      <a:pPr algn="ctr"/>
                      <a:r>
                        <a:rPr lang="en-US" altLang="zh-CN" sz="2000" dirty="0">
                          <a:latin typeface="Arial" panose="020B0604020202020204" pitchFamily="34" charset="0"/>
                          <a:cs typeface="Arial" panose="020B0604020202020204" pitchFamily="34" charset="0"/>
                        </a:rPr>
                        <a:t>-0.60</a:t>
                      </a:r>
                      <a:endParaRPr lang="zh-CN" altLang="en-US" sz="2000" dirty="0">
                        <a:latin typeface="Arial" panose="020B0604020202020204" pitchFamily="34" charset="0"/>
                        <a:cs typeface="Arial" panose="020B0604020202020204" pitchFamily="34" charset="0"/>
                      </a:endParaRPr>
                    </a:p>
                  </a:txBody>
                  <a:tcPr/>
                </a:tc>
                <a:tc>
                  <a:txBody>
                    <a:bodyPr/>
                    <a:lstStyle/>
                    <a:p>
                      <a:pPr algn="ctr"/>
                      <a:r>
                        <a:rPr lang="en-US" altLang="zh-CN" sz="2000" dirty="0">
                          <a:latin typeface="Arial" panose="020B0604020202020204" pitchFamily="34" charset="0"/>
                          <a:cs typeface="Arial" panose="020B0604020202020204" pitchFamily="34" charset="0"/>
                        </a:rPr>
                        <a:t>+0.02</a:t>
                      </a:r>
                      <a:endParaRPr lang="zh-CN" altLang="en-US" sz="2000" dirty="0">
                        <a:latin typeface="Arial" panose="020B0604020202020204" pitchFamily="34" charset="0"/>
                        <a:cs typeface="Arial" panose="020B0604020202020204" pitchFamily="34" charset="0"/>
                      </a:endParaRPr>
                    </a:p>
                  </a:txBody>
                  <a:tcPr/>
                </a:tc>
                <a:tc>
                  <a:txBody>
                    <a:bodyPr/>
                    <a:lstStyle/>
                    <a:p>
                      <a:pPr algn="ctr"/>
                      <a:r>
                        <a:rPr lang="en-US" altLang="zh-CN" sz="2000" dirty="0">
                          <a:latin typeface="Arial" panose="020B0604020202020204" pitchFamily="34" charset="0"/>
                          <a:cs typeface="Arial" panose="020B0604020202020204" pitchFamily="34" charset="0"/>
                        </a:rPr>
                        <a:t>-0.15</a:t>
                      </a:r>
                      <a:endParaRPr lang="zh-CN" altLang="en-US" sz="2000" dirty="0">
                        <a:latin typeface="Arial" panose="020B0604020202020204" pitchFamily="34" charset="0"/>
                        <a:cs typeface="Arial" panose="020B0604020202020204" pitchFamily="34" charset="0"/>
                      </a:endParaRPr>
                    </a:p>
                  </a:txBody>
                  <a:tcPr/>
                </a:tc>
                <a:tc>
                  <a:txBody>
                    <a:bodyPr/>
                    <a:lstStyle/>
                    <a:p>
                      <a:pPr algn="ctr"/>
                      <a:r>
                        <a:rPr lang="en-US" altLang="zh-CN" sz="2000" dirty="0">
                          <a:latin typeface="Arial" panose="020B0604020202020204" pitchFamily="34" charset="0"/>
                          <a:cs typeface="Arial" panose="020B0604020202020204" pitchFamily="34" charset="0"/>
                        </a:rPr>
                        <a:t>0.00</a:t>
                      </a:r>
                      <a:endParaRPr lang="zh-CN" altLang="en-US" sz="2000" dirty="0">
                        <a:latin typeface="Arial" panose="020B0604020202020204" pitchFamily="34" charset="0"/>
                        <a:cs typeface="Arial" panose="020B0604020202020204" pitchFamily="34" charset="0"/>
                      </a:endParaRPr>
                    </a:p>
                  </a:txBody>
                  <a:tcPr/>
                </a:tc>
                <a:tc>
                  <a:txBody>
                    <a:bodyPr/>
                    <a:lstStyle/>
                    <a:p>
                      <a:pPr algn="ctr"/>
                      <a:r>
                        <a:rPr lang="en-US" altLang="zh-CN" sz="2000" dirty="0">
                          <a:latin typeface="Arial" panose="020B0604020202020204" pitchFamily="34" charset="0"/>
                          <a:cs typeface="Arial" panose="020B0604020202020204" pitchFamily="34" charset="0"/>
                        </a:rPr>
                        <a:t>-0.05</a:t>
                      </a:r>
                      <a:endParaRPr lang="zh-CN" altLang="en-US" sz="2000" dirty="0">
                        <a:latin typeface="Arial" panose="020B0604020202020204" pitchFamily="34" charset="0"/>
                        <a:cs typeface="Arial" panose="020B0604020202020204" pitchFamily="34" charset="0"/>
                      </a:endParaRPr>
                    </a:p>
                  </a:txBody>
                  <a:tcPr/>
                </a:tc>
                <a:tc>
                  <a:txBody>
                    <a:bodyPr/>
                    <a:lstStyle/>
                    <a:p>
                      <a:pPr algn="ctr"/>
                      <a:r>
                        <a:rPr lang="en-US" altLang="zh-CN" sz="2000" dirty="0">
                          <a:latin typeface="Arial" panose="020B0604020202020204" pitchFamily="34" charset="0"/>
                          <a:cs typeface="Arial" panose="020B0604020202020204" pitchFamily="34" charset="0"/>
                        </a:rPr>
                        <a:t>-1.24</a:t>
                      </a:r>
                      <a:endParaRPr lang="zh-CN" alt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0891222"/>
                  </a:ext>
                </a:extLst>
              </a:tr>
            </a:tbl>
          </a:graphicData>
        </a:graphic>
      </p:graphicFrame>
      <p:sp>
        <p:nvSpPr>
          <p:cNvPr id="20" name="标题 1">
            <a:extLst>
              <a:ext uri="{FF2B5EF4-FFF2-40B4-BE49-F238E27FC236}">
                <a16:creationId xmlns:a16="http://schemas.microsoft.com/office/drawing/2014/main" id="{B9CA4EF1-8AF2-E501-1095-5DC5DA6FCB83}"/>
              </a:ext>
            </a:extLst>
          </p:cNvPr>
          <p:cNvSpPr txBox="1">
            <a:spLocks/>
          </p:cNvSpPr>
          <p:nvPr/>
        </p:nvSpPr>
        <p:spPr>
          <a:xfrm>
            <a:off x="217714" y="95419"/>
            <a:ext cx="5823057" cy="7018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600" dirty="0">
                <a:latin typeface="Arial" panose="020B0604020202020204" pitchFamily="34" charset="0"/>
                <a:cs typeface="Arial" panose="020B0604020202020204" pitchFamily="34" charset="0"/>
              </a:rPr>
              <a:t>Offline filter results</a:t>
            </a:r>
            <a:endParaRPr lang="zh-CN" alt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8815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F9E96A-DA18-0103-7D69-4695ED272F37}"/>
            </a:ext>
          </a:extLst>
        </p:cNvPr>
        <p:cNvGrpSpPr/>
        <p:nvPr/>
      </p:nvGrpSpPr>
      <p:grpSpPr>
        <a:xfrm>
          <a:off x="0" y="0"/>
          <a:ext cx="0" cy="0"/>
          <a:chOff x="0" y="0"/>
          <a:chExt cx="0" cy="0"/>
        </a:xfrm>
      </p:grpSpPr>
      <p:cxnSp>
        <p:nvCxnSpPr>
          <p:cNvPr id="4" name="直接连接符 3">
            <a:extLst>
              <a:ext uri="{FF2B5EF4-FFF2-40B4-BE49-F238E27FC236}">
                <a16:creationId xmlns:a16="http://schemas.microsoft.com/office/drawing/2014/main" id="{742BF91B-B4B0-AA05-E1C7-FD2AE62EE68C}"/>
              </a:ext>
            </a:extLst>
          </p:cNvPr>
          <p:cNvCxnSpPr>
            <a:cxnSpLocks/>
          </p:cNvCxnSpPr>
          <p:nvPr/>
        </p:nvCxnSpPr>
        <p:spPr>
          <a:xfrm>
            <a:off x="811757" y="839357"/>
            <a:ext cx="10530385" cy="0"/>
          </a:xfrm>
          <a:prstGeom prst="line">
            <a:avLst/>
          </a:prstGeom>
          <a:ln w="38100">
            <a:solidFill>
              <a:srgbClr val="2E4F6F"/>
            </a:solidFill>
          </a:ln>
        </p:spPr>
        <p:style>
          <a:lnRef idx="2">
            <a:schemeClr val="accent1"/>
          </a:lnRef>
          <a:fillRef idx="0">
            <a:schemeClr val="accent1"/>
          </a:fillRef>
          <a:effectRef idx="1">
            <a:schemeClr val="accent1"/>
          </a:effectRef>
          <a:fontRef idx="minor">
            <a:schemeClr val="tx1"/>
          </a:fontRef>
        </p:style>
      </p:cxnSp>
      <p:pic>
        <p:nvPicPr>
          <p:cNvPr id="5" name="图片 4" descr="图形用户界面, 文本, 应用程序&#10;&#10;AI 生成的内容可能不正确。">
            <a:extLst>
              <a:ext uri="{FF2B5EF4-FFF2-40B4-BE49-F238E27FC236}">
                <a16:creationId xmlns:a16="http://schemas.microsoft.com/office/drawing/2014/main" id="{F20FE2EB-85C1-1E26-9DC8-619A6D8AFA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1421" y="44450"/>
            <a:ext cx="5823057" cy="752815"/>
          </a:xfrm>
          <a:prstGeom prst="rect">
            <a:avLst/>
          </a:prstGeom>
        </p:spPr>
      </p:pic>
      <p:pic>
        <p:nvPicPr>
          <p:cNvPr id="6" name="图片 5" descr="图形用户界面&#10;&#10;AI 生成的内容可能不正确。">
            <a:extLst>
              <a:ext uri="{FF2B5EF4-FFF2-40B4-BE49-F238E27FC236}">
                <a16:creationId xmlns:a16="http://schemas.microsoft.com/office/drawing/2014/main" id="{924578D0-11F2-9905-5161-535CA8BD24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104632"/>
            <a:ext cx="2844801" cy="753368"/>
          </a:xfrm>
          <a:prstGeom prst="rect">
            <a:avLst/>
          </a:prstGeom>
        </p:spPr>
      </p:pic>
      <p:sp>
        <p:nvSpPr>
          <p:cNvPr id="7" name="灯片编号占位符 6">
            <a:extLst>
              <a:ext uri="{FF2B5EF4-FFF2-40B4-BE49-F238E27FC236}">
                <a16:creationId xmlns:a16="http://schemas.microsoft.com/office/drawing/2014/main" id="{FD067628-D0FA-EA5A-AADA-57E051BC2C82}"/>
              </a:ext>
            </a:extLst>
          </p:cNvPr>
          <p:cNvSpPr>
            <a:spLocks noGrp="1"/>
          </p:cNvSpPr>
          <p:nvPr>
            <p:ph type="sldNum" sz="quarter" idx="12"/>
          </p:nvPr>
        </p:nvSpPr>
        <p:spPr/>
        <p:txBody>
          <a:bodyPr/>
          <a:lstStyle/>
          <a:p>
            <a:fld id="{E043DF4E-63C8-4092-9483-B1E7873A980F}" type="slidenum">
              <a:rPr lang="zh-CN" altLang="en-US" smtClean="0"/>
              <a:t>8</a:t>
            </a:fld>
            <a:endParaRPr lang="zh-CN" altLang="en-US"/>
          </a:p>
        </p:txBody>
      </p:sp>
      <p:sp>
        <p:nvSpPr>
          <p:cNvPr id="13" name="内容占位符 2">
            <a:extLst>
              <a:ext uri="{FF2B5EF4-FFF2-40B4-BE49-F238E27FC236}">
                <a16:creationId xmlns:a16="http://schemas.microsoft.com/office/drawing/2014/main" id="{FF01FA9D-A197-32BE-4482-E87CB6CBB0CE}"/>
              </a:ext>
            </a:extLst>
          </p:cNvPr>
          <p:cNvSpPr txBox="1">
            <a:spLocks/>
          </p:cNvSpPr>
          <p:nvPr/>
        </p:nvSpPr>
        <p:spPr>
          <a:xfrm>
            <a:off x="217714" y="992808"/>
            <a:ext cx="11826648" cy="5384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latin typeface="Arial" panose="020B0604020202020204" pitchFamily="34" charset="0"/>
                <a:cs typeface="Arial" panose="020B0604020202020204" pitchFamily="34" charset="0"/>
              </a:rPr>
              <a:t>Annual trend of mass fraction of inorganic constituents</a:t>
            </a:r>
          </a:p>
        </p:txBody>
      </p:sp>
      <p:sp>
        <p:nvSpPr>
          <p:cNvPr id="3" name="内容占位符 2">
            <a:extLst>
              <a:ext uri="{FF2B5EF4-FFF2-40B4-BE49-F238E27FC236}">
                <a16:creationId xmlns:a16="http://schemas.microsoft.com/office/drawing/2014/main" id="{9EA9475A-520F-6351-4962-AFB45EEBA44B}"/>
              </a:ext>
            </a:extLst>
          </p:cNvPr>
          <p:cNvSpPr>
            <a:spLocks noGrp="1"/>
          </p:cNvSpPr>
          <p:nvPr>
            <p:ph idx="1"/>
          </p:nvPr>
        </p:nvSpPr>
        <p:spPr>
          <a:xfrm>
            <a:off x="217715" y="4857750"/>
            <a:ext cx="11826648" cy="1485900"/>
          </a:xfrm>
        </p:spPr>
        <p:txBody>
          <a:bodyPr>
            <a:normAutofit/>
          </a:bodyPr>
          <a:lstStyle/>
          <a:p>
            <a:r>
              <a:rPr lang="en-US" altLang="zh-CN" sz="2400" dirty="0">
                <a:latin typeface="Arial" panose="020B0604020202020204" pitchFamily="34" charset="0"/>
                <a:cs typeface="Arial" panose="020B0604020202020204" pitchFamily="34" charset="0"/>
              </a:rPr>
              <a:t>The mass fraction of sulfate in inorganic compounds gradually decreased, while the fraction of nitrate increased over the years in both sites.</a:t>
            </a:r>
          </a:p>
          <a:p>
            <a:endParaRPr lang="en-US" altLang="zh-CN" sz="2400" dirty="0">
              <a:latin typeface="Arial" panose="020B0604020202020204" pitchFamily="34" charset="0"/>
              <a:cs typeface="Arial" panose="020B0604020202020204" pitchFamily="34" charset="0"/>
            </a:endParaRPr>
          </a:p>
        </p:txBody>
      </p:sp>
      <p:pic>
        <p:nvPicPr>
          <p:cNvPr id="11" name="图片 10" descr="图表, 条形图&#10;&#10;AI 生成的内容可能不正确。">
            <a:extLst>
              <a:ext uri="{FF2B5EF4-FFF2-40B4-BE49-F238E27FC236}">
                <a16:creationId xmlns:a16="http://schemas.microsoft.com/office/drawing/2014/main" id="{756C95AA-ED22-96FF-7618-C5043B0350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999" y="1428750"/>
            <a:ext cx="5488486" cy="3428997"/>
          </a:xfrm>
          <a:prstGeom prst="rect">
            <a:avLst/>
          </a:prstGeom>
        </p:spPr>
      </p:pic>
      <p:pic>
        <p:nvPicPr>
          <p:cNvPr id="14" name="图片 13" descr="图表, 条形图&#10;&#10;AI 生成的内容可能不正确。">
            <a:extLst>
              <a:ext uri="{FF2B5EF4-FFF2-40B4-BE49-F238E27FC236}">
                <a16:creationId xmlns:a16="http://schemas.microsoft.com/office/drawing/2014/main" id="{7862B582-607C-61B0-D68C-85B0D9802FC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68705" y="1428750"/>
            <a:ext cx="5488487" cy="3428997"/>
          </a:xfrm>
          <a:prstGeom prst="rect">
            <a:avLst/>
          </a:prstGeom>
        </p:spPr>
      </p:pic>
      <p:sp>
        <p:nvSpPr>
          <p:cNvPr id="18" name="标题 1">
            <a:extLst>
              <a:ext uri="{FF2B5EF4-FFF2-40B4-BE49-F238E27FC236}">
                <a16:creationId xmlns:a16="http://schemas.microsoft.com/office/drawing/2014/main" id="{C139C000-6989-FC85-1574-7612DD50527A}"/>
              </a:ext>
            </a:extLst>
          </p:cNvPr>
          <p:cNvSpPr txBox="1">
            <a:spLocks/>
          </p:cNvSpPr>
          <p:nvPr/>
        </p:nvSpPr>
        <p:spPr>
          <a:xfrm>
            <a:off x="217714" y="95419"/>
            <a:ext cx="5823057" cy="7018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600">
                <a:latin typeface="Arial" panose="020B0604020202020204" pitchFamily="34" charset="0"/>
                <a:cs typeface="Arial" panose="020B0604020202020204" pitchFamily="34" charset="0"/>
              </a:rPr>
              <a:t>Offline filter results</a:t>
            </a:r>
            <a:endParaRPr lang="zh-CN" alt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1814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998D1-C5B2-945F-5C53-10C13683CCEB}"/>
            </a:ext>
          </a:extLst>
        </p:cNvPr>
        <p:cNvGrpSpPr/>
        <p:nvPr/>
      </p:nvGrpSpPr>
      <p:grpSpPr>
        <a:xfrm>
          <a:off x="0" y="0"/>
          <a:ext cx="0" cy="0"/>
          <a:chOff x="0" y="0"/>
          <a:chExt cx="0" cy="0"/>
        </a:xfrm>
      </p:grpSpPr>
      <p:cxnSp>
        <p:nvCxnSpPr>
          <p:cNvPr id="4" name="直接连接符 3">
            <a:extLst>
              <a:ext uri="{FF2B5EF4-FFF2-40B4-BE49-F238E27FC236}">
                <a16:creationId xmlns:a16="http://schemas.microsoft.com/office/drawing/2014/main" id="{3C3A4C33-D127-29A0-3B24-5AFF5D33C4AB}"/>
              </a:ext>
            </a:extLst>
          </p:cNvPr>
          <p:cNvCxnSpPr>
            <a:cxnSpLocks/>
          </p:cNvCxnSpPr>
          <p:nvPr/>
        </p:nvCxnSpPr>
        <p:spPr>
          <a:xfrm>
            <a:off x="811757" y="839357"/>
            <a:ext cx="10530385" cy="0"/>
          </a:xfrm>
          <a:prstGeom prst="line">
            <a:avLst/>
          </a:prstGeom>
          <a:ln w="38100">
            <a:solidFill>
              <a:srgbClr val="2E4F6F"/>
            </a:solidFill>
          </a:ln>
        </p:spPr>
        <p:style>
          <a:lnRef idx="2">
            <a:schemeClr val="accent1"/>
          </a:lnRef>
          <a:fillRef idx="0">
            <a:schemeClr val="accent1"/>
          </a:fillRef>
          <a:effectRef idx="1">
            <a:schemeClr val="accent1"/>
          </a:effectRef>
          <a:fontRef idx="minor">
            <a:schemeClr val="tx1"/>
          </a:fontRef>
        </p:style>
      </p:cxnSp>
      <p:pic>
        <p:nvPicPr>
          <p:cNvPr id="5" name="图片 4" descr="图形用户界面, 文本, 应用程序&#10;&#10;AI 生成的内容可能不正确。">
            <a:extLst>
              <a:ext uri="{FF2B5EF4-FFF2-40B4-BE49-F238E27FC236}">
                <a16:creationId xmlns:a16="http://schemas.microsoft.com/office/drawing/2014/main" id="{3A401C94-53D9-B64D-CF5E-D089988636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1421" y="44450"/>
            <a:ext cx="5823057" cy="752815"/>
          </a:xfrm>
          <a:prstGeom prst="rect">
            <a:avLst/>
          </a:prstGeom>
        </p:spPr>
      </p:pic>
      <p:pic>
        <p:nvPicPr>
          <p:cNvPr id="6" name="图片 5" descr="图形用户界面&#10;&#10;AI 生成的内容可能不正确。">
            <a:extLst>
              <a:ext uri="{FF2B5EF4-FFF2-40B4-BE49-F238E27FC236}">
                <a16:creationId xmlns:a16="http://schemas.microsoft.com/office/drawing/2014/main" id="{B8D7BE4E-0260-B74D-4D53-2B02AD39F7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04632"/>
            <a:ext cx="2844801" cy="753368"/>
          </a:xfrm>
          <a:prstGeom prst="rect">
            <a:avLst/>
          </a:prstGeom>
        </p:spPr>
      </p:pic>
      <p:sp>
        <p:nvSpPr>
          <p:cNvPr id="7" name="灯片编号占位符 6">
            <a:extLst>
              <a:ext uri="{FF2B5EF4-FFF2-40B4-BE49-F238E27FC236}">
                <a16:creationId xmlns:a16="http://schemas.microsoft.com/office/drawing/2014/main" id="{4F5F41A8-51CC-0FAF-22EA-BCB303791446}"/>
              </a:ext>
            </a:extLst>
          </p:cNvPr>
          <p:cNvSpPr>
            <a:spLocks noGrp="1"/>
          </p:cNvSpPr>
          <p:nvPr>
            <p:ph type="sldNum" sz="quarter" idx="12"/>
          </p:nvPr>
        </p:nvSpPr>
        <p:spPr>
          <a:xfrm>
            <a:off x="9391650" y="6452393"/>
            <a:ext cx="2278743" cy="365125"/>
          </a:xfrm>
        </p:spPr>
        <p:txBody>
          <a:bodyPr/>
          <a:lstStyle/>
          <a:p>
            <a:fld id="{E043DF4E-63C8-4092-9483-B1E7873A980F}" type="slidenum">
              <a:rPr lang="zh-CN" altLang="en-US" smtClean="0"/>
              <a:t>9</a:t>
            </a:fld>
            <a:endParaRPr lang="zh-CN" altLang="en-US"/>
          </a:p>
        </p:txBody>
      </p:sp>
      <p:sp>
        <p:nvSpPr>
          <p:cNvPr id="3" name="内容占位符 2">
            <a:extLst>
              <a:ext uri="{FF2B5EF4-FFF2-40B4-BE49-F238E27FC236}">
                <a16:creationId xmlns:a16="http://schemas.microsoft.com/office/drawing/2014/main" id="{BB390110-1B89-7A58-07DD-EACE1B9D884C}"/>
              </a:ext>
            </a:extLst>
          </p:cNvPr>
          <p:cNvSpPr>
            <a:spLocks noGrp="1"/>
          </p:cNvSpPr>
          <p:nvPr>
            <p:ph idx="1"/>
          </p:nvPr>
        </p:nvSpPr>
        <p:spPr>
          <a:xfrm>
            <a:off x="217715" y="4857750"/>
            <a:ext cx="11826648" cy="1485900"/>
          </a:xfrm>
        </p:spPr>
        <p:txBody>
          <a:bodyPr>
            <a:normAutofit/>
          </a:bodyPr>
          <a:lstStyle/>
          <a:p>
            <a:r>
              <a:rPr lang="en-US" altLang="zh-CN" sz="2400" dirty="0">
                <a:latin typeface="Arial" panose="020B0604020202020204" pitchFamily="34" charset="0"/>
                <a:cs typeface="Arial" panose="020B0604020202020204" pitchFamily="34" charset="0"/>
              </a:rPr>
              <a:t>The trend was comparable between YL and UST.</a:t>
            </a:r>
          </a:p>
          <a:p>
            <a:r>
              <a:rPr lang="en-US" altLang="zh-CN" sz="2400" dirty="0">
                <a:latin typeface="Arial" panose="020B0604020202020204" pitchFamily="34" charset="0"/>
                <a:cs typeface="Arial" panose="020B0604020202020204" pitchFamily="34" charset="0"/>
              </a:rPr>
              <a:t>Nitrate concentration was very low in summer according to filter measurement result.</a:t>
            </a:r>
          </a:p>
        </p:txBody>
      </p:sp>
      <p:pic>
        <p:nvPicPr>
          <p:cNvPr id="2" name="图片 1" descr="图表&#10;&#10;AI 生成的内容可能不正确。">
            <a:extLst>
              <a:ext uri="{FF2B5EF4-FFF2-40B4-BE49-F238E27FC236}">
                <a16:creationId xmlns:a16="http://schemas.microsoft.com/office/drawing/2014/main" id="{4498F958-DFFE-D081-D1F3-342D7FEF65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246" y="1419414"/>
            <a:ext cx="5390868" cy="3454273"/>
          </a:xfrm>
          <a:prstGeom prst="rect">
            <a:avLst/>
          </a:prstGeom>
        </p:spPr>
      </p:pic>
      <p:sp>
        <p:nvSpPr>
          <p:cNvPr id="13" name="内容占位符 2">
            <a:extLst>
              <a:ext uri="{FF2B5EF4-FFF2-40B4-BE49-F238E27FC236}">
                <a16:creationId xmlns:a16="http://schemas.microsoft.com/office/drawing/2014/main" id="{ACA636BE-D84B-DD7E-1D8D-DFB580DC3437}"/>
              </a:ext>
            </a:extLst>
          </p:cNvPr>
          <p:cNvSpPr txBox="1">
            <a:spLocks/>
          </p:cNvSpPr>
          <p:nvPr/>
        </p:nvSpPr>
        <p:spPr>
          <a:xfrm>
            <a:off x="217714" y="901062"/>
            <a:ext cx="11826648" cy="8645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latin typeface="Arial" panose="020B0604020202020204" pitchFamily="34" charset="0"/>
                <a:cs typeface="Arial" panose="020B0604020202020204" pitchFamily="34" charset="0"/>
              </a:rPr>
              <a:t>Annual trend of PM</a:t>
            </a:r>
            <a:r>
              <a:rPr lang="en-US" altLang="zh-CN" baseline="-25000" dirty="0">
                <a:latin typeface="Arial" panose="020B0604020202020204" pitchFamily="34" charset="0"/>
                <a:cs typeface="Arial" panose="020B0604020202020204" pitchFamily="34" charset="0"/>
              </a:rPr>
              <a:t>2.5</a:t>
            </a:r>
            <a:r>
              <a:rPr lang="en-US" altLang="zh-CN" dirty="0">
                <a:latin typeface="Arial" panose="020B0604020202020204" pitchFamily="34" charset="0"/>
                <a:cs typeface="Arial" panose="020B0604020202020204" pitchFamily="34" charset="0"/>
              </a:rPr>
              <a:t> and the inorganic constituents during </a:t>
            </a:r>
            <a:r>
              <a:rPr lang="en-US" altLang="zh-CN" b="1" dirty="0">
                <a:latin typeface="Arial" panose="020B0604020202020204" pitchFamily="34" charset="0"/>
                <a:cs typeface="Arial" panose="020B0604020202020204" pitchFamily="34" charset="0"/>
              </a:rPr>
              <a:t>summer</a:t>
            </a:r>
            <a:r>
              <a:rPr lang="en-US" altLang="zh-CN" dirty="0">
                <a:latin typeface="Arial" panose="020B0604020202020204" pitchFamily="34" charset="0"/>
                <a:cs typeface="Arial" panose="020B0604020202020204" pitchFamily="34" charset="0"/>
              </a:rPr>
              <a:t> in urban YL and suburban UST</a:t>
            </a:r>
          </a:p>
        </p:txBody>
      </p:sp>
      <p:pic>
        <p:nvPicPr>
          <p:cNvPr id="19" name="图片 18" descr="图表&#10;&#10;AI 生成的内容可能不正确。">
            <a:extLst>
              <a:ext uri="{FF2B5EF4-FFF2-40B4-BE49-F238E27FC236}">
                <a16:creationId xmlns:a16="http://schemas.microsoft.com/office/drawing/2014/main" id="{95BE4009-C57E-68C9-4986-7BD671935D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29952" y="1419414"/>
            <a:ext cx="5365994" cy="3438336"/>
          </a:xfrm>
          <a:prstGeom prst="rect">
            <a:avLst/>
          </a:prstGeom>
        </p:spPr>
      </p:pic>
      <p:sp>
        <p:nvSpPr>
          <p:cNvPr id="22" name="标题 1">
            <a:extLst>
              <a:ext uri="{FF2B5EF4-FFF2-40B4-BE49-F238E27FC236}">
                <a16:creationId xmlns:a16="http://schemas.microsoft.com/office/drawing/2014/main" id="{15827CA6-7239-7C13-5E2F-6363D51E9C42}"/>
              </a:ext>
            </a:extLst>
          </p:cNvPr>
          <p:cNvSpPr txBox="1">
            <a:spLocks/>
          </p:cNvSpPr>
          <p:nvPr/>
        </p:nvSpPr>
        <p:spPr>
          <a:xfrm>
            <a:off x="217714" y="95419"/>
            <a:ext cx="5823057" cy="7018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600">
                <a:latin typeface="Arial" panose="020B0604020202020204" pitchFamily="34" charset="0"/>
                <a:cs typeface="Arial" panose="020B0604020202020204" pitchFamily="34" charset="0"/>
              </a:rPr>
              <a:t>Offline filter results</a:t>
            </a:r>
            <a:endParaRPr lang="zh-CN" alt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9434509"/>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2961</TotalTime>
  <Words>885</Words>
  <Application>Microsoft Office PowerPoint</Application>
  <PresentationFormat>宽屏</PresentationFormat>
  <Paragraphs>211</Paragraphs>
  <Slides>18</Slides>
  <Notes>12</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18</vt:i4>
      </vt:variant>
    </vt:vector>
  </HeadingPairs>
  <TitlesOfParts>
    <vt:vector size="23" baseType="lpstr">
      <vt:lpstr>等线</vt:lpstr>
      <vt:lpstr>等线 Light</vt:lpstr>
      <vt:lpstr>Arial</vt:lpstr>
      <vt:lpstr>Open Sans</vt:lpstr>
      <vt:lpstr>Office 主题​​</vt:lpstr>
      <vt:lpstr>PowerPoint 演示文稿</vt:lpstr>
      <vt:lpstr>1. Introduction and Method</vt:lpstr>
      <vt:lpstr>2. Results and conclusions</vt:lpstr>
      <vt:lpstr>2. Results and conclusions</vt:lpstr>
      <vt:lpstr>Thank you for your attention!</vt:lpstr>
      <vt:lpstr>Offline filter results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ZHANG Zijing</dc:creator>
  <cp:lastModifiedBy>ZHANG Zijing</cp:lastModifiedBy>
  <cp:revision>5</cp:revision>
  <dcterms:created xsi:type="dcterms:W3CDTF">2025-04-23T08:00:46Z</dcterms:created>
  <dcterms:modified xsi:type="dcterms:W3CDTF">2025-04-26T07:49:37Z</dcterms:modified>
</cp:coreProperties>
</file>