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1097" r:id="rId5"/>
    <p:sldId id="1099" r:id="rId6"/>
    <p:sldId id="1136" r:id="rId7"/>
    <p:sldId id="1117" r:id="rId8"/>
    <p:sldId id="1116" r:id="rId9"/>
    <p:sldId id="1119" r:id="rId10"/>
    <p:sldId id="1121" r:id="rId11"/>
    <p:sldId id="1123" r:id="rId12"/>
    <p:sldId id="259" r:id="rId13"/>
    <p:sldId id="1087" r:id="rId14"/>
    <p:sldId id="1126" r:id="rId15"/>
    <p:sldId id="1127" r:id="rId16"/>
    <p:sldId id="1129" r:id="rId17"/>
    <p:sldId id="1130" r:id="rId18"/>
    <p:sldId id="1131" r:id="rId19"/>
    <p:sldId id="1095" r:id="rId20"/>
  </p:sldIdLst>
  <p:sldSz cx="12192000" cy="6858000"/>
  <p:notesSz cx="6858000" cy="9144000"/>
  <p:custDataLst>
    <p:tags r:id="rId24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4" userDrawn="1">
          <p15:clr>
            <a:srgbClr val="A4A3A4"/>
          </p15:clr>
        </p15:guide>
        <p15:guide id="2" pos="359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F528F"/>
    <a:srgbClr val="0000FF"/>
    <a:srgbClr val="FFFF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198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435" y="45"/>
      </p:cViewPr>
      <p:guideLst>
        <p:guide orient="horz" pos="2154"/>
        <p:guide pos="35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392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45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A661DA-C18E-4082-82B4-D2594AF0339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EBCB1-0EF1-4EF8-AECF-31DB44BE55D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>
              <a:sym typeface="+mn-ea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 dirty="0" smtClean="0">
              <a:sym typeface="+mn-ea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en-US" altLang="zh-CN"/>
          </a:p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F3E687-FFC2-4C20-BCB1-39E519BF8A4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A7C2EF-3B2C-4F66-B0D7-865DE9BA4AA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image" Target="../media/image20.jpeg"/><Relationship Id="rId6" Type="http://schemas.openxmlformats.org/officeDocument/2006/relationships/tags" Target="../tags/tag68.xml"/><Relationship Id="rId5" Type="http://schemas.openxmlformats.org/officeDocument/2006/relationships/tags" Target="../tags/tag67.xml"/><Relationship Id="rId4" Type="http://schemas.openxmlformats.org/officeDocument/2006/relationships/image" Target="../media/image16.png"/><Relationship Id="rId3" Type="http://schemas.openxmlformats.org/officeDocument/2006/relationships/tags" Target="../tags/tag66.xml"/><Relationship Id="rId2" Type="http://schemas.openxmlformats.org/officeDocument/2006/relationships/image" Target="../media/image15.png"/><Relationship Id="rId16" Type="http://schemas.openxmlformats.org/officeDocument/2006/relationships/notesSlide" Target="../notesSlides/notesSlide10.xml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.png"/><Relationship Id="rId13" Type="http://schemas.openxmlformats.org/officeDocument/2006/relationships/tags" Target="../tags/tag73.xml"/><Relationship Id="rId12" Type="http://schemas.openxmlformats.org/officeDocument/2006/relationships/tags" Target="../tags/tag72.xml"/><Relationship Id="rId11" Type="http://schemas.openxmlformats.org/officeDocument/2006/relationships/tags" Target="../tags/tag71.xml"/><Relationship Id="rId10" Type="http://schemas.openxmlformats.org/officeDocument/2006/relationships/image" Target="../media/image21.png"/><Relationship Id="rId1" Type="http://schemas.openxmlformats.org/officeDocument/2006/relationships/tags" Target="../tags/tag65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image" Target="../media/image2.jpeg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0" Type="http://schemas.openxmlformats.org/officeDocument/2006/relationships/notesSlide" Target="../notesSlides/notesSlide11.xml"/><Relationship Id="rId2" Type="http://schemas.openxmlformats.org/officeDocument/2006/relationships/image" Target="../media/image22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1.png"/><Relationship Id="rId17" Type="http://schemas.openxmlformats.org/officeDocument/2006/relationships/tags" Target="../tags/tag86.xml"/><Relationship Id="rId16" Type="http://schemas.openxmlformats.org/officeDocument/2006/relationships/tags" Target="../tags/tag85.xml"/><Relationship Id="rId15" Type="http://schemas.openxmlformats.org/officeDocument/2006/relationships/tags" Target="../tags/tag84.xml"/><Relationship Id="rId14" Type="http://schemas.openxmlformats.org/officeDocument/2006/relationships/image" Target="../media/image24.png"/><Relationship Id="rId13" Type="http://schemas.openxmlformats.org/officeDocument/2006/relationships/tags" Target="../tags/tag83.xml"/><Relationship Id="rId12" Type="http://schemas.openxmlformats.org/officeDocument/2006/relationships/tags" Target="../tags/tag82.xml"/><Relationship Id="rId11" Type="http://schemas.openxmlformats.org/officeDocument/2006/relationships/tags" Target="../tags/tag81.xml"/><Relationship Id="rId10" Type="http://schemas.openxmlformats.org/officeDocument/2006/relationships/image" Target="../media/image23.png"/><Relationship Id="rId1" Type="http://schemas.openxmlformats.org/officeDocument/2006/relationships/tags" Target="../tags/tag74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92.xml"/><Relationship Id="rId8" Type="http://schemas.openxmlformats.org/officeDocument/2006/relationships/tags" Target="../tags/tag91.xml"/><Relationship Id="rId7" Type="http://schemas.openxmlformats.org/officeDocument/2006/relationships/image" Target="../media/image16.png"/><Relationship Id="rId6" Type="http://schemas.openxmlformats.org/officeDocument/2006/relationships/tags" Target="../tags/tag90.xml"/><Relationship Id="rId5" Type="http://schemas.openxmlformats.org/officeDocument/2006/relationships/image" Target="../media/image15.png"/><Relationship Id="rId4" Type="http://schemas.openxmlformats.org/officeDocument/2006/relationships/tags" Target="../tags/tag89.xml"/><Relationship Id="rId3" Type="http://schemas.openxmlformats.org/officeDocument/2006/relationships/image" Target="../media/image25.png"/><Relationship Id="rId27" Type="http://schemas.openxmlformats.org/officeDocument/2006/relationships/notesSlide" Target="../notesSlides/notesSlide12.xml"/><Relationship Id="rId26" Type="http://schemas.openxmlformats.org/officeDocument/2006/relationships/slideLayout" Target="../slideLayouts/slideLayout2.xml"/><Relationship Id="rId25" Type="http://schemas.openxmlformats.org/officeDocument/2006/relationships/image" Target="../media/image1.png"/><Relationship Id="rId24" Type="http://schemas.openxmlformats.org/officeDocument/2006/relationships/tags" Target="../tags/tag104.xml"/><Relationship Id="rId23" Type="http://schemas.openxmlformats.org/officeDocument/2006/relationships/tags" Target="../tags/tag103.xml"/><Relationship Id="rId22" Type="http://schemas.openxmlformats.org/officeDocument/2006/relationships/tags" Target="../tags/tag102.xml"/><Relationship Id="rId21" Type="http://schemas.openxmlformats.org/officeDocument/2006/relationships/tags" Target="../tags/tag101.xml"/><Relationship Id="rId20" Type="http://schemas.openxmlformats.org/officeDocument/2006/relationships/tags" Target="../tags/tag100.xml"/><Relationship Id="rId2" Type="http://schemas.openxmlformats.org/officeDocument/2006/relationships/tags" Target="../tags/tag88.xml"/><Relationship Id="rId19" Type="http://schemas.openxmlformats.org/officeDocument/2006/relationships/tags" Target="../tags/tag99.xml"/><Relationship Id="rId18" Type="http://schemas.openxmlformats.org/officeDocument/2006/relationships/tags" Target="../tags/tag98.xml"/><Relationship Id="rId17" Type="http://schemas.openxmlformats.org/officeDocument/2006/relationships/image" Target="../media/image20.jpe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image" Target="../media/image27.png"/><Relationship Id="rId11" Type="http://schemas.openxmlformats.org/officeDocument/2006/relationships/tags" Target="../tags/tag93.xml"/><Relationship Id="rId10" Type="http://schemas.openxmlformats.org/officeDocument/2006/relationships/image" Target="../media/image26.png"/><Relationship Id="rId1" Type="http://schemas.openxmlformats.org/officeDocument/2006/relationships/tags" Target="../tags/tag87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1.xml"/><Relationship Id="rId8" Type="http://schemas.openxmlformats.org/officeDocument/2006/relationships/tags" Target="../tags/tag110.xml"/><Relationship Id="rId7" Type="http://schemas.openxmlformats.org/officeDocument/2006/relationships/image" Target="../media/image20.jpeg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image" Target="../media/image28.png"/><Relationship Id="rId15" Type="http://schemas.openxmlformats.org/officeDocument/2006/relationships/notesSlide" Target="../notesSlides/notesSlide1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.png"/><Relationship Id="rId12" Type="http://schemas.openxmlformats.org/officeDocument/2006/relationships/tags" Target="../tags/tag114.xml"/><Relationship Id="rId11" Type="http://schemas.openxmlformats.org/officeDocument/2006/relationships/tags" Target="../tags/tag113.xml"/><Relationship Id="rId10" Type="http://schemas.openxmlformats.org/officeDocument/2006/relationships/tags" Target="../tags/tag112.xml"/><Relationship Id="rId1" Type="http://schemas.openxmlformats.org/officeDocument/2006/relationships/tags" Target="../tags/tag105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image" Target="../media/image29.png"/><Relationship Id="rId7" Type="http://schemas.openxmlformats.org/officeDocument/2006/relationships/tags" Target="../tags/tag118.xml"/><Relationship Id="rId6" Type="http://schemas.openxmlformats.org/officeDocument/2006/relationships/image" Target="../media/image20.jpeg"/><Relationship Id="rId5" Type="http://schemas.openxmlformats.org/officeDocument/2006/relationships/tags" Target="../tags/tag117.xml"/><Relationship Id="rId4" Type="http://schemas.openxmlformats.org/officeDocument/2006/relationships/image" Target="../media/image16.png"/><Relationship Id="rId3" Type="http://schemas.openxmlformats.org/officeDocument/2006/relationships/tags" Target="../tags/tag116.xml"/><Relationship Id="rId2" Type="http://schemas.openxmlformats.org/officeDocument/2006/relationships/image" Target="../media/image15.png"/><Relationship Id="rId18" Type="http://schemas.openxmlformats.org/officeDocument/2006/relationships/notesSlide" Target="../notesSlides/notesSlide14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5" Type="http://schemas.openxmlformats.org/officeDocument/2006/relationships/tags" Target="../tags/tag124.xml"/><Relationship Id="rId14" Type="http://schemas.openxmlformats.org/officeDocument/2006/relationships/tags" Target="../tags/tag123.xml"/><Relationship Id="rId13" Type="http://schemas.openxmlformats.org/officeDocument/2006/relationships/tags" Target="../tags/tag122.xml"/><Relationship Id="rId12" Type="http://schemas.openxmlformats.org/officeDocument/2006/relationships/tags" Target="../tags/tag121.xml"/><Relationship Id="rId11" Type="http://schemas.openxmlformats.org/officeDocument/2006/relationships/tags" Target="../tags/tag120.xml"/><Relationship Id="rId10" Type="http://schemas.openxmlformats.org/officeDocument/2006/relationships/image" Target="../media/image23.png"/><Relationship Id="rId1" Type="http://schemas.openxmlformats.org/officeDocument/2006/relationships/tags" Target="../tags/tag115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31.png"/><Relationship Id="rId8" Type="http://schemas.openxmlformats.org/officeDocument/2006/relationships/tags" Target="../tags/tag130.xml"/><Relationship Id="rId7" Type="http://schemas.openxmlformats.org/officeDocument/2006/relationships/image" Target="../media/image30.png"/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image" Target="../media/image15.png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8" Type="http://schemas.openxmlformats.org/officeDocument/2006/relationships/notesSlide" Target="../notesSlides/notesSlide15.xml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5" Type="http://schemas.openxmlformats.org/officeDocument/2006/relationships/tags" Target="../tags/tag136.xml"/><Relationship Id="rId14" Type="http://schemas.openxmlformats.org/officeDocument/2006/relationships/tags" Target="../tags/tag135.xml"/><Relationship Id="rId13" Type="http://schemas.openxmlformats.org/officeDocument/2006/relationships/tags" Target="../tags/tag134.xml"/><Relationship Id="rId12" Type="http://schemas.openxmlformats.org/officeDocument/2006/relationships/tags" Target="../tags/tag133.xml"/><Relationship Id="rId11" Type="http://schemas.openxmlformats.org/officeDocument/2006/relationships/tags" Target="../tags/tag132.xml"/><Relationship Id="rId10" Type="http://schemas.openxmlformats.org/officeDocument/2006/relationships/tags" Target="../tags/tag131.xml"/><Relationship Id="rId1" Type="http://schemas.openxmlformats.org/officeDocument/2006/relationships/tags" Target="../tags/tag12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42.xml"/><Relationship Id="rId8" Type="http://schemas.openxmlformats.org/officeDocument/2006/relationships/image" Target="../media/image16.png"/><Relationship Id="rId7" Type="http://schemas.openxmlformats.org/officeDocument/2006/relationships/tags" Target="../tags/tag141.xml"/><Relationship Id="rId6" Type="http://schemas.openxmlformats.org/officeDocument/2006/relationships/image" Target="../media/image15.png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image" Target="../media/image32.png"/><Relationship Id="rId15" Type="http://schemas.openxmlformats.org/officeDocument/2006/relationships/notesSlide" Target="../notesSlides/notesSlide16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.png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image" Target="../media/image20.jpeg"/><Relationship Id="rId1" Type="http://schemas.openxmlformats.org/officeDocument/2006/relationships/tags" Target="../tags/tag1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image" Target="../media/image4.jpeg"/><Relationship Id="rId6" Type="http://schemas.openxmlformats.org/officeDocument/2006/relationships/tags" Target="../tags/tag4.xml"/><Relationship Id="rId5" Type="http://schemas.openxmlformats.org/officeDocument/2006/relationships/image" Target="../media/image3.jpeg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image" Target="../media/image2.jpeg"/><Relationship Id="rId17" Type="http://schemas.openxmlformats.org/officeDocument/2006/relationships/notesSlide" Target="../notesSlides/notesSlide2.xml"/><Relationship Id="rId16" Type="http://schemas.openxmlformats.org/officeDocument/2006/relationships/slideLayout" Target="../slideLayouts/slideLayout2.xml"/><Relationship Id="rId15" Type="http://schemas.openxmlformats.org/officeDocument/2006/relationships/image" Target="../media/image1.png"/><Relationship Id="rId14" Type="http://schemas.openxmlformats.org/officeDocument/2006/relationships/tags" Target="../tags/tag10.xml"/><Relationship Id="rId13" Type="http://schemas.openxmlformats.org/officeDocument/2006/relationships/tags" Target="../tags/tag9.xml"/><Relationship Id="rId12" Type="http://schemas.openxmlformats.org/officeDocument/2006/relationships/tags" Target="../tags/tag8.xml"/><Relationship Id="rId11" Type="http://schemas.openxmlformats.org/officeDocument/2006/relationships/image" Target="../media/image5.jpeg"/><Relationship Id="rId10" Type="http://schemas.openxmlformats.org/officeDocument/2006/relationships/tags" Target="../tags/tag7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image" Target="../media/image8.png"/><Relationship Id="rId7" Type="http://schemas.openxmlformats.org/officeDocument/2006/relationships/tags" Target="../tags/tag15.xml"/><Relationship Id="rId6" Type="http://schemas.openxmlformats.org/officeDocument/2006/relationships/image" Target="../media/image7.png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image" Target="../media/image6.jpeg"/><Relationship Id="rId15" Type="http://schemas.openxmlformats.org/officeDocument/2006/relationships/notesSlide" Target="../notesSlides/notesSlide3.xml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.png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4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9.jpeg"/><Relationship Id="rId1" Type="http://schemas.openxmlformats.org/officeDocument/2006/relationships/tags" Target="../tags/tag20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image" Target="../media/image12.jpeg"/><Relationship Id="rId4" Type="http://schemas.openxmlformats.org/officeDocument/2006/relationships/tags" Target="../tags/tag26.xml"/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6" Type="http://schemas.openxmlformats.org/officeDocument/2006/relationships/notesSlide" Target="../notesSlides/notesSlide5.xml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1.png"/><Relationship Id="rId13" Type="http://schemas.openxmlformats.org/officeDocument/2006/relationships/tags" Target="../tags/tag33.xml"/><Relationship Id="rId12" Type="http://schemas.openxmlformats.org/officeDocument/2006/relationships/tags" Target="../tags/tag32.xml"/><Relationship Id="rId11" Type="http://schemas.openxmlformats.org/officeDocument/2006/relationships/tags" Target="../tags/tag31.xml"/><Relationship Id="rId10" Type="http://schemas.openxmlformats.org/officeDocument/2006/relationships/image" Target="../media/image13.png"/><Relationship Id="rId1" Type="http://schemas.openxmlformats.org/officeDocument/2006/relationships/tags" Target="../tags/tag25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.png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image" Target="../media/image16.png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1" Type="http://schemas.openxmlformats.org/officeDocument/2006/relationships/notesSlide" Target="../notesSlides/notesSlide7.xml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50.xml"/><Relationship Id="rId8" Type="http://schemas.openxmlformats.org/officeDocument/2006/relationships/tags" Target="../tags/tag49.xml"/><Relationship Id="rId7" Type="http://schemas.openxmlformats.org/officeDocument/2006/relationships/image" Target="../media/image17.png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image" Target="../media/image16.png"/><Relationship Id="rId3" Type="http://schemas.openxmlformats.org/officeDocument/2006/relationships/tags" Target="../tags/tag46.xml"/><Relationship Id="rId21" Type="http://schemas.openxmlformats.org/officeDocument/2006/relationships/notesSlide" Target="../notesSlides/notesSlide8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9" Type="http://schemas.openxmlformats.org/officeDocument/2006/relationships/image" Target="../media/image1.png"/><Relationship Id="rId18" Type="http://schemas.openxmlformats.org/officeDocument/2006/relationships/tags" Target="../tags/tag57.xml"/><Relationship Id="rId17" Type="http://schemas.openxmlformats.org/officeDocument/2006/relationships/tags" Target="../tags/tag56.xml"/><Relationship Id="rId16" Type="http://schemas.openxmlformats.org/officeDocument/2006/relationships/tags" Target="../tags/tag55.xml"/><Relationship Id="rId15" Type="http://schemas.openxmlformats.org/officeDocument/2006/relationships/tags" Target="../tags/tag54.xml"/><Relationship Id="rId14" Type="http://schemas.openxmlformats.org/officeDocument/2006/relationships/image" Target="../media/image19.png"/><Relationship Id="rId13" Type="http://schemas.openxmlformats.org/officeDocument/2006/relationships/tags" Target="../tags/tag53.xml"/><Relationship Id="rId12" Type="http://schemas.openxmlformats.org/officeDocument/2006/relationships/tags" Target="../tags/tag52.xml"/><Relationship Id="rId11" Type="http://schemas.openxmlformats.org/officeDocument/2006/relationships/image" Target="../media/image18.png"/><Relationship Id="rId10" Type="http://schemas.openxmlformats.org/officeDocument/2006/relationships/tags" Target="../tags/tag51.xml"/><Relationship Id="rId1" Type="http://schemas.openxmlformats.org/officeDocument/2006/relationships/tags" Target="../tags/tag45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63.xml"/><Relationship Id="rId8" Type="http://schemas.openxmlformats.org/officeDocument/2006/relationships/tags" Target="../tags/tag62.xml"/><Relationship Id="rId7" Type="http://schemas.openxmlformats.org/officeDocument/2006/relationships/image" Target="../media/image16.png"/><Relationship Id="rId6" Type="http://schemas.openxmlformats.org/officeDocument/2006/relationships/tags" Target="../tags/tag61.xml"/><Relationship Id="rId5" Type="http://schemas.openxmlformats.org/officeDocument/2006/relationships/image" Target="../media/image15.png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image" Target="../media/image6.jpeg"/><Relationship Id="rId13" Type="http://schemas.openxmlformats.org/officeDocument/2006/relationships/notesSlide" Target="../notesSlides/notesSlide9.xml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1.png"/><Relationship Id="rId10" Type="http://schemas.openxmlformats.org/officeDocument/2006/relationships/tags" Target="../tags/tag64.xml"/><Relationship Id="rId1" Type="http://schemas.openxmlformats.org/officeDocument/2006/relationships/tags" Target="../tags/tag5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6"/>
          <p:cNvSpPr txBox="1">
            <a:spLocks noChangeArrowheads="1"/>
          </p:cNvSpPr>
          <p:nvPr/>
        </p:nvSpPr>
        <p:spPr bwMode="auto">
          <a:xfrm>
            <a:off x="1167130" y="1214120"/>
            <a:ext cx="9946640" cy="138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8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Crustal structure of the Tibetan Plateau and adjacent areas revealed from ambient noise tomography</a:t>
            </a:r>
            <a:endParaRPr lang="en-US" altLang="zh-CN" sz="28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96315" y="2731135"/>
            <a:ext cx="10057765" cy="3821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1430" indent="228600" algn="ctr">
              <a:lnSpc>
                <a:spcPct val="150000"/>
              </a:lnSpc>
            </a:pPr>
            <a:endParaRPr lang="en-US" altLang="zh-CN" sz="2400" b="1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Presenter: Tan Ping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endParaRPr lang="en-US" altLang="zh-CN" sz="24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Collaborators: Chen Yun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 Liang Xiaofeng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 Li Wei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sz="24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, Wu Chenglong</a:t>
            </a:r>
            <a:r>
              <a:rPr lang="en-US" altLang="zh-CN" sz="2400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</a:t>
            </a:r>
            <a:endParaRPr lang="en-US" altLang="zh-CN" sz="2400" b="1" baseline="30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endParaRPr lang="en-US" altLang="zh-CN" sz="2400" b="1" baseline="30000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en-US" altLang="zh-CN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Institute of Disaster Prevention, China</a:t>
            </a:r>
            <a:endParaRPr lang="en-US" altLang="zh-CN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 </a:t>
            </a:r>
            <a:r>
              <a:rPr lang="en-US" altLang="zh-CN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Institute of Geology and Geophysics, Chinese Academy of Sciences</a:t>
            </a:r>
            <a:endParaRPr lang="en-US" altLang="zh-CN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altLang="zh-CN" b="1" baseline="30000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en-US" altLang="zh-CN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 China University of Geosciences, Wuhan</a:t>
            </a:r>
            <a:endParaRPr lang="en-US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  <a:p>
            <a:pPr marR="11430" indent="228600" algn="ctr">
              <a:lnSpc>
                <a:spcPct val="150000"/>
              </a:lnSpc>
            </a:pPr>
            <a:r>
              <a:rPr lang="en-US" sz="2000" b="1" dirty="0">
                <a:latin typeface="Times New Roman" panose="02020603050405020304" pitchFamily="18" charset="0"/>
                <a:ea typeface="华文细黑" panose="02010600040101010101" pitchFamily="2" charset="-122"/>
                <a:cs typeface="Times New Roman" panose="02020603050405020304" pitchFamily="18" charset="0"/>
              </a:rPr>
              <a:t>2025.4.30</a:t>
            </a:r>
            <a:endParaRPr lang="en-US" sz="2000" b="1" dirty="0">
              <a:latin typeface="Times New Roman" panose="02020603050405020304" pitchFamily="18" charset="0"/>
              <a:ea typeface="华文细黑" panose="020106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600" y="58420"/>
            <a:ext cx="3058795" cy="86169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25730" y="6128385"/>
            <a:ext cx="11835130" cy="6915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charset="0"/>
              <a:buChar char="u"/>
            </a:pP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LVZ in the northern plateau may be related to  lithospheric delamination</a:t>
            </a:r>
            <a:endParaRPr lang="en-US" altLang="zh-CN" sz="26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96060" y="1171575"/>
            <a:ext cx="3756660" cy="3574415"/>
            <a:chOff x="6918" y="1712"/>
            <a:chExt cx="4436" cy="4215"/>
          </a:xfrm>
        </p:grpSpPr>
        <p:pic>
          <p:nvPicPr>
            <p:cNvPr id="9" name="内容占位符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sp>
        <p:nvSpPr>
          <p:cNvPr id="26" name="矩形 25"/>
          <p:cNvSpPr/>
          <p:nvPr>
            <p:custDataLst>
              <p:tags r:id="rId5"/>
            </p:custDataLst>
          </p:nvPr>
        </p:nvSpPr>
        <p:spPr>
          <a:xfrm>
            <a:off x="773971" y="4730314"/>
            <a:ext cx="4786630" cy="1291590"/>
          </a:xfrm>
          <a:prstGeom prst="rect">
            <a:avLst/>
          </a:prstGeom>
        </p:spPr>
        <p:txBody>
          <a:bodyPr wrap="none">
            <a:spAutoFit/>
          </a:bodyPr>
          <a:p>
            <a:pPr algn="l"/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Purple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recent potassic magmatism (15–0 Ma)    </a:t>
            </a:r>
            <a:r>
              <a:rPr lang="en-US" altLang="zh-CN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endParaRPr lang="en-US" altLang="zh-CN" sz="1400" dirty="0" smtClean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sz="1400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Chuang et al., 2005</a:t>
            </a:r>
            <a:endParaRPr lang="en-US" altLang="zh-CN" sz="1400" b="1" i="1" dirty="0">
              <a:solidFill>
                <a:srgbClr val="002060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/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Yellow</a:t>
            </a:r>
            <a:r>
              <a:rPr lang="zh-CN" altLang="en-US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：</a:t>
            </a:r>
            <a:r>
              <a:rPr lang="en-US" altLang="zh-CN" dirty="0" smtClean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lavas and associated crustal xenoliths</a:t>
            </a:r>
            <a:endParaRPr lang="en-US" altLang="zh-CN" dirty="0" smtClean="0">
              <a:solidFill>
                <a:prstClr val="black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l">
              <a:buClrTx/>
              <a:buSzTx/>
              <a:buFontTx/>
            </a:pPr>
            <a:r>
              <a:rPr lang="en-US" altLang="zh-CN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                                                                    </a:t>
            </a:r>
            <a:r>
              <a:rPr lang="en-US" altLang="zh-CN" sz="1400" i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Wang et al., 2016</a:t>
            </a:r>
            <a:endParaRPr lang="en-US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altLang="zh-CN" sz="1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图片 26" descr="Figure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38583" b="42100"/>
          <a:stretch>
            <a:fillRect/>
          </a:stretch>
        </p:blipFill>
        <p:spPr>
          <a:xfrm>
            <a:off x="5336540" y="1075690"/>
            <a:ext cx="4785995" cy="1828800"/>
          </a:xfrm>
          <a:prstGeom prst="rect">
            <a:avLst/>
          </a:prstGeom>
        </p:spPr>
      </p:pic>
      <p:pic>
        <p:nvPicPr>
          <p:cNvPr id="29" name="图片 28" descr="Figure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35034" t="95036"/>
          <a:stretch>
            <a:fillRect/>
          </a:stretch>
        </p:blipFill>
        <p:spPr>
          <a:xfrm>
            <a:off x="6235065" y="2917190"/>
            <a:ext cx="2676525" cy="40449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3237"/>
          <a:stretch>
            <a:fillRect/>
          </a:stretch>
        </p:blipFill>
        <p:spPr>
          <a:xfrm>
            <a:off x="5901055" y="3378835"/>
            <a:ext cx="3764280" cy="2828290"/>
          </a:xfrm>
          <a:prstGeom prst="rect">
            <a:avLst/>
          </a:prstGeom>
        </p:spPr>
      </p:pic>
      <p:sp>
        <p:nvSpPr>
          <p:cNvPr id="31" name="文本框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582616" y="5542831"/>
            <a:ext cx="176720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Liang and Song, 2006 </a:t>
            </a:r>
            <a:endParaRPr lang="en-US" altLang="zh-CN" sz="1400" i="1" dirty="0">
              <a:latin typeface="+mn-lt"/>
              <a:ea typeface="+mn-ea"/>
              <a:cs typeface="+mn-lt"/>
            </a:endParaRPr>
          </a:p>
        </p:txBody>
      </p:sp>
      <p:sp>
        <p:nvSpPr>
          <p:cNvPr id="36" name="标题 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8262620" y="144145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2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766" y="3469640"/>
            <a:ext cx="3118441" cy="2729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文本框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910151" y="6170211"/>
            <a:ext cx="165925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buClrTx/>
              <a:buSzTx/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Yin and Taylor, 2011 </a:t>
            </a:r>
            <a:endParaRPr lang="en-US" altLang="zh-CN" sz="1400" i="1" dirty="0">
              <a:latin typeface="+mn-lt"/>
              <a:ea typeface="+mn-ea"/>
              <a:cs typeface="+mn-lt"/>
            </a:endParaRPr>
          </a:p>
        </p:txBody>
      </p:sp>
      <p:grpSp>
        <p:nvGrpSpPr>
          <p:cNvPr id="46" name="组合 45"/>
          <p:cNvGrpSpPr/>
          <p:nvPr/>
        </p:nvGrpSpPr>
        <p:grpSpPr>
          <a:xfrm>
            <a:off x="76835" y="1161415"/>
            <a:ext cx="6252633" cy="2961506"/>
            <a:chOff x="-2780" y="1098"/>
            <a:chExt cx="10932" cy="5552"/>
          </a:xfrm>
        </p:grpSpPr>
        <p:pic>
          <p:nvPicPr>
            <p:cNvPr id="60" name="图片 1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098"/>
              <a:ext cx="8152" cy="5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0" name="文本框 29"/>
            <p:cNvSpPr txBox="1"/>
            <p:nvPr>
              <p:custDataLst>
                <p:tags r:id="rId6"/>
              </p:custDataLst>
            </p:nvPr>
          </p:nvSpPr>
          <p:spPr>
            <a:xfrm>
              <a:off x="-2780" y="2332"/>
              <a:ext cx="2992" cy="2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kumimoji="1" lang="en-US" altLang="zh-CN" sz="2400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</a:rPr>
                <a:t>conjugate strike-slip faults </a:t>
              </a:r>
              <a:endParaRPr kumimoji="1" lang="en-US" altLang="zh-CN" sz="24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1" name="直线箭头连接符 14"/>
            <p:cNvCxnSpPr>
              <a:stCxn id="33" idx="1"/>
            </p:cNvCxnSpPr>
            <p:nvPr>
              <p:custDataLst>
                <p:tags r:id="rId7"/>
              </p:custDataLst>
            </p:nvPr>
          </p:nvCxnSpPr>
          <p:spPr>
            <a:xfrm flipH="1" flipV="1">
              <a:off x="28" y="3520"/>
              <a:ext cx="3301" cy="492"/>
            </a:xfrm>
            <a:prstGeom prst="straightConnector1">
              <a:avLst/>
            </a:prstGeom>
            <a:ln w="19050">
              <a:solidFill>
                <a:srgbClr val="2F528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矩形 32"/>
            <p:cNvSpPr/>
            <p:nvPr>
              <p:custDataLst>
                <p:tags r:id="rId8"/>
              </p:custDataLst>
            </p:nvPr>
          </p:nvSpPr>
          <p:spPr>
            <a:xfrm>
              <a:off x="3329" y="3532"/>
              <a:ext cx="1616" cy="958"/>
            </a:xfrm>
            <a:prstGeom prst="rect">
              <a:avLst/>
            </a:prstGeom>
            <a:ln w="28575">
              <a:solidFill>
                <a:schemeClr val="accent1"/>
              </a:solidFill>
            </a:ln>
          </p:spPr>
          <p:style>
            <a:lnRef idx="3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  <p:pic>
        <p:nvPicPr>
          <p:cNvPr id="36" name="图片 35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20824"/>
          <a:stretch>
            <a:fillRect/>
          </a:stretch>
        </p:blipFill>
        <p:spPr>
          <a:xfrm>
            <a:off x="2172970" y="4271645"/>
            <a:ext cx="3650615" cy="2379345"/>
          </a:xfrm>
          <a:prstGeom prst="rect">
            <a:avLst/>
          </a:prstGeom>
        </p:spPr>
      </p:pic>
      <p:sp>
        <p:nvSpPr>
          <p:cNvPr id="37" name="文本框 5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93421" y="6480091"/>
            <a:ext cx="1308735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Nie et al., 2020 </a:t>
            </a:r>
            <a:endParaRPr lang="zh-CN" altLang="en-US" sz="1400" i="1" dirty="0">
              <a:latin typeface="+mn-lt"/>
              <a:ea typeface="+mn-ea"/>
              <a:cs typeface="+mn-lt"/>
            </a:endParaRPr>
          </a:p>
        </p:txBody>
      </p:sp>
      <p:sp>
        <p:nvSpPr>
          <p:cNvPr id="38" name="矩形 37"/>
          <p:cNvSpPr/>
          <p:nvPr>
            <p:custDataLst>
              <p:tags r:id="rId12"/>
            </p:custDataLst>
          </p:nvPr>
        </p:nvSpPr>
        <p:spPr>
          <a:xfrm>
            <a:off x="6753225" y="1102995"/>
            <a:ext cx="3816350" cy="3028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1117FB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kumimoji="1" lang="en-US" altLang="zh-CN" sz="2400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Paired general-shear model</a:t>
            </a:r>
            <a:endParaRPr kumimoji="1" lang="en-US" altLang="zh-CN" sz="2400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40" name="组合 39"/>
          <p:cNvGrpSpPr/>
          <p:nvPr/>
        </p:nvGrpSpPr>
        <p:grpSpPr bwMode="auto">
          <a:xfrm>
            <a:off x="6797256" y="1514310"/>
            <a:ext cx="3356487" cy="1765987"/>
            <a:chOff x="611560" y="3027534"/>
            <a:chExt cx="3600400" cy="1899986"/>
          </a:xfrm>
        </p:grpSpPr>
        <p:pic>
          <p:nvPicPr>
            <p:cNvPr id="41" name="图片 1"/>
            <p:cNvPicPr>
              <a:picLocks noChangeAspect="1"/>
            </p:cNvPicPr>
            <p:nvPr>
              <p:custDataLst>
                <p:tags r:id="rId13"/>
              </p:custDataLst>
            </p:nvPr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746"/>
            <a:stretch>
              <a:fillRect/>
            </a:stretch>
          </p:blipFill>
          <p:spPr bwMode="auto">
            <a:xfrm>
              <a:off x="611560" y="3027534"/>
              <a:ext cx="3600000" cy="18803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矩形 41"/>
            <p:cNvSpPr/>
            <p:nvPr>
              <p:custDataLst>
                <p:tags r:id="rId15"/>
              </p:custDataLst>
            </p:nvPr>
          </p:nvSpPr>
          <p:spPr>
            <a:xfrm>
              <a:off x="3851602" y="4495644"/>
              <a:ext cx="360358" cy="4318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p>
              <a:pPr algn="ctr">
                <a:defRPr/>
              </a:pPr>
              <a:endParaRPr lang="zh-CN" altLang="en-US"/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8225790" y="144145"/>
            <a:ext cx="3804920" cy="648335"/>
          </a:xfrm>
        </p:spPr>
        <p:txBody>
          <a:bodyPr>
            <a:noAutofit/>
          </a:bodyPr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3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7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2" name="文本框 11"/>
          <p:cNvSpPr txBox="1"/>
          <p:nvPr>
            <p:custDataLst>
              <p:tags r:id="rId1"/>
            </p:custDataLst>
          </p:nvPr>
        </p:nvSpPr>
        <p:spPr>
          <a:xfrm>
            <a:off x="8152130" y="1530985"/>
            <a:ext cx="3961765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30km, Vs &lt; 3.3 km/s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High electrical conductivity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Absence of seismic activity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95" y="1218565"/>
            <a:ext cx="3262630" cy="2210435"/>
          </a:xfrm>
          <a:prstGeom prst="rect">
            <a:avLst/>
          </a:prstGeom>
        </p:spPr>
      </p:pic>
      <p:grpSp>
        <p:nvGrpSpPr>
          <p:cNvPr id="6" name="组合 5"/>
          <p:cNvGrpSpPr>
            <a:grpSpLocks noChangeAspect="1"/>
          </p:cNvGrpSpPr>
          <p:nvPr/>
        </p:nvGrpSpPr>
        <p:grpSpPr>
          <a:xfrm rot="0">
            <a:off x="1202690" y="948690"/>
            <a:ext cx="3317240" cy="3231515"/>
            <a:chOff x="6918" y="1712"/>
            <a:chExt cx="4436" cy="4215"/>
          </a:xfrm>
        </p:grpSpPr>
        <p:pic>
          <p:nvPicPr>
            <p:cNvPr id="9" name="内容占位符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sp>
        <p:nvSpPr>
          <p:cNvPr id="30" name="文本框 29"/>
          <p:cNvSpPr txBox="1"/>
          <p:nvPr>
            <p:custDataLst>
              <p:tags r:id="rId8"/>
            </p:custDataLst>
          </p:nvPr>
        </p:nvSpPr>
        <p:spPr>
          <a:xfrm>
            <a:off x="6610985" y="3420745"/>
            <a:ext cx="1541145" cy="32956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Solon et al., 2003</a:t>
            </a:r>
            <a:endParaRPr lang="en-US" altLang="zh-CN" sz="1400" i="1" dirty="0">
              <a:cs typeface="+mn-lt"/>
            </a:endParaRPr>
          </a:p>
        </p:txBody>
      </p:sp>
      <p:pic>
        <p:nvPicPr>
          <p:cNvPr id="33" name="图片 32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245" y="4301490"/>
            <a:ext cx="2987040" cy="2180590"/>
          </a:xfrm>
          <a:prstGeom prst="rect">
            <a:avLst/>
          </a:prstGeom>
        </p:spPr>
      </p:pic>
      <p:grpSp>
        <p:nvGrpSpPr>
          <p:cNvPr id="34" name="组合 33"/>
          <p:cNvGrpSpPr/>
          <p:nvPr/>
        </p:nvGrpSpPr>
        <p:grpSpPr>
          <a:xfrm rot="0">
            <a:off x="8992870" y="4116705"/>
            <a:ext cx="1499870" cy="2360295"/>
            <a:chOff x="9260679" y="2064902"/>
            <a:chExt cx="1998633" cy="2983230"/>
          </a:xfrm>
        </p:grpSpPr>
        <p:pic>
          <p:nvPicPr>
            <p:cNvPr id="35" name="图片 3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 rotWithShape="1">
            <a:blip r:embed="rId12" cstate="print"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162" t="-146"/>
            <a:stretch>
              <a:fillRect/>
            </a:stretch>
          </p:blipFill>
          <p:spPr bwMode="auto">
            <a:xfrm>
              <a:off x="9260679" y="2064902"/>
              <a:ext cx="1964690" cy="2983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36" name="直接连接符 35"/>
            <p:cNvCxnSpPr/>
            <p:nvPr>
              <p:custDataLst>
                <p:tags r:id="rId13"/>
              </p:custDataLst>
            </p:nvPr>
          </p:nvCxnSpPr>
          <p:spPr>
            <a:xfrm>
              <a:off x="9637776" y="3163824"/>
              <a:ext cx="1481328" cy="0"/>
            </a:xfrm>
            <a:prstGeom prst="line">
              <a:avLst/>
            </a:prstGeom>
            <a:ln w="28575">
              <a:solidFill>
                <a:srgbClr val="00206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文本框 36"/>
            <p:cNvSpPr txBox="1"/>
            <p:nvPr>
              <p:custDataLst>
                <p:tags r:id="rId14"/>
              </p:custDataLst>
            </p:nvPr>
          </p:nvSpPr>
          <p:spPr>
            <a:xfrm>
              <a:off x="10465505" y="2794492"/>
              <a:ext cx="793807" cy="8154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b="1" dirty="0">
                  <a:latin typeface="Times New Roman" panose="02020603050405020304" pitchFamily="18" charset="0"/>
                  <a:ea typeface="黑体" panose="02010609060101010101" pitchFamily="49" charset="-122"/>
                  <a:cs typeface="Times New Roman" panose="02020603050405020304" pitchFamily="18" charset="0"/>
                </a:rPr>
                <a:t>30 km</a:t>
              </a:r>
              <a:endParaRPr lang="zh-CN" altLang="en-US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文本框 37"/>
          <p:cNvSpPr txBox="1"/>
          <p:nvPr>
            <p:custDataLst>
              <p:tags r:id="rId15"/>
            </p:custDataLst>
          </p:nvPr>
        </p:nvSpPr>
        <p:spPr>
          <a:xfrm>
            <a:off x="9152890" y="6482080"/>
            <a:ext cx="1408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Zhu et al., 2017</a:t>
            </a:r>
            <a:endParaRPr lang="en-US" altLang="zh-CN" sz="1400" i="1" dirty="0">
              <a:cs typeface="+mn-lt"/>
            </a:endParaRPr>
          </a:p>
        </p:txBody>
      </p:sp>
      <p:pic>
        <p:nvPicPr>
          <p:cNvPr id="40" name="图片 39" descr="Figure9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t="57660" b="23955"/>
          <a:stretch>
            <a:fillRect/>
          </a:stretch>
        </p:blipFill>
        <p:spPr>
          <a:xfrm>
            <a:off x="401320" y="4760595"/>
            <a:ext cx="4435475" cy="1613535"/>
          </a:xfrm>
          <a:prstGeom prst="rect">
            <a:avLst/>
          </a:prstGeom>
        </p:spPr>
      </p:pic>
      <p:pic>
        <p:nvPicPr>
          <p:cNvPr id="41" name="图片 40" descr="Figure9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17"/>
          <a:srcRect l="35034" t="95036"/>
          <a:stretch>
            <a:fillRect/>
          </a:stretch>
        </p:blipFill>
        <p:spPr>
          <a:xfrm>
            <a:off x="1202690" y="6384290"/>
            <a:ext cx="2676525" cy="404495"/>
          </a:xfrm>
          <a:prstGeom prst="rect">
            <a:avLst/>
          </a:prstGeom>
        </p:spPr>
      </p:pic>
      <p:cxnSp>
        <p:nvCxnSpPr>
          <p:cNvPr id="42" name="直接连接符 41"/>
          <p:cNvCxnSpPr/>
          <p:nvPr>
            <p:custDataLst>
              <p:tags r:id="rId19"/>
            </p:custDataLst>
          </p:nvPr>
        </p:nvCxnSpPr>
        <p:spPr>
          <a:xfrm flipH="1" flipV="1">
            <a:off x="1886585" y="4567555"/>
            <a:ext cx="6350" cy="410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直接连接符 44"/>
          <p:cNvCxnSpPr/>
          <p:nvPr>
            <p:custDataLst>
              <p:tags r:id="rId20"/>
            </p:custDataLst>
          </p:nvPr>
        </p:nvCxnSpPr>
        <p:spPr>
          <a:xfrm flipH="1" flipV="1">
            <a:off x="3305175" y="4567555"/>
            <a:ext cx="6350" cy="410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6" name="直接箭头连接符 45"/>
          <p:cNvCxnSpPr/>
          <p:nvPr>
            <p:custDataLst>
              <p:tags r:id="rId21"/>
            </p:custDataLst>
          </p:nvPr>
        </p:nvCxnSpPr>
        <p:spPr>
          <a:xfrm flipV="1">
            <a:off x="1886585" y="4764405"/>
            <a:ext cx="1424940" cy="114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7" name="文本框 46"/>
          <p:cNvSpPr txBox="1"/>
          <p:nvPr>
            <p:custDataLst>
              <p:tags r:id="rId22"/>
            </p:custDataLst>
          </p:nvPr>
        </p:nvSpPr>
        <p:spPr>
          <a:xfrm>
            <a:off x="1209040" y="4203065"/>
            <a:ext cx="419925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conjugate strike-slip faults </a:t>
            </a:r>
            <a:endParaRPr lang="en-US" altLang="zh-CN" sz="20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endParaRPr lang="en-US" altLang="zh-CN" sz="20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3"/>
            </p:custDataLst>
          </p:nvPr>
        </p:nvSpPr>
        <p:spPr>
          <a:xfrm>
            <a:off x="8308975" y="144145"/>
            <a:ext cx="3804920" cy="648335"/>
          </a:xfrm>
        </p:spPr>
        <p:txBody>
          <a:bodyPr>
            <a:noAutofit/>
          </a:bodyPr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3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24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0" name="图片 1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565" y="1271270"/>
            <a:ext cx="4254500" cy="298323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155440" y="4318635"/>
            <a:ext cx="140843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Wu et al., 2019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1914525" y="4615180"/>
            <a:ext cx="723392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 FPDs of crustal anisotropy is nearly east-west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342900" indent="-34290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Prominent mid-crustal LVZ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标题 16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35" y="5812155"/>
            <a:ext cx="12307570" cy="685165"/>
          </a:xfrm>
        </p:spPr>
        <p:txBody>
          <a:bodyPr>
            <a:noAutofit/>
          </a:bodyPr>
          <a:p>
            <a:pPr algn="l" defTabSz="457200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charset="0"/>
              <a:buChar char="u"/>
            </a:pPr>
            <a:r>
              <a:rPr lang="en-US" altLang="zh-CN" sz="26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Localized crustal flow likely facilitated the formation of conjugate strike-slip faults</a:t>
            </a:r>
            <a:endParaRPr lang="en-US" altLang="zh-CN" sz="26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29" name="图片 28" descr="Figure9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t="57660" b="23955"/>
          <a:stretch>
            <a:fillRect/>
          </a:stretch>
        </p:blipFill>
        <p:spPr>
          <a:xfrm>
            <a:off x="6197600" y="2080895"/>
            <a:ext cx="4435475" cy="1613535"/>
          </a:xfrm>
          <a:prstGeom prst="rect">
            <a:avLst/>
          </a:prstGeom>
        </p:spPr>
      </p:pic>
      <p:pic>
        <p:nvPicPr>
          <p:cNvPr id="32" name="图片 31" descr="Figure9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rcRect l="35034" t="95036"/>
          <a:stretch>
            <a:fillRect/>
          </a:stretch>
        </p:blipFill>
        <p:spPr>
          <a:xfrm>
            <a:off x="6877050" y="3694430"/>
            <a:ext cx="2676525" cy="404495"/>
          </a:xfrm>
          <a:prstGeom prst="rect">
            <a:avLst/>
          </a:prstGeom>
        </p:spPr>
      </p:pic>
      <p:cxnSp>
        <p:nvCxnSpPr>
          <p:cNvPr id="19" name="直接连接符 18"/>
          <p:cNvCxnSpPr/>
          <p:nvPr/>
        </p:nvCxnSpPr>
        <p:spPr>
          <a:xfrm flipH="1" flipV="1">
            <a:off x="7682865" y="1887855"/>
            <a:ext cx="6350" cy="410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>
            <p:custDataLst>
              <p:tags r:id="rId9"/>
            </p:custDataLst>
          </p:nvPr>
        </p:nvCxnSpPr>
        <p:spPr>
          <a:xfrm flipH="1" flipV="1">
            <a:off x="9101455" y="1887855"/>
            <a:ext cx="6350" cy="4108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7682865" y="2084705"/>
            <a:ext cx="1424940" cy="1143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6" name="标题 1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8294370" y="144145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3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7" name="文本框 46"/>
          <p:cNvSpPr txBox="1"/>
          <p:nvPr>
            <p:custDataLst>
              <p:tags r:id="rId11"/>
            </p:custDataLst>
          </p:nvPr>
        </p:nvSpPr>
        <p:spPr>
          <a:xfrm>
            <a:off x="6947535" y="1398270"/>
            <a:ext cx="41992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conjugate strike-slip faults </a:t>
            </a:r>
            <a:endParaRPr lang="en-US" altLang="zh-CN" sz="200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12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6" name="组合 5"/>
          <p:cNvGrpSpPr>
            <a:grpSpLocks noChangeAspect="1"/>
          </p:cNvGrpSpPr>
          <p:nvPr/>
        </p:nvGrpSpPr>
        <p:grpSpPr>
          <a:xfrm rot="0">
            <a:off x="357505" y="883920"/>
            <a:ext cx="3187700" cy="3106420"/>
            <a:chOff x="6918" y="1712"/>
            <a:chExt cx="4436" cy="4215"/>
          </a:xfrm>
        </p:grpSpPr>
        <p:pic>
          <p:nvPicPr>
            <p:cNvPr id="9" name="内容占位符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pic>
        <p:nvPicPr>
          <p:cNvPr id="29" name="图片 28" descr="Figure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28436" t="75710"/>
          <a:stretch>
            <a:fillRect/>
          </a:stretch>
        </p:blipFill>
        <p:spPr>
          <a:xfrm>
            <a:off x="449580" y="4170680"/>
            <a:ext cx="3052445" cy="204978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/>
          <a:srcRect t="41234" r="6346" b="22244"/>
          <a:stretch>
            <a:fillRect/>
          </a:stretch>
        </p:blipFill>
        <p:spPr>
          <a:xfrm>
            <a:off x="3502025" y="1351915"/>
            <a:ext cx="4578985" cy="182118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b="22617"/>
          <a:stretch>
            <a:fillRect/>
          </a:stretch>
        </p:blipFill>
        <p:spPr>
          <a:xfrm>
            <a:off x="8122920" y="1154430"/>
            <a:ext cx="3976370" cy="2534285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11"/>
            </p:custDataLst>
          </p:nvPr>
        </p:nvSpPr>
        <p:spPr>
          <a:xfrm>
            <a:off x="10854690" y="3696970"/>
            <a:ext cx="18453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i="1" dirty="0">
                <a:cs typeface="+mn-lt"/>
              </a:rPr>
              <a:t>Nie et al., 2020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14" name="文本框 13"/>
          <p:cNvSpPr txBox="1"/>
          <p:nvPr>
            <p:custDataLst>
              <p:tags r:id="rId12"/>
            </p:custDataLst>
          </p:nvPr>
        </p:nvSpPr>
        <p:spPr>
          <a:xfrm>
            <a:off x="4176395" y="4355465"/>
            <a:ext cx="776859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Pronounced east-west segmented pattern in the LVZs 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MT imaging and Pn-wave tomography reveal comparable segmentation characteristics</a:t>
            </a:r>
            <a:endParaRPr lang="zh-CN" altLang="en-US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17" name="文本框 16"/>
          <p:cNvSpPr txBox="1"/>
          <p:nvPr>
            <p:custDataLst>
              <p:tags r:id="rId13"/>
            </p:custDataLst>
          </p:nvPr>
        </p:nvSpPr>
        <p:spPr>
          <a:xfrm>
            <a:off x="6329680" y="2983865"/>
            <a:ext cx="184531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400" i="1" dirty="0">
                <a:cs typeface="+mn-lt"/>
              </a:rPr>
              <a:t>Jin et al., 2022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36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241665" y="144145"/>
            <a:ext cx="3804920" cy="648335"/>
          </a:xfrm>
        </p:spPr>
        <p:txBody>
          <a:bodyPr>
            <a:noAutofit/>
          </a:bodyPr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4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5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" name="矩形 6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10797" y="5971262"/>
            <a:ext cx="245268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p>
            <a:pPr algn="l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Li et al., 2008</a:t>
            </a:r>
            <a:endParaRPr lang="en-US" altLang="zh-CN" sz="1400" i="1" dirty="0">
              <a:latin typeface="+mn-lt"/>
              <a:ea typeface="+mn-ea"/>
              <a:cs typeface="+mn-lt"/>
            </a:endParaRPr>
          </a:p>
        </p:txBody>
      </p:sp>
      <p:sp>
        <p:nvSpPr>
          <p:cNvPr id="86" name="内容占位符 85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1833245" y="6371590"/>
            <a:ext cx="8541385" cy="453390"/>
          </a:xfrm>
          <a:ln>
            <a:noFill/>
          </a:ln>
        </p:spPr>
        <p:txBody>
          <a:bodyPr>
            <a:noAutofit/>
          </a:bodyPr>
          <a:p>
            <a:pPr>
              <a:lnSpc>
                <a:spcPct val="10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n>
                  <a:noFill/>
                </a:ln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north-south trending low-velocity belt extends to the BNS</a:t>
            </a:r>
            <a:endParaRPr lang="en-US" altLang="zh-CN" sz="2400" dirty="0">
              <a:ln>
                <a:noFill/>
              </a:ln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26" name="组合 25"/>
          <p:cNvGrpSpPr>
            <a:grpSpLocks noChangeAspect="1"/>
          </p:cNvGrpSpPr>
          <p:nvPr/>
        </p:nvGrpSpPr>
        <p:grpSpPr>
          <a:xfrm>
            <a:off x="1833245" y="843915"/>
            <a:ext cx="8591550" cy="2874010"/>
            <a:chOff x="174" y="5795"/>
            <a:chExt cx="14028" cy="4692"/>
          </a:xfrm>
        </p:grpSpPr>
        <p:pic>
          <p:nvPicPr>
            <p:cNvPr id="27" name="内容占位符 3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t="66916"/>
            <a:stretch>
              <a:fillRect/>
            </a:stretch>
          </p:blipFill>
          <p:spPr>
            <a:xfrm>
              <a:off x="4932" y="5879"/>
              <a:ext cx="9271" cy="4510"/>
            </a:xfrm>
            <a:prstGeom prst="rect">
              <a:avLst/>
            </a:prstGeom>
          </p:spPr>
        </p:pic>
        <p:pic>
          <p:nvPicPr>
            <p:cNvPr id="28" name="内容占位符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4"/>
            <a:srcRect l="49241" t="32800" b="33165"/>
            <a:stretch>
              <a:fillRect/>
            </a:stretch>
          </p:blipFill>
          <p:spPr>
            <a:xfrm>
              <a:off x="174" y="5795"/>
              <a:ext cx="4758" cy="4693"/>
            </a:xfrm>
            <a:prstGeom prst="rect">
              <a:avLst/>
            </a:prstGeom>
          </p:spPr>
        </p:pic>
      </p:grpSp>
      <p:pic>
        <p:nvPicPr>
          <p:cNvPr id="41" name="图片 40"/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" t="58391" r="43050"/>
          <a:stretch>
            <a:fillRect/>
          </a:stretch>
        </p:blipFill>
        <p:spPr>
          <a:xfrm>
            <a:off x="6246495" y="3973195"/>
            <a:ext cx="2427605" cy="2219325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145530" y="3698875"/>
            <a:ext cx="136525" cy="281940"/>
          </a:xfrm>
          <a:prstGeom prst="rect">
            <a:avLst/>
          </a:prstGeom>
        </p:spPr>
      </p:pic>
      <p:sp>
        <p:nvSpPr>
          <p:cNvPr id="45" name="矩形 6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8268167" y="6042065"/>
            <a:ext cx="2452688" cy="306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algn="l">
              <a:spcBef>
                <a:spcPct val="20000"/>
              </a:spcBef>
              <a:buClrTx/>
              <a:buSzTx/>
              <a:buFontTx/>
              <a:buNone/>
            </a:pPr>
            <a:r>
              <a:rPr lang="en-US" altLang="zh-CN" sz="1400" i="1" dirty="0">
                <a:latin typeface="+mn-lt"/>
                <a:ea typeface="+mn-ea"/>
                <a:cs typeface="+mn-lt"/>
              </a:rPr>
              <a:t>Zhao et al., 2010</a:t>
            </a:r>
            <a:endParaRPr lang="en-US" altLang="zh-CN" sz="1400" i="1" dirty="0">
              <a:latin typeface="+mn-lt"/>
              <a:ea typeface="+mn-ea"/>
              <a:cs typeface="+mn-lt"/>
            </a:endParaRPr>
          </a:p>
        </p:txBody>
      </p:sp>
      <p:pic>
        <p:nvPicPr>
          <p:cNvPr id="46" name="图片 45"/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16" t="17807" r="9680" b="68737"/>
          <a:stretch>
            <a:fillRect/>
          </a:stretch>
        </p:blipFill>
        <p:spPr>
          <a:xfrm>
            <a:off x="2948940" y="3973195"/>
            <a:ext cx="2456180" cy="1969135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20" t="68760"/>
          <a:stretch>
            <a:fillRect/>
          </a:stretch>
        </p:blipFill>
        <p:spPr>
          <a:xfrm>
            <a:off x="8599170" y="4055110"/>
            <a:ext cx="1825625" cy="1666240"/>
          </a:xfrm>
          <a:prstGeom prst="rect">
            <a:avLst/>
          </a:prstGeom>
        </p:spPr>
      </p:pic>
      <p:pic>
        <p:nvPicPr>
          <p:cNvPr id="38" name="图片 37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" r="37033" b="54437"/>
          <a:stretch>
            <a:fillRect/>
          </a:stretch>
        </p:blipFill>
        <p:spPr>
          <a:xfrm>
            <a:off x="1984375" y="3876675"/>
            <a:ext cx="1451610" cy="1175385"/>
          </a:xfrm>
          <a:prstGeom prst="rect">
            <a:avLst/>
          </a:prstGeom>
        </p:spPr>
      </p:pic>
      <p:sp>
        <p:nvSpPr>
          <p:cNvPr id="36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8268335" y="149860"/>
            <a:ext cx="3804920" cy="648335"/>
          </a:xfrm>
        </p:spPr>
        <p:txBody>
          <a:bodyPr>
            <a:noAutofit/>
          </a:bodyPr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4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5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9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28870" y="956945"/>
            <a:ext cx="6230620" cy="3441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矩形 30"/>
          <p:cNvSpPr/>
          <p:nvPr>
            <p:custDataLst>
              <p:tags r:id="rId3"/>
            </p:custDataLst>
          </p:nvPr>
        </p:nvSpPr>
        <p:spPr>
          <a:xfrm>
            <a:off x="9435461" y="4039388"/>
            <a:ext cx="1809750" cy="30670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p>
            <a:r>
              <a:rPr lang="en-US" altLang="zh-CN" sz="1400" i="1" dirty="0">
                <a:cs typeface="+mn-lt"/>
              </a:rPr>
              <a:t>Chen et al., EPSL, 2015</a:t>
            </a:r>
            <a:endParaRPr lang="zh-CN" altLang="en-US" sz="1400" b="1" i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2" name="标题 3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4432935" y="4953000"/>
            <a:ext cx="7362190" cy="685165"/>
          </a:xfrm>
        </p:spPr>
        <p:txBody>
          <a:bodyPr>
            <a:noAutofit/>
          </a:bodyPr>
          <a:p>
            <a:pPr marL="457200" indent="-457200" algn="ctr">
              <a:buClr>
                <a:srgbClr val="C00000"/>
              </a:buClr>
              <a:buSzTx/>
              <a:buFont typeface="Wingdings" panose="05000000000000000000" charset="0"/>
              <a:buChar char="u"/>
            </a:pPr>
            <a:r>
              <a:rPr lang="en-US" altLang="zh-CN" sz="2600" b="1" dirty="0">
                <a:solidFill>
                  <a:schemeClr val="tx1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The geometry of the subducting slab likely controls the development of N-S trending rifts</a:t>
            </a:r>
            <a:endParaRPr lang="en-US" altLang="zh-CN" sz="2600" b="1" dirty="0">
              <a:solidFill>
                <a:schemeClr val="tx1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34" name="组合 33"/>
          <p:cNvGrpSpPr>
            <a:grpSpLocks noChangeAspect="1"/>
          </p:cNvGrpSpPr>
          <p:nvPr/>
        </p:nvGrpSpPr>
        <p:grpSpPr>
          <a:xfrm rot="0">
            <a:off x="1245235" y="833120"/>
            <a:ext cx="3187700" cy="3106420"/>
            <a:chOff x="6918" y="1712"/>
            <a:chExt cx="4436" cy="4215"/>
          </a:xfrm>
        </p:grpSpPr>
        <p:pic>
          <p:nvPicPr>
            <p:cNvPr id="35" name="内容占位符 3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36" name="图片 35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pic>
        <p:nvPicPr>
          <p:cNvPr id="37" name="图片 36" descr="Figure9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l="28436" t="75710"/>
          <a:stretch>
            <a:fillRect/>
          </a:stretch>
        </p:blipFill>
        <p:spPr>
          <a:xfrm>
            <a:off x="1294130" y="4039235"/>
            <a:ext cx="3052445" cy="204978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8294370" y="165100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4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2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59535" y="2348230"/>
            <a:ext cx="9741535" cy="994410"/>
          </a:xfrm>
        </p:spPr>
        <p:txBody>
          <a:bodyPr>
            <a:normAutofit fontScale="90000"/>
          </a:bodyPr>
          <a:lstStyle/>
          <a:p>
            <a:pPr algn="ctr"/>
            <a:r>
              <a:rPr lang="en-US" altLang="zh-CN" sz="5335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Thank you for your attention and time.</a:t>
            </a:r>
            <a:r>
              <a:rPr lang="en-US" altLang="zh-CN" sz="5400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en-US" altLang="zh-CN" sz="54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图片 1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45" y="1407160"/>
            <a:ext cx="5522595" cy="376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" name="组合 80"/>
          <p:cNvGrpSpPr/>
          <p:nvPr>
            <p:custDataLst>
              <p:tags r:id="rId3"/>
            </p:custDataLst>
          </p:nvPr>
        </p:nvGrpSpPr>
        <p:grpSpPr>
          <a:xfrm>
            <a:off x="7388225" y="1157605"/>
            <a:ext cx="3947795" cy="5097368"/>
            <a:chOff x="7843" y="802"/>
            <a:chExt cx="6070" cy="8265"/>
          </a:xfrm>
        </p:grpSpPr>
        <p:pic>
          <p:nvPicPr>
            <p:cNvPr id="68" name="Picture 7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44" y="802"/>
              <a:ext cx="4847" cy="1662"/>
            </a:xfrm>
            <a:prstGeom prst="rect">
              <a:avLst/>
            </a:prstGeom>
          </p:spPr>
        </p:pic>
        <p:pic>
          <p:nvPicPr>
            <p:cNvPr id="69" name="Picture 8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7844" y="3804"/>
              <a:ext cx="4847" cy="1641"/>
            </a:xfrm>
            <a:prstGeom prst="rect">
              <a:avLst/>
            </a:prstGeom>
          </p:spPr>
        </p:pic>
        <p:sp>
          <p:nvSpPr>
            <p:cNvPr id="70" name="TextBox 6"/>
            <p:cNvSpPr txBox="1"/>
            <p:nvPr>
              <p:custDataLst>
                <p:tags r:id="rId8"/>
              </p:custDataLst>
            </p:nvPr>
          </p:nvSpPr>
          <p:spPr>
            <a:xfrm>
              <a:off x="10161" y="2416"/>
              <a:ext cx="3597" cy="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200" i="1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Tapponnier</a:t>
              </a:r>
              <a:r>
                <a:rPr lang="en-US" altLang="zh-CN" sz="1200" i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et al., 1982, 2001</a:t>
              </a:r>
              <a:endParaRPr lang="en-US" altLang="zh-CN" sz="1200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1" name="TextBox 12"/>
            <p:cNvSpPr txBox="1"/>
            <p:nvPr>
              <p:custDataLst>
                <p:tags r:id="rId9"/>
              </p:custDataLst>
            </p:nvPr>
          </p:nvSpPr>
          <p:spPr>
            <a:xfrm>
              <a:off x="9796" y="5581"/>
              <a:ext cx="4009" cy="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200" i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England &amp; Houseman, 1986, 1989</a:t>
              </a:r>
              <a:endParaRPr lang="en-US" altLang="zh-CN" sz="1200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72" name="Picture 27"/>
            <p:cNvPicPr>
              <a:picLocks noChangeAspect="1"/>
            </p:cNvPicPr>
            <p:nvPr>
              <p:custDataLst>
                <p:tags r:id="rId10"/>
              </p:custDataLst>
            </p:nvPr>
          </p:nvPicPr>
          <p:blipFill rotWithShape="1"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3854"/>
            <a:stretch>
              <a:fillRect/>
            </a:stretch>
          </p:blipFill>
          <p:spPr>
            <a:xfrm>
              <a:off x="7843" y="6680"/>
              <a:ext cx="4847" cy="1641"/>
            </a:xfrm>
            <a:prstGeom prst="rect">
              <a:avLst/>
            </a:prstGeom>
          </p:spPr>
        </p:pic>
        <p:sp>
          <p:nvSpPr>
            <p:cNvPr id="74" name="TextBox 15"/>
            <p:cNvSpPr txBox="1"/>
            <p:nvPr>
              <p:custDataLst>
                <p:tags r:id="rId12"/>
              </p:custDataLst>
            </p:nvPr>
          </p:nvSpPr>
          <p:spPr>
            <a:xfrm>
              <a:off x="9026" y="8321"/>
              <a:ext cx="4887" cy="7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p>
              <a:pPr algn="ctr"/>
              <a:r>
                <a:rPr lang="en-US" altLang="zh-CN" sz="1200" i="1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Royden</a:t>
              </a:r>
              <a:r>
                <a:rPr lang="en-US" altLang="zh-CN" sz="1200" i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 et al., 1997; Clark &amp; </a:t>
              </a:r>
              <a:r>
                <a:rPr lang="en-US" altLang="zh-CN" sz="1200" i="1" dirty="0" err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Royden</a:t>
              </a:r>
              <a:r>
                <a:rPr lang="en-US" altLang="zh-CN" sz="1200" i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, 2000</a:t>
              </a:r>
              <a:endParaRPr lang="en-US" altLang="zh-CN" sz="1200" i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5" name="文本框 74"/>
          <p:cNvSpPr txBox="1"/>
          <p:nvPr/>
        </p:nvSpPr>
        <p:spPr>
          <a:xfrm>
            <a:off x="361315" y="5395595"/>
            <a:ext cx="66128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Tectonic Structure Map of the Tibetan Plateau and Adjacent Regions</a:t>
            </a:r>
            <a:endParaRPr lang="en-US" altLang="zh-CN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9" name="直接连接符 78"/>
          <p:cNvCxnSpPr/>
          <p:nvPr>
            <p:custDataLst>
              <p:tags r:id="rId1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0" name="标题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7904480" y="98425"/>
            <a:ext cx="4194810" cy="648335"/>
          </a:xfrm>
        </p:spPr>
        <p:txBody>
          <a:bodyPr>
            <a:no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Key Scientific Questions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86180"/>
            <a:ext cx="3953510" cy="3282315"/>
          </a:xfrm>
          <a:prstGeom prst="rect">
            <a:avLst/>
          </a:prstGeom>
        </p:spPr>
      </p:pic>
      <p:sp>
        <p:nvSpPr>
          <p:cNvPr id="14" name="矩形 13"/>
          <p:cNvSpPr/>
          <p:nvPr>
            <p:custDataLst>
              <p:tags r:id="rId3"/>
            </p:custDataLst>
          </p:nvPr>
        </p:nvSpPr>
        <p:spPr>
          <a:xfrm>
            <a:off x="2174464" y="3943196"/>
            <a:ext cx="1878965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p>
            <a:r>
              <a:rPr lang="en-US" altLang="zh-CN" sz="1400" i="1" dirty="0">
                <a:cs typeface="+mn-lt"/>
              </a:rPr>
              <a:t>Clark and </a:t>
            </a:r>
            <a:r>
              <a:rPr lang="en-US" altLang="zh-CN" sz="1400" i="1" dirty="0" err="1">
                <a:cs typeface="+mn-lt"/>
              </a:rPr>
              <a:t>Royden</a:t>
            </a:r>
            <a:r>
              <a:rPr lang="en-US" altLang="zh-CN" sz="1400" i="1" dirty="0">
                <a:cs typeface="+mn-lt"/>
              </a:rPr>
              <a:t>, 2000</a:t>
            </a:r>
            <a:endParaRPr lang="zh-CN" altLang="en-US" sz="1400" i="1" dirty="0">
              <a:cs typeface="+mn-lt"/>
            </a:endParaRPr>
          </a:p>
        </p:txBody>
      </p:sp>
      <p:sp>
        <p:nvSpPr>
          <p:cNvPr id="12297" name="矩形 29"/>
          <p:cNvSpPr/>
          <p:nvPr>
            <p:custDataLst>
              <p:tags r:id="rId4"/>
            </p:custDataLst>
          </p:nvPr>
        </p:nvSpPr>
        <p:spPr>
          <a:xfrm>
            <a:off x="8939848" y="3429000"/>
            <a:ext cx="1376680" cy="30670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p>
            <a:pPr algn="l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Yang et al., 2012</a:t>
            </a:r>
            <a:endParaRPr lang="en-US" altLang="zh-CN" sz="1400" i="1" dirty="0">
              <a:cs typeface="+mn-lt"/>
            </a:endParaRPr>
          </a:p>
        </p:txBody>
      </p:sp>
      <p:pic>
        <p:nvPicPr>
          <p:cNvPr id="12300" name="图片 3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l="1454" t="51365" r="50777" b="8819"/>
          <a:stretch>
            <a:fillRect/>
          </a:stretch>
        </p:blipFill>
        <p:spPr>
          <a:xfrm>
            <a:off x="7054850" y="975360"/>
            <a:ext cx="3735070" cy="24536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6" name="图片 55"/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22"/>
          <a:stretch>
            <a:fillRect/>
          </a:stretch>
        </p:blipFill>
        <p:spPr>
          <a:xfrm>
            <a:off x="7118350" y="3860165"/>
            <a:ext cx="3588385" cy="2385060"/>
          </a:xfrm>
          <a:prstGeom prst="rect">
            <a:avLst/>
          </a:prstGeom>
        </p:spPr>
      </p:pic>
      <p:sp>
        <p:nvSpPr>
          <p:cNvPr id="57" name="矩形 56"/>
          <p:cNvSpPr/>
          <p:nvPr>
            <p:custDataLst>
              <p:tags r:id="rId9"/>
            </p:custDataLst>
          </p:nvPr>
        </p:nvSpPr>
        <p:spPr>
          <a:xfrm>
            <a:off x="8921827" y="6245065"/>
            <a:ext cx="1504950" cy="306705"/>
          </a:xfrm>
          <a:prstGeom prst="rect">
            <a:avLst/>
          </a:prstGeom>
        </p:spPr>
        <p:txBody>
          <a:bodyPr wrap="none">
            <a:spAutoFit/>
          </a:bodyPr>
          <a:p>
            <a:pPr algn="l" defTabSz="457200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Huang et al., 2020</a:t>
            </a:r>
            <a:endParaRPr lang="en-US" altLang="zh-CN" sz="1400" i="1" dirty="0">
              <a:cs typeface="+mn-lt"/>
            </a:endParaRPr>
          </a:p>
        </p:txBody>
      </p:sp>
      <p:sp>
        <p:nvSpPr>
          <p:cNvPr id="72" name="文本框 71"/>
          <p:cNvSpPr txBox="1"/>
          <p:nvPr/>
        </p:nvSpPr>
        <p:spPr>
          <a:xfrm>
            <a:off x="155575" y="887730"/>
            <a:ext cx="2458720" cy="46037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p>
            <a:r>
              <a:rPr lang="en-US" altLang="zh-CN" sz="2400" b="1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Crustal flow</a:t>
            </a:r>
            <a:endParaRPr lang="en-US" altLang="zh-CN" sz="2400" b="1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3" name="文本框 72"/>
          <p:cNvSpPr txBox="1"/>
          <p:nvPr>
            <p:custDataLst>
              <p:tags r:id="rId10"/>
            </p:custDataLst>
          </p:nvPr>
        </p:nvSpPr>
        <p:spPr>
          <a:xfrm>
            <a:off x="335280" y="4390390"/>
            <a:ext cx="6344920" cy="23069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 presence of LVZs serves as a key indicator of crustal flow dynamics.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The spatial distribution of LVZs exhibits significant discrepancies.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cxnSp>
        <p:nvCxnSpPr>
          <p:cNvPr id="79" name="直接连接符 78"/>
          <p:cNvCxnSpPr/>
          <p:nvPr>
            <p:custDataLst>
              <p:tags r:id="rId11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7904480" y="98425"/>
            <a:ext cx="4194810" cy="648335"/>
          </a:xfrm>
        </p:spPr>
        <p:txBody>
          <a:bodyPr>
            <a:no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Key Scientific Questions</a:t>
            </a:r>
            <a:endParaRPr lang="en-US" altLang="zh-CN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6405245" y="288798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station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343660" y="1417955"/>
            <a:ext cx="4660265" cy="4629785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2353310" y="6164580"/>
            <a:ext cx="289115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800" dirty="0"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Distribution Map of Stations</a:t>
            </a:r>
            <a:endParaRPr lang="en-US" altLang="zh-CN" sz="1800" dirty="0"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1" name="矩形 12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507480" y="2200910"/>
            <a:ext cx="4113530" cy="275336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180975" indent="-180975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Adding stations</a:t>
            </a:r>
            <a:r>
              <a:rPr lang="zh-CN" alt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endParaRPr lang="en-US" altLang="zh-CN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SANDWICH: 53</a:t>
            </a:r>
            <a:endParaRPr lang="zh-CN" altLang="en-US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zh-CN" alt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GHENGIS：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22</a:t>
            </a:r>
            <a:endParaRPr lang="zh-CN" altLang="en-US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zh-CN" alt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MANAS：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19</a:t>
            </a:r>
            <a:endParaRPr lang="zh-CN" altLang="en-US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Char char="n"/>
            </a:pP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 KC, KN, KR,  KZ</a:t>
            </a:r>
            <a:r>
              <a:rPr lang="zh-CN" altLang="en-US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：</a:t>
            </a:r>
            <a:r>
              <a:rPr lang="en-US" altLang="zh-CN" sz="2400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19</a:t>
            </a:r>
            <a:endParaRPr lang="zh-CN" altLang="en-US" sz="2400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spcBef>
                <a:spcPts val="600"/>
              </a:spcBef>
              <a:buClr>
                <a:srgbClr val="FFC000"/>
              </a:buClr>
              <a:buSzPct val="80000"/>
              <a:buFont typeface="Wingdings" panose="05000000000000000000" pitchFamily="2" charset="2"/>
              <a:buNone/>
            </a:pPr>
            <a:r>
              <a:rPr lang="en-US" altLang="zh-CN" sz="2800" dirty="0">
                <a:solidFill>
                  <a:srgbClr val="FF000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A total of over 500 stations</a:t>
            </a:r>
            <a:endParaRPr lang="en-US" altLang="zh-CN" sz="2800" dirty="0">
              <a:solidFill>
                <a:srgbClr val="FF0000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0" name="标题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9884410" y="98425"/>
            <a:ext cx="2128520" cy="648335"/>
          </a:xfrm>
        </p:spPr>
        <p:txBody>
          <a:bodyPr>
            <a:no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Data 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7" name="直接连接符 6"/>
          <p:cNvCxnSpPr/>
          <p:nvPr>
            <p:custDataLst>
              <p:tags r:id="rId6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2" name="图片 1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005" y="1519555"/>
            <a:ext cx="4550410" cy="50196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文本框 3"/>
              <p:cNvSpPr txBox="1"/>
              <p:nvPr/>
            </p:nvSpPr>
            <p:spPr>
              <a:xfrm>
                <a:off x="9797150" y="4898785"/>
                <a:ext cx="870790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(1º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  <a:sym typeface="+mn-ea"/>
                      </a:rPr>
                      <m:t>×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1º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)</a:t>
                </a:r>
                <a:endParaRPr kumimoji="1" lang="en-US" altLang="zh-CN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4" name="文本框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7150" y="4898785"/>
                <a:ext cx="870790" cy="368300"/>
              </a:xfrm>
              <a:prstGeom prst="rect">
                <a:avLst/>
              </a:prstGeom>
              <a:blipFill rotWithShape="1">
                <a:blip r:embed="rId3"/>
                <a:stretch>
                  <a:fillRect l="-42" t="-107" r="66" b="10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 descr="Figure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2831" r="5636" b="76629"/>
          <a:stretch>
            <a:fillRect/>
          </a:stretch>
        </p:blipFill>
        <p:spPr>
          <a:xfrm>
            <a:off x="7364730" y="1565910"/>
            <a:ext cx="2378445" cy="2249786"/>
          </a:xfrm>
          <a:prstGeom prst="rect">
            <a:avLst/>
          </a:prstGeom>
        </p:spPr>
      </p:pic>
      <p:pic>
        <p:nvPicPr>
          <p:cNvPr id="8" name="图片 7" descr="Figure4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5"/>
          <a:srcRect l="63382" t="47889" r="6460" b="27000"/>
          <a:stretch>
            <a:fillRect/>
          </a:stretch>
        </p:blipFill>
        <p:spPr>
          <a:xfrm>
            <a:off x="7409979" y="3815417"/>
            <a:ext cx="2287799" cy="2431078"/>
          </a:xfrm>
          <a:prstGeom prst="rect">
            <a:avLst/>
          </a:prstGeom>
        </p:spPr>
      </p:pic>
      <p:pic>
        <p:nvPicPr>
          <p:cNvPr id="6" name="图片 5" descr="Figure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5"/>
          <a:srcRect l="49935" t="96926" r="21576" b="-407"/>
          <a:stretch>
            <a:fillRect/>
          </a:stretch>
        </p:blipFill>
        <p:spPr>
          <a:xfrm>
            <a:off x="7598410" y="6421120"/>
            <a:ext cx="1814195" cy="28321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>
                <p:custDataLst>
                  <p:tags r:id="rId8"/>
                </p:custDataLst>
              </p:nvPr>
            </p:nvSpPr>
            <p:spPr>
              <a:xfrm>
                <a:off x="9743337" y="2456298"/>
                <a:ext cx="813478" cy="36830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p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(2º</a:t>
                </a:r>
                <a14:m>
                  <m:oMath xmlns:m="http://schemas.openxmlformats.org/officeDocument/2006/math">
                    <m:r>
                      <a:rPr kumimoji="1" lang="en-US" altLang="zh-CN" i="1" dirty="0">
                        <a:latin typeface="Cambria Math" panose="02040503050406030204" charset="0"/>
                        <a:ea typeface="微软雅黑" panose="020B0503020204020204" charset="-122"/>
                        <a:cs typeface="Cambria Math" panose="02040503050406030204" charset="0"/>
                        <a:sym typeface="+mn-ea"/>
                      </a:rPr>
                      <m:t>×</m:t>
                    </m:r>
                  </m:oMath>
                </a14:m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2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º</a:t>
                </a:r>
                <a:r>
                  <a:rPr kumimoji="1" lang="en-US" altLang="zh-CN" dirty="0">
                    <a:latin typeface="Times New Roman" panose="02020603050405020304" pitchFamily="18" charset="0"/>
                    <a:ea typeface="微软雅黑" panose="020B0503020204020204" charset="-122"/>
                    <a:cs typeface="Times New Roman" panose="02020603050405020304" pitchFamily="18" charset="0"/>
                    <a:sym typeface="+mn-ea"/>
                  </a:rPr>
                  <a:t>)</a:t>
                </a:r>
                <a:endParaRPr kumimoji="1" lang="en-US" altLang="zh-CN" dirty="0">
                  <a:latin typeface="Times New Roman" panose="02020603050405020304" pitchFamily="18" charset="0"/>
                  <a:ea typeface="微软雅黑" panose="020B0503020204020204" charset="-122"/>
                  <a:cs typeface="Times New Roman" panose="02020603050405020304" pitchFamily="18" charset="0"/>
                  <a:sym typeface="+mn-ea"/>
                </a:endParaRPr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>
                <p:custDataLst>
                  <p:tags r:id="rId9"/>
                </p:custDataLst>
              </p:nvPr>
            </p:nvSpPr>
            <p:spPr>
              <a:xfrm>
                <a:off x="9743337" y="2456298"/>
                <a:ext cx="813478" cy="368300"/>
              </a:xfrm>
              <a:prstGeom prst="rect">
                <a:avLst/>
              </a:prstGeom>
              <a:blipFill rotWithShape="1">
                <a:blip r:embed="rId10"/>
                <a:stretch>
                  <a:fillRect l="-65" t="-32" r="71" b="3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文本框 52"/>
          <p:cNvSpPr txBox="1"/>
          <p:nvPr>
            <p:custDataLst>
              <p:tags r:id="rId11"/>
            </p:custDataLst>
          </p:nvPr>
        </p:nvSpPr>
        <p:spPr>
          <a:xfrm>
            <a:off x="3060065" y="913130"/>
            <a:ext cx="198564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Ray density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91375" y="1059180"/>
            <a:ext cx="298577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Checkerboard  tests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9" name="标题 1"/>
          <p:cNvSpPr>
            <a:spLocks noGrp="1"/>
          </p:cNvSpPr>
          <p:nvPr>
            <p:custDataLst>
              <p:tags r:id="rId12"/>
            </p:custDataLst>
          </p:nvPr>
        </p:nvSpPr>
        <p:spPr>
          <a:xfrm>
            <a:off x="10009505" y="144145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13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Figure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25065" y="901065"/>
            <a:ext cx="5514975" cy="58216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97190" y="1867535"/>
            <a:ext cx="3987165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Pronounced low-velocity feature at shallow depths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087995" y="4722495"/>
            <a:ext cx="394589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Negative gradient in the dispersion curve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52755" y="839470"/>
            <a:ext cx="21767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buFont typeface="Wingdings" panose="05000000000000000000" pitchFamily="2" charset="2"/>
              <a:buNone/>
            </a:pPr>
            <a:r>
              <a:rPr lang="en-US" altLang="zh-CN" sz="2400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Examples:</a:t>
            </a:r>
            <a:endParaRPr lang="en-US" altLang="zh-CN" sz="2400" b="1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72820" y="1701800"/>
            <a:ext cx="1136650" cy="82994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9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Tarim Basin</a:t>
            </a:r>
            <a:endParaRPr lang="en-US" altLang="zh-CN" sz="2400" b="1" dirty="0">
              <a:solidFill>
                <a:srgbClr val="000099"/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858520" y="4537710"/>
            <a:ext cx="1365885" cy="119888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2">
                <a:lumMod val="90000"/>
              </a:schemeClr>
            </a:solidFill>
            <a:miter lim="800000"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anose="020B0604030504040204" pitchFamily="34" charset="0"/>
                <a:ea typeface="宋体" panose="02010600030101010101" pitchFamily="2" charset="-122"/>
              </a:defRPr>
            </a:lvl9pPr>
          </a:lstStyle>
          <a:p>
            <a:pPr algn="ctr">
              <a:lnSpc>
                <a:spcPct val="100000"/>
              </a:lnSpc>
              <a:buClrTx/>
              <a:buSzTx/>
              <a:buFontTx/>
            </a:pPr>
            <a:r>
              <a:rPr lang="en-US" altLang="zh-CN" sz="2400" b="1" dirty="0">
                <a:solidFill>
                  <a:srgbClr val="000099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Songpan-Ganzi Block</a:t>
            </a:r>
            <a:endParaRPr lang="en-US" altLang="zh-CN" b="1" dirty="0">
              <a:solidFill>
                <a:srgbClr val="000099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9944100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5" name="直接连接符 4"/>
          <p:cNvCxnSpPr/>
          <p:nvPr>
            <p:custDataLst>
              <p:tags r:id="rId6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内容占位符 3"/>
          <p:cNvPicPr>
            <a:picLocks noChangeAspect="1"/>
          </p:cNvPicPr>
          <p:nvPr>
            <p:ph idx="1"/>
          </p:nvPr>
        </p:nvPicPr>
        <p:blipFill>
          <a:blip r:embed="rId1"/>
          <a:srcRect b="67119"/>
          <a:stretch>
            <a:fillRect/>
          </a:stretch>
        </p:blipFill>
        <p:spPr>
          <a:xfrm>
            <a:off x="1748790" y="982980"/>
            <a:ext cx="5730240" cy="2771140"/>
          </a:xfrm>
          <a:prstGeom prst="rect">
            <a:avLst/>
          </a:prstGeom>
        </p:spPr>
      </p:pic>
      <p:pic>
        <p:nvPicPr>
          <p:cNvPr id="6" name="内容占位符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"/>
          <a:srcRect t="66916"/>
          <a:stretch>
            <a:fillRect/>
          </a:stretch>
        </p:blipFill>
        <p:spPr>
          <a:xfrm>
            <a:off x="4655820" y="3803650"/>
            <a:ext cx="5664200" cy="2755265"/>
          </a:xfrm>
          <a:prstGeom prst="rect">
            <a:avLst/>
          </a:prstGeom>
        </p:spPr>
      </p:pic>
      <p:pic>
        <p:nvPicPr>
          <p:cNvPr id="8" name="内容占位符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"/>
          <a:srcRect l="49241" t="32800" b="33165"/>
          <a:stretch>
            <a:fillRect/>
          </a:stretch>
        </p:blipFill>
        <p:spPr>
          <a:xfrm>
            <a:off x="1748790" y="3754120"/>
            <a:ext cx="2907030" cy="2867660"/>
          </a:xfrm>
          <a:prstGeom prst="rect">
            <a:avLst/>
          </a:prstGeom>
        </p:spPr>
      </p:pic>
      <p:pic>
        <p:nvPicPr>
          <p:cNvPr id="7" name="内容占位符 3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"/>
          <a:srcRect t="33256" r="49494" b="33674"/>
          <a:stretch>
            <a:fillRect/>
          </a:stretch>
        </p:blipFill>
        <p:spPr>
          <a:xfrm>
            <a:off x="7481570" y="920750"/>
            <a:ext cx="2838450" cy="279336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438765" y="972185"/>
            <a:ext cx="141605" cy="2531110"/>
          </a:xfrm>
          <a:prstGeom prst="rect">
            <a:avLst/>
          </a:prstGeom>
        </p:spPr>
      </p:pic>
      <p:sp>
        <p:nvSpPr>
          <p:cNvPr id="5" name="标题 1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0009505" y="130810"/>
            <a:ext cx="2089785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Result</a:t>
            </a:r>
            <a:endParaRPr lang="zh-CN" altLang="en-US" sz="2800" b="1" dirty="0">
              <a:solidFill>
                <a:schemeClr val="tx1"/>
              </a:solidFill>
              <a:latin typeface="Times New Roman" panose="02020603050405020304" pitchFamily="18" charset="0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cxnSp>
        <p:nvCxnSpPr>
          <p:cNvPr id="3" name="直接连接符 2"/>
          <p:cNvCxnSpPr/>
          <p:nvPr>
            <p:custDataLst>
              <p:tags r:id="rId8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图片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10" name="组合 9"/>
          <p:cNvGrpSpPr/>
          <p:nvPr/>
        </p:nvGrpSpPr>
        <p:grpSpPr>
          <a:xfrm>
            <a:off x="1193800" y="1818005"/>
            <a:ext cx="4363085" cy="3914140"/>
            <a:chOff x="6918" y="1712"/>
            <a:chExt cx="4436" cy="4215"/>
          </a:xfrm>
        </p:grpSpPr>
        <p:pic>
          <p:nvPicPr>
            <p:cNvPr id="7" name="内容占位符 3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2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sp>
        <p:nvSpPr>
          <p:cNvPr id="24" name="矩形 23"/>
          <p:cNvSpPr/>
          <p:nvPr>
            <p:custDataLst>
              <p:tags r:id="rId5"/>
            </p:custDataLst>
          </p:nvPr>
        </p:nvSpPr>
        <p:spPr>
          <a:xfrm>
            <a:off x="9313863" y="2986405"/>
            <a:ext cx="1209040" cy="306705"/>
          </a:xfrm>
          <a:prstGeom prst="rect">
            <a:avLst/>
          </a:prstGeom>
        </p:spPr>
        <p:txBody>
          <a:bodyPr wrap="none">
            <a:spAutoFit/>
          </a:bodyPr>
          <a:p>
            <a:pPr algn="l" defTabSz="457200">
              <a:buClrTx/>
              <a:buSzTx/>
              <a:buFontTx/>
            </a:pPr>
            <a:r>
              <a:rPr lang="en-US" altLang="zh-CN" sz="1400" i="1" dirty="0">
                <a:cs typeface="+mn-lt"/>
              </a:rPr>
              <a:t>Xu et al., 2013</a:t>
            </a:r>
            <a:endParaRPr lang="en-US" altLang="zh-CN" sz="1400" i="1" dirty="0">
              <a:cs typeface="+mn-lt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8180070" y="1261110"/>
            <a:ext cx="2342999" cy="1725295"/>
            <a:chOff x="7707" y="828"/>
            <a:chExt cx="4806" cy="4198"/>
          </a:xfrm>
        </p:grpSpPr>
        <p:pic>
          <p:nvPicPr>
            <p:cNvPr id="27" name="图片 26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26" t="48855" r="3684"/>
            <a:stretch>
              <a:fillRect/>
            </a:stretch>
          </p:blipFill>
          <p:spPr>
            <a:xfrm>
              <a:off x="7707" y="828"/>
              <a:ext cx="4806" cy="4198"/>
            </a:xfrm>
            <a:prstGeom prst="rect">
              <a:avLst/>
            </a:prstGeom>
          </p:spPr>
        </p:pic>
        <p:sp>
          <p:nvSpPr>
            <p:cNvPr id="28" name="椭圆 27"/>
            <p:cNvSpPr/>
            <p:nvPr>
              <p:custDataLst>
                <p:tags r:id="rId8"/>
              </p:custDataLst>
            </p:nvPr>
          </p:nvSpPr>
          <p:spPr>
            <a:xfrm>
              <a:off x="9296" y="2182"/>
              <a:ext cx="1094" cy="68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椭圆 28"/>
            <p:cNvSpPr/>
            <p:nvPr>
              <p:custDataLst>
                <p:tags r:id="rId9"/>
              </p:custDataLst>
            </p:nvPr>
          </p:nvSpPr>
          <p:spPr>
            <a:xfrm>
              <a:off x="11167" y="2329"/>
              <a:ext cx="987" cy="687"/>
            </a:xfrm>
            <a:prstGeom prst="ellipse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859780" y="1391920"/>
            <a:ext cx="2326640" cy="1543685"/>
          </a:xfrm>
          <a:prstGeom prst="rect">
            <a:avLst/>
          </a:prstGeom>
        </p:spPr>
      </p:pic>
      <p:sp>
        <p:nvSpPr>
          <p:cNvPr id="31" name="文本框 30"/>
          <p:cNvSpPr txBox="1"/>
          <p:nvPr>
            <p:custDataLst>
              <p:tags r:id="rId12"/>
            </p:custDataLst>
          </p:nvPr>
        </p:nvSpPr>
        <p:spPr>
          <a:xfrm>
            <a:off x="5809615" y="3340100"/>
            <a:ext cx="625094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Hi-CLIMB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discontinuous LVZs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2" name="内容占位符 31"/>
          <p:cNvPicPr>
            <a:picLocks noChangeAspect="1"/>
          </p:cNvPicPr>
          <p:nvPr>
            <p:ph idx="1"/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653530" y="3917950"/>
            <a:ext cx="3075940" cy="2045335"/>
          </a:xfrm>
          <a:prstGeom prst="rect">
            <a:avLst/>
          </a:prstGeom>
        </p:spPr>
      </p:pic>
      <p:sp>
        <p:nvSpPr>
          <p:cNvPr id="33" name="文本框 32"/>
          <p:cNvSpPr txBox="1"/>
          <p:nvPr>
            <p:custDataLst>
              <p:tags r:id="rId15"/>
            </p:custDataLst>
          </p:nvPr>
        </p:nvSpPr>
        <p:spPr>
          <a:xfrm>
            <a:off x="5739130" y="6130290"/>
            <a:ext cx="6161405" cy="44640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85750" indent="-285750" fontAlgn="auto">
              <a:lnSpc>
                <a:spcPct val="150000"/>
              </a:lnSpc>
              <a:buFont typeface="Wingdings" panose="05000000000000000000" charset="0"/>
              <a:buChar char="p"/>
            </a:pP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Southern Tibet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：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d</a:t>
            </a:r>
            <a:r>
              <a:rPr lang="zh-CN" altLang="en-US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iscrete mid-crustal </a:t>
            </a:r>
            <a:r>
              <a:rPr lang="en-US" altLang="zh-CN" sz="24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  <a:sym typeface="+mn-ea"/>
              </a:rPr>
              <a:t>LVZs</a:t>
            </a:r>
            <a:endParaRPr lang="en-US" altLang="zh-CN" sz="2400" dirty="0"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34" name="文本框 33"/>
          <p:cNvSpPr txBox="1"/>
          <p:nvPr>
            <p:custDataLst>
              <p:tags r:id="rId16"/>
            </p:custDataLst>
          </p:nvPr>
        </p:nvSpPr>
        <p:spPr>
          <a:xfrm>
            <a:off x="8286115" y="6016625"/>
            <a:ext cx="160655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200" i="1" dirty="0">
                <a:solidFill>
                  <a:srgbClr val="002060"/>
                </a:solidFill>
                <a:latin typeface="Arial" panose="020B0604020202020204" pitchFamily="34" charset="0"/>
                <a:ea typeface="Adobe 黑体 Std R" pitchFamily="34" charset="-122"/>
              </a:rPr>
              <a:t>Hetényi et al., 2011</a:t>
            </a:r>
            <a:endParaRPr lang="en-US" altLang="zh-CN" sz="1200" i="1" dirty="0">
              <a:solidFill>
                <a:srgbClr val="002060"/>
              </a:solidFill>
              <a:latin typeface="Arial" panose="020B0604020202020204" pitchFamily="34" charset="0"/>
              <a:ea typeface="Adobe 黑体 Std R" pitchFamily="34" charset="-122"/>
            </a:endParaRPr>
          </a:p>
        </p:txBody>
      </p:sp>
      <p:sp>
        <p:nvSpPr>
          <p:cNvPr id="3" name="标题 1"/>
          <p:cNvSpPr>
            <a:spLocks noGrp="1"/>
          </p:cNvSpPr>
          <p:nvPr>
            <p:custDataLst>
              <p:tags r:id="rId17"/>
            </p:custDataLst>
          </p:nvPr>
        </p:nvSpPr>
        <p:spPr>
          <a:xfrm>
            <a:off x="8255635" y="165100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1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5" name="直接连接符 4"/>
          <p:cNvCxnSpPr/>
          <p:nvPr>
            <p:custDataLst>
              <p:tags r:id="rId18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9" name="图片 1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93190"/>
            <a:ext cx="3977005" cy="3302000"/>
          </a:xfrm>
          <a:prstGeom prst="rect">
            <a:avLst/>
          </a:prstGeom>
        </p:spPr>
      </p:pic>
      <p:sp>
        <p:nvSpPr>
          <p:cNvPr id="20" name="矩形 19"/>
          <p:cNvSpPr/>
          <p:nvPr>
            <p:custDataLst>
              <p:tags r:id="rId3"/>
            </p:custDataLst>
          </p:nvPr>
        </p:nvSpPr>
        <p:spPr>
          <a:xfrm>
            <a:off x="8060279" y="4754726"/>
            <a:ext cx="1878965" cy="30670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p>
            <a:r>
              <a:rPr lang="en-US" altLang="zh-CN" sz="1400" i="1" dirty="0">
                <a:cs typeface="+mn-lt"/>
              </a:rPr>
              <a:t>Clark and </a:t>
            </a:r>
            <a:r>
              <a:rPr lang="en-US" altLang="zh-CN" sz="1400" i="1" dirty="0" err="1">
                <a:cs typeface="+mn-lt"/>
              </a:rPr>
              <a:t>Royden</a:t>
            </a:r>
            <a:r>
              <a:rPr lang="en-US" altLang="zh-CN" sz="1400" i="1" dirty="0">
                <a:cs typeface="+mn-lt"/>
              </a:rPr>
              <a:t>, 2000</a:t>
            </a:r>
            <a:endParaRPr lang="zh-CN" altLang="en-US" sz="1400" i="1" dirty="0">
              <a:cs typeface="+mn-lt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1792605" y="1447800"/>
            <a:ext cx="4080510" cy="3484245"/>
            <a:chOff x="6918" y="1712"/>
            <a:chExt cx="4436" cy="4215"/>
          </a:xfrm>
        </p:grpSpPr>
        <p:pic>
          <p:nvPicPr>
            <p:cNvPr id="25" name="内容占位符 3"/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5"/>
            <a:srcRect t="33256" r="49494" b="33674"/>
            <a:stretch>
              <a:fillRect/>
            </a:stretch>
          </p:blipFill>
          <p:spPr>
            <a:xfrm>
              <a:off x="6918" y="1713"/>
              <a:ext cx="4376" cy="4214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11136" y="1712"/>
              <a:ext cx="218" cy="3806"/>
            </a:xfrm>
            <a:prstGeom prst="rect">
              <a:avLst/>
            </a:prstGeom>
          </p:spPr>
        </p:pic>
      </p:grpSp>
      <p:sp>
        <p:nvSpPr>
          <p:cNvPr id="65" name="矩形 64"/>
          <p:cNvSpPr/>
          <p:nvPr>
            <p:custDataLst>
              <p:tags r:id="rId8"/>
            </p:custDataLst>
          </p:nvPr>
        </p:nvSpPr>
        <p:spPr>
          <a:xfrm>
            <a:off x="1546409" y="5202374"/>
            <a:ext cx="9972400" cy="1367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>
            <a:noAutofit/>
          </a:bodyPr>
          <a:p>
            <a:pPr indent="0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charset="0"/>
              <a:buChar char="u"/>
            </a:pP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Mid-crustal LVZs exhibit a discontinuous distribution pattern</a:t>
            </a:r>
            <a:endParaRPr lang="en-US" altLang="zh-CN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buClr>
                <a:srgbClr val="C00000"/>
              </a:buClr>
              <a:buSzPct val="80000"/>
              <a:buFont typeface="Wingdings" panose="05000000000000000000" charset="0"/>
              <a:buChar char="u"/>
            </a:pPr>
            <a:r>
              <a:rPr lang="en-US" altLang="zh-CN" sz="26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Absence of large-scale crustal material flow</a:t>
            </a:r>
            <a:endParaRPr lang="en-US" altLang="zh-CN" sz="26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8294370" y="144145"/>
            <a:ext cx="3804920" cy="64833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Discussion 1</a:t>
            </a:r>
            <a:endParaRPr lang="en-US" sz="32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7" name="直接连接符 6"/>
          <p:cNvCxnSpPr/>
          <p:nvPr>
            <p:custDataLst>
              <p:tags r:id="rId10"/>
            </p:custDataLst>
          </p:nvPr>
        </p:nvCxnSpPr>
        <p:spPr>
          <a:xfrm flipV="1">
            <a:off x="33226" y="792365"/>
            <a:ext cx="12066270" cy="5715"/>
          </a:xfrm>
          <a:prstGeom prst="line">
            <a:avLst/>
          </a:prstGeom>
          <a:ln w="381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550" y="-32385"/>
            <a:ext cx="2764790" cy="77914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commondata" val="eyJoZGlkIjoiOTVmMzQyNzVkMTg4ZTJhMmViNWVmMzZjNjdlYzMzYmQifQ==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DIAGRAM_VIRTUALLY_FRAME" val="{&quot;height&quot;:399.35606299212606,&quot;left&quot;:411.8,&quot;top&quot;:98.73889763779528,&quot;width&quot;:455.35070866141723}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  <p:tag name="KSO_WM_DIAGRAM_VIRTUALLY_FRAME" val="{&quot;height&quot;:412.8175709817131,&quot;left&quot;:411.8,&quot;top&quot;:91.14999999999998,&quot;width&quot;:486.35}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2642</Words>
  <Application>WPS 演示</Application>
  <PresentationFormat>全屏显示(4:3)</PresentationFormat>
  <Paragraphs>158</Paragraphs>
  <Slides>17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6" baseType="lpstr">
      <vt:lpstr>Arial</vt:lpstr>
      <vt:lpstr>宋体</vt:lpstr>
      <vt:lpstr>Wingdings</vt:lpstr>
      <vt:lpstr>Times New Roman</vt:lpstr>
      <vt:lpstr>华文细黑</vt:lpstr>
      <vt:lpstr>微软雅黑</vt:lpstr>
      <vt:lpstr>Wingdings</vt:lpstr>
      <vt:lpstr>黑体</vt:lpstr>
      <vt:lpstr>Verdana</vt:lpstr>
      <vt:lpstr>Cambria Math</vt:lpstr>
      <vt:lpstr>Adobe 黑体 Std R</vt:lpstr>
      <vt:lpstr>Calibri</vt:lpstr>
      <vt:lpstr>华文新魏</vt:lpstr>
      <vt:lpstr>楷体</vt:lpstr>
      <vt:lpstr>Arial Unicode MS</vt:lpstr>
      <vt:lpstr>等线 Light</vt:lpstr>
      <vt:lpstr>Calibri Light</vt:lpstr>
      <vt:lpstr>等线</vt:lpstr>
      <vt:lpstr>Office 主题</vt:lpstr>
      <vt:lpstr>PowerPoint 演示文稿</vt:lpstr>
      <vt:lpstr>Key Scientific Questions</vt:lpstr>
      <vt:lpstr>Key Scientific Questions</vt:lpstr>
      <vt:lpstr>Data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Discussion 3</vt:lpstr>
      <vt:lpstr>Discussion 3</vt:lpstr>
      <vt:lpstr> Localized crustal flow likely facilitated the formation of conjugate strike-slip faults</vt:lpstr>
      <vt:lpstr>Discussion 4</vt:lpstr>
      <vt:lpstr>Discussion 4</vt:lpstr>
      <vt:lpstr>The geometry of the subducting slab likely controls the development of N-S trending rifts</vt:lpstr>
      <vt:lpstr>Thank you for your attention and time.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杨进辉</dc:creator>
  <cp:lastModifiedBy>ping tan</cp:lastModifiedBy>
  <cp:revision>1313</cp:revision>
  <dcterms:created xsi:type="dcterms:W3CDTF">2017-11-30T06:20:00Z</dcterms:created>
  <dcterms:modified xsi:type="dcterms:W3CDTF">2025-04-27T13:58:40Z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01865AC493E34C4E9321AA3A25D39006_12</vt:lpwstr>
  </property>
  <property fmtid="{D5CDD505-2E9C-101B-9397-08002B2CF9AE}" pid="3" name="KSOProductBuildVer">
    <vt:lpwstr>2052-12.1.0.20784</vt:lpwstr>
  </property>
</Properties>
</file>