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9377600" cy="3291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03"/>
    <a:srgbClr val="FDD266"/>
    <a:srgbClr val="FED55D"/>
    <a:srgbClr val="1D4A69"/>
    <a:srgbClr val="2B64B0"/>
    <a:srgbClr val="FFC845"/>
    <a:srgbClr val="154E9D"/>
    <a:srgbClr val="FCE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74" autoAdjust="0"/>
    <p:restoredTop sz="94660"/>
  </p:normalViewPr>
  <p:slideViewPr>
    <p:cSldViewPr snapToGrid="0">
      <p:cViewPr varScale="1">
        <p:scale>
          <a:sx n="22" d="100"/>
          <a:sy n="22" d="100"/>
        </p:scale>
        <p:origin x="1926" y="78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3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Dataset Size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3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Training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Images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8D-4AE6-A93D-99D0C61B70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Validation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Images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8D-4AE6-A93D-99D0C61B70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Testing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Images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8D-4AE6-A93D-99D0C61B70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95315168"/>
        <c:axId val="1495305184"/>
      </c:barChart>
      <c:catAx>
        <c:axId val="149531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5305184"/>
        <c:crosses val="autoZero"/>
        <c:auto val="1"/>
        <c:lblAlgn val="ctr"/>
        <c:lblOffset val="100"/>
        <c:noMultiLvlLbl val="0"/>
      </c:catAx>
      <c:valAx>
        <c:axId val="14953051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9531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just">
        <a:defRPr sz="3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59E14-24CD-445D-9E33-35D3698B7AD2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6E690-8607-40AB-9C48-802E5755D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08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6E690-8607-40AB-9C48-802E5755D92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1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6547D-6679-34EF-90C2-DF8137FCF68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703320" y="5387343"/>
            <a:ext cx="41970960" cy="11460476"/>
          </a:xfrm>
        </p:spPr>
        <p:txBody>
          <a:bodyPr anchor="b" anchorCtr="1"/>
          <a:lstStyle>
            <a:lvl1pPr algn="ctr">
              <a:defRPr sz="28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837AC-B2EF-5DAF-427D-AACAD92AA37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172200" y="17289786"/>
            <a:ext cx="37033200" cy="7947653"/>
          </a:xfrm>
        </p:spPr>
        <p:txBody>
          <a:bodyPr anchorCtr="1"/>
          <a:lstStyle>
            <a:lvl1pPr marL="0" indent="0" algn="ctr">
              <a:buNone/>
              <a:defRPr sz="1152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73596-DCEB-FE51-7B76-FE368D66C89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B66F32-5BEC-4612-8298-425AD01B81CA}" type="datetime1">
              <a:rPr lang="en-GB"/>
              <a:pPr lvl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ECAFB-BC0D-9E86-3DCA-1D3C594696C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48FA9-049F-1586-0CFC-3318709269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49F4D5-EB56-4F55-B004-746D65FD0EB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32630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AD2A2-FC54-6941-5E53-9592E780503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235BE9-8A67-64B8-CFD9-A0BF45FE578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0113C-5508-3BF9-20F6-4CF59CAC9E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096056-D9D2-46D2-8EAF-E4DE06F624B0}" type="datetime1">
              <a:rPr lang="en-GB"/>
              <a:pPr lvl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37B27-5905-1426-DA6F-44C89B33F53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90CE3-ABF2-39CD-0A71-4019B28845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D8DAC7-8657-49A0-93B3-0A4D32CA2EB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73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17BBD4-D358-8D78-AD12-47CCE7BCDE2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35335845" y="1752603"/>
            <a:ext cx="10647044" cy="2789682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7E7C5-1B9C-90BF-F2D5-8494B85943C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3394710" y="1752603"/>
            <a:ext cx="31323915" cy="2789682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582CC-D9C4-1A39-D205-C76FA97629B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B4B151-40F7-484A-B6F0-3C0CE7685FD8}" type="datetime1">
              <a:rPr lang="en-GB"/>
              <a:pPr lvl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52649-1038-076D-7CB0-A800E632035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BDFC8-2849-E5C4-369B-09F1B12A70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886694-5449-4B0D-9D96-E44DF5F9AEC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91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C2072-7E55-D85D-A86A-D77DD7B7D6A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1AB12-2646-5296-A68D-F4153105B36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5A488-0508-3FB3-0C70-35D2EE9B625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AE6EF9-51AB-48DD-9DD4-70A47BDC4942}" type="datetime1">
              <a:rPr lang="en-GB"/>
              <a:pPr lvl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B410D-0187-74D1-B955-0BD7C4CD699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B507D-FD31-5B0B-7070-B6E0F7A453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7F8387-327A-4D95-8C53-C4CB8D82500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19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1763B-C259-0A43-EBFF-F4E8C4303E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8997" y="8206749"/>
            <a:ext cx="42588180" cy="13693140"/>
          </a:xfrm>
        </p:spPr>
        <p:txBody>
          <a:bodyPr anchor="b"/>
          <a:lstStyle>
            <a:lvl1pPr>
              <a:defRPr sz="28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6B9FF-A798-138C-1B9A-7BF93ED72C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68997" y="22029432"/>
            <a:ext cx="42588180" cy="7200900"/>
          </a:xfrm>
        </p:spPr>
        <p:txBody>
          <a:bodyPr/>
          <a:lstStyle>
            <a:lvl1pPr marL="0" indent="0">
              <a:buNone/>
              <a:defRPr sz="11520">
                <a:solidFill>
                  <a:srgbClr val="76767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31E71-C4C0-9C9E-D7B8-76D02CC588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530221-F299-463A-8A10-EA5A9A916541}" type="datetime1">
              <a:rPr lang="en-GB"/>
              <a:pPr lvl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EB576-063E-BD3B-C5B1-0A337281CBC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E76F5-B3CF-FAEC-C88B-B59A6FB6CE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C82239-6A52-489F-BC63-74F88EC8E99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26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DA737-F748-CA40-0F2A-0B320667F75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D2158-D433-6B65-50A1-F10625FE3F6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394710" y="8762996"/>
            <a:ext cx="20985480" cy="208864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7D7AB-3DA0-7140-CEDA-67A2A234AA9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24997410" y="8762996"/>
            <a:ext cx="20985480" cy="208864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3A825-71AF-A03B-5867-2C4B7F7990D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5E1221-0C91-4B71-9FE9-56E4F9BF6724}" type="datetime1">
              <a:rPr lang="en-GB"/>
              <a:pPr lvl="0"/>
              <a:t>24/04/2025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08CD99-F765-319D-B748-146635487ED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1A9D9-5313-D7BE-5880-3A9CC08E07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878BD8-0833-483B-BAC3-2A31FA25BB1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044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A8B43-78EB-99C5-C762-8223222600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01138" y="1752603"/>
            <a:ext cx="42588180" cy="636270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08182-7D71-9441-85F4-8EB92E5BBE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01147" y="8069580"/>
            <a:ext cx="20889038" cy="3954779"/>
          </a:xfrm>
        </p:spPr>
        <p:txBody>
          <a:bodyPr anchor="b"/>
          <a:lstStyle>
            <a:lvl1pPr marL="0" indent="0">
              <a:buNone/>
              <a:defRPr sz="1152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EE5D7-75DB-6201-2825-5A65D9DF4B3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3401147" y="12024360"/>
            <a:ext cx="20889038" cy="176860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2F145-087D-9E24-6EB8-5139EF8D5EF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24997410" y="8069580"/>
            <a:ext cx="20991908" cy="3954779"/>
          </a:xfrm>
        </p:spPr>
        <p:txBody>
          <a:bodyPr anchor="b"/>
          <a:lstStyle>
            <a:lvl1pPr marL="0" indent="0">
              <a:buNone/>
              <a:defRPr sz="1152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9CB218-44E8-0A4C-2DC9-05688B33E99B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24997410" y="12024360"/>
            <a:ext cx="20991908" cy="176860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5E9F46-589A-FA7D-58E6-F93FA068D59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3D0C62-7CBA-4E26-A542-D44BEA1529E9}" type="datetime1">
              <a:rPr lang="en-GB"/>
              <a:pPr lvl="0"/>
              <a:t>24/04/2025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72CD45-26C4-A058-1C8B-AB524E1A96C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4075B8-DFBD-503D-A51C-C5E74167D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832960-D7BD-429D-85BF-46E9CEE24C8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16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D500D-FD97-2E32-D1E0-E83517A735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A1E7BD-E941-4B00-E699-65B1B95FE9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5986B6-B652-4E96-A8F5-0A244160990F}" type="datetime1">
              <a:rPr lang="en-GB"/>
              <a:pPr lvl="0"/>
              <a:t>24/04/2025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A2AB4-FC31-36BD-15E3-A708A54E1A2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84DC14-FE8A-BA6B-1834-74F5773266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5690BC-1E8B-4F83-BE35-79DAD25AEA6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30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98F467-97E5-E74B-4F62-EC73A5BFF2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B22A5B-8464-4AE4-ABB8-91B15B826C78}" type="datetime1">
              <a:rPr lang="en-GB"/>
              <a:pPr lvl="0"/>
              <a:t>24/04/2025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2D1D6-C473-5DE6-5DCF-53281F7145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07605-C0F6-CC63-71B2-BF41AB9662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5E7437-D598-464B-8AC4-D5BDD2AC621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83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11868-91FE-43F3-4E94-88E8C20F86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01138" y="2194560"/>
            <a:ext cx="15925565" cy="7680960"/>
          </a:xfrm>
        </p:spPr>
        <p:txBody>
          <a:bodyPr anchor="b"/>
          <a:lstStyle>
            <a:lvl1pPr>
              <a:defRPr sz="1536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17FB6-0F91-D251-BE20-9A810799BEC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991908" y="4739646"/>
            <a:ext cx="24997410" cy="23393396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4BFE50-527F-242E-E646-0D7A2E01707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401138" y="9875520"/>
            <a:ext cx="15925565" cy="18295626"/>
          </a:xfrm>
        </p:spPr>
        <p:txBody>
          <a:bodyPr/>
          <a:lstStyle>
            <a:lvl1pPr marL="0" indent="0">
              <a:buNone/>
              <a:defRPr sz="768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E6A4A-F8C9-3A15-6341-9F2D6E8E06A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7A2BB6-DE94-48F4-B78D-E70584ABE41D}" type="datetime1">
              <a:rPr lang="en-GB"/>
              <a:pPr lvl="0"/>
              <a:t>24/04/2025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85533-9E22-FCEC-99DD-C61D717842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63711-2335-6B09-468A-27BF73AD05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8D7AB6-C885-4940-A2E6-5D1F853BAF8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43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13C1-E7C6-5807-B972-BF6AB53FB9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01138" y="2194560"/>
            <a:ext cx="15925565" cy="7680960"/>
          </a:xfrm>
        </p:spPr>
        <p:txBody>
          <a:bodyPr anchor="b"/>
          <a:lstStyle>
            <a:lvl1pPr>
              <a:defRPr sz="1536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C9C343-315F-D5CA-A9B6-081E59AE646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20991908" y="4739646"/>
            <a:ext cx="24997410" cy="23393396"/>
          </a:xfrm>
        </p:spPr>
        <p:txBody>
          <a:bodyPr/>
          <a:lstStyle>
            <a:lvl1pPr marL="0" indent="0">
              <a:buNone/>
              <a:defRPr sz="1536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3F9F4-1039-84D3-C451-51678AB9D4D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401138" y="9875520"/>
            <a:ext cx="15925565" cy="18295626"/>
          </a:xfrm>
        </p:spPr>
        <p:txBody>
          <a:bodyPr/>
          <a:lstStyle>
            <a:lvl1pPr marL="0" indent="0">
              <a:buNone/>
              <a:defRPr sz="768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7AF7E-B4D0-F784-D891-5B27BB2895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6E6646-9105-4047-8BCA-077579ED1FA4}" type="datetime1">
              <a:rPr lang="en-GB"/>
              <a:pPr lvl="0"/>
              <a:t>24/04/2025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4CC0B-537D-D429-4FD6-2894C1D4B2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D4C5F-9B08-DC7B-446A-57605F5DC5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3A790F-7A2E-4716-BC57-D9FAE8F331F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79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CBC48-20D6-D948-546A-2FB327D4A7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94710" y="1752603"/>
            <a:ext cx="42588180" cy="63627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B1A9A-C558-4901-D35C-5462F790AB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94710" y="8762996"/>
            <a:ext cx="42588180" cy="208864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B4BA9-8102-6CEE-EE2D-DACBD51544F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3394710" y="30510483"/>
            <a:ext cx="11109960" cy="1752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576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32F4FCFD-7E54-4062-9609-114B1DE264B0}" type="datetime1">
              <a:rPr lang="en-GB"/>
              <a:pPr lvl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EFE23-F354-8261-43DF-EC17B29D6CC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6356330" y="30510483"/>
            <a:ext cx="16664939" cy="1752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576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8068D-8687-AEAA-DFFE-2F8BEFC4A9A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34872930" y="30510483"/>
            <a:ext cx="11109960" cy="1752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576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770A26FB-32A1-41CC-B453-B8B42EFB16E2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438912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2112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1097280" marR="0" lvl="0" indent="-1097280" algn="l" defTabSz="4389120" rtl="0" fontAlgn="auto" hangingPunct="1">
        <a:lnSpc>
          <a:spcPct val="90000"/>
        </a:lnSpc>
        <a:spcBef>
          <a:spcPts val="4800"/>
        </a:spcBef>
        <a:spcAft>
          <a:spcPts val="0"/>
        </a:spcAft>
        <a:buSzPct val="100000"/>
        <a:buFont typeface="Arial" pitchFamily="34"/>
        <a:buChar char="•"/>
        <a:tabLst/>
        <a:defRPr lang="en-US" sz="1344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3291840" marR="0" lvl="1" indent="-1097280" algn="l" defTabSz="4389120" rtl="0" fontAlgn="auto" hangingPunct="1">
        <a:lnSpc>
          <a:spcPct val="90000"/>
        </a:lnSpc>
        <a:spcBef>
          <a:spcPts val="2400"/>
        </a:spcBef>
        <a:spcAft>
          <a:spcPts val="0"/>
        </a:spcAft>
        <a:buSzPct val="100000"/>
        <a:buFont typeface="Arial" pitchFamily="34"/>
        <a:buChar char="•"/>
        <a:tabLst/>
        <a:defRPr lang="en-US" sz="1152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5486400" marR="0" lvl="2" indent="-1097280" algn="l" defTabSz="4389120" rtl="0" fontAlgn="auto" hangingPunct="1">
        <a:lnSpc>
          <a:spcPct val="90000"/>
        </a:lnSpc>
        <a:spcBef>
          <a:spcPts val="2400"/>
        </a:spcBef>
        <a:spcAft>
          <a:spcPts val="0"/>
        </a:spcAft>
        <a:buSzPct val="100000"/>
        <a:buFont typeface="Arial" pitchFamily="34"/>
        <a:buChar char="•"/>
        <a:tabLst/>
        <a:defRPr lang="en-US" sz="96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7680960" marR="0" lvl="3" indent="-1097280" algn="l" defTabSz="4389120" rtl="0" fontAlgn="auto" hangingPunct="1">
        <a:lnSpc>
          <a:spcPct val="90000"/>
        </a:lnSpc>
        <a:spcBef>
          <a:spcPts val="2400"/>
        </a:spcBef>
        <a:spcAft>
          <a:spcPts val="0"/>
        </a:spcAft>
        <a:buSzPct val="100000"/>
        <a:buFont typeface="Arial" pitchFamily="34"/>
        <a:buChar char="•"/>
        <a:tabLst/>
        <a:defRPr lang="en-US" sz="864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9875520" marR="0" lvl="4" indent="-1097280" algn="l" defTabSz="4389120" rtl="0" fontAlgn="auto" hangingPunct="1">
        <a:lnSpc>
          <a:spcPct val="90000"/>
        </a:lnSpc>
        <a:spcBef>
          <a:spcPts val="2400"/>
        </a:spcBef>
        <a:spcAft>
          <a:spcPts val="0"/>
        </a:spcAft>
        <a:buSzPct val="100000"/>
        <a:buFont typeface="Arial" pitchFamily="34"/>
        <a:buChar char="•"/>
        <a:tabLst/>
        <a:defRPr lang="en-US" sz="864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jp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chart" Target="../charts/chart1.xml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microsoft.com/office/2007/relationships/hdphoto" Target="../media/hdphoto1.wdp"/><Relationship Id="rId10" Type="http://schemas.openxmlformats.org/officeDocument/2006/relationships/image" Target="../media/image8.jpe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9959DD59-C42D-460E-0B5F-3806F2F46D3A}"/>
              </a:ext>
            </a:extLst>
          </p:cNvPr>
          <p:cNvSpPr/>
          <p:nvPr/>
        </p:nvSpPr>
        <p:spPr>
          <a:xfrm>
            <a:off x="-17346" y="-9409"/>
            <a:ext cx="49394946" cy="5926738"/>
          </a:xfrm>
          <a:prstGeom prst="rect">
            <a:avLst/>
          </a:prstGeom>
          <a:solidFill>
            <a:srgbClr val="2B64B0"/>
          </a:solidFill>
          <a:ln w="19046" cap="flat">
            <a:noFill/>
            <a:prstDash val="solid"/>
            <a:miter/>
          </a:ln>
        </p:spPr>
        <p:txBody>
          <a:bodyPr vert="horz" wrap="square" lIns="88175" tIns="44092" rIns="88175" bIns="44092" anchor="ctr" anchorCtr="1" compatLnSpc="1">
            <a:noAutofit/>
          </a:bodyPr>
          <a:lstStyle/>
          <a:p>
            <a:pPr marL="0" marR="0" lvl="0" indent="0" algn="ctr" defTabSz="4408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736" b="0" i="0" u="none" strike="noStrike" kern="0" cap="none" spc="0" baseline="0" dirty="0">
              <a:solidFill>
                <a:srgbClr val="154E9D"/>
              </a:solidFill>
              <a:uFillTx/>
              <a:latin typeface="Century Gothic" pitchFamily="34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B5366A4-95D4-AB9D-C314-818B5A2BC04E}"/>
              </a:ext>
            </a:extLst>
          </p:cNvPr>
          <p:cNvSpPr txBox="1"/>
          <p:nvPr/>
        </p:nvSpPr>
        <p:spPr>
          <a:xfrm>
            <a:off x="1576611" y="7392400"/>
            <a:ext cx="21843578" cy="92004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8175" tIns="44092" rIns="88175" bIns="44092" anchor="t" anchorCtr="0" compatLnSpc="1">
            <a:spAutoFit/>
          </a:bodyPr>
          <a:lstStyle/>
          <a:p>
            <a:pPr marL="0" marR="0" lvl="0" indent="0" algn="l" defTabSz="4408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1" i="0" u="sng" strike="noStrike" kern="0" cap="none" spc="0" baseline="0" dirty="0">
                <a:uFillTx/>
              </a:rPr>
              <a:t>Introduction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FCFEFB7B-8535-0B2B-D19F-B519BCBD2F0A}"/>
              </a:ext>
            </a:extLst>
          </p:cNvPr>
          <p:cNvSpPr txBox="1"/>
          <p:nvPr/>
        </p:nvSpPr>
        <p:spPr>
          <a:xfrm>
            <a:off x="6606777" y="220397"/>
            <a:ext cx="37284422" cy="35154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32938" tIns="316473" rIns="632938" bIns="316473" anchor="b" anchorCtr="1" compatLnSpc="1">
            <a:normAutofit/>
          </a:bodyPr>
          <a:lstStyle/>
          <a:p>
            <a:pPr marL="0" marR="0" lvl="0" indent="0" algn="ctr" defTabSz="51501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8486" b="1" i="0" u="none" strike="noStrike" kern="0" cap="none" spc="0" baseline="0" dirty="0">
                <a:solidFill>
                  <a:srgbClr val="FFFFFF"/>
                </a:solidFill>
                <a:uFillTx/>
                <a:latin typeface="Aptos Display"/>
              </a:rPr>
              <a:t>VINEYARD CONDITION DETECTION METHOD USING GOOGLE EARTH IMAGES AND THE YOLO</a:t>
            </a:r>
            <a:r>
              <a:rPr lang="en-GB" sz="8486" b="1" kern="0" dirty="0">
                <a:solidFill>
                  <a:srgbClr val="FFFFFF"/>
                </a:solidFill>
                <a:latin typeface="Aptos Display"/>
              </a:rPr>
              <a:t>v</a:t>
            </a:r>
            <a:r>
              <a:rPr lang="en-GB" sz="8486" b="1" i="0" u="none" strike="noStrike" kern="0" cap="none" spc="0" baseline="0" dirty="0">
                <a:solidFill>
                  <a:srgbClr val="FFFFFF"/>
                </a:solidFill>
                <a:uFillTx/>
                <a:latin typeface="Aptos Display"/>
              </a:rPr>
              <a:t>8 MODEL IN NORTHERN ITALY</a:t>
            </a:r>
            <a:endParaRPr lang="it-IT" sz="8486" b="1" i="0" u="none" strike="noStrike" kern="0" cap="none" spc="0" baseline="0" dirty="0">
              <a:solidFill>
                <a:srgbClr val="FFFFFF"/>
              </a:solidFill>
              <a:uFillTx/>
              <a:latin typeface="Aptos Display"/>
            </a:endParaRP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7CBB4E1A-7A1F-0FC2-54A4-99E0864D48DC}"/>
              </a:ext>
            </a:extLst>
          </p:cNvPr>
          <p:cNvSpPr txBox="1"/>
          <p:nvPr/>
        </p:nvSpPr>
        <p:spPr>
          <a:xfrm>
            <a:off x="6562273" y="3168249"/>
            <a:ext cx="37328926" cy="29055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32938" tIns="316473" rIns="632938" bIns="316473" anchor="t" anchorCtr="1" compatLnSpc="1">
            <a:normAutofit/>
          </a:bodyPr>
          <a:lstStyle/>
          <a:p>
            <a:pPr marL="0" marR="0" lvl="0" indent="0" algn="ctr" defTabSz="515017" rtl="0" fontAlgn="auto" hangingPunct="1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4400" b="1" i="0" u="none" strike="noStrike" kern="0" cap="none" spc="0" baseline="30000" dirty="0">
                <a:solidFill>
                  <a:schemeClr val="bg1">
                    <a:lumMod val="95000"/>
                  </a:schemeClr>
                </a:solidFill>
                <a:uFillTx/>
                <a:latin typeface="Aptos"/>
              </a:rPr>
              <a:t>1</a:t>
            </a:r>
            <a:r>
              <a:rPr lang="it-IT" sz="4400" b="1" i="0" u="none" strike="noStrike" kern="0" cap="none" spc="0" baseline="0" dirty="0">
                <a:solidFill>
                  <a:schemeClr val="bg1">
                    <a:lumMod val="95000"/>
                  </a:schemeClr>
                </a:solidFill>
                <a:uFillTx/>
                <a:latin typeface="Aptos"/>
              </a:rPr>
              <a:t>Sohail Anwar, </a:t>
            </a:r>
            <a:r>
              <a:rPr lang="it-IT" sz="4400" b="1" i="0" u="none" strike="noStrike" kern="0" cap="none" spc="0" baseline="30000" dirty="0">
                <a:solidFill>
                  <a:schemeClr val="bg1">
                    <a:lumMod val="95000"/>
                  </a:schemeClr>
                </a:solidFill>
                <a:uFillTx/>
                <a:latin typeface="Aptos"/>
              </a:rPr>
              <a:t>2</a:t>
            </a:r>
            <a:r>
              <a:rPr lang="it-IT" sz="4400" b="1" i="0" u="none" strike="noStrike" kern="0" cap="none" spc="0" baseline="0" dirty="0">
                <a:solidFill>
                  <a:schemeClr val="bg1">
                    <a:lumMod val="95000"/>
                  </a:schemeClr>
                </a:solidFill>
                <a:uFillTx/>
                <a:latin typeface="Aptos"/>
              </a:rPr>
              <a:t>Giovanni Marchese, </a:t>
            </a:r>
            <a:r>
              <a:rPr lang="it-IT" sz="4400" b="1" i="0" u="none" strike="noStrike" kern="0" cap="none" spc="0" baseline="30000" dirty="0">
                <a:solidFill>
                  <a:schemeClr val="bg1">
                    <a:lumMod val="95000"/>
                  </a:schemeClr>
                </a:solidFill>
                <a:uFillTx/>
                <a:latin typeface="Aptos"/>
              </a:rPr>
              <a:t>1</a:t>
            </a:r>
            <a:r>
              <a:rPr lang="it-IT" sz="4400" b="1" i="0" u="none" strike="noStrike" kern="0" cap="none" spc="0" baseline="0" dirty="0">
                <a:solidFill>
                  <a:schemeClr val="bg1">
                    <a:lumMod val="95000"/>
                  </a:schemeClr>
                </a:solidFill>
                <a:uFillTx/>
                <a:latin typeface="Aptos"/>
              </a:rPr>
              <a:t>Chiara Toffanin, </a:t>
            </a:r>
            <a:r>
              <a:rPr lang="it-IT" sz="4400" b="1" i="0" u="none" strike="noStrike" kern="0" cap="none" spc="0" baseline="30000" dirty="0">
                <a:solidFill>
                  <a:schemeClr val="bg1">
                    <a:lumMod val="95000"/>
                  </a:schemeClr>
                </a:solidFill>
                <a:uFillTx/>
                <a:latin typeface="Aptos"/>
              </a:rPr>
              <a:t>2</a:t>
            </a:r>
            <a:r>
              <a:rPr lang="it-IT" sz="4400" b="1" i="0" u="none" strike="noStrike" kern="0" cap="none" spc="0" baseline="0" dirty="0">
                <a:solidFill>
                  <a:schemeClr val="bg1">
                    <a:lumMod val="95000"/>
                  </a:schemeClr>
                </a:solidFill>
                <a:uFillTx/>
                <a:latin typeface="Aptos"/>
              </a:rPr>
              <a:t>Valentina Vaglia</a:t>
            </a:r>
          </a:p>
          <a:p>
            <a:pPr marL="0" marR="0" lvl="0" indent="0" algn="ctr" defTabSz="515017" rtl="0" fontAlgn="auto" hangingPunct="1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4400" b="0" i="0" u="none" strike="noStrike" kern="0" cap="none" spc="0" baseline="30000" dirty="0">
                <a:solidFill>
                  <a:schemeClr val="bg1">
                    <a:lumMod val="95000"/>
                  </a:schemeClr>
                </a:solidFill>
                <a:uFillTx/>
                <a:latin typeface="Aptos"/>
              </a:rPr>
              <a:t>1</a:t>
            </a:r>
            <a:r>
              <a:rPr lang="it-IT" sz="4400" b="0" i="0" u="none" strike="noStrike" kern="0" cap="none" spc="0" baseline="0" dirty="0">
                <a:solidFill>
                  <a:schemeClr val="bg1">
                    <a:lumMod val="95000"/>
                  </a:schemeClr>
                </a:solidFill>
                <a:uFillTx/>
                <a:latin typeface="Aptos"/>
              </a:rPr>
              <a:t>Department of Electrical, Computer And Biomedical Engineering, University of Pavia, Via Ferrata 5, 27100 Pavia, Italy</a:t>
            </a:r>
          </a:p>
          <a:p>
            <a:pPr marL="0" marR="0" lvl="0" indent="0" algn="ctr" defTabSz="515017" rtl="0" fontAlgn="auto" hangingPunct="1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4400" b="0" i="0" u="none" strike="noStrike" kern="0" cap="none" spc="0" baseline="30000" dirty="0">
                <a:solidFill>
                  <a:schemeClr val="bg1">
                    <a:lumMod val="95000"/>
                  </a:schemeClr>
                </a:solidFill>
                <a:uFillTx/>
                <a:latin typeface="Aptos"/>
              </a:rPr>
              <a:t>2</a:t>
            </a:r>
            <a:r>
              <a:rPr lang="it-IT" sz="4400" b="0" i="0" u="none" strike="noStrike" kern="0" cap="none" spc="0" baseline="0" dirty="0">
                <a:solidFill>
                  <a:schemeClr val="bg1">
                    <a:lumMod val="95000"/>
                  </a:schemeClr>
                </a:solidFill>
                <a:uFillTx/>
                <a:latin typeface="Aptos"/>
              </a:rPr>
              <a:t>Department of Earth and Environmental Sciences, University of Pavia, Via S. Epifanio 14, 27100 Pavia, Italy</a:t>
            </a:r>
          </a:p>
        </p:txBody>
      </p:sp>
      <p:pic>
        <p:nvPicPr>
          <p:cNvPr id="10" name="Immagine 25" descr="Immagine che contiene testo&#10;&#10;Descrizione generata automaticamente">
            <a:extLst>
              <a:ext uri="{FF2B5EF4-FFF2-40B4-BE49-F238E27FC236}">
                <a16:creationId xmlns:a16="http://schemas.microsoft.com/office/drawing/2014/main" id="{E09CE6D4-42B8-A816-4A4F-CF6A882F6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30" y="408508"/>
            <a:ext cx="6227996" cy="24481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12F58B-2637-801E-115E-8ADB2D4CF0AF}"/>
              </a:ext>
            </a:extLst>
          </p:cNvPr>
          <p:cNvSpPr txBox="1"/>
          <p:nvPr/>
        </p:nvSpPr>
        <p:spPr>
          <a:xfrm>
            <a:off x="1576611" y="8756923"/>
            <a:ext cx="14362638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i="0" dirty="0">
                <a:effectLst/>
              </a:rPr>
              <a:t>Climate change impacts agricultural productivity, affecting viticulture significantly.</a:t>
            </a:r>
          </a:p>
          <a:p>
            <a:pPr marL="571500" indent="-5715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i="0" dirty="0" err="1">
                <a:effectLst/>
              </a:rPr>
              <a:t>Oltrepò</a:t>
            </a:r>
            <a:r>
              <a:rPr lang="en-GB" sz="4000" i="0" dirty="0">
                <a:effectLst/>
              </a:rPr>
              <a:t> Pavese, renowned for Pinot Noir, faces vineyard abandonment due to climatic and socioeconomic challenges.</a:t>
            </a:r>
          </a:p>
          <a:p>
            <a:pPr marL="571500" indent="-5715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i="0" dirty="0">
                <a:effectLst/>
              </a:rPr>
              <a:t>Abandoned vineyards increase risks of diseases like </a:t>
            </a:r>
            <a:r>
              <a:rPr lang="en-GB" sz="4000" i="0" dirty="0" err="1">
                <a:effectLst/>
              </a:rPr>
              <a:t>flavescence</a:t>
            </a:r>
            <a:r>
              <a:rPr lang="en-GB" sz="4000" i="0" dirty="0">
                <a:effectLst/>
              </a:rPr>
              <a:t> dorée.</a:t>
            </a:r>
          </a:p>
          <a:p>
            <a:pPr marL="571500" indent="-5715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i="0" dirty="0">
                <a:effectLst/>
              </a:rPr>
              <a:t>Manual identification is inefficient; advanced methods using GIS, Remote Sensing, and Machine Learning (ML) are necessary.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48757D-E40A-091B-A6D0-25A0A430F164}"/>
              </a:ext>
            </a:extLst>
          </p:cNvPr>
          <p:cNvSpPr txBox="1"/>
          <p:nvPr/>
        </p:nvSpPr>
        <p:spPr>
          <a:xfrm>
            <a:off x="1576611" y="15016832"/>
            <a:ext cx="110883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5400" b="1" u="sng" dirty="0"/>
              <a:t>Objectives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CE7D39-E0EB-F5A4-3E2F-4A747D92BBE9}"/>
              </a:ext>
            </a:extLst>
          </p:cNvPr>
          <p:cNvSpPr txBox="1"/>
          <p:nvPr/>
        </p:nvSpPr>
        <p:spPr>
          <a:xfrm>
            <a:off x="25736497" y="14304429"/>
            <a:ext cx="218435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5400" b="1" u="sng" dirty="0"/>
              <a:t>Results</a:t>
            </a:r>
            <a:r>
              <a:rPr lang="en-GB" sz="5400" b="1" dirty="0"/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5D64817-AD9B-A87D-2D42-31D2D2C273EA}"/>
              </a:ext>
            </a:extLst>
          </p:cNvPr>
          <p:cNvSpPr txBox="1"/>
          <p:nvPr/>
        </p:nvSpPr>
        <p:spPr>
          <a:xfrm>
            <a:off x="25692955" y="20703802"/>
            <a:ext cx="1155948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/>
              <a:t>Lightweight &amp; efficient model ideal for real-time monitoring.</a:t>
            </a:r>
          </a:p>
          <a:p>
            <a:pPr marL="571500" indent="-5715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/>
              <a:t>Advantage over CNNs/</a:t>
            </a:r>
            <a:r>
              <a:rPr lang="en-GB" sz="4000" dirty="0" err="1"/>
              <a:t>ViTs</a:t>
            </a:r>
            <a:r>
              <a:rPr lang="en-GB" sz="4000" dirty="0"/>
              <a:t>: Detects multiple vineyards per image without manual cropping.</a:t>
            </a:r>
          </a:p>
          <a:p>
            <a:pPr marL="571500" indent="-5715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4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770AA4C-9AF2-DAFD-30A6-361BA4E80580}"/>
              </a:ext>
            </a:extLst>
          </p:cNvPr>
          <p:cNvGrpSpPr/>
          <p:nvPr/>
        </p:nvGrpSpPr>
        <p:grpSpPr>
          <a:xfrm>
            <a:off x="40625485" y="723942"/>
            <a:ext cx="8316668" cy="4853220"/>
            <a:chOff x="40884339" y="723942"/>
            <a:chExt cx="8316668" cy="4853220"/>
          </a:xfrm>
        </p:grpSpPr>
        <p:pic>
          <p:nvPicPr>
            <p:cNvPr id="9" name="Picture 12" descr="A qr code on a white background&#10;&#10;AI-generated content may be incorrect.">
              <a:extLst>
                <a:ext uri="{FF2B5EF4-FFF2-40B4-BE49-F238E27FC236}">
                  <a16:creationId xmlns:a16="http://schemas.microsoft.com/office/drawing/2014/main" id="{EF14B4CA-1242-BFBC-D832-42393E9E7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884339" y="2407980"/>
              <a:ext cx="3020208" cy="3115369"/>
            </a:xfrm>
            <a:prstGeom prst="rect">
              <a:avLst/>
            </a:prstGeom>
            <a:noFill/>
            <a:ln cap="flat">
              <a:noFill/>
            </a:ln>
          </p:spPr>
        </p:pic>
        <p:grpSp>
          <p:nvGrpSpPr>
            <p:cNvPr id="11" name="Group 26">
              <a:extLst>
                <a:ext uri="{FF2B5EF4-FFF2-40B4-BE49-F238E27FC236}">
                  <a16:creationId xmlns:a16="http://schemas.microsoft.com/office/drawing/2014/main" id="{C6964189-DC94-72A7-467C-2E19CEE4F483}"/>
                </a:ext>
              </a:extLst>
            </p:cNvPr>
            <p:cNvGrpSpPr/>
            <p:nvPr/>
          </p:nvGrpSpPr>
          <p:grpSpPr>
            <a:xfrm>
              <a:off x="46941525" y="2397300"/>
              <a:ext cx="2259482" cy="3179862"/>
              <a:chOff x="46941545" y="2397300"/>
              <a:chExt cx="2259493" cy="3179862"/>
            </a:xfrm>
            <a:solidFill>
              <a:srgbClr val="2B64B0"/>
            </a:solidFill>
          </p:grpSpPr>
          <p:sp>
            <p:nvSpPr>
              <p:cNvPr id="12" name="Rectangle 21">
                <a:extLst>
                  <a:ext uri="{FF2B5EF4-FFF2-40B4-BE49-F238E27FC236}">
                    <a16:creationId xmlns:a16="http://schemas.microsoft.com/office/drawing/2014/main" id="{A0870D50-6583-074E-82DA-369753B16A5D}"/>
                  </a:ext>
                </a:extLst>
              </p:cNvPr>
              <p:cNvSpPr/>
              <p:nvPr/>
            </p:nvSpPr>
            <p:spPr>
              <a:xfrm>
                <a:off x="47007731" y="2397300"/>
                <a:ext cx="2193307" cy="3115369"/>
              </a:xfrm>
              <a:prstGeom prst="rect">
                <a:avLst/>
              </a:pr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endParaRPr>
              </a:p>
            </p:txBody>
          </p:sp>
          <p:pic>
            <p:nvPicPr>
              <p:cNvPr id="13" name="Picture 11" descr="A yellow and blue sign with a camera&#10;&#10;AI-generated content may be incorrect.">
                <a:extLst>
                  <a:ext uri="{FF2B5EF4-FFF2-40B4-BE49-F238E27FC236}">
                    <a16:creationId xmlns:a16="http://schemas.microsoft.com/office/drawing/2014/main" id="{ECD913ED-8CA8-B12E-7283-212961FBA4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941545" y="2535950"/>
                <a:ext cx="2193307" cy="3041212"/>
              </a:xfrm>
              <a:prstGeom prst="rect">
                <a:avLst/>
              </a:prstGeom>
              <a:grpFill/>
              <a:ln cap="flat">
                <a:noFill/>
              </a:ln>
            </p:spPr>
          </p:pic>
        </p:grp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4380F0C7-558C-234A-6567-F5F5184E5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790780" y="723942"/>
              <a:ext cx="5221506" cy="1310282"/>
            </a:xfrm>
            <a:prstGeom prst="rect">
              <a:avLst/>
            </a:prstGeom>
          </p:spPr>
        </p:pic>
      </p:grpSp>
      <p:pic>
        <p:nvPicPr>
          <p:cNvPr id="6" name="image6.png">
            <a:extLst>
              <a:ext uri="{FF2B5EF4-FFF2-40B4-BE49-F238E27FC236}">
                <a16:creationId xmlns:a16="http://schemas.microsoft.com/office/drawing/2014/main" id="{88492ED5-8DC7-4FA3-FDEA-5B1BE093BB3D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16763996" y="8620069"/>
            <a:ext cx="7924799" cy="5718275"/>
          </a:xfrm>
          <a:prstGeom prst="rect">
            <a:avLst/>
          </a:prstGeom>
          <a:ln/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61673E5-B147-8E5F-B57B-A46B1751DAA6}"/>
              </a:ext>
            </a:extLst>
          </p:cNvPr>
          <p:cNvGrpSpPr/>
          <p:nvPr/>
        </p:nvGrpSpPr>
        <p:grpSpPr>
          <a:xfrm>
            <a:off x="37536024" y="25939661"/>
            <a:ext cx="10927176" cy="5469099"/>
            <a:chOff x="37536024" y="26113833"/>
            <a:chExt cx="10927176" cy="5469099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ABA7A1B-2BC4-BA6A-7154-0BADF97B4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536024" y="26118248"/>
              <a:ext cx="5531202" cy="5464684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554635B-EB09-5811-C29D-AE062A9FA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970"/>
            <a:stretch/>
          </p:blipFill>
          <p:spPr>
            <a:xfrm>
              <a:off x="43350813" y="26113833"/>
              <a:ext cx="5112387" cy="5464684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64E7734-A46B-D0AA-C603-884E86131CC1}"/>
              </a:ext>
            </a:extLst>
          </p:cNvPr>
          <p:cNvSpPr txBox="1"/>
          <p:nvPr/>
        </p:nvSpPr>
        <p:spPr>
          <a:xfrm>
            <a:off x="1576611" y="16164554"/>
            <a:ext cx="230627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i="0" dirty="0">
                <a:effectLst/>
              </a:rPr>
              <a:t>Develop a YOLOv8 deep learning model for automated detection and localization of active and abandoned vineyards.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8E78A7-0FD0-B932-8617-C312E60C2921}"/>
              </a:ext>
            </a:extLst>
          </p:cNvPr>
          <p:cNvSpPr txBox="1"/>
          <p:nvPr/>
        </p:nvSpPr>
        <p:spPr>
          <a:xfrm>
            <a:off x="1576611" y="17599746"/>
            <a:ext cx="110883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5400" b="1" u="sng" dirty="0"/>
              <a:t>Study Area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C8827-19A5-3CD7-FDEC-ED368F51403C}"/>
              </a:ext>
            </a:extLst>
          </p:cNvPr>
          <p:cNvSpPr txBox="1"/>
          <p:nvPr/>
        </p:nvSpPr>
        <p:spPr>
          <a:xfrm>
            <a:off x="1576611" y="18738370"/>
            <a:ext cx="230627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i="0" dirty="0" err="1">
                <a:effectLst/>
              </a:rPr>
              <a:t>Oltrepò</a:t>
            </a:r>
            <a:r>
              <a:rPr lang="en-GB" sz="4000" i="0" dirty="0">
                <a:effectLst/>
              </a:rPr>
              <a:t> Pavese, Northern Italy: Continental climate, 200-1725m altitude, 700-998mm rainfall annually.</a:t>
            </a:r>
          </a:p>
          <a:p>
            <a:pPr marL="571500" indent="-5715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i="0" dirty="0">
                <a:effectLst/>
              </a:rPr>
              <a:t>Prominent grape varieties: Pinot Noir, </a:t>
            </a:r>
            <a:r>
              <a:rPr lang="en-GB" sz="4000" i="0" dirty="0" err="1">
                <a:effectLst/>
              </a:rPr>
              <a:t>Croatina</a:t>
            </a:r>
            <a:r>
              <a:rPr lang="en-GB" sz="4000" i="0" dirty="0">
                <a:effectLst/>
              </a:rPr>
              <a:t>, Barbera.</a:t>
            </a:r>
          </a:p>
        </p:txBody>
      </p:sp>
      <p:pic>
        <p:nvPicPr>
          <p:cNvPr id="30" name="Picture 29" descr="A diagram of a network&#10;&#10;AI-generated content may be incorrect.">
            <a:extLst>
              <a:ext uri="{FF2B5EF4-FFF2-40B4-BE49-F238E27FC236}">
                <a16:creationId xmlns:a16="http://schemas.microsoft.com/office/drawing/2014/main" id="{AF0F1B20-835D-84DB-E0E6-7DBB2534F7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" t="2807" r="481" b="3517"/>
          <a:stretch/>
        </p:blipFill>
        <p:spPr>
          <a:xfrm>
            <a:off x="10494164" y="20874698"/>
            <a:ext cx="14804571" cy="1023734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4DA3E69-4221-D077-F24B-ACDE2EE63B17}"/>
              </a:ext>
            </a:extLst>
          </p:cNvPr>
          <p:cNvSpPr txBox="1"/>
          <p:nvPr/>
        </p:nvSpPr>
        <p:spPr>
          <a:xfrm>
            <a:off x="1576611" y="20648956"/>
            <a:ext cx="110883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5400" b="1" u="sng" dirty="0"/>
              <a:t>Methodology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ACDC9F-3FD6-CA08-781C-9423BD89983A}"/>
              </a:ext>
            </a:extLst>
          </p:cNvPr>
          <p:cNvSpPr txBox="1"/>
          <p:nvPr/>
        </p:nvSpPr>
        <p:spPr>
          <a:xfrm>
            <a:off x="1576611" y="21872103"/>
            <a:ext cx="8917553" cy="9356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4400" b="1" i="0" dirty="0">
                <a:effectLst/>
              </a:rPr>
              <a:t>Data Collection:</a:t>
            </a:r>
            <a:r>
              <a:rPr lang="en-GB" sz="4400" i="0" dirty="0">
                <a:effectLst/>
              </a:rPr>
              <a:t>   </a:t>
            </a:r>
            <a:endParaRPr lang="en-GB" sz="4400" dirty="0"/>
          </a:p>
          <a:p>
            <a:pPr marL="571500" indent="-5715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i="0" dirty="0">
                <a:effectLst/>
              </a:rPr>
              <a:t>Orthophotos from Google Earth Pro (2014, 2015, 2018). </a:t>
            </a:r>
          </a:p>
          <a:p>
            <a:pPr algn="just">
              <a:spcAft>
                <a:spcPts val="1200"/>
              </a:spcAft>
            </a:pPr>
            <a:r>
              <a:rPr lang="en-GB" sz="4400" b="1" i="0" dirty="0">
                <a:effectLst/>
              </a:rPr>
              <a:t>Data Annotation: </a:t>
            </a:r>
          </a:p>
          <a:p>
            <a:pPr marL="571500" indent="-5715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i="0" dirty="0">
                <a:effectLst/>
              </a:rPr>
              <a:t>Manual annotations using </a:t>
            </a:r>
            <a:r>
              <a:rPr lang="en-GB" sz="4000" i="0" dirty="0" err="1">
                <a:effectLst/>
              </a:rPr>
              <a:t>Roboflow</a:t>
            </a:r>
            <a:r>
              <a:rPr lang="en-GB" sz="4000" i="0" dirty="0">
                <a:effectLst/>
              </a:rPr>
              <a:t> Annotator.</a:t>
            </a:r>
          </a:p>
          <a:p>
            <a:pPr marL="571500" indent="-5715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i="0" dirty="0">
                <a:effectLst/>
              </a:rPr>
              <a:t>472 abandoned</a:t>
            </a:r>
            <a:r>
              <a:rPr lang="en-GB" sz="4000" dirty="0"/>
              <a:t> and </a:t>
            </a:r>
            <a:r>
              <a:rPr lang="en-GB" sz="4000" i="0" dirty="0">
                <a:effectLst/>
              </a:rPr>
              <a:t>410 active vineyard instances.</a:t>
            </a:r>
          </a:p>
          <a:p>
            <a:pPr algn="just">
              <a:spcAft>
                <a:spcPts val="1200"/>
              </a:spcAft>
            </a:pPr>
            <a:r>
              <a:rPr lang="en-GB" sz="4400" b="1" i="0" dirty="0">
                <a:effectLst/>
              </a:rPr>
              <a:t>Data Preprocessing: </a:t>
            </a:r>
          </a:p>
          <a:p>
            <a:pPr marL="571500" indent="-5715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i="0" dirty="0">
                <a:effectLst/>
              </a:rPr>
              <a:t>Resizing (640×640 pixels), auto-orientation, cropping, adaptive contrast equalization.</a:t>
            </a:r>
          </a:p>
          <a:p>
            <a:pPr algn="just">
              <a:spcAft>
                <a:spcPts val="1200"/>
              </a:spcAft>
            </a:pPr>
            <a:endParaRPr lang="en-GB" sz="4000" i="0" dirty="0">
              <a:effectLst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5D9585-DAC6-F9CC-BC15-E94C87786D53}"/>
              </a:ext>
            </a:extLst>
          </p:cNvPr>
          <p:cNvSpPr txBox="1"/>
          <p:nvPr/>
        </p:nvSpPr>
        <p:spPr>
          <a:xfrm>
            <a:off x="25692954" y="7531838"/>
            <a:ext cx="14932531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4400" b="1" i="0" dirty="0">
                <a:effectLst/>
              </a:rPr>
              <a:t>Data Augmentation: </a:t>
            </a:r>
          </a:p>
          <a:p>
            <a:pPr marL="571500" indent="-5715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i="0" dirty="0">
                <a:effectLst/>
              </a:rPr>
              <a:t>Rotation, mirroring, scaling, brightness/contrast adjustments, noise injection (only on training set).</a:t>
            </a:r>
          </a:p>
          <a:p>
            <a:pPr algn="just">
              <a:spcAft>
                <a:spcPts val="1200"/>
              </a:spcAft>
            </a:pPr>
            <a:r>
              <a:rPr lang="en-GB" sz="4400" b="1" i="0" dirty="0">
                <a:effectLst/>
              </a:rPr>
              <a:t>Model: </a:t>
            </a:r>
          </a:p>
          <a:p>
            <a:pPr marL="571500" indent="-5715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i="0" dirty="0">
                <a:effectLst/>
              </a:rPr>
              <a:t>YOLOv8 architecture (</a:t>
            </a:r>
            <a:r>
              <a:rPr lang="en-GB" sz="4000" i="0" dirty="0" err="1">
                <a:effectLst/>
              </a:rPr>
              <a:t>CSPDarknet</a:t>
            </a:r>
            <a:r>
              <a:rPr lang="en-GB" sz="4000" i="0" dirty="0">
                <a:effectLst/>
              </a:rPr>
              <a:t> backbone, PANet neck, Anchor-free detection head).</a:t>
            </a:r>
          </a:p>
          <a:p>
            <a:pPr algn="just">
              <a:spcAft>
                <a:spcPts val="1200"/>
              </a:spcAft>
            </a:pPr>
            <a:r>
              <a:rPr lang="en-GB" sz="4400" b="1" i="0" dirty="0">
                <a:effectLst/>
              </a:rPr>
              <a:t>Training:</a:t>
            </a:r>
          </a:p>
          <a:p>
            <a:pPr marL="571500" indent="-5715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i="0" dirty="0">
                <a:effectLst/>
              </a:rPr>
              <a:t>80% train, 10% validation, 10% test; adaptive learning rate, 200 epochs, batch sizes (8,16,32).</a:t>
            </a: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1396019F-90A0-9182-02AE-67771D5AC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9868401"/>
              </p:ext>
            </p:extLst>
          </p:nvPr>
        </p:nvGraphicFramePr>
        <p:xfrm>
          <a:off x="40937639" y="7315113"/>
          <a:ext cx="7525561" cy="7345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74E59DCE-5CA9-B692-BA89-824F72004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542378"/>
              </p:ext>
            </p:extLst>
          </p:nvPr>
        </p:nvGraphicFramePr>
        <p:xfrm>
          <a:off x="25692955" y="15380276"/>
          <a:ext cx="21676600" cy="40843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09575">
                  <a:extLst>
                    <a:ext uri="{9D8B030D-6E8A-4147-A177-3AD203B41FA5}">
                      <a16:colId xmlns:a16="http://schemas.microsoft.com/office/drawing/2014/main" val="2005484700"/>
                    </a:ext>
                  </a:extLst>
                </a:gridCol>
                <a:gridCol w="2709575">
                  <a:extLst>
                    <a:ext uri="{9D8B030D-6E8A-4147-A177-3AD203B41FA5}">
                      <a16:colId xmlns:a16="http://schemas.microsoft.com/office/drawing/2014/main" val="4207114695"/>
                    </a:ext>
                  </a:extLst>
                </a:gridCol>
                <a:gridCol w="2709575">
                  <a:extLst>
                    <a:ext uri="{9D8B030D-6E8A-4147-A177-3AD203B41FA5}">
                      <a16:colId xmlns:a16="http://schemas.microsoft.com/office/drawing/2014/main" val="3249229752"/>
                    </a:ext>
                  </a:extLst>
                </a:gridCol>
                <a:gridCol w="2709575">
                  <a:extLst>
                    <a:ext uri="{9D8B030D-6E8A-4147-A177-3AD203B41FA5}">
                      <a16:colId xmlns:a16="http://schemas.microsoft.com/office/drawing/2014/main" val="287412235"/>
                    </a:ext>
                  </a:extLst>
                </a:gridCol>
                <a:gridCol w="2709575">
                  <a:extLst>
                    <a:ext uri="{9D8B030D-6E8A-4147-A177-3AD203B41FA5}">
                      <a16:colId xmlns:a16="http://schemas.microsoft.com/office/drawing/2014/main" val="1779375196"/>
                    </a:ext>
                  </a:extLst>
                </a:gridCol>
                <a:gridCol w="2709575">
                  <a:extLst>
                    <a:ext uri="{9D8B030D-6E8A-4147-A177-3AD203B41FA5}">
                      <a16:colId xmlns:a16="http://schemas.microsoft.com/office/drawing/2014/main" val="2907373186"/>
                    </a:ext>
                  </a:extLst>
                </a:gridCol>
                <a:gridCol w="2709575">
                  <a:extLst>
                    <a:ext uri="{9D8B030D-6E8A-4147-A177-3AD203B41FA5}">
                      <a16:colId xmlns:a16="http://schemas.microsoft.com/office/drawing/2014/main" val="2217528830"/>
                    </a:ext>
                  </a:extLst>
                </a:gridCol>
                <a:gridCol w="2709575">
                  <a:extLst>
                    <a:ext uri="{9D8B030D-6E8A-4147-A177-3AD203B41FA5}">
                      <a16:colId xmlns:a16="http://schemas.microsoft.com/office/drawing/2014/main" val="30041175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effectLst/>
                        </a:rPr>
                        <a:t>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effectLst/>
                        </a:rPr>
                        <a:t>Batch 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effectLst/>
                        </a:rPr>
                        <a:t>Recall (Val)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>
                          <a:effectLst/>
                        </a:rPr>
                        <a:t>Recall (Test)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>
                          <a:effectLst/>
                        </a:rPr>
                        <a:t>Params (M)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>
                          <a:effectLst/>
                        </a:rPr>
                        <a:t>GFLOPs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>
                          <a:effectLst/>
                        </a:rPr>
                        <a:t>Inference Time (ms)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effectLst/>
                        </a:rPr>
                        <a:t>Training Time (h)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1219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3200" b="1">
                          <a:effectLst/>
                        </a:rPr>
                        <a:t>YOLOv8n</a:t>
                      </a:r>
                      <a:endParaRPr lang="en-GB" sz="32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effectLst/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effectLst/>
                        </a:rPr>
                        <a:t>0.90</a:t>
                      </a:r>
                      <a:endParaRPr lang="en-GB" sz="3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effectLst/>
                        </a:rPr>
                        <a:t>0.711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effectLst/>
                        </a:rPr>
                        <a:t>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effectLst/>
                        </a:rPr>
                        <a:t>8.1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>
                          <a:effectLst/>
                        </a:rPr>
                        <a:t>2.5</a:t>
                      </a:r>
                      <a:endParaRPr lang="en-GB" sz="32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effectLst/>
                        </a:rPr>
                        <a:t>1.58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4306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effectLst/>
                        </a:rPr>
                        <a:t>YOLOv8n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effectLst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effectLst/>
                        </a:rPr>
                        <a:t>0.833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effectLst/>
                        </a:rPr>
                        <a:t>0.632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effectLst/>
                        </a:rPr>
                        <a:t>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effectLst/>
                        </a:rPr>
                        <a:t>8.1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effectLst/>
                        </a:rPr>
                        <a:t>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effectLst/>
                        </a:rPr>
                        <a:t>1.73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4830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effectLst/>
                        </a:rPr>
                        <a:t>YOLOv8n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effectLst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effectLst/>
                        </a:rPr>
                        <a:t>0.733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effectLst/>
                        </a:rPr>
                        <a:t>0.579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effectLst/>
                        </a:rPr>
                        <a:t>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effectLst/>
                        </a:rPr>
                        <a:t>8.1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effectLst/>
                        </a:rPr>
                        <a:t>7.5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effectLst/>
                        </a:rPr>
                        <a:t>1.92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7235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effectLst/>
                        </a:rPr>
                        <a:t>YOLOv8s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effectLst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effectLst/>
                        </a:rPr>
                        <a:t>0.885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effectLst/>
                        </a:rPr>
                        <a:t>0.658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effectLst/>
                        </a:rPr>
                        <a:t>11.1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effectLst/>
                        </a:rPr>
                        <a:t>28.4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effectLst/>
                        </a:rPr>
                        <a:t>6.0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effectLst/>
                        </a:rPr>
                        <a:t>1.99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2898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effectLst/>
                        </a:rPr>
                        <a:t>YOLOv8m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effectLst/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effectLst/>
                        </a:rPr>
                        <a:t>0.80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effectLst/>
                        </a:rPr>
                        <a:t>0.706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effectLst/>
                        </a:rPr>
                        <a:t>25.8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effectLst/>
                        </a:rPr>
                        <a:t>78.7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effectLst/>
                        </a:rPr>
                        <a:t>9.7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effectLst/>
                        </a:rPr>
                        <a:t>2.33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267380"/>
                  </a:ext>
                </a:extLst>
              </a:tr>
            </a:tbl>
          </a:graphicData>
        </a:graphic>
      </p:graphicFrame>
      <p:sp>
        <p:nvSpPr>
          <p:cNvPr id="22" name="Rectangle 14">
            <a:extLst>
              <a:ext uri="{FF2B5EF4-FFF2-40B4-BE49-F238E27FC236}">
                <a16:creationId xmlns:a16="http://schemas.microsoft.com/office/drawing/2014/main" id="{6C8AADD9-D013-8E75-AD95-C7F10E9F603E}"/>
              </a:ext>
            </a:extLst>
          </p:cNvPr>
          <p:cNvSpPr/>
          <p:nvPr/>
        </p:nvSpPr>
        <p:spPr>
          <a:xfrm>
            <a:off x="-17346" y="31605952"/>
            <a:ext cx="49394946" cy="1312448"/>
          </a:xfrm>
          <a:prstGeom prst="rect">
            <a:avLst/>
          </a:prstGeom>
          <a:solidFill>
            <a:srgbClr val="2B64B0"/>
          </a:solidFill>
          <a:ln w="19046" cap="flat">
            <a:noFill/>
            <a:prstDash val="solid"/>
            <a:miter/>
          </a:ln>
        </p:spPr>
        <p:txBody>
          <a:bodyPr vert="horz" wrap="square" lIns="88175" tIns="44092" rIns="88175" bIns="44092" anchor="ctr" anchorCtr="1" compatLnSpc="1">
            <a:noAutofit/>
          </a:bodyPr>
          <a:lstStyle/>
          <a:p>
            <a:pPr marL="0" marR="0" lvl="0" indent="0" algn="ctr" defTabSz="4408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736" b="0" i="0" u="none" strike="noStrike" kern="0" cap="none" spc="0" baseline="0" dirty="0">
              <a:solidFill>
                <a:srgbClr val="154E9D"/>
              </a:solidFill>
              <a:uFillTx/>
              <a:latin typeface="Century Gothic" pitchFamily="34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93AC418-F8BC-5192-73DF-9E9DEE1B61D6}"/>
              </a:ext>
            </a:extLst>
          </p:cNvPr>
          <p:cNvGrpSpPr/>
          <p:nvPr/>
        </p:nvGrpSpPr>
        <p:grpSpPr>
          <a:xfrm>
            <a:off x="37374817" y="19653592"/>
            <a:ext cx="11088383" cy="6122405"/>
            <a:chOff x="37896913" y="21958313"/>
            <a:chExt cx="10543952" cy="6122405"/>
          </a:xfrm>
        </p:grpSpPr>
        <p:pic>
          <p:nvPicPr>
            <p:cNvPr id="52" name="Shape 55" descr="A group of blue lines&#10;&#10;AI-generated content may be incorrect.">
              <a:extLst>
                <a:ext uri="{FF2B5EF4-FFF2-40B4-BE49-F238E27FC236}">
                  <a16:creationId xmlns:a16="http://schemas.microsoft.com/office/drawing/2014/main" id="{C66C1531-F672-F313-E312-9E13D95A1525}"/>
                </a:ext>
              </a:extLst>
            </p:cNvPr>
            <p:cNvPicPr/>
            <p:nvPr/>
          </p:nvPicPr>
          <p:blipFill rotWithShape="1">
            <a:blip r:embed="rId13">
              <a:alphaModFix/>
            </a:blip>
            <a:srcRect t="49517" r="79435"/>
            <a:stretch/>
          </p:blipFill>
          <p:spPr>
            <a:xfrm>
              <a:off x="37896913" y="25050396"/>
              <a:ext cx="3201625" cy="30303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Shape 8" descr="A group of blue lines&#10;&#10;AI-generated content may be incorrect.">
              <a:extLst>
                <a:ext uri="{FF2B5EF4-FFF2-40B4-BE49-F238E27FC236}">
                  <a16:creationId xmlns:a16="http://schemas.microsoft.com/office/drawing/2014/main" id="{47C8E27A-0AB8-48F5-7B48-C3208EF0A6FA}"/>
                </a:ext>
              </a:extLst>
            </p:cNvPr>
            <p:cNvPicPr/>
            <p:nvPr/>
          </p:nvPicPr>
          <p:blipFill rotWithShape="1">
            <a:blip r:embed="rId14">
              <a:alphaModFix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80046" r="1097" b="50883"/>
            <a:stretch/>
          </p:blipFill>
          <p:spPr>
            <a:xfrm>
              <a:off x="38050205" y="21958313"/>
              <a:ext cx="3011370" cy="31359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714F2A6-F6B7-D999-9725-13E06067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3" r="8152"/>
            <a:stretch/>
          </p:blipFill>
          <p:spPr>
            <a:xfrm>
              <a:off x="41098537" y="22063945"/>
              <a:ext cx="7342328" cy="5802996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AC194838-9C09-1D10-EDD7-E32E019118A1}"/>
              </a:ext>
            </a:extLst>
          </p:cNvPr>
          <p:cNvSpPr txBox="1"/>
          <p:nvPr/>
        </p:nvSpPr>
        <p:spPr>
          <a:xfrm>
            <a:off x="25736497" y="19602428"/>
            <a:ext cx="55841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u="sng" dirty="0"/>
              <a:t>Discussion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15997B2-1443-603B-54AA-4B0B35226D63}"/>
              </a:ext>
            </a:extLst>
          </p:cNvPr>
          <p:cNvSpPr txBox="1"/>
          <p:nvPr/>
        </p:nvSpPr>
        <p:spPr>
          <a:xfrm>
            <a:off x="25692954" y="24672295"/>
            <a:ext cx="11559482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/>
              <a:t>YOLOv8n (bs=32) achieved optimal performance with 90% recall for abandoned vineyard detection while maintaining computational efficiency.</a:t>
            </a:r>
          </a:p>
          <a:p>
            <a:pPr marL="571500" indent="-5715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/>
              <a:t>Offers scalable vineyard monitoring framework beyond </a:t>
            </a:r>
            <a:r>
              <a:rPr lang="en-GB" sz="4000" dirty="0" err="1"/>
              <a:t>Oltrepò</a:t>
            </a:r>
            <a:r>
              <a:rPr lang="en-GB" sz="4000" dirty="0"/>
              <a:t> Pavese.</a:t>
            </a:r>
          </a:p>
          <a:p>
            <a:pPr marL="571500" indent="-5715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/>
              <a:t>Enhance accuracy by integrating multi-year satellite/drone data.</a:t>
            </a:r>
          </a:p>
          <a:p>
            <a:pPr marL="571500" indent="-5715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/>
              <a:t>Test latest YOLO models for enhanced vineyard detection and precise localization.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906AD07-ED4A-1672-807E-F706F56B1022}"/>
              </a:ext>
            </a:extLst>
          </p:cNvPr>
          <p:cNvSpPr txBox="1"/>
          <p:nvPr/>
        </p:nvSpPr>
        <p:spPr>
          <a:xfrm>
            <a:off x="25692954" y="23606335"/>
            <a:ext cx="8980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u="sng" dirty="0"/>
              <a:t>Conclusion &amp; Future Work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B489BC-4DB0-0A6A-FB81-81098FC0BE8D}"/>
              </a:ext>
            </a:extLst>
          </p:cNvPr>
          <p:cNvSpPr txBox="1"/>
          <p:nvPr/>
        </p:nvSpPr>
        <p:spPr>
          <a:xfrm>
            <a:off x="435430" y="31867006"/>
            <a:ext cx="237204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solidFill>
                  <a:schemeClr val="bg1"/>
                </a:solidFill>
              </a:rPr>
              <a:t>Questa </a:t>
            </a:r>
            <a:r>
              <a:rPr lang="en-GB" sz="2400" dirty="0" err="1">
                <a:solidFill>
                  <a:schemeClr val="bg1"/>
                </a:solidFill>
              </a:rPr>
              <a:t>iniziativa</a:t>
            </a:r>
            <a:r>
              <a:rPr lang="en-GB" sz="2400" dirty="0">
                <a:solidFill>
                  <a:schemeClr val="bg1"/>
                </a:solidFill>
              </a:rPr>
              <a:t> é </a:t>
            </a:r>
            <a:r>
              <a:rPr lang="en-GB" sz="2400" dirty="0" err="1">
                <a:solidFill>
                  <a:schemeClr val="bg1"/>
                </a:solidFill>
              </a:rPr>
              <a:t>realizzata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nell’ambito</a:t>
            </a:r>
            <a:r>
              <a:rPr lang="en-GB" sz="2400" dirty="0">
                <a:solidFill>
                  <a:schemeClr val="bg1"/>
                </a:solidFill>
              </a:rPr>
              <a:t> del </a:t>
            </a:r>
            <a:r>
              <a:rPr lang="en-GB" sz="2400" dirty="0" err="1">
                <a:solidFill>
                  <a:schemeClr val="bg1"/>
                </a:solidFill>
              </a:rPr>
              <a:t>proqetto</a:t>
            </a:r>
            <a:r>
              <a:rPr lang="en-GB" sz="2400" dirty="0">
                <a:solidFill>
                  <a:schemeClr val="bg1"/>
                </a:solidFill>
              </a:rPr>
              <a:t> NODES, </a:t>
            </a:r>
            <a:r>
              <a:rPr lang="en-GB" sz="2400" dirty="0" err="1">
                <a:solidFill>
                  <a:schemeClr val="bg1"/>
                </a:solidFill>
              </a:rPr>
              <a:t>finanziato</a:t>
            </a:r>
            <a:r>
              <a:rPr lang="en-GB" sz="2400" dirty="0">
                <a:solidFill>
                  <a:schemeClr val="bg1"/>
                </a:solidFill>
              </a:rPr>
              <a:t> dal MUR sui </a:t>
            </a:r>
            <a:r>
              <a:rPr lang="en-GB" sz="2400" dirty="0" err="1">
                <a:solidFill>
                  <a:schemeClr val="bg1"/>
                </a:solidFill>
              </a:rPr>
              <a:t>fondi</a:t>
            </a:r>
            <a:r>
              <a:rPr lang="en-GB" sz="2400" dirty="0">
                <a:solidFill>
                  <a:schemeClr val="bg1"/>
                </a:solidFill>
              </a:rPr>
              <a:t> M4C2 - Investimento 1.5</a:t>
            </a:r>
          </a:p>
          <a:p>
            <a:pPr algn="just"/>
            <a:r>
              <a:rPr lang="en-GB" sz="2400" dirty="0" err="1">
                <a:solidFill>
                  <a:schemeClr val="bg1"/>
                </a:solidFill>
              </a:rPr>
              <a:t>Avviso</a:t>
            </a:r>
            <a:r>
              <a:rPr lang="en-GB" sz="2400" dirty="0">
                <a:solidFill>
                  <a:schemeClr val="bg1"/>
                </a:solidFill>
              </a:rPr>
              <a:t> "</a:t>
            </a:r>
            <a:r>
              <a:rPr lang="en-GB" sz="2400" dirty="0" err="1">
                <a:solidFill>
                  <a:schemeClr val="bg1"/>
                </a:solidFill>
              </a:rPr>
              <a:t>Ecosistemi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dell’Innovazione</a:t>
            </a:r>
            <a:r>
              <a:rPr lang="en-GB" sz="2400" dirty="0">
                <a:solidFill>
                  <a:schemeClr val="bg1"/>
                </a:solidFill>
              </a:rPr>
              <a:t>”, </a:t>
            </a:r>
            <a:r>
              <a:rPr lang="en-GB" sz="2400" dirty="0" err="1">
                <a:solidFill>
                  <a:schemeClr val="bg1"/>
                </a:solidFill>
              </a:rPr>
              <a:t>nell’ambito</a:t>
            </a:r>
            <a:r>
              <a:rPr lang="en-GB" sz="2400" dirty="0">
                <a:solidFill>
                  <a:schemeClr val="bg1"/>
                </a:solidFill>
              </a:rPr>
              <a:t> del PNRR </a:t>
            </a:r>
            <a:r>
              <a:rPr lang="en-GB" sz="2400" dirty="0" err="1">
                <a:solidFill>
                  <a:schemeClr val="bg1"/>
                </a:solidFill>
              </a:rPr>
              <a:t>finanziato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dall’Unione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europea</a:t>
            </a:r>
            <a:r>
              <a:rPr lang="en-GB" sz="2400" dirty="0">
                <a:solidFill>
                  <a:schemeClr val="bg1"/>
                </a:solidFill>
              </a:rPr>
              <a:t> – </a:t>
            </a:r>
            <a:r>
              <a:rPr lang="en-GB" sz="2400" dirty="0" err="1">
                <a:solidFill>
                  <a:schemeClr val="bg1"/>
                </a:solidFill>
              </a:rPr>
              <a:t>NextGeneratianElJ</a:t>
            </a:r>
            <a:r>
              <a:rPr lang="en-GB" sz="2400" dirty="0">
                <a:solidFill>
                  <a:schemeClr val="bg1"/>
                </a:solidFill>
              </a:rPr>
              <a:t> (Grant agreement Cod. n.ECS00000036)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7E98B47-8561-2D7C-92B7-9D05C49715C7}"/>
              </a:ext>
            </a:extLst>
          </p:cNvPr>
          <p:cNvGrpSpPr/>
          <p:nvPr/>
        </p:nvGrpSpPr>
        <p:grpSpPr>
          <a:xfrm>
            <a:off x="435430" y="3826967"/>
            <a:ext cx="8790878" cy="1879578"/>
            <a:chOff x="410177" y="29698220"/>
            <a:chExt cx="8790878" cy="1879578"/>
          </a:xfrm>
        </p:grpSpPr>
        <p:pic>
          <p:nvPicPr>
            <p:cNvPr id="63" name="Picture 62" descr="A hand holding a plant&#10;&#10;AI-generated content may be incorrect.">
              <a:extLst>
                <a:ext uri="{FF2B5EF4-FFF2-40B4-BE49-F238E27FC236}">
                  <a16:creationId xmlns:a16="http://schemas.microsoft.com/office/drawing/2014/main" id="{6133C77D-62A6-EE84-C857-3F719CFC3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177" y="29698220"/>
              <a:ext cx="1879578" cy="1879578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96D2BEE-3F00-466C-F402-0055C49186A1}"/>
                </a:ext>
              </a:extLst>
            </p:cNvPr>
            <p:cNvSpPr txBox="1"/>
            <p:nvPr/>
          </p:nvSpPr>
          <p:spPr>
            <a:xfrm>
              <a:off x="2289755" y="30076638"/>
              <a:ext cx="69113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FFE303"/>
                  </a:solidFill>
                  <a:latin typeface="+mj-lt"/>
                  <a:cs typeface="Times New Roman" panose="02020603050405020304" pitchFamily="18" charset="0"/>
                </a:rPr>
                <a:t>SPOKE 6</a:t>
              </a:r>
            </a:p>
            <a:p>
              <a:r>
                <a:rPr lang="en-GB" sz="4000" b="1" dirty="0">
                  <a:solidFill>
                    <a:srgbClr val="FFE303"/>
                  </a:solidFill>
                  <a:latin typeface="+mj-lt"/>
                  <a:cs typeface="Times New Roman" panose="02020603050405020304" pitchFamily="18" charset="0"/>
                </a:rPr>
                <a:t>AGROINDUSTRIA PRIMARIA</a:t>
              </a:r>
            </a:p>
          </p:txBody>
        </p:sp>
      </p:grpSp>
      <p:grpSp>
        <p:nvGrpSpPr>
          <p:cNvPr id="19" name="Google Shape;64;p1">
            <a:extLst>
              <a:ext uri="{FF2B5EF4-FFF2-40B4-BE49-F238E27FC236}">
                <a16:creationId xmlns:a16="http://schemas.microsoft.com/office/drawing/2014/main" id="{F0288860-E061-C073-1275-7FF2E78B8D5C}"/>
              </a:ext>
            </a:extLst>
          </p:cNvPr>
          <p:cNvGrpSpPr/>
          <p:nvPr/>
        </p:nvGrpSpPr>
        <p:grpSpPr>
          <a:xfrm>
            <a:off x="35842575" y="31723225"/>
            <a:ext cx="13451004" cy="1077900"/>
            <a:chOff x="-60434" y="203543"/>
            <a:chExt cx="12191998" cy="903133"/>
          </a:xfrm>
        </p:grpSpPr>
        <p:pic>
          <p:nvPicPr>
            <p:cNvPr id="20" name="Google Shape;65;p1">
              <a:extLst>
                <a:ext uri="{FF2B5EF4-FFF2-40B4-BE49-F238E27FC236}">
                  <a16:creationId xmlns:a16="http://schemas.microsoft.com/office/drawing/2014/main" id="{978E3DA8-4772-C8AC-E9D6-01FB252D8342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 t="15079" b="5591"/>
            <a:stretch/>
          </p:blipFill>
          <p:spPr>
            <a:xfrm>
              <a:off x="-60434" y="203543"/>
              <a:ext cx="12191998" cy="9031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66;p1">
              <a:extLst>
                <a:ext uri="{FF2B5EF4-FFF2-40B4-BE49-F238E27FC236}">
                  <a16:creationId xmlns:a16="http://schemas.microsoft.com/office/drawing/2014/main" id="{3B6B3FEE-55E6-FA0E-19E4-8D48BA7084CD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 l="-1" r="-2909"/>
            <a:stretch/>
          </p:blipFill>
          <p:spPr>
            <a:xfrm>
              <a:off x="9665883" y="297843"/>
              <a:ext cx="2137914" cy="59665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Picture 17" descr="A black and yellow sign with text&#10;&#10;AI-generated content may be incorrect.">
            <a:extLst>
              <a:ext uri="{FF2B5EF4-FFF2-40B4-BE49-F238E27FC236}">
                <a16:creationId xmlns:a16="http://schemas.microsoft.com/office/drawing/2014/main" id="{2AF0642C-73E8-9D5C-9703-40E96C6D0C4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3" b="7191"/>
          <a:stretch/>
        </p:blipFill>
        <p:spPr>
          <a:xfrm>
            <a:off x="43809791" y="2444471"/>
            <a:ext cx="2693578" cy="31114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1029</TotalTime>
  <Words>484</Words>
  <Application>Microsoft Office PowerPoint</Application>
  <PresentationFormat>Custom</PresentationFormat>
  <Paragraphs>91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Sohail Anwar</dc:creator>
  <cp:lastModifiedBy>Sohail Anwar</cp:lastModifiedBy>
  <cp:revision>38</cp:revision>
  <dcterms:created xsi:type="dcterms:W3CDTF">2025-03-18T10:29:45Z</dcterms:created>
  <dcterms:modified xsi:type="dcterms:W3CDTF">2025-04-24T12:32:03Z</dcterms:modified>
</cp:coreProperties>
</file>