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54" r:id="rId1"/>
  </p:sldMasterIdLst>
  <p:notesMasterIdLst>
    <p:notesMasterId r:id="rId12"/>
  </p:notesMasterIdLst>
  <p:handoutMasterIdLst>
    <p:handoutMasterId r:id="rId13"/>
  </p:handoutMasterIdLst>
  <p:sldIdLst>
    <p:sldId id="276" r:id="rId2"/>
    <p:sldId id="284" r:id="rId3"/>
    <p:sldId id="277" r:id="rId4"/>
    <p:sldId id="285" r:id="rId5"/>
    <p:sldId id="289" r:id="rId6"/>
    <p:sldId id="286" r:id="rId7"/>
    <p:sldId id="290" r:id="rId8"/>
    <p:sldId id="282" r:id="rId9"/>
    <p:sldId id="281" r:id="rId10"/>
    <p:sldId id="268" r:id="rId11"/>
  </p:sldIdLst>
  <p:sldSz cx="9144000" cy="5143500" type="screen16x9"/>
  <p:notesSz cx="6797675" cy="9926638"/>
  <p:embeddedFontLst>
    <p:embeddedFont>
      <p:font typeface="Cambria Math" panose="02040503050406030204" pitchFamily="18" charset="0"/>
      <p:regular r:id="rId14"/>
    </p:embeddedFont>
    <p:embeddedFont>
      <p:font typeface="Inter" panose="02000503000000020004" pitchFamily="2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dloff" initials="AR" lastIdx="5" clrIdx="0">
    <p:extLst>
      <p:ext uri="{19B8F6BF-5375-455C-9EA6-DF929625EA0E}">
        <p15:presenceInfo xmlns:p15="http://schemas.microsoft.com/office/powerpoint/2012/main" userId="rudlof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64"/>
    <a:srgbClr val="080808"/>
    <a:srgbClr val="00589C"/>
    <a:srgbClr val="F000F0"/>
    <a:srgbClr val="FC6A34"/>
    <a:srgbClr val="0A2864"/>
    <a:srgbClr val="FC6A59"/>
    <a:srgbClr val="0C2A63"/>
    <a:srgbClr val="E6E6E6"/>
    <a:srgbClr val="C1E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9" autoAdjust="0"/>
    <p:restoredTop sz="94291" autoAdjust="0"/>
  </p:normalViewPr>
  <p:slideViewPr>
    <p:cSldViewPr snapToGrid="0">
      <p:cViewPr>
        <p:scale>
          <a:sx n="140" d="100"/>
          <a:sy n="140" d="100"/>
        </p:scale>
        <p:origin x="108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-408"/>
    </p:cViewPr>
  </p:sorterViewPr>
  <p:notesViewPr>
    <p:cSldViewPr snapToGrid="0">
      <p:cViewPr>
        <p:scale>
          <a:sx n="60" d="100"/>
          <a:sy n="60" d="100"/>
        </p:scale>
        <p:origin x="3130" y="2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0974CAF-7240-4F87-88B1-6042263731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DF4EDE-9ABF-430B-A3C2-5C8E96574C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F887E-BDA5-4B2F-B1ED-6B79B95D028A}" type="datetimeFigureOut">
              <a:rPr lang="de-DE" smtClean="0"/>
              <a:t>26.04.2025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C5D8E9-2BB2-41CC-9FF5-202AD21730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502027-0F02-4997-A181-FD771BF8E5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A3459-331E-4B46-8395-3B9833E2D35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8055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64783" y="313578"/>
            <a:ext cx="6373345" cy="35860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90403" y="4113026"/>
            <a:ext cx="6016868" cy="50040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3EA15-518E-4C56-B510-75A8E642ED6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6224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" y="314325"/>
            <a:ext cx="6373813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TODO </a:t>
            </a:r>
            <a:r>
              <a:rPr lang="de-DE" b="1" dirty="0" err="1"/>
              <a:t>figure</a:t>
            </a:r>
            <a:r>
              <a:rPr lang="de-DE" b="1" dirty="0"/>
              <a:t>: </a:t>
            </a:r>
            <a:r>
              <a:rPr lang="de-DE" b="1" dirty="0" err="1"/>
              <a:t>trajectories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plane </a:t>
            </a:r>
            <a:r>
              <a:rPr lang="de-DE" b="1" dirty="0" err="1"/>
              <a:t>wave</a:t>
            </a:r>
            <a:r>
              <a:rPr lang="de-DE" b="1" dirty="0"/>
              <a:t> and </a:t>
            </a:r>
            <a:r>
              <a:rPr lang="de-DE" b="1" dirty="0" err="1"/>
              <a:t>quasicoherent</a:t>
            </a:r>
            <a:r>
              <a:rPr lang="de-DE" b="1" dirty="0"/>
              <a:t>, </a:t>
            </a:r>
            <a:r>
              <a:rPr lang="de-DE" b="1" dirty="0" err="1"/>
              <a:t>basic</a:t>
            </a:r>
            <a:r>
              <a:rPr lang="de-DE" b="1" dirty="0"/>
              <a:t> </a:t>
            </a:r>
            <a:r>
              <a:rPr lang="de-DE" b="1" dirty="0" err="1"/>
              <a:t>parameters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side</a:t>
            </a:r>
            <a:r>
              <a:rPr lang="de-DE" b="1" dirty="0"/>
              <a:t>; </a:t>
            </a:r>
            <a:r>
              <a:rPr lang="de-DE" b="1" dirty="0" err="1"/>
              <a:t>left</a:t>
            </a:r>
            <a:r>
              <a:rPr lang="de-DE" b="1" dirty="0"/>
              <a:t> </a:t>
            </a:r>
            <a:r>
              <a:rPr lang="de-DE" b="1" dirty="0" err="1"/>
              <a:t>lower</a:t>
            </a:r>
            <a:r>
              <a:rPr lang="de-DE" b="1" dirty="0"/>
              <a:t> </a:t>
            </a:r>
            <a:r>
              <a:rPr lang="de-DE" b="1" dirty="0" err="1"/>
              <a:t>energies</a:t>
            </a:r>
            <a:r>
              <a:rPr lang="de-DE" b="1" dirty="0"/>
              <a:t>, </a:t>
            </a:r>
            <a:r>
              <a:rPr lang="de-DE" b="1" dirty="0" err="1"/>
              <a:t>right</a:t>
            </a:r>
            <a:r>
              <a:rPr lang="de-DE" b="1" dirty="0"/>
              <a:t> RTA/URA</a:t>
            </a:r>
          </a:p>
          <a:p>
            <a:pPr marL="0" indent="0">
              <a:buNone/>
            </a:pPr>
            <a:r>
              <a:rPr lang="de-DE" b="1" dirty="0"/>
              <a:t>TODO: </a:t>
            </a:r>
            <a:r>
              <a:rPr lang="de-DE" b="1" dirty="0" err="1"/>
              <a:t>reduce</a:t>
            </a:r>
            <a:r>
              <a:rPr lang="de-DE" b="1" dirty="0"/>
              <a:t> </a:t>
            </a:r>
            <a:r>
              <a:rPr lang="de-DE" b="1" dirty="0" err="1"/>
              <a:t>number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trajectories</a:t>
            </a:r>
            <a:r>
              <a:rPr lang="de-DE" b="1" dirty="0"/>
              <a:t> in plane </a:t>
            </a:r>
            <a:r>
              <a:rPr lang="de-DE" b="1" dirty="0" err="1"/>
              <a:t>wave</a:t>
            </a:r>
            <a:r>
              <a:rPr lang="de-DE" b="1" dirty="0"/>
              <a:t> </a:t>
            </a:r>
            <a:r>
              <a:rPr lang="de-DE" b="1" dirty="0" err="1"/>
              <a:t>plot</a:t>
            </a:r>
            <a:endParaRPr lang="de-DE" b="1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3EA15-518E-4C56-B510-75A8E642ED6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584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" y="314325"/>
            <a:ext cx="6373813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3EA15-518E-4C56-B510-75A8E642ED6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67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" y="314325"/>
            <a:ext cx="6373813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3EA15-518E-4C56-B510-75A8E642ED6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52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" y="314325"/>
            <a:ext cx="6373813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3EA15-518E-4C56-B510-75A8E642ED6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401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" y="314325"/>
            <a:ext cx="6373813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3EA15-518E-4C56-B510-75A8E642ED6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055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" y="314325"/>
            <a:ext cx="6373813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TODO: Try to let particles return to the equator in the ½ bounce calculation</a:t>
            </a:r>
            <a:endParaRPr lang="de-D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3EA15-518E-4C56-B510-75A8E642ED6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386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" y="314325"/>
            <a:ext cx="6373813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Future: </a:t>
            </a:r>
            <a:r>
              <a:rPr lang="de-DE" b="1" dirty="0" err="1"/>
              <a:t>try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rising</a:t>
            </a:r>
            <a:r>
              <a:rPr lang="de-DE" b="1" dirty="0"/>
              <a:t> tone</a:t>
            </a:r>
          </a:p>
          <a:p>
            <a:pPr marL="0" indent="0">
              <a:buNone/>
            </a:pPr>
            <a:r>
              <a:rPr lang="de-DE" b="1" dirty="0" err="1"/>
              <a:t>How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deal </a:t>
            </a:r>
            <a:r>
              <a:rPr lang="de-DE" b="1" dirty="0" err="1"/>
              <a:t>with</a:t>
            </a:r>
            <a:r>
              <a:rPr lang="de-DE" b="1" dirty="0"/>
              <a:t> URA/RTA?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„Painting“ diffusion along resonance curves</a:t>
            </a:r>
            <a:endParaRPr lang="de-DE" b="1" dirty="0"/>
          </a:p>
          <a:p>
            <a:pPr marL="0" indent="0">
              <a:buNone/>
            </a:pPr>
            <a:r>
              <a:rPr lang="de-DE" b="1" dirty="0" err="1"/>
              <a:t>Should</a:t>
            </a:r>
            <a:r>
              <a:rPr lang="de-DE" b="1" dirty="0"/>
              <a:t> </a:t>
            </a:r>
            <a:r>
              <a:rPr lang="de-DE" b="1" dirty="0" err="1"/>
              <a:t>we</a:t>
            </a:r>
            <a:r>
              <a:rPr lang="de-DE" b="1" dirty="0"/>
              <a:t> </a:t>
            </a:r>
            <a:r>
              <a:rPr lang="de-DE" b="1" dirty="0" err="1"/>
              <a:t>use</a:t>
            </a:r>
            <a:r>
              <a:rPr lang="de-DE" b="1" dirty="0"/>
              <a:t> </a:t>
            </a:r>
            <a:r>
              <a:rPr lang="de-DE" b="1" dirty="0" err="1"/>
              <a:t>coordinates</a:t>
            </a:r>
            <a:r>
              <a:rPr lang="de-DE" b="1" dirty="0"/>
              <a:t> </a:t>
            </a:r>
            <a:r>
              <a:rPr lang="de-DE" b="1" dirty="0" err="1"/>
              <a:t>aligned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resonance</a:t>
            </a:r>
            <a:r>
              <a:rPr lang="de-DE" b="1" dirty="0"/>
              <a:t> </a:t>
            </a:r>
            <a:r>
              <a:rPr lang="de-DE" b="1" dirty="0" err="1"/>
              <a:t>curves</a:t>
            </a:r>
            <a:r>
              <a:rPr lang="de-DE" b="1" dirty="0"/>
              <a:t>? </a:t>
            </a:r>
            <a:r>
              <a:rPr lang="de-DE" b="1" dirty="0" err="1"/>
              <a:t>Would</a:t>
            </a:r>
            <a:r>
              <a:rPr lang="de-DE" b="1" dirty="0"/>
              <a:t> </a:t>
            </a:r>
            <a:r>
              <a:rPr lang="de-DE" b="1" dirty="0" err="1"/>
              <a:t>that</a:t>
            </a:r>
            <a:r>
              <a:rPr lang="de-DE" b="1" dirty="0"/>
              <a:t> </a:t>
            </a:r>
            <a:r>
              <a:rPr lang="de-DE" b="1" dirty="0" err="1"/>
              <a:t>result</a:t>
            </a:r>
            <a:r>
              <a:rPr lang="de-DE" b="1" dirty="0"/>
              <a:t> in different </a:t>
            </a:r>
            <a:r>
              <a:rPr lang="de-DE" b="1" dirty="0" err="1"/>
              <a:t>energy</a:t>
            </a:r>
            <a:r>
              <a:rPr lang="de-DE" b="1" dirty="0"/>
              <a:t> </a:t>
            </a:r>
            <a:r>
              <a:rPr lang="de-DE" b="1" dirty="0" err="1"/>
              <a:t>profile</a:t>
            </a:r>
            <a:r>
              <a:rPr lang="de-DE" b="1" dirty="0"/>
              <a:t> and </a:t>
            </a:r>
            <a:r>
              <a:rPr lang="de-DE" b="1" dirty="0" err="1"/>
              <a:t>loss</a:t>
            </a:r>
            <a:r>
              <a:rPr lang="de-DE" b="1" dirty="0"/>
              <a:t> rate? (</a:t>
            </a:r>
            <a:r>
              <a:rPr lang="de-DE" b="1" dirty="0" err="1"/>
              <a:t>use</a:t>
            </a:r>
            <a:r>
              <a:rPr lang="de-DE" b="1" dirty="0"/>
              <a:t> PSD </a:t>
            </a:r>
            <a:r>
              <a:rPr lang="de-DE" b="1" dirty="0" err="1"/>
              <a:t>map</a:t>
            </a:r>
            <a:r>
              <a:rPr lang="de-DE" b="1" dirty="0"/>
              <a:t> in </a:t>
            </a:r>
            <a:r>
              <a:rPr lang="de-DE" b="1" dirty="0" err="1"/>
              <a:t>future</a:t>
            </a:r>
            <a:r>
              <a:rPr lang="de-DE" b="1" dirty="0"/>
              <a:t>). </a:t>
            </a:r>
            <a:r>
              <a:rPr lang="de-DE" b="1" dirty="0" err="1"/>
              <a:t>It</a:t>
            </a:r>
            <a:r>
              <a:rPr lang="de-DE" b="1" dirty="0"/>
              <a:t> </a:t>
            </a:r>
            <a:r>
              <a:rPr lang="de-DE" b="1" dirty="0" err="1"/>
              <a:t>likely</a:t>
            </a:r>
            <a:r>
              <a:rPr lang="de-DE" b="1" dirty="0"/>
              <a:t> will </a:t>
            </a:r>
            <a:r>
              <a:rPr lang="de-DE" b="1" dirty="0" err="1"/>
              <a:t>result</a:t>
            </a:r>
            <a:r>
              <a:rPr lang="de-DE" b="1" dirty="0"/>
              <a:t> in a different PSD </a:t>
            </a:r>
            <a:r>
              <a:rPr lang="de-DE" b="1" dirty="0" err="1"/>
              <a:t>gradient</a:t>
            </a:r>
            <a:r>
              <a:rPr lang="de-DE" b="1" dirty="0"/>
              <a:t>, </a:t>
            </a:r>
            <a:r>
              <a:rPr lang="de-DE" b="1" dirty="0" err="1"/>
              <a:t>because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particles</a:t>
            </a:r>
            <a:r>
              <a:rPr lang="de-DE" b="1" dirty="0"/>
              <a:t> „</a:t>
            </a:r>
            <a:r>
              <a:rPr lang="de-DE" b="1" dirty="0" err="1"/>
              <a:t>remember</a:t>
            </a:r>
            <a:r>
              <a:rPr lang="de-DE" b="1" dirty="0"/>
              <a:t>“ </a:t>
            </a:r>
            <a:r>
              <a:rPr lang="de-DE" b="1" dirty="0" err="1"/>
              <a:t>teh</a:t>
            </a:r>
            <a:r>
              <a:rPr lang="de-DE" b="1" dirty="0"/>
              <a:t> </a:t>
            </a:r>
            <a:r>
              <a:rPr lang="de-DE" b="1" dirty="0" err="1"/>
              <a:t>resonance</a:t>
            </a:r>
            <a:r>
              <a:rPr lang="de-DE" b="1" dirty="0"/>
              <a:t> </a:t>
            </a:r>
            <a:r>
              <a:rPr lang="de-DE" b="1" dirty="0" err="1"/>
              <a:t>curve</a:t>
            </a:r>
            <a:r>
              <a:rPr lang="de-DE" b="1" dirty="0"/>
              <a:t> – not </a:t>
            </a:r>
            <a:r>
              <a:rPr lang="de-DE" b="1" dirty="0" err="1"/>
              <a:t>perfectly</a:t>
            </a:r>
            <a:r>
              <a:rPr lang="de-DE" b="1" dirty="0"/>
              <a:t> </a:t>
            </a:r>
            <a:r>
              <a:rPr lang="de-DE" b="1" dirty="0" err="1"/>
              <a:t>Markovian</a:t>
            </a:r>
            <a:endParaRPr lang="de-DE" b="1" dirty="0"/>
          </a:p>
          <a:p>
            <a:pPr marL="0" indent="0">
              <a:buNone/>
            </a:pPr>
            <a:r>
              <a:rPr lang="de-DE" b="1" dirty="0" err="1"/>
              <a:t>Is</a:t>
            </a:r>
            <a:r>
              <a:rPr lang="de-DE" b="1" dirty="0"/>
              <a:t> </a:t>
            </a:r>
            <a:r>
              <a:rPr lang="de-DE" b="1" dirty="0" err="1"/>
              <a:t>Dpp</a:t>
            </a:r>
            <a:r>
              <a:rPr lang="de-DE" b="1" dirty="0"/>
              <a:t>/</a:t>
            </a:r>
            <a:r>
              <a:rPr lang="de-DE" b="1" dirty="0" err="1"/>
              <a:t>Daa</a:t>
            </a:r>
            <a:r>
              <a:rPr lang="de-DE" b="1" dirty="0"/>
              <a:t> </a:t>
            </a:r>
            <a:r>
              <a:rPr lang="de-DE" b="1" dirty="0" err="1"/>
              <a:t>ration</a:t>
            </a:r>
            <a:r>
              <a:rPr lang="de-DE" b="1" dirty="0"/>
              <a:t> same in QL </a:t>
            </a:r>
            <a:r>
              <a:rPr lang="de-DE" b="1" dirty="0" err="1"/>
              <a:t>as</a:t>
            </a:r>
            <a:r>
              <a:rPr lang="de-DE" b="1" dirty="0"/>
              <a:t> in NL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3EA15-518E-4C56-B510-75A8E642ED6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686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5100" y="314325"/>
            <a:ext cx="6373813" cy="3584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3EA15-518E-4C56-B510-75A8E642ED6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0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sv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 blue">
    <p:bg>
      <p:bgPr>
        <a:solidFill>
          <a:srgbClr val="0A2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9FFE242-A3D7-E278-1953-6878B03C78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0559" r="-1"/>
          <a:stretch/>
        </p:blipFill>
        <p:spPr>
          <a:xfrm>
            <a:off x="0" y="3133487"/>
            <a:ext cx="9144000" cy="129096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6A58624-F76D-4AAF-8D68-0C91DDE8AC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323868" y="4634225"/>
            <a:ext cx="1587962" cy="21546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56EF8E9-BA71-4ED1-BDF9-9BE39E9C64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86782" y="4459476"/>
            <a:ext cx="3306247" cy="564960"/>
          </a:xfrm>
          <a:prstGeom prst="rect">
            <a:avLst/>
          </a:prstGeom>
        </p:spPr>
      </p:pic>
      <p:sp>
        <p:nvSpPr>
          <p:cNvPr id="11" name="Textplatzhalter 28">
            <a:extLst>
              <a:ext uri="{FF2B5EF4-FFF2-40B4-BE49-F238E27FC236}">
                <a16:creationId xmlns:a16="http://schemas.microsoft.com/office/drawing/2014/main" id="{77739823-07E4-481B-9A1B-7593924D8D45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858847" y="3475572"/>
            <a:ext cx="5041209" cy="38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Place, Date</a:t>
            </a:r>
          </a:p>
        </p:txBody>
      </p:sp>
      <p:sp>
        <p:nvSpPr>
          <p:cNvPr id="14" name="Textplatzhalter 26">
            <a:extLst>
              <a:ext uri="{FF2B5EF4-FFF2-40B4-BE49-F238E27FC236}">
                <a16:creationId xmlns:a16="http://schemas.microsoft.com/office/drawing/2014/main" id="{1593CB6A-A27E-4CEF-A4C9-5B30E2892476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858847" y="2770039"/>
            <a:ext cx="7578333" cy="61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10" name="Textplatzhalter 26">
            <a:extLst>
              <a:ext uri="{FF2B5EF4-FFF2-40B4-BE49-F238E27FC236}">
                <a16:creationId xmlns:a16="http://schemas.microsoft.com/office/drawing/2014/main" id="{65F18909-B4A2-449A-A438-222E8D9864CA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858847" y="2236824"/>
            <a:ext cx="7578333" cy="5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8FA72-B303-4694-B546-8B3ECCB0CD50}"/>
              </a:ext>
            </a:extLst>
          </p:cNvPr>
          <p:cNvSpPr>
            <a:spLocks noGrp="1"/>
          </p:cNvSpPr>
          <p:nvPr>
            <p:ph type="body" sz="half" idx="116" hasCustomPrompt="1"/>
          </p:nvPr>
        </p:nvSpPr>
        <p:spPr>
          <a:xfrm>
            <a:off x="859247" y="501008"/>
            <a:ext cx="7577182" cy="15784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lang="pt-BR" sz="3200" b="0" spc="-15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pPr marL="0" marR="0" lvl="0" indent="0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9248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dark blue">
    <p:bg>
      <p:bgPr>
        <a:solidFill>
          <a:srgbClr val="0A2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ABF735D-533F-FB47-3403-E419143216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17" r="-1"/>
          <a:stretch/>
        </p:blipFill>
        <p:spPr>
          <a:xfrm>
            <a:off x="0" y="3871053"/>
            <a:ext cx="9144000" cy="53751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6A58624-F76D-4AAF-8D68-0C91DDE8AC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323868" y="4634225"/>
            <a:ext cx="1587962" cy="21546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56EF8E9-BA71-4ED1-BDF9-9BE39E9C64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86782" y="4459476"/>
            <a:ext cx="3306247" cy="564960"/>
          </a:xfrm>
          <a:prstGeom prst="rect">
            <a:avLst/>
          </a:prstGeom>
        </p:spPr>
      </p:pic>
      <p:sp>
        <p:nvSpPr>
          <p:cNvPr id="12" name="Textplatzhalter 28">
            <a:extLst>
              <a:ext uri="{FF2B5EF4-FFF2-40B4-BE49-F238E27FC236}">
                <a16:creationId xmlns:a16="http://schemas.microsoft.com/office/drawing/2014/main" id="{1D21B13E-94BA-4744-A84C-504DF7E437F0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318364" y="3756727"/>
            <a:ext cx="2701925" cy="382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Photo</a:t>
            </a:r>
            <a:r>
              <a:rPr lang="de-DE" dirty="0"/>
              <a:t>: </a:t>
            </a:r>
            <a:r>
              <a:rPr lang="de-DE" dirty="0" err="1"/>
              <a:t>Author</a:t>
            </a:r>
            <a:r>
              <a:rPr lang="de-DE" dirty="0"/>
              <a:t> XXX (GFZ)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74EC49A6-16EC-4644-92B1-F87F513349CC}"/>
              </a:ext>
            </a:extLst>
          </p:cNvPr>
          <p:cNvSpPr>
            <a:spLocks noGrp="1"/>
          </p:cNvSpPr>
          <p:nvPr>
            <p:ph type="pic" sz="quarter" idx="121" hasCustomPrompt="1"/>
          </p:nvPr>
        </p:nvSpPr>
        <p:spPr>
          <a:xfrm>
            <a:off x="318364" y="501009"/>
            <a:ext cx="2701925" cy="325571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e.g. </a:t>
            </a:r>
            <a:r>
              <a:rPr lang="de-DE" dirty="0" err="1"/>
              <a:t>photo</a:t>
            </a:r>
            <a:r>
              <a:rPr lang="de-DE" dirty="0"/>
              <a:t>, </a:t>
            </a:r>
            <a:r>
              <a:rPr lang="de-DE" dirty="0" err="1"/>
              <a:t>illustration</a:t>
            </a:r>
            <a:endParaRPr lang="de-DE" dirty="0"/>
          </a:p>
        </p:txBody>
      </p:sp>
      <p:sp>
        <p:nvSpPr>
          <p:cNvPr id="14" name="Textplatzhalter 26">
            <a:extLst>
              <a:ext uri="{FF2B5EF4-FFF2-40B4-BE49-F238E27FC236}">
                <a16:creationId xmlns:a16="http://schemas.microsoft.com/office/drawing/2014/main" id="{1593CB6A-A27E-4CEF-A4C9-5B30E2892476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3323746" y="2768484"/>
            <a:ext cx="5572221" cy="768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11" name="Textplatzhalter 28">
            <a:extLst>
              <a:ext uri="{FF2B5EF4-FFF2-40B4-BE49-F238E27FC236}">
                <a16:creationId xmlns:a16="http://schemas.microsoft.com/office/drawing/2014/main" id="{77739823-07E4-481B-9A1B-7593924D8D45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3323746" y="3677593"/>
            <a:ext cx="5588084" cy="38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Place, Date</a:t>
            </a:r>
          </a:p>
        </p:txBody>
      </p:sp>
      <p:sp>
        <p:nvSpPr>
          <p:cNvPr id="10" name="Textplatzhalter 26">
            <a:extLst>
              <a:ext uri="{FF2B5EF4-FFF2-40B4-BE49-F238E27FC236}">
                <a16:creationId xmlns:a16="http://schemas.microsoft.com/office/drawing/2014/main" id="{65F18909-B4A2-449A-A438-222E8D9864CA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3323746" y="2176748"/>
            <a:ext cx="5572221" cy="5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8FA72-B303-4694-B546-8B3ECCB0CD50}"/>
              </a:ext>
            </a:extLst>
          </p:cNvPr>
          <p:cNvSpPr>
            <a:spLocks noGrp="1"/>
          </p:cNvSpPr>
          <p:nvPr>
            <p:ph type="body" sz="half" idx="116" hasCustomPrompt="1"/>
          </p:nvPr>
        </p:nvSpPr>
        <p:spPr>
          <a:xfrm>
            <a:off x="3324145" y="501008"/>
            <a:ext cx="5571375" cy="160492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lang="pt-BR" sz="3200" b="0" spc="-15" dirty="0">
                <a:solidFill>
                  <a:schemeClr val="bg1"/>
                </a:solidFill>
                <a:latin typeface="+mj-lt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pPr marL="0" marR="0" lvl="0" indent="0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9229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EFF6121-0F1F-F83C-CC60-7CCAF9F8D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0675" r="303"/>
          <a:stretch/>
        </p:blipFill>
        <p:spPr>
          <a:xfrm>
            <a:off x="-1" y="3034162"/>
            <a:ext cx="9144001" cy="137179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57C701C-A5CB-451B-B1D0-7FB17E738D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50554" y="4631565"/>
            <a:ext cx="1591770" cy="21597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B9950BB-6B6A-4A80-97E2-5D99026EA20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2" y="4459069"/>
            <a:ext cx="3306247" cy="5657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2B17A5E-6178-4199-976F-91B5CE1008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87849" y="4457257"/>
            <a:ext cx="3304113" cy="564596"/>
          </a:xfrm>
          <a:prstGeom prst="rect">
            <a:avLst/>
          </a:prstGeom>
        </p:spPr>
      </p:pic>
      <p:sp>
        <p:nvSpPr>
          <p:cNvPr id="32" name="Textplatzhalter 28">
            <a:extLst>
              <a:ext uri="{FF2B5EF4-FFF2-40B4-BE49-F238E27FC236}">
                <a16:creationId xmlns:a16="http://schemas.microsoft.com/office/drawing/2014/main" id="{D6FC865F-3A82-41DD-AC58-C714A43614E4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858841" y="3475572"/>
            <a:ext cx="5052102" cy="38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2864"/>
                </a:solidFill>
              </a:defRPr>
            </a:lvl1pPr>
          </a:lstStyle>
          <a:p>
            <a:pPr lvl="0"/>
            <a:r>
              <a:rPr lang="de-DE" dirty="0"/>
              <a:t>Place, Date</a:t>
            </a:r>
          </a:p>
        </p:txBody>
      </p:sp>
      <p:sp>
        <p:nvSpPr>
          <p:cNvPr id="33" name="Textplatzhalter 26">
            <a:extLst>
              <a:ext uri="{FF2B5EF4-FFF2-40B4-BE49-F238E27FC236}">
                <a16:creationId xmlns:a16="http://schemas.microsoft.com/office/drawing/2014/main" id="{6E800A81-9766-4F29-BFAB-A3CA4AF80A13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858841" y="2571750"/>
            <a:ext cx="7621888" cy="674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286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31" name="Textplatzhalter 26">
            <a:extLst>
              <a:ext uri="{FF2B5EF4-FFF2-40B4-BE49-F238E27FC236}">
                <a16:creationId xmlns:a16="http://schemas.microsoft.com/office/drawing/2014/main" id="{7B68B5DC-6775-49C1-B9D7-BECA4837F5A7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858841" y="2035936"/>
            <a:ext cx="7621888" cy="5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A286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017BDB3-DF79-4EC6-9B3E-15CCA014F306}"/>
              </a:ext>
            </a:extLst>
          </p:cNvPr>
          <p:cNvSpPr>
            <a:spLocks noGrp="1"/>
          </p:cNvSpPr>
          <p:nvPr>
            <p:ph type="body" sz="half" idx="116" hasCustomPrompt="1"/>
          </p:nvPr>
        </p:nvSpPr>
        <p:spPr>
          <a:xfrm>
            <a:off x="859239" y="501007"/>
            <a:ext cx="7620731" cy="147856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lang="pt-BR" sz="3200" b="0" spc="-15" dirty="0">
                <a:solidFill>
                  <a:srgbClr val="0A2864"/>
                </a:solidFill>
                <a:latin typeface="+mj-lt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pPr marL="0" marR="0" lvl="0" indent="0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3982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0C90591-1937-09A5-4F27-A733681D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709"/>
          <a:stretch/>
        </p:blipFill>
        <p:spPr>
          <a:xfrm>
            <a:off x="0" y="3904238"/>
            <a:ext cx="9144000" cy="54885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0A4CF1B-554D-4978-BE2A-617C28B300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350554" y="4631565"/>
            <a:ext cx="1591770" cy="21597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7C763C1-5DE6-4F77-83C0-9881A85C69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87849" y="4457257"/>
            <a:ext cx="3304113" cy="564596"/>
          </a:xfrm>
          <a:prstGeom prst="rect">
            <a:avLst/>
          </a:prstGeom>
        </p:spPr>
      </p:pic>
      <p:sp>
        <p:nvSpPr>
          <p:cNvPr id="12" name="Textplatzhalter 28">
            <a:extLst>
              <a:ext uri="{FF2B5EF4-FFF2-40B4-BE49-F238E27FC236}">
                <a16:creationId xmlns:a16="http://schemas.microsoft.com/office/drawing/2014/main" id="{1D21B13E-94BA-4744-A84C-504DF7E437F0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318364" y="3832929"/>
            <a:ext cx="2701925" cy="382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Photo</a:t>
            </a:r>
            <a:r>
              <a:rPr lang="de-DE" dirty="0"/>
              <a:t>: </a:t>
            </a:r>
            <a:r>
              <a:rPr lang="de-DE" dirty="0" err="1"/>
              <a:t>Author</a:t>
            </a:r>
            <a:r>
              <a:rPr lang="de-DE" dirty="0"/>
              <a:t> XXX (GFZ)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757FB0D-7EBD-4305-BFA8-825AB18F3005}"/>
              </a:ext>
            </a:extLst>
          </p:cNvPr>
          <p:cNvSpPr>
            <a:spLocks noGrp="1"/>
          </p:cNvSpPr>
          <p:nvPr>
            <p:ph type="pic" sz="quarter" idx="121" hasCustomPrompt="1"/>
          </p:nvPr>
        </p:nvSpPr>
        <p:spPr>
          <a:xfrm>
            <a:off x="318364" y="501008"/>
            <a:ext cx="2701925" cy="33319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e.g. </a:t>
            </a:r>
            <a:r>
              <a:rPr lang="de-DE" dirty="0" err="1"/>
              <a:t>photo</a:t>
            </a:r>
            <a:r>
              <a:rPr lang="de-DE" dirty="0"/>
              <a:t>, </a:t>
            </a:r>
            <a:r>
              <a:rPr lang="de-DE" dirty="0" err="1"/>
              <a:t>illustration</a:t>
            </a:r>
            <a:endParaRPr lang="de-DE" dirty="0"/>
          </a:p>
        </p:txBody>
      </p:sp>
      <p:sp>
        <p:nvSpPr>
          <p:cNvPr id="11" name="Textplatzhalter 28">
            <a:extLst>
              <a:ext uri="{FF2B5EF4-FFF2-40B4-BE49-F238E27FC236}">
                <a16:creationId xmlns:a16="http://schemas.microsoft.com/office/drawing/2014/main" id="{77739823-07E4-481B-9A1B-7593924D8D45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3323746" y="3677593"/>
            <a:ext cx="5571774" cy="382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2864"/>
                </a:solidFill>
              </a:defRPr>
            </a:lvl1pPr>
          </a:lstStyle>
          <a:p>
            <a:pPr lvl="0"/>
            <a:r>
              <a:rPr lang="de-DE" dirty="0"/>
              <a:t>Place, Date</a:t>
            </a:r>
          </a:p>
        </p:txBody>
      </p:sp>
      <p:sp>
        <p:nvSpPr>
          <p:cNvPr id="14" name="Textplatzhalter 26">
            <a:extLst>
              <a:ext uri="{FF2B5EF4-FFF2-40B4-BE49-F238E27FC236}">
                <a16:creationId xmlns:a16="http://schemas.microsoft.com/office/drawing/2014/main" id="{1593CB6A-A27E-4CEF-A4C9-5B30E2892476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3323746" y="2768484"/>
            <a:ext cx="5572221" cy="854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286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10" name="Textplatzhalter 26">
            <a:extLst>
              <a:ext uri="{FF2B5EF4-FFF2-40B4-BE49-F238E27FC236}">
                <a16:creationId xmlns:a16="http://schemas.microsoft.com/office/drawing/2014/main" id="{65F18909-B4A2-449A-A438-222E8D9864CA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3323746" y="2176748"/>
            <a:ext cx="5572221" cy="5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A286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8FA72-B303-4694-B546-8B3ECCB0CD50}"/>
              </a:ext>
            </a:extLst>
          </p:cNvPr>
          <p:cNvSpPr>
            <a:spLocks noGrp="1"/>
          </p:cNvSpPr>
          <p:nvPr>
            <p:ph type="body" sz="half" idx="116" hasCustomPrompt="1"/>
          </p:nvPr>
        </p:nvSpPr>
        <p:spPr>
          <a:xfrm>
            <a:off x="3324145" y="501008"/>
            <a:ext cx="5571375" cy="164592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lang="pt-BR" sz="3200" b="0" spc="-15" dirty="0">
                <a:solidFill>
                  <a:srgbClr val="0A2864"/>
                </a:solidFill>
                <a:latin typeface="+mj-lt"/>
                <a:ea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pPr marL="0" marR="0" lvl="0" indent="0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4284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0BBAA07D-7762-4838-8968-A5B45A151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20" y="219074"/>
            <a:ext cx="8751579" cy="997628"/>
          </a:xfrm>
        </p:spPr>
        <p:txBody>
          <a:bodyPr anchor="t" anchorCtr="0"/>
          <a:lstStyle>
            <a:lvl1pPr>
              <a:defRPr>
                <a:latin typeface="+mj-lt"/>
              </a:defRPr>
            </a:lvl1pPr>
          </a:lstStyle>
          <a:p>
            <a:r>
              <a:rPr lang="de-DE" dirty="0"/>
              <a:t>Main </a:t>
            </a:r>
            <a:r>
              <a:rPr lang="de-DE" dirty="0" err="1"/>
              <a:t>header</a:t>
            </a:r>
            <a:endParaRPr lang="de-DE" dirty="0"/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CC29B057-F409-42E0-8E03-31D934FE67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713" y="1309255"/>
            <a:ext cx="8751887" cy="3161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4CEC237-1696-49BF-94E8-FF0D8B5EBF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1480" y="4586034"/>
            <a:ext cx="2453582" cy="419260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657A89B6-2559-4A5E-B070-DB8179FCD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61751" y="4767263"/>
            <a:ext cx="23141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627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E64D5-3873-45C0-B9EF-2815A5F0F4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20" y="219075"/>
            <a:ext cx="8751579" cy="619125"/>
          </a:xfrm>
        </p:spPr>
        <p:txBody>
          <a:bodyPr anchor="t" anchorCtr="0"/>
          <a:lstStyle>
            <a:lvl1pPr>
              <a:defRPr>
                <a:latin typeface="+mj-lt"/>
              </a:defRPr>
            </a:lvl1pPr>
          </a:lstStyle>
          <a:p>
            <a:r>
              <a:rPr lang="de-DE" dirty="0"/>
              <a:t>Main </a:t>
            </a:r>
            <a:r>
              <a:rPr lang="de-DE" dirty="0" err="1"/>
              <a:t>header</a:t>
            </a: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E19E3607-B0EA-48D6-B497-2BD197D11F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0019" y="1425894"/>
            <a:ext cx="8751581" cy="30984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6FBA9-E87B-4C7D-AAC1-FD30D1957D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9713" y="838200"/>
            <a:ext cx="8751579" cy="5876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063C4AC-BE3E-4AD7-B2E7-87FA2F436E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1480" y="4586034"/>
            <a:ext cx="2453582" cy="4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7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dark blue">
    <p:bg>
      <p:bgPr>
        <a:solidFill>
          <a:srgbClr val="0A2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E64D5-3873-45C0-B9EF-2815A5F0F4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20" y="219074"/>
            <a:ext cx="8751579" cy="984156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Main </a:t>
            </a:r>
            <a:r>
              <a:rPr lang="de-DE" dirty="0" err="1"/>
              <a:t>header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76C21C-10FA-4FCC-9A70-3B28F4E265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1" y="4681854"/>
            <a:ext cx="2104019" cy="360046"/>
          </a:xfrm>
          <a:prstGeom prst="rect">
            <a:avLst/>
          </a:prstGeom>
        </p:spPr>
      </p:pic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A2E08A6F-A933-45AF-B452-11DB4640BE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0021" y="1413164"/>
            <a:ext cx="8751578" cy="30584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85C3C99-0E8E-434F-B42C-1744D08D89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0687" y="4585899"/>
            <a:ext cx="2455172" cy="41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bg>
      <p:bgPr>
        <a:solidFill>
          <a:srgbClr val="0A2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0EEA607C-664B-4CFC-8F04-D43B84DA7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874" y="329210"/>
            <a:ext cx="4008475" cy="684954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C29A1D1-2F2B-441F-A11A-744E0D659510}"/>
              </a:ext>
            </a:extLst>
          </p:cNvPr>
          <p:cNvSpPr>
            <a:spLocks noGrp="1"/>
          </p:cNvSpPr>
          <p:nvPr>
            <p:ph sz="quarter" idx="97"/>
          </p:nvPr>
        </p:nvSpPr>
        <p:spPr>
          <a:xfrm>
            <a:off x="303567" y="1446028"/>
            <a:ext cx="3300870" cy="319524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0A31F3D5-B7C0-4354-9239-6BA97281123A}"/>
              </a:ext>
            </a:extLst>
          </p:cNvPr>
          <p:cNvSpPr>
            <a:spLocks noGrp="1"/>
          </p:cNvSpPr>
          <p:nvPr>
            <p:ph sz="quarter" idx="98"/>
          </p:nvPr>
        </p:nvSpPr>
        <p:spPr>
          <a:xfrm>
            <a:off x="4082902" y="1446028"/>
            <a:ext cx="4777427" cy="319524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282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Mastertitelformat bearbeiten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C0341065-90F4-4969-A90B-E040B34CC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57300"/>
            <a:ext cx="88392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Mastertextformat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F19132-E64A-40D7-AB48-FBDF7C3F1BA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31480" y="4586034"/>
            <a:ext cx="2453582" cy="41926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1E7E2B-050B-48DF-97BC-AC35B29E4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61751" y="4767263"/>
            <a:ext cx="23141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512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73" r:id="rId2"/>
    <p:sldLayoutId id="2147483867" r:id="rId3"/>
    <p:sldLayoutId id="2147483874" r:id="rId4"/>
    <p:sldLayoutId id="2147483871" r:id="rId5"/>
    <p:sldLayoutId id="2147483865" r:id="rId6"/>
    <p:sldLayoutId id="2147483869" r:id="rId7"/>
    <p:sldLayoutId id="2147483866" r:id="rId8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A2864"/>
          </a:solidFill>
          <a:latin typeface="+mj-lt"/>
          <a:ea typeface="Inter" panose="02000503000000020004" pitchFamily="2" charset="0"/>
          <a:cs typeface="Inter" panose="02000503000000020004" pitchFamily="2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Font typeface="Symbol" panose="05050102010706020507" pitchFamily="18" charset="2"/>
        <a:buChar char="-"/>
        <a:defRPr sz="2000">
          <a:solidFill>
            <a:srgbClr val="0A2864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2001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>
          <a:solidFill>
            <a:schemeClr val="tx2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114550" indent="-28575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>
          <a:solidFill>
            <a:srgbClr val="FC6A59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irekhanzelka@gmail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2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B190987-F24C-4C64-920D-094615998962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>
          <a:xfrm>
            <a:off x="858847" y="3630350"/>
            <a:ext cx="5041209" cy="382588"/>
          </a:xfrm>
        </p:spPr>
        <p:txBody>
          <a:bodyPr/>
          <a:lstStyle/>
          <a:p>
            <a:r>
              <a:rPr lang="en-US" dirty="0"/>
              <a:t>Vienna, 30 April 2025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7E6825-6DE1-415D-B190-D7CFC2EB1654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858847" y="2907623"/>
            <a:ext cx="7578333" cy="382589"/>
          </a:xfrm>
        </p:spPr>
        <p:txBody>
          <a:bodyPr/>
          <a:lstStyle/>
          <a:p>
            <a:r>
              <a:rPr lang="en-US" dirty="0"/>
              <a:t>GFZ Helmholtz Centre for Geosciences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662C73-B09A-4E78-9B6E-4302DBB57151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858847" y="1953037"/>
            <a:ext cx="7578333" cy="857340"/>
          </a:xfrm>
        </p:spPr>
        <p:txBody>
          <a:bodyPr/>
          <a:lstStyle/>
          <a:p>
            <a:r>
              <a:rPr lang="en-US" u="sng" dirty="0"/>
              <a:t>Mirek Hanzelka</a:t>
            </a:r>
          </a:p>
          <a:p>
            <a:r>
              <a:rPr lang="en-US" dirty="0"/>
              <a:t>Y. </a:t>
            </a:r>
            <a:r>
              <a:rPr lang="en-US" dirty="0" err="1"/>
              <a:t>Shprits</a:t>
            </a:r>
            <a:r>
              <a:rPr lang="en-US" dirty="0"/>
              <a:t>, D. Wang, B. Haas</a:t>
            </a:r>
          </a:p>
          <a:p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794E58A-3D05-4204-8AF4-EFDF91D59E65}"/>
              </a:ext>
            </a:extLst>
          </p:cNvPr>
          <p:cNvSpPr>
            <a:spLocks noGrp="1"/>
          </p:cNvSpPr>
          <p:nvPr>
            <p:ph type="body" sz="half" idx="116"/>
          </p:nvPr>
        </p:nvSpPr>
        <p:spPr>
          <a:xfrm>
            <a:off x="859247" y="306093"/>
            <a:ext cx="7897781" cy="1578432"/>
          </a:xfrm>
        </p:spPr>
        <p:txBody>
          <a:bodyPr/>
          <a:lstStyle/>
          <a:p>
            <a:r>
              <a:rPr lang="en-US" dirty="0"/>
              <a:t>Limiting processes in the non-linear and non-diffusive acceleration of radiation belt electrons by whistler-mode waves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3BAF5B-56FB-48E0-AF0A-9DA3762C20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03" y="1975011"/>
            <a:ext cx="2822617" cy="132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5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nhaltsplatzhalter 23">
            <a:extLst>
              <a:ext uri="{FF2B5EF4-FFF2-40B4-BE49-F238E27FC236}">
                <a16:creationId xmlns:a16="http://schemas.microsoft.com/office/drawing/2014/main" id="{799EFB90-8BBB-4D72-982D-DD0D26A3CFC2}"/>
              </a:ext>
            </a:extLst>
          </p:cNvPr>
          <p:cNvSpPr>
            <a:spLocks noGrp="1"/>
          </p:cNvSpPr>
          <p:nvPr>
            <p:ph sz="quarter" idx="97"/>
          </p:nvPr>
        </p:nvSpPr>
        <p:spPr>
          <a:xfrm>
            <a:off x="339577" y="4647062"/>
            <a:ext cx="7394723" cy="496437"/>
          </a:xfrm>
        </p:spPr>
        <p:txBody>
          <a:bodyPr/>
          <a:lstStyle/>
          <a:p>
            <a:r>
              <a:rPr lang="de-DE" dirty="0">
                <a:solidFill>
                  <a:srgbClr val="FC6A59"/>
                </a:solidFill>
              </a:rPr>
              <a:t>Contact:  </a:t>
            </a:r>
            <a:r>
              <a:rPr lang="de-DE" dirty="0">
                <a:solidFill>
                  <a:schemeClr val="accent3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mirekhanzelka@gmail.com</a:t>
            </a:r>
            <a:endParaRPr lang="de-DE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2749D91-A33B-4DA0-8B1B-8EF75DD600EC}"/>
              </a:ext>
            </a:extLst>
          </p:cNvPr>
          <p:cNvSpPr>
            <a:spLocks noGrp="1"/>
          </p:cNvSpPr>
          <p:nvPr>
            <p:ph sz="quarter" idx="98"/>
          </p:nvPr>
        </p:nvSpPr>
        <p:spPr>
          <a:xfrm>
            <a:off x="339577" y="1287278"/>
            <a:ext cx="8494121" cy="2755333"/>
          </a:xfrm>
        </p:spPr>
        <p:txBody>
          <a:bodyPr/>
          <a:lstStyle/>
          <a:p>
            <a:pPr algn="ctr"/>
            <a:r>
              <a:rPr lang="de-DE" sz="3200" dirty="0">
                <a:solidFill>
                  <a:srgbClr val="FC6A59"/>
                </a:solidFill>
              </a:rPr>
              <a:t>Takeaways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Particle transport by narrowband emissions closely follows well-defined inhomogeneous resonance curves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Quarter-bounce/half-bounce test-particle simulations are not appropriate for extraction of transport coefficients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methods based on PSD evolution are needed</a:t>
            </a:r>
          </a:p>
          <a:p>
            <a:endParaRPr lang="de-DE" sz="2400" dirty="0"/>
          </a:p>
          <a:p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F9064-BDDE-4329-BBD6-C66F5D368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37" y="3292475"/>
            <a:ext cx="1748590" cy="1748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5B5AF-CB4A-45B5-B63C-3F5BF8217D08}"/>
              </a:ext>
            </a:extLst>
          </p:cNvPr>
          <p:cNvSpPr txBox="1"/>
          <p:nvPr/>
        </p:nvSpPr>
        <p:spPr>
          <a:xfrm>
            <a:off x="7438030" y="3037466"/>
            <a:ext cx="1498683" cy="30514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l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cs-CZ" kern="0" dirty="0">
                <a:solidFill>
                  <a:schemeClr val="bg1"/>
                </a:solidFill>
              </a:rPr>
              <a:t>Download</a:t>
            </a:r>
            <a:r>
              <a:rPr lang="en-US" kern="0" dirty="0">
                <a:solidFill>
                  <a:schemeClr val="bg1"/>
                </a:solidFill>
              </a:rPr>
              <a:t> Link:</a:t>
            </a:r>
            <a:endParaRPr lang="de-DE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0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A6E7CBDE-E8D3-43A6-B51F-C7601F73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20" y="94621"/>
            <a:ext cx="8751579" cy="619585"/>
          </a:xfrm>
        </p:spPr>
        <p:txBody>
          <a:bodyPr/>
          <a:lstStyle/>
          <a:p>
            <a:r>
              <a:rPr lang="de-DE" dirty="0"/>
              <a:t>Open Questions in Radiation Belt Modelling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6650A55-88A8-487C-9421-BDE33C8FF0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713" y="753533"/>
            <a:ext cx="8751887" cy="3717544"/>
          </a:xfrm>
        </p:spPr>
        <p:txBody>
          <a:bodyPr/>
          <a:lstStyle/>
          <a:p>
            <a:r>
              <a:rPr lang="en-US" b="1" dirty="0"/>
              <a:t>When can we apply quasilinear theory?</a:t>
            </a:r>
          </a:p>
          <a:p>
            <a:pPr lvl="1"/>
            <a:r>
              <a:rPr lang="en-US" dirty="0"/>
              <a:t>Which range of wave parameters (amplitude, bandwidth, …)?</a:t>
            </a:r>
          </a:p>
          <a:p>
            <a:pPr lvl="1"/>
            <a:r>
              <a:rPr lang="en-US" dirty="0"/>
              <a:t>What region of velocity space?</a:t>
            </a:r>
          </a:p>
          <a:p>
            <a:r>
              <a:rPr lang="en-US" b="1" dirty="0"/>
              <a:t>When quasilinear theory fails – is diffusive approach justified?</a:t>
            </a:r>
          </a:p>
          <a:p>
            <a:pPr lvl="1"/>
            <a:r>
              <a:rPr lang="en-US" dirty="0"/>
              <a:t>On what timescales becomes diffusive description accurate?</a:t>
            </a:r>
          </a:p>
          <a:p>
            <a:pPr lvl="1"/>
            <a:r>
              <a:rPr lang="en-US" dirty="0"/>
              <a:t>Which method should be used to obtain diffusion coefficients?</a:t>
            </a:r>
          </a:p>
          <a:p>
            <a:r>
              <a:rPr lang="en-US" b="1" dirty="0"/>
              <a:t>If diffusive approach fails – which methods should be used?</a:t>
            </a:r>
          </a:p>
          <a:p>
            <a:pPr lvl="1"/>
            <a:r>
              <a:rPr lang="en-US" dirty="0"/>
              <a:t>Will introducing an advective term help?</a:t>
            </a:r>
          </a:p>
          <a:p>
            <a:pPr lvl="1"/>
            <a:r>
              <a:rPr lang="en-US" dirty="0"/>
              <a:t>Do we need a jump kernel (integral term) in the master equation?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E73750-1664-47E1-80EF-824BBDDB2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095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ED02FC57-C88E-47D6-878E-67D6C10AB3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1489" y="1013863"/>
            <a:ext cx="4077999" cy="149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E1BF7725-5D2A-48E7-B3B9-99C8D0A6A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4027" y="2610792"/>
            <a:ext cx="4065462" cy="154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EE49CD-0874-4278-896C-327A4ECF4678}"/>
                  </a:ext>
                </a:extLst>
              </p:cNvPr>
              <p:cNvSpPr txBox="1"/>
              <p:nvPr/>
            </p:nvSpPr>
            <p:spPr>
              <a:xfrm>
                <a:off x="5503810" y="691574"/>
                <a:ext cx="3418885" cy="3051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algn="l" defTabSz="309563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kern="0" dirty="0"/>
                  <a:t>Quasi-coherent (Power FWHM </a:t>
                </a:r>
                <a14:m>
                  <m:oMath xmlns:m="http://schemas.openxmlformats.org/officeDocument/2006/math">
                    <m:r>
                      <a:rPr lang="en-US" b="0" i="0" kern="0" smtClean="0">
                        <a:latin typeface="Cambria Math" panose="02040503050406030204" pitchFamily="18" charset="0"/>
                      </a:rPr>
                      <m:t>0.04</m:t>
                    </m:r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</a:rPr>
                          <m:t>ce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kern="0" dirty="0"/>
                  <a:t>)</a:t>
                </a:r>
                <a:endParaRPr lang="de-DE" kern="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EE49CD-0874-4278-896C-327A4ECF4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810" y="691574"/>
                <a:ext cx="3418885" cy="305148"/>
              </a:xfrm>
              <a:prstGeom prst="rect">
                <a:avLst/>
              </a:prstGeom>
              <a:blipFill>
                <a:blip r:embed="rId5"/>
                <a:stretch>
                  <a:fillRect l="-355" b="-15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el 7">
            <a:extLst>
              <a:ext uri="{FF2B5EF4-FFF2-40B4-BE49-F238E27FC236}">
                <a16:creationId xmlns:a16="http://schemas.microsoft.com/office/drawing/2014/main" id="{A6E7CBDE-E8D3-43A6-B51F-C7601F73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20" y="94621"/>
            <a:ext cx="8751579" cy="619585"/>
          </a:xfrm>
        </p:spPr>
        <p:txBody>
          <a:bodyPr/>
          <a:lstStyle/>
          <a:p>
            <a:r>
              <a:rPr lang="de-DE" dirty="0"/>
              <a:t>Plane </a:t>
            </a:r>
            <a:r>
              <a:rPr lang="de-DE" dirty="0" err="1"/>
              <a:t>wave</a:t>
            </a:r>
            <a:r>
              <a:rPr lang="de-DE" dirty="0"/>
              <a:t> vs. Quasi-</a:t>
            </a:r>
            <a:r>
              <a:rPr lang="de-DE" dirty="0" err="1"/>
              <a:t>coherent</a:t>
            </a:r>
            <a:endParaRPr lang="de-DE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EACB7E9-DEA0-4DDA-8560-B5D31746AAD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755" y="1008095"/>
            <a:ext cx="4150676" cy="1518030"/>
          </a:xfrm>
        </p:spPr>
      </p:pic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2CB23340-1AB0-46AF-A85B-4EBCA871EC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923" y="2639151"/>
            <a:ext cx="4050330" cy="155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7BC403-644A-4746-9D02-FCBC35F11DBD}"/>
              </a:ext>
            </a:extLst>
          </p:cNvPr>
          <p:cNvSpPr txBox="1"/>
          <p:nvPr/>
        </p:nvSpPr>
        <p:spPr>
          <a:xfrm rot="16200000">
            <a:off x="-610970" y="1495425"/>
            <a:ext cx="1654620" cy="305148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/>
              <a:t>125.2 keV, 56</a:t>
            </a:r>
            <a:r>
              <a:rPr lang="cs-CZ" kern="0" dirty="0"/>
              <a:t>° PA</a:t>
            </a:r>
            <a:endParaRPr lang="de-DE" kern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CBF19D-587C-42B7-9329-536BA1CD3190}"/>
              </a:ext>
            </a:extLst>
          </p:cNvPr>
          <p:cNvSpPr txBox="1"/>
          <p:nvPr/>
        </p:nvSpPr>
        <p:spPr>
          <a:xfrm rot="16200000">
            <a:off x="-525802" y="3170600"/>
            <a:ext cx="1499128" cy="305148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/>
              <a:t>718 keV</a:t>
            </a:r>
            <a:r>
              <a:rPr lang="cs-CZ" kern="0" dirty="0"/>
              <a:t>, 34° PA</a:t>
            </a:r>
            <a:endParaRPr lang="de-DE" kern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EE09FF-D194-4F03-AAEE-66023718DBA9}"/>
              </a:ext>
            </a:extLst>
          </p:cNvPr>
          <p:cNvSpPr txBox="1"/>
          <p:nvPr/>
        </p:nvSpPr>
        <p:spPr>
          <a:xfrm>
            <a:off x="1964859" y="680386"/>
            <a:ext cx="1124026" cy="3051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/>
              <a:t>Plane wave</a:t>
            </a:r>
            <a:endParaRPr lang="de-DE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FC9DAF-7967-4AE4-8D9C-CEF0A73615B7}"/>
                  </a:ext>
                </a:extLst>
              </p:cNvPr>
              <p:cNvSpPr txBox="1"/>
              <p:nvPr/>
            </p:nvSpPr>
            <p:spPr>
              <a:xfrm>
                <a:off x="142701" y="4168601"/>
                <a:ext cx="7124579" cy="305148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algn="l" defTabSz="309563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kern="0" dirty="0"/>
                  <a:t>Wave parameters: Field-aligned whistler mode, frequency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0.25</m:t>
                    </m:r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</a:rPr>
                          <m:t>ce</m:t>
                        </m:r>
                        <m:r>
                          <a:rPr lang="en-US" b="0" i="0" kern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kern="0" dirty="0"/>
                  <a:t>, </a:t>
                </a:r>
                <a:r>
                  <a:rPr lang="de-DE" kern="0" dirty="0" err="1"/>
                  <a:t>amplitude</a:t>
                </a:r>
                <a:r>
                  <a:rPr lang="de-DE" kern="0" dirty="0"/>
                  <a:t>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0.003</m:t>
                    </m:r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de-DE" kern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FC9DAF-7967-4AE4-8D9C-CEF0A7361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01" y="4168601"/>
                <a:ext cx="7124579" cy="305148"/>
              </a:xfrm>
              <a:prstGeom prst="rect">
                <a:avLst/>
              </a:prstGeom>
              <a:blipFill>
                <a:blip r:embed="rId8"/>
                <a:stretch>
                  <a:fillRect l="-171" t="-2000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CECDC56-7497-480D-B19C-F05A0B95CA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4923" y="1221259"/>
            <a:ext cx="568295" cy="256188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F1467B3-4095-4D81-93D4-9CD22ADBBB7E}"/>
              </a:ext>
            </a:extLst>
          </p:cNvPr>
          <p:cNvSpPr/>
          <p:nvPr/>
        </p:nvSpPr>
        <p:spPr bwMode="auto">
          <a:xfrm>
            <a:off x="899160" y="1072922"/>
            <a:ext cx="480060" cy="37329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73967A-A77E-4EAA-971C-ADED062B4656}"/>
              </a:ext>
            </a:extLst>
          </p:cNvPr>
          <p:cNvSpPr txBox="1"/>
          <p:nvPr/>
        </p:nvSpPr>
        <p:spPr>
          <a:xfrm>
            <a:off x="481744" y="736087"/>
            <a:ext cx="1417376" cy="305148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>
                <a:solidFill>
                  <a:srgbClr val="00B050"/>
                </a:solidFill>
              </a:rPr>
              <a:t>Phase trapping</a:t>
            </a:r>
            <a:endParaRPr lang="de-DE" kern="0" dirty="0">
              <a:solidFill>
                <a:srgbClr val="00B05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9103EB-9C01-4053-88C6-B5C5EE028604}"/>
              </a:ext>
            </a:extLst>
          </p:cNvPr>
          <p:cNvSpPr/>
          <p:nvPr/>
        </p:nvSpPr>
        <p:spPr bwMode="auto">
          <a:xfrm>
            <a:off x="950402" y="1517115"/>
            <a:ext cx="480060" cy="282986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3577C5-B773-45A1-9211-37B691BF0200}"/>
              </a:ext>
            </a:extLst>
          </p:cNvPr>
          <p:cNvSpPr txBox="1"/>
          <p:nvPr/>
        </p:nvSpPr>
        <p:spPr>
          <a:xfrm>
            <a:off x="899160" y="1811004"/>
            <a:ext cx="1499128" cy="305148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Phase bunching</a:t>
            </a:r>
            <a:endParaRPr lang="de-DE" kern="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18110D-E7BA-41E6-BA93-2B9F61754253}"/>
              </a:ext>
            </a:extLst>
          </p:cNvPr>
          <p:cNvSpPr/>
          <p:nvPr/>
        </p:nvSpPr>
        <p:spPr bwMode="auto">
          <a:xfrm>
            <a:off x="1013460" y="3068753"/>
            <a:ext cx="885660" cy="68878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27D2D6-4F30-4385-8027-346E6FC3D04C}"/>
              </a:ext>
            </a:extLst>
          </p:cNvPr>
          <p:cNvSpPr txBox="1"/>
          <p:nvPr/>
        </p:nvSpPr>
        <p:spPr>
          <a:xfrm>
            <a:off x="1041596" y="2530603"/>
            <a:ext cx="1688283" cy="53367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ctr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>
                <a:solidFill>
                  <a:srgbClr val="00589C"/>
                </a:solidFill>
              </a:rPr>
              <a:t>Relativistic turning</a:t>
            </a:r>
          </a:p>
          <a:p>
            <a:pPr algn="ctr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>
                <a:solidFill>
                  <a:srgbClr val="00589C"/>
                </a:solidFill>
              </a:rPr>
              <a:t>acceleration</a:t>
            </a:r>
            <a:endParaRPr lang="de-DE" kern="0" dirty="0">
              <a:solidFill>
                <a:srgbClr val="00589C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DBB13A-B706-4782-861A-7D20C9902DD2}"/>
              </a:ext>
            </a:extLst>
          </p:cNvPr>
          <p:cNvSpPr txBox="1"/>
          <p:nvPr/>
        </p:nvSpPr>
        <p:spPr>
          <a:xfrm>
            <a:off x="2831690" y="4704297"/>
            <a:ext cx="5585183" cy="34458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kern="0" dirty="0">
                <a:solidFill>
                  <a:schemeClr val="accent5"/>
                </a:solidFill>
              </a:rPr>
              <a:t>Long-term test-particle mapping: Hanzelka+ 2025, JGR</a:t>
            </a:r>
            <a:endParaRPr lang="de-DE" sz="1600" kern="0" dirty="0">
              <a:solidFill>
                <a:schemeClr val="accent5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74E626-FCE7-4138-8CAE-6C7EEE578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74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6650A55-88A8-487C-9421-BDE33C8FF0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713" y="753533"/>
            <a:ext cx="8751887" cy="3717544"/>
          </a:xfrm>
        </p:spPr>
        <p:txBody>
          <a:bodyPr/>
          <a:lstStyle/>
          <a:p>
            <a:pPr marL="0" indent="0">
              <a:buNone/>
            </a:pPr>
            <a:endParaRPr lang="de-DE" b="1" dirty="0"/>
          </a:p>
          <a:p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AEEEBA-FF82-4F91-9829-94B07FA594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6458" y="731808"/>
            <a:ext cx="2002681" cy="18238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C0DA68-0FC5-4C7E-B4C9-AC64583890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982" y="723229"/>
            <a:ext cx="1989173" cy="18215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B714B7-EE06-43B8-8B83-B409179073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3362" y="2581553"/>
            <a:ext cx="2047038" cy="18637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21A66A-D36E-49BF-A9F5-4DC17C8871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847" y="2572777"/>
            <a:ext cx="2043128" cy="18660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9F2C88-F983-43DE-9CDB-BA1D6F2D856D}"/>
              </a:ext>
            </a:extLst>
          </p:cNvPr>
          <p:cNvSpPr txBox="1"/>
          <p:nvPr/>
        </p:nvSpPr>
        <p:spPr>
          <a:xfrm rot="16200000">
            <a:off x="-164145" y="1331649"/>
            <a:ext cx="918841" cy="305148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/>
              <a:t>35.9 keV</a:t>
            </a:r>
            <a:endParaRPr lang="de-DE" kern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4017CF-AF16-447E-95A6-AD712B78C1F1}"/>
              </a:ext>
            </a:extLst>
          </p:cNvPr>
          <p:cNvSpPr txBox="1"/>
          <p:nvPr/>
        </p:nvSpPr>
        <p:spPr>
          <a:xfrm rot="16200000">
            <a:off x="-150311" y="2950552"/>
            <a:ext cx="906017" cy="305148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/>
              <a:t>1190 keV</a:t>
            </a:r>
            <a:endParaRPr lang="de-DE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7F09A5-D370-4104-9A1C-CA7E51E9CA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59" y="4632826"/>
            <a:ext cx="3531882" cy="25227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C175DC-92CF-4231-ACF2-F34866DA9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CF2C26-340C-468A-93C2-2525A5A9E2A5}"/>
                  </a:ext>
                </a:extLst>
              </p:cNvPr>
              <p:cNvSpPr txBox="1"/>
              <p:nvPr/>
            </p:nvSpPr>
            <p:spPr>
              <a:xfrm>
                <a:off x="5503810" y="330188"/>
                <a:ext cx="3418885" cy="3051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algn="l" defTabSz="309563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kern="0" dirty="0"/>
                  <a:t>Quasi-coherent (Power FWHM </a:t>
                </a:r>
                <a14:m>
                  <m:oMath xmlns:m="http://schemas.openxmlformats.org/officeDocument/2006/math">
                    <m:r>
                      <a:rPr lang="en-US" b="0" i="0" kern="0" smtClean="0">
                        <a:latin typeface="Cambria Math" panose="02040503050406030204" pitchFamily="18" charset="0"/>
                      </a:rPr>
                      <m:t>0.04</m:t>
                    </m:r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</a:rPr>
                          <m:t>ce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kern="0" dirty="0"/>
                  <a:t>)</a:t>
                </a:r>
                <a:endParaRPr lang="de-DE" kern="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CF2C26-340C-468A-93C2-2525A5A9E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810" y="330188"/>
                <a:ext cx="3418885" cy="305148"/>
              </a:xfrm>
              <a:prstGeom prst="rect">
                <a:avLst/>
              </a:prstGeom>
              <a:blipFill>
                <a:blip r:embed="rId8"/>
                <a:stretch>
                  <a:fillRect l="-355" b="-17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622398C-EDF5-4DA9-B7D3-6B5D7714C301}"/>
              </a:ext>
            </a:extLst>
          </p:cNvPr>
          <p:cNvSpPr txBox="1"/>
          <p:nvPr/>
        </p:nvSpPr>
        <p:spPr>
          <a:xfrm>
            <a:off x="1964859" y="319000"/>
            <a:ext cx="1124026" cy="3051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/>
              <a:t>Plane wave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182222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6650A55-88A8-487C-9421-BDE33C8FF0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713" y="753533"/>
            <a:ext cx="8751887" cy="3717544"/>
          </a:xfrm>
        </p:spPr>
        <p:txBody>
          <a:bodyPr/>
          <a:lstStyle/>
          <a:p>
            <a:pPr marL="0" indent="0">
              <a:buNone/>
            </a:pPr>
            <a:endParaRPr lang="de-DE" b="1" dirty="0"/>
          </a:p>
          <a:p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AEEEBA-FF82-4F91-9829-94B07FA594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1507" y="733267"/>
            <a:ext cx="2012583" cy="18209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B714B7-EE06-43B8-8B83-B409179073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8433" y="2581553"/>
            <a:ext cx="2036896" cy="18637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9F2C88-F983-43DE-9CDB-BA1D6F2D856D}"/>
              </a:ext>
            </a:extLst>
          </p:cNvPr>
          <p:cNvSpPr txBox="1"/>
          <p:nvPr/>
        </p:nvSpPr>
        <p:spPr>
          <a:xfrm rot="16200000">
            <a:off x="-164145" y="1331649"/>
            <a:ext cx="918841" cy="305148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/>
              <a:t>35.9 keV</a:t>
            </a:r>
            <a:endParaRPr lang="de-DE" kern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4017CF-AF16-447E-95A6-AD712B78C1F1}"/>
              </a:ext>
            </a:extLst>
          </p:cNvPr>
          <p:cNvSpPr txBox="1"/>
          <p:nvPr/>
        </p:nvSpPr>
        <p:spPr>
          <a:xfrm rot="16200000">
            <a:off x="-150311" y="2950552"/>
            <a:ext cx="906017" cy="305148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/>
              <a:t>1190 keV</a:t>
            </a:r>
            <a:endParaRPr lang="de-DE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7F09A5-D370-4104-9A1C-CA7E51E9CA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59" y="4632826"/>
            <a:ext cx="3531882" cy="2522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B25A97-43AE-45C8-B148-BCD0B697FB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543" y="719649"/>
            <a:ext cx="2010052" cy="18286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351B1F-CE5E-44C7-A706-161FC91415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416" y="2564052"/>
            <a:ext cx="2061989" cy="188347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B4469B-8464-409D-9E5A-DE408929B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4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48FD6A-1EE4-46FC-8AFE-1A0A1B030EDA}"/>
                  </a:ext>
                </a:extLst>
              </p:cNvPr>
              <p:cNvSpPr txBox="1"/>
              <p:nvPr/>
            </p:nvSpPr>
            <p:spPr>
              <a:xfrm>
                <a:off x="5503810" y="330188"/>
                <a:ext cx="3418885" cy="3051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algn="l" defTabSz="309563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kern="0" dirty="0"/>
                  <a:t>Quasi-coherent (Power FWHM </a:t>
                </a:r>
                <a14:m>
                  <m:oMath xmlns:m="http://schemas.openxmlformats.org/officeDocument/2006/math">
                    <m:r>
                      <a:rPr lang="en-US" b="0" i="0" kern="0" smtClean="0">
                        <a:latin typeface="Cambria Math" panose="02040503050406030204" pitchFamily="18" charset="0"/>
                      </a:rPr>
                      <m:t>0.04</m:t>
                    </m:r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</a:rPr>
                          <m:t>ce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kern="0" dirty="0"/>
                  <a:t>)</a:t>
                </a:r>
                <a:endParaRPr lang="de-DE" kern="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48FD6A-1EE4-46FC-8AFE-1A0A1B030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810" y="330188"/>
                <a:ext cx="3418885" cy="305148"/>
              </a:xfrm>
              <a:prstGeom prst="rect">
                <a:avLst/>
              </a:prstGeom>
              <a:blipFill>
                <a:blip r:embed="rId8"/>
                <a:stretch>
                  <a:fillRect l="-355" b="-17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4C131D7-65E8-46F4-A07D-BD1D80DD7846}"/>
              </a:ext>
            </a:extLst>
          </p:cNvPr>
          <p:cNvSpPr txBox="1"/>
          <p:nvPr/>
        </p:nvSpPr>
        <p:spPr>
          <a:xfrm>
            <a:off x="1964859" y="319000"/>
            <a:ext cx="1124026" cy="3051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/>
              <a:t>Plane wave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0062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6650A55-88A8-487C-9421-BDE33C8FF0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713" y="753533"/>
            <a:ext cx="8751887" cy="3717544"/>
          </a:xfrm>
        </p:spPr>
        <p:txBody>
          <a:bodyPr/>
          <a:lstStyle/>
          <a:p>
            <a:pPr marL="0" indent="0">
              <a:buNone/>
            </a:pPr>
            <a:endParaRPr lang="de-DE" b="1" dirty="0"/>
          </a:p>
          <a:p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AEEEBA-FF82-4F91-9829-94B07FA594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1507" y="733267"/>
            <a:ext cx="2012583" cy="1820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EA555B-8DE9-4A6C-91F7-7216EC06B7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5966" y="690202"/>
            <a:ext cx="1953651" cy="18784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C0DA68-0FC5-4C7E-B4C9-AC64583890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543" y="719649"/>
            <a:ext cx="2010052" cy="18286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C11423-53EB-42F3-8DCA-D0097D35EA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6507" y="739599"/>
            <a:ext cx="1886006" cy="18108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B714B7-EE06-43B8-8B83-B409179073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7344" y="2580557"/>
            <a:ext cx="2039074" cy="18657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D63D5A-567B-491D-A9EA-D10A5E0872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2337" y="2585074"/>
            <a:ext cx="1945972" cy="18657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21A66A-D36E-49BF-A9F5-4DC17C8871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416" y="2564052"/>
            <a:ext cx="2061989" cy="18834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5C50190-9CFF-4677-B479-97821CE86A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091" y="2580440"/>
            <a:ext cx="1948559" cy="18784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9F2C88-F983-43DE-9CDB-BA1D6F2D856D}"/>
              </a:ext>
            </a:extLst>
          </p:cNvPr>
          <p:cNvSpPr txBox="1"/>
          <p:nvPr/>
        </p:nvSpPr>
        <p:spPr>
          <a:xfrm rot="16200000">
            <a:off x="-164145" y="1331649"/>
            <a:ext cx="918841" cy="305148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/>
              <a:t>35.9 keV</a:t>
            </a:r>
            <a:endParaRPr lang="de-DE" kern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4017CF-AF16-447E-95A6-AD712B78C1F1}"/>
              </a:ext>
            </a:extLst>
          </p:cNvPr>
          <p:cNvSpPr txBox="1"/>
          <p:nvPr/>
        </p:nvSpPr>
        <p:spPr>
          <a:xfrm rot="16200000">
            <a:off x="-150311" y="2950552"/>
            <a:ext cx="906017" cy="305148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/>
              <a:t>1190 keV</a:t>
            </a:r>
            <a:endParaRPr lang="de-DE" kern="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62ED09D-45B2-4163-8232-62E5A65F94F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59" y="4632826"/>
            <a:ext cx="3531882" cy="25227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09CC4C-90D6-4C6C-B646-5E5F27211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4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4A46803-81ED-44D7-94A6-89BB93B94F28}"/>
                  </a:ext>
                </a:extLst>
              </p:cNvPr>
              <p:cNvSpPr txBox="1"/>
              <p:nvPr/>
            </p:nvSpPr>
            <p:spPr>
              <a:xfrm>
                <a:off x="5503810" y="330188"/>
                <a:ext cx="3418885" cy="3051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algn="l" defTabSz="309563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kern="0" dirty="0"/>
                  <a:t>Quasi-coherent (Power FWHM </a:t>
                </a:r>
                <a14:m>
                  <m:oMath xmlns:m="http://schemas.openxmlformats.org/officeDocument/2006/math">
                    <m:r>
                      <a:rPr lang="en-US" b="0" i="0" kern="0" smtClean="0">
                        <a:latin typeface="Cambria Math" panose="02040503050406030204" pitchFamily="18" charset="0"/>
                      </a:rPr>
                      <m:t>0.04</m:t>
                    </m:r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</a:rPr>
                          <m:t>ce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kern="0" dirty="0"/>
                  <a:t>)</a:t>
                </a:r>
                <a:endParaRPr lang="de-DE" kern="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4A46803-81ED-44D7-94A6-89BB93B94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810" y="330188"/>
                <a:ext cx="3418885" cy="305148"/>
              </a:xfrm>
              <a:prstGeom prst="rect">
                <a:avLst/>
              </a:prstGeom>
              <a:blipFill>
                <a:blip r:embed="rId12"/>
                <a:stretch>
                  <a:fillRect l="-355" b="-17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9AB8DA8-60DC-4063-B4FA-2FD3EA331934}"/>
              </a:ext>
            </a:extLst>
          </p:cNvPr>
          <p:cNvSpPr txBox="1"/>
          <p:nvPr/>
        </p:nvSpPr>
        <p:spPr>
          <a:xfrm>
            <a:off x="1964859" y="319000"/>
            <a:ext cx="1124026" cy="3051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rtlCol="0">
            <a:spAutoFit/>
          </a:bodyPr>
          <a:lstStyle/>
          <a:p>
            <a:pPr algn="l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/>
              <a:t>Plane wave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286999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A6E7CBDE-E8D3-43A6-B51F-C7601F73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20" y="94621"/>
            <a:ext cx="8751579" cy="619585"/>
          </a:xfrm>
        </p:spPr>
        <p:txBody>
          <a:bodyPr/>
          <a:lstStyle/>
          <a:p>
            <a:r>
              <a:rPr lang="en-US" dirty="0"/>
              <a:t>How to extract transport coefficients?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6650A55-88A8-487C-9421-BDE33C8FF0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714" y="753532"/>
            <a:ext cx="4957928" cy="386138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Two approaches &amp; their issues</a:t>
            </a:r>
          </a:p>
          <a:p>
            <a:pPr marL="0" indent="0">
              <a:buNone/>
            </a:pPr>
            <a:r>
              <a:rPr lang="en-US" u="sng" dirty="0"/>
              <a:t>After a ½- or ¼-bounce (Traditional)</a:t>
            </a:r>
            <a:r>
              <a:rPr lang="en-US" dirty="0"/>
              <a:t>:</a:t>
            </a:r>
          </a:p>
          <a:p>
            <a:r>
              <a:rPr lang="en-US" dirty="0"/>
              <a:t>Not in stochastic regime</a:t>
            </a:r>
          </a:p>
          <a:p>
            <a:r>
              <a:rPr lang="en-US" dirty="0"/>
              <a:t>Apparent high advection cannot be easily implemented, breaks stability</a:t>
            </a:r>
          </a:p>
          <a:p>
            <a:pPr marL="0" indent="0">
              <a:buNone/>
            </a:pPr>
            <a:r>
              <a:rPr lang="en-US" u="sng" dirty="0"/>
              <a:t>After many bounces</a:t>
            </a:r>
            <a:r>
              <a:rPr lang="en-US" dirty="0"/>
              <a:t>:</a:t>
            </a:r>
          </a:p>
          <a:p>
            <a:r>
              <a:rPr lang="en-US" dirty="0"/>
              <a:t>Nonlocal, path-integrated coefficient =&gt; cannot be assigned to a single point in the energy–pitch-angle space</a:t>
            </a:r>
          </a:p>
          <a:p>
            <a:r>
              <a:rPr lang="en-US" dirty="0"/>
              <a:t>Fixed time steps =&gt; constant in time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E4DAF3D-AD32-4E65-AD50-FC410AFED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7541" y="553006"/>
            <a:ext cx="3304512" cy="235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9C13FD-A5AC-4BCE-954C-6115360AEA71}"/>
                  </a:ext>
                </a:extLst>
              </p:cNvPr>
              <p:cNvSpPr txBox="1"/>
              <p:nvPr/>
            </p:nvSpPr>
            <p:spPr>
              <a:xfrm>
                <a:off x="6021457" y="536965"/>
                <a:ext cx="1604735" cy="305148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/>
              <a:p>
                <a:pPr algn="l" defTabSz="309563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half</m:t>
                        </m:r>
                      </m:sub>
                    </m:sSub>
                  </m:oMath>
                </a14:m>
                <a:r>
                  <a:rPr lang="de-DE" kern="0" dirty="0">
                    <a:solidFill>
                      <a:srgbClr val="FF0000"/>
                    </a:solidFill>
                  </a:rPr>
                  <a:t> (PA = 11.25</a:t>
                </a:r>
                <a:r>
                  <a:rPr lang="cs-CZ" kern="0" dirty="0">
                    <a:solidFill>
                      <a:srgbClr val="FF0000"/>
                    </a:solidFill>
                  </a:rPr>
                  <a:t>°</a:t>
                </a:r>
                <a:r>
                  <a:rPr lang="de-DE" kern="0" dirty="0">
                    <a:solidFill>
                      <a:srgbClr val="FF0000"/>
                    </a:solidFill>
                  </a:rPr>
                  <a:t>)</a:t>
                </a:r>
                <a:endParaRPr lang="de-DE" kern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9C13FD-A5AC-4BCE-954C-6115360AE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457" y="536965"/>
                <a:ext cx="1604735" cy="305148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78E909-8A7F-4901-8A7F-BDF0EF5A2CA8}"/>
              </a:ext>
            </a:extLst>
          </p:cNvPr>
          <p:cNvCxnSpPr/>
          <p:nvPr/>
        </p:nvCxnSpPr>
        <p:spPr bwMode="auto">
          <a:xfrm>
            <a:off x="5996878" y="569828"/>
            <a:ext cx="0" cy="209316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>
                <a:alpha val="54902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D4FF27D4-055C-499F-ACB7-E1EEAEFC82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87542" y="2747529"/>
            <a:ext cx="3304511" cy="23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BB17EC-413A-4642-BE53-A9A3121A78CF}"/>
              </a:ext>
            </a:extLst>
          </p:cNvPr>
          <p:cNvSpPr/>
          <p:nvPr/>
        </p:nvSpPr>
        <p:spPr bwMode="auto">
          <a:xfrm>
            <a:off x="7642234" y="2807368"/>
            <a:ext cx="884145" cy="2077454"/>
          </a:xfrm>
          <a:prstGeom prst="rect">
            <a:avLst/>
          </a:prstGeom>
          <a:solidFill>
            <a:srgbClr val="FF0000">
              <a:alpha val="5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8C851D-6B13-40B2-8C80-F67C4DF2E83D}"/>
              </a:ext>
            </a:extLst>
          </p:cNvPr>
          <p:cNvSpPr txBox="1"/>
          <p:nvPr/>
        </p:nvSpPr>
        <p:spPr>
          <a:xfrm>
            <a:off x="6051663" y="2858879"/>
            <a:ext cx="1649811" cy="305148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>
                <a:solidFill>
                  <a:srgbClr val="FF0000"/>
                </a:solidFill>
              </a:rPr>
              <a:t>6 s to 9 s average</a:t>
            </a:r>
            <a:endParaRPr lang="de-DE" kern="0" dirty="0">
              <a:solidFill>
                <a:srgbClr val="FF0000"/>
              </a:solidFill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8EB6D6F-972C-40B9-8F0D-1218B6DE7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588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33519A2-FF80-49F6-8BD9-20B5F8F255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05" y="2428027"/>
            <a:ext cx="3228619" cy="225246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7D437E-1E5D-4264-888C-F69C19FC5D5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95" y="331838"/>
            <a:ext cx="5893870" cy="425654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A3C765-D830-4921-A2CD-66B3B25E28E4}"/>
              </a:ext>
            </a:extLst>
          </p:cNvPr>
          <p:cNvSpPr txBox="1"/>
          <p:nvPr/>
        </p:nvSpPr>
        <p:spPr>
          <a:xfrm>
            <a:off x="4055767" y="41438"/>
            <a:ext cx="965329" cy="305148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u="sng" kern="0" dirty="0"/>
              <a:t>Method 2</a:t>
            </a:r>
            <a:endParaRPr lang="de-DE" u="sng" kern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1E5325-097A-4D76-B080-294D6E75F819}"/>
              </a:ext>
            </a:extLst>
          </p:cNvPr>
          <p:cNvSpPr txBox="1"/>
          <p:nvPr/>
        </p:nvSpPr>
        <p:spPr>
          <a:xfrm>
            <a:off x="973628" y="46471"/>
            <a:ext cx="930063" cy="305148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u="sng" kern="0" dirty="0"/>
              <a:t>Method 1</a:t>
            </a:r>
            <a:endParaRPr lang="de-DE" u="sng" kern="0" dirty="0"/>
          </a:p>
        </p:txBody>
      </p:sp>
      <p:sp>
        <p:nvSpPr>
          <p:cNvPr id="14" name="Inhaltsplatzhalter 8">
            <a:extLst>
              <a:ext uri="{FF2B5EF4-FFF2-40B4-BE49-F238E27FC236}">
                <a16:creationId xmlns:a16="http://schemas.microsoft.com/office/drawing/2014/main" id="{E6E84139-EEB9-4D4B-A4EB-5B8DB5BCC8E3}"/>
              </a:ext>
            </a:extLst>
          </p:cNvPr>
          <p:cNvSpPr txBox="1">
            <a:spLocks/>
          </p:cNvSpPr>
          <p:nvPr/>
        </p:nvSpPr>
        <p:spPr bwMode="auto">
          <a:xfrm>
            <a:off x="6273713" y="44248"/>
            <a:ext cx="2844404" cy="200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2000">
                <a:solidFill>
                  <a:srgbClr val="0A2864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12001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21145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>
                <a:solidFill>
                  <a:srgbClr val="FC6A59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en-US" kern="0" dirty="0"/>
              <a:t>Advection can be neglected at all energies and PA</a:t>
            </a:r>
          </a:p>
          <a:p>
            <a:pPr defTabSz="914400"/>
            <a:r>
              <a:rPr lang="en-US" kern="0" dirty="0"/>
              <a:t>Diffusion is stronger in highlighted region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381508-1984-45F3-9620-0D08304CD95A}"/>
              </a:ext>
            </a:extLst>
          </p:cNvPr>
          <p:cNvSpPr txBox="1"/>
          <p:nvPr/>
        </p:nvSpPr>
        <p:spPr>
          <a:xfrm>
            <a:off x="7051019" y="2108498"/>
            <a:ext cx="1101584" cy="305148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u="sng" kern="0" dirty="0"/>
              <a:t>Quasilinear</a:t>
            </a:r>
            <a:endParaRPr lang="de-DE" u="sng" kern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253AED-F69F-4DF5-A175-73B2DBB0E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6</a:t>
            </a:r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734BE4-18E8-4B33-BC24-8983ED9721A8}"/>
              </a:ext>
            </a:extLst>
          </p:cNvPr>
          <p:cNvSpPr/>
          <p:nvPr/>
        </p:nvSpPr>
        <p:spPr bwMode="auto">
          <a:xfrm>
            <a:off x="617621" y="2915786"/>
            <a:ext cx="356007" cy="1369047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9A2CB-43A7-4679-BF61-0D2788A1582D}"/>
              </a:ext>
            </a:extLst>
          </p:cNvPr>
          <p:cNvSpPr/>
          <p:nvPr/>
        </p:nvSpPr>
        <p:spPr bwMode="auto">
          <a:xfrm>
            <a:off x="3553326" y="2912081"/>
            <a:ext cx="356007" cy="1369047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C468A6-CED0-4F5B-9DE1-989EA1AFCF7C}"/>
              </a:ext>
            </a:extLst>
          </p:cNvPr>
          <p:cNvSpPr txBox="1"/>
          <p:nvPr/>
        </p:nvSpPr>
        <p:spPr>
          <a:xfrm>
            <a:off x="682633" y="2553739"/>
            <a:ext cx="814647" cy="305148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kern="0" dirty="0">
                <a:solidFill>
                  <a:srgbClr val="00B050"/>
                </a:solidFill>
              </a:rPr>
              <a:t>LOWER</a:t>
            </a:r>
            <a:endParaRPr lang="de-DE" b="1" kern="0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949B17-B53B-421D-AB36-8B1133A25FB6}"/>
              </a:ext>
            </a:extLst>
          </p:cNvPr>
          <p:cNvSpPr txBox="1"/>
          <p:nvPr/>
        </p:nvSpPr>
        <p:spPr>
          <a:xfrm>
            <a:off x="3621458" y="2530253"/>
            <a:ext cx="841897" cy="305148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kern="0" dirty="0">
                <a:solidFill>
                  <a:srgbClr val="00B050"/>
                </a:solidFill>
              </a:rPr>
              <a:t>HIGHER</a:t>
            </a:r>
            <a:endParaRPr lang="de-DE" b="1" kern="0" dirty="0">
              <a:solidFill>
                <a:srgbClr val="00B05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445D53-B312-4AD6-8614-33153A84364F}"/>
              </a:ext>
            </a:extLst>
          </p:cNvPr>
          <p:cNvSpPr/>
          <p:nvPr/>
        </p:nvSpPr>
        <p:spPr bwMode="auto">
          <a:xfrm rot="19228122">
            <a:off x="6603962" y="3625178"/>
            <a:ext cx="1568246" cy="48741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5A2A1-2A5F-4F24-9C64-523DA3459825}"/>
              </a:ext>
            </a:extLst>
          </p:cNvPr>
          <p:cNvSpPr txBox="1"/>
          <p:nvPr/>
        </p:nvSpPr>
        <p:spPr>
          <a:xfrm>
            <a:off x="5672134" y="4659088"/>
            <a:ext cx="2525050" cy="305148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algn="l" defTabSz="30956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kern="0" dirty="0">
                <a:solidFill>
                  <a:srgbClr val="FF0000"/>
                </a:solidFill>
              </a:rPr>
              <a:t>No saturation with amplitude</a:t>
            </a:r>
            <a:endParaRPr lang="de-DE" kern="0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18FB2E-674D-4F71-862A-E5FCDE099133}"/>
              </a:ext>
            </a:extLst>
          </p:cNvPr>
          <p:cNvSpPr/>
          <p:nvPr/>
        </p:nvSpPr>
        <p:spPr bwMode="auto">
          <a:xfrm rot="18815358">
            <a:off x="1177057" y="3733131"/>
            <a:ext cx="1275096" cy="200079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14F93B-E622-466B-B7E0-0E01908D00F6}"/>
              </a:ext>
            </a:extLst>
          </p:cNvPr>
          <p:cNvSpPr/>
          <p:nvPr/>
        </p:nvSpPr>
        <p:spPr bwMode="auto">
          <a:xfrm rot="18815358">
            <a:off x="4110743" y="3733130"/>
            <a:ext cx="1275096" cy="200079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871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15" grpId="0" animBg="1"/>
      <p:bldP spid="4" grpId="0"/>
      <p:bldP spid="18" grpId="0"/>
      <p:bldP spid="19" grpId="0" animBg="1"/>
      <p:bldP spid="8" grpId="0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A6E7CBDE-E8D3-43A6-B51F-C7601F73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20" y="94621"/>
            <a:ext cx="8751579" cy="619585"/>
          </a:xfrm>
        </p:spPr>
        <p:txBody>
          <a:bodyPr/>
          <a:lstStyle/>
          <a:p>
            <a:r>
              <a:rPr lang="en-US" dirty="0"/>
              <a:t>What’s next?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8">
                <a:extLst>
                  <a:ext uri="{FF2B5EF4-FFF2-40B4-BE49-F238E27FC236}">
                    <a16:creationId xmlns:a16="http://schemas.microsoft.com/office/drawing/2014/main" id="{26650A55-88A8-487C-9421-BDE33C8FF0E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39713" y="753533"/>
                <a:ext cx="8751887" cy="3785456"/>
              </a:xfrm>
            </p:spPr>
            <p:txBody>
              <a:bodyPr/>
              <a:lstStyle/>
              <a:p>
                <a:r>
                  <a:rPr lang="en-US" dirty="0"/>
                  <a:t>Study diffusion in </a:t>
                </a:r>
                <a:r>
                  <a:rPr lang="en-US" b="1" dirty="0"/>
                  <a:t>resonance-curve-aligned coordinates</a:t>
                </a:r>
              </a:p>
              <a:p>
                <a:pPr lvl="2"/>
                <a:r>
                  <a:rPr lang="en-US" dirty="0"/>
                  <a:t>Obtained inhomogeneous resonant diffusion curves (</a:t>
                </a:r>
                <a:r>
                  <a:rPr lang="en-US" dirty="0" err="1"/>
                  <a:t>iRDC</a:t>
                </a:r>
                <a:r>
                  <a:rPr lang="en-US" dirty="0"/>
                  <a:t>) numerically</a:t>
                </a:r>
              </a:p>
              <a:p>
                <a:pPr lvl="2"/>
                <a:r>
                  <a:rPr lang="en-US" u="sng" dirty="0"/>
                  <a:t>Set up a sharp PSD gradient </a:t>
                </a:r>
                <a:r>
                  <a:rPr lang="en-US" dirty="0"/>
                  <a:t>along the </a:t>
                </a:r>
                <a:r>
                  <a:rPr lang="en-US" dirty="0" err="1"/>
                  <a:t>iRDC</a:t>
                </a:r>
                <a:endParaRPr lang="en-US" dirty="0"/>
              </a:p>
              <a:p>
                <a:pPr lvl="2"/>
                <a:r>
                  <a:rPr lang="en-US" dirty="0"/>
                  <a:t>Run for at least 10 sec and </a:t>
                </a:r>
                <a:r>
                  <a:rPr lang="en-US" u="sng" dirty="0"/>
                  <a:t>fit the decay of the gradient </a:t>
                </a:r>
                <a:r>
                  <a:rPr lang="en-US" dirty="0"/>
                  <a:t>with a 1D solution of the diffusion equation</a:t>
                </a:r>
              </a:p>
              <a:p>
                <a:r>
                  <a:rPr lang="en-US" dirty="0"/>
                  <a:t>Focus on the troublesome high-energy region</a:t>
                </a:r>
              </a:p>
              <a:p>
                <a:pPr lvl="2"/>
                <a:r>
                  <a:rPr lang="en-US" dirty="0"/>
                  <a:t>Sensitivity of RTA to bandwidth</a:t>
                </a:r>
              </a:p>
              <a:p>
                <a:r>
                  <a:rPr lang="en-US" dirty="0"/>
                  <a:t>Compare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𝐸𝐸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𝛼𝛼</m:t>
                        </m:r>
                      </m:sub>
                    </m:sSub>
                  </m:oMath>
                </a14:m>
                <a:r>
                  <a:rPr lang="en-US" dirty="0"/>
                  <a:t> from quasilinear theory and from test-particle</a:t>
                </a:r>
              </a:p>
              <a:p>
                <a:r>
                  <a:rPr lang="en-US" dirty="0"/>
                  <a:t>Extend analysis to periodic rising tones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Inhaltsplatzhalter 8">
                <a:extLst>
                  <a:ext uri="{FF2B5EF4-FFF2-40B4-BE49-F238E27FC236}">
                    <a16:creationId xmlns:a16="http://schemas.microsoft.com/office/drawing/2014/main" id="{26650A55-88A8-487C-9421-BDE33C8FF0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39713" y="753533"/>
                <a:ext cx="8751887" cy="3785456"/>
              </a:xfrm>
              <a:blipFill>
                <a:blip r:embed="rId3"/>
                <a:stretch>
                  <a:fillRect l="-766" t="-11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94DB7D-2D5C-47A6-944E-E4B898B2D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9910149"/>
      </p:ext>
    </p:extLst>
  </p:cSld>
  <p:clrMapOvr>
    <a:masterClrMapping/>
  </p:clrMapOvr>
</p:sld>
</file>

<file path=ppt/theme/theme1.xml><?xml version="1.0" encoding="utf-8"?>
<a:theme xmlns:a="http://schemas.openxmlformats.org/drawingml/2006/main" name="GFZ_Praesentation_DE">
  <a:themeElements>
    <a:clrScheme name="GFZ">
      <a:dk1>
        <a:srgbClr val="002864"/>
      </a:dk1>
      <a:lt1>
        <a:srgbClr val="FFFFFF"/>
      </a:lt1>
      <a:dk2>
        <a:srgbClr val="080808"/>
      </a:dk2>
      <a:lt2>
        <a:srgbClr val="9C9C9C"/>
      </a:lt2>
      <a:accent1>
        <a:srgbClr val="14C8FF"/>
      </a:accent1>
      <a:accent2>
        <a:srgbClr val="FC6A34"/>
      </a:accent2>
      <a:accent3>
        <a:srgbClr val="AFE1D6"/>
      </a:accent3>
      <a:accent4>
        <a:srgbClr val="670A15"/>
      </a:accent4>
      <a:accent5>
        <a:srgbClr val="FF0000"/>
      </a:accent5>
      <a:accent6>
        <a:srgbClr val="FFFF00"/>
      </a:accent6>
      <a:hlink>
        <a:srgbClr val="009999"/>
      </a:hlink>
      <a:folHlink>
        <a:srgbClr val="99CC00"/>
      </a:folHlink>
    </a:clrScheme>
    <a:fontScheme name="GFZ Inter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  <a:txDef>
      <a:spPr/>
      <a:bodyPr vert="horz" wrap="square" lIns="91440" tIns="45720" rIns="91440" bIns="45720" rtlCol="0">
        <a:spAutoFit/>
      </a:bodyPr>
      <a:lstStyle>
        <a:defPPr algn="l" defTabSz="309563">
          <a:lnSpc>
            <a:spcPct val="110000"/>
          </a:lnSpc>
          <a:spcBef>
            <a:spcPts val="0"/>
          </a:spcBef>
          <a:spcAft>
            <a:spcPts val="0"/>
          </a:spcAft>
          <a:buFontTx/>
          <a:buNone/>
          <a:defRPr kern="0" dirty="0" smtClean="0"/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FZ_Praesentation_16x9_en" id="{415ADEDC-1EF3-284D-9FD6-37DAEE19209B}" vid="{2D4F1722-122B-4646-8546-C22EA19E4D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FZ Inter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FZ Inter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astroparticle_seminar_template</Template>
  <TotalTime>0</TotalTime>
  <Words>590</Words>
  <Application>Microsoft Office PowerPoint</Application>
  <PresentationFormat>On-screen Show (16:9)</PresentationFormat>
  <Paragraphs>95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Cambria Math</vt:lpstr>
      <vt:lpstr>Inter</vt:lpstr>
      <vt:lpstr>Courier New</vt:lpstr>
      <vt:lpstr>Arial</vt:lpstr>
      <vt:lpstr>Symbol</vt:lpstr>
      <vt:lpstr>Verdana</vt:lpstr>
      <vt:lpstr>GFZ_Praesentation_DE</vt:lpstr>
      <vt:lpstr>PowerPoint Presentation</vt:lpstr>
      <vt:lpstr>Open Questions in Radiation Belt Modelling</vt:lpstr>
      <vt:lpstr>Plane wave vs. Quasi-coherent</vt:lpstr>
      <vt:lpstr>PowerPoint Presentation</vt:lpstr>
      <vt:lpstr>PowerPoint Presentation</vt:lpstr>
      <vt:lpstr>PowerPoint Presentation</vt:lpstr>
      <vt:lpstr>How to extract transport coefficients?</vt:lpstr>
      <vt:lpstr>PowerPoint Presentation</vt:lpstr>
      <vt:lpstr>What’s next?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Miroslav Hanzelka</dc:creator>
  <cp:lastModifiedBy>Miroslav Hanzelka</cp:lastModifiedBy>
  <cp:revision>82</cp:revision>
  <cp:lastPrinted>2025-01-16T11:18:54Z</cp:lastPrinted>
  <dcterms:created xsi:type="dcterms:W3CDTF">2025-03-31T13:40:52Z</dcterms:created>
  <dcterms:modified xsi:type="dcterms:W3CDTF">2025-04-26T12:41:37Z</dcterms:modified>
</cp:coreProperties>
</file>