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622" r:id="rId5"/>
    <p:sldId id="591" r:id="rId6"/>
    <p:sldId id="861" r:id="rId7"/>
    <p:sldId id="855" r:id="rId8"/>
    <p:sldId id="431" r:id="rId9"/>
    <p:sldId id="857" r:id="rId10"/>
    <p:sldId id="856" r:id="rId11"/>
    <p:sldId id="852" r:id="rId12"/>
    <p:sldId id="663" r:id="rId13"/>
    <p:sldId id="651" r:id="rId14"/>
    <p:sldId id="815" r:id="rId15"/>
    <p:sldId id="819" r:id="rId16"/>
    <p:sldId id="758" r:id="rId17"/>
    <p:sldId id="812" r:id="rId18"/>
    <p:sldId id="657" r:id="rId19"/>
    <p:sldId id="868" r:id="rId20"/>
    <p:sldId id="697" r:id="rId21"/>
    <p:sldId id="786" r:id="rId22"/>
    <p:sldId id="859" r:id="rId23"/>
    <p:sldId id="865" r:id="rId24"/>
    <p:sldId id="869" r:id="rId25"/>
    <p:sldId id="675" r:id="rId26"/>
    <p:sldId id="824" r:id="rId27"/>
    <p:sldId id="860" r:id="rId28"/>
    <p:sldId id="777" r:id="rId29"/>
    <p:sldId id="790" r:id="rId30"/>
    <p:sldId id="866" r:id="rId31"/>
    <p:sldId id="797" r:id="rId32"/>
    <p:sldId id="864" r:id="rId33"/>
    <p:sldId id="842" r:id="rId34"/>
    <p:sldId id="867" r:id="rId35"/>
    <p:sldId id="688" r:id="rId36"/>
    <p:sldId id="719" r:id="rId37"/>
    <p:sldId id="684" r:id="rId38"/>
    <p:sldId id="701" r:id="rId39"/>
    <p:sldId id="858" r:id="rId40"/>
    <p:sldId id="816" r:id="rId41"/>
    <p:sldId id="817" r:id="rId42"/>
    <p:sldId id="818" r:id="rId43"/>
    <p:sldId id="765" r:id="rId44"/>
    <p:sldId id="766" r:id="rId45"/>
    <p:sldId id="767" r:id="rId46"/>
    <p:sldId id="768" r:id="rId47"/>
    <p:sldId id="672" r:id="rId48"/>
    <p:sldId id="838" r:id="rId49"/>
    <p:sldId id="807" r:id="rId50"/>
  </p:sldIdLst>
  <p:sldSz cx="9144000" cy="6858000" type="screen4x3"/>
  <p:notesSz cx="9774238" cy="672465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4F80"/>
    <a:srgbClr val="FF0DF9"/>
    <a:srgbClr val="B0AC00"/>
    <a:srgbClr val="00A2AB"/>
    <a:srgbClr val="32B1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0F6AB-D543-47CF-8919-ECCE283D7B28}" v="1051" dt="2026-03-20T15:37:40.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90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od" userId="e4ab1a50-a617-4f48-bd1a-bb5826527bac" providerId="ADAL" clId="{9431A7FF-D999-4778-BF6E-8965050DE60C}"/>
    <pc:docChg chg="undo custSel addSld delSld modSld sldOrd modNotesMaster">
      <pc:chgData name="Alan Wood" userId="e4ab1a50-a617-4f48-bd1a-bb5826527bac" providerId="ADAL" clId="{9431A7FF-D999-4778-BF6E-8965050DE60C}" dt="2026-03-20T15:37:57.801" v="2864" actId="20577"/>
      <pc:docMkLst>
        <pc:docMk/>
      </pc:docMkLst>
      <pc:sldChg chg="addSp delSp modSp mod modAnim">
        <pc:chgData name="Alan Wood" userId="e4ab1a50-a617-4f48-bd1a-bb5826527bac" providerId="ADAL" clId="{9431A7FF-D999-4778-BF6E-8965050DE60C}" dt="2026-03-10T06:46:52.270" v="487" actId="255"/>
        <pc:sldMkLst>
          <pc:docMk/>
          <pc:sldMk cId="1781122413" sldId="591"/>
        </pc:sldMkLst>
        <pc:spChg chg="add mod">
          <ac:chgData name="Alan Wood" userId="e4ab1a50-a617-4f48-bd1a-bb5826527bac" providerId="ADAL" clId="{9431A7FF-D999-4778-BF6E-8965050DE60C}" dt="2026-03-10T06:46:52.270" v="487" actId="255"/>
          <ac:spMkLst>
            <pc:docMk/>
            <pc:sldMk cId="1781122413" sldId="591"/>
            <ac:spMk id="12" creationId="{D7DA3B49-AE69-F0E1-94B5-D34B94B7F6CA}"/>
          </ac:spMkLst>
        </pc:spChg>
      </pc:sldChg>
      <pc:sldChg chg="modSp mod">
        <pc:chgData name="Alan Wood" userId="e4ab1a50-a617-4f48-bd1a-bb5826527bac" providerId="ADAL" clId="{9431A7FF-D999-4778-BF6E-8965050DE60C}" dt="2026-03-10T05:36:36.526" v="78" actId="20577"/>
        <pc:sldMkLst>
          <pc:docMk/>
          <pc:sldMk cId="2950730905" sldId="622"/>
        </pc:sldMkLst>
        <pc:spChg chg="mod">
          <ac:chgData name="Alan Wood" userId="e4ab1a50-a617-4f48-bd1a-bb5826527bac" providerId="ADAL" clId="{9431A7FF-D999-4778-BF6E-8965050DE60C}" dt="2026-03-10T05:36:36.526" v="78" actId="20577"/>
          <ac:spMkLst>
            <pc:docMk/>
            <pc:sldMk cId="2950730905" sldId="622"/>
            <ac:spMk id="10" creationId="{00000000-0000-0000-0000-000000000000}"/>
          </ac:spMkLst>
        </pc:spChg>
      </pc:sldChg>
      <pc:sldChg chg="modSp mod ord">
        <pc:chgData name="Alan Wood" userId="e4ab1a50-a617-4f48-bd1a-bb5826527bac" providerId="ADAL" clId="{9431A7FF-D999-4778-BF6E-8965050DE60C}" dt="2026-03-10T06:49:26.861" v="559" actId="20577"/>
        <pc:sldMkLst>
          <pc:docMk/>
          <pc:sldMk cId="2481953026" sldId="657"/>
        </pc:sldMkLst>
        <pc:spChg chg="mod">
          <ac:chgData name="Alan Wood" userId="e4ab1a50-a617-4f48-bd1a-bb5826527bac" providerId="ADAL" clId="{9431A7FF-D999-4778-BF6E-8965050DE60C}" dt="2026-03-10T06:49:26.861" v="559" actId="20577"/>
          <ac:spMkLst>
            <pc:docMk/>
            <pc:sldMk cId="2481953026" sldId="657"/>
            <ac:spMk id="10" creationId="{00000000-0000-0000-0000-000000000000}"/>
          </ac:spMkLst>
        </pc:spChg>
      </pc:sldChg>
      <pc:sldChg chg="modSp modAnim">
        <pc:chgData name="Alan Wood" userId="e4ab1a50-a617-4f48-bd1a-bb5826527bac" providerId="ADAL" clId="{9431A7FF-D999-4778-BF6E-8965050DE60C}" dt="2026-03-10T07:40:14.305" v="1519"/>
        <pc:sldMkLst>
          <pc:docMk/>
          <pc:sldMk cId="3240128607" sldId="663"/>
        </pc:sldMkLst>
        <pc:spChg chg="mod">
          <ac:chgData name="Alan Wood" userId="e4ab1a50-a617-4f48-bd1a-bb5826527bac" providerId="ADAL" clId="{9431A7FF-D999-4778-BF6E-8965050DE60C}" dt="2026-03-10T07:40:09.295" v="1518" actId="20577"/>
          <ac:spMkLst>
            <pc:docMk/>
            <pc:sldMk cId="3240128607" sldId="663"/>
            <ac:spMk id="2" creationId="{ED0D2C2E-CBA1-44B1-A7C8-C07A028330EB}"/>
          </ac:spMkLst>
        </pc:spChg>
      </pc:sldChg>
      <pc:sldChg chg="mod modShow">
        <pc:chgData name="Alan Wood" userId="e4ab1a50-a617-4f48-bd1a-bb5826527bac" providerId="ADAL" clId="{9431A7FF-D999-4778-BF6E-8965050DE60C}" dt="2026-03-10T07:36:03.359" v="1502" actId="729"/>
        <pc:sldMkLst>
          <pc:docMk/>
          <pc:sldMk cId="2676692188" sldId="672"/>
        </pc:sldMkLst>
      </pc:sldChg>
      <pc:sldChg chg="modSp mod modAnim">
        <pc:chgData name="Alan Wood" userId="e4ab1a50-a617-4f48-bd1a-bb5826527bac" providerId="ADAL" clId="{9431A7FF-D999-4778-BF6E-8965050DE60C}" dt="2026-03-10T05:40:12.855" v="88"/>
        <pc:sldMkLst>
          <pc:docMk/>
          <pc:sldMk cId="1609980403" sldId="675"/>
        </pc:sldMkLst>
        <pc:spChg chg="mod">
          <ac:chgData name="Alan Wood" userId="e4ab1a50-a617-4f48-bd1a-bb5826527bac" providerId="ADAL" clId="{9431A7FF-D999-4778-BF6E-8965050DE60C}" dt="2026-03-10T05:38:25.072" v="80" actId="114"/>
          <ac:spMkLst>
            <pc:docMk/>
            <pc:sldMk cId="1609980403" sldId="675"/>
            <ac:spMk id="3" creationId="{B51ECBEE-FC43-4B9F-8EF9-FB3E2E1F2F5B}"/>
          </ac:spMkLst>
        </pc:spChg>
      </pc:sldChg>
      <pc:sldChg chg="mod modShow">
        <pc:chgData name="Alan Wood" userId="e4ab1a50-a617-4f48-bd1a-bb5826527bac" providerId="ADAL" clId="{9431A7FF-D999-4778-BF6E-8965050DE60C}" dt="2026-03-10T07:36:03.359" v="1502" actId="729"/>
        <pc:sldMkLst>
          <pc:docMk/>
          <pc:sldMk cId="2072791258" sldId="684"/>
        </pc:sldMkLst>
      </pc:sldChg>
      <pc:sldChg chg="addSp modSp add mod modAnim">
        <pc:chgData name="Alan Wood" userId="e4ab1a50-a617-4f48-bd1a-bb5826527bac" providerId="ADAL" clId="{9431A7FF-D999-4778-BF6E-8965050DE60C}" dt="2026-03-10T07:48:36.181" v="1769"/>
        <pc:sldMkLst>
          <pc:docMk/>
          <pc:sldMk cId="1065377312" sldId="688"/>
        </pc:sldMkLst>
        <pc:spChg chg="add mod">
          <ac:chgData name="Alan Wood" userId="e4ab1a50-a617-4f48-bd1a-bb5826527bac" providerId="ADAL" clId="{9431A7FF-D999-4778-BF6E-8965050DE60C}" dt="2026-03-10T06:39:27.454" v="472" actId="20577"/>
          <ac:spMkLst>
            <pc:docMk/>
            <pc:sldMk cId="1065377312" sldId="688"/>
            <ac:spMk id="2" creationId="{B861A2A0-668A-58CF-46B7-933D5D3E8402}"/>
          </ac:spMkLst>
        </pc:spChg>
      </pc:sldChg>
      <pc:sldChg chg="modSp mod ord modShow">
        <pc:chgData name="Alan Wood" userId="e4ab1a50-a617-4f48-bd1a-bb5826527bac" providerId="ADAL" clId="{9431A7FF-D999-4778-BF6E-8965050DE60C}" dt="2026-03-20T14:59:03.442" v="1920" actId="207"/>
        <pc:sldMkLst>
          <pc:docMk/>
          <pc:sldMk cId="1631094601" sldId="697"/>
        </pc:sldMkLst>
        <pc:spChg chg="mod">
          <ac:chgData name="Alan Wood" userId="e4ab1a50-a617-4f48-bd1a-bb5826527bac" providerId="ADAL" clId="{9431A7FF-D999-4778-BF6E-8965050DE60C}" dt="2026-03-20T14:59:03.442" v="1920" actId="207"/>
          <ac:spMkLst>
            <pc:docMk/>
            <pc:sldMk cId="1631094601" sldId="697"/>
            <ac:spMk id="3" creationId="{F2179141-6A89-01DD-289C-D8575B8EA9E4}"/>
          </ac:spMkLst>
        </pc:spChg>
      </pc:sldChg>
      <pc:sldChg chg="mod modShow">
        <pc:chgData name="Alan Wood" userId="e4ab1a50-a617-4f48-bd1a-bb5826527bac" providerId="ADAL" clId="{9431A7FF-D999-4778-BF6E-8965050DE60C}" dt="2026-03-10T07:36:03.359" v="1502" actId="729"/>
        <pc:sldMkLst>
          <pc:docMk/>
          <pc:sldMk cId="2257181418" sldId="701"/>
        </pc:sldMkLst>
      </pc:sldChg>
      <pc:sldChg chg="modSp mod">
        <pc:chgData name="Alan Wood" userId="e4ab1a50-a617-4f48-bd1a-bb5826527bac" providerId="ADAL" clId="{9431A7FF-D999-4778-BF6E-8965050DE60C}" dt="2026-03-10T06:32:42.032" v="284" actId="113"/>
        <pc:sldMkLst>
          <pc:docMk/>
          <pc:sldMk cId="2617959137" sldId="719"/>
        </pc:sldMkLst>
        <pc:spChg chg="mod">
          <ac:chgData name="Alan Wood" userId="e4ab1a50-a617-4f48-bd1a-bb5826527bac" providerId="ADAL" clId="{9431A7FF-D999-4778-BF6E-8965050DE60C}" dt="2026-03-10T06:32:42.032" v="284" actId="113"/>
          <ac:spMkLst>
            <pc:docMk/>
            <pc:sldMk cId="2617959137" sldId="719"/>
            <ac:spMk id="10" creationId="{27E5B8B9-1ED5-F957-D8D1-63247D35CC2E}"/>
          </ac:spMkLst>
        </pc:spChg>
      </pc:sldChg>
      <pc:sldChg chg="modAnim">
        <pc:chgData name="Alan Wood" userId="e4ab1a50-a617-4f48-bd1a-bb5826527bac" providerId="ADAL" clId="{9431A7FF-D999-4778-BF6E-8965050DE60C}" dt="2026-03-10T07:40:59.806" v="1521"/>
        <pc:sldMkLst>
          <pc:docMk/>
          <pc:sldMk cId="3706568199" sldId="758"/>
        </pc:sldMkLst>
      </pc:sldChg>
      <pc:sldChg chg="mod modShow">
        <pc:chgData name="Alan Wood" userId="e4ab1a50-a617-4f48-bd1a-bb5826527bac" providerId="ADAL" clId="{9431A7FF-D999-4778-BF6E-8965050DE60C}" dt="2026-03-10T07:36:03.359" v="1502" actId="729"/>
        <pc:sldMkLst>
          <pc:docMk/>
          <pc:sldMk cId="3357816191" sldId="765"/>
        </pc:sldMkLst>
      </pc:sldChg>
      <pc:sldChg chg="mod modShow">
        <pc:chgData name="Alan Wood" userId="e4ab1a50-a617-4f48-bd1a-bb5826527bac" providerId="ADAL" clId="{9431A7FF-D999-4778-BF6E-8965050DE60C}" dt="2026-03-10T07:36:03.359" v="1502" actId="729"/>
        <pc:sldMkLst>
          <pc:docMk/>
          <pc:sldMk cId="3818927088" sldId="766"/>
        </pc:sldMkLst>
      </pc:sldChg>
      <pc:sldChg chg="mod modShow">
        <pc:chgData name="Alan Wood" userId="e4ab1a50-a617-4f48-bd1a-bb5826527bac" providerId="ADAL" clId="{9431A7FF-D999-4778-BF6E-8965050DE60C}" dt="2026-03-10T07:36:03.359" v="1502" actId="729"/>
        <pc:sldMkLst>
          <pc:docMk/>
          <pc:sldMk cId="1293217935" sldId="767"/>
        </pc:sldMkLst>
      </pc:sldChg>
      <pc:sldChg chg="mod modShow">
        <pc:chgData name="Alan Wood" userId="e4ab1a50-a617-4f48-bd1a-bb5826527bac" providerId="ADAL" clId="{9431A7FF-D999-4778-BF6E-8965050DE60C}" dt="2026-03-10T07:36:03.359" v="1502" actId="729"/>
        <pc:sldMkLst>
          <pc:docMk/>
          <pc:sldMk cId="3065673630" sldId="768"/>
        </pc:sldMkLst>
      </pc:sldChg>
      <pc:sldChg chg="mod modShow">
        <pc:chgData name="Alan Wood" userId="e4ab1a50-a617-4f48-bd1a-bb5826527bac" providerId="ADAL" clId="{9431A7FF-D999-4778-BF6E-8965050DE60C}" dt="2026-03-10T05:45:45.434" v="96" actId="729"/>
        <pc:sldMkLst>
          <pc:docMk/>
          <pc:sldMk cId="983289802" sldId="786"/>
        </pc:sldMkLst>
      </pc:sldChg>
      <pc:sldChg chg="mod modShow">
        <pc:chgData name="Alan Wood" userId="e4ab1a50-a617-4f48-bd1a-bb5826527bac" providerId="ADAL" clId="{9431A7FF-D999-4778-BF6E-8965050DE60C}" dt="2026-03-11T09:26:30.891" v="1773" actId="729"/>
        <pc:sldMkLst>
          <pc:docMk/>
          <pc:sldMk cId="890594730" sldId="790"/>
        </pc:sldMkLst>
      </pc:sldChg>
      <pc:sldChg chg="addSp delSp modSp mod modAnim">
        <pc:chgData name="Alan Wood" userId="e4ab1a50-a617-4f48-bd1a-bb5826527bac" providerId="ADAL" clId="{9431A7FF-D999-4778-BF6E-8965050DE60C}" dt="2026-03-10T07:45:20.006" v="1549"/>
        <pc:sldMkLst>
          <pc:docMk/>
          <pc:sldMk cId="3182798457" sldId="797"/>
        </pc:sldMkLst>
        <pc:spChg chg="add mod">
          <ac:chgData name="Alan Wood" userId="e4ab1a50-a617-4f48-bd1a-bb5826527bac" providerId="ADAL" clId="{9431A7FF-D999-4778-BF6E-8965050DE60C}" dt="2026-03-10T07:44:58.103" v="1546" actId="1036"/>
          <ac:spMkLst>
            <pc:docMk/>
            <pc:sldMk cId="3182798457" sldId="797"/>
            <ac:spMk id="3" creationId="{B49B24E5-D2AE-491F-128E-0B9261DA955E}"/>
          </ac:spMkLst>
        </pc:spChg>
        <pc:spChg chg="mod">
          <ac:chgData name="Alan Wood" userId="e4ab1a50-a617-4f48-bd1a-bb5826527bac" providerId="ADAL" clId="{9431A7FF-D999-4778-BF6E-8965050DE60C}" dt="2026-03-10T06:54:32.456" v="824" actId="1036"/>
          <ac:spMkLst>
            <pc:docMk/>
            <pc:sldMk cId="3182798457" sldId="797"/>
            <ac:spMk id="4" creationId="{32F653D7-E8AC-5167-2283-BF683870B4D5}"/>
          </ac:spMkLst>
        </pc:spChg>
        <pc:spChg chg="add mod">
          <ac:chgData name="Alan Wood" userId="e4ab1a50-a617-4f48-bd1a-bb5826527bac" providerId="ADAL" clId="{9431A7FF-D999-4778-BF6E-8965050DE60C}" dt="2026-03-10T06:53:03.941" v="611" actId="1076"/>
          <ac:spMkLst>
            <pc:docMk/>
            <pc:sldMk cId="3182798457" sldId="797"/>
            <ac:spMk id="9" creationId="{23B59D1D-94E8-404F-05C4-57E21EEA430F}"/>
          </ac:spMkLst>
        </pc:spChg>
        <pc:spChg chg="mod">
          <ac:chgData name="Alan Wood" userId="e4ab1a50-a617-4f48-bd1a-bb5826527bac" providerId="ADAL" clId="{9431A7FF-D999-4778-BF6E-8965050DE60C}" dt="2026-03-10T06:55:09.759" v="900" actId="20577"/>
          <ac:spMkLst>
            <pc:docMk/>
            <pc:sldMk cId="3182798457" sldId="797"/>
            <ac:spMk id="10" creationId="{905FED5B-EDEA-7F27-1BDD-FE2863DF3F5D}"/>
          </ac:spMkLst>
        </pc:spChg>
        <pc:spChg chg="add mod">
          <ac:chgData name="Alan Wood" userId="e4ab1a50-a617-4f48-bd1a-bb5826527bac" providerId="ADAL" clId="{9431A7FF-D999-4778-BF6E-8965050DE60C}" dt="2026-03-10T07:44:47.098" v="1543" actId="1035"/>
          <ac:spMkLst>
            <pc:docMk/>
            <pc:sldMk cId="3182798457" sldId="797"/>
            <ac:spMk id="12" creationId="{97FB32B5-7974-6C53-9CB1-EC9ADFD7B463}"/>
          </ac:spMkLst>
        </pc:spChg>
        <pc:picChg chg="add mod">
          <ac:chgData name="Alan Wood" userId="e4ab1a50-a617-4f48-bd1a-bb5826527bac" providerId="ADAL" clId="{9431A7FF-D999-4778-BF6E-8965050DE60C}" dt="2026-03-10T06:54:52.038" v="831" actId="1036"/>
          <ac:picMkLst>
            <pc:docMk/>
            <pc:sldMk cId="3182798457" sldId="797"/>
            <ac:picMk id="8" creationId="{78100AA0-2F0B-D430-5A11-380D79DC1D05}"/>
          </ac:picMkLst>
        </pc:picChg>
      </pc:sldChg>
      <pc:sldChg chg="mod modShow">
        <pc:chgData name="Alan Wood" userId="e4ab1a50-a617-4f48-bd1a-bb5826527bac" providerId="ADAL" clId="{9431A7FF-D999-4778-BF6E-8965050DE60C}" dt="2026-03-10T07:36:03.359" v="1502" actId="729"/>
        <pc:sldMkLst>
          <pc:docMk/>
          <pc:sldMk cId="3303692851" sldId="807"/>
        </pc:sldMkLst>
      </pc:sldChg>
      <pc:sldChg chg="ord">
        <pc:chgData name="Alan Wood" userId="e4ab1a50-a617-4f48-bd1a-bb5826527bac" providerId="ADAL" clId="{9431A7FF-D999-4778-BF6E-8965050DE60C}" dt="2026-03-10T05:43:04.770" v="90"/>
        <pc:sldMkLst>
          <pc:docMk/>
          <pc:sldMk cId="948018147" sldId="812"/>
        </pc:sldMkLst>
      </pc:sldChg>
      <pc:sldChg chg="mod modShow">
        <pc:chgData name="Alan Wood" userId="e4ab1a50-a617-4f48-bd1a-bb5826527bac" providerId="ADAL" clId="{9431A7FF-D999-4778-BF6E-8965050DE60C}" dt="2026-03-10T07:36:03.359" v="1502" actId="729"/>
        <pc:sldMkLst>
          <pc:docMk/>
          <pc:sldMk cId="549014068" sldId="816"/>
        </pc:sldMkLst>
      </pc:sldChg>
      <pc:sldChg chg="mod modShow">
        <pc:chgData name="Alan Wood" userId="e4ab1a50-a617-4f48-bd1a-bb5826527bac" providerId="ADAL" clId="{9431A7FF-D999-4778-BF6E-8965050DE60C}" dt="2026-03-10T07:36:03.359" v="1502" actId="729"/>
        <pc:sldMkLst>
          <pc:docMk/>
          <pc:sldMk cId="1835987891" sldId="817"/>
        </pc:sldMkLst>
      </pc:sldChg>
      <pc:sldChg chg="mod modShow">
        <pc:chgData name="Alan Wood" userId="e4ab1a50-a617-4f48-bd1a-bb5826527bac" providerId="ADAL" clId="{9431A7FF-D999-4778-BF6E-8965050DE60C}" dt="2026-03-10T07:36:03.359" v="1502" actId="729"/>
        <pc:sldMkLst>
          <pc:docMk/>
          <pc:sldMk cId="3317315899" sldId="818"/>
        </pc:sldMkLst>
      </pc:sldChg>
      <pc:sldChg chg="mod modShow">
        <pc:chgData name="Alan Wood" userId="e4ab1a50-a617-4f48-bd1a-bb5826527bac" providerId="ADAL" clId="{9431A7FF-D999-4778-BF6E-8965050DE60C}" dt="2026-03-19T11:31:13.400" v="1775" actId="729"/>
        <pc:sldMkLst>
          <pc:docMk/>
          <pc:sldMk cId="386787488" sldId="819"/>
        </pc:sldMkLst>
      </pc:sldChg>
      <pc:sldChg chg="mod modShow">
        <pc:chgData name="Alan Wood" userId="e4ab1a50-a617-4f48-bd1a-bb5826527bac" providerId="ADAL" clId="{9431A7FF-D999-4778-BF6E-8965050DE60C}" dt="2026-03-10T06:30:52.382" v="190" actId="729"/>
        <pc:sldMkLst>
          <pc:docMk/>
          <pc:sldMk cId="2789490846" sldId="824"/>
        </pc:sldMkLst>
      </pc:sldChg>
      <pc:sldChg chg="del mod modShow">
        <pc:chgData name="Alan Wood" userId="e4ab1a50-a617-4f48-bd1a-bb5826527bac" providerId="ADAL" clId="{9431A7FF-D999-4778-BF6E-8965050DE60C}" dt="2026-03-20T14:48:33.475" v="1917" actId="47"/>
        <pc:sldMkLst>
          <pc:docMk/>
          <pc:sldMk cId="3677104076" sldId="827"/>
        </pc:sldMkLst>
      </pc:sldChg>
      <pc:sldChg chg="mod modShow">
        <pc:chgData name="Alan Wood" userId="e4ab1a50-a617-4f48-bd1a-bb5826527bac" providerId="ADAL" clId="{9431A7FF-D999-4778-BF6E-8965050DE60C}" dt="2026-03-10T07:36:03.359" v="1502" actId="729"/>
        <pc:sldMkLst>
          <pc:docMk/>
          <pc:sldMk cId="562261830" sldId="838"/>
        </pc:sldMkLst>
      </pc:sldChg>
      <pc:sldChg chg="add mod modShow">
        <pc:chgData name="Alan Wood" userId="e4ab1a50-a617-4f48-bd1a-bb5826527bac" providerId="ADAL" clId="{9431A7FF-D999-4778-BF6E-8965050DE60C}" dt="2026-03-10T07:48:20.407" v="1768" actId="729"/>
        <pc:sldMkLst>
          <pc:docMk/>
          <pc:sldMk cId="3632987140" sldId="842"/>
        </pc:sldMkLst>
      </pc:sldChg>
      <pc:sldChg chg="modSp add del mod ord modAnim">
        <pc:chgData name="Alan Wood" userId="e4ab1a50-a617-4f48-bd1a-bb5826527bac" providerId="ADAL" clId="{9431A7FF-D999-4778-BF6E-8965050DE60C}" dt="2026-03-20T14:49:27.281" v="1919" actId="47"/>
        <pc:sldMkLst>
          <pc:docMk/>
          <pc:sldMk cId="3701896732" sldId="844"/>
        </pc:sldMkLst>
      </pc:sldChg>
      <pc:sldChg chg="modSp modAnim">
        <pc:chgData name="Alan Wood" userId="e4ab1a50-a617-4f48-bd1a-bb5826527bac" providerId="ADAL" clId="{9431A7FF-D999-4778-BF6E-8965050DE60C}" dt="2026-03-10T07:38:46.268" v="1514" actId="113"/>
        <pc:sldMkLst>
          <pc:docMk/>
          <pc:sldMk cId="224582625" sldId="855"/>
        </pc:sldMkLst>
        <pc:spChg chg="mod">
          <ac:chgData name="Alan Wood" userId="e4ab1a50-a617-4f48-bd1a-bb5826527bac" providerId="ADAL" clId="{9431A7FF-D999-4778-BF6E-8965050DE60C}" dt="2026-03-10T05:37:07.332" v="79" actId="114"/>
          <ac:spMkLst>
            <pc:docMk/>
            <pc:sldMk cId="224582625" sldId="855"/>
            <ac:spMk id="8" creationId="{237DCA05-1492-1C97-8ABA-7DF4AFCECEFD}"/>
          </ac:spMkLst>
        </pc:spChg>
        <pc:spChg chg="mod">
          <ac:chgData name="Alan Wood" userId="e4ab1a50-a617-4f48-bd1a-bb5826527bac" providerId="ADAL" clId="{9431A7FF-D999-4778-BF6E-8965050DE60C}" dt="2026-03-10T07:37:38.629" v="1506" actId="122"/>
          <ac:spMkLst>
            <pc:docMk/>
            <pc:sldMk cId="224582625" sldId="855"/>
            <ac:spMk id="10" creationId="{5EB20E1B-6C1F-333D-5B00-1D4F45706FCE}"/>
          </ac:spMkLst>
        </pc:spChg>
        <pc:spChg chg="mod">
          <ac:chgData name="Alan Wood" userId="e4ab1a50-a617-4f48-bd1a-bb5826527bac" providerId="ADAL" clId="{9431A7FF-D999-4778-BF6E-8965050DE60C}" dt="2026-03-10T07:38:46.268" v="1514" actId="113"/>
          <ac:spMkLst>
            <pc:docMk/>
            <pc:sldMk cId="224582625" sldId="855"/>
            <ac:spMk id="37" creationId="{4C295E08-B6A7-D857-2F41-0A493E585539}"/>
          </ac:spMkLst>
        </pc:spChg>
      </pc:sldChg>
      <pc:sldChg chg="ord">
        <pc:chgData name="Alan Wood" userId="e4ab1a50-a617-4f48-bd1a-bb5826527bac" providerId="ADAL" clId="{9431A7FF-D999-4778-BF6E-8965050DE60C}" dt="2026-03-10T05:44:41.353" v="92"/>
        <pc:sldMkLst>
          <pc:docMk/>
          <pc:sldMk cId="4170096097" sldId="856"/>
        </pc:sldMkLst>
      </pc:sldChg>
      <pc:sldChg chg="ord">
        <pc:chgData name="Alan Wood" userId="e4ab1a50-a617-4f48-bd1a-bb5826527bac" providerId="ADAL" clId="{9431A7FF-D999-4778-BF6E-8965050DE60C}" dt="2026-03-10T05:44:41.353" v="92"/>
        <pc:sldMkLst>
          <pc:docMk/>
          <pc:sldMk cId="1857023163" sldId="857"/>
        </pc:sldMkLst>
      </pc:sldChg>
      <pc:sldChg chg="mod modShow">
        <pc:chgData name="Alan Wood" userId="e4ab1a50-a617-4f48-bd1a-bb5826527bac" providerId="ADAL" clId="{9431A7FF-D999-4778-BF6E-8965050DE60C}" dt="2026-03-10T07:36:03.359" v="1502" actId="729"/>
        <pc:sldMkLst>
          <pc:docMk/>
          <pc:sldMk cId="444607031" sldId="858"/>
        </pc:sldMkLst>
      </pc:sldChg>
      <pc:sldChg chg="addSp modSp add mod modAnim">
        <pc:chgData name="Alan Wood" userId="e4ab1a50-a617-4f48-bd1a-bb5826527bac" providerId="ADAL" clId="{9431A7FF-D999-4778-BF6E-8965050DE60C}" dt="2026-03-10T07:41:44.663" v="1525" actId="207"/>
        <pc:sldMkLst>
          <pc:docMk/>
          <pc:sldMk cId="3226450749" sldId="859"/>
        </pc:sldMkLst>
        <pc:spChg chg="add mod">
          <ac:chgData name="Alan Wood" userId="e4ab1a50-a617-4f48-bd1a-bb5826527bac" providerId="ADAL" clId="{9431A7FF-D999-4778-BF6E-8965050DE60C}" dt="2026-03-10T07:41:44.663" v="1525" actId="207"/>
          <ac:spMkLst>
            <pc:docMk/>
            <pc:sldMk cId="3226450749" sldId="859"/>
            <ac:spMk id="3" creationId="{8E5BF27B-DFF5-2FB5-8433-72B436498D97}"/>
          </ac:spMkLst>
        </pc:spChg>
        <pc:spChg chg="mod">
          <ac:chgData name="Alan Wood" userId="e4ab1a50-a617-4f48-bd1a-bb5826527bac" providerId="ADAL" clId="{9431A7FF-D999-4778-BF6E-8965050DE60C}" dt="2026-03-10T05:46:23.495" v="101" actId="20577"/>
          <ac:spMkLst>
            <pc:docMk/>
            <pc:sldMk cId="3226450749" sldId="859"/>
            <ac:spMk id="10" creationId="{1119E8D9-6A36-F7B4-5E5C-96235F703184}"/>
          </ac:spMkLst>
        </pc:spChg>
      </pc:sldChg>
      <pc:sldChg chg="addSp delSp modSp add mod">
        <pc:chgData name="Alan Wood" userId="e4ab1a50-a617-4f48-bd1a-bb5826527bac" providerId="ADAL" clId="{9431A7FF-D999-4778-BF6E-8965050DE60C}" dt="2026-03-10T06:31:49.316" v="194" actId="14100"/>
        <pc:sldMkLst>
          <pc:docMk/>
          <pc:sldMk cId="18409963" sldId="860"/>
        </pc:sldMkLst>
        <pc:spChg chg="mod">
          <ac:chgData name="Alan Wood" userId="e4ab1a50-a617-4f48-bd1a-bb5826527bac" providerId="ADAL" clId="{9431A7FF-D999-4778-BF6E-8965050DE60C}" dt="2026-03-10T06:30:47.248" v="189" actId="1036"/>
          <ac:spMkLst>
            <pc:docMk/>
            <pc:sldMk cId="18409963" sldId="860"/>
            <ac:spMk id="4" creationId="{C468F62F-3B09-1229-89D9-A2BCB9C6A865}"/>
          </ac:spMkLst>
        </pc:spChg>
        <pc:spChg chg="mod">
          <ac:chgData name="Alan Wood" userId="e4ab1a50-a617-4f48-bd1a-bb5826527bac" providerId="ADAL" clId="{9431A7FF-D999-4778-BF6E-8965050DE60C}" dt="2026-03-10T06:30:37.760" v="173" actId="14100"/>
          <ac:spMkLst>
            <pc:docMk/>
            <pc:sldMk cId="18409963" sldId="860"/>
            <ac:spMk id="8" creationId="{DB66C2D4-C81F-215B-DB68-5B9EEBD98D84}"/>
          </ac:spMkLst>
        </pc:spChg>
        <pc:spChg chg="mod">
          <ac:chgData name="Alan Wood" userId="e4ab1a50-a617-4f48-bd1a-bb5826527bac" providerId="ADAL" clId="{9431A7FF-D999-4778-BF6E-8965050DE60C}" dt="2026-03-10T06:31:49.316" v="194" actId="14100"/>
          <ac:spMkLst>
            <pc:docMk/>
            <pc:sldMk cId="18409963" sldId="860"/>
            <ac:spMk id="12" creationId="{CCFA4FB1-726A-32AA-1966-A44B8F5D1236}"/>
          </ac:spMkLst>
        </pc:spChg>
        <pc:spChg chg="mod">
          <ac:chgData name="Alan Wood" userId="e4ab1a50-a617-4f48-bd1a-bb5826527bac" providerId="ADAL" clId="{9431A7FF-D999-4778-BF6E-8965050DE60C}" dt="2026-03-10T06:30:14.735" v="170" actId="1038"/>
          <ac:spMkLst>
            <pc:docMk/>
            <pc:sldMk cId="18409963" sldId="860"/>
            <ac:spMk id="13" creationId="{04E2D8E9-20C2-B107-7035-C8465034A297}"/>
          </ac:spMkLst>
        </pc:spChg>
        <pc:spChg chg="mod">
          <ac:chgData name="Alan Wood" userId="e4ab1a50-a617-4f48-bd1a-bb5826527bac" providerId="ADAL" clId="{9431A7FF-D999-4778-BF6E-8965050DE60C}" dt="2026-03-10T06:30:14.735" v="170" actId="1038"/>
          <ac:spMkLst>
            <pc:docMk/>
            <pc:sldMk cId="18409963" sldId="860"/>
            <ac:spMk id="14" creationId="{38A800B4-DE9C-47B5-EEAF-07D313B24E20}"/>
          </ac:spMkLst>
        </pc:spChg>
        <pc:spChg chg="mod">
          <ac:chgData name="Alan Wood" userId="e4ab1a50-a617-4f48-bd1a-bb5826527bac" providerId="ADAL" clId="{9431A7FF-D999-4778-BF6E-8965050DE60C}" dt="2026-03-10T06:30:14.735" v="170" actId="1038"/>
          <ac:spMkLst>
            <pc:docMk/>
            <pc:sldMk cId="18409963" sldId="860"/>
            <ac:spMk id="15" creationId="{70373B4F-D4C1-BC05-0B3B-737BC88ECBA8}"/>
          </ac:spMkLst>
        </pc:spChg>
        <pc:picChg chg="add mod ord">
          <ac:chgData name="Alan Wood" userId="e4ab1a50-a617-4f48-bd1a-bb5826527bac" providerId="ADAL" clId="{9431A7FF-D999-4778-BF6E-8965050DE60C}" dt="2026-03-10T06:31:27.992" v="193" actId="1035"/>
          <ac:picMkLst>
            <pc:docMk/>
            <pc:sldMk cId="18409963" sldId="860"/>
            <ac:picMk id="16" creationId="{4561566B-FCAC-EC0E-6F16-05B0351AE71A}"/>
          </ac:picMkLst>
        </pc:picChg>
      </pc:sldChg>
      <pc:sldChg chg="add mod modShow">
        <pc:chgData name="Alan Wood" userId="e4ab1a50-a617-4f48-bd1a-bb5826527bac" providerId="ADAL" clId="{9431A7FF-D999-4778-BF6E-8965050DE60C}" dt="2026-03-10T06:45:43.670" v="476" actId="729"/>
        <pc:sldMkLst>
          <pc:docMk/>
          <pc:sldMk cId="655842959" sldId="861"/>
        </pc:sldMkLst>
      </pc:sldChg>
      <pc:sldChg chg="addSp modSp add mod modAnim">
        <pc:chgData name="Alan Wood" userId="e4ab1a50-a617-4f48-bd1a-bb5826527bac" providerId="ADAL" clId="{9431A7FF-D999-4778-BF6E-8965050DE60C}" dt="2026-03-10T07:48:09.158" v="1767"/>
        <pc:sldMkLst>
          <pc:docMk/>
          <pc:sldMk cId="324880051" sldId="864"/>
        </pc:sldMkLst>
        <pc:spChg chg="mod">
          <ac:chgData name="Alan Wood" userId="e4ab1a50-a617-4f48-bd1a-bb5826527bac" providerId="ADAL" clId="{9431A7FF-D999-4778-BF6E-8965050DE60C}" dt="2026-03-10T07:47:19.559" v="1614" actId="14100"/>
          <ac:spMkLst>
            <pc:docMk/>
            <pc:sldMk cId="324880051" sldId="864"/>
            <ac:spMk id="3" creationId="{941AB885-1EE8-10DD-9180-AC4A5C714AEF}"/>
          </ac:spMkLst>
        </pc:spChg>
        <pc:spChg chg="add mod">
          <ac:chgData name="Alan Wood" userId="e4ab1a50-a617-4f48-bd1a-bb5826527bac" providerId="ADAL" clId="{9431A7FF-D999-4778-BF6E-8965050DE60C}" dt="2026-03-10T07:48:02.066" v="1766" actId="1035"/>
          <ac:spMkLst>
            <pc:docMk/>
            <pc:sldMk cId="324880051" sldId="864"/>
            <ac:spMk id="4" creationId="{CFAFF4EA-21BF-8768-2E17-4BBEB48C874C}"/>
          </ac:spMkLst>
        </pc:spChg>
        <pc:spChg chg="mod">
          <ac:chgData name="Alan Wood" userId="e4ab1a50-a617-4f48-bd1a-bb5826527bac" providerId="ADAL" clId="{9431A7FF-D999-4778-BF6E-8965050DE60C}" dt="2026-03-10T07:46:41.663" v="1574" actId="20577"/>
          <ac:spMkLst>
            <pc:docMk/>
            <pc:sldMk cId="324880051" sldId="864"/>
            <ac:spMk id="7" creationId="{C59C1951-ACF0-321F-D427-4785F15D36B6}"/>
          </ac:spMkLst>
        </pc:spChg>
        <pc:spChg chg="mod">
          <ac:chgData name="Alan Wood" userId="e4ab1a50-a617-4f48-bd1a-bb5826527bac" providerId="ADAL" clId="{9431A7FF-D999-4778-BF6E-8965050DE60C}" dt="2026-03-10T07:47:56.297" v="1758" actId="20577"/>
          <ac:spMkLst>
            <pc:docMk/>
            <pc:sldMk cId="324880051" sldId="864"/>
            <ac:spMk id="10" creationId="{1A460994-BB4E-4E89-031A-9B2C71249423}"/>
          </ac:spMkLst>
        </pc:spChg>
      </pc:sldChg>
      <pc:sldChg chg="delSp modSp add mod delAnim modAnim">
        <pc:chgData name="Alan Wood" userId="e4ab1a50-a617-4f48-bd1a-bb5826527bac" providerId="ADAL" clId="{9431A7FF-D999-4778-BF6E-8965050DE60C}" dt="2026-03-20T15:37:57.801" v="2864" actId="20577"/>
        <pc:sldMkLst>
          <pc:docMk/>
          <pc:sldMk cId="2164476995" sldId="865"/>
        </pc:sldMkLst>
        <pc:spChg chg="del">
          <ac:chgData name="Alan Wood" userId="e4ab1a50-a617-4f48-bd1a-bb5826527bac" providerId="ADAL" clId="{9431A7FF-D999-4778-BF6E-8965050DE60C}" dt="2026-03-20T15:26:05.207" v="1998" actId="478"/>
          <ac:spMkLst>
            <pc:docMk/>
            <pc:sldMk cId="2164476995" sldId="865"/>
            <ac:spMk id="3" creationId="{F2C03408-6751-032B-AB83-7216E914A20B}"/>
          </ac:spMkLst>
        </pc:spChg>
        <pc:spChg chg="mod">
          <ac:chgData name="Alan Wood" userId="e4ab1a50-a617-4f48-bd1a-bb5826527bac" providerId="ADAL" clId="{9431A7FF-D999-4778-BF6E-8965050DE60C}" dt="2026-03-19T11:49:57.035" v="1799" actId="20577"/>
          <ac:spMkLst>
            <pc:docMk/>
            <pc:sldMk cId="2164476995" sldId="865"/>
            <ac:spMk id="7" creationId="{A95E0CE4-01F4-FAD6-0096-995807BC5165}"/>
          </ac:spMkLst>
        </pc:spChg>
        <pc:spChg chg="mod">
          <ac:chgData name="Alan Wood" userId="e4ab1a50-a617-4f48-bd1a-bb5826527bac" providerId="ADAL" clId="{9431A7FF-D999-4778-BF6E-8965050DE60C}" dt="2026-03-20T15:37:57.801" v="2864" actId="20577"/>
          <ac:spMkLst>
            <pc:docMk/>
            <pc:sldMk cId="2164476995" sldId="865"/>
            <ac:spMk id="10" creationId="{CD51904B-84AD-6A8E-57C9-2660A5CF3E70}"/>
          </ac:spMkLst>
        </pc:spChg>
      </pc:sldChg>
      <pc:sldChg chg="add">
        <pc:chgData name="Alan Wood" userId="e4ab1a50-a617-4f48-bd1a-bb5826527bac" providerId="ADAL" clId="{9431A7FF-D999-4778-BF6E-8965050DE60C}" dt="2026-03-20T14:48:32.058" v="1916"/>
        <pc:sldMkLst>
          <pc:docMk/>
          <pc:sldMk cId="1609708707" sldId="866"/>
        </pc:sldMkLst>
      </pc:sldChg>
      <pc:sldChg chg="add del">
        <pc:chgData name="Alan Wood" userId="e4ab1a50-a617-4f48-bd1a-bb5826527bac" providerId="ADAL" clId="{9431A7FF-D999-4778-BF6E-8965050DE60C}" dt="2026-03-20T14:48:29.883" v="1915"/>
        <pc:sldMkLst>
          <pc:docMk/>
          <pc:sldMk cId="2298824609" sldId="866"/>
        </pc:sldMkLst>
      </pc:sldChg>
      <pc:sldChg chg="add">
        <pc:chgData name="Alan Wood" userId="e4ab1a50-a617-4f48-bd1a-bb5826527bac" providerId="ADAL" clId="{9431A7FF-D999-4778-BF6E-8965050DE60C}" dt="2026-03-20T14:49:25.166" v="1918"/>
        <pc:sldMkLst>
          <pc:docMk/>
          <pc:sldMk cId="330357467" sldId="8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35503" cy="337400"/>
          </a:xfrm>
          <a:prstGeom prst="rect">
            <a:avLst/>
          </a:prstGeom>
        </p:spPr>
        <p:txBody>
          <a:bodyPr vert="horz" lIns="94270" tIns="47135" rIns="94270" bIns="47135" rtlCol="0"/>
          <a:lstStyle>
            <a:lvl1pPr algn="l">
              <a:defRPr sz="1200"/>
            </a:lvl1pPr>
          </a:lstStyle>
          <a:p>
            <a:endParaRPr lang="en-GB"/>
          </a:p>
        </p:txBody>
      </p:sp>
      <p:sp>
        <p:nvSpPr>
          <p:cNvPr id="3" name="Date Placeholder 2"/>
          <p:cNvSpPr>
            <a:spLocks noGrp="1"/>
          </p:cNvSpPr>
          <p:nvPr>
            <p:ph type="dt" idx="1"/>
          </p:nvPr>
        </p:nvSpPr>
        <p:spPr>
          <a:xfrm>
            <a:off x="5536474" y="0"/>
            <a:ext cx="4235503" cy="337400"/>
          </a:xfrm>
          <a:prstGeom prst="rect">
            <a:avLst/>
          </a:prstGeom>
        </p:spPr>
        <p:txBody>
          <a:bodyPr vert="horz" lIns="94270" tIns="47135" rIns="94270" bIns="47135" rtlCol="0"/>
          <a:lstStyle>
            <a:lvl1pPr algn="r">
              <a:defRPr sz="1200"/>
            </a:lvl1pPr>
          </a:lstStyle>
          <a:p>
            <a:fld id="{07F3675D-8074-4D29-9091-EBF859B41E8F}" type="datetimeFigureOut">
              <a:rPr lang="en-GB" smtClean="0"/>
              <a:t>05/05/2026</a:t>
            </a:fld>
            <a:endParaRPr lang="en-GB"/>
          </a:p>
        </p:txBody>
      </p:sp>
      <p:sp>
        <p:nvSpPr>
          <p:cNvPr id="4" name="Slide Image Placeholder 3"/>
          <p:cNvSpPr>
            <a:spLocks noGrp="1" noRot="1" noChangeAspect="1"/>
          </p:cNvSpPr>
          <p:nvPr>
            <p:ph type="sldImg" idx="2"/>
          </p:nvPr>
        </p:nvSpPr>
        <p:spPr>
          <a:xfrm>
            <a:off x="3375025" y="841375"/>
            <a:ext cx="3024188" cy="2268538"/>
          </a:xfrm>
          <a:prstGeom prst="rect">
            <a:avLst/>
          </a:prstGeom>
          <a:noFill/>
          <a:ln w="12700">
            <a:solidFill>
              <a:prstClr val="black"/>
            </a:solidFill>
          </a:ln>
        </p:spPr>
        <p:txBody>
          <a:bodyPr vert="horz" lIns="94270" tIns="47135" rIns="94270" bIns="47135" rtlCol="0" anchor="ctr"/>
          <a:lstStyle/>
          <a:p>
            <a:endParaRPr lang="en-GB"/>
          </a:p>
        </p:txBody>
      </p:sp>
      <p:sp>
        <p:nvSpPr>
          <p:cNvPr id="5" name="Notes Placeholder 4"/>
          <p:cNvSpPr>
            <a:spLocks noGrp="1"/>
          </p:cNvSpPr>
          <p:nvPr>
            <p:ph type="body" sz="quarter" idx="3"/>
          </p:nvPr>
        </p:nvSpPr>
        <p:spPr>
          <a:xfrm>
            <a:off x="977424" y="3236238"/>
            <a:ext cx="7819390" cy="2647831"/>
          </a:xfrm>
          <a:prstGeom prst="rect">
            <a:avLst/>
          </a:prstGeom>
        </p:spPr>
        <p:txBody>
          <a:bodyPr vert="horz" lIns="94270" tIns="47135" rIns="94270" bIns="471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387251"/>
            <a:ext cx="4235503" cy="337399"/>
          </a:xfrm>
          <a:prstGeom prst="rect">
            <a:avLst/>
          </a:prstGeom>
        </p:spPr>
        <p:txBody>
          <a:bodyPr vert="horz" lIns="94270" tIns="47135" rIns="94270" bIns="47135" rtlCol="0" anchor="b"/>
          <a:lstStyle>
            <a:lvl1pPr algn="l">
              <a:defRPr sz="1200"/>
            </a:lvl1pPr>
          </a:lstStyle>
          <a:p>
            <a:endParaRPr lang="en-GB"/>
          </a:p>
        </p:txBody>
      </p:sp>
      <p:sp>
        <p:nvSpPr>
          <p:cNvPr id="7" name="Slide Number Placeholder 6"/>
          <p:cNvSpPr>
            <a:spLocks noGrp="1"/>
          </p:cNvSpPr>
          <p:nvPr>
            <p:ph type="sldNum" sz="quarter" idx="5"/>
          </p:nvPr>
        </p:nvSpPr>
        <p:spPr>
          <a:xfrm>
            <a:off x="5536474" y="6387251"/>
            <a:ext cx="4235503" cy="337399"/>
          </a:xfrm>
          <a:prstGeom prst="rect">
            <a:avLst/>
          </a:prstGeom>
        </p:spPr>
        <p:txBody>
          <a:bodyPr vert="horz" lIns="94270" tIns="47135" rIns="94270" bIns="47135" rtlCol="0" anchor="b"/>
          <a:lstStyle>
            <a:lvl1pPr algn="r">
              <a:defRPr sz="1200"/>
            </a:lvl1pPr>
          </a:lstStyle>
          <a:p>
            <a:fld id="{26163A7A-EB5C-43CC-B5BF-EA8E779CF880}" type="slidenum">
              <a:rPr lang="en-GB" smtClean="0"/>
              <a:t>‹#›</a:t>
            </a:fld>
            <a:endParaRPr lang="en-GB"/>
          </a:p>
        </p:txBody>
      </p:sp>
    </p:spTree>
    <p:extLst>
      <p:ext uri="{BB962C8B-B14F-4D97-AF65-F5344CB8AC3E}">
        <p14:creationId xmlns:p14="http://schemas.microsoft.com/office/powerpoint/2010/main" val="364066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38/s41598-023-28034-z"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0215F-776D-4B28-5B59-CF482EA20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73AB0-ECFA-0441-AA53-E5BB4F99F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611EF-EC11-52EA-39F9-4ECF21E4BE1B}"/>
              </a:ext>
            </a:extLst>
          </p:cNvPr>
          <p:cNvSpPr>
            <a:spLocks noGrp="1"/>
          </p:cNvSpPr>
          <p:nvPr>
            <p:ph type="body" idx="1"/>
          </p:nvPr>
        </p:nvSpPr>
        <p:spPr/>
        <p:txBody>
          <a:bodyPr/>
          <a:lstStyle/>
          <a:p>
            <a:r>
              <a:rPr lang="en-US" sz="1700" dirty="0">
                <a:latin typeface="Calibri" panose="020F0502020204030204" pitchFamily="34" charset="0"/>
                <a:ea typeface="Calibri" panose="020F0502020204030204" pitchFamily="34" charset="0"/>
              </a:rPr>
              <a:t>A neural network consists of multiple layers of connected nodes. These comprise an input layer, one or more hidden layers and an output layer. Each node has an associated weight and threshold. If the output of any individual node exceeds this threshold, then data is sent to the next layer of the network. The process of model fitting assigns weights to the nodes. These determine the importance of any given explanatory variable</a:t>
            </a:r>
          </a:p>
          <a:p>
            <a:pPr defTabSz="870052">
              <a:defRPr/>
            </a:pPr>
            <a:r>
              <a:rPr lang="nb-NO" sz="1700" dirty="0">
                <a:latin typeface="Calibri" panose="020F0502020204030204" pitchFamily="34" charset="0"/>
                <a:ea typeface="Calibri" panose="020F0502020204030204" pitchFamily="34" charset="0"/>
                <a:cs typeface="Calibri" panose="020F0502020204030204" pitchFamily="34" charset="0"/>
              </a:rPr>
              <a:t>Smirnov, A., Shprits, Y., Prol, F. et al. </a:t>
            </a:r>
            <a:r>
              <a:rPr lang="en-US" sz="1700" dirty="0">
                <a:latin typeface="Calibri" panose="020F0502020204030204" pitchFamily="34" charset="0"/>
                <a:ea typeface="Calibri" panose="020F0502020204030204" pitchFamily="34" charset="0"/>
                <a:cs typeface="Calibri" panose="020F0502020204030204" pitchFamily="34" charset="0"/>
              </a:rPr>
              <a:t>A novel neural network model of Earth’s topside ionosphere. Sci Rep 13, 1303 (2023). </a:t>
            </a:r>
            <a:r>
              <a:rPr lang="en-US" sz="17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https://doi.org/10.1038/s41598-023-28034-z</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E0F83C3F-A36C-47E1-A7A0-5344DBA0BC87}"/>
              </a:ext>
            </a:extLst>
          </p:cNvPr>
          <p:cNvSpPr>
            <a:spLocks noGrp="1"/>
          </p:cNvSpPr>
          <p:nvPr>
            <p:ph type="sldNum" sz="quarter" idx="5"/>
          </p:nvPr>
        </p:nvSpPr>
        <p:spPr/>
        <p:txBody>
          <a:bodyPr/>
          <a:lstStyle/>
          <a:p>
            <a:fld id="{26163A7A-EB5C-43CC-B5BF-EA8E779CF880}" type="slidenum">
              <a:rPr lang="en-GB" smtClean="0"/>
              <a:t>4</a:t>
            </a:fld>
            <a:endParaRPr lang="en-GB"/>
          </a:p>
        </p:txBody>
      </p:sp>
    </p:spTree>
    <p:extLst>
      <p:ext uri="{BB962C8B-B14F-4D97-AF65-F5344CB8AC3E}">
        <p14:creationId xmlns:p14="http://schemas.microsoft.com/office/powerpoint/2010/main" val="375076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 from first round of modelling</a:t>
            </a:r>
          </a:p>
        </p:txBody>
      </p:sp>
      <p:sp>
        <p:nvSpPr>
          <p:cNvPr id="4" name="Slide Number Placeholder 3"/>
          <p:cNvSpPr>
            <a:spLocks noGrp="1"/>
          </p:cNvSpPr>
          <p:nvPr>
            <p:ph type="sldNum" sz="quarter" idx="5"/>
          </p:nvPr>
        </p:nvSpPr>
        <p:spPr/>
        <p:txBody>
          <a:bodyPr/>
          <a:lstStyle/>
          <a:p>
            <a:fld id="{26163A7A-EB5C-43CC-B5BF-EA8E779CF880}" type="slidenum">
              <a:rPr lang="en-GB" smtClean="0"/>
              <a:t>34</a:t>
            </a:fld>
            <a:endParaRPr lang="en-GB"/>
          </a:p>
        </p:txBody>
      </p:sp>
    </p:spTree>
    <p:extLst>
      <p:ext uri="{BB962C8B-B14F-4D97-AF65-F5344CB8AC3E}">
        <p14:creationId xmlns:p14="http://schemas.microsoft.com/office/powerpoint/2010/main" val="39300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97CF0C16-7DED-7B40-A6EA-D522AF1FFAD7}" type="datetimeFigureOut">
              <a:t>5/5/2026</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37624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97CF0C16-7DED-7B40-A6EA-D522AF1FFAD7}" type="datetimeFigureOut">
              <a:t>5/5/2026</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169245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97CF0C16-7DED-7B40-A6EA-D522AF1FFAD7}" type="datetimeFigureOut">
              <a:t>5/5/2026</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368435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97CF0C16-7DED-7B40-A6EA-D522AF1FFAD7}" type="datetimeFigureOut">
              <a:t>5/5/2026</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9848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7CF0C16-7DED-7B40-A6EA-D522AF1FFAD7}" type="datetimeFigureOut">
              <a:t>5/5/2026</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110563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97CF0C16-7DED-7B40-A6EA-D522AF1FFAD7}" type="datetimeFigureOut">
              <a:t>5/5/2026</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74259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97CF0C16-7DED-7B40-A6EA-D522AF1FFAD7}" type="datetimeFigureOut">
              <a:t>5/5/2026</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12715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data 2"/>
          <p:cNvSpPr>
            <a:spLocks noGrp="1"/>
          </p:cNvSpPr>
          <p:nvPr>
            <p:ph type="dt" sz="half" idx="10"/>
          </p:nvPr>
        </p:nvSpPr>
        <p:spPr/>
        <p:txBody>
          <a:bodyPr/>
          <a:lstStyle/>
          <a:p>
            <a:fld id="{97CF0C16-7DED-7B40-A6EA-D522AF1FFAD7}" type="datetimeFigureOut">
              <a:t>5/5/2026</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361928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7CF0C16-7DED-7B40-A6EA-D522AF1FFAD7}" type="datetimeFigureOut">
              <a:t>5/5/2026</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389270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7CF0C16-7DED-7B40-A6EA-D522AF1FFAD7}" type="datetimeFigureOut">
              <a:t>5/5/2026</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11027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7CF0C16-7DED-7B40-A6EA-D522AF1FFAD7}" type="datetimeFigureOut">
              <a:t>5/5/2026</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5C8B613-4BD0-AE40-A8E2-E4876AC28DD6}" type="slidenum">
              <a:t>‹#›</a:t>
            </a:fld>
            <a:endParaRPr lang="en-GB"/>
          </a:p>
        </p:txBody>
      </p:sp>
    </p:spTree>
    <p:extLst>
      <p:ext uri="{BB962C8B-B14F-4D97-AF65-F5344CB8AC3E}">
        <p14:creationId xmlns:p14="http://schemas.microsoft.com/office/powerpoint/2010/main" val="305844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F0C16-7DED-7B40-A6EA-D522AF1FFAD7}" type="datetimeFigureOut">
              <a:t>5/5/2026</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8B613-4BD0-AE40-A8E2-E4876AC28DD6}" type="slidenum">
              <a:t>‹#›</a:t>
            </a:fld>
            <a:endParaRPr lang="en-GB"/>
          </a:p>
        </p:txBody>
      </p:sp>
    </p:spTree>
    <p:extLst>
      <p:ext uri="{BB962C8B-B14F-4D97-AF65-F5344CB8AC3E}">
        <p14:creationId xmlns:p14="http://schemas.microsoft.com/office/powerpoint/2010/main" val="3589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33.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2.tiff"/><Relationship Id="rId4" Type="http://schemas.openxmlformats.org/officeDocument/2006/relationships/image" Target="../media/image41.tiff"/></Relationships>
</file>

<file path=ppt/slides/_rels/slide41.xml.rels><?xml version="1.0" encoding="UTF-8" standalone="yes"?>
<Relationships xmlns="http://schemas.openxmlformats.org/package/2006/relationships"><Relationship Id="rId3" Type="http://schemas.openxmlformats.org/officeDocument/2006/relationships/image" Target="../media/image41.tiff"/><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0.tiff"/><Relationship Id="rId5" Type="http://schemas.openxmlformats.org/officeDocument/2006/relationships/image" Target="NUL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5.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2.tiff"/><Relationship Id="rId4" Type="http://schemas.openxmlformats.org/officeDocument/2006/relationships/image" Target="../media/image41.tiff"/></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nvestigating gravity waves and infrasound in the ionosphere - Research  Outreach">
            <a:extLst>
              <a:ext uri="{FF2B5EF4-FFF2-40B4-BE49-F238E27FC236}">
                <a16:creationId xmlns:a16="http://schemas.microsoft.com/office/drawing/2014/main" id="{2278B268-7883-A570-6C25-1976FBF467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5225"/>
          <a:stretch/>
        </p:blipFill>
        <p:spPr bwMode="auto">
          <a:xfrm>
            <a:off x="3753948" y="5475239"/>
            <a:ext cx="3667760" cy="944376"/>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logo ve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10" name="CasellaDiTesto 9"/>
          <p:cNvSpPr txBox="1"/>
          <p:nvPr/>
        </p:nvSpPr>
        <p:spPr>
          <a:xfrm>
            <a:off x="118512" y="1041201"/>
            <a:ext cx="4227458" cy="3992760"/>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Swarm-VIP-Dynamic Team</a:t>
            </a:r>
          </a:p>
          <a:p>
            <a:pPr>
              <a:lnSpc>
                <a:spcPct val="114000"/>
              </a:lnSpc>
              <a:spcAft>
                <a:spcPts val="600"/>
              </a:spcAft>
            </a:pPr>
            <a:r>
              <a:rPr lang="en-GB" dirty="0">
                <a:solidFill>
                  <a:srgbClr val="004F80"/>
                </a:solidFill>
                <a:latin typeface="Neo Sans Light"/>
                <a:cs typeface="Neo Sans Light"/>
              </a:rPr>
              <a:t>Alan Wood</a:t>
            </a:r>
            <a:r>
              <a:rPr lang="en-GB" baseline="30000" dirty="0">
                <a:solidFill>
                  <a:srgbClr val="004F80"/>
                </a:solidFill>
                <a:latin typeface="Neo Sans Light"/>
                <a:cs typeface="Neo Sans Light"/>
              </a:rPr>
              <a:t>1,2</a:t>
            </a:r>
            <a:r>
              <a:rPr lang="en-GB" dirty="0">
                <a:solidFill>
                  <a:srgbClr val="004F80"/>
                </a:solidFill>
                <a:latin typeface="Neo Sans Light"/>
                <a:cs typeface="Neo Sans Light"/>
              </a:rPr>
              <a:t>, Jaroslav Urbar</a:t>
            </a:r>
            <a:r>
              <a:rPr lang="en-GB" baseline="30000" dirty="0">
                <a:solidFill>
                  <a:srgbClr val="004F80"/>
                </a:solidFill>
                <a:latin typeface="Neo Sans Light"/>
                <a:cs typeface="Neo Sans Light"/>
              </a:rPr>
              <a:t>3</a:t>
            </a:r>
            <a:r>
              <a:rPr lang="en-GB" dirty="0">
                <a:solidFill>
                  <a:srgbClr val="004F80"/>
                </a:solidFill>
                <a:latin typeface="Neo Sans Light"/>
                <a:cs typeface="Neo Sans Light"/>
              </a:rPr>
              <a:t>, Daria Kotova</a:t>
            </a:r>
            <a:r>
              <a:rPr lang="en-GB" baseline="30000" dirty="0">
                <a:solidFill>
                  <a:srgbClr val="004F80"/>
                </a:solidFill>
                <a:latin typeface="Neo Sans Light"/>
                <a:cs typeface="Neo Sans Light"/>
              </a:rPr>
              <a:t>4</a:t>
            </a:r>
            <a:r>
              <a:rPr lang="en-GB" dirty="0">
                <a:solidFill>
                  <a:srgbClr val="004F80"/>
                </a:solidFill>
                <a:latin typeface="Neo Sans Light"/>
                <a:cs typeface="Neo Sans Light"/>
              </a:rPr>
              <a:t>, Luca Spogli</a:t>
            </a:r>
            <a:r>
              <a:rPr lang="en-GB" baseline="30000" dirty="0">
                <a:solidFill>
                  <a:srgbClr val="004F80"/>
                </a:solidFill>
                <a:latin typeface="Neo Sans Light"/>
                <a:cs typeface="Neo Sans Light"/>
              </a:rPr>
              <a:t>5</a:t>
            </a:r>
            <a:r>
              <a:rPr lang="en-GB" dirty="0">
                <a:solidFill>
                  <a:srgbClr val="004F80"/>
                </a:solidFill>
                <a:latin typeface="Neo Sans Light"/>
                <a:cs typeface="Neo Sans Light"/>
              </a:rPr>
              <a:t>, Yaqi Jin</a:t>
            </a:r>
            <a:r>
              <a:rPr lang="en-GB" baseline="30000" dirty="0">
                <a:solidFill>
                  <a:srgbClr val="004F80"/>
                </a:solidFill>
                <a:latin typeface="Neo Sans Light"/>
                <a:cs typeface="Neo Sans Light"/>
              </a:rPr>
              <a:t>4</a:t>
            </a:r>
            <a:r>
              <a:rPr lang="en-GB" dirty="0">
                <a:solidFill>
                  <a:srgbClr val="004F80"/>
                </a:solidFill>
                <a:latin typeface="Neo Sans Light"/>
                <a:cs typeface="Neo Sans Light"/>
              </a:rPr>
              <a:t>, Eelco Doornbos</a:t>
            </a:r>
            <a:r>
              <a:rPr lang="en-GB" baseline="30000" dirty="0">
                <a:solidFill>
                  <a:srgbClr val="004F80"/>
                </a:solidFill>
                <a:latin typeface="Neo Sans Light"/>
                <a:cs typeface="Neo Sans Light"/>
              </a:rPr>
              <a:t>6</a:t>
            </a:r>
            <a:r>
              <a:rPr lang="en-GB" dirty="0">
                <a:solidFill>
                  <a:srgbClr val="004F80"/>
                </a:solidFill>
                <a:latin typeface="Neo Sans Light"/>
                <a:cs typeface="Neo Sans Light"/>
              </a:rPr>
              <a:t>, </a:t>
            </a:r>
            <a:r>
              <a:rPr lang="en-GB" dirty="0" err="1">
                <a:solidFill>
                  <a:srgbClr val="004F80"/>
                </a:solidFill>
                <a:latin typeface="Neo Sans Light"/>
                <a:cs typeface="Neo Sans Light"/>
              </a:rPr>
              <a:t>Mainul</a:t>
            </a:r>
            <a:r>
              <a:rPr lang="en-GB" dirty="0">
                <a:solidFill>
                  <a:srgbClr val="004F80"/>
                </a:solidFill>
                <a:latin typeface="Neo Sans Light"/>
                <a:cs typeface="Neo Sans Light"/>
              </a:rPr>
              <a:t> Hoque</a:t>
            </a:r>
            <a:r>
              <a:rPr lang="en-GB" baseline="30000" dirty="0">
                <a:solidFill>
                  <a:srgbClr val="004F80"/>
                </a:solidFill>
                <a:latin typeface="Neo Sans Light"/>
                <a:cs typeface="Neo Sans Light"/>
              </a:rPr>
              <a:t>7</a:t>
            </a:r>
            <a:r>
              <a:rPr lang="en-GB" dirty="0">
                <a:solidFill>
                  <a:srgbClr val="004F80"/>
                </a:solidFill>
                <a:latin typeface="Neo Sans Light"/>
                <a:cs typeface="Neo Sans Light"/>
              </a:rPr>
              <a:t>, Gareth Dorrian</a:t>
            </a:r>
            <a:r>
              <a:rPr lang="en-GB" baseline="30000" dirty="0">
                <a:solidFill>
                  <a:srgbClr val="004F80"/>
                </a:solidFill>
                <a:latin typeface="Neo Sans Light"/>
                <a:cs typeface="Neo Sans Light"/>
              </a:rPr>
              <a:t>2</a:t>
            </a:r>
            <a:r>
              <a:rPr lang="en-GB" dirty="0">
                <a:solidFill>
                  <a:srgbClr val="004F80"/>
                </a:solidFill>
                <a:latin typeface="Neo Sans Light"/>
                <a:cs typeface="Neo Sans Light"/>
              </a:rPr>
              <a:t>,</a:t>
            </a:r>
            <a:r>
              <a:rPr lang="en-GB" baseline="30000" dirty="0">
                <a:solidFill>
                  <a:srgbClr val="004F80"/>
                </a:solidFill>
                <a:latin typeface="Neo Sans Light"/>
                <a:cs typeface="Neo Sans Light"/>
              </a:rPr>
              <a:t> </a:t>
            </a:r>
            <a:r>
              <a:rPr lang="en-GB" dirty="0">
                <a:solidFill>
                  <a:srgbClr val="004F80"/>
                </a:solidFill>
                <a:latin typeface="Neo Sans Light"/>
                <a:cs typeface="Neo Sans Light"/>
              </a:rPr>
              <a:t>Rayan Imam</a:t>
            </a:r>
            <a:r>
              <a:rPr lang="en-GB" baseline="30000" dirty="0">
                <a:solidFill>
                  <a:srgbClr val="004F80"/>
                </a:solidFill>
                <a:latin typeface="Neo Sans Light"/>
                <a:cs typeface="Neo Sans Light"/>
              </a:rPr>
              <a:t>5</a:t>
            </a:r>
            <a:r>
              <a:rPr lang="en-GB" dirty="0">
                <a:solidFill>
                  <a:srgbClr val="004F80"/>
                </a:solidFill>
                <a:latin typeface="Neo Sans Light"/>
                <a:cs typeface="Neo Sans Light"/>
              </a:rPr>
              <a:t>, Kasper van Dam</a:t>
            </a:r>
            <a:r>
              <a:rPr lang="en-GB" baseline="30000" dirty="0">
                <a:solidFill>
                  <a:srgbClr val="004F80"/>
                </a:solidFill>
                <a:latin typeface="Neo Sans Light"/>
                <a:cs typeface="Neo Sans Light"/>
              </a:rPr>
              <a:t>7</a:t>
            </a:r>
            <a:r>
              <a:rPr lang="en-GB" dirty="0">
                <a:solidFill>
                  <a:srgbClr val="004F80"/>
                </a:solidFill>
                <a:latin typeface="Neo Sans Light"/>
                <a:cs typeface="Neo Sans Light"/>
              </a:rPr>
              <a:t>,</a:t>
            </a:r>
            <a:r>
              <a:rPr lang="en-GB" baseline="30000" dirty="0">
                <a:solidFill>
                  <a:srgbClr val="004F80"/>
                </a:solidFill>
                <a:latin typeface="Neo Sans Light"/>
                <a:cs typeface="Neo Sans Light"/>
              </a:rPr>
              <a:t> </a:t>
            </a:r>
            <a:r>
              <a:rPr lang="en-GB" dirty="0">
                <a:solidFill>
                  <a:srgbClr val="004F80"/>
                </a:solidFill>
                <a:latin typeface="Neo Sans Light"/>
                <a:cs typeface="Neo Sans Light"/>
              </a:rPr>
              <a:t>Lucilla Alfonsi</a:t>
            </a:r>
            <a:r>
              <a:rPr lang="en-GB" baseline="30000" dirty="0">
                <a:solidFill>
                  <a:srgbClr val="004F80"/>
                </a:solidFill>
                <a:latin typeface="Neo Sans Light"/>
                <a:cs typeface="Neo Sans Light"/>
              </a:rPr>
              <a:t>5</a:t>
            </a:r>
            <a:r>
              <a:rPr lang="en-GB" dirty="0">
                <a:solidFill>
                  <a:srgbClr val="004F80"/>
                </a:solidFill>
                <a:latin typeface="Neo Sans Light"/>
                <a:cs typeface="Neo Sans Light"/>
              </a:rPr>
              <a:t> &amp; Wojciech Miloch</a:t>
            </a:r>
            <a:r>
              <a:rPr lang="en-GB" baseline="30000" dirty="0">
                <a:solidFill>
                  <a:srgbClr val="004F80"/>
                </a:solidFill>
                <a:latin typeface="Neo Sans Light"/>
                <a:cs typeface="Neo Sans Light"/>
              </a:rPr>
              <a:t>4</a:t>
            </a:r>
          </a:p>
          <a:p>
            <a:pPr marL="228600" indent="-228600">
              <a:lnSpc>
                <a:spcPct val="114000"/>
              </a:lnSpc>
              <a:spcAft>
                <a:spcPts val="400"/>
              </a:spcAft>
              <a:buAutoNum type="arabicParenBoth"/>
            </a:pPr>
            <a:r>
              <a:rPr lang="en-GB" sz="1000" dirty="0">
                <a:solidFill>
                  <a:srgbClr val="004F80"/>
                </a:solidFill>
                <a:latin typeface="Neo Sans Light"/>
                <a:cs typeface="Neo Sans Light"/>
              </a:rPr>
              <a:t>Mer Office, UK</a:t>
            </a:r>
          </a:p>
          <a:p>
            <a:pPr marL="228600" indent="-228600">
              <a:lnSpc>
                <a:spcPct val="114000"/>
              </a:lnSpc>
              <a:spcAft>
                <a:spcPts val="400"/>
              </a:spcAft>
              <a:buAutoNum type="arabicParenBoth"/>
            </a:pPr>
            <a:r>
              <a:rPr lang="en-GB" sz="1000" dirty="0">
                <a:solidFill>
                  <a:srgbClr val="004F80"/>
                </a:solidFill>
                <a:latin typeface="Neo Sans Light"/>
                <a:cs typeface="Neo Sans Light"/>
              </a:rPr>
              <a:t>University of Birmingham, UK</a:t>
            </a:r>
          </a:p>
          <a:p>
            <a:pPr marL="228600" indent="-228600">
              <a:lnSpc>
                <a:spcPct val="114000"/>
              </a:lnSpc>
              <a:spcAft>
                <a:spcPts val="400"/>
              </a:spcAft>
              <a:buAutoNum type="arabicParenBoth"/>
            </a:pPr>
            <a:r>
              <a:rPr lang="en-GB" sz="1000" dirty="0">
                <a:solidFill>
                  <a:srgbClr val="004F80"/>
                </a:solidFill>
                <a:latin typeface="Neo Sans Light"/>
                <a:cs typeface="Neo Sans Light"/>
              </a:rPr>
              <a:t>Institute of Atmospheric Physics CAS, Prague, Czech Republic</a:t>
            </a:r>
          </a:p>
          <a:p>
            <a:pPr marL="228600" indent="-228600">
              <a:lnSpc>
                <a:spcPct val="114000"/>
              </a:lnSpc>
              <a:spcAft>
                <a:spcPts val="400"/>
              </a:spcAft>
              <a:buAutoNum type="arabicParenBoth"/>
            </a:pPr>
            <a:r>
              <a:rPr lang="en-GB" sz="1000" dirty="0">
                <a:solidFill>
                  <a:srgbClr val="004F80"/>
                </a:solidFill>
                <a:latin typeface="Neo Sans Light"/>
                <a:cs typeface="Neo Sans Light"/>
              </a:rPr>
              <a:t>University of Oslo, Norway</a:t>
            </a:r>
          </a:p>
          <a:p>
            <a:pPr marL="228600" indent="-228600">
              <a:lnSpc>
                <a:spcPct val="114000"/>
              </a:lnSpc>
              <a:spcAft>
                <a:spcPts val="400"/>
              </a:spcAft>
              <a:buAutoNum type="arabicParenBoth"/>
            </a:pPr>
            <a:r>
              <a:rPr lang="en-GB" sz="1000" dirty="0">
                <a:solidFill>
                  <a:srgbClr val="004F80"/>
                </a:solidFill>
                <a:latin typeface="Neo Sans Light"/>
                <a:cs typeface="Neo Sans Light"/>
              </a:rPr>
              <a:t>Istituto Nazionale di </a:t>
            </a:r>
            <a:r>
              <a:rPr lang="en-GB" sz="1000" dirty="0" err="1">
                <a:solidFill>
                  <a:srgbClr val="004F80"/>
                </a:solidFill>
                <a:latin typeface="Neo Sans Light"/>
                <a:cs typeface="Neo Sans Light"/>
              </a:rPr>
              <a:t>Geofisica</a:t>
            </a:r>
            <a:r>
              <a:rPr lang="en-GB" sz="1000" dirty="0">
                <a:solidFill>
                  <a:srgbClr val="004F80"/>
                </a:solidFill>
                <a:latin typeface="Neo Sans Light"/>
                <a:cs typeface="Neo Sans Light"/>
              </a:rPr>
              <a:t> e </a:t>
            </a:r>
            <a:r>
              <a:rPr lang="en-GB" sz="1000" dirty="0" err="1">
                <a:solidFill>
                  <a:srgbClr val="004F80"/>
                </a:solidFill>
                <a:latin typeface="Neo Sans Light"/>
                <a:cs typeface="Neo Sans Light"/>
              </a:rPr>
              <a:t>Vulcanologia</a:t>
            </a:r>
            <a:r>
              <a:rPr lang="en-GB" sz="1000" dirty="0">
                <a:solidFill>
                  <a:srgbClr val="004F80"/>
                </a:solidFill>
                <a:latin typeface="Neo Sans Light"/>
                <a:cs typeface="Neo Sans Light"/>
              </a:rPr>
              <a:t>, Italy</a:t>
            </a:r>
          </a:p>
          <a:p>
            <a:pPr marL="228600" indent="-228600">
              <a:lnSpc>
                <a:spcPct val="114000"/>
              </a:lnSpc>
              <a:spcAft>
                <a:spcPts val="400"/>
              </a:spcAft>
              <a:buAutoNum type="arabicParenBoth"/>
            </a:pPr>
            <a:r>
              <a:rPr lang="en-GB" sz="1000" dirty="0">
                <a:solidFill>
                  <a:srgbClr val="004F80"/>
                </a:solidFill>
                <a:latin typeface="Neo Sans Light"/>
                <a:cs typeface="Neo Sans Light"/>
              </a:rPr>
              <a:t>KNMI, Royal Netherlands Meteorological Institute, the Netherlands</a:t>
            </a:r>
          </a:p>
          <a:p>
            <a:pPr marL="228600" indent="-228600">
              <a:lnSpc>
                <a:spcPct val="114000"/>
              </a:lnSpc>
              <a:spcAft>
                <a:spcPts val="400"/>
              </a:spcAft>
              <a:buAutoNum type="arabicParenBoth"/>
            </a:pPr>
            <a:r>
              <a:rPr lang="en-GB" sz="1000" dirty="0">
                <a:solidFill>
                  <a:srgbClr val="004F80"/>
                </a:solidFill>
                <a:latin typeface="Neo Sans Light"/>
                <a:cs typeface="Neo Sans Light"/>
              </a:rPr>
              <a:t>German Aerospace </a:t>
            </a:r>
            <a:r>
              <a:rPr lang="en-GB" sz="1000" dirty="0" err="1">
                <a:solidFill>
                  <a:srgbClr val="004F80"/>
                </a:solidFill>
                <a:latin typeface="Neo Sans Light"/>
                <a:cs typeface="Neo Sans Light"/>
              </a:rPr>
              <a:t>Center</a:t>
            </a:r>
            <a:r>
              <a:rPr lang="en-GB" sz="1000" dirty="0">
                <a:solidFill>
                  <a:srgbClr val="004F80"/>
                </a:solidFill>
                <a:latin typeface="Neo Sans Light"/>
                <a:cs typeface="Neo Sans Light"/>
              </a:rPr>
              <a:t> (DLR), Germany</a:t>
            </a:r>
          </a:p>
          <a:p>
            <a:pPr>
              <a:lnSpc>
                <a:spcPct val="114000"/>
              </a:lnSpc>
              <a:spcAft>
                <a:spcPts val="400"/>
              </a:spcAft>
            </a:pPr>
            <a:r>
              <a:rPr lang="en-GB" sz="1600" dirty="0">
                <a:solidFill>
                  <a:srgbClr val="004F80"/>
                </a:solidFill>
                <a:latin typeface="Neo Sans Light"/>
                <a:cs typeface="Neo Sans Light"/>
              </a:rPr>
              <a:t>Funded within the 4D Ionosphere framework</a:t>
            </a:r>
          </a:p>
        </p:txBody>
      </p:sp>
      <p:sp>
        <p:nvSpPr>
          <p:cNvPr id="8" name="Rectangle 7">
            <a:extLst>
              <a:ext uri="{FF2B5EF4-FFF2-40B4-BE49-F238E27FC236}">
                <a16:creationId xmlns:a16="http://schemas.microsoft.com/office/drawing/2014/main" id="{0C68D32A-AA8A-4BD6-A0EA-7246051BFD69}"/>
              </a:ext>
            </a:extLst>
          </p:cNvPr>
          <p:cNvSpPr/>
          <p:nvPr/>
        </p:nvSpPr>
        <p:spPr>
          <a:xfrm>
            <a:off x="0" y="5877272"/>
            <a:ext cx="3667760" cy="9807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upload.wikimedia.org/wikipedia/en/thumb/7/7b/Sw...">
            <a:extLst>
              <a:ext uri="{FF2B5EF4-FFF2-40B4-BE49-F238E27FC236}">
                <a16:creationId xmlns:a16="http://schemas.microsoft.com/office/drawing/2014/main" id="{44849A21-BB70-98F3-23D1-A51B0F3F3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796" y="1010153"/>
            <a:ext cx="4455906" cy="413028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9">
            <a:extLst>
              <a:ext uri="{FF2B5EF4-FFF2-40B4-BE49-F238E27FC236}">
                <a16:creationId xmlns:a16="http://schemas.microsoft.com/office/drawing/2014/main" id="{53FF55AB-1A9C-F530-C6AF-95119B69D12B}"/>
              </a:ext>
            </a:extLst>
          </p:cNvPr>
          <p:cNvSpPr txBox="1"/>
          <p:nvPr/>
        </p:nvSpPr>
        <p:spPr>
          <a:xfrm>
            <a:off x="4188247" y="4782929"/>
            <a:ext cx="4728454" cy="323935"/>
          </a:xfrm>
          <a:prstGeom prst="rect">
            <a:avLst/>
          </a:prstGeom>
          <a:noFill/>
        </p:spPr>
        <p:txBody>
          <a:bodyPr wrap="square" rtlCol="0">
            <a:spAutoFit/>
          </a:bodyPr>
          <a:lstStyle/>
          <a:p>
            <a:pPr algn="r">
              <a:lnSpc>
                <a:spcPct val="114000"/>
              </a:lnSpc>
              <a:spcAft>
                <a:spcPts val="600"/>
              </a:spcAft>
            </a:pPr>
            <a:r>
              <a:rPr lang="en-GB" sz="1400" dirty="0">
                <a:solidFill>
                  <a:schemeClr val="bg1"/>
                </a:solidFill>
                <a:latin typeface="Neo Sans Light"/>
                <a:cs typeface="Neo Sans Light"/>
              </a:rPr>
              <a:t>Image Credit: ESA</a:t>
            </a:r>
          </a:p>
        </p:txBody>
      </p:sp>
      <p:sp>
        <p:nvSpPr>
          <p:cNvPr id="9" name="Rettangolo 5">
            <a:extLst>
              <a:ext uri="{FF2B5EF4-FFF2-40B4-BE49-F238E27FC236}">
                <a16:creationId xmlns:a16="http://schemas.microsoft.com/office/drawing/2014/main" id="{23578EC0-76BF-8030-EA92-1EEF77C52B85}"/>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CasellaDiTesto 6">
            <a:extLst>
              <a:ext uri="{FF2B5EF4-FFF2-40B4-BE49-F238E27FC236}">
                <a16:creationId xmlns:a16="http://schemas.microsoft.com/office/drawing/2014/main" id="{55C7D576-02CF-C75E-86BE-B24A1C8DA3BB}"/>
              </a:ext>
            </a:extLst>
          </p:cNvPr>
          <p:cNvSpPr txBox="1"/>
          <p:nvPr/>
        </p:nvSpPr>
        <p:spPr>
          <a:xfrm>
            <a:off x="118512" y="158037"/>
            <a:ext cx="90254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Models of Ionospheric Variability</a:t>
            </a:r>
            <a:endParaRPr lang="en-GB" sz="2400" dirty="0">
              <a:solidFill>
                <a:srgbClr val="FFFFFF"/>
              </a:solidFill>
              <a:latin typeface="Neo Sans Light"/>
              <a:cs typeface="Neo Sans Light"/>
            </a:endParaRPr>
          </a:p>
        </p:txBody>
      </p:sp>
      <p:pic>
        <p:nvPicPr>
          <p:cNvPr id="15" name="Picture 14">
            <a:extLst>
              <a:ext uri="{FF2B5EF4-FFF2-40B4-BE49-F238E27FC236}">
                <a16:creationId xmlns:a16="http://schemas.microsoft.com/office/drawing/2014/main" id="{C115A7A4-ED92-F495-C78A-8222B275E539}"/>
              </a:ext>
            </a:extLst>
          </p:cNvPr>
          <p:cNvPicPr>
            <a:picLocks noChangeAspect="1"/>
          </p:cNvPicPr>
          <p:nvPr/>
        </p:nvPicPr>
        <p:blipFill>
          <a:blip r:embed="rId5"/>
          <a:stretch>
            <a:fillRect/>
          </a:stretch>
        </p:blipFill>
        <p:spPr>
          <a:xfrm>
            <a:off x="7835827" y="5408548"/>
            <a:ext cx="1188359" cy="1368869"/>
          </a:xfrm>
          <a:prstGeom prst="rect">
            <a:avLst/>
          </a:prstGeom>
        </p:spPr>
      </p:pic>
      <p:pic>
        <p:nvPicPr>
          <p:cNvPr id="4" name="Picture 3">
            <a:extLst>
              <a:ext uri="{FF2B5EF4-FFF2-40B4-BE49-F238E27FC236}">
                <a16:creationId xmlns:a16="http://schemas.microsoft.com/office/drawing/2014/main" id="{028E16EF-F2C9-6EAA-4569-A42261677454}"/>
              </a:ext>
            </a:extLst>
          </p:cNvPr>
          <p:cNvPicPr>
            <a:picLocks noChangeAspect="1"/>
          </p:cNvPicPr>
          <p:nvPr/>
        </p:nvPicPr>
        <p:blipFill>
          <a:blip r:embed="rId6"/>
          <a:stretch>
            <a:fillRect/>
          </a:stretch>
        </p:blipFill>
        <p:spPr>
          <a:xfrm>
            <a:off x="4731075" y="5256960"/>
            <a:ext cx="3232568" cy="619097"/>
          </a:xfrm>
          <a:prstGeom prst="rect">
            <a:avLst/>
          </a:prstGeom>
        </p:spPr>
      </p:pic>
      <p:pic>
        <p:nvPicPr>
          <p:cNvPr id="6" name="Picture 5">
            <a:extLst>
              <a:ext uri="{FF2B5EF4-FFF2-40B4-BE49-F238E27FC236}">
                <a16:creationId xmlns:a16="http://schemas.microsoft.com/office/drawing/2014/main" id="{EEA98C9B-1937-6F7F-5C57-5AAA8CF9CE0C}"/>
              </a:ext>
            </a:extLst>
          </p:cNvPr>
          <p:cNvPicPr>
            <a:picLocks noChangeAspect="1"/>
          </p:cNvPicPr>
          <p:nvPr/>
        </p:nvPicPr>
        <p:blipFill>
          <a:blip r:embed="rId7"/>
          <a:srcRect l="45084" r="22905"/>
          <a:stretch/>
        </p:blipFill>
        <p:spPr>
          <a:xfrm>
            <a:off x="236836" y="5475240"/>
            <a:ext cx="2070428" cy="1155742"/>
          </a:xfrm>
          <a:prstGeom prst="rect">
            <a:avLst/>
          </a:prstGeom>
        </p:spPr>
      </p:pic>
      <p:pic>
        <p:nvPicPr>
          <p:cNvPr id="13" name="Picture 12">
            <a:extLst>
              <a:ext uri="{FF2B5EF4-FFF2-40B4-BE49-F238E27FC236}">
                <a16:creationId xmlns:a16="http://schemas.microsoft.com/office/drawing/2014/main" id="{ACAA95C4-624E-AD39-2369-A090246C55CC}"/>
              </a:ext>
            </a:extLst>
          </p:cNvPr>
          <p:cNvPicPr>
            <a:picLocks noChangeAspect="1"/>
          </p:cNvPicPr>
          <p:nvPr/>
        </p:nvPicPr>
        <p:blipFill>
          <a:blip r:embed="rId8"/>
          <a:stretch>
            <a:fillRect/>
          </a:stretch>
        </p:blipFill>
        <p:spPr>
          <a:xfrm>
            <a:off x="2129018" y="5176978"/>
            <a:ext cx="2339782" cy="1403870"/>
          </a:xfrm>
          <a:prstGeom prst="rect">
            <a:avLst/>
          </a:prstGeom>
        </p:spPr>
      </p:pic>
      <p:pic>
        <p:nvPicPr>
          <p:cNvPr id="16" name="Picture 15" descr="Logo - University of Oslo">
            <a:extLst>
              <a:ext uri="{FF2B5EF4-FFF2-40B4-BE49-F238E27FC236}">
                <a16:creationId xmlns:a16="http://schemas.microsoft.com/office/drawing/2014/main" id="{99C005D8-6B73-6442-A20D-CBD5697178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542" y="5113367"/>
            <a:ext cx="1910982" cy="64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descr="logo 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 Swarm-VIP</a:t>
            </a:r>
            <a:endParaRPr lang="en-GB" sz="2400" dirty="0">
              <a:solidFill>
                <a:srgbClr val="FFFFFF"/>
              </a:solidFill>
              <a:latin typeface="Neo Sans Light"/>
              <a:cs typeface="Neo Sans Light"/>
            </a:endParaRPr>
          </a:p>
        </p:txBody>
      </p:sp>
      <p:pic>
        <p:nvPicPr>
          <p:cNvPr id="27" name="Picture 26">
            <a:extLst>
              <a:ext uri="{FF2B5EF4-FFF2-40B4-BE49-F238E27FC236}">
                <a16:creationId xmlns:a16="http://schemas.microsoft.com/office/drawing/2014/main" id="{C2F0395F-8C69-436D-9358-1BB2BEF423C6}"/>
              </a:ext>
            </a:extLst>
          </p:cNvPr>
          <p:cNvPicPr>
            <a:picLocks noChangeAspect="1"/>
          </p:cNvPicPr>
          <p:nvPr/>
        </p:nvPicPr>
        <p:blipFill>
          <a:blip r:embed="rId3"/>
          <a:stretch>
            <a:fillRect/>
          </a:stretch>
        </p:blipFill>
        <p:spPr>
          <a:xfrm>
            <a:off x="824402" y="1021279"/>
            <a:ext cx="6705398" cy="5026550"/>
          </a:xfrm>
          <a:prstGeom prst="rect">
            <a:avLst/>
          </a:prstGeom>
        </p:spPr>
      </p:pic>
      <p:sp>
        <p:nvSpPr>
          <p:cNvPr id="29" name="Oval 28">
            <a:extLst>
              <a:ext uri="{FF2B5EF4-FFF2-40B4-BE49-F238E27FC236}">
                <a16:creationId xmlns:a16="http://schemas.microsoft.com/office/drawing/2014/main" id="{913A872F-5783-4F0D-8B1C-9FAFDD7D7BA4}"/>
              </a:ext>
            </a:extLst>
          </p:cNvPr>
          <p:cNvSpPr/>
          <p:nvPr/>
        </p:nvSpPr>
        <p:spPr>
          <a:xfrm rot="19001665">
            <a:off x="3660651" y="2171365"/>
            <a:ext cx="3756296" cy="10144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E0688DC-B576-EEA4-3E2C-E7A8E9C341E3}"/>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2" name="Rectangle 1">
            <a:extLst>
              <a:ext uri="{FF2B5EF4-FFF2-40B4-BE49-F238E27FC236}">
                <a16:creationId xmlns:a16="http://schemas.microsoft.com/office/drawing/2014/main" id="{ED0D2C2E-CBA1-44B1-A7C8-C07A028330EB}"/>
              </a:ext>
            </a:extLst>
          </p:cNvPr>
          <p:cNvSpPr/>
          <p:nvPr/>
        </p:nvSpPr>
        <p:spPr>
          <a:xfrm>
            <a:off x="7030720" y="1399877"/>
            <a:ext cx="2113280" cy="4256550"/>
          </a:xfrm>
          <a:prstGeom prst="rect">
            <a:avLst/>
          </a:prstGeom>
        </p:spPr>
        <p:txBody>
          <a:bodyPr wrap="square">
            <a:spAutoFit/>
          </a:bodyPr>
          <a:lstStyle/>
          <a:p>
            <a:pPr>
              <a:lnSpc>
                <a:spcPct val="114000"/>
              </a:lnSpc>
              <a:spcAft>
                <a:spcPts val="600"/>
              </a:spcAft>
            </a:pPr>
            <a:r>
              <a:rPr lang="en-GB" b="1" dirty="0">
                <a:solidFill>
                  <a:srgbClr val="004F80"/>
                </a:solidFill>
                <a:latin typeface="Neo Sans Light"/>
                <a:cs typeface="Neo Sans Light"/>
              </a:rPr>
              <a:t>Distributions Trialled: </a:t>
            </a:r>
            <a:r>
              <a:rPr lang="en-GB" dirty="0">
                <a:solidFill>
                  <a:srgbClr val="004F80"/>
                </a:solidFill>
                <a:latin typeface="Neo Sans Light"/>
                <a:cs typeface="Neo Sans Light"/>
              </a:rPr>
              <a:t>Exponential, Extreme Value, Gamma, Half Normal, Inverse Gaussian, Logistic, Loglogistic, Lognormal, Nakagami, Normal and Weibull</a:t>
            </a:r>
          </a:p>
          <a:p>
            <a:pPr>
              <a:lnSpc>
                <a:spcPct val="114000"/>
              </a:lnSpc>
              <a:spcAft>
                <a:spcPts val="600"/>
              </a:spcAft>
            </a:pPr>
            <a:r>
              <a:rPr lang="en-GB" b="1" dirty="0">
                <a:solidFill>
                  <a:srgbClr val="004F80"/>
                </a:solidFill>
                <a:latin typeface="Neo Sans Light"/>
                <a:cs typeface="Neo Sans Light"/>
              </a:rPr>
              <a:t>Transformation:</a:t>
            </a:r>
            <a:r>
              <a:rPr lang="en-GB" dirty="0">
                <a:solidFill>
                  <a:srgbClr val="004F80"/>
                </a:solidFill>
                <a:latin typeface="Neo Sans Light"/>
                <a:cs typeface="Neo Sans Light"/>
              </a:rPr>
              <a:t> n</a:t>
            </a:r>
            <a:r>
              <a:rPr lang="en-GB" baseline="30000" dirty="0">
                <a:solidFill>
                  <a:srgbClr val="004F80"/>
                </a:solidFill>
                <a:latin typeface="Neo Sans Light"/>
                <a:cs typeface="Neo Sans Light"/>
              </a:rPr>
              <a:t>th</a:t>
            </a:r>
            <a:r>
              <a:rPr lang="en-GB" dirty="0">
                <a:solidFill>
                  <a:srgbClr val="004F80"/>
                </a:solidFill>
                <a:latin typeface="Neo Sans Light"/>
                <a:cs typeface="Neo Sans Light"/>
              </a:rPr>
              <a:t> root</a:t>
            </a:r>
          </a:p>
        </p:txBody>
      </p:sp>
    </p:spTree>
    <p:extLst>
      <p:ext uri="{BB962C8B-B14F-4D97-AF65-F5344CB8AC3E}">
        <p14:creationId xmlns:p14="http://schemas.microsoft.com/office/powerpoint/2010/main" val="83552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A3C551D-D79C-5451-D5E5-13968BC6FD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22E8F30-8AFC-9A15-C1C6-A4B5291219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71" y="757690"/>
            <a:ext cx="8098258" cy="6072330"/>
          </a:xfrm>
          <a:prstGeom prst="rect">
            <a:avLst/>
          </a:prstGeom>
          <a:noFill/>
        </p:spPr>
      </p:pic>
      <p:pic>
        <p:nvPicPr>
          <p:cNvPr id="5" name="Immagine 4" descr="logo vert.jpg">
            <a:extLst>
              <a:ext uri="{FF2B5EF4-FFF2-40B4-BE49-F238E27FC236}">
                <a16:creationId xmlns:a16="http://schemas.microsoft.com/office/drawing/2014/main" id="{0111426E-9CA6-B5C7-A17D-1865EAD10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06127EEA-4A09-E47A-112C-FBE611AFFFDC}"/>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FBD55D8F-E751-CA3F-721B-8049B0D40FB7}"/>
              </a:ext>
            </a:extLst>
          </p:cNvPr>
          <p:cNvSpPr txBox="1"/>
          <p:nvPr/>
        </p:nvSpPr>
        <p:spPr>
          <a:xfrm>
            <a:off x="118512" y="158037"/>
            <a:ext cx="86444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 |Grad_Ne@100km|</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4D2498C5-E2D5-E0A6-FB17-4FA6F48CFEB6}"/>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EE08B38E-BB40-7FD6-C2BE-A30EABF6E60E}"/>
              </a:ext>
            </a:extLst>
          </p:cNvPr>
          <p:cNvSpPr txBox="1"/>
          <p:nvPr/>
        </p:nvSpPr>
        <p:spPr>
          <a:xfrm>
            <a:off x="1401210" y="1116997"/>
            <a:ext cx="1697590"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Polar region</a:t>
            </a:r>
          </a:p>
          <a:p>
            <a:pPr>
              <a:lnSpc>
                <a:spcPct val="114000"/>
              </a:lnSpc>
              <a:spcAft>
                <a:spcPts val="600"/>
              </a:spcAft>
            </a:pPr>
            <a:r>
              <a:rPr lang="en-GB" sz="1400" b="1" i="1" dirty="0">
                <a:solidFill>
                  <a:srgbClr val="004F80"/>
                </a:solidFill>
                <a:latin typeface="Neo Sans Light"/>
                <a:cs typeface="Neo Sans Light"/>
              </a:rPr>
              <a:t>Gamma, 4</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1" name="CasellaDiTesto 9">
            <a:extLst>
              <a:ext uri="{FF2B5EF4-FFF2-40B4-BE49-F238E27FC236}">
                <a16:creationId xmlns:a16="http://schemas.microsoft.com/office/drawing/2014/main" id="{651637AE-4182-11EE-D0A5-1FE2AEFEFB33}"/>
              </a:ext>
            </a:extLst>
          </p:cNvPr>
          <p:cNvSpPr txBox="1"/>
          <p:nvPr/>
        </p:nvSpPr>
        <p:spPr>
          <a:xfrm>
            <a:off x="5363610" y="1123572"/>
            <a:ext cx="1697590" cy="1813895"/>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Auroral region</a:t>
            </a:r>
          </a:p>
          <a:p>
            <a:pPr>
              <a:lnSpc>
                <a:spcPct val="114000"/>
              </a:lnSpc>
              <a:spcAft>
                <a:spcPts val="600"/>
              </a:spcAft>
            </a:pPr>
            <a:r>
              <a:rPr lang="en-GB" sz="1400" b="1" i="1" dirty="0">
                <a:solidFill>
                  <a:srgbClr val="004F80"/>
                </a:solidFill>
                <a:latin typeface="Neo Sans Light"/>
                <a:cs typeface="Neo Sans Light"/>
              </a:rPr>
              <a:t>Gamma, 4</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2" name="CasellaDiTesto 9">
            <a:extLst>
              <a:ext uri="{FF2B5EF4-FFF2-40B4-BE49-F238E27FC236}">
                <a16:creationId xmlns:a16="http://schemas.microsoft.com/office/drawing/2014/main" id="{F9E5280B-CC01-F9FF-46F5-E1B34B39B68E}"/>
              </a:ext>
            </a:extLst>
          </p:cNvPr>
          <p:cNvSpPr txBox="1"/>
          <p:nvPr/>
        </p:nvSpPr>
        <p:spPr>
          <a:xfrm>
            <a:off x="1401210" y="4150882"/>
            <a:ext cx="2220928"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Midlatitude region</a:t>
            </a:r>
          </a:p>
          <a:p>
            <a:pPr>
              <a:lnSpc>
                <a:spcPct val="114000"/>
              </a:lnSpc>
              <a:spcAft>
                <a:spcPts val="600"/>
              </a:spcAft>
            </a:pPr>
            <a:r>
              <a:rPr lang="en-GB" sz="1400" b="1" i="1" dirty="0">
                <a:solidFill>
                  <a:srgbClr val="004F80"/>
                </a:solidFill>
                <a:latin typeface="Neo Sans Light"/>
                <a:cs typeface="Neo Sans Light"/>
              </a:rPr>
              <a:t>Gamma, 6</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3" name="CasellaDiTesto 9">
            <a:extLst>
              <a:ext uri="{FF2B5EF4-FFF2-40B4-BE49-F238E27FC236}">
                <a16:creationId xmlns:a16="http://schemas.microsoft.com/office/drawing/2014/main" id="{6790F5D7-323B-5FE7-A6CE-37447211FF54}"/>
              </a:ext>
            </a:extLst>
          </p:cNvPr>
          <p:cNvSpPr txBox="1"/>
          <p:nvPr/>
        </p:nvSpPr>
        <p:spPr>
          <a:xfrm>
            <a:off x="5363610" y="4150882"/>
            <a:ext cx="2220928" cy="1028423"/>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Equatorial region</a:t>
            </a:r>
          </a:p>
          <a:p>
            <a:pPr>
              <a:lnSpc>
                <a:spcPct val="114000"/>
              </a:lnSpc>
              <a:spcAft>
                <a:spcPts val="600"/>
              </a:spcAft>
            </a:pPr>
            <a:r>
              <a:rPr lang="en-GB" sz="1400" b="1" i="1" dirty="0">
                <a:solidFill>
                  <a:srgbClr val="004F80"/>
                </a:solidFill>
                <a:latin typeface="Neo Sans Light"/>
                <a:cs typeface="Neo Sans Light"/>
              </a:rPr>
              <a:t>Gamma, 4</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Tree>
    <p:extLst>
      <p:ext uri="{BB962C8B-B14F-4D97-AF65-F5344CB8AC3E}">
        <p14:creationId xmlns:p14="http://schemas.microsoft.com/office/powerpoint/2010/main" val="1250761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ADAF5F-7A63-9F53-0369-DFA0CE2F583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E53500-871C-B203-5328-B356982D5388}"/>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591ABB40-D772-CB92-1AD9-2137BB7AC3BB}"/>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C2D13F16-3932-C15D-1AE5-981C0D32691F}"/>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Distributions Chosen</a:t>
            </a:r>
            <a:endParaRPr lang="en-GB" sz="2400" dirty="0">
              <a:solidFill>
                <a:srgbClr val="FFFFFF"/>
              </a:solidFill>
              <a:latin typeface="Neo Sans Light"/>
              <a:cs typeface="Neo Sans Ligh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8816592-7FC2-0F72-6EE3-C56414039136}"/>
                  </a:ext>
                </a:extLst>
              </p:cNvPr>
              <p:cNvGraphicFramePr>
                <a:graphicFrameLocks noGrp="1"/>
              </p:cNvGraphicFramePr>
              <p:nvPr>
                <p:extLst>
                  <p:ext uri="{D42A27DB-BD31-4B8C-83A1-F6EECF244321}">
                    <p14:modId xmlns:p14="http://schemas.microsoft.com/office/powerpoint/2010/main" val="3213616680"/>
                  </p:ext>
                </p:extLst>
              </p:nvPr>
            </p:nvGraphicFramePr>
            <p:xfrm>
              <a:off x="317500" y="915727"/>
              <a:ext cx="8572501" cy="3450148"/>
            </p:xfrm>
            <a:graphic>
              <a:graphicData uri="http://schemas.openxmlformats.org/drawingml/2006/table">
                <a:tbl>
                  <a:tblPr firstRow="1" firstCol="1" bandRow="1"/>
                  <a:tblGrid>
                    <a:gridCol w="2031434">
                      <a:extLst>
                        <a:ext uri="{9D8B030D-6E8A-4147-A177-3AD203B41FA5}">
                          <a16:colId xmlns:a16="http://schemas.microsoft.com/office/drawing/2014/main" val="3768027865"/>
                        </a:ext>
                      </a:extLst>
                    </a:gridCol>
                    <a:gridCol w="1625958">
                      <a:extLst>
                        <a:ext uri="{9D8B030D-6E8A-4147-A177-3AD203B41FA5}">
                          <a16:colId xmlns:a16="http://schemas.microsoft.com/office/drawing/2014/main" val="2568345271"/>
                        </a:ext>
                      </a:extLst>
                    </a:gridCol>
                    <a:gridCol w="1574915">
                      <a:extLst>
                        <a:ext uri="{9D8B030D-6E8A-4147-A177-3AD203B41FA5}">
                          <a16:colId xmlns:a16="http://schemas.microsoft.com/office/drawing/2014/main" val="3552681176"/>
                        </a:ext>
                      </a:extLst>
                    </a:gridCol>
                    <a:gridCol w="1659163">
                      <a:extLst>
                        <a:ext uri="{9D8B030D-6E8A-4147-A177-3AD203B41FA5}">
                          <a16:colId xmlns:a16="http://schemas.microsoft.com/office/drawing/2014/main" val="1937225733"/>
                        </a:ext>
                      </a:extLst>
                    </a:gridCol>
                    <a:gridCol w="1681031">
                      <a:extLst>
                        <a:ext uri="{9D8B030D-6E8A-4147-A177-3AD203B41FA5}">
                          <a16:colId xmlns:a16="http://schemas.microsoft.com/office/drawing/2014/main" val="1422976779"/>
                        </a:ext>
                      </a:extLst>
                    </a:gridCol>
                  </a:tblGrid>
                  <a:tr h="0">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Dependent variable</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Polar</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Auroral</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Mid-latitude</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dirty="0">
                              <a:effectLst/>
                              <a:latin typeface="+mj-lt"/>
                              <a:ea typeface="Aptos" panose="020B0004020202020204" pitchFamily="34" charset="0"/>
                              <a:cs typeface="Arial" panose="020B0604020202020204" pitchFamily="34" charset="0"/>
                            </a:rPr>
                            <a:t>Equatorial</a:t>
                          </a:r>
                          <a:endParaRPr lang="en-GB" sz="1800" kern="100" dirty="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184528"/>
                      </a:ext>
                    </a:extLst>
                  </a:tr>
                  <a:tr h="0">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2</a:t>
                          </a:r>
                          <a:r>
                            <a:rPr lang="en-GB" sz="1800" kern="100" baseline="30000">
                              <a:effectLst/>
                              <a:latin typeface="+mj-lt"/>
                              <a:ea typeface="Aptos" panose="020B0004020202020204" pitchFamily="34" charset="0"/>
                              <a:cs typeface="Arial" panose="020B0604020202020204" pitchFamily="34" charset="0"/>
                            </a:rPr>
                            <a:t>nd</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2</a:t>
                          </a:r>
                          <a:r>
                            <a:rPr lang="en-GB" sz="1800" kern="100" baseline="30000">
                              <a:effectLst/>
                              <a:latin typeface="+mj-lt"/>
                              <a:ea typeface="Aptos" panose="020B0004020202020204" pitchFamily="34" charset="0"/>
                              <a:cs typeface="Arial" panose="020B0604020202020204" pitchFamily="34" charset="0"/>
                            </a:rPr>
                            <a:t>nd</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2</a:t>
                          </a:r>
                          <a:r>
                            <a:rPr lang="en-GB" sz="1800" kern="100" baseline="30000">
                              <a:effectLst/>
                              <a:latin typeface="+mj-lt"/>
                              <a:ea typeface="Aptos" panose="020B0004020202020204" pitchFamily="34" charset="0"/>
                              <a:cs typeface="Arial" panose="020B0604020202020204" pitchFamily="34" charset="0"/>
                            </a:rPr>
                            <a:t>nd</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1</a:t>
                          </a:r>
                          <a:r>
                            <a:rPr lang="en-GB" sz="1800" kern="100" baseline="30000">
                              <a:effectLst/>
                              <a:latin typeface="+mj-lt"/>
                              <a:ea typeface="Aptos" panose="020B0004020202020204" pitchFamily="34" charset="0"/>
                              <a:cs typeface="Arial" panose="020B0604020202020204" pitchFamily="34" charset="0"/>
                            </a:rPr>
                            <a:t>st</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465937"/>
                      </a:ext>
                    </a:extLst>
                  </a:tr>
                  <a:tr h="0">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|Grad_Ne@100km|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j-lt"/>
                              <a:ea typeface="Aptos" panose="020B0004020202020204" pitchFamily="34" charset="0"/>
                              <a:cs typeface="Arial" panose="020B0604020202020204" pitchFamily="34" charset="0"/>
                            </a:rPr>
                            <a:t>Gamma, 4</a:t>
                          </a:r>
                          <a:r>
                            <a:rPr lang="en-GB" sz="1800" kern="100" baseline="30000" dirty="0">
                              <a:solidFill>
                                <a:schemeClr val="tx1"/>
                              </a:solidFill>
                              <a:effectLst/>
                              <a:latin typeface="+mj-lt"/>
                              <a:ea typeface="Aptos" panose="020B0004020202020204" pitchFamily="34" charset="0"/>
                              <a:cs typeface="Arial" panose="020B0604020202020204" pitchFamily="34" charset="0"/>
                            </a:rPr>
                            <a:t>th</a:t>
                          </a:r>
                          <a:r>
                            <a:rPr lang="en-GB" sz="1800" kern="100" dirty="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j-lt"/>
                              <a:ea typeface="Aptos" panose="020B0004020202020204" pitchFamily="34" charset="0"/>
                              <a:cs typeface="Arial" panose="020B0604020202020204" pitchFamily="34" charset="0"/>
                            </a:rPr>
                            <a:t>Gamma, 4</a:t>
                          </a:r>
                          <a:r>
                            <a:rPr lang="en-GB" sz="1800" kern="100" baseline="30000" dirty="0">
                              <a:solidFill>
                                <a:schemeClr val="tx1"/>
                              </a:solidFill>
                              <a:effectLst/>
                              <a:latin typeface="+mj-lt"/>
                              <a:ea typeface="Aptos" panose="020B0004020202020204" pitchFamily="34" charset="0"/>
                              <a:cs typeface="Arial" panose="020B0604020202020204" pitchFamily="34" charset="0"/>
                            </a:rPr>
                            <a:t>th</a:t>
                          </a:r>
                          <a:r>
                            <a:rPr lang="en-GB" sz="1800" kern="100" dirty="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solidFill>
                                <a:schemeClr val="tx1"/>
                              </a:solidFill>
                              <a:effectLst/>
                              <a:latin typeface="+mj-lt"/>
                              <a:ea typeface="Aptos" panose="020B0004020202020204" pitchFamily="34" charset="0"/>
                              <a:cs typeface="Arial" panose="020B0604020202020204" pitchFamily="34" charset="0"/>
                            </a:rPr>
                            <a:t>Gamma, 6</a:t>
                          </a:r>
                          <a:r>
                            <a:rPr lang="en-GB" sz="1800" kern="100" baseline="30000">
                              <a:solidFill>
                                <a:schemeClr val="tx1"/>
                              </a:solidFill>
                              <a:effectLst/>
                              <a:latin typeface="+mj-lt"/>
                              <a:ea typeface="Aptos" panose="020B0004020202020204" pitchFamily="34" charset="0"/>
                              <a:cs typeface="Arial" panose="020B0604020202020204" pitchFamily="34" charset="0"/>
                            </a:rPr>
                            <a:t>th</a:t>
                          </a:r>
                          <a:r>
                            <a:rPr lang="en-GB" sz="1800" kern="10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j-lt"/>
                              <a:ea typeface="Aptos" panose="020B0004020202020204" pitchFamily="34" charset="0"/>
                              <a:cs typeface="Arial" panose="020B0604020202020204" pitchFamily="34" charset="0"/>
                            </a:rPr>
                            <a:t>Gamma, 4</a:t>
                          </a:r>
                          <a:r>
                            <a:rPr lang="en-GB" sz="1800" kern="100" baseline="30000" dirty="0">
                              <a:solidFill>
                                <a:schemeClr val="tx1"/>
                              </a:solidFill>
                              <a:effectLst/>
                              <a:latin typeface="+mj-lt"/>
                              <a:ea typeface="Aptos" panose="020B0004020202020204" pitchFamily="34" charset="0"/>
                              <a:cs typeface="Arial" panose="020B0604020202020204" pitchFamily="34" charset="0"/>
                            </a:rPr>
                            <a:t>th</a:t>
                          </a:r>
                          <a:r>
                            <a:rPr lang="en-GB" sz="1800" kern="100" dirty="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6910174"/>
                      </a:ext>
                    </a:extLst>
                  </a:tr>
                  <a:tr h="0">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|RODI10s|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Gamma, 3</a:t>
                          </a:r>
                          <a:r>
                            <a:rPr lang="en-GB" sz="1800" kern="100" baseline="30000" dirty="0">
                              <a:effectLst/>
                              <a:latin typeface="+mj-lt"/>
                              <a:ea typeface="Aptos" panose="020B0004020202020204" pitchFamily="34" charset="0"/>
                              <a:cs typeface="Arial" panose="020B0604020202020204" pitchFamily="34" charset="0"/>
                            </a:rPr>
                            <a:t>rd</a:t>
                          </a:r>
                          <a:r>
                            <a:rPr lang="en-GB" sz="1800" kern="100" dirty="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n-lt"/>
                              <a:ea typeface="Aptos" panose="020B0004020202020204" pitchFamily="34" charset="0"/>
                              <a:cs typeface="Arial" panose="020B0604020202020204" pitchFamily="34" charset="0"/>
                            </a:rPr>
                            <a:t>Gamma, 3</a:t>
                          </a:r>
                          <a:r>
                            <a:rPr lang="en-GB" sz="1800" kern="100" baseline="30000" dirty="0">
                              <a:solidFill>
                                <a:schemeClr val="tx1"/>
                              </a:solidFill>
                              <a:effectLst/>
                              <a:latin typeface="+mn-lt"/>
                              <a:ea typeface="Aptos" panose="020B0004020202020204" pitchFamily="34" charset="0"/>
                              <a:cs typeface="Arial" panose="020B0604020202020204" pitchFamily="34" charset="0"/>
                            </a:rPr>
                            <a:t>rd</a:t>
                          </a:r>
                          <a:r>
                            <a:rPr lang="en-GB" sz="1800" kern="100" dirty="0">
                              <a:solidFill>
                                <a:schemeClr val="tx1"/>
                              </a:solidFill>
                              <a:effectLst/>
                              <a:latin typeface="+mn-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4235046"/>
                      </a:ext>
                    </a:extLst>
                  </a:tr>
                  <a:tr h="0">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|RODI1s_FP|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Gamma, 3</a:t>
                          </a:r>
                          <a:r>
                            <a:rPr lang="en-GB" sz="1800" kern="100" baseline="30000" dirty="0">
                              <a:effectLst/>
                              <a:latin typeface="+mj-lt"/>
                              <a:ea typeface="Aptos" panose="020B0004020202020204" pitchFamily="34" charset="0"/>
                              <a:cs typeface="Arial" panose="020B0604020202020204" pitchFamily="34" charset="0"/>
                            </a:rPr>
                            <a:t>rd</a:t>
                          </a:r>
                          <a:r>
                            <a:rPr lang="en-GB" sz="1800" kern="100" dirty="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n-lt"/>
                              <a:ea typeface="Aptos" panose="020B0004020202020204" pitchFamily="34" charset="0"/>
                              <a:cs typeface="Arial" panose="020B0604020202020204" pitchFamily="34" charset="0"/>
                            </a:rPr>
                            <a:t>Gamma, 3</a:t>
                          </a:r>
                          <a:r>
                            <a:rPr lang="en-GB" sz="1800" kern="100" baseline="30000" dirty="0">
                              <a:solidFill>
                                <a:schemeClr val="tx1"/>
                              </a:solidFill>
                              <a:effectLst/>
                              <a:latin typeface="+mn-lt"/>
                              <a:ea typeface="Aptos" panose="020B0004020202020204" pitchFamily="34" charset="0"/>
                              <a:cs typeface="Arial" panose="020B0604020202020204" pitchFamily="34" charset="0"/>
                            </a:rPr>
                            <a:t>rd</a:t>
                          </a:r>
                          <a:r>
                            <a:rPr lang="en-GB" sz="1800" kern="100" dirty="0">
                              <a:solidFill>
                                <a:schemeClr val="tx1"/>
                              </a:solidFill>
                              <a:effectLst/>
                              <a:latin typeface="+mn-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1795900"/>
                      </a:ext>
                    </a:extLst>
                  </a:tr>
                  <a:tr h="0">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Slope, 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Normal, no transform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Normal, no transform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Normal, no transform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dirty="0">
                              <a:solidFill>
                                <a:schemeClr val="tx1"/>
                              </a:solidFill>
                              <a:effectLst/>
                              <a:latin typeface="+mn-lt"/>
                              <a:ea typeface="Aptos" panose="020B0004020202020204" pitchFamily="34" charset="0"/>
                              <a:cs typeface="Arial" panose="020B0604020202020204" pitchFamily="34" charset="0"/>
                            </a:rPr>
                            <a:t>Gamma</a:t>
                          </a:r>
                        </a:p>
                        <a:p>
                          <a:pPr>
                            <a:lnSpc>
                              <a:spcPct val="107000"/>
                            </a:lnSpc>
                            <a:spcAft>
                              <a:spcPts val="0"/>
                            </a:spcAft>
                          </a:pPr>
                          <a14:m>
                            <m:oMathPara xmlns:m="http://schemas.openxmlformats.org/officeDocument/2006/math">
                              <m:oMathParaPr>
                                <m:jc m:val="centerGroup"/>
                              </m:oMathParaPr>
                              <m:oMath xmlns:m="http://schemas.openxmlformats.org/officeDocument/2006/math">
                                <m:r>
                                  <a:rPr lang="it-IT" sz="1800" i="1" kern="1200" smtClean="0">
                                    <a:solidFill>
                                      <a:schemeClr val="tx1"/>
                                    </a:solidFill>
                                    <a:effectLst/>
                                    <a:latin typeface="Cambria Math" panose="02040503050406030204" pitchFamily="18" charset="0"/>
                                    <a:ea typeface="+mn-ea"/>
                                    <a:cs typeface="+mn-cs"/>
                                  </a:rPr>
                                  <m:t>−</m:t>
                                </m:r>
                                <m:r>
                                  <a:rPr lang="it-IT" sz="1800" i="1" kern="1200" smtClean="0">
                                    <a:solidFill>
                                      <a:schemeClr val="tx1"/>
                                    </a:solidFill>
                                    <a:effectLst/>
                                    <a:latin typeface="Cambria Math" panose="02040503050406030204" pitchFamily="18" charset="0"/>
                                    <a:ea typeface="+mn-ea"/>
                                    <a:cs typeface="+mn-cs"/>
                                  </a:rPr>
                                  <m:t>𝑝</m:t>
                                </m:r>
                                <m:r>
                                  <a:rPr lang="it-IT" sz="1800" i="1" kern="1200" smtClean="0">
                                    <a:solidFill>
                                      <a:schemeClr val="tx1"/>
                                    </a:solidFill>
                                    <a:effectLst/>
                                    <a:latin typeface="Cambria Math" panose="02040503050406030204" pitchFamily="18" charset="0"/>
                                    <a:ea typeface="+mn-ea"/>
                                    <a:cs typeface="+mn-cs"/>
                                  </a:rPr>
                                  <m:t>−</m:t>
                                </m:r>
                                <m:r>
                                  <a:rPr lang="it-IT" sz="1800" i="1" kern="1200" smtClean="0">
                                    <a:solidFill>
                                      <a:schemeClr val="tx1"/>
                                    </a:solidFill>
                                    <a:effectLst/>
                                    <a:latin typeface="Cambria Math" panose="02040503050406030204" pitchFamily="18" charset="0"/>
                                    <a:ea typeface="+mn-ea"/>
                                    <a:cs typeface="+mn-cs"/>
                                  </a:rPr>
                                  <m:t>𝑚𝑖𝑛</m:t>
                                </m:r>
                                <m:d>
                                  <m:dPr>
                                    <m:ctrlPr>
                                      <a:rPr lang="en-GB" sz="1800" i="1" kern="1200">
                                        <a:solidFill>
                                          <a:schemeClr val="tx1"/>
                                        </a:solidFill>
                                        <a:effectLst/>
                                        <a:latin typeface="Cambria Math" panose="02040503050406030204" pitchFamily="18" charset="0"/>
                                        <a:ea typeface="+mn-ea"/>
                                        <a:cs typeface="+mn-cs"/>
                                      </a:rPr>
                                    </m:ctrlPr>
                                  </m:dPr>
                                  <m:e>
                                    <m:r>
                                      <a:rPr lang="it-IT" sz="1800" i="1" kern="1200">
                                        <a:solidFill>
                                          <a:schemeClr val="tx1"/>
                                        </a:solidFill>
                                        <a:effectLst/>
                                        <a:latin typeface="Cambria Math" panose="02040503050406030204" pitchFamily="18" charset="0"/>
                                        <a:ea typeface="+mn-ea"/>
                                        <a:cs typeface="+mn-cs"/>
                                      </a:rPr>
                                      <m:t>𝑝</m:t>
                                    </m:r>
                                  </m:e>
                                </m:d>
                                <m:r>
                                  <a:rPr lang="it-IT" sz="1800" i="1" kern="1200">
                                    <a:solidFill>
                                      <a:schemeClr val="tx1"/>
                                    </a:solidFill>
                                    <a:effectLst/>
                                    <a:latin typeface="Cambria Math" panose="02040503050406030204" pitchFamily="18" charset="0"/>
                                    <a:ea typeface="+mn-ea"/>
                                    <a:cs typeface="+mn-cs"/>
                                  </a:rPr>
                                  <m:t>+0.01</m:t>
                                </m:r>
                              </m:oMath>
                            </m:oMathPara>
                          </a14:m>
                          <a:endParaRPr lang="en-GB" sz="1800" kern="100" dirty="0">
                            <a:solidFill>
                              <a:schemeClr val="tx1"/>
                            </a:solidFill>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7004117"/>
                      </a:ext>
                    </a:extLst>
                  </a:tr>
                </a:tbl>
              </a:graphicData>
            </a:graphic>
          </p:graphicFrame>
        </mc:Choice>
        <mc:Fallback xmlns="">
          <p:graphicFrame>
            <p:nvGraphicFramePr>
              <p:cNvPr id="5" name="Table 4">
                <a:extLst>
                  <a:ext uri="{FF2B5EF4-FFF2-40B4-BE49-F238E27FC236}">
                    <a16:creationId xmlns:a16="http://schemas.microsoft.com/office/drawing/2014/main" id="{F8816592-7FC2-0F72-6EE3-C56414039136}"/>
                  </a:ext>
                </a:extLst>
              </p:cNvPr>
              <p:cNvGraphicFramePr>
                <a:graphicFrameLocks noGrp="1"/>
              </p:cNvGraphicFramePr>
              <p:nvPr>
                <p:extLst>
                  <p:ext uri="{D42A27DB-BD31-4B8C-83A1-F6EECF244321}">
                    <p14:modId xmlns:p14="http://schemas.microsoft.com/office/powerpoint/2010/main" val="3213616680"/>
                  </p:ext>
                </p:extLst>
              </p:nvPr>
            </p:nvGraphicFramePr>
            <p:xfrm>
              <a:off x="317500" y="915727"/>
              <a:ext cx="8572501" cy="3450148"/>
            </p:xfrm>
            <a:graphic>
              <a:graphicData uri="http://schemas.openxmlformats.org/drawingml/2006/table">
                <a:tbl>
                  <a:tblPr firstRow="1" firstCol="1" bandRow="1"/>
                  <a:tblGrid>
                    <a:gridCol w="2031434">
                      <a:extLst>
                        <a:ext uri="{9D8B030D-6E8A-4147-A177-3AD203B41FA5}">
                          <a16:colId xmlns:a16="http://schemas.microsoft.com/office/drawing/2014/main" val="3768027865"/>
                        </a:ext>
                      </a:extLst>
                    </a:gridCol>
                    <a:gridCol w="1625958">
                      <a:extLst>
                        <a:ext uri="{9D8B030D-6E8A-4147-A177-3AD203B41FA5}">
                          <a16:colId xmlns:a16="http://schemas.microsoft.com/office/drawing/2014/main" val="2568345271"/>
                        </a:ext>
                      </a:extLst>
                    </a:gridCol>
                    <a:gridCol w="1574915">
                      <a:extLst>
                        <a:ext uri="{9D8B030D-6E8A-4147-A177-3AD203B41FA5}">
                          <a16:colId xmlns:a16="http://schemas.microsoft.com/office/drawing/2014/main" val="3552681176"/>
                        </a:ext>
                      </a:extLst>
                    </a:gridCol>
                    <a:gridCol w="1659163">
                      <a:extLst>
                        <a:ext uri="{9D8B030D-6E8A-4147-A177-3AD203B41FA5}">
                          <a16:colId xmlns:a16="http://schemas.microsoft.com/office/drawing/2014/main" val="1937225733"/>
                        </a:ext>
                      </a:extLst>
                    </a:gridCol>
                    <a:gridCol w="1681031">
                      <a:extLst>
                        <a:ext uri="{9D8B030D-6E8A-4147-A177-3AD203B41FA5}">
                          <a16:colId xmlns:a16="http://schemas.microsoft.com/office/drawing/2014/main" val="1422976779"/>
                        </a:ext>
                      </a:extLst>
                    </a:gridCol>
                  </a:tblGrid>
                  <a:tr h="280480">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Dependent variable</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Polar</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Auroral</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mj-lt"/>
                              <a:ea typeface="Aptos" panose="020B0004020202020204" pitchFamily="34" charset="0"/>
                              <a:cs typeface="Arial" panose="020B0604020202020204" pitchFamily="34" charset="0"/>
                            </a:rPr>
                            <a:t>Mid-latitude</a:t>
                          </a:r>
                          <a:endParaRPr lang="en-GB" sz="1800" kern="10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dirty="0">
                              <a:effectLst/>
                              <a:latin typeface="+mj-lt"/>
                              <a:ea typeface="Aptos" panose="020B0004020202020204" pitchFamily="34" charset="0"/>
                              <a:cs typeface="Arial" panose="020B0604020202020204" pitchFamily="34" charset="0"/>
                            </a:rPr>
                            <a:t>Equatorial</a:t>
                          </a:r>
                          <a:endParaRPr lang="en-GB" sz="1800" kern="100" dirty="0">
                            <a:effectLst/>
                            <a:latin typeface="+mj-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184528"/>
                      </a:ext>
                    </a:extLst>
                  </a:tr>
                  <a:tr h="573977">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2</a:t>
                          </a:r>
                          <a:r>
                            <a:rPr lang="en-GB" sz="1800" kern="100" baseline="30000">
                              <a:effectLst/>
                              <a:latin typeface="+mj-lt"/>
                              <a:ea typeface="Aptos" panose="020B0004020202020204" pitchFamily="34" charset="0"/>
                              <a:cs typeface="Arial" panose="020B0604020202020204" pitchFamily="34" charset="0"/>
                            </a:rPr>
                            <a:t>nd</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2</a:t>
                          </a:r>
                          <a:r>
                            <a:rPr lang="en-GB" sz="1800" kern="100" baseline="30000">
                              <a:effectLst/>
                              <a:latin typeface="+mj-lt"/>
                              <a:ea typeface="Aptos" panose="020B0004020202020204" pitchFamily="34" charset="0"/>
                              <a:cs typeface="Arial" panose="020B0604020202020204" pitchFamily="34" charset="0"/>
                            </a:rPr>
                            <a:t>nd</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2</a:t>
                          </a:r>
                          <a:r>
                            <a:rPr lang="en-GB" sz="1800" kern="100" baseline="30000">
                              <a:effectLst/>
                              <a:latin typeface="+mj-lt"/>
                              <a:ea typeface="Aptos" panose="020B0004020202020204" pitchFamily="34" charset="0"/>
                              <a:cs typeface="Arial" panose="020B0604020202020204" pitchFamily="34" charset="0"/>
                            </a:rPr>
                            <a:t>nd</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effectLst/>
                              <a:latin typeface="+mj-lt"/>
                              <a:ea typeface="Aptos" panose="020B0004020202020204" pitchFamily="34" charset="0"/>
                              <a:cs typeface="Arial" panose="020B0604020202020204" pitchFamily="34" charset="0"/>
                            </a:rPr>
                            <a:t>Gamma, 1</a:t>
                          </a:r>
                          <a:r>
                            <a:rPr lang="en-GB" sz="1800" kern="100" baseline="30000">
                              <a:effectLst/>
                              <a:latin typeface="+mj-lt"/>
                              <a:ea typeface="Aptos" panose="020B0004020202020204" pitchFamily="34" charset="0"/>
                              <a:cs typeface="Arial" panose="020B0604020202020204" pitchFamily="34" charset="0"/>
                            </a:rPr>
                            <a:t>st</a:t>
                          </a:r>
                          <a:r>
                            <a:rPr lang="en-GB" sz="1800" kern="10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465937"/>
                      </a:ext>
                    </a:extLst>
                  </a:tr>
                  <a:tr h="573977">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|Grad_Ne@100km|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j-lt"/>
                              <a:ea typeface="Aptos" panose="020B0004020202020204" pitchFamily="34" charset="0"/>
                              <a:cs typeface="Arial" panose="020B0604020202020204" pitchFamily="34" charset="0"/>
                            </a:rPr>
                            <a:t>Gamma, 4</a:t>
                          </a:r>
                          <a:r>
                            <a:rPr lang="en-GB" sz="1800" kern="100" baseline="30000" dirty="0">
                              <a:solidFill>
                                <a:schemeClr val="tx1"/>
                              </a:solidFill>
                              <a:effectLst/>
                              <a:latin typeface="+mj-lt"/>
                              <a:ea typeface="Aptos" panose="020B0004020202020204" pitchFamily="34" charset="0"/>
                              <a:cs typeface="Arial" panose="020B0604020202020204" pitchFamily="34" charset="0"/>
                            </a:rPr>
                            <a:t>th</a:t>
                          </a:r>
                          <a:r>
                            <a:rPr lang="en-GB" sz="1800" kern="100" dirty="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j-lt"/>
                              <a:ea typeface="Aptos" panose="020B0004020202020204" pitchFamily="34" charset="0"/>
                              <a:cs typeface="Arial" panose="020B0604020202020204" pitchFamily="34" charset="0"/>
                            </a:rPr>
                            <a:t>Gamma, 4</a:t>
                          </a:r>
                          <a:r>
                            <a:rPr lang="en-GB" sz="1800" kern="100" baseline="30000" dirty="0">
                              <a:solidFill>
                                <a:schemeClr val="tx1"/>
                              </a:solidFill>
                              <a:effectLst/>
                              <a:latin typeface="+mj-lt"/>
                              <a:ea typeface="Aptos" panose="020B0004020202020204" pitchFamily="34" charset="0"/>
                              <a:cs typeface="Arial" panose="020B0604020202020204" pitchFamily="34" charset="0"/>
                            </a:rPr>
                            <a:t>th</a:t>
                          </a:r>
                          <a:r>
                            <a:rPr lang="en-GB" sz="1800" kern="100" dirty="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a:solidFill>
                                <a:schemeClr val="tx1"/>
                              </a:solidFill>
                              <a:effectLst/>
                              <a:latin typeface="+mj-lt"/>
                              <a:ea typeface="Aptos" panose="020B0004020202020204" pitchFamily="34" charset="0"/>
                              <a:cs typeface="Arial" panose="020B0604020202020204" pitchFamily="34" charset="0"/>
                            </a:rPr>
                            <a:t>Gamma, 6</a:t>
                          </a:r>
                          <a:r>
                            <a:rPr lang="en-GB" sz="1800" kern="100" baseline="30000">
                              <a:solidFill>
                                <a:schemeClr val="tx1"/>
                              </a:solidFill>
                              <a:effectLst/>
                              <a:latin typeface="+mj-lt"/>
                              <a:ea typeface="Aptos" panose="020B0004020202020204" pitchFamily="34" charset="0"/>
                              <a:cs typeface="Arial" panose="020B0604020202020204" pitchFamily="34" charset="0"/>
                            </a:rPr>
                            <a:t>th</a:t>
                          </a:r>
                          <a:r>
                            <a:rPr lang="en-GB" sz="1800" kern="10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j-lt"/>
                              <a:ea typeface="Aptos" panose="020B0004020202020204" pitchFamily="34" charset="0"/>
                              <a:cs typeface="Arial" panose="020B0604020202020204" pitchFamily="34" charset="0"/>
                            </a:rPr>
                            <a:t>Gamma, 4</a:t>
                          </a:r>
                          <a:r>
                            <a:rPr lang="en-GB" sz="1800" kern="100" baseline="30000" dirty="0">
                              <a:solidFill>
                                <a:schemeClr val="tx1"/>
                              </a:solidFill>
                              <a:effectLst/>
                              <a:latin typeface="+mj-lt"/>
                              <a:ea typeface="Aptos" panose="020B0004020202020204" pitchFamily="34" charset="0"/>
                              <a:cs typeface="Arial" panose="020B0604020202020204" pitchFamily="34" charset="0"/>
                            </a:rPr>
                            <a:t>th</a:t>
                          </a:r>
                          <a:r>
                            <a:rPr lang="en-GB" sz="1800" kern="100" dirty="0">
                              <a:solidFill>
                                <a:schemeClr val="tx1"/>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6910174"/>
                      </a:ext>
                    </a:extLst>
                  </a:tr>
                  <a:tr h="573977">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|RODI10s|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Gamma, 3</a:t>
                          </a:r>
                          <a:r>
                            <a:rPr lang="en-GB" sz="1800" kern="100" baseline="30000" dirty="0">
                              <a:effectLst/>
                              <a:latin typeface="+mj-lt"/>
                              <a:ea typeface="Aptos" panose="020B0004020202020204" pitchFamily="34" charset="0"/>
                              <a:cs typeface="Arial" panose="020B0604020202020204" pitchFamily="34" charset="0"/>
                            </a:rPr>
                            <a:t>rd</a:t>
                          </a:r>
                          <a:r>
                            <a:rPr lang="en-GB" sz="1800" kern="100" dirty="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n-lt"/>
                              <a:ea typeface="Aptos" panose="020B0004020202020204" pitchFamily="34" charset="0"/>
                              <a:cs typeface="Arial" panose="020B0604020202020204" pitchFamily="34" charset="0"/>
                            </a:rPr>
                            <a:t>Gamma, 3</a:t>
                          </a:r>
                          <a:r>
                            <a:rPr lang="en-GB" sz="1800" kern="100" baseline="30000" dirty="0">
                              <a:solidFill>
                                <a:schemeClr val="tx1"/>
                              </a:solidFill>
                              <a:effectLst/>
                              <a:latin typeface="+mn-lt"/>
                              <a:ea typeface="Aptos" panose="020B0004020202020204" pitchFamily="34" charset="0"/>
                              <a:cs typeface="Arial" panose="020B0604020202020204" pitchFamily="34" charset="0"/>
                            </a:rPr>
                            <a:t>rd</a:t>
                          </a:r>
                          <a:r>
                            <a:rPr lang="en-GB" sz="1800" kern="100" dirty="0">
                              <a:solidFill>
                                <a:schemeClr val="tx1"/>
                              </a:solidFill>
                              <a:effectLst/>
                              <a:latin typeface="+mn-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4235046"/>
                      </a:ext>
                    </a:extLst>
                  </a:tr>
                  <a:tr h="573977">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|RODI1s_FP|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Gamma, 3</a:t>
                          </a:r>
                          <a:r>
                            <a:rPr lang="en-GB" sz="1800" kern="100" baseline="30000" dirty="0">
                              <a:effectLst/>
                              <a:latin typeface="+mj-lt"/>
                              <a:ea typeface="Aptos" panose="020B0004020202020204" pitchFamily="34" charset="0"/>
                              <a:cs typeface="Arial" panose="020B0604020202020204" pitchFamily="34" charset="0"/>
                            </a:rPr>
                            <a:t>rd</a:t>
                          </a:r>
                          <a:r>
                            <a:rPr lang="en-GB" sz="1800" kern="100" dirty="0">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chemeClr val="tx1"/>
                              </a:solidFill>
                              <a:effectLst/>
                              <a:latin typeface="+mn-lt"/>
                              <a:ea typeface="Aptos" panose="020B0004020202020204" pitchFamily="34" charset="0"/>
                              <a:cs typeface="Arial" panose="020B0604020202020204" pitchFamily="34" charset="0"/>
                            </a:rPr>
                            <a:t>Gamma, 3</a:t>
                          </a:r>
                          <a:r>
                            <a:rPr lang="en-GB" sz="1800" kern="100" baseline="30000" dirty="0">
                              <a:solidFill>
                                <a:schemeClr val="tx1"/>
                              </a:solidFill>
                              <a:effectLst/>
                              <a:latin typeface="+mn-lt"/>
                              <a:ea typeface="Aptos" panose="020B0004020202020204" pitchFamily="34" charset="0"/>
                              <a:cs typeface="Arial" panose="020B0604020202020204" pitchFamily="34" charset="0"/>
                            </a:rPr>
                            <a:t>rd</a:t>
                          </a:r>
                          <a:r>
                            <a:rPr lang="en-GB" sz="1800" kern="100" dirty="0">
                              <a:solidFill>
                                <a:schemeClr val="tx1"/>
                              </a:solidFill>
                              <a:effectLst/>
                              <a:latin typeface="+mn-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Gamma, 3</a:t>
                          </a:r>
                          <a:r>
                            <a:rPr lang="en-GB" sz="1800" kern="100" baseline="30000" dirty="0">
                              <a:solidFill>
                                <a:srgbClr val="FF0000"/>
                              </a:solidFill>
                              <a:effectLst/>
                              <a:latin typeface="+mj-lt"/>
                              <a:ea typeface="Aptos" panose="020B0004020202020204" pitchFamily="34" charset="0"/>
                              <a:cs typeface="Arial" panose="020B0604020202020204" pitchFamily="34" charset="0"/>
                            </a:rPr>
                            <a:t>rd</a:t>
                          </a:r>
                          <a:r>
                            <a:rPr lang="en-GB" sz="1800" kern="100" dirty="0">
                              <a:solidFill>
                                <a:srgbClr val="FF0000"/>
                              </a:solidFill>
                              <a:effectLst/>
                              <a:latin typeface="+mj-lt"/>
                              <a:ea typeface="Aptos" panose="020B0004020202020204" pitchFamily="34" charset="0"/>
                              <a:cs typeface="Arial" panose="020B0604020202020204" pitchFamily="34" charset="0"/>
                            </a:rPr>
                            <a:t> root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1795900"/>
                      </a:ext>
                    </a:extLst>
                  </a:tr>
                  <a:tr h="873760">
                    <a:tc>
                      <a:txBody>
                        <a:bodyPr/>
                        <a:lstStyle/>
                        <a:p>
                          <a:pPr>
                            <a:lnSpc>
                              <a:spcPct val="107000"/>
                            </a:lnSpc>
                            <a:spcAft>
                              <a:spcPts val="800"/>
                            </a:spcAft>
                          </a:pPr>
                          <a:r>
                            <a:rPr lang="en-GB" sz="1800" kern="100" dirty="0">
                              <a:effectLst/>
                              <a:latin typeface="+mj-lt"/>
                              <a:ea typeface="Aptos" panose="020B0004020202020204" pitchFamily="34" charset="0"/>
                              <a:cs typeface="Arial" panose="020B0604020202020204" pitchFamily="34" charset="0"/>
                            </a:rPr>
                            <a:t>Slope, 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Normal, no transform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Normal, no transform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kern="100" dirty="0">
                              <a:solidFill>
                                <a:srgbClr val="FF0000"/>
                              </a:solidFill>
                              <a:effectLst/>
                              <a:latin typeface="+mj-lt"/>
                              <a:ea typeface="Aptos" panose="020B0004020202020204" pitchFamily="34" charset="0"/>
                              <a:cs typeface="Arial" panose="020B0604020202020204" pitchFamily="34" charset="0"/>
                            </a:rPr>
                            <a:t>Normal, no transform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0145" t="-302083" r="-725" b="-1389"/>
                          </a:stretch>
                        </a:blipFill>
                      </a:tcPr>
                    </a:tc>
                    <a:extLst>
                      <a:ext uri="{0D108BD9-81ED-4DB2-BD59-A6C34878D82A}">
                        <a16:rowId xmlns:a16="http://schemas.microsoft.com/office/drawing/2014/main" val="2987004117"/>
                      </a:ext>
                    </a:extLst>
                  </a:tr>
                </a:tbl>
              </a:graphicData>
            </a:graphic>
          </p:graphicFrame>
        </mc:Fallback>
      </mc:AlternateContent>
      <p:sp>
        <p:nvSpPr>
          <p:cNvPr id="8" name="CasellaDiTesto 9">
            <a:extLst>
              <a:ext uri="{FF2B5EF4-FFF2-40B4-BE49-F238E27FC236}">
                <a16:creationId xmlns:a16="http://schemas.microsoft.com/office/drawing/2014/main" id="{46E8F471-9741-7F70-5E73-CEFFF5316306}"/>
              </a:ext>
            </a:extLst>
          </p:cNvPr>
          <p:cNvSpPr txBox="1"/>
          <p:nvPr/>
        </p:nvSpPr>
        <p:spPr>
          <a:xfrm>
            <a:off x="118512" y="4575272"/>
            <a:ext cx="7717315" cy="390107"/>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These were the best distributions found, </a:t>
            </a:r>
            <a:r>
              <a:rPr lang="en-GB" dirty="0">
                <a:solidFill>
                  <a:srgbClr val="FF0000"/>
                </a:solidFill>
                <a:latin typeface="Neo Sans Light"/>
                <a:cs typeface="Neo Sans Light"/>
              </a:rPr>
              <a:t>those shown in red had limitations</a:t>
            </a:r>
          </a:p>
        </p:txBody>
      </p:sp>
    </p:spTree>
    <p:extLst>
      <p:ext uri="{BB962C8B-B14F-4D97-AF65-F5344CB8AC3E}">
        <p14:creationId xmlns:p14="http://schemas.microsoft.com/office/powerpoint/2010/main" val="386787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19247-8874-6A09-7928-B1E345D1BCE5}"/>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089CCC2E-8314-0337-340E-2721A91C1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590BDBAC-4544-35B7-5BEC-369EF08D18AF}"/>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8F5DB5D1-FD75-42C1-EFDB-299FD84DB448}"/>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 Swarm-VIP-Dynamic</a:t>
            </a:r>
            <a:endParaRPr lang="en-GB" sz="2400" dirty="0">
              <a:solidFill>
                <a:srgbClr val="FFFFFF"/>
              </a:solidFill>
              <a:latin typeface="Neo Sans Light"/>
              <a:cs typeface="Neo Sans Light"/>
            </a:endParaRP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D45125D1-AD54-B4C4-66C5-8DF1ECD63CA0}"/>
                  </a:ext>
                </a:extLst>
              </p:cNvPr>
              <p:cNvSpPr txBox="1"/>
              <p:nvPr/>
            </p:nvSpPr>
            <p:spPr>
              <a:xfrm>
                <a:off x="118510" y="913605"/>
                <a:ext cx="9025489" cy="354103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Linear Model</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oMath>
                  </m:oMathPara>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Multivariate Linear Model</a:t>
                </a:r>
              </a:p>
              <a:p>
                <a:pPr algn="ctr">
                  <a:lnSpc>
                    <a:spcPct val="114000"/>
                  </a:lnSpc>
                  <a:spcAft>
                    <a:spcPts val="600"/>
                  </a:spcAft>
                </a:pPr>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Generalised Linear Model</a:t>
                </a:r>
              </a:p>
              <a:p>
                <a:pPr algn="ctr">
                  <a:lnSpc>
                    <a:spcPct val="114000"/>
                  </a:lnSpc>
                  <a:spcAft>
                    <a:spcPts val="600"/>
                  </a:spcAft>
                </a:pP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dirty="0"/>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mc:Choice>
        <mc:Fallback xmlns="">
          <p:sp>
            <p:nvSpPr>
              <p:cNvPr id="10" name="CasellaDiTesto 9">
                <a:extLst>
                  <a:ext uri="{FF2B5EF4-FFF2-40B4-BE49-F238E27FC236}">
                    <a16:creationId xmlns:a16="http://schemas.microsoft.com/office/drawing/2014/main" id="{D45125D1-AD54-B4C4-66C5-8DF1ECD63CA0}"/>
                  </a:ext>
                </a:extLst>
              </p:cNvPr>
              <p:cNvSpPr txBox="1">
                <a:spLocks noRot="1" noChangeAspect="1" noMove="1" noResize="1" noEditPoints="1" noAdjustHandles="1" noChangeArrowheads="1" noChangeShapeType="1" noTextEdit="1"/>
              </p:cNvSpPr>
              <p:nvPr/>
            </p:nvSpPr>
            <p:spPr>
              <a:xfrm>
                <a:off x="118510" y="913605"/>
                <a:ext cx="9025489" cy="3541034"/>
              </a:xfrm>
              <a:prstGeom prst="rect">
                <a:avLst/>
              </a:prstGeom>
              <a:blipFill>
                <a:blip r:embed="rId3"/>
                <a:stretch>
                  <a:fillRect l="-540" t="-516"/>
                </a:stretch>
              </a:blipFill>
            </p:spPr>
            <p:txBody>
              <a:bodyPr/>
              <a:lstStyle/>
              <a:p>
                <a:r>
                  <a:rPr lang="en-GB">
                    <a:noFill/>
                  </a:rPr>
                  <a:t> </a:t>
                </a:r>
              </a:p>
            </p:txBody>
          </p:sp>
        </mc:Fallback>
      </mc:AlternateContent>
      <p:sp>
        <p:nvSpPr>
          <p:cNvPr id="8" name="CasellaDiTesto 9">
            <a:extLst>
              <a:ext uri="{FF2B5EF4-FFF2-40B4-BE49-F238E27FC236}">
                <a16:creationId xmlns:a16="http://schemas.microsoft.com/office/drawing/2014/main" id="{F5F47A5F-4777-B06E-6F28-D436A4BE1EAF}"/>
              </a:ext>
            </a:extLst>
          </p:cNvPr>
          <p:cNvSpPr txBox="1"/>
          <p:nvPr/>
        </p:nvSpPr>
        <p:spPr>
          <a:xfrm>
            <a:off x="169882" y="3967941"/>
            <a:ext cx="8746819" cy="705899"/>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Multi term model: </a:t>
            </a:r>
            <a:r>
              <a:rPr lang="en-GB" dirty="0">
                <a:solidFill>
                  <a:srgbClr val="004F80"/>
                </a:solidFill>
                <a:latin typeface="Neo Sans Light"/>
                <a:cs typeface="Neo Sans Light"/>
              </a:rPr>
              <a:t>Which combination of </a:t>
            </a:r>
            <a:r>
              <a:rPr lang="en-GB" dirty="0" err="1">
                <a:solidFill>
                  <a:srgbClr val="004F80"/>
                </a:solidFill>
                <a:latin typeface="Neo Sans Light"/>
                <a:cs typeface="Neo Sans Light"/>
              </a:rPr>
              <a:t>heliogeophysical</a:t>
            </a:r>
            <a:r>
              <a:rPr lang="en-GB" dirty="0">
                <a:solidFill>
                  <a:srgbClr val="004F80"/>
                </a:solidFill>
                <a:latin typeface="Neo Sans Light"/>
                <a:cs typeface="Neo Sans Light"/>
              </a:rPr>
              <a:t> proxies, and hence which processes, best explain the variability of ionospheric plasma observed?</a:t>
            </a:r>
          </a:p>
        </p:txBody>
      </p:sp>
      <p:sp>
        <p:nvSpPr>
          <p:cNvPr id="9" name="CasellaDiTesto 9">
            <a:extLst>
              <a:ext uri="{FF2B5EF4-FFF2-40B4-BE49-F238E27FC236}">
                <a16:creationId xmlns:a16="http://schemas.microsoft.com/office/drawing/2014/main" id="{4BC018D5-8D67-A31D-E851-2F06ECF1E875}"/>
              </a:ext>
            </a:extLst>
          </p:cNvPr>
          <p:cNvSpPr txBox="1"/>
          <p:nvPr/>
        </p:nvSpPr>
        <p:spPr>
          <a:xfrm>
            <a:off x="322283" y="3321482"/>
            <a:ext cx="4249718" cy="705899"/>
          </a:xfrm>
          <a:prstGeom prst="rect">
            <a:avLst/>
          </a:prstGeom>
          <a:noFill/>
        </p:spPr>
        <p:txBody>
          <a:bodyPr wrap="square" rtlCol="0">
            <a:spAutoFit/>
          </a:bodyPr>
          <a:lstStyle/>
          <a:p>
            <a:pPr algn="ctr">
              <a:lnSpc>
                <a:spcPct val="114000"/>
              </a:lnSpc>
              <a:spcAft>
                <a:spcPts val="600"/>
              </a:spcAft>
            </a:pPr>
            <a:r>
              <a:rPr lang="en-GB" dirty="0">
                <a:solidFill>
                  <a:srgbClr val="004F80"/>
                </a:solidFill>
                <a:latin typeface="Neo Sans Light"/>
                <a:cs typeface="Neo Sans Light"/>
              </a:rPr>
              <a:t>The dependent variable does not have to follow a normal distribution</a:t>
            </a:r>
          </a:p>
        </p:txBody>
      </p:sp>
      <p:sp>
        <p:nvSpPr>
          <p:cNvPr id="11" name="CasellaDiTesto 9">
            <a:extLst>
              <a:ext uri="{FF2B5EF4-FFF2-40B4-BE49-F238E27FC236}">
                <a16:creationId xmlns:a16="http://schemas.microsoft.com/office/drawing/2014/main" id="{296167EA-15F0-E2CC-A826-69AC76CD486A}"/>
              </a:ext>
            </a:extLst>
          </p:cNvPr>
          <p:cNvSpPr txBox="1"/>
          <p:nvPr/>
        </p:nvSpPr>
        <p:spPr>
          <a:xfrm>
            <a:off x="4543291" y="3536616"/>
            <a:ext cx="4249718" cy="390107"/>
          </a:xfrm>
          <a:prstGeom prst="rect">
            <a:avLst/>
          </a:prstGeom>
          <a:noFill/>
        </p:spPr>
        <p:txBody>
          <a:bodyPr wrap="square" rtlCol="0">
            <a:spAutoFit/>
          </a:bodyPr>
          <a:lstStyle/>
          <a:p>
            <a:pPr algn="ctr">
              <a:lnSpc>
                <a:spcPct val="114000"/>
              </a:lnSpc>
              <a:spcAft>
                <a:spcPts val="600"/>
              </a:spcAft>
            </a:pPr>
            <a:r>
              <a:rPr lang="en-GB" dirty="0">
                <a:solidFill>
                  <a:srgbClr val="004F80"/>
                </a:solidFill>
                <a:latin typeface="Neo Sans Light"/>
                <a:cs typeface="Neo Sans Light"/>
              </a:rPr>
              <a:t>Form of equation given by link function</a:t>
            </a:r>
          </a:p>
        </p:txBody>
      </p:sp>
      <p:sp>
        <p:nvSpPr>
          <p:cNvPr id="12" name="Oval 11">
            <a:extLst>
              <a:ext uri="{FF2B5EF4-FFF2-40B4-BE49-F238E27FC236}">
                <a16:creationId xmlns:a16="http://schemas.microsoft.com/office/drawing/2014/main" id="{D0FBEB46-E6AA-5CA9-BCA3-6F77654B1C58}"/>
              </a:ext>
            </a:extLst>
          </p:cNvPr>
          <p:cNvSpPr/>
          <p:nvPr/>
        </p:nvSpPr>
        <p:spPr>
          <a:xfrm>
            <a:off x="2735875" y="2773449"/>
            <a:ext cx="1010093"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C5235A7-B612-2B48-89AB-306B5EE9557A}"/>
              </a:ext>
            </a:extLst>
          </p:cNvPr>
          <p:cNvSpPr/>
          <p:nvPr/>
        </p:nvSpPr>
        <p:spPr>
          <a:xfrm>
            <a:off x="3667641" y="2780282"/>
            <a:ext cx="2911550"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D12D8910-AE3B-09DA-30A7-60814A614AAC}"/>
              </a:ext>
            </a:extLst>
          </p:cNvPr>
          <p:cNvCxnSpPr>
            <a:cxnSpLocks/>
          </p:cNvCxnSpPr>
          <p:nvPr/>
        </p:nvCxnSpPr>
        <p:spPr>
          <a:xfrm flipV="1">
            <a:off x="2204720" y="3090070"/>
            <a:ext cx="490257" cy="32242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B827BC-41CF-41F3-4C8E-9615627696BF}"/>
              </a:ext>
            </a:extLst>
          </p:cNvPr>
          <p:cNvCxnSpPr>
            <a:cxnSpLocks/>
          </p:cNvCxnSpPr>
          <p:nvPr/>
        </p:nvCxnSpPr>
        <p:spPr>
          <a:xfrm flipH="1" flipV="1">
            <a:off x="6411315" y="3281116"/>
            <a:ext cx="616688" cy="3929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087280A-6050-CDBB-C476-96B4E2C849FA}"/>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4" name="TextBox 3">
            <a:extLst>
              <a:ext uri="{FF2B5EF4-FFF2-40B4-BE49-F238E27FC236}">
                <a16:creationId xmlns:a16="http://schemas.microsoft.com/office/drawing/2014/main" id="{F5271866-59F8-658C-DB84-CF7E63F355C5}"/>
              </a:ext>
            </a:extLst>
          </p:cNvPr>
          <p:cNvSpPr txBox="1"/>
          <p:nvPr/>
        </p:nvSpPr>
        <p:spPr>
          <a:xfrm>
            <a:off x="6687879" y="882398"/>
            <a:ext cx="2336307" cy="1969065"/>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Dependant Variables: Electron density</a:t>
            </a:r>
            <a:r>
              <a:rPr lang="en-GB" dirty="0">
                <a:solidFill>
                  <a:srgbClr val="C00000"/>
                </a:solidFill>
                <a:latin typeface="Neo Sans Light"/>
                <a:cs typeface="Neo Sans Light"/>
              </a:rPr>
              <a:t>, |</a:t>
            </a:r>
            <a:r>
              <a:rPr lang="en-GB" b="1" dirty="0">
                <a:solidFill>
                  <a:srgbClr val="C00000"/>
                </a:solidFill>
                <a:latin typeface="Neo Sans Light"/>
                <a:cs typeface="Neo Sans Light"/>
              </a:rPr>
              <a:t>Grad_Ne@100km|, |RODI10s|, |RODI1s_FP| and spectral index p</a:t>
            </a:r>
            <a:endParaRPr lang="en-GB" dirty="0">
              <a:solidFill>
                <a:srgbClr val="C00000"/>
              </a:solidFill>
            </a:endParaRPr>
          </a:p>
        </p:txBody>
      </p:sp>
      <p:sp>
        <p:nvSpPr>
          <p:cNvPr id="16" name="TextBox 15">
            <a:extLst>
              <a:ext uri="{FF2B5EF4-FFF2-40B4-BE49-F238E27FC236}">
                <a16:creationId xmlns:a16="http://schemas.microsoft.com/office/drawing/2014/main" id="{09BD6FE8-D15C-EB75-173A-6FF9AA8409FC}"/>
              </a:ext>
            </a:extLst>
          </p:cNvPr>
          <p:cNvSpPr txBox="1"/>
          <p:nvPr/>
        </p:nvSpPr>
        <p:spPr>
          <a:xfrm>
            <a:off x="2204720" y="4790516"/>
            <a:ext cx="4942486" cy="705899"/>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Separate models for the polar, auroral, midlatitude and equatorial regions</a:t>
            </a:r>
            <a:endParaRPr lang="en-GB" dirty="0">
              <a:solidFill>
                <a:srgbClr val="C00000"/>
              </a:solidFill>
            </a:endParaRPr>
          </a:p>
        </p:txBody>
      </p:sp>
    </p:spTree>
    <p:extLst>
      <p:ext uri="{BB962C8B-B14F-4D97-AF65-F5344CB8AC3E}">
        <p14:creationId xmlns:p14="http://schemas.microsoft.com/office/powerpoint/2010/main" val="370656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8E9A7-1D19-6729-ABB0-1ECEA62F1EF2}"/>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45297963-84D7-33CD-7C8F-55C67670B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313936B9-E1B9-6F6C-D9B2-67AD20D880C9}"/>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9D08FF17-9057-550D-7075-63102022EDB8}"/>
              </a:ext>
            </a:extLst>
          </p:cNvPr>
          <p:cNvSpPr txBox="1"/>
          <p:nvPr/>
        </p:nvSpPr>
        <p:spPr>
          <a:xfrm>
            <a:off x="118512" y="158037"/>
            <a:ext cx="7411288" cy="461665"/>
          </a:xfrm>
          <a:prstGeom prst="rect">
            <a:avLst/>
          </a:prstGeom>
          <a:noFill/>
        </p:spPr>
        <p:txBody>
          <a:bodyPr wrap="square" rtlCol="0">
            <a:spAutoFit/>
          </a:bodyPr>
          <a:lstStyle/>
          <a:p>
            <a:r>
              <a:rPr lang="en-GB" sz="2400" dirty="0">
                <a:solidFill>
                  <a:srgbClr val="FFFFFF"/>
                </a:solidFill>
                <a:latin typeface="Neo Sans Light"/>
                <a:cs typeface="Neo Sans Std Medium TR"/>
              </a:rPr>
              <a:t>Explanatory Variables</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err="1">
                <a:solidFill>
                  <a:srgbClr val="FFFFFF"/>
                </a:solidFill>
                <a:latin typeface="Neo Sans Light"/>
                <a:cs typeface="Neo Sans Std Medium TR"/>
              </a:rPr>
              <a:t>Heliogeophysical</a:t>
            </a:r>
            <a:r>
              <a:rPr lang="en-GB" sz="2400" dirty="0">
                <a:solidFill>
                  <a:srgbClr val="FFFFFF"/>
                </a:solidFill>
                <a:latin typeface="Neo Sans Light"/>
                <a:cs typeface="Neo Sans Std Medium TR"/>
              </a:rPr>
              <a:t> Proxies</a:t>
            </a:r>
            <a:endParaRPr lang="en-GB" sz="2400" dirty="0">
              <a:solidFill>
                <a:srgbClr val="FFFFFF"/>
              </a:solidFill>
              <a:latin typeface="Neo Sans Light"/>
              <a:cs typeface="Neo Sans Light"/>
            </a:endParaRP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17B8812E-2CA0-6D6C-06B7-695280543081}"/>
                  </a:ext>
                </a:extLst>
              </p:cNvPr>
              <p:cNvSpPr txBox="1"/>
              <p:nvPr/>
            </p:nvSpPr>
            <p:spPr>
              <a:xfrm>
                <a:off x="118510" y="913605"/>
                <a:ext cx="9025489" cy="4839851"/>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Interplanetary Magnetic Field (IMF): </a:t>
                </a:r>
                <a:r>
                  <a:rPr lang="en-GB" dirty="0" err="1">
                    <a:solidFill>
                      <a:srgbClr val="004F80"/>
                    </a:solidFill>
                    <a:latin typeface="Neo Sans Light"/>
                    <a:cs typeface="Neo Sans Light"/>
                  </a:rPr>
                  <a:t>Bt</a:t>
                </a:r>
                <a:r>
                  <a:rPr lang="en-GB" dirty="0">
                    <a:solidFill>
                      <a:srgbClr val="004F80"/>
                    </a:solidFill>
                    <a:latin typeface="Neo Sans Light"/>
                    <a:cs typeface="Neo Sans Light"/>
                  </a:rPr>
                  <a:t>, </a:t>
                </a:r>
                <a:r>
                  <a:rPr lang="en-GB" dirty="0" err="1">
                    <a:solidFill>
                      <a:srgbClr val="004F80"/>
                    </a:solidFill>
                    <a:latin typeface="Neo Sans Light"/>
                    <a:cs typeface="Neo Sans Light"/>
                  </a:rPr>
                  <a:t>Bx</a:t>
                </a:r>
                <a:r>
                  <a:rPr lang="en-GB" dirty="0">
                    <a:solidFill>
                      <a:srgbClr val="004F80"/>
                    </a:solidFill>
                    <a:latin typeface="Neo Sans Light"/>
                    <a:cs typeface="Neo Sans Light"/>
                  </a:rPr>
                  <a:t>, By, |By|, </a:t>
                </a:r>
                <a:r>
                  <a:rPr lang="en-GB" dirty="0" err="1">
                    <a:solidFill>
                      <a:srgbClr val="004F80"/>
                    </a:solidFill>
                    <a:latin typeface="Neo Sans Light"/>
                    <a:cs typeface="Neo Sans Light"/>
                  </a:rPr>
                  <a:t>Bz</a:t>
                </a:r>
                <a:r>
                  <a:rPr lang="en-GB" dirty="0">
                    <a:solidFill>
                      <a:srgbClr val="004F80"/>
                    </a:solidFill>
                    <a:latin typeface="Neo Sans Light"/>
                    <a:cs typeface="Neo Sans Light"/>
                  </a:rPr>
                  <a:t> and clock angle. Mean and standard deviation measured over a 2 hour interval, starting 2 hours before the observation of the dependent variable.</a:t>
                </a:r>
              </a:p>
              <a:p>
                <a:pPr>
                  <a:lnSpc>
                    <a:spcPct val="114000"/>
                  </a:lnSpc>
                  <a:spcAft>
                    <a:spcPts val="600"/>
                  </a:spcAft>
                </a:pPr>
                <a:r>
                  <a:rPr lang="en-GB" b="1" dirty="0">
                    <a:solidFill>
                      <a:srgbClr val="004F80"/>
                    </a:solidFill>
                    <a:latin typeface="Neo Sans Light"/>
                    <a:cs typeface="Neo Sans Light"/>
                  </a:rPr>
                  <a:t>Solar wind: </a:t>
                </a:r>
                <a:r>
                  <a:rPr lang="en-GB" dirty="0">
                    <a:solidFill>
                      <a:srgbClr val="004F80"/>
                    </a:solidFill>
                    <a:latin typeface="Neo Sans Light"/>
                    <a:cs typeface="Neo Sans Light"/>
                  </a:rPr>
                  <a:t>Mean and standard deviation of bulk speed, density, pressure and Interplanetary Electric Field (IEF) measured over a 2 hour interval, starting 2 hours before the observation of the dependent variable.</a:t>
                </a:r>
              </a:p>
              <a:p>
                <a:pPr>
                  <a:lnSpc>
                    <a:spcPct val="114000"/>
                  </a:lnSpc>
                  <a:spcAft>
                    <a:spcPts val="600"/>
                  </a:spcAft>
                </a:pPr>
                <a:r>
                  <a:rPr lang="en-GB" b="1" dirty="0">
                    <a:solidFill>
                      <a:srgbClr val="004F80"/>
                    </a:solidFill>
                    <a:latin typeface="Neo Sans Light"/>
                    <a:cs typeface="Neo Sans Light"/>
                  </a:rPr>
                  <a:t>Solar wind coupling functions:</a:t>
                </a:r>
                <a:r>
                  <a:rPr lang="en-GB" dirty="0">
                    <a:solidFill>
                      <a:srgbClr val="004F80"/>
                    </a:solidFill>
                    <a:latin typeface="Neo Sans Light"/>
                    <a:cs typeface="Neo Sans Light"/>
                  </a:rPr>
                  <a:t> Newell (left) and E</a:t>
                </a:r>
                <a:r>
                  <a:rPr lang="en-GB" baseline="-25000" dirty="0">
                    <a:solidFill>
                      <a:srgbClr val="004F80"/>
                    </a:solidFill>
                    <a:latin typeface="Neo Sans Light"/>
                    <a:cs typeface="Neo Sans Light"/>
                  </a:rPr>
                  <a:t>LYA</a:t>
                </a:r>
                <a:r>
                  <a:rPr lang="en-GB" dirty="0">
                    <a:solidFill>
                      <a:srgbClr val="004F80"/>
                    </a:solidFill>
                    <a:latin typeface="Neo Sans Light"/>
                    <a:cs typeface="Neo Sans Light"/>
                  </a:rPr>
                  <a:t> (right). Mean and standard deviation of these measured over a 2 hour interval, starting 2 hours before the observation of the dependent variable.</a:t>
                </a:r>
              </a:p>
              <a:p>
                <a:pPr algn="ctr">
                  <a:lnSpc>
                    <a:spcPct val="114000"/>
                  </a:lnSpc>
                  <a:spcAft>
                    <a:spcPts val="600"/>
                  </a:spcAft>
                </a:pPr>
                <a14:m>
                  <m:oMath xmlns:m="http://schemas.openxmlformats.org/officeDocument/2006/math">
                    <m:sSup>
                      <m:sSupPr>
                        <m:ctrlPr>
                          <a:rPr lang="en-GB" i="1">
                            <a:solidFill>
                              <a:srgbClr val="004F80"/>
                            </a:solidFill>
                            <a:latin typeface="Cambria Math" panose="02040503050406030204" pitchFamily="18" charset="0"/>
                          </a:rPr>
                        </m:ctrlPr>
                      </m:sSupPr>
                      <m:e>
                        <m:r>
                          <a:rPr lang="en-GB" i="1">
                            <a:solidFill>
                              <a:srgbClr val="004F80"/>
                            </a:solidFill>
                            <a:latin typeface="Cambria Math" panose="02040503050406030204" pitchFamily="18" charset="0"/>
                          </a:rPr>
                          <m:t>𝑣</m:t>
                        </m:r>
                      </m:e>
                      <m:sup>
                        <m:r>
                          <a:rPr lang="en-GB" i="1">
                            <a:solidFill>
                              <a:srgbClr val="004F80"/>
                            </a:solidFill>
                            <a:latin typeface="Cambria Math" panose="02040503050406030204" pitchFamily="18" charset="0"/>
                          </a:rPr>
                          <m:t>4/3</m:t>
                        </m:r>
                      </m:sup>
                    </m:sSup>
                    <m:r>
                      <a:rPr lang="en-GB" i="1">
                        <a:solidFill>
                          <a:srgbClr val="004F80"/>
                        </a:solidFill>
                        <a:latin typeface="Cambria Math" panose="02040503050406030204" pitchFamily="18" charset="0"/>
                      </a:rPr>
                      <m:t>∙</m:t>
                    </m:r>
                    <m:sSubSup>
                      <m:sSubSupPr>
                        <m:ctrlPr>
                          <a:rPr lang="en-GB" i="1">
                            <a:solidFill>
                              <a:srgbClr val="004F80"/>
                            </a:solidFill>
                            <a:latin typeface="Cambria Math" panose="02040503050406030204" pitchFamily="18" charset="0"/>
                          </a:rPr>
                        </m:ctrlPr>
                      </m:sSubSupPr>
                      <m:e>
                        <m:r>
                          <a:rPr lang="en-GB" i="1">
                            <a:solidFill>
                              <a:srgbClr val="004F80"/>
                            </a:solidFill>
                            <a:latin typeface="Cambria Math" panose="02040503050406030204" pitchFamily="18" charset="0"/>
                          </a:rPr>
                          <m:t>𝐵</m:t>
                        </m:r>
                      </m:e>
                      <m:sub>
                        <m:r>
                          <a:rPr lang="en-GB" i="1">
                            <a:solidFill>
                              <a:srgbClr val="004F80"/>
                            </a:solidFill>
                            <a:latin typeface="Cambria Math" panose="02040503050406030204" pitchFamily="18" charset="0"/>
                          </a:rPr>
                          <m:t>𝑇</m:t>
                        </m:r>
                      </m:sub>
                      <m:sup>
                        <m:r>
                          <a:rPr lang="en-GB" i="1">
                            <a:solidFill>
                              <a:srgbClr val="004F80"/>
                            </a:solidFill>
                            <a:latin typeface="Cambria Math" panose="02040503050406030204" pitchFamily="18" charset="0"/>
                          </a:rPr>
                          <m:t>2/3</m:t>
                        </m:r>
                      </m:sup>
                    </m:sSubSup>
                    <m:r>
                      <a:rPr lang="en-GB" i="1">
                        <a:solidFill>
                          <a:srgbClr val="004F80"/>
                        </a:solidFill>
                        <a:latin typeface="Cambria Math" panose="02040503050406030204" pitchFamily="18" charset="0"/>
                      </a:rPr>
                      <m:t>∙</m:t>
                    </m:r>
                    <m:sSup>
                      <m:sSupPr>
                        <m:ctrlPr>
                          <a:rPr lang="en-GB" i="1">
                            <a:solidFill>
                              <a:srgbClr val="004F80"/>
                            </a:solidFill>
                            <a:latin typeface="Cambria Math" panose="02040503050406030204" pitchFamily="18" charset="0"/>
                          </a:rPr>
                        </m:ctrlPr>
                      </m:sSupPr>
                      <m:e>
                        <m:r>
                          <a:rPr lang="en-GB" i="1">
                            <a:solidFill>
                              <a:srgbClr val="004F80"/>
                            </a:solidFill>
                            <a:latin typeface="Cambria Math" panose="02040503050406030204" pitchFamily="18" charset="0"/>
                          </a:rPr>
                          <m:t>𝑠𝑖𝑛</m:t>
                        </m:r>
                      </m:e>
                      <m:sup>
                        <m:r>
                          <a:rPr lang="en-GB" i="1">
                            <a:solidFill>
                              <a:srgbClr val="004F80"/>
                            </a:solidFill>
                            <a:latin typeface="Cambria Math" panose="02040503050406030204" pitchFamily="18" charset="0"/>
                          </a:rPr>
                          <m:t>8/3</m:t>
                        </m:r>
                      </m:sup>
                    </m:sSup>
                    <m:d>
                      <m:dPr>
                        <m:ctrlPr>
                          <a:rPr lang="en-GB" i="1">
                            <a:solidFill>
                              <a:srgbClr val="004F80"/>
                            </a:solidFill>
                            <a:latin typeface="Cambria Math" panose="02040503050406030204" pitchFamily="18" charset="0"/>
                          </a:rPr>
                        </m:ctrlPr>
                      </m:dPr>
                      <m:e>
                        <m:f>
                          <m:fPr>
                            <m:ctrlPr>
                              <a:rPr lang="en-GB" i="1">
                                <a:solidFill>
                                  <a:srgbClr val="004F80"/>
                                </a:solidFill>
                                <a:latin typeface="Cambria Math" panose="02040503050406030204" pitchFamily="18" charset="0"/>
                              </a:rPr>
                            </m:ctrlPr>
                          </m:fPr>
                          <m:num>
                            <m:sSub>
                              <m:sSubPr>
                                <m:ctrlPr>
                                  <a:rPr lang="en-GB" i="1">
                                    <a:solidFill>
                                      <a:srgbClr val="004F80"/>
                                    </a:solidFill>
                                    <a:latin typeface="Cambria Math" panose="02040503050406030204" pitchFamily="18" charset="0"/>
                                  </a:rPr>
                                </m:ctrlPr>
                              </m:sSubPr>
                              <m:e>
                                <m:r>
                                  <a:rPr lang="en-GB" i="1">
                                    <a:solidFill>
                                      <a:srgbClr val="004F80"/>
                                    </a:solidFill>
                                    <a:latin typeface="Cambria Math" panose="02040503050406030204" pitchFamily="18" charset="0"/>
                                  </a:rPr>
                                  <m:t>𝜃</m:t>
                                </m:r>
                              </m:e>
                              <m:sub>
                                <m:r>
                                  <a:rPr lang="en-GB" i="1">
                                    <a:solidFill>
                                      <a:srgbClr val="004F80"/>
                                    </a:solidFill>
                                    <a:latin typeface="Cambria Math" panose="02040503050406030204" pitchFamily="18" charset="0"/>
                                  </a:rPr>
                                  <m:t>𝑐</m:t>
                                </m:r>
                              </m:sub>
                            </m:sSub>
                          </m:num>
                          <m:den>
                            <m:r>
                              <a:rPr lang="en-GB" i="1">
                                <a:solidFill>
                                  <a:srgbClr val="004F80"/>
                                </a:solidFill>
                                <a:latin typeface="Cambria Math" panose="02040503050406030204" pitchFamily="18" charset="0"/>
                              </a:rPr>
                              <m:t>2</m:t>
                            </m:r>
                          </m:den>
                        </m:f>
                      </m:e>
                    </m:d>
                  </m:oMath>
                </a14:m>
                <a:r>
                  <a:rPr lang="en-GB" dirty="0">
                    <a:solidFill>
                      <a:srgbClr val="004F80"/>
                    </a:solidFill>
                  </a:rPr>
                  <a:t>				</a:t>
                </a:r>
                <a14:m>
                  <m:oMath xmlns:m="http://schemas.openxmlformats.org/officeDocument/2006/math">
                    <m:r>
                      <a:rPr lang="en-GB" i="1">
                        <a:solidFill>
                          <a:srgbClr val="004F80"/>
                        </a:solidFill>
                        <a:latin typeface="Cambria Math" panose="02040503050406030204" pitchFamily="18" charset="0"/>
                      </a:rPr>
                      <m:t>𝑣</m:t>
                    </m:r>
                    <m:sSup>
                      <m:sSupPr>
                        <m:ctrlPr>
                          <a:rPr lang="en-GB" i="1">
                            <a:solidFill>
                              <a:srgbClr val="004F80"/>
                            </a:solidFill>
                            <a:latin typeface="Cambria Math" panose="02040503050406030204" pitchFamily="18" charset="0"/>
                          </a:rPr>
                        </m:ctrlPr>
                      </m:sSupPr>
                      <m:e>
                        <m:sSub>
                          <m:sSubPr>
                            <m:ctrlPr>
                              <a:rPr lang="en-GB" i="1">
                                <a:solidFill>
                                  <a:srgbClr val="004F80"/>
                                </a:solidFill>
                                <a:latin typeface="Cambria Math" panose="02040503050406030204" pitchFamily="18" charset="0"/>
                              </a:rPr>
                            </m:ctrlPr>
                          </m:sSubPr>
                          <m:e>
                            <m:r>
                              <a:rPr lang="en-GB" i="1">
                                <a:solidFill>
                                  <a:srgbClr val="004F80"/>
                                </a:solidFill>
                                <a:latin typeface="Cambria Math" panose="02040503050406030204" pitchFamily="18" charset="0"/>
                              </a:rPr>
                              <m:t>𝐵</m:t>
                            </m:r>
                          </m:e>
                          <m:sub>
                            <m:r>
                              <a:rPr lang="en-GB" i="1">
                                <a:solidFill>
                                  <a:srgbClr val="004F80"/>
                                </a:solidFill>
                                <a:latin typeface="Cambria Math" panose="02040503050406030204" pitchFamily="18" charset="0"/>
                              </a:rPr>
                              <m:t>𝑇</m:t>
                            </m:r>
                          </m:sub>
                        </m:sSub>
                      </m:e>
                      <m:sup>
                        <m:f>
                          <m:fPr>
                            <m:ctrlPr>
                              <a:rPr lang="en-GB" i="1">
                                <a:solidFill>
                                  <a:srgbClr val="004F80"/>
                                </a:solidFill>
                                <a:latin typeface="Cambria Math" panose="02040503050406030204" pitchFamily="18" charset="0"/>
                              </a:rPr>
                            </m:ctrlPr>
                          </m:fPr>
                          <m:num>
                            <m:r>
                              <a:rPr lang="en-GB" i="1">
                                <a:solidFill>
                                  <a:srgbClr val="004F80"/>
                                </a:solidFill>
                                <a:latin typeface="Cambria Math" panose="02040503050406030204" pitchFamily="18" charset="0"/>
                              </a:rPr>
                              <m:t>1</m:t>
                            </m:r>
                          </m:num>
                          <m:den>
                            <m:r>
                              <a:rPr lang="en-GB" i="1">
                                <a:solidFill>
                                  <a:srgbClr val="004F80"/>
                                </a:solidFill>
                                <a:latin typeface="Cambria Math" panose="02040503050406030204" pitchFamily="18" charset="0"/>
                              </a:rPr>
                              <m:t>2</m:t>
                            </m:r>
                          </m:den>
                        </m:f>
                      </m:sup>
                    </m:sSup>
                    <m:sSup>
                      <m:sSupPr>
                        <m:ctrlPr>
                          <a:rPr lang="en-GB" i="1">
                            <a:solidFill>
                              <a:srgbClr val="004F80"/>
                            </a:solidFill>
                            <a:latin typeface="Cambria Math" panose="02040503050406030204" pitchFamily="18" charset="0"/>
                          </a:rPr>
                        </m:ctrlPr>
                      </m:sSupPr>
                      <m:e>
                        <m:r>
                          <a:rPr lang="en-GB" i="1">
                            <a:solidFill>
                              <a:srgbClr val="004F80"/>
                            </a:solidFill>
                            <a:latin typeface="Cambria Math" panose="02040503050406030204" pitchFamily="18" charset="0"/>
                          </a:rPr>
                          <m:t>𝑠𝑖𝑛</m:t>
                        </m:r>
                      </m:e>
                      <m:sup>
                        <m:r>
                          <a:rPr lang="en-GB" i="1">
                            <a:solidFill>
                              <a:srgbClr val="004F80"/>
                            </a:solidFill>
                            <a:latin typeface="Cambria Math" panose="02040503050406030204" pitchFamily="18" charset="0"/>
                          </a:rPr>
                          <m:t>2</m:t>
                        </m:r>
                      </m:sup>
                    </m:sSup>
                    <m:d>
                      <m:dPr>
                        <m:ctrlPr>
                          <a:rPr lang="en-GB" i="1">
                            <a:solidFill>
                              <a:srgbClr val="004F80"/>
                            </a:solidFill>
                            <a:latin typeface="Cambria Math" panose="02040503050406030204" pitchFamily="18" charset="0"/>
                          </a:rPr>
                        </m:ctrlPr>
                      </m:dPr>
                      <m:e>
                        <m:f>
                          <m:fPr>
                            <m:ctrlPr>
                              <a:rPr lang="en-GB" i="1">
                                <a:solidFill>
                                  <a:srgbClr val="004F80"/>
                                </a:solidFill>
                                <a:latin typeface="Cambria Math" panose="02040503050406030204" pitchFamily="18" charset="0"/>
                              </a:rPr>
                            </m:ctrlPr>
                          </m:fPr>
                          <m:num>
                            <m:sSub>
                              <m:sSubPr>
                                <m:ctrlPr>
                                  <a:rPr lang="en-GB" i="1">
                                    <a:solidFill>
                                      <a:srgbClr val="004F80"/>
                                    </a:solidFill>
                                    <a:latin typeface="Cambria Math" panose="02040503050406030204" pitchFamily="18" charset="0"/>
                                  </a:rPr>
                                </m:ctrlPr>
                              </m:sSubPr>
                              <m:e>
                                <m:r>
                                  <a:rPr lang="en-GB" i="1">
                                    <a:solidFill>
                                      <a:srgbClr val="004F80"/>
                                    </a:solidFill>
                                    <a:latin typeface="Cambria Math" panose="02040503050406030204" pitchFamily="18" charset="0"/>
                                  </a:rPr>
                                  <m:t>𝜃</m:t>
                                </m:r>
                              </m:e>
                              <m:sub>
                                <m:r>
                                  <a:rPr lang="en-GB" i="1">
                                    <a:solidFill>
                                      <a:srgbClr val="004F80"/>
                                    </a:solidFill>
                                    <a:latin typeface="Cambria Math" panose="02040503050406030204" pitchFamily="18" charset="0"/>
                                  </a:rPr>
                                  <m:t>𝐶</m:t>
                                </m:r>
                              </m:sub>
                            </m:sSub>
                          </m:num>
                          <m:den>
                            <m:r>
                              <a:rPr lang="en-GB" i="1">
                                <a:solidFill>
                                  <a:srgbClr val="004F80"/>
                                </a:solidFill>
                                <a:latin typeface="Cambria Math" panose="02040503050406030204" pitchFamily="18" charset="0"/>
                              </a:rPr>
                              <m:t>2</m:t>
                            </m:r>
                          </m:den>
                        </m:f>
                      </m:e>
                    </m:d>
                  </m:oMath>
                </a14:m>
                <a:endParaRPr lang="en-GB" dirty="0">
                  <a:solidFill>
                    <a:srgbClr val="004F80"/>
                  </a:solidFill>
                </a:endParaRPr>
              </a:p>
              <a:p>
                <a:pPr>
                  <a:lnSpc>
                    <a:spcPct val="114000"/>
                  </a:lnSpc>
                  <a:spcAft>
                    <a:spcPts val="600"/>
                  </a:spcAft>
                </a:pPr>
                <a:r>
                  <a:rPr lang="en-GB" dirty="0">
                    <a:solidFill>
                      <a:srgbClr val="004F80"/>
                    </a:solidFill>
                  </a:rPr>
                  <a:t>v is the solar wind velocity, B</a:t>
                </a:r>
                <a:r>
                  <a:rPr lang="en-GB" baseline="-25000" dirty="0">
                    <a:solidFill>
                      <a:srgbClr val="004F80"/>
                    </a:solidFill>
                  </a:rPr>
                  <a:t>T</a:t>
                </a:r>
                <a:r>
                  <a:rPr lang="en-GB" dirty="0">
                    <a:solidFill>
                      <a:srgbClr val="004F80"/>
                    </a:solidFill>
                  </a:rPr>
                  <a:t> is the magnitude of the IMF and </a:t>
                </a:r>
                <a14:m>
                  <m:oMath xmlns:m="http://schemas.openxmlformats.org/officeDocument/2006/math">
                    <m:sSub>
                      <m:sSubPr>
                        <m:ctrlPr>
                          <a:rPr lang="en-GB" i="1">
                            <a:solidFill>
                              <a:srgbClr val="004F80"/>
                            </a:solidFill>
                            <a:latin typeface="Cambria Math" panose="02040503050406030204" pitchFamily="18" charset="0"/>
                          </a:rPr>
                        </m:ctrlPr>
                      </m:sSubPr>
                      <m:e>
                        <m:r>
                          <a:rPr lang="en-GB" i="1">
                            <a:solidFill>
                              <a:srgbClr val="004F80"/>
                            </a:solidFill>
                            <a:latin typeface="Cambria Math" panose="02040503050406030204" pitchFamily="18" charset="0"/>
                          </a:rPr>
                          <m:t>𝜃</m:t>
                        </m:r>
                      </m:e>
                      <m:sub>
                        <m:r>
                          <a:rPr lang="en-GB" i="1">
                            <a:solidFill>
                              <a:srgbClr val="004F80"/>
                            </a:solidFill>
                            <a:latin typeface="Cambria Math" panose="02040503050406030204" pitchFamily="18" charset="0"/>
                          </a:rPr>
                          <m:t>𝑐</m:t>
                        </m:r>
                      </m:sub>
                    </m:sSub>
                  </m:oMath>
                </a14:m>
                <a:r>
                  <a:rPr lang="en-GB" dirty="0">
                    <a:solidFill>
                      <a:srgbClr val="004F80"/>
                    </a:solidFill>
                  </a:rPr>
                  <a:t> is the clock angle. </a:t>
                </a:r>
              </a:p>
              <a:p>
                <a:pPr>
                  <a:lnSpc>
                    <a:spcPct val="114000"/>
                  </a:lnSpc>
                  <a:spcAft>
                    <a:spcPts val="600"/>
                  </a:spcAft>
                </a:pPr>
                <a:r>
                  <a:rPr lang="en-GB" b="1" dirty="0">
                    <a:solidFill>
                      <a:srgbClr val="004F80"/>
                    </a:solidFill>
                    <a:latin typeface="Neo Sans Light"/>
                    <a:cs typeface="Neo Sans Light"/>
                  </a:rPr>
                  <a:t>Geomagnetic Activity: </a:t>
                </a:r>
                <a:r>
                  <a:rPr lang="en-GB" dirty="0">
                    <a:solidFill>
                      <a:srgbClr val="004F80"/>
                    </a:solidFill>
                    <a:latin typeface="Neo Sans Light"/>
                    <a:cs typeface="Neo Sans Light"/>
                  </a:rPr>
                  <a:t> AE, AL, AU, ASY-D, ASY-H, SYM-D, SYM-H, </a:t>
                </a:r>
                <a:r>
                  <a:rPr lang="en-GB" dirty="0" err="1">
                    <a:solidFill>
                      <a:srgbClr val="004F80"/>
                    </a:solidFill>
                    <a:latin typeface="Neo Sans Light"/>
                    <a:cs typeface="Neo Sans Light"/>
                  </a:rPr>
                  <a:t>Kp</a:t>
                </a:r>
                <a:r>
                  <a:rPr lang="en-GB" dirty="0">
                    <a:solidFill>
                      <a:srgbClr val="004F80"/>
                    </a:solidFill>
                    <a:latin typeface="Neo Sans Light"/>
                    <a:cs typeface="Neo Sans Light"/>
                  </a:rPr>
                  <a:t>, Ap, Hp30 and Hp60</a:t>
                </a:r>
              </a:p>
              <a:p>
                <a:pPr>
                  <a:lnSpc>
                    <a:spcPct val="114000"/>
                  </a:lnSpc>
                  <a:spcAft>
                    <a:spcPts val="600"/>
                  </a:spcAft>
                </a:pPr>
                <a:endParaRPr lang="en-GB" dirty="0">
                  <a:solidFill>
                    <a:srgbClr val="004F80"/>
                  </a:solidFill>
                  <a:latin typeface="Neo Sans Light"/>
                  <a:cs typeface="Neo Sans Light"/>
                </a:endParaRPr>
              </a:p>
            </p:txBody>
          </p:sp>
        </mc:Choice>
        <mc:Fallback xmlns="">
          <p:sp>
            <p:nvSpPr>
              <p:cNvPr id="10" name="CasellaDiTesto 9">
                <a:extLst>
                  <a:ext uri="{FF2B5EF4-FFF2-40B4-BE49-F238E27FC236}">
                    <a16:creationId xmlns:a16="http://schemas.microsoft.com/office/drawing/2014/main" id="{17B8812E-2CA0-6D6C-06B7-695280543081}"/>
                  </a:ext>
                </a:extLst>
              </p:cNvPr>
              <p:cNvSpPr txBox="1">
                <a:spLocks noRot="1" noChangeAspect="1" noMove="1" noResize="1" noEditPoints="1" noAdjustHandles="1" noChangeArrowheads="1" noChangeShapeType="1" noTextEdit="1"/>
              </p:cNvSpPr>
              <p:nvPr/>
            </p:nvSpPr>
            <p:spPr>
              <a:xfrm>
                <a:off x="118510" y="913605"/>
                <a:ext cx="9025489" cy="4839851"/>
              </a:xfrm>
              <a:prstGeom prst="rect">
                <a:avLst/>
              </a:prstGeom>
              <a:blipFill>
                <a:blip r:embed="rId3"/>
                <a:stretch>
                  <a:fillRect l="-540" t="-378"/>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27CD8B33-BE35-0977-F5E8-1C279E199AFE}"/>
              </a:ext>
            </a:extLst>
          </p:cNvPr>
          <p:cNvSpPr/>
          <p:nvPr/>
        </p:nvSpPr>
        <p:spPr>
          <a:xfrm>
            <a:off x="118510" y="5378867"/>
            <a:ext cx="7411290" cy="1414426"/>
          </a:xfrm>
          <a:prstGeom prst="rect">
            <a:avLst/>
          </a:prstGeom>
        </p:spPr>
        <p:txBody>
          <a:bodyPr wrap="square">
            <a:spAutoFit/>
          </a:bodyPr>
          <a:lstStyle/>
          <a:p>
            <a:pPr>
              <a:lnSpc>
                <a:spcPct val="114000"/>
              </a:lnSpc>
              <a:spcAft>
                <a:spcPts val="600"/>
              </a:spcAft>
            </a:pPr>
            <a:r>
              <a:rPr lang="en-GB" b="1" dirty="0">
                <a:solidFill>
                  <a:srgbClr val="004F80"/>
                </a:solidFill>
                <a:latin typeface="Neo Sans Light"/>
                <a:cs typeface="Neo Sans Light"/>
              </a:rPr>
              <a:t>Solar Activity: </a:t>
            </a:r>
            <a:r>
              <a:rPr lang="en-GB" dirty="0">
                <a:solidFill>
                  <a:srgbClr val="004F80"/>
                </a:solidFill>
                <a:latin typeface="Neo Sans Light"/>
                <a:cs typeface="Neo Sans Light"/>
              </a:rPr>
              <a:t>F10.7 cm &amp; F30 cm solar flux (daily, 27 day median and 81 day median) </a:t>
            </a:r>
          </a:p>
          <a:p>
            <a:pPr>
              <a:lnSpc>
                <a:spcPct val="114000"/>
              </a:lnSpc>
              <a:spcAft>
                <a:spcPts val="600"/>
              </a:spcAft>
            </a:pPr>
            <a:r>
              <a:rPr lang="en-GB" b="1" dirty="0">
                <a:solidFill>
                  <a:srgbClr val="004F80"/>
                </a:solidFill>
                <a:latin typeface="Neo Sans Light"/>
                <a:cs typeface="Neo Sans Light"/>
              </a:rPr>
              <a:t>Other: </a:t>
            </a:r>
            <a:r>
              <a:rPr lang="en-GB" dirty="0">
                <a:solidFill>
                  <a:srgbClr val="004F80"/>
                </a:solidFill>
                <a:latin typeface="Neo Sans Light"/>
                <a:cs typeface="Neo Sans Light"/>
              </a:rPr>
              <a:t>Polar cap index (North), GLAT, GLON, MLAT, MLT and SZA. 	  </a:t>
            </a:r>
            <a:r>
              <a:rPr lang="en-GB" dirty="0" err="1">
                <a:solidFill>
                  <a:srgbClr val="004F80"/>
                </a:solidFill>
                <a:latin typeface="Neo Sans Light"/>
                <a:cs typeface="Neo Sans Light"/>
              </a:rPr>
              <a:t>Lat_Diff</a:t>
            </a:r>
            <a:r>
              <a:rPr lang="en-GB" dirty="0">
                <a:solidFill>
                  <a:srgbClr val="004F80"/>
                </a:solidFill>
                <a:latin typeface="Neo Sans Light"/>
                <a:cs typeface="Neo Sans Light"/>
              </a:rPr>
              <a:t> = LAT – MLAT as a proxy for longitude variations</a:t>
            </a:r>
          </a:p>
        </p:txBody>
      </p:sp>
      <p:pic>
        <p:nvPicPr>
          <p:cNvPr id="3" name="Picture 2">
            <a:extLst>
              <a:ext uri="{FF2B5EF4-FFF2-40B4-BE49-F238E27FC236}">
                <a16:creationId xmlns:a16="http://schemas.microsoft.com/office/drawing/2014/main" id="{34858ADB-70A7-A596-F522-C7D20F618D8F}"/>
              </a:ext>
            </a:extLst>
          </p:cNvPr>
          <p:cNvPicPr>
            <a:picLocks noChangeAspect="1"/>
          </p:cNvPicPr>
          <p:nvPr/>
        </p:nvPicPr>
        <p:blipFill>
          <a:blip r:embed="rId4"/>
          <a:stretch>
            <a:fillRect/>
          </a:stretch>
        </p:blipFill>
        <p:spPr>
          <a:xfrm>
            <a:off x="7835827" y="5408548"/>
            <a:ext cx="1188359" cy="1368869"/>
          </a:xfrm>
          <a:prstGeom prst="rect">
            <a:avLst/>
          </a:prstGeom>
        </p:spPr>
      </p:pic>
    </p:spTree>
    <p:extLst>
      <p:ext uri="{BB962C8B-B14F-4D97-AF65-F5344CB8AC3E}">
        <p14:creationId xmlns:p14="http://schemas.microsoft.com/office/powerpoint/2010/main" val="9480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 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2" y="158037"/>
            <a:ext cx="7411288" cy="461665"/>
          </a:xfrm>
          <a:prstGeom prst="rect">
            <a:avLst/>
          </a:prstGeom>
          <a:noFill/>
        </p:spPr>
        <p:txBody>
          <a:bodyPr wrap="square" rtlCol="0">
            <a:spAutoFit/>
          </a:bodyPr>
          <a:lstStyle/>
          <a:p>
            <a:r>
              <a:rPr lang="en-GB" sz="2400" dirty="0">
                <a:solidFill>
                  <a:srgbClr val="FFFFFF"/>
                </a:solidFill>
                <a:latin typeface="Neo Sans Light"/>
                <a:cs typeface="Neo Sans Std Medium TR"/>
              </a:rPr>
              <a:t>Explanatory Variables</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err="1">
                <a:solidFill>
                  <a:srgbClr val="FFFFFF"/>
                </a:solidFill>
                <a:latin typeface="Neo Sans Light"/>
                <a:cs typeface="Neo Sans Std Medium TR"/>
              </a:rPr>
              <a:t>Heliogeophysical</a:t>
            </a:r>
            <a:r>
              <a:rPr lang="en-GB" sz="2400" dirty="0">
                <a:solidFill>
                  <a:srgbClr val="FFFFFF"/>
                </a:solidFill>
                <a:latin typeface="Neo Sans Light"/>
                <a:cs typeface="Neo Sans Std Medium TR"/>
              </a:rPr>
              <a:t> Proxies</a:t>
            </a:r>
            <a:endParaRPr lang="en-GB" sz="2400" dirty="0">
              <a:solidFill>
                <a:srgbClr val="FFFFFF"/>
              </a:solidFill>
              <a:latin typeface="Neo Sans Light"/>
              <a:cs typeface="Neo Sans Light"/>
            </a:endParaRPr>
          </a:p>
        </p:txBody>
      </p:sp>
      <p:sp>
        <p:nvSpPr>
          <p:cNvPr id="10" name="CasellaDiTesto 9"/>
          <p:cNvSpPr txBox="1"/>
          <p:nvPr/>
        </p:nvSpPr>
        <p:spPr>
          <a:xfrm>
            <a:off x="118510" y="913605"/>
            <a:ext cx="9025489" cy="5580630"/>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Thermosphere:</a:t>
            </a:r>
          </a:p>
          <a:p>
            <a:pPr marL="285750" indent="-285750">
              <a:lnSpc>
                <a:spcPct val="114000"/>
              </a:lnSpc>
              <a:spcAft>
                <a:spcPts val="600"/>
              </a:spcAft>
              <a:buFont typeface="Arial" panose="020B0604020202020204" pitchFamily="34" charset="0"/>
              <a:buChar char="•"/>
            </a:pPr>
            <a:r>
              <a:rPr lang="en-GB" dirty="0" err="1">
                <a:solidFill>
                  <a:srgbClr val="004F80"/>
                </a:solidFill>
                <a:latin typeface="Neo Sans Light"/>
                <a:cs typeface="Neo Sans Light"/>
              </a:rPr>
              <a:t>Thermospheric</a:t>
            </a:r>
            <a:r>
              <a:rPr lang="en-GB" dirty="0">
                <a:solidFill>
                  <a:srgbClr val="004F80"/>
                </a:solidFill>
                <a:latin typeface="Neo Sans Light"/>
                <a:cs typeface="Neo Sans Light"/>
              </a:rPr>
              <a:t> density from Swarm Precise Orbit Determination (POD) and accelerometer data</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F10.7 cm Swarm: A proxy for the F10.7 cm solar flux inferred from Swarm observations of the </a:t>
            </a:r>
            <a:r>
              <a:rPr lang="en-GB" dirty="0" err="1">
                <a:solidFill>
                  <a:srgbClr val="004F80"/>
                </a:solidFill>
                <a:latin typeface="Neo Sans Light"/>
                <a:cs typeface="Neo Sans Light"/>
              </a:rPr>
              <a:t>thermospheric</a:t>
            </a:r>
            <a:r>
              <a:rPr lang="en-GB" dirty="0">
                <a:solidFill>
                  <a:srgbClr val="004F80"/>
                </a:solidFill>
                <a:latin typeface="Neo Sans Light"/>
                <a:cs typeface="Neo Sans Light"/>
              </a:rPr>
              <a:t> density</a:t>
            </a:r>
          </a:p>
          <a:p>
            <a:pPr>
              <a:lnSpc>
                <a:spcPct val="114000"/>
              </a:lnSpc>
              <a:spcAft>
                <a:spcPts val="600"/>
              </a:spcAft>
            </a:pPr>
            <a:r>
              <a:rPr lang="en-GB" b="1" dirty="0">
                <a:solidFill>
                  <a:srgbClr val="004F80"/>
                </a:solidFill>
                <a:latin typeface="Neo Sans Light"/>
                <a:cs typeface="Neo Sans Light"/>
              </a:rPr>
              <a:t>Current systems:</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Field-aligned currents from Swarm FAC product</a:t>
            </a:r>
          </a:p>
          <a:p>
            <a:pPr>
              <a:lnSpc>
                <a:spcPct val="114000"/>
              </a:lnSpc>
              <a:spcAft>
                <a:spcPts val="600"/>
              </a:spcAft>
            </a:pPr>
            <a:r>
              <a:rPr lang="en-GB" b="1" dirty="0">
                <a:solidFill>
                  <a:srgbClr val="004F80"/>
                </a:solidFill>
                <a:latin typeface="Neo Sans Light"/>
                <a:cs typeface="Neo Sans Light"/>
              </a:rPr>
              <a:t>Functions:</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A sine function varying annually, going from -1 on 21</a:t>
            </a:r>
            <a:r>
              <a:rPr lang="en-GB" baseline="30000" dirty="0">
                <a:solidFill>
                  <a:srgbClr val="004F80"/>
                </a:solidFill>
                <a:latin typeface="Neo Sans Light"/>
                <a:cs typeface="Neo Sans Light"/>
              </a:rPr>
              <a:t>st</a:t>
            </a:r>
            <a:r>
              <a:rPr lang="en-GB" dirty="0">
                <a:solidFill>
                  <a:srgbClr val="004F80"/>
                </a:solidFill>
                <a:latin typeface="Neo Sans Light"/>
                <a:cs typeface="Neo Sans Light"/>
              </a:rPr>
              <a:t> December to +1 on 21</a:t>
            </a:r>
            <a:r>
              <a:rPr lang="en-GB" baseline="30000" dirty="0">
                <a:solidFill>
                  <a:srgbClr val="004F80"/>
                </a:solidFill>
                <a:latin typeface="Neo Sans Light"/>
                <a:cs typeface="Neo Sans Light"/>
              </a:rPr>
              <a:t>st</a:t>
            </a:r>
            <a:r>
              <a:rPr lang="en-GB" dirty="0">
                <a:solidFill>
                  <a:srgbClr val="004F80"/>
                </a:solidFill>
                <a:latin typeface="Neo Sans Light"/>
                <a:cs typeface="Neo Sans Light"/>
              </a:rPr>
              <a:t> June</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A sine function varying annually, going from -1 at midwinter to +1 at midsummer (so, on 21</a:t>
            </a:r>
            <a:r>
              <a:rPr lang="en-GB" baseline="30000" dirty="0">
                <a:solidFill>
                  <a:srgbClr val="004F80"/>
                </a:solidFill>
                <a:latin typeface="Neo Sans Light"/>
                <a:cs typeface="Neo Sans Light"/>
              </a:rPr>
              <a:t>st</a:t>
            </a:r>
            <a:r>
              <a:rPr lang="en-GB" dirty="0">
                <a:solidFill>
                  <a:srgbClr val="004F80"/>
                </a:solidFill>
                <a:latin typeface="Neo Sans Light"/>
                <a:cs typeface="Neo Sans Light"/>
              </a:rPr>
              <a:t> December, this takes a value of -1 in the northern hemisphere and +1 in the southern hemisphere)</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A sine function varying </a:t>
            </a:r>
            <a:r>
              <a:rPr lang="en-GB" dirty="0" err="1">
                <a:solidFill>
                  <a:srgbClr val="004F80"/>
                </a:solidFill>
                <a:latin typeface="Neo Sans Light"/>
                <a:cs typeface="Neo Sans Light"/>
              </a:rPr>
              <a:t>semiannually</a:t>
            </a:r>
            <a:r>
              <a:rPr lang="en-GB" dirty="0">
                <a:solidFill>
                  <a:srgbClr val="004F80"/>
                </a:solidFill>
                <a:latin typeface="Neo Sans Light"/>
                <a:cs typeface="Neo Sans Light"/>
              </a:rPr>
              <a:t>, going from -1 at the solstice to +1 at the equinox</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A sine function varying daily, going from -1 at 00 LT to +1 at 12 LT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A sine function varying daily, going from -1 at 00 MLT to +1 at 12 MLT</a:t>
            </a:r>
          </a:p>
        </p:txBody>
      </p:sp>
      <p:pic>
        <p:nvPicPr>
          <p:cNvPr id="3" name="Picture 2">
            <a:extLst>
              <a:ext uri="{FF2B5EF4-FFF2-40B4-BE49-F238E27FC236}">
                <a16:creationId xmlns:a16="http://schemas.microsoft.com/office/drawing/2014/main" id="{B285D9DE-4679-E247-2E62-CFD85CC095C8}"/>
              </a:ext>
            </a:extLst>
          </p:cNvPr>
          <p:cNvPicPr>
            <a:picLocks noChangeAspect="1"/>
          </p:cNvPicPr>
          <p:nvPr/>
        </p:nvPicPr>
        <p:blipFill>
          <a:blip r:embed="rId3"/>
          <a:stretch>
            <a:fillRect/>
          </a:stretch>
        </p:blipFill>
        <p:spPr>
          <a:xfrm>
            <a:off x="7835827" y="5408548"/>
            <a:ext cx="1188359" cy="1368869"/>
          </a:xfrm>
          <a:prstGeom prst="rect">
            <a:avLst/>
          </a:prstGeom>
        </p:spPr>
      </p:pic>
    </p:spTree>
    <p:extLst>
      <p:ext uri="{BB962C8B-B14F-4D97-AF65-F5344CB8AC3E}">
        <p14:creationId xmlns:p14="http://schemas.microsoft.com/office/powerpoint/2010/main" val="248195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1841-B7B1-0CA6-3063-643D00BA4F03}"/>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0E720DD8-3BC6-B1BE-FD4A-36D6A82CD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06AF7A4C-A22A-F97E-8DA8-C02A5A9EDA33}"/>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64C9662E-2447-8FE7-77E9-879B2A02AA15}"/>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 Swarm-VIP-Dynamic</a:t>
            </a:r>
            <a:endParaRPr lang="en-GB" sz="2400" dirty="0">
              <a:solidFill>
                <a:srgbClr val="FFFFFF"/>
              </a:solidFill>
              <a:latin typeface="Neo Sans Light"/>
              <a:cs typeface="Neo Sans Light"/>
            </a:endParaRPr>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C655C216-8ED7-4E70-75A1-BA4E4A79B2BA}"/>
                  </a:ext>
                </a:extLst>
              </p:cNvPr>
              <p:cNvSpPr txBox="1"/>
              <p:nvPr/>
            </p:nvSpPr>
            <p:spPr>
              <a:xfrm>
                <a:off x="118510" y="913605"/>
                <a:ext cx="9025489" cy="354103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Linear Model</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oMath>
                  </m:oMathPara>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Multivariate Linear Model</a:t>
                </a:r>
              </a:p>
              <a:p>
                <a:pPr algn="ctr">
                  <a:lnSpc>
                    <a:spcPct val="114000"/>
                  </a:lnSpc>
                  <a:spcAft>
                    <a:spcPts val="600"/>
                  </a:spcAft>
                </a:pPr>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Generalised Linear Model</a:t>
                </a:r>
              </a:p>
              <a:p>
                <a:pPr algn="ctr">
                  <a:lnSpc>
                    <a:spcPct val="114000"/>
                  </a:lnSpc>
                  <a:spcAft>
                    <a:spcPts val="600"/>
                  </a:spcAft>
                </a:pP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dirty="0"/>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mc:Choice>
        <mc:Fallback>
          <p:sp>
            <p:nvSpPr>
              <p:cNvPr id="10" name="CasellaDiTesto 9">
                <a:extLst>
                  <a:ext uri="{FF2B5EF4-FFF2-40B4-BE49-F238E27FC236}">
                    <a16:creationId xmlns:a16="http://schemas.microsoft.com/office/drawing/2014/main" id="{C655C216-8ED7-4E70-75A1-BA4E4A79B2BA}"/>
                  </a:ext>
                </a:extLst>
              </p:cNvPr>
              <p:cNvSpPr txBox="1">
                <a:spLocks noRot="1" noChangeAspect="1" noMove="1" noResize="1" noEditPoints="1" noAdjustHandles="1" noChangeArrowheads="1" noChangeShapeType="1" noTextEdit="1"/>
              </p:cNvSpPr>
              <p:nvPr/>
            </p:nvSpPr>
            <p:spPr>
              <a:xfrm>
                <a:off x="118510" y="913605"/>
                <a:ext cx="9025489" cy="3541034"/>
              </a:xfrm>
              <a:prstGeom prst="rect">
                <a:avLst/>
              </a:prstGeom>
              <a:blipFill>
                <a:blip r:embed="rId3"/>
                <a:stretch>
                  <a:fillRect l="-540" t="-516"/>
                </a:stretch>
              </a:blipFill>
            </p:spPr>
            <p:txBody>
              <a:bodyPr/>
              <a:lstStyle/>
              <a:p>
                <a:r>
                  <a:rPr lang="en-GB">
                    <a:noFill/>
                  </a:rPr>
                  <a:t> </a:t>
                </a:r>
              </a:p>
            </p:txBody>
          </p:sp>
        </mc:Fallback>
      </mc:AlternateContent>
      <p:sp>
        <p:nvSpPr>
          <p:cNvPr id="8" name="CasellaDiTesto 9">
            <a:extLst>
              <a:ext uri="{FF2B5EF4-FFF2-40B4-BE49-F238E27FC236}">
                <a16:creationId xmlns:a16="http://schemas.microsoft.com/office/drawing/2014/main" id="{ACE7DB90-AED9-F245-12F8-F451775D32EF}"/>
              </a:ext>
            </a:extLst>
          </p:cNvPr>
          <p:cNvSpPr txBox="1"/>
          <p:nvPr/>
        </p:nvSpPr>
        <p:spPr>
          <a:xfrm>
            <a:off x="169882" y="3967941"/>
            <a:ext cx="8746819" cy="2620846"/>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Multi term model: </a:t>
            </a:r>
            <a:r>
              <a:rPr lang="en-GB" dirty="0">
                <a:solidFill>
                  <a:srgbClr val="004F80"/>
                </a:solidFill>
                <a:latin typeface="Neo Sans Light"/>
                <a:cs typeface="Neo Sans Light"/>
              </a:rPr>
              <a:t>Which combination of </a:t>
            </a:r>
            <a:r>
              <a:rPr lang="en-GB" dirty="0" err="1">
                <a:solidFill>
                  <a:srgbClr val="004F80"/>
                </a:solidFill>
                <a:latin typeface="Neo Sans Light"/>
                <a:cs typeface="Neo Sans Light"/>
              </a:rPr>
              <a:t>heliogeophysical</a:t>
            </a:r>
            <a:r>
              <a:rPr lang="en-GB" dirty="0">
                <a:solidFill>
                  <a:srgbClr val="004F80"/>
                </a:solidFill>
                <a:latin typeface="Neo Sans Light"/>
                <a:cs typeface="Neo Sans Light"/>
              </a:rPr>
              <a:t> proxies, and hence which processes, best explain the variability of ionospheric plasma observed?</a:t>
            </a:r>
          </a:p>
          <a:p>
            <a:pPr marL="285750" indent="-285750">
              <a:lnSpc>
                <a:spcPct val="114000"/>
              </a:lnSpc>
              <a:buFont typeface="Arial" panose="020B0604020202020204" pitchFamily="34" charset="0"/>
              <a:buChar char="•"/>
            </a:pPr>
            <a:r>
              <a:rPr lang="en-GB" dirty="0">
                <a:solidFill>
                  <a:srgbClr val="004F80"/>
                </a:solidFill>
                <a:latin typeface="Neo Sans Light"/>
                <a:cs typeface="Neo Sans Light"/>
              </a:rPr>
              <a:t>Add the </a:t>
            </a:r>
            <a:r>
              <a:rPr lang="en-GB" dirty="0" err="1">
                <a:solidFill>
                  <a:srgbClr val="004F80"/>
                </a:solidFill>
                <a:latin typeface="Neo Sans Light"/>
                <a:cs typeface="Neo Sans Light"/>
              </a:rPr>
              <a:t>heliogeophysical</a:t>
            </a:r>
            <a:r>
              <a:rPr lang="en-GB" dirty="0">
                <a:solidFill>
                  <a:srgbClr val="004F80"/>
                </a:solidFill>
                <a:latin typeface="Neo Sans Light"/>
                <a:cs typeface="Neo Sans Light"/>
              </a:rPr>
              <a:t> proxy which best explains the variability to the model</a:t>
            </a:r>
          </a:p>
          <a:p>
            <a:pPr>
              <a:lnSpc>
                <a:spcPct val="114000"/>
              </a:lnSpc>
              <a:spcAft>
                <a:spcPts val="600"/>
              </a:spcAft>
            </a:pPr>
            <a:r>
              <a:rPr lang="en-GB" sz="1400" dirty="0">
                <a:solidFill>
                  <a:srgbClr val="004F80"/>
                </a:solidFill>
                <a:latin typeface="Neo Sans Light"/>
                <a:cs typeface="Neo Sans Light"/>
              </a:rPr>
              <a:t>       (the proxy with the highest correlation to the dependent variable)</a:t>
            </a:r>
          </a:p>
          <a:p>
            <a:pPr marL="285750" indent="-285750">
              <a:lnSpc>
                <a:spcPct val="114000"/>
              </a:lnSpc>
              <a:buFont typeface="Arial" panose="020B0604020202020204" pitchFamily="34" charset="0"/>
              <a:buChar char="•"/>
            </a:pPr>
            <a:r>
              <a:rPr lang="en-GB" dirty="0">
                <a:solidFill>
                  <a:srgbClr val="004F80"/>
                </a:solidFill>
                <a:latin typeface="Neo Sans Light"/>
                <a:cs typeface="Neo Sans Light"/>
              </a:rPr>
              <a:t>Add the </a:t>
            </a:r>
            <a:r>
              <a:rPr lang="en-GB" dirty="0" err="1">
                <a:solidFill>
                  <a:srgbClr val="004F80"/>
                </a:solidFill>
                <a:latin typeface="Neo Sans Light"/>
                <a:cs typeface="Neo Sans Light"/>
              </a:rPr>
              <a:t>heliogeophysical</a:t>
            </a:r>
            <a:r>
              <a:rPr lang="en-GB" dirty="0">
                <a:solidFill>
                  <a:srgbClr val="004F80"/>
                </a:solidFill>
                <a:latin typeface="Neo Sans Light"/>
                <a:cs typeface="Neo Sans Light"/>
              </a:rPr>
              <a:t> proxy which best explains the remaining variability </a:t>
            </a:r>
          </a:p>
          <a:p>
            <a:pPr>
              <a:lnSpc>
                <a:spcPct val="114000"/>
              </a:lnSpc>
            </a:pPr>
            <a:r>
              <a:rPr lang="en-GB" sz="1400" dirty="0">
                <a:solidFill>
                  <a:srgbClr val="004F80"/>
                </a:solidFill>
                <a:latin typeface="Neo Sans Light"/>
                <a:cs typeface="Neo Sans Light"/>
              </a:rPr>
              <a:t>       (the proxy with the highest correlation to the dependent variable, </a:t>
            </a:r>
          </a:p>
          <a:p>
            <a:pPr>
              <a:lnSpc>
                <a:spcPct val="114000"/>
              </a:lnSpc>
              <a:spcAft>
                <a:spcPts val="600"/>
              </a:spcAft>
            </a:pPr>
            <a:r>
              <a:rPr lang="en-GB" sz="1400" dirty="0">
                <a:solidFill>
                  <a:srgbClr val="004F80"/>
                </a:solidFill>
                <a:latin typeface="Neo Sans Light"/>
                <a:cs typeface="Neo Sans Light"/>
              </a:rPr>
              <a:t>        excluding any proxy which is correlated with any term already in the model by more than |0.25|)</a:t>
            </a:r>
          </a:p>
          <a:p>
            <a:pPr marL="285750" indent="-285750">
              <a:lnSpc>
                <a:spcPct val="114000"/>
              </a:lnSpc>
              <a:buFont typeface="Arial" panose="020B0604020202020204" pitchFamily="34" charset="0"/>
              <a:buChar char="•"/>
            </a:pPr>
            <a:r>
              <a:rPr lang="en-GB" dirty="0">
                <a:solidFill>
                  <a:srgbClr val="004F80"/>
                </a:solidFill>
                <a:latin typeface="Neo Sans Light"/>
                <a:cs typeface="Neo Sans Light"/>
              </a:rPr>
              <a:t>Continue until no more proxies are available</a:t>
            </a:r>
          </a:p>
        </p:txBody>
      </p:sp>
      <p:sp>
        <p:nvSpPr>
          <p:cNvPr id="9" name="CasellaDiTesto 9">
            <a:extLst>
              <a:ext uri="{FF2B5EF4-FFF2-40B4-BE49-F238E27FC236}">
                <a16:creationId xmlns:a16="http://schemas.microsoft.com/office/drawing/2014/main" id="{D4635C1D-6D89-D658-24C0-5F686BF27890}"/>
              </a:ext>
            </a:extLst>
          </p:cNvPr>
          <p:cNvSpPr txBox="1"/>
          <p:nvPr/>
        </p:nvSpPr>
        <p:spPr>
          <a:xfrm>
            <a:off x="322283" y="3321482"/>
            <a:ext cx="4249718" cy="705899"/>
          </a:xfrm>
          <a:prstGeom prst="rect">
            <a:avLst/>
          </a:prstGeom>
          <a:noFill/>
        </p:spPr>
        <p:txBody>
          <a:bodyPr wrap="square" rtlCol="0">
            <a:spAutoFit/>
          </a:bodyPr>
          <a:lstStyle/>
          <a:p>
            <a:pPr algn="ctr">
              <a:lnSpc>
                <a:spcPct val="114000"/>
              </a:lnSpc>
              <a:spcAft>
                <a:spcPts val="600"/>
              </a:spcAft>
            </a:pPr>
            <a:r>
              <a:rPr lang="en-GB" dirty="0">
                <a:solidFill>
                  <a:srgbClr val="004F80"/>
                </a:solidFill>
                <a:latin typeface="Neo Sans Light"/>
                <a:cs typeface="Neo Sans Light"/>
              </a:rPr>
              <a:t>The dependent variable does not have to follow a normal distribution</a:t>
            </a:r>
          </a:p>
        </p:txBody>
      </p:sp>
      <p:sp>
        <p:nvSpPr>
          <p:cNvPr id="11" name="CasellaDiTesto 9">
            <a:extLst>
              <a:ext uri="{FF2B5EF4-FFF2-40B4-BE49-F238E27FC236}">
                <a16:creationId xmlns:a16="http://schemas.microsoft.com/office/drawing/2014/main" id="{76870504-03F0-5EDD-06FA-1384835FC664}"/>
              </a:ext>
            </a:extLst>
          </p:cNvPr>
          <p:cNvSpPr txBox="1"/>
          <p:nvPr/>
        </p:nvSpPr>
        <p:spPr>
          <a:xfrm>
            <a:off x="4543291" y="3536616"/>
            <a:ext cx="4249718" cy="390107"/>
          </a:xfrm>
          <a:prstGeom prst="rect">
            <a:avLst/>
          </a:prstGeom>
          <a:noFill/>
        </p:spPr>
        <p:txBody>
          <a:bodyPr wrap="square" rtlCol="0">
            <a:spAutoFit/>
          </a:bodyPr>
          <a:lstStyle/>
          <a:p>
            <a:pPr algn="ctr">
              <a:lnSpc>
                <a:spcPct val="114000"/>
              </a:lnSpc>
              <a:spcAft>
                <a:spcPts val="600"/>
              </a:spcAft>
            </a:pPr>
            <a:r>
              <a:rPr lang="en-GB" dirty="0">
                <a:solidFill>
                  <a:srgbClr val="004F80"/>
                </a:solidFill>
                <a:latin typeface="Neo Sans Light"/>
                <a:cs typeface="Neo Sans Light"/>
              </a:rPr>
              <a:t>Form of equation given by link function</a:t>
            </a:r>
          </a:p>
        </p:txBody>
      </p:sp>
      <p:sp>
        <p:nvSpPr>
          <p:cNvPr id="12" name="Oval 11">
            <a:extLst>
              <a:ext uri="{FF2B5EF4-FFF2-40B4-BE49-F238E27FC236}">
                <a16:creationId xmlns:a16="http://schemas.microsoft.com/office/drawing/2014/main" id="{7EE3C3D6-7CC8-CDA2-258D-55D91BCE1AF7}"/>
              </a:ext>
            </a:extLst>
          </p:cNvPr>
          <p:cNvSpPr/>
          <p:nvPr/>
        </p:nvSpPr>
        <p:spPr>
          <a:xfrm>
            <a:off x="2735875" y="2773449"/>
            <a:ext cx="1010093"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1015489-0FC7-02E9-2AED-9981A5B797FE}"/>
              </a:ext>
            </a:extLst>
          </p:cNvPr>
          <p:cNvSpPr/>
          <p:nvPr/>
        </p:nvSpPr>
        <p:spPr>
          <a:xfrm>
            <a:off x="3667641" y="2780282"/>
            <a:ext cx="2911550"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AABF4A6B-5A96-2ABA-C472-9FD950B54FB5}"/>
              </a:ext>
            </a:extLst>
          </p:cNvPr>
          <p:cNvCxnSpPr>
            <a:cxnSpLocks/>
          </p:cNvCxnSpPr>
          <p:nvPr/>
        </p:nvCxnSpPr>
        <p:spPr>
          <a:xfrm flipV="1">
            <a:off x="2204720" y="3090070"/>
            <a:ext cx="490257" cy="32242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2E4B67C-5462-B780-C8C6-4C7E2A262B35}"/>
              </a:ext>
            </a:extLst>
          </p:cNvPr>
          <p:cNvCxnSpPr>
            <a:cxnSpLocks/>
          </p:cNvCxnSpPr>
          <p:nvPr/>
        </p:nvCxnSpPr>
        <p:spPr>
          <a:xfrm flipH="1" flipV="1">
            <a:off x="6411315" y="3281116"/>
            <a:ext cx="616688" cy="3929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B79CDED-229F-35D4-D78C-28C5CB68AD75}"/>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3" name="CasellaDiTesto 9">
            <a:extLst>
              <a:ext uri="{FF2B5EF4-FFF2-40B4-BE49-F238E27FC236}">
                <a16:creationId xmlns:a16="http://schemas.microsoft.com/office/drawing/2014/main" id="{78F9DFBB-988E-355E-A746-F1E01D940A68}"/>
              </a:ext>
            </a:extLst>
          </p:cNvPr>
          <p:cNvSpPr txBox="1"/>
          <p:nvPr/>
        </p:nvSpPr>
        <p:spPr>
          <a:xfrm>
            <a:off x="6731306" y="929967"/>
            <a:ext cx="2171366" cy="1653273"/>
          </a:xfrm>
          <a:prstGeom prst="rect">
            <a:avLst/>
          </a:prstGeom>
          <a:solidFill>
            <a:srgbClr val="FFFF99"/>
          </a:solidFill>
          <a:ln w="38100">
            <a:solidFill>
              <a:srgbClr val="C00000"/>
            </a:solidFill>
          </a:ln>
        </p:spPr>
        <p:txBody>
          <a:bodyPr wrap="square" rtlCol="0">
            <a:spAutoFit/>
          </a:bodyPr>
          <a:lstStyle/>
          <a:p>
            <a:pPr algn="ctr">
              <a:lnSpc>
                <a:spcPct val="114000"/>
              </a:lnSpc>
              <a:spcAft>
                <a:spcPts val="600"/>
              </a:spcAft>
            </a:pPr>
            <a:r>
              <a:rPr lang="en-GB" dirty="0">
                <a:solidFill>
                  <a:srgbClr val="C00000"/>
                </a:solidFill>
                <a:latin typeface="Neo Sans Light"/>
                <a:cs typeface="Neo Sans Light"/>
              </a:rPr>
              <a:t>Models were formulated for each geographic region for each dependent variable</a:t>
            </a:r>
          </a:p>
        </p:txBody>
      </p:sp>
    </p:spTree>
    <p:extLst>
      <p:ext uri="{BB962C8B-B14F-4D97-AF65-F5344CB8AC3E}">
        <p14:creationId xmlns:p14="http://schemas.microsoft.com/office/powerpoint/2010/main" val="1942721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273FAE3-4E19-86C4-044E-4684192E261D}"/>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061ECCAB-C5C5-B027-98E0-6E781AB62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C8D4ED2E-29DC-5546-BE85-A1F79EC5094F}"/>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E467EA8A-C954-2F20-4283-DB793F0D282D}"/>
              </a:ext>
            </a:extLst>
          </p:cNvPr>
          <p:cNvSpPr txBox="1"/>
          <p:nvPr/>
        </p:nvSpPr>
        <p:spPr>
          <a:xfrm>
            <a:off x="118511" y="158037"/>
            <a:ext cx="9025487"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Database</a:t>
            </a:r>
            <a:r>
              <a:rPr lang="en-GB" sz="2400" dirty="0">
                <a:solidFill>
                  <a:srgbClr val="00A2AB"/>
                </a:solidFill>
                <a:latin typeface="Neo Sans Std Medium TR"/>
                <a:cs typeface="Neo Sans Std Medium TR"/>
              </a:rPr>
              <a:t>|</a:t>
            </a:r>
            <a:r>
              <a:rPr lang="en-GB" sz="2400" dirty="0">
                <a:latin typeface="Neo Sans Std Medium TR"/>
                <a:cs typeface="Neo Sans Std Medium TR"/>
              </a:rPr>
              <a:t> </a:t>
            </a:r>
            <a:r>
              <a:rPr lang="en-GB" sz="2400" dirty="0">
                <a:solidFill>
                  <a:srgbClr val="FFFFFF"/>
                </a:solidFill>
                <a:latin typeface="Neo Sans Light"/>
                <a:cs typeface="Neo Sans Std Medium TR"/>
              </a:rPr>
              <a:t>Breakdown into Training, Optimisation &amp; Evaluation subsets</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FE5D85C1-8054-011D-022B-AAE3EA355E3F}"/>
              </a:ext>
            </a:extLst>
          </p:cNvPr>
          <p:cNvSpPr txBox="1"/>
          <p:nvPr/>
        </p:nvSpPr>
        <p:spPr>
          <a:xfrm>
            <a:off x="118510" y="913605"/>
            <a:ext cx="9025489" cy="5958554"/>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Observations from Swarm C: 19</a:t>
            </a:r>
            <a:r>
              <a:rPr lang="en-GB" baseline="30000" dirty="0">
                <a:solidFill>
                  <a:srgbClr val="004F80"/>
                </a:solidFill>
                <a:latin typeface="Neo Sans Light"/>
                <a:cs typeface="Neo Sans Light"/>
              </a:rPr>
              <a:t>th</a:t>
            </a:r>
            <a:r>
              <a:rPr lang="en-GB" dirty="0">
                <a:solidFill>
                  <a:srgbClr val="004F80"/>
                </a:solidFill>
                <a:latin typeface="Neo Sans Light"/>
                <a:cs typeface="Neo Sans Light"/>
              </a:rPr>
              <a:t> July 2014 – 31</a:t>
            </a:r>
            <a:r>
              <a:rPr lang="en-GB" baseline="30000" dirty="0">
                <a:solidFill>
                  <a:srgbClr val="004F80"/>
                </a:solidFill>
                <a:latin typeface="Neo Sans Light"/>
                <a:cs typeface="Neo Sans Light"/>
              </a:rPr>
              <a:t>st</a:t>
            </a:r>
            <a:r>
              <a:rPr lang="en-GB" dirty="0">
                <a:solidFill>
                  <a:srgbClr val="004F80"/>
                </a:solidFill>
                <a:latin typeface="Neo Sans Light"/>
                <a:cs typeface="Neo Sans Light"/>
              </a:rPr>
              <a:t> May 2024</a:t>
            </a:r>
          </a:p>
          <a:p>
            <a:pPr>
              <a:lnSpc>
                <a:spcPct val="114000"/>
              </a:lnSpc>
              <a:spcAft>
                <a:spcPts val="600"/>
              </a:spcAft>
            </a:pPr>
            <a:r>
              <a:rPr lang="en-GB" dirty="0">
                <a:solidFill>
                  <a:srgbClr val="004F80"/>
                </a:solidFill>
                <a:latin typeface="Neo Sans Light"/>
                <a:cs typeface="Neo Sans Light"/>
              </a:rPr>
              <a:t>The database was broken into sections based on the time taken for Swarm to cycle through all local times (approx. 130 days). </a:t>
            </a:r>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Optimisation</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Evaluation</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sz="400"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Ratio of Training : Optimisation : Evaluation subsets	3:1:1</a:t>
            </a:r>
          </a:p>
          <a:p>
            <a:pPr>
              <a:lnSpc>
                <a:spcPct val="114000"/>
              </a:lnSpc>
              <a:spcAft>
                <a:spcPts val="600"/>
              </a:spcAft>
            </a:pPr>
            <a:endParaRPr lang="en-GB" dirty="0">
              <a:solidFill>
                <a:srgbClr val="004F80"/>
              </a:solidFill>
              <a:latin typeface="Neo Sans Light"/>
              <a:cs typeface="Neo Sans Light"/>
            </a:endParaRPr>
          </a:p>
        </p:txBody>
      </p:sp>
      <p:pic>
        <p:nvPicPr>
          <p:cNvPr id="11" name="Picture 10">
            <a:extLst>
              <a:ext uri="{FF2B5EF4-FFF2-40B4-BE49-F238E27FC236}">
                <a16:creationId xmlns:a16="http://schemas.microsoft.com/office/drawing/2014/main" id="{245BE84A-AA12-CE8E-5934-C4FA45AF9BD8}"/>
              </a:ext>
            </a:extLst>
          </p:cNvPr>
          <p:cNvPicPr>
            <a:picLocks noChangeAspect="1"/>
          </p:cNvPicPr>
          <p:nvPr/>
        </p:nvPicPr>
        <p:blipFill>
          <a:blip r:embed="rId3"/>
          <a:stretch>
            <a:fillRect/>
          </a:stretch>
        </p:blipFill>
        <p:spPr>
          <a:xfrm>
            <a:off x="7835827" y="5408548"/>
            <a:ext cx="1188359" cy="1368869"/>
          </a:xfrm>
          <a:prstGeom prst="rect">
            <a:avLst/>
          </a:prstGeom>
        </p:spPr>
      </p:pic>
      <p:sp>
        <p:nvSpPr>
          <p:cNvPr id="3" name="CasellaDiTesto 9">
            <a:extLst>
              <a:ext uri="{FF2B5EF4-FFF2-40B4-BE49-F238E27FC236}">
                <a16:creationId xmlns:a16="http://schemas.microsoft.com/office/drawing/2014/main" id="{F2179141-6A89-01DD-289C-D8575B8EA9E4}"/>
              </a:ext>
            </a:extLst>
          </p:cNvPr>
          <p:cNvSpPr txBox="1"/>
          <p:nvPr/>
        </p:nvSpPr>
        <p:spPr>
          <a:xfrm>
            <a:off x="7119940" y="2444761"/>
            <a:ext cx="1868471" cy="2374281"/>
          </a:xfrm>
          <a:prstGeom prst="rect">
            <a:avLst/>
          </a:prstGeom>
          <a:solidFill>
            <a:srgbClr val="FFFF99"/>
          </a:solidFill>
          <a:ln w="38100">
            <a:solidFill>
              <a:srgbClr val="C00000"/>
            </a:solidFill>
          </a:ln>
        </p:spPr>
        <p:txBody>
          <a:bodyPr wrap="square" tIns="90000" bIns="90000" rtlCol="0">
            <a:spAutoFit/>
          </a:bodyPr>
          <a:lstStyle/>
          <a:p>
            <a:pPr algn="ctr">
              <a:lnSpc>
                <a:spcPct val="114000"/>
              </a:lnSpc>
              <a:spcAft>
                <a:spcPts val="600"/>
              </a:spcAft>
            </a:pPr>
            <a:r>
              <a:rPr lang="en-GB" dirty="0">
                <a:solidFill>
                  <a:srgbClr val="C00000"/>
                </a:solidFill>
                <a:latin typeface="Neo Sans Light"/>
                <a:cs typeface="Neo Sans Light"/>
              </a:rPr>
              <a:t>All local times, seasons, geomagnetic conditions and solar conditions covered in each subset</a:t>
            </a:r>
          </a:p>
        </p:txBody>
      </p:sp>
      <p:pic>
        <p:nvPicPr>
          <p:cNvPr id="4" name="Picture 3">
            <a:extLst>
              <a:ext uri="{FF2B5EF4-FFF2-40B4-BE49-F238E27FC236}">
                <a16:creationId xmlns:a16="http://schemas.microsoft.com/office/drawing/2014/main" id="{F62CEACF-9365-75F3-C64A-912BBB67A370}"/>
              </a:ext>
            </a:extLst>
          </p:cNvPr>
          <p:cNvPicPr>
            <a:picLocks noChangeAspect="1"/>
          </p:cNvPicPr>
          <p:nvPr/>
        </p:nvPicPr>
        <p:blipFill>
          <a:blip r:embed="rId4"/>
          <a:srcRect t="-1" b="45194"/>
          <a:stretch/>
        </p:blipFill>
        <p:spPr>
          <a:xfrm>
            <a:off x="203575" y="4358692"/>
            <a:ext cx="6866522" cy="1538891"/>
          </a:xfrm>
          <a:prstGeom prst="rect">
            <a:avLst/>
          </a:prstGeom>
        </p:spPr>
      </p:pic>
      <p:pic>
        <p:nvPicPr>
          <p:cNvPr id="2" name="Picture 1">
            <a:extLst>
              <a:ext uri="{FF2B5EF4-FFF2-40B4-BE49-F238E27FC236}">
                <a16:creationId xmlns:a16="http://schemas.microsoft.com/office/drawing/2014/main" id="{5E54632B-B323-6997-5D8B-84A54DBBB6ED}"/>
              </a:ext>
            </a:extLst>
          </p:cNvPr>
          <p:cNvPicPr>
            <a:picLocks noChangeAspect="1"/>
          </p:cNvPicPr>
          <p:nvPr/>
        </p:nvPicPr>
        <p:blipFill>
          <a:blip r:embed="rId5"/>
          <a:stretch>
            <a:fillRect/>
          </a:stretch>
        </p:blipFill>
        <p:spPr>
          <a:xfrm>
            <a:off x="203575" y="2412215"/>
            <a:ext cx="6867076" cy="1539625"/>
          </a:xfrm>
          <a:prstGeom prst="rect">
            <a:avLst/>
          </a:prstGeom>
        </p:spPr>
      </p:pic>
    </p:spTree>
    <p:extLst>
      <p:ext uri="{BB962C8B-B14F-4D97-AF65-F5344CB8AC3E}">
        <p14:creationId xmlns:p14="http://schemas.microsoft.com/office/powerpoint/2010/main" val="163109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animEffect transition="in" filter="fade">
                                      <p:cBhvr>
                                        <p:cTn id="13" dur="500"/>
                                        <p:tgtEl>
                                          <p:spTgt spid="10">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3" end="13"/>
                                            </p:txEl>
                                          </p:spTgt>
                                        </p:tgtEl>
                                        <p:attrNameLst>
                                          <p:attrName>style.visibility</p:attrName>
                                        </p:attrNameLst>
                                      </p:cBhvr>
                                      <p:to>
                                        <p:strVal val="visible"/>
                                      </p:to>
                                    </p:set>
                                    <p:animEffect transition="in" filter="fade">
                                      <p:cBhvr>
                                        <p:cTn id="16" dur="500"/>
                                        <p:tgtEl>
                                          <p:spTgt spid="10">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FEE124-92FA-1B87-2941-AD83ADEA5D57}"/>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90C1177F-DD7F-7D79-1FB7-AE64F7318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6C653A02-CE1F-0966-D1FC-E1E5CA4361EF}"/>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8CFF5B81-8AA4-2C30-7B59-BCC8D89EC5F0}"/>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4FE08E7E-450A-58F0-B017-9812FA75768D}"/>
              </a:ext>
            </a:extLst>
          </p:cNvPr>
          <p:cNvSpPr txBox="1"/>
          <p:nvPr/>
        </p:nvSpPr>
        <p:spPr>
          <a:xfrm>
            <a:off x="30546" y="913605"/>
            <a:ext cx="9025489" cy="5503686"/>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Training (using the training dataset): Model polar, auroral, midlatitude and equatorial regions separately</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Formulate a model based on the correlations</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Determine the parameter estimates, removing any terms which are not statistically significant at the 5 % level</a:t>
            </a:r>
          </a:p>
          <a:p>
            <a:pPr>
              <a:lnSpc>
                <a:spcPct val="114000"/>
              </a:lnSpc>
              <a:spcAft>
                <a:spcPts val="600"/>
              </a:spcAft>
            </a:pPr>
            <a:r>
              <a:rPr lang="en-GB" b="1" dirty="0">
                <a:solidFill>
                  <a:srgbClr val="004F80"/>
                </a:solidFill>
                <a:latin typeface="Neo Sans Light"/>
                <a:cs typeface="Neo Sans Light"/>
              </a:rPr>
              <a:t>Optimisation (using the optimisation dataset)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Refit the model and determine the parameter estimates, removing any terms which are not statistically significant at the 5 % level</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In the polar, auroral and midlatitude regions, optimisation was conducted for each hemisphere separately. If the parameter estimates were significantly different in the different hemispheres, then separate models were used</a:t>
            </a:r>
          </a:p>
          <a:p>
            <a:pPr>
              <a:lnSpc>
                <a:spcPct val="114000"/>
              </a:lnSpc>
              <a:spcAft>
                <a:spcPts val="600"/>
              </a:spcAft>
            </a:pPr>
            <a:r>
              <a:rPr lang="en-GB" b="1" dirty="0">
                <a:solidFill>
                  <a:srgbClr val="004F80"/>
                </a:solidFill>
                <a:latin typeface="Neo Sans Light"/>
                <a:cs typeface="Neo Sans Light"/>
              </a:rPr>
              <a:t>Evaluation (using the evaluation dataset)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Predict the values of the dependent variable in the evaluation dataset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Evaluate the model performance using a range of goodness-of-fit statistics</a:t>
            </a:r>
          </a:p>
          <a:p>
            <a:pPr>
              <a:lnSpc>
                <a:spcPct val="114000"/>
              </a:lnSpc>
              <a:spcAft>
                <a:spcPts val="600"/>
              </a:spcAft>
            </a:pPr>
            <a:endParaRPr lang="en-GB" b="1" dirty="0">
              <a:solidFill>
                <a:srgbClr val="004F80"/>
              </a:solidFill>
              <a:latin typeface="Neo Sans Light"/>
              <a:cs typeface="Neo Sans Light"/>
            </a:endParaRPr>
          </a:p>
        </p:txBody>
      </p:sp>
      <p:pic>
        <p:nvPicPr>
          <p:cNvPr id="2" name="Picture 1">
            <a:extLst>
              <a:ext uri="{FF2B5EF4-FFF2-40B4-BE49-F238E27FC236}">
                <a16:creationId xmlns:a16="http://schemas.microsoft.com/office/drawing/2014/main" id="{FD69DB1A-EB3E-A825-F59B-58071BBF0CC8}"/>
              </a:ext>
            </a:extLst>
          </p:cNvPr>
          <p:cNvPicPr>
            <a:picLocks noChangeAspect="1"/>
          </p:cNvPicPr>
          <p:nvPr/>
        </p:nvPicPr>
        <p:blipFill>
          <a:blip r:embed="rId3"/>
          <a:stretch>
            <a:fillRect/>
          </a:stretch>
        </p:blipFill>
        <p:spPr>
          <a:xfrm>
            <a:off x="7835827" y="5408548"/>
            <a:ext cx="1188359" cy="1368869"/>
          </a:xfrm>
          <a:prstGeom prst="rect">
            <a:avLst/>
          </a:prstGeom>
        </p:spPr>
      </p:pic>
    </p:spTree>
    <p:extLst>
      <p:ext uri="{BB962C8B-B14F-4D97-AF65-F5344CB8AC3E}">
        <p14:creationId xmlns:p14="http://schemas.microsoft.com/office/powerpoint/2010/main" val="98328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fade">
                                      <p:cBhvr>
                                        <p:cTn id="13" dur="500"/>
                                        <p:tgtEl>
                                          <p:spTgt spid="10">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fade">
                                      <p:cBhvr>
                                        <p:cTn id="18" dur="500"/>
                                        <p:tgtEl>
                                          <p:spTgt spid="10">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Effect transition="in" filter="fade">
                                      <p:cBhvr>
                                        <p:cTn id="21" dur="500"/>
                                        <p:tgtEl>
                                          <p:spTgt spid="10">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003F8-71F0-09CB-70E9-E82155FBF9FB}"/>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9D1E7BB0-7741-67CF-9545-692EC4223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0AC5258F-96EE-CE69-2014-CD6528DCA932}"/>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6C3681B5-EEF6-839D-0C2D-7B69ED25535B}"/>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1119E8D9-6A36-F7B4-5E5C-96235F703184}"/>
              </a:ext>
            </a:extLst>
          </p:cNvPr>
          <p:cNvSpPr txBox="1"/>
          <p:nvPr/>
        </p:nvSpPr>
        <p:spPr>
          <a:xfrm>
            <a:off x="30546" y="913605"/>
            <a:ext cx="9025489" cy="1491370"/>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Training (using the training dataset): Model polar, auroral, midlatitude and equatorial regions separately</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Formulate a model based on the correlations</a:t>
            </a:r>
          </a:p>
          <a:p>
            <a:pPr>
              <a:lnSpc>
                <a:spcPct val="114000"/>
              </a:lnSpc>
              <a:spcAft>
                <a:spcPts val="600"/>
              </a:spcAft>
            </a:pPr>
            <a:endParaRPr lang="en-GB" b="1" dirty="0">
              <a:solidFill>
                <a:srgbClr val="004F80"/>
              </a:solidFill>
              <a:latin typeface="Neo Sans Light"/>
              <a:cs typeface="Neo Sans Light"/>
            </a:endParaRPr>
          </a:p>
        </p:txBody>
      </p:sp>
      <p:pic>
        <p:nvPicPr>
          <p:cNvPr id="2" name="Picture 1">
            <a:extLst>
              <a:ext uri="{FF2B5EF4-FFF2-40B4-BE49-F238E27FC236}">
                <a16:creationId xmlns:a16="http://schemas.microsoft.com/office/drawing/2014/main" id="{FD60B8FB-B29A-3BE6-6E0B-CE5EF8D136A1}"/>
              </a:ext>
            </a:extLst>
          </p:cNvPr>
          <p:cNvPicPr>
            <a:picLocks noChangeAspect="1"/>
          </p:cNvPicPr>
          <p:nvPr/>
        </p:nvPicPr>
        <p:blipFill>
          <a:blip r:embed="rId3"/>
          <a:stretch>
            <a:fillRect/>
          </a:stretch>
        </p:blipFill>
        <p:spPr>
          <a:xfrm>
            <a:off x="7835827" y="5408548"/>
            <a:ext cx="1188359" cy="1368869"/>
          </a:xfrm>
          <a:prstGeom prst="rect">
            <a:avLst/>
          </a:prstGeom>
        </p:spPr>
      </p:pic>
    </p:spTree>
    <p:extLst>
      <p:ext uri="{BB962C8B-B14F-4D97-AF65-F5344CB8AC3E}">
        <p14:creationId xmlns:p14="http://schemas.microsoft.com/office/powerpoint/2010/main" val="32264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 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1" y="158037"/>
            <a:ext cx="8906977"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Models of Ionospheric Variability</a:t>
            </a:r>
            <a:endParaRPr lang="en-GB" sz="2400" dirty="0">
              <a:solidFill>
                <a:srgbClr val="FFFFFF"/>
              </a:solidFill>
              <a:latin typeface="Neo Sans Light"/>
              <a:cs typeface="Neo Sans Light"/>
            </a:endParaRPr>
          </a:p>
        </p:txBody>
      </p:sp>
      <p:pic>
        <p:nvPicPr>
          <p:cNvPr id="2" name="Picture 2" descr="upload.wikimedia.org/wikipedia/en/thumb/7/7b/Sw...">
            <a:extLst>
              <a:ext uri="{FF2B5EF4-FFF2-40B4-BE49-F238E27FC236}">
                <a16:creationId xmlns:a16="http://schemas.microsoft.com/office/drawing/2014/main" id="{D524AB42-FDDB-1379-7860-2A6BE35F0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796" y="1010153"/>
            <a:ext cx="4455906" cy="413028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9">
            <a:extLst>
              <a:ext uri="{FF2B5EF4-FFF2-40B4-BE49-F238E27FC236}">
                <a16:creationId xmlns:a16="http://schemas.microsoft.com/office/drawing/2014/main" id="{969C0581-1FE7-ADDC-59AD-B18A9A82A628}"/>
              </a:ext>
            </a:extLst>
          </p:cNvPr>
          <p:cNvSpPr txBox="1"/>
          <p:nvPr/>
        </p:nvSpPr>
        <p:spPr>
          <a:xfrm>
            <a:off x="4188247" y="4782929"/>
            <a:ext cx="4728454" cy="323935"/>
          </a:xfrm>
          <a:prstGeom prst="rect">
            <a:avLst/>
          </a:prstGeom>
          <a:noFill/>
        </p:spPr>
        <p:txBody>
          <a:bodyPr wrap="square" rtlCol="0">
            <a:spAutoFit/>
          </a:bodyPr>
          <a:lstStyle/>
          <a:p>
            <a:pPr algn="r">
              <a:lnSpc>
                <a:spcPct val="114000"/>
              </a:lnSpc>
              <a:spcAft>
                <a:spcPts val="600"/>
              </a:spcAft>
            </a:pPr>
            <a:r>
              <a:rPr lang="en-GB" sz="1400" dirty="0">
                <a:solidFill>
                  <a:schemeClr val="bg1"/>
                </a:solidFill>
                <a:latin typeface="Neo Sans Light"/>
                <a:cs typeface="Neo Sans Light"/>
              </a:rPr>
              <a:t>Image Credit: ESA</a:t>
            </a:r>
          </a:p>
        </p:txBody>
      </p:sp>
      <p:pic>
        <p:nvPicPr>
          <p:cNvPr id="4" name="Picture 8" descr="Investigating gravity waves and infrasound in the ionosphere - Research  Outreach">
            <a:extLst>
              <a:ext uri="{FF2B5EF4-FFF2-40B4-BE49-F238E27FC236}">
                <a16:creationId xmlns:a16="http://schemas.microsoft.com/office/drawing/2014/main" id="{636AD186-5A33-147B-0D2C-838BFDADE6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35225"/>
          <a:stretch/>
        </p:blipFill>
        <p:spPr bwMode="auto">
          <a:xfrm>
            <a:off x="3753948" y="5475239"/>
            <a:ext cx="3667760" cy="9443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D863D37-D560-2E87-E992-7CFA0FAC55A6}"/>
              </a:ext>
            </a:extLst>
          </p:cNvPr>
          <p:cNvSpPr/>
          <p:nvPr/>
        </p:nvSpPr>
        <p:spPr>
          <a:xfrm>
            <a:off x="0" y="5877272"/>
            <a:ext cx="3667760" cy="9807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3D85883-9507-701E-45E4-4BAE4212A7EF}"/>
              </a:ext>
            </a:extLst>
          </p:cNvPr>
          <p:cNvPicPr>
            <a:picLocks noChangeAspect="1"/>
          </p:cNvPicPr>
          <p:nvPr/>
        </p:nvPicPr>
        <p:blipFill>
          <a:blip r:embed="rId5"/>
          <a:stretch>
            <a:fillRect/>
          </a:stretch>
        </p:blipFill>
        <p:spPr>
          <a:xfrm>
            <a:off x="4731075" y="5256960"/>
            <a:ext cx="3232568" cy="619097"/>
          </a:xfrm>
          <a:prstGeom prst="rect">
            <a:avLst/>
          </a:prstGeom>
        </p:spPr>
      </p:pic>
      <p:pic>
        <p:nvPicPr>
          <p:cNvPr id="22" name="Picture 21">
            <a:extLst>
              <a:ext uri="{FF2B5EF4-FFF2-40B4-BE49-F238E27FC236}">
                <a16:creationId xmlns:a16="http://schemas.microsoft.com/office/drawing/2014/main" id="{ED2AFFB4-FACD-FB57-9469-9518D25E7216}"/>
              </a:ext>
            </a:extLst>
          </p:cNvPr>
          <p:cNvPicPr>
            <a:picLocks noChangeAspect="1"/>
          </p:cNvPicPr>
          <p:nvPr/>
        </p:nvPicPr>
        <p:blipFill>
          <a:blip r:embed="rId6"/>
          <a:stretch>
            <a:fillRect/>
          </a:stretch>
        </p:blipFill>
        <p:spPr>
          <a:xfrm>
            <a:off x="7835827" y="5408548"/>
            <a:ext cx="1188359" cy="1368869"/>
          </a:xfrm>
          <a:prstGeom prst="rect">
            <a:avLst/>
          </a:prstGeom>
        </p:spPr>
      </p:pic>
      <p:pic>
        <p:nvPicPr>
          <p:cNvPr id="8" name="Picture 7">
            <a:extLst>
              <a:ext uri="{FF2B5EF4-FFF2-40B4-BE49-F238E27FC236}">
                <a16:creationId xmlns:a16="http://schemas.microsoft.com/office/drawing/2014/main" id="{12797919-9B0E-DDDB-21C3-E21D3A50EF17}"/>
              </a:ext>
            </a:extLst>
          </p:cNvPr>
          <p:cNvPicPr>
            <a:picLocks noChangeAspect="1"/>
          </p:cNvPicPr>
          <p:nvPr/>
        </p:nvPicPr>
        <p:blipFill>
          <a:blip r:embed="rId7"/>
          <a:srcRect l="45084" r="22905"/>
          <a:stretch/>
        </p:blipFill>
        <p:spPr>
          <a:xfrm>
            <a:off x="236836" y="5475240"/>
            <a:ext cx="2070428" cy="1155742"/>
          </a:xfrm>
          <a:prstGeom prst="rect">
            <a:avLst/>
          </a:prstGeom>
        </p:spPr>
      </p:pic>
      <p:pic>
        <p:nvPicPr>
          <p:cNvPr id="9" name="Picture 8">
            <a:extLst>
              <a:ext uri="{FF2B5EF4-FFF2-40B4-BE49-F238E27FC236}">
                <a16:creationId xmlns:a16="http://schemas.microsoft.com/office/drawing/2014/main" id="{CA309251-7D29-08F5-B829-92F48AF8ED31}"/>
              </a:ext>
            </a:extLst>
          </p:cNvPr>
          <p:cNvPicPr>
            <a:picLocks noChangeAspect="1"/>
          </p:cNvPicPr>
          <p:nvPr/>
        </p:nvPicPr>
        <p:blipFill>
          <a:blip r:embed="rId8"/>
          <a:stretch>
            <a:fillRect/>
          </a:stretch>
        </p:blipFill>
        <p:spPr>
          <a:xfrm>
            <a:off x="2129018" y="5176978"/>
            <a:ext cx="2339782" cy="1403870"/>
          </a:xfrm>
          <a:prstGeom prst="rect">
            <a:avLst/>
          </a:prstGeom>
        </p:spPr>
      </p:pic>
      <p:pic>
        <p:nvPicPr>
          <p:cNvPr id="11" name="Picture 10" descr="Logo - University of Oslo">
            <a:extLst>
              <a:ext uri="{FF2B5EF4-FFF2-40B4-BE49-F238E27FC236}">
                <a16:creationId xmlns:a16="http://schemas.microsoft.com/office/drawing/2014/main" id="{4B44FD85-4B8A-7AFA-D5B4-16E8F4A7B1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542" y="5113367"/>
            <a:ext cx="1910982" cy="64547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9">
            <a:extLst>
              <a:ext uri="{FF2B5EF4-FFF2-40B4-BE49-F238E27FC236}">
                <a16:creationId xmlns:a16="http://schemas.microsoft.com/office/drawing/2014/main" id="{D7DA3B49-AE69-F0E1-94B5-D34B94B7F6CA}"/>
              </a:ext>
            </a:extLst>
          </p:cNvPr>
          <p:cNvSpPr txBox="1"/>
          <p:nvPr/>
        </p:nvSpPr>
        <p:spPr>
          <a:xfrm>
            <a:off x="118512" y="1041201"/>
            <a:ext cx="4161202" cy="3114186"/>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Swarm-VIP-Dynamic</a:t>
            </a:r>
          </a:p>
          <a:p>
            <a:pPr>
              <a:lnSpc>
                <a:spcPct val="114000"/>
              </a:lnSpc>
              <a:spcAft>
                <a:spcPts val="600"/>
              </a:spcAft>
            </a:pPr>
            <a:r>
              <a:rPr lang="en-GB" dirty="0">
                <a:solidFill>
                  <a:srgbClr val="004F80"/>
                </a:solidFill>
                <a:latin typeface="Neo Sans Light"/>
                <a:cs typeface="Neo Sans Light"/>
              </a:rPr>
              <a:t>Create models of the variability of ionospheric plasma at multiple scale sizes in Low Earth Orbit</a:t>
            </a:r>
          </a:p>
          <a:p>
            <a:pPr>
              <a:lnSpc>
                <a:spcPct val="114000"/>
              </a:lnSpc>
              <a:spcAft>
                <a:spcPts val="600"/>
              </a:spcAft>
            </a:pPr>
            <a:r>
              <a:rPr lang="en-GB" dirty="0">
                <a:solidFill>
                  <a:srgbClr val="004F80"/>
                </a:solidFill>
                <a:latin typeface="Neo Sans Light"/>
                <a:cs typeface="Neo Sans Light"/>
              </a:rPr>
              <a:t>Determine the relative importance of the driving processes &amp; </a:t>
            </a:r>
            <a:r>
              <a:rPr lang="en-GB" dirty="0">
                <a:solidFill>
                  <a:srgbClr val="C00000"/>
                </a:solidFill>
                <a:latin typeface="Neo Sans Light"/>
                <a:cs typeface="Neo Sans Light"/>
              </a:rPr>
              <a:t>which combination of driving processes best represent the ionospheric variability</a:t>
            </a:r>
          </a:p>
          <a:p>
            <a:pPr>
              <a:lnSpc>
                <a:spcPct val="114000"/>
              </a:lnSpc>
              <a:spcAft>
                <a:spcPts val="600"/>
              </a:spcAft>
            </a:pPr>
            <a:endParaRPr lang="en-GB" sz="1600" dirty="0">
              <a:solidFill>
                <a:srgbClr val="004F80"/>
              </a:solidFill>
              <a:latin typeface="Neo Sans Light"/>
              <a:cs typeface="Neo Sans Light"/>
            </a:endParaRPr>
          </a:p>
        </p:txBody>
      </p:sp>
    </p:spTree>
    <p:extLst>
      <p:ext uri="{BB962C8B-B14F-4D97-AF65-F5344CB8AC3E}">
        <p14:creationId xmlns:p14="http://schemas.microsoft.com/office/powerpoint/2010/main" val="178112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D88F-C3A5-9CC2-4771-8F333352701F}"/>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FEFA18AD-3305-947F-8990-85BBFFD67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6380BB91-CEFD-0E4B-7410-8E21BAD28681}"/>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A95E0CE4-01F4-FAD6-0096-995807BC5165}"/>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Example Model</a:t>
            </a:r>
            <a:endParaRPr lang="en-GB" sz="2400" dirty="0">
              <a:solidFill>
                <a:srgbClr val="FFFFFF"/>
              </a:solidFill>
              <a:latin typeface="Neo Sans Light"/>
              <a:cs typeface="Neo Sans Light"/>
            </a:endParaRP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CD51904B-84AD-6A8E-57C9-2660A5CF3E70}"/>
                  </a:ext>
                </a:extLst>
              </p:cNvPr>
              <p:cNvSpPr txBox="1"/>
              <p:nvPr/>
            </p:nvSpPr>
            <p:spPr>
              <a:xfrm>
                <a:off x="118513" y="913605"/>
                <a:ext cx="8905674" cy="4668586"/>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|Grad_Ne@100km|, Auroral region, Northern Hemisphere, version 3.1</a:t>
                </a:r>
              </a:p>
              <a:p>
                <a:pPr>
                  <a:lnSpc>
                    <a:spcPct val="114000"/>
                  </a:lnSpc>
                  <a:spcAft>
                    <a:spcPts val="600"/>
                  </a:spcAft>
                </a:pPr>
                <a14:m>
                  <m:oMathPara xmlns:m="http://schemas.openxmlformats.org/officeDocument/2006/math">
                    <m:oMathParaPr>
                      <m:jc m:val="centerGroup"/>
                    </m:oMathParaPr>
                    <m:oMath xmlns:m="http://schemas.openxmlformats.org/officeDocument/2006/math">
                      <m:rad>
                        <m:radPr>
                          <m:ctrlPr>
                            <a:rPr lang="en-GB" i="1" smtClean="0">
                              <a:solidFill>
                                <a:schemeClr val="tx1"/>
                              </a:solidFill>
                              <a:latin typeface="Cambria Math" panose="02040503050406030204" pitchFamily="18" charset="0"/>
                            </a:rPr>
                          </m:ctrlPr>
                        </m:radPr>
                        <m:deg>
                          <m:r>
                            <m:rPr>
                              <m:brk m:alnAt="7"/>
                            </m:rPr>
                            <a:rPr lang="en-GB" b="0" i="1" smtClean="0">
                              <a:solidFill>
                                <a:schemeClr val="tx1"/>
                              </a:solidFill>
                              <a:latin typeface="Cambria Math" panose="02040503050406030204" pitchFamily="18" charset="0"/>
                            </a:rPr>
                            <m:t>4</m:t>
                          </m:r>
                        </m:deg>
                        <m:e>
                          <m:d>
                            <m:dPr>
                              <m:begChr m:val="|"/>
                              <m:endChr m:val="|"/>
                              <m:ctrlPr>
                                <a:rPr lang="en-GB"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𝐺𝑟𝑎𝑑</m:t>
                              </m:r>
                              <m:r>
                                <a:rPr lang="en-GB" b="0" i="1" smtClean="0">
                                  <a:solidFill>
                                    <a:schemeClr val="tx1"/>
                                  </a:solidFill>
                                  <a:latin typeface="Cambria Math" panose="02040503050406030204" pitchFamily="18" charset="0"/>
                                </a:rPr>
                                <m:t>_</m:t>
                              </m:r>
                              <m:r>
                                <a:rPr lang="en-GB" b="0" i="1" smtClean="0">
                                  <a:solidFill>
                                    <a:schemeClr val="tx1"/>
                                  </a:solidFill>
                                  <a:latin typeface="Cambria Math" panose="02040503050406030204" pitchFamily="18" charset="0"/>
                                </a:rPr>
                                <m:t>𝑁𝑒</m:t>
                              </m:r>
                              <m:r>
                                <a:rPr lang="en-GB" b="0" i="1" smtClean="0">
                                  <a:solidFill>
                                    <a:schemeClr val="tx1"/>
                                  </a:solidFill>
                                  <a:latin typeface="Cambria Math" panose="02040503050406030204" pitchFamily="18" charset="0"/>
                                </a:rPr>
                                <m:t>@100</m:t>
                              </m:r>
                              <m:r>
                                <a:rPr lang="en-GB" b="0" i="1" smtClean="0">
                                  <a:solidFill>
                                    <a:schemeClr val="tx1"/>
                                  </a:solidFill>
                                  <a:latin typeface="Cambria Math" panose="02040503050406030204" pitchFamily="18" charset="0"/>
                                </a:rPr>
                                <m:t>𝑘𝑚</m:t>
                              </m:r>
                            </m:e>
                          </m:d>
                        </m:e>
                      </m:rad>
                      <m:r>
                        <a:rPr lang="en-GB" b="0" i="1" smtClean="0">
                          <a:solidFill>
                            <a:schemeClr val="tx1"/>
                          </a:solidFill>
                          <a:latin typeface="Cambria Math" panose="02040503050406030204" pitchFamily="18" charset="0"/>
                        </a:rPr>
                        <m:t>=3.6</m:t>
                      </m:r>
                      <m:r>
                        <a:rPr lang="en-GB" b="0" i="1" smtClean="0">
                          <a:solidFill>
                            <a:schemeClr val="tx1"/>
                          </a:solidFill>
                          <a:latin typeface="Cambria Math" panose="02040503050406030204" pitchFamily="18" charset="0"/>
                        </a:rPr>
                        <m:t>𝑥</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10</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ea typeface="Cambria Math" panose="02040503050406030204" pitchFamily="18" charset="0"/>
                        </a:rPr>
                        <m:t>∙</m:t>
                      </m:r>
                      <m:sSub>
                        <m:sSubPr>
                          <m:ctrlPr>
                            <a:rPr lang="en-GB" b="0" i="1" smtClean="0">
                              <a:solidFill>
                                <a:schemeClr val="tx1"/>
                              </a:solidFill>
                              <a:latin typeface="Cambria Math" panose="02040503050406030204" pitchFamily="18" charset="0"/>
                              <a:ea typeface="Cambria Math" panose="02040503050406030204" pitchFamily="18" charset="0"/>
                            </a:rPr>
                          </m:ctrlPr>
                        </m:sSubPr>
                        <m:e>
                          <m:r>
                            <a:rPr lang="en-GB" b="0" i="1" smtClean="0">
                              <a:solidFill>
                                <a:schemeClr val="tx1"/>
                              </a:solidFill>
                              <a:latin typeface="Cambria Math" panose="02040503050406030204" pitchFamily="18" charset="0"/>
                              <a:ea typeface="Cambria Math" panose="02040503050406030204" pitchFamily="18" charset="0"/>
                            </a:rPr>
                            <m:t>𝐹</m:t>
                          </m:r>
                          <m:r>
                            <a:rPr lang="en-GB" b="0" i="1" smtClean="0">
                              <a:solidFill>
                                <a:schemeClr val="tx1"/>
                              </a:solidFill>
                              <a:latin typeface="Cambria Math" panose="02040503050406030204" pitchFamily="18" charset="0"/>
                              <a:ea typeface="Cambria Math" panose="02040503050406030204" pitchFamily="18" charset="0"/>
                            </a:rPr>
                            <m:t>10.7</m:t>
                          </m:r>
                        </m:e>
                        <m:sub>
                          <m:r>
                            <a:rPr lang="en-GB" b="0" i="1" smtClean="0">
                              <a:solidFill>
                                <a:schemeClr val="tx1"/>
                              </a:solidFill>
                              <a:latin typeface="Cambria Math" panose="02040503050406030204" pitchFamily="18" charset="0"/>
                              <a:ea typeface="Cambria Math" panose="02040503050406030204" pitchFamily="18" charset="0"/>
                            </a:rPr>
                            <m:t>𝑒𝑓𝑓</m:t>
                          </m:r>
                        </m:sub>
                      </m:sSub>
                      <m:r>
                        <a:rPr lang="en-GB" b="0" i="1" smtClean="0">
                          <a:solidFill>
                            <a:schemeClr val="tx1"/>
                          </a:solidFill>
                          <a:latin typeface="Cambria Math" panose="02040503050406030204" pitchFamily="18" charset="0"/>
                          <a:ea typeface="Cambria Math" panose="02040503050406030204" pitchFamily="18" charset="0"/>
                        </a:rPr>
                        <m:t>+8</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𝑥</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10</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ea typeface="Cambria Math" panose="02040503050406030204" pitchFamily="18" charset="0"/>
                        </a:rPr>
                        <m:t>∙</m:t>
                      </m:r>
                      <m:sSub>
                        <m:sSubPr>
                          <m:ctrlPr>
                            <a:rPr lang="en-GB" b="0" i="1" smtClean="0">
                              <a:solidFill>
                                <a:schemeClr val="tx1"/>
                              </a:solidFill>
                              <a:latin typeface="Cambria Math" panose="02040503050406030204" pitchFamily="18" charset="0"/>
                              <a:ea typeface="Cambria Math" panose="02040503050406030204" pitchFamily="18" charset="0"/>
                            </a:rPr>
                          </m:ctrlPr>
                        </m:sSubPr>
                        <m:e>
                          <m:r>
                            <a:rPr lang="en-GB" b="0" i="1" smtClean="0">
                              <a:solidFill>
                                <a:schemeClr val="tx1"/>
                              </a:solidFill>
                              <a:latin typeface="Cambria Math" panose="02040503050406030204" pitchFamily="18" charset="0"/>
                              <a:ea typeface="Cambria Math" panose="02040503050406030204" pitchFamily="18" charset="0"/>
                            </a:rPr>
                            <m:t>𝑓𝐷𝑂𝑌</m:t>
                          </m:r>
                        </m:e>
                        <m:sub>
                          <m:r>
                            <a:rPr lang="en-GB" b="0" i="1" smtClean="0">
                              <a:solidFill>
                                <a:schemeClr val="tx1"/>
                              </a:solidFill>
                              <a:latin typeface="Cambria Math" panose="02040503050406030204" pitchFamily="18" charset="0"/>
                              <a:ea typeface="Cambria Math" panose="02040503050406030204" pitchFamily="18" charset="0"/>
                            </a:rPr>
                            <m:t>3</m:t>
                          </m:r>
                        </m:sub>
                      </m:sSub>
                      <m:r>
                        <a:rPr lang="en-GB" b="0" i="1" smtClean="0">
                          <a:solidFill>
                            <a:schemeClr val="tx1"/>
                          </a:solidFill>
                          <a:latin typeface="Cambria Math" panose="02040503050406030204" pitchFamily="18" charset="0"/>
                          <a:ea typeface="Cambria Math" panose="02040503050406030204" pitchFamily="18" charset="0"/>
                        </a:rPr>
                        <m:t>+1</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1</m:t>
                      </m:r>
                      <m:r>
                        <a:rPr lang="en-GB" i="1">
                          <a:solidFill>
                            <a:schemeClr val="tx1"/>
                          </a:solidFill>
                          <a:latin typeface="Cambria Math" panose="02040503050406030204" pitchFamily="18" charset="0"/>
                        </a:rPr>
                        <m:t>𝑥</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10</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ea typeface="Cambria Math" panose="02040503050406030204" pitchFamily="18" charset="0"/>
                        </a:rPr>
                        <m:t>∙</m:t>
                      </m:r>
                      <m:sSub>
                        <m:sSubPr>
                          <m:ctrlPr>
                            <a:rPr lang="en-GB" b="0" i="1" smtClean="0">
                              <a:solidFill>
                                <a:schemeClr val="tx1"/>
                              </a:solidFill>
                              <a:latin typeface="Cambria Math" panose="02040503050406030204" pitchFamily="18" charset="0"/>
                              <a:ea typeface="Cambria Math" panose="02040503050406030204" pitchFamily="18" charset="0"/>
                            </a:rPr>
                          </m:ctrlPr>
                        </m:sSubPr>
                        <m:e>
                          <m:r>
                            <a:rPr lang="en-GB" b="0" i="1" smtClean="0">
                              <a:solidFill>
                                <a:schemeClr val="tx1"/>
                              </a:solidFill>
                              <a:latin typeface="Cambria Math" panose="02040503050406030204" pitchFamily="18" charset="0"/>
                              <a:ea typeface="Cambria Math" panose="02040503050406030204" pitchFamily="18" charset="0"/>
                            </a:rPr>
                            <m:t>𝐵</m:t>
                          </m:r>
                        </m:e>
                        <m:sub>
                          <m:r>
                            <a:rPr lang="en-GB" b="0" i="1" smtClean="0">
                              <a:solidFill>
                                <a:schemeClr val="tx1"/>
                              </a:solidFill>
                              <a:latin typeface="Cambria Math" panose="02040503050406030204" pitchFamily="18" charset="0"/>
                              <a:ea typeface="Cambria Math" panose="02040503050406030204" pitchFamily="18" charset="0"/>
                            </a:rPr>
                            <m:t>𝑡</m:t>
                          </m:r>
                        </m:sub>
                      </m:sSub>
                    </m:oMath>
                  </m:oMathPara>
                </a14:m>
                <a:endParaRPr lang="en-GB" b="0" i="1" dirty="0">
                  <a:solidFill>
                    <a:schemeClr val="tx1"/>
                  </a:solidFill>
                  <a:latin typeface="Cambria Math" panose="02040503050406030204" pitchFamily="18" charset="0"/>
                  <a:ea typeface="Cambria Math" panose="02040503050406030204" pitchFamily="18" charset="0"/>
                </a:endParaRPr>
              </a:p>
              <a:p>
                <a:pPr>
                  <a:lnSpc>
                    <a:spcPct val="114000"/>
                  </a:lnSpc>
                  <a:spcAft>
                    <a:spcPts val="600"/>
                  </a:spcAft>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+3</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9</m:t>
                      </m:r>
                      <m:r>
                        <a:rPr lang="en-GB" i="1">
                          <a:solidFill>
                            <a:schemeClr val="tx1"/>
                          </a:solidFill>
                          <a:latin typeface="Cambria Math" panose="02040503050406030204" pitchFamily="18" charset="0"/>
                        </a:rPr>
                        <m:t>𝑥</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10</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ea typeface="Cambria Math" panose="02040503050406030204" pitchFamily="18" charset="0"/>
                        </a:rPr>
                        <m:t>∙</m:t>
                      </m:r>
                      <m:sSub>
                        <m:sSubPr>
                          <m:ctrlPr>
                            <a:rPr lang="en-GB" b="0" i="1" smtClean="0">
                              <a:solidFill>
                                <a:schemeClr val="tx1"/>
                              </a:solidFill>
                              <a:latin typeface="Cambria Math" panose="02040503050406030204" pitchFamily="18" charset="0"/>
                              <a:ea typeface="Cambria Math" panose="02040503050406030204" pitchFamily="18" charset="0"/>
                            </a:rPr>
                          </m:ctrlPr>
                        </m:sSubPr>
                        <m:e>
                          <m:r>
                            <a:rPr lang="en-GB" b="0" i="1" smtClean="0">
                              <a:solidFill>
                                <a:schemeClr val="tx1"/>
                              </a:solidFill>
                              <a:latin typeface="Cambria Math" panose="02040503050406030204" pitchFamily="18" charset="0"/>
                              <a:ea typeface="Cambria Math" panose="02040503050406030204" pitchFamily="18" charset="0"/>
                            </a:rPr>
                            <m:t>𝑓𝐿𝑇</m:t>
                          </m:r>
                        </m:e>
                        <m:sub>
                          <m:r>
                            <a:rPr lang="en-GB" b="0" i="1" smtClean="0">
                              <a:solidFill>
                                <a:schemeClr val="tx1"/>
                              </a:solidFill>
                              <a:latin typeface="Cambria Math" panose="02040503050406030204" pitchFamily="18" charset="0"/>
                              <a:ea typeface="Cambria Math" panose="02040503050406030204" pitchFamily="18" charset="0"/>
                            </a:rPr>
                            <m:t>𝑐</m:t>
                          </m:r>
                        </m:sub>
                      </m:sSub>
                      <m:r>
                        <a:rPr lang="en-GB" b="0" i="1" smtClean="0">
                          <a:solidFill>
                            <a:schemeClr val="tx1"/>
                          </a:solidFill>
                          <a:latin typeface="Cambria Math" panose="02040503050406030204" pitchFamily="18" charset="0"/>
                          <a:ea typeface="Cambria Math" panose="02040503050406030204" pitchFamily="18" charset="0"/>
                        </a:rPr>
                        <m:t>+7</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8</m:t>
                      </m:r>
                      <m:r>
                        <a:rPr lang="en-GB" i="1">
                          <a:solidFill>
                            <a:schemeClr val="tx1"/>
                          </a:solidFill>
                          <a:latin typeface="Cambria Math" panose="02040503050406030204" pitchFamily="18" charset="0"/>
                        </a:rPr>
                        <m:t>𝑥</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10</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ea typeface="Cambria Math" panose="02040503050406030204" pitchFamily="18" charset="0"/>
                        </a:rPr>
                        <m:t>∙</m:t>
                      </m:r>
                      <m:d>
                        <m:dPr>
                          <m:begChr m:val="|"/>
                          <m:endChr m:val="|"/>
                          <m:ctrlPr>
                            <a:rPr lang="en-GB" b="0" i="1" smtClean="0">
                              <a:solidFill>
                                <a:schemeClr val="tx1"/>
                              </a:solidFill>
                              <a:latin typeface="Cambria Math" panose="02040503050406030204" pitchFamily="18" charset="0"/>
                              <a:ea typeface="Cambria Math" panose="02040503050406030204" pitchFamily="18" charset="0"/>
                            </a:rPr>
                          </m:ctrlPr>
                        </m:dPr>
                        <m:e>
                          <m:r>
                            <a:rPr lang="en-GB" b="0" i="1" smtClean="0">
                              <a:solidFill>
                                <a:schemeClr val="tx1"/>
                              </a:solidFill>
                              <a:latin typeface="Cambria Math" panose="02040503050406030204" pitchFamily="18" charset="0"/>
                              <a:ea typeface="Cambria Math" panose="02040503050406030204" pitchFamily="18" charset="0"/>
                            </a:rPr>
                            <m:t>𝑀𝐿𝐴𝑇</m:t>
                          </m:r>
                        </m:e>
                      </m:d>
                      <m:r>
                        <a:rPr lang="en-GB" i="1">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3</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𝑥</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10</m:t>
                          </m:r>
                        </m:e>
                        <m:sup>
                          <m:r>
                            <a:rPr lang="en-GB" b="0" i="1" smtClean="0">
                              <a:solidFill>
                                <a:schemeClr val="tx1"/>
                              </a:solidFill>
                              <a:latin typeface="Cambria Math" panose="02040503050406030204" pitchFamily="18" charset="0"/>
                            </a:rPr>
                            <m:t>−2</m:t>
                          </m:r>
                        </m:sup>
                      </m:sSup>
                      <m:r>
                        <a:rPr lang="en-GB" i="1" smtClean="0">
                          <a:solidFill>
                            <a:schemeClr val="tx1"/>
                          </a:solidFill>
                          <a:latin typeface="Cambria Math" panose="02040503050406030204" pitchFamily="18" charset="0"/>
                          <a:ea typeface="Cambria Math" panose="02040503050406030204" pitchFamily="18" charset="0"/>
                        </a:rPr>
                        <m:t>∙</m:t>
                      </m:r>
                      <m:sSub>
                        <m:sSubPr>
                          <m:ctrlPr>
                            <a:rPr lang="en-GB" i="1">
                              <a:solidFill>
                                <a:schemeClr val="tx1"/>
                              </a:solidFill>
                              <a:latin typeface="Cambria Math" panose="02040503050406030204" pitchFamily="18" charset="0"/>
                              <a:ea typeface="Cambria Math" panose="02040503050406030204" pitchFamily="18" charset="0"/>
                            </a:rPr>
                          </m:ctrlPr>
                        </m:sSubPr>
                        <m:e>
                          <m:r>
                            <a:rPr lang="en-GB" i="1">
                              <a:solidFill>
                                <a:schemeClr val="tx1"/>
                              </a:solidFill>
                              <a:latin typeface="Cambria Math" panose="02040503050406030204" pitchFamily="18" charset="0"/>
                              <a:ea typeface="Cambria Math" panose="02040503050406030204" pitchFamily="18" charset="0"/>
                            </a:rPr>
                            <m:t>𝑓𝐷𝑂𝑌</m:t>
                          </m:r>
                        </m:e>
                        <m:sub>
                          <m:r>
                            <a:rPr lang="en-GB" b="0" i="1" smtClean="0">
                              <a:solidFill>
                                <a:schemeClr val="tx1"/>
                              </a:solidFill>
                              <a:latin typeface="Cambria Math" panose="02040503050406030204" pitchFamily="18" charset="0"/>
                              <a:ea typeface="Cambria Math" panose="02040503050406030204" pitchFamily="18" charset="0"/>
                            </a:rPr>
                            <m:t>2</m:t>
                          </m:r>
                        </m:sub>
                      </m:sSub>
                      <m:r>
                        <a:rPr lang="en-GB" b="0" i="1" smtClean="0">
                          <a:solidFill>
                            <a:schemeClr val="tx1"/>
                          </a:solidFill>
                          <a:latin typeface="Cambria Math" panose="02040503050406030204" pitchFamily="18" charset="0"/>
                          <a:ea typeface="Cambria Math" panose="02040503050406030204" pitchFamily="18" charset="0"/>
                        </a:rPr>
                        <m:t>−7</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2</m:t>
                      </m:r>
                      <m:r>
                        <a:rPr lang="en-GB" i="1">
                          <a:solidFill>
                            <a:schemeClr val="tx1"/>
                          </a:solidFill>
                          <a:latin typeface="Cambria Math" panose="02040503050406030204" pitchFamily="18" charset="0"/>
                        </a:rPr>
                        <m:t>𝑥</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10</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ea typeface="Cambria Math" panose="02040503050406030204" pitchFamily="18" charset="0"/>
                        </a:rPr>
                        <m:t>∙</m:t>
                      </m:r>
                      <m:sSub>
                        <m:sSubPr>
                          <m:ctrlPr>
                            <a:rPr lang="en-GB" i="1">
                              <a:solidFill>
                                <a:schemeClr val="tx1"/>
                              </a:solidFill>
                              <a:latin typeface="Cambria Math" panose="02040503050406030204" pitchFamily="18" charset="0"/>
                              <a:ea typeface="Cambria Math" panose="02040503050406030204" pitchFamily="18" charset="0"/>
                            </a:rPr>
                          </m:ctrlPr>
                        </m:sSubPr>
                        <m:e>
                          <m:r>
                            <a:rPr lang="en-GB" i="1">
                              <a:solidFill>
                                <a:schemeClr val="tx1"/>
                              </a:solidFill>
                              <a:latin typeface="Cambria Math" panose="02040503050406030204" pitchFamily="18" charset="0"/>
                              <a:ea typeface="Cambria Math" panose="02040503050406030204" pitchFamily="18" charset="0"/>
                            </a:rPr>
                            <m:t>𝐵</m:t>
                          </m:r>
                        </m:e>
                        <m:sub>
                          <m:r>
                            <a:rPr lang="en-GB" b="0" i="1" smtClean="0">
                              <a:solidFill>
                                <a:schemeClr val="tx1"/>
                              </a:solidFill>
                              <a:latin typeface="Cambria Math" panose="02040503050406030204" pitchFamily="18" charset="0"/>
                              <a:ea typeface="Cambria Math" panose="02040503050406030204" pitchFamily="18" charset="0"/>
                            </a:rPr>
                            <m:t>𝑧</m:t>
                          </m:r>
                        </m:sub>
                      </m:sSub>
                      <m:r>
                        <a:rPr lang="en-GB" b="0" i="1" smtClean="0">
                          <a:solidFill>
                            <a:schemeClr val="tx1"/>
                          </a:solidFill>
                          <a:latin typeface="Cambria Math" panose="02040503050406030204" pitchFamily="18" charset="0"/>
                          <a:ea typeface="Cambria Math" panose="02040503050406030204" pitchFamily="18" charset="0"/>
                        </a:rPr>
                        <m:t>−1.7</m:t>
                      </m:r>
                    </m:oMath>
                  </m:oMathPara>
                </a14:m>
                <a:endParaRPr lang="en-GB" dirty="0">
                  <a:solidFill>
                    <a:schemeClr val="tx1"/>
                  </a:solidFill>
                  <a:latin typeface="Neo Sans Light"/>
                  <a:cs typeface="Neo Sans Light"/>
                </a:endParaRPr>
              </a:p>
              <a:p>
                <a:pPr>
                  <a:lnSpc>
                    <a:spcPct val="114000"/>
                  </a:lnSpc>
                  <a:spcAft>
                    <a:spcPts val="600"/>
                  </a:spcAft>
                </a:pPr>
                <a14:m>
                  <m:oMath xmlns:m="http://schemas.openxmlformats.org/officeDocument/2006/math">
                    <m:sSub>
                      <m:sSubPr>
                        <m:ctrlPr>
                          <a:rPr lang="en-GB" i="1" smtClean="0">
                            <a:solidFill>
                              <a:srgbClr val="004F80"/>
                            </a:solidFill>
                            <a:latin typeface="Cambria Math" panose="02040503050406030204" pitchFamily="18" charset="0"/>
                            <a:ea typeface="Cambria Math" panose="02040503050406030204" pitchFamily="18" charset="0"/>
                          </a:rPr>
                        </m:ctrlPr>
                      </m:sSubPr>
                      <m:e>
                        <m:r>
                          <a:rPr lang="en-GB" i="1">
                            <a:solidFill>
                              <a:srgbClr val="004F80"/>
                            </a:solidFill>
                            <a:latin typeface="Cambria Math" panose="02040503050406030204" pitchFamily="18" charset="0"/>
                            <a:ea typeface="Cambria Math" panose="02040503050406030204" pitchFamily="18" charset="0"/>
                          </a:rPr>
                          <m:t>𝐹</m:t>
                        </m:r>
                        <m:r>
                          <a:rPr lang="en-GB" i="1">
                            <a:solidFill>
                              <a:srgbClr val="004F80"/>
                            </a:solidFill>
                            <a:latin typeface="Cambria Math" panose="02040503050406030204" pitchFamily="18" charset="0"/>
                            <a:ea typeface="Cambria Math" panose="02040503050406030204" pitchFamily="18" charset="0"/>
                          </a:rPr>
                          <m:t>10.7</m:t>
                        </m:r>
                      </m:e>
                      <m:sub>
                        <m:r>
                          <a:rPr lang="en-GB" i="1">
                            <a:solidFill>
                              <a:srgbClr val="004F80"/>
                            </a:solidFill>
                            <a:latin typeface="Cambria Math" panose="02040503050406030204" pitchFamily="18" charset="0"/>
                            <a:ea typeface="Cambria Math" panose="02040503050406030204" pitchFamily="18" charset="0"/>
                          </a:rPr>
                          <m:t>𝑒𝑓𝑓</m:t>
                        </m:r>
                      </m:sub>
                    </m:sSub>
                  </m:oMath>
                </a14:m>
                <a:r>
                  <a:rPr lang="en-GB" dirty="0">
                    <a:solidFill>
                      <a:srgbClr val="004F80"/>
                    </a:solidFill>
                    <a:latin typeface="Neo Sans Light"/>
                    <a:cs typeface="Neo Sans Light"/>
                  </a:rPr>
                  <a:t>	proxy for the F10.7 cm solar radio flux inferred from Swarm C</a:t>
                </a:r>
              </a:p>
              <a:p>
                <a:pPr>
                  <a:lnSpc>
                    <a:spcPct val="114000"/>
                  </a:lnSpc>
                  <a:spcAft>
                    <a:spcPts val="600"/>
                  </a:spcAft>
                </a:pPr>
                <a14:m>
                  <m:oMath xmlns:m="http://schemas.openxmlformats.org/officeDocument/2006/math">
                    <m:sSub>
                      <m:sSubPr>
                        <m:ctrlPr>
                          <a:rPr lang="en-GB" i="1" smtClean="0">
                            <a:solidFill>
                              <a:srgbClr val="004F80"/>
                            </a:solidFill>
                            <a:latin typeface="Cambria Math" panose="02040503050406030204" pitchFamily="18" charset="0"/>
                            <a:ea typeface="Cambria Math" panose="02040503050406030204" pitchFamily="18" charset="0"/>
                          </a:rPr>
                        </m:ctrlPr>
                      </m:sSubPr>
                      <m:e>
                        <m:r>
                          <a:rPr lang="en-GB" i="1">
                            <a:solidFill>
                              <a:srgbClr val="004F80"/>
                            </a:solidFill>
                            <a:latin typeface="Cambria Math" panose="02040503050406030204" pitchFamily="18" charset="0"/>
                            <a:ea typeface="Cambria Math" panose="02040503050406030204" pitchFamily="18" charset="0"/>
                          </a:rPr>
                          <m:t>𝐵</m:t>
                        </m:r>
                      </m:e>
                      <m:sub>
                        <m:r>
                          <a:rPr lang="en-GB" i="1">
                            <a:solidFill>
                              <a:srgbClr val="004F80"/>
                            </a:solidFill>
                            <a:latin typeface="Cambria Math" panose="02040503050406030204" pitchFamily="18" charset="0"/>
                            <a:ea typeface="Cambria Math" panose="02040503050406030204" pitchFamily="18" charset="0"/>
                          </a:rPr>
                          <m:t>𝑡</m:t>
                        </m:r>
                      </m:sub>
                    </m:sSub>
                  </m:oMath>
                </a14:m>
                <a:r>
                  <a:rPr lang="en-GB" dirty="0">
                    <a:solidFill>
                      <a:srgbClr val="004F80"/>
                    </a:solidFill>
                    <a:latin typeface="Neo Sans Light"/>
                    <a:cs typeface="Neo Sans Light"/>
                  </a:rPr>
                  <a:t> 		The mean value of the magnitude of the Interplanetary Magnetic Field (IMF) across 		a two-hour window, starting two hours before the ionospheric observation.</a:t>
                </a:r>
              </a:p>
              <a:p>
                <a:pPr>
                  <a:lnSpc>
                    <a:spcPct val="114000"/>
                  </a:lnSpc>
                  <a:spcAft>
                    <a:spcPts val="600"/>
                  </a:spcAft>
                </a:pPr>
                <a14:m>
                  <m:oMath xmlns:m="http://schemas.openxmlformats.org/officeDocument/2006/math">
                    <m:sSub>
                      <m:sSubPr>
                        <m:ctrlPr>
                          <a:rPr lang="en-GB" i="1">
                            <a:solidFill>
                              <a:srgbClr val="004F80"/>
                            </a:solidFill>
                            <a:latin typeface="Cambria Math" panose="02040503050406030204" pitchFamily="18" charset="0"/>
                            <a:ea typeface="Cambria Math" panose="02040503050406030204" pitchFamily="18" charset="0"/>
                          </a:rPr>
                        </m:ctrlPr>
                      </m:sSubPr>
                      <m:e>
                        <m:r>
                          <a:rPr lang="en-GB" i="1">
                            <a:solidFill>
                              <a:srgbClr val="004F80"/>
                            </a:solidFill>
                            <a:latin typeface="Cambria Math" panose="02040503050406030204" pitchFamily="18" charset="0"/>
                            <a:ea typeface="Cambria Math" panose="02040503050406030204" pitchFamily="18" charset="0"/>
                          </a:rPr>
                          <m:t>𝐵</m:t>
                        </m:r>
                      </m:e>
                      <m:sub>
                        <m:r>
                          <a:rPr lang="en-GB" i="1">
                            <a:solidFill>
                              <a:srgbClr val="004F80"/>
                            </a:solidFill>
                            <a:latin typeface="Cambria Math" panose="02040503050406030204" pitchFamily="18" charset="0"/>
                            <a:ea typeface="Cambria Math" panose="02040503050406030204" pitchFamily="18" charset="0"/>
                          </a:rPr>
                          <m:t>𝑧</m:t>
                        </m:r>
                      </m:sub>
                    </m:sSub>
                  </m:oMath>
                </a14:m>
                <a:r>
                  <a:rPr lang="en-GB" dirty="0">
                    <a:solidFill>
                      <a:srgbClr val="004F80"/>
                    </a:solidFill>
                    <a:latin typeface="Neo Sans Light"/>
                    <a:cs typeface="Neo Sans Light"/>
                  </a:rPr>
                  <a:t> 		As </a:t>
                </a:r>
                <a14:m>
                  <m:oMath xmlns:m="http://schemas.openxmlformats.org/officeDocument/2006/math">
                    <m:sSub>
                      <m:sSubPr>
                        <m:ctrlPr>
                          <a:rPr lang="en-GB" i="1">
                            <a:solidFill>
                              <a:srgbClr val="004F80"/>
                            </a:solidFill>
                            <a:latin typeface="Cambria Math" panose="02040503050406030204" pitchFamily="18" charset="0"/>
                            <a:ea typeface="Cambria Math" panose="02040503050406030204" pitchFamily="18" charset="0"/>
                          </a:rPr>
                        </m:ctrlPr>
                      </m:sSubPr>
                      <m:e>
                        <m:r>
                          <a:rPr lang="en-GB" i="1">
                            <a:solidFill>
                              <a:srgbClr val="004F80"/>
                            </a:solidFill>
                            <a:latin typeface="Cambria Math" panose="02040503050406030204" pitchFamily="18" charset="0"/>
                            <a:ea typeface="Cambria Math" panose="02040503050406030204" pitchFamily="18" charset="0"/>
                          </a:rPr>
                          <m:t>𝐵</m:t>
                        </m:r>
                      </m:e>
                      <m:sub>
                        <m:r>
                          <a:rPr lang="en-GB" i="1">
                            <a:solidFill>
                              <a:srgbClr val="004F80"/>
                            </a:solidFill>
                            <a:latin typeface="Cambria Math" panose="02040503050406030204" pitchFamily="18" charset="0"/>
                            <a:ea typeface="Cambria Math" panose="02040503050406030204" pitchFamily="18" charset="0"/>
                          </a:rPr>
                          <m:t>𝑡</m:t>
                        </m:r>
                      </m:sub>
                    </m:sSub>
                  </m:oMath>
                </a14:m>
                <a:r>
                  <a:rPr lang="en-GB" dirty="0">
                    <a:solidFill>
                      <a:srgbClr val="004F80"/>
                    </a:solidFill>
                    <a:latin typeface="Neo Sans Light"/>
                    <a:cs typeface="Neo Sans Light"/>
                  </a:rPr>
                  <a:t>, but for the z-component of the IMF </a:t>
                </a:r>
              </a:p>
              <a:p>
                <a:pPr>
                  <a:lnSpc>
                    <a:spcPct val="114000"/>
                  </a:lnSpc>
                  <a:spcAft>
                    <a:spcPts val="600"/>
                  </a:spcAft>
                </a:pPr>
                <a14:m>
                  <m:oMath xmlns:m="http://schemas.openxmlformats.org/officeDocument/2006/math">
                    <m:d>
                      <m:dPr>
                        <m:begChr m:val="|"/>
                        <m:endChr m:val="|"/>
                        <m:ctrlPr>
                          <a:rPr lang="en-GB" i="1">
                            <a:solidFill>
                              <a:srgbClr val="004F80"/>
                            </a:solidFill>
                            <a:latin typeface="Cambria Math" panose="02040503050406030204" pitchFamily="18" charset="0"/>
                            <a:ea typeface="Cambria Math" panose="02040503050406030204" pitchFamily="18" charset="0"/>
                          </a:rPr>
                        </m:ctrlPr>
                      </m:dPr>
                      <m:e>
                        <m:r>
                          <a:rPr lang="en-GB" i="1">
                            <a:solidFill>
                              <a:srgbClr val="004F80"/>
                            </a:solidFill>
                            <a:latin typeface="Cambria Math" panose="02040503050406030204" pitchFamily="18" charset="0"/>
                            <a:ea typeface="Cambria Math" panose="02040503050406030204" pitchFamily="18" charset="0"/>
                          </a:rPr>
                          <m:t>𝑀𝐿𝐴𝑇</m:t>
                        </m:r>
                      </m:e>
                    </m:d>
                  </m:oMath>
                </a14:m>
                <a:r>
                  <a:rPr lang="en-GB" dirty="0">
                    <a:solidFill>
                      <a:srgbClr val="004F80"/>
                    </a:solidFill>
                    <a:latin typeface="Neo Sans Light"/>
                    <a:cs typeface="Neo Sans Light"/>
                  </a:rPr>
                  <a:t> 	The absolute value of the magnetic latitude, in quasi-dipole co-ordinates</a:t>
                </a:r>
              </a:p>
              <a:p>
                <a:pPr>
                  <a:lnSpc>
                    <a:spcPct val="114000"/>
                  </a:lnSpc>
                  <a:spcAft>
                    <a:spcPts val="600"/>
                  </a:spcAft>
                </a:pPr>
                <a14:m>
                  <m:oMath xmlns:m="http://schemas.openxmlformats.org/officeDocument/2006/math">
                    <m:sSub>
                      <m:sSubPr>
                        <m:ctrlPr>
                          <a:rPr lang="en-GB" i="1">
                            <a:solidFill>
                              <a:srgbClr val="004F80"/>
                            </a:solidFill>
                            <a:latin typeface="Cambria Math" panose="02040503050406030204" pitchFamily="18" charset="0"/>
                            <a:ea typeface="Cambria Math" panose="02040503050406030204" pitchFamily="18" charset="0"/>
                          </a:rPr>
                        </m:ctrlPr>
                      </m:sSubPr>
                      <m:e>
                        <m:r>
                          <a:rPr lang="en-GB" i="1">
                            <a:solidFill>
                              <a:srgbClr val="004F80"/>
                            </a:solidFill>
                            <a:latin typeface="Cambria Math" panose="02040503050406030204" pitchFamily="18" charset="0"/>
                            <a:ea typeface="Cambria Math" panose="02040503050406030204" pitchFamily="18" charset="0"/>
                          </a:rPr>
                          <m:t>𝑓𝐿𝑇</m:t>
                        </m:r>
                      </m:e>
                      <m:sub>
                        <m:r>
                          <a:rPr lang="en-GB" i="1">
                            <a:solidFill>
                              <a:srgbClr val="004F80"/>
                            </a:solidFill>
                            <a:latin typeface="Cambria Math" panose="02040503050406030204" pitchFamily="18" charset="0"/>
                            <a:ea typeface="Cambria Math" panose="02040503050406030204" pitchFamily="18" charset="0"/>
                          </a:rPr>
                          <m:t>𝑐</m:t>
                        </m:r>
                      </m:sub>
                    </m:sSub>
                  </m:oMath>
                </a14:m>
                <a:r>
                  <a:rPr lang="en-GB" dirty="0">
                    <a:solidFill>
                      <a:srgbClr val="004F80"/>
                    </a:solidFill>
                    <a:latin typeface="Neo Sans Light"/>
                    <a:cs typeface="Neo Sans Light"/>
                  </a:rPr>
                  <a:t> 	Sine function, based upon apparent solar time going from -1 at 6 LT to +1 at 18 LT</a:t>
                </a:r>
              </a:p>
              <a:p>
                <a:pPr>
                  <a:lnSpc>
                    <a:spcPct val="114000"/>
                  </a:lnSpc>
                  <a:spcAft>
                    <a:spcPts val="600"/>
                  </a:spcAft>
                </a:pPr>
                <a14:m>
                  <m:oMath xmlns:m="http://schemas.openxmlformats.org/officeDocument/2006/math">
                    <m:sSub>
                      <m:sSubPr>
                        <m:ctrlPr>
                          <a:rPr lang="en-GB" i="1">
                            <a:solidFill>
                              <a:srgbClr val="004F80"/>
                            </a:solidFill>
                            <a:latin typeface="Cambria Math" panose="02040503050406030204" pitchFamily="18" charset="0"/>
                            <a:ea typeface="Cambria Math" panose="02040503050406030204" pitchFamily="18" charset="0"/>
                          </a:rPr>
                        </m:ctrlPr>
                      </m:sSubPr>
                      <m:e>
                        <m:r>
                          <a:rPr lang="en-GB" i="1">
                            <a:solidFill>
                              <a:srgbClr val="004F80"/>
                            </a:solidFill>
                            <a:latin typeface="Cambria Math" panose="02040503050406030204" pitchFamily="18" charset="0"/>
                            <a:ea typeface="Cambria Math" panose="02040503050406030204" pitchFamily="18" charset="0"/>
                          </a:rPr>
                          <m:t>𝑓𝐷𝑂𝑌</m:t>
                        </m:r>
                      </m:e>
                      <m:sub>
                        <m:r>
                          <a:rPr lang="en-GB" i="1">
                            <a:solidFill>
                              <a:srgbClr val="004F80"/>
                            </a:solidFill>
                            <a:latin typeface="Cambria Math" panose="02040503050406030204" pitchFamily="18" charset="0"/>
                            <a:ea typeface="Cambria Math" panose="02040503050406030204" pitchFamily="18" charset="0"/>
                          </a:rPr>
                          <m:t>2</m:t>
                        </m:r>
                      </m:sub>
                    </m:sSub>
                  </m:oMath>
                </a14:m>
                <a:r>
                  <a:rPr lang="en-GB" dirty="0">
                    <a:solidFill>
                      <a:srgbClr val="004F80"/>
                    </a:solidFill>
                    <a:latin typeface="Neo Sans Light"/>
                    <a:cs typeface="Neo Sans Light"/>
                  </a:rPr>
                  <a:t> 	A sine function which takes a value of -1 at solstice and +1 at equinox</a:t>
                </a:r>
              </a:p>
              <a:p>
                <a:pPr>
                  <a:lnSpc>
                    <a:spcPct val="114000"/>
                  </a:lnSpc>
                  <a:spcAft>
                    <a:spcPts val="600"/>
                  </a:spcAft>
                </a:pPr>
                <a14:m>
                  <m:oMath xmlns:m="http://schemas.openxmlformats.org/officeDocument/2006/math">
                    <m:sSub>
                      <m:sSubPr>
                        <m:ctrlPr>
                          <a:rPr lang="en-GB" i="1">
                            <a:solidFill>
                              <a:srgbClr val="004F80"/>
                            </a:solidFill>
                            <a:latin typeface="Cambria Math" panose="02040503050406030204" pitchFamily="18" charset="0"/>
                            <a:ea typeface="Cambria Math" panose="02040503050406030204" pitchFamily="18" charset="0"/>
                          </a:rPr>
                        </m:ctrlPr>
                      </m:sSubPr>
                      <m:e>
                        <m:r>
                          <a:rPr lang="en-GB" i="1">
                            <a:solidFill>
                              <a:srgbClr val="004F80"/>
                            </a:solidFill>
                            <a:latin typeface="Cambria Math" panose="02040503050406030204" pitchFamily="18" charset="0"/>
                            <a:ea typeface="Cambria Math" panose="02040503050406030204" pitchFamily="18" charset="0"/>
                          </a:rPr>
                          <m:t>𝑓𝐷𝑂𝑌</m:t>
                        </m:r>
                      </m:e>
                      <m:sub>
                        <m:r>
                          <a:rPr lang="en-GB" i="1">
                            <a:solidFill>
                              <a:srgbClr val="004F80"/>
                            </a:solidFill>
                            <a:latin typeface="Cambria Math" panose="02040503050406030204" pitchFamily="18" charset="0"/>
                            <a:ea typeface="Cambria Math" panose="02040503050406030204" pitchFamily="18" charset="0"/>
                          </a:rPr>
                          <m:t>3</m:t>
                        </m:r>
                      </m:sub>
                    </m:sSub>
                  </m:oMath>
                </a14:m>
                <a:r>
                  <a:rPr lang="en-GB" dirty="0">
                    <a:solidFill>
                      <a:srgbClr val="004F80"/>
                    </a:solidFill>
                    <a:latin typeface="Neo Sans Light"/>
                    <a:cs typeface="Neo Sans Light"/>
                  </a:rPr>
                  <a:t> 	A sine function which takes a value of -1 at midwinter and +1 at midsummer, 				regardless of hemisphere</a:t>
                </a:r>
              </a:p>
            </p:txBody>
          </p:sp>
        </mc:Choice>
        <mc:Fallback xmlns="">
          <p:sp>
            <p:nvSpPr>
              <p:cNvPr id="10" name="CasellaDiTesto 9">
                <a:extLst>
                  <a:ext uri="{FF2B5EF4-FFF2-40B4-BE49-F238E27FC236}">
                    <a16:creationId xmlns:a16="http://schemas.microsoft.com/office/drawing/2014/main" id="{CD51904B-84AD-6A8E-57C9-2660A5CF3E70}"/>
                  </a:ext>
                </a:extLst>
              </p:cNvPr>
              <p:cNvSpPr txBox="1">
                <a:spLocks noRot="1" noChangeAspect="1" noMove="1" noResize="1" noEditPoints="1" noAdjustHandles="1" noChangeArrowheads="1" noChangeShapeType="1" noTextEdit="1"/>
              </p:cNvSpPr>
              <p:nvPr/>
            </p:nvSpPr>
            <p:spPr>
              <a:xfrm>
                <a:off x="118513" y="913605"/>
                <a:ext cx="8905674" cy="4668586"/>
              </a:xfrm>
              <a:prstGeom prst="rect">
                <a:avLst/>
              </a:prstGeom>
              <a:blipFill>
                <a:blip r:embed="rId3"/>
                <a:stretch>
                  <a:fillRect l="-548" t="-392" r="-274" b="-1175"/>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1591F70A-39BC-3F23-3C38-13903F4386F6}"/>
              </a:ext>
            </a:extLst>
          </p:cNvPr>
          <p:cNvPicPr>
            <a:picLocks noChangeAspect="1"/>
          </p:cNvPicPr>
          <p:nvPr/>
        </p:nvPicPr>
        <p:blipFill>
          <a:blip r:embed="rId4"/>
          <a:stretch>
            <a:fillRect/>
          </a:stretch>
        </p:blipFill>
        <p:spPr>
          <a:xfrm>
            <a:off x="7835827" y="5408548"/>
            <a:ext cx="1188359" cy="1368869"/>
          </a:xfrm>
          <a:prstGeom prst="rect">
            <a:avLst/>
          </a:prstGeom>
        </p:spPr>
      </p:pic>
    </p:spTree>
    <p:extLst>
      <p:ext uri="{BB962C8B-B14F-4D97-AF65-F5344CB8AC3E}">
        <p14:creationId xmlns:p14="http://schemas.microsoft.com/office/powerpoint/2010/main" val="216447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3F64-9613-F1A4-30A9-0E6DCB0B2645}"/>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B1313010-E5FB-5EFE-DDC4-AAB663CC0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8B150DA7-F61F-0AFB-5633-0B0726F7FE05}"/>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1E3B32BD-0401-E806-BDE2-AC42BDFA9528}"/>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78DD7A0B-902E-ABF3-B103-24F52E94B99D}"/>
              </a:ext>
            </a:extLst>
          </p:cNvPr>
          <p:cNvSpPr txBox="1"/>
          <p:nvPr/>
        </p:nvSpPr>
        <p:spPr>
          <a:xfrm>
            <a:off x="30546" y="913605"/>
            <a:ext cx="9025489" cy="337810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Training (using the training dataset): Model polar, auroral, midlatitude and equatorial regions separately</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Formulate a model based on the correlations</a:t>
            </a:r>
          </a:p>
          <a:p>
            <a:pPr>
              <a:lnSpc>
                <a:spcPct val="114000"/>
              </a:lnSpc>
              <a:spcAft>
                <a:spcPts val="600"/>
              </a:spcAft>
            </a:pPr>
            <a:r>
              <a:rPr lang="en-GB" b="1" dirty="0">
                <a:solidFill>
                  <a:srgbClr val="004F80"/>
                </a:solidFill>
                <a:latin typeface="Neo Sans Light"/>
                <a:cs typeface="Neo Sans Light"/>
              </a:rPr>
              <a:t>Optimisation (using the optimisation dataset)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Refit the model and determine the parameter estimates, removing any terms which are not statistically significant at the 5 % level</a:t>
            </a:r>
          </a:p>
          <a:p>
            <a:pPr>
              <a:lnSpc>
                <a:spcPct val="114000"/>
              </a:lnSpc>
              <a:spcAft>
                <a:spcPts val="600"/>
              </a:spcAft>
            </a:pPr>
            <a:r>
              <a:rPr lang="en-GB" b="1" dirty="0">
                <a:solidFill>
                  <a:srgbClr val="004F80"/>
                </a:solidFill>
                <a:latin typeface="Neo Sans Light"/>
                <a:cs typeface="Neo Sans Light"/>
              </a:rPr>
              <a:t>Evaluation (using the evaluation dataset)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Evaluate the model performance using a range of goodness-of-fit statistics</a:t>
            </a:r>
          </a:p>
          <a:p>
            <a:pPr>
              <a:lnSpc>
                <a:spcPct val="114000"/>
              </a:lnSpc>
              <a:spcAft>
                <a:spcPts val="600"/>
              </a:spcAft>
            </a:pPr>
            <a:endParaRPr lang="en-GB" b="1" dirty="0">
              <a:solidFill>
                <a:srgbClr val="004F80"/>
              </a:solidFill>
              <a:latin typeface="Neo Sans Light"/>
              <a:cs typeface="Neo Sans Light"/>
            </a:endParaRPr>
          </a:p>
        </p:txBody>
      </p:sp>
      <p:pic>
        <p:nvPicPr>
          <p:cNvPr id="2" name="Picture 1">
            <a:extLst>
              <a:ext uri="{FF2B5EF4-FFF2-40B4-BE49-F238E27FC236}">
                <a16:creationId xmlns:a16="http://schemas.microsoft.com/office/drawing/2014/main" id="{D6C93724-35AD-D903-9D00-EFA535F53552}"/>
              </a:ext>
            </a:extLst>
          </p:cNvPr>
          <p:cNvPicPr>
            <a:picLocks noChangeAspect="1"/>
          </p:cNvPicPr>
          <p:nvPr/>
        </p:nvPicPr>
        <p:blipFill>
          <a:blip r:embed="rId3"/>
          <a:stretch>
            <a:fillRect/>
          </a:stretch>
        </p:blipFill>
        <p:spPr>
          <a:xfrm>
            <a:off x="7835827" y="5408548"/>
            <a:ext cx="1188359" cy="1368869"/>
          </a:xfrm>
          <a:prstGeom prst="rect">
            <a:avLst/>
          </a:prstGeom>
        </p:spPr>
      </p:pic>
      <p:sp>
        <p:nvSpPr>
          <p:cNvPr id="3" name="CasellaDiTesto 9">
            <a:extLst>
              <a:ext uri="{FF2B5EF4-FFF2-40B4-BE49-F238E27FC236}">
                <a16:creationId xmlns:a16="http://schemas.microsoft.com/office/drawing/2014/main" id="{7C589DE5-5E2E-3A98-C4E2-303CEBADC852}"/>
              </a:ext>
            </a:extLst>
          </p:cNvPr>
          <p:cNvSpPr txBox="1"/>
          <p:nvPr/>
        </p:nvSpPr>
        <p:spPr>
          <a:xfrm>
            <a:off x="118512" y="3981461"/>
            <a:ext cx="8937523" cy="479532"/>
          </a:xfrm>
          <a:prstGeom prst="rect">
            <a:avLst/>
          </a:prstGeom>
          <a:solidFill>
            <a:srgbClr val="FFFF99"/>
          </a:solidFill>
          <a:ln w="38100">
            <a:solidFill>
              <a:srgbClr val="C00000"/>
            </a:solidFill>
          </a:ln>
        </p:spPr>
        <p:txBody>
          <a:bodyPr wrap="square" tIns="90000" bIns="90000" rtlCol="0">
            <a:spAutoFit/>
          </a:bodyPr>
          <a:lstStyle/>
          <a:p>
            <a:pPr algn="ctr">
              <a:lnSpc>
                <a:spcPct val="114000"/>
              </a:lnSpc>
              <a:spcAft>
                <a:spcPts val="600"/>
              </a:spcAft>
            </a:pPr>
            <a:r>
              <a:rPr lang="en-GB" dirty="0">
                <a:solidFill>
                  <a:srgbClr val="C00000"/>
                </a:solidFill>
                <a:latin typeface="Neo Sans Light"/>
                <a:cs typeface="Neo Sans Light"/>
              </a:rPr>
              <a:t>All local times, seasons, geomagnetic conditions and solar conditions covered in each dataset</a:t>
            </a:r>
          </a:p>
        </p:txBody>
      </p:sp>
    </p:spTree>
    <p:extLst>
      <p:ext uri="{BB962C8B-B14F-4D97-AF65-F5344CB8AC3E}">
        <p14:creationId xmlns:p14="http://schemas.microsoft.com/office/powerpoint/2010/main" val="1894922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18510" y="913605"/>
            <a:ext cx="9025489" cy="440242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Accuracy: RMSE</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r>
              <a:rPr lang="en-GB" dirty="0">
                <a:solidFill>
                  <a:srgbClr val="004F80"/>
                </a:solidFill>
                <a:latin typeface="Neo Sans Light"/>
                <a:cs typeface="Neo Sans Light"/>
              </a:rPr>
              <a:t>Expressed on a relative scale (divide RMSE by median of observations). If </a:t>
            </a:r>
            <a:r>
              <a:rPr lang="en-GB" dirty="0" err="1">
                <a:solidFill>
                  <a:srgbClr val="004F80"/>
                </a:solidFill>
                <a:latin typeface="Neo Sans Light"/>
                <a:cs typeface="Neo Sans Light"/>
              </a:rPr>
              <a:t>rRMSE</a:t>
            </a:r>
            <a:r>
              <a:rPr lang="en-GB" dirty="0">
                <a:solidFill>
                  <a:srgbClr val="004F80"/>
                </a:solidFill>
                <a:latin typeface="Neo Sans Light"/>
                <a:cs typeface="Neo Sans Light"/>
              </a:rPr>
              <a:t>=1 then the differences between observations and predictions are the same size as the predictions.</a:t>
            </a:r>
          </a:p>
          <a:p>
            <a:pPr>
              <a:lnSpc>
                <a:spcPct val="114000"/>
              </a:lnSpc>
              <a:spcAft>
                <a:spcPts val="600"/>
              </a:spcAft>
            </a:pPr>
            <a:r>
              <a:rPr lang="en-GB" b="1" dirty="0">
                <a:solidFill>
                  <a:srgbClr val="004F80"/>
                </a:solidFill>
                <a:latin typeface="Neo Sans Light"/>
                <a:cs typeface="Neo Sans Light"/>
              </a:rPr>
              <a:t>Bias: Mean Error</a:t>
            </a:r>
          </a:p>
          <a:p>
            <a:pPr>
              <a:lnSpc>
                <a:spcPct val="114000"/>
              </a:lnSpc>
              <a:spcAft>
                <a:spcPts val="600"/>
              </a:spcAft>
            </a:pPr>
            <a:r>
              <a:rPr lang="en-GB" dirty="0">
                <a:solidFill>
                  <a:srgbClr val="004F80"/>
                </a:solidFill>
                <a:latin typeface="Neo Sans Light"/>
                <a:cs typeface="Neo Sans Light"/>
              </a:rPr>
              <a:t>Positive: Model consistently overpredicts. Negative: Model consistently underpredicts. Expressed on a relative scale (</a:t>
            </a:r>
            <a:r>
              <a:rPr lang="en-GB" dirty="0" err="1">
                <a:solidFill>
                  <a:srgbClr val="004F80"/>
                </a:solidFill>
                <a:latin typeface="Neo Sans Light"/>
                <a:cs typeface="Neo Sans Light"/>
              </a:rPr>
              <a:t>rME</a:t>
            </a:r>
            <a:r>
              <a:rPr lang="en-GB" dirty="0">
                <a:solidFill>
                  <a:srgbClr val="004F80"/>
                </a:solidFill>
                <a:latin typeface="Neo Sans Light"/>
                <a:cs typeface="Neo Sans Light"/>
              </a:rPr>
              <a:t>, divide RMSE by median of observations).</a:t>
            </a:r>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Precision: Ratio of the standard deviations</a:t>
            </a:r>
          </a:p>
          <a:p>
            <a:pPr>
              <a:lnSpc>
                <a:spcPct val="114000"/>
              </a:lnSpc>
              <a:spcAft>
                <a:spcPts val="600"/>
              </a:spcAft>
            </a:pPr>
            <a:r>
              <a:rPr lang="en-GB" dirty="0">
                <a:solidFill>
                  <a:srgbClr val="004F80"/>
                </a:solidFill>
                <a:latin typeface="Neo Sans Light"/>
                <a:cs typeface="Neo Sans Light"/>
              </a:rPr>
              <a:t>If this is greater than 1, then the average standard deviation of the model values is greater than of the observed values. There is too much spread (noise) in the model values. If it is less than 1, then there is not enough spread in the model values (model is overfitted).</a:t>
            </a:r>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Association: Pearson Linear Correlation Coefficient</a:t>
            </a:r>
          </a:p>
        </p:txBody>
      </p:sp>
      <p:pic>
        <p:nvPicPr>
          <p:cNvPr id="9" name="Picture 8">
            <a:extLst>
              <a:ext uri="{FF2B5EF4-FFF2-40B4-BE49-F238E27FC236}">
                <a16:creationId xmlns:a16="http://schemas.microsoft.com/office/drawing/2014/main" id="{AC55AB3D-F29B-49B9-842E-2E2CB8C94B66}"/>
              </a:ext>
            </a:extLst>
          </p:cNvPr>
          <p:cNvPicPr>
            <a:picLocks noChangeAspect="1"/>
          </p:cNvPicPr>
          <p:nvPr/>
        </p:nvPicPr>
        <p:blipFill>
          <a:blip r:embed="rId2"/>
          <a:stretch>
            <a:fillRect/>
          </a:stretch>
        </p:blipFill>
        <p:spPr>
          <a:xfrm>
            <a:off x="5304155" y="4853755"/>
            <a:ext cx="2609850" cy="952500"/>
          </a:xfrm>
          <a:prstGeom prst="rect">
            <a:avLst/>
          </a:prstGeom>
        </p:spPr>
      </p:pic>
      <p:pic>
        <p:nvPicPr>
          <p:cNvPr id="13" name="Picture 12">
            <a:extLst>
              <a:ext uri="{FF2B5EF4-FFF2-40B4-BE49-F238E27FC236}">
                <a16:creationId xmlns:a16="http://schemas.microsoft.com/office/drawing/2014/main" id="{30B1242B-0F7C-481C-84E3-098A80C46CDA}"/>
              </a:ext>
            </a:extLst>
          </p:cNvPr>
          <p:cNvPicPr>
            <a:picLocks noChangeAspect="1"/>
          </p:cNvPicPr>
          <p:nvPr/>
        </p:nvPicPr>
        <p:blipFill>
          <a:blip r:embed="rId3"/>
          <a:stretch>
            <a:fillRect/>
          </a:stretch>
        </p:blipFill>
        <p:spPr>
          <a:xfrm>
            <a:off x="5169852" y="3501631"/>
            <a:ext cx="981075" cy="523875"/>
          </a:xfrm>
          <a:prstGeom prst="rect">
            <a:avLst/>
          </a:prstGeom>
        </p:spPr>
      </p:pic>
      <p:pic>
        <p:nvPicPr>
          <p:cNvPr id="5" name="Immagine 4" descr="logo ve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2" y="158037"/>
            <a:ext cx="7411288" cy="461665"/>
          </a:xfrm>
          <a:prstGeom prst="rect">
            <a:avLst/>
          </a:prstGeom>
          <a:noFill/>
        </p:spPr>
        <p:txBody>
          <a:bodyPr wrap="square" rtlCol="0">
            <a:spAutoFit/>
          </a:bodyPr>
          <a:lstStyle/>
          <a:p>
            <a:r>
              <a:rPr lang="en-GB" sz="2400" dirty="0">
                <a:solidFill>
                  <a:srgbClr val="FFFFFF"/>
                </a:solidFill>
                <a:latin typeface="Neo Sans Light"/>
                <a:cs typeface="Neo Sans Std Medium TR"/>
              </a:rPr>
              <a:t>Swarm-VIP-Dynamic </a:t>
            </a:r>
            <a:r>
              <a:rPr lang="en-GB" sz="2400" dirty="0">
                <a:solidFill>
                  <a:schemeClr val="bg1"/>
                </a:solidFill>
                <a:latin typeface="Neo Sans Std Medium TR"/>
                <a:cs typeface="Neo Sans Std Medium TR"/>
              </a:rPr>
              <a:t>Model</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Evaluation</a:t>
            </a:r>
            <a:endParaRPr lang="en-GB" sz="2400" dirty="0">
              <a:solidFill>
                <a:srgbClr val="FFFFFF"/>
              </a:solidFill>
              <a:latin typeface="Neo Sans Light"/>
              <a:cs typeface="Neo Sans Light"/>
            </a:endParaRPr>
          </a:p>
        </p:txBody>
      </p:sp>
      <p:pic>
        <p:nvPicPr>
          <p:cNvPr id="2" name="Picture 1">
            <a:extLst>
              <a:ext uri="{FF2B5EF4-FFF2-40B4-BE49-F238E27FC236}">
                <a16:creationId xmlns:a16="http://schemas.microsoft.com/office/drawing/2014/main" id="{B3F43787-05C0-434E-980F-B34218EB1E17}"/>
              </a:ext>
            </a:extLst>
          </p:cNvPr>
          <p:cNvPicPr>
            <a:picLocks noChangeAspect="1"/>
          </p:cNvPicPr>
          <p:nvPr/>
        </p:nvPicPr>
        <p:blipFill>
          <a:blip r:embed="rId5"/>
          <a:stretch>
            <a:fillRect/>
          </a:stretch>
        </p:blipFill>
        <p:spPr>
          <a:xfrm>
            <a:off x="2845038" y="1008367"/>
            <a:ext cx="2333625" cy="742950"/>
          </a:xfrm>
          <a:prstGeom prst="rect">
            <a:avLst/>
          </a:prstGeom>
        </p:spPr>
      </p:pic>
      <p:pic>
        <p:nvPicPr>
          <p:cNvPr id="4" name="Picture 3">
            <a:extLst>
              <a:ext uri="{FF2B5EF4-FFF2-40B4-BE49-F238E27FC236}">
                <a16:creationId xmlns:a16="http://schemas.microsoft.com/office/drawing/2014/main" id="{75BBF369-C92F-48A9-8C23-1576939CC781}"/>
              </a:ext>
            </a:extLst>
          </p:cNvPr>
          <p:cNvPicPr>
            <a:picLocks noChangeAspect="1"/>
          </p:cNvPicPr>
          <p:nvPr/>
        </p:nvPicPr>
        <p:blipFill>
          <a:blip r:embed="rId6"/>
          <a:stretch>
            <a:fillRect/>
          </a:stretch>
        </p:blipFill>
        <p:spPr>
          <a:xfrm>
            <a:off x="3719512" y="2469719"/>
            <a:ext cx="1104900" cy="333375"/>
          </a:xfrm>
          <a:prstGeom prst="rect">
            <a:avLst/>
          </a:prstGeom>
        </p:spPr>
      </p:pic>
      <p:sp>
        <p:nvSpPr>
          <p:cNvPr id="12" name="Rectangle 11">
            <a:extLst>
              <a:ext uri="{FF2B5EF4-FFF2-40B4-BE49-F238E27FC236}">
                <a16:creationId xmlns:a16="http://schemas.microsoft.com/office/drawing/2014/main" id="{2E746284-90C1-4C68-B5C4-55EEE86594AC}"/>
              </a:ext>
            </a:extLst>
          </p:cNvPr>
          <p:cNvSpPr/>
          <p:nvPr/>
        </p:nvSpPr>
        <p:spPr>
          <a:xfrm>
            <a:off x="142716" y="5315450"/>
            <a:ext cx="5404644" cy="711926"/>
          </a:xfrm>
          <a:prstGeom prst="rect">
            <a:avLst/>
          </a:prstGeom>
        </p:spPr>
        <p:txBody>
          <a:bodyPr wrap="square">
            <a:spAutoFit/>
          </a:bodyPr>
          <a:lstStyle/>
          <a:p>
            <a:pPr>
              <a:lnSpc>
                <a:spcPct val="114000"/>
              </a:lnSpc>
              <a:spcAft>
                <a:spcPts val="600"/>
              </a:spcAft>
            </a:pPr>
            <a:r>
              <a:rPr lang="en-GB" sz="1200" dirty="0">
                <a:solidFill>
                  <a:srgbClr val="004F80"/>
                </a:solidFill>
                <a:latin typeface="Neo Sans Light"/>
                <a:cs typeface="Neo Sans Light"/>
              </a:rPr>
              <a:t>Model values are denoted by M, with individual values with the number set listed as M</a:t>
            </a:r>
            <a:r>
              <a:rPr lang="en-GB" sz="1200" baseline="-25000" dirty="0">
                <a:solidFill>
                  <a:srgbClr val="004F80"/>
                </a:solidFill>
                <a:latin typeface="Neo Sans Light"/>
                <a:cs typeface="Neo Sans Light"/>
              </a:rPr>
              <a:t>i</a:t>
            </a:r>
            <a:r>
              <a:rPr lang="en-GB" sz="1200" dirty="0">
                <a:solidFill>
                  <a:srgbClr val="004F80"/>
                </a:solidFill>
                <a:latin typeface="Neo Sans Light"/>
                <a:cs typeface="Neo Sans Light"/>
              </a:rPr>
              <a:t>. Observational values are given the variable O, with individual data points called out by O</a:t>
            </a:r>
            <a:r>
              <a:rPr lang="en-GB" sz="1200" baseline="-25000" dirty="0">
                <a:solidFill>
                  <a:srgbClr val="004F80"/>
                </a:solidFill>
                <a:latin typeface="Neo Sans Light"/>
                <a:cs typeface="Neo Sans Light"/>
              </a:rPr>
              <a:t>i</a:t>
            </a:r>
            <a:r>
              <a:rPr lang="en-GB" sz="1200" dirty="0">
                <a:solidFill>
                  <a:srgbClr val="004F80"/>
                </a:solidFill>
                <a:latin typeface="Neo Sans Light"/>
                <a:cs typeface="Neo Sans Light"/>
              </a:rPr>
              <a:t>. The total number of pairs in the data-model set is N. </a:t>
            </a:r>
          </a:p>
        </p:txBody>
      </p:sp>
      <p:sp>
        <p:nvSpPr>
          <p:cNvPr id="3" name="Rectangle 2">
            <a:extLst>
              <a:ext uri="{FF2B5EF4-FFF2-40B4-BE49-F238E27FC236}">
                <a16:creationId xmlns:a16="http://schemas.microsoft.com/office/drawing/2014/main" id="{B51ECBEE-FC43-4B9F-8EF9-FB3E2E1F2F5B}"/>
              </a:ext>
            </a:extLst>
          </p:cNvPr>
          <p:cNvSpPr/>
          <p:nvPr/>
        </p:nvSpPr>
        <p:spPr>
          <a:xfrm>
            <a:off x="142715" y="6042312"/>
            <a:ext cx="7771289" cy="569515"/>
          </a:xfrm>
          <a:prstGeom prst="rect">
            <a:avLst/>
          </a:prstGeom>
        </p:spPr>
        <p:txBody>
          <a:bodyPr wrap="square">
            <a:spAutoFit/>
          </a:bodyPr>
          <a:lstStyle/>
          <a:p>
            <a:pPr>
              <a:lnSpc>
                <a:spcPct val="114000"/>
              </a:lnSpc>
              <a:spcAft>
                <a:spcPts val="600"/>
              </a:spcAft>
            </a:pPr>
            <a:r>
              <a:rPr lang="en-GB" sz="1400" b="1" i="1" dirty="0" err="1">
                <a:solidFill>
                  <a:srgbClr val="004F80"/>
                </a:solidFill>
                <a:latin typeface="Neo Sans Light"/>
                <a:cs typeface="Neo Sans Light"/>
              </a:rPr>
              <a:t>Liemohn</a:t>
            </a:r>
            <a:r>
              <a:rPr lang="en-GB" sz="1400" b="1" i="1" dirty="0">
                <a:solidFill>
                  <a:srgbClr val="004F80"/>
                </a:solidFill>
                <a:latin typeface="Neo Sans Light"/>
                <a:cs typeface="Neo Sans Light"/>
              </a:rPr>
              <a:t> et al., </a:t>
            </a:r>
            <a:r>
              <a:rPr lang="en-GB" sz="1400" i="1" dirty="0">
                <a:solidFill>
                  <a:srgbClr val="004F80"/>
                </a:solidFill>
                <a:latin typeface="Neo Sans Light"/>
                <a:cs typeface="Neo Sans Light"/>
              </a:rPr>
              <a:t>RMSE is not enough: Guidelines to robust data-model comparisons for magnetospheric physics, JASTP, 218, 105624, 2021</a:t>
            </a:r>
          </a:p>
        </p:txBody>
      </p:sp>
      <p:pic>
        <p:nvPicPr>
          <p:cNvPr id="8" name="Picture 7">
            <a:extLst>
              <a:ext uri="{FF2B5EF4-FFF2-40B4-BE49-F238E27FC236}">
                <a16:creationId xmlns:a16="http://schemas.microsoft.com/office/drawing/2014/main" id="{58C67337-CBC3-70D6-C0B5-8ABF70B4621B}"/>
              </a:ext>
            </a:extLst>
          </p:cNvPr>
          <p:cNvPicPr>
            <a:picLocks noChangeAspect="1"/>
          </p:cNvPicPr>
          <p:nvPr/>
        </p:nvPicPr>
        <p:blipFill>
          <a:blip r:embed="rId7"/>
          <a:stretch>
            <a:fillRect/>
          </a:stretch>
        </p:blipFill>
        <p:spPr>
          <a:xfrm>
            <a:off x="7835827" y="5408548"/>
            <a:ext cx="1188359" cy="1368869"/>
          </a:xfrm>
          <a:prstGeom prst="rect">
            <a:avLst/>
          </a:prstGeom>
        </p:spPr>
      </p:pic>
      <p:sp>
        <p:nvSpPr>
          <p:cNvPr id="11" name="CasellaDiTesto 9">
            <a:extLst>
              <a:ext uri="{FF2B5EF4-FFF2-40B4-BE49-F238E27FC236}">
                <a16:creationId xmlns:a16="http://schemas.microsoft.com/office/drawing/2014/main" id="{092197CD-D30B-E655-D361-2DB0A30C9858}"/>
              </a:ext>
            </a:extLst>
          </p:cNvPr>
          <p:cNvSpPr txBox="1"/>
          <p:nvPr/>
        </p:nvSpPr>
        <p:spPr>
          <a:xfrm>
            <a:off x="7549112" y="4842910"/>
            <a:ext cx="1488558" cy="390107"/>
          </a:xfrm>
          <a:prstGeom prst="rect">
            <a:avLst/>
          </a:prstGeom>
          <a:solidFill>
            <a:srgbClr val="FFFF99"/>
          </a:solidFill>
          <a:ln w="38100">
            <a:solidFill>
              <a:srgbClr val="C00000"/>
            </a:solidFill>
          </a:ln>
        </p:spPr>
        <p:txBody>
          <a:bodyPr wrap="square" rtlCol="0">
            <a:spAutoFit/>
          </a:bodyPr>
          <a:lstStyle/>
          <a:p>
            <a:pPr algn="ctr">
              <a:lnSpc>
                <a:spcPct val="114000"/>
              </a:lnSpc>
              <a:spcAft>
                <a:spcPts val="600"/>
              </a:spcAft>
            </a:pPr>
            <a:r>
              <a:rPr lang="en-GB" b="1" dirty="0">
                <a:solidFill>
                  <a:srgbClr val="C00000"/>
                </a:solidFill>
                <a:latin typeface="Neo Sans Light"/>
                <a:cs typeface="Neo Sans Light"/>
              </a:rPr>
              <a:t>Ideal value: 1</a:t>
            </a:r>
            <a:endParaRPr lang="en-GB" dirty="0">
              <a:solidFill>
                <a:srgbClr val="C00000"/>
              </a:solidFill>
              <a:latin typeface="Neo Sans Light"/>
              <a:cs typeface="Neo Sans Light"/>
            </a:endParaRPr>
          </a:p>
        </p:txBody>
      </p:sp>
      <p:sp>
        <p:nvSpPr>
          <p:cNvPr id="14" name="CasellaDiTesto 9">
            <a:extLst>
              <a:ext uri="{FF2B5EF4-FFF2-40B4-BE49-F238E27FC236}">
                <a16:creationId xmlns:a16="http://schemas.microsoft.com/office/drawing/2014/main" id="{4238067C-0543-5AB9-567D-C6FBD433A91B}"/>
              </a:ext>
            </a:extLst>
          </p:cNvPr>
          <p:cNvSpPr txBox="1"/>
          <p:nvPr/>
        </p:nvSpPr>
        <p:spPr>
          <a:xfrm>
            <a:off x="7549112" y="3481641"/>
            <a:ext cx="1488558" cy="390107"/>
          </a:xfrm>
          <a:prstGeom prst="rect">
            <a:avLst/>
          </a:prstGeom>
          <a:solidFill>
            <a:srgbClr val="FFFF99"/>
          </a:solidFill>
          <a:ln w="38100">
            <a:solidFill>
              <a:srgbClr val="C00000"/>
            </a:solidFill>
          </a:ln>
        </p:spPr>
        <p:txBody>
          <a:bodyPr wrap="square" rtlCol="0">
            <a:spAutoFit/>
          </a:bodyPr>
          <a:lstStyle/>
          <a:p>
            <a:pPr algn="ctr">
              <a:lnSpc>
                <a:spcPct val="114000"/>
              </a:lnSpc>
              <a:spcAft>
                <a:spcPts val="600"/>
              </a:spcAft>
            </a:pPr>
            <a:r>
              <a:rPr lang="en-GB" b="1" dirty="0">
                <a:solidFill>
                  <a:srgbClr val="C00000"/>
                </a:solidFill>
                <a:latin typeface="Neo Sans Light"/>
                <a:cs typeface="Neo Sans Light"/>
              </a:rPr>
              <a:t>Ideal value: 1</a:t>
            </a:r>
            <a:endParaRPr lang="en-GB" dirty="0">
              <a:solidFill>
                <a:srgbClr val="C00000"/>
              </a:solidFill>
              <a:latin typeface="Neo Sans Light"/>
              <a:cs typeface="Neo Sans Light"/>
            </a:endParaRPr>
          </a:p>
        </p:txBody>
      </p:sp>
      <p:sp>
        <p:nvSpPr>
          <p:cNvPr id="15" name="CasellaDiTesto 9">
            <a:extLst>
              <a:ext uri="{FF2B5EF4-FFF2-40B4-BE49-F238E27FC236}">
                <a16:creationId xmlns:a16="http://schemas.microsoft.com/office/drawing/2014/main" id="{DE85391C-5D51-4E82-578A-8195B3CB5BC1}"/>
              </a:ext>
            </a:extLst>
          </p:cNvPr>
          <p:cNvSpPr txBox="1"/>
          <p:nvPr/>
        </p:nvSpPr>
        <p:spPr>
          <a:xfrm>
            <a:off x="7574805" y="2412987"/>
            <a:ext cx="1488558" cy="390107"/>
          </a:xfrm>
          <a:prstGeom prst="rect">
            <a:avLst/>
          </a:prstGeom>
          <a:solidFill>
            <a:srgbClr val="FFFF99"/>
          </a:solidFill>
          <a:ln w="38100">
            <a:solidFill>
              <a:srgbClr val="C00000"/>
            </a:solidFill>
          </a:ln>
        </p:spPr>
        <p:txBody>
          <a:bodyPr wrap="square" rtlCol="0">
            <a:spAutoFit/>
          </a:bodyPr>
          <a:lstStyle/>
          <a:p>
            <a:pPr algn="ctr">
              <a:lnSpc>
                <a:spcPct val="114000"/>
              </a:lnSpc>
              <a:spcAft>
                <a:spcPts val="600"/>
              </a:spcAft>
            </a:pPr>
            <a:r>
              <a:rPr lang="en-GB" b="1" dirty="0">
                <a:solidFill>
                  <a:srgbClr val="C00000"/>
                </a:solidFill>
                <a:latin typeface="Neo Sans Light"/>
                <a:cs typeface="Neo Sans Light"/>
              </a:rPr>
              <a:t>Ideal value: 0</a:t>
            </a:r>
            <a:endParaRPr lang="en-GB" dirty="0">
              <a:solidFill>
                <a:srgbClr val="C00000"/>
              </a:solidFill>
              <a:latin typeface="Neo Sans Light"/>
              <a:cs typeface="Neo Sans Light"/>
            </a:endParaRPr>
          </a:p>
        </p:txBody>
      </p:sp>
      <p:sp>
        <p:nvSpPr>
          <p:cNvPr id="16" name="CasellaDiTesto 9">
            <a:extLst>
              <a:ext uri="{FF2B5EF4-FFF2-40B4-BE49-F238E27FC236}">
                <a16:creationId xmlns:a16="http://schemas.microsoft.com/office/drawing/2014/main" id="{0AB8AC3A-0F34-1DE5-2A54-A68A6162E3E3}"/>
              </a:ext>
            </a:extLst>
          </p:cNvPr>
          <p:cNvSpPr txBox="1"/>
          <p:nvPr/>
        </p:nvSpPr>
        <p:spPr>
          <a:xfrm>
            <a:off x="7549111" y="1046130"/>
            <a:ext cx="1488558" cy="390107"/>
          </a:xfrm>
          <a:prstGeom prst="rect">
            <a:avLst/>
          </a:prstGeom>
          <a:solidFill>
            <a:srgbClr val="FFFF99"/>
          </a:solidFill>
          <a:ln w="38100">
            <a:solidFill>
              <a:srgbClr val="C00000"/>
            </a:solidFill>
          </a:ln>
        </p:spPr>
        <p:txBody>
          <a:bodyPr wrap="square" rtlCol="0">
            <a:spAutoFit/>
          </a:bodyPr>
          <a:lstStyle/>
          <a:p>
            <a:pPr algn="ctr">
              <a:lnSpc>
                <a:spcPct val="114000"/>
              </a:lnSpc>
              <a:spcAft>
                <a:spcPts val="600"/>
              </a:spcAft>
            </a:pPr>
            <a:r>
              <a:rPr lang="en-GB" b="1" dirty="0">
                <a:solidFill>
                  <a:srgbClr val="C00000"/>
                </a:solidFill>
                <a:latin typeface="Neo Sans Light"/>
                <a:cs typeface="Neo Sans Light"/>
              </a:rPr>
              <a:t>Ideal value: 0</a:t>
            </a:r>
            <a:endParaRPr lang="en-GB" dirty="0">
              <a:solidFill>
                <a:srgbClr val="C00000"/>
              </a:solidFill>
              <a:latin typeface="Neo Sans Light"/>
              <a:cs typeface="Neo Sans Light"/>
            </a:endParaRPr>
          </a:p>
        </p:txBody>
      </p:sp>
    </p:spTree>
    <p:extLst>
      <p:ext uri="{BB962C8B-B14F-4D97-AF65-F5344CB8AC3E}">
        <p14:creationId xmlns:p14="http://schemas.microsoft.com/office/powerpoint/2010/main" val="16099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500"/>
                                        <p:tgtEl>
                                          <p:spTgt spid="10">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6350031-08FA-CD7D-6328-EB0D0FF77E5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85F7557-A8E7-CFDF-306E-E7524505D5B5}"/>
              </a:ext>
            </a:extLst>
          </p:cNvPr>
          <p:cNvPicPr>
            <a:picLocks noChangeAspect="1"/>
          </p:cNvPicPr>
          <p:nvPr/>
        </p:nvPicPr>
        <p:blipFill>
          <a:blip r:embed="rId2"/>
          <a:srcRect l="15691" t="56861" r="-1" b="1"/>
          <a:stretch>
            <a:fillRect/>
          </a:stretch>
        </p:blipFill>
        <p:spPr>
          <a:xfrm>
            <a:off x="1913863" y="1875572"/>
            <a:ext cx="5128846" cy="1649801"/>
          </a:xfrm>
          <a:prstGeom prst="rect">
            <a:avLst/>
          </a:prstGeom>
        </p:spPr>
      </p:pic>
      <p:pic>
        <p:nvPicPr>
          <p:cNvPr id="5" name="Immagine 4" descr="logo vert.jpg">
            <a:extLst>
              <a:ext uri="{FF2B5EF4-FFF2-40B4-BE49-F238E27FC236}">
                <a16:creationId xmlns:a16="http://schemas.microsoft.com/office/drawing/2014/main" id="{1AAD7FB1-27D5-63E3-9C38-ED97CB3A1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36C1D38B-D1F0-E560-3DF5-9EC1BDAAB36D}"/>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A585A2A6-102C-FCCF-5B1F-310E3C6CEC77}"/>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 Model</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Evaluation</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1B73A3DD-EA66-153A-6133-5BFE8C0D4DFC}"/>
              </a:ext>
            </a:extLst>
          </p:cNvPr>
          <p:cNvSpPr txBox="1"/>
          <p:nvPr/>
        </p:nvSpPr>
        <p:spPr>
          <a:xfrm>
            <a:off x="317626" y="3706509"/>
            <a:ext cx="8599076" cy="1961050"/>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Evaluation</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Accuracy:</a:t>
            </a:r>
            <a:r>
              <a:rPr lang="en-GB" dirty="0">
                <a:solidFill>
                  <a:srgbClr val="004F80"/>
                </a:solidFill>
                <a:latin typeface="Neo Sans Light"/>
                <a:cs typeface="Neo Sans Light"/>
              </a:rPr>
              <a:t> Often substantially less than 1</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Bias:</a:t>
            </a:r>
            <a:r>
              <a:rPr lang="en-GB" dirty="0">
                <a:solidFill>
                  <a:srgbClr val="004F80"/>
                </a:solidFill>
                <a:latin typeface="Neo Sans Light"/>
                <a:cs typeface="Neo Sans Light"/>
              </a:rPr>
              <a:t> </a:t>
            </a:r>
            <a:r>
              <a:rPr lang="en-GB" dirty="0" err="1">
                <a:solidFill>
                  <a:srgbClr val="004F80"/>
                </a:solidFill>
                <a:latin typeface="Neo Sans Light"/>
                <a:cs typeface="Neo Sans Light"/>
              </a:rPr>
              <a:t>rME</a:t>
            </a:r>
            <a:r>
              <a:rPr lang="en-GB" dirty="0">
                <a:solidFill>
                  <a:srgbClr val="004F80"/>
                </a:solidFill>
                <a:latin typeface="Neo Sans Light"/>
                <a:cs typeface="Neo Sans Light"/>
              </a:rPr>
              <a:t> close to zero</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Precision:</a:t>
            </a:r>
            <a:r>
              <a:rPr lang="en-GB" dirty="0">
                <a:solidFill>
                  <a:srgbClr val="004F80"/>
                </a:solidFill>
                <a:latin typeface="Neo Sans Light"/>
                <a:cs typeface="Neo Sans Light"/>
              </a:rPr>
              <a:t> Approaching theoretical best value of 1.0</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Correlation:</a:t>
            </a:r>
            <a:r>
              <a:rPr lang="en-GB" dirty="0">
                <a:solidFill>
                  <a:srgbClr val="004F80"/>
                </a:solidFill>
                <a:latin typeface="Neo Sans Light"/>
                <a:cs typeface="Neo Sans Light"/>
              </a:rPr>
              <a:t> Reasonably close to 1</a:t>
            </a:r>
          </a:p>
        </p:txBody>
      </p:sp>
      <p:pic>
        <p:nvPicPr>
          <p:cNvPr id="2" name="Picture 1">
            <a:extLst>
              <a:ext uri="{FF2B5EF4-FFF2-40B4-BE49-F238E27FC236}">
                <a16:creationId xmlns:a16="http://schemas.microsoft.com/office/drawing/2014/main" id="{8BD25452-D69A-B2AC-294A-087C1F95A823}"/>
              </a:ext>
            </a:extLst>
          </p:cNvPr>
          <p:cNvPicPr>
            <a:picLocks noChangeAspect="1"/>
          </p:cNvPicPr>
          <p:nvPr/>
        </p:nvPicPr>
        <p:blipFill>
          <a:blip r:embed="rId4"/>
          <a:stretch>
            <a:fillRect/>
          </a:stretch>
        </p:blipFill>
        <p:spPr>
          <a:xfrm>
            <a:off x="7835827" y="5408548"/>
            <a:ext cx="1188359" cy="1368869"/>
          </a:xfrm>
          <a:prstGeom prst="rect">
            <a:avLst/>
          </a:prstGeom>
        </p:spPr>
      </p:pic>
      <p:pic>
        <p:nvPicPr>
          <p:cNvPr id="3" name="Picture 2">
            <a:extLst>
              <a:ext uri="{FF2B5EF4-FFF2-40B4-BE49-F238E27FC236}">
                <a16:creationId xmlns:a16="http://schemas.microsoft.com/office/drawing/2014/main" id="{82104A71-F4CC-0C42-73B6-56E3CA3FBEE5}"/>
              </a:ext>
            </a:extLst>
          </p:cNvPr>
          <p:cNvPicPr>
            <a:picLocks noChangeAspect="1"/>
          </p:cNvPicPr>
          <p:nvPr/>
        </p:nvPicPr>
        <p:blipFill>
          <a:blip r:embed="rId2"/>
          <a:srcRect l="15690" b="86906"/>
          <a:stretch>
            <a:fillRect/>
          </a:stretch>
        </p:blipFill>
        <p:spPr>
          <a:xfrm>
            <a:off x="1913862" y="1370557"/>
            <a:ext cx="5128846" cy="500778"/>
          </a:xfrm>
          <a:prstGeom prst="rect">
            <a:avLst/>
          </a:prstGeom>
        </p:spPr>
      </p:pic>
      <p:sp>
        <p:nvSpPr>
          <p:cNvPr id="4" name="CasellaDiTesto 9">
            <a:extLst>
              <a:ext uri="{FF2B5EF4-FFF2-40B4-BE49-F238E27FC236}">
                <a16:creationId xmlns:a16="http://schemas.microsoft.com/office/drawing/2014/main" id="{DBCACFCC-BC5E-1062-7CE4-0DBA2F5C260C}"/>
              </a:ext>
            </a:extLst>
          </p:cNvPr>
          <p:cNvSpPr txBox="1"/>
          <p:nvPr/>
        </p:nvSpPr>
        <p:spPr>
          <a:xfrm>
            <a:off x="5677367" y="4130069"/>
            <a:ext cx="3346819" cy="2046009"/>
          </a:xfrm>
          <a:prstGeom prst="rect">
            <a:avLst/>
          </a:prstGeom>
          <a:solidFill>
            <a:srgbClr val="FFFF99"/>
          </a:solidFill>
          <a:ln w="38100">
            <a:solidFill>
              <a:srgbClr val="C00000"/>
            </a:solidFill>
          </a:ln>
        </p:spPr>
        <p:txBody>
          <a:bodyPr wrap="square" rtlCol="0">
            <a:spAutoFit/>
          </a:bodyPr>
          <a:lstStyle/>
          <a:p>
            <a:pPr algn="ctr">
              <a:lnSpc>
                <a:spcPct val="114000"/>
              </a:lnSpc>
              <a:spcAft>
                <a:spcPts val="600"/>
              </a:spcAft>
            </a:pPr>
            <a:r>
              <a:rPr lang="en-GB" b="1" dirty="0">
                <a:solidFill>
                  <a:srgbClr val="C00000"/>
                </a:solidFill>
                <a:latin typeface="Neo Sans Light"/>
                <a:cs typeface="Neo Sans Light"/>
              </a:rPr>
              <a:t>Goodness-of-fit statistics in the equatorial region show scope for improvement</a:t>
            </a:r>
          </a:p>
          <a:p>
            <a:pPr algn="ctr">
              <a:lnSpc>
                <a:spcPct val="114000"/>
              </a:lnSpc>
              <a:spcAft>
                <a:spcPts val="600"/>
              </a:spcAft>
            </a:pPr>
            <a:r>
              <a:rPr lang="en-GB" b="1" dirty="0">
                <a:solidFill>
                  <a:srgbClr val="C00000"/>
                </a:solidFill>
                <a:latin typeface="Neo Sans Light"/>
                <a:cs typeface="Neo Sans Light"/>
              </a:rPr>
              <a:t>Not capturing the double-peaked structure of the Equatorial Ionisation Anomaly</a:t>
            </a:r>
            <a:endParaRPr lang="en-GB" dirty="0">
              <a:solidFill>
                <a:srgbClr val="C00000"/>
              </a:solidFill>
              <a:latin typeface="Neo Sans Light"/>
              <a:cs typeface="Neo Sans Light"/>
            </a:endParaRPr>
          </a:p>
        </p:txBody>
      </p:sp>
      <p:sp>
        <p:nvSpPr>
          <p:cNvPr id="8" name="Rectangle 7">
            <a:extLst>
              <a:ext uri="{FF2B5EF4-FFF2-40B4-BE49-F238E27FC236}">
                <a16:creationId xmlns:a16="http://schemas.microsoft.com/office/drawing/2014/main" id="{52C787E4-3B9F-5449-53D3-2A585A30E749}"/>
              </a:ext>
            </a:extLst>
          </p:cNvPr>
          <p:cNvSpPr/>
          <p:nvPr/>
        </p:nvSpPr>
        <p:spPr>
          <a:xfrm>
            <a:off x="3912784" y="3268095"/>
            <a:ext cx="3129925" cy="259422"/>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asellaDiTesto 9">
            <a:extLst>
              <a:ext uri="{FF2B5EF4-FFF2-40B4-BE49-F238E27FC236}">
                <a16:creationId xmlns:a16="http://schemas.microsoft.com/office/drawing/2014/main" id="{0595863D-CA3C-A712-623A-5A8DCC62AB22}"/>
              </a:ext>
            </a:extLst>
          </p:cNvPr>
          <p:cNvSpPr txBox="1"/>
          <p:nvPr/>
        </p:nvSpPr>
        <p:spPr>
          <a:xfrm>
            <a:off x="321172" y="913680"/>
            <a:ext cx="8599076"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Electron Density Model</a:t>
            </a:r>
            <a:endParaRPr lang="en-GB" dirty="0">
              <a:solidFill>
                <a:srgbClr val="004F80"/>
              </a:solidFill>
              <a:latin typeface="Neo Sans Light"/>
              <a:cs typeface="Neo Sans Light"/>
            </a:endParaRPr>
          </a:p>
        </p:txBody>
      </p:sp>
      <p:sp>
        <p:nvSpPr>
          <p:cNvPr id="12" name="Rectangle 11">
            <a:extLst>
              <a:ext uri="{FF2B5EF4-FFF2-40B4-BE49-F238E27FC236}">
                <a16:creationId xmlns:a16="http://schemas.microsoft.com/office/drawing/2014/main" id="{327A9375-0A82-8A2E-5856-B12000F2088F}"/>
              </a:ext>
            </a:extLst>
          </p:cNvPr>
          <p:cNvSpPr/>
          <p:nvPr/>
        </p:nvSpPr>
        <p:spPr>
          <a:xfrm>
            <a:off x="3912784" y="1605516"/>
            <a:ext cx="754909" cy="191985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4A489A1-6508-D240-4D68-A4236ED14F50}"/>
              </a:ext>
            </a:extLst>
          </p:cNvPr>
          <p:cNvSpPr/>
          <p:nvPr/>
        </p:nvSpPr>
        <p:spPr>
          <a:xfrm>
            <a:off x="4692503" y="1620946"/>
            <a:ext cx="754909" cy="191985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E5CD8FB-1383-F2C4-ACCB-C4214ED0A966}"/>
              </a:ext>
            </a:extLst>
          </p:cNvPr>
          <p:cNvSpPr/>
          <p:nvPr/>
        </p:nvSpPr>
        <p:spPr>
          <a:xfrm>
            <a:off x="5475764" y="1620946"/>
            <a:ext cx="754909" cy="191985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222BD08-3A5F-D783-DA46-30FE81D5E0E3}"/>
              </a:ext>
            </a:extLst>
          </p:cNvPr>
          <p:cNvSpPr/>
          <p:nvPr/>
        </p:nvSpPr>
        <p:spPr>
          <a:xfrm>
            <a:off x="6255487" y="1613854"/>
            <a:ext cx="754909" cy="191985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949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xit" presetSubtype="0" fill="hold" grpId="1"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CE889-9479-7C2A-F915-52B9CEF39995}"/>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4561566B-FCAC-EC0E-6F16-05B0351AE71A}"/>
              </a:ext>
            </a:extLst>
          </p:cNvPr>
          <p:cNvPicPr>
            <a:picLocks noChangeAspect="1"/>
          </p:cNvPicPr>
          <p:nvPr/>
        </p:nvPicPr>
        <p:blipFill>
          <a:blip r:embed="rId2"/>
          <a:stretch>
            <a:fillRect/>
          </a:stretch>
        </p:blipFill>
        <p:spPr>
          <a:xfrm>
            <a:off x="1532477" y="1419660"/>
            <a:ext cx="5954732" cy="2123269"/>
          </a:xfrm>
          <a:prstGeom prst="rect">
            <a:avLst/>
          </a:prstGeom>
        </p:spPr>
      </p:pic>
      <p:pic>
        <p:nvPicPr>
          <p:cNvPr id="5" name="Immagine 4" descr="logo vert.jpg">
            <a:extLst>
              <a:ext uri="{FF2B5EF4-FFF2-40B4-BE49-F238E27FC236}">
                <a16:creationId xmlns:a16="http://schemas.microsoft.com/office/drawing/2014/main" id="{242686DE-9E13-C4B3-E269-F6A7B6D4E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99024E80-7033-DF89-A755-A313F82DEA5A}"/>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2D049030-386D-C729-E449-49EAF88392F5}"/>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 Model</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Evaluation</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B1A7BDDB-C210-F8C1-4783-40425029B1B5}"/>
              </a:ext>
            </a:extLst>
          </p:cNvPr>
          <p:cNvSpPr txBox="1"/>
          <p:nvPr/>
        </p:nvSpPr>
        <p:spPr>
          <a:xfrm>
            <a:off x="317626" y="3706509"/>
            <a:ext cx="8599076" cy="1961050"/>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Evaluation</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Accuracy:</a:t>
            </a:r>
            <a:r>
              <a:rPr lang="en-GB" dirty="0">
                <a:solidFill>
                  <a:srgbClr val="004F80"/>
                </a:solidFill>
                <a:latin typeface="Neo Sans Light"/>
                <a:cs typeface="Neo Sans Light"/>
              </a:rPr>
              <a:t> Often substantially less than 1</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Bias:</a:t>
            </a:r>
            <a:r>
              <a:rPr lang="en-GB" dirty="0">
                <a:solidFill>
                  <a:srgbClr val="004F80"/>
                </a:solidFill>
                <a:latin typeface="Neo Sans Light"/>
                <a:cs typeface="Neo Sans Light"/>
              </a:rPr>
              <a:t> </a:t>
            </a:r>
            <a:r>
              <a:rPr lang="en-GB" dirty="0" err="1">
                <a:solidFill>
                  <a:srgbClr val="004F80"/>
                </a:solidFill>
                <a:latin typeface="Neo Sans Light"/>
                <a:cs typeface="Neo Sans Light"/>
              </a:rPr>
              <a:t>rME</a:t>
            </a:r>
            <a:r>
              <a:rPr lang="en-GB" dirty="0">
                <a:solidFill>
                  <a:srgbClr val="004F80"/>
                </a:solidFill>
                <a:latin typeface="Neo Sans Light"/>
                <a:cs typeface="Neo Sans Light"/>
              </a:rPr>
              <a:t> close to zero</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Precision:</a:t>
            </a:r>
            <a:r>
              <a:rPr lang="en-GB" dirty="0">
                <a:solidFill>
                  <a:srgbClr val="004F80"/>
                </a:solidFill>
                <a:latin typeface="Neo Sans Light"/>
                <a:cs typeface="Neo Sans Light"/>
              </a:rPr>
              <a:t> Approaching theoretical best value of 1.0</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Correlation:</a:t>
            </a:r>
            <a:r>
              <a:rPr lang="en-GB" dirty="0">
                <a:solidFill>
                  <a:srgbClr val="004F80"/>
                </a:solidFill>
                <a:latin typeface="Neo Sans Light"/>
                <a:cs typeface="Neo Sans Light"/>
              </a:rPr>
              <a:t> Reasonably close to 1</a:t>
            </a:r>
          </a:p>
        </p:txBody>
      </p:sp>
      <p:pic>
        <p:nvPicPr>
          <p:cNvPr id="2" name="Picture 1">
            <a:extLst>
              <a:ext uri="{FF2B5EF4-FFF2-40B4-BE49-F238E27FC236}">
                <a16:creationId xmlns:a16="http://schemas.microsoft.com/office/drawing/2014/main" id="{04B0E983-3970-0A09-390F-C6B11C8CE5A0}"/>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4" name="CasellaDiTesto 9">
            <a:extLst>
              <a:ext uri="{FF2B5EF4-FFF2-40B4-BE49-F238E27FC236}">
                <a16:creationId xmlns:a16="http://schemas.microsoft.com/office/drawing/2014/main" id="{C468F62F-3B09-1229-89D9-A2BCB9C6A865}"/>
              </a:ext>
            </a:extLst>
          </p:cNvPr>
          <p:cNvSpPr txBox="1"/>
          <p:nvPr/>
        </p:nvSpPr>
        <p:spPr>
          <a:xfrm>
            <a:off x="5677367" y="4249334"/>
            <a:ext cx="3346819" cy="1021690"/>
          </a:xfrm>
          <a:prstGeom prst="rect">
            <a:avLst/>
          </a:prstGeom>
          <a:solidFill>
            <a:srgbClr val="FFFF99"/>
          </a:solidFill>
          <a:ln w="38100">
            <a:solidFill>
              <a:srgbClr val="C00000"/>
            </a:solidFill>
          </a:ln>
        </p:spPr>
        <p:txBody>
          <a:bodyPr wrap="square" rtlCol="0">
            <a:spAutoFit/>
          </a:bodyPr>
          <a:lstStyle/>
          <a:p>
            <a:pPr algn="ctr">
              <a:lnSpc>
                <a:spcPct val="114000"/>
              </a:lnSpc>
              <a:spcAft>
                <a:spcPts val="600"/>
              </a:spcAft>
            </a:pPr>
            <a:r>
              <a:rPr lang="en-GB" b="1" dirty="0">
                <a:solidFill>
                  <a:srgbClr val="C00000"/>
                </a:solidFill>
                <a:latin typeface="Neo Sans Light"/>
                <a:cs typeface="Neo Sans Light"/>
              </a:rPr>
              <a:t>Goodness-of-fit statistics in the equatorial region show scope for improvement</a:t>
            </a:r>
          </a:p>
        </p:txBody>
      </p:sp>
      <p:sp>
        <p:nvSpPr>
          <p:cNvPr id="8" name="Rectangle 7">
            <a:extLst>
              <a:ext uri="{FF2B5EF4-FFF2-40B4-BE49-F238E27FC236}">
                <a16:creationId xmlns:a16="http://schemas.microsoft.com/office/drawing/2014/main" id="{DB66C2D4-C81F-215B-DB68-5B9EEBD98D84}"/>
              </a:ext>
            </a:extLst>
          </p:cNvPr>
          <p:cNvSpPr/>
          <p:nvPr/>
        </p:nvSpPr>
        <p:spPr>
          <a:xfrm>
            <a:off x="4420925" y="3268095"/>
            <a:ext cx="3066284" cy="257278"/>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asellaDiTesto 9">
            <a:extLst>
              <a:ext uri="{FF2B5EF4-FFF2-40B4-BE49-F238E27FC236}">
                <a16:creationId xmlns:a16="http://schemas.microsoft.com/office/drawing/2014/main" id="{8A5114AE-9ABE-C215-DEEC-319304304231}"/>
              </a:ext>
            </a:extLst>
          </p:cNvPr>
          <p:cNvSpPr txBox="1"/>
          <p:nvPr/>
        </p:nvSpPr>
        <p:spPr>
          <a:xfrm>
            <a:off x="321172" y="913680"/>
            <a:ext cx="8599076"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Electron Density Model</a:t>
            </a:r>
            <a:endParaRPr lang="en-GB" dirty="0">
              <a:solidFill>
                <a:srgbClr val="004F80"/>
              </a:solidFill>
              <a:latin typeface="Neo Sans Light"/>
              <a:cs typeface="Neo Sans Light"/>
            </a:endParaRPr>
          </a:p>
        </p:txBody>
      </p:sp>
      <p:sp>
        <p:nvSpPr>
          <p:cNvPr id="12" name="Rectangle 11">
            <a:extLst>
              <a:ext uri="{FF2B5EF4-FFF2-40B4-BE49-F238E27FC236}">
                <a16:creationId xmlns:a16="http://schemas.microsoft.com/office/drawing/2014/main" id="{CCFA4FB1-726A-32AA-1966-A44B8F5D1236}"/>
              </a:ext>
            </a:extLst>
          </p:cNvPr>
          <p:cNvSpPr/>
          <p:nvPr/>
        </p:nvSpPr>
        <p:spPr>
          <a:xfrm>
            <a:off x="4420925" y="1620946"/>
            <a:ext cx="716078" cy="190442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4E2D8E9-20C2-B107-7035-C8465034A297}"/>
              </a:ext>
            </a:extLst>
          </p:cNvPr>
          <p:cNvSpPr/>
          <p:nvPr/>
        </p:nvSpPr>
        <p:spPr>
          <a:xfrm>
            <a:off x="5137003" y="1620946"/>
            <a:ext cx="754909" cy="191985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8A800B4-DE9C-47B5-EEAF-07D313B24E20}"/>
              </a:ext>
            </a:extLst>
          </p:cNvPr>
          <p:cNvSpPr/>
          <p:nvPr/>
        </p:nvSpPr>
        <p:spPr>
          <a:xfrm>
            <a:off x="5920264" y="1620946"/>
            <a:ext cx="754909" cy="191985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0373B4F-D4C1-BC05-0B3B-737BC88ECBA8}"/>
              </a:ext>
            </a:extLst>
          </p:cNvPr>
          <p:cNvSpPr/>
          <p:nvPr/>
        </p:nvSpPr>
        <p:spPr>
          <a:xfrm>
            <a:off x="6699987" y="1613854"/>
            <a:ext cx="754909" cy="1919857"/>
          </a:xfrm>
          <a:prstGeom prst="rect">
            <a:avLst/>
          </a:prstGeom>
          <a:noFill/>
          <a:ln w="381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0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xit" presetSubtype="0" fill="hold" grpId="1"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0E7B1-B45E-EA50-9227-920DD268FC7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49D8196-B982-964E-1821-AB9323BBA62A}"/>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E3F65950-6D80-3929-8228-59D7E6866A09}"/>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94122D52-231A-EA79-97D6-E0684041E33A}"/>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Goodness-of-fit Statistics</a:t>
            </a:r>
            <a:endParaRPr lang="en-GB" sz="2400" dirty="0">
              <a:solidFill>
                <a:srgbClr val="FFFFFF"/>
              </a:solidFill>
              <a:latin typeface="Neo Sans Light"/>
              <a:cs typeface="Neo Sans Light"/>
            </a:endParaRPr>
          </a:p>
        </p:txBody>
      </p:sp>
      <p:pic>
        <p:nvPicPr>
          <p:cNvPr id="3" name="Picture 2">
            <a:extLst>
              <a:ext uri="{FF2B5EF4-FFF2-40B4-BE49-F238E27FC236}">
                <a16:creationId xmlns:a16="http://schemas.microsoft.com/office/drawing/2014/main" id="{804CF131-A47E-D640-5C47-B6303264CFAB}"/>
              </a:ext>
            </a:extLst>
          </p:cNvPr>
          <p:cNvPicPr>
            <a:picLocks noChangeAspect="1"/>
          </p:cNvPicPr>
          <p:nvPr/>
        </p:nvPicPr>
        <p:blipFill>
          <a:blip r:embed="rId3">
            <a:extLst>
              <a:ext uri="{28A0092B-C50C-407E-A947-70E740481C1C}">
                <a14:useLocalDpi xmlns:a14="http://schemas.microsoft.com/office/drawing/2010/main" val="0"/>
              </a:ext>
            </a:extLst>
          </a:blip>
          <a:srcRect r="50658"/>
          <a:stretch/>
        </p:blipFill>
        <p:spPr bwMode="auto">
          <a:xfrm>
            <a:off x="234507" y="920359"/>
            <a:ext cx="4039043" cy="5818710"/>
          </a:xfrm>
          <a:prstGeom prst="rect">
            <a:avLst/>
          </a:prstGeom>
          <a:noFill/>
          <a:ln>
            <a:noFill/>
          </a:ln>
        </p:spPr>
      </p:pic>
      <p:sp>
        <p:nvSpPr>
          <p:cNvPr id="8" name="TextBox 7">
            <a:extLst>
              <a:ext uri="{FF2B5EF4-FFF2-40B4-BE49-F238E27FC236}">
                <a16:creationId xmlns:a16="http://schemas.microsoft.com/office/drawing/2014/main" id="{2D3E0457-DA61-3B37-FB1A-ABC246961433}"/>
              </a:ext>
            </a:extLst>
          </p:cNvPr>
          <p:cNvSpPr txBox="1"/>
          <p:nvPr/>
        </p:nvSpPr>
        <p:spPr>
          <a:xfrm>
            <a:off x="4423143" y="904433"/>
            <a:ext cx="4486349" cy="4795159"/>
          </a:xfrm>
          <a:prstGeom prst="rect">
            <a:avLst/>
          </a:prstGeom>
          <a:noFill/>
        </p:spPr>
        <p:txBody>
          <a:bodyPr wrap="square">
            <a:spAutoFit/>
          </a:bodyPr>
          <a:lstStyle/>
          <a:p>
            <a:pPr>
              <a:lnSpc>
                <a:spcPct val="114000"/>
              </a:lnSpc>
              <a:spcAft>
                <a:spcPts val="600"/>
              </a:spcAft>
            </a:pPr>
            <a:r>
              <a:rPr lang="en-GB" b="1" dirty="0">
                <a:solidFill>
                  <a:srgbClr val="004F80"/>
                </a:solidFill>
                <a:latin typeface="Neo Sans Light"/>
                <a:cs typeface="Neo Sans Light"/>
              </a:rPr>
              <a:t>Goodness-of-fit statistics worsen as go to smaller spatial scales</a:t>
            </a:r>
          </a:p>
          <a:p>
            <a:pPr>
              <a:lnSpc>
                <a:spcPct val="114000"/>
              </a:lnSpc>
              <a:spcAft>
                <a:spcPts val="600"/>
              </a:spcAft>
            </a:pPr>
            <a:r>
              <a:rPr lang="en-GB" dirty="0">
                <a:solidFill>
                  <a:srgbClr val="004F80"/>
                </a:solidFill>
                <a:latin typeface="Neo Sans Light"/>
                <a:cs typeface="Neo Sans Light"/>
              </a:rPr>
              <a:t>A process missing from the models?</a:t>
            </a:r>
          </a:p>
          <a:p>
            <a:pPr>
              <a:lnSpc>
                <a:spcPct val="114000"/>
              </a:lnSpc>
              <a:spcAft>
                <a:spcPts val="600"/>
              </a:spcAft>
            </a:pPr>
            <a:r>
              <a:rPr lang="en-GB" b="1" dirty="0">
                <a:solidFill>
                  <a:srgbClr val="004F80"/>
                </a:solidFill>
                <a:latin typeface="Neo Sans Light"/>
                <a:cs typeface="Neo Sans Light"/>
              </a:rPr>
              <a:t>Instability processes</a:t>
            </a:r>
          </a:p>
          <a:p>
            <a:pPr>
              <a:lnSpc>
                <a:spcPct val="114000"/>
              </a:lnSpc>
              <a:spcAft>
                <a:spcPts val="600"/>
              </a:spcAft>
            </a:pPr>
            <a:r>
              <a:rPr lang="en-GB" dirty="0">
                <a:solidFill>
                  <a:srgbClr val="004F80"/>
                </a:solidFill>
                <a:latin typeface="Neo Sans Light"/>
                <a:cs typeface="Neo Sans Light"/>
              </a:rPr>
              <a:t>Cannot be effectively captured by a statistical model. For example, Gradient Drift Instability growth rate needs:</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Time series of electron density</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Background electron density</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Relative velocity of ions and neutrals</a:t>
            </a:r>
          </a:p>
          <a:p>
            <a:pPr>
              <a:lnSpc>
                <a:spcPct val="114000"/>
              </a:lnSpc>
              <a:spcAft>
                <a:spcPts val="600"/>
              </a:spcAft>
            </a:pPr>
            <a:r>
              <a:rPr lang="en-GB" b="1" dirty="0">
                <a:solidFill>
                  <a:srgbClr val="004F80"/>
                </a:solidFill>
                <a:latin typeface="Neo Sans Light"/>
                <a:cs typeface="Neo Sans Light"/>
              </a:rPr>
              <a:t>Wave activity from the lower atmosphere</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Want to investigate at northern midlatitudes</a:t>
            </a:r>
          </a:p>
        </p:txBody>
      </p:sp>
      <p:sp>
        <p:nvSpPr>
          <p:cNvPr id="9" name="TextBox 8">
            <a:extLst>
              <a:ext uri="{FF2B5EF4-FFF2-40B4-BE49-F238E27FC236}">
                <a16:creationId xmlns:a16="http://schemas.microsoft.com/office/drawing/2014/main" id="{6B65A440-B841-B06D-1F91-C4D608870752}"/>
              </a:ext>
            </a:extLst>
          </p:cNvPr>
          <p:cNvSpPr txBox="1"/>
          <p:nvPr/>
        </p:nvSpPr>
        <p:spPr>
          <a:xfrm>
            <a:off x="971994" y="1833898"/>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0.84</a:t>
            </a:r>
          </a:p>
        </p:txBody>
      </p:sp>
      <p:sp>
        <p:nvSpPr>
          <p:cNvPr id="10" name="TextBox 9">
            <a:extLst>
              <a:ext uri="{FF2B5EF4-FFF2-40B4-BE49-F238E27FC236}">
                <a16:creationId xmlns:a16="http://schemas.microsoft.com/office/drawing/2014/main" id="{BF537A62-7FE2-953E-25F1-359E13720445}"/>
              </a:ext>
            </a:extLst>
          </p:cNvPr>
          <p:cNvSpPr txBox="1"/>
          <p:nvPr/>
        </p:nvSpPr>
        <p:spPr>
          <a:xfrm>
            <a:off x="971994" y="2927275"/>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0.54</a:t>
            </a:r>
          </a:p>
        </p:txBody>
      </p:sp>
      <p:sp>
        <p:nvSpPr>
          <p:cNvPr id="11" name="TextBox 10">
            <a:extLst>
              <a:ext uri="{FF2B5EF4-FFF2-40B4-BE49-F238E27FC236}">
                <a16:creationId xmlns:a16="http://schemas.microsoft.com/office/drawing/2014/main" id="{F7729555-FE88-FCA8-A45C-E6B7FFB81125}"/>
              </a:ext>
            </a:extLst>
          </p:cNvPr>
          <p:cNvSpPr txBox="1"/>
          <p:nvPr/>
        </p:nvSpPr>
        <p:spPr>
          <a:xfrm>
            <a:off x="971994" y="4020652"/>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0.60</a:t>
            </a:r>
          </a:p>
        </p:txBody>
      </p:sp>
      <p:sp>
        <p:nvSpPr>
          <p:cNvPr id="12" name="TextBox 11">
            <a:extLst>
              <a:ext uri="{FF2B5EF4-FFF2-40B4-BE49-F238E27FC236}">
                <a16:creationId xmlns:a16="http://schemas.microsoft.com/office/drawing/2014/main" id="{C36165E9-ED3E-0B7F-46CA-264A18F34137}"/>
              </a:ext>
            </a:extLst>
          </p:cNvPr>
          <p:cNvSpPr txBox="1"/>
          <p:nvPr/>
        </p:nvSpPr>
        <p:spPr>
          <a:xfrm>
            <a:off x="971994" y="5114029"/>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0.37</a:t>
            </a:r>
          </a:p>
        </p:txBody>
      </p:sp>
      <p:sp>
        <p:nvSpPr>
          <p:cNvPr id="13" name="TextBox 12">
            <a:extLst>
              <a:ext uri="{FF2B5EF4-FFF2-40B4-BE49-F238E27FC236}">
                <a16:creationId xmlns:a16="http://schemas.microsoft.com/office/drawing/2014/main" id="{F74E5889-FD01-3EB0-A298-366502E3322A}"/>
              </a:ext>
            </a:extLst>
          </p:cNvPr>
          <p:cNvSpPr txBox="1"/>
          <p:nvPr/>
        </p:nvSpPr>
        <p:spPr>
          <a:xfrm>
            <a:off x="971994" y="6207406"/>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0.58</a:t>
            </a:r>
          </a:p>
        </p:txBody>
      </p:sp>
      <p:sp>
        <p:nvSpPr>
          <p:cNvPr id="17" name="Rectangle 16">
            <a:extLst>
              <a:ext uri="{FF2B5EF4-FFF2-40B4-BE49-F238E27FC236}">
                <a16:creationId xmlns:a16="http://schemas.microsoft.com/office/drawing/2014/main" id="{104A538A-F12C-2C4E-9F60-78AE47C048DA}"/>
              </a:ext>
            </a:extLst>
          </p:cNvPr>
          <p:cNvSpPr/>
          <p:nvPr/>
        </p:nvSpPr>
        <p:spPr>
          <a:xfrm>
            <a:off x="3759200" y="1238250"/>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A44FC7D-EAE9-780B-37A9-F1C53666531C}"/>
              </a:ext>
            </a:extLst>
          </p:cNvPr>
          <p:cNvSpPr/>
          <p:nvPr/>
        </p:nvSpPr>
        <p:spPr>
          <a:xfrm>
            <a:off x="3752850" y="2343150"/>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6BEE1B5-5DBD-127C-D0A7-70E961268F00}"/>
              </a:ext>
            </a:extLst>
          </p:cNvPr>
          <p:cNvSpPr/>
          <p:nvPr/>
        </p:nvSpPr>
        <p:spPr>
          <a:xfrm>
            <a:off x="3752850" y="3429000"/>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131F3DA-CD22-F1A9-E488-F3DBD6F07DA9}"/>
              </a:ext>
            </a:extLst>
          </p:cNvPr>
          <p:cNvSpPr/>
          <p:nvPr/>
        </p:nvSpPr>
        <p:spPr>
          <a:xfrm>
            <a:off x="3765993" y="4514850"/>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CABDBE2-4E52-3D5B-F86F-3254C1330434}"/>
              </a:ext>
            </a:extLst>
          </p:cNvPr>
          <p:cNvSpPr/>
          <p:nvPr/>
        </p:nvSpPr>
        <p:spPr>
          <a:xfrm>
            <a:off x="3752850" y="5619750"/>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7BC56527-446B-4F70-3E3D-9AD040F690DA}"/>
              </a:ext>
            </a:extLst>
          </p:cNvPr>
          <p:cNvCxnSpPr/>
          <p:nvPr/>
        </p:nvCxnSpPr>
        <p:spPr>
          <a:xfrm flipV="1">
            <a:off x="1956392" y="1414130"/>
            <a:ext cx="1796458" cy="419768"/>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C50B177-E35F-A08E-0354-85FFF6FA1E17}"/>
              </a:ext>
            </a:extLst>
          </p:cNvPr>
          <p:cNvCxnSpPr/>
          <p:nvPr/>
        </p:nvCxnSpPr>
        <p:spPr>
          <a:xfrm flipV="1">
            <a:off x="1956392" y="2509365"/>
            <a:ext cx="1796458" cy="419768"/>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6465712-1CF3-8711-C387-5C772EBE800B}"/>
              </a:ext>
            </a:extLst>
          </p:cNvPr>
          <p:cNvCxnSpPr/>
          <p:nvPr/>
        </p:nvCxnSpPr>
        <p:spPr>
          <a:xfrm flipV="1">
            <a:off x="1969092" y="3595215"/>
            <a:ext cx="1796458" cy="419768"/>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18EC00C6-EBF7-2C9E-8833-79CE47A3FBD4}"/>
              </a:ext>
            </a:extLst>
          </p:cNvPr>
          <p:cNvCxnSpPr/>
          <p:nvPr/>
        </p:nvCxnSpPr>
        <p:spPr>
          <a:xfrm flipV="1">
            <a:off x="1975442" y="4687415"/>
            <a:ext cx="1796458" cy="419768"/>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58CF66D-CDB8-5621-CAC4-3C744B7EF0DD}"/>
              </a:ext>
            </a:extLst>
          </p:cNvPr>
          <p:cNvCxnSpPr/>
          <p:nvPr/>
        </p:nvCxnSpPr>
        <p:spPr>
          <a:xfrm flipV="1">
            <a:off x="1969092" y="5785965"/>
            <a:ext cx="1796458" cy="419768"/>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fade">
                                      <p:cBhvr>
                                        <p:cTn id="60" dur="500"/>
                                        <p:tgtEl>
                                          <p:spTgt spid="8">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500"/>
                                        <p:tgtEl>
                                          <p:spTgt spid="8">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fade">
                                      <p:cBhvr>
                                        <p:cTn id="68" dur="500"/>
                                        <p:tgtEl>
                                          <p:spTgt spid="8">
                                            <p:txEl>
                                              <p:pRg st="3" end="3"/>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8">
                                            <p:txEl>
                                              <p:pRg st="4" end="4"/>
                                            </p:txEl>
                                          </p:spTgt>
                                        </p:tgtEl>
                                        <p:attrNameLst>
                                          <p:attrName>style.visibility</p:attrName>
                                        </p:attrNameLst>
                                      </p:cBhvr>
                                      <p:to>
                                        <p:strVal val="visible"/>
                                      </p:to>
                                    </p:set>
                                    <p:animEffect transition="in" filter="fade">
                                      <p:cBhvr>
                                        <p:cTn id="71" dur="500"/>
                                        <p:tgtEl>
                                          <p:spTgt spid="8">
                                            <p:txEl>
                                              <p:pRg st="4" end="4"/>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8">
                                            <p:txEl>
                                              <p:pRg st="5" end="5"/>
                                            </p:txEl>
                                          </p:spTgt>
                                        </p:tgtEl>
                                        <p:attrNameLst>
                                          <p:attrName>style.visibility</p:attrName>
                                        </p:attrNameLst>
                                      </p:cBhvr>
                                      <p:to>
                                        <p:strVal val="visible"/>
                                      </p:to>
                                    </p:set>
                                    <p:animEffect transition="in" filter="fade">
                                      <p:cBhvr>
                                        <p:cTn id="74" dur="500"/>
                                        <p:tgtEl>
                                          <p:spTgt spid="8">
                                            <p:txEl>
                                              <p:pRg st="5" end="5"/>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8">
                                            <p:txEl>
                                              <p:pRg st="6" end="6"/>
                                            </p:txEl>
                                          </p:spTgt>
                                        </p:tgtEl>
                                        <p:attrNameLst>
                                          <p:attrName>style.visibility</p:attrName>
                                        </p:attrNameLst>
                                      </p:cBhvr>
                                      <p:to>
                                        <p:strVal val="visible"/>
                                      </p:to>
                                    </p:set>
                                    <p:animEffect transition="in" filter="fade">
                                      <p:cBhvr>
                                        <p:cTn id="77" dur="500"/>
                                        <p:tgtEl>
                                          <p:spTgt spid="8">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8" end="8"/>
                                            </p:txEl>
                                          </p:spTgt>
                                        </p:tgtEl>
                                        <p:attrNameLst>
                                          <p:attrName>style.visibility</p:attrName>
                                        </p:attrNameLst>
                                      </p:cBhvr>
                                      <p:to>
                                        <p:strVal val="visible"/>
                                      </p:to>
                                    </p:set>
                                    <p:animEffect transition="in" filter="fade">
                                      <p:cBhvr>
                                        <p:cTn id="8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7" grpId="0" animBg="1"/>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F59B2D-3778-4A7D-5875-01E8BAFB4C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408B4F-A84E-E3C7-918F-8150745BD718}"/>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089970A8-826C-E236-0530-7BF8332D1276}"/>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2A2DBFED-FB51-F9BB-96EF-7467F8E951E1}"/>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Versions of Models</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8CBFEAA2-C0BE-6E68-E425-A04EA619C430}"/>
              </a:ext>
            </a:extLst>
          </p:cNvPr>
          <p:cNvSpPr txBox="1"/>
          <p:nvPr/>
        </p:nvSpPr>
        <p:spPr>
          <a:xfrm>
            <a:off x="118511" y="913605"/>
            <a:ext cx="8791574" cy="1807161"/>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Version 1: Main version of models</a:t>
            </a:r>
          </a:p>
          <a:p>
            <a:pPr>
              <a:lnSpc>
                <a:spcPct val="114000"/>
              </a:lnSpc>
              <a:spcAft>
                <a:spcPts val="600"/>
              </a:spcAft>
            </a:pPr>
            <a:r>
              <a:rPr lang="en-GB" b="1" dirty="0">
                <a:solidFill>
                  <a:srgbClr val="004F80"/>
                </a:solidFill>
                <a:latin typeface="Neo Sans Light"/>
                <a:cs typeface="Neo Sans Light"/>
              </a:rPr>
              <a:t>Version 2: </a:t>
            </a:r>
            <a:r>
              <a:rPr lang="en-GB" dirty="0">
                <a:solidFill>
                  <a:srgbClr val="C00000"/>
                </a:solidFill>
                <a:latin typeface="Neo Sans Light"/>
                <a:cs typeface="Neo Sans Light"/>
              </a:rPr>
              <a:t>Explanatory variables which are measured directly from Swarm, and which are only valid along the Swarm orbit, have been removed or replaced</a:t>
            </a:r>
          </a:p>
          <a:p>
            <a:pPr>
              <a:lnSpc>
                <a:spcPct val="114000"/>
              </a:lnSpc>
              <a:spcAft>
                <a:spcPts val="600"/>
              </a:spcAft>
            </a:pPr>
            <a:r>
              <a:rPr lang="en-GB" b="1" dirty="0">
                <a:solidFill>
                  <a:srgbClr val="004F80"/>
                </a:solidFill>
                <a:latin typeface="Neo Sans Light"/>
                <a:cs typeface="Neo Sans Light"/>
              </a:rPr>
              <a:t>Version 3: Version which has the potential to be run in near real time. </a:t>
            </a:r>
            <a:r>
              <a:rPr lang="en-GB" dirty="0">
                <a:solidFill>
                  <a:srgbClr val="C00000"/>
                </a:solidFill>
                <a:latin typeface="Neo Sans Light"/>
                <a:cs typeface="Neo Sans Light"/>
              </a:rPr>
              <a:t>Explanatory variables which are not available in near real time have been removed or replaced</a:t>
            </a:r>
          </a:p>
        </p:txBody>
      </p:sp>
    </p:spTree>
    <p:extLst>
      <p:ext uri="{BB962C8B-B14F-4D97-AF65-F5344CB8AC3E}">
        <p14:creationId xmlns:p14="http://schemas.microsoft.com/office/powerpoint/2010/main" val="890594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3B511D-56D1-F24C-21C6-C7B553882D8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D977D5C-39BD-3A60-1A79-0235216017CE}"/>
              </a:ext>
            </a:extLst>
          </p:cNvPr>
          <p:cNvPicPr>
            <a:picLocks noChangeAspect="1"/>
          </p:cNvPicPr>
          <p:nvPr/>
        </p:nvPicPr>
        <p:blipFill>
          <a:blip r:embed="rId2"/>
          <a:stretch>
            <a:fillRect/>
          </a:stretch>
        </p:blipFill>
        <p:spPr>
          <a:xfrm>
            <a:off x="787400" y="915727"/>
            <a:ext cx="7565519" cy="5381813"/>
          </a:xfrm>
          <a:prstGeom prst="rect">
            <a:avLst/>
          </a:prstGeom>
        </p:spPr>
      </p:pic>
      <p:pic>
        <p:nvPicPr>
          <p:cNvPr id="2" name="Picture 1">
            <a:extLst>
              <a:ext uri="{FF2B5EF4-FFF2-40B4-BE49-F238E27FC236}">
                <a16:creationId xmlns:a16="http://schemas.microsoft.com/office/drawing/2014/main" id="{1B97202F-24E2-C123-49C3-A71A688B5DF7}"/>
              </a:ext>
            </a:extLst>
          </p:cNvPr>
          <p:cNvPicPr>
            <a:picLocks noChangeAspect="1"/>
          </p:cNvPicPr>
          <p:nvPr/>
        </p:nvPicPr>
        <p:blipFill>
          <a:blip r:embed="rId3"/>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5B146902-2B4F-982C-C5F0-4550BECB2A9B}"/>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551C2DB8-369B-B1EC-E5B2-232CAB809C66}"/>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Goodness-of-fit Statistics</a:t>
            </a:r>
            <a:endParaRPr lang="en-GB" sz="2400" dirty="0">
              <a:solidFill>
                <a:srgbClr val="FFFFFF"/>
              </a:solidFill>
              <a:latin typeface="Neo Sans Light"/>
              <a:cs typeface="Neo Sans Light"/>
            </a:endParaRPr>
          </a:p>
        </p:txBody>
      </p:sp>
      <p:sp>
        <p:nvSpPr>
          <p:cNvPr id="4" name="TextBox 3">
            <a:extLst>
              <a:ext uri="{FF2B5EF4-FFF2-40B4-BE49-F238E27FC236}">
                <a16:creationId xmlns:a16="http://schemas.microsoft.com/office/drawing/2014/main" id="{45B037EF-5869-1D84-A2EF-AEB532644696}"/>
              </a:ext>
            </a:extLst>
          </p:cNvPr>
          <p:cNvSpPr txBox="1"/>
          <p:nvPr/>
        </p:nvSpPr>
        <p:spPr>
          <a:xfrm>
            <a:off x="2613688" y="1584251"/>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0.84</a:t>
            </a:r>
          </a:p>
        </p:txBody>
      </p:sp>
      <p:sp>
        <p:nvSpPr>
          <p:cNvPr id="5" name="Rectangle 4">
            <a:extLst>
              <a:ext uri="{FF2B5EF4-FFF2-40B4-BE49-F238E27FC236}">
                <a16:creationId xmlns:a16="http://schemas.microsoft.com/office/drawing/2014/main" id="{1A20DF97-8126-B346-FE26-89C19CD393B0}"/>
              </a:ext>
            </a:extLst>
          </p:cNvPr>
          <p:cNvSpPr/>
          <p:nvPr/>
        </p:nvSpPr>
        <p:spPr>
          <a:xfrm>
            <a:off x="4003749" y="1195718"/>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78FEAB28-A6A8-8DC8-4D0C-F189C1200BA8}"/>
              </a:ext>
            </a:extLst>
          </p:cNvPr>
          <p:cNvCxnSpPr>
            <a:cxnSpLocks/>
          </p:cNvCxnSpPr>
          <p:nvPr/>
        </p:nvCxnSpPr>
        <p:spPr>
          <a:xfrm flipV="1">
            <a:off x="3604436" y="1371598"/>
            <a:ext cx="392963" cy="212653"/>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6D07A44-B489-2D28-525A-E8A7DC169276}"/>
              </a:ext>
            </a:extLst>
          </p:cNvPr>
          <p:cNvSpPr txBox="1"/>
          <p:nvPr/>
        </p:nvSpPr>
        <p:spPr>
          <a:xfrm>
            <a:off x="4520465" y="1587794"/>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0.84</a:t>
            </a:r>
          </a:p>
        </p:txBody>
      </p:sp>
      <p:sp>
        <p:nvSpPr>
          <p:cNvPr id="11" name="Rectangle 10">
            <a:extLst>
              <a:ext uri="{FF2B5EF4-FFF2-40B4-BE49-F238E27FC236}">
                <a16:creationId xmlns:a16="http://schemas.microsoft.com/office/drawing/2014/main" id="{103B32AA-589D-4E72-70B1-EAFCD6224ADD}"/>
              </a:ext>
            </a:extLst>
          </p:cNvPr>
          <p:cNvSpPr/>
          <p:nvPr/>
        </p:nvSpPr>
        <p:spPr>
          <a:xfrm>
            <a:off x="5910526" y="1199261"/>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D788C25D-FBED-E6F5-756B-160E40FD2C41}"/>
              </a:ext>
            </a:extLst>
          </p:cNvPr>
          <p:cNvCxnSpPr>
            <a:cxnSpLocks/>
          </p:cNvCxnSpPr>
          <p:nvPr/>
        </p:nvCxnSpPr>
        <p:spPr>
          <a:xfrm flipV="1">
            <a:off x="5511213" y="1375141"/>
            <a:ext cx="392963" cy="212653"/>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82C679F-9886-4606-95B0-2117A0D88433}"/>
              </a:ext>
            </a:extLst>
          </p:cNvPr>
          <p:cNvSpPr txBox="1"/>
          <p:nvPr/>
        </p:nvSpPr>
        <p:spPr>
          <a:xfrm>
            <a:off x="6448508" y="1591334"/>
            <a:ext cx="984398"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0.76</a:t>
            </a:r>
          </a:p>
        </p:txBody>
      </p:sp>
      <p:sp>
        <p:nvSpPr>
          <p:cNvPr id="14" name="Rectangle 13">
            <a:extLst>
              <a:ext uri="{FF2B5EF4-FFF2-40B4-BE49-F238E27FC236}">
                <a16:creationId xmlns:a16="http://schemas.microsoft.com/office/drawing/2014/main" id="{44E419CF-6726-2447-0763-B0B6C66130DF}"/>
              </a:ext>
            </a:extLst>
          </p:cNvPr>
          <p:cNvSpPr/>
          <p:nvPr/>
        </p:nvSpPr>
        <p:spPr>
          <a:xfrm>
            <a:off x="7838569" y="1202801"/>
            <a:ext cx="514350" cy="175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7F5D3D5B-6FE9-52A6-D1C4-C0346C24920D}"/>
              </a:ext>
            </a:extLst>
          </p:cNvPr>
          <p:cNvCxnSpPr>
            <a:cxnSpLocks/>
          </p:cNvCxnSpPr>
          <p:nvPr/>
        </p:nvCxnSpPr>
        <p:spPr>
          <a:xfrm flipV="1">
            <a:off x="7439256" y="1378681"/>
            <a:ext cx="392963" cy="212653"/>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0226664-72BD-E3E9-2721-D6A8318F653D}"/>
              </a:ext>
            </a:extLst>
          </p:cNvPr>
          <p:cNvSpPr txBox="1"/>
          <p:nvPr/>
        </p:nvSpPr>
        <p:spPr>
          <a:xfrm>
            <a:off x="4520464" y="3259312"/>
            <a:ext cx="1904411" cy="1969065"/>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Model performance decreases as terms are removed from the models</a:t>
            </a:r>
          </a:p>
        </p:txBody>
      </p:sp>
      <p:sp>
        <p:nvSpPr>
          <p:cNvPr id="17" name="TextBox 16">
            <a:extLst>
              <a:ext uri="{FF2B5EF4-FFF2-40B4-BE49-F238E27FC236}">
                <a16:creationId xmlns:a16="http://schemas.microsoft.com/office/drawing/2014/main" id="{9DC3091C-0B98-D548-145F-AF39F58BC0EA}"/>
              </a:ext>
            </a:extLst>
          </p:cNvPr>
          <p:cNvSpPr txBox="1"/>
          <p:nvPr/>
        </p:nvSpPr>
        <p:spPr>
          <a:xfrm>
            <a:off x="2815710" y="6328226"/>
            <a:ext cx="1476597"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Version 1</a:t>
            </a:r>
          </a:p>
        </p:txBody>
      </p:sp>
      <p:sp>
        <p:nvSpPr>
          <p:cNvPr id="18" name="TextBox 17">
            <a:extLst>
              <a:ext uri="{FF2B5EF4-FFF2-40B4-BE49-F238E27FC236}">
                <a16:creationId xmlns:a16="http://schemas.microsoft.com/office/drawing/2014/main" id="{54C3C1B3-0A95-4D75-A127-A3A421A39E54}"/>
              </a:ext>
            </a:extLst>
          </p:cNvPr>
          <p:cNvSpPr txBox="1"/>
          <p:nvPr/>
        </p:nvSpPr>
        <p:spPr>
          <a:xfrm>
            <a:off x="4734370" y="6328226"/>
            <a:ext cx="1476597"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Version 2</a:t>
            </a:r>
          </a:p>
        </p:txBody>
      </p:sp>
      <p:sp>
        <p:nvSpPr>
          <p:cNvPr id="19" name="TextBox 18">
            <a:extLst>
              <a:ext uri="{FF2B5EF4-FFF2-40B4-BE49-F238E27FC236}">
                <a16:creationId xmlns:a16="http://schemas.microsoft.com/office/drawing/2014/main" id="{1FD6705D-EF9F-31F3-1DED-983183EC46D0}"/>
              </a:ext>
            </a:extLst>
          </p:cNvPr>
          <p:cNvSpPr txBox="1"/>
          <p:nvPr/>
        </p:nvSpPr>
        <p:spPr>
          <a:xfrm>
            <a:off x="6664783" y="6331063"/>
            <a:ext cx="1476597" cy="390107"/>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Version 3</a:t>
            </a:r>
          </a:p>
        </p:txBody>
      </p:sp>
    </p:spTree>
    <p:extLst>
      <p:ext uri="{BB962C8B-B14F-4D97-AF65-F5344CB8AC3E}">
        <p14:creationId xmlns:p14="http://schemas.microsoft.com/office/powerpoint/2010/main" val="1609708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3"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F18B7-70BD-4ED0-68FD-A11D28B361F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925B49-CD93-57B6-62D3-06BB148A2870}"/>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3E09723D-0311-9FFA-DFA9-5840DBA0BB65}"/>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655766EC-3044-6722-7F44-79E3ABBA96CF}"/>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Performance Assessment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TIE-GCM and Swarm-VIP-Dynamic Models</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905FED5B-EDEA-7F27-1BDD-FE2863DF3F5D}"/>
              </a:ext>
            </a:extLst>
          </p:cNvPr>
          <p:cNvSpPr txBox="1"/>
          <p:nvPr/>
        </p:nvSpPr>
        <p:spPr>
          <a:xfrm>
            <a:off x="118510" y="913605"/>
            <a:ext cx="9025489"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TIE-GCM: A physics-based model of the ionosphere &amp; thermosphere</a:t>
            </a:r>
            <a:endParaRPr lang="en-GB" dirty="0">
              <a:solidFill>
                <a:srgbClr val="004F80"/>
              </a:solidFill>
              <a:latin typeface="Neo Sans Light"/>
              <a:cs typeface="Neo Sans Light"/>
            </a:endParaRPr>
          </a:p>
        </p:txBody>
      </p:sp>
      <p:sp>
        <p:nvSpPr>
          <p:cNvPr id="4" name="CasellaDiTesto 9">
            <a:extLst>
              <a:ext uri="{FF2B5EF4-FFF2-40B4-BE49-F238E27FC236}">
                <a16:creationId xmlns:a16="http://schemas.microsoft.com/office/drawing/2014/main" id="{32F653D7-E8AC-5167-2283-BF683870B4D5}"/>
              </a:ext>
            </a:extLst>
          </p:cNvPr>
          <p:cNvSpPr txBox="1"/>
          <p:nvPr/>
        </p:nvSpPr>
        <p:spPr>
          <a:xfrm>
            <a:off x="118510" y="4469801"/>
            <a:ext cx="8770309" cy="156831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Swarm-VIP-Dynamic models outperform TIE-GCM in polar, auroral and midlatitude regions</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Reduced bias</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Improved precision</a:t>
            </a:r>
          </a:p>
          <a:p>
            <a:pPr>
              <a:lnSpc>
                <a:spcPct val="114000"/>
              </a:lnSpc>
              <a:spcAft>
                <a:spcPts val="600"/>
              </a:spcAft>
            </a:pPr>
            <a:r>
              <a:rPr lang="en-GB" dirty="0">
                <a:solidFill>
                  <a:srgbClr val="004F80"/>
                </a:solidFill>
                <a:latin typeface="Neo Sans Light"/>
                <a:cs typeface="Neo Sans Light"/>
              </a:rPr>
              <a:t>But Swarm-VIP-Dynamic models only work at one altitude</a:t>
            </a:r>
          </a:p>
        </p:txBody>
      </p:sp>
      <p:pic>
        <p:nvPicPr>
          <p:cNvPr id="8" name="Picture 7">
            <a:extLst>
              <a:ext uri="{FF2B5EF4-FFF2-40B4-BE49-F238E27FC236}">
                <a16:creationId xmlns:a16="http://schemas.microsoft.com/office/drawing/2014/main" id="{78100AA0-2F0B-D430-5A11-380D79DC1D05}"/>
              </a:ext>
            </a:extLst>
          </p:cNvPr>
          <p:cNvPicPr>
            <a:picLocks noChangeAspect="1"/>
          </p:cNvPicPr>
          <p:nvPr/>
        </p:nvPicPr>
        <p:blipFill>
          <a:blip r:embed="rId3"/>
          <a:stretch>
            <a:fillRect/>
          </a:stretch>
        </p:blipFill>
        <p:spPr>
          <a:xfrm>
            <a:off x="1895106" y="1360654"/>
            <a:ext cx="5539384" cy="3051859"/>
          </a:xfrm>
          <a:prstGeom prst="rect">
            <a:avLst/>
          </a:prstGeom>
        </p:spPr>
      </p:pic>
      <p:sp>
        <p:nvSpPr>
          <p:cNvPr id="9" name="CasellaDiTesto 9">
            <a:extLst>
              <a:ext uri="{FF2B5EF4-FFF2-40B4-BE49-F238E27FC236}">
                <a16:creationId xmlns:a16="http://schemas.microsoft.com/office/drawing/2014/main" id="{23B59D1D-94E8-404F-05C4-57E21EEA430F}"/>
              </a:ext>
            </a:extLst>
          </p:cNvPr>
          <p:cNvSpPr txBox="1"/>
          <p:nvPr/>
        </p:nvSpPr>
        <p:spPr>
          <a:xfrm>
            <a:off x="118512" y="6071518"/>
            <a:ext cx="7717317" cy="705899"/>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The Swarm-VIP-Dynamic models could be assimilated into TIE-GCM to try to reduce the bias in TIE-GCM</a:t>
            </a:r>
          </a:p>
        </p:txBody>
      </p:sp>
    </p:spTree>
    <p:extLst>
      <p:ext uri="{BB962C8B-B14F-4D97-AF65-F5344CB8AC3E}">
        <p14:creationId xmlns:p14="http://schemas.microsoft.com/office/powerpoint/2010/main" val="318279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1E78B07-8AD4-CD8D-73B5-8AB96B544076}"/>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B3D419D3-3C44-2137-6C73-9F30CD899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67269618-C765-1DF9-6A11-5F0A9996FCD0}"/>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C59C1951-ACF0-321F-D427-4785F15D36B6}"/>
              </a:ext>
            </a:extLst>
          </p:cNvPr>
          <p:cNvSpPr txBox="1"/>
          <p:nvPr/>
        </p:nvSpPr>
        <p:spPr>
          <a:xfrm>
            <a:off x="118512" y="158037"/>
            <a:ext cx="8905674"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 &amp; Neural Networks</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1A460994-BB4E-4E89-031A-9B2C71249423}"/>
              </a:ext>
            </a:extLst>
          </p:cNvPr>
          <p:cNvSpPr txBox="1"/>
          <p:nvPr/>
        </p:nvSpPr>
        <p:spPr>
          <a:xfrm>
            <a:off x="30546" y="913605"/>
            <a:ext cx="9025489" cy="337810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Training (using the training dataset): Model polar, auroral, midlatitude and equatorial regions separately</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Formulate a model based on the correlations</a:t>
            </a:r>
          </a:p>
          <a:p>
            <a:pPr>
              <a:lnSpc>
                <a:spcPct val="114000"/>
              </a:lnSpc>
              <a:spcAft>
                <a:spcPts val="600"/>
              </a:spcAft>
            </a:pPr>
            <a:r>
              <a:rPr lang="en-GB" b="1" dirty="0">
                <a:solidFill>
                  <a:srgbClr val="004F80"/>
                </a:solidFill>
                <a:latin typeface="Neo Sans Light"/>
                <a:cs typeface="Neo Sans Light"/>
              </a:rPr>
              <a:t>Optimisation (using the optimisation dataset)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Refit the model and determine the parameter estimates,                                                removing any terms which are not statistically significant at the 5 % level</a:t>
            </a:r>
          </a:p>
          <a:p>
            <a:pPr>
              <a:lnSpc>
                <a:spcPct val="114000"/>
              </a:lnSpc>
              <a:spcAft>
                <a:spcPts val="600"/>
              </a:spcAft>
            </a:pPr>
            <a:r>
              <a:rPr lang="en-GB" b="1" dirty="0">
                <a:solidFill>
                  <a:srgbClr val="004F80"/>
                </a:solidFill>
                <a:latin typeface="Neo Sans Light"/>
                <a:cs typeface="Neo Sans Light"/>
              </a:rPr>
              <a:t>Evaluation (using the evaluation dataset)</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Evaluate the model performance using a range of goodness-of-fit statistics</a:t>
            </a:r>
          </a:p>
          <a:p>
            <a:pPr>
              <a:lnSpc>
                <a:spcPct val="114000"/>
              </a:lnSpc>
              <a:spcAft>
                <a:spcPts val="600"/>
              </a:spcAft>
            </a:pPr>
            <a:endParaRPr lang="en-GB" b="1" dirty="0">
              <a:solidFill>
                <a:srgbClr val="004F80"/>
              </a:solidFill>
              <a:latin typeface="Neo Sans Light"/>
              <a:cs typeface="Neo Sans Light"/>
            </a:endParaRPr>
          </a:p>
        </p:txBody>
      </p:sp>
      <p:pic>
        <p:nvPicPr>
          <p:cNvPr id="2" name="Picture 1">
            <a:extLst>
              <a:ext uri="{FF2B5EF4-FFF2-40B4-BE49-F238E27FC236}">
                <a16:creationId xmlns:a16="http://schemas.microsoft.com/office/drawing/2014/main" id="{19EE502B-A01C-FDDD-D10E-6E2EDB748573}"/>
              </a:ext>
            </a:extLst>
          </p:cNvPr>
          <p:cNvPicPr>
            <a:picLocks noChangeAspect="1"/>
          </p:cNvPicPr>
          <p:nvPr/>
        </p:nvPicPr>
        <p:blipFill>
          <a:blip r:embed="rId3"/>
          <a:stretch>
            <a:fillRect/>
          </a:stretch>
        </p:blipFill>
        <p:spPr>
          <a:xfrm>
            <a:off x="7835827" y="5408548"/>
            <a:ext cx="1188359" cy="1368869"/>
          </a:xfrm>
          <a:prstGeom prst="rect">
            <a:avLst/>
          </a:prstGeom>
        </p:spPr>
      </p:pic>
      <p:sp>
        <p:nvSpPr>
          <p:cNvPr id="3" name="CasellaDiTesto 9">
            <a:extLst>
              <a:ext uri="{FF2B5EF4-FFF2-40B4-BE49-F238E27FC236}">
                <a16:creationId xmlns:a16="http://schemas.microsoft.com/office/drawing/2014/main" id="{941AB885-1EE8-10DD-9180-AC4A5C714AEF}"/>
              </a:ext>
            </a:extLst>
          </p:cNvPr>
          <p:cNvSpPr txBox="1"/>
          <p:nvPr/>
        </p:nvSpPr>
        <p:spPr>
          <a:xfrm>
            <a:off x="5901069" y="1394997"/>
            <a:ext cx="3015631" cy="479532"/>
          </a:xfrm>
          <a:prstGeom prst="rect">
            <a:avLst/>
          </a:prstGeom>
          <a:solidFill>
            <a:srgbClr val="FFFF99"/>
          </a:solidFill>
          <a:ln w="38100">
            <a:solidFill>
              <a:srgbClr val="C00000"/>
            </a:solidFill>
          </a:ln>
        </p:spPr>
        <p:txBody>
          <a:bodyPr wrap="square" tIns="90000" bIns="90000" rtlCol="0">
            <a:spAutoFit/>
          </a:bodyPr>
          <a:lstStyle/>
          <a:p>
            <a:pPr algn="ctr">
              <a:lnSpc>
                <a:spcPct val="114000"/>
              </a:lnSpc>
              <a:spcAft>
                <a:spcPts val="600"/>
              </a:spcAft>
            </a:pPr>
            <a:r>
              <a:rPr lang="en-GB" dirty="0">
                <a:solidFill>
                  <a:srgbClr val="C00000"/>
                </a:solidFill>
                <a:latin typeface="Neo Sans Light"/>
                <a:cs typeface="Neo Sans Light"/>
              </a:rPr>
              <a:t>Generalised Linear Model</a:t>
            </a:r>
          </a:p>
        </p:txBody>
      </p:sp>
      <p:sp>
        <p:nvSpPr>
          <p:cNvPr id="4" name="CasellaDiTesto 9">
            <a:extLst>
              <a:ext uri="{FF2B5EF4-FFF2-40B4-BE49-F238E27FC236}">
                <a16:creationId xmlns:a16="http://schemas.microsoft.com/office/drawing/2014/main" id="{CFAFF4EA-21BF-8768-2E17-4BBEB48C874C}"/>
              </a:ext>
            </a:extLst>
          </p:cNvPr>
          <p:cNvSpPr txBox="1"/>
          <p:nvPr/>
        </p:nvSpPr>
        <p:spPr>
          <a:xfrm>
            <a:off x="5893977" y="2185346"/>
            <a:ext cx="3015631" cy="479532"/>
          </a:xfrm>
          <a:prstGeom prst="rect">
            <a:avLst/>
          </a:prstGeom>
          <a:solidFill>
            <a:srgbClr val="FFFF99"/>
          </a:solidFill>
          <a:ln w="38100">
            <a:solidFill>
              <a:srgbClr val="C00000"/>
            </a:solidFill>
          </a:ln>
        </p:spPr>
        <p:txBody>
          <a:bodyPr wrap="square" tIns="90000" bIns="90000" rtlCol="0">
            <a:spAutoFit/>
          </a:bodyPr>
          <a:lstStyle/>
          <a:p>
            <a:pPr algn="ctr">
              <a:lnSpc>
                <a:spcPct val="114000"/>
              </a:lnSpc>
              <a:spcAft>
                <a:spcPts val="600"/>
              </a:spcAft>
            </a:pPr>
            <a:r>
              <a:rPr lang="en-GB" dirty="0">
                <a:solidFill>
                  <a:srgbClr val="C00000"/>
                </a:solidFill>
                <a:latin typeface="Neo Sans Light"/>
                <a:cs typeface="Neo Sans Light"/>
              </a:rPr>
              <a:t>Neural Network</a:t>
            </a:r>
          </a:p>
        </p:txBody>
      </p:sp>
    </p:spTree>
    <p:extLst>
      <p:ext uri="{BB962C8B-B14F-4D97-AF65-F5344CB8AC3E}">
        <p14:creationId xmlns:p14="http://schemas.microsoft.com/office/powerpoint/2010/main" val="324880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9A469E-80CE-C55B-27E2-A6D1FF51CC4C}"/>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C08526C2-015A-FB0A-A616-56EFA0A1F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33BB0033-F4BE-96EF-9046-B09A4A7BFC36}"/>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C648F795-CEFF-DB3A-FC6F-ACA7ED77EF08}"/>
              </a:ext>
            </a:extLst>
          </p:cNvPr>
          <p:cNvSpPr txBox="1"/>
          <p:nvPr/>
        </p:nvSpPr>
        <p:spPr>
          <a:xfrm>
            <a:off x="118511" y="158037"/>
            <a:ext cx="8906977"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Models of Ionospheric Variability</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F9B46FA3-A013-FA6C-835D-85C177FF4A13}"/>
              </a:ext>
            </a:extLst>
          </p:cNvPr>
          <p:cNvSpPr txBox="1"/>
          <p:nvPr/>
        </p:nvSpPr>
        <p:spPr>
          <a:xfrm>
            <a:off x="118511" y="913605"/>
            <a:ext cx="4161203" cy="4094647"/>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Create models of the variability of ionospheric plasma at multiple scale sizes in Low Earth Orbit</a:t>
            </a:r>
          </a:p>
          <a:p>
            <a:pPr>
              <a:lnSpc>
                <a:spcPct val="114000"/>
              </a:lnSpc>
              <a:spcAft>
                <a:spcPts val="600"/>
              </a:spcAft>
            </a:pPr>
            <a:r>
              <a:rPr lang="en-GB" dirty="0">
                <a:solidFill>
                  <a:srgbClr val="004F80"/>
                </a:solidFill>
                <a:latin typeface="Neo Sans Light"/>
                <a:cs typeface="Neo Sans Light"/>
              </a:rPr>
              <a:t>Determine the relative importance of the driving processes &amp; </a:t>
            </a:r>
            <a:r>
              <a:rPr lang="en-GB" dirty="0">
                <a:solidFill>
                  <a:srgbClr val="C00000"/>
                </a:solidFill>
                <a:latin typeface="Neo Sans Light"/>
                <a:cs typeface="Neo Sans Light"/>
              </a:rPr>
              <a:t>which combination of driving processes best represent the ionospheric variability</a:t>
            </a:r>
          </a:p>
          <a:p>
            <a:pPr>
              <a:lnSpc>
                <a:spcPct val="114000"/>
              </a:lnSpc>
              <a:spcAft>
                <a:spcPts val="600"/>
              </a:spcAft>
            </a:pPr>
            <a:r>
              <a:rPr lang="en-GB" b="1" dirty="0">
                <a:solidFill>
                  <a:srgbClr val="004F80"/>
                </a:solidFill>
                <a:latin typeface="Neo Sans Light"/>
                <a:cs typeface="Calibri" panose="020F0502020204030204" pitchFamily="34" charset="0"/>
              </a:rPr>
              <a:t>Dependent variables:</a:t>
            </a:r>
            <a:r>
              <a:rPr lang="en-GB" dirty="0">
                <a:solidFill>
                  <a:srgbClr val="004F80"/>
                </a:solidFill>
                <a:latin typeface="Neo Sans Light"/>
                <a:cs typeface="Calibri" panose="020F0502020204030204" pitchFamily="34" charset="0"/>
              </a:rPr>
              <a:t> Variability of ionospheric plasma on multiple spatial scales</a:t>
            </a:r>
          </a:p>
          <a:p>
            <a:pPr>
              <a:lnSpc>
                <a:spcPct val="114000"/>
              </a:lnSpc>
              <a:spcAft>
                <a:spcPts val="600"/>
              </a:spcAft>
            </a:pPr>
            <a:r>
              <a:rPr lang="en-GB" b="1" dirty="0">
                <a:solidFill>
                  <a:srgbClr val="004F80"/>
                </a:solidFill>
                <a:latin typeface="Neo Sans Light"/>
                <a:cs typeface="Calibri" panose="020F0502020204030204" pitchFamily="34" charset="0"/>
              </a:rPr>
              <a:t>Explanatory Variables:</a:t>
            </a:r>
            <a:r>
              <a:rPr lang="en-GB" dirty="0">
                <a:solidFill>
                  <a:srgbClr val="004F80"/>
                </a:solidFill>
                <a:latin typeface="Neo Sans Light"/>
                <a:cs typeface="Calibri" panose="020F0502020204030204" pitchFamily="34" charset="0"/>
              </a:rPr>
              <a:t> Proxies for the driving processes</a:t>
            </a:r>
            <a:endParaRPr lang="en" dirty="0">
              <a:solidFill>
                <a:srgbClr val="004F80"/>
              </a:solidFill>
              <a:latin typeface="Neo Sans Light"/>
              <a:cs typeface="Calibri" panose="020F0502020204030204" pitchFamily="34" charset="0"/>
            </a:endParaRPr>
          </a:p>
        </p:txBody>
      </p:sp>
      <p:pic>
        <p:nvPicPr>
          <p:cNvPr id="2" name="Picture 2" descr="upload.wikimedia.org/wikipedia/en/thumb/7/7b/Sw...">
            <a:extLst>
              <a:ext uri="{FF2B5EF4-FFF2-40B4-BE49-F238E27FC236}">
                <a16:creationId xmlns:a16="http://schemas.microsoft.com/office/drawing/2014/main" id="{F0019BCC-7727-A0AE-2573-E910D58A5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796" y="1010153"/>
            <a:ext cx="4455906" cy="413028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9">
            <a:extLst>
              <a:ext uri="{FF2B5EF4-FFF2-40B4-BE49-F238E27FC236}">
                <a16:creationId xmlns:a16="http://schemas.microsoft.com/office/drawing/2014/main" id="{C6CFD507-6663-6257-0ED4-0F759D745818}"/>
              </a:ext>
            </a:extLst>
          </p:cNvPr>
          <p:cNvSpPr txBox="1"/>
          <p:nvPr/>
        </p:nvSpPr>
        <p:spPr>
          <a:xfrm>
            <a:off x="4188247" y="4782929"/>
            <a:ext cx="4728454" cy="323935"/>
          </a:xfrm>
          <a:prstGeom prst="rect">
            <a:avLst/>
          </a:prstGeom>
          <a:noFill/>
        </p:spPr>
        <p:txBody>
          <a:bodyPr wrap="square" rtlCol="0">
            <a:spAutoFit/>
          </a:bodyPr>
          <a:lstStyle/>
          <a:p>
            <a:pPr algn="r">
              <a:lnSpc>
                <a:spcPct val="114000"/>
              </a:lnSpc>
              <a:spcAft>
                <a:spcPts val="600"/>
              </a:spcAft>
            </a:pPr>
            <a:r>
              <a:rPr lang="en-GB" sz="1400" dirty="0">
                <a:solidFill>
                  <a:schemeClr val="bg1"/>
                </a:solidFill>
                <a:latin typeface="Neo Sans Light"/>
                <a:cs typeface="Neo Sans Light"/>
              </a:rPr>
              <a:t>Image Credit: ESA</a:t>
            </a:r>
          </a:p>
        </p:txBody>
      </p:sp>
      <p:pic>
        <p:nvPicPr>
          <p:cNvPr id="4" name="Picture 8" descr="Investigating gravity waves and infrasound in the ionosphere - Research  Outreach">
            <a:extLst>
              <a:ext uri="{FF2B5EF4-FFF2-40B4-BE49-F238E27FC236}">
                <a16:creationId xmlns:a16="http://schemas.microsoft.com/office/drawing/2014/main" id="{4F480C3B-7E84-6446-DC5C-2BEFC8C0BD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35225"/>
          <a:stretch/>
        </p:blipFill>
        <p:spPr bwMode="auto">
          <a:xfrm>
            <a:off x="3753948" y="5475239"/>
            <a:ext cx="3667760" cy="9443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FA53841-0E28-701C-12F6-1C2C88FA2128}"/>
              </a:ext>
            </a:extLst>
          </p:cNvPr>
          <p:cNvSpPr/>
          <p:nvPr/>
        </p:nvSpPr>
        <p:spPr>
          <a:xfrm>
            <a:off x="0" y="5877272"/>
            <a:ext cx="3667760" cy="9807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767F757E-B207-58F5-69A9-AC8766FA39D4}"/>
              </a:ext>
            </a:extLst>
          </p:cNvPr>
          <p:cNvPicPr>
            <a:picLocks noChangeAspect="1"/>
          </p:cNvPicPr>
          <p:nvPr/>
        </p:nvPicPr>
        <p:blipFill>
          <a:blip r:embed="rId5"/>
          <a:stretch>
            <a:fillRect/>
          </a:stretch>
        </p:blipFill>
        <p:spPr>
          <a:xfrm>
            <a:off x="4731075" y="5256960"/>
            <a:ext cx="3232568" cy="619097"/>
          </a:xfrm>
          <a:prstGeom prst="rect">
            <a:avLst/>
          </a:prstGeom>
        </p:spPr>
      </p:pic>
      <p:pic>
        <p:nvPicPr>
          <p:cNvPr id="22" name="Picture 21">
            <a:extLst>
              <a:ext uri="{FF2B5EF4-FFF2-40B4-BE49-F238E27FC236}">
                <a16:creationId xmlns:a16="http://schemas.microsoft.com/office/drawing/2014/main" id="{FBDB463E-ECF9-3A92-4365-817EFFF96A8C}"/>
              </a:ext>
            </a:extLst>
          </p:cNvPr>
          <p:cNvPicPr>
            <a:picLocks noChangeAspect="1"/>
          </p:cNvPicPr>
          <p:nvPr/>
        </p:nvPicPr>
        <p:blipFill>
          <a:blip r:embed="rId6"/>
          <a:stretch>
            <a:fillRect/>
          </a:stretch>
        </p:blipFill>
        <p:spPr>
          <a:xfrm>
            <a:off x="7835827" y="5408548"/>
            <a:ext cx="1188359" cy="1368869"/>
          </a:xfrm>
          <a:prstGeom prst="rect">
            <a:avLst/>
          </a:prstGeom>
        </p:spPr>
      </p:pic>
      <p:pic>
        <p:nvPicPr>
          <p:cNvPr id="8" name="Picture 7">
            <a:extLst>
              <a:ext uri="{FF2B5EF4-FFF2-40B4-BE49-F238E27FC236}">
                <a16:creationId xmlns:a16="http://schemas.microsoft.com/office/drawing/2014/main" id="{E89B5BB1-0ED7-A919-3F50-A2C1F9A50253}"/>
              </a:ext>
            </a:extLst>
          </p:cNvPr>
          <p:cNvPicPr>
            <a:picLocks noChangeAspect="1"/>
          </p:cNvPicPr>
          <p:nvPr/>
        </p:nvPicPr>
        <p:blipFill>
          <a:blip r:embed="rId7"/>
          <a:srcRect l="45084" r="22905"/>
          <a:stretch/>
        </p:blipFill>
        <p:spPr>
          <a:xfrm>
            <a:off x="236836" y="5475240"/>
            <a:ext cx="2070428" cy="1155742"/>
          </a:xfrm>
          <a:prstGeom prst="rect">
            <a:avLst/>
          </a:prstGeom>
        </p:spPr>
      </p:pic>
      <p:pic>
        <p:nvPicPr>
          <p:cNvPr id="9" name="Picture 8">
            <a:extLst>
              <a:ext uri="{FF2B5EF4-FFF2-40B4-BE49-F238E27FC236}">
                <a16:creationId xmlns:a16="http://schemas.microsoft.com/office/drawing/2014/main" id="{1E062579-671E-CF63-5C47-32A11C23270E}"/>
              </a:ext>
            </a:extLst>
          </p:cNvPr>
          <p:cNvPicPr>
            <a:picLocks noChangeAspect="1"/>
          </p:cNvPicPr>
          <p:nvPr/>
        </p:nvPicPr>
        <p:blipFill>
          <a:blip r:embed="rId8"/>
          <a:stretch>
            <a:fillRect/>
          </a:stretch>
        </p:blipFill>
        <p:spPr>
          <a:xfrm>
            <a:off x="2129018" y="5176978"/>
            <a:ext cx="2339782" cy="1403870"/>
          </a:xfrm>
          <a:prstGeom prst="rect">
            <a:avLst/>
          </a:prstGeom>
        </p:spPr>
      </p:pic>
      <p:pic>
        <p:nvPicPr>
          <p:cNvPr id="11" name="Picture 10" descr="Logo - University of Oslo">
            <a:extLst>
              <a:ext uri="{FF2B5EF4-FFF2-40B4-BE49-F238E27FC236}">
                <a16:creationId xmlns:a16="http://schemas.microsoft.com/office/drawing/2014/main" id="{89BABE4E-7DB2-0459-C20A-255879974D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542" y="5113367"/>
            <a:ext cx="1910982" cy="64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ECBBAF0-438E-D46D-F094-DCF442E84B9D}"/>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1614A5D7-AEC2-0A18-D974-EC6FC5639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6D885C58-7B06-ED26-18DE-A3B2950FF55A}"/>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E16D5C53-ECA7-A36B-F4B1-CB1051CA401F}"/>
              </a:ext>
            </a:extLst>
          </p:cNvPr>
          <p:cNvSpPr txBox="1"/>
          <p:nvPr/>
        </p:nvSpPr>
        <p:spPr>
          <a:xfrm>
            <a:off x="118511" y="158037"/>
            <a:ext cx="9025487"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sz="2400" dirty="0">
                <a:solidFill>
                  <a:srgbClr val="00A2AB"/>
                </a:solidFill>
                <a:latin typeface="Neo Sans Std Medium TR"/>
                <a:cs typeface="Neo Sans Std Medium TR"/>
              </a:rPr>
              <a:t>|</a:t>
            </a:r>
            <a:r>
              <a:rPr lang="en-GB" sz="2400" dirty="0">
                <a:latin typeface="Neo Sans Std Medium TR"/>
                <a:cs typeface="Neo Sans Std Medium TR"/>
              </a:rPr>
              <a:t> </a:t>
            </a:r>
            <a:r>
              <a:rPr lang="en-GB" sz="2400" dirty="0">
                <a:solidFill>
                  <a:srgbClr val="FFFFFF"/>
                </a:solidFill>
                <a:latin typeface="Neo Sans Light"/>
                <a:cs typeface="Neo Sans Std Medium TR"/>
              </a:rPr>
              <a:t>Neural Networks</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40F4BAEA-30D2-AC2A-5390-B298D3EDEFDA}"/>
              </a:ext>
            </a:extLst>
          </p:cNvPr>
          <p:cNvSpPr txBox="1"/>
          <p:nvPr/>
        </p:nvSpPr>
        <p:spPr>
          <a:xfrm>
            <a:off x="118510" y="913605"/>
            <a:ext cx="9025489" cy="2353786"/>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Neural network regression model</a:t>
            </a:r>
          </a:p>
          <a:p>
            <a:pPr>
              <a:lnSpc>
                <a:spcPct val="114000"/>
              </a:lnSpc>
              <a:spcAft>
                <a:spcPts val="600"/>
              </a:spcAft>
            </a:pPr>
            <a:r>
              <a:rPr lang="en-GB" dirty="0">
                <a:solidFill>
                  <a:srgbClr val="004F80"/>
                </a:solidFill>
                <a:latin typeface="Neo Sans Light"/>
                <a:cs typeface="Neo Sans Light"/>
              </a:rPr>
              <a:t>Trialled for all dependent variables, in all latitudinal regions</a:t>
            </a:r>
          </a:p>
          <a:p>
            <a:pPr>
              <a:lnSpc>
                <a:spcPct val="114000"/>
              </a:lnSpc>
              <a:spcAft>
                <a:spcPts val="600"/>
              </a:spcAft>
            </a:pPr>
            <a:r>
              <a:rPr lang="en-GB" dirty="0">
                <a:solidFill>
                  <a:srgbClr val="004F80"/>
                </a:solidFill>
                <a:latin typeface="Neo Sans Light"/>
                <a:cs typeface="Neo Sans Light"/>
              </a:rPr>
              <a:t>Limit the number of explanatory variables</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Use the explanatory variables found by the Generalised Linear Model at the training stage</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Use the optimisation dataset to train the neural network</a:t>
            </a:r>
          </a:p>
          <a:p>
            <a:pPr marL="285750" indent="-285750">
              <a:lnSpc>
                <a:spcPct val="114000"/>
              </a:lnSpc>
              <a:spcAft>
                <a:spcPts val="600"/>
              </a:spcAft>
              <a:buFont typeface="Arial" panose="020B0604020202020204" pitchFamily="34" charset="0"/>
              <a:buChar char="•"/>
            </a:pPr>
            <a:r>
              <a:rPr lang="en-GB" dirty="0">
                <a:solidFill>
                  <a:srgbClr val="004F80"/>
                </a:solidFill>
                <a:latin typeface="Neo Sans Light"/>
                <a:cs typeface="Neo Sans Light"/>
              </a:rPr>
              <a:t>Use the evaluation dataset to assess the performance of the neural network</a:t>
            </a:r>
          </a:p>
        </p:txBody>
      </p:sp>
      <p:pic>
        <p:nvPicPr>
          <p:cNvPr id="11" name="Picture 10">
            <a:extLst>
              <a:ext uri="{FF2B5EF4-FFF2-40B4-BE49-F238E27FC236}">
                <a16:creationId xmlns:a16="http://schemas.microsoft.com/office/drawing/2014/main" id="{40DB2575-8D27-FBE4-61F7-38D820BBD0E1}"/>
              </a:ext>
            </a:extLst>
          </p:cNvPr>
          <p:cNvPicPr>
            <a:picLocks noChangeAspect="1"/>
          </p:cNvPicPr>
          <p:nvPr/>
        </p:nvPicPr>
        <p:blipFill>
          <a:blip r:embed="rId3"/>
          <a:stretch>
            <a:fillRect/>
          </a:stretch>
        </p:blipFill>
        <p:spPr>
          <a:xfrm>
            <a:off x="7835827" y="5408548"/>
            <a:ext cx="1188359" cy="1368869"/>
          </a:xfrm>
          <a:prstGeom prst="rect">
            <a:avLst/>
          </a:prstGeom>
        </p:spPr>
      </p:pic>
    </p:spTree>
    <p:extLst>
      <p:ext uri="{BB962C8B-B14F-4D97-AF65-F5344CB8AC3E}">
        <p14:creationId xmlns:p14="http://schemas.microsoft.com/office/powerpoint/2010/main" val="363298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7BB3E6-EEEA-4210-1984-F68AA8C7C82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085E51F-9902-E4CD-EB74-1479D30BE1A2}"/>
              </a:ext>
            </a:extLst>
          </p:cNvPr>
          <p:cNvPicPr>
            <a:picLocks noChangeAspect="1"/>
          </p:cNvPicPr>
          <p:nvPr/>
        </p:nvPicPr>
        <p:blipFill>
          <a:blip r:embed="rId2"/>
          <a:stretch>
            <a:fillRect/>
          </a:stretch>
        </p:blipFill>
        <p:spPr>
          <a:xfrm>
            <a:off x="7835827" y="5408548"/>
            <a:ext cx="1188359" cy="1368869"/>
          </a:xfrm>
          <a:prstGeom prst="rect">
            <a:avLst/>
          </a:prstGeom>
        </p:spPr>
      </p:pic>
      <p:pic>
        <p:nvPicPr>
          <p:cNvPr id="3" name="Picture 2">
            <a:extLst>
              <a:ext uri="{FF2B5EF4-FFF2-40B4-BE49-F238E27FC236}">
                <a16:creationId xmlns:a16="http://schemas.microsoft.com/office/drawing/2014/main" id="{B1495377-84A0-6D5A-A45E-44D155832AEA}"/>
              </a:ext>
            </a:extLst>
          </p:cNvPr>
          <p:cNvPicPr>
            <a:picLocks noChangeAspect="1"/>
          </p:cNvPicPr>
          <p:nvPr/>
        </p:nvPicPr>
        <p:blipFill>
          <a:blip r:embed="rId3"/>
          <a:stretch>
            <a:fillRect/>
          </a:stretch>
        </p:blipFill>
        <p:spPr>
          <a:xfrm>
            <a:off x="0" y="757690"/>
            <a:ext cx="9144000" cy="5975447"/>
          </a:xfrm>
          <a:prstGeom prst="rect">
            <a:avLst/>
          </a:prstGeom>
        </p:spPr>
      </p:pic>
      <p:sp>
        <p:nvSpPr>
          <p:cNvPr id="6" name="Rettangolo 5">
            <a:extLst>
              <a:ext uri="{FF2B5EF4-FFF2-40B4-BE49-F238E27FC236}">
                <a16:creationId xmlns:a16="http://schemas.microsoft.com/office/drawing/2014/main" id="{E52E63DA-9F8D-2B73-5D35-5FC5E00106CB}"/>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EA34A1D1-FCEF-EDDC-A91A-DEFFEE674884}"/>
              </a:ext>
            </a:extLst>
          </p:cNvPr>
          <p:cNvSpPr txBox="1"/>
          <p:nvPr/>
        </p:nvSpPr>
        <p:spPr>
          <a:xfrm>
            <a:off x="118511" y="158037"/>
            <a:ext cx="9025487"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sz="2400" dirty="0">
                <a:solidFill>
                  <a:srgbClr val="00A2AB"/>
                </a:solidFill>
                <a:latin typeface="Neo Sans Std Medium TR"/>
                <a:cs typeface="Neo Sans Std Medium TR"/>
              </a:rPr>
              <a:t>|</a:t>
            </a:r>
            <a:r>
              <a:rPr lang="en-GB" sz="2400" dirty="0">
                <a:latin typeface="Neo Sans Std Medium TR"/>
                <a:cs typeface="Neo Sans Std Medium TR"/>
              </a:rPr>
              <a:t> </a:t>
            </a:r>
            <a:r>
              <a:rPr lang="en-GB" sz="2400" dirty="0">
                <a:solidFill>
                  <a:srgbClr val="FFFFFF"/>
                </a:solidFill>
                <a:latin typeface="Neo Sans Light"/>
                <a:cs typeface="Neo Sans Std Medium TR"/>
              </a:rPr>
              <a:t>Neural Networks</a:t>
            </a:r>
            <a:endParaRPr lang="en-GB" sz="2400" dirty="0">
              <a:solidFill>
                <a:srgbClr val="FFFFFF"/>
              </a:solidFill>
              <a:latin typeface="Neo Sans Light"/>
              <a:cs typeface="Neo Sans Light"/>
            </a:endParaRPr>
          </a:p>
        </p:txBody>
      </p:sp>
      <p:sp>
        <p:nvSpPr>
          <p:cNvPr id="4" name="TextBox 3">
            <a:extLst>
              <a:ext uri="{FF2B5EF4-FFF2-40B4-BE49-F238E27FC236}">
                <a16:creationId xmlns:a16="http://schemas.microsoft.com/office/drawing/2014/main" id="{E2658D4F-C03C-CDA1-C0F9-19A3475F42A8}"/>
              </a:ext>
            </a:extLst>
          </p:cNvPr>
          <p:cNvSpPr txBox="1"/>
          <p:nvPr/>
        </p:nvSpPr>
        <p:spPr>
          <a:xfrm>
            <a:off x="2151700" y="2533307"/>
            <a:ext cx="4357722" cy="782843"/>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chemeClr val="accent3">
                    <a:lumMod val="75000"/>
                  </a:schemeClr>
                </a:solidFill>
                <a:latin typeface="Neo Sans Light"/>
                <a:cs typeface="Neo Sans Light"/>
              </a:rPr>
              <a:t>Green: GLM outperforms neural network</a:t>
            </a:r>
          </a:p>
          <a:p>
            <a:pPr algn="ctr">
              <a:lnSpc>
                <a:spcPct val="114000"/>
              </a:lnSpc>
              <a:spcAft>
                <a:spcPts val="600"/>
              </a:spcAft>
            </a:pPr>
            <a:r>
              <a:rPr lang="en-GB" b="1" dirty="0">
                <a:solidFill>
                  <a:srgbClr val="C00000"/>
                </a:solidFill>
                <a:latin typeface="Neo Sans Light"/>
                <a:cs typeface="Neo Sans Light"/>
              </a:rPr>
              <a:t>Red: Neural network outperforms GLM</a:t>
            </a:r>
          </a:p>
        </p:txBody>
      </p:sp>
    </p:spTree>
    <p:extLst>
      <p:ext uri="{BB962C8B-B14F-4D97-AF65-F5344CB8AC3E}">
        <p14:creationId xmlns:p14="http://schemas.microsoft.com/office/powerpoint/2010/main" val="330357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B4D59D-0C34-3D05-1DEF-2832E7B6A7E7}"/>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AB95C6EE-AB72-1671-EBBB-8AB6110BA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9C6DE2F7-9E3E-D6FC-4829-13DCC6D71F8B}"/>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90DFB696-B8FC-2647-96D0-37A55EEC0D77}"/>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Neural Network</a:t>
            </a:r>
            <a:endParaRPr lang="en-GB" sz="2400" dirty="0">
              <a:solidFill>
                <a:srgbClr val="FFFFFF"/>
              </a:solidFill>
              <a:latin typeface="Neo Sans Light"/>
              <a:cs typeface="Neo Sans Light"/>
            </a:endParaRPr>
          </a:p>
        </p:txBody>
      </p:sp>
      <p:pic>
        <p:nvPicPr>
          <p:cNvPr id="11" name="Picture 10">
            <a:extLst>
              <a:ext uri="{FF2B5EF4-FFF2-40B4-BE49-F238E27FC236}">
                <a16:creationId xmlns:a16="http://schemas.microsoft.com/office/drawing/2014/main" id="{81F68C71-6BA1-DEBE-6282-583A78F14061}"/>
              </a:ext>
            </a:extLst>
          </p:cNvPr>
          <p:cNvPicPr>
            <a:picLocks noChangeAspect="1"/>
          </p:cNvPicPr>
          <p:nvPr/>
        </p:nvPicPr>
        <p:blipFill>
          <a:blip r:embed="rId3"/>
          <a:stretch>
            <a:fillRect/>
          </a:stretch>
        </p:blipFill>
        <p:spPr>
          <a:xfrm>
            <a:off x="7835827" y="5408548"/>
            <a:ext cx="1188359" cy="1368869"/>
          </a:xfrm>
          <a:prstGeom prst="rect">
            <a:avLst/>
          </a:prstGeom>
        </p:spPr>
      </p:pic>
      <p:pic>
        <p:nvPicPr>
          <p:cNvPr id="10" name="Picture 9" descr="A graph of a graph&#10;&#10;Description automatically generated">
            <a:extLst>
              <a:ext uri="{FF2B5EF4-FFF2-40B4-BE49-F238E27FC236}">
                <a16:creationId xmlns:a16="http://schemas.microsoft.com/office/drawing/2014/main" id="{4EE0EC18-B76F-3425-F465-EB86E5BABD71}"/>
              </a:ext>
            </a:extLst>
          </p:cNvPr>
          <p:cNvPicPr>
            <a:picLocks noChangeAspect="1"/>
          </p:cNvPicPr>
          <p:nvPr/>
        </p:nvPicPr>
        <p:blipFill>
          <a:blip r:embed="rId4"/>
          <a:stretch>
            <a:fillRect/>
          </a:stretch>
        </p:blipFill>
        <p:spPr>
          <a:xfrm>
            <a:off x="227298" y="913606"/>
            <a:ext cx="7178086" cy="5381514"/>
          </a:xfrm>
          <a:prstGeom prst="rect">
            <a:avLst/>
          </a:prstGeom>
        </p:spPr>
      </p:pic>
      <p:sp>
        <p:nvSpPr>
          <p:cNvPr id="3" name="CasellaDiTesto 9">
            <a:extLst>
              <a:ext uri="{FF2B5EF4-FFF2-40B4-BE49-F238E27FC236}">
                <a16:creationId xmlns:a16="http://schemas.microsoft.com/office/drawing/2014/main" id="{655D58AA-A89F-D91D-4BF4-CF2F8FB741E5}"/>
              </a:ext>
            </a:extLst>
          </p:cNvPr>
          <p:cNvSpPr txBox="1"/>
          <p:nvPr/>
        </p:nvSpPr>
        <p:spPr>
          <a:xfrm>
            <a:off x="7006857" y="1902434"/>
            <a:ext cx="2137142" cy="2046009"/>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Model never predicts the larger values of the observations</a:t>
            </a:r>
          </a:p>
          <a:p>
            <a:pPr>
              <a:lnSpc>
                <a:spcPct val="114000"/>
              </a:lnSpc>
              <a:spcAft>
                <a:spcPts val="600"/>
              </a:spcAft>
            </a:pPr>
            <a:r>
              <a:rPr lang="en-GB" dirty="0">
                <a:solidFill>
                  <a:srgbClr val="004F80"/>
                </a:solidFill>
                <a:latin typeface="Neo Sans Light"/>
                <a:cs typeface="Neo Sans Light"/>
              </a:rPr>
              <a:t>Choice of distribution is poor</a:t>
            </a:r>
          </a:p>
        </p:txBody>
      </p:sp>
      <p:sp>
        <p:nvSpPr>
          <p:cNvPr id="14" name="Oval 13">
            <a:extLst>
              <a:ext uri="{FF2B5EF4-FFF2-40B4-BE49-F238E27FC236}">
                <a16:creationId xmlns:a16="http://schemas.microsoft.com/office/drawing/2014/main" id="{D565371C-0EB5-65CE-0820-C48F68FD313F}"/>
              </a:ext>
            </a:extLst>
          </p:cNvPr>
          <p:cNvSpPr/>
          <p:nvPr/>
        </p:nvSpPr>
        <p:spPr>
          <a:xfrm rot="1216925">
            <a:off x="5546752" y="1176882"/>
            <a:ext cx="925409" cy="3927667"/>
          </a:xfrm>
          <a:prstGeom prst="ellipse">
            <a:avLst/>
          </a:prstGeom>
          <a:noFill/>
          <a:ln w="63500">
            <a:solidFill>
              <a:srgbClr val="FF0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861A2A0-668A-58CF-46B7-933D5D3E8402}"/>
              </a:ext>
            </a:extLst>
          </p:cNvPr>
          <p:cNvSpPr txBox="1"/>
          <p:nvPr/>
        </p:nvSpPr>
        <p:spPr>
          <a:xfrm>
            <a:off x="1593053" y="1745177"/>
            <a:ext cx="3675189" cy="1337482"/>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When the distribution of the dependent variable is well-determined, the GLM has an advantage over the neural network</a:t>
            </a:r>
          </a:p>
        </p:txBody>
      </p:sp>
    </p:spTree>
    <p:extLst>
      <p:ext uri="{BB962C8B-B14F-4D97-AF65-F5344CB8AC3E}">
        <p14:creationId xmlns:p14="http://schemas.microsoft.com/office/powerpoint/2010/main" val="1065377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B1FC-F989-5AD5-AA83-366270F5FD0B}"/>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E8E58FFC-4986-CEC3-BD3E-6D0CAD483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96192486-F5D1-6767-7904-5081ACEBEC1B}"/>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454C6E7A-4D38-AEB2-1CC0-66A93D6ABBD5}"/>
              </a:ext>
            </a:extLst>
          </p:cNvPr>
          <p:cNvSpPr txBox="1"/>
          <p:nvPr/>
        </p:nvSpPr>
        <p:spPr>
          <a:xfrm>
            <a:off x="118511" y="158037"/>
            <a:ext cx="8906977"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Model Development Summary</a:t>
            </a:r>
            <a:endParaRPr lang="en-GB" sz="2400" dirty="0">
              <a:solidFill>
                <a:srgbClr val="FFFFFF"/>
              </a:solidFill>
              <a:latin typeface="Neo Sans Light"/>
              <a:cs typeface="Neo Sans Light"/>
            </a:endParaRPr>
          </a:p>
        </p:txBody>
      </p:sp>
      <p:pic>
        <p:nvPicPr>
          <p:cNvPr id="2" name="Picture 2" descr="upload.wikimedia.org/wikipedia/en/thumb/7/7b/Sw...">
            <a:extLst>
              <a:ext uri="{FF2B5EF4-FFF2-40B4-BE49-F238E27FC236}">
                <a16:creationId xmlns:a16="http://schemas.microsoft.com/office/drawing/2014/main" id="{C1ACF7F1-2EE2-F91E-610A-8C38F46C2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796" y="1010153"/>
            <a:ext cx="4455906" cy="413028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9">
            <a:extLst>
              <a:ext uri="{FF2B5EF4-FFF2-40B4-BE49-F238E27FC236}">
                <a16:creationId xmlns:a16="http://schemas.microsoft.com/office/drawing/2014/main" id="{D4934783-1386-8557-81E7-E7B7582FC0F3}"/>
              </a:ext>
            </a:extLst>
          </p:cNvPr>
          <p:cNvSpPr txBox="1"/>
          <p:nvPr/>
        </p:nvSpPr>
        <p:spPr>
          <a:xfrm>
            <a:off x="4188247" y="4782929"/>
            <a:ext cx="4728454" cy="323935"/>
          </a:xfrm>
          <a:prstGeom prst="rect">
            <a:avLst/>
          </a:prstGeom>
          <a:noFill/>
        </p:spPr>
        <p:txBody>
          <a:bodyPr wrap="square" rtlCol="0">
            <a:spAutoFit/>
          </a:bodyPr>
          <a:lstStyle/>
          <a:p>
            <a:pPr algn="r">
              <a:lnSpc>
                <a:spcPct val="114000"/>
              </a:lnSpc>
              <a:spcAft>
                <a:spcPts val="600"/>
              </a:spcAft>
            </a:pPr>
            <a:r>
              <a:rPr lang="en-GB" sz="1400" dirty="0">
                <a:solidFill>
                  <a:schemeClr val="bg1"/>
                </a:solidFill>
                <a:latin typeface="Neo Sans Light"/>
                <a:cs typeface="Neo Sans Light"/>
              </a:rPr>
              <a:t>Image Credit: ESA</a:t>
            </a:r>
          </a:p>
        </p:txBody>
      </p:sp>
      <p:pic>
        <p:nvPicPr>
          <p:cNvPr id="4" name="Picture 8" descr="Investigating gravity waves and infrasound in the ionosphere - Research  Outreach">
            <a:extLst>
              <a:ext uri="{FF2B5EF4-FFF2-40B4-BE49-F238E27FC236}">
                <a16:creationId xmlns:a16="http://schemas.microsoft.com/office/drawing/2014/main" id="{FF0CED47-316A-25E6-1C23-1295D9DBD1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35225"/>
          <a:stretch/>
        </p:blipFill>
        <p:spPr bwMode="auto">
          <a:xfrm>
            <a:off x="3753948" y="5475239"/>
            <a:ext cx="3667760" cy="9443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C35F291-53C3-4EA0-CA80-938299E3B991}"/>
              </a:ext>
            </a:extLst>
          </p:cNvPr>
          <p:cNvSpPr/>
          <p:nvPr/>
        </p:nvSpPr>
        <p:spPr>
          <a:xfrm>
            <a:off x="0" y="5877272"/>
            <a:ext cx="3667760" cy="9807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30DACC8B-D1E1-968F-A597-58D57B48378F}"/>
              </a:ext>
            </a:extLst>
          </p:cNvPr>
          <p:cNvPicPr>
            <a:picLocks noChangeAspect="1"/>
          </p:cNvPicPr>
          <p:nvPr/>
        </p:nvPicPr>
        <p:blipFill>
          <a:blip r:embed="rId5"/>
          <a:stretch>
            <a:fillRect/>
          </a:stretch>
        </p:blipFill>
        <p:spPr>
          <a:xfrm>
            <a:off x="4731075" y="5256960"/>
            <a:ext cx="3232568" cy="619097"/>
          </a:xfrm>
          <a:prstGeom prst="rect">
            <a:avLst/>
          </a:prstGeom>
        </p:spPr>
      </p:pic>
      <p:pic>
        <p:nvPicPr>
          <p:cNvPr id="22" name="Picture 21">
            <a:extLst>
              <a:ext uri="{FF2B5EF4-FFF2-40B4-BE49-F238E27FC236}">
                <a16:creationId xmlns:a16="http://schemas.microsoft.com/office/drawing/2014/main" id="{5C4C3D1A-2B1B-64D1-538F-CE7F3FCD9C14}"/>
              </a:ext>
            </a:extLst>
          </p:cNvPr>
          <p:cNvPicPr>
            <a:picLocks noChangeAspect="1"/>
          </p:cNvPicPr>
          <p:nvPr/>
        </p:nvPicPr>
        <p:blipFill>
          <a:blip r:embed="rId6"/>
          <a:stretch>
            <a:fillRect/>
          </a:stretch>
        </p:blipFill>
        <p:spPr>
          <a:xfrm>
            <a:off x="7835827" y="5408548"/>
            <a:ext cx="1188359" cy="1368869"/>
          </a:xfrm>
          <a:prstGeom prst="rect">
            <a:avLst/>
          </a:prstGeom>
        </p:spPr>
      </p:pic>
      <p:pic>
        <p:nvPicPr>
          <p:cNvPr id="8" name="Picture 7">
            <a:extLst>
              <a:ext uri="{FF2B5EF4-FFF2-40B4-BE49-F238E27FC236}">
                <a16:creationId xmlns:a16="http://schemas.microsoft.com/office/drawing/2014/main" id="{62CD45C2-3899-A4D4-7CA4-F0EF1D7FCC17}"/>
              </a:ext>
            </a:extLst>
          </p:cNvPr>
          <p:cNvPicPr>
            <a:picLocks noChangeAspect="1"/>
          </p:cNvPicPr>
          <p:nvPr/>
        </p:nvPicPr>
        <p:blipFill>
          <a:blip r:embed="rId7"/>
          <a:srcRect l="45084" r="22905"/>
          <a:stretch/>
        </p:blipFill>
        <p:spPr>
          <a:xfrm>
            <a:off x="236836" y="5475240"/>
            <a:ext cx="2070428" cy="1155742"/>
          </a:xfrm>
          <a:prstGeom prst="rect">
            <a:avLst/>
          </a:prstGeom>
        </p:spPr>
      </p:pic>
      <p:pic>
        <p:nvPicPr>
          <p:cNvPr id="9" name="Picture 8">
            <a:extLst>
              <a:ext uri="{FF2B5EF4-FFF2-40B4-BE49-F238E27FC236}">
                <a16:creationId xmlns:a16="http://schemas.microsoft.com/office/drawing/2014/main" id="{FF2740F0-BFB0-6011-4FB1-97E2236A48CD}"/>
              </a:ext>
            </a:extLst>
          </p:cNvPr>
          <p:cNvPicPr>
            <a:picLocks noChangeAspect="1"/>
          </p:cNvPicPr>
          <p:nvPr/>
        </p:nvPicPr>
        <p:blipFill>
          <a:blip r:embed="rId8"/>
          <a:stretch>
            <a:fillRect/>
          </a:stretch>
        </p:blipFill>
        <p:spPr>
          <a:xfrm>
            <a:off x="2129018" y="5176978"/>
            <a:ext cx="2339782" cy="1403870"/>
          </a:xfrm>
          <a:prstGeom prst="rect">
            <a:avLst/>
          </a:prstGeom>
        </p:spPr>
      </p:pic>
      <p:pic>
        <p:nvPicPr>
          <p:cNvPr id="11" name="Picture 10" descr="Logo - University of Oslo">
            <a:extLst>
              <a:ext uri="{FF2B5EF4-FFF2-40B4-BE49-F238E27FC236}">
                <a16:creationId xmlns:a16="http://schemas.microsoft.com/office/drawing/2014/main" id="{C62E116E-4F18-E542-40C4-8A0B30DB44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542" y="5113367"/>
            <a:ext cx="1910982" cy="645476"/>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27E5B8B9-1ED5-F957-D8D1-63247D35CC2E}"/>
              </a:ext>
            </a:extLst>
          </p:cNvPr>
          <p:cNvSpPr txBox="1"/>
          <p:nvPr/>
        </p:nvSpPr>
        <p:spPr>
          <a:xfrm>
            <a:off x="118511" y="913605"/>
            <a:ext cx="4161203" cy="4171591"/>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We have a suite of models of the electron density and the variability of ionospheric plasma</a:t>
            </a:r>
          </a:p>
          <a:p>
            <a:pPr>
              <a:lnSpc>
                <a:spcPct val="114000"/>
              </a:lnSpc>
              <a:spcAft>
                <a:spcPts val="600"/>
              </a:spcAft>
            </a:pPr>
            <a:r>
              <a:rPr lang="en-GB" b="1" dirty="0">
                <a:solidFill>
                  <a:srgbClr val="004F80"/>
                </a:solidFill>
                <a:latin typeface="Neo Sans Light"/>
                <a:cs typeface="Neo Sans Light"/>
              </a:rPr>
              <a:t>Implemented in the KNMI timeline viewer</a:t>
            </a:r>
            <a:endParaRPr lang="en-GB" dirty="0">
              <a:solidFill>
                <a:srgbClr val="004F80"/>
              </a:solidFill>
              <a:latin typeface="Neo Sans Light"/>
              <a:cs typeface="Neo Sans Light"/>
            </a:endParaRP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Midlatitude region: </a:t>
            </a:r>
            <a:r>
              <a:rPr lang="en-GB" dirty="0">
                <a:solidFill>
                  <a:srgbClr val="004F80"/>
                </a:solidFill>
                <a:latin typeface="Neo Sans Light"/>
                <a:cs typeface="Neo Sans Light"/>
              </a:rPr>
              <a:t>Is there a physical driver that is missing, such as wave activity from below?</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Equatorial region:</a:t>
            </a:r>
            <a:r>
              <a:rPr lang="en-GB" dirty="0">
                <a:solidFill>
                  <a:srgbClr val="004F80"/>
                </a:solidFill>
                <a:latin typeface="Neo Sans Light"/>
                <a:cs typeface="Neo Sans Light"/>
              </a:rPr>
              <a:t> Clear scope for improvement</a:t>
            </a:r>
          </a:p>
          <a:p>
            <a:pPr>
              <a:lnSpc>
                <a:spcPct val="114000"/>
              </a:lnSpc>
              <a:spcAft>
                <a:spcPts val="600"/>
              </a:spcAft>
            </a:pPr>
            <a:r>
              <a:rPr lang="en-GB" b="1" dirty="0">
                <a:solidFill>
                  <a:srgbClr val="004F80"/>
                </a:solidFill>
                <a:latin typeface="Neo Sans Light"/>
                <a:cs typeface="Neo Sans Light"/>
              </a:rPr>
              <a:t>Improved performance compared to TIE-GCM, but only at limited altitude</a:t>
            </a:r>
          </a:p>
        </p:txBody>
      </p:sp>
    </p:spTree>
    <p:extLst>
      <p:ext uri="{BB962C8B-B14F-4D97-AF65-F5344CB8AC3E}">
        <p14:creationId xmlns:p14="http://schemas.microsoft.com/office/powerpoint/2010/main" val="261795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 ve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Neural Network</a:t>
            </a:r>
            <a:endParaRPr lang="en-GB" sz="2400" dirty="0">
              <a:solidFill>
                <a:srgbClr val="FFFFFF"/>
              </a:solidFill>
              <a:latin typeface="Neo Sans Light"/>
              <a:cs typeface="Neo Sans Light"/>
            </a:endParaRPr>
          </a:p>
        </p:txBody>
      </p:sp>
      <p:pic>
        <p:nvPicPr>
          <p:cNvPr id="11" name="Picture 10">
            <a:extLst>
              <a:ext uri="{FF2B5EF4-FFF2-40B4-BE49-F238E27FC236}">
                <a16:creationId xmlns:a16="http://schemas.microsoft.com/office/drawing/2014/main" id="{F0616700-CAD5-BB09-B89D-D2788A69E66F}"/>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3" name="CasellaDiTesto 9">
            <a:extLst>
              <a:ext uri="{FF2B5EF4-FFF2-40B4-BE49-F238E27FC236}">
                <a16:creationId xmlns:a16="http://schemas.microsoft.com/office/drawing/2014/main" id="{B78054E4-585A-4E3E-6689-5DC17DE9C8CF}"/>
              </a:ext>
            </a:extLst>
          </p:cNvPr>
          <p:cNvSpPr txBox="1"/>
          <p:nvPr/>
        </p:nvSpPr>
        <p:spPr>
          <a:xfrm>
            <a:off x="118510" y="913605"/>
            <a:ext cx="9025489"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Choice of distribution appeared to be poor</a:t>
            </a:r>
            <a:endParaRPr lang="en-GB" dirty="0">
              <a:solidFill>
                <a:srgbClr val="004F80"/>
              </a:solidFill>
              <a:latin typeface="Neo Sans Light"/>
              <a:cs typeface="Neo Sans Light"/>
            </a:endParaRPr>
          </a:p>
        </p:txBody>
      </p:sp>
      <p:pic>
        <p:nvPicPr>
          <p:cNvPr id="8" name="Picture 7">
            <a:extLst>
              <a:ext uri="{FF2B5EF4-FFF2-40B4-BE49-F238E27FC236}">
                <a16:creationId xmlns:a16="http://schemas.microsoft.com/office/drawing/2014/main" id="{B4E0FC3C-8B02-0DAA-491A-7DA6FBD7CC4B}"/>
              </a:ext>
            </a:extLst>
          </p:cNvPr>
          <p:cNvPicPr>
            <a:picLocks noChangeAspect="1"/>
          </p:cNvPicPr>
          <p:nvPr/>
        </p:nvPicPr>
        <p:blipFill>
          <a:blip r:embed="rId5"/>
          <a:srcRect t="81413"/>
          <a:stretch/>
        </p:blipFill>
        <p:spPr>
          <a:xfrm>
            <a:off x="619125" y="4763485"/>
            <a:ext cx="7905750" cy="789589"/>
          </a:xfrm>
          <a:prstGeom prst="rect">
            <a:avLst/>
          </a:prstGeom>
        </p:spPr>
      </p:pic>
      <p:sp>
        <p:nvSpPr>
          <p:cNvPr id="12" name="TextBox 11">
            <a:extLst>
              <a:ext uri="{FF2B5EF4-FFF2-40B4-BE49-F238E27FC236}">
                <a16:creationId xmlns:a16="http://schemas.microsoft.com/office/drawing/2014/main" id="{299480E7-E6F9-40AD-2243-66E49C0D1A6C}"/>
              </a:ext>
            </a:extLst>
          </p:cNvPr>
          <p:cNvSpPr txBox="1"/>
          <p:nvPr/>
        </p:nvSpPr>
        <p:spPr>
          <a:xfrm>
            <a:off x="4918826" y="2204171"/>
            <a:ext cx="3997875" cy="968278"/>
          </a:xfrm>
          <a:prstGeom prst="rect">
            <a:avLst/>
          </a:prstGeom>
          <a:noFill/>
        </p:spPr>
        <p:txBody>
          <a:bodyPr wrap="square">
            <a:spAutoFit/>
          </a:bodyPr>
          <a:lstStyle/>
          <a:p>
            <a:pPr>
              <a:lnSpc>
                <a:spcPct val="107000"/>
              </a:lnSpc>
              <a:spcAft>
                <a:spcPts val="800"/>
              </a:spcAft>
            </a:pPr>
            <a:r>
              <a:rPr lang="en-GB" kern="100" dirty="0">
                <a:solidFill>
                  <a:srgbClr val="004F80"/>
                </a:solidFill>
                <a:latin typeface="Neo Sans Light"/>
                <a:ea typeface="Aptos" panose="020B0004020202020204" pitchFamily="34" charset="0"/>
                <a:cs typeface="Times New Roman" panose="02020603050405020304" pitchFamily="18" charset="0"/>
              </a:rPr>
              <a:t>I</a:t>
            </a:r>
            <a:r>
              <a:rPr lang="en-GB" sz="1800" kern="100" dirty="0">
                <a:solidFill>
                  <a:srgbClr val="004F80"/>
                </a:solidFill>
                <a:effectLst/>
                <a:latin typeface="Neo Sans Light"/>
                <a:ea typeface="Aptos" panose="020B0004020202020204" pitchFamily="34" charset="0"/>
                <a:cs typeface="Times New Roman" panose="02020603050405020304" pitchFamily="18" charset="0"/>
              </a:rPr>
              <a:t>t may be that the distribution which has been implicitly assumed by the neural network is not appropriate</a:t>
            </a:r>
          </a:p>
        </p:txBody>
      </p:sp>
      <p:pic>
        <p:nvPicPr>
          <p:cNvPr id="13" name="Picture 12">
            <a:extLst>
              <a:ext uri="{FF2B5EF4-FFF2-40B4-BE49-F238E27FC236}">
                <a16:creationId xmlns:a16="http://schemas.microsoft.com/office/drawing/2014/main" id="{62DD39EE-3E19-E3FA-3861-B17C5C0B77B8}"/>
              </a:ext>
            </a:extLst>
          </p:cNvPr>
          <p:cNvPicPr>
            <a:picLocks noChangeAspect="1"/>
          </p:cNvPicPr>
          <p:nvPr/>
        </p:nvPicPr>
        <p:blipFill>
          <a:blip r:embed="rId5"/>
          <a:srcRect l="22031" r="21399" b="21395"/>
          <a:stretch/>
        </p:blipFill>
        <p:spPr>
          <a:xfrm>
            <a:off x="393405" y="1317948"/>
            <a:ext cx="4472259" cy="3339276"/>
          </a:xfrm>
          <a:prstGeom prst="rect">
            <a:avLst/>
          </a:prstGeom>
        </p:spPr>
      </p:pic>
    </p:spTree>
    <p:extLst>
      <p:ext uri="{BB962C8B-B14F-4D97-AF65-F5344CB8AC3E}">
        <p14:creationId xmlns:p14="http://schemas.microsoft.com/office/powerpoint/2010/main" val="207279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AE89-DA70-291E-3289-8726497584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1EAA8D-1DA0-3EEC-3FFB-473C8D41B8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71" y="757690"/>
            <a:ext cx="8098258" cy="6073694"/>
          </a:xfrm>
          <a:prstGeom prst="rect">
            <a:avLst/>
          </a:prstGeom>
          <a:noFill/>
        </p:spPr>
      </p:pic>
      <p:pic>
        <p:nvPicPr>
          <p:cNvPr id="5" name="Immagine 4" descr="logo vert.jpg">
            <a:extLst>
              <a:ext uri="{FF2B5EF4-FFF2-40B4-BE49-F238E27FC236}">
                <a16:creationId xmlns:a16="http://schemas.microsoft.com/office/drawing/2014/main" id="{DCA6B646-3985-7A1B-B0A8-6FCA184F9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4FB2CFDF-E6D0-1F31-5D01-F3C898F7EA82}"/>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7473E57A-03B0-A4F3-3E73-40E8AF58937F}"/>
              </a:ext>
            </a:extLst>
          </p:cNvPr>
          <p:cNvSpPr txBox="1"/>
          <p:nvPr/>
        </p:nvSpPr>
        <p:spPr>
          <a:xfrm>
            <a:off x="118512" y="158037"/>
            <a:ext cx="86444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 Electron Density</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BC82B7E6-1F19-0A23-90A1-C5C587D37153}"/>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062507B7-3867-950D-FB7E-22F57B889101}"/>
              </a:ext>
            </a:extLst>
          </p:cNvPr>
          <p:cNvSpPr txBox="1"/>
          <p:nvPr/>
        </p:nvSpPr>
        <p:spPr>
          <a:xfrm>
            <a:off x="1401210" y="1116997"/>
            <a:ext cx="1697590"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Polar region</a:t>
            </a:r>
          </a:p>
          <a:p>
            <a:pPr>
              <a:lnSpc>
                <a:spcPct val="114000"/>
              </a:lnSpc>
              <a:spcAft>
                <a:spcPts val="600"/>
              </a:spcAft>
            </a:pPr>
            <a:r>
              <a:rPr lang="en-GB" sz="1400" b="1" i="1" dirty="0">
                <a:solidFill>
                  <a:srgbClr val="004F80"/>
                </a:solidFill>
                <a:latin typeface="Neo Sans Light"/>
                <a:cs typeface="Neo Sans Light"/>
              </a:rPr>
              <a:t>Gamma, 2</a:t>
            </a:r>
            <a:r>
              <a:rPr lang="en-GB" sz="1400" b="1" i="1" baseline="30000" dirty="0">
                <a:solidFill>
                  <a:srgbClr val="004F80"/>
                </a:solidFill>
                <a:latin typeface="Neo Sans Light"/>
                <a:cs typeface="Neo Sans Light"/>
              </a:rPr>
              <a:t>nd</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1" name="CasellaDiTesto 9">
            <a:extLst>
              <a:ext uri="{FF2B5EF4-FFF2-40B4-BE49-F238E27FC236}">
                <a16:creationId xmlns:a16="http://schemas.microsoft.com/office/drawing/2014/main" id="{3E31FECF-1C0D-96C0-6720-991EB1E4D909}"/>
              </a:ext>
            </a:extLst>
          </p:cNvPr>
          <p:cNvSpPr txBox="1"/>
          <p:nvPr/>
        </p:nvSpPr>
        <p:spPr>
          <a:xfrm>
            <a:off x="5363610" y="1123572"/>
            <a:ext cx="1697590" cy="1813895"/>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Auroral region</a:t>
            </a:r>
          </a:p>
          <a:p>
            <a:pPr>
              <a:lnSpc>
                <a:spcPct val="114000"/>
              </a:lnSpc>
              <a:spcAft>
                <a:spcPts val="600"/>
              </a:spcAft>
            </a:pPr>
            <a:r>
              <a:rPr lang="en-GB" sz="1400" b="1" i="1" dirty="0">
                <a:solidFill>
                  <a:srgbClr val="004F80"/>
                </a:solidFill>
                <a:latin typeface="Neo Sans Light"/>
                <a:cs typeface="Neo Sans Light"/>
              </a:rPr>
              <a:t>Gamma, 2</a:t>
            </a:r>
            <a:r>
              <a:rPr lang="en-GB" sz="1400" b="1" i="1" baseline="30000" dirty="0">
                <a:solidFill>
                  <a:srgbClr val="004F80"/>
                </a:solidFill>
                <a:latin typeface="Neo Sans Light"/>
                <a:cs typeface="Neo Sans Light"/>
              </a:rPr>
              <a:t>nd</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2" name="CasellaDiTesto 9">
            <a:extLst>
              <a:ext uri="{FF2B5EF4-FFF2-40B4-BE49-F238E27FC236}">
                <a16:creationId xmlns:a16="http://schemas.microsoft.com/office/drawing/2014/main" id="{B51B7204-2A9B-ADE9-689E-DB9CDBB3C2A1}"/>
              </a:ext>
            </a:extLst>
          </p:cNvPr>
          <p:cNvSpPr txBox="1"/>
          <p:nvPr/>
        </p:nvSpPr>
        <p:spPr>
          <a:xfrm>
            <a:off x="1401210" y="4150882"/>
            <a:ext cx="2220928" cy="1813895"/>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Midlatitude region</a:t>
            </a:r>
          </a:p>
          <a:p>
            <a:pPr>
              <a:lnSpc>
                <a:spcPct val="114000"/>
              </a:lnSpc>
              <a:spcAft>
                <a:spcPts val="600"/>
              </a:spcAft>
            </a:pPr>
            <a:r>
              <a:rPr lang="en-GB" sz="1400" b="1" i="1" dirty="0">
                <a:solidFill>
                  <a:srgbClr val="004F80"/>
                </a:solidFill>
                <a:latin typeface="Neo Sans Light"/>
                <a:cs typeface="Neo Sans Light"/>
              </a:rPr>
              <a:t>Gamma, 2</a:t>
            </a:r>
            <a:r>
              <a:rPr lang="en-GB" sz="1400" b="1" i="1" baseline="30000" dirty="0">
                <a:solidFill>
                  <a:srgbClr val="004F80"/>
                </a:solidFill>
                <a:latin typeface="Neo Sans Light"/>
                <a:cs typeface="Neo Sans Light"/>
              </a:rPr>
              <a:t>nd</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3" name="CasellaDiTesto 9">
            <a:extLst>
              <a:ext uri="{FF2B5EF4-FFF2-40B4-BE49-F238E27FC236}">
                <a16:creationId xmlns:a16="http://schemas.microsoft.com/office/drawing/2014/main" id="{F996A693-F09A-B037-7078-D9FB1E8B6077}"/>
              </a:ext>
            </a:extLst>
          </p:cNvPr>
          <p:cNvSpPr txBox="1"/>
          <p:nvPr/>
        </p:nvSpPr>
        <p:spPr>
          <a:xfrm>
            <a:off x="5363610" y="4150882"/>
            <a:ext cx="2220928"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Equatorial region</a:t>
            </a:r>
          </a:p>
          <a:p>
            <a:pPr>
              <a:lnSpc>
                <a:spcPct val="114000"/>
              </a:lnSpc>
              <a:spcAft>
                <a:spcPts val="600"/>
              </a:spcAft>
            </a:pPr>
            <a:r>
              <a:rPr lang="en-GB" sz="1400" b="1" i="1" dirty="0">
                <a:solidFill>
                  <a:srgbClr val="004F80"/>
                </a:solidFill>
                <a:latin typeface="Neo Sans Light"/>
                <a:cs typeface="Neo Sans Light"/>
              </a:rPr>
              <a:t>Gamma, 1</a:t>
            </a:r>
            <a:r>
              <a:rPr lang="en-GB" sz="1400" b="1" i="1" baseline="30000" dirty="0">
                <a:solidFill>
                  <a:srgbClr val="004F80"/>
                </a:solidFill>
                <a:latin typeface="Neo Sans Light"/>
                <a:cs typeface="Neo Sans Light"/>
              </a:rPr>
              <a:t>st</a:t>
            </a:r>
            <a:r>
              <a:rPr lang="en-GB" sz="1400" b="1" i="1" dirty="0">
                <a:solidFill>
                  <a:srgbClr val="004F80"/>
                </a:solidFill>
                <a:latin typeface="Neo Sans Light"/>
                <a:cs typeface="Neo Sans Light"/>
              </a:rPr>
              <a:t> root</a:t>
            </a:r>
            <a:endParaRPr lang="en-GB" sz="1400"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Tree>
    <p:extLst>
      <p:ext uri="{BB962C8B-B14F-4D97-AF65-F5344CB8AC3E}">
        <p14:creationId xmlns:p14="http://schemas.microsoft.com/office/powerpoint/2010/main" val="22571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C551D-D79C-5451-D5E5-13968BC6FD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22E8F30-8AFC-9A15-C1C6-A4B5291219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71" y="757690"/>
            <a:ext cx="8098258" cy="6072330"/>
          </a:xfrm>
          <a:prstGeom prst="rect">
            <a:avLst/>
          </a:prstGeom>
          <a:noFill/>
        </p:spPr>
      </p:pic>
      <p:pic>
        <p:nvPicPr>
          <p:cNvPr id="5" name="Immagine 4" descr="logo vert.jpg">
            <a:extLst>
              <a:ext uri="{FF2B5EF4-FFF2-40B4-BE49-F238E27FC236}">
                <a16:creationId xmlns:a16="http://schemas.microsoft.com/office/drawing/2014/main" id="{0111426E-9CA6-B5C7-A17D-1865EAD10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06127EEA-4A09-E47A-112C-FBE611AFFFDC}"/>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FBD55D8F-E751-CA3F-721B-8049B0D40FB7}"/>
              </a:ext>
            </a:extLst>
          </p:cNvPr>
          <p:cNvSpPr txBox="1"/>
          <p:nvPr/>
        </p:nvSpPr>
        <p:spPr>
          <a:xfrm>
            <a:off x="118512" y="158037"/>
            <a:ext cx="86444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 |Grad_Ne@100km|</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4D2498C5-E2D5-E0A6-FB17-4FA6F48CFEB6}"/>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EE08B38E-BB40-7FD6-C2BE-A30EABF6E60E}"/>
              </a:ext>
            </a:extLst>
          </p:cNvPr>
          <p:cNvSpPr txBox="1"/>
          <p:nvPr/>
        </p:nvSpPr>
        <p:spPr>
          <a:xfrm>
            <a:off x="1401210" y="1116997"/>
            <a:ext cx="1697590"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Polar region</a:t>
            </a:r>
          </a:p>
          <a:p>
            <a:pPr>
              <a:lnSpc>
                <a:spcPct val="114000"/>
              </a:lnSpc>
              <a:spcAft>
                <a:spcPts val="600"/>
              </a:spcAft>
            </a:pPr>
            <a:r>
              <a:rPr lang="en-GB" sz="1400" b="1" i="1" dirty="0">
                <a:solidFill>
                  <a:srgbClr val="004F80"/>
                </a:solidFill>
                <a:latin typeface="Neo Sans Light"/>
                <a:cs typeface="Neo Sans Light"/>
              </a:rPr>
              <a:t>Gamma, 4</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1" name="CasellaDiTesto 9">
            <a:extLst>
              <a:ext uri="{FF2B5EF4-FFF2-40B4-BE49-F238E27FC236}">
                <a16:creationId xmlns:a16="http://schemas.microsoft.com/office/drawing/2014/main" id="{651637AE-4182-11EE-D0A5-1FE2AEFEFB33}"/>
              </a:ext>
            </a:extLst>
          </p:cNvPr>
          <p:cNvSpPr txBox="1"/>
          <p:nvPr/>
        </p:nvSpPr>
        <p:spPr>
          <a:xfrm>
            <a:off x="5363610" y="1123572"/>
            <a:ext cx="1697590" cy="1813895"/>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Auroral region</a:t>
            </a:r>
          </a:p>
          <a:p>
            <a:pPr>
              <a:lnSpc>
                <a:spcPct val="114000"/>
              </a:lnSpc>
              <a:spcAft>
                <a:spcPts val="600"/>
              </a:spcAft>
            </a:pPr>
            <a:r>
              <a:rPr lang="en-GB" sz="1400" b="1" i="1" dirty="0">
                <a:solidFill>
                  <a:srgbClr val="004F80"/>
                </a:solidFill>
                <a:latin typeface="Neo Sans Light"/>
                <a:cs typeface="Neo Sans Light"/>
              </a:rPr>
              <a:t>Gamma, 4</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2" name="CasellaDiTesto 9">
            <a:extLst>
              <a:ext uri="{FF2B5EF4-FFF2-40B4-BE49-F238E27FC236}">
                <a16:creationId xmlns:a16="http://schemas.microsoft.com/office/drawing/2014/main" id="{F9E5280B-CC01-F9FF-46F5-E1B34B39B68E}"/>
              </a:ext>
            </a:extLst>
          </p:cNvPr>
          <p:cNvSpPr txBox="1"/>
          <p:nvPr/>
        </p:nvSpPr>
        <p:spPr>
          <a:xfrm>
            <a:off x="1401210" y="4150882"/>
            <a:ext cx="2220928"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Midlatitude region</a:t>
            </a:r>
          </a:p>
          <a:p>
            <a:pPr>
              <a:lnSpc>
                <a:spcPct val="114000"/>
              </a:lnSpc>
              <a:spcAft>
                <a:spcPts val="600"/>
              </a:spcAft>
            </a:pPr>
            <a:r>
              <a:rPr lang="en-GB" sz="1400" b="1" i="1" dirty="0">
                <a:solidFill>
                  <a:srgbClr val="004F80"/>
                </a:solidFill>
                <a:latin typeface="Neo Sans Light"/>
                <a:cs typeface="Neo Sans Light"/>
              </a:rPr>
              <a:t>Gamma, 6</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3" name="CasellaDiTesto 9">
            <a:extLst>
              <a:ext uri="{FF2B5EF4-FFF2-40B4-BE49-F238E27FC236}">
                <a16:creationId xmlns:a16="http://schemas.microsoft.com/office/drawing/2014/main" id="{6790F5D7-323B-5FE7-A6CE-37447211FF54}"/>
              </a:ext>
            </a:extLst>
          </p:cNvPr>
          <p:cNvSpPr txBox="1"/>
          <p:nvPr/>
        </p:nvSpPr>
        <p:spPr>
          <a:xfrm>
            <a:off x="5363610" y="4150882"/>
            <a:ext cx="2220928" cy="1028423"/>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Equatorial region</a:t>
            </a:r>
          </a:p>
          <a:p>
            <a:pPr>
              <a:lnSpc>
                <a:spcPct val="114000"/>
              </a:lnSpc>
              <a:spcAft>
                <a:spcPts val="600"/>
              </a:spcAft>
            </a:pPr>
            <a:r>
              <a:rPr lang="en-GB" sz="1400" b="1" i="1" dirty="0">
                <a:solidFill>
                  <a:srgbClr val="004F80"/>
                </a:solidFill>
                <a:latin typeface="Neo Sans Light"/>
                <a:cs typeface="Neo Sans Light"/>
              </a:rPr>
              <a:t>Gamma, 4</a:t>
            </a:r>
            <a:r>
              <a:rPr lang="en-GB" sz="1400" b="1" i="1" baseline="30000" dirty="0">
                <a:solidFill>
                  <a:srgbClr val="004F80"/>
                </a:solidFill>
                <a:latin typeface="Neo Sans Light"/>
                <a:cs typeface="Neo Sans Light"/>
              </a:rPr>
              <a:t>th</a:t>
            </a:r>
            <a:r>
              <a:rPr lang="en-GB" sz="1400" b="1" i="1" dirty="0">
                <a:solidFill>
                  <a:srgbClr val="004F80"/>
                </a:solidFill>
                <a:latin typeface="Neo Sans Light"/>
                <a:cs typeface="Neo Sans Light"/>
              </a:rPr>
              <a:t> root</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Tree>
    <p:extLst>
      <p:ext uri="{BB962C8B-B14F-4D97-AF65-F5344CB8AC3E}">
        <p14:creationId xmlns:p14="http://schemas.microsoft.com/office/powerpoint/2010/main" val="44460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A79D1-51A2-46E0-2C3D-366B196415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34087D-7185-DA77-4180-BB5994EFED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70" y="757689"/>
            <a:ext cx="8098257" cy="6072329"/>
          </a:xfrm>
          <a:prstGeom prst="rect">
            <a:avLst/>
          </a:prstGeom>
          <a:noFill/>
        </p:spPr>
      </p:pic>
      <p:pic>
        <p:nvPicPr>
          <p:cNvPr id="5" name="Immagine 4" descr="logo vert.jpg">
            <a:extLst>
              <a:ext uri="{FF2B5EF4-FFF2-40B4-BE49-F238E27FC236}">
                <a16:creationId xmlns:a16="http://schemas.microsoft.com/office/drawing/2014/main" id="{8C88B58A-ED74-7ABE-CBED-17B38A783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BC3AFF1D-3237-2BC7-8932-C44F693C47E7}"/>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5AE1E1C0-F1D9-5D3E-F177-4BFE04F1E2B9}"/>
              </a:ext>
            </a:extLst>
          </p:cNvPr>
          <p:cNvSpPr txBox="1"/>
          <p:nvPr/>
        </p:nvSpPr>
        <p:spPr>
          <a:xfrm>
            <a:off x="118512" y="158037"/>
            <a:ext cx="86444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 |RODI10s|</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98BF74E1-05CE-E18C-C7EC-D609513CCF1A}"/>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118486FE-892F-0395-3DEA-5CF34450A64D}"/>
              </a:ext>
            </a:extLst>
          </p:cNvPr>
          <p:cNvSpPr txBox="1"/>
          <p:nvPr/>
        </p:nvSpPr>
        <p:spPr>
          <a:xfrm>
            <a:off x="1401210" y="1116997"/>
            <a:ext cx="1697590"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Polar region</a:t>
            </a:r>
          </a:p>
          <a:p>
            <a:pPr>
              <a:lnSpc>
                <a:spcPct val="114000"/>
              </a:lnSpc>
              <a:spcAft>
                <a:spcPts val="600"/>
              </a:spcAft>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1" name="CasellaDiTesto 9">
            <a:extLst>
              <a:ext uri="{FF2B5EF4-FFF2-40B4-BE49-F238E27FC236}">
                <a16:creationId xmlns:a16="http://schemas.microsoft.com/office/drawing/2014/main" id="{0CB83D24-C7D5-F3E3-34D8-49C8A81540C2}"/>
              </a:ext>
            </a:extLst>
          </p:cNvPr>
          <p:cNvSpPr txBox="1"/>
          <p:nvPr/>
        </p:nvSpPr>
        <p:spPr>
          <a:xfrm>
            <a:off x="5363610" y="1123572"/>
            <a:ext cx="1697590" cy="1813895"/>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Auroral region</a:t>
            </a:r>
          </a:p>
          <a:p>
            <a:pPr>
              <a:lnSpc>
                <a:spcPct val="114000"/>
              </a:lnSpc>
              <a:spcAft>
                <a:spcPts val="600"/>
              </a:spcAft>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2" name="CasellaDiTesto 9">
            <a:extLst>
              <a:ext uri="{FF2B5EF4-FFF2-40B4-BE49-F238E27FC236}">
                <a16:creationId xmlns:a16="http://schemas.microsoft.com/office/drawing/2014/main" id="{1646C83D-B6D3-CF8C-5935-87CC5475D3B3}"/>
              </a:ext>
            </a:extLst>
          </p:cNvPr>
          <p:cNvSpPr txBox="1"/>
          <p:nvPr/>
        </p:nvSpPr>
        <p:spPr>
          <a:xfrm>
            <a:off x="1401210" y="4150882"/>
            <a:ext cx="2220928"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Midlatitude region</a:t>
            </a:r>
          </a:p>
          <a:p>
            <a:pPr>
              <a:lnSpc>
                <a:spcPct val="114000"/>
              </a:lnSpc>
              <a:spcAft>
                <a:spcPts val="600"/>
              </a:spcAft>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3" name="CasellaDiTesto 9">
            <a:extLst>
              <a:ext uri="{FF2B5EF4-FFF2-40B4-BE49-F238E27FC236}">
                <a16:creationId xmlns:a16="http://schemas.microsoft.com/office/drawing/2014/main" id="{351C8123-A256-8C98-AED7-6F499D6F43D3}"/>
              </a:ext>
            </a:extLst>
          </p:cNvPr>
          <p:cNvSpPr txBox="1"/>
          <p:nvPr/>
        </p:nvSpPr>
        <p:spPr>
          <a:xfrm>
            <a:off x="5363610" y="4150882"/>
            <a:ext cx="2220928" cy="1028423"/>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Equatorial region</a:t>
            </a:r>
          </a:p>
          <a:p>
            <a:pPr>
              <a:lnSpc>
                <a:spcPct val="114000"/>
              </a:lnSpc>
              <a:spcAft>
                <a:spcPts val="600"/>
              </a:spcAft>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Tree>
    <p:extLst>
      <p:ext uri="{BB962C8B-B14F-4D97-AF65-F5344CB8AC3E}">
        <p14:creationId xmlns:p14="http://schemas.microsoft.com/office/powerpoint/2010/main" val="54901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49CDC-9F8C-3A3B-719C-CCF6AAC422A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3A97B52-8489-1D36-1F18-B6CDE618E6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69" y="757687"/>
            <a:ext cx="8098257" cy="6072329"/>
          </a:xfrm>
          <a:prstGeom prst="rect">
            <a:avLst/>
          </a:prstGeom>
          <a:noFill/>
        </p:spPr>
      </p:pic>
      <p:pic>
        <p:nvPicPr>
          <p:cNvPr id="5" name="Immagine 4" descr="logo vert.jpg">
            <a:extLst>
              <a:ext uri="{FF2B5EF4-FFF2-40B4-BE49-F238E27FC236}">
                <a16:creationId xmlns:a16="http://schemas.microsoft.com/office/drawing/2014/main" id="{E8BE9482-821C-E006-0E82-901BC78DC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E94F2FEE-CDD0-30FA-E068-48DB71F30B1D}"/>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6182468B-7CFB-8787-C2E9-0EF8E2C940FD}"/>
              </a:ext>
            </a:extLst>
          </p:cNvPr>
          <p:cNvSpPr txBox="1"/>
          <p:nvPr/>
        </p:nvSpPr>
        <p:spPr>
          <a:xfrm>
            <a:off x="118512" y="158037"/>
            <a:ext cx="86444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 |RODI1s_FP|</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7F051F86-308C-A392-3CA5-3C4C81476656}"/>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4AADD233-439D-DA75-7C06-BD19B20E220A}"/>
              </a:ext>
            </a:extLst>
          </p:cNvPr>
          <p:cNvSpPr txBox="1"/>
          <p:nvPr/>
        </p:nvSpPr>
        <p:spPr>
          <a:xfrm>
            <a:off x="1401210" y="1116997"/>
            <a:ext cx="1697590"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Polar region</a:t>
            </a:r>
          </a:p>
          <a:p>
            <a:pPr>
              <a:lnSpc>
                <a:spcPct val="114000"/>
              </a:lnSpc>
              <a:spcAft>
                <a:spcPts val="600"/>
              </a:spcAft>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1" name="CasellaDiTesto 9">
            <a:extLst>
              <a:ext uri="{FF2B5EF4-FFF2-40B4-BE49-F238E27FC236}">
                <a16:creationId xmlns:a16="http://schemas.microsoft.com/office/drawing/2014/main" id="{53066245-2886-D424-EBC8-E3990AB39CBC}"/>
              </a:ext>
            </a:extLst>
          </p:cNvPr>
          <p:cNvSpPr txBox="1"/>
          <p:nvPr/>
        </p:nvSpPr>
        <p:spPr>
          <a:xfrm>
            <a:off x="5363610" y="1123572"/>
            <a:ext cx="1697590" cy="1813895"/>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Auroral region</a:t>
            </a:r>
          </a:p>
          <a:p>
            <a:pPr>
              <a:lnSpc>
                <a:spcPct val="114000"/>
              </a:lnSpc>
              <a:spcAft>
                <a:spcPts val="600"/>
              </a:spcAft>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2" name="CasellaDiTesto 9">
            <a:extLst>
              <a:ext uri="{FF2B5EF4-FFF2-40B4-BE49-F238E27FC236}">
                <a16:creationId xmlns:a16="http://schemas.microsoft.com/office/drawing/2014/main" id="{2DE2B133-D397-EB0B-8DA3-056A80C31740}"/>
              </a:ext>
            </a:extLst>
          </p:cNvPr>
          <p:cNvSpPr txBox="1"/>
          <p:nvPr/>
        </p:nvSpPr>
        <p:spPr>
          <a:xfrm>
            <a:off x="1401210" y="4150882"/>
            <a:ext cx="2220928"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Midlatitude region</a:t>
            </a:r>
          </a:p>
          <a:p>
            <a:pPr>
              <a:lnSpc>
                <a:spcPct val="114000"/>
              </a:lnSpc>
              <a:spcAft>
                <a:spcPts val="600"/>
              </a:spcAft>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3" name="CasellaDiTesto 9">
            <a:extLst>
              <a:ext uri="{FF2B5EF4-FFF2-40B4-BE49-F238E27FC236}">
                <a16:creationId xmlns:a16="http://schemas.microsoft.com/office/drawing/2014/main" id="{165AF0E0-1431-FEDC-B485-AED85ABA254E}"/>
              </a:ext>
            </a:extLst>
          </p:cNvPr>
          <p:cNvSpPr txBox="1"/>
          <p:nvPr/>
        </p:nvSpPr>
        <p:spPr>
          <a:xfrm>
            <a:off x="5363610" y="4150882"/>
            <a:ext cx="2220928" cy="639727"/>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Equatorial region</a:t>
            </a:r>
          </a:p>
          <a:p>
            <a:pPr>
              <a:lnSpc>
                <a:spcPct val="114000"/>
              </a:lnSpc>
            </a:pPr>
            <a:r>
              <a:rPr lang="en-GB" sz="1400" b="1" i="1" dirty="0">
                <a:solidFill>
                  <a:srgbClr val="004F80"/>
                </a:solidFill>
                <a:latin typeface="Neo Sans Light"/>
                <a:cs typeface="Neo Sans Light"/>
              </a:rPr>
              <a:t>Gamma, 3</a:t>
            </a:r>
            <a:r>
              <a:rPr lang="en-GB" sz="1400" b="1" i="1" baseline="30000" dirty="0">
                <a:solidFill>
                  <a:srgbClr val="004F80"/>
                </a:solidFill>
                <a:latin typeface="Neo Sans Light"/>
                <a:cs typeface="Neo Sans Light"/>
              </a:rPr>
              <a:t>rd</a:t>
            </a:r>
            <a:r>
              <a:rPr lang="en-GB" sz="1400" b="1" i="1" dirty="0">
                <a:solidFill>
                  <a:srgbClr val="004F80"/>
                </a:solidFill>
                <a:latin typeface="Neo Sans Light"/>
                <a:cs typeface="Neo Sans Light"/>
              </a:rPr>
              <a:t> root</a:t>
            </a:r>
          </a:p>
        </p:txBody>
      </p:sp>
    </p:spTree>
    <p:extLst>
      <p:ext uri="{BB962C8B-B14F-4D97-AF65-F5344CB8AC3E}">
        <p14:creationId xmlns:p14="http://schemas.microsoft.com/office/powerpoint/2010/main" val="183598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52782-FB8E-680D-D28F-780AD52C67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86CFEBB-0D4B-AE67-8BBC-EEC2DCD586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868" y="757686"/>
            <a:ext cx="8098257" cy="6072329"/>
          </a:xfrm>
          <a:prstGeom prst="rect">
            <a:avLst/>
          </a:prstGeom>
          <a:noFill/>
        </p:spPr>
      </p:pic>
      <p:pic>
        <p:nvPicPr>
          <p:cNvPr id="5" name="Immagine 4" descr="logo vert.jpg">
            <a:extLst>
              <a:ext uri="{FF2B5EF4-FFF2-40B4-BE49-F238E27FC236}">
                <a16:creationId xmlns:a16="http://schemas.microsoft.com/office/drawing/2014/main" id="{E6684814-6384-8FAF-38BC-D7D56B35C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40D0D2F1-7B9B-0628-BB69-BBA6E1E95614}"/>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7F4F5598-156A-FC77-3864-C2FD903FA930}"/>
              </a:ext>
            </a:extLst>
          </p:cNvPr>
          <p:cNvSpPr txBox="1"/>
          <p:nvPr/>
        </p:nvSpPr>
        <p:spPr>
          <a:xfrm>
            <a:off x="118512" y="158037"/>
            <a:ext cx="86444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 Slope</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FEEAD494-CD72-FCC4-E7DD-A4647403C9FE}"/>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094F6637-831F-9AC0-F4A0-18796776D026}"/>
              </a:ext>
            </a:extLst>
          </p:cNvPr>
          <p:cNvSpPr txBox="1"/>
          <p:nvPr/>
        </p:nvSpPr>
        <p:spPr>
          <a:xfrm>
            <a:off x="1401210" y="1116997"/>
            <a:ext cx="1697590"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Polar region</a:t>
            </a:r>
          </a:p>
          <a:p>
            <a:pPr>
              <a:lnSpc>
                <a:spcPct val="114000"/>
              </a:lnSpc>
              <a:spcAft>
                <a:spcPts val="600"/>
              </a:spcAft>
            </a:pPr>
            <a:r>
              <a:rPr lang="en-GB" sz="1400" b="1" i="1" dirty="0">
                <a:solidFill>
                  <a:srgbClr val="004F80"/>
                </a:solidFill>
                <a:latin typeface="Neo Sans Light"/>
                <a:cs typeface="Neo Sans Light"/>
              </a:rPr>
              <a:t>Normal</a:t>
            </a: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1" name="CasellaDiTesto 9">
            <a:extLst>
              <a:ext uri="{FF2B5EF4-FFF2-40B4-BE49-F238E27FC236}">
                <a16:creationId xmlns:a16="http://schemas.microsoft.com/office/drawing/2014/main" id="{4DE11CAD-1141-AEA4-3CA2-91745332F21C}"/>
              </a:ext>
            </a:extLst>
          </p:cNvPr>
          <p:cNvSpPr txBox="1"/>
          <p:nvPr/>
        </p:nvSpPr>
        <p:spPr>
          <a:xfrm>
            <a:off x="5363610" y="1123572"/>
            <a:ext cx="1697590" cy="1421158"/>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Auroral region</a:t>
            </a:r>
          </a:p>
          <a:p>
            <a:pPr>
              <a:lnSpc>
                <a:spcPct val="114000"/>
              </a:lnSpc>
              <a:spcAft>
                <a:spcPts val="600"/>
              </a:spcAft>
            </a:pPr>
            <a:r>
              <a:rPr lang="en-GB" sz="1400" b="1" i="1" dirty="0">
                <a:solidFill>
                  <a:srgbClr val="004F80"/>
                </a:solidFill>
                <a:latin typeface="Neo Sans Light"/>
                <a:cs typeface="Neo Sans Light"/>
              </a:rPr>
              <a:t>Normal</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2" name="CasellaDiTesto 9">
            <a:extLst>
              <a:ext uri="{FF2B5EF4-FFF2-40B4-BE49-F238E27FC236}">
                <a16:creationId xmlns:a16="http://schemas.microsoft.com/office/drawing/2014/main" id="{9193D71D-A8E7-6B2B-FD59-82A9B369176F}"/>
              </a:ext>
            </a:extLst>
          </p:cNvPr>
          <p:cNvSpPr txBox="1"/>
          <p:nvPr/>
        </p:nvSpPr>
        <p:spPr>
          <a:xfrm>
            <a:off x="1401210" y="4150882"/>
            <a:ext cx="2220928" cy="1028423"/>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Midlatitude region</a:t>
            </a:r>
          </a:p>
          <a:p>
            <a:pPr>
              <a:lnSpc>
                <a:spcPct val="114000"/>
              </a:lnSpc>
              <a:spcAft>
                <a:spcPts val="600"/>
              </a:spcAft>
            </a:pPr>
            <a:r>
              <a:rPr lang="en-GB" sz="1400" b="1" i="1" dirty="0">
                <a:solidFill>
                  <a:srgbClr val="004F80"/>
                </a:solidFill>
                <a:latin typeface="Neo Sans Light"/>
                <a:cs typeface="Neo Sans Light"/>
              </a:rPr>
              <a:t>Normal</a:t>
            </a: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
        <p:nvSpPr>
          <p:cNvPr id="13" name="CasellaDiTesto 9">
            <a:extLst>
              <a:ext uri="{FF2B5EF4-FFF2-40B4-BE49-F238E27FC236}">
                <a16:creationId xmlns:a16="http://schemas.microsoft.com/office/drawing/2014/main" id="{6C9A2D1F-EA0A-974C-5027-73A448300227}"/>
              </a:ext>
            </a:extLst>
          </p:cNvPr>
          <p:cNvSpPr txBox="1"/>
          <p:nvPr/>
        </p:nvSpPr>
        <p:spPr>
          <a:xfrm>
            <a:off x="5363610" y="4150882"/>
            <a:ext cx="2220928" cy="1197059"/>
          </a:xfrm>
          <a:prstGeom prst="rect">
            <a:avLst/>
          </a:prstGeom>
          <a:noFill/>
        </p:spPr>
        <p:txBody>
          <a:bodyPr wrap="square" rtlCol="0">
            <a:spAutoFit/>
          </a:bodyPr>
          <a:lstStyle/>
          <a:p>
            <a:pPr>
              <a:lnSpc>
                <a:spcPct val="114000"/>
              </a:lnSpc>
            </a:pPr>
            <a:r>
              <a:rPr lang="en-GB" b="1" dirty="0">
                <a:solidFill>
                  <a:srgbClr val="004F80"/>
                </a:solidFill>
                <a:latin typeface="Neo Sans Light"/>
                <a:cs typeface="Neo Sans Light"/>
              </a:rPr>
              <a:t>Equatorial region</a:t>
            </a:r>
          </a:p>
          <a:p>
            <a:pPr>
              <a:lnSpc>
                <a:spcPct val="114000"/>
              </a:lnSpc>
            </a:pPr>
            <a:r>
              <a:rPr lang="en-GB" sz="1400" b="1" i="1" dirty="0">
                <a:solidFill>
                  <a:srgbClr val="004F80"/>
                </a:solidFill>
                <a:latin typeface="Neo Sans Light"/>
                <a:cs typeface="Neo Sans Light"/>
              </a:rPr>
              <a:t>Gamma, </a:t>
            </a:r>
          </a:p>
          <a:p>
            <a:pPr>
              <a:lnSpc>
                <a:spcPct val="114000"/>
              </a:lnSpc>
            </a:pPr>
            <a:r>
              <a:rPr lang="en-GB" sz="1400" b="1" i="1" dirty="0">
                <a:solidFill>
                  <a:srgbClr val="004F80"/>
                </a:solidFill>
                <a:latin typeface="Neo Sans Light"/>
                <a:cs typeface="Neo Sans Light"/>
              </a:rPr>
              <a:t>-p + min(p) + 0.01</a:t>
            </a:r>
            <a:endParaRPr lang="en-GB" sz="1400"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p:spTree>
    <p:extLst>
      <p:ext uri="{BB962C8B-B14F-4D97-AF65-F5344CB8AC3E}">
        <p14:creationId xmlns:p14="http://schemas.microsoft.com/office/powerpoint/2010/main" val="331731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A285-00B3-0E00-4AA1-AFEB86DCC4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DD7360-39ED-1B21-BC20-C06627E0C661}"/>
              </a:ext>
            </a:extLst>
          </p:cNvPr>
          <p:cNvPicPr>
            <a:picLocks noChangeAspect="1"/>
          </p:cNvPicPr>
          <p:nvPr/>
        </p:nvPicPr>
        <p:blipFill>
          <a:blip r:embed="rId3"/>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F6658174-6983-0018-EC50-D223D3924878}"/>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F6E0997B-AB40-5C10-724A-BB517C3797B5}"/>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Method</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A Quick Trip to 1984</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5EB20E1B-6C1F-333D-5B00-1D4F45706FCE}"/>
              </a:ext>
            </a:extLst>
          </p:cNvPr>
          <p:cNvSpPr txBox="1"/>
          <p:nvPr/>
        </p:nvSpPr>
        <p:spPr>
          <a:xfrm>
            <a:off x="2404511" y="2879010"/>
            <a:ext cx="3424789" cy="1021690"/>
          </a:xfrm>
          <a:prstGeom prst="rect">
            <a:avLst/>
          </a:prstGeom>
          <a:noFill/>
        </p:spPr>
        <p:txBody>
          <a:bodyPr wrap="square" rtlCol="0">
            <a:spAutoFit/>
          </a:bodyPr>
          <a:lstStyle/>
          <a:p>
            <a:pPr algn="ctr">
              <a:lnSpc>
                <a:spcPct val="114000"/>
              </a:lnSpc>
              <a:spcAft>
                <a:spcPts val="600"/>
              </a:spcAft>
            </a:pPr>
            <a:r>
              <a:rPr lang="en-GB" b="1" dirty="0">
                <a:solidFill>
                  <a:srgbClr val="004F80"/>
                </a:solidFill>
                <a:latin typeface="Neo Sans Light"/>
                <a:cs typeface="Neo Sans Light"/>
              </a:rPr>
              <a:t>Computational power was not sufficient for researchers to routinely use neural networks</a:t>
            </a:r>
          </a:p>
        </p:txBody>
      </p:sp>
      <p:sp>
        <p:nvSpPr>
          <p:cNvPr id="8" name="CasellaDiTesto 9">
            <a:extLst>
              <a:ext uri="{FF2B5EF4-FFF2-40B4-BE49-F238E27FC236}">
                <a16:creationId xmlns:a16="http://schemas.microsoft.com/office/drawing/2014/main" id="{237DCA05-1492-1C97-8ABA-7DF4AFCECEFD}"/>
              </a:ext>
            </a:extLst>
          </p:cNvPr>
          <p:cNvSpPr txBox="1"/>
          <p:nvPr/>
        </p:nvSpPr>
        <p:spPr>
          <a:xfrm>
            <a:off x="118512" y="6268113"/>
            <a:ext cx="7637237" cy="323935"/>
          </a:xfrm>
          <a:prstGeom prst="rect">
            <a:avLst/>
          </a:prstGeom>
          <a:noFill/>
        </p:spPr>
        <p:txBody>
          <a:bodyPr wrap="square" rtlCol="0">
            <a:spAutoFit/>
          </a:bodyPr>
          <a:lstStyle/>
          <a:p>
            <a:pPr>
              <a:lnSpc>
                <a:spcPct val="114000"/>
              </a:lnSpc>
              <a:spcAft>
                <a:spcPts val="600"/>
              </a:spcAft>
            </a:pPr>
            <a:r>
              <a:rPr lang="en-GB" sz="1400" i="1" dirty="0" err="1">
                <a:solidFill>
                  <a:srgbClr val="004F80"/>
                </a:solidFill>
                <a:latin typeface="Neo Sans Light"/>
                <a:cs typeface="Neo Sans Light"/>
              </a:rPr>
              <a:t>Maycock</a:t>
            </a:r>
            <a:r>
              <a:rPr lang="en-GB" sz="1400" i="1" dirty="0">
                <a:solidFill>
                  <a:srgbClr val="004F80"/>
                </a:solidFill>
                <a:latin typeface="Neo Sans Light"/>
                <a:cs typeface="Neo Sans Light"/>
              </a:rPr>
              <a:t>, G., Hall, R.D., 1984. Accidents at four-arm roundabouts. LR1120, TRL, Crowthorne, UK</a:t>
            </a:r>
          </a:p>
        </p:txBody>
      </p:sp>
      <p:pic>
        <p:nvPicPr>
          <p:cNvPr id="1030" name="Picture 6" descr="1984 Summer Olympics - Wikipedia">
            <a:extLst>
              <a:ext uri="{FF2B5EF4-FFF2-40B4-BE49-F238E27FC236}">
                <a16:creationId xmlns:a16="http://schemas.microsoft.com/office/drawing/2014/main" id="{019BE7F2-9A56-F6CE-BF0B-BAFB6C9EB3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33648"/>
          <a:stretch/>
        </p:blipFill>
        <p:spPr bwMode="auto">
          <a:xfrm>
            <a:off x="291307" y="2919516"/>
            <a:ext cx="1801156" cy="1018045"/>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8">
            <a:extLst>
              <a:ext uri="{FF2B5EF4-FFF2-40B4-BE49-F238E27FC236}">
                <a16:creationId xmlns:a16="http://schemas.microsoft.com/office/drawing/2014/main" id="{04C6538B-FF62-648A-12FA-50343E426C19}"/>
              </a:ext>
            </a:extLst>
          </p:cNvPr>
          <p:cNvSpPr>
            <a:spLocks noChangeAspect="1" noChangeArrowheads="1"/>
          </p:cNvSpPr>
          <p:nvPr/>
        </p:nvSpPr>
        <p:spPr bwMode="auto">
          <a:xfrm>
            <a:off x="4419600" y="289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10">
            <a:extLst>
              <a:ext uri="{FF2B5EF4-FFF2-40B4-BE49-F238E27FC236}">
                <a16:creationId xmlns:a16="http://schemas.microsoft.com/office/drawing/2014/main" id="{215383F6-CC5F-3122-4A3A-131F53B7593E}"/>
              </a:ext>
            </a:extLst>
          </p:cNvPr>
          <p:cNvSpPr>
            <a:spLocks noChangeAspect="1" noChangeArrowheads="1"/>
          </p:cNvSpPr>
          <p:nvPr/>
        </p:nvSpPr>
        <p:spPr bwMode="auto">
          <a:xfrm>
            <a:off x="45720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a:extLst>
              <a:ext uri="{FF2B5EF4-FFF2-40B4-BE49-F238E27FC236}">
                <a16:creationId xmlns:a16="http://schemas.microsoft.com/office/drawing/2014/main" id="{139656DB-DD2D-746C-EAFB-69226031ABB7}"/>
              </a:ext>
            </a:extLst>
          </p:cNvPr>
          <p:cNvPicPr>
            <a:picLocks noChangeAspect="1"/>
          </p:cNvPicPr>
          <p:nvPr/>
        </p:nvPicPr>
        <p:blipFill>
          <a:blip r:embed="rId5"/>
          <a:stretch>
            <a:fillRect/>
          </a:stretch>
        </p:blipFill>
        <p:spPr>
          <a:xfrm>
            <a:off x="291307" y="996333"/>
            <a:ext cx="1239821" cy="1684540"/>
          </a:xfrm>
          <a:prstGeom prst="rect">
            <a:avLst/>
          </a:prstGeom>
        </p:spPr>
      </p:pic>
      <p:pic>
        <p:nvPicPr>
          <p:cNvPr id="1038" name="Picture 14" descr="Elton John on piano (1984)">
            <a:extLst>
              <a:ext uri="{FF2B5EF4-FFF2-40B4-BE49-F238E27FC236}">
                <a16:creationId xmlns:a16="http://schemas.microsoft.com/office/drawing/2014/main" id="{2D5A0E15-8709-A4BF-45A2-6B060D3B1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996334"/>
            <a:ext cx="2402910" cy="16845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Many Faces of David Bowie">
            <a:extLst>
              <a:ext uri="{FF2B5EF4-FFF2-40B4-BE49-F238E27FC236}">
                <a16:creationId xmlns:a16="http://schemas.microsoft.com/office/drawing/2014/main" id="{C5DD73B2-6691-A6E1-3C8E-4FBFE10A31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667" r="24222"/>
          <a:stretch/>
        </p:blipFill>
        <p:spPr bwMode="auto">
          <a:xfrm>
            <a:off x="4275382" y="996059"/>
            <a:ext cx="1553918" cy="1702554"/>
          </a:xfrm>
          <a:prstGeom prst="rect">
            <a:avLst/>
          </a:prstGeom>
          <a:noFill/>
          <a:extLst>
            <a:ext uri="{909E8E84-426E-40DD-AFC4-6F175D3DCCD1}">
              <a14:hiddenFill xmlns:a14="http://schemas.microsoft.com/office/drawing/2010/main">
                <a:solidFill>
                  <a:srgbClr val="FFFFFF"/>
                </a:solidFill>
              </a14:hiddenFill>
            </a:ext>
          </a:extLst>
        </p:spPr>
      </p:pic>
      <p:sp>
        <p:nvSpPr>
          <p:cNvPr id="24" name="CasellaDiTesto 9">
            <a:extLst>
              <a:ext uri="{FF2B5EF4-FFF2-40B4-BE49-F238E27FC236}">
                <a16:creationId xmlns:a16="http://schemas.microsoft.com/office/drawing/2014/main" id="{18971236-C3AA-B41F-20AF-B5E10DBB0D34}"/>
              </a:ext>
            </a:extLst>
          </p:cNvPr>
          <p:cNvSpPr txBox="1"/>
          <p:nvPr/>
        </p:nvSpPr>
        <p:spPr>
          <a:xfrm>
            <a:off x="118512" y="4110076"/>
            <a:ext cx="5710788" cy="1021690"/>
          </a:xfrm>
          <a:prstGeom prst="rect">
            <a:avLst/>
          </a:prstGeom>
          <a:noFill/>
        </p:spPr>
        <p:txBody>
          <a:bodyPr wrap="square" rtlCol="0">
            <a:spAutoFit/>
          </a:bodyPr>
          <a:lstStyle/>
          <a:p>
            <a:pPr>
              <a:lnSpc>
                <a:spcPct val="114000"/>
              </a:lnSpc>
              <a:spcAft>
                <a:spcPts val="600"/>
              </a:spcAft>
            </a:pPr>
            <a:r>
              <a:rPr lang="en-GB" dirty="0" err="1">
                <a:solidFill>
                  <a:srgbClr val="004F80"/>
                </a:solidFill>
                <a:latin typeface="Neo Sans Light"/>
                <a:cs typeface="Neo Sans Light"/>
              </a:rPr>
              <a:t>Maycock</a:t>
            </a:r>
            <a:r>
              <a:rPr lang="en-GB" dirty="0">
                <a:solidFill>
                  <a:srgbClr val="004F80"/>
                </a:solidFill>
                <a:latin typeface="Neo Sans Light"/>
                <a:cs typeface="Neo Sans Light"/>
              </a:rPr>
              <a:t> and Hall (1984) used Generalised Linear Modelling to create a model of road accidents at four arm roundabouts</a:t>
            </a:r>
          </a:p>
        </p:txBody>
      </p:sp>
      <p:sp>
        <p:nvSpPr>
          <p:cNvPr id="37" name="CasellaDiTesto 9">
            <a:extLst>
              <a:ext uri="{FF2B5EF4-FFF2-40B4-BE49-F238E27FC236}">
                <a16:creationId xmlns:a16="http://schemas.microsoft.com/office/drawing/2014/main" id="{4C295E08-B6A7-D857-2F41-0A493E585539}"/>
              </a:ext>
            </a:extLst>
          </p:cNvPr>
          <p:cNvSpPr txBox="1"/>
          <p:nvPr/>
        </p:nvSpPr>
        <p:spPr>
          <a:xfrm>
            <a:off x="118512" y="5106504"/>
            <a:ext cx="7637236" cy="1098634"/>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To predict the number of accidents </a:t>
            </a:r>
            <a:r>
              <a:rPr lang="en-GB" dirty="0">
                <a:solidFill>
                  <a:srgbClr val="004F80"/>
                </a:solidFill>
                <a:latin typeface="Neo Sans Light"/>
                <a:cs typeface="Neo Sans Light"/>
              </a:rPr>
              <a:t>at these junctions</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Determine the relative importance of the explanatory variables</a:t>
            </a:r>
            <a:r>
              <a:rPr lang="en-GB" dirty="0">
                <a:solidFill>
                  <a:srgbClr val="004F80"/>
                </a:solidFill>
                <a:latin typeface="Neo Sans Light"/>
                <a:cs typeface="Neo Sans Light"/>
              </a:rPr>
              <a:t>, to identify and design out high-risk features</a:t>
            </a:r>
          </a:p>
        </p:txBody>
      </p:sp>
      <p:pic>
        <p:nvPicPr>
          <p:cNvPr id="9" name="Picture 8">
            <a:extLst>
              <a:ext uri="{FF2B5EF4-FFF2-40B4-BE49-F238E27FC236}">
                <a16:creationId xmlns:a16="http://schemas.microsoft.com/office/drawing/2014/main" id="{64FFF40D-8493-F6F6-2274-C603336345A4}"/>
              </a:ext>
            </a:extLst>
          </p:cNvPr>
          <p:cNvPicPr>
            <a:picLocks noChangeAspect="1"/>
          </p:cNvPicPr>
          <p:nvPr/>
        </p:nvPicPr>
        <p:blipFill>
          <a:blip r:embed="rId8"/>
          <a:stretch>
            <a:fillRect/>
          </a:stretch>
        </p:blipFill>
        <p:spPr>
          <a:xfrm>
            <a:off x="6019417" y="1005668"/>
            <a:ext cx="2833276" cy="4035125"/>
          </a:xfrm>
          <a:prstGeom prst="rect">
            <a:avLst/>
          </a:prstGeom>
        </p:spPr>
      </p:pic>
    </p:spTree>
    <p:extLst>
      <p:ext uri="{BB962C8B-B14F-4D97-AF65-F5344CB8AC3E}">
        <p14:creationId xmlns:p14="http://schemas.microsoft.com/office/powerpoint/2010/main" val="22458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DD86C-32B0-F464-B784-FD94FE1E3E8B}"/>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5C86C7D2-2EF9-3000-161A-59CF252B1854}"/>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D3DD0909-73A8-BE13-09C4-B19DDD28983D}"/>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Slope</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Probability Distribution Functions</a:t>
            </a:r>
            <a:endParaRPr lang="en-GB" sz="2400" dirty="0">
              <a:solidFill>
                <a:srgbClr val="FFFFFF"/>
              </a:solidFill>
              <a:latin typeface="Neo Sans Light"/>
              <a:cs typeface="Neo Sans Light"/>
            </a:endParaRPr>
          </a:p>
        </p:txBody>
      </p:sp>
      <p:pic>
        <p:nvPicPr>
          <p:cNvPr id="12" name="Picture 11">
            <a:extLst>
              <a:ext uri="{FF2B5EF4-FFF2-40B4-BE49-F238E27FC236}">
                <a16:creationId xmlns:a16="http://schemas.microsoft.com/office/drawing/2014/main" id="{0A0AAE3D-BEFF-FB32-F605-EBA5AE8D8837}"/>
              </a:ext>
            </a:extLst>
          </p:cNvPr>
          <p:cNvPicPr>
            <a:picLocks noChangeAspect="1"/>
          </p:cNvPicPr>
          <p:nvPr/>
        </p:nvPicPr>
        <p:blipFill>
          <a:blip r:embed="rId2"/>
          <a:stretch>
            <a:fillRect/>
          </a:stretch>
        </p:blipFill>
        <p:spPr>
          <a:xfrm>
            <a:off x="0" y="3766009"/>
            <a:ext cx="4114800" cy="3084925"/>
          </a:xfrm>
          <a:prstGeom prst="rect">
            <a:avLst/>
          </a:prstGeom>
        </p:spPr>
      </p:pic>
      <p:pic>
        <p:nvPicPr>
          <p:cNvPr id="14" name="Picture 13">
            <a:extLst>
              <a:ext uri="{FF2B5EF4-FFF2-40B4-BE49-F238E27FC236}">
                <a16:creationId xmlns:a16="http://schemas.microsoft.com/office/drawing/2014/main" id="{4F064B6D-DD88-8E42-0901-E2887CF53492}"/>
              </a:ext>
            </a:extLst>
          </p:cNvPr>
          <p:cNvPicPr>
            <a:picLocks noChangeAspect="1"/>
          </p:cNvPicPr>
          <p:nvPr/>
        </p:nvPicPr>
        <p:blipFill>
          <a:blip r:embed="rId3"/>
          <a:stretch>
            <a:fillRect/>
          </a:stretch>
        </p:blipFill>
        <p:spPr>
          <a:xfrm>
            <a:off x="3874166" y="3773076"/>
            <a:ext cx="4114799" cy="3084924"/>
          </a:xfrm>
          <a:prstGeom prst="rect">
            <a:avLst/>
          </a:prstGeom>
        </p:spPr>
      </p:pic>
      <p:pic>
        <p:nvPicPr>
          <p:cNvPr id="4" name="Picture 3">
            <a:extLst>
              <a:ext uri="{FF2B5EF4-FFF2-40B4-BE49-F238E27FC236}">
                <a16:creationId xmlns:a16="http://schemas.microsoft.com/office/drawing/2014/main" id="{68624E0C-78C5-D66C-30F7-784DA26EF6B0}"/>
              </a:ext>
            </a:extLst>
          </p:cNvPr>
          <p:cNvPicPr>
            <a:picLocks noChangeAspect="1"/>
          </p:cNvPicPr>
          <p:nvPr/>
        </p:nvPicPr>
        <p:blipFill>
          <a:blip r:embed="rId4"/>
          <a:stretch>
            <a:fillRect/>
          </a:stretch>
        </p:blipFill>
        <p:spPr>
          <a:xfrm>
            <a:off x="0" y="777739"/>
            <a:ext cx="4114800" cy="3084924"/>
          </a:xfrm>
          <a:prstGeom prst="rect">
            <a:avLst/>
          </a:prstGeom>
        </p:spPr>
      </p:pic>
      <p:pic>
        <p:nvPicPr>
          <p:cNvPr id="10" name="Picture 9">
            <a:extLst>
              <a:ext uri="{FF2B5EF4-FFF2-40B4-BE49-F238E27FC236}">
                <a16:creationId xmlns:a16="http://schemas.microsoft.com/office/drawing/2014/main" id="{91A05A1F-1D1B-5873-F43D-209403F5F065}"/>
              </a:ext>
            </a:extLst>
          </p:cNvPr>
          <p:cNvPicPr>
            <a:picLocks noChangeAspect="1"/>
          </p:cNvPicPr>
          <p:nvPr/>
        </p:nvPicPr>
        <p:blipFill>
          <a:blip r:embed="rId5"/>
          <a:stretch>
            <a:fillRect/>
          </a:stretch>
        </p:blipFill>
        <p:spPr>
          <a:xfrm>
            <a:off x="3847423" y="757690"/>
            <a:ext cx="4141542" cy="3104973"/>
          </a:xfrm>
          <a:prstGeom prst="rect">
            <a:avLst/>
          </a:prstGeom>
        </p:spPr>
      </p:pic>
      <p:pic>
        <p:nvPicPr>
          <p:cNvPr id="2" name="Picture 1">
            <a:extLst>
              <a:ext uri="{FF2B5EF4-FFF2-40B4-BE49-F238E27FC236}">
                <a16:creationId xmlns:a16="http://schemas.microsoft.com/office/drawing/2014/main" id="{F72F1499-8491-0630-0B6A-B64F25144371}"/>
              </a:ext>
            </a:extLst>
          </p:cNvPr>
          <p:cNvPicPr>
            <a:picLocks noChangeAspect="1"/>
          </p:cNvPicPr>
          <p:nvPr/>
        </p:nvPicPr>
        <p:blipFill>
          <a:blip r:embed="rId6"/>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9D67543D-FB01-6682-A1BA-542C8C76CDEA}"/>
              </a:ext>
            </a:extLst>
          </p:cNvPr>
          <p:cNvSpPr txBox="1"/>
          <p:nvPr/>
        </p:nvSpPr>
        <p:spPr>
          <a:xfrm>
            <a:off x="2193225" y="1149087"/>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Polar region</a:t>
            </a:r>
            <a:endParaRPr lang="en-GB" dirty="0">
              <a:solidFill>
                <a:srgbClr val="004F80"/>
              </a:solidFill>
              <a:latin typeface="Neo Sans Light"/>
              <a:cs typeface="Neo Sans Light"/>
            </a:endParaRPr>
          </a:p>
        </p:txBody>
      </p:sp>
      <p:sp>
        <p:nvSpPr>
          <p:cNvPr id="15" name="CasellaDiTesto 9">
            <a:extLst>
              <a:ext uri="{FF2B5EF4-FFF2-40B4-BE49-F238E27FC236}">
                <a16:creationId xmlns:a16="http://schemas.microsoft.com/office/drawing/2014/main" id="{8A235C72-9309-A326-FB8E-48F8830087FC}"/>
              </a:ext>
            </a:extLst>
          </p:cNvPr>
          <p:cNvSpPr txBox="1"/>
          <p:nvPr/>
        </p:nvSpPr>
        <p:spPr>
          <a:xfrm>
            <a:off x="6007101" y="1125273"/>
            <a:ext cx="1598900"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Auroral region</a:t>
            </a:r>
            <a:endParaRPr lang="en-GB" dirty="0">
              <a:solidFill>
                <a:srgbClr val="004F80"/>
              </a:solidFill>
              <a:latin typeface="Neo Sans Light"/>
              <a:cs typeface="Neo Sans Light"/>
            </a:endParaRPr>
          </a:p>
        </p:txBody>
      </p:sp>
      <p:sp>
        <p:nvSpPr>
          <p:cNvPr id="16" name="CasellaDiTesto 9">
            <a:extLst>
              <a:ext uri="{FF2B5EF4-FFF2-40B4-BE49-F238E27FC236}">
                <a16:creationId xmlns:a16="http://schemas.microsoft.com/office/drawing/2014/main" id="{AE0EB974-D630-2004-3F9B-B9ED6020BBB0}"/>
              </a:ext>
            </a:extLst>
          </p:cNvPr>
          <p:cNvSpPr txBox="1"/>
          <p:nvPr/>
        </p:nvSpPr>
        <p:spPr>
          <a:xfrm>
            <a:off x="594325" y="4103337"/>
            <a:ext cx="1386875" cy="646331"/>
          </a:xfrm>
          <a:prstGeom prst="rect">
            <a:avLst/>
          </a:prstGeom>
          <a:noFill/>
        </p:spPr>
        <p:txBody>
          <a:bodyPr wrap="square" rtlCol="0">
            <a:spAutoFit/>
          </a:bodyPr>
          <a:lstStyle/>
          <a:p>
            <a:pPr algn="ctr">
              <a:spcAft>
                <a:spcPts val="600"/>
              </a:spcAft>
            </a:pPr>
            <a:r>
              <a:rPr lang="en-GB" b="1" dirty="0">
                <a:solidFill>
                  <a:srgbClr val="004F80"/>
                </a:solidFill>
                <a:latin typeface="Neo Sans Light"/>
                <a:cs typeface="Neo Sans Light"/>
              </a:rPr>
              <a:t>Midlatitude region</a:t>
            </a:r>
            <a:endParaRPr lang="en-GB" dirty="0">
              <a:solidFill>
                <a:srgbClr val="004F80"/>
              </a:solidFill>
              <a:latin typeface="Neo Sans Light"/>
              <a:cs typeface="Neo Sans Light"/>
            </a:endParaRPr>
          </a:p>
        </p:txBody>
      </p:sp>
      <p:sp>
        <p:nvSpPr>
          <p:cNvPr id="17" name="CasellaDiTesto 9">
            <a:extLst>
              <a:ext uri="{FF2B5EF4-FFF2-40B4-BE49-F238E27FC236}">
                <a16:creationId xmlns:a16="http://schemas.microsoft.com/office/drawing/2014/main" id="{9F50CD8E-779F-0D31-5151-72796BC575C1}"/>
              </a:ext>
            </a:extLst>
          </p:cNvPr>
          <p:cNvSpPr txBox="1"/>
          <p:nvPr/>
        </p:nvSpPr>
        <p:spPr>
          <a:xfrm>
            <a:off x="4495863" y="4103337"/>
            <a:ext cx="1386875" cy="646331"/>
          </a:xfrm>
          <a:prstGeom prst="rect">
            <a:avLst/>
          </a:prstGeom>
          <a:noFill/>
        </p:spPr>
        <p:txBody>
          <a:bodyPr wrap="square" rtlCol="0">
            <a:spAutoFit/>
          </a:bodyPr>
          <a:lstStyle/>
          <a:p>
            <a:pPr algn="ctr">
              <a:spcAft>
                <a:spcPts val="600"/>
              </a:spcAft>
            </a:pPr>
            <a:r>
              <a:rPr lang="en-GB" b="1" dirty="0">
                <a:solidFill>
                  <a:srgbClr val="004F80"/>
                </a:solidFill>
                <a:latin typeface="Neo Sans Light"/>
                <a:cs typeface="Neo Sans Light"/>
              </a:rPr>
              <a:t>Equatorial region</a:t>
            </a:r>
            <a:endParaRPr lang="en-GB" dirty="0">
              <a:solidFill>
                <a:srgbClr val="004F80"/>
              </a:solidFill>
              <a:latin typeface="Neo Sans Light"/>
              <a:cs typeface="Neo Sans Light"/>
            </a:endParaRPr>
          </a:p>
        </p:txBody>
      </p:sp>
    </p:spTree>
    <p:extLst>
      <p:ext uri="{BB962C8B-B14F-4D97-AF65-F5344CB8AC3E}">
        <p14:creationId xmlns:p14="http://schemas.microsoft.com/office/powerpoint/2010/main" val="33578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C5DCD-AB9C-6FE3-5491-54A9FDB79A96}"/>
            </a:ext>
          </a:extLst>
        </p:cNvPr>
        <p:cNvGrpSpPr/>
        <p:nvPr/>
      </p:nvGrpSpPr>
      <p:grpSpPr>
        <a:xfrm>
          <a:off x="0" y="0"/>
          <a:ext cx="0" cy="0"/>
          <a:chOff x="0" y="0"/>
          <a:chExt cx="0" cy="0"/>
        </a:xfrm>
      </p:grpSpPr>
      <p:pic>
        <p:nvPicPr>
          <p:cNvPr id="22" name="Picture 21" descr="A blue line graph with white text&#10;&#10;AI-generated content may be incorrect.">
            <a:extLst>
              <a:ext uri="{FF2B5EF4-FFF2-40B4-BE49-F238E27FC236}">
                <a16:creationId xmlns:a16="http://schemas.microsoft.com/office/drawing/2014/main" id="{6FE0A199-45F2-8F31-90B2-D0537EADABEA}"/>
              </a:ext>
            </a:extLst>
          </p:cNvPr>
          <p:cNvPicPr>
            <a:picLocks noChangeAspect="1"/>
          </p:cNvPicPr>
          <p:nvPr/>
        </p:nvPicPr>
        <p:blipFill>
          <a:blip r:embed="rId2"/>
          <a:stretch>
            <a:fillRect/>
          </a:stretch>
        </p:blipFill>
        <p:spPr>
          <a:xfrm>
            <a:off x="4481154" y="773759"/>
            <a:ext cx="4637447" cy="3478342"/>
          </a:xfrm>
          <a:prstGeom prst="rect">
            <a:avLst/>
          </a:prstGeom>
        </p:spPr>
      </p:pic>
      <p:sp>
        <p:nvSpPr>
          <p:cNvPr id="6" name="Rettangolo 5">
            <a:extLst>
              <a:ext uri="{FF2B5EF4-FFF2-40B4-BE49-F238E27FC236}">
                <a16:creationId xmlns:a16="http://schemas.microsoft.com/office/drawing/2014/main" id="{61B8B20A-9E2A-3A5F-2C1F-66891AF25504}"/>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6B0DB294-DC70-2DE7-A128-5BBFCE9436B6}"/>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Slope</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Distribution: Equatorial Region</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A48F2900-3634-5337-F476-569EE08F1B6F}"/>
              </a:ext>
            </a:extLst>
          </p:cNvPr>
          <p:cNvPicPr>
            <a:picLocks noChangeAspect="1"/>
          </p:cNvPicPr>
          <p:nvPr/>
        </p:nvPicPr>
        <p:blipFill>
          <a:blip r:embed="rId3"/>
          <a:stretch>
            <a:fillRect/>
          </a:stretch>
        </p:blipFill>
        <p:spPr>
          <a:xfrm>
            <a:off x="-1" y="777738"/>
            <a:ext cx="4637449" cy="3476762"/>
          </a:xfrm>
          <a:prstGeom prst="rect">
            <a:avLst/>
          </a:prstGeom>
        </p:spPr>
      </p:pic>
      <p:pic>
        <p:nvPicPr>
          <p:cNvPr id="2" name="Picture 1">
            <a:extLst>
              <a:ext uri="{FF2B5EF4-FFF2-40B4-BE49-F238E27FC236}">
                <a16:creationId xmlns:a16="http://schemas.microsoft.com/office/drawing/2014/main" id="{F1EB6294-0A52-5774-9E2A-BD10CF1ED6CF}"/>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6B5FB02D-C417-861E-D16D-DD316984DEDE}"/>
              </a:ext>
            </a:extLst>
          </p:cNvPr>
          <p:cNvSpPr txBox="1"/>
          <p:nvPr/>
        </p:nvSpPr>
        <p:spPr>
          <a:xfrm>
            <a:off x="707325" y="1554388"/>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Region 1</a:t>
            </a:r>
            <a:endParaRPr lang="en-GB" dirty="0">
              <a:solidFill>
                <a:srgbClr val="004F80"/>
              </a:solidFill>
              <a:latin typeface="Neo Sans Light"/>
              <a:cs typeface="Neo Sans Light"/>
            </a:endParaRPr>
          </a:p>
        </p:txBody>
      </p:sp>
      <mc:AlternateContent xmlns:mc="http://schemas.openxmlformats.org/markup-compatibility/2006" xmlns:a14="http://schemas.microsoft.com/office/drawing/2010/main">
        <mc:Choice Requires="a14">
          <p:sp>
            <p:nvSpPr>
              <p:cNvPr id="9" name="CasellaDiTesto 9">
                <a:extLst>
                  <a:ext uri="{FF2B5EF4-FFF2-40B4-BE49-F238E27FC236}">
                    <a16:creationId xmlns:a16="http://schemas.microsoft.com/office/drawing/2014/main" id="{53B2E80C-3F6D-6223-6D79-1AA8B6180BA4}"/>
                  </a:ext>
                </a:extLst>
              </p:cNvPr>
              <p:cNvSpPr txBox="1"/>
              <p:nvPr/>
            </p:nvSpPr>
            <p:spPr>
              <a:xfrm>
                <a:off x="118511" y="4274548"/>
                <a:ext cx="9025489" cy="1175578"/>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Apply a transformation to flip and shift the data</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GB" b="0" i="1" smtClean="0">
                          <a:solidFill>
                            <a:srgbClr val="004F80"/>
                          </a:solidFill>
                          <a:latin typeface="Cambria Math" panose="02040503050406030204" pitchFamily="18" charset="0"/>
                          <a:cs typeface="Neo Sans Light"/>
                        </a:rPr>
                        <m:t>−</m:t>
                      </m:r>
                      <m:r>
                        <a:rPr lang="en-GB" b="0" i="1" smtClean="0">
                          <a:solidFill>
                            <a:srgbClr val="004F80"/>
                          </a:solidFill>
                          <a:latin typeface="Cambria Math" panose="02040503050406030204" pitchFamily="18" charset="0"/>
                          <a:cs typeface="Neo Sans Light"/>
                        </a:rPr>
                        <m:t>𝑝</m:t>
                      </m:r>
                      <m:r>
                        <a:rPr lang="en-GB" b="0" i="1" smtClean="0">
                          <a:solidFill>
                            <a:srgbClr val="004F80"/>
                          </a:solidFill>
                          <a:latin typeface="Cambria Math" panose="02040503050406030204" pitchFamily="18" charset="0"/>
                          <a:cs typeface="Neo Sans Light"/>
                        </a:rPr>
                        <m:t>−</m:t>
                      </m:r>
                      <m:r>
                        <a:rPr lang="en-GB" b="0" i="1" smtClean="0">
                          <a:solidFill>
                            <a:srgbClr val="004F80"/>
                          </a:solidFill>
                          <a:latin typeface="Cambria Math" panose="02040503050406030204" pitchFamily="18" charset="0"/>
                          <a:cs typeface="Neo Sans Light"/>
                        </a:rPr>
                        <m:t>𝑚𝑖𝑛</m:t>
                      </m:r>
                      <m:d>
                        <m:dPr>
                          <m:ctrlPr>
                            <a:rPr lang="en-GB" b="0" i="1" smtClean="0">
                              <a:solidFill>
                                <a:srgbClr val="004F80"/>
                              </a:solidFill>
                              <a:latin typeface="Cambria Math" panose="02040503050406030204" pitchFamily="18" charset="0"/>
                            </a:rPr>
                          </m:ctrlPr>
                        </m:dPr>
                        <m:e>
                          <m:r>
                            <a:rPr lang="en-GB" b="0" i="1" smtClean="0">
                              <a:solidFill>
                                <a:srgbClr val="004F80"/>
                              </a:solidFill>
                              <a:latin typeface="Cambria Math" panose="02040503050406030204" pitchFamily="18" charset="0"/>
                            </a:rPr>
                            <m:t>𝑝</m:t>
                          </m:r>
                        </m:e>
                      </m:d>
                      <m:r>
                        <a:rPr lang="en-GB" b="0" i="1" smtClean="0">
                          <a:solidFill>
                            <a:srgbClr val="004F80"/>
                          </a:solidFill>
                          <a:latin typeface="Cambria Math" panose="02040503050406030204" pitchFamily="18" charset="0"/>
                          <a:cs typeface="Neo Sans Light"/>
                        </a:rPr>
                        <m:t>+0.01</m:t>
                      </m:r>
                    </m:oMath>
                  </m:oMathPara>
                </a14:m>
                <a:endParaRPr lang="en-GB" b="0" dirty="0">
                  <a:solidFill>
                    <a:srgbClr val="004F80"/>
                  </a:solidFill>
                  <a:latin typeface="Neo Sans Light"/>
                  <a:cs typeface="Neo Sans Light"/>
                </a:endParaRPr>
              </a:p>
              <a:p>
                <a:pPr>
                  <a:lnSpc>
                    <a:spcPct val="114000"/>
                  </a:lnSpc>
                  <a:spcAft>
                    <a:spcPts val="600"/>
                  </a:spcAft>
                </a:pPr>
                <a14:m>
                  <m:oMath xmlns:m="http://schemas.openxmlformats.org/officeDocument/2006/math">
                    <m:r>
                      <a:rPr lang="en-GB" b="0" i="1" smtClean="0">
                        <a:solidFill>
                          <a:srgbClr val="004F80"/>
                        </a:solidFill>
                        <a:latin typeface="Cambria Math" panose="02040503050406030204" pitchFamily="18" charset="0"/>
                        <a:cs typeface="Neo Sans Light"/>
                      </a:rPr>
                      <m:t>𝑝</m:t>
                    </m:r>
                  </m:oMath>
                </a14:m>
                <a:r>
                  <a:rPr lang="en-GB" dirty="0">
                    <a:solidFill>
                      <a:srgbClr val="004F80"/>
                    </a:solidFill>
                    <a:latin typeface="Neo Sans Light"/>
                    <a:cs typeface="Neo Sans Light"/>
                  </a:rPr>
                  <a:t> is the spectral slope</a:t>
                </a:r>
              </a:p>
            </p:txBody>
          </p:sp>
        </mc:Choice>
        <mc:Fallback xmlns="">
          <p:sp>
            <p:nvSpPr>
              <p:cNvPr id="9" name="CasellaDiTesto 9">
                <a:extLst>
                  <a:ext uri="{FF2B5EF4-FFF2-40B4-BE49-F238E27FC236}">
                    <a16:creationId xmlns:a16="http://schemas.microsoft.com/office/drawing/2014/main" id="{53B2E80C-3F6D-6223-6D79-1AA8B6180BA4}"/>
                  </a:ext>
                </a:extLst>
              </p:cNvPr>
              <p:cNvSpPr txBox="1">
                <a:spLocks noRot="1" noChangeAspect="1" noMove="1" noResize="1" noEditPoints="1" noAdjustHandles="1" noChangeArrowheads="1" noChangeShapeType="1" noTextEdit="1"/>
              </p:cNvSpPr>
              <p:nvPr/>
            </p:nvSpPr>
            <p:spPr>
              <a:xfrm>
                <a:off x="118511" y="4274548"/>
                <a:ext cx="9025489" cy="1175578"/>
              </a:xfrm>
              <a:prstGeom prst="rect">
                <a:avLst/>
              </a:prstGeom>
              <a:blipFill>
                <a:blip r:embed="rId5"/>
                <a:stretch>
                  <a:fillRect l="-540" t="-1036" b="-7254"/>
                </a:stretch>
              </a:blipFill>
            </p:spPr>
            <p:txBody>
              <a:bodyPr/>
              <a:lstStyle/>
              <a:p>
                <a:r>
                  <a:rPr lang="en-GB">
                    <a:noFill/>
                  </a:rPr>
                  <a:t> </a:t>
                </a:r>
              </a:p>
            </p:txBody>
          </p:sp>
        </mc:Fallback>
      </mc:AlternateContent>
      <p:sp>
        <p:nvSpPr>
          <p:cNvPr id="11" name="CasellaDiTesto 9">
            <a:extLst>
              <a:ext uri="{FF2B5EF4-FFF2-40B4-BE49-F238E27FC236}">
                <a16:creationId xmlns:a16="http://schemas.microsoft.com/office/drawing/2014/main" id="{D8FE9794-4234-E02C-CAFB-0C9B573126D8}"/>
              </a:ext>
            </a:extLst>
          </p:cNvPr>
          <p:cNvSpPr txBox="1"/>
          <p:nvPr/>
        </p:nvSpPr>
        <p:spPr>
          <a:xfrm>
            <a:off x="3054879" y="2555614"/>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Region 2</a:t>
            </a:r>
            <a:endParaRPr lang="en-GB" dirty="0">
              <a:solidFill>
                <a:srgbClr val="004F80"/>
              </a:solidFill>
              <a:latin typeface="Neo Sans Light"/>
              <a:cs typeface="Neo Sans Light"/>
            </a:endParaRPr>
          </a:p>
        </p:txBody>
      </p:sp>
      <p:cxnSp>
        <p:nvCxnSpPr>
          <p:cNvPr id="18" name="Straight Connector 17">
            <a:extLst>
              <a:ext uri="{FF2B5EF4-FFF2-40B4-BE49-F238E27FC236}">
                <a16:creationId xmlns:a16="http://schemas.microsoft.com/office/drawing/2014/main" id="{E35EFA70-22E2-D1A8-366C-29D39453C3E4}"/>
              </a:ext>
            </a:extLst>
          </p:cNvPr>
          <p:cNvCxnSpPr>
            <a:cxnSpLocks/>
          </p:cNvCxnSpPr>
          <p:nvPr/>
        </p:nvCxnSpPr>
        <p:spPr>
          <a:xfrm flipV="1">
            <a:off x="2819400" y="987441"/>
            <a:ext cx="0" cy="285750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20" name="CasellaDiTesto 9">
            <a:extLst>
              <a:ext uri="{FF2B5EF4-FFF2-40B4-BE49-F238E27FC236}">
                <a16:creationId xmlns:a16="http://schemas.microsoft.com/office/drawing/2014/main" id="{AE791C31-D875-3F35-72D7-1DB31037E0FE}"/>
              </a:ext>
            </a:extLst>
          </p:cNvPr>
          <p:cNvSpPr txBox="1"/>
          <p:nvPr/>
        </p:nvSpPr>
        <p:spPr>
          <a:xfrm>
            <a:off x="118512" y="5372717"/>
            <a:ext cx="7717315" cy="390107"/>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Gamma distribution (no additional transformation) is a good fit</a:t>
            </a:r>
          </a:p>
        </p:txBody>
      </p:sp>
      <p:pic>
        <p:nvPicPr>
          <p:cNvPr id="21" name="Picture 20">
            <a:extLst>
              <a:ext uri="{FF2B5EF4-FFF2-40B4-BE49-F238E27FC236}">
                <a16:creationId xmlns:a16="http://schemas.microsoft.com/office/drawing/2014/main" id="{1CA5D881-F9A8-3771-AFA9-C3BD78EE2A1A}"/>
              </a:ext>
            </a:extLst>
          </p:cNvPr>
          <p:cNvPicPr>
            <a:picLocks noChangeAspect="1"/>
          </p:cNvPicPr>
          <p:nvPr/>
        </p:nvPicPr>
        <p:blipFill>
          <a:blip r:embed="rId6"/>
          <a:stretch>
            <a:fillRect/>
          </a:stretch>
        </p:blipFill>
        <p:spPr>
          <a:xfrm>
            <a:off x="-1" y="760017"/>
            <a:ext cx="4637449" cy="3476762"/>
          </a:xfrm>
          <a:prstGeom prst="rect">
            <a:avLst/>
          </a:prstGeom>
        </p:spPr>
      </p:pic>
      <p:pic>
        <p:nvPicPr>
          <p:cNvPr id="24" name="Picture 23">
            <a:extLst>
              <a:ext uri="{FF2B5EF4-FFF2-40B4-BE49-F238E27FC236}">
                <a16:creationId xmlns:a16="http://schemas.microsoft.com/office/drawing/2014/main" id="{AA303A5E-33EF-5CAA-77B3-B6286791FE37}"/>
              </a:ext>
            </a:extLst>
          </p:cNvPr>
          <p:cNvPicPr>
            <a:picLocks noChangeAspect="1"/>
          </p:cNvPicPr>
          <p:nvPr/>
        </p:nvPicPr>
        <p:blipFill>
          <a:blip r:embed="rId7"/>
          <a:stretch>
            <a:fillRect/>
          </a:stretch>
        </p:blipFill>
        <p:spPr>
          <a:xfrm>
            <a:off x="0" y="757690"/>
            <a:ext cx="4637448" cy="3478086"/>
          </a:xfrm>
          <a:prstGeom prst="rect">
            <a:avLst/>
          </a:prstGeom>
        </p:spPr>
      </p:pic>
    </p:spTree>
    <p:extLst>
      <p:ext uri="{BB962C8B-B14F-4D97-AF65-F5344CB8AC3E}">
        <p14:creationId xmlns:p14="http://schemas.microsoft.com/office/powerpoint/2010/main" val="381892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CEB1-E476-B223-B7E9-152D4506C704}"/>
            </a:ext>
          </a:extLst>
        </p:cNvPr>
        <p:cNvGrpSpPr/>
        <p:nvPr/>
      </p:nvGrpSpPr>
      <p:grpSpPr>
        <a:xfrm>
          <a:off x="0" y="0"/>
          <a:ext cx="0" cy="0"/>
          <a:chOff x="0" y="0"/>
          <a:chExt cx="0" cy="0"/>
        </a:xfrm>
      </p:grpSpPr>
      <p:pic>
        <p:nvPicPr>
          <p:cNvPr id="10" name="Picture 9" descr="A blue line with a red line&#10;&#10;AI-generated content may be incorrect.">
            <a:extLst>
              <a:ext uri="{FF2B5EF4-FFF2-40B4-BE49-F238E27FC236}">
                <a16:creationId xmlns:a16="http://schemas.microsoft.com/office/drawing/2014/main" id="{AE960F5D-96B5-3493-8706-A63BC1292738}"/>
              </a:ext>
            </a:extLst>
          </p:cNvPr>
          <p:cNvPicPr>
            <a:picLocks noChangeAspect="1"/>
          </p:cNvPicPr>
          <p:nvPr/>
        </p:nvPicPr>
        <p:blipFill>
          <a:blip r:embed="rId2"/>
          <a:stretch>
            <a:fillRect/>
          </a:stretch>
        </p:blipFill>
        <p:spPr>
          <a:xfrm>
            <a:off x="4481154" y="777739"/>
            <a:ext cx="4637448" cy="3476761"/>
          </a:xfrm>
          <a:prstGeom prst="rect">
            <a:avLst/>
          </a:prstGeom>
        </p:spPr>
      </p:pic>
      <p:sp>
        <p:nvSpPr>
          <p:cNvPr id="6" name="Rettangolo 5">
            <a:extLst>
              <a:ext uri="{FF2B5EF4-FFF2-40B4-BE49-F238E27FC236}">
                <a16:creationId xmlns:a16="http://schemas.microsoft.com/office/drawing/2014/main" id="{E2F41A68-24E0-6885-12BC-BE5BFD204BB5}"/>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333C00C2-5BAF-4FDC-D153-AAA1BDA447C8}"/>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Slope</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Distribution: Polar Region</a:t>
            </a:r>
            <a:endParaRPr lang="en-GB" sz="2400" dirty="0">
              <a:solidFill>
                <a:srgbClr val="FFFFFF"/>
              </a:solidFill>
              <a:latin typeface="Neo Sans Light"/>
              <a:cs typeface="Neo Sans Light"/>
            </a:endParaRPr>
          </a:p>
        </p:txBody>
      </p:sp>
      <p:pic>
        <p:nvPicPr>
          <p:cNvPr id="4" name="Picture 3">
            <a:extLst>
              <a:ext uri="{FF2B5EF4-FFF2-40B4-BE49-F238E27FC236}">
                <a16:creationId xmlns:a16="http://schemas.microsoft.com/office/drawing/2014/main" id="{D27E9BA9-128A-F9B2-8921-A0E0A3F9B06E}"/>
              </a:ext>
            </a:extLst>
          </p:cNvPr>
          <p:cNvPicPr>
            <a:picLocks noChangeAspect="1"/>
          </p:cNvPicPr>
          <p:nvPr/>
        </p:nvPicPr>
        <p:blipFill>
          <a:blip r:embed="rId3"/>
          <a:stretch>
            <a:fillRect/>
          </a:stretch>
        </p:blipFill>
        <p:spPr>
          <a:xfrm>
            <a:off x="-1" y="777738"/>
            <a:ext cx="4637449" cy="3476762"/>
          </a:xfrm>
          <a:prstGeom prst="rect">
            <a:avLst/>
          </a:prstGeom>
        </p:spPr>
      </p:pic>
      <p:pic>
        <p:nvPicPr>
          <p:cNvPr id="2" name="Picture 1">
            <a:extLst>
              <a:ext uri="{FF2B5EF4-FFF2-40B4-BE49-F238E27FC236}">
                <a16:creationId xmlns:a16="http://schemas.microsoft.com/office/drawing/2014/main" id="{CE6054A0-0ABE-5A58-BABE-A85E7593A723}"/>
              </a:ext>
            </a:extLst>
          </p:cNvPr>
          <p:cNvPicPr>
            <a:picLocks noChangeAspect="1"/>
          </p:cNvPicPr>
          <p:nvPr/>
        </p:nvPicPr>
        <p:blipFill>
          <a:blip r:embed="rId4"/>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A770AA01-9616-19E1-F642-A17B11BBACE5}"/>
              </a:ext>
            </a:extLst>
          </p:cNvPr>
          <p:cNvSpPr txBox="1"/>
          <p:nvPr/>
        </p:nvSpPr>
        <p:spPr>
          <a:xfrm>
            <a:off x="707325" y="1554388"/>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Region 1</a:t>
            </a:r>
            <a:endParaRPr lang="en-GB" dirty="0">
              <a:solidFill>
                <a:srgbClr val="004F80"/>
              </a:solidFill>
              <a:latin typeface="Neo Sans Light"/>
              <a:cs typeface="Neo Sans Light"/>
            </a:endParaRPr>
          </a:p>
        </p:txBody>
      </p:sp>
      <p:sp>
        <p:nvSpPr>
          <p:cNvPr id="9" name="CasellaDiTesto 9">
            <a:extLst>
              <a:ext uri="{FF2B5EF4-FFF2-40B4-BE49-F238E27FC236}">
                <a16:creationId xmlns:a16="http://schemas.microsoft.com/office/drawing/2014/main" id="{E5B0D7E1-050E-8EE9-64F0-367B6BD8F07E}"/>
              </a:ext>
            </a:extLst>
          </p:cNvPr>
          <p:cNvSpPr txBox="1"/>
          <p:nvPr/>
        </p:nvSpPr>
        <p:spPr>
          <a:xfrm>
            <a:off x="118511" y="4274548"/>
            <a:ext cx="9025489" cy="109863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Bump in q-q plot, corresponding to the break between regions 1 &amp; 2</a:t>
            </a:r>
          </a:p>
          <a:p>
            <a:pPr>
              <a:lnSpc>
                <a:spcPct val="114000"/>
              </a:lnSpc>
              <a:spcAft>
                <a:spcPts val="600"/>
              </a:spcAft>
            </a:pPr>
            <a:r>
              <a:rPr lang="en-GB" dirty="0">
                <a:solidFill>
                  <a:srgbClr val="004F80"/>
                </a:solidFill>
                <a:latin typeface="Neo Sans Light"/>
                <a:cs typeface="Neo Sans Light"/>
              </a:rPr>
              <a:t>Distribution could be the combination of two Gaussians, or one Gaussian and something else with a high tail</a:t>
            </a:r>
          </a:p>
        </p:txBody>
      </p:sp>
      <p:sp>
        <p:nvSpPr>
          <p:cNvPr id="11" name="CasellaDiTesto 9">
            <a:extLst>
              <a:ext uri="{FF2B5EF4-FFF2-40B4-BE49-F238E27FC236}">
                <a16:creationId xmlns:a16="http://schemas.microsoft.com/office/drawing/2014/main" id="{3381945C-33CC-4BF6-E3A0-0EAD7AB67F03}"/>
              </a:ext>
            </a:extLst>
          </p:cNvPr>
          <p:cNvSpPr txBox="1"/>
          <p:nvPr/>
        </p:nvSpPr>
        <p:spPr>
          <a:xfrm>
            <a:off x="3054879" y="2555614"/>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Region 2</a:t>
            </a:r>
            <a:endParaRPr lang="en-GB" dirty="0">
              <a:solidFill>
                <a:srgbClr val="004F80"/>
              </a:solidFill>
              <a:latin typeface="Neo Sans Light"/>
              <a:cs typeface="Neo Sans Light"/>
            </a:endParaRPr>
          </a:p>
        </p:txBody>
      </p:sp>
      <p:cxnSp>
        <p:nvCxnSpPr>
          <p:cNvPr id="18" name="Straight Connector 17">
            <a:extLst>
              <a:ext uri="{FF2B5EF4-FFF2-40B4-BE49-F238E27FC236}">
                <a16:creationId xmlns:a16="http://schemas.microsoft.com/office/drawing/2014/main" id="{E8334571-4D21-22D3-8233-B886BB3F4E9E}"/>
              </a:ext>
            </a:extLst>
          </p:cNvPr>
          <p:cNvCxnSpPr>
            <a:cxnSpLocks/>
          </p:cNvCxnSpPr>
          <p:nvPr/>
        </p:nvCxnSpPr>
        <p:spPr>
          <a:xfrm flipV="1">
            <a:off x="2819400" y="987441"/>
            <a:ext cx="0" cy="285750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20" name="CasellaDiTesto 9">
            <a:extLst>
              <a:ext uri="{FF2B5EF4-FFF2-40B4-BE49-F238E27FC236}">
                <a16:creationId xmlns:a16="http://schemas.microsoft.com/office/drawing/2014/main" id="{74F34394-E927-9B1A-624B-062B4E1C9A63}"/>
              </a:ext>
            </a:extLst>
          </p:cNvPr>
          <p:cNvSpPr txBox="1"/>
          <p:nvPr/>
        </p:nvSpPr>
        <p:spPr>
          <a:xfrm>
            <a:off x="118512" y="5372717"/>
            <a:ext cx="7717315" cy="1098634"/>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Could fit a separate model in regions 1 &amp; 2, but is there enough data to do this in region 2? Would it be useful anyway?</a:t>
            </a:r>
          </a:p>
          <a:p>
            <a:pPr>
              <a:lnSpc>
                <a:spcPct val="114000"/>
              </a:lnSpc>
              <a:spcAft>
                <a:spcPts val="600"/>
              </a:spcAft>
            </a:pPr>
            <a:r>
              <a:rPr lang="en-GB" dirty="0">
                <a:solidFill>
                  <a:srgbClr val="004F80"/>
                </a:solidFill>
                <a:latin typeface="Neo Sans Light"/>
                <a:cs typeface="Neo Sans Light"/>
              </a:rPr>
              <a:t>Proceed with normal distribution</a:t>
            </a:r>
          </a:p>
        </p:txBody>
      </p:sp>
      <p:sp>
        <p:nvSpPr>
          <p:cNvPr id="3" name="CasellaDiTesto 9">
            <a:extLst>
              <a:ext uri="{FF2B5EF4-FFF2-40B4-BE49-F238E27FC236}">
                <a16:creationId xmlns:a16="http://schemas.microsoft.com/office/drawing/2014/main" id="{25E244C2-3337-AFC2-B1FD-FBC3DD551647}"/>
              </a:ext>
            </a:extLst>
          </p:cNvPr>
          <p:cNvSpPr txBox="1"/>
          <p:nvPr/>
        </p:nvSpPr>
        <p:spPr>
          <a:xfrm>
            <a:off x="5874281" y="1660805"/>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Region 1</a:t>
            </a:r>
            <a:endParaRPr lang="en-GB" dirty="0">
              <a:solidFill>
                <a:srgbClr val="004F80"/>
              </a:solidFill>
              <a:latin typeface="Neo Sans Light"/>
              <a:cs typeface="Neo Sans Light"/>
            </a:endParaRPr>
          </a:p>
        </p:txBody>
      </p:sp>
      <p:sp>
        <p:nvSpPr>
          <p:cNvPr id="5" name="CasellaDiTesto 9">
            <a:extLst>
              <a:ext uri="{FF2B5EF4-FFF2-40B4-BE49-F238E27FC236}">
                <a16:creationId xmlns:a16="http://schemas.microsoft.com/office/drawing/2014/main" id="{AD51241B-2110-52F7-EEFD-6251E92FA6C7}"/>
              </a:ext>
            </a:extLst>
          </p:cNvPr>
          <p:cNvSpPr txBox="1"/>
          <p:nvPr/>
        </p:nvSpPr>
        <p:spPr>
          <a:xfrm>
            <a:off x="7581962" y="2572834"/>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Region 2</a:t>
            </a:r>
            <a:endParaRPr lang="en-GB" dirty="0">
              <a:solidFill>
                <a:srgbClr val="004F80"/>
              </a:solidFill>
              <a:latin typeface="Neo Sans Light"/>
              <a:cs typeface="Neo Sans Light"/>
            </a:endParaRPr>
          </a:p>
        </p:txBody>
      </p:sp>
      <p:cxnSp>
        <p:nvCxnSpPr>
          <p:cNvPr id="12" name="Straight Connector 11">
            <a:extLst>
              <a:ext uri="{FF2B5EF4-FFF2-40B4-BE49-F238E27FC236}">
                <a16:creationId xmlns:a16="http://schemas.microsoft.com/office/drawing/2014/main" id="{9912A3D7-3B54-FFF5-25DA-FD66A2665474}"/>
              </a:ext>
            </a:extLst>
          </p:cNvPr>
          <p:cNvCxnSpPr>
            <a:cxnSpLocks/>
          </p:cNvCxnSpPr>
          <p:nvPr/>
        </p:nvCxnSpPr>
        <p:spPr>
          <a:xfrm flipV="1">
            <a:off x="7346483" y="1004661"/>
            <a:ext cx="0" cy="285750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21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828F6-D487-176D-E823-4A3CBD86F99A}"/>
            </a:ext>
          </a:extLst>
        </p:cNvPr>
        <p:cNvGrpSpPr/>
        <p:nvPr/>
      </p:nvGrpSpPr>
      <p:grpSpPr>
        <a:xfrm>
          <a:off x="0" y="0"/>
          <a:ext cx="0" cy="0"/>
          <a:chOff x="0" y="0"/>
          <a:chExt cx="0" cy="0"/>
        </a:xfrm>
      </p:grpSpPr>
      <p:sp>
        <p:nvSpPr>
          <p:cNvPr id="6" name="Rettangolo 5">
            <a:extLst>
              <a:ext uri="{FF2B5EF4-FFF2-40B4-BE49-F238E27FC236}">
                <a16:creationId xmlns:a16="http://schemas.microsoft.com/office/drawing/2014/main" id="{06C675B0-4B46-D0F2-A9AD-D2601CE0C9DD}"/>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C7D363C9-0613-52FD-A1FE-A4383B822744}"/>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Slope</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Probability Distribution Functions</a:t>
            </a:r>
            <a:endParaRPr lang="en-GB" sz="2400" dirty="0">
              <a:solidFill>
                <a:srgbClr val="FFFFFF"/>
              </a:solidFill>
              <a:latin typeface="Neo Sans Light"/>
              <a:cs typeface="Neo Sans Light"/>
            </a:endParaRPr>
          </a:p>
        </p:txBody>
      </p:sp>
      <p:pic>
        <p:nvPicPr>
          <p:cNvPr id="12" name="Picture 11">
            <a:extLst>
              <a:ext uri="{FF2B5EF4-FFF2-40B4-BE49-F238E27FC236}">
                <a16:creationId xmlns:a16="http://schemas.microsoft.com/office/drawing/2014/main" id="{0F73D194-7A3D-750B-D8FA-37383ED057B1}"/>
              </a:ext>
            </a:extLst>
          </p:cNvPr>
          <p:cNvPicPr>
            <a:picLocks noChangeAspect="1"/>
          </p:cNvPicPr>
          <p:nvPr/>
        </p:nvPicPr>
        <p:blipFill>
          <a:blip r:embed="rId2"/>
          <a:stretch>
            <a:fillRect/>
          </a:stretch>
        </p:blipFill>
        <p:spPr>
          <a:xfrm>
            <a:off x="0" y="3766009"/>
            <a:ext cx="4114800" cy="3084925"/>
          </a:xfrm>
          <a:prstGeom prst="rect">
            <a:avLst/>
          </a:prstGeom>
        </p:spPr>
      </p:pic>
      <p:pic>
        <p:nvPicPr>
          <p:cNvPr id="14" name="Picture 13">
            <a:extLst>
              <a:ext uri="{FF2B5EF4-FFF2-40B4-BE49-F238E27FC236}">
                <a16:creationId xmlns:a16="http://schemas.microsoft.com/office/drawing/2014/main" id="{50E6C06E-71BA-7327-EBF3-4D4798CAF573}"/>
              </a:ext>
            </a:extLst>
          </p:cNvPr>
          <p:cNvPicPr>
            <a:picLocks noChangeAspect="1"/>
          </p:cNvPicPr>
          <p:nvPr/>
        </p:nvPicPr>
        <p:blipFill>
          <a:blip r:embed="rId3"/>
          <a:stretch>
            <a:fillRect/>
          </a:stretch>
        </p:blipFill>
        <p:spPr>
          <a:xfrm>
            <a:off x="3874166" y="3773076"/>
            <a:ext cx="4114799" cy="3084924"/>
          </a:xfrm>
          <a:prstGeom prst="rect">
            <a:avLst/>
          </a:prstGeom>
        </p:spPr>
      </p:pic>
      <p:pic>
        <p:nvPicPr>
          <p:cNvPr id="4" name="Picture 3">
            <a:extLst>
              <a:ext uri="{FF2B5EF4-FFF2-40B4-BE49-F238E27FC236}">
                <a16:creationId xmlns:a16="http://schemas.microsoft.com/office/drawing/2014/main" id="{5CA6F7DF-7C03-187E-274B-9DE588950DBC}"/>
              </a:ext>
            </a:extLst>
          </p:cNvPr>
          <p:cNvPicPr>
            <a:picLocks noChangeAspect="1"/>
          </p:cNvPicPr>
          <p:nvPr/>
        </p:nvPicPr>
        <p:blipFill>
          <a:blip r:embed="rId4"/>
          <a:stretch>
            <a:fillRect/>
          </a:stretch>
        </p:blipFill>
        <p:spPr>
          <a:xfrm>
            <a:off x="0" y="777739"/>
            <a:ext cx="4114800" cy="3084924"/>
          </a:xfrm>
          <a:prstGeom prst="rect">
            <a:avLst/>
          </a:prstGeom>
        </p:spPr>
      </p:pic>
      <p:pic>
        <p:nvPicPr>
          <p:cNvPr id="10" name="Picture 9">
            <a:extLst>
              <a:ext uri="{FF2B5EF4-FFF2-40B4-BE49-F238E27FC236}">
                <a16:creationId xmlns:a16="http://schemas.microsoft.com/office/drawing/2014/main" id="{841E7D8A-E89B-4D57-E01B-E4E6F6650274}"/>
              </a:ext>
            </a:extLst>
          </p:cNvPr>
          <p:cNvPicPr>
            <a:picLocks noChangeAspect="1"/>
          </p:cNvPicPr>
          <p:nvPr/>
        </p:nvPicPr>
        <p:blipFill>
          <a:blip r:embed="rId5"/>
          <a:stretch>
            <a:fillRect/>
          </a:stretch>
        </p:blipFill>
        <p:spPr>
          <a:xfrm>
            <a:off x="3847423" y="757690"/>
            <a:ext cx="4141542" cy="3104973"/>
          </a:xfrm>
          <a:prstGeom prst="rect">
            <a:avLst/>
          </a:prstGeom>
        </p:spPr>
      </p:pic>
      <p:pic>
        <p:nvPicPr>
          <p:cNvPr id="2" name="Picture 1">
            <a:extLst>
              <a:ext uri="{FF2B5EF4-FFF2-40B4-BE49-F238E27FC236}">
                <a16:creationId xmlns:a16="http://schemas.microsoft.com/office/drawing/2014/main" id="{825FC9D2-65FD-1023-06DE-84A3DAD82167}"/>
              </a:ext>
            </a:extLst>
          </p:cNvPr>
          <p:cNvPicPr>
            <a:picLocks noChangeAspect="1"/>
          </p:cNvPicPr>
          <p:nvPr/>
        </p:nvPicPr>
        <p:blipFill>
          <a:blip r:embed="rId6"/>
          <a:stretch>
            <a:fillRect/>
          </a:stretch>
        </p:blipFill>
        <p:spPr>
          <a:xfrm>
            <a:off x="7835827" y="5408548"/>
            <a:ext cx="1188359" cy="1368869"/>
          </a:xfrm>
          <a:prstGeom prst="rect">
            <a:avLst/>
          </a:prstGeom>
        </p:spPr>
      </p:pic>
      <p:sp>
        <p:nvSpPr>
          <p:cNvPr id="8" name="CasellaDiTesto 9">
            <a:extLst>
              <a:ext uri="{FF2B5EF4-FFF2-40B4-BE49-F238E27FC236}">
                <a16:creationId xmlns:a16="http://schemas.microsoft.com/office/drawing/2014/main" id="{6D22A405-A5EA-E285-C15C-23EE2F2E14BE}"/>
              </a:ext>
            </a:extLst>
          </p:cNvPr>
          <p:cNvSpPr txBox="1"/>
          <p:nvPr/>
        </p:nvSpPr>
        <p:spPr>
          <a:xfrm>
            <a:off x="2193225" y="1149087"/>
            <a:ext cx="1426275"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Polar region</a:t>
            </a:r>
            <a:endParaRPr lang="en-GB" dirty="0">
              <a:solidFill>
                <a:srgbClr val="004F80"/>
              </a:solidFill>
              <a:latin typeface="Neo Sans Light"/>
              <a:cs typeface="Neo Sans Light"/>
            </a:endParaRPr>
          </a:p>
        </p:txBody>
      </p:sp>
      <p:sp>
        <p:nvSpPr>
          <p:cNvPr id="15" name="CasellaDiTesto 9">
            <a:extLst>
              <a:ext uri="{FF2B5EF4-FFF2-40B4-BE49-F238E27FC236}">
                <a16:creationId xmlns:a16="http://schemas.microsoft.com/office/drawing/2014/main" id="{71411C13-4AE5-BA62-005A-ACF4D7ED8B9B}"/>
              </a:ext>
            </a:extLst>
          </p:cNvPr>
          <p:cNvSpPr txBox="1"/>
          <p:nvPr/>
        </p:nvSpPr>
        <p:spPr>
          <a:xfrm>
            <a:off x="6007101" y="1125273"/>
            <a:ext cx="1598900" cy="39010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Auroral region</a:t>
            </a:r>
            <a:endParaRPr lang="en-GB" dirty="0">
              <a:solidFill>
                <a:srgbClr val="004F80"/>
              </a:solidFill>
              <a:latin typeface="Neo Sans Light"/>
              <a:cs typeface="Neo Sans Light"/>
            </a:endParaRPr>
          </a:p>
        </p:txBody>
      </p:sp>
      <p:sp>
        <p:nvSpPr>
          <p:cNvPr id="16" name="CasellaDiTesto 9">
            <a:extLst>
              <a:ext uri="{FF2B5EF4-FFF2-40B4-BE49-F238E27FC236}">
                <a16:creationId xmlns:a16="http://schemas.microsoft.com/office/drawing/2014/main" id="{2B132D2C-39C4-CB38-6A64-67353E6E3891}"/>
              </a:ext>
            </a:extLst>
          </p:cNvPr>
          <p:cNvSpPr txBox="1"/>
          <p:nvPr/>
        </p:nvSpPr>
        <p:spPr>
          <a:xfrm>
            <a:off x="594325" y="4103337"/>
            <a:ext cx="1386875" cy="646331"/>
          </a:xfrm>
          <a:prstGeom prst="rect">
            <a:avLst/>
          </a:prstGeom>
          <a:noFill/>
        </p:spPr>
        <p:txBody>
          <a:bodyPr wrap="square" rtlCol="0">
            <a:spAutoFit/>
          </a:bodyPr>
          <a:lstStyle/>
          <a:p>
            <a:pPr algn="ctr">
              <a:spcAft>
                <a:spcPts val="600"/>
              </a:spcAft>
            </a:pPr>
            <a:r>
              <a:rPr lang="en-GB" b="1" dirty="0">
                <a:solidFill>
                  <a:srgbClr val="004F80"/>
                </a:solidFill>
                <a:latin typeface="Neo Sans Light"/>
                <a:cs typeface="Neo Sans Light"/>
              </a:rPr>
              <a:t>Midlatitude region</a:t>
            </a:r>
            <a:endParaRPr lang="en-GB" dirty="0">
              <a:solidFill>
                <a:srgbClr val="004F80"/>
              </a:solidFill>
              <a:latin typeface="Neo Sans Light"/>
              <a:cs typeface="Neo Sans Light"/>
            </a:endParaRPr>
          </a:p>
        </p:txBody>
      </p:sp>
      <p:sp>
        <p:nvSpPr>
          <p:cNvPr id="17" name="CasellaDiTesto 9">
            <a:extLst>
              <a:ext uri="{FF2B5EF4-FFF2-40B4-BE49-F238E27FC236}">
                <a16:creationId xmlns:a16="http://schemas.microsoft.com/office/drawing/2014/main" id="{3C8D9EE8-5682-7E6E-6E39-2C7B3D2BD865}"/>
              </a:ext>
            </a:extLst>
          </p:cNvPr>
          <p:cNvSpPr txBox="1"/>
          <p:nvPr/>
        </p:nvSpPr>
        <p:spPr>
          <a:xfrm>
            <a:off x="4495863" y="4103337"/>
            <a:ext cx="1386875" cy="646331"/>
          </a:xfrm>
          <a:prstGeom prst="rect">
            <a:avLst/>
          </a:prstGeom>
          <a:noFill/>
        </p:spPr>
        <p:txBody>
          <a:bodyPr wrap="square" rtlCol="0">
            <a:spAutoFit/>
          </a:bodyPr>
          <a:lstStyle/>
          <a:p>
            <a:pPr algn="ctr">
              <a:spcAft>
                <a:spcPts val="600"/>
              </a:spcAft>
            </a:pPr>
            <a:r>
              <a:rPr lang="en-GB" b="1" dirty="0">
                <a:solidFill>
                  <a:srgbClr val="004F80"/>
                </a:solidFill>
                <a:latin typeface="Neo Sans Light"/>
                <a:cs typeface="Neo Sans Light"/>
              </a:rPr>
              <a:t>Equatorial region</a:t>
            </a:r>
            <a:endParaRPr lang="en-GB" dirty="0">
              <a:solidFill>
                <a:srgbClr val="004F80"/>
              </a:solidFill>
              <a:latin typeface="Neo Sans Light"/>
              <a:cs typeface="Neo Sans Light"/>
            </a:endParaRPr>
          </a:p>
        </p:txBody>
      </p:sp>
      <p:sp>
        <p:nvSpPr>
          <p:cNvPr id="3" name="CasellaDiTesto 9">
            <a:extLst>
              <a:ext uri="{FF2B5EF4-FFF2-40B4-BE49-F238E27FC236}">
                <a16:creationId xmlns:a16="http://schemas.microsoft.com/office/drawing/2014/main" id="{225EEE63-FEA0-C5FC-0246-C849EC094B6B}"/>
              </a:ext>
            </a:extLst>
          </p:cNvPr>
          <p:cNvSpPr txBox="1"/>
          <p:nvPr/>
        </p:nvSpPr>
        <p:spPr>
          <a:xfrm>
            <a:off x="368548" y="1085327"/>
            <a:ext cx="3438909" cy="2385268"/>
          </a:xfrm>
          <a:prstGeom prst="rect">
            <a:avLst/>
          </a:prstGeom>
          <a:solidFill>
            <a:srgbClr val="FFFF99"/>
          </a:solidFill>
          <a:ln w="38100">
            <a:solidFill>
              <a:srgbClr val="C00000"/>
            </a:solidFill>
          </a:ln>
        </p:spPr>
        <p:txBody>
          <a:bodyPr wrap="square" rtlCol="0">
            <a:spAutoFit/>
          </a:bodyPr>
          <a:lstStyle/>
          <a:p>
            <a:pPr algn="ctr">
              <a:spcAft>
                <a:spcPts val="600"/>
              </a:spcAft>
            </a:pPr>
            <a:r>
              <a:rPr lang="en-GB" b="1" dirty="0">
                <a:solidFill>
                  <a:srgbClr val="C00000"/>
                </a:solidFill>
                <a:latin typeface="Neo Sans Light"/>
                <a:cs typeface="Neo Sans Light"/>
              </a:rPr>
              <a:t>Midlatitude region looks like a combination of the auroral and equatorial regions. Is there spill-over from the auroral region due to the 75</a:t>
            </a:r>
            <a:r>
              <a:rPr lang="en-GB" b="1" baseline="30000" dirty="0">
                <a:solidFill>
                  <a:srgbClr val="C00000"/>
                </a:solidFill>
                <a:latin typeface="Neo Sans Light"/>
                <a:cs typeface="Neo Sans Light"/>
              </a:rPr>
              <a:t>o</a:t>
            </a:r>
            <a:r>
              <a:rPr lang="en-GB" b="1" dirty="0">
                <a:solidFill>
                  <a:srgbClr val="C00000"/>
                </a:solidFill>
                <a:latin typeface="Neo Sans Light"/>
                <a:cs typeface="Neo Sans Light"/>
              </a:rPr>
              <a:t> MLAT cutoff used in the databases?</a:t>
            </a:r>
          </a:p>
          <a:p>
            <a:pPr algn="ctr">
              <a:spcAft>
                <a:spcPts val="600"/>
              </a:spcAft>
            </a:pPr>
            <a:r>
              <a:rPr lang="en-GB" b="1" dirty="0">
                <a:solidFill>
                  <a:srgbClr val="C00000"/>
                </a:solidFill>
                <a:latin typeface="Neo Sans Light"/>
                <a:cs typeface="Neo Sans Light"/>
              </a:rPr>
              <a:t>To reconsider based on results of performance assessment</a:t>
            </a:r>
            <a:endParaRPr lang="en-GB" dirty="0">
              <a:solidFill>
                <a:srgbClr val="C00000"/>
              </a:solidFill>
              <a:latin typeface="Neo Sans Light"/>
              <a:cs typeface="Neo Sans Light"/>
            </a:endParaRPr>
          </a:p>
        </p:txBody>
      </p:sp>
    </p:spTree>
    <p:extLst>
      <p:ext uri="{BB962C8B-B14F-4D97-AF65-F5344CB8AC3E}">
        <p14:creationId xmlns:p14="http://schemas.microsoft.com/office/powerpoint/2010/main" val="306567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 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Model Formulation</a:t>
            </a:r>
            <a:endParaRPr lang="en-GB" sz="2400" dirty="0">
              <a:solidFill>
                <a:srgbClr val="FFFFFF"/>
              </a:solidFill>
              <a:latin typeface="Neo Sans Light"/>
              <a:cs typeface="Neo Sans Light"/>
            </a:endParaRPr>
          </a:p>
        </p:txBody>
      </p:sp>
      <p:pic>
        <p:nvPicPr>
          <p:cNvPr id="11" name="Picture 10">
            <a:extLst>
              <a:ext uri="{FF2B5EF4-FFF2-40B4-BE49-F238E27FC236}">
                <a16:creationId xmlns:a16="http://schemas.microsoft.com/office/drawing/2014/main" id="{F0616700-CAD5-BB09-B89D-D2788A69E66F}"/>
              </a:ext>
            </a:extLst>
          </p:cNvPr>
          <p:cNvPicPr>
            <a:picLocks noChangeAspect="1"/>
          </p:cNvPicPr>
          <p:nvPr/>
        </p:nvPicPr>
        <p:blipFill>
          <a:blip r:embed="rId3"/>
          <a:stretch>
            <a:fillRect/>
          </a:stretch>
        </p:blipFill>
        <p:spPr>
          <a:xfrm>
            <a:off x="7835827" y="5408548"/>
            <a:ext cx="1188359" cy="1368869"/>
          </a:xfrm>
          <a:prstGeom prst="rect">
            <a:avLst/>
          </a:prstGeom>
        </p:spPr>
      </p:pic>
      <p:sp>
        <p:nvSpPr>
          <p:cNvPr id="2" name="TextBox 1">
            <a:extLst>
              <a:ext uri="{FF2B5EF4-FFF2-40B4-BE49-F238E27FC236}">
                <a16:creationId xmlns:a16="http://schemas.microsoft.com/office/drawing/2014/main" id="{65A03C12-F11B-A951-0179-9C4531A2C417}"/>
              </a:ext>
            </a:extLst>
          </p:cNvPr>
          <p:cNvSpPr txBox="1"/>
          <p:nvPr/>
        </p:nvSpPr>
        <p:spPr>
          <a:xfrm>
            <a:off x="118512" y="3621924"/>
            <a:ext cx="7772043" cy="778034"/>
          </a:xfrm>
          <a:prstGeom prst="rect">
            <a:avLst/>
          </a:prstGeom>
          <a:noFill/>
        </p:spPr>
        <p:txBody>
          <a:bodyPr wrap="square">
            <a:spAutoFit/>
          </a:bodyPr>
          <a:lstStyle/>
          <a:p>
            <a:pPr>
              <a:lnSpc>
                <a:spcPct val="113000"/>
              </a:lnSpc>
              <a:spcAft>
                <a:spcPts val="600"/>
              </a:spcAft>
            </a:pPr>
            <a:r>
              <a:rPr lang="en-GB" dirty="0">
                <a:solidFill>
                  <a:srgbClr val="004F80"/>
                </a:solidFill>
                <a:latin typeface="Neo Sans Light"/>
                <a:cs typeface="Neo Sans Light"/>
              </a:rPr>
              <a:t>Training data set: All latitudinal regions considered together</a:t>
            </a:r>
          </a:p>
          <a:p>
            <a:pPr>
              <a:lnSpc>
                <a:spcPct val="113000"/>
              </a:lnSpc>
              <a:spcAft>
                <a:spcPts val="600"/>
              </a:spcAft>
            </a:pPr>
            <a:r>
              <a:rPr lang="en-GB" dirty="0">
                <a:solidFill>
                  <a:srgbClr val="004F80"/>
                </a:solidFill>
                <a:latin typeface="Neo Sans Light"/>
                <a:cs typeface="Neo Sans Light"/>
              </a:rPr>
              <a:t>Correlation limit of |0.25|</a:t>
            </a:r>
          </a:p>
        </p:txBody>
      </p:sp>
      <p:pic>
        <p:nvPicPr>
          <p:cNvPr id="4" name="Picture 3">
            <a:extLst>
              <a:ext uri="{FF2B5EF4-FFF2-40B4-BE49-F238E27FC236}">
                <a16:creationId xmlns:a16="http://schemas.microsoft.com/office/drawing/2014/main" id="{41E64997-7E71-B4E6-CA9F-C5364D14B8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512" y="838972"/>
            <a:ext cx="8917334" cy="2701670"/>
          </a:xfrm>
          <a:prstGeom prst="rect">
            <a:avLst/>
          </a:prstGeom>
          <a:noFill/>
          <a:ln>
            <a:noFill/>
          </a:ln>
        </p:spPr>
      </p:pic>
    </p:spTree>
    <p:extLst>
      <p:ext uri="{BB962C8B-B14F-4D97-AF65-F5344CB8AC3E}">
        <p14:creationId xmlns:p14="http://schemas.microsoft.com/office/powerpoint/2010/main" val="267669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7F77F-4801-A5CB-F832-162E7232B8C5}"/>
            </a:ext>
          </a:extLst>
        </p:cNvPr>
        <p:cNvGrpSpPr/>
        <p:nvPr/>
      </p:nvGrpSpPr>
      <p:grpSpPr>
        <a:xfrm>
          <a:off x="0" y="0"/>
          <a:ext cx="0" cy="0"/>
          <a:chOff x="0" y="0"/>
          <a:chExt cx="0" cy="0"/>
        </a:xfrm>
      </p:grpSpPr>
      <p:pic>
        <p:nvPicPr>
          <p:cNvPr id="5" name="Immagine 4" descr="logo vert.jpg">
            <a:extLst>
              <a:ext uri="{FF2B5EF4-FFF2-40B4-BE49-F238E27FC236}">
                <a16:creationId xmlns:a16="http://schemas.microsoft.com/office/drawing/2014/main" id="{49A68C32-5C9B-5ECD-E632-D75220813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a:extLst>
              <a:ext uri="{FF2B5EF4-FFF2-40B4-BE49-F238E27FC236}">
                <a16:creationId xmlns:a16="http://schemas.microsoft.com/office/drawing/2014/main" id="{8749E996-4EE9-8EF7-9606-1263D89AD771}"/>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DF1E2B15-2C5E-B14D-14AF-4882EBE93368}"/>
              </a:ext>
            </a:extLst>
          </p:cNvPr>
          <p:cNvSpPr txBox="1"/>
          <p:nvPr/>
        </p:nvSpPr>
        <p:spPr>
          <a:xfrm>
            <a:off x="118511" y="158037"/>
            <a:ext cx="9918623"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Reasonable Worst-Case Scenario</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Electron Density, Midlatitude</a:t>
            </a:r>
            <a:endParaRPr lang="en-GB" sz="2400" dirty="0">
              <a:solidFill>
                <a:srgbClr val="FFFFFF"/>
              </a:solidFill>
              <a:latin typeface="Neo Sans Light"/>
              <a:cs typeface="Neo Sans Light"/>
            </a:endParaRPr>
          </a:p>
        </p:txBody>
      </p:sp>
      <p:pic>
        <p:nvPicPr>
          <p:cNvPr id="11" name="Picture 10">
            <a:extLst>
              <a:ext uri="{FF2B5EF4-FFF2-40B4-BE49-F238E27FC236}">
                <a16:creationId xmlns:a16="http://schemas.microsoft.com/office/drawing/2014/main" id="{18DC2DBF-43B0-F1FD-4FC6-925D6BD922F2}"/>
              </a:ext>
            </a:extLst>
          </p:cNvPr>
          <p:cNvPicPr>
            <a:picLocks noChangeAspect="1"/>
          </p:cNvPicPr>
          <p:nvPr/>
        </p:nvPicPr>
        <p:blipFill>
          <a:blip r:embed="rId3"/>
          <a:stretch>
            <a:fillRect/>
          </a:stretch>
        </p:blipFill>
        <p:spPr>
          <a:xfrm>
            <a:off x="7835827" y="5408548"/>
            <a:ext cx="1188359" cy="1368869"/>
          </a:xfrm>
          <a:prstGeom prst="rect">
            <a:avLst/>
          </a:prstGeom>
        </p:spPr>
      </p:pic>
      <p:pic>
        <p:nvPicPr>
          <p:cNvPr id="3" name="Picture 2">
            <a:extLst>
              <a:ext uri="{FF2B5EF4-FFF2-40B4-BE49-F238E27FC236}">
                <a16:creationId xmlns:a16="http://schemas.microsoft.com/office/drawing/2014/main" id="{DDC9D767-0E37-2CC9-A12D-9B55074503A8}"/>
              </a:ext>
            </a:extLst>
          </p:cNvPr>
          <p:cNvPicPr>
            <a:picLocks noChangeAspect="1"/>
          </p:cNvPicPr>
          <p:nvPr/>
        </p:nvPicPr>
        <p:blipFill>
          <a:blip r:embed="rId4"/>
          <a:stretch>
            <a:fillRect/>
          </a:stretch>
        </p:blipFill>
        <p:spPr>
          <a:xfrm>
            <a:off x="281917" y="964132"/>
            <a:ext cx="8634784" cy="4171393"/>
          </a:xfrm>
          <a:prstGeom prst="rect">
            <a:avLst/>
          </a:prstGeom>
        </p:spPr>
      </p:pic>
      <p:sp>
        <p:nvSpPr>
          <p:cNvPr id="9" name="CasellaDiTesto 9">
            <a:extLst>
              <a:ext uri="{FF2B5EF4-FFF2-40B4-BE49-F238E27FC236}">
                <a16:creationId xmlns:a16="http://schemas.microsoft.com/office/drawing/2014/main" id="{FC892436-7742-69B6-5576-B0F04B02D48D}"/>
              </a:ext>
            </a:extLst>
          </p:cNvPr>
          <p:cNvSpPr txBox="1"/>
          <p:nvPr/>
        </p:nvSpPr>
        <p:spPr>
          <a:xfrm>
            <a:off x="3425236" y="1211317"/>
            <a:ext cx="1561434" cy="1175578"/>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n=10</a:t>
            </a:r>
            <a:endParaRPr lang="en-GB" dirty="0">
              <a:solidFill>
                <a:srgbClr val="004F80"/>
              </a:solidFill>
              <a:latin typeface="Neo Sans Light"/>
              <a:cs typeface="Neo Sans Light"/>
            </a:endParaRPr>
          </a:p>
          <a:p>
            <a:pPr>
              <a:lnSpc>
                <a:spcPct val="114000"/>
              </a:lnSpc>
              <a:spcAft>
                <a:spcPts val="600"/>
              </a:spcAft>
            </a:pPr>
            <a:endParaRPr lang="en-GB" dirty="0">
              <a:solidFill>
                <a:srgbClr val="004F80"/>
              </a:solidFill>
              <a:latin typeface="Neo Sans Light"/>
              <a:cs typeface="Neo Sans Light"/>
            </a:endParaRPr>
          </a:p>
          <a:p>
            <a:pPr>
              <a:lnSpc>
                <a:spcPct val="114000"/>
              </a:lnSpc>
              <a:spcAft>
                <a:spcPts val="600"/>
              </a:spcAft>
            </a:pPr>
            <a:endParaRPr lang="en-GB" dirty="0">
              <a:solidFill>
                <a:srgbClr val="004F80"/>
              </a:solidFill>
              <a:latin typeface="Neo Sans Light"/>
              <a:cs typeface="Neo Sans Light"/>
            </a:endParaRPr>
          </a:p>
        </p:txBody>
      </p:sp>
      <p:sp>
        <p:nvSpPr>
          <p:cNvPr id="10" name="CasellaDiTesto 9">
            <a:extLst>
              <a:ext uri="{FF2B5EF4-FFF2-40B4-BE49-F238E27FC236}">
                <a16:creationId xmlns:a16="http://schemas.microsoft.com/office/drawing/2014/main" id="{B9F27F66-4BF4-F83F-2DB5-B5B497F5567C}"/>
              </a:ext>
            </a:extLst>
          </p:cNvPr>
          <p:cNvSpPr txBox="1"/>
          <p:nvPr/>
        </p:nvSpPr>
        <p:spPr>
          <a:xfrm>
            <a:off x="7659454" y="1211317"/>
            <a:ext cx="1561434" cy="1175578"/>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n=50</a:t>
            </a:r>
            <a:endParaRPr lang="en-GB" dirty="0">
              <a:solidFill>
                <a:srgbClr val="004F80"/>
              </a:solidFill>
              <a:latin typeface="Neo Sans Light"/>
              <a:cs typeface="Neo Sans Light"/>
            </a:endParaRPr>
          </a:p>
          <a:p>
            <a:pPr>
              <a:lnSpc>
                <a:spcPct val="114000"/>
              </a:lnSpc>
              <a:spcAft>
                <a:spcPts val="600"/>
              </a:spcAft>
            </a:pPr>
            <a:endParaRPr lang="en-GB" dirty="0">
              <a:solidFill>
                <a:srgbClr val="004F80"/>
              </a:solidFill>
              <a:latin typeface="Neo Sans Light"/>
              <a:cs typeface="Neo Sans Light"/>
            </a:endParaRPr>
          </a:p>
          <a:p>
            <a:pPr>
              <a:lnSpc>
                <a:spcPct val="114000"/>
              </a:lnSpc>
              <a:spcAft>
                <a:spcPts val="600"/>
              </a:spcAft>
            </a:pPr>
            <a:endParaRPr lang="en-GB" dirty="0">
              <a:solidFill>
                <a:srgbClr val="004F80"/>
              </a:solidFill>
              <a:latin typeface="Neo Sans Light"/>
              <a:cs typeface="Neo Sans Light"/>
            </a:endParaRPr>
          </a:p>
        </p:txBody>
      </p:sp>
      <p:sp>
        <p:nvSpPr>
          <p:cNvPr id="12" name="CasellaDiTesto 9">
            <a:extLst>
              <a:ext uri="{FF2B5EF4-FFF2-40B4-BE49-F238E27FC236}">
                <a16:creationId xmlns:a16="http://schemas.microsoft.com/office/drawing/2014/main" id="{452584FB-658E-33DC-CC4C-FAE72BA78A02}"/>
              </a:ext>
            </a:extLst>
          </p:cNvPr>
          <p:cNvSpPr txBox="1"/>
          <p:nvPr/>
        </p:nvSpPr>
        <p:spPr>
          <a:xfrm>
            <a:off x="281916" y="5156791"/>
            <a:ext cx="7446425" cy="390107"/>
          </a:xfrm>
          <a:prstGeom prst="rect">
            <a:avLst/>
          </a:prstGeom>
          <a:noFill/>
        </p:spPr>
        <p:txBody>
          <a:bodyPr wrap="square" rtlCol="0">
            <a:spAutoFit/>
          </a:bodyPr>
          <a:lstStyle/>
          <a:p>
            <a:pPr>
              <a:lnSpc>
                <a:spcPct val="114000"/>
              </a:lnSpc>
              <a:spcAft>
                <a:spcPts val="600"/>
              </a:spcAft>
            </a:pPr>
            <a:r>
              <a:rPr lang="en-GB" dirty="0">
                <a:solidFill>
                  <a:srgbClr val="004F80"/>
                </a:solidFill>
                <a:latin typeface="Neo Sans Light"/>
                <a:cs typeface="Neo Sans Light"/>
              </a:rPr>
              <a:t>n needs to be empirically determined</a:t>
            </a:r>
          </a:p>
        </p:txBody>
      </p:sp>
      <p:sp>
        <p:nvSpPr>
          <p:cNvPr id="4" name="CasellaDiTesto 9">
            <a:extLst>
              <a:ext uri="{FF2B5EF4-FFF2-40B4-BE49-F238E27FC236}">
                <a16:creationId xmlns:a16="http://schemas.microsoft.com/office/drawing/2014/main" id="{6DE0A44E-A298-1F5D-A466-1CD2C3977D41}"/>
              </a:ext>
            </a:extLst>
          </p:cNvPr>
          <p:cNvSpPr txBox="1"/>
          <p:nvPr/>
        </p:nvSpPr>
        <p:spPr>
          <a:xfrm>
            <a:off x="916043" y="1110739"/>
            <a:ext cx="1561434" cy="705899"/>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Northern Hemisphere</a:t>
            </a:r>
            <a:endParaRPr lang="en-GB" dirty="0">
              <a:solidFill>
                <a:srgbClr val="004F80"/>
              </a:solidFill>
              <a:latin typeface="Neo Sans Light"/>
              <a:cs typeface="Neo Sans Light"/>
            </a:endParaRPr>
          </a:p>
        </p:txBody>
      </p:sp>
      <p:sp>
        <p:nvSpPr>
          <p:cNvPr id="8" name="CasellaDiTesto 9">
            <a:extLst>
              <a:ext uri="{FF2B5EF4-FFF2-40B4-BE49-F238E27FC236}">
                <a16:creationId xmlns:a16="http://schemas.microsoft.com/office/drawing/2014/main" id="{633FC13B-E80B-8342-A5EB-5B0D30FC8CAA}"/>
              </a:ext>
            </a:extLst>
          </p:cNvPr>
          <p:cNvSpPr txBox="1"/>
          <p:nvPr/>
        </p:nvSpPr>
        <p:spPr>
          <a:xfrm>
            <a:off x="5086463" y="1097903"/>
            <a:ext cx="1561434" cy="705899"/>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Southern Hemisphere</a:t>
            </a:r>
            <a:endParaRPr lang="en-GB" dirty="0">
              <a:solidFill>
                <a:srgbClr val="004F80"/>
              </a:solidFill>
              <a:latin typeface="Neo Sans Light"/>
              <a:cs typeface="Neo Sans Light"/>
            </a:endParaRPr>
          </a:p>
        </p:txBody>
      </p:sp>
    </p:spTree>
    <p:extLst>
      <p:ext uri="{BB962C8B-B14F-4D97-AF65-F5344CB8AC3E}">
        <p14:creationId xmlns:p14="http://schemas.microsoft.com/office/powerpoint/2010/main" val="56226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8142-F270-DBC9-2E3F-67F69C9964E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7743B5E-4E77-C735-89A6-83233F8778D7}"/>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F744600F-87A8-6665-2394-E11701058E16}"/>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CCB24238-F2B1-0FE9-01CA-42F279D778DD}"/>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Versions of Models</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F0E79CBD-F19E-68FA-5B95-DF8FE61A8BA6}"/>
              </a:ext>
            </a:extLst>
          </p:cNvPr>
          <p:cNvSpPr txBox="1"/>
          <p:nvPr/>
        </p:nvSpPr>
        <p:spPr>
          <a:xfrm>
            <a:off x="118510" y="913605"/>
            <a:ext cx="9025489" cy="2754537"/>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Version 3.1: Final version of models, for validation and performance analysis (where possible)</a:t>
            </a:r>
          </a:p>
          <a:p>
            <a:pPr>
              <a:lnSpc>
                <a:spcPct val="114000"/>
              </a:lnSpc>
              <a:spcAft>
                <a:spcPts val="600"/>
              </a:spcAft>
            </a:pPr>
            <a:r>
              <a:rPr lang="en-GB" b="1" dirty="0">
                <a:solidFill>
                  <a:srgbClr val="004F80"/>
                </a:solidFill>
                <a:latin typeface="Neo Sans Light"/>
                <a:cs typeface="Neo Sans Light"/>
              </a:rPr>
              <a:t>Version 3.2: Version where performance analysis is conducted using a different satellite mission or specific ground-based location. </a:t>
            </a:r>
            <a:r>
              <a:rPr lang="en-GB" dirty="0">
                <a:solidFill>
                  <a:srgbClr val="004F80"/>
                </a:solidFill>
                <a:latin typeface="Neo Sans Light"/>
                <a:cs typeface="Neo Sans Light"/>
              </a:rPr>
              <a:t>Explanatory variables which are measured directly from Swarm, and which are only valid along the Swarm orbit have been removed or replaced. </a:t>
            </a:r>
            <a:r>
              <a:rPr lang="en-GB" dirty="0">
                <a:solidFill>
                  <a:srgbClr val="C00000"/>
                </a:solidFill>
                <a:latin typeface="Neo Sans Light"/>
                <a:cs typeface="Neo Sans Light"/>
              </a:rPr>
              <a:t>This included removal of altitude.</a:t>
            </a:r>
          </a:p>
          <a:p>
            <a:pPr>
              <a:lnSpc>
                <a:spcPct val="114000"/>
              </a:lnSpc>
              <a:spcAft>
                <a:spcPts val="600"/>
              </a:spcAft>
            </a:pPr>
            <a:r>
              <a:rPr lang="en-GB" b="1" dirty="0">
                <a:solidFill>
                  <a:srgbClr val="004F80"/>
                </a:solidFill>
                <a:latin typeface="Neo Sans Light"/>
                <a:cs typeface="Neo Sans Light"/>
              </a:rPr>
              <a:t>Version 3.3: Version which has the potential to be run in near real time. </a:t>
            </a:r>
            <a:r>
              <a:rPr lang="en-GB" dirty="0">
                <a:solidFill>
                  <a:srgbClr val="004F80"/>
                </a:solidFill>
                <a:latin typeface="Neo Sans Light"/>
                <a:cs typeface="Neo Sans Light"/>
              </a:rPr>
              <a:t>Explanatory variables which are not available in near real time have been removed or replaced. </a:t>
            </a:r>
            <a:r>
              <a:rPr lang="en-GB" dirty="0">
                <a:solidFill>
                  <a:srgbClr val="C00000"/>
                </a:solidFill>
                <a:latin typeface="Neo Sans Light"/>
                <a:cs typeface="Neo Sans Light"/>
              </a:rPr>
              <a:t>Replacements included a geomagnetic index, for which </a:t>
            </a:r>
            <a:r>
              <a:rPr lang="en-GB" dirty="0" err="1">
                <a:solidFill>
                  <a:srgbClr val="C00000"/>
                </a:solidFill>
                <a:latin typeface="Neo Sans Light"/>
                <a:cs typeface="Neo Sans Light"/>
              </a:rPr>
              <a:t>Kp</a:t>
            </a:r>
            <a:r>
              <a:rPr lang="en-GB" dirty="0">
                <a:solidFill>
                  <a:srgbClr val="C00000"/>
                </a:solidFill>
                <a:latin typeface="Neo Sans Light"/>
                <a:cs typeface="Neo Sans Light"/>
              </a:rPr>
              <a:t> and </a:t>
            </a:r>
            <a:r>
              <a:rPr lang="en-GB" dirty="0" err="1">
                <a:solidFill>
                  <a:srgbClr val="C00000"/>
                </a:solidFill>
                <a:latin typeface="Neo Sans Light"/>
                <a:cs typeface="Neo Sans Light"/>
              </a:rPr>
              <a:t>Dst</a:t>
            </a:r>
            <a:r>
              <a:rPr lang="en-GB" dirty="0">
                <a:solidFill>
                  <a:srgbClr val="C00000"/>
                </a:solidFill>
                <a:latin typeface="Neo Sans Light"/>
                <a:cs typeface="Neo Sans Light"/>
              </a:rPr>
              <a:t> were preferred.</a:t>
            </a:r>
          </a:p>
        </p:txBody>
      </p:sp>
    </p:spTree>
    <p:extLst>
      <p:ext uri="{BB962C8B-B14F-4D97-AF65-F5344CB8AC3E}">
        <p14:creationId xmlns:p14="http://schemas.microsoft.com/office/powerpoint/2010/main" val="33036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115B8-CAAE-030D-07CA-AAFB0411690D}"/>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a:t>
            </a:r>
            <a:endParaRPr lang="en-GB" sz="2400" dirty="0">
              <a:solidFill>
                <a:srgbClr val="FFFFFF"/>
              </a:solidFill>
              <a:latin typeface="Neo Sans Light"/>
              <a:cs typeface="Neo Sans Light"/>
            </a:endParaRPr>
          </a:p>
        </p:txBody>
      </p:sp>
      <mc:AlternateContent xmlns:mc="http://schemas.openxmlformats.org/markup-compatibility/2006" xmlns:a14="http://schemas.microsoft.com/office/drawing/2010/main">
        <mc:Choice Requires="a14">
          <p:sp>
            <p:nvSpPr>
              <p:cNvPr id="10" name="CasellaDiTesto 9"/>
              <p:cNvSpPr txBox="1"/>
              <p:nvPr/>
            </p:nvSpPr>
            <p:spPr>
              <a:xfrm>
                <a:off x="118510" y="913605"/>
                <a:ext cx="9025489" cy="354103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Linear Model</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oMath>
                  </m:oMathPara>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Multivariate Linear Model</a:t>
                </a:r>
              </a:p>
              <a:p>
                <a:pPr algn="ctr">
                  <a:lnSpc>
                    <a:spcPct val="114000"/>
                  </a:lnSpc>
                  <a:spcAft>
                    <a:spcPts val="600"/>
                  </a:spcAft>
                </a:pPr>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Generalised Linear Model</a:t>
                </a:r>
              </a:p>
              <a:p>
                <a:pPr algn="ctr">
                  <a:lnSpc>
                    <a:spcPct val="114000"/>
                  </a:lnSpc>
                  <a:spcAft>
                    <a:spcPts val="600"/>
                  </a:spcAft>
                </a:pP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dirty="0"/>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118510" y="913605"/>
                <a:ext cx="9025489" cy="3541034"/>
              </a:xfrm>
              <a:prstGeom prst="rect">
                <a:avLst/>
              </a:prstGeom>
              <a:blipFill>
                <a:blip r:embed="rId3"/>
                <a:stretch>
                  <a:fillRect l="-540" t="-5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sellaDiTesto 9">
                <a:extLst>
                  <a:ext uri="{FF2B5EF4-FFF2-40B4-BE49-F238E27FC236}">
                    <a16:creationId xmlns:a16="http://schemas.microsoft.com/office/drawing/2014/main" id="{DF2E5093-D42A-4C61-AD16-089A3A5AB278}"/>
                  </a:ext>
                </a:extLst>
              </p:cNvPr>
              <p:cNvSpPr txBox="1"/>
              <p:nvPr/>
            </p:nvSpPr>
            <p:spPr>
              <a:xfrm>
                <a:off x="169882" y="4374341"/>
                <a:ext cx="8746819" cy="1959254"/>
              </a:xfrm>
              <a:prstGeom prst="rect">
                <a:avLst/>
              </a:prstGeom>
              <a:noFill/>
            </p:spPr>
            <p:txBody>
              <a:bodyPr wrap="square" rtlCol="0">
                <a:spAutoFit/>
              </a:bodyPr>
              <a:lstStyle/>
              <a:p>
                <a:pPr>
                  <a:lnSpc>
                    <a:spcPct val="114000"/>
                  </a:lnSpc>
                  <a:spcAft>
                    <a:spcPts val="600"/>
                  </a:spcAft>
                </a:pPr>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oMath>
                </a14:m>
                <a:r>
                  <a:rPr lang="en-GB" dirty="0">
                    <a:solidFill>
                      <a:srgbClr val="004F80"/>
                    </a:solidFill>
                    <a:latin typeface="Neo Sans Light"/>
                    <a:cs typeface="Neo Sans Light"/>
                  </a:rPr>
                  <a:t> 	is the expected value of the dependent variable 𝑦</a:t>
                </a:r>
              </a:p>
              <a:p>
                <a:pPr>
                  <a:lnSpc>
                    <a:spcPct val="114000"/>
                  </a:lnSpc>
                  <a:spcAft>
                    <a:spcPts val="600"/>
                  </a:spcAft>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sub>
                    </m:sSub>
                  </m:oMath>
                </a14:m>
                <a:r>
                  <a:rPr lang="en-GB" dirty="0">
                    <a:solidFill>
                      <a:srgbClr val="004F80"/>
                    </a:solidFill>
                    <a:latin typeface="Neo Sans Light"/>
                    <a:cs typeface="Neo Sans Light"/>
                  </a:rPr>
                  <a:t>   are the independent, or explanatory, variables</a:t>
                </a:r>
              </a:p>
              <a:p>
                <a:pPr>
                  <a:lnSpc>
                    <a:spcPct val="114000"/>
                  </a:lnSpc>
                  <a:spcAft>
                    <a:spcPts val="600"/>
                  </a:spcAft>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𝑛</m:t>
                        </m:r>
                      </m:sub>
                    </m:sSub>
                  </m:oMath>
                </a14:m>
                <a:r>
                  <a:rPr lang="en-GB" dirty="0">
                    <a:solidFill>
                      <a:srgbClr val="004F80"/>
                    </a:solidFill>
                    <a:latin typeface="Neo Sans Light"/>
                    <a:cs typeface="Neo Sans Light"/>
                  </a:rPr>
                  <a:t>   are the parameter estimates for the model</a:t>
                </a:r>
              </a:p>
              <a:p>
                <a:pPr>
                  <a:lnSpc>
                    <a:spcPct val="114000"/>
                  </a:lnSpc>
                  <a:spcAft>
                    <a:spcPts val="600"/>
                  </a:spcAft>
                </a:pPr>
                <a:r>
                  <a:rPr lang="en-GB" dirty="0">
                    <a:solidFill>
                      <a:srgbClr val="004F80"/>
                    </a:solidFill>
                    <a:latin typeface="Neo Sans Light"/>
                    <a:cs typeface="Neo Sans Light"/>
                  </a:rPr>
                  <a:t>Dependent variable	</a:t>
                </a:r>
                <a:r>
                  <a:rPr lang="en-GB" dirty="0"/>
                  <a:t>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 </m:t>
                    </m:r>
                  </m:oMath>
                </a14:m>
                <a:r>
                  <a:rPr lang="en-GB" dirty="0">
                    <a:solidFill>
                      <a:srgbClr val="004F80"/>
                    </a:solidFill>
                    <a:latin typeface="Neo Sans Light"/>
                    <a:cs typeface="Neo Sans Light"/>
                  </a:rPr>
                  <a:t>			To be predicted	Ionospheric variability</a:t>
                </a:r>
              </a:p>
              <a:p>
                <a:pPr>
                  <a:lnSpc>
                    <a:spcPct val="114000"/>
                  </a:lnSpc>
                  <a:spcAft>
                    <a:spcPts val="600"/>
                  </a:spcAft>
                </a:pPr>
                <a:r>
                  <a:rPr lang="en-GB" dirty="0">
                    <a:solidFill>
                      <a:srgbClr val="004F80"/>
                    </a:solidFill>
                    <a:latin typeface="Neo Sans Light"/>
                    <a:cs typeface="Neo Sans Light"/>
                  </a:rPr>
                  <a:t>Explanatory variables 	</a:t>
                </a: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sub>
                    </m:sSub>
                  </m:oMath>
                </a14:m>
                <a:r>
                  <a:rPr lang="en-GB" dirty="0">
                    <a:solidFill>
                      <a:srgbClr val="004F80"/>
                    </a:solidFill>
                    <a:latin typeface="Neo Sans Light"/>
                    <a:cs typeface="Neo Sans Light"/>
                  </a:rPr>
                  <a:t>  		May influence </a:t>
                </a:r>
                <a14:m>
                  <m:oMath xmlns:m="http://schemas.openxmlformats.org/officeDocument/2006/math">
                    <m:r>
                      <a:rPr lang="en-GB" i="1">
                        <a:latin typeface="Cambria Math" panose="02040503050406030204" pitchFamily="18" charset="0"/>
                      </a:rPr>
                      <m:t>𝑦</m:t>
                    </m:r>
                  </m:oMath>
                </a14:m>
                <a:r>
                  <a:rPr lang="en-GB" dirty="0">
                    <a:solidFill>
                      <a:srgbClr val="004F80"/>
                    </a:solidFill>
                    <a:latin typeface="Neo Sans Light"/>
                    <a:cs typeface="Neo Sans Light"/>
                  </a:rPr>
                  <a:t> 	Helio-geophysical proxies</a:t>
                </a:r>
              </a:p>
            </p:txBody>
          </p:sp>
        </mc:Choice>
        <mc:Fallback xmlns="">
          <p:sp>
            <p:nvSpPr>
              <p:cNvPr id="8" name="CasellaDiTesto 9">
                <a:extLst>
                  <a:ext uri="{FF2B5EF4-FFF2-40B4-BE49-F238E27FC236}">
                    <a16:creationId xmlns:a16="http://schemas.microsoft.com/office/drawing/2014/main" id="{DF2E5093-D42A-4C61-AD16-089A3A5AB278}"/>
                  </a:ext>
                </a:extLst>
              </p:cNvPr>
              <p:cNvSpPr txBox="1">
                <a:spLocks noRot="1" noChangeAspect="1" noMove="1" noResize="1" noEditPoints="1" noAdjustHandles="1" noChangeArrowheads="1" noChangeShapeType="1" noTextEdit="1"/>
              </p:cNvSpPr>
              <p:nvPr/>
            </p:nvSpPr>
            <p:spPr>
              <a:xfrm>
                <a:off x="169882" y="4374341"/>
                <a:ext cx="8746819" cy="1959254"/>
              </a:xfrm>
              <a:prstGeom prst="rect">
                <a:avLst/>
              </a:prstGeom>
              <a:blipFill>
                <a:blip r:embed="rId4"/>
                <a:stretch>
                  <a:fillRect l="-627" t="-1558" b="-4361"/>
                </a:stretch>
              </a:blipFill>
            </p:spPr>
            <p:txBody>
              <a:bodyPr/>
              <a:lstStyle/>
              <a:p>
                <a:r>
                  <a:rPr lang="en-GB">
                    <a:noFill/>
                  </a:rPr>
                  <a:t> </a:t>
                </a:r>
              </a:p>
            </p:txBody>
          </p:sp>
        </mc:Fallback>
      </mc:AlternateContent>
      <p:sp>
        <p:nvSpPr>
          <p:cNvPr id="9" name="CasellaDiTesto 9">
            <a:extLst>
              <a:ext uri="{FF2B5EF4-FFF2-40B4-BE49-F238E27FC236}">
                <a16:creationId xmlns:a16="http://schemas.microsoft.com/office/drawing/2014/main" id="{29D4B47C-171A-49EA-A171-37597BDC7460}"/>
              </a:ext>
            </a:extLst>
          </p:cNvPr>
          <p:cNvSpPr txBox="1"/>
          <p:nvPr/>
        </p:nvSpPr>
        <p:spPr>
          <a:xfrm>
            <a:off x="322283" y="3646602"/>
            <a:ext cx="4249718" cy="705899"/>
          </a:xfrm>
          <a:prstGeom prst="rect">
            <a:avLst/>
          </a:prstGeom>
          <a:noFill/>
        </p:spPr>
        <p:txBody>
          <a:bodyPr wrap="square" rtlCol="0">
            <a:spAutoFit/>
          </a:bodyPr>
          <a:lstStyle/>
          <a:p>
            <a:pPr algn="ctr">
              <a:lnSpc>
                <a:spcPct val="114000"/>
              </a:lnSpc>
              <a:spcAft>
                <a:spcPts val="600"/>
              </a:spcAft>
            </a:pPr>
            <a:r>
              <a:rPr lang="en-GB" dirty="0">
                <a:solidFill>
                  <a:srgbClr val="004F80"/>
                </a:solidFill>
                <a:latin typeface="Neo Sans Light"/>
                <a:cs typeface="Neo Sans Light"/>
              </a:rPr>
              <a:t>The dependent variable does not have to follow a normal distribution</a:t>
            </a:r>
          </a:p>
        </p:txBody>
      </p:sp>
      <p:sp>
        <p:nvSpPr>
          <p:cNvPr id="11" name="CasellaDiTesto 9">
            <a:extLst>
              <a:ext uri="{FF2B5EF4-FFF2-40B4-BE49-F238E27FC236}">
                <a16:creationId xmlns:a16="http://schemas.microsoft.com/office/drawing/2014/main" id="{9CC4EC01-959D-4E1E-90A9-D2574B667330}"/>
              </a:ext>
            </a:extLst>
          </p:cNvPr>
          <p:cNvSpPr txBox="1"/>
          <p:nvPr/>
        </p:nvSpPr>
        <p:spPr>
          <a:xfrm>
            <a:off x="4543291" y="3753476"/>
            <a:ext cx="4249718" cy="390107"/>
          </a:xfrm>
          <a:prstGeom prst="rect">
            <a:avLst/>
          </a:prstGeom>
          <a:noFill/>
        </p:spPr>
        <p:txBody>
          <a:bodyPr wrap="square" rtlCol="0">
            <a:spAutoFit/>
          </a:bodyPr>
          <a:lstStyle/>
          <a:p>
            <a:pPr algn="ctr">
              <a:lnSpc>
                <a:spcPct val="114000"/>
              </a:lnSpc>
              <a:spcAft>
                <a:spcPts val="600"/>
              </a:spcAft>
            </a:pPr>
            <a:r>
              <a:rPr lang="en-GB" dirty="0">
                <a:solidFill>
                  <a:srgbClr val="004F80"/>
                </a:solidFill>
                <a:latin typeface="Neo Sans Light"/>
                <a:cs typeface="Neo Sans Light"/>
              </a:rPr>
              <a:t>Equation may have a different form</a:t>
            </a:r>
          </a:p>
        </p:txBody>
      </p:sp>
      <p:sp>
        <p:nvSpPr>
          <p:cNvPr id="12" name="Oval 11">
            <a:extLst>
              <a:ext uri="{FF2B5EF4-FFF2-40B4-BE49-F238E27FC236}">
                <a16:creationId xmlns:a16="http://schemas.microsoft.com/office/drawing/2014/main" id="{AD40DE95-E77F-49B6-B297-E42B1F693E9D}"/>
              </a:ext>
            </a:extLst>
          </p:cNvPr>
          <p:cNvSpPr/>
          <p:nvPr/>
        </p:nvSpPr>
        <p:spPr>
          <a:xfrm>
            <a:off x="2735875" y="2773449"/>
            <a:ext cx="1010093"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EB52688-0DE6-4EB3-9BCA-A5F5E6083EE6}"/>
              </a:ext>
            </a:extLst>
          </p:cNvPr>
          <p:cNvSpPr/>
          <p:nvPr/>
        </p:nvSpPr>
        <p:spPr>
          <a:xfrm>
            <a:off x="3667641" y="2780282"/>
            <a:ext cx="2911550"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1584D32E-B789-4C3F-9F98-32818E30ADE3}"/>
              </a:ext>
            </a:extLst>
          </p:cNvPr>
          <p:cNvCxnSpPr>
            <a:cxnSpLocks/>
          </p:cNvCxnSpPr>
          <p:nvPr/>
        </p:nvCxnSpPr>
        <p:spPr>
          <a:xfrm flipV="1">
            <a:off x="2244436" y="3294445"/>
            <a:ext cx="562559" cy="35215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8744E7-0DF8-40E8-B021-CABE802CEB97}"/>
              </a:ext>
            </a:extLst>
          </p:cNvPr>
          <p:cNvCxnSpPr>
            <a:cxnSpLocks/>
          </p:cNvCxnSpPr>
          <p:nvPr/>
        </p:nvCxnSpPr>
        <p:spPr>
          <a:xfrm flipH="1" flipV="1">
            <a:off x="5816714" y="3433669"/>
            <a:ext cx="616688" cy="3929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E8D819F-C915-7725-6E1D-9C136CDAAEF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84475B-8808-4FCA-40C5-649CED018F30}"/>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AA67A280-6D58-3436-8868-4A3F962527E1}"/>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9EB509FA-6355-92BA-7409-76935FC23F30}"/>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Dependent Variables</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44C615B3-61C2-48B9-356C-00C500CD3CEE}"/>
              </a:ext>
            </a:extLst>
          </p:cNvPr>
          <p:cNvSpPr txBox="1"/>
          <p:nvPr/>
        </p:nvSpPr>
        <p:spPr>
          <a:xfrm>
            <a:off x="118510" y="913605"/>
            <a:ext cx="9025489" cy="4171591"/>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Fit multiple models for the ionospheric variability on a range of scale sizes</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Electron density: </a:t>
            </a:r>
            <a:r>
              <a:rPr lang="en-GB" dirty="0">
                <a:solidFill>
                  <a:srgbClr val="004F80"/>
                </a:solidFill>
                <a:latin typeface="Neo Sans Light"/>
                <a:cs typeface="Neo Sans Light"/>
              </a:rPr>
              <a:t>Taken from the IPDxIRR_2F data product, although these values are copied directly from the Langmuir probe files.</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Grad_Ne@100km: </a:t>
            </a:r>
            <a:r>
              <a:rPr lang="en-GB" dirty="0">
                <a:solidFill>
                  <a:srgbClr val="004F80"/>
                </a:solidFill>
                <a:latin typeface="Neo Sans Light"/>
                <a:cs typeface="Neo Sans Light"/>
              </a:rPr>
              <a:t>The electron density gradient in a running window calculated via linear regression over 27 data points for the 2 Hz electron density data (taken from the IPDxIRR_2F data product) Horizontal spatial scale: ~100 km</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RODI10s: </a:t>
            </a:r>
            <a:r>
              <a:rPr lang="en-GB" dirty="0">
                <a:solidFill>
                  <a:srgbClr val="004F80"/>
                </a:solidFill>
                <a:latin typeface="Neo Sans Light"/>
                <a:cs typeface="Neo Sans Light"/>
              </a:rPr>
              <a:t>Rate Of change of Density Index (RODI) is the standard deviation of ROD over 10 seconds (taken from the IPDxIRR_2F data product). Horizontal spatial scale: ~75 km</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RODI1s_FP: </a:t>
            </a:r>
            <a:r>
              <a:rPr lang="en-GB" dirty="0">
                <a:solidFill>
                  <a:srgbClr val="004F80"/>
                </a:solidFill>
                <a:latin typeface="Neo Sans Light"/>
                <a:cs typeface="Neo Sans Light"/>
              </a:rPr>
              <a:t>Rate Of change of Density Index (RODI) is the standard deviation of ROD over 1 seconds (16 data points for the 16 Hz electron data). This is taken from the IPIR Faceplate dataset which was developed by Yaqi Jin during Swarm-VIP-Dynamic. Horizontal spatial scale: ~7.5 km</a:t>
            </a:r>
          </a:p>
        </p:txBody>
      </p:sp>
      <p:sp>
        <p:nvSpPr>
          <p:cNvPr id="8" name="CasellaDiTesto 9">
            <a:extLst>
              <a:ext uri="{FF2B5EF4-FFF2-40B4-BE49-F238E27FC236}">
                <a16:creationId xmlns:a16="http://schemas.microsoft.com/office/drawing/2014/main" id="{72B4AF0E-02B7-ECCA-2D9B-57B667579E2C}"/>
              </a:ext>
            </a:extLst>
          </p:cNvPr>
          <p:cNvSpPr txBox="1"/>
          <p:nvPr/>
        </p:nvSpPr>
        <p:spPr>
          <a:xfrm>
            <a:off x="118512" y="4954326"/>
            <a:ext cx="8387535" cy="1021690"/>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p: </a:t>
            </a:r>
            <a:r>
              <a:rPr lang="en-GB" dirty="0">
                <a:solidFill>
                  <a:srgbClr val="004F80"/>
                </a:solidFill>
                <a:latin typeface="Neo Sans Light"/>
                <a:cs typeface="Neo Sans Light"/>
              </a:rPr>
              <a:t>One-dimensional spectral index p calculated using log–log least squares fit to the PSD of the linearly detrended plasma density over a 10 s window centred around timestamp (160 data points for the 16 Hz electron data).</a:t>
            </a:r>
          </a:p>
        </p:txBody>
      </p:sp>
    </p:spTree>
    <p:extLst>
      <p:ext uri="{BB962C8B-B14F-4D97-AF65-F5344CB8AC3E}">
        <p14:creationId xmlns:p14="http://schemas.microsoft.com/office/powerpoint/2010/main" val="1857023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1531A-5177-819F-7A67-34BCAB4DFDC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DA75F63-B58B-3B4D-247A-576851EC793F}"/>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3B1947A4-21D8-0B61-10C6-E3316D6A85A5}"/>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3770BCEE-132E-C9A8-F0DE-EE3B65BC04E1}"/>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Swarm-VIP-Dynamic</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Dependent Variables</a:t>
            </a:r>
            <a:endParaRPr lang="en-GB" sz="2400" dirty="0">
              <a:solidFill>
                <a:srgbClr val="FFFFFF"/>
              </a:solidFill>
              <a:latin typeface="Neo Sans Light"/>
              <a:cs typeface="Neo Sans Light"/>
            </a:endParaRPr>
          </a:p>
        </p:txBody>
      </p:sp>
      <p:sp>
        <p:nvSpPr>
          <p:cNvPr id="10" name="CasellaDiTesto 9">
            <a:extLst>
              <a:ext uri="{FF2B5EF4-FFF2-40B4-BE49-F238E27FC236}">
                <a16:creationId xmlns:a16="http://schemas.microsoft.com/office/drawing/2014/main" id="{3779816D-0BD8-ADC6-8601-9DCB2EDA7418}"/>
              </a:ext>
            </a:extLst>
          </p:cNvPr>
          <p:cNvSpPr txBox="1"/>
          <p:nvPr/>
        </p:nvSpPr>
        <p:spPr>
          <a:xfrm>
            <a:off x="118510" y="913605"/>
            <a:ext cx="9025489" cy="4171591"/>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Fit multiple models for the ionospheric variability on a range of scale sizes</a:t>
            </a:r>
          </a:p>
          <a:p>
            <a:pPr marL="285750" indent="-285750">
              <a:lnSpc>
                <a:spcPct val="114000"/>
              </a:lnSpc>
              <a:spcAft>
                <a:spcPts val="600"/>
              </a:spcAft>
              <a:buFont typeface="Arial" panose="020B0604020202020204" pitchFamily="34" charset="0"/>
              <a:buChar char="•"/>
            </a:pPr>
            <a:r>
              <a:rPr lang="en-GB" b="1" dirty="0">
                <a:solidFill>
                  <a:srgbClr val="C00000"/>
                </a:solidFill>
                <a:highlight>
                  <a:srgbClr val="FFFF00"/>
                </a:highlight>
                <a:latin typeface="Neo Sans Light"/>
                <a:cs typeface="Neo Sans Light"/>
              </a:rPr>
              <a:t>Electron density:</a:t>
            </a:r>
            <a:r>
              <a:rPr lang="en-GB" b="1" dirty="0">
                <a:solidFill>
                  <a:srgbClr val="C00000"/>
                </a:solidFill>
                <a:latin typeface="Neo Sans Light"/>
                <a:cs typeface="Neo Sans Light"/>
              </a:rPr>
              <a:t> </a:t>
            </a:r>
            <a:r>
              <a:rPr lang="en-GB" dirty="0">
                <a:solidFill>
                  <a:srgbClr val="004F80"/>
                </a:solidFill>
                <a:latin typeface="Neo Sans Light"/>
                <a:cs typeface="Neo Sans Light"/>
              </a:rPr>
              <a:t>Taken from the IPDxIRR_2F data product, although these values are copied directly from the Langmuir probe files.</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Grad_Ne@100km: </a:t>
            </a:r>
            <a:r>
              <a:rPr lang="en-GB" dirty="0">
                <a:solidFill>
                  <a:srgbClr val="004F80"/>
                </a:solidFill>
                <a:latin typeface="Neo Sans Light"/>
                <a:cs typeface="Neo Sans Light"/>
              </a:rPr>
              <a:t>The electron density gradient in a running window calculated via linear regression over 27 data points for the 2 Hz electron density data (taken from the IPDxIRR_2F data product) </a:t>
            </a:r>
            <a:r>
              <a:rPr lang="en-GB" dirty="0">
                <a:solidFill>
                  <a:srgbClr val="C00000"/>
                </a:solidFill>
                <a:highlight>
                  <a:srgbClr val="FFFF00"/>
                </a:highlight>
                <a:latin typeface="Neo Sans Light"/>
                <a:cs typeface="Neo Sans Light"/>
              </a:rPr>
              <a:t>Horizontal spatial scale: ~100 km</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RODI10s: </a:t>
            </a:r>
            <a:r>
              <a:rPr lang="en-GB" dirty="0">
                <a:solidFill>
                  <a:srgbClr val="004F80"/>
                </a:solidFill>
                <a:latin typeface="Neo Sans Light"/>
                <a:cs typeface="Neo Sans Light"/>
              </a:rPr>
              <a:t>Rate Of change of Density Index (RODI) is the standard deviation of ROD over 10 seconds (taken from the IPDxIRR_2F data product). </a:t>
            </a:r>
            <a:r>
              <a:rPr lang="en-GB" dirty="0">
                <a:solidFill>
                  <a:srgbClr val="C00000"/>
                </a:solidFill>
                <a:highlight>
                  <a:srgbClr val="FFFF00"/>
                </a:highlight>
                <a:latin typeface="Neo Sans Light"/>
                <a:cs typeface="Neo Sans Light"/>
              </a:rPr>
              <a:t>Horizontal spatial scale: ~75 km</a:t>
            </a:r>
          </a:p>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RODI1s_FP: </a:t>
            </a:r>
            <a:r>
              <a:rPr lang="en-GB" dirty="0">
                <a:solidFill>
                  <a:srgbClr val="004F80"/>
                </a:solidFill>
                <a:latin typeface="Neo Sans Light"/>
                <a:cs typeface="Neo Sans Light"/>
              </a:rPr>
              <a:t>Rate Of change of Density Index (RODI) is the standard deviation of ROD over 1 seconds (16 data points for the 16 Hz electron data). This is taken from the IPIR Faceplate dataset which was developed by Yaqi Jin during Swarm-VIP-Dynamic.</a:t>
            </a:r>
            <a:r>
              <a:rPr lang="en-GB" dirty="0">
                <a:solidFill>
                  <a:srgbClr val="C00000"/>
                </a:solidFill>
                <a:latin typeface="Neo Sans Light"/>
                <a:cs typeface="Neo Sans Light"/>
              </a:rPr>
              <a:t> </a:t>
            </a:r>
            <a:r>
              <a:rPr lang="en-GB" dirty="0">
                <a:solidFill>
                  <a:srgbClr val="C00000"/>
                </a:solidFill>
                <a:highlight>
                  <a:srgbClr val="FFFF00"/>
                </a:highlight>
                <a:latin typeface="Neo Sans Light"/>
                <a:cs typeface="Neo Sans Light"/>
              </a:rPr>
              <a:t>Horizontal spatial scale: ~7.5 km</a:t>
            </a:r>
            <a:endParaRPr lang="en-GB" dirty="0">
              <a:solidFill>
                <a:srgbClr val="004F80"/>
              </a:solidFill>
              <a:highlight>
                <a:srgbClr val="FFFF00"/>
              </a:highlight>
              <a:latin typeface="Neo Sans Light"/>
              <a:cs typeface="Neo Sans Light"/>
            </a:endParaRPr>
          </a:p>
        </p:txBody>
      </p:sp>
      <p:sp>
        <p:nvSpPr>
          <p:cNvPr id="8" name="CasellaDiTesto 9">
            <a:extLst>
              <a:ext uri="{FF2B5EF4-FFF2-40B4-BE49-F238E27FC236}">
                <a16:creationId xmlns:a16="http://schemas.microsoft.com/office/drawing/2014/main" id="{49371F95-EBE7-0EB6-38E1-21511559C7FD}"/>
              </a:ext>
            </a:extLst>
          </p:cNvPr>
          <p:cNvSpPr txBox="1"/>
          <p:nvPr/>
        </p:nvSpPr>
        <p:spPr>
          <a:xfrm>
            <a:off x="118512" y="4954326"/>
            <a:ext cx="8387535" cy="1021690"/>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GB" b="1" dirty="0">
                <a:solidFill>
                  <a:srgbClr val="004F80"/>
                </a:solidFill>
                <a:latin typeface="Neo Sans Light"/>
                <a:cs typeface="Neo Sans Light"/>
              </a:rPr>
              <a:t>p: </a:t>
            </a:r>
            <a:r>
              <a:rPr lang="en-GB" dirty="0">
                <a:solidFill>
                  <a:srgbClr val="C00000"/>
                </a:solidFill>
                <a:highlight>
                  <a:srgbClr val="FFFF00"/>
                </a:highlight>
                <a:latin typeface="Neo Sans Light"/>
                <a:cs typeface="Neo Sans Light"/>
              </a:rPr>
              <a:t>One-dimensional spectral index </a:t>
            </a:r>
            <a:r>
              <a:rPr lang="en-GB" dirty="0">
                <a:solidFill>
                  <a:srgbClr val="004F80"/>
                </a:solidFill>
                <a:latin typeface="Neo Sans Light"/>
                <a:cs typeface="Neo Sans Light"/>
              </a:rPr>
              <a:t>p calculated using log–log least squares fit to the PSD of the linearly detrended plasma density over a 10 s window centred around timestamp (160 data points for the 16 Hz electron data).</a:t>
            </a:r>
          </a:p>
        </p:txBody>
      </p:sp>
    </p:spTree>
    <p:extLst>
      <p:ext uri="{BB962C8B-B14F-4D97-AF65-F5344CB8AC3E}">
        <p14:creationId xmlns:p14="http://schemas.microsoft.com/office/powerpoint/2010/main" val="41700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5271-1F27-287D-7309-6F3B61749C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04D258B-E3B3-DA08-A762-0818EC3D23F6}"/>
              </a:ext>
            </a:extLst>
          </p:cNvPr>
          <p:cNvPicPr>
            <a:picLocks noChangeAspect="1"/>
          </p:cNvPicPr>
          <p:nvPr/>
        </p:nvPicPr>
        <p:blipFill>
          <a:blip r:embed="rId2"/>
          <a:stretch>
            <a:fillRect/>
          </a:stretch>
        </p:blipFill>
        <p:spPr>
          <a:xfrm>
            <a:off x="7835827" y="5408548"/>
            <a:ext cx="1188359" cy="1368869"/>
          </a:xfrm>
          <a:prstGeom prst="rect">
            <a:avLst/>
          </a:prstGeom>
        </p:spPr>
      </p:pic>
      <p:sp>
        <p:nvSpPr>
          <p:cNvPr id="6" name="Rettangolo 5">
            <a:extLst>
              <a:ext uri="{FF2B5EF4-FFF2-40B4-BE49-F238E27FC236}">
                <a16:creationId xmlns:a16="http://schemas.microsoft.com/office/drawing/2014/main" id="{57430F5D-DDBF-B543-56EF-00EAE8F1D96E}"/>
              </a:ext>
            </a:extLst>
          </p:cNvPr>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D7031043-9987-B8FC-3562-F1AD604FB767}"/>
              </a:ext>
            </a:extLst>
          </p:cNvPr>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Generalised Linear Modelling</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Method</a:t>
            </a:r>
            <a:endParaRPr lang="en-GB" sz="2400" dirty="0">
              <a:solidFill>
                <a:srgbClr val="FFFFFF"/>
              </a:solidFill>
              <a:latin typeface="Neo Sans Light"/>
              <a:cs typeface="Neo Sans Light"/>
            </a:endParaRP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ABE3FB2A-E4E0-DC74-2FF5-613DE467C771}"/>
                  </a:ext>
                </a:extLst>
              </p:cNvPr>
              <p:cNvSpPr txBox="1"/>
              <p:nvPr/>
            </p:nvSpPr>
            <p:spPr>
              <a:xfrm>
                <a:off x="118510" y="913605"/>
                <a:ext cx="9025489" cy="3541034"/>
              </a:xfrm>
              <a:prstGeom prst="rect">
                <a:avLst/>
              </a:prstGeom>
              <a:noFill/>
            </p:spPr>
            <p:txBody>
              <a:bodyPr wrap="square" rtlCol="0">
                <a:spAutoFit/>
              </a:bodyPr>
              <a:lstStyle/>
              <a:p>
                <a:pPr>
                  <a:lnSpc>
                    <a:spcPct val="114000"/>
                  </a:lnSpc>
                  <a:spcAft>
                    <a:spcPts val="600"/>
                  </a:spcAft>
                </a:pPr>
                <a:r>
                  <a:rPr lang="en-GB" b="1" dirty="0">
                    <a:solidFill>
                      <a:srgbClr val="004F80"/>
                    </a:solidFill>
                    <a:latin typeface="Neo Sans Light"/>
                    <a:cs typeface="Neo Sans Light"/>
                  </a:rPr>
                  <a:t>Linear Model</a:t>
                </a:r>
              </a:p>
              <a:p>
                <a:pPr>
                  <a:lnSpc>
                    <a:spcPct val="114000"/>
                  </a:lnSpc>
                  <a:spcAft>
                    <a:spcPts val="600"/>
                  </a:spcAft>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oMath>
                  </m:oMathPara>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Multivariate Linear Model</a:t>
                </a:r>
              </a:p>
              <a:p>
                <a:pPr algn="ctr">
                  <a:lnSpc>
                    <a:spcPct val="114000"/>
                  </a:lnSpc>
                  <a:spcAft>
                    <a:spcPts val="600"/>
                  </a:spcAft>
                </a:pPr>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b="1" dirty="0">
                  <a:solidFill>
                    <a:srgbClr val="004F80"/>
                  </a:solidFill>
                  <a:latin typeface="Neo Sans Light"/>
                  <a:cs typeface="Neo Sans Light"/>
                </a:endParaRPr>
              </a:p>
              <a:p>
                <a:pPr>
                  <a:lnSpc>
                    <a:spcPct val="114000"/>
                  </a:lnSpc>
                  <a:spcAft>
                    <a:spcPts val="600"/>
                  </a:spcAft>
                </a:pPr>
                <a:r>
                  <a:rPr lang="en-GB" b="1" dirty="0">
                    <a:solidFill>
                      <a:srgbClr val="004F80"/>
                    </a:solidFill>
                    <a:latin typeface="Neo Sans Light"/>
                    <a:cs typeface="Neo Sans Light"/>
                  </a:rPr>
                  <a:t>Generalised Linear Model</a:t>
                </a:r>
              </a:p>
              <a:p>
                <a:pPr algn="ctr">
                  <a:lnSpc>
                    <a:spcPct val="114000"/>
                  </a:lnSpc>
                  <a:spcAft>
                    <a:spcPts val="600"/>
                  </a:spcAft>
                </a:pP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𝑛</m:t>
                        </m:r>
                      </m:sub>
                    </m:sSub>
                  </m:oMath>
                </a14:m>
                <a:endParaRPr lang="en-GB" dirty="0"/>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a:p>
                <a:pPr>
                  <a:lnSpc>
                    <a:spcPct val="114000"/>
                  </a:lnSpc>
                  <a:spcAft>
                    <a:spcPts val="600"/>
                  </a:spcAft>
                </a:pPr>
                <a:endParaRPr lang="en-GB" b="1" dirty="0">
                  <a:solidFill>
                    <a:srgbClr val="004F80"/>
                  </a:solidFill>
                  <a:latin typeface="Neo Sans Light"/>
                  <a:cs typeface="Neo Sans Light"/>
                </a:endParaRPr>
              </a:p>
            </p:txBody>
          </p:sp>
        </mc:Choice>
        <mc:Fallback xmlns="">
          <p:sp>
            <p:nvSpPr>
              <p:cNvPr id="10" name="CasellaDiTesto 9">
                <a:extLst>
                  <a:ext uri="{FF2B5EF4-FFF2-40B4-BE49-F238E27FC236}">
                    <a16:creationId xmlns:a16="http://schemas.microsoft.com/office/drawing/2014/main" id="{ABE3FB2A-E4E0-DC74-2FF5-613DE467C771}"/>
                  </a:ext>
                </a:extLst>
              </p:cNvPr>
              <p:cNvSpPr txBox="1">
                <a:spLocks noRot="1" noChangeAspect="1" noMove="1" noResize="1" noEditPoints="1" noAdjustHandles="1" noChangeArrowheads="1" noChangeShapeType="1" noTextEdit="1"/>
              </p:cNvSpPr>
              <p:nvPr/>
            </p:nvSpPr>
            <p:spPr>
              <a:xfrm>
                <a:off x="118510" y="913605"/>
                <a:ext cx="9025489" cy="3541034"/>
              </a:xfrm>
              <a:prstGeom prst="rect">
                <a:avLst/>
              </a:prstGeom>
              <a:blipFill>
                <a:blip r:embed="rId3"/>
                <a:stretch>
                  <a:fillRect l="-540" t="-5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sellaDiTesto 9">
                <a:extLst>
                  <a:ext uri="{FF2B5EF4-FFF2-40B4-BE49-F238E27FC236}">
                    <a16:creationId xmlns:a16="http://schemas.microsoft.com/office/drawing/2014/main" id="{4D207E31-A60E-D20C-2F5E-64730675EB36}"/>
                  </a:ext>
                </a:extLst>
              </p:cNvPr>
              <p:cNvSpPr txBox="1"/>
              <p:nvPr/>
            </p:nvSpPr>
            <p:spPr>
              <a:xfrm>
                <a:off x="169882" y="4374341"/>
                <a:ext cx="8746819" cy="1959254"/>
              </a:xfrm>
              <a:prstGeom prst="rect">
                <a:avLst/>
              </a:prstGeom>
              <a:noFill/>
            </p:spPr>
            <p:txBody>
              <a:bodyPr wrap="square" rtlCol="0">
                <a:spAutoFit/>
              </a:bodyPr>
              <a:lstStyle/>
              <a:p>
                <a:pPr>
                  <a:lnSpc>
                    <a:spcPct val="114000"/>
                  </a:lnSpc>
                  <a:spcAft>
                    <a:spcPts val="600"/>
                  </a:spcAft>
                </a:pPr>
                <a14:m>
                  <m:oMath xmlns:m="http://schemas.openxmlformats.org/officeDocument/2006/math">
                    <m:r>
                      <a:rPr lang="en-GB" i="1">
                        <a:latin typeface="Cambria Math" panose="02040503050406030204" pitchFamily="18" charset="0"/>
                      </a:rPr>
                      <m:t>𝐸</m:t>
                    </m:r>
                    <m:d>
                      <m:dPr>
                        <m:ctrlPr>
                          <a:rPr lang="en-GB" i="1">
                            <a:latin typeface="Cambria Math" panose="02040503050406030204" pitchFamily="18" charset="0"/>
                          </a:rPr>
                        </m:ctrlPr>
                      </m:dPr>
                      <m:e>
                        <m:r>
                          <a:rPr lang="en-GB" i="1">
                            <a:latin typeface="Cambria Math" panose="02040503050406030204" pitchFamily="18" charset="0"/>
                          </a:rPr>
                          <m:t>𝑦</m:t>
                        </m:r>
                      </m:e>
                    </m:d>
                  </m:oMath>
                </a14:m>
                <a:r>
                  <a:rPr lang="en-GB" dirty="0">
                    <a:solidFill>
                      <a:srgbClr val="004F80"/>
                    </a:solidFill>
                    <a:latin typeface="Neo Sans Light"/>
                    <a:cs typeface="Neo Sans Light"/>
                  </a:rPr>
                  <a:t> 	is the expected value of the dependent variable 𝑦</a:t>
                </a:r>
              </a:p>
              <a:p>
                <a:pPr>
                  <a:lnSpc>
                    <a:spcPct val="114000"/>
                  </a:lnSpc>
                  <a:spcAft>
                    <a:spcPts val="600"/>
                  </a:spcAft>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sub>
                    </m:sSub>
                  </m:oMath>
                </a14:m>
                <a:r>
                  <a:rPr lang="en-GB" dirty="0">
                    <a:solidFill>
                      <a:srgbClr val="004F80"/>
                    </a:solidFill>
                    <a:latin typeface="Neo Sans Light"/>
                    <a:cs typeface="Neo Sans Light"/>
                  </a:rPr>
                  <a:t>   are the independent, or explanatory, variables</a:t>
                </a:r>
              </a:p>
              <a:p>
                <a:pPr>
                  <a:lnSpc>
                    <a:spcPct val="114000"/>
                  </a:lnSpc>
                  <a:spcAft>
                    <a:spcPts val="600"/>
                  </a:spcAft>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𝛽</m:t>
                        </m:r>
                      </m:e>
                      <m:sub>
                        <m:r>
                          <a:rPr lang="en-GB" i="1">
                            <a:latin typeface="Cambria Math" panose="02040503050406030204" pitchFamily="18" charset="0"/>
                          </a:rPr>
                          <m:t>𝑛</m:t>
                        </m:r>
                      </m:sub>
                    </m:sSub>
                  </m:oMath>
                </a14:m>
                <a:r>
                  <a:rPr lang="en-GB" dirty="0">
                    <a:solidFill>
                      <a:srgbClr val="004F80"/>
                    </a:solidFill>
                    <a:latin typeface="Neo Sans Light"/>
                    <a:cs typeface="Neo Sans Light"/>
                  </a:rPr>
                  <a:t>   are the parameter estimates for the model</a:t>
                </a:r>
              </a:p>
              <a:p>
                <a:pPr>
                  <a:lnSpc>
                    <a:spcPct val="114000"/>
                  </a:lnSpc>
                  <a:spcAft>
                    <a:spcPts val="600"/>
                  </a:spcAft>
                </a:pPr>
                <a:r>
                  <a:rPr lang="en-GB" dirty="0">
                    <a:solidFill>
                      <a:srgbClr val="004F80"/>
                    </a:solidFill>
                    <a:latin typeface="Neo Sans Light"/>
                    <a:cs typeface="Neo Sans Light"/>
                  </a:rPr>
                  <a:t>Dependent variable	</a:t>
                </a:r>
                <a:r>
                  <a:rPr lang="en-GB" dirty="0"/>
                  <a:t>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 </m:t>
                    </m:r>
                  </m:oMath>
                </a14:m>
                <a:r>
                  <a:rPr lang="en-GB" dirty="0">
                    <a:solidFill>
                      <a:srgbClr val="004F80"/>
                    </a:solidFill>
                    <a:latin typeface="Neo Sans Light"/>
                    <a:cs typeface="Neo Sans Light"/>
                  </a:rPr>
                  <a:t>			To be predicted	Ionospheric variability</a:t>
                </a:r>
              </a:p>
              <a:p>
                <a:pPr>
                  <a:lnSpc>
                    <a:spcPct val="114000"/>
                  </a:lnSpc>
                  <a:spcAft>
                    <a:spcPts val="600"/>
                  </a:spcAft>
                </a:pPr>
                <a:r>
                  <a:rPr lang="en-GB" dirty="0">
                    <a:solidFill>
                      <a:srgbClr val="004F80"/>
                    </a:solidFill>
                    <a:latin typeface="Neo Sans Light"/>
                    <a:cs typeface="Neo Sans Light"/>
                  </a:rPr>
                  <a:t>Explanatory variables 	</a:t>
                </a: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sub>
                    </m:sSub>
                  </m:oMath>
                </a14:m>
                <a:r>
                  <a:rPr lang="en-GB" dirty="0">
                    <a:solidFill>
                      <a:srgbClr val="004F80"/>
                    </a:solidFill>
                    <a:latin typeface="Neo Sans Light"/>
                    <a:cs typeface="Neo Sans Light"/>
                  </a:rPr>
                  <a:t>  		May influence </a:t>
                </a:r>
                <a14:m>
                  <m:oMath xmlns:m="http://schemas.openxmlformats.org/officeDocument/2006/math">
                    <m:r>
                      <a:rPr lang="en-GB" i="1">
                        <a:latin typeface="Cambria Math" panose="02040503050406030204" pitchFamily="18" charset="0"/>
                      </a:rPr>
                      <m:t>𝑦</m:t>
                    </m:r>
                  </m:oMath>
                </a14:m>
                <a:r>
                  <a:rPr lang="en-GB" dirty="0">
                    <a:solidFill>
                      <a:srgbClr val="004F80"/>
                    </a:solidFill>
                    <a:latin typeface="Neo Sans Light"/>
                    <a:cs typeface="Neo Sans Light"/>
                  </a:rPr>
                  <a:t> 	Helio-geophysical proxies</a:t>
                </a:r>
              </a:p>
            </p:txBody>
          </p:sp>
        </mc:Choice>
        <mc:Fallback xmlns="">
          <p:sp>
            <p:nvSpPr>
              <p:cNvPr id="8" name="CasellaDiTesto 9">
                <a:extLst>
                  <a:ext uri="{FF2B5EF4-FFF2-40B4-BE49-F238E27FC236}">
                    <a16:creationId xmlns:a16="http://schemas.microsoft.com/office/drawing/2014/main" id="{4D207E31-A60E-D20C-2F5E-64730675EB36}"/>
                  </a:ext>
                </a:extLst>
              </p:cNvPr>
              <p:cNvSpPr txBox="1">
                <a:spLocks noRot="1" noChangeAspect="1" noMove="1" noResize="1" noEditPoints="1" noAdjustHandles="1" noChangeArrowheads="1" noChangeShapeType="1" noTextEdit="1"/>
              </p:cNvSpPr>
              <p:nvPr/>
            </p:nvSpPr>
            <p:spPr>
              <a:xfrm>
                <a:off x="169882" y="4374341"/>
                <a:ext cx="8746819" cy="1959254"/>
              </a:xfrm>
              <a:prstGeom prst="rect">
                <a:avLst/>
              </a:prstGeom>
              <a:blipFill>
                <a:blip r:embed="rId4"/>
                <a:stretch>
                  <a:fillRect l="-627" t="-1558" b="-4361"/>
                </a:stretch>
              </a:blipFill>
            </p:spPr>
            <p:txBody>
              <a:bodyPr/>
              <a:lstStyle/>
              <a:p>
                <a:r>
                  <a:rPr lang="en-GB">
                    <a:noFill/>
                  </a:rPr>
                  <a:t> </a:t>
                </a:r>
              </a:p>
            </p:txBody>
          </p:sp>
        </mc:Fallback>
      </mc:AlternateContent>
      <p:sp>
        <p:nvSpPr>
          <p:cNvPr id="9" name="CasellaDiTesto 9">
            <a:extLst>
              <a:ext uri="{FF2B5EF4-FFF2-40B4-BE49-F238E27FC236}">
                <a16:creationId xmlns:a16="http://schemas.microsoft.com/office/drawing/2014/main" id="{3B015EE6-94B6-D46C-EE4E-07A1761A482D}"/>
              </a:ext>
            </a:extLst>
          </p:cNvPr>
          <p:cNvSpPr txBox="1"/>
          <p:nvPr/>
        </p:nvSpPr>
        <p:spPr>
          <a:xfrm>
            <a:off x="322283" y="3646602"/>
            <a:ext cx="4249718" cy="705899"/>
          </a:xfrm>
          <a:prstGeom prst="rect">
            <a:avLst/>
          </a:prstGeom>
          <a:noFill/>
        </p:spPr>
        <p:txBody>
          <a:bodyPr wrap="square" rtlCol="0">
            <a:spAutoFit/>
          </a:bodyPr>
          <a:lstStyle/>
          <a:p>
            <a:pPr algn="ctr">
              <a:lnSpc>
                <a:spcPct val="114000"/>
              </a:lnSpc>
              <a:spcAft>
                <a:spcPts val="600"/>
              </a:spcAft>
            </a:pPr>
            <a:r>
              <a:rPr lang="en-GB" dirty="0">
                <a:solidFill>
                  <a:srgbClr val="C00000"/>
                </a:solidFill>
                <a:latin typeface="Neo Sans Light"/>
                <a:cs typeface="Neo Sans Light"/>
              </a:rPr>
              <a:t>The dependent variable does not have to follow a normal distribution</a:t>
            </a:r>
          </a:p>
        </p:txBody>
      </p:sp>
      <p:sp>
        <p:nvSpPr>
          <p:cNvPr id="11" name="CasellaDiTesto 9">
            <a:extLst>
              <a:ext uri="{FF2B5EF4-FFF2-40B4-BE49-F238E27FC236}">
                <a16:creationId xmlns:a16="http://schemas.microsoft.com/office/drawing/2014/main" id="{7D170179-B753-4AC6-610A-ECC8DE9037D8}"/>
              </a:ext>
            </a:extLst>
          </p:cNvPr>
          <p:cNvSpPr txBox="1"/>
          <p:nvPr/>
        </p:nvSpPr>
        <p:spPr>
          <a:xfrm>
            <a:off x="4543291" y="3753476"/>
            <a:ext cx="4249718" cy="390107"/>
          </a:xfrm>
          <a:prstGeom prst="rect">
            <a:avLst/>
          </a:prstGeom>
          <a:noFill/>
        </p:spPr>
        <p:txBody>
          <a:bodyPr wrap="square" rtlCol="0">
            <a:spAutoFit/>
          </a:bodyPr>
          <a:lstStyle/>
          <a:p>
            <a:pPr algn="ctr">
              <a:lnSpc>
                <a:spcPct val="114000"/>
              </a:lnSpc>
              <a:spcAft>
                <a:spcPts val="600"/>
              </a:spcAft>
            </a:pPr>
            <a:r>
              <a:rPr lang="en-GB" dirty="0">
                <a:solidFill>
                  <a:srgbClr val="004F80"/>
                </a:solidFill>
                <a:latin typeface="Neo Sans Light"/>
                <a:cs typeface="Neo Sans Light"/>
              </a:rPr>
              <a:t>Equation may have a different form</a:t>
            </a:r>
          </a:p>
        </p:txBody>
      </p:sp>
      <p:sp>
        <p:nvSpPr>
          <p:cNvPr id="12" name="Oval 11">
            <a:extLst>
              <a:ext uri="{FF2B5EF4-FFF2-40B4-BE49-F238E27FC236}">
                <a16:creationId xmlns:a16="http://schemas.microsoft.com/office/drawing/2014/main" id="{4886CBBA-A614-6ABF-C322-C5AB07A3E991}"/>
              </a:ext>
            </a:extLst>
          </p:cNvPr>
          <p:cNvSpPr/>
          <p:nvPr/>
        </p:nvSpPr>
        <p:spPr>
          <a:xfrm>
            <a:off x="2735875" y="2773449"/>
            <a:ext cx="1010093"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E76A13E-F78A-0D7C-917D-48047F3A1E67}"/>
              </a:ext>
            </a:extLst>
          </p:cNvPr>
          <p:cNvSpPr/>
          <p:nvPr/>
        </p:nvSpPr>
        <p:spPr>
          <a:xfrm>
            <a:off x="3667641" y="2780282"/>
            <a:ext cx="2911550" cy="639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0EC63321-4E69-B087-3C70-70DA7AB5D378}"/>
              </a:ext>
            </a:extLst>
          </p:cNvPr>
          <p:cNvCxnSpPr>
            <a:cxnSpLocks/>
          </p:cNvCxnSpPr>
          <p:nvPr/>
        </p:nvCxnSpPr>
        <p:spPr>
          <a:xfrm flipV="1">
            <a:off x="2244436" y="3294445"/>
            <a:ext cx="562559" cy="35215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8075837-6C4A-B5DC-6692-3D96D16CCEA3}"/>
              </a:ext>
            </a:extLst>
          </p:cNvPr>
          <p:cNvCxnSpPr>
            <a:cxnSpLocks/>
          </p:cNvCxnSpPr>
          <p:nvPr/>
        </p:nvCxnSpPr>
        <p:spPr>
          <a:xfrm flipH="1" flipV="1">
            <a:off x="5816714" y="3433669"/>
            <a:ext cx="616688" cy="3929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DFE27BF-E297-77A2-5E33-B3F43B0D56B7}"/>
              </a:ext>
            </a:extLst>
          </p:cNvPr>
          <p:cNvSpPr txBox="1"/>
          <p:nvPr/>
        </p:nvSpPr>
        <p:spPr>
          <a:xfrm>
            <a:off x="6687879" y="882398"/>
            <a:ext cx="2336307" cy="1969065"/>
          </a:xfrm>
          <a:prstGeom prst="rect">
            <a:avLst/>
          </a:prstGeom>
          <a:solidFill>
            <a:srgbClr val="FFFF99"/>
          </a:solidFill>
          <a:ln w="38100">
            <a:solidFill>
              <a:srgbClr val="C00000"/>
            </a:solidFill>
          </a:ln>
        </p:spPr>
        <p:txBody>
          <a:bodyPr wrap="square">
            <a:spAutoFit/>
          </a:bodyPr>
          <a:lstStyle/>
          <a:p>
            <a:pPr algn="ctr">
              <a:lnSpc>
                <a:spcPct val="114000"/>
              </a:lnSpc>
              <a:spcAft>
                <a:spcPts val="600"/>
              </a:spcAft>
            </a:pPr>
            <a:r>
              <a:rPr lang="en-GB" b="1" dirty="0">
                <a:solidFill>
                  <a:srgbClr val="C00000"/>
                </a:solidFill>
                <a:latin typeface="Neo Sans Light"/>
                <a:cs typeface="Neo Sans Light"/>
              </a:rPr>
              <a:t>Dependant Variables: Electron density</a:t>
            </a:r>
            <a:r>
              <a:rPr lang="en-GB" dirty="0">
                <a:solidFill>
                  <a:srgbClr val="C00000"/>
                </a:solidFill>
                <a:latin typeface="Neo Sans Light"/>
                <a:cs typeface="Neo Sans Light"/>
              </a:rPr>
              <a:t>, |</a:t>
            </a:r>
            <a:r>
              <a:rPr lang="en-GB" b="1" dirty="0">
                <a:solidFill>
                  <a:srgbClr val="C00000"/>
                </a:solidFill>
                <a:latin typeface="Neo Sans Light"/>
                <a:cs typeface="Neo Sans Light"/>
              </a:rPr>
              <a:t>Grad_Ne@100km|, |RODI10s|, |RODI1s_FP| and spectral index p</a:t>
            </a:r>
            <a:endParaRPr lang="en-GB" dirty="0">
              <a:solidFill>
                <a:srgbClr val="C00000"/>
              </a:solidFill>
            </a:endParaRPr>
          </a:p>
        </p:txBody>
      </p:sp>
    </p:spTree>
    <p:extLst>
      <p:ext uri="{BB962C8B-B14F-4D97-AF65-F5344CB8AC3E}">
        <p14:creationId xmlns:p14="http://schemas.microsoft.com/office/powerpoint/2010/main" val="21476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descr="logo 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642" y="5514810"/>
            <a:ext cx="953059" cy="1066038"/>
          </a:xfrm>
          <a:prstGeom prst="rect">
            <a:avLst/>
          </a:prstGeom>
        </p:spPr>
      </p:pic>
      <p:sp>
        <p:nvSpPr>
          <p:cNvPr id="6" name="Rettangolo 5"/>
          <p:cNvSpPr/>
          <p:nvPr/>
        </p:nvSpPr>
        <p:spPr>
          <a:xfrm>
            <a:off x="0" y="0"/>
            <a:ext cx="9144000" cy="757690"/>
          </a:xfrm>
          <a:prstGeom prst="rect">
            <a:avLst/>
          </a:prstGeom>
          <a:solidFill>
            <a:srgbClr val="004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18512" y="158037"/>
            <a:ext cx="7411288" cy="461665"/>
          </a:xfrm>
          <a:prstGeom prst="rect">
            <a:avLst/>
          </a:prstGeom>
          <a:noFill/>
        </p:spPr>
        <p:txBody>
          <a:bodyPr wrap="square" rtlCol="0">
            <a:spAutoFit/>
          </a:bodyPr>
          <a:lstStyle/>
          <a:p>
            <a:r>
              <a:rPr lang="en-GB" sz="2400" dirty="0">
                <a:solidFill>
                  <a:schemeClr val="bg1"/>
                </a:solidFill>
                <a:latin typeface="Neo Sans Std Medium TR"/>
                <a:cs typeface="Neo Sans Std Medium TR"/>
              </a:rPr>
              <a:t>Model Development</a:t>
            </a:r>
            <a:r>
              <a:rPr lang="en-GB" dirty="0">
                <a:solidFill>
                  <a:srgbClr val="00A2AB"/>
                </a:solidFill>
                <a:latin typeface="Neo Sans Std Medium TR"/>
                <a:cs typeface="Neo Sans Std Medium TR"/>
              </a:rPr>
              <a:t>|</a:t>
            </a:r>
            <a:r>
              <a:rPr lang="en-GB" dirty="0">
                <a:latin typeface="Neo Sans Std Medium TR"/>
                <a:cs typeface="Neo Sans Std Medium TR"/>
              </a:rPr>
              <a:t> </a:t>
            </a:r>
            <a:r>
              <a:rPr lang="en-GB" sz="2400" dirty="0">
                <a:solidFill>
                  <a:srgbClr val="FFFFFF"/>
                </a:solidFill>
                <a:latin typeface="Neo Sans Light"/>
                <a:cs typeface="Neo Sans Std Medium TR"/>
              </a:rPr>
              <a:t>Choice of Distribution</a:t>
            </a:r>
            <a:endParaRPr lang="en-GB" sz="2400" dirty="0">
              <a:solidFill>
                <a:srgbClr val="FFFFFF"/>
              </a:solidFill>
              <a:latin typeface="Neo Sans Light"/>
              <a:cs typeface="Neo Sans Light"/>
            </a:endParaRPr>
          </a:p>
        </p:txBody>
      </p:sp>
      <p:pic>
        <p:nvPicPr>
          <p:cNvPr id="3" name="Picture 2">
            <a:extLst>
              <a:ext uri="{FF2B5EF4-FFF2-40B4-BE49-F238E27FC236}">
                <a16:creationId xmlns:a16="http://schemas.microsoft.com/office/drawing/2014/main" id="{C3E786FB-7D6E-275B-79A7-E9452EFCAFC7}"/>
              </a:ext>
            </a:extLst>
          </p:cNvPr>
          <p:cNvPicPr>
            <a:picLocks noChangeAspect="1"/>
          </p:cNvPicPr>
          <p:nvPr/>
        </p:nvPicPr>
        <p:blipFill rotWithShape="1">
          <a:blip r:embed="rId3"/>
          <a:srcRect t="-1837" b="-4762"/>
          <a:stretch/>
        </p:blipFill>
        <p:spPr>
          <a:xfrm>
            <a:off x="467970" y="1109838"/>
            <a:ext cx="5703487" cy="5088944"/>
          </a:xfrm>
          <a:prstGeom prst="rect">
            <a:avLst/>
          </a:prstGeom>
        </p:spPr>
      </p:pic>
      <p:sp>
        <p:nvSpPr>
          <p:cNvPr id="2" name="Rectangle 1">
            <a:extLst>
              <a:ext uri="{FF2B5EF4-FFF2-40B4-BE49-F238E27FC236}">
                <a16:creationId xmlns:a16="http://schemas.microsoft.com/office/drawing/2014/main" id="{ED0D2C2E-CBA1-44B1-A7C8-C07A028330EB}"/>
              </a:ext>
            </a:extLst>
          </p:cNvPr>
          <p:cNvSpPr/>
          <p:nvPr/>
        </p:nvSpPr>
        <p:spPr>
          <a:xfrm>
            <a:off x="5996763" y="1272281"/>
            <a:ext cx="3147237" cy="3616952"/>
          </a:xfrm>
          <a:prstGeom prst="rect">
            <a:avLst/>
          </a:prstGeom>
        </p:spPr>
        <p:txBody>
          <a:bodyPr wrap="square">
            <a:spAutoFit/>
          </a:bodyPr>
          <a:lstStyle/>
          <a:p>
            <a:pPr>
              <a:lnSpc>
                <a:spcPct val="114000"/>
              </a:lnSpc>
              <a:spcAft>
                <a:spcPts val="600"/>
              </a:spcAft>
            </a:pPr>
            <a:r>
              <a:rPr lang="en-GB" b="1" dirty="0">
                <a:solidFill>
                  <a:srgbClr val="004F80"/>
                </a:solidFill>
                <a:latin typeface="Neo Sans Light"/>
                <a:cs typeface="Neo Sans Light"/>
              </a:rPr>
              <a:t>Example: Normal distribution</a:t>
            </a:r>
          </a:p>
          <a:p>
            <a:pPr>
              <a:lnSpc>
                <a:spcPct val="114000"/>
              </a:lnSpc>
              <a:spcAft>
                <a:spcPts val="600"/>
              </a:spcAft>
            </a:pPr>
            <a:r>
              <a:rPr lang="en-GB" dirty="0">
                <a:solidFill>
                  <a:srgbClr val="004F80"/>
                </a:solidFill>
                <a:latin typeface="Neo Sans Light"/>
                <a:cs typeface="Neo Sans Light"/>
              </a:rPr>
              <a:t>Find mean and standard deviation from the data</a:t>
            </a:r>
          </a:p>
          <a:p>
            <a:pPr>
              <a:lnSpc>
                <a:spcPct val="114000"/>
              </a:lnSpc>
              <a:spcAft>
                <a:spcPts val="600"/>
              </a:spcAft>
            </a:pPr>
            <a:r>
              <a:rPr lang="en-GB" dirty="0">
                <a:solidFill>
                  <a:srgbClr val="004F80"/>
                </a:solidFill>
                <a:latin typeface="Neo Sans Light"/>
                <a:cs typeface="Neo Sans Light"/>
              </a:rPr>
              <a:t>Create synthetic data based on this mean and standard deviation</a:t>
            </a:r>
          </a:p>
          <a:p>
            <a:pPr>
              <a:lnSpc>
                <a:spcPct val="114000"/>
              </a:lnSpc>
              <a:spcAft>
                <a:spcPts val="600"/>
              </a:spcAft>
            </a:pPr>
            <a:r>
              <a:rPr lang="en-GB" b="1" dirty="0">
                <a:solidFill>
                  <a:srgbClr val="004F80"/>
                </a:solidFill>
                <a:latin typeface="Neo Sans Light"/>
                <a:cs typeface="Neo Sans Light"/>
              </a:rPr>
              <a:t>Dependant Variable</a:t>
            </a:r>
          </a:p>
          <a:p>
            <a:pPr>
              <a:lnSpc>
                <a:spcPct val="114000"/>
              </a:lnSpc>
              <a:spcAft>
                <a:spcPts val="600"/>
              </a:spcAft>
            </a:pPr>
            <a:r>
              <a:rPr lang="en-GB" b="1" dirty="0">
                <a:solidFill>
                  <a:srgbClr val="004F80"/>
                </a:solidFill>
                <a:latin typeface="Neo Sans Light"/>
                <a:cs typeface="Neo Sans Light"/>
              </a:rPr>
              <a:t>y-axis: </a:t>
            </a:r>
            <a:r>
              <a:rPr lang="en-GB" dirty="0">
                <a:solidFill>
                  <a:srgbClr val="004F80"/>
                </a:solidFill>
                <a:latin typeface="Neo Sans Light"/>
                <a:cs typeface="Neo Sans Light"/>
              </a:rPr>
              <a:t>Quantiles of the data</a:t>
            </a:r>
          </a:p>
          <a:p>
            <a:pPr>
              <a:lnSpc>
                <a:spcPct val="114000"/>
              </a:lnSpc>
              <a:spcAft>
                <a:spcPts val="600"/>
              </a:spcAft>
            </a:pPr>
            <a:r>
              <a:rPr lang="en-GB" b="1" dirty="0">
                <a:solidFill>
                  <a:srgbClr val="004F80"/>
                </a:solidFill>
                <a:latin typeface="Neo Sans Light"/>
                <a:cs typeface="Neo Sans Light"/>
              </a:rPr>
              <a:t>x-axis: </a:t>
            </a:r>
            <a:r>
              <a:rPr lang="en-GB" dirty="0">
                <a:solidFill>
                  <a:srgbClr val="004F80"/>
                </a:solidFill>
                <a:latin typeface="Neo Sans Light"/>
                <a:cs typeface="Neo Sans Light"/>
              </a:rPr>
              <a:t>Quantiles of the model for an assumed distribution</a:t>
            </a:r>
          </a:p>
        </p:txBody>
      </p:sp>
      <p:pic>
        <p:nvPicPr>
          <p:cNvPr id="4" name="Picture 3">
            <a:extLst>
              <a:ext uri="{FF2B5EF4-FFF2-40B4-BE49-F238E27FC236}">
                <a16:creationId xmlns:a16="http://schemas.microsoft.com/office/drawing/2014/main" id="{96767B99-AD5E-5BBC-2FD5-4BE94D8C4649}"/>
              </a:ext>
            </a:extLst>
          </p:cNvPr>
          <p:cNvPicPr>
            <a:picLocks noChangeAspect="1"/>
          </p:cNvPicPr>
          <p:nvPr/>
        </p:nvPicPr>
        <p:blipFill>
          <a:blip r:embed="rId4"/>
          <a:stretch>
            <a:fillRect/>
          </a:stretch>
        </p:blipFill>
        <p:spPr>
          <a:xfrm>
            <a:off x="7835827" y="5408548"/>
            <a:ext cx="1188359" cy="1368869"/>
          </a:xfrm>
          <a:prstGeom prst="rect">
            <a:avLst/>
          </a:prstGeom>
        </p:spPr>
      </p:pic>
    </p:spTree>
    <p:extLst>
      <p:ext uri="{BB962C8B-B14F-4D97-AF65-F5344CB8AC3E}">
        <p14:creationId xmlns:p14="http://schemas.microsoft.com/office/powerpoint/2010/main" val="3240128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7f3316-abc1-4ec9-93e4-086d0108d217">
      <Terms xmlns="http://schemas.microsoft.com/office/infopath/2007/PartnerControls"/>
    </lcf76f155ced4ddcb4097134ff3c332f>
    <TaxCatchAll xmlns="8825078e-a7b5-4466-ad44-52d4b67a69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A7850BA4ECAD4D86D936E984E87757" ma:contentTypeVersion="13" ma:contentTypeDescription="Create a new document." ma:contentTypeScope="" ma:versionID="7bb865ad0862c580a5386aa73b11f558">
  <xsd:schema xmlns:xsd="http://www.w3.org/2001/XMLSchema" xmlns:xs="http://www.w3.org/2001/XMLSchema" xmlns:p="http://schemas.microsoft.com/office/2006/metadata/properties" xmlns:ns2="ff7f3316-abc1-4ec9-93e4-086d0108d217" xmlns:ns3="8825078e-a7b5-4466-ad44-52d4b67a693d" targetNamespace="http://schemas.microsoft.com/office/2006/metadata/properties" ma:root="true" ma:fieldsID="fe9a4f1c97dcf79a6c4e4b36b0a91be8" ns2:_="" ns3:_="">
    <xsd:import namespace="ff7f3316-abc1-4ec9-93e4-086d0108d217"/>
    <xsd:import namespace="8825078e-a7b5-4466-ad44-52d4b67a693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f3316-abc1-4ec9-93e4-086d0108d2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5078e-a7b5-4466-ad44-52d4b67a69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77ef418-40f5-4745-a359-060ed8f900c4}" ma:internalName="TaxCatchAll" ma:showField="CatchAllData" ma:web="8825078e-a7b5-4466-ad44-52d4b67a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6EC666-D24C-4221-B1B7-4E18522669DA}">
  <ds:schemaRefs>
    <ds:schemaRef ds:uri="http://www.w3.org/XML/1998/namespace"/>
    <ds:schemaRef ds:uri="http://purl.org/dc/terms/"/>
    <ds:schemaRef ds:uri="http://schemas.microsoft.com/office/2006/documentManagement/types"/>
    <ds:schemaRef ds:uri="http://schemas.microsoft.com/office/infopath/2007/PartnerControls"/>
    <ds:schemaRef ds:uri="ae4ed773-a29c-4530-bc0b-fc53d9223a14"/>
    <ds:schemaRef ds:uri="http://purl.org/dc/dcmitype/"/>
    <ds:schemaRef ds:uri="http://purl.org/dc/elements/1.1/"/>
    <ds:schemaRef ds:uri="http://schemas.openxmlformats.org/package/2006/metadata/core-properties"/>
    <ds:schemaRef ds:uri="http://schemas.microsoft.com/office/2006/metadata/properties"/>
    <ds:schemaRef ds:uri="ff7f3316-abc1-4ec9-93e4-086d0108d217"/>
    <ds:schemaRef ds:uri="8825078e-a7b5-4466-ad44-52d4b67a693d"/>
  </ds:schemaRefs>
</ds:datastoreItem>
</file>

<file path=customXml/itemProps2.xml><?xml version="1.0" encoding="utf-8"?>
<ds:datastoreItem xmlns:ds="http://schemas.openxmlformats.org/officeDocument/2006/customXml" ds:itemID="{EEABF76C-4252-49C5-BDF8-90B363A3F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f3316-abc1-4ec9-93e4-086d0108d217"/>
    <ds:schemaRef ds:uri="8825078e-a7b5-4466-ad44-52d4b67a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A4B3E0-0F5E-470C-9366-4605DB73C928}">
  <ds:schemaRefs>
    <ds:schemaRef ds:uri="http://schemas.microsoft.com/sharepoint/v3/contenttype/forms"/>
  </ds:schemaRefs>
</ds:datastoreItem>
</file>

<file path=docMetadata/LabelInfo.xml><?xml version="1.0" encoding="utf-8"?>
<clbl:labelList xmlns:clbl="http://schemas.microsoft.com/office/2020/mipLabelMetadata">
  <clbl:label id="{17f18161-20d7-4746-87fd-50fe3e3b6619}" enabled="0" method="" siteId="{17f18161-20d7-4746-87fd-50fe3e3b6619}" removed="1"/>
</clbl:labelList>
</file>

<file path=docProps/app.xml><?xml version="1.0" encoding="utf-8"?>
<Properties xmlns="http://schemas.openxmlformats.org/officeDocument/2006/extended-properties" xmlns:vt="http://schemas.openxmlformats.org/officeDocument/2006/docPropsVTypes">
  <TotalTime>4915</TotalTime>
  <Words>4025</Words>
  <Application>Microsoft Office PowerPoint</Application>
  <PresentationFormat>On-screen Show (4:3)</PresentationFormat>
  <Paragraphs>423</Paragraphs>
  <Slides>46</Slides>
  <Notes>2</Notes>
  <HiddenSlides>15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Cambria Math</vt:lpstr>
      <vt:lpstr>Neo Sans Light</vt:lpstr>
      <vt:lpstr>Neo Sans Std Medium TR</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Alan Wood (Electronic, Electrical and Systems Engineering)</cp:lastModifiedBy>
  <cp:revision>531</cp:revision>
  <cp:lastPrinted>2026-03-19T15:47:00Z</cp:lastPrinted>
  <dcterms:created xsi:type="dcterms:W3CDTF">2020-06-17T13:06:39Z</dcterms:created>
  <dcterms:modified xsi:type="dcterms:W3CDTF">2026-05-05T08:19:56Z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0x0101009DA7850BA4ECAD4D86D936E984E87757</vt:lpwstr>
  </property>
</Properties>
</file>