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10"/>
  </p:notesMasterIdLst>
  <p:sldIdLst>
    <p:sldId id="269" r:id="rId2"/>
    <p:sldId id="267" r:id="rId3"/>
    <p:sldId id="266" r:id="rId4"/>
    <p:sldId id="271" r:id="rId5"/>
    <p:sldId id="272" r:id="rId6"/>
    <p:sldId id="273" r:id="rId7"/>
    <p:sldId id="274" r:id="rId8"/>
    <p:sldId id="275" r:id="rId9"/>
  </p:sldIdLst>
  <p:sldSz cx="42803763" cy="30275213"/>
  <p:notesSz cx="6858000" cy="9144000"/>
  <p:defaultTextStyle>
    <a:defPPr marL="0" marR="0" indent="0" algn="l" defTabSz="652424" rtl="0" fontAlgn="auto" latinLnBrk="1" hangingPunct="0">
      <a:lnSpc>
        <a:spcPct val="100000"/>
      </a:lnSpc>
      <a:spcBef>
        <a:spcPts val="0"/>
      </a:spcBef>
      <a:spcAft>
        <a:spcPts val="0"/>
      </a:spcAft>
      <a:buClrTx/>
      <a:buSzTx/>
      <a:buFontTx/>
      <a:buNone/>
      <a:tabLst/>
      <a:defRPr kumimoji="0" sz="1284" b="0" i="0" u="none" strike="noStrike" cap="none" spc="0" normalizeH="0" baseline="0">
        <a:ln>
          <a:noFill/>
        </a:ln>
        <a:solidFill>
          <a:srgbClr val="000000"/>
        </a:solidFill>
        <a:effectLst/>
        <a:uFillTx/>
      </a:defRPr>
    </a:defPPr>
    <a:lvl1pPr marL="0" marR="0" indent="0"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1pPr>
    <a:lvl2pPr marL="0" marR="0" indent="326212"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2pPr>
    <a:lvl3pPr marL="0" marR="0" indent="652424"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3pPr>
    <a:lvl4pPr marL="0" marR="0" indent="978637"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4pPr>
    <a:lvl5pPr marL="0" marR="0" indent="1304849"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5pPr>
    <a:lvl6pPr marL="0" marR="0" indent="1631061"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6pPr>
    <a:lvl7pPr marL="0" marR="0" indent="1957273"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7pPr>
    <a:lvl8pPr marL="0" marR="0" indent="2283485"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8pPr>
    <a:lvl9pPr marL="0" marR="0" indent="2609698" algn="l" defTabSz="11311629" rtl="0" fontAlgn="auto" latinLnBrk="0" hangingPunct="0">
      <a:lnSpc>
        <a:spcPct val="100000"/>
      </a:lnSpc>
      <a:spcBef>
        <a:spcPts val="0"/>
      </a:spcBef>
      <a:spcAft>
        <a:spcPts val="0"/>
      </a:spcAft>
      <a:buClrTx/>
      <a:buSzTx/>
      <a:buFontTx/>
      <a:buNone/>
      <a:tabLst/>
      <a:defRPr kumimoji="0" sz="2640" b="0" i="0" u="none" strike="noStrike" cap="none" spc="26" normalizeH="0" baseline="0">
        <a:ln>
          <a:noFill/>
        </a:ln>
        <a:solidFill>
          <a:schemeClr val="accent1">
            <a:lumOff val="-46666"/>
          </a:schemeClr>
        </a:solidFill>
        <a:effectLst/>
        <a:uFillTx/>
        <a:latin typeface="+mn-lt"/>
        <a:ea typeface="+mn-ea"/>
        <a:cs typeface="+mn-cs"/>
        <a:sym typeface="Roboto"/>
      </a:defRPr>
    </a:lvl9pPr>
  </p:defaultTextStyle>
  <p:extLst>
    <p:ext uri="{EFAFB233-063F-42B5-8137-9DF3F51BA10A}">
      <p15:sldGuideLst xmlns:p15="http://schemas.microsoft.com/office/powerpoint/2012/main">
        <p15:guide id="1" orient="horz" pos="4002" userDrawn="1">
          <p15:clr>
            <a:srgbClr val="A4A3A4"/>
          </p15:clr>
        </p15:guide>
        <p15:guide id="2" pos="13482" userDrawn="1">
          <p15:clr>
            <a:srgbClr val="A4A3A4"/>
          </p15:clr>
        </p15:guide>
        <p15:guide id="3" orient="horz" pos="15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3"/>
    <a:srgbClr val="E0F1F2"/>
    <a:srgbClr val="F0EEEE"/>
    <a:srgbClr val="A8A8A7"/>
    <a:srgbClr val="8AC3C3"/>
    <a:srgbClr val="87CBC8"/>
    <a:srgbClr val="BFEEFC"/>
    <a:srgbClr val="FF2F92"/>
    <a:srgbClr val="C2E3E3"/>
    <a:srgbClr val="009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25400" cap="flat">
              <a:solidFill>
                <a:srgbClr val="000000"/>
              </a:solidFill>
              <a:prstDash val="solid"/>
              <a:miter lim="400000"/>
            </a:ln>
          </a:left>
          <a:right>
            <a:ln w="889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889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889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25400" cap="flat">
              <a:solidFill>
                <a:srgbClr val="536773"/>
              </a:solidFill>
              <a:prstDash val="solid"/>
              <a:miter lim="400000"/>
            </a:ln>
          </a:left>
          <a:right>
            <a:ln w="25400" cap="flat">
              <a:solidFill>
                <a:srgbClr val="536773"/>
              </a:solidFill>
              <a:prstDash val="solid"/>
              <a:miter lim="400000"/>
            </a:ln>
          </a:right>
          <a:top>
            <a:ln w="25400" cap="flat">
              <a:solidFill>
                <a:srgbClr val="536773"/>
              </a:solidFill>
              <a:prstDash val="solid"/>
              <a:miter lim="400000"/>
            </a:ln>
          </a:top>
          <a:bottom>
            <a:ln w="25400" cap="flat">
              <a:solidFill>
                <a:srgbClr val="536773"/>
              </a:solidFill>
              <a:prstDash val="solid"/>
              <a:miter lim="400000"/>
            </a:ln>
          </a:bottom>
          <a:insideH>
            <a:ln w="25400" cap="flat">
              <a:solidFill>
                <a:srgbClr val="536773"/>
              </a:solidFill>
              <a:prstDash val="solid"/>
              <a:miter lim="400000"/>
            </a:ln>
          </a:insideH>
          <a:insideV>
            <a:ln w="254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25400" cap="flat">
              <a:solidFill>
                <a:srgbClr val="000000"/>
              </a:solidFill>
              <a:prstDash val="solid"/>
              <a:miter lim="400000"/>
            </a:ln>
          </a:left>
          <a:right>
            <a:ln w="63500" cap="flat">
              <a:solidFill>
                <a:srgbClr val="000000"/>
              </a:solidFill>
              <a:prstDash val="solid"/>
              <a:miter lim="400000"/>
            </a:ln>
          </a:right>
          <a:top>
            <a:ln w="25400" cap="flat">
              <a:solidFill>
                <a:srgbClr val="536773"/>
              </a:solidFill>
              <a:prstDash val="solid"/>
              <a:miter lim="400000"/>
            </a:ln>
          </a:top>
          <a:bottom>
            <a:ln w="25400" cap="flat">
              <a:solidFill>
                <a:srgbClr val="536773"/>
              </a:solidFill>
              <a:prstDash val="solid"/>
              <a:miter lim="400000"/>
            </a:ln>
          </a:bottom>
          <a:insideH>
            <a:ln w="25400" cap="flat">
              <a:solidFill>
                <a:srgbClr val="536773"/>
              </a:solidFill>
              <a:prstDash val="solid"/>
              <a:miter lim="400000"/>
            </a:ln>
          </a:insideH>
          <a:insideV>
            <a:ln w="254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25400" cap="flat">
              <a:solidFill>
                <a:srgbClr val="536773"/>
              </a:solidFill>
              <a:prstDash val="solid"/>
              <a:miter lim="400000"/>
            </a:ln>
          </a:left>
          <a:right>
            <a:ln w="25400" cap="flat">
              <a:solidFill>
                <a:srgbClr val="536773"/>
              </a:solidFill>
              <a:prstDash val="solid"/>
              <a:miter lim="400000"/>
            </a:ln>
          </a:right>
          <a:top>
            <a:ln w="88900" cap="flat">
              <a:solidFill>
                <a:srgbClr val="000000"/>
              </a:solidFill>
              <a:prstDash val="solid"/>
              <a:miter lim="400000"/>
            </a:ln>
          </a:top>
          <a:bottom>
            <a:ln w="25400" cap="flat">
              <a:solidFill>
                <a:srgbClr val="000000"/>
              </a:solidFill>
              <a:prstDash val="solid"/>
              <a:miter lim="400000"/>
            </a:ln>
          </a:bottom>
          <a:insideH>
            <a:ln w="25400" cap="flat">
              <a:solidFill>
                <a:srgbClr val="536773"/>
              </a:solidFill>
              <a:prstDash val="solid"/>
              <a:miter lim="400000"/>
            </a:ln>
          </a:insideH>
          <a:insideV>
            <a:ln w="254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25400" cap="flat">
              <a:solidFill>
                <a:srgbClr val="536773"/>
              </a:solidFill>
              <a:prstDash val="solid"/>
              <a:miter lim="400000"/>
            </a:ln>
          </a:left>
          <a:right>
            <a:ln w="25400" cap="flat">
              <a:solidFill>
                <a:srgbClr val="536773"/>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536773"/>
              </a:solidFill>
              <a:prstDash val="solid"/>
              <a:miter lim="400000"/>
            </a:ln>
          </a:insideH>
          <a:insideV>
            <a:ln w="25400" cap="flat">
              <a:solidFill>
                <a:srgbClr val="536773"/>
              </a:solidFill>
              <a:prstDash val="solid"/>
              <a:miter lim="400000"/>
            </a:ln>
          </a:insideV>
        </a:tcBdr>
        <a:fill>
          <a:solidFill>
            <a:srgbClr val="56C1FF"/>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25400" cap="flat">
              <a:solidFill>
                <a:srgbClr val="838383"/>
              </a:solidFill>
              <a:prstDash val="solid"/>
              <a:miter lim="400000"/>
            </a:ln>
          </a:left>
          <a:right>
            <a:ln w="25400" cap="flat">
              <a:solidFill>
                <a:srgbClr val="838383"/>
              </a:solidFill>
              <a:prstDash val="solid"/>
              <a:miter lim="400000"/>
            </a:ln>
          </a:right>
          <a:top>
            <a:ln w="25400" cap="flat">
              <a:solidFill>
                <a:srgbClr val="838383"/>
              </a:solidFill>
              <a:prstDash val="solid"/>
              <a:miter lim="400000"/>
            </a:ln>
          </a:top>
          <a:bottom>
            <a:ln w="25400" cap="flat">
              <a:solidFill>
                <a:srgbClr val="838383"/>
              </a:solidFill>
              <a:prstDash val="solid"/>
              <a:miter lim="400000"/>
            </a:ln>
          </a:bottom>
          <a:insideH>
            <a:ln w="25400" cap="flat">
              <a:solidFill>
                <a:srgbClr val="838383"/>
              </a:solidFill>
              <a:prstDash val="solid"/>
              <a:miter lim="400000"/>
            </a:ln>
          </a:insideH>
          <a:insideV>
            <a:ln w="254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25400" cap="flat">
              <a:solidFill>
                <a:srgbClr val="4D4D4D"/>
              </a:solidFill>
              <a:prstDash val="solid"/>
              <a:miter lim="400000"/>
            </a:ln>
          </a:left>
          <a:right>
            <a:ln w="25400" cap="flat">
              <a:solidFill>
                <a:srgbClr val="808080"/>
              </a:solidFill>
              <a:prstDash val="solid"/>
              <a:miter lim="400000"/>
            </a:ln>
          </a:right>
          <a:top>
            <a:ln w="25400" cap="flat">
              <a:solidFill>
                <a:srgbClr val="808080"/>
              </a:solidFill>
              <a:prstDash val="solid"/>
              <a:miter lim="400000"/>
            </a:ln>
          </a:top>
          <a:bottom>
            <a:ln w="25400" cap="flat">
              <a:solidFill>
                <a:srgbClr val="808080"/>
              </a:solidFill>
              <a:prstDash val="solid"/>
              <a:miter lim="400000"/>
            </a:ln>
          </a:bottom>
          <a:insideH>
            <a:ln w="25400" cap="flat">
              <a:solidFill>
                <a:srgbClr val="808080"/>
              </a:solidFill>
              <a:prstDash val="solid"/>
              <a:miter lim="400000"/>
            </a:ln>
          </a:insideH>
          <a:insideV>
            <a:ln w="254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88900" cap="flat">
              <a:solidFill>
                <a:srgbClr val="61D836"/>
              </a:solidFill>
              <a:prstDash val="solid"/>
              <a:miter lim="400000"/>
            </a:ln>
          </a:top>
          <a:bottom>
            <a:ln w="25400" cap="flat">
              <a:solidFill>
                <a:srgbClr val="4D4D4D"/>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25400" cap="flat">
              <a:solidFill>
                <a:srgbClr val="4D4D4D"/>
              </a:solidFill>
              <a:prstDash val="solid"/>
              <a:miter lim="400000"/>
            </a:ln>
          </a:left>
          <a:right>
            <a:ln w="25400" cap="flat">
              <a:solidFill>
                <a:srgbClr val="4D4D4D"/>
              </a:solidFill>
              <a:prstDash val="solid"/>
              <a:miter lim="400000"/>
            </a:ln>
          </a:right>
          <a:top>
            <a:ln w="25400" cap="flat">
              <a:solidFill>
                <a:srgbClr val="4D4D4D"/>
              </a:solidFill>
              <a:prstDash val="solid"/>
              <a:miter lim="400000"/>
            </a:ln>
          </a:top>
          <a:bottom>
            <a:ln w="25400" cap="flat">
              <a:solidFill>
                <a:srgbClr val="4D4D4D"/>
              </a:solidFill>
              <a:prstDash val="solid"/>
              <a:miter lim="400000"/>
            </a:ln>
          </a:bottom>
          <a:insideH>
            <a:ln w="25400" cap="flat">
              <a:solidFill>
                <a:srgbClr val="4D4D4D"/>
              </a:solidFill>
              <a:prstDash val="solid"/>
              <a:miter lim="400000"/>
            </a:ln>
          </a:insideH>
          <a:insideV>
            <a:ln w="254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25400" cap="flat">
              <a:solidFill>
                <a:srgbClr val="5B5A5A"/>
              </a:solidFill>
              <a:prstDash val="solid"/>
              <a:miter lim="400000"/>
            </a:ln>
          </a:left>
          <a:right>
            <a:ln w="25400" cap="flat">
              <a:solidFill>
                <a:srgbClr val="5B5A5A"/>
              </a:solidFill>
              <a:prstDash val="solid"/>
              <a:miter lim="400000"/>
            </a:ln>
          </a:right>
          <a:top>
            <a:ln w="25400" cap="flat">
              <a:solidFill>
                <a:srgbClr val="5B5A5A"/>
              </a:solidFill>
              <a:prstDash val="solid"/>
              <a:miter lim="400000"/>
            </a:ln>
          </a:top>
          <a:bottom>
            <a:ln w="25400" cap="flat">
              <a:solidFill>
                <a:srgbClr val="5B5A5A"/>
              </a:solidFill>
              <a:prstDash val="solid"/>
              <a:miter lim="400000"/>
            </a:ln>
          </a:bottom>
          <a:insideH>
            <a:ln w="25400" cap="flat">
              <a:solidFill>
                <a:srgbClr val="5B5A5A"/>
              </a:solidFill>
              <a:prstDash val="solid"/>
              <a:miter lim="400000"/>
            </a:ln>
          </a:insideH>
          <a:insideV>
            <a:ln w="25400" cap="flat">
              <a:solidFill>
                <a:srgbClr val="5B5A5A"/>
              </a:solidFill>
              <a:prstDash val="solid"/>
              <a:miter lim="400000"/>
            </a:ln>
          </a:insideV>
        </a:tcBdr>
        <a:fill>
          <a:solidFill>
            <a:srgbClr val="FAF7E9"/>
          </a:solidFill>
        </a:fill>
      </a:tcStyle>
    </a:wholeTbl>
    <a:band2H>
      <a:tcTxStyle/>
      <a:tcStyle>
        <a:tcBdr/>
        <a:fill>
          <a:solidFill>
            <a:srgbClr val="FFF056"/>
          </a:solidFill>
        </a:fill>
      </a:tcStyle>
    </a:band2H>
    <a:firstCol>
      <a:tcTxStyle b="off" i="off">
        <a:font>
          <a:latin typeface="Helvetica Neue Medium"/>
          <a:ea typeface="Helvetica Neue Medium"/>
          <a:cs typeface="Helvetica Neue Medium"/>
        </a:font>
        <a:srgbClr val="000000"/>
      </a:tcTxStyle>
      <a:tcStyle>
        <a:tcBdr>
          <a:left>
            <a:ln w="25400" cap="flat">
              <a:solidFill>
                <a:srgbClr val="5B5A5A"/>
              </a:solidFill>
              <a:prstDash val="solid"/>
              <a:miter lim="400000"/>
            </a:ln>
          </a:left>
          <a:right>
            <a:ln w="25400" cap="flat">
              <a:solidFill>
                <a:srgbClr val="5B5A5A"/>
              </a:solidFill>
              <a:prstDash val="solid"/>
              <a:miter lim="400000"/>
            </a:ln>
          </a:right>
          <a:top>
            <a:ln w="25400" cap="flat">
              <a:solidFill>
                <a:srgbClr val="5B5A5A"/>
              </a:solidFill>
              <a:prstDash val="solid"/>
              <a:miter lim="400000"/>
            </a:ln>
          </a:top>
          <a:bottom>
            <a:ln w="25400" cap="flat">
              <a:solidFill>
                <a:srgbClr val="5B5A5A"/>
              </a:solidFill>
              <a:prstDash val="solid"/>
              <a:miter lim="400000"/>
            </a:ln>
          </a:bottom>
          <a:insideH>
            <a:ln w="25400" cap="flat">
              <a:solidFill>
                <a:srgbClr val="5B5A5A"/>
              </a:solidFill>
              <a:prstDash val="solid"/>
              <a:miter lim="400000"/>
            </a:ln>
          </a:insideH>
          <a:insideV>
            <a:ln w="254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25400" cap="flat">
              <a:solidFill>
                <a:srgbClr val="5B5A5A"/>
              </a:solidFill>
              <a:prstDash val="solid"/>
              <a:miter lim="400000"/>
            </a:ln>
          </a:left>
          <a:right>
            <a:ln w="25400" cap="flat">
              <a:solidFill>
                <a:srgbClr val="5B5A5A"/>
              </a:solidFill>
              <a:prstDash val="solid"/>
              <a:miter lim="400000"/>
            </a:ln>
          </a:right>
          <a:top>
            <a:ln w="88900" cap="flat">
              <a:solidFill>
                <a:srgbClr val="F8BA00"/>
              </a:solidFill>
              <a:prstDash val="solid"/>
              <a:miter lim="400000"/>
            </a:ln>
          </a:top>
          <a:bottom>
            <a:ln w="25400" cap="flat">
              <a:solidFill>
                <a:srgbClr val="5B5A5A"/>
              </a:solidFill>
              <a:prstDash val="solid"/>
              <a:miter lim="400000"/>
            </a:ln>
          </a:bottom>
          <a:insideH>
            <a:ln w="25400" cap="flat">
              <a:solidFill>
                <a:srgbClr val="5B5A5A"/>
              </a:solidFill>
              <a:prstDash val="solid"/>
              <a:miter lim="400000"/>
            </a:ln>
          </a:insideH>
          <a:insideV>
            <a:ln w="254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25400" cap="flat">
              <a:solidFill>
                <a:srgbClr val="5B5A5A"/>
              </a:solidFill>
              <a:prstDash val="solid"/>
              <a:miter lim="400000"/>
            </a:ln>
          </a:left>
          <a:right>
            <a:ln w="25400" cap="flat">
              <a:solidFill>
                <a:srgbClr val="5B5A5A"/>
              </a:solidFill>
              <a:prstDash val="solid"/>
              <a:miter lim="400000"/>
            </a:ln>
          </a:right>
          <a:top>
            <a:ln w="25400" cap="flat">
              <a:solidFill>
                <a:srgbClr val="5B5A5A"/>
              </a:solidFill>
              <a:prstDash val="solid"/>
              <a:miter lim="400000"/>
            </a:ln>
          </a:top>
          <a:bottom>
            <a:ln w="25400" cap="flat">
              <a:solidFill>
                <a:srgbClr val="5B5A5A"/>
              </a:solidFill>
              <a:prstDash val="solid"/>
              <a:miter lim="400000"/>
            </a:ln>
          </a:bottom>
          <a:insideH>
            <a:ln w="25400" cap="flat">
              <a:solidFill>
                <a:srgbClr val="5B5A5A"/>
              </a:solidFill>
              <a:prstDash val="solid"/>
              <a:miter lim="400000"/>
            </a:ln>
          </a:insideH>
          <a:insideV>
            <a:ln w="254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25400" cap="flat">
              <a:solidFill>
                <a:srgbClr val="464646"/>
              </a:solidFill>
              <a:prstDash val="solid"/>
              <a:miter lim="400000"/>
            </a:ln>
          </a:left>
          <a:right>
            <a:ln w="25400" cap="flat">
              <a:solidFill>
                <a:srgbClr val="464646"/>
              </a:solidFill>
              <a:prstDash val="solid"/>
              <a:miter lim="400000"/>
            </a:ln>
          </a:right>
          <a:top>
            <a:ln w="25400" cap="flat">
              <a:solidFill>
                <a:srgbClr val="464646"/>
              </a:solidFill>
              <a:prstDash val="solid"/>
              <a:miter lim="400000"/>
            </a:ln>
          </a:top>
          <a:bottom>
            <a:ln w="25400" cap="flat">
              <a:solidFill>
                <a:srgbClr val="464646"/>
              </a:solidFill>
              <a:prstDash val="solid"/>
              <a:miter lim="400000"/>
            </a:ln>
          </a:bottom>
          <a:insideH>
            <a:ln w="25400" cap="flat">
              <a:solidFill>
                <a:srgbClr val="464646"/>
              </a:solidFill>
              <a:prstDash val="solid"/>
              <a:miter lim="400000"/>
            </a:ln>
          </a:insideH>
          <a:insideV>
            <a:ln w="254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25400" cap="flat">
              <a:solidFill>
                <a:srgbClr val="5E5E5E"/>
              </a:solidFill>
              <a:prstDash val="solid"/>
              <a:miter lim="400000"/>
            </a:ln>
          </a:left>
          <a:right>
            <a:ln w="25400" cap="flat">
              <a:solidFill>
                <a:srgbClr val="A6AAA9"/>
              </a:solidFill>
              <a:prstDash val="solid"/>
              <a:miter lim="400000"/>
            </a:ln>
          </a:right>
          <a:top>
            <a:ln w="25400" cap="flat">
              <a:solidFill>
                <a:srgbClr val="C3C3C3"/>
              </a:solidFill>
              <a:prstDash val="solid"/>
              <a:miter lim="400000"/>
            </a:ln>
          </a:top>
          <a:bottom>
            <a:ln w="25400" cap="flat">
              <a:solidFill>
                <a:srgbClr val="C3C3C3"/>
              </a:solidFill>
              <a:prstDash val="solid"/>
              <a:miter lim="400000"/>
            </a:ln>
          </a:bottom>
          <a:insideH>
            <a:ln w="25400" cap="flat">
              <a:solidFill>
                <a:srgbClr val="C3C3C3"/>
              </a:solidFill>
              <a:prstDash val="solid"/>
              <a:miter lim="400000"/>
            </a:ln>
          </a:insideH>
          <a:insideV>
            <a:ln w="254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25400" cap="flat">
              <a:solidFill>
                <a:srgbClr val="5E5E5E"/>
              </a:solidFill>
              <a:prstDash val="solid"/>
              <a:miter lim="400000"/>
            </a:ln>
          </a:left>
          <a:right>
            <a:ln w="25400" cap="flat">
              <a:solidFill>
                <a:srgbClr val="5E5E5E"/>
              </a:solidFill>
              <a:prstDash val="solid"/>
              <a:miter lim="400000"/>
            </a:ln>
          </a:right>
          <a:top>
            <a:ln w="88900" cap="flat">
              <a:solidFill>
                <a:srgbClr val="CB297B"/>
              </a:solidFill>
              <a:prstDash val="solid"/>
              <a:miter lim="400000"/>
            </a:ln>
          </a:top>
          <a:bottom>
            <a:ln w="25400" cap="flat">
              <a:solidFill>
                <a:srgbClr val="5E5E5E"/>
              </a:solidFill>
              <a:prstDash val="solid"/>
              <a:miter lim="400000"/>
            </a:ln>
          </a:bottom>
          <a:insideH>
            <a:ln w="25400" cap="flat">
              <a:solidFill>
                <a:srgbClr val="5E5E5E"/>
              </a:solidFill>
              <a:prstDash val="solid"/>
              <a:miter lim="400000"/>
            </a:ln>
          </a:insideH>
          <a:insideV>
            <a:ln w="254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25400" cap="flat">
              <a:solidFill>
                <a:srgbClr val="A6AAA9"/>
              </a:solidFill>
              <a:prstDash val="solid"/>
              <a:miter lim="400000"/>
            </a:ln>
          </a:left>
          <a:right>
            <a:ln w="25400" cap="flat">
              <a:solidFill>
                <a:srgbClr val="A6AAA9"/>
              </a:solidFill>
              <a:prstDash val="solid"/>
              <a:miter lim="400000"/>
            </a:ln>
          </a:right>
          <a:top>
            <a:ln w="25400" cap="flat">
              <a:solidFill>
                <a:srgbClr val="5E5E5E"/>
              </a:solidFill>
              <a:prstDash val="solid"/>
              <a:miter lim="400000"/>
            </a:ln>
          </a:top>
          <a:bottom>
            <a:ln w="25400" cap="flat">
              <a:solidFill>
                <a:srgbClr val="A6AAA9"/>
              </a:solidFill>
              <a:prstDash val="solid"/>
              <a:miter lim="400000"/>
            </a:ln>
          </a:bottom>
          <a:insideH>
            <a:ln w="25400" cap="flat">
              <a:solidFill>
                <a:srgbClr val="A6AAA9"/>
              </a:solidFill>
              <a:prstDash val="solid"/>
              <a:miter lim="400000"/>
            </a:ln>
          </a:insideH>
          <a:insideV>
            <a:ln w="254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25400" cap="flat">
              <a:solidFill>
                <a:srgbClr val="6C6C6C"/>
              </a:solidFill>
              <a:prstDash val="solid"/>
              <a:miter lim="400000"/>
            </a:ln>
          </a:left>
          <a:right>
            <a:ln w="63500" cap="flat">
              <a:solidFill>
                <a:srgbClr val="000000"/>
              </a:solidFill>
              <a:prstDash val="solid"/>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63500" cap="flat">
              <a:solidFill>
                <a:srgbClr val="000000"/>
              </a:solidFill>
              <a:prstDash val="solid"/>
              <a:miter lim="400000"/>
            </a:ln>
          </a:top>
          <a:bottom>
            <a:ln w="25400" cap="flat">
              <a:solidFill>
                <a:srgbClr val="6C6C6C"/>
              </a:solidFill>
              <a:prstDash val="solid"/>
              <a:miter lim="400000"/>
            </a:ln>
          </a:bottom>
          <a:insideH>
            <a:ln w="25400" cap="flat">
              <a:solidFill>
                <a:srgbClr val="000000"/>
              </a:solidFill>
              <a:custDash>
                <a:ds d="200000" sp="200000"/>
              </a:custDash>
              <a:miter lim="400000"/>
            </a:ln>
          </a:insideH>
          <a:insideV>
            <a:ln w="254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6C6C6C"/>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7"/>
    <p:restoredTop sz="85159"/>
  </p:normalViewPr>
  <p:slideViewPr>
    <p:cSldViewPr snapToGrid="0" showGuides="1">
      <p:cViewPr>
        <p:scale>
          <a:sx n="41" d="100"/>
          <a:sy n="41" d="100"/>
        </p:scale>
        <p:origin x="-320" y="-2912"/>
      </p:cViewPr>
      <p:guideLst>
        <p:guide orient="horz" pos="4002"/>
        <p:guide pos="13482"/>
        <p:guide orient="horz" pos="15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1FBD3-1096-1640-8BA1-49CE655E1213}" type="doc">
      <dgm:prSet loTypeId="urn:microsoft.com/office/officeart/2005/8/layout/cycle4" loCatId="" qsTypeId="urn:microsoft.com/office/officeart/2005/8/quickstyle/simple2" qsCatId="simple" csTypeId="urn:microsoft.com/office/officeart/2005/8/colors/accent0_1" csCatId="mainScheme" phldr="1"/>
      <dgm:spPr/>
      <dgm:t>
        <a:bodyPr/>
        <a:lstStyle/>
        <a:p>
          <a:endParaRPr lang="en-US"/>
        </a:p>
      </dgm:t>
    </dgm:pt>
    <dgm:pt modelId="{8AED79F1-FC21-E844-8AB3-0AA454717724}">
      <dgm:prSet phldrT="[Text]"/>
      <dgm:spPr/>
      <dgm:t>
        <a:bodyPr/>
        <a:lstStyle/>
        <a:p>
          <a:r>
            <a:rPr lang="en-US" dirty="0"/>
            <a:t>Formation</a:t>
          </a:r>
        </a:p>
      </dgm:t>
    </dgm:pt>
    <dgm:pt modelId="{7B000593-CB1C-8444-8E27-875C0E26031E}" type="parTrans" cxnId="{DD4B1C3B-884D-064C-952C-6ABF0424FD81}">
      <dgm:prSet/>
      <dgm:spPr/>
      <dgm:t>
        <a:bodyPr/>
        <a:lstStyle/>
        <a:p>
          <a:endParaRPr lang="en-US"/>
        </a:p>
      </dgm:t>
    </dgm:pt>
    <dgm:pt modelId="{CA844AFB-3BFD-D94F-8F12-63F731E6A991}" type="sibTrans" cxnId="{DD4B1C3B-884D-064C-952C-6ABF0424FD81}">
      <dgm:prSet/>
      <dgm:spPr/>
      <dgm:t>
        <a:bodyPr/>
        <a:lstStyle/>
        <a:p>
          <a:endParaRPr lang="en-US"/>
        </a:p>
      </dgm:t>
    </dgm:pt>
    <dgm:pt modelId="{CACAA9F5-7D8B-C849-9847-493F5D7C749F}">
      <dgm:prSet phldrT="[Text]"/>
      <dgm:spPr/>
      <dgm:t>
        <a:bodyPr/>
        <a:lstStyle/>
        <a:p>
          <a:r>
            <a:rPr lang="en-US" dirty="0"/>
            <a:t>Expansion &amp; gradual drainage</a:t>
          </a:r>
        </a:p>
      </dgm:t>
    </dgm:pt>
    <dgm:pt modelId="{CFA29C02-7CA9-2844-AB6E-B17878024584}" type="parTrans" cxnId="{F8A6C27B-8683-3441-97AA-A318ED339A2A}">
      <dgm:prSet/>
      <dgm:spPr/>
      <dgm:t>
        <a:bodyPr/>
        <a:lstStyle/>
        <a:p>
          <a:endParaRPr lang="en-US"/>
        </a:p>
      </dgm:t>
    </dgm:pt>
    <dgm:pt modelId="{77172416-5E85-7A49-8789-065A8D0BC2C0}" type="sibTrans" cxnId="{F8A6C27B-8683-3441-97AA-A318ED339A2A}">
      <dgm:prSet/>
      <dgm:spPr/>
      <dgm:t>
        <a:bodyPr/>
        <a:lstStyle/>
        <a:p>
          <a:endParaRPr lang="en-US"/>
        </a:p>
      </dgm:t>
    </dgm:pt>
    <dgm:pt modelId="{56F86BC5-EA86-014B-B311-1EC6593E403F}">
      <dgm:prSet phldrT="[Text]"/>
      <dgm:spPr/>
      <dgm:t>
        <a:bodyPr/>
        <a:lstStyle/>
        <a:p>
          <a:r>
            <a:rPr lang="en-US" dirty="0"/>
            <a:t>abrupt Drainage</a:t>
          </a:r>
        </a:p>
      </dgm:t>
    </dgm:pt>
    <dgm:pt modelId="{8EAD9448-5909-FB42-9E8A-3C9E77DB6FC4}" type="parTrans" cxnId="{39A54500-33E9-CE41-B3CF-B9AF886FE56D}">
      <dgm:prSet/>
      <dgm:spPr/>
      <dgm:t>
        <a:bodyPr/>
        <a:lstStyle/>
        <a:p>
          <a:endParaRPr lang="en-US"/>
        </a:p>
      </dgm:t>
    </dgm:pt>
    <dgm:pt modelId="{69FAA30A-8E23-134C-AAE4-67248757DDAA}" type="sibTrans" cxnId="{39A54500-33E9-CE41-B3CF-B9AF886FE56D}">
      <dgm:prSet/>
      <dgm:spPr/>
      <dgm:t>
        <a:bodyPr/>
        <a:lstStyle/>
        <a:p>
          <a:endParaRPr lang="en-US"/>
        </a:p>
      </dgm:t>
    </dgm:pt>
    <dgm:pt modelId="{08364AB6-3014-5A40-8053-1AC4D2515F1B}">
      <dgm:prSet phldrT="[Text]"/>
      <dgm:spPr>
        <a:ln>
          <a:solidFill>
            <a:schemeClr val="bg1">
              <a:lumMod val="75000"/>
            </a:schemeClr>
          </a:solidFill>
        </a:ln>
      </dgm:spPr>
      <dgm:t>
        <a:bodyPr/>
        <a:lstStyle/>
        <a:p>
          <a:r>
            <a:rPr lang="en-US" dirty="0">
              <a:solidFill>
                <a:schemeClr val="bg1">
                  <a:lumMod val="75000"/>
                </a:schemeClr>
              </a:solidFill>
            </a:rPr>
            <a:t>Refreezing</a:t>
          </a:r>
        </a:p>
      </dgm:t>
    </dgm:pt>
    <dgm:pt modelId="{4E1864B0-8832-E143-8FD3-9EAF80B23D3E}" type="sibTrans" cxnId="{20C62C52-F9EC-F447-93F5-791C34050846}">
      <dgm:prSet/>
      <dgm:spPr/>
      <dgm:t>
        <a:bodyPr/>
        <a:lstStyle/>
        <a:p>
          <a:endParaRPr lang="en-US"/>
        </a:p>
      </dgm:t>
    </dgm:pt>
    <dgm:pt modelId="{FA33C185-4D31-1C47-A47D-6E17178719D5}" type="parTrans" cxnId="{20C62C52-F9EC-F447-93F5-791C34050846}">
      <dgm:prSet/>
      <dgm:spPr/>
      <dgm:t>
        <a:bodyPr/>
        <a:lstStyle/>
        <a:p>
          <a:endParaRPr lang="en-US"/>
        </a:p>
      </dgm:t>
    </dgm:pt>
    <dgm:pt modelId="{376F1746-0A7E-F741-96BF-831D96484EC5}" type="pres">
      <dgm:prSet presAssocID="{3411FBD3-1096-1640-8BA1-49CE655E1213}" presName="cycleMatrixDiagram" presStyleCnt="0">
        <dgm:presLayoutVars>
          <dgm:chMax val="1"/>
          <dgm:dir/>
          <dgm:animLvl val="lvl"/>
          <dgm:resizeHandles val="exact"/>
        </dgm:presLayoutVars>
      </dgm:prSet>
      <dgm:spPr/>
    </dgm:pt>
    <dgm:pt modelId="{F44BF643-99F8-B345-8ECE-12AF9CE65CD9}" type="pres">
      <dgm:prSet presAssocID="{3411FBD3-1096-1640-8BA1-49CE655E1213}" presName="children" presStyleCnt="0"/>
      <dgm:spPr/>
    </dgm:pt>
    <dgm:pt modelId="{B28A1F72-62BA-4148-B76A-494E2246C486}" type="pres">
      <dgm:prSet presAssocID="{3411FBD3-1096-1640-8BA1-49CE655E1213}" presName="childPlaceholder" presStyleCnt="0"/>
      <dgm:spPr/>
    </dgm:pt>
    <dgm:pt modelId="{A0B14CDD-1031-5048-BE0D-AA7F6C41DA4B}" type="pres">
      <dgm:prSet presAssocID="{3411FBD3-1096-1640-8BA1-49CE655E1213}" presName="circle" presStyleCnt="0"/>
      <dgm:spPr/>
    </dgm:pt>
    <dgm:pt modelId="{33C1C619-D444-F44A-8C01-DC4CFB3BE431}" type="pres">
      <dgm:prSet presAssocID="{3411FBD3-1096-1640-8BA1-49CE655E1213}" presName="quadrant1" presStyleLbl="node1" presStyleIdx="0" presStyleCnt="4">
        <dgm:presLayoutVars>
          <dgm:chMax val="1"/>
          <dgm:bulletEnabled val="1"/>
        </dgm:presLayoutVars>
      </dgm:prSet>
      <dgm:spPr/>
    </dgm:pt>
    <dgm:pt modelId="{EC617D6D-1B95-A547-9BFB-5BC8E3A90C38}" type="pres">
      <dgm:prSet presAssocID="{3411FBD3-1096-1640-8BA1-49CE655E1213}" presName="quadrant2" presStyleLbl="node1" presStyleIdx="1" presStyleCnt="4">
        <dgm:presLayoutVars>
          <dgm:chMax val="1"/>
          <dgm:bulletEnabled val="1"/>
        </dgm:presLayoutVars>
      </dgm:prSet>
      <dgm:spPr/>
    </dgm:pt>
    <dgm:pt modelId="{6622EBA7-877E-EC4C-9DD3-4FCE6FFE1FAF}" type="pres">
      <dgm:prSet presAssocID="{3411FBD3-1096-1640-8BA1-49CE655E1213}" presName="quadrant3" presStyleLbl="node1" presStyleIdx="2" presStyleCnt="4">
        <dgm:presLayoutVars>
          <dgm:chMax val="1"/>
          <dgm:bulletEnabled val="1"/>
        </dgm:presLayoutVars>
      </dgm:prSet>
      <dgm:spPr/>
    </dgm:pt>
    <dgm:pt modelId="{B362B01A-51C9-674F-BBDF-6FB313E9C5F7}" type="pres">
      <dgm:prSet presAssocID="{3411FBD3-1096-1640-8BA1-49CE655E1213}" presName="quadrant4" presStyleLbl="node1" presStyleIdx="3" presStyleCnt="4">
        <dgm:presLayoutVars>
          <dgm:chMax val="1"/>
          <dgm:bulletEnabled val="1"/>
        </dgm:presLayoutVars>
      </dgm:prSet>
      <dgm:spPr/>
    </dgm:pt>
    <dgm:pt modelId="{D0E76901-C394-554A-83F2-A404606E2F62}" type="pres">
      <dgm:prSet presAssocID="{3411FBD3-1096-1640-8BA1-49CE655E1213}" presName="quadrantPlaceholder" presStyleCnt="0"/>
      <dgm:spPr/>
    </dgm:pt>
    <dgm:pt modelId="{EDDBEC18-079B-DF41-ACAF-134A1768038E}" type="pres">
      <dgm:prSet presAssocID="{3411FBD3-1096-1640-8BA1-49CE655E1213}" presName="center1" presStyleLbl="fgShp" presStyleIdx="0" presStyleCnt="2"/>
      <dgm:spPr/>
    </dgm:pt>
    <dgm:pt modelId="{EAFE95AB-1572-C146-A3B9-E06786790E8C}" type="pres">
      <dgm:prSet presAssocID="{3411FBD3-1096-1640-8BA1-49CE655E1213}" presName="center2" presStyleLbl="fgShp" presStyleIdx="1" presStyleCnt="2"/>
      <dgm:spPr/>
    </dgm:pt>
  </dgm:ptLst>
  <dgm:cxnLst>
    <dgm:cxn modelId="{39A54500-33E9-CE41-B3CF-B9AF886FE56D}" srcId="{3411FBD3-1096-1640-8BA1-49CE655E1213}" destId="{56F86BC5-EA86-014B-B311-1EC6593E403F}" srcOrd="2" destOrd="0" parTransId="{8EAD9448-5909-FB42-9E8A-3C9E77DB6FC4}" sibTransId="{69FAA30A-8E23-134C-AAE4-67248757DDAA}"/>
    <dgm:cxn modelId="{FDE4600C-D157-654F-8DAB-FD3A41D617C6}" type="presOf" srcId="{3411FBD3-1096-1640-8BA1-49CE655E1213}" destId="{376F1746-0A7E-F741-96BF-831D96484EC5}" srcOrd="0" destOrd="0" presId="urn:microsoft.com/office/officeart/2005/8/layout/cycle4"/>
    <dgm:cxn modelId="{DD4B1C3B-884D-064C-952C-6ABF0424FD81}" srcId="{3411FBD3-1096-1640-8BA1-49CE655E1213}" destId="{8AED79F1-FC21-E844-8AB3-0AA454717724}" srcOrd="0" destOrd="0" parTransId="{7B000593-CB1C-8444-8E27-875C0E26031E}" sibTransId="{CA844AFB-3BFD-D94F-8F12-63F731E6A991}"/>
    <dgm:cxn modelId="{BB322348-F1DD-254C-A6A3-8A167AD4C02D}" type="presOf" srcId="{08364AB6-3014-5A40-8053-1AC4D2515F1B}" destId="{B362B01A-51C9-674F-BBDF-6FB313E9C5F7}" srcOrd="0" destOrd="0" presId="urn:microsoft.com/office/officeart/2005/8/layout/cycle4"/>
    <dgm:cxn modelId="{20C62C52-F9EC-F447-93F5-791C34050846}" srcId="{3411FBD3-1096-1640-8BA1-49CE655E1213}" destId="{08364AB6-3014-5A40-8053-1AC4D2515F1B}" srcOrd="3" destOrd="0" parTransId="{FA33C185-4D31-1C47-A47D-6E17178719D5}" sibTransId="{4E1864B0-8832-E143-8FD3-9EAF80B23D3E}"/>
    <dgm:cxn modelId="{F8A6C27B-8683-3441-97AA-A318ED339A2A}" srcId="{3411FBD3-1096-1640-8BA1-49CE655E1213}" destId="{CACAA9F5-7D8B-C849-9847-493F5D7C749F}" srcOrd="1" destOrd="0" parTransId="{CFA29C02-7CA9-2844-AB6E-B17878024584}" sibTransId="{77172416-5E85-7A49-8789-065A8D0BC2C0}"/>
    <dgm:cxn modelId="{9F9DE091-2B8C-CE46-B59B-A1EA33EF37B0}" type="presOf" srcId="{8AED79F1-FC21-E844-8AB3-0AA454717724}" destId="{33C1C619-D444-F44A-8C01-DC4CFB3BE431}" srcOrd="0" destOrd="0" presId="urn:microsoft.com/office/officeart/2005/8/layout/cycle4"/>
    <dgm:cxn modelId="{217FB692-D92B-9E4E-A7D6-B0876CD03890}" type="presOf" srcId="{56F86BC5-EA86-014B-B311-1EC6593E403F}" destId="{6622EBA7-877E-EC4C-9DD3-4FCE6FFE1FAF}" srcOrd="0" destOrd="0" presId="urn:microsoft.com/office/officeart/2005/8/layout/cycle4"/>
    <dgm:cxn modelId="{E7C260F8-58F9-4A4E-957E-D59C28072228}" type="presOf" srcId="{CACAA9F5-7D8B-C849-9847-493F5D7C749F}" destId="{EC617D6D-1B95-A547-9BFB-5BC8E3A90C38}" srcOrd="0" destOrd="0" presId="urn:microsoft.com/office/officeart/2005/8/layout/cycle4"/>
    <dgm:cxn modelId="{7F36DF25-7EDD-F044-A883-38DB216E12A2}" type="presParOf" srcId="{376F1746-0A7E-F741-96BF-831D96484EC5}" destId="{F44BF643-99F8-B345-8ECE-12AF9CE65CD9}" srcOrd="0" destOrd="0" presId="urn:microsoft.com/office/officeart/2005/8/layout/cycle4"/>
    <dgm:cxn modelId="{737A7D0B-0CE4-4945-A356-720555726E6A}" type="presParOf" srcId="{F44BF643-99F8-B345-8ECE-12AF9CE65CD9}" destId="{B28A1F72-62BA-4148-B76A-494E2246C486}" srcOrd="0" destOrd="0" presId="urn:microsoft.com/office/officeart/2005/8/layout/cycle4"/>
    <dgm:cxn modelId="{CF72F272-DC90-7C41-AF7D-F7DF30590663}" type="presParOf" srcId="{376F1746-0A7E-F741-96BF-831D96484EC5}" destId="{A0B14CDD-1031-5048-BE0D-AA7F6C41DA4B}" srcOrd="1" destOrd="0" presId="urn:microsoft.com/office/officeart/2005/8/layout/cycle4"/>
    <dgm:cxn modelId="{A08E12C0-2B6B-E94A-956A-9E5B3D91836F}" type="presParOf" srcId="{A0B14CDD-1031-5048-BE0D-AA7F6C41DA4B}" destId="{33C1C619-D444-F44A-8C01-DC4CFB3BE431}" srcOrd="0" destOrd="0" presId="urn:microsoft.com/office/officeart/2005/8/layout/cycle4"/>
    <dgm:cxn modelId="{7073B488-2862-8E47-A480-459377017DFA}" type="presParOf" srcId="{A0B14CDD-1031-5048-BE0D-AA7F6C41DA4B}" destId="{EC617D6D-1B95-A547-9BFB-5BC8E3A90C38}" srcOrd="1" destOrd="0" presId="urn:microsoft.com/office/officeart/2005/8/layout/cycle4"/>
    <dgm:cxn modelId="{2F865824-07B3-5842-B881-21CB00716FBD}" type="presParOf" srcId="{A0B14CDD-1031-5048-BE0D-AA7F6C41DA4B}" destId="{6622EBA7-877E-EC4C-9DD3-4FCE6FFE1FAF}" srcOrd="2" destOrd="0" presId="urn:microsoft.com/office/officeart/2005/8/layout/cycle4"/>
    <dgm:cxn modelId="{CE422F6C-F302-4245-85DA-E99F864A3A60}" type="presParOf" srcId="{A0B14CDD-1031-5048-BE0D-AA7F6C41DA4B}" destId="{B362B01A-51C9-674F-BBDF-6FB313E9C5F7}" srcOrd="3" destOrd="0" presId="urn:microsoft.com/office/officeart/2005/8/layout/cycle4"/>
    <dgm:cxn modelId="{B5A95652-F158-1140-A549-9097536C80D0}" type="presParOf" srcId="{A0B14CDD-1031-5048-BE0D-AA7F6C41DA4B}" destId="{D0E76901-C394-554A-83F2-A404606E2F62}" srcOrd="4" destOrd="0" presId="urn:microsoft.com/office/officeart/2005/8/layout/cycle4"/>
    <dgm:cxn modelId="{1D8C50F4-588F-344B-9EB6-2F76ED86B6C7}" type="presParOf" srcId="{376F1746-0A7E-F741-96BF-831D96484EC5}" destId="{EDDBEC18-079B-DF41-ACAF-134A1768038E}" srcOrd="2" destOrd="0" presId="urn:microsoft.com/office/officeart/2005/8/layout/cycle4"/>
    <dgm:cxn modelId="{2F9E2EEB-2E27-5B48-8CC8-74F903903F12}" type="presParOf" srcId="{376F1746-0A7E-F741-96BF-831D96484EC5}" destId="{EAFE95AB-1572-C146-A3B9-E06786790E8C}" srcOrd="3" destOrd="0" presId="urn:microsoft.com/office/officeart/2005/8/layout/cycle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411FBD3-1096-1640-8BA1-49CE655E1213}" type="doc">
      <dgm:prSet loTypeId="urn:microsoft.com/office/officeart/2005/8/layout/cycle4" loCatId="" qsTypeId="urn:microsoft.com/office/officeart/2005/8/quickstyle/simple2" qsCatId="simple" csTypeId="urn:microsoft.com/office/officeart/2005/8/colors/accent0_1" csCatId="mainScheme" phldr="1"/>
      <dgm:spPr/>
      <dgm:t>
        <a:bodyPr/>
        <a:lstStyle/>
        <a:p>
          <a:endParaRPr lang="en-US"/>
        </a:p>
      </dgm:t>
    </dgm:pt>
    <dgm:pt modelId="{8AED79F1-FC21-E844-8AB3-0AA454717724}">
      <dgm:prSet phldrT="[Text]"/>
      <dgm:spPr/>
      <dgm:t>
        <a:bodyPr/>
        <a:lstStyle/>
        <a:p>
          <a:r>
            <a:rPr lang="en-US" dirty="0"/>
            <a:t>Formation</a:t>
          </a:r>
        </a:p>
      </dgm:t>
    </dgm:pt>
    <dgm:pt modelId="{7B000593-CB1C-8444-8E27-875C0E26031E}" type="parTrans" cxnId="{DD4B1C3B-884D-064C-952C-6ABF0424FD81}">
      <dgm:prSet/>
      <dgm:spPr/>
      <dgm:t>
        <a:bodyPr/>
        <a:lstStyle/>
        <a:p>
          <a:endParaRPr lang="en-US"/>
        </a:p>
      </dgm:t>
    </dgm:pt>
    <dgm:pt modelId="{CA844AFB-3BFD-D94F-8F12-63F731E6A991}" type="sibTrans" cxnId="{DD4B1C3B-884D-064C-952C-6ABF0424FD81}">
      <dgm:prSet/>
      <dgm:spPr/>
      <dgm:t>
        <a:bodyPr/>
        <a:lstStyle/>
        <a:p>
          <a:endParaRPr lang="en-US"/>
        </a:p>
      </dgm:t>
    </dgm:pt>
    <dgm:pt modelId="{CACAA9F5-7D8B-C849-9847-493F5D7C749F}">
      <dgm:prSet phldrT="[Text]"/>
      <dgm:spPr/>
      <dgm:t>
        <a:bodyPr/>
        <a:lstStyle/>
        <a:p>
          <a:r>
            <a:rPr lang="en-US" dirty="0"/>
            <a:t>Expansion &amp; gradual drainage</a:t>
          </a:r>
        </a:p>
      </dgm:t>
    </dgm:pt>
    <dgm:pt modelId="{CFA29C02-7CA9-2844-AB6E-B17878024584}" type="parTrans" cxnId="{F8A6C27B-8683-3441-97AA-A318ED339A2A}">
      <dgm:prSet/>
      <dgm:spPr/>
      <dgm:t>
        <a:bodyPr/>
        <a:lstStyle/>
        <a:p>
          <a:endParaRPr lang="en-US"/>
        </a:p>
      </dgm:t>
    </dgm:pt>
    <dgm:pt modelId="{77172416-5E85-7A49-8789-065A8D0BC2C0}" type="sibTrans" cxnId="{F8A6C27B-8683-3441-97AA-A318ED339A2A}">
      <dgm:prSet/>
      <dgm:spPr/>
      <dgm:t>
        <a:bodyPr/>
        <a:lstStyle/>
        <a:p>
          <a:endParaRPr lang="en-US"/>
        </a:p>
      </dgm:t>
    </dgm:pt>
    <dgm:pt modelId="{56F86BC5-EA86-014B-B311-1EC6593E403F}">
      <dgm:prSet phldrT="[Text]"/>
      <dgm:spPr/>
      <dgm:t>
        <a:bodyPr/>
        <a:lstStyle/>
        <a:p>
          <a:r>
            <a:rPr lang="en-US" dirty="0"/>
            <a:t>abrupt Drainage</a:t>
          </a:r>
        </a:p>
      </dgm:t>
    </dgm:pt>
    <dgm:pt modelId="{8EAD9448-5909-FB42-9E8A-3C9E77DB6FC4}" type="parTrans" cxnId="{39A54500-33E9-CE41-B3CF-B9AF886FE56D}">
      <dgm:prSet/>
      <dgm:spPr/>
      <dgm:t>
        <a:bodyPr/>
        <a:lstStyle/>
        <a:p>
          <a:endParaRPr lang="en-US"/>
        </a:p>
      </dgm:t>
    </dgm:pt>
    <dgm:pt modelId="{69FAA30A-8E23-134C-AAE4-67248757DDAA}" type="sibTrans" cxnId="{39A54500-33E9-CE41-B3CF-B9AF886FE56D}">
      <dgm:prSet/>
      <dgm:spPr/>
      <dgm:t>
        <a:bodyPr/>
        <a:lstStyle/>
        <a:p>
          <a:endParaRPr lang="en-US"/>
        </a:p>
      </dgm:t>
    </dgm:pt>
    <dgm:pt modelId="{08364AB6-3014-5A40-8053-1AC4D2515F1B}">
      <dgm:prSet phldrT="[Text]"/>
      <dgm:spPr>
        <a:ln>
          <a:solidFill>
            <a:schemeClr val="bg1">
              <a:lumMod val="75000"/>
            </a:schemeClr>
          </a:solidFill>
        </a:ln>
      </dgm:spPr>
      <dgm:t>
        <a:bodyPr/>
        <a:lstStyle/>
        <a:p>
          <a:r>
            <a:rPr lang="en-US" dirty="0">
              <a:solidFill>
                <a:schemeClr val="bg1">
                  <a:lumMod val="75000"/>
                </a:schemeClr>
              </a:solidFill>
            </a:rPr>
            <a:t>Refreezing</a:t>
          </a:r>
        </a:p>
      </dgm:t>
    </dgm:pt>
    <dgm:pt modelId="{4E1864B0-8832-E143-8FD3-9EAF80B23D3E}" type="sibTrans" cxnId="{20C62C52-F9EC-F447-93F5-791C34050846}">
      <dgm:prSet/>
      <dgm:spPr/>
      <dgm:t>
        <a:bodyPr/>
        <a:lstStyle/>
        <a:p>
          <a:endParaRPr lang="en-US"/>
        </a:p>
      </dgm:t>
    </dgm:pt>
    <dgm:pt modelId="{FA33C185-4D31-1C47-A47D-6E17178719D5}" type="parTrans" cxnId="{20C62C52-F9EC-F447-93F5-791C34050846}">
      <dgm:prSet/>
      <dgm:spPr/>
      <dgm:t>
        <a:bodyPr/>
        <a:lstStyle/>
        <a:p>
          <a:endParaRPr lang="en-US"/>
        </a:p>
      </dgm:t>
    </dgm:pt>
    <dgm:pt modelId="{376F1746-0A7E-F741-96BF-831D96484EC5}" type="pres">
      <dgm:prSet presAssocID="{3411FBD3-1096-1640-8BA1-49CE655E1213}" presName="cycleMatrixDiagram" presStyleCnt="0">
        <dgm:presLayoutVars>
          <dgm:chMax val="1"/>
          <dgm:dir/>
          <dgm:animLvl val="lvl"/>
          <dgm:resizeHandles val="exact"/>
        </dgm:presLayoutVars>
      </dgm:prSet>
      <dgm:spPr/>
    </dgm:pt>
    <dgm:pt modelId="{F44BF643-99F8-B345-8ECE-12AF9CE65CD9}" type="pres">
      <dgm:prSet presAssocID="{3411FBD3-1096-1640-8BA1-49CE655E1213}" presName="children" presStyleCnt="0"/>
      <dgm:spPr/>
    </dgm:pt>
    <dgm:pt modelId="{B28A1F72-62BA-4148-B76A-494E2246C486}" type="pres">
      <dgm:prSet presAssocID="{3411FBD3-1096-1640-8BA1-49CE655E1213}" presName="childPlaceholder" presStyleCnt="0"/>
      <dgm:spPr/>
    </dgm:pt>
    <dgm:pt modelId="{A0B14CDD-1031-5048-BE0D-AA7F6C41DA4B}" type="pres">
      <dgm:prSet presAssocID="{3411FBD3-1096-1640-8BA1-49CE655E1213}" presName="circle" presStyleCnt="0"/>
      <dgm:spPr/>
    </dgm:pt>
    <dgm:pt modelId="{33C1C619-D444-F44A-8C01-DC4CFB3BE431}" type="pres">
      <dgm:prSet presAssocID="{3411FBD3-1096-1640-8BA1-49CE655E1213}" presName="quadrant1" presStyleLbl="node1" presStyleIdx="0" presStyleCnt="4">
        <dgm:presLayoutVars>
          <dgm:chMax val="1"/>
          <dgm:bulletEnabled val="1"/>
        </dgm:presLayoutVars>
      </dgm:prSet>
      <dgm:spPr/>
    </dgm:pt>
    <dgm:pt modelId="{EC617D6D-1B95-A547-9BFB-5BC8E3A90C38}" type="pres">
      <dgm:prSet presAssocID="{3411FBD3-1096-1640-8BA1-49CE655E1213}" presName="quadrant2" presStyleLbl="node1" presStyleIdx="1" presStyleCnt="4">
        <dgm:presLayoutVars>
          <dgm:chMax val="1"/>
          <dgm:bulletEnabled val="1"/>
        </dgm:presLayoutVars>
      </dgm:prSet>
      <dgm:spPr/>
    </dgm:pt>
    <dgm:pt modelId="{6622EBA7-877E-EC4C-9DD3-4FCE6FFE1FAF}" type="pres">
      <dgm:prSet presAssocID="{3411FBD3-1096-1640-8BA1-49CE655E1213}" presName="quadrant3" presStyleLbl="node1" presStyleIdx="2" presStyleCnt="4">
        <dgm:presLayoutVars>
          <dgm:chMax val="1"/>
          <dgm:bulletEnabled val="1"/>
        </dgm:presLayoutVars>
      </dgm:prSet>
      <dgm:spPr/>
    </dgm:pt>
    <dgm:pt modelId="{B362B01A-51C9-674F-BBDF-6FB313E9C5F7}" type="pres">
      <dgm:prSet presAssocID="{3411FBD3-1096-1640-8BA1-49CE655E1213}" presName="quadrant4" presStyleLbl="node1" presStyleIdx="3" presStyleCnt="4">
        <dgm:presLayoutVars>
          <dgm:chMax val="1"/>
          <dgm:bulletEnabled val="1"/>
        </dgm:presLayoutVars>
      </dgm:prSet>
      <dgm:spPr/>
    </dgm:pt>
    <dgm:pt modelId="{D0E76901-C394-554A-83F2-A404606E2F62}" type="pres">
      <dgm:prSet presAssocID="{3411FBD3-1096-1640-8BA1-49CE655E1213}" presName="quadrantPlaceholder" presStyleCnt="0"/>
      <dgm:spPr/>
    </dgm:pt>
    <dgm:pt modelId="{EDDBEC18-079B-DF41-ACAF-134A1768038E}" type="pres">
      <dgm:prSet presAssocID="{3411FBD3-1096-1640-8BA1-49CE655E1213}" presName="center1" presStyleLbl="fgShp" presStyleIdx="0" presStyleCnt="2"/>
      <dgm:spPr/>
    </dgm:pt>
    <dgm:pt modelId="{EAFE95AB-1572-C146-A3B9-E06786790E8C}" type="pres">
      <dgm:prSet presAssocID="{3411FBD3-1096-1640-8BA1-49CE655E1213}" presName="center2" presStyleLbl="fgShp" presStyleIdx="1" presStyleCnt="2"/>
      <dgm:spPr/>
    </dgm:pt>
  </dgm:ptLst>
  <dgm:cxnLst>
    <dgm:cxn modelId="{39A54500-33E9-CE41-B3CF-B9AF886FE56D}" srcId="{3411FBD3-1096-1640-8BA1-49CE655E1213}" destId="{56F86BC5-EA86-014B-B311-1EC6593E403F}" srcOrd="2" destOrd="0" parTransId="{8EAD9448-5909-FB42-9E8A-3C9E77DB6FC4}" sibTransId="{69FAA30A-8E23-134C-AAE4-67248757DDAA}"/>
    <dgm:cxn modelId="{FDE4600C-D157-654F-8DAB-FD3A41D617C6}" type="presOf" srcId="{3411FBD3-1096-1640-8BA1-49CE655E1213}" destId="{376F1746-0A7E-F741-96BF-831D96484EC5}" srcOrd="0" destOrd="0" presId="urn:microsoft.com/office/officeart/2005/8/layout/cycle4"/>
    <dgm:cxn modelId="{DD4B1C3B-884D-064C-952C-6ABF0424FD81}" srcId="{3411FBD3-1096-1640-8BA1-49CE655E1213}" destId="{8AED79F1-FC21-E844-8AB3-0AA454717724}" srcOrd="0" destOrd="0" parTransId="{7B000593-CB1C-8444-8E27-875C0E26031E}" sibTransId="{CA844AFB-3BFD-D94F-8F12-63F731E6A991}"/>
    <dgm:cxn modelId="{BB322348-F1DD-254C-A6A3-8A167AD4C02D}" type="presOf" srcId="{08364AB6-3014-5A40-8053-1AC4D2515F1B}" destId="{B362B01A-51C9-674F-BBDF-6FB313E9C5F7}" srcOrd="0" destOrd="0" presId="urn:microsoft.com/office/officeart/2005/8/layout/cycle4"/>
    <dgm:cxn modelId="{20C62C52-F9EC-F447-93F5-791C34050846}" srcId="{3411FBD3-1096-1640-8BA1-49CE655E1213}" destId="{08364AB6-3014-5A40-8053-1AC4D2515F1B}" srcOrd="3" destOrd="0" parTransId="{FA33C185-4D31-1C47-A47D-6E17178719D5}" sibTransId="{4E1864B0-8832-E143-8FD3-9EAF80B23D3E}"/>
    <dgm:cxn modelId="{F8A6C27B-8683-3441-97AA-A318ED339A2A}" srcId="{3411FBD3-1096-1640-8BA1-49CE655E1213}" destId="{CACAA9F5-7D8B-C849-9847-493F5D7C749F}" srcOrd="1" destOrd="0" parTransId="{CFA29C02-7CA9-2844-AB6E-B17878024584}" sibTransId="{77172416-5E85-7A49-8789-065A8D0BC2C0}"/>
    <dgm:cxn modelId="{9F9DE091-2B8C-CE46-B59B-A1EA33EF37B0}" type="presOf" srcId="{8AED79F1-FC21-E844-8AB3-0AA454717724}" destId="{33C1C619-D444-F44A-8C01-DC4CFB3BE431}" srcOrd="0" destOrd="0" presId="urn:microsoft.com/office/officeart/2005/8/layout/cycle4"/>
    <dgm:cxn modelId="{217FB692-D92B-9E4E-A7D6-B0876CD03890}" type="presOf" srcId="{56F86BC5-EA86-014B-B311-1EC6593E403F}" destId="{6622EBA7-877E-EC4C-9DD3-4FCE6FFE1FAF}" srcOrd="0" destOrd="0" presId="urn:microsoft.com/office/officeart/2005/8/layout/cycle4"/>
    <dgm:cxn modelId="{E7C260F8-58F9-4A4E-957E-D59C28072228}" type="presOf" srcId="{CACAA9F5-7D8B-C849-9847-493F5D7C749F}" destId="{EC617D6D-1B95-A547-9BFB-5BC8E3A90C38}" srcOrd="0" destOrd="0" presId="urn:microsoft.com/office/officeart/2005/8/layout/cycle4"/>
    <dgm:cxn modelId="{7F36DF25-7EDD-F044-A883-38DB216E12A2}" type="presParOf" srcId="{376F1746-0A7E-F741-96BF-831D96484EC5}" destId="{F44BF643-99F8-B345-8ECE-12AF9CE65CD9}" srcOrd="0" destOrd="0" presId="urn:microsoft.com/office/officeart/2005/8/layout/cycle4"/>
    <dgm:cxn modelId="{737A7D0B-0CE4-4945-A356-720555726E6A}" type="presParOf" srcId="{F44BF643-99F8-B345-8ECE-12AF9CE65CD9}" destId="{B28A1F72-62BA-4148-B76A-494E2246C486}" srcOrd="0" destOrd="0" presId="urn:microsoft.com/office/officeart/2005/8/layout/cycle4"/>
    <dgm:cxn modelId="{CF72F272-DC90-7C41-AF7D-F7DF30590663}" type="presParOf" srcId="{376F1746-0A7E-F741-96BF-831D96484EC5}" destId="{A0B14CDD-1031-5048-BE0D-AA7F6C41DA4B}" srcOrd="1" destOrd="0" presId="urn:microsoft.com/office/officeart/2005/8/layout/cycle4"/>
    <dgm:cxn modelId="{A08E12C0-2B6B-E94A-956A-9E5B3D91836F}" type="presParOf" srcId="{A0B14CDD-1031-5048-BE0D-AA7F6C41DA4B}" destId="{33C1C619-D444-F44A-8C01-DC4CFB3BE431}" srcOrd="0" destOrd="0" presId="urn:microsoft.com/office/officeart/2005/8/layout/cycle4"/>
    <dgm:cxn modelId="{7073B488-2862-8E47-A480-459377017DFA}" type="presParOf" srcId="{A0B14CDD-1031-5048-BE0D-AA7F6C41DA4B}" destId="{EC617D6D-1B95-A547-9BFB-5BC8E3A90C38}" srcOrd="1" destOrd="0" presId="urn:microsoft.com/office/officeart/2005/8/layout/cycle4"/>
    <dgm:cxn modelId="{2F865824-07B3-5842-B881-21CB00716FBD}" type="presParOf" srcId="{A0B14CDD-1031-5048-BE0D-AA7F6C41DA4B}" destId="{6622EBA7-877E-EC4C-9DD3-4FCE6FFE1FAF}" srcOrd="2" destOrd="0" presId="urn:microsoft.com/office/officeart/2005/8/layout/cycle4"/>
    <dgm:cxn modelId="{CE422F6C-F302-4245-85DA-E99F864A3A60}" type="presParOf" srcId="{A0B14CDD-1031-5048-BE0D-AA7F6C41DA4B}" destId="{B362B01A-51C9-674F-BBDF-6FB313E9C5F7}" srcOrd="3" destOrd="0" presId="urn:microsoft.com/office/officeart/2005/8/layout/cycle4"/>
    <dgm:cxn modelId="{B5A95652-F158-1140-A549-9097536C80D0}" type="presParOf" srcId="{A0B14CDD-1031-5048-BE0D-AA7F6C41DA4B}" destId="{D0E76901-C394-554A-83F2-A404606E2F62}" srcOrd="4" destOrd="0" presId="urn:microsoft.com/office/officeart/2005/8/layout/cycle4"/>
    <dgm:cxn modelId="{1D8C50F4-588F-344B-9EB6-2F76ED86B6C7}" type="presParOf" srcId="{376F1746-0A7E-F741-96BF-831D96484EC5}" destId="{EDDBEC18-079B-DF41-ACAF-134A1768038E}" srcOrd="2" destOrd="0" presId="urn:microsoft.com/office/officeart/2005/8/layout/cycle4"/>
    <dgm:cxn modelId="{2F9E2EEB-2E27-5B48-8CC8-74F903903F12}" type="presParOf" srcId="{376F1746-0A7E-F741-96BF-831D96484EC5}" destId="{EAFE95AB-1572-C146-A3B9-E06786790E8C}"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1C619-D444-F44A-8C01-DC4CFB3BE431}">
      <dsp:nvSpPr>
        <dsp:cNvPr id="0" name=""/>
        <dsp:cNvSpPr/>
      </dsp:nvSpPr>
      <dsp:spPr>
        <a:xfrm>
          <a:off x="1102741" y="590760"/>
          <a:ext cx="2306700" cy="2306700"/>
        </a:xfrm>
        <a:prstGeom prst="pieWedg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Formation</a:t>
          </a:r>
        </a:p>
      </dsp:txBody>
      <dsp:txXfrm>
        <a:off x="1778358" y="1266377"/>
        <a:ext cx="1631083" cy="1631083"/>
      </dsp:txXfrm>
    </dsp:sp>
    <dsp:sp modelId="{EC617D6D-1B95-A547-9BFB-5BC8E3A90C38}">
      <dsp:nvSpPr>
        <dsp:cNvPr id="0" name=""/>
        <dsp:cNvSpPr/>
      </dsp:nvSpPr>
      <dsp:spPr>
        <a:xfrm rot="5400000">
          <a:off x="3515987" y="590760"/>
          <a:ext cx="2306700" cy="2306700"/>
        </a:xfrm>
        <a:prstGeom prst="pieWedg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Expansion &amp; gradual drainage</a:t>
          </a:r>
        </a:p>
      </dsp:txBody>
      <dsp:txXfrm rot="-5400000">
        <a:off x="3515987" y="1266377"/>
        <a:ext cx="1631083" cy="1631083"/>
      </dsp:txXfrm>
    </dsp:sp>
    <dsp:sp modelId="{6622EBA7-877E-EC4C-9DD3-4FCE6FFE1FAF}">
      <dsp:nvSpPr>
        <dsp:cNvPr id="0" name=""/>
        <dsp:cNvSpPr/>
      </dsp:nvSpPr>
      <dsp:spPr>
        <a:xfrm rot="10800000">
          <a:off x="3515987" y="3004006"/>
          <a:ext cx="2306700" cy="2306700"/>
        </a:xfrm>
        <a:prstGeom prst="pieWedg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abrupt Drainage</a:t>
          </a:r>
        </a:p>
      </dsp:txBody>
      <dsp:txXfrm rot="10800000">
        <a:off x="3515987" y="3004006"/>
        <a:ext cx="1631083" cy="1631083"/>
      </dsp:txXfrm>
    </dsp:sp>
    <dsp:sp modelId="{B362B01A-51C9-674F-BBDF-6FB313E9C5F7}">
      <dsp:nvSpPr>
        <dsp:cNvPr id="0" name=""/>
        <dsp:cNvSpPr/>
      </dsp:nvSpPr>
      <dsp:spPr>
        <a:xfrm rot="16200000">
          <a:off x="1102741" y="3004006"/>
          <a:ext cx="2306700" cy="2306700"/>
        </a:xfrm>
        <a:prstGeom prst="pieWedge">
          <a:avLst/>
        </a:prstGeom>
        <a:solidFill>
          <a:schemeClr val="lt1">
            <a:hueOff val="0"/>
            <a:satOff val="0"/>
            <a:lumOff val="0"/>
            <a:alphaOff val="0"/>
          </a:schemeClr>
        </a:solidFill>
        <a:ln w="38100" cap="flat" cmpd="sng" algn="ctr">
          <a:solidFill>
            <a:schemeClr val="bg1">
              <a:lumMod val="7500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75000"/>
                </a:schemeClr>
              </a:solidFill>
            </a:rPr>
            <a:t>Refreezing</a:t>
          </a:r>
        </a:p>
      </dsp:txBody>
      <dsp:txXfrm rot="5400000">
        <a:off x="1778358" y="3004006"/>
        <a:ext cx="1631083" cy="1631083"/>
      </dsp:txXfrm>
    </dsp:sp>
    <dsp:sp modelId="{EDDBEC18-079B-DF41-ACAF-134A1768038E}">
      <dsp:nvSpPr>
        <dsp:cNvPr id="0" name=""/>
        <dsp:cNvSpPr/>
      </dsp:nvSpPr>
      <dsp:spPr>
        <a:xfrm>
          <a:off x="3064502" y="2471281"/>
          <a:ext cx="796424" cy="692542"/>
        </a:xfrm>
        <a:prstGeom prst="circularArrow">
          <a:avLst/>
        </a:prstGeom>
        <a:solidFill>
          <a:schemeClr val="dk1">
            <a:tint val="6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AFE95AB-1572-C146-A3B9-E06786790E8C}">
      <dsp:nvSpPr>
        <dsp:cNvPr id="0" name=""/>
        <dsp:cNvSpPr/>
      </dsp:nvSpPr>
      <dsp:spPr>
        <a:xfrm rot="10800000">
          <a:off x="3064502" y="2737643"/>
          <a:ext cx="796424" cy="692542"/>
        </a:xfrm>
        <a:prstGeom prst="circularArrow">
          <a:avLst/>
        </a:prstGeom>
        <a:solidFill>
          <a:schemeClr val="dk1">
            <a:tint val="6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1006475" y="685800"/>
            <a:ext cx="4845050" cy="3429000"/>
          </a:xfrm>
          <a:prstGeom prst="rect">
            <a:avLst/>
          </a:prstGeom>
        </p:spPr>
        <p:txBody>
          <a:bodyPr/>
          <a:lstStyle/>
          <a:p>
            <a:endParaRPr/>
          </a:p>
        </p:txBody>
      </p:sp>
      <p:sp>
        <p:nvSpPr>
          <p:cNvPr id="234" name="Shape 23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326212" latinLnBrk="0">
      <a:lnSpc>
        <a:spcPct val="117999"/>
      </a:lnSpc>
      <a:defRPr sz="1570">
        <a:latin typeface="Helvetica Neue"/>
        <a:ea typeface="Helvetica Neue"/>
        <a:cs typeface="Helvetica Neue"/>
        <a:sym typeface="Helvetica Neue"/>
      </a:defRPr>
    </a:lvl1pPr>
    <a:lvl2pPr indent="163106" defTabSz="326212" latinLnBrk="0">
      <a:lnSpc>
        <a:spcPct val="117999"/>
      </a:lnSpc>
      <a:defRPr sz="1570">
        <a:latin typeface="Helvetica Neue"/>
        <a:ea typeface="Helvetica Neue"/>
        <a:cs typeface="Helvetica Neue"/>
        <a:sym typeface="Helvetica Neue"/>
      </a:defRPr>
    </a:lvl2pPr>
    <a:lvl3pPr indent="326212" defTabSz="326212" latinLnBrk="0">
      <a:lnSpc>
        <a:spcPct val="117999"/>
      </a:lnSpc>
      <a:defRPr sz="1570">
        <a:latin typeface="Helvetica Neue"/>
        <a:ea typeface="Helvetica Neue"/>
        <a:cs typeface="Helvetica Neue"/>
        <a:sym typeface="Helvetica Neue"/>
      </a:defRPr>
    </a:lvl3pPr>
    <a:lvl4pPr indent="489318" defTabSz="326212" latinLnBrk="0">
      <a:lnSpc>
        <a:spcPct val="117999"/>
      </a:lnSpc>
      <a:defRPr sz="1570">
        <a:latin typeface="Helvetica Neue"/>
        <a:ea typeface="Helvetica Neue"/>
        <a:cs typeface="Helvetica Neue"/>
        <a:sym typeface="Helvetica Neue"/>
      </a:defRPr>
    </a:lvl4pPr>
    <a:lvl5pPr indent="652424" defTabSz="326212" latinLnBrk="0">
      <a:lnSpc>
        <a:spcPct val="117999"/>
      </a:lnSpc>
      <a:defRPr sz="1570">
        <a:latin typeface="Helvetica Neue"/>
        <a:ea typeface="Helvetica Neue"/>
        <a:cs typeface="Helvetica Neue"/>
        <a:sym typeface="Helvetica Neue"/>
      </a:defRPr>
    </a:lvl5pPr>
    <a:lvl6pPr indent="815531" defTabSz="326212" latinLnBrk="0">
      <a:lnSpc>
        <a:spcPct val="117999"/>
      </a:lnSpc>
      <a:defRPr sz="1570">
        <a:latin typeface="Helvetica Neue"/>
        <a:ea typeface="Helvetica Neue"/>
        <a:cs typeface="Helvetica Neue"/>
        <a:sym typeface="Helvetica Neue"/>
      </a:defRPr>
    </a:lvl6pPr>
    <a:lvl7pPr indent="978637" defTabSz="326212" latinLnBrk="0">
      <a:lnSpc>
        <a:spcPct val="117999"/>
      </a:lnSpc>
      <a:defRPr sz="1570">
        <a:latin typeface="Helvetica Neue"/>
        <a:ea typeface="Helvetica Neue"/>
        <a:cs typeface="Helvetica Neue"/>
        <a:sym typeface="Helvetica Neue"/>
      </a:defRPr>
    </a:lvl7pPr>
    <a:lvl8pPr indent="1141743" defTabSz="326212" latinLnBrk="0">
      <a:lnSpc>
        <a:spcPct val="117999"/>
      </a:lnSpc>
      <a:defRPr sz="1570">
        <a:latin typeface="Helvetica Neue"/>
        <a:ea typeface="Helvetica Neue"/>
        <a:cs typeface="Helvetica Neue"/>
        <a:sym typeface="Helvetica Neue"/>
      </a:defRPr>
    </a:lvl8pPr>
    <a:lvl9pPr indent="1304849" defTabSz="326212" latinLnBrk="0">
      <a:lnSpc>
        <a:spcPct val="117999"/>
      </a:lnSpc>
      <a:defRPr sz="157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5EC6C-5616-D567-57F5-66125E9CB21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2829AB-FC13-67D9-527E-C453C18C56B7}"/>
              </a:ext>
            </a:extLst>
          </p:cNvPr>
          <p:cNvSpPr>
            <a:spLocks noGrp="1" noRot="1" noChangeAspect="1"/>
          </p:cNvSpPr>
          <p:nvPr>
            <p:ph type="sldImg"/>
          </p:nvPr>
        </p:nvSpPr>
        <p:spPr>
          <a:xfrm>
            <a:off x="1006475" y="685800"/>
            <a:ext cx="4845050" cy="3429000"/>
          </a:xfrm>
        </p:spPr>
      </p:sp>
      <p:sp>
        <p:nvSpPr>
          <p:cNvPr id="3" name="Notizenplatzhalter 2">
            <a:extLst>
              <a:ext uri="{FF2B5EF4-FFF2-40B4-BE49-F238E27FC236}">
                <a16:creationId xmlns:a16="http://schemas.microsoft.com/office/drawing/2014/main" id="{342351EE-DD94-0FDD-8C6C-2A10356B8BD2}"/>
              </a:ext>
            </a:extLst>
          </p:cNvPr>
          <p:cNvSpPr>
            <a:spLocks noGrp="1"/>
          </p:cNvSpPr>
          <p:nvPr>
            <p:ph type="body" idx="1"/>
          </p:nvPr>
        </p:nvSpPr>
        <p:spPr/>
        <p:txBody>
          <a:bodyPr/>
          <a:lstStyle/>
          <a:p>
            <a:endParaRPr lang="de-DE"/>
          </a:p>
          <a:p>
            <a:endParaRPr lang="de-DE"/>
          </a:p>
          <a:p>
            <a:endParaRPr lang="de-DE"/>
          </a:p>
        </p:txBody>
      </p:sp>
    </p:spTree>
    <p:extLst>
      <p:ext uri="{BB962C8B-B14F-4D97-AF65-F5344CB8AC3E}">
        <p14:creationId xmlns:p14="http://schemas.microsoft.com/office/powerpoint/2010/main" val="71481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54295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20647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67E69-B6E3-D017-693E-79DCCFF8A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F29E2-E888-4838-AFE0-69C80067B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B1F53-1A9C-1B15-4D6A-B158C6BEE1A8}"/>
              </a:ext>
            </a:extLst>
          </p:cNvPr>
          <p:cNvSpPr>
            <a:spLocks noGrp="1"/>
          </p:cNvSpPr>
          <p:nvPr>
            <p:ph type="body" idx="1"/>
          </p:nvPr>
        </p:nvSpPr>
        <p:spPr/>
        <p:txBody>
          <a:bodyPr/>
          <a:lstStyle/>
          <a:p>
            <a:endParaRPr lang="en-DE" dirty="0"/>
          </a:p>
        </p:txBody>
      </p:sp>
    </p:spTree>
    <p:extLst>
      <p:ext uri="{BB962C8B-B14F-4D97-AF65-F5344CB8AC3E}">
        <p14:creationId xmlns:p14="http://schemas.microsoft.com/office/powerpoint/2010/main" val="404603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E454F-3170-6FEF-4BF8-D153790B2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D4DC4-0EC2-0F15-F9AA-B07610AC8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23351-1B6B-5AA3-A282-1F604469FAA6}"/>
              </a:ext>
            </a:extLst>
          </p:cNvPr>
          <p:cNvSpPr>
            <a:spLocks noGrp="1"/>
          </p:cNvSpPr>
          <p:nvPr>
            <p:ph type="body" idx="1"/>
          </p:nvPr>
        </p:nvSpPr>
        <p:spPr/>
        <p:txBody>
          <a:bodyPr/>
          <a:lstStyle/>
          <a:p>
            <a:pPr marL="342900" indent="-342900">
              <a:buAutoNum type="arabicPeriod"/>
            </a:pPr>
            <a:r>
              <a:rPr lang="en-GB" dirty="0"/>
              <a:t>A</a:t>
            </a:r>
            <a:r>
              <a:rPr lang="en-DE" dirty="0"/>
              <a:t>dd climate related content in background</a:t>
            </a:r>
          </a:p>
          <a:p>
            <a:pPr marL="342900" indent="-342900">
              <a:buAutoNum type="arabicPeriod"/>
            </a:pPr>
            <a:r>
              <a:rPr lang="en-GB" dirty="0"/>
              <a:t>A</a:t>
            </a:r>
            <a:r>
              <a:rPr lang="en-DE" dirty="0"/>
              <a:t>dd enhanced correlation analysis </a:t>
            </a:r>
          </a:p>
          <a:p>
            <a:pPr marL="342900" indent="-342900">
              <a:buAutoNum type="arabicPeriod"/>
            </a:pPr>
            <a:r>
              <a:rPr lang="en-GB" dirty="0"/>
              <a:t>S</a:t>
            </a:r>
            <a:r>
              <a:rPr lang="en-DE" dirty="0"/>
              <a:t>wap to violin plot</a:t>
            </a:r>
          </a:p>
          <a:p>
            <a:pPr marL="342900" indent="-342900">
              <a:buAutoNum type="arabicPeriod"/>
            </a:pPr>
            <a:r>
              <a:rPr lang="en-GB" dirty="0"/>
              <a:t>A</a:t>
            </a:r>
            <a:r>
              <a:rPr lang="en-DE" dirty="0"/>
              <a:t>dd inuvik clustering</a:t>
            </a:r>
          </a:p>
          <a:p>
            <a:pPr marL="342900" indent="-342900">
              <a:buAutoNum type="arabicPeriod"/>
            </a:pPr>
            <a:r>
              <a:rPr lang="en-GB" dirty="0"/>
              <a:t>D</a:t>
            </a:r>
            <a:r>
              <a:rPr lang="en-DE" dirty="0"/>
              <a:t>o </a:t>
            </a:r>
            <a:r>
              <a:rPr lang="en-GB" dirty="0"/>
              <a:t>I</a:t>
            </a:r>
            <a:r>
              <a:rPr lang="en-DE" dirty="0"/>
              <a:t> add data intro? </a:t>
            </a:r>
            <a:r>
              <a:rPr lang="en-GB" dirty="0"/>
              <a:t>R</a:t>
            </a:r>
            <a:r>
              <a:rPr lang="en-DE" dirty="0"/>
              <a:t>esolution location suface type etc</a:t>
            </a:r>
          </a:p>
        </p:txBody>
      </p:sp>
    </p:spTree>
    <p:extLst>
      <p:ext uri="{BB962C8B-B14F-4D97-AF65-F5344CB8AC3E}">
        <p14:creationId xmlns:p14="http://schemas.microsoft.com/office/powerpoint/2010/main" val="373367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5EB50-BEDF-D10E-24CC-A0EA97E2B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E076B-A596-C53B-F28A-F38396650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7CA51-9E49-2E32-7B7D-A228B05A3351}"/>
              </a:ext>
            </a:extLst>
          </p:cNvPr>
          <p:cNvSpPr>
            <a:spLocks noGrp="1"/>
          </p:cNvSpPr>
          <p:nvPr>
            <p:ph type="body" idx="1"/>
          </p:nvPr>
        </p:nvSpPr>
        <p:spPr/>
        <p:txBody>
          <a:bodyPr/>
          <a:lstStyle/>
          <a:p>
            <a:pPr marL="342900" indent="-342900">
              <a:buAutoNum type="arabicPeriod"/>
            </a:pPr>
            <a:r>
              <a:rPr lang="en-GB" dirty="0"/>
              <a:t>A</a:t>
            </a:r>
            <a:r>
              <a:rPr lang="en-DE" dirty="0"/>
              <a:t>dd climate related content in background</a:t>
            </a:r>
          </a:p>
          <a:p>
            <a:pPr marL="342900" indent="-342900">
              <a:buAutoNum type="arabicPeriod"/>
            </a:pPr>
            <a:r>
              <a:rPr lang="en-GB" dirty="0"/>
              <a:t>A</a:t>
            </a:r>
            <a:r>
              <a:rPr lang="en-DE" dirty="0"/>
              <a:t>dd enhanced correlation analysis </a:t>
            </a:r>
          </a:p>
          <a:p>
            <a:pPr marL="342900" indent="-342900">
              <a:buAutoNum type="arabicPeriod"/>
            </a:pPr>
            <a:r>
              <a:rPr lang="en-GB" dirty="0"/>
              <a:t>S</a:t>
            </a:r>
            <a:r>
              <a:rPr lang="en-DE" dirty="0"/>
              <a:t>wap to violin plot</a:t>
            </a:r>
          </a:p>
          <a:p>
            <a:pPr marL="342900" indent="-342900">
              <a:buAutoNum type="arabicPeriod"/>
            </a:pPr>
            <a:r>
              <a:rPr lang="en-GB" dirty="0"/>
              <a:t>A</a:t>
            </a:r>
            <a:r>
              <a:rPr lang="en-DE" dirty="0"/>
              <a:t>dd inuvik clustering</a:t>
            </a:r>
          </a:p>
          <a:p>
            <a:pPr marL="342900" indent="-342900">
              <a:buAutoNum type="arabicPeriod"/>
            </a:pPr>
            <a:r>
              <a:rPr lang="en-GB" dirty="0"/>
              <a:t>D</a:t>
            </a:r>
            <a:r>
              <a:rPr lang="en-DE" dirty="0"/>
              <a:t>o </a:t>
            </a:r>
            <a:r>
              <a:rPr lang="en-GB" dirty="0"/>
              <a:t>I</a:t>
            </a:r>
            <a:r>
              <a:rPr lang="en-DE" dirty="0"/>
              <a:t> add data intro? </a:t>
            </a:r>
            <a:r>
              <a:rPr lang="en-GB" dirty="0"/>
              <a:t>R</a:t>
            </a:r>
            <a:r>
              <a:rPr lang="en-DE" dirty="0"/>
              <a:t>esolution location suface type etc</a:t>
            </a:r>
          </a:p>
        </p:txBody>
      </p:sp>
    </p:spTree>
    <p:extLst>
      <p:ext uri="{BB962C8B-B14F-4D97-AF65-F5344CB8AC3E}">
        <p14:creationId xmlns:p14="http://schemas.microsoft.com/office/powerpoint/2010/main" val="3346840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 Conference Poster MP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Additional information: former member, affiliation, guest or based on a joint work with ...">
            <a:extLst>
              <a:ext uri="{FF2B5EF4-FFF2-40B4-BE49-F238E27FC236}">
                <a16:creationId xmlns:a16="http://schemas.microsoft.com/office/drawing/2014/main" id="{3CF4F249-01F8-72BA-8BF4-D985B5C338EF}"/>
              </a:ext>
            </a:extLst>
          </p:cNvPr>
          <p:cNvSpPr txBox="1">
            <a:spLocks noGrp="1"/>
          </p:cNvSpPr>
          <p:nvPr>
            <p:ph type="body" sz="quarter" idx="30" hasCustomPrompt="1"/>
          </p:nvPr>
        </p:nvSpPr>
        <p:spPr>
          <a:xfrm>
            <a:off x="1238400" y="3909600"/>
            <a:ext cx="25811223" cy="235371"/>
          </a:xfrm>
          <a:prstGeom prst="rect">
            <a:avLst/>
          </a:prstGeom>
        </p:spPr>
        <p:txBody>
          <a:bodyPr lIns="0" tIns="0" rIns="0" bIns="0">
            <a:normAutofit/>
          </a:bodyPr>
          <a:lstStyle>
            <a:lvl1pPr>
              <a:defRPr sz="1800" b="0" cap="none" spc="22">
                <a:solidFill>
                  <a:schemeClr val="accent6"/>
                </a:solidFill>
              </a:defRPr>
            </a:lvl1pPr>
          </a:lstStyle>
          <a:p>
            <a:r>
              <a:rPr lang="de-DE" dirty="0"/>
              <a:t>*Additional information on the e.g.: former member, affiliation, guest or based on a joint project with ...</a:t>
            </a:r>
          </a:p>
        </p:txBody>
      </p:sp>
      <p:sp>
        <p:nvSpPr>
          <p:cNvPr id="16" name="Titel 15">
            <a:extLst>
              <a:ext uri="{FF2B5EF4-FFF2-40B4-BE49-F238E27FC236}">
                <a16:creationId xmlns:a16="http://schemas.microsoft.com/office/drawing/2014/main" id="{82D416B5-DD2A-C00F-2674-38D2959B65E8}"/>
              </a:ext>
            </a:extLst>
          </p:cNvPr>
          <p:cNvSpPr>
            <a:spLocks noGrp="1"/>
          </p:cNvSpPr>
          <p:nvPr>
            <p:ph type="title" hasCustomPrompt="1"/>
          </p:nvPr>
        </p:nvSpPr>
        <p:spPr>
          <a:xfrm>
            <a:off x="1238400" y="1540800"/>
            <a:ext cx="25448796" cy="1782403"/>
          </a:xfrm>
        </p:spPr>
        <p:txBody>
          <a:bodyPr/>
          <a:lstStyle>
            <a:lvl1pPr>
              <a:defRPr b="1" i="0">
                <a:latin typeface="Roboto" panose="02000000000000000000" pitchFamily="2" charset="0"/>
                <a:ea typeface="Roboto" panose="02000000000000000000" pitchFamily="2" charset="0"/>
              </a:defRPr>
            </a:lvl1pPr>
          </a:lstStyle>
          <a:p>
            <a:r>
              <a:rPr lang="de-DE" dirty="0"/>
              <a:t>Add a title</a:t>
            </a:r>
          </a:p>
        </p:txBody>
      </p:sp>
      <p:sp>
        <p:nvSpPr>
          <p:cNvPr id="2" name="Authors: Max Mustermann,  Max Mustermann*, Max Mustermann,Max Mustermann, Max Mustermann, Max Mustermann, Max Mustermann, Max Mustermann">
            <a:extLst>
              <a:ext uri="{FF2B5EF4-FFF2-40B4-BE49-F238E27FC236}">
                <a16:creationId xmlns:a16="http://schemas.microsoft.com/office/drawing/2014/main" id="{B6C6B92A-7F09-5D79-5BEB-7F3CB7FA577D}"/>
              </a:ext>
            </a:extLst>
          </p:cNvPr>
          <p:cNvSpPr txBox="1">
            <a:spLocks noGrp="1"/>
          </p:cNvSpPr>
          <p:nvPr>
            <p:ph type="body" sz="quarter" idx="29" hasCustomPrompt="1"/>
          </p:nvPr>
        </p:nvSpPr>
        <p:spPr>
          <a:xfrm>
            <a:off x="1239838" y="2894275"/>
            <a:ext cx="27362150" cy="893954"/>
          </a:xfrm>
          <a:prstGeom prst="rect">
            <a:avLst/>
          </a:prstGeom>
        </p:spPr>
        <p:txBody>
          <a:bodyPr lIns="0" tIns="0" rIns="0" bIns="0">
            <a:normAutofit/>
          </a:bodyPr>
          <a:lstStyle>
            <a:lvl1pPr>
              <a:lnSpc>
                <a:spcPts val="3600"/>
              </a:lnSpc>
              <a:defRPr sz="2800" b="0" cap="none" spc="34">
                <a:solidFill>
                  <a:schemeClr val="accent6"/>
                </a:solidFill>
              </a:defRPr>
            </a:lvl1pPr>
          </a:lstStyle>
          <a:p>
            <a:r>
              <a:rPr dirty="0"/>
              <a:t>Authors: Max </a:t>
            </a:r>
            <a:r>
              <a:rPr dirty="0" err="1"/>
              <a:t>Mustermann</a:t>
            </a:r>
            <a:r>
              <a:rPr dirty="0"/>
              <a:t>,  Max </a:t>
            </a:r>
            <a:r>
              <a:rPr dirty="0" err="1"/>
              <a:t>Mustermann</a:t>
            </a:r>
            <a:r>
              <a:rPr dirty="0"/>
              <a:t>*, Max </a:t>
            </a:r>
            <a:r>
              <a:rPr dirty="0" err="1"/>
              <a:t>Mustermann,Max</a:t>
            </a:r>
            <a:r>
              <a:rPr dirty="0"/>
              <a:t> </a:t>
            </a:r>
            <a:r>
              <a:rPr dirty="0" err="1"/>
              <a:t>Mustermann</a:t>
            </a:r>
            <a:r>
              <a:rPr dirty="0"/>
              <a:t>, Max </a:t>
            </a:r>
            <a:r>
              <a:rPr dirty="0" err="1"/>
              <a:t>Mustermann</a:t>
            </a:r>
            <a:r>
              <a:rPr dirty="0"/>
              <a:t>, Max </a:t>
            </a:r>
            <a:r>
              <a:rPr dirty="0" err="1"/>
              <a:t>Mustermann</a:t>
            </a:r>
            <a:r>
              <a:rPr dirty="0"/>
              <a:t>, Max </a:t>
            </a:r>
            <a:r>
              <a:rPr lang="de-DE" dirty="0"/>
              <a:t> </a:t>
            </a:r>
            <a:r>
              <a:rPr dirty="0" err="1"/>
              <a:t>Mustermann</a:t>
            </a:r>
            <a:r>
              <a:rPr dirty="0"/>
              <a:t>, Max </a:t>
            </a:r>
            <a:r>
              <a:rPr dirty="0" err="1"/>
              <a:t>Mustermann</a:t>
            </a:r>
            <a:r>
              <a:rPr lang="de-DE" dirty="0"/>
              <a:t> Max </a:t>
            </a:r>
            <a:r>
              <a:rPr lang="de-DE" dirty="0" err="1"/>
              <a:t>Mustermann</a:t>
            </a:r>
            <a:r>
              <a:rPr lang="de-DE" dirty="0"/>
              <a:t>, Max  </a:t>
            </a:r>
            <a:r>
              <a:rPr lang="de-DE" dirty="0" err="1"/>
              <a:t>Mustermann</a:t>
            </a:r>
            <a:r>
              <a:rPr lang="de-DE" dirty="0"/>
              <a:t>, Max </a:t>
            </a:r>
            <a:r>
              <a:rPr lang="de-DE" dirty="0" err="1"/>
              <a:t>Mustermann</a:t>
            </a:r>
            <a:endParaRPr dirty="0"/>
          </a:p>
        </p:txBody>
      </p:sp>
      <p:cxnSp>
        <p:nvCxnSpPr>
          <p:cNvPr id="3" name="Gerade Verbindung 2">
            <a:extLst>
              <a:ext uri="{FF2B5EF4-FFF2-40B4-BE49-F238E27FC236}">
                <a16:creationId xmlns:a16="http://schemas.microsoft.com/office/drawing/2014/main" id="{119D1CAF-4AFE-4448-B48C-956793B4101F}"/>
              </a:ext>
            </a:extLst>
          </p:cNvPr>
          <p:cNvCxnSpPr>
            <a:cxnSpLocks/>
          </p:cNvCxnSpPr>
          <p:nvPr userDrawn="1"/>
        </p:nvCxnSpPr>
        <p:spPr>
          <a:xfrm flipH="1">
            <a:off x="1239838" y="4637318"/>
            <a:ext cx="2736215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 name="Linien">
            <a:extLst>
              <a:ext uri="{FF2B5EF4-FFF2-40B4-BE49-F238E27FC236}">
                <a16:creationId xmlns:a16="http://schemas.microsoft.com/office/drawing/2014/main" id="{B1C5E907-48DC-216C-6F43-1F4A428DCA53}"/>
              </a:ext>
            </a:extLst>
          </p:cNvPr>
          <p:cNvSpPr/>
          <p:nvPr userDrawn="1"/>
        </p:nvSpPr>
        <p:spPr>
          <a:xfrm>
            <a:off x="1251713" y="27451050"/>
            <a:ext cx="40312212" cy="0"/>
          </a:xfrm>
          <a:prstGeom prst="line">
            <a:avLst/>
          </a:prstGeom>
          <a:ln w="12700">
            <a:solidFill>
              <a:srgbClr val="000000"/>
            </a:solidFill>
            <a:miter lim="400000"/>
          </a:ln>
        </p:spPr>
        <p:txBody>
          <a:bodyPr lIns="77699" tIns="77699" rIns="77699" bIns="77699" anchor="ctr"/>
          <a:lstStyle/>
          <a:p>
            <a:endParaRPr sz="1561"/>
          </a:p>
        </p:txBody>
      </p:sp>
      <p:sp>
        <p:nvSpPr>
          <p:cNvPr id="5" name="Bildplatzhalter 7">
            <a:extLst>
              <a:ext uri="{FF2B5EF4-FFF2-40B4-BE49-F238E27FC236}">
                <a16:creationId xmlns:a16="http://schemas.microsoft.com/office/drawing/2014/main" id="{82B94323-59B4-6983-5C45-7F08808FCFBE}"/>
              </a:ext>
            </a:extLst>
          </p:cNvPr>
          <p:cNvSpPr>
            <a:spLocks noGrp="1"/>
          </p:cNvSpPr>
          <p:nvPr>
            <p:ph type="pic" sz="quarter" idx="35" hasCustomPrompt="1"/>
          </p:nvPr>
        </p:nvSpPr>
        <p:spPr>
          <a:xfrm>
            <a:off x="39224197" y="27990799"/>
            <a:ext cx="2339728" cy="1116013"/>
          </a:xfrm>
          <a:blipFill>
            <a:blip r:embed="rId3"/>
            <a:stretch>
              <a:fillRect/>
            </a:stretch>
          </a:blipFill>
        </p:spPr>
        <p:txBody>
          <a:bodyPr>
            <a:normAutofit/>
          </a:bodyPr>
          <a:lstStyle>
            <a:lvl1pPr>
              <a:defRPr sz="2000" b="0" i="0">
                <a:solidFill>
                  <a:schemeClr val="tx1"/>
                </a:solidFill>
                <a:latin typeface="Roboto" panose="02000000000000000000" pitchFamily="2" charset="0"/>
                <a:ea typeface="Roboto" panose="02000000000000000000" pitchFamily="2" charset="0"/>
                <a:cs typeface="+mn-cs"/>
              </a:defRPr>
            </a:lvl1pPr>
          </a:lstStyle>
          <a:p>
            <a:r>
              <a:rPr lang="de-DE">
                <a:latin typeface="+mn-ea"/>
                <a:ea typeface="+mn-ea"/>
              </a:rPr>
              <a:t>Platzhalter</a:t>
            </a:r>
            <a:endParaRPr lang="de-DE"/>
          </a:p>
        </p:txBody>
      </p:sp>
      <p:sp>
        <p:nvSpPr>
          <p:cNvPr id="6" name="Bildplatzhalter 7">
            <a:extLst>
              <a:ext uri="{FF2B5EF4-FFF2-40B4-BE49-F238E27FC236}">
                <a16:creationId xmlns:a16="http://schemas.microsoft.com/office/drawing/2014/main" id="{A8ECC458-F100-6A4C-3E2C-FE22861960EB}"/>
              </a:ext>
            </a:extLst>
          </p:cNvPr>
          <p:cNvSpPr>
            <a:spLocks noGrp="1"/>
          </p:cNvSpPr>
          <p:nvPr>
            <p:ph type="pic" sz="quarter" idx="36" hasCustomPrompt="1"/>
          </p:nvPr>
        </p:nvSpPr>
        <p:spPr>
          <a:xfrm>
            <a:off x="34842203" y="27990800"/>
            <a:ext cx="3463636" cy="1116013"/>
          </a:xfrm>
          <a:blipFill>
            <a:blip r:embed="rId3"/>
            <a:stretch>
              <a:fillRect/>
            </a:stretch>
          </a:blipFill>
        </p:spPr>
        <p:txBody>
          <a:bodyPr>
            <a:normAutofit/>
          </a:bodyPr>
          <a:lstStyle>
            <a:lvl1pPr>
              <a:defRPr sz="2000" b="0" i="0">
                <a:solidFill>
                  <a:schemeClr val="tx1"/>
                </a:solidFill>
                <a:latin typeface="Roboto" panose="02000000000000000000" pitchFamily="2" charset="0"/>
                <a:ea typeface="Roboto" panose="02000000000000000000" pitchFamily="2" charset="0"/>
                <a:cs typeface="+mn-cs"/>
              </a:defRPr>
            </a:lvl1pPr>
          </a:lstStyle>
          <a:p>
            <a:r>
              <a:rPr lang="de-DE">
                <a:latin typeface="+mn-ea"/>
                <a:ea typeface="+mn-ea"/>
              </a:rPr>
              <a:t>Platzhalter</a:t>
            </a:r>
            <a:endParaRPr lang="de-DE"/>
          </a:p>
        </p:txBody>
      </p:sp>
      <p:sp>
        <p:nvSpPr>
          <p:cNvPr id="7" name="Bildplatzhalter 7">
            <a:extLst>
              <a:ext uri="{FF2B5EF4-FFF2-40B4-BE49-F238E27FC236}">
                <a16:creationId xmlns:a16="http://schemas.microsoft.com/office/drawing/2014/main" id="{53BA21CF-6292-47CF-0F09-F1277B6CF86F}"/>
              </a:ext>
            </a:extLst>
          </p:cNvPr>
          <p:cNvSpPr>
            <a:spLocks noGrp="1"/>
          </p:cNvSpPr>
          <p:nvPr>
            <p:ph type="pic" sz="quarter" idx="37" hasCustomPrompt="1"/>
          </p:nvPr>
        </p:nvSpPr>
        <p:spPr>
          <a:xfrm>
            <a:off x="31956499" y="27990800"/>
            <a:ext cx="1959566" cy="1116013"/>
          </a:xfrm>
          <a:blipFill>
            <a:blip r:embed="rId3"/>
            <a:stretch>
              <a:fillRect/>
            </a:stretch>
          </a:blipFill>
        </p:spPr>
        <p:txBody>
          <a:bodyPr>
            <a:normAutofit/>
          </a:bodyPr>
          <a:lstStyle>
            <a:lvl1pPr>
              <a:defRPr sz="2000" b="0" i="0">
                <a:solidFill>
                  <a:schemeClr val="tx1"/>
                </a:solidFill>
                <a:latin typeface="Roboto" panose="02000000000000000000" pitchFamily="2" charset="0"/>
                <a:ea typeface="Roboto" panose="02000000000000000000" pitchFamily="2" charset="0"/>
                <a:cs typeface="+mn-cs"/>
              </a:defRPr>
            </a:lvl1pPr>
          </a:lstStyle>
          <a:p>
            <a:r>
              <a:rPr lang="de-DE">
                <a:latin typeface="+mn-ea"/>
                <a:ea typeface="+mn-ea"/>
              </a:rPr>
              <a:t>Platzhalter</a:t>
            </a:r>
            <a:endParaRPr lang="de-DE"/>
          </a:p>
        </p:txBody>
      </p:sp>
    </p:spTree>
    <p:extLst>
      <p:ext uri="{BB962C8B-B14F-4D97-AF65-F5344CB8AC3E}">
        <p14:creationId xmlns:p14="http://schemas.microsoft.com/office/powerpoint/2010/main" val="3409028731"/>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 Conference Poster MPI-M without 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Additional information: former member, affiliation, guest or based on a joint work with ...">
            <a:extLst>
              <a:ext uri="{FF2B5EF4-FFF2-40B4-BE49-F238E27FC236}">
                <a16:creationId xmlns:a16="http://schemas.microsoft.com/office/drawing/2014/main" id="{3CF4F249-01F8-72BA-8BF4-D985B5C338EF}"/>
              </a:ext>
            </a:extLst>
          </p:cNvPr>
          <p:cNvSpPr txBox="1">
            <a:spLocks noGrp="1"/>
          </p:cNvSpPr>
          <p:nvPr>
            <p:ph type="body" sz="quarter" idx="30" hasCustomPrompt="1"/>
          </p:nvPr>
        </p:nvSpPr>
        <p:spPr>
          <a:xfrm>
            <a:off x="1238400" y="3909600"/>
            <a:ext cx="25811223" cy="235371"/>
          </a:xfrm>
          <a:prstGeom prst="rect">
            <a:avLst/>
          </a:prstGeom>
        </p:spPr>
        <p:txBody>
          <a:bodyPr lIns="0" tIns="0" rIns="0" bIns="0">
            <a:normAutofit/>
          </a:bodyPr>
          <a:lstStyle>
            <a:lvl1pPr>
              <a:defRPr sz="1800" b="0" cap="none" spc="22">
                <a:solidFill>
                  <a:schemeClr val="accent6"/>
                </a:solidFill>
              </a:defRPr>
            </a:lvl1pPr>
          </a:lstStyle>
          <a:p>
            <a:r>
              <a:rPr lang="de-DE" dirty="0"/>
              <a:t>*Additional information on the e.g.: former member, affiliation, guest or based on a joint project with ...</a:t>
            </a:r>
          </a:p>
        </p:txBody>
      </p:sp>
      <p:sp>
        <p:nvSpPr>
          <p:cNvPr id="16" name="Titel 15">
            <a:extLst>
              <a:ext uri="{FF2B5EF4-FFF2-40B4-BE49-F238E27FC236}">
                <a16:creationId xmlns:a16="http://schemas.microsoft.com/office/drawing/2014/main" id="{82D416B5-DD2A-C00F-2674-38D2959B65E8}"/>
              </a:ext>
            </a:extLst>
          </p:cNvPr>
          <p:cNvSpPr>
            <a:spLocks noGrp="1"/>
          </p:cNvSpPr>
          <p:nvPr>
            <p:ph type="title" hasCustomPrompt="1"/>
          </p:nvPr>
        </p:nvSpPr>
        <p:spPr>
          <a:xfrm>
            <a:off x="1238400" y="1540800"/>
            <a:ext cx="25826799" cy="1758911"/>
          </a:xfrm>
        </p:spPr>
        <p:txBody>
          <a:bodyPr/>
          <a:lstStyle>
            <a:lvl1pPr marL="0" indent="0">
              <a:tabLst>
                <a:tab pos="2303463" algn="l"/>
              </a:tabLst>
              <a:defRPr b="1" i="0">
                <a:latin typeface="Roboto" panose="02000000000000000000" pitchFamily="2" charset="0"/>
                <a:ea typeface="Roboto" panose="02000000000000000000" pitchFamily="2" charset="0"/>
              </a:defRPr>
            </a:lvl1pPr>
          </a:lstStyle>
          <a:p>
            <a:r>
              <a:rPr lang="de-DE" dirty="0"/>
              <a:t>Add a title</a:t>
            </a:r>
          </a:p>
        </p:txBody>
      </p:sp>
      <p:cxnSp>
        <p:nvCxnSpPr>
          <p:cNvPr id="2" name="Gerade Verbindung 1">
            <a:extLst>
              <a:ext uri="{FF2B5EF4-FFF2-40B4-BE49-F238E27FC236}">
                <a16:creationId xmlns:a16="http://schemas.microsoft.com/office/drawing/2014/main" id="{15F27B66-BB49-C822-FA3B-7EDD28AEAAC6}"/>
              </a:ext>
            </a:extLst>
          </p:cNvPr>
          <p:cNvCxnSpPr>
            <a:cxnSpLocks/>
          </p:cNvCxnSpPr>
          <p:nvPr userDrawn="1"/>
        </p:nvCxnSpPr>
        <p:spPr>
          <a:xfrm flipH="1">
            <a:off x="1239838" y="4637318"/>
            <a:ext cx="2736215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 name="Authors: Max Mustermann,  Max Mustermann*, Max Mustermann,Max Mustermann, Max Mustermann, Max Mustermann, Max Mustermann, Max Mustermann">
            <a:extLst>
              <a:ext uri="{FF2B5EF4-FFF2-40B4-BE49-F238E27FC236}">
                <a16:creationId xmlns:a16="http://schemas.microsoft.com/office/drawing/2014/main" id="{FFEDF07D-E377-EF15-D6EE-9662ABCF2C63}"/>
              </a:ext>
            </a:extLst>
          </p:cNvPr>
          <p:cNvSpPr txBox="1">
            <a:spLocks noGrp="1"/>
          </p:cNvSpPr>
          <p:nvPr>
            <p:ph type="body" sz="quarter" idx="29" hasCustomPrompt="1"/>
          </p:nvPr>
        </p:nvSpPr>
        <p:spPr>
          <a:xfrm>
            <a:off x="1239838" y="2894275"/>
            <a:ext cx="27362150" cy="893954"/>
          </a:xfrm>
          <a:prstGeom prst="rect">
            <a:avLst/>
          </a:prstGeom>
        </p:spPr>
        <p:txBody>
          <a:bodyPr lIns="0" tIns="0" rIns="0" bIns="0">
            <a:normAutofit/>
          </a:bodyPr>
          <a:lstStyle>
            <a:lvl1pPr>
              <a:lnSpc>
                <a:spcPts val="3600"/>
              </a:lnSpc>
              <a:defRPr sz="2800" b="0" cap="none" spc="34">
                <a:solidFill>
                  <a:schemeClr val="accent6"/>
                </a:solidFill>
              </a:defRPr>
            </a:lvl1pPr>
          </a:lstStyle>
          <a:p>
            <a:r>
              <a:rPr dirty="0"/>
              <a:t>Authors: Max </a:t>
            </a:r>
            <a:r>
              <a:rPr dirty="0" err="1"/>
              <a:t>Mustermann</a:t>
            </a:r>
            <a:r>
              <a:rPr dirty="0"/>
              <a:t>,  Max </a:t>
            </a:r>
            <a:r>
              <a:rPr dirty="0" err="1"/>
              <a:t>Mustermann</a:t>
            </a:r>
            <a:r>
              <a:rPr dirty="0"/>
              <a:t>*, Max </a:t>
            </a:r>
            <a:r>
              <a:rPr dirty="0" err="1"/>
              <a:t>Mustermann,Max</a:t>
            </a:r>
            <a:r>
              <a:rPr dirty="0"/>
              <a:t> </a:t>
            </a:r>
            <a:r>
              <a:rPr dirty="0" err="1"/>
              <a:t>Mustermann</a:t>
            </a:r>
            <a:r>
              <a:rPr dirty="0"/>
              <a:t>, Max </a:t>
            </a:r>
            <a:r>
              <a:rPr dirty="0" err="1"/>
              <a:t>Mustermann</a:t>
            </a:r>
            <a:r>
              <a:rPr dirty="0"/>
              <a:t>, Max </a:t>
            </a:r>
            <a:r>
              <a:rPr dirty="0" err="1"/>
              <a:t>Mustermann</a:t>
            </a:r>
            <a:r>
              <a:rPr dirty="0"/>
              <a:t>, Max </a:t>
            </a:r>
            <a:r>
              <a:rPr lang="de-DE" dirty="0"/>
              <a:t> </a:t>
            </a:r>
            <a:r>
              <a:rPr dirty="0" err="1"/>
              <a:t>Mustermann</a:t>
            </a:r>
            <a:r>
              <a:rPr dirty="0"/>
              <a:t>, Max </a:t>
            </a:r>
            <a:r>
              <a:rPr dirty="0" err="1"/>
              <a:t>Mustermann</a:t>
            </a:r>
            <a:r>
              <a:rPr lang="de-DE" dirty="0"/>
              <a:t> Max </a:t>
            </a:r>
            <a:r>
              <a:rPr lang="de-DE" dirty="0" err="1"/>
              <a:t>Mustermann</a:t>
            </a:r>
            <a:r>
              <a:rPr lang="de-DE" dirty="0"/>
              <a:t>, Max  </a:t>
            </a:r>
            <a:r>
              <a:rPr lang="de-DE" dirty="0" err="1"/>
              <a:t>Mustermann</a:t>
            </a:r>
            <a:r>
              <a:rPr lang="de-DE" dirty="0"/>
              <a:t>, Max </a:t>
            </a:r>
            <a:r>
              <a:rPr lang="de-DE" dirty="0" err="1"/>
              <a:t>Mustermann</a:t>
            </a:r>
            <a:endParaRPr dirty="0"/>
          </a:p>
        </p:txBody>
      </p:sp>
    </p:spTree>
    <p:extLst>
      <p:ext uri="{BB962C8B-B14F-4D97-AF65-F5344CB8AC3E}">
        <p14:creationId xmlns:p14="http://schemas.microsoft.com/office/powerpoint/2010/main" val="2797816724"/>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 Conference Poster IMP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Linien">
            <a:extLst>
              <a:ext uri="{FF2B5EF4-FFF2-40B4-BE49-F238E27FC236}">
                <a16:creationId xmlns:a16="http://schemas.microsoft.com/office/drawing/2014/main" id="{ACD4E7C6-D1B5-FA95-8EC0-4E6B2701780B}"/>
              </a:ext>
            </a:extLst>
          </p:cNvPr>
          <p:cNvSpPr/>
          <p:nvPr userDrawn="1"/>
        </p:nvSpPr>
        <p:spPr>
          <a:xfrm>
            <a:off x="1251713" y="27451050"/>
            <a:ext cx="40312212" cy="0"/>
          </a:xfrm>
          <a:prstGeom prst="line">
            <a:avLst/>
          </a:prstGeom>
          <a:ln w="12700">
            <a:solidFill>
              <a:srgbClr val="000000"/>
            </a:solidFill>
            <a:miter lim="400000"/>
          </a:ln>
        </p:spPr>
        <p:txBody>
          <a:bodyPr lIns="77699" tIns="77699" rIns="77699" bIns="77699" anchor="ctr"/>
          <a:lstStyle/>
          <a:p>
            <a:endParaRPr sz="1561"/>
          </a:p>
        </p:txBody>
      </p:sp>
      <p:sp>
        <p:nvSpPr>
          <p:cNvPr id="10" name="*Additional information: former member, affiliation, guest or based on a joint work with ...">
            <a:extLst>
              <a:ext uri="{FF2B5EF4-FFF2-40B4-BE49-F238E27FC236}">
                <a16:creationId xmlns:a16="http://schemas.microsoft.com/office/drawing/2014/main" id="{3CF4F249-01F8-72BA-8BF4-D985B5C338EF}"/>
              </a:ext>
            </a:extLst>
          </p:cNvPr>
          <p:cNvSpPr txBox="1">
            <a:spLocks noGrp="1"/>
          </p:cNvSpPr>
          <p:nvPr>
            <p:ph type="body" sz="quarter" idx="30" hasCustomPrompt="1"/>
          </p:nvPr>
        </p:nvSpPr>
        <p:spPr>
          <a:xfrm>
            <a:off x="1239838" y="3910924"/>
            <a:ext cx="25811223" cy="235371"/>
          </a:xfrm>
          <a:prstGeom prst="rect">
            <a:avLst/>
          </a:prstGeom>
        </p:spPr>
        <p:txBody>
          <a:bodyPr lIns="0" tIns="0" rIns="0" bIns="0">
            <a:normAutofit/>
          </a:bodyPr>
          <a:lstStyle>
            <a:lvl1pPr>
              <a:defRPr sz="1800" b="0" cap="none" spc="22">
                <a:solidFill>
                  <a:schemeClr val="accent6"/>
                </a:solidFill>
              </a:defRPr>
            </a:lvl1pPr>
          </a:lstStyle>
          <a:p>
            <a:r>
              <a:rPr lang="de-DE" dirty="0"/>
              <a:t>*Additional information on the e.g.: former member, affiliation, guest or based on a joint project with ...</a:t>
            </a:r>
          </a:p>
        </p:txBody>
      </p:sp>
      <p:cxnSp>
        <p:nvCxnSpPr>
          <p:cNvPr id="12" name="Gerade Verbindung 11">
            <a:extLst>
              <a:ext uri="{FF2B5EF4-FFF2-40B4-BE49-F238E27FC236}">
                <a16:creationId xmlns:a16="http://schemas.microsoft.com/office/drawing/2014/main" id="{92345490-7FC6-E611-256D-0CE51C1367B5}"/>
              </a:ext>
            </a:extLst>
          </p:cNvPr>
          <p:cNvCxnSpPr>
            <a:cxnSpLocks/>
          </p:cNvCxnSpPr>
          <p:nvPr userDrawn="1"/>
        </p:nvCxnSpPr>
        <p:spPr>
          <a:xfrm flipH="1">
            <a:off x="1239838" y="4637318"/>
            <a:ext cx="2736215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3" name="Bildplatzhalter 7">
            <a:extLst>
              <a:ext uri="{FF2B5EF4-FFF2-40B4-BE49-F238E27FC236}">
                <a16:creationId xmlns:a16="http://schemas.microsoft.com/office/drawing/2014/main" id="{D0FAEF2B-F315-E5CC-66B3-FFBADE6F7507}"/>
              </a:ext>
            </a:extLst>
          </p:cNvPr>
          <p:cNvSpPr>
            <a:spLocks noGrp="1"/>
          </p:cNvSpPr>
          <p:nvPr>
            <p:ph type="pic" sz="quarter" idx="35" hasCustomPrompt="1"/>
          </p:nvPr>
        </p:nvSpPr>
        <p:spPr>
          <a:xfrm>
            <a:off x="39224197" y="27990799"/>
            <a:ext cx="2339728" cy="1116013"/>
          </a:xfrm>
          <a:blipFill>
            <a:blip r:embed="rId3"/>
            <a:stretch>
              <a:fillRect/>
            </a:stretch>
          </a:blipFill>
        </p:spPr>
        <p:txBody>
          <a:bodyPr>
            <a:normAutofit/>
          </a:bodyPr>
          <a:lstStyle>
            <a:lvl1pPr>
              <a:defRPr sz="2000" b="0" i="0">
                <a:solidFill>
                  <a:schemeClr val="tx1"/>
                </a:solidFill>
                <a:latin typeface="Roboto" panose="02000000000000000000" pitchFamily="2" charset="0"/>
                <a:ea typeface="Roboto" panose="02000000000000000000" pitchFamily="2" charset="0"/>
                <a:cs typeface="+mn-cs"/>
              </a:defRPr>
            </a:lvl1pPr>
          </a:lstStyle>
          <a:p>
            <a:r>
              <a:rPr lang="de-DE">
                <a:latin typeface="+mn-ea"/>
                <a:ea typeface="+mn-ea"/>
              </a:rPr>
              <a:t>Platzhalter</a:t>
            </a:r>
            <a:endParaRPr lang="de-DE"/>
          </a:p>
        </p:txBody>
      </p:sp>
      <p:sp>
        <p:nvSpPr>
          <p:cNvPr id="14" name="Bildplatzhalter 7">
            <a:extLst>
              <a:ext uri="{FF2B5EF4-FFF2-40B4-BE49-F238E27FC236}">
                <a16:creationId xmlns:a16="http://schemas.microsoft.com/office/drawing/2014/main" id="{3AB3F3C3-4CE7-2E19-CBD5-F2FC153419A6}"/>
              </a:ext>
            </a:extLst>
          </p:cNvPr>
          <p:cNvSpPr>
            <a:spLocks noGrp="1"/>
          </p:cNvSpPr>
          <p:nvPr>
            <p:ph type="pic" sz="quarter" idx="36" hasCustomPrompt="1"/>
          </p:nvPr>
        </p:nvSpPr>
        <p:spPr>
          <a:xfrm>
            <a:off x="34842203" y="27990800"/>
            <a:ext cx="3463636" cy="1116013"/>
          </a:xfrm>
          <a:blipFill>
            <a:blip r:embed="rId3"/>
            <a:stretch>
              <a:fillRect/>
            </a:stretch>
          </a:blipFill>
        </p:spPr>
        <p:txBody>
          <a:bodyPr>
            <a:normAutofit/>
          </a:bodyPr>
          <a:lstStyle>
            <a:lvl1pPr>
              <a:defRPr sz="2000" b="0" i="0">
                <a:solidFill>
                  <a:schemeClr val="tx1"/>
                </a:solidFill>
                <a:latin typeface="Roboto" panose="02000000000000000000" pitchFamily="2" charset="0"/>
                <a:ea typeface="Roboto" panose="02000000000000000000" pitchFamily="2" charset="0"/>
                <a:cs typeface="+mn-cs"/>
              </a:defRPr>
            </a:lvl1pPr>
          </a:lstStyle>
          <a:p>
            <a:r>
              <a:rPr lang="de-DE">
                <a:latin typeface="+mn-ea"/>
                <a:ea typeface="+mn-ea"/>
              </a:rPr>
              <a:t>Platzhalter</a:t>
            </a:r>
            <a:endParaRPr lang="de-DE"/>
          </a:p>
        </p:txBody>
      </p:sp>
      <p:sp>
        <p:nvSpPr>
          <p:cNvPr id="15" name="Bildplatzhalter 7">
            <a:extLst>
              <a:ext uri="{FF2B5EF4-FFF2-40B4-BE49-F238E27FC236}">
                <a16:creationId xmlns:a16="http://schemas.microsoft.com/office/drawing/2014/main" id="{E846E61D-057C-5CA8-FB46-ED752FE9E48B}"/>
              </a:ext>
            </a:extLst>
          </p:cNvPr>
          <p:cNvSpPr>
            <a:spLocks noGrp="1"/>
          </p:cNvSpPr>
          <p:nvPr>
            <p:ph type="pic" sz="quarter" idx="37" hasCustomPrompt="1"/>
          </p:nvPr>
        </p:nvSpPr>
        <p:spPr>
          <a:xfrm>
            <a:off x="31956499" y="27990800"/>
            <a:ext cx="1959566" cy="1116013"/>
          </a:xfrm>
          <a:blipFill>
            <a:blip r:embed="rId3"/>
            <a:stretch>
              <a:fillRect/>
            </a:stretch>
          </a:blipFill>
        </p:spPr>
        <p:txBody>
          <a:bodyPr>
            <a:normAutofit/>
          </a:bodyPr>
          <a:lstStyle>
            <a:lvl1pPr>
              <a:defRPr sz="2000" b="0" i="0">
                <a:solidFill>
                  <a:schemeClr val="tx1"/>
                </a:solidFill>
                <a:latin typeface="Roboto" panose="02000000000000000000" pitchFamily="2" charset="0"/>
                <a:ea typeface="Roboto" panose="02000000000000000000" pitchFamily="2" charset="0"/>
                <a:cs typeface="+mn-cs"/>
              </a:defRPr>
            </a:lvl1pPr>
          </a:lstStyle>
          <a:p>
            <a:r>
              <a:rPr lang="de-DE">
                <a:latin typeface="+mn-ea"/>
                <a:ea typeface="+mn-ea"/>
              </a:rPr>
              <a:t>Platzhalter</a:t>
            </a:r>
            <a:endParaRPr lang="de-DE"/>
          </a:p>
        </p:txBody>
      </p:sp>
      <p:sp>
        <p:nvSpPr>
          <p:cNvPr id="16" name="Titel 15">
            <a:extLst>
              <a:ext uri="{FF2B5EF4-FFF2-40B4-BE49-F238E27FC236}">
                <a16:creationId xmlns:a16="http://schemas.microsoft.com/office/drawing/2014/main" id="{82D416B5-DD2A-C00F-2674-38D2959B65E8}"/>
              </a:ext>
            </a:extLst>
          </p:cNvPr>
          <p:cNvSpPr>
            <a:spLocks noGrp="1"/>
          </p:cNvSpPr>
          <p:nvPr>
            <p:ph type="title" hasCustomPrompt="1"/>
          </p:nvPr>
        </p:nvSpPr>
        <p:spPr>
          <a:xfrm>
            <a:off x="1239838" y="1541713"/>
            <a:ext cx="25448796" cy="1782403"/>
          </a:xfrm>
        </p:spPr>
        <p:txBody>
          <a:bodyPr/>
          <a:lstStyle>
            <a:lvl1pPr>
              <a:defRPr b="1" i="0">
                <a:latin typeface="Roboto" panose="02000000000000000000" pitchFamily="2" charset="0"/>
                <a:ea typeface="Roboto" panose="02000000000000000000" pitchFamily="2" charset="0"/>
              </a:defRPr>
            </a:lvl1pPr>
          </a:lstStyle>
          <a:p>
            <a:r>
              <a:rPr lang="de-DE" dirty="0"/>
              <a:t>Add a title</a:t>
            </a:r>
          </a:p>
        </p:txBody>
      </p:sp>
      <p:sp>
        <p:nvSpPr>
          <p:cNvPr id="9" name="Authors: Max Mustermann,  Max Mustermann*, Max Mustermann,Max Mustermann, Max Mustermann, Max Mustermann, Max Mustermann, Max Mustermann">
            <a:extLst>
              <a:ext uri="{FF2B5EF4-FFF2-40B4-BE49-F238E27FC236}">
                <a16:creationId xmlns:a16="http://schemas.microsoft.com/office/drawing/2014/main" id="{45BB16E6-B221-CE80-AC9E-E602DAE2EE8D}"/>
              </a:ext>
            </a:extLst>
          </p:cNvPr>
          <p:cNvSpPr txBox="1">
            <a:spLocks noGrp="1"/>
          </p:cNvSpPr>
          <p:nvPr>
            <p:ph type="body" sz="quarter" idx="29" hasCustomPrompt="1"/>
          </p:nvPr>
        </p:nvSpPr>
        <p:spPr>
          <a:xfrm>
            <a:off x="1239838" y="2894275"/>
            <a:ext cx="27362150" cy="893954"/>
          </a:xfrm>
          <a:prstGeom prst="rect">
            <a:avLst/>
          </a:prstGeom>
        </p:spPr>
        <p:txBody>
          <a:bodyPr lIns="0" tIns="0" rIns="0" bIns="0">
            <a:normAutofit/>
          </a:bodyPr>
          <a:lstStyle>
            <a:lvl1pPr>
              <a:lnSpc>
                <a:spcPts val="3600"/>
              </a:lnSpc>
              <a:defRPr sz="2800" b="0" cap="none" spc="34">
                <a:solidFill>
                  <a:schemeClr val="accent6"/>
                </a:solidFill>
              </a:defRPr>
            </a:lvl1pPr>
          </a:lstStyle>
          <a:p>
            <a:r>
              <a:rPr dirty="0"/>
              <a:t>Authors: Max </a:t>
            </a:r>
            <a:r>
              <a:rPr dirty="0" err="1"/>
              <a:t>Mustermann</a:t>
            </a:r>
            <a:r>
              <a:rPr dirty="0"/>
              <a:t>,  Max </a:t>
            </a:r>
            <a:r>
              <a:rPr dirty="0" err="1"/>
              <a:t>Mustermann</a:t>
            </a:r>
            <a:r>
              <a:rPr dirty="0"/>
              <a:t>*, Max </a:t>
            </a:r>
            <a:r>
              <a:rPr dirty="0" err="1"/>
              <a:t>Mustermann,Max</a:t>
            </a:r>
            <a:r>
              <a:rPr dirty="0"/>
              <a:t> </a:t>
            </a:r>
            <a:r>
              <a:rPr dirty="0" err="1"/>
              <a:t>Mustermann</a:t>
            </a:r>
            <a:r>
              <a:rPr dirty="0"/>
              <a:t>, Max </a:t>
            </a:r>
            <a:r>
              <a:rPr dirty="0" err="1"/>
              <a:t>Mustermann</a:t>
            </a:r>
            <a:r>
              <a:rPr dirty="0"/>
              <a:t>, Max </a:t>
            </a:r>
            <a:r>
              <a:rPr dirty="0" err="1"/>
              <a:t>Mustermann</a:t>
            </a:r>
            <a:r>
              <a:rPr dirty="0"/>
              <a:t>, Max </a:t>
            </a:r>
            <a:r>
              <a:rPr lang="de-DE" dirty="0"/>
              <a:t> </a:t>
            </a:r>
            <a:r>
              <a:rPr dirty="0" err="1"/>
              <a:t>Mustermann</a:t>
            </a:r>
            <a:r>
              <a:rPr dirty="0"/>
              <a:t>, Max </a:t>
            </a:r>
            <a:r>
              <a:rPr dirty="0" err="1"/>
              <a:t>Mustermann</a:t>
            </a:r>
            <a:r>
              <a:rPr lang="de-DE" dirty="0"/>
              <a:t> Max </a:t>
            </a:r>
            <a:r>
              <a:rPr lang="de-DE" dirty="0" err="1"/>
              <a:t>Mustermann</a:t>
            </a:r>
            <a:r>
              <a:rPr lang="de-DE" dirty="0"/>
              <a:t>, Max  </a:t>
            </a:r>
            <a:r>
              <a:rPr lang="de-DE" dirty="0" err="1"/>
              <a:t>Mustermann</a:t>
            </a:r>
            <a:r>
              <a:rPr lang="de-DE" dirty="0"/>
              <a:t>, Max </a:t>
            </a:r>
            <a:r>
              <a:rPr lang="de-DE" dirty="0" err="1"/>
              <a:t>Mustermann</a:t>
            </a:r>
            <a:endParaRPr dirty="0"/>
          </a:p>
        </p:txBody>
      </p:sp>
    </p:spTree>
    <p:extLst>
      <p:ext uri="{BB962C8B-B14F-4D97-AF65-F5344CB8AC3E}">
        <p14:creationId xmlns:p14="http://schemas.microsoft.com/office/powerpoint/2010/main" val="2893368811"/>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 Conference Poster IMPRS without  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Additional information: former member, affiliation, guest or based on a joint work with ...">
            <a:extLst>
              <a:ext uri="{FF2B5EF4-FFF2-40B4-BE49-F238E27FC236}">
                <a16:creationId xmlns:a16="http://schemas.microsoft.com/office/drawing/2014/main" id="{3CF4F249-01F8-72BA-8BF4-D985B5C338EF}"/>
              </a:ext>
            </a:extLst>
          </p:cNvPr>
          <p:cNvSpPr txBox="1">
            <a:spLocks noGrp="1"/>
          </p:cNvSpPr>
          <p:nvPr>
            <p:ph type="body" sz="quarter" idx="30" hasCustomPrompt="1"/>
          </p:nvPr>
        </p:nvSpPr>
        <p:spPr>
          <a:xfrm>
            <a:off x="1238400" y="3909600"/>
            <a:ext cx="25811223" cy="235371"/>
          </a:xfrm>
          <a:prstGeom prst="rect">
            <a:avLst/>
          </a:prstGeom>
        </p:spPr>
        <p:txBody>
          <a:bodyPr lIns="0" tIns="0" rIns="0" bIns="0">
            <a:normAutofit/>
          </a:bodyPr>
          <a:lstStyle>
            <a:lvl1pPr>
              <a:defRPr sz="1800" b="0" cap="none" spc="22">
                <a:solidFill>
                  <a:schemeClr val="accent6"/>
                </a:solidFill>
              </a:defRPr>
            </a:lvl1pPr>
          </a:lstStyle>
          <a:p>
            <a:r>
              <a:rPr lang="de-DE" dirty="0"/>
              <a:t>*Additional information on the e.g.: former member, affiliation, guest or based on a joint project with ...</a:t>
            </a:r>
          </a:p>
        </p:txBody>
      </p:sp>
      <p:sp>
        <p:nvSpPr>
          <p:cNvPr id="16" name="Titel 15">
            <a:extLst>
              <a:ext uri="{FF2B5EF4-FFF2-40B4-BE49-F238E27FC236}">
                <a16:creationId xmlns:a16="http://schemas.microsoft.com/office/drawing/2014/main" id="{82D416B5-DD2A-C00F-2674-38D2959B65E8}"/>
              </a:ext>
            </a:extLst>
          </p:cNvPr>
          <p:cNvSpPr>
            <a:spLocks noGrp="1"/>
          </p:cNvSpPr>
          <p:nvPr>
            <p:ph type="title" hasCustomPrompt="1"/>
          </p:nvPr>
        </p:nvSpPr>
        <p:spPr>
          <a:xfrm>
            <a:off x="1238400" y="1540800"/>
            <a:ext cx="25826799" cy="1758911"/>
          </a:xfrm>
        </p:spPr>
        <p:txBody>
          <a:bodyPr/>
          <a:lstStyle>
            <a:lvl1pPr marL="0" indent="0">
              <a:tabLst>
                <a:tab pos="2303463" algn="l"/>
              </a:tabLst>
              <a:defRPr b="1" i="0">
                <a:latin typeface="Roboto" panose="02000000000000000000" pitchFamily="2" charset="0"/>
                <a:ea typeface="Roboto" panose="02000000000000000000" pitchFamily="2" charset="0"/>
              </a:defRPr>
            </a:lvl1pPr>
          </a:lstStyle>
          <a:p>
            <a:r>
              <a:rPr lang="de-DE" dirty="0"/>
              <a:t>Add a title</a:t>
            </a:r>
          </a:p>
        </p:txBody>
      </p:sp>
      <p:sp>
        <p:nvSpPr>
          <p:cNvPr id="2" name="Authors: Max Mustermann,  Max Mustermann*, Max Mustermann,Max Mustermann, Max Mustermann, Max Mustermann, Max Mustermann, Max Mustermann">
            <a:extLst>
              <a:ext uri="{FF2B5EF4-FFF2-40B4-BE49-F238E27FC236}">
                <a16:creationId xmlns:a16="http://schemas.microsoft.com/office/drawing/2014/main" id="{C80FF03B-46E2-2572-3C68-EF73F06ABA8B}"/>
              </a:ext>
            </a:extLst>
          </p:cNvPr>
          <p:cNvSpPr txBox="1">
            <a:spLocks noGrp="1"/>
          </p:cNvSpPr>
          <p:nvPr>
            <p:ph type="body" sz="quarter" idx="29" hasCustomPrompt="1"/>
          </p:nvPr>
        </p:nvSpPr>
        <p:spPr>
          <a:xfrm>
            <a:off x="1239838" y="2894275"/>
            <a:ext cx="27362150" cy="893954"/>
          </a:xfrm>
          <a:prstGeom prst="rect">
            <a:avLst/>
          </a:prstGeom>
        </p:spPr>
        <p:txBody>
          <a:bodyPr lIns="0" tIns="0" rIns="0" bIns="0">
            <a:normAutofit/>
          </a:bodyPr>
          <a:lstStyle>
            <a:lvl1pPr>
              <a:lnSpc>
                <a:spcPts val="3600"/>
              </a:lnSpc>
              <a:defRPr sz="2800" b="0" cap="none" spc="34">
                <a:solidFill>
                  <a:schemeClr val="accent6"/>
                </a:solidFill>
              </a:defRPr>
            </a:lvl1pPr>
          </a:lstStyle>
          <a:p>
            <a:r>
              <a:rPr dirty="0"/>
              <a:t>Authors: Max </a:t>
            </a:r>
            <a:r>
              <a:rPr dirty="0" err="1"/>
              <a:t>Mustermann</a:t>
            </a:r>
            <a:r>
              <a:rPr dirty="0"/>
              <a:t>,  Max </a:t>
            </a:r>
            <a:r>
              <a:rPr dirty="0" err="1"/>
              <a:t>Mustermann</a:t>
            </a:r>
            <a:r>
              <a:rPr dirty="0"/>
              <a:t>*, Max </a:t>
            </a:r>
            <a:r>
              <a:rPr dirty="0" err="1"/>
              <a:t>Mustermann,Max</a:t>
            </a:r>
            <a:r>
              <a:rPr dirty="0"/>
              <a:t> </a:t>
            </a:r>
            <a:r>
              <a:rPr dirty="0" err="1"/>
              <a:t>Mustermann</a:t>
            </a:r>
            <a:r>
              <a:rPr dirty="0"/>
              <a:t>, Max </a:t>
            </a:r>
            <a:r>
              <a:rPr dirty="0" err="1"/>
              <a:t>Mustermann</a:t>
            </a:r>
            <a:r>
              <a:rPr dirty="0"/>
              <a:t>, Max </a:t>
            </a:r>
            <a:r>
              <a:rPr dirty="0" err="1"/>
              <a:t>Mustermann</a:t>
            </a:r>
            <a:r>
              <a:rPr dirty="0"/>
              <a:t>, Max </a:t>
            </a:r>
            <a:r>
              <a:rPr lang="de-DE" dirty="0"/>
              <a:t> </a:t>
            </a:r>
            <a:r>
              <a:rPr dirty="0" err="1"/>
              <a:t>Mustermann</a:t>
            </a:r>
            <a:r>
              <a:rPr dirty="0"/>
              <a:t>, Max </a:t>
            </a:r>
            <a:r>
              <a:rPr dirty="0" err="1"/>
              <a:t>Mustermann</a:t>
            </a:r>
            <a:r>
              <a:rPr lang="de-DE" dirty="0"/>
              <a:t> Max </a:t>
            </a:r>
            <a:r>
              <a:rPr lang="de-DE" dirty="0" err="1"/>
              <a:t>Mustermann</a:t>
            </a:r>
            <a:r>
              <a:rPr lang="de-DE" dirty="0"/>
              <a:t>, Max  </a:t>
            </a:r>
            <a:r>
              <a:rPr lang="de-DE" dirty="0" err="1"/>
              <a:t>Mustermann</a:t>
            </a:r>
            <a:r>
              <a:rPr lang="de-DE" dirty="0"/>
              <a:t>, Max </a:t>
            </a:r>
            <a:r>
              <a:rPr lang="de-DE" dirty="0" err="1"/>
              <a:t>Mustermann</a:t>
            </a:r>
            <a:endParaRPr dirty="0"/>
          </a:p>
        </p:txBody>
      </p:sp>
      <p:cxnSp>
        <p:nvCxnSpPr>
          <p:cNvPr id="3" name="Gerade Verbindung 2">
            <a:extLst>
              <a:ext uri="{FF2B5EF4-FFF2-40B4-BE49-F238E27FC236}">
                <a16:creationId xmlns:a16="http://schemas.microsoft.com/office/drawing/2014/main" id="{1470A17A-A069-CDCC-278A-3DE06D7BDACC}"/>
              </a:ext>
            </a:extLst>
          </p:cNvPr>
          <p:cNvCxnSpPr>
            <a:cxnSpLocks/>
          </p:cNvCxnSpPr>
          <p:nvPr userDrawn="1"/>
        </p:nvCxnSpPr>
        <p:spPr>
          <a:xfrm flipH="1">
            <a:off x="1239838" y="4637318"/>
            <a:ext cx="2736215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74024816"/>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ispielse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Authors: Max Mustermann,  Max Mustermann*, Max Mustermann,Max Mustermann, Max Mustermann, Max Mustermann, Max Mustermann, Max Mustermann">
            <a:extLst>
              <a:ext uri="{FF2B5EF4-FFF2-40B4-BE49-F238E27FC236}">
                <a16:creationId xmlns:a16="http://schemas.microsoft.com/office/drawing/2014/main" id="{45BB16E6-B221-CE80-AC9E-E602DAE2EE8D}"/>
              </a:ext>
            </a:extLst>
          </p:cNvPr>
          <p:cNvSpPr txBox="1">
            <a:spLocks noGrp="1"/>
          </p:cNvSpPr>
          <p:nvPr>
            <p:ph type="body" sz="quarter" idx="29" hasCustomPrompt="1"/>
          </p:nvPr>
        </p:nvSpPr>
        <p:spPr>
          <a:xfrm>
            <a:off x="1239838" y="3071869"/>
            <a:ext cx="25826799" cy="630965"/>
          </a:xfrm>
          <a:prstGeom prst="rect">
            <a:avLst/>
          </a:prstGeom>
        </p:spPr>
        <p:txBody>
          <a:bodyPr lIns="0" tIns="0" rIns="0" bIns="0">
            <a:normAutofit/>
          </a:bodyPr>
          <a:lstStyle>
            <a:lvl1pPr>
              <a:lnSpc>
                <a:spcPts val="3600"/>
              </a:lnSpc>
              <a:defRPr sz="2800" b="0" cap="none" spc="34">
                <a:solidFill>
                  <a:schemeClr val="accent6"/>
                </a:solidFill>
              </a:defRPr>
            </a:lvl1pPr>
          </a:lstStyle>
          <a:p>
            <a:r>
              <a:rPr dirty="0"/>
              <a:t>Authors: </a:t>
            </a:r>
            <a:r>
              <a:rPr lang="de-DE" dirty="0"/>
              <a:t>Yvonne Schrader</a:t>
            </a:r>
            <a:endParaRPr dirty="0"/>
          </a:p>
        </p:txBody>
      </p:sp>
      <p:sp>
        <p:nvSpPr>
          <p:cNvPr id="2" name="Titel 15">
            <a:extLst>
              <a:ext uri="{FF2B5EF4-FFF2-40B4-BE49-F238E27FC236}">
                <a16:creationId xmlns:a16="http://schemas.microsoft.com/office/drawing/2014/main" id="{2390B1FA-C6A2-0B09-36C1-4EC881A61AA8}"/>
              </a:ext>
            </a:extLst>
          </p:cNvPr>
          <p:cNvSpPr>
            <a:spLocks noGrp="1"/>
          </p:cNvSpPr>
          <p:nvPr>
            <p:ph type="title" hasCustomPrompt="1"/>
          </p:nvPr>
        </p:nvSpPr>
        <p:spPr>
          <a:xfrm>
            <a:off x="1238400" y="1540800"/>
            <a:ext cx="25826799" cy="1758911"/>
          </a:xfrm>
        </p:spPr>
        <p:txBody>
          <a:bodyPr/>
          <a:lstStyle>
            <a:lvl1pPr marL="0" indent="0">
              <a:tabLst>
                <a:tab pos="2303463" algn="l"/>
              </a:tabLst>
              <a:defRPr b="1" i="0">
                <a:latin typeface="Roboto" panose="02000000000000000000" pitchFamily="2" charset="0"/>
                <a:ea typeface="Roboto" panose="02000000000000000000" pitchFamily="2" charset="0"/>
              </a:defRPr>
            </a:lvl1pPr>
          </a:lstStyle>
          <a:p>
            <a:r>
              <a:rPr lang="de-DE" dirty="0"/>
              <a:t>Add a title</a:t>
            </a:r>
          </a:p>
        </p:txBody>
      </p:sp>
    </p:spTree>
    <p:extLst>
      <p:ext uri="{BB962C8B-B14F-4D97-AF65-F5344CB8AC3E}">
        <p14:creationId xmlns:p14="http://schemas.microsoft.com/office/powerpoint/2010/main" val="3102371001"/>
      </p:ext>
    </p:extLst>
  </p:cSld>
  <p:clrMapOvr>
    <a:masterClrMapping/>
  </p:clrMapOvr>
  <p:transition spd="med"/>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of the poster"/>
          <p:cNvSpPr txBox="1">
            <a:spLocks noGrp="1"/>
          </p:cNvSpPr>
          <p:nvPr>
            <p:ph type="title" hasCustomPrompt="1"/>
          </p:nvPr>
        </p:nvSpPr>
        <p:spPr>
          <a:xfrm>
            <a:off x="1251713" y="1563380"/>
            <a:ext cx="25826799" cy="183706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ormAutofit/>
          </a:bodyPr>
          <a:lstStyle/>
          <a:p>
            <a:endParaRPr lang="de-DE" dirty="0"/>
          </a:p>
        </p:txBody>
      </p:sp>
      <p:sp>
        <p:nvSpPr>
          <p:cNvPr id="11" name="Textplatzhalter 10">
            <a:extLst>
              <a:ext uri="{FF2B5EF4-FFF2-40B4-BE49-F238E27FC236}">
                <a16:creationId xmlns:a16="http://schemas.microsoft.com/office/drawing/2014/main" id="{F7C2E429-70A9-855E-8399-532677A69B42}"/>
              </a:ext>
            </a:extLst>
          </p:cNvPr>
          <p:cNvSpPr>
            <a:spLocks noGrp="1"/>
          </p:cNvSpPr>
          <p:nvPr>
            <p:ph type="body" idx="1"/>
          </p:nvPr>
        </p:nvSpPr>
        <p:spPr>
          <a:xfrm>
            <a:off x="1239838" y="6556404"/>
            <a:ext cx="25826799" cy="2638524"/>
          </a:xfrm>
          <a:prstGeom prst="rect">
            <a:avLst/>
          </a:prstGeom>
        </p:spPr>
        <p:txBody>
          <a:bodyPr vert="horz" lIns="0" tIns="0" rIns="0" bIns="0" rtlCol="0">
            <a:normAutofit/>
          </a:bodyPr>
          <a:lstStyle/>
          <a:p>
            <a:pPr lvl="0"/>
            <a:r>
              <a:rPr lang="de-DE" dirty="0"/>
              <a:t>Headline 1 -&gt; 36 </a:t>
            </a:r>
            <a:r>
              <a:rPr lang="de-DE" dirty="0" err="1"/>
              <a:t>pt</a:t>
            </a:r>
            <a:r>
              <a:rPr lang="de-DE" dirty="0"/>
              <a:t>, Line Spacing Single</a:t>
            </a:r>
          </a:p>
          <a:p>
            <a:pPr lvl="1"/>
            <a:r>
              <a:rPr lang="de-DE" dirty="0"/>
              <a:t>Text 1 -&gt; 26 </a:t>
            </a:r>
            <a:r>
              <a:rPr lang="de-DE" dirty="0" err="1"/>
              <a:t>pt |</a:t>
            </a:r>
            <a:r>
              <a:rPr lang="de-DE" dirty="0"/>
              <a:t> Line Spacing, exactly 39 </a:t>
            </a:r>
            <a:r>
              <a:rPr lang="de-DE" dirty="0" err="1"/>
              <a:t>pt | Space before 8 pt | Character spacing 0,6 point</a:t>
            </a:r>
            <a:endParaRPr lang="de-DE" dirty="0"/>
          </a:p>
          <a:p>
            <a:pPr lvl="2"/>
            <a:r>
              <a:rPr lang="de-DE" dirty="0"/>
              <a:t>Text 2 -&gt; 24 </a:t>
            </a:r>
            <a:r>
              <a:rPr lang="de-DE" dirty="0" err="1"/>
              <a:t>pt</a:t>
            </a:r>
            <a:r>
              <a:rPr lang="de-DE" dirty="0"/>
              <a:t> | Line Spacing, exactly 37 </a:t>
            </a:r>
            <a:r>
              <a:rPr lang="de-DE" dirty="0" err="1"/>
              <a:t>pt</a:t>
            </a:r>
            <a:endParaRPr lang="de-DE" dirty="0"/>
          </a:p>
          <a:p>
            <a:pPr lvl="3"/>
            <a:r>
              <a:rPr lang="de-DE" dirty="0"/>
              <a:t>Caption -&gt; 18 </a:t>
            </a:r>
            <a:r>
              <a:rPr lang="de-DE" dirty="0" err="1"/>
              <a:t>pt</a:t>
            </a:r>
            <a:r>
              <a:rPr lang="de-DE" dirty="0"/>
              <a:t>, Line Spacing, exactly 24 pt</a:t>
            </a:r>
          </a:p>
          <a:p>
            <a:pPr marL="0" marR="0" lvl="4" indent="0" algn="l" defTabSz="9372719" rtl="0" eaLnBrk="1" fontAlgn="auto" latinLnBrk="0" hangingPunct="1">
              <a:lnSpc>
                <a:spcPct val="100000"/>
              </a:lnSpc>
              <a:spcBef>
                <a:spcPts val="0"/>
              </a:spcBef>
              <a:spcAft>
                <a:spcPts val="0"/>
              </a:spcAft>
              <a:buClrTx/>
              <a:buSzTx/>
              <a:buFontTx/>
              <a:buNone/>
              <a:tabLst/>
              <a:defRPr/>
            </a:pPr>
            <a:r>
              <a:rPr lang="de-DE" dirty="0"/>
              <a:t>Reference -&gt; 14 </a:t>
            </a:r>
            <a:r>
              <a:rPr lang="de-DE" dirty="0" err="1"/>
              <a:t>pt</a:t>
            </a:r>
            <a:r>
              <a:rPr lang="de-DE" dirty="0"/>
              <a:t>, Line Spacing, exactly 19 pt</a:t>
            </a:r>
          </a:p>
          <a:p>
            <a:pPr lvl="4"/>
            <a:endParaRPr lang="de-DE" dirty="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67" r:id="rId4"/>
    <p:sldLayoutId id="2147483662" r:id="rId5"/>
  </p:sldLayoutIdLst>
  <p:transition spd="med"/>
  <p:txStyles>
    <p:titleStyle>
      <a:lvl1pPr marL="0" marR="0" indent="0" algn="l" defTabSz="9372719" rtl="0" latinLnBrk="0">
        <a:lnSpc>
          <a:spcPts val="9500"/>
        </a:lnSpc>
        <a:spcBef>
          <a:spcPts val="0"/>
        </a:spcBef>
        <a:spcAft>
          <a:spcPts val="0"/>
        </a:spcAft>
        <a:buClrTx/>
        <a:buSzTx/>
        <a:buFontTx/>
        <a:buNone/>
        <a:tabLst/>
        <a:defRPr sz="9000" b="1" i="0" u="none" strike="noStrike" cap="none" spc="400" baseline="0">
          <a:solidFill>
            <a:schemeClr val="tx2"/>
          </a:solidFill>
          <a:uFillTx/>
          <a:latin typeface="Roboto" panose="02000000000000000000" pitchFamily="2" charset="0"/>
          <a:ea typeface="Roboto" panose="02000000000000000000" pitchFamily="2" charset="0"/>
          <a:cs typeface="+mn-cs"/>
          <a:sym typeface="Roboto"/>
        </a:defRPr>
      </a:lvl1pPr>
      <a:lvl2pPr marL="0" marR="0" indent="270297"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2pPr>
      <a:lvl3pPr marL="0" marR="0" indent="540593"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3pPr>
      <a:lvl4pPr marL="0" marR="0" indent="810890"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4pPr>
      <a:lvl5pPr marL="0" marR="0" indent="1081187"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5pPr>
      <a:lvl6pPr marL="0" marR="0" indent="1351483"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6pPr>
      <a:lvl7pPr marL="0" marR="0" indent="1621780"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7pPr>
      <a:lvl8pPr marL="0" marR="0" indent="1892076"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8pPr>
      <a:lvl9pPr marL="0" marR="0" indent="2162373" algn="l" defTabSz="9372719" rtl="0" latinLnBrk="0">
        <a:lnSpc>
          <a:spcPct val="80000"/>
        </a:lnSpc>
        <a:spcBef>
          <a:spcPts val="0"/>
        </a:spcBef>
        <a:spcAft>
          <a:spcPts val="0"/>
        </a:spcAft>
        <a:buClrTx/>
        <a:buSzTx/>
        <a:buFontTx/>
        <a:buNone/>
        <a:tabLst/>
        <a:defRPr sz="10937" b="1" i="0" u="none" strike="noStrike" cap="none" spc="547" baseline="14054">
          <a:solidFill>
            <a:srgbClr val="006C66"/>
          </a:solidFill>
          <a:uFillTx/>
          <a:latin typeface="+mn-lt"/>
          <a:ea typeface="+mn-ea"/>
          <a:cs typeface="+mn-cs"/>
          <a:sym typeface="Roboto"/>
        </a:defRPr>
      </a:lvl9pPr>
    </p:titleStyle>
    <p:bodyStyle>
      <a:lvl1pPr marL="0" marR="0" indent="0" algn="l" defTabSz="9372719" rtl="0" latinLnBrk="0">
        <a:lnSpc>
          <a:spcPct val="100000"/>
        </a:lnSpc>
        <a:spcBef>
          <a:spcPts val="0"/>
        </a:spcBef>
        <a:spcAft>
          <a:spcPts val="0"/>
        </a:spcAft>
        <a:buClrTx/>
        <a:buSzTx/>
        <a:buFontTx/>
        <a:buNone/>
        <a:tabLst/>
        <a:defRPr sz="3600" b="1" i="0" u="none" strike="noStrike" cap="all" spc="150" baseline="0">
          <a:solidFill>
            <a:schemeClr val="tx2"/>
          </a:solidFill>
          <a:uFillTx/>
          <a:latin typeface="+mn-lt"/>
          <a:ea typeface="+mn-ea"/>
          <a:cs typeface="+mn-cs"/>
          <a:sym typeface="Roboto"/>
        </a:defRPr>
      </a:lvl1pPr>
      <a:lvl2pPr marL="0" marR="0" indent="0" algn="l" defTabSz="9372719" rtl="0" latinLnBrk="0">
        <a:lnSpc>
          <a:spcPts val="3900"/>
        </a:lnSpc>
        <a:spcBef>
          <a:spcPts val="800"/>
        </a:spcBef>
        <a:spcAft>
          <a:spcPts val="0"/>
        </a:spcAft>
        <a:buClrTx/>
        <a:buSzTx/>
        <a:buFontTx/>
        <a:buNone/>
        <a:tabLst/>
        <a:defRPr sz="2600" b="0" i="0" u="none" strike="noStrike" cap="none" spc="60" baseline="0">
          <a:solidFill>
            <a:srgbClr val="000000"/>
          </a:solidFill>
          <a:uFillTx/>
          <a:latin typeface="+mn-lt"/>
          <a:ea typeface="+mn-ea"/>
          <a:cs typeface="+mn-cs"/>
          <a:sym typeface="Roboto"/>
        </a:defRPr>
      </a:lvl2pPr>
      <a:lvl3pPr marL="0" marR="0" indent="0" algn="l" defTabSz="9372719" rtl="0" latinLnBrk="0">
        <a:lnSpc>
          <a:spcPts val="3700"/>
        </a:lnSpc>
        <a:spcBef>
          <a:spcPts val="800"/>
        </a:spcBef>
        <a:spcAft>
          <a:spcPts val="0"/>
        </a:spcAft>
        <a:buClrTx/>
        <a:buSzTx/>
        <a:buFontTx/>
        <a:buNone/>
        <a:tabLst/>
        <a:defRPr sz="2400" b="0" i="0" u="none" strike="noStrike" cap="none" spc="60" baseline="0">
          <a:solidFill>
            <a:srgbClr val="000000"/>
          </a:solidFill>
          <a:uFillTx/>
          <a:latin typeface="+mn-lt"/>
          <a:ea typeface="+mn-ea"/>
          <a:cs typeface="+mn-cs"/>
          <a:sym typeface="Roboto"/>
        </a:defRPr>
      </a:lvl3pPr>
      <a:lvl4pPr marL="0" marR="0" indent="0" algn="l" defTabSz="9372719" rtl="0" latinLnBrk="0">
        <a:lnSpc>
          <a:spcPts val="24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Roboto"/>
        </a:defRPr>
      </a:lvl4pPr>
      <a:lvl5pPr marL="0" marR="0" indent="0" algn="l" defTabSz="9372719" rtl="0" latinLnBrk="0">
        <a:lnSpc>
          <a:spcPts val="19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p:bodyStyle>
    <p:otherStyle>
      <a:lvl1pPr marL="0" marR="0" indent="0"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1pPr>
      <a:lvl2pPr marL="0" marR="0" indent="270297"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2pPr>
      <a:lvl3pPr marL="0" marR="0" indent="540593"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3pPr>
      <a:lvl4pPr marL="0" marR="0" indent="810890"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4pPr>
      <a:lvl5pPr marL="0" marR="0" indent="1081187"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5pPr>
      <a:lvl6pPr marL="0" marR="0" indent="1351483"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6pPr>
      <a:lvl7pPr marL="0" marR="0" indent="1621780"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7pPr>
      <a:lvl8pPr marL="0" marR="0" indent="1892076"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8pPr>
      <a:lvl9pPr marL="0" marR="0" indent="2162373" algn="ctr" defTabSz="2245603" rtl="0" latinLnBrk="0">
        <a:lnSpc>
          <a:spcPct val="100000"/>
        </a:lnSpc>
        <a:spcBef>
          <a:spcPts val="0"/>
        </a:spcBef>
        <a:spcAft>
          <a:spcPts val="0"/>
        </a:spcAft>
        <a:buClrTx/>
        <a:buSzTx/>
        <a:buFontTx/>
        <a:buNone/>
        <a:tabLst/>
        <a:defRPr sz="6858"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1031" userDrawn="1">
          <p15:clr>
            <a:srgbClr val="F26B43"/>
          </p15:clr>
        </p15:guide>
        <p15:guide id="2" pos="17564" userDrawn="1">
          <p15:clr>
            <a:srgbClr val="F26B43"/>
          </p15:clr>
        </p15:guide>
        <p15:guide id="3" pos="22304" userDrawn="1">
          <p15:clr>
            <a:srgbClr val="F26B43"/>
          </p15:clr>
        </p15:guide>
        <p15:guide id="4" pos="781" userDrawn="1">
          <p15:clr>
            <a:srgbClr val="F26B43"/>
          </p15:clr>
        </p15:guide>
        <p15:guide id="5" pos="4636" userDrawn="1">
          <p15:clr>
            <a:srgbClr val="F26B43"/>
          </p15:clr>
        </p15:guide>
        <p15:guide id="6" pos="5090" userDrawn="1">
          <p15:clr>
            <a:srgbClr val="F26B43"/>
          </p15:clr>
        </p15:guide>
        <p15:guide id="7" pos="8946" userDrawn="1">
          <p15:clr>
            <a:srgbClr val="F26B43"/>
          </p15:clr>
        </p15:guide>
        <p15:guide id="8" pos="9399" userDrawn="1">
          <p15:clr>
            <a:srgbClr val="F26B43"/>
          </p15:clr>
        </p15:guide>
        <p15:guide id="9" pos="13255" userDrawn="1">
          <p15:clr>
            <a:srgbClr val="F26B43"/>
          </p15:clr>
        </p15:guide>
        <p15:guide id="10" pos="13708" userDrawn="1">
          <p15:clr>
            <a:srgbClr val="F26B43"/>
          </p15:clr>
        </p15:guide>
        <p15:guide id="11" pos="18017" userDrawn="1">
          <p15:clr>
            <a:srgbClr val="F26B43"/>
          </p15:clr>
        </p15:guide>
        <p15:guide id="12" pos="21873" userDrawn="1">
          <p15:clr>
            <a:srgbClr val="F26B43"/>
          </p15:clr>
        </p15:guide>
        <p15:guide id="13" pos="26182" userDrawn="1">
          <p15:clr>
            <a:srgbClr val="F26B43"/>
          </p15:clr>
        </p15:guide>
        <p15:guide id="14" orient="horz" pos="17292" userDrawn="1">
          <p15:clr>
            <a:srgbClr val="F26B43"/>
          </p15:clr>
        </p15:guide>
        <p15:guide id="15" orient="horz" pos="17632" userDrawn="1">
          <p15:clr>
            <a:srgbClr val="F26B43"/>
          </p15:clr>
        </p15:guide>
        <p15:guide id="16" orient="horz" pos="1833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image" Target="../media/image20.png"/><Relationship Id="rId18" Type="http://schemas.microsoft.com/office/2007/relationships/diagramDrawing" Target="../diagrams/drawing1.xml"/><Relationship Id="rId26" Type="http://schemas.openxmlformats.org/officeDocument/2006/relationships/image" Target="../media/image24.svg"/><Relationship Id="rId3" Type="http://schemas.openxmlformats.org/officeDocument/2006/relationships/image" Target="../media/image11.jpeg"/><Relationship Id="rId21" Type="http://schemas.openxmlformats.org/officeDocument/2006/relationships/diagramQuickStyle" Target="../diagrams/quickStyle10.xml"/><Relationship Id="rId7" Type="http://schemas.openxmlformats.org/officeDocument/2006/relationships/hyperlink" Target="https://www.ucm.es/english" TargetMode="External"/><Relationship Id="rId12" Type="http://schemas.openxmlformats.org/officeDocument/2006/relationships/image" Target="../media/image19.png"/><Relationship Id="rId17" Type="http://schemas.openxmlformats.org/officeDocument/2006/relationships/diagramColors" Target="../diagrams/colors1.xml"/><Relationship Id="rId25" Type="http://schemas.openxmlformats.org/officeDocument/2006/relationships/image" Target="../media/image23.png"/><Relationship Id="rId33"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diagramQuickStyle" Target="../diagrams/quickStyle1.xml"/><Relationship Id="rId20" Type="http://schemas.openxmlformats.org/officeDocument/2006/relationships/diagramLayout" Target="../diagrams/layout10.xml"/><Relationship Id="rId29"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8.png"/><Relationship Id="rId24" Type="http://schemas.openxmlformats.org/officeDocument/2006/relationships/image" Target="../media/image22.svg"/><Relationship Id="rId32" Type="http://schemas.openxmlformats.org/officeDocument/2006/relationships/image" Target="../media/image28.png"/><Relationship Id="rId5" Type="http://schemas.openxmlformats.org/officeDocument/2006/relationships/image" Target="../media/image13.png"/><Relationship Id="rId15" Type="http://schemas.openxmlformats.org/officeDocument/2006/relationships/diagramLayout" Target="../diagrams/layout1.xml"/><Relationship Id="rId23" Type="http://schemas.openxmlformats.org/officeDocument/2006/relationships/image" Target="../media/image21.png"/><Relationship Id="rId28"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diagramData" Target="../diagrams/data20.xml"/><Relationship Id="rId31" Type="http://schemas.openxmlformats.org/officeDocument/2006/relationships/image" Target="../media/image27.png"/><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diagramData" Target="../diagrams/data1.xml"/><Relationship Id="rId22" Type="http://schemas.openxmlformats.org/officeDocument/2006/relationships/diagramColors" Target="../diagrams/colors10.xml"/><Relationship Id="rId27" Type="http://schemas.openxmlformats.org/officeDocument/2006/relationships/image" Target="../media/image6.png"/><Relationship Id="rId30" Type="http://schemas.openxmlformats.org/officeDocument/2006/relationships/image" Target="../media/image26.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9.png"/><Relationship Id="rId7" Type="http://schemas.openxmlformats.org/officeDocument/2006/relationships/image" Target="../media/image31.png"/><Relationship Id="rId12" Type="http://schemas.openxmlformats.org/officeDocument/2006/relationships/image" Target="../media/image19.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18.png"/><Relationship Id="rId5" Type="http://schemas.openxmlformats.org/officeDocument/2006/relationships/hyperlink" Target="https://www.ucm.es/english" TargetMode="External"/><Relationship Id="rId15" Type="http://schemas.openxmlformats.org/officeDocument/2006/relationships/image" Target="../media/image33.png"/><Relationship Id="rId10" Type="http://schemas.openxmlformats.org/officeDocument/2006/relationships/image" Target="../media/image17.png"/><Relationship Id="rId19" Type="http://schemas.openxmlformats.org/officeDocument/2006/relationships/image" Target="../media/image37.png"/><Relationship Id="rId4" Type="http://schemas.openxmlformats.org/officeDocument/2006/relationships/image" Target="../media/image14.jpeg"/><Relationship Id="rId9" Type="http://schemas.openxmlformats.org/officeDocument/2006/relationships/image" Target="../media/image16.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14.jpeg"/><Relationship Id="rId21" Type="http://schemas.openxmlformats.org/officeDocument/2006/relationships/image" Target="../media/image41.png"/><Relationship Id="rId7" Type="http://schemas.openxmlformats.org/officeDocument/2006/relationships/image" Target="../media/image16.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44.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19.png"/><Relationship Id="rId19" Type="http://schemas.openxmlformats.org/officeDocument/2006/relationships/image" Target="../media/image39.png"/><Relationship Id="rId4" Type="http://schemas.openxmlformats.org/officeDocument/2006/relationships/hyperlink" Target="https://www.ucm.es/english" TargetMode="External"/><Relationship Id="rId9" Type="http://schemas.openxmlformats.org/officeDocument/2006/relationships/image" Target="../media/image18.png"/><Relationship Id="rId14" Type="http://schemas.openxmlformats.org/officeDocument/2006/relationships/image" Target="../media/image34.png"/><Relationship Id="rId22"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18" Type="http://schemas.openxmlformats.org/officeDocument/2006/relationships/image" Target="../media/image55.png"/><Relationship Id="rId3" Type="http://schemas.openxmlformats.org/officeDocument/2006/relationships/image" Target="../media/image45.JPG"/><Relationship Id="rId21" Type="http://schemas.openxmlformats.org/officeDocument/2006/relationships/image" Target="../media/image58.png"/><Relationship Id="rId7" Type="http://schemas.openxmlformats.org/officeDocument/2006/relationships/image" Target="../media/image41.pn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1.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52.png"/><Relationship Id="rId19" Type="http://schemas.openxmlformats.org/officeDocument/2006/relationships/image" Target="../media/image54.png"/><Relationship Id="rId4" Type="http://schemas.openxmlformats.org/officeDocument/2006/relationships/hyperlink" Target="https://www.ucm.es/english" TargetMode="External"/><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4A6C1D-B085-AACB-9670-BE5FC72552CC}"/>
              </a:ext>
            </a:extLst>
          </p:cNvPr>
          <p:cNvSpPr>
            <a:spLocks noGrp="1"/>
          </p:cNvSpPr>
          <p:nvPr>
            <p:ph type="body" sz="quarter" idx="30"/>
          </p:nvPr>
        </p:nvSpPr>
        <p:spPr/>
        <p:txBody>
          <a:bodyPr>
            <a:normAutofit fontScale="92500" lnSpcReduction="10000"/>
          </a:bodyPr>
          <a:lstStyle/>
          <a:p>
            <a:endParaRPr lang="de-DE"/>
          </a:p>
        </p:txBody>
      </p:sp>
      <p:sp>
        <p:nvSpPr>
          <p:cNvPr id="3" name="Titel 2">
            <a:extLst>
              <a:ext uri="{FF2B5EF4-FFF2-40B4-BE49-F238E27FC236}">
                <a16:creationId xmlns:a16="http://schemas.microsoft.com/office/drawing/2014/main" id="{9D74BDC6-199D-25D9-F832-F1240023D5DB}"/>
              </a:ext>
            </a:extLst>
          </p:cNvPr>
          <p:cNvSpPr>
            <a:spLocks noGrp="1"/>
          </p:cNvSpPr>
          <p:nvPr>
            <p:ph type="title"/>
          </p:nvPr>
        </p:nvSpPr>
        <p:spPr/>
        <p:txBody>
          <a:bodyPr/>
          <a:lstStyle/>
          <a:p>
            <a:endParaRPr lang="de-DE"/>
          </a:p>
        </p:txBody>
      </p:sp>
      <p:sp>
        <p:nvSpPr>
          <p:cNvPr id="4" name="Textplatzhalter 3">
            <a:extLst>
              <a:ext uri="{FF2B5EF4-FFF2-40B4-BE49-F238E27FC236}">
                <a16:creationId xmlns:a16="http://schemas.microsoft.com/office/drawing/2014/main" id="{2B33E764-10F9-0D15-D18B-D3AB82053F31}"/>
              </a:ext>
            </a:extLst>
          </p:cNvPr>
          <p:cNvSpPr>
            <a:spLocks noGrp="1"/>
          </p:cNvSpPr>
          <p:nvPr>
            <p:ph type="body" sz="quarter" idx="29"/>
          </p:nvPr>
        </p:nvSpPr>
        <p:spPr/>
        <p:txBody>
          <a:bodyPr/>
          <a:lstStyle/>
          <a:p>
            <a:endParaRPr lang="de-DE"/>
          </a:p>
        </p:txBody>
      </p:sp>
      <p:sp>
        <p:nvSpPr>
          <p:cNvPr id="5" name="Bildplatzhalter 4">
            <a:extLst>
              <a:ext uri="{FF2B5EF4-FFF2-40B4-BE49-F238E27FC236}">
                <a16:creationId xmlns:a16="http://schemas.microsoft.com/office/drawing/2014/main" id="{82C534B4-FCF6-456F-6D10-E4133F33CEC5}"/>
              </a:ext>
            </a:extLst>
          </p:cNvPr>
          <p:cNvSpPr>
            <a:spLocks noGrp="1"/>
          </p:cNvSpPr>
          <p:nvPr>
            <p:ph type="pic" sz="quarter" idx="35"/>
          </p:nvPr>
        </p:nvSpPr>
        <p:spPr/>
        <p:txBody>
          <a:bodyPr/>
          <a:lstStyle/>
          <a:p>
            <a:endParaRPr lang="en-DE"/>
          </a:p>
        </p:txBody>
      </p:sp>
      <p:sp>
        <p:nvSpPr>
          <p:cNvPr id="6" name="Bildplatzhalter 5">
            <a:extLst>
              <a:ext uri="{FF2B5EF4-FFF2-40B4-BE49-F238E27FC236}">
                <a16:creationId xmlns:a16="http://schemas.microsoft.com/office/drawing/2014/main" id="{06724A4A-C0C5-1207-8179-1B9A9B148937}"/>
              </a:ext>
            </a:extLst>
          </p:cNvPr>
          <p:cNvSpPr>
            <a:spLocks noGrp="1"/>
          </p:cNvSpPr>
          <p:nvPr>
            <p:ph type="pic" sz="quarter" idx="36"/>
          </p:nvPr>
        </p:nvSpPr>
        <p:spPr/>
        <p:txBody>
          <a:bodyPr/>
          <a:lstStyle/>
          <a:p>
            <a:endParaRPr lang="en-DE"/>
          </a:p>
        </p:txBody>
      </p:sp>
      <p:sp>
        <p:nvSpPr>
          <p:cNvPr id="7" name="Bildplatzhalter 6">
            <a:extLst>
              <a:ext uri="{FF2B5EF4-FFF2-40B4-BE49-F238E27FC236}">
                <a16:creationId xmlns:a16="http://schemas.microsoft.com/office/drawing/2014/main" id="{71C69B2F-5B26-612A-8FB7-8F0883807B14}"/>
              </a:ext>
            </a:extLst>
          </p:cNvPr>
          <p:cNvSpPr>
            <a:spLocks noGrp="1"/>
          </p:cNvSpPr>
          <p:nvPr>
            <p:ph type="pic" sz="quarter" idx="37"/>
          </p:nvPr>
        </p:nvSpPr>
        <p:spPr/>
        <p:txBody>
          <a:bodyPr/>
          <a:lstStyle/>
          <a:p>
            <a:endParaRPr lang="en-DE"/>
          </a:p>
        </p:txBody>
      </p:sp>
    </p:spTree>
    <p:extLst>
      <p:ext uri="{BB962C8B-B14F-4D97-AF65-F5344CB8AC3E}">
        <p14:creationId xmlns:p14="http://schemas.microsoft.com/office/powerpoint/2010/main" val="38031945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27A6341-75ED-6140-F386-056CF12DC678}"/>
              </a:ext>
            </a:extLst>
          </p:cNvPr>
          <p:cNvSpPr>
            <a:spLocks noGrp="1"/>
          </p:cNvSpPr>
          <p:nvPr>
            <p:ph type="body" sz="quarter" idx="30"/>
          </p:nvPr>
        </p:nvSpPr>
        <p:spPr/>
        <p:txBody>
          <a:bodyPr>
            <a:normAutofit fontScale="92500" lnSpcReduction="10000"/>
          </a:bodyPr>
          <a:lstStyle/>
          <a:p>
            <a:endParaRPr lang="de-DE"/>
          </a:p>
        </p:txBody>
      </p:sp>
      <p:sp>
        <p:nvSpPr>
          <p:cNvPr id="3" name="Bildplatzhalter 2">
            <a:extLst>
              <a:ext uri="{FF2B5EF4-FFF2-40B4-BE49-F238E27FC236}">
                <a16:creationId xmlns:a16="http://schemas.microsoft.com/office/drawing/2014/main" id="{0E89D405-0F6C-AD78-14AF-1444530888CE}"/>
              </a:ext>
            </a:extLst>
          </p:cNvPr>
          <p:cNvSpPr>
            <a:spLocks noGrp="1"/>
          </p:cNvSpPr>
          <p:nvPr>
            <p:ph type="pic" sz="quarter" idx="35"/>
          </p:nvPr>
        </p:nvSpPr>
        <p:spPr/>
        <p:txBody>
          <a:bodyPr/>
          <a:lstStyle/>
          <a:p>
            <a:endParaRPr lang="en-DE"/>
          </a:p>
        </p:txBody>
      </p:sp>
      <p:sp>
        <p:nvSpPr>
          <p:cNvPr id="4" name="Bildplatzhalter 3">
            <a:extLst>
              <a:ext uri="{FF2B5EF4-FFF2-40B4-BE49-F238E27FC236}">
                <a16:creationId xmlns:a16="http://schemas.microsoft.com/office/drawing/2014/main" id="{0F8810AA-E0B8-9DB4-E689-02132BE0556C}"/>
              </a:ext>
            </a:extLst>
          </p:cNvPr>
          <p:cNvSpPr>
            <a:spLocks noGrp="1"/>
          </p:cNvSpPr>
          <p:nvPr>
            <p:ph type="pic" sz="quarter" idx="36"/>
          </p:nvPr>
        </p:nvSpPr>
        <p:spPr/>
        <p:txBody>
          <a:bodyPr/>
          <a:lstStyle/>
          <a:p>
            <a:endParaRPr lang="en-DE"/>
          </a:p>
        </p:txBody>
      </p:sp>
      <p:sp>
        <p:nvSpPr>
          <p:cNvPr id="5" name="Bildplatzhalter 4">
            <a:extLst>
              <a:ext uri="{FF2B5EF4-FFF2-40B4-BE49-F238E27FC236}">
                <a16:creationId xmlns:a16="http://schemas.microsoft.com/office/drawing/2014/main" id="{10E9024E-E661-C303-099E-4CABD6F7C0B2}"/>
              </a:ext>
            </a:extLst>
          </p:cNvPr>
          <p:cNvSpPr>
            <a:spLocks noGrp="1"/>
          </p:cNvSpPr>
          <p:nvPr>
            <p:ph type="pic" sz="quarter" idx="37"/>
          </p:nvPr>
        </p:nvSpPr>
        <p:spPr/>
        <p:txBody>
          <a:bodyPr/>
          <a:lstStyle/>
          <a:p>
            <a:endParaRPr lang="en-DE"/>
          </a:p>
        </p:txBody>
      </p:sp>
      <p:sp>
        <p:nvSpPr>
          <p:cNvPr id="6" name="Titel 5">
            <a:extLst>
              <a:ext uri="{FF2B5EF4-FFF2-40B4-BE49-F238E27FC236}">
                <a16:creationId xmlns:a16="http://schemas.microsoft.com/office/drawing/2014/main" id="{133A5DBF-5796-9529-4B59-ED715FE1AB58}"/>
              </a:ext>
            </a:extLst>
          </p:cNvPr>
          <p:cNvSpPr>
            <a:spLocks noGrp="1"/>
          </p:cNvSpPr>
          <p:nvPr>
            <p:ph type="title"/>
          </p:nvPr>
        </p:nvSpPr>
        <p:spPr/>
        <p:txBody>
          <a:bodyPr/>
          <a:lstStyle/>
          <a:p>
            <a:endParaRPr lang="de-DE"/>
          </a:p>
        </p:txBody>
      </p:sp>
      <p:sp>
        <p:nvSpPr>
          <p:cNvPr id="7" name="Textplatzhalter 6">
            <a:extLst>
              <a:ext uri="{FF2B5EF4-FFF2-40B4-BE49-F238E27FC236}">
                <a16:creationId xmlns:a16="http://schemas.microsoft.com/office/drawing/2014/main" id="{572C8D32-547A-DEBE-742D-45B978A5FA02}"/>
              </a:ext>
            </a:extLst>
          </p:cNvPr>
          <p:cNvSpPr>
            <a:spLocks noGrp="1"/>
          </p:cNvSpPr>
          <p:nvPr>
            <p:ph type="body" sz="quarter" idx="29"/>
          </p:nvPr>
        </p:nvSpPr>
        <p:spPr/>
        <p:txBody>
          <a:bodyPr/>
          <a:lstStyle/>
          <a:p>
            <a:endParaRPr lang="de-DE"/>
          </a:p>
        </p:txBody>
      </p:sp>
    </p:spTree>
    <p:extLst>
      <p:ext uri="{BB962C8B-B14F-4D97-AF65-F5344CB8AC3E}">
        <p14:creationId xmlns:p14="http://schemas.microsoft.com/office/powerpoint/2010/main" val="41351606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3451B-5B68-6439-EED4-7C997DA6F04D}"/>
            </a:ext>
          </a:extLst>
        </p:cNvPr>
        <p:cNvGrpSpPr/>
        <p:nvPr/>
      </p:nvGrpSpPr>
      <p:grpSpPr>
        <a:xfrm>
          <a:off x="0" y="0"/>
          <a:ext cx="0" cy="0"/>
          <a:chOff x="0" y="0"/>
          <a:chExt cx="0" cy="0"/>
        </a:xfrm>
      </p:grpSpPr>
      <p:sp>
        <p:nvSpPr>
          <p:cNvPr id="12" name="Read me…">
            <a:extLst>
              <a:ext uri="{FF2B5EF4-FFF2-40B4-BE49-F238E27FC236}">
                <a16:creationId xmlns:a16="http://schemas.microsoft.com/office/drawing/2014/main" id="{70A0392F-146E-4C07-F8D5-DE823DE69C0C}"/>
              </a:ext>
            </a:extLst>
          </p:cNvPr>
          <p:cNvSpPr txBox="1"/>
          <p:nvPr/>
        </p:nvSpPr>
        <p:spPr>
          <a:xfrm>
            <a:off x="1239838" y="14549264"/>
            <a:ext cx="8780462" cy="5519460"/>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spcBef>
                <a:spcPts val="2720"/>
              </a:spcBef>
              <a:defRPr sz="7500" b="1" cap="all" spc="375">
                <a:solidFill>
                  <a:srgbClr val="006C66"/>
                </a:solidFill>
              </a:defRPr>
            </a:pPr>
            <a:r>
              <a:rPr lang="de-DE" sz="3400" b="1" spc="160">
                <a:solidFill>
                  <a:srgbClr val="006E66"/>
                </a:solidFill>
                <a:latin typeface="Roboto" panose="02000000000000000000" pitchFamily="2" charset="0"/>
                <a:ea typeface="Roboto" panose="02000000000000000000" pitchFamily="2" charset="0"/>
              </a:rPr>
              <a:t>Slide layouts</a:t>
            </a:r>
          </a:p>
          <a:p>
            <a:pPr>
              <a:lnSpc>
                <a:spcPct val="130000"/>
              </a:lnSpc>
              <a:spcBef>
                <a:spcPts val="800"/>
              </a:spcBef>
              <a:buSzPct val="123000"/>
              <a:defRPr sz="5300" spc="158">
                <a:solidFill>
                  <a:srgbClr val="000000"/>
                </a:solidFill>
              </a:defRPr>
            </a:pPr>
            <a:r>
              <a:rPr lang="de-DE" sz="2400" spc="60">
                <a:solidFill>
                  <a:srgbClr val="000000"/>
                </a:solidFill>
                <a:latin typeface="+mn-ea"/>
              </a:rPr>
              <a:t>The </a:t>
            </a:r>
            <a:r>
              <a:rPr lang="de-DE" sz="2400" b="1" spc="60">
                <a:solidFill>
                  <a:srgbClr val="000000"/>
                </a:solidFill>
                <a:latin typeface="+mn-ea"/>
              </a:rPr>
              <a:t>master slides </a:t>
            </a:r>
            <a:r>
              <a:rPr lang="de-DE" sz="2400" spc="60">
                <a:solidFill>
                  <a:srgbClr val="000000"/>
                </a:solidFill>
                <a:latin typeface="+mn-ea"/>
              </a:rPr>
              <a:t>contain different header and footer layouts for </a:t>
            </a:r>
            <a:r>
              <a:rPr lang="de-DE" sz="2400" b="1" spc="60">
                <a:solidFill>
                  <a:srgbClr val="000000"/>
                </a:solidFill>
                <a:latin typeface="+mn-ea"/>
              </a:rPr>
              <a:t>conference</a:t>
            </a:r>
            <a:r>
              <a:rPr lang="de-DE" sz="2400" spc="60">
                <a:solidFill>
                  <a:srgbClr val="000000"/>
                </a:solidFill>
                <a:latin typeface="+mn-ea"/>
              </a:rPr>
              <a:t> and </a:t>
            </a:r>
            <a:r>
              <a:rPr lang="de-DE" sz="2400" b="1" spc="60">
                <a:solidFill>
                  <a:srgbClr val="000000"/>
                </a:solidFill>
                <a:latin typeface="+mn-ea"/>
              </a:rPr>
              <a:t>SAB posters</a:t>
            </a:r>
            <a:r>
              <a:rPr lang="de-DE" sz="2400" spc="60">
                <a:solidFill>
                  <a:srgbClr val="000000"/>
                </a:solidFill>
                <a:latin typeface="+mn-ea"/>
              </a:rPr>
              <a:t>.</a:t>
            </a:r>
          </a:p>
          <a:p>
            <a:pPr>
              <a:lnSpc>
                <a:spcPct val="130000"/>
              </a:lnSpc>
              <a:spcBef>
                <a:spcPts val="800"/>
              </a:spcBef>
              <a:buSzPct val="123000"/>
              <a:defRPr sz="5300" spc="158">
                <a:solidFill>
                  <a:srgbClr val="000000"/>
                </a:solidFill>
              </a:defRPr>
            </a:pPr>
            <a:r>
              <a:rPr lang="de-DE" sz="2400" spc="60">
                <a:solidFill>
                  <a:srgbClr val="000000"/>
                </a:solidFill>
                <a:latin typeface="+mn-ea"/>
              </a:rPr>
              <a:t>The following templates are stored in the master slides (Home -&gt; + New Slide):</a:t>
            </a:r>
          </a:p>
          <a:p>
            <a:pPr lvl="1">
              <a:lnSpc>
                <a:spcPct val="130000"/>
              </a:lnSpc>
              <a:spcBef>
                <a:spcPts val="800"/>
              </a:spcBef>
              <a:buSzPct val="123000"/>
              <a:defRPr sz="5300" spc="158">
                <a:solidFill>
                  <a:srgbClr val="000000"/>
                </a:solidFill>
              </a:defRPr>
            </a:pPr>
            <a:r>
              <a:rPr lang="de-DE" sz="2400" spc="60">
                <a:solidFill>
                  <a:srgbClr val="000000"/>
                </a:solidFill>
                <a:latin typeface="+mn-ea"/>
              </a:rPr>
              <a:t>1A) Conference Poster MPI-M</a:t>
            </a:r>
          </a:p>
          <a:p>
            <a:pPr lvl="1">
              <a:lnSpc>
                <a:spcPct val="130000"/>
              </a:lnSpc>
              <a:spcBef>
                <a:spcPts val="800"/>
              </a:spcBef>
              <a:buSzPct val="123000"/>
              <a:defRPr sz="5300" spc="158">
                <a:solidFill>
                  <a:srgbClr val="000000"/>
                </a:solidFill>
              </a:defRPr>
            </a:pPr>
            <a:r>
              <a:rPr lang="de-DE" sz="2400" spc="60">
                <a:solidFill>
                  <a:srgbClr val="000000"/>
                </a:solidFill>
                <a:latin typeface="+mn-ea"/>
              </a:rPr>
              <a:t>1B) Conference Poster without Partner MPI-M</a:t>
            </a:r>
          </a:p>
          <a:p>
            <a:pPr lvl="1">
              <a:lnSpc>
                <a:spcPct val="130000"/>
              </a:lnSpc>
              <a:spcBef>
                <a:spcPts val="800"/>
              </a:spcBef>
              <a:buSzPct val="123000"/>
              <a:defRPr sz="5300" spc="158">
                <a:solidFill>
                  <a:srgbClr val="000000"/>
                </a:solidFill>
              </a:defRPr>
            </a:pPr>
            <a:r>
              <a:rPr lang="de-DE" sz="2400" spc="60">
                <a:solidFill>
                  <a:srgbClr val="000000"/>
                </a:solidFill>
                <a:latin typeface="+mn-ea"/>
              </a:rPr>
              <a:t>2A) Conference Poster IMPRS</a:t>
            </a:r>
          </a:p>
          <a:p>
            <a:pPr lvl="1">
              <a:lnSpc>
                <a:spcPct val="130000"/>
              </a:lnSpc>
              <a:spcBef>
                <a:spcPts val="800"/>
              </a:spcBef>
              <a:buSzPct val="123000"/>
              <a:defRPr sz="5300" spc="158">
                <a:solidFill>
                  <a:srgbClr val="000000"/>
                </a:solidFill>
              </a:defRPr>
            </a:pPr>
            <a:r>
              <a:rPr lang="de-DE" sz="2400" spc="60">
                <a:solidFill>
                  <a:srgbClr val="000000"/>
                </a:solidFill>
                <a:latin typeface="+mn-ea"/>
              </a:rPr>
              <a:t>2B) Conference Poster without Partner IMPRS</a:t>
            </a:r>
          </a:p>
          <a:p>
            <a:pPr lvl="1">
              <a:lnSpc>
                <a:spcPct val="130000"/>
              </a:lnSpc>
              <a:spcBef>
                <a:spcPts val="800"/>
              </a:spcBef>
              <a:buSzPct val="123000"/>
              <a:defRPr sz="5300" spc="158">
                <a:solidFill>
                  <a:srgbClr val="000000"/>
                </a:solidFill>
              </a:defRPr>
            </a:pPr>
            <a:endParaRPr lang="de-DE" sz="2400">
              <a:solidFill>
                <a:srgbClr val="000000"/>
              </a:solidFill>
              <a:latin typeface="+mn-ea"/>
            </a:endParaRPr>
          </a:p>
        </p:txBody>
      </p:sp>
      <p:sp>
        <p:nvSpPr>
          <p:cNvPr id="10" name="Titel 9">
            <a:extLst>
              <a:ext uri="{FF2B5EF4-FFF2-40B4-BE49-F238E27FC236}">
                <a16:creationId xmlns:a16="http://schemas.microsoft.com/office/drawing/2014/main" id="{9A6EDB3B-E486-8A2F-B285-B0B9A1B9253F}"/>
              </a:ext>
            </a:extLst>
          </p:cNvPr>
          <p:cNvSpPr>
            <a:spLocks noGrp="1"/>
          </p:cNvSpPr>
          <p:nvPr>
            <p:ph type="title"/>
          </p:nvPr>
        </p:nvSpPr>
        <p:spPr>
          <a:xfrm>
            <a:off x="1238400" y="1540800"/>
            <a:ext cx="25826799" cy="1770231"/>
          </a:xfrm>
        </p:spPr>
        <p:txBody>
          <a:bodyPr>
            <a:normAutofit/>
          </a:bodyPr>
          <a:lstStyle/>
          <a:p>
            <a:r>
              <a:rPr lang="de-DE"/>
              <a:t>Read me – New poster templates </a:t>
            </a:r>
          </a:p>
        </p:txBody>
      </p:sp>
      <p:sp>
        <p:nvSpPr>
          <p:cNvPr id="67" name="Textplatzhalter 66">
            <a:extLst>
              <a:ext uri="{FF2B5EF4-FFF2-40B4-BE49-F238E27FC236}">
                <a16:creationId xmlns:a16="http://schemas.microsoft.com/office/drawing/2014/main" id="{E77D414E-87DE-F088-F917-23B972839B69}"/>
              </a:ext>
            </a:extLst>
          </p:cNvPr>
          <p:cNvSpPr>
            <a:spLocks noGrp="1"/>
          </p:cNvSpPr>
          <p:nvPr>
            <p:ph type="body" sz="quarter" idx="29"/>
          </p:nvPr>
        </p:nvSpPr>
        <p:spPr/>
        <p:txBody>
          <a:bodyPr/>
          <a:lstStyle/>
          <a:p>
            <a:r>
              <a:rPr lang="de-DE"/>
              <a:t>Yvonne Schrader</a:t>
            </a:r>
          </a:p>
        </p:txBody>
      </p:sp>
      <p:sp>
        <p:nvSpPr>
          <p:cNvPr id="50" name="Textplatzhalter 20">
            <a:extLst>
              <a:ext uri="{FF2B5EF4-FFF2-40B4-BE49-F238E27FC236}">
                <a16:creationId xmlns:a16="http://schemas.microsoft.com/office/drawing/2014/main" id="{A99A692B-8105-ACA4-A019-324A3F643316}"/>
              </a:ext>
            </a:extLst>
          </p:cNvPr>
          <p:cNvSpPr txBox="1">
            <a:spLocks/>
          </p:cNvSpPr>
          <p:nvPr/>
        </p:nvSpPr>
        <p:spPr>
          <a:xfrm>
            <a:off x="1239838" y="20491311"/>
            <a:ext cx="9306242" cy="7019357"/>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spc="60">
                <a:solidFill>
                  <a:schemeClr val="tx1"/>
                </a:solidFill>
              </a:rPr>
              <a:t>The new poster template has a header and a footer, each separated from the body by a line. If an element is not needed, </a:t>
            </a:r>
            <a:br>
              <a:rPr lang="de-DE" spc="60">
                <a:solidFill>
                  <a:schemeClr val="tx1"/>
                </a:solidFill>
              </a:rPr>
            </a:br>
            <a:r>
              <a:rPr lang="de-DE" spc="60">
                <a:solidFill>
                  <a:schemeClr val="tx1"/>
                </a:solidFill>
              </a:rPr>
              <a:t>it is dropped, the other elements move to the top.</a:t>
            </a:r>
          </a:p>
          <a:p>
            <a:pPr lvl="1" hangingPunct="1"/>
            <a:r>
              <a:rPr lang="de-DE" b="1" spc="60">
                <a:solidFill>
                  <a:schemeClr val="tx1"/>
                </a:solidFill>
              </a:rPr>
              <a:t>A. Header:</a:t>
            </a:r>
          </a:p>
          <a:p>
            <a:pPr marL="1152000" lvl="1" indent="-457200" hangingPunct="1">
              <a:buFont typeface="+mj-lt"/>
              <a:buAutoNum type="arabicPeriod"/>
            </a:pPr>
            <a:r>
              <a:rPr lang="de-DE" spc="60">
                <a:solidFill>
                  <a:schemeClr val="tx1"/>
                </a:solidFill>
              </a:rPr>
              <a:t>Titel of the Poster</a:t>
            </a:r>
          </a:p>
          <a:p>
            <a:pPr marL="1152000" lvl="1" indent="-457200" hangingPunct="1">
              <a:buFont typeface="+mj-lt"/>
              <a:buAutoNum type="arabicPeriod"/>
            </a:pPr>
            <a:r>
              <a:rPr lang="de-DE" spc="60">
                <a:solidFill>
                  <a:schemeClr val="tx1"/>
                </a:solidFill>
              </a:rPr>
              <a:t>Authors</a:t>
            </a:r>
          </a:p>
          <a:p>
            <a:pPr marL="1152000" lvl="1" indent="-457200" hangingPunct="1">
              <a:buFont typeface="+mj-lt"/>
              <a:buAutoNum type="arabicPeriod"/>
            </a:pPr>
            <a:r>
              <a:rPr lang="de-DE" spc="60">
                <a:solidFill>
                  <a:schemeClr val="tx1"/>
                </a:solidFill>
              </a:rPr>
              <a:t>*Additional information on the e.g.: former member, affiliation, guest or based on a joint project with ...</a:t>
            </a:r>
          </a:p>
          <a:p>
            <a:pPr marL="1152000" lvl="1" indent="-457200" hangingPunct="1">
              <a:buFont typeface="+mj-lt"/>
              <a:buAutoNum type="arabicPeriod"/>
            </a:pPr>
            <a:r>
              <a:rPr lang="de-DE" spc="60">
                <a:solidFill>
                  <a:schemeClr val="tx1"/>
                </a:solidFill>
              </a:rPr>
              <a:t>Logo Max Planck Institute for Meteorology or Logo IMPRS</a:t>
            </a:r>
          </a:p>
          <a:p>
            <a:pPr lvl="1" hangingPunct="1"/>
            <a:r>
              <a:rPr lang="de-DE" b="1" spc="60">
                <a:solidFill>
                  <a:schemeClr val="tx1"/>
                </a:solidFill>
              </a:rPr>
              <a:t>B.Body: Feel free to design the body of your poster as you wish.</a:t>
            </a:r>
          </a:p>
          <a:p>
            <a:pPr lvl="1" hangingPunct="1"/>
            <a:r>
              <a:rPr lang="de-DE" b="1" spc="60">
                <a:solidFill>
                  <a:schemeClr val="tx1"/>
                </a:solidFill>
              </a:rPr>
              <a:t>C. Footer:</a:t>
            </a:r>
            <a:endParaRPr lang="de-DE" spc="60">
              <a:solidFill>
                <a:schemeClr val="tx1"/>
              </a:solidFill>
            </a:endParaRPr>
          </a:p>
          <a:p>
            <a:pPr marL="1152000" lvl="1" indent="-457200" hangingPunct="1">
              <a:buFont typeface="+mj-lt"/>
              <a:buAutoNum type="arabicPeriod"/>
            </a:pPr>
            <a:r>
              <a:rPr lang="de-DE" spc="60">
                <a:solidFill>
                  <a:schemeClr val="tx1"/>
                </a:solidFill>
              </a:rPr>
              <a:t>Partners are shown with their logo</a:t>
            </a:r>
          </a:p>
        </p:txBody>
      </p:sp>
      <p:pic>
        <p:nvPicPr>
          <p:cNvPr id="21" name="Picture 20">
            <a:extLst>
              <a:ext uri="{FF2B5EF4-FFF2-40B4-BE49-F238E27FC236}">
                <a16:creationId xmlns:a16="http://schemas.microsoft.com/office/drawing/2014/main" id="{E84EE6FC-B149-0396-F2D0-10685EB9D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935" y="5240815"/>
            <a:ext cx="4025900" cy="5689758"/>
          </a:xfrm>
          <a:prstGeom prst="rect">
            <a:avLst/>
          </a:prstGeom>
          <a:ln w="12700">
            <a:solidFill>
              <a:srgbClr val="7C7C7B"/>
            </a:solidFill>
          </a:ln>
          <a:effectLst/>
        </p:spPr>
      </p:pic>
      <p:pic>
        <p:nvPicPr>
          <p:cNvPr id="23" name="Picture 22">
            <a:extLst>
              <a:ext uri="{FF2B5EF4-FFF2-40B4-BE49-F238E27FC236}">
                <a16:creationId xmlns:a16="http://schemas.microsoft.com/office/drawing/2014/main" id="{12479EDE-2B32-3647-0BDD-269B831AC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0399" y="5254785"/>
            <a:ext cx="4016836" cy="5675789"/>
          </a:xfrm>
          <a:prstGeom prst="rect">
            <a:avLst/>
          </a:prstGeom>
          <a:ln w="12700" cap="sq">
            <a:solidFill>
              <a:srgbClr val="7C7C7B"/>
            </a:solidFill>
            <a:prstDash val="solid"/>
            <a:miter lim="800000"/>
          </a:ln>
          <a:effectLst/>
        </p:spPr>
      </p:pic>
      <p:pic>
        <p:nvPicPr>
          <p:cNvPr id="28" name="Picture 27">
            <a:extLst>
              <a:ext uri="{FF2B5EF4-FFF2-40B4-BE49-F238E27FC236}">
                <a16:creationId xmlns:a16="http://schemas.microsoft.com/office/drawing/2014/main" id="{56ECBC12-13DD-4166-9CC2-58E97811E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1736" y="5239253"/>
            <a:ext cx="4027827" cy="5691320"/>
          </a:xfrm>
          <a:prstGeom prst="rect">
            <a:avLst/>
          </a:prstGeom>
          <a:ln w="12700">
            <a:solidFill>
              <a:srgbClr val="7C7C7B"/>
            </a:solidFill>
          </a:ln>
        </p:spPr>
      </p:pic>
      <p:pic>
        <p:nvPicPr>
          <p:cNvPr id="30" name="Picture 29">
            <a:extLst>
              <a:ext uri="{FF2B5EF4-FFF2-40B4-BE49-F238E27FC236}">
                <a16:creationId xmlns:a16="http://schemas.microsoft.com/office/drawing/2014/main" id="{2233118B-9FAB-1F05-E579-25107FE89A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8835" y="5239254"/>
            <a:ext cx="4025900" cy="5688597"/>
          </a:xfrm>
          <a:prstGeom prst="rect">
            <a:avLst/>
          </a:prstGeom>
          <a:ln w="12700">
            <a:solidFill>
              <a:srgbClr val="7C7C7B"/>
            </a:solidFill>
          </a:ln>
        </p:spPr>
      </p:pic>
      <p:sp>
        <p:nvSpPr>
          <p:cNvPr id="32" name="TextBox 31">
            <a:extLst>
              <a:ext uri="{FF2B5EF4-FFF2-40B4-BE49-F238E27FC236}">
                <a16:creationId xmlns:a16="http://schemas.microsoft.com/office/drawing/2014/main" id="{CAEBAB6C-17A7-502C-0BCE-B2DE494D2779}"/>
              </a:ext>
            </a:extLst>
          </p:cNvPr>
          <p:cNvSpPr txBox="1"/>
          <p:nvPr/>
        </p:nvSpPr>
        <p:spPr>
          <a:xfrm>
            <a:off x="3543301" y="5782475"/>
            <a:ext cx="265467" cy="8347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defTabSz="15853719"/>
            <a:endParaRPr lang="de-DE" sz="3700" spc="37"/>
          </a:p>
        </p:txBody>
      </p:sp>
      <p:sp>
        <p:nvSpPr>
          <p:cNvPr id="5" name="Textfeld 52">
            <a:extLst>
              <a:ext uri="{FF2B5EF4-FFF2-40B4-BE49-F238E27FC236}">
                <a16:creationId xmlns:a16="http://schemas.microsoft.com/office/drawing/2014/main" id="{4A7F517D-47E3-28D9-D840-36A02402CD68}"/>
              </a:ext>
            </a:extLst>
          </p:cNvPr>
          <p:cNvSpPr txBox="1"/>
          <p:nvPr/>
        </p:nvSpPr>
        <p:spPr>
          <a:xfrm>
            <a:off x="9261935" y="10925216"/>
            <a:ext cx="4030662" cy="82295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180000" rIns="0" bIns="0">
            <a:spAutoFit/>
          </a:bodyPr>
          <a:lstStyle/>
          <a:p>
            <a:pPr>
              <a:lnSpc>
                <a:spcPts val="2600"/>
              </a:lnSpc>
            </a:pPr>
            <a:r>
              <a:rPr lang="de-DE" sz="1800" b="1" err="1">
                <a:solidFill>
                  <a:srgbClr val="000000"/>
                </a:solidFill>
                <a:latin typeface="Roboto" panose="02000000000000000000" pitchFamily="2" charset="0"/>
              </a:rPr>
              <a:t>Fig 1. </a:t>
            </a:r>
            <a:r>
              <a:rPr lang="de-DE" sz="1800" err="1">
                <a:solidFill>
                  <a:srgbClr val="000000"/>
                </a:solidFill>
                <a:latin typeface="Roboto" panose="02000000000000000000" pitchFamily="2" charset="0"/>
              </a:rPr>
              <a:t>Poster format, workspace and grid</a:t>
            </a:r>
            <a:endParaRPr lang="de-DE" sz="1800">
              <a:solidFill>
                <a:srgbClr val="000000"/>
              </a:solidFill>
              <a:latin typeface="Roboto" panose="02000000000000000000" pitchFamily="2" charset="0"/>
            </a:endParaRPr>
          </a:p>
        </p:txBody>
      </p:sp>
      <p:sp>
        <p:nvSpPr>
          <p:cNvPr id="7" name="Textfeld 52">
            <a:extLst>
              <a:ext uri="{FF2B5EF4-FFF2-40B4-BE49-F238E27FC236}">
                <a16:creationId xmlns:a16="http://schemas.microsoft.com/office/drawing/2014/main" id="{FEF37E9C-5AD6-A73D-5267-983479AFE40A}"/>
              </a:ext>
            </a:extLst>
          </p:cNvPr>
          <p:cNvSpPr txBox="1"/>
          <p:nvPr/>
        </p:nvSpPr>
        <p:spPr>
          <a:xfrm>
            <a:off x="14011735" y="10925215"/>
            <a:ext cx="4030662" cy="148980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180000" rIns="0" bIns="0">
            <a:spAutoFit/>
          </a:bodyPr>
          <a:lstStyle/>
          <a:p>
            <a:pPr>
              <a:lnSpc>
                <a:spcPts val="2600"/>
              </a:lnSpc>
            </a:pPr>
            <a:r>
              <a:rPr lang="de-DE" sz="1800" b="1" err="1">
                <a:solidFill>
                  <a:srgbClr val="000000"/>
                </a:solidFill>
                <a:latin typeface="Roboto" panose="02000000000000000000" pitchFamily="2" charset="0"/>
              </a:rPr>
              <a:t>Fig 2. </a:t>
            </a:r>
            <a:r>
              <a:rPr lang="de-DE" sz="1800" err="1">
                <a:solidFill>
                  <a:srgbClr val="000000"/>
                </a:solidFill>
                <a:latin typeface="Roboto" panose="02000000000000000000" pitchFamily="2" charset="0"/>
              </a:rPr>
              <a:t>The poster uses 2 columns and presents the content chronologically from top to bottom in the respective columns</a:t>
            </a:r>
            <a:endParaRPr lang="de-DE" sz="1800">
              <a:solidFill>
                <a:srgbClr val="000000"/>
              </a:solidFill>
              <a:latin typeface="Roboto" panose="02000000000000000000" pitchFamily="2" charset="0"/>
            </a:endParaRPr>
          </a:p>
        </p:txBody>
      </p:sp>
      <p:sp>
        <p:nvSpPr>
          <p:cNvPr id="8" name="Textfeld 52">
            <a:extLst>
              <a:ext uri="{FF2B5EF4-FFF2-40B4-BE49-F238E27FC236}">
                <a16:creationId xmlns:a16="http://schemas.microsoft.com/office/drawing/2014/main" id="{DECE4A19-BC5E-49F1-1A1E-23D3E9F14DB9}"/>
              </a:ext>
            </a:extLst>
          </p:cNvPr>
          <p:cNvSpPr txBox="1"/>
          <p:nvPr/>
        </p:nvSpPr>
        <p:spPr>
          <a:xfrm>
            <a:off x="18748835" y="10925215"/>
            <a:ext cx="4030662" cy="115638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180000" rIns="0" bIns="0">
            <a:spAutoFit/>
          </a:bodyPr>
          <a:lstStyle/>
          <a:p>
            <a:pPr>
              <a:lnSpc>
                <a:spcPts val="2600"/>
              </a:lnSpc>
            </a:pPr>
            <a:r>
              <a:rPr lang="de-DE" sz="1800" b="1" err="1">
                <a:solidFill>
                  <a:srgbClr val="000000"/>
                </a:solidFill>
                <a:latin typeface="Roboto" panose="02000000000000000000" pitchFamily="2" charset="0"/>
              </a:rPr>
              <a:t>Fig 3. </a:t>
            </a:r>
            <a:r>
              <a:rPr lang="de-DE" sz="1800" err="1">
                <a:solidFill>
                  <a:srgbClr val="000000"/>
                </a:solidFill>
                <a:latin typeface="Roboto" panose="02000000000000000000" pitchFamily="2" charset="0"/>
              </a:rPr>
              <a:t>The poster uses 3 and 2 columns and presents the content in rows from top to bottom</a:t>
            </a:r>
            <a:endParaRPr lang="de-DE" sz="1800">
              <a:solidFill>
                <a:srgbClr val="000000"/>
              </a:solidFill>
              <a:latin typeface="Roboto" panose="02000000000000000000" pitchFamily="2" charset="0"/>
            </a:endParaRPr>
          </a:p>
        </p:txBody>
      </p:sp>
      <p:sp>
        <p:nvSpPr>
          <p:cNvPr id="9" name="Textfeld 52">
            <a:extLst>
              <a:ext uri="{FF2B5EF4-FFF2-40B4-BE49-F238E27FC236}">
                <a16:creationId xmlns:a16="http://schemas.microsoft.com/office/drawing/2014/main" id="{F0DB6367-ABDE-1671-9709-E9E14D3E7E48}"/>
              </a:ext>
            </a:extLst>
          </p:cNvPr>
          <p:cNvSpPr txBox="1"/>
          <p:nvPr/>
        </p:nvSpPr>
        <p:spPr>
          <a:xfrm>
            <a:off x="23506573" y="10925215"/>
            <a:ext cx="4030662" cy="115638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180000" rIns="0" bIns="0">
            <a:spAutoFit/>
          </a:bodyPr>
          <a:lstStyle/>
          <a:p>
            <a:pPr>
              <a:lnSpc>
                <a:spcPts val="2600"/>
              </a:lnSpc>
            </a:pPr>
            <a:r>
              <a:rPr lang="de-DE" sz="1800" b="1" err="1">
                <a:solidFill>
                  <a:srgbClr val="000000"/>
                </a:solidFill>
                <a:latin typeface="Roboto" panose="02000000000000000000" pitchFamily="2" charset="0"/>
              </a:rPr>
              <a:t>Fig 4. </a:t>
            </a:r>
            <a:r>
              <a:rPr lang="de-DE" sz="1800" err="1">
                <a:solidFill>
                  <a:srgbClr val="000000"/>
                </a:solidFill>
                <a:latin typeface="Roboto" panose="02000000000000000000" pitchFamily="2" charset="0"/>
              </a:rPr>
              <a:t>The poster uses 3 and 2 columns and presents the contents more freely, but also uses the rows</a:t>
            </a:r>
            <a:endParaRPr lang="de-DE" sz="1800">
              <a:solidFill>
                <a:srgbClr val="000000"/>
              </a:solidFill>
              <a:latin typeface="Roboto" panose="02000000000000000000" pitchFamily="2" charset="0"/>
            </a:endParaRPr>
          </a:p>
        </p:txBody>
      </p:sp>
      <p:sp>
        <p:nvSpPr>
          <p:cNvPr id="35" name="Textplatzhalter 20">
            <a:extLst>
              <a:ext uri="{FF2B5EF4-FFF2-40B4-BE49-F238E27FC236}">
                <a16:creationId xmlns:a16="http://schemas.microsoft.com/office/drawing/2014/main" id="{FEACC309-ADB1-6982-7AFD-09C267B9E0C2}"/>
              </a:ext>
            </a:extLst>
          </p:cNvPr>
          <p:cNvSpPr txBox="1">
            <a:spLocks/>
          </p:cNvSpPr>
          <p:nvPr/>
        </p:nvSpPr>
        <p:spPr>
          <a:xfrm>
            <a:off x="28593278" y="6625401"/>
            <a:ext cx="6130110" cy="4208332"/>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b="1" spc="60"/>
              <a:t>Paragraph styles header</a:t>
            </a:r>
          </a:p>
          <a:p>
            <a:pPr lvl="1" hangingPunct="1"/>
            <a:r>
              <a:rPr lang="de-DE" spc="60"/>
              <a:t>1. Titel: 90 pt, line spacing 95 pt, </a:t>
            </a:r>
            <a:br>
              <a:rPr lang="de-DE" spc="60"/>
            </a:br>
            <a:r>
              <a:rPr lang="de-DE" spc="60"/>
              <a:t>rgb 0 | 108 | 102</a:t>
            </a:r>
          </a:p>
          <a:p>
            <a:pPr lvl="1" hangingPunct="1"/>
            <a:r>
              <a:rPr lang="de-DE" spc="60"/>
              <a:t>2. Authors: 28 pt, line spacing 36 pt, </a:t>
            </a:r>
            <a:br>
              <a:rPr lang="de-DE" spc="60"/>
            </a:br>
            <a:r>
              <a:rPr lang="de-DE" spc="60"/>
              <a:t>rgb 119 | 119 | 119</a:t>
            </a:r>
          </a:p>
          <a:p>
            <a:pPr lvl="1" hangingPunct="1"/>
            <a:r>
              <a:rPr lang="de-DE" spc="60"/>
              <a:t>3. </a:t>
            </a:r>
            <a:r>
              <a:rPr lang="de-DE" dirty="0"/>
              <a:t>*Additional information</a:t>
            </a:r>
            <a:r>
              <a:rPr lang="de-DE" spc="60"/>
              <a:t>: 18 pt, </a:t>
            </a:r>
            <a:br>
              <a:rPr lang="de-DE" spc="60"/>
            </a:br>
            <a:r>
              <a:rPr lang="de-DE" spc="60"/>
              <a:t>rgb 119 | 119 | 119</a:t>
            </a:r>
          </a:p>
          <a:p>
            <a:pPr lvl="1" hangingPunct="1"/>
            <a:endParaRPr lang="de-DE" spc="60"/>
          </a:p>
        </p:txBody>
      </p:sp>
      <p:sp>
        <p:nvSpPr>
          <p:cNvPr id="6" name="Textplatzhalter 20">
            <a:extLst>
              <a:ext uri="{FF2B5EF4-FFF2-40B4-BE49-F238E27FC236}">
                <a16:creationId xmlns:a16="http://schemas.microsoft.com/office/drawing/2014/main" id="{D77AD8B2-9CEB-A74B-02CC-617216E35A56}"/>
              </a:ext>
            </a:extLst>
          </p:cNvPr>
          <p:cNvSpPr txBox="1">
            <a:spLocks/>
          </p:cNvSpPr>
          <p:nvPr/>
        </p:nvSpPr>
        <p:spPr>
          <a:xfrm>
            <a:off x="35407599" y="6065545"/>
            <a:ext cx="6156325" cy="1877437"/>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spc="60"/>
              <a:t>Only for Mac: Keynote’s export color palette provides the main, companion and accent colors. </a:t>
            </a:r>
            <a:r>
              <a:rPr lang="de-DE" b="1" spc="60"/>
              <a:t>You can load these into Powerpoint: MPI-M_Colors_2023.clr </a:t>
            </a:r>
          </a:p>
        </p:txBody>
      </p:sp>
      <p:sp>
        <p:nvSpPr>
          <p:cNvPr id="11" name="Textplatzhalter 20">
            <a:extLst>
              <a:ext uri="{FF2B5EF4-FFF2-40B4-BE49-F238E27FC236}">
                <a16:creationId xmlns:a16="http://schemas.microsoft.com/office/drawing/2014/main" id="{436887C1-93CD-A53B-51A2-6B731EFA8440}"/>
              </a:ext>
            </a:extLst>
          </p:cNvPr>
          <p:cNvSpPr txBox="1">
            <a:spLocks/>
          </p:cNvSpPr>
          <p:nvPr/>
        </p:nvSpPr>
        <p:spPr>
          <a:xfrm>
            <a:off x="28601989" y="5468916"/>
            <a:ext cx="6124030"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60" dirty="0">
                <a:solidFill>
                  <a:srgbClr val="006E66"/>
                </a:solidFill>
              </a:rPr>
              <a:t>paragraph styles</a:t>
            </a:r>
          </a:p>
        </p:txBody>
      </p:sp>
      <p:sp>
        <p:nvSpPr>
          <p:cNvPr id="13" name="Textplatzhalter 20">
            <a:extLst>
              <a:ext uri="{FF2B5EF4-FFF2-40B4-BE49-F238E27FC236}">
                <a16:creationId xmlns:a16="http://schemas.microsoft.com/office/drawing/2014/main" id="{109AB423-9683-36BB-B0EA-911BEC39CBC0}"/>
              </a:ext>
            </a:extLst>
          </p:cNvPr>
          <p:cNvSpPr txBox="1">
            <a:spLocks/>
          </p:cNvSpPr>
          <p:nvPr/>
        </p:nvSpPr>
        <p:spPr>
          <a:xfrm>
            <a:off x="35408520" y="5461659"/>
            <a:ext cx="6155406"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60" dirty="0"/>
              <a:t>Colors</a:t>
            </a:r>
          </a:p>
        </p:txBody>
      </p:sp>
      <p:sp>
        <p:nvSpPr>
          <p:cNvPr id="14" name="Textplatzhalter 20">
            <a:extLst>
              <a:ext uri="{FF2B5EF4-FFF2-40B4-BE49-F238E27FC236}">
                <a16:creationId xmlns:a16="http://schemas.microsoft.com/office/drawing/2014/main" id="{6057AE01-55F1-74E2-20AD-34B388AA2C6F}"/>
              </a:ext>
            </a:extLst>
          </p:cNvPr>
          <p:cNvSpPr txBox="1">
            <a:spLocks/>
          </p:cNvSpPr>
          <p:nvPr/>
        </p:nvSpPr>
        <p:spPr>
          <a:xfrm>
            <a:off x="28614844" y="27174051"/>
            <a:ext cx="12949081"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60" dirty="0"/>
              <a:t>Sample elements, Dimension and Grid</a:t>
            </a:r>
          </a:p>
        </p:txBody>
      </p:sp>
      <p:sp>
        <p:nvSpPr>
          <p:cNvPr id="15" name="Textplatzhalter 20">
            <a:extLst>
              <a:ext uri="{FF2B5EF4-FFF2-40B4-BE49-F238E27FC236}">
                <a16:creationId xmlns:a16="http://schemas.microsoft.com/office/drawing/2014/main" id="{A9D89DB6-F201-0660-C89D-F2CD05B15327}"/>
              </a:ext>
            </a:extLst>
          </p:cNvPr>
          <p:cNvSpPr txBox="1">
            <a:spLocks/>
          </p:cNvSpPr>
          <p:nvPr/>
        </p:nvSpPr>
        <p:spPr>
          <a:xfrm>
            <a:off x="35407600" y="8148840"/>
            <a:ext cx="6155407" cy="2185214"/>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marL="457200" lvl="1" indent="-457200" hangingPunct="1">
              <a:buAutoNum type="arabicPeriod"/>
            </a:pPr>
            <a:r>
              <a:rPr lang="de-DE" spc="60"/>
              <a:t>Open more colors  </a:t>
            </a:r>
          </a:p>
          <a:p>
            <a:pPr marL="457200" lvl="1" indent="-457200" hangingPunct="1">
              <a:buAutoNum type="arabicPeriod"/>
            </a:pPr>
            <a:r>
              <a:rPr lang="de-DE" spc="60"/>
              <a:t>Choose color palettes </a:t>
            </a:r>
          </a:p>
          <a:p>
            <a:pPr marL="457200" lvl="1" indent="-457200" hangingPunct="1">
              <a:buAutoNum type="arabicPeriod"/>
            </a:pPr>
            <a:r>
              <a:rPr lang="de-DE" spc="60"/>
              <a:t>Choose …  -&gt; Open  -&gt; Choose  </a:t>
            </a:r>
          </a:p>
          <a:p>
            <a:pPr lvl="1" hangingPunct="1"/>
            <a:r>
              <a:rPr lang="de-DE" spc="60"/>
              <a:t>MPI-M_Farben_2023.clr</a:t>
            </a:r>
          </a:p>
        </p:txBody>
      </p:sp>
      <p:sp>
        <p:nvSpPr>
          <p:cNvPr id="20" name="Textplatzhalter 20">
            <a:extLst>
              <a:ext uri="{FF2B5EF4-FFF2-40B4-BE49-F238E27FC236}">
                <a16:creationId xmlns:a16="http://schemas.microsoft.com/office/drawing/2014/main" id="{4A6EB5EF-8027-DE98-ABBB-15FA6FCAC802}"/>
              </a:ext>
            </a:extLst>
          </p:cNvPr>
          <p:cNvSpPr txBox="1">
            <a:spLocks/>
          </p:cNvSpPr>
          <p:nvPr/>
        </p:nvSpPr>
        <p:spPr>
          <a:xfrm>
            <a:off x="28601987" y="28115310"/>
            <a:ext cx="12961937" cy="917174"/>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spc="60"/>
              <a:t>On the next page, you will find sample elements and measurements that you can copy if you like.</a:t>
            </a:r>
          </a:p>
        </p:txBody>
      </p:sp>
      <p:sp>
        <p:nvSpPr>
          <p:cNvPr id="22" name="Read me…">
            <a:extLst>
              <a:ext uri="{FF2B5EF4-FFF2-40B4-BE49-F238E27FC236}">
                <a16:creationId xmlns:a16="http://schemas.microsoft.com/office/drawing/2014/main" id="{7BD07ABB-74CC-69ED-0EB8-28870591B5E5}"/>
              </a:ext>
            </a:extLst>
          </p:cNvPr>
          <p:cNvSpPr txBox="1"/>
          <p:nvPr/>
        </p:nvSpPr>
        <p:spPr>
          <a:xfrm>
            <a:off x="21761450" y="14138006"/>
            <a:ext cx="6121400" cy="12948188"/>
          </a:xfrm>
          <a:prstGeom prst="rect">
            <a:avLst/>
          </a:prstGeom>
          <a:solidFill>
            <a:srgbClr val="C2E3E3">
              <a:alpha val="50447"/>
            </a:srgb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396000" tIns="396000" rIns="396000" bIns="396000">
            <a:spAutoFit/>
          </a:bodyPr>
          <a:lstStyle/>
          <a:p>
            <a:pPr>
              <a:spcBef>
                <a:spcPts val="2720"/>
              </a:spcBef>
              <a:defRPr sz="7500" b="1" cap="all" spc="375">
                <a:solidFill>
                  <a:srgbClr val="006C66"/>
                </a:solidFill>
              </a:defRPr>
            </a:pPr>
            <a:r>
              <a:rPr lang="de-DE" sz="3600" b="1" dirty="0" err="1">
                <a:latin typeface="Roboto" panose="02000000000000000000" pitchFamily="2" charset="0"/>
                <a:ea typeface="Roboto" panose="02000000000000000000" pitchFamily="2" charset="0"/>
              </a:rPr>
              <a:t>Hints</a:t>
            </a:r>
            <a:endParaRPr lang="de-DE" sz="260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b="1" spc="60" dirty="0">
                <a:solidFill>
                  <a:srgbClr val="000000"/>
                </a:solidFill>
                <a:latin typeface="+mn-ea"/>
              </a:rPr>
              <a:t>Order – </a:t>
            </a:r>
            <a:r>
              <a:rPr lang="de-DE" sz="2600" b="1" spc="60" dirty="0" err="1">
                <a:solidFill>
                  <a:srgbClr val="000000"/>
                </a:solidFill>
                <a:latin typeface="+mn-ea"/>
              </a:rPr>
              <a:t>create</a:t>
            </a:r>
            <a:r>
              <a:rPr lang="de-DE" sz="2600" b="1" spc="60" dirty="0">
                <a:solidFill>
                  <a:srgbClr val="000000"/>
                </a:solidFill>
                <a:latin typeface="+mn-ea"/>
              </a:rPr>
              <a:t> an </a:t>
            </a:r>
            <a:r>
              <a:rPr lang="de-DE" sz="2600" b="1" spc="60" dirty="0" err="1">
                <a:solidFill>
                  <a:srgbClr val="000000"/>
                </a:solidFill>
                <a:latin typeface="+mn-ea"/>
              </a:rPr>
              <a:t>overview</a:t>
            </a:r>
            <a:endParaRPr lang="de-DE" sz="2600" b="1" spc="60" dirty="0">
              <a:solidFill>
                <a:srgbClr val="000000"/>
              </a:solidFill>
              <a:latin typeface="+mn-ea"/>
            </a:endParaRPr>
          </a:p>
          <a:p>
            <a:pPr marL="457200" indent="-457200">
              <a:lnSpc>
                <a:spcPct val="130000"/>
              </a:lnSpc>
              <a:spcBef>
                <a:spcPts val="800"/>
              </a:spcBef>
              <a:buSzPct val="123000"/>
              <a:buFont typeface="System Font Regular"/>
              <a:buChar char="‣"/>
              <a:defRPr sz="5300" spc="158">
                <a:solidFill>
                  <a:srgbClr val="000000"/>
                </a:solidFill>
              </a:defRPr>
            </a:pPr>
            <a:r>
              <a:rPr lang="de-DE" sz="2600" spc="60" dirty="0">
                <a:solidFill>
                  <a:srgbClr val="000000"/>
                </a:solidFill>
                <a:latin typeface="+mn-ea"/>
              </a:rPr>
              <a:t>Group and </a:t>
            </a:r>
            <a:r>
              <a:rPr lang="de-DE" sz="2600" spc="60" dirty="0" err="1">
                <a:solidFill>
                  <a:srgbClr val="000000"/>
                </a:solidFill>
                <a:latin typeface="+mn-ea"/>
              </a:rPr>
              <a:t>organise</a:t>
            </a:r>
            <a:r>
              <a:rPr lang="de-DE" sz="2600" spc="60" dirty="0">
                <a:solidFill>
                  <a:srgbClr val="000000"/>
                </a:solidFill>
                <a:latin typeface="+mn-ea"/>
              </a:rPr>
              <a:t> </a:t>
            </a:r>
            <a:r>
              <a:rPr lang="de-DE" sz="2600" spc="60" dirty="0" err="1">
                <a:solidFill>
                  <a:srgbClr val="000000"/>
                </a:solidFill>
                <a:latin typeface="+mn-ea"/>
              </a:rPr>
              <a:t>content</a:t>
            </a:r>
            <a:r>
              <a:rPr lang="de-DE" sz="2600" spc="60" dirty="0">
                <a:solidFill>
                  <a:srgbClr val="000000"/>
                </a:solidFill>
                <a:latin typeface="+mn-ea"/>
              </a:rPr>
              <a:t> - </a:t>
            </a:r>
            <a:r>
              <a:rPr lang="de-DE" sz="2600" spc="60" dirty="0" err="1">
                <a:solidFill>
                  <a:srgbClr val="000000"/>
                </a:solidFill>
                <a:latin typeface="+mn-ea"/>
              </a:rPr>
              <a:t>we</a:t>
            </a:r>
            <a:r>
              <a:rPr lang="de-DE" sz="2600" spc="60" dirty="0">
                <a:solidFill>
                  <a:srgbClr val="000000"/>
                </a:solidFill>
                <a:latin typeface="+mn-ea"/>
              </a:rPr>
              <a:t> </a:t>
            </a:r>
            <a:r>
              <a:rPr lang="de-DE" sz="2600" spc="60" dirty="0" err="1">
                <a:solidFill>
                  <a:srgbClr val="000000"/>
                </a:solidFill>
                <a:latin typeface="+mn-ea"/>
              </a:rPr>
              <a:t>can</a:t>
            </a:r>
            <a:r>
              <a:rPr lang="de-DE" sz="2600" spc="60" dirty="0">
                <a:solidFill>
                  <a:srgbClr val="000000"/>
                </a:solidFill>
                <a:latin typeface="+mn-ea"/>
              </a:rPr>
              <a:t> </a:t>
            </a:r>
            <a:r>
              <a:rPr lang="de-DE" sz="2600" spc="60" dirty="0" err="1">
                <a:solidFill>
                  <a:srgbClr val="000000"/>
                </a:solidFill>
                <a:latin typeface="+mn-ea"/>
              </a:rPr>
              <a:t>grasp</a:t>
            </a:r>
            <a:r>
              <a:rPr lang="de-DE" sz="2600" spc="60" dirty="0">
                <a:solidFill>
                  <a:srgbClr val="000000"/>
                </a:solidFill>
                <a:latin typeface="+mn-ea"/>
              </a:rPr>
              <a:t> </a:t>
            </a:r>
            <a:r>
              <a:rPr lang="de-DE" sz="2600" spc="60" dirty="0" err="1">
                <a:solidFill>
                  <a:srgbClr val="000000"/>
                </a:solidFill>
                <a:latin typeface="+mn-ea"/>
              </a:rPr>
              <a:t>ordered</a:t>
            </a:r>
            <a:r>
              <a:rPr lang="de-DE" sz="2600" spc="60" dirty="0">
                <a:solidFill>
                  <a:srgbClr val="000000"/>
                </a:solidFill>
                <a:latin typeface="+mn-ea"/>
              </a:rPr>
              <a:t> </a:t>
            </a:r>
            <a:r>
              <a:rPr lang="de-DE" sz="2600" spc="60" dirty="0" err="1">
                <a:solidFill>
                  <a:srgbClr val="000000"/>
                </a:solidFill>
                <a:latin typeface="+mn-ea"/>
              </a:rPr>
              <a:t>content</a:t>
            </a:r>
            <a:r>
              <a:rPr lang="de-DE" sz="2600" spc="60" dirty="0">
                <a:solidFill>
                  <a:srgbClr val="000000"/>
                </a:solidFill>
                <a:latin typeface="+mn-ea"/>
              </a:rPr>
              <a:t> </a:t>
            </a:r>
            <a:r>
              <a:rPr lang="de-DE" sz="2600" spc="60" dirty="0" err="1">
                <a:solidFill>
                  <a:srgbClr val="000000"/>
                </a:solidFill>
                <a:latin typeface="+mn-ea"/>
              </a:rPr>
              <a:t>more</a:t>
            </a:r>
            <a:r>
              <a:rPr lang="de-DE" sz="2600" spc="60" dirty="0">
                <a:solidFill>
                  <a:srgbClr val="000000"/>
                </a:solidFill>
                <a:latin typeface="+mn-ea"/>
              </a:rPr>
              <a:t> </a:t>
            </a:r>
            <a:r>
              <a:rPr lang="de-DE" sz="2600" spc="60" dirty="0" err="1">
                <a:solidFill>
                  <a:srgbClr val="000000"/>
                </a:solidFill>
                <a:latin typeface="+mn-ea"/>
              </a:rPr>
              <a:t>quickly</a:t>
            </a:r>
            <a:endParaRPr lang="de-DE" sz="2600" spc="60" dirty="0">
              <a:solidFill>
                <a:srgbClr val="000000"/>
              </a:solidFill>
              <a:latin typeface="+mn-ea"/>
            </a:endParaRPr>
          </a:p>
          <a:p>
            <a:pPr marL="457200" indent="-457200">
              <a:lnSpc>
                <a:spcPct val="130000"/>
              </a:lnSpc>
              <a:spcBef>
                <a:spcPts val="800"/>
              </a:spcBef>
              <a:buSzPct val="123000"/>
              <a:buFont typeface="System Font Regular"/>
              <a:buChar char="‣"/>
              <a:defRPr sz="5300" spc="158">
                <a:solidFill>
                  <a:srgbClr val="000000"/>
                </a:solidFill>
              </a:defRPr>
            </a:pPr>
            <a:r>
              <a:rPr lang="de-DE" sz="2600" spc="60" dirty="0">
                <a:solidFill>
                  <a:srgbClr val="000000"/>
                </a:solidFill>
                <a:latin typeface="+mn-ea"/>
              </a:rPr>
              <a:t>Reuse </a:t>
            </a:r>
            <a:r>
              <a:rPr lang="de-DE" sz="2600" spc="60" dirty="0" err="1">
                <a:solidFill>
                  <a:srgbClr val="000000"/>
                </a:solidFill>
                <a:latin typeface="+mn-ea"/>
              </a:rPr>
              <a:t>key</a:t>
            </a:r>
            <a:r>
              <a:rPr lang="de-DE" sz="2600" spc="60" dirty="0">
                <a:solidFill>
                  <a:srgbClr val="000000"/>
                </a:solidFill>
                <a:latin typeface="+mn-ea"/>
              </a:rPr>
              <a:t> design </a:t>
            </a:r>
            <a:r>
              <a:rPr lang="de-DE" sz="2600" spc="60" dirty="0" err="1">
                <a:solidFill>
                  <a:srgbClr val="000000"/>
                </a:solidFill>
                <a:latin typeface="+mn-ea"/>
              </a:rPr>
              <a:t>elements</a:t>
            </a:r>
            <a:r>
              <a:rPr lang="de-DE" sz="2600" spc="60" dirty="0">
                <a:solidFill>
                  <a:srgbClr val="000000"/>
                </a:solidFill>
                <a:latin typeface="+mn-ea"/>
              </a:rPr>
              <a:t>. The </a:t>
            </a:r>
            <a:r>
              <a:rPr lang="de-DE" sz="2600" spc="60" dirty="0" err="1">
                <a:solidFill>
                  <a:srgbClr val="000000"/>
                </a:solidFill>
                <a:latin typeface="+mn-ea"/>
              </a:rPr>
              <a:t>viewer</a:t>
            </a:r>
            <a:r>
              <a:rPr lang="de-DE" sz="2600" spc="60" dirty="0">
                <a:solidFill>
                  <a:srgbClr val="000000"/>
                </a:solidFill>
                <a:latin typeface="+mn-ea"/>
              </a:rPr>
              <a:t> </a:t>
            </a:r>
            <a:r>
              <a:rPr lang="de-DE" sz="2600" spc="60" dirty="0" err="1">
                <a:solidFill>
                  <a:srgbClr val="000000"/>
                </a:solidFill>
                <a:latin typeface="+mn-ea"/>
              </a:rPr>
              <a:t>recognises</a:t>
            </a:r>
            <a:r>
              <a:rPr lang="de-DE" sz="2600" spc="60" dirty="0">
                <a:solidFill>
                  <a:srgbClr val="000000"/>
                </a:solidFill>
                <a:latin typeface="+mn-ea"/>
              </a:rPr>
              <a:t> </a:t>
            </a:r>
            <a:r>
              <a:rPr lang="de-DE" sz="2600" spc="60" dirty="0" err="1">
                <a:solidFill>
                  <a:srgbClr val="000000"/>
                </a:solidFill>
                <a:latin typeface="+mn-ea"/>
              </a:rPr>
              <a:t>elements</a:t>
            </a:r>
            <a:r>
              <a:rPr lang="de-DE" sz="2600" spc="60" dirty="0">
                <a:solidFill>
                  <a:srgbClr val="000000"/>
                </a:solidFill>
                <a:latin typeface="+mn-ea"/>
              </a:rPr>
              <a:t> </a:t>
            </a:r>
            <a:r>
              <a:rPr lang="de-DE" sz="2600" spc="60" dirty="0" err="1">
                <a:solidFill>
                  <a:srgbClr val="000000"/>
                </a:solidFill>
                <a:latin typeface="+mn-ea"/>
              </a:rPr>
              <a:t>that</a:t>
            </a:r>
            <a:r>
              <a:rPr lang="de-DE" sz="2600" spc="60" dirty="0">
                <a:solidFill>
                  <a:srgbClr val="000000"/>
                </a:solidFill>
                <a:latin typeface="+mn-ea"/>
              </a:rPr>
              <a:t> </a:t>
            </a:r>
            <a:r>
              <a:rPr lang="de-DE" sz="2600" spc="60" dirty="0" err="1">
                <a:solidFill>
                  <a:srgbClr val="000000"/>
                </a:solidFill>
                <a:latin typeface="+mn-ea"/>
              </a:rPr>
              <a:t>are</a:t>
            </a:r>
            <a:r>
              <a:rPr lang="de-DE" sz="2600" spc="60" dirty="0">
                <a:solidFill>
                  <a:srgbClr val="000000"/>
                </a:solidFill>
                <a:latin typeface="+mn-ea"/>
              </a:rPr>
              <a:t> </a:t>
            </a:r>
            <a:r>
              <a:rPr lang="de-DE" sz="2600" spc="60" dirty="0" err="1">
                <a:solidFill>
                  <a:srgbClr val="000000"/>
                </a:solidFill>
                <a:latin typeface="+mn-ea"/>
              </a:rPr>
              <a:t>repeated</a:t>
            </a:r>
            <a:r>
              <a:rPr lang="de-DE" sz="2600" spc="60" dirty="0">
                <a:solidFill>
                  <a:srgbClr val="000000"/>
                </a:solidFill>
                <a:latin typeface="+mn-ea"/>
              </a:rPr>
              <a:t> and </a:t>
            </a:r>
            <a:r>
              <a:rPr lang="de-DE" sz="2600" spc="60" dirty="0" err="1">
                <a:solidFill>
                  <a:srgbClr val="000000"/>
                </a:solidFill>
                <a:latin typeface="+mn-ea"/>
              </a:rPr>
              <a:t>belong</a:t>
            </a:r>
            <a:r>
              <a:rPr lang="de-DE" sz="2600" spc="60" dirty="0">
                <a:solidFill>
                  <a:srgbClr val="000000"/>
                </a:solidFill>
                <a:latin typeface="+mn-ea"/>
              </a:rPr>
              <a:t> </a:t>
            </a:r>
            <a:r>
              <a:rPr lang="de-DE" sz="2600" spc="60" dirty="0" err="1">
                <a:solidFill>
                  <a:srgbClr val="000000"/>
                </a:solidFill>
                <a:latin typeface="+mn-ea"/>
              </a:rPr>
              <a:t>together</a:t>
            </a:r>
            <a:r>
              <a:rPr lang="de-DE" sz="2600" spc="60" dirty="0">
                <a:solidFill>
                  <a:srgbClr val="000000"/>
                </a:solidFill>
                <a:latin typeface="+mn-ea"/>
              </a:rPr>
              <a:t>.</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b="1" spc="60" dirty="0" err="1">
                <a:solidFill>
                  <a:srgbClr val="000000"/>
                </a:solidFill>
                <a:latin typeface="+mn-ea"/>
              </a:rPr>
              <a:t>Contrast</a:t>
            </a:r>
            <a:r>
              <a:rPr lang="de-DE" sz="2600" b="1" spc="60" dirty="0">
                <a:solidFill>
                  <a:srgbClr val="000000"/>
                </a:solidFill>
                <a:latin typeface="+mn-ea"/>
              </a:rPr>
              <a:t> – </a:t>
            </a:r>
            <a:r>
              <a:rPr lang="de-DE" sz="2600" b="1" spc="60" dirty="0" err="1">
                <a:solidFill>
                  <a:srgbClr val="000000"/>
                </a:solidFill>
                <a:latin typeface="+mn-ea"/>
              </a:rPr>
              <a:t>build</a:t>
            </a:r>
            <a:r>
              <a:rPr lang="de-DE" sz="2600" b="1" spc="60" dirty="0">
                <a:solidFill>
                  <a:srgbClr val="000000"/>
                </a:solidFill>
                <a:latin typeface="+mn-ea"/>
              </a:rPr>
              <a:t> </a:t>
            </a:r>
            <a:r>
              <a:rPr lang="de-DE" sz="2600" b="1" spc="60" dirty="0" err="1">
                <a:solidFill>
                  <a:srgbClr val="000000"/>
                </a:solidFill>
                <a:latin typeface="+mn-ea"/>
              </a:rPr>
              <a:t>tension</a:t>
            </a:r>
            <a:endParaRPr lang="de-DE" sz="2600" b="1" spc="60" dirty="0">
              <a:solidFill>
                <a:srgbClr val="000000"/>
              </a:solidFill>
              <a:latin typeface="+mn-ea"/>
            </a:endParaRPr>
          </a:p>
          <a:p>
            <a:pPr marL="457200" indent="-457200">
              <a:lnSpc>
                <a:spcPct val="130000"/>
              </a:lnSpc>
              <a:spcBef>
                <a:spcPts val="800"/>
              </a:spcBef>
              <a:buSzPct val="123000"/>
              <a:buFont typeface="System Font Regular"/>
              <a:buChar char="‣"/>
              <a:defRPr sz="5300" spc="158">
                <a:solidFill>
                  <a:srgbClr val="000000"/>
                </a:solidFill>
              </a:defRPr>
            </a:pPr>
            <a:r>
              <a:rPr lang="de-DE" sz="2600" spc="60" dirty="0">
                <a:solidFill>
                  <a:srgbClr val="000000"/>
                </a:solidFill>
                <a:latin typeface="+mn-ea"/>
              </a:rPr>
              <a:t>Use </a:t>
            </a:r>
            <a:r>
              <a:rPr lang="de-DE" sz="2600" spc="60" dirty="0" err="1">
                <a:solidFill>
                  <a:srgbClr val="000000"/>
                </a:solidFill>
                <a:latin typeface="+mn-ea"/>
              </a:rPr>
              <a:t>contrast</a:t>
            </a:r>
            <a:r>
              <a:rPr lang="de-DE" sz="2600" spc="60" dirty="0">
                <a:solidFill>
                  <a:srgbClr val="000000"/>
                </a:solidFill>
                <a:latin typeface="+mn-ea"/>
              </a:rPr>
              <a:t> </a:t>
            </a:r>
            <a:r>
              <a:rPr lang="de-DE" sz="2600" spc="60" dirty="0" err="1">
                <a:solidFill>
                  <a:srgbClr val="000000"/>
                </a:solidFill>
                <a:latin typeface="+mn-ea"/>
              </a:rPr>
              <a:t>to</a:t>
            </a:r>
            <a:r>
              <a:rPr lang="de-DE" sz="2600" spc="60" dirty="0">
                <a:solidFill>
                  <a:srgbClr val="000000"/>
                </a:solidFill>
                <a:latin typeface="+mn-ea"/>
              </a:rPr>
              <a:t> </a:t>
            </a:r>
            <a:r>
              <a:rPr lang="de-DE" sz="2600" spc="60" dirty="0" err="1">
                <a:solidFill>
                  <a:srgbClr val="000000"/>
                </a:solidFill>
                <a:latin typeface="+mn-ea"/>
              </a:rPr>
              <a:t>draw</a:t>
            </a:r>
            <a:r>
              <a:rPr lang="de-DE" sz="2600" spc="60" dirty="0">
                <a:solidFill>
                  <a:srgbClr val="000000"/>
                </a:solidFill>
                <a:latin typeface="+mn-ea"/>
              </a:rPr>
              <a:t> </a:t>
            </a:r>
            <a:r>
              <a:rPr lang="de-DE" sz="2600" spc="60" dirty="0" err="1">
                <a:solidFill>
                  <a:srgbClr val="000000"/>
                </a:solidFill>
                <a:latin typeface="+mn-ea"/>
              </a:rPr>
              <a:t>the</a:t>
            </a:r>
            <a:r>
              <a:rPr lang="de-DE" sz="2600" spc="60" dirty="0">
                <a:solidFill>
                  <a:srgbClr val="000000"/>
                </a:solidFill>
                <a:latin typeface="+mn-ea"/>
              </a:rPr>
              <a:t> </a:t>
            </a:r>
            <a:r>
              <a:rPr lang="de-DE" sz="2600" spc="60" dirty="0" err="1">
                <a:solidFill>
                  <a:srgbClr val="000000"/>
                </a:solidFill>
                <a:latin typeface="+mn-ea"/>
              </a:rPr>
              <a:t>viewer's</a:t>
            </a:r>
            <a:r>
              <a:rPr lang="de-DE" sz="2600" spc="60" dirty="0">
                <a:solidFill>
                  <a:srgbClr val="000000"/>
                </a:solidFill>
                <a:latin typeface="+mn-ea"/>
              </a:rPr>
              <a:t> </a:t>
            </a:r>
            <a:r>
              <a:rPr lang="de-DE" sz="2600" spc="60" dirty="0" err="1">
                <a:solidFill>
                  <a:srgbClr val="000000"/>
                </a:solidFill>
                <a:latin typeface="+mn-ea"/>
              </a:rPr>
              <a:t>attention</a:t>
            </a:r>
            <a:r>
              <a:rPr lang="de-DE" sz="2600" spc="60" dirty="0">
                <a:solidFill>
                  <a:srgbClr val="000000"/>
                </a:solidFill>
                <a:latin typeface="+mn-ea"/>
              </a:rPr>
              <a:t> </a:t>
            </a:r>
            <a:r>
              <a:rPr lang="de-DE" sz="2600" spc="60" dirty="0" err="1">
                <a:solidFill>
                  <a:srgbClr val="000000"/>
                </a:solidFill>
                <a:latin typeface="+mn-ea"/>
              </a:rPr>
              <a:t>to</a:t>
            </a:r>
            <a:r>
              <a:rPr lang="de-DE" sz="2600" spc="60" dirty="0">
                <a:solidFill>
                  <a:srgbClr val="000000"/>
                </a:solidFill>
                <a:latin typeface="+mn-ea"/>
              </a:rPr>
              <a:t> </a:t>
            </a:r>
            <a:r>
              <a:rPr lang="de-DE" sz="2600" spc="60" dirty="0" err="1">
                <a:solidFill>
                  <a:srgbClr val="000000"/>
                </a:solidFill>
                <a:latin typeface="+mn-ea"/>
              </a:rPr>
              <a:t>things</a:t>
            </a:r>
            <a:r>
              <a:rPr lang="de-DE" sz="2600" spc="60" dirty="0">
                <a:solidFill>
                  <a:srgbClr val="000000"/>
                </a:solidFill>
                <a:latin typeface="+mn-ea"/>
              </a:rPr>
              <a:t>, e.g. </a:t>
            </a:r>
            <a:r>
              <a:rPr lang="de-DE" sz="2600" spc="60" dirty="0" err="1">
                <a:solidFill>
                  <a:srgbClr val="000000"/>
                </a:solidFill>
                <a:latin typeface="+mn-ea"/>
              </a:rPr>
              <a:t>size</a:t>
            </a:r>
            <a:r>
              <a:rPr lang="de-DE" sz="2600" spc="60" dirty="0">
                <a:solidFill>
                  <a:srgbClr val="000000"/>
                </a:solidFill>
                <a:latin typeface="+mn-ea"/>
              </a:rPr>
              <a:t>, </a:t>
            </a:r>
            <a:r>
              <a:rPr lang="de-DE" sz="2600" spc="60" dirty="0" err="1">
                <a:solidFill>
                  <a:srgbClr val="000000"/>
                </a:solidFill>
                <a:latin typeface="+mn-ea"/>
              </a:rPr>
              <a:t>brightness</a:t>
            </a:r>
            <a:r>
              <a:rPr lang="de-DE" sz="2600" spc="60" dirty="0">
                <a:solidFill>
                  <a:srgbClr val="000000"/>
                </a:solidFill>
                <a:latin typeface="+mn-ea"/>
              </a:rPr>
              <a:t>, </a:t>
            </a:r>
            <a:r>
              <a:rPr lang="de-DE" sz="2600" spc="60" dirty="0" err="1">
                <a:solidFill>
                  <a:srgbClr val="000000"/>
                </a:solidFill>
                <a:latin typeface="+mn-ea"/>
              </a:rPr>
              <a:t>color</a:t>
            </a:r>
            <a:r>
              <a:rPr lang="de-DE" sz="2600" spc="60" dirty="0">
                <a:solidFill>
                  <a:srgbClr val="000000"/>
                </a:solidFill>
                <a:latin typeface="+mn-ea"/>
              </a:rPr>
              <a:t>. </a:t>
            </a:r>
            <a:r>
              <a:rPr lang="de-DE" sz="2600" spc="60" dirty="0" err="1">
                <a:solidFill>
                  <a:srgbClr val="000000"/>
                </a:solidFill>
                <a:latin typeface="+mn-ea"/>
              </a:rPr>
              <a:t>Contrast</a:t>
            </a:r>
            <a:r>
              <a:rPr lang="de-DE" sz="2600" spc="60" dirty="0">
                <a:solidFill>
                  <a:srgbClr val="000000"/>
                </a:solidFill>
                <a:latin typeface="+mn-ea"/>
              </a:rPr>
              <a:t> </a:t>
            </a:r>
            <a:r>
              <a:rPr lang="de-DE" sz="2600" spc="60" dirty="0" err="1">
                <a:solidFill>
                  <a:srgbClr val="000000"/>
                </a:solidFill>
                <a:latin typeface="+mn-ea"/>
              </a:rPr>
              <a:t>can</a:t>
            </a:r>
            <a:r>
              <a:rPr lang="de-DE" sz="2600" spc="60" dirty="0">
                <a:solidFill>
                  <a:srgbClr val="000000"/>
                </a:solidFill>
                <a:latin typeface="+mn-ea"/>
              </a:rPr>
              <a:t> </a:t>
            </a:r>
            <a:r>
              <a:rPr lang="de-DE" sz="2600" spc="60" dirty="0" err="1">
                <a:solidFill>
                  <a:srgbClr val="000000"/>
                </a:solidFill>
                <a:latin typeface="+mn-ea"/>
              </a:rPr>
              <a:t>set</a:t>
            </a:r>
            <a:r>
              <a:rPr lang="de-DE" sz="2600" spc="60" dirty="0">
                <a:solidFill>
                  <a:srgbClr val="000000"/>
                </a:solidFill>
                <a:latin typeface="+mn-ea"/>
              </a:rPr>
              <a:t> </a:t>
            </a:r>
            <a:r>
              <a:rPr lang="de-DE" sz="2600" spc="60" dirty="0" err="1">
                <a:solidFill>
                  <a:srgbClr val="000000"/>
                </a:solidFill>
                <a:latin typeface="+mn-ea"/>
              </a:rPr>
              <a:t>accents</a:t>
            </a:r>
            <a:r>
              <a:rPr lang="de-DE" sz="2600" spc="60" dirty="0">
                <a:solidFill>
                  <a:srgbClr val="000000"/>
                </a:solidFill>
                <a:latin typeface="+mn-ea"/>
              </a:rPr>
              <a:t> in design.</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b="1" spc="60" dirty="0" err="1">
                <a:solidFill>
                  <a:srgbClr val="000000"/>
                </a:solidFill>
                <a:latin typeface="+mn-ea"/>
              </a:rPr>
              <a:t>Reduction</a:t>
            </a:r>
            <a:r>
              <a:rPr lang="de-DE" sz="2600" b="1" spc="60" dirty="0">
                <a:solidFill>
                  <a:srgbClr val="000000"/>
                </a:solidFill>
                <a:latin typeface="+mn-ea"/>
              </a:rPr>
              <a:t> – </a:t>
            </a:r>
            <a:r>
              <a:rPr lang="de-DE" sz="2600" b="1" spc="60" dirty="0" err="1">
                <a:solidFill>
                  <a:srgbClr val="000000"/>
                </a:solidFill>
                <a:latin typeface="+mn-ea"/>
              </a:rPr>
              <a:t>create</a:t>
            </a:r>
            <a:r>
              <a:rPr lang="de-DE" sz="2600" b="1" spc="60" dirty="0">
                <a:solidFill>
                  <a:srgbClr val="000000"/>
                </a:solidFill>
                <a:latin typeface="+mn-ea"/>
              </a:rPr>
              <a:t> </a:t>
            </a:r>
            <a:r>
              <a:rPr lang="de-DE" sz="2600" b="1" spc="60" dirty="0" err="1">
                <a:solidFill>
                  <a:srgbClr val="000000"/>
                </a:solidFill>
                <a:latin typeface="+mn-ea"/>
              </a:rPr>
              <a:t>more</a:t>
            </a:r>
            <a:r>
              <a:rPr lang="de-DE" sz="2600" b="1" spc="60" dirty="0">
                <a:solidFill>
                  <a:srgbClr val="000000"/>
                </a:solidFill>
                <a:latin typeface="+mn-ea"/>
              </a:rPr>
              <a:t> </a:t>
            </a:r>
            <a:r>
              <a:rPr lang="de-DE" sz="2600" b="1" spc="60" dirty="0" err="1">
                <a:solidFill>
                  <a:srgbClr val="000000"/>
                </a:solidFill>
                <a:latin typeface="+mn-ea"/>
              </a:rPr>
              <a:t>with</a:t>
            </a:r>
            <a:r>
              <a:rPr lang="de-DE" sz="2600" b="1" spc="60" dirty="0">
                <a:solidFill>
                  <a:srgbClr val="000000"/>
                </a:solidFill>
                <a:latin typeface="+mn-ea"/>
              </a:rPr>
              <a:t> </a:t>
            </a:r>
            <a:r>
              <a:rPr lang="de-DE" sz="2600" b="1" spc="60" dirty="0" err="1">
                <a:solidFill>
                  <a:srgbClr val="000000"/>
                </a:solidFill>
                <a:latin typeface="+mn-ea"/>
              </a:rPr>
              <a:t>less</a:t>
            </a:r>
            <a:endParaRPr lang="de-DE" sz="2600" b="1" spc="60" dirty="0">
              <a:solidFill>
                <a:srgbClr val="000000"/>
              </a:solidFill>
              <a:latin typeface="+mn-ea"/>
            </a:endParaRPr>
          </a:p>
          <a:p>
            <a:pPr marL="457200" indent="-457200">
              <a:lnSpc>
                <a:spcPct val="130000"/>
              </a:lnSpc>
              <a:spcBef>
                <a:spcPts val="800"/>
              </a:spcBef>
              <a:buSzPct val="123000"/>
              <a:buFont typeface="System Font Regular"/>
              <a:buChar char="‣"/>
              <a:defRPr sz="5300" spc="158">
                <a:solidFill>
                  <a:srgbClr val="000000"/>
                </a:solidFill>
              </a:defRPr>
            </a:pPr>
            <a:r>
              <a:rPr lang="de-DE" sz="2600" spc="60" dirty="0" err="1">
                <a:solidFill>
                  <a:srgbClr val="000000"/>
                </a:solidFill>
                <a:latin typeface="+mn-ea"/>
              </a:rPr>
              <a:t>Reduce</a:t>
            </a:r>
            <a:r>
              <a:rPr lang="de-DE" sz="2600" spc="60" dirty="0">
                <a:solidFill>
                  <a:srgbClr val="000000"/>
                </a:solidFill>
                <a:latin typeface="+mn-ea"/>
              </a:rPr>
              <a:t> </a:t>
            </a:r>
            <a:r>
              <a:rPr lang="de-DE" sz="2600" spc="60" dirty="0" err="1">
                <a:solidFill>
                  <a:srgbClr val="000000"/>
                </a:solidFill>
                <a:latin typeface="+mn-ea"/>
              </a:rPr>
              <a:t>to</a:t>
            </a:r>
            <a:r>
              <a:rPr lang="de-DE" sz="2600" spc="60" dirty="0">
                <a:solidFill>
                  <a:srgbClr val="000000"/>
                </a:solidFill>
                <a:latin typeface="+mn-ea"/>
              </a:rPr>
              <a:t> </a:t>
            </a:r>
            <a:r>
              <a:rPr lang="de-DE" sz="2600" spc="60" dirty="0" err="1">
                <a:solidFill>
                  <a:srgbClr val="000000"/>
                </a:solidFill>
                <a:latin typeface="+mn-ea"/>
              </a:rPr>
              <a:t>the</a:t>
            </a:r>
            <a:r>
              <a:rPr lang="de-DE" sz="2600" spc="60" dirty="0">
                <a:solidFill>
                  <a:srgbClr val="000000"/>
                </a:solidFill>
                <a:latin typeface="+mn-ea"/>
              </a:rPr>
              <a:t> </a:t>
            </a:r>
            <a:r>
              <a:rPr lang="de-DE" sz="2600" spc="60" dirty="0" err="1">
                <a:solidFill>
                  <a:srgbClr val="000000"/>
                </a:solidFill>
                <a:latin typeface="+mn-ea"/>
              </a:rPr>
              <a:t>essentials</a:t>
            </a:r>
            <a:r>
              <a:rPr lang="de-DE" sz="2600" spc="60" dirty="0">
                <a:solidFill>
                  <a:srgbClr val="000000"/>
                </a:solidFill>
                <a:latin typeface="+mn-ea"/>
              </a:rPr>
              <a:t>: </a:t>
            </a:r>
            <a:r>
              <a:rPr lang="de-DE" sz="2600" spc="60" dirty="0" err="1">
                <a:solidFill>
                  <a:srgbClr val="000000"/>
                </a:solidFill>
                <a:latin typeface="+mn-ea"/>
              </a:rPr>
              <a:t>emphasise</a:t>
            </a:r>
            <a:r>
              <a:rPr lang="de-DE" sz="2600" spc="60" dirty="0">
                <a:solidFill>
                  <a:srgbClr val="000000"/>
                </a:solidFill>
                <a:latin typeface="+mn-ea"/>
              </a:rPr>
              <a:t> </a:t>
            </a:r>
            <a:r>
              <a:rPr lang="de-DE" sz="2600" spc="60" dirty="0" err="1">
                <a:solidFill>
                  <a:srgbClr val="000000"/>
                </a:solidFill>
                <a:latin typeface="+mn-ea"/>
              </a:rPr>
              <a:t>what</a:t>
            </a:r>
            <a:r>
              <a:rPr lang="de-DE" sz="2600" spc="60" dirty="0">
                <a:solidFill>
                  <a:srgbClr val="000000"/>
                </a:solidFill>
                <a:latin typeface="+mn-ea"/>
              </a:rPr>
              <a:t> </a:t>
            </a:r>
            <a:r>
              <a:rPr lang="de-DE" sz="2600" spc="60" dirty="0" err="1">
                <a:solidFill>
                  <a:srgbClr val="000000"/>
                </a:solidFill>
                <a:latin typeface="+mn-ea"/>
              </a:rPr>
              <a:t>is</a:t>
            </a:r>
            <a:r>
              <a:rPr lang="de-DE" sz="2600" spc="60" dirty="0">
                <a:solidFill>
                  <a:srgbClr val="000000"/>
                </a:solidFill>
                <a:latin typeface="+mn-ea"/>
              </a:rPr>
              <a:t> </a:t>
            </a:r>
            <a:r>
              <a:rPr lang="de-DE" sz="2600" spc="60" dirty="0" err="1">
                <a:solidFill>
                  <a:srgbClr val="000000"/>
                </a:solidFill>
                <a:latin typeface="+mn-ea"/>
              </a:rPr>
              <a:t>important</a:t>
            </a:r>
            <a:r>
              <a:rPr lang="de-DE" sz="2600" spc="60" dirty="0">
                <a:solidFill>
                  <a:srgbClr val="000000"/>
                </a:solidFill>
                <a:latin typeface="+mn-ea"/>
              </a:rPr>
              <a:t> and check </a:t>
            </a:r>
            <a:r>
              <a:rPr lang="de-DE" sz="2600" spc="60" dirty="0" err="1">
                <a:solidFill>
                  <a:srgbClr val="000000"/>
                </a:solidFill>
                <a:latin typeface="+mn-ea"/>
              </a:rPr>
              <a:t>every</a:t>
            </a:r>
            <a:r>
              <a:rPr lang="de-DE" sz="2600" spc="60" dirty="0">
                <a:solidFill>
                  <a:srgbClr val="000000"/>
                </a:solidFill>
                <a:latin typeface="+mn-ea"/>
              </a:rPr>
              <a:t> </a:t>
            </a:r>
            <a:r>
              <a:rPr lang="de-DE" sz="2600" spc="60" dirty="0" err="1">
                <a:solidFill>
                  <a:srgbClr val="000000"/>
                </a:solidFill>
                <a:latin typeface="+mn-ea"/>
              </a:rPr>
              <a:t>element</a:t>
            </a:r>
            <a:r>
              <a:rPr lang="de-DE" sz="2600" spc="60" dirty="0">
                <a:solidFill>
                  <a:srgbClr val="000000"/>
                </a:solidFill>
                <a:latin typeface="+mn-ea"/>
              </a:rPr>
              <a:t> </a:t>
            </a:r>
            <a:r>
              <a:rPr lang="de-DE" sz="2600" spc="60" dirty="0" err="1">
                <a:solidFill>
                  <a:srgbClr val="000000"/>
                </a:solidFill>
                <a:latin typeface="+mn-ea"/>
              </a:rPr>
              <a:t>for</a:t>
            </a:r>
            <a:r>
              <a:rPr lang="de-DE" sz="2600" spc="60" dirty="0">
                <a:solidFill>
                  <a:srgbClr val="000000"/>
                </a:solidFill>
                <a:latin typeface="+mn-ea"/>
              </a:rPr>
              <a:t> </a:t>
            </a:r>
            <a:r>
              <a:rPr lang="de-DE" sz="2600" spc="60" dirty="0" err="1">
                <a:solidFill>
                  <a:srgbClr val="000000"/>
                </a:solidFill>
                <a:latin typeface="+mn-ea"/>
              </a:rPr>
              <a:t>its</a:t>
            </a:r>
            <a:r>
              <a:rPr lang="de-DE" sz="2600" spc="60" dirty="0">
                <a:solidFill>
                  <a:srgbClr val="000000"/>
                </a:solidFill>
                <a:latin typeface="+mn-ea"/>
              </a:rPr>
              <a:t> </a:t>
            </a:r>
            <a:r>
              <a:rPr lang="de-DE" sz="2600" spc="60" dirty="0" err="1">
                <a:solidFill>
                  <a:srgbClr val="000000"/>
                </a:solidFill>
                <a:latin typeface="+mn-ea"/>
              </a:rPr>
              <a:t>justification</a:t>
            </a:r>
            <a:r>
              <a:rPr lang="de-DE" sz="2600" spc="60" dirty="0">
                <a:solidFill>
                  <a:srgbClr val="000000"/>
                </a:solidFill>
                <a:latin typeface="+mn-ea"/>
              </a:rPr>
              <a:t> -&gt; </a:t>
            </a:r>
            <a:r>
              <a:rPr lang="de-DE" sz="2600" spc="60" dirty="0" err="1">
                <a:solidFill>
                  <a:srgbClr val="000000"/>
                </a:solidFill>
                <a:latin typeface="+mn-ea"/>
              </a:rPr>
              <a:t>don't</a:t>
            </a:r>
            <a:r>
              <a:rPr lang="de-DE" sz="2600" spc="60" dirty="0">
                <a:solidFill>
                  <a:srgbClr val="000000"/>
                </a:solidFill>
                <a:latin typeface="+mn-ea"/>
              </a:rPr>
              <a:t> </a:t>
            </a:r>
            <a:r>
              <a:rPr lang="de-DE" sz="2600" spc="60" dirty="0" err="1">
                <a:solidFill>
                  <a:srgbClr val="000000"/>
                </a:solidFill>
                <a:latin typeface="+mn-ea"/>
              </a:rPr>
              <a:t>be</a:t>
            </a:r>
            <a:r>
              <a:rPr lang="de-DE" sz="2600" spc="60" dirty="0">
                <a:solidFill>
                  <a:srgbClr val="000000"/>
                </a:solidFill>
                <a:latin typeface="+mn-ea"/>
              </a:rPr>
              <a:t> </a:t>
            </a:r>
            <a:r>
              <a:rPr lang="de-DE" sz="2600" spc="60" dirty="0" err="1">
                <a:solidFill>
                  <a:srgbClr val="000000"/>
                </a:solidFill>
                <a:latin typeface="+mn-ea"/>
              </a:rPr>
              <a:t>afraid</a:t>
            </a:r>
            <a:r>
              <a:rPr lang="de-DE" sz="2600" spc="60" dirty="0">
                <a:solidFill>
                  <a:srgbClr val="000000"/>
                </a:solidFill>
                <a:latin typeface="+mn-ea"/>
              </a:rPr>
              <a:t> </a:t>
            </a:r>
            <a:r>
              <a:rPr lang="de-DE" sz="2600" spc="60" dirty="0" err="1">
                <a:solidFill>
                  <a:srgbClr val="000000"/>
                </a:solidFill>
                <a:latin typeface="+mn-ea"/>
              </a:rPr>
              <a:t>of</a:t>
            </a:r>
            <a:r>
              <a:rPr lang="de-DE" sz="2600" spc="60" dirty="0">
                <a:solidFill>
                  <a:srgbClr val="000000"/>
                </a:solidFill>
                <a:latin typeface="+mn-ea"/>
              </a:rPr>
              <a:t> </a:t>
            </a:r>
            <a:r>
              <a:rPr lang="de-DE" sz="2600" spc="60" dirty="0" err="1">
                <a:solidFill>
                  <a:srgbClr val="000000"/>
                </a:solidFill>
                <a:latin typeface="+mn-ea"/>
              </a:rPr>
              <a:t>free</a:t>
            </a:r>
            <a:r>
              <a:rPr lang="de-DE" sz="2600" spc="60" dirty="0">
                <a:solidFill>
                  <a:srgbClr val="000000"/>
                </a:solidFill>
                <a:latin typeface="+mn-ea"/>
              </a:rPr>
              <a:t> </a:t>
            </a:r>
            <a:r>
              <a:rPr lang="de-DE" sz="2600" spc="60" dirty="0" err="1">
                <a:solidFill>
                  <a:srgbClr val="000000"/>
                </a:solidFill>
                <a:latin typeface="+mn-ea"/>
              </a:rPr>
              <a:t>spaces</a:t>
            </a:r>
            <a:r>
              <a:rPr lang="de-DE" sz="2600" spc="60" dirty="0">
                <a:solidFill>
                  <a:srgbClr val="000000"/>
                </a:solidFill>
                <a:latin typeface="+mn-ea"/>
              </a:rPr>
              <a:t>.</a:t>
            </a:r>
          </a:p>
        </p:txBody>
      </p:sp>
      <p:pic>
        <p:nvPicPr>
          <p:cNvPr id="25" name="Picture 24">
            <a:extLst>
              <a:ext uri="{FF2B5EF4-FFF2-40B4-BE49-F238E27FC236}">
                <a16:creationId xmlns:a16="http://schemas.microsoft.com/office/drawing/2014/main" id="{17E13DC6-8CF2-BA18-3CFE-F31D82096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2983" y="12807047"/>
            <a:ext cx="3913342" cy="12943019"/>
          </a:xfrm>
          <a:prstGeom prst="rect">
            <a:avLst/>
          </a:prstGeom>
        </p:spPr>
      </p:pic>
      <p:sp>
        <p:nvSpPr>
          <p:cNvPr id="26" name="Rectangle 25">
            <a:extLst>
              <a:ext uri="{FF2B5EF4-FFF2-40B4-BE49-F238E27FC236}">
                <a16:creationId xmlns:a16="http://schemas.microsoft.com/office/drawing/2014/main" id="{9DB9949E-5235-02D7-4400-9543713BD427}"/>
              </a:ext>
            </a:extLst>
          </p:cNvPr>
          <p:cNvSpPr/>
          <p:nvPr/>
        </p:nvSpPr>
        <p:spPr>
          <a:xfrm>
            <a:off x="39909950" y="12838625"/>
            <a:ext cx="353213" cy="357510"/>
          </a:xfrm>
          <a:prstGeom prst="rect">
            <a:avLst/>
          </a:prstGeom>
          <a:noFill/>
          <a:ln w="28575" cap="flat" cmpd="sng" algn="ctr">
            <a:solidFill>
              <a:srgbClr val="FF2F9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27" name="Rectangle 26">
            <a:extLst>
              <a:ext uri="{FF2B5EF4-FFF2-40B4-BE49-F238E27FC236}">
                <a16:creationId xmlns:a16="http://schemas.microsoft.com/office/drawing/2014/main" id="{12705928-52CC-5ABD-D075-48EF47AD67D2}"/>
              </a:ext>
            </a:extLst>
          </p:cNvPr>
          <p:cNvSpPr/>
          <p:nvPr/>
        </p:nvSpPr>
        <p:spPr>
          <a:xfrm>
            <a:off x="37551867" y="13568154"/>
            <a:ext cx="440012" cy="390739"/>
          </a:xfrm>
          <a:prstGeom prst="rect">
            <a:avLst/>
          </a:prstGeom>
          <a:noFill/>
          <a:ln w="28575" cap="flat" cmpd="sng" algn="ctr">
            <a:solidFill>
              <a:srgbClr val="FF2F9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29" name="Rectangle 28">
            <a:extLst>
              <a:ext uri="{FF2B5EF4-FFF2-40B4-BE49-F238E27FC236}">
                <a16:creationId xmlns:a16="http://schemas.microsoft.com/office/drawing/2014/main" id="{3EB99E5A-D99E-464A-A4FF-CB237B61E735}"/>
              </a:ext>
            </a:extLst>
          </p:cNvPr>
          <p:cNvSpPr/>
          <p:nvPr/>
        </p:nvSpPr>
        <p:spPr>
          <a:xfrm>
            <a:off x="39918254" y="14084744"/>
            <a:ext cx="440012" cy="390739"/>
          </a:xfrm>
          <a:prstGeom prst="rect">
            <a:avLst/>
          </a:prstGeom>
          <a:noFill/>
          <a:ln w="28575" cap="flat" cmpd="sng" algn="ctr">
            <a:solidFill>
              <a:srgbClr val="FF2F9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31" name="TextBox 30">
            <a:extLst>
              <a:ext uri="{FF2B5EF4-FFF2-40B4-BE49-F238E27FC236}">
                <a16:creationId xmlns:a16="http://schemas.microsoft.com/office/drawing/2014/main" id="{960989DF-A0BF-E82D-27AF-677E7A081AA1}"/>
              </a:ext>
            </a:extLst>
          </p:cNvPr>
          <p:cNvSpPr txBox="1"/>
          <p:nvPr/>
        </p:nvSpPr>
        <p:spPr>
          <a:xfrm>
            <a:off x="39802522" y="12215311"/>
            <a:ext cx="721895" cy="63473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15853719"/>
            <a:r>
              <a:rPr lang="de-DE" sz="2400" spc="37">
                <a:solidFill>
                  <a:srgbClr val="FF2F92"/>
                </a:solidFill>
              </a:rPr>
              <a:t>1.</a:t>
            </a:r>
          </a:p>
        </p:txBody>
      </p:sp>
      <p:sp>
        <p:nvSpPr>
          <p:cNvPr id="33" name="TextBox 32">
            <a:extLst>
              <a:ext uri="{FF2B5EF4-FFF2-40B4-BE49-F238E27FC236}">
                <a16:creationId xmlns:a16="http://schemas.microsoft.com/office/drawing/2014/main" id="{C3F88D89-C791-85FF-9BA0-E957D065544C}"/>
              </a:ext>
            </a:extLst>
          </p:cNvPr>
          <p:cNvSpPr txBox="1"/>
          <p:nvPr/>
        </p:nvSpPr>
        <p:spPr>
          <a:xfrm>
            <a:off x="36059478" y="13439931"/>
            <a:ext cx="721895" cy="63473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15853719"/>
            <a:r>
              <a:rPr lang="de-DE" sz="2400" spc="37">
                <a:solidFill>
                  <a:srgbClr val="FF2F92"/>
                </a:solidFill>
              </a:rPr>
              <a:t>2.</a:t>
            </a:r>
          </a:p>
        </p:txBody>
      </p:sp>
      <p:sp>
        <p:nvSpPr>
          <p:cNvPr id="36" name="TextBox 35">
            <a:extLst>
              <a:ext uri="{FF2B5EF4-FFF2-40B4-BE49-F238E27FC236}">
                <a16:creationId xmlns:a16="http://schemas.microsoft.com/office/drawing/2014/main" id="{46179FDA-1B61-BF92-8B5F-60200FEED20D}"/>
              </a:ext>
            </a:extLst>
          </p:cNvPr>
          <p:cNvSpPr txBox="1"/>
          <p:nvPr/>
        </p:nvSpPr>
        <p:spPr>
          <a:xfrm>
            <a:off x="36059478" y="13659500"/>
            <a:ext cx="721895" cy="10040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15853719"/>
            <a:endParaRPr lang="de-DE" sz="2400" spc="37">
              <a:solidFill>
                <a:srgbClr val="FF2F92"/>
              </a:solidFill>
            </a:endParaRPr>
          </a:p>
          <a:p>
            <a:pPr defTabSz="15853719"/>
            <a:r>
              <a:rPr lang="de-DE" sz="2400" spc="37">
                <a:solidFill>
                  <a:srgbClr val="FF2F92"/>
                </a:solidFill>
              </a:rPr>
              <a:t>3.</a:t>
            </a:r>
          </a:p>
        </p:txBody>
      </p:sp>
      <p:sp>
        <p:nvSpPr>
          <p:cNvPr id="38" name="Textplatzhalter 20">
            <a:extLst>
              <a:ext uri="{FF2B5EF4-FFF2-40B4-BE49-F238E27FC236}">
                <a16:creationId xmlns:a16="http://schemas.microsoft.com/office/drawing/2014/main" id="{82CB1657-7C40-4124-375A-05E572354EF6}"/>
              </a:ext>
            </a:extLst>
          </p:cNvPr>
          <p:cNvSpPr txBox="1">
            <a:spLocks/>
          </p:cNvSpPr>
          <p:nvPr/>
        </p:nvSpPr>
        <p:spPr>
          <a:xfrm>
            <a:off x="28593278" y="10831780"/>
            <a:ext cx="6130110" cy="1980029"/>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b="1" spc="60"/>
              <a:t>Paragraph styles body</a:t>
            </a:r>
          </a:p>
          <a:p>
            <a:pPr lvl="1" hangingPunct="1"/>
            <a:r>
              <a:rPr lang="de-DE" spc="60"/>
              <a:t>The formats for the body are only recommendations and can be adapted to suit your purpose.</a:t>
            </a:r>
          </a:p>
        </p:txBody>
      </p:sp>
      <p:sp>
        <p:nvSpPr>
          <p:cNvPr id="39" name="Read me…">
            <a:extLst>
              <a:ext uri="{FF2B5EF4-FFF2-40B4-BE49-F238E27FC236}">
                <a16:creationId xmlns:a16="http://schemas.microsoft.com/office/drawing/2014/main" id="{EB73E437-628A-7E23-63E7-082BE7972A7C}"/>
              </a:ext>
            </a:extLst>
          </p:cNvPr>
          <p:cNvSpPr txBox="1"/>
          <p:nvPr/>
        </p:nvSpPr>
        <p:spPr>
          <a:xfrm>
            <a:off x="28593278" y="13263822"/>
            <a:ext cx="6130110" cy="574098"/>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defRPr sz="7500" b="1" cap="all" spc="375">
                <a:solidFill>
                  <a:srgbClr val="006C66"/>
                </a:solidFill>
              </a:defRPr>
            </a:pPr>
            <a:r>
              <a:rPr lang="de-DE" sz="3600" b="1" spc="150">
                <a:latin typeface="Roboto" panose="02000000000000000000" pitchFamily="2" charset="0"/>
                <a:ea typeface="Roboto" panose="02000000000000000000" pitchFamily="2" charset="0"/>
              </a:rPr>
              <a:t>Headline 1</a:t>
            </a:r>
            <a:endParaRPr lang="de-DE" sz="3600">
              <a:solidFill>
                <a:srgbClr val="000000"/>
              </a:solidFill>
              <a:latin typeface="+mn-ea"/>
            </a:endParaRPr>
          </a:p>
        </p:txBody>
      </p:sp>
      <p:sp>
        <p:nvSpPr>
          <p:cNvPr id="41" name="TextBox 40">
            <a:extLst>
              <a:ext uri="{FF2B5EF4-FFF2-40B4-BE49-F238E27FC236}">
                <a16:creationId xmlns:a16="http://schemas.microsoft.com/office/drawing/2014/main" id="{3E95D4FE-A82A-3DE5-682B-BDB53980CBBF}"/>
              </a:ext>
            </a:extLst>
          </p:cNvPr>
          <p:cNvSpPr txBox="1"/>
          <p:nvPr/>
        </p:nvSpPr>
        <p:spPr>
          <a:xfrm>
            <a:off x="28601988" y="13877777"/>
            <a:ext cx="6121400"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lvl="1" indent="0" hangingPunct="1"/>
            <a:r>
              <a:rPr lang="de-DE" sz="2400" spc="60"/>
              <a:t>36 pt, line spacing single, character spacing 1.5 pt, rgb 0 | 108 | 102</a:t>
            </a:r>
          </a:p>
        </p:txBody>
      </p:sp>
      <p:sp>
        <p:nvSpPr>
          <p:cNvPr id="46" name="TextBox 45">
            <a:extLst>
              <a:ext uri="{FF2B5EF4-FFF2-40B4-BE49-F238E27FC236}">
                <a16:creationId xmlns:a16="http://schemas.microsoft.com/office/drawing/2014/main" id="{83A33C27-3149-EB30-20D7-BA5EFD752819}"/>
              </a:ext>
            </a:extLst>
          </p:cNvPr>
          <p:cNvSpPr txBox="1"/>
          <p:nvPr/>
        </p:nvSpPr>
        <p:spPr>
          <a:xfrm>
            <a:off x="28593278" y="14957425"/>
            <a:ext cx="6130110" cy="1200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r>
              <a:rPr lang="de-DE" sz="2600" b="1" spc="60"/>
              <a:t>Text 1</a:t>
            </a:r>
            <a:r>
              <a:rPr lang="de-DE" sz="2600" spc="60"/>
              <a:t>: 26 | line spacing single | spacing before 8 pt | </a:t>
            </a:r>
            <a:br>
              <a:rPr lang="de-DE" sz="2600" spc="60"/>
            </a:br>
            <a:r>
              <a:rPr lang="de-DE" sz="2600" spc="60"/>
              <a:t>character spacing 0,6 pt</a:t>
            </a:r>
          </a:p>
        </p:txBody>
      </p:sp>
      <p:sp>
        <p:nvSpPr>
          <p:cNvPr id="48" name="Read me…">
            <a:extLst>
              <a:ext uri="{FF2B5EF4-FFF2-40B4-BE49-F238E27FC236}">
                <a16:creationId xmlns:a16="http://schemas.microsoft.com/office/drawing/2014/main" id="{1AFE664E-DCE7-CB6D-5D6C-8747628A780F}"/>
              </a:ext>
            </a:extLst>
          </p:cNvPr>
          <p:cNvSpPr txBox="1"/>
          <p:nvPr/>
        </p:nvSpPr>
        <p:spPr>
          <a:xfrm>
            <a:off x="28601988" y="17081400"/>
            <a:ext cx="4233682" cy="523220"/>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defRPr sz="7500" b="1" cap="all" spc="375">
                <a:solidFill>
                  <a:srgbClr val="006C66"/>
                </a:solidFill>
              </a:defRPr>
            </a:pPr>
            <a:r>
              <a:rPr lang="de-DE" sz="3400" b="1" spc="150">
                <a:latin typeface="Roboto" panose="02000000000000000000" pitchFamily="2" charset="0"/>
                <a:ea typeface="Roboto" panose="02000000000000000000" pitchFamily="2" charset="0"/>
              </a:rPr>
              <a:t>Headline 2</a:t>
            </a:r>
            <a:endParaRPr lang="de-DE" sz="2400">
              <a:solidFill>
                <a:srgbClr val="000000"/>
              </a:solidFill>
              <a:latin typeface="+mn-ea"/>
            </a:endParaRPr>
          </a:p>
        </p:txBody>
      </p:sp>
      <p:sp>
        <p:nvSpPr>
          <p:cNvPr id="49" name="TextBox 48">
            <a:extLst>
              <a:ext uri="{FF2B5EF4-FFF2-40B4-BE49-F238E27FC236}">
                <a16:creationId xmlns:a16="http://schemas.microsoft.com/office/drawing/2014/main" id="{48FAAD06-A333-0AC5-F187-062D7FB4CDFF}"/>
              </a:ext>
            </a:extLst>
          </p:cNvPr>
          <p:cNvSpPr txBox="1"/>
          <p:nvPr/>
        </p:nvSpPr>
        <p:spPr>
          <a:xfrm>
            <a:off x="28601989" y="17680839"/>
            <a:ext cx="6121399"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lvl="1" indent="0" hangingPunct="1"/>
            <a:r>
              <a:rPr lang="de-DE" sz="2400" spc="60"/>
              <a:t>34 pt, line spacing single, character spacing 1.5 pt, rgb 0 | 108 | 102</a:t>
            </a:r>
          </a:p>
        </p:txBody>
      </p:sp>
      <p:sp>
        <p:nvSpPr>
          <p:cNvPr id="51" name="Read me…">
            <a:extLst>
              <a:ext uri="{FF2B5EF4-FFF2-40B4-BE49-F238E27FC236}">
                <a16:creationId xmlns:a16="http://schemas.microsoft.com/office/drawing/2014/main" id="{3C1DAB22-3074-80B5-385C-F8CF8DAE5D91}"/>
              </a:ext>
            </a:extLst>
          </p:cNvPr>
          <p:cNvSpPr txBox="1"/>
          <p:nvPr/>
        </p:nvSpPr>
        <p:spPr>
          <a:xfrm>
            <a:off x="28593278" y="18769860"/>
            <a:ext cx="6130110" cy="907300"/>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lnSpc>
                <a:spcPts val="3700"/>
              </a:lnSpc>
              <a:spcBef>
                <a:spcPts val="800"/>
              </a:spcBef>
              <a:buSzPct val="123000"/>
              <a:defRPr sz="5300" spc="158">
                <a:solidFill>
                  <a:srgbClr val="000000"/>
                </a:solidFill>
              </a:defRPr>
            </a:pPr>
            <a:r>
              <a:rPr lang="de-DE" sz="2400" b="1" spc="60">
                <a:solidFill>
                  <a:srgbClr val="000000"/>
                </a:solidFill>
                <a:latin typeface="+mn-ea"/>
              </a:rPr>
              <a:t>Text 2</a:t>
            </a:r>
            <a:r>
              <a:rPr lang="de-DE" sz="2400" spc="60">
                <a:solidFill>
                  <a:srgbClr val="000000"/>
                </a:solidFill>
                <a:latin typeface="+mn-ea"/>
              </a:rPr>
              <a:t>: 24 | line spacing single | spacing before 8 pt | character spacing 0,6 pt</a:t>
            </a:r>
            <a:endParaRPr lang="de-DE" sz="2400">
              <a:solidFill>
                <a:srgbClr val="000000"/>
              </a:solidFill>
              <a:latin typeface="+mn-ea"/>
            </a:endParaRPr>
          </a:p>
        </p:txBody>
      </p:sp>
      <p:sp>
        <p:nvSpPr>
          <p:cNvPr id="52" name="Linien">
            <a:extLst>
              <a:ext uri="{FF2B5EF4-FFF2-40B4-BE49-F238E27FC236}">
                <a16:creationId xmlns:a16="http://schemas.microsoft.com/office/drawing/2014/main" id="{151ED513-C3F2-DEEA-BAF5-6C1A2FD46516}"/>
              </a:ext>
            </a:extLst>
          </p:cNvPr>
          <p:cNvSpPr/>
          <p:nvPr/>
        </p:nvSpPr>
        <p:spPr>
          <a:xfrm flipH="1" flipV="1">
            <a:off x="28597244" y="16593945"/>
            <a:ext cx="6126144" cy="0"/>
          </a:xfrm>
          <a:prstGeom prst="line">
            <a:avLst/>
          </a:prstGeom>
          <a:ln w="25400">
            <a:solidFill>
              <a:srgbClr val="A8A8A7"/>
            </a:solidFill>
            <a:miter lim="400000"/>
          </a:ln>
        </p:spPr>
        <p:txBody>
          <a:bodyPr lIns="77699" tIns="77699" rIns="77699" bIns="77699" anchor="ctr"/>
          <a:lstStyle/>
          <a:p>
            <a:endParaRPr sz="1561"/>
          </a:p>
        </p:txBody>
      </p:sp>
      <p:sp>
        <p:nvSpPr>
          <p:cNvPr id="53" name="Textfeld 52">
            <a:extLst>
              <a:ext uri="{FF2B5EF4-FFF2-40B4-BE49-F238E27FC236}">
                <a16:creationId xmlns:a16="http://schemas.microsoft.com/office/drawing/2014/main" id="{139158AB-F423-9B1A-07FF-B498DD8B4B7E}"/>
              </a:ext>
            </a:extLst>
          </p:cNvPr>
          <p:cNvSpPr txBox="1"/>
          <p:nvPr/>
        </p:nvSpPr>
        <p:spPr>
          <a:xfrm>
            <a:off x="28593278" y="20201451"/>
            <a:ext cx="6130110" cy="7780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180000" rIns="0" bIns="0">
            <a:spAutoFit/>
          </a:bodyPr>
          <a:lstStyle/>
          <a:p>
            <a:pPr>
              <a:lnSpc>
                <a:spcPts val="2400"/>
              </a:lnSpc>
            </a:pPr>
            <a:r>
              <a:rPr lang="de-DE" sz="1800" b="1" spc="30">
                <a:solidFill>
                  <a:srgbClr val="000000"/>
                </a:solidFill>
                <a:latin typeface="Roboto" panose="02000000000000000000" pitchFamily="2" charset="0"/>
              </a:rPr>
              <a:t>Caption</a:t>
            </a:r>
            <a:r>
              <a:rPr lang="de-DE" sz="1800" spc="30">
                <a:solidFill>
                  <a:srgbClr val="000000"/>
                </a:solidFill>
                <a:latin typeface="Roboto" panose="02000000000000000000" pitchFamily="2" charset="0"/>
              </a:rPr>
              <a:t>, 18 pt | line spacing 24 pt, character spacing 0.3 pt | top margin 5 mm</a:t>
            </a:r>
          </a:p>
        </p:txBody>
      </p:sp>
      <p:sp>
        <p:nvSpPr>
          <p:cNvPr id="56" name="Textfeld 53">
            <a:extLst>
              <a:ext uri="{FF2B5EF4-FFF2-40B4-BE49-F238E27FC236}">
                <a16:creationId xmlns:a16="http://schemas.microsoft.com/office/drawing/2014/main" id="{D2194FD1-88AF-67C2-BF6A-AE7853EE834E}"/>
              </a:ext>
            </a:extLst>
          </p:cNvPr>
          <p:cNvSpPr txBox="1"/>
          <p:nvPr/>
        </p:nvSpPr>
        <p:spPr>
          <a:xfrm>
            <a:off x="28593278" y="21624686"/>
            <a:ext cx="6130110" cy="22762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lnSpc>
                <a:spcPts val="1900"/>
              </a:lnSpc>
            </a:pPr>
            <a:r>
              <a:rPr lang="de-DE" sz="1400" b="1">
                <a:latin typeface="Roboto" panose="02000000000000000000" pitchFamily="2" charset="0"/>
                <a:ea typeface="Roboto" panose="02000000000000000000" pitchFamily="2" charset="0"/>
              </a:rPr>
              <a:t>Reference: </a:t>
            </a:r>
            <a:r>
              <a:rPr lang="de-DE" sz="1400">
                <a:latin typeface="Roboto" panose="02000000000000000000" pitchFamily="2" charset="0"/>
              </a:rPr>
              <a:t>14 pt | line spacing 19 pt, character spacing 0.3 pt</a:t>
            </a:r>
          </a:p>
        </p:txBody>
      </p:sp>
      <p:sp>
        <p:nvSpPr>
          <p:cNvPr id="57" name="Linien">
            <a:extLst>
              <a:ext uri="{FF2B5EF4-FFF2-40B4-BE49-F238E27FC236}">
                <a16:creationId xmlns:a16="http://schemas.microsoft.com/office/drawing/2014/main" id="{C31A1D9B-0271-9D31-E873-5351F6C4EC24}"/>
              </a:ext>
            </a:extLst>
          </p:cNvPr>
          <p:cNvSpPr/>
          <p:nvPr/>
        </p:nvSpPr>
        <p:spPr>
          <a:xfrm flipH="1" flipV="1">
            <a:off x="28598958" y="20024971"/>
            <a:ext cx="6126144" cy="0"/>
          </a:xfrm>
          <a:prstGeom prst="line">
            <a:avLst/>
          </a:prstGeom>
          <a:ln w="25400">
            <a:solidFill>
              <a:srgbClr val="A8A8A7"/>
            </a:solidFill>
            <a:miter lim="400000"/>
          </a:ln>
        </p:spPr>
        <p:txBody>
          <a:bodyPr lIns="77699" tIns="77699" rIns="77699" bIns="77699" anchor="ctr"/>
          <a:lstStyle/>
          <a:p>
            <a:endParaRPr sz="1561"/>
          </a:p>
        </p:txBody>
      </p:sp>
      <p:sp>
        <p:nvSpPr>
          <p:cNvPr id="58" name="Linien">
            <a:extLst>
              <a:ext uri="{FF2B5EF4-FFF2-40B4-BE49-F238E27FC236}">
                <a16:creationId xmlns:a16="http://schemas.microsoft.com/office/drawing/2014/main" id="{A0D6CD0D-EF00-5D4C-BBC2-F7733A8BB26A}"/>
              </a:ext>
            </a:extLst>
          </p:cNvPr>
          <p:cNvSpPr/>
          <p:nvPr/>
        </p:nvSpPr>
        <p:spPr>
          <a:xfrm flipH="1" flipV="1">
            <a:off x="28598958" y="21337883"/>
            <a:ext cx="6126144" cy="0"/>
          </a:xfrm>
          <a:prstGeom prst="line">
            <a:avLst/>
          </a:prstGeom>
          <a:ln w="25400">
            <a:solidFill>
              <a:srgbClr val="A8A8A7"/>
            </a:solidFill>
            <a:miter lim="400000"/>
          </a:ln>
        </p:spPr>
        <p:txBody>
          <a:bodyPr lIns="77699" tIns="77699" rIns="77699" bIns="77699" anchor="ctr"/>
          <a:lstStyle/>
          <a:p>
            <a:endParaRPr sz="1561"/>
          </a:p>
        </p:txBody>
      </p:sp>
      <p:sp>
        <p:nvSpPr>
          <p:cNvPr id="60" name="Read me…">
            <a:extLst>
              <a:ext uri="{FF2B5EF4-FFF2-40B4-BE49-F238E27FC236}">
                <a16:creationId xmlns:a16="http://schemas.microsoft.com/office/drawing/2014/main" id="{53F03EDF-743B-853D-1B6C-2B715D60B542}"/>
              </a:ext>
            </a:extLst>
          </p:cNvPr>
          <p:cNvSpPr txBox="1"/>
          <p:nvPr/>
        </p:nvSpPr>
        <p:spPr>
          <a:xfrm>
            <a:off x="28585340" y="22903704"/>
            <a:ext cx="6135652" cy="2921547"/>
          </a:xfrm>
          <a:prstGeom prst="rect">
            <a:avLst/>
          </a:prstGeom>
          <a:solidFill>
            <a:srgbClr val="C2E3E3">
              <a:alpha val="50447"/>
            </a:srgb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396000" tIns="288000" rIns="396000" bIns="396000">
            <a:spAutoFit/>
          </a:bodyPr>
          <a:lstStyle/>
          <a:p>
            <a:pPr algn="ctr">
              <a:lnSpc>
                <a:spcPct val="130000"/>
              </a:lnSpc>
              <a:spcBef>
                <a:spcPts val="800"/>
              </a:spcBef>
              <a:buSzPct val="123000"/>
              <a:defRPr sz="5300" spc="158">
                <a:solidFill>
                  <a:srgbClr val="000000"/>
                </a:solidFill>
              </a:defRPr>
            </a:pPr>
            <a:r>
              <a:rPr lang="de-DE" sz="2400" b="1" spc="100" err="1">
                <a:solidFill>
                  <a:srgbClr val="000000"/>
                </a:solidFill>
                <a:latin typeface="+mn-ea"/>
              </a:rPr>
              <a:t>Centred typesetting </a:t>
            </a:r>
            <a:r>
              <a:rPr lang="de-DE" sz="2400" spc="100" err="1">
                <a:solidFill>
                  <a:srgbClr val="000000"/>
                </a:solidFill>
                <a:latin typeface="+mn-ea"/>
              </a:rPr>
              <a:t>makes it difficult to read due to jumping line starts.</a:t>
            </a:r>
          </a:p>
          <a:p>
            <a:pPr algn="just">
              <a:lnSpc>
                <a:spcPct val="130000"/>
              </a:lnSpc>
              <a:spcBef>
                <a:spcPts val="800"/>
              </a:spcBef>
              <a:buSzPct val="123000"/>
              <a:defRPr sz="5300" spc="158">
                <a:solidFill>
                  <a:srgbClr val="000000"/>
                </a:solidFill>
              </a:defRPr>
            </a:pPr>
            <a:r>
              <a:rPr lang="de-DE" sz="1800" b="1" spc="100" err="1">
                <a:solidFill>
                  <a:srgbClr val="000000"/>
                </a:solidFill>
                <a:latin typeface="+mn-ea"/>
              </a:rPr>
              <a:t>Justified typesetting </a:t>
            </a:r>
            <a:r>
              <a:rPr lang="de-DE" sz="1800" spc="100" err="1">
                <a:solidFill>
                  <a:srgbClr val="000000"/>
                </a:solidFill>
                <a:latin typeface="+mn-ea"/>
              </a:rPr>
              <a:t>makes it difficult to read due to large word spacing and letter spacing.</a:t>
            </a:r>
          </a:p>
        </p:txBody>
      </p:sp>
      <p:sp>
        <p:nvSpPr>
          <p:cNvPr id="24" name="Read me…">
            <a:extLst>
              <a:ext uri="{FF2B5EF4-FFF2-40B4-BE49-F238E27FC236}">
                <a16:creationId xmlns:a16="http://schemas.microsoft.com/office/drawing/2014/main" id="{40C6F5F1-8BDC-8A74-2656-EDD786B93D73}"/>
              </a:ext>
            </a:extLst>
          </p:cNvPr>
          <p:cNvSpPr txBox="1"/>
          <p:nvPr/>
        </p:nvSpPr>
        <p:spPr>
          <a:xfrm>
            <a:off x="1239838" y="5251492"/>
            <a:ext cx="6840537" cy="3869008"/>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spcBef>
                <a:spcPts val="2720"/>
              </a:spcBef>
              <a:defRPr sz="7500" b="1" cap="all" spc="375">
                <a:solidFill>
                  <a:srgbClr val="006C66"/>
                </a:solidFill>
              </a:defRPr>
            </a:pPr>
            <a:r>
              <a:rPr lang="de-DE" sz="3400" b="1" spc="160">
                <a:solidFill>
                  <a:srgbClr val="006E66"/>
                </a:solidFill>
                <a:latin typeface="Roboto" panose="02000000000000000000" pitchFamily="2" charset="0"/>
                <a:ea typeface="Roboto" panose="02000000000000000000" pitchFamily="2" charset="0"/>
              </a:rPr>
              <a:t>Format, Workspace, Grid</a:t>
            </a:r>
          </a:p>
          <a:p>
            <a:pPr>
              <a:lnSpc>
                <a:spcPct val="130000"/>
              </a:lnSpc>
              <a:spcBef>
                <a:spcPts val="800"/>
              </a:spcBef>
              <a:buSzPct val="123000"/>
              <a:defRPr sz="5300" spc="158">
                <a:solidFill>
                  <a:srgbClr val="000000"/>
                </a:solidFill>
              </a:defRPr>
            </a:pPr>
            <a:r>
              <a:rPr lang="de-DE" sz="2400" spc="60">
                <a:solidFill>
                  <a:srgbClr val="000000"/>
                </a:solidFill>
                <a:latin typeface="+mn-ea"/>
              </a:rPr>
              <a:t>Poster Format A0 = 118,9 x 84,1 cm </a:t>
            </a:r>
          </a:p>
          <a:p>
            <a:pPr>
              <a:lnSpc>
                <a:spcPct val="130000"/>
              </a:lnSpc>
              <a:spcBef>
                <a:spcPts val="800"/>
              </a:spcBef>
              <a:buSzPct val="123000"/>
              <a:defRPr sz="5300" spc="158">
                <a:solidFill>
                  <a:srgbClr val="000000"/>
                </a:solidFill>
              </a:defRPr>
            </a:pPr>
            <a:r>
              <a:rPr lang="de-DE" sz="2400" spc="60">
                <a:solidFill>
                  <a:srgbClr val="000000"/>
                </a:solidFill>
                <a:latin typeface="+mn-ea"/>
              </a:rPr>
              <a:t>Workspace: 112,0 x 76,4 cm </a:t>
            </a:r>
          </a:p>
          <a:p>
            <a:pPr>
              <a:lnSpc>
                <a:spcPct val="130000"/>
              </a:lnSpc>
              <a:spcBef>
                <a:spcPts val="800"/>
              </a:spcBef>
              <a:buSzPct val="123000"/>
              <a:defRPr sz="5300" spc="158">
                <a:solidFill>
                  <a:srgbClr val="000000"/>
                </a:solidFill>
              </a:defRPr>
            </a:pPr>
            <a:r>
              <a:rPr lang="de-DE" sz="2400" spc="60">
                <a:solidFill>
                  <a:srgbClr val="000000"/>
                </a:solidFill>
                <a:latin typeface="+mn-ea"/>
              </a:rPr>
              <a:t>Margin top: 45 mm, Margin bottom: 16 mm, Margin left/right: 35 mm</a:t>
            </a:r>
          </a:p>
          <a:p>
            <a:pPr>
              <a:lnSpc>
                <a:spcPct val="130000"/>
              </a:lnSpc>
              <a:spcBef>
                <a:spcPts val="800"/>
              </a:spcBef>
              <a:buSzPct val="123000"/>
              <a:defRPr sz="5300" spc="158">
                <a:solidFill>
                  <a:srgbClr val="000000"/>
                </a:solidFill>
              </a:defRPr>
            </a:pPr>
            <a:r>
              <a:rPr lang="de-DE" sz="2400" spc="60">
                <a:solidFill>
                  <a:srgbClr val="000000"/>
                </a:solidFill>
                <a:latin typeface="+mn-ea"/>
              </a:rPr>
              <a:t>Grid: 6 Columns, 170 mm | 20 mm</a:t>
            </a:r>
          </a:p>
          <a:p>
            <a:pPr>
              <a:lnSpc>
                <a:spcPct val="130000"/>
              </a:lnSpc>
              <a:spcBef>
                <a:spcPts val="800"/>
              </a:spcBef>
              <a:buSzPct val="123000"/>
              <a:defRPr sz="5300" spc="158">
                <a:solidFill>
                  <a:srgbClr val="000000"/>
                </a:solidFill>
              </a:defRPr>
            </a:pPr>
            <a:r>
              <a:rPr lang="de-DE" sz="2400" b="1" spc="60">
                <a:solidFill>
                  <a:srgbClr val="000000"/>
                </a:solidFill>
                <a:latin typeface="+mn-ea"/>
              </a:rPr>
              <a:t>How to make the grid visible:  </a:t>
            </a:r>
            <a:r>
              <a:rPr lang="de-DE" sz="2400" spc="60">
                <a:solidFill>
                  <a:srgbClr val="000000"/>
                </a:solidFill>
                <a:latin typeface="+mn-ea"/>
              </a:rPr>
              <a:t>View -&gt; Guides</a:t>
            </a:r>
            <a:endParaRPr lang="de-DE" sz="2400">
              <a:solidFill>
                <a:srgbClr val="000000"/>
              </a:solidFill>
              <a:latin typeface="+mn-ea"/>
            </a:endParaRPr>
          </a:p>
        </p:txBody>
      </p:sp>
      <p:sp>
        <p:nvSpPr>
          <p:cNvPr id="37" name="Textplatzhalter 20">
            <a:extLst>
              <a:ext uri="{FF2B5EF4-FFF2-40B4-BE49-F238E27FC236}">
                <a16:creationId xmlns:a16="http://schemas.microsoft.com/office/drawing/2014/main" id="{3076D967-9ACD-2F60-6921-3243FC1375A3}"/>
              </a:ext>
            </a:extLst>
          </p:cNvPr>
          <p:cNvSpPr txBox="1">
            <a:spLocks/>
          </p:cNvSpPr>
          <p:nvPr/>
        </p:nvSpPr>
        <p:spPr>
          <a:xfrm>
            <a:off x="1239838" y="9382622"/>
            <a:ext cx="6840537" cy="3317831"/>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b="1" spc="60">
                <a:solidFill>
                  <a:schemeClr val="tx1"/>
                </a:solidFill>
              </a:rPr>
              <a:t>How to work with the grid: </a:t>
            </a:r>
            <a:br>
              <a:rPr lang="de-DE" b="1" spc="60">
                <a:solidFill>
                  <a:schemeClr val="tx1"/>
                </a:solidFill>
              </a:rPr>
            </a:br>
            <a:r>
              <a:rPr lang="de-DE" spc="60">
                <a:solidFill>
                  <a:schemeClr val="tx1"/>
                </a:solidFill>
              </a:rPr>
              <a:t>You can use the six columns for a 2 or 3 column layout or combine both, dividing your poster into several sections. If your content allows it you can also use the 6 columns more freely – it’s just a help to align your content more easily. Examples Fig. 2-4</a:t>
            </a:r>
          </a:p>
        </p:txBody>
      </p:sp>
      <p:sp>
        <p:nvSpPr>
          <p:cNvPr id="19" name="Textplatzhalter 20">
            <a:extLst>
              <a:ext uri="{FF2B5EF4-FFF2-40B4-BE49-F238E27FC236}">
                <a16:creationId xmlns:a16="http://schemas.microsoft.com/office/drawing/2014/main" id="{156FC0FC-F522-F7A5-032A-E982303A2987}"/>
              </a:ext>
            </a:extLst>
          </p:cNvPr>
          <p:cNvSpPr txBox="1">
            <a:spLocks/>
          </p:cNvSpPr>
          <p:nvPr/>
        </p:nvSpPr>
        <p:spPr>
          <a:xfrm>
            <a:off x="35422114" y="10809866"/>
            <a:ext cx="6045200" cy="1397306"/>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spc="60"/>
              <a:t>The </a:t>
            </a:r>
            <a:r>
              <a:rPr lang="de-DE" b="1" spc="60"/>
              <a:t>colors.pdf </a:t>
            </a:r>
            <a:r>
              <a:rPr lang="de-DE" spc="60"/>
              <a:t>provides an overview of the colors along with the respective values: CMYK, RGB, HEX.</a:t>
            </a:r>
            <a:endParaRPr lang="de-DE" b="1" spc="60"/>
          </a:p>
        </p:txBody>
      </p:sp>
      <p:sp>
        <p:nvSpPr>
          <p:cNvPr id="40" name="Read me…">
            <a:extLst>
              <a:ext uri="{FF2B5EF4-FFF2-40B4-BE49-F238E27FC236}">
                <a16:creationId xmlns:a16="http://schemas.microsoft.com/office/drawing/2014/main" id="{23061B4A-282C-6460-F06C-60E6C0DB2502}"/>
              </a:ext>
            </a:extLst>
          </p:cNvPr>
          <p:cNvSpPr txBox="1"/>
          <p:nvPr/>
        </p:nvSpPr>
        <p:spPr>
          <a:xfrm>
            <a:off x="11430952" y="15281275"/>
            <a:ext cx="9051607" cy="1607854"/>
          </a:xfrm>
          <a:prstGeom prst="rect">
            <a:avLst/>
          </a:prstGeom>
          <a:solidFill>
            <a:srgbClr val="C2E3E3">
              <a:alpha val="50447"/>
            </a:srgb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396000" tIns="288000" rIns="396000" bIns="396000">
            <a:spAutoFit/>
          </a:bodyPr>
          <a:lstStyle/>
          <a:p>
            <a:pPr>
              <a:lnSpc>
                <a:spcPct val="130000"/>
              </a:lnSpc>
              <a:spcBef>
                <a:spcPts val="800"/>
              </a:spcBef>
              <a:buSzPct val="123000"/>
              <a:defRPr sz="5300" spc="158">
                <a:solidFill>
                  <a:srgbClr val="000000"/>
                </a:solidFill>
              </a:defRPr>
            </a:pPr>
            <a:r>
              <a:rPr lang="de-DE" sz="2400" b="1" spc="100" err="1">
                <a:solidFill>
                  <a:srgbClr val="000000"/>
                </a:solidFill>
                <a:latin typeface="+mn-ea"/>
              </a:rPr>
              <a:t>A Minerva on a poster. </a:t>
            </a:r>
            <a:r>
              <a:rPr lang="de-DE" sz="2400" spc="100" err="1">
                <a:solidFill>
                  <a:srgbClr val="000000"/>
                </a:solidFill>
                <a:latin typeface="+mn-ea"/>
              </a:rPr>
              <a:t>You have to choose between the IMPRS logo and the institute logo.</a:t>
            </a:r>
            <a:endParaRPr lang="de-DE" sz="1800" spc="100" err="1">
              <a:solidFill>
                <a:srgbClr val="000000"/>
              </a:solidFill>
              <a:latin typeface="+mn-ea"/>
            </a:endParaRPr>
          </a:p>
        </p:txBody>
      </p:sp>
      <p:pic>
        <p:nvPicPr>
          <p:cNvPr id="43" name="Grafik 42">
            <a:extLst>
              <a:ext uri="{FF2B5EF4-FFF2-40B4-BE49-F238E27FC236}">
                <a16:creationId xmlns:a16="http://schemas.microsoft.com/office/drawing/2014/main" id="{FB523C15-4A84-5E0E-69C4-9331599BE4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6020" y="17388057"/>
            <a:ext cx="10226293" cy="11212343"/>
          </a:xfrm>
          <a:prstGeom prst="rect">
            <a:avLst/>
          </a:prstGeom>
        </p:spPr>
      </p:pic>
      <p:sp>
        <p:nvSpPr>
          <p:cNvPr id="44" name="Textplatzhalter 20">
            <a:extLst>
              <a:ext uri="{FF2B5EF4-FFF2-40B4-BE49-F238E27FC236}">
                <a16:creationId xmlns:a16="http://schemas.microsoft.com/office/drawing/2014/main" id="{D3E586A7-C79A-3816-96BF-31D7D6F79C20}"/>
              </a:ext>
            </a:extLst>
          </p:cNvPr>
          <p:cNvSpPr txBox="1">
            <a:spLocks/>
          </p:cNvSpPr>
          <p:nvPr/>
        </p:nvSpPr>
        <p:spPr>
          <a:xfrm>
            <a:off x="28593278" y="6051822"/>
            <a:ext cx="6130110" cy="437043"/>
          </a:xfrm>
          <a:prstGeom prst="rect">
            <a:avLst/>
          </a:prstGeom>
        </p:spPr>
        <p:txBody>
          <a:bodyPr vert="horz" wrap="square" lIns="0" tIns="0" rIns="0" bIns="0" rtlCol="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b="1" spc="60"/>
              <a:t>Used font: Roboto</a:t>
            </a:r>
          </a:p>
        </p:txBody>
      </p:sp>
      <p:cxnSp>
        <p:nvCxnSpPr>
          <p:cNvPr id="3" name="Gerade Verbindung 2">
            <a:extLst>
              <a:ext uri="{FF2B5EF4-FFF2-40B4-BE49-F238E27FC236}">
                <a16:creationId xmlns:a16="http://schemas.microsoft.com/office/drawing/2014/main" id="{6B9BF7E5-03B9-D24A-EE45-CA34C66A728B}"/>
              </a:ext>
            </a:extLst>
          </p:cNvPr>
          <p:cNvCxnSpPr>
            <a:cxnSpLocks/>
          </p:cNvCxnSpPr>
          <p:nvPr/>
        </p:nvCxnSpPr>
        <p:spPr>
          <a:xfrm>
            <a:off x="5700156" y="6706589"/>
            <a:ext cx="3722914" cy="0"/>
          </a:xfrm>
          <a:prstGeom prst="line">
            <a:avLst/>
          </a:prstGeom>
          <a:noFill/>
          <a:ln w="28575" cap="flat">
            <a:solidFill>
              <a:srgbClr val="FF2F92"/>
            </a:solidFill>
            <a:prstDash val="solid"/>
            <a:miter lim="400000"/>
          </a:ln>
          <a:effectLst/>
          <a:sp3d/>
        </p:spPr>
        <p:style>
          <a:lnRef idx="0">
            <a:scrgbClr r="0" g="0" b="0"/>
          </a:lnRef>
          <a:fillRef idx="0">
            <a:scrgbClr r="0" g="0" b="0"/>
          </a:fillRef>
          <a:effectRef idx="0">
            <a:scrgbClr r="0" g="0" b="0"/>
          </a:effectRef>
          <a:fontRef idx="none"/>
        </p:style>
      </p:cxnSp>
      <p:cxnSp>
        <p:nvCxnSpPr>
          <p:cNvPr id="17" name="Gerade Verbindung 16">
            <a:extLst>
              <a:ext uri="{FF2B5EF4-FFF2-40B4-BE49-F238E27FC236}">
                <a16:creationId xmlns:a16="http://schemas.microsoft.com/office/drawing/2014/main" id="{F84BFE76-D4BC-F3A5-218B-3C3E38B35C99}"/>
              </a:ext>
            </a:extLst>
          </p:cNvPr>
          <p:cNvCxnSpPr>
            <a:cxnSpLocks/>
          </p:cNvCxnSpPr>
          <p:nvPr/>
        </p:nvCxnSpPr>
        <p:spPr>
          <a:xfrm>
            <a:off x="6900514" y="6123975"/>
            <a:ext cx="2359721" cy="0"/>
          </a:xfrm>
          <a:prstGeom prst="line">
            <a:avLst/>
          </a:prstGeom>
          <a:noFill/>
          <a:ln w="28575" cap="flat">
            <a:solidFill>
              <a:srgbClr val="7C7C7B"/>
            </a:solidFill>
            <a:prstDash val="solid"/>
            <a:miter lim="400000"/>
          </a:ln>
          <a:effectLst/>
          <a:sp3d/>
        </p:spPr>
        <p:style>
          <a:lnRef idx="0">
            <a:scrgbClr r="0" g="0" b="0"/>
          </a:lnRef>
          <a:fillRef idx="0">
            <a:scrgbClr r="0" g="0" b="0"/>
          </a:fillRef>
          <a:effectRef idx="0">
            <a:scrgbClr r="0" g="0" b="0"/>
          </a:effectRef>
          <a:fontRef idx="none"/>
        </p:style>
      </p:cxnSp>
      <p:cxnSp>
        <p:nvCxnSpPr>
          <p:cNvPr id="42" name="Gerade Verbindung 41">
            <a:extLst>
              <a:ext uri="{FF2B5EF4-FFF2-40B4-BE49-F238E27FC236}">
                <a16:creationId xmlns:a16="http://schemas.microsoft.com/office/drawing/2014/main" id="{DFFA5CC1-E35B-2ACA-E507-06BC3DAEA9F1}"/>
              </a:ext>
            </a:extLst>
          </p:cNvPr>
          <p:cNvCxnSpPr>
            <a:cxnSpLocks/>
          </p:cNvCxnSpPr>
          <p:nvPr/>
        </p:nvCxnSpPr>
        <p:spPr>
          <a:xfrm>
            <a:off x="1239838" y="4145280"/>
            <a:ext cx="26643012" cy="0"/>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59" name="Gerade Verbindung 58">
            <a:extLst>
              <a:ext uri="{FF2B5EF4-FFF2-40B4-BE49-F238E27FC236}">
                <a16:creationId xmlns:a16="http://schemas.microsoft.com/office/drawing/2014/main" id="{D3C2BDD5-1A17-BB15-A99F-6D30E057B277}"/>
              </a:ext>
            </a:extLst>
          </p:cNvPr>
          <p:cNvCxnSpPr/>
          <p:nvPr/>
        </p:nvCxnSpPr>
        <p:spPr>
          <a:xfrm>
            <a:off x="1239838" y="13594080"/>
            <a:ext cx="26643012" cy="0"/>
          </a:xfrm>
          <a:prstGeom prst="line">
            <a:avLst/>
          </a:prstGeom>
          <a:noFill/>
          <a:ln w="25400" cap="flat">
            <a:solidFill>
              <a:srgbClr val="009A91"/>
            </a:solidFill>
            <a:prstDash val="solid"/>
            <a:miter lim="400000"/>
          </a:ln>
          <a:effectLst/>
          <a:sp3d/>
        </p:spPr>
        <p:style>
          <a:lnRef idx="0">
            <a:scrgbClr r="0" g="0" b="0"/>
          </a:lnRef>
          <a:fillRef idx="0">
            <a:scrgbClr r="0" g="0" b="0"/>
          </a:fillRef>
          <a:effectRef idx="0">
            <a:scrgbClr r="0" g="0" b="0"/>
          </a:effectRef>
          <a:fontRef idx="none"/>
        </p:style>
      </p:cxnSp>
      <p:cxnSp>
        <p:nvCxnSpPr>
          <p:cNvPr id="62" name="Gerade Verbindung 61">
            <a:extLst>
              <a:ext uri="{FF2B5EF4-FFF2-40B4-BE49-F238E27FC236}">
                <a16:creationId xmlns:a16="http://schemas.microsoft.com/office/drawing/2014/main" id="{381004C8-7F78-0527-CA96-6BC81D927DAC}"/>
              </a:ext>
            </a:extLst>
          </p:cNvPr>
          <p:cNvCxnSpPr>
            <a:cxnSpLocks/>
          </p:cNvCxnSpPr>
          <p:nvPr/>
        </p:nvCxnSpPr>
        <p:spPr>
          <a:xfrm>
            <a:off x="28601988" y="26591623"/>
            <a:ext cx="12961937" cy="0"/>
          </a:xfrm>
          <a:prstGeom prst="line">
            <a:avLst/>
          </a:prstGeom>
          <a:noFill/>
          <a:ln w="25400" cap="flat">
            <a:solidFill>
              <a:srgbClr val="009A91"/>
            </a:solidFill>
            <a:prstDash val="solid"/>
            <a:miter lim="400000"/>
          </a:ln>
          <a:effectLst/>
          <a:sp3d/>
        </p:spPr>
        <p:style>
          <a:lnRef idx="0">
            <a:scrgbClr r="0" g="0" b="0"/>
          </a:lnRef>
          <a:fillRef idx="0">
            <a:scrgbClr r="0" g="0" b="0"/>
          </a:fillRef>
          <a:effectRef idx="0">
            <a:scrgbClr r="0" g="0" b="0"/>
          </a:effectRef>
          <a:fontRef idx="none"/>
        </p:style>
      </p:cxnSp>
      <p:cxnSp>
        <p:nvCxnSpPr>
          <p:cNvPr id="64" name="Gerade Verbindung 63">
            <a:extLst>
              <a:ext uri="{FF2B5EF4-FFF2-40B4-BE49-F238E27FC236}">
                <a16:creationId xmlns:a16="http://schemas.microsoft.com/office/drawing/2014/main" id="{61C9E08A-67F0-D375-20D4-257F94F776FD}"/>
              </a:ext>
            </a:extLst>
          </p:cNvPr>
          <p:cNvCxnSpPr>
            <a:cxnSpLocks/>
          </p:cNvCxnSpPr>
          <p:nvPr/>
        </p:nvCxnSpPr>
        <p:spPr>
          <a:xfrm flipV="1">
            <a:off x="28248411" y="5268685"/>
            <a:ext cx="0" cy="23948572"/>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70" name="Rechteck 69">
            <a:extLst>
              <a:ext uri="{FF2B5EF4-FFF2-40B4-BE49-F238E27FC236}">
                <a16:creationId xmlns:a16="http://schemas.microsoft.com/office/drawing/2014/main" id="{446AB823-FEFE-B123-262B-568B16E472D8}"/>
              </a:ext>
            </a:extLst>
          </p:cNvPr>
          <p:cNvSpPr/>
          <p:nvPr/>
        </p:nvSpPr>
        <p:spPr>
          <a:xfrm>
            <a:off x="21761450" y="27080936"/>
            <a:ext cx="6121400" cy="1062264"/>
          </a:xfrm>
          <a:prstGeom prst="rect">
            <a:avLst/>
          </a:prstGeom>
          <a:solidFill>
            <a:srgbClr val="C2E3E3">
              <a:alpha val="50000"/>
            </a:srgb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606859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platzhalter 24">
            <a:extLst>
              <a:ext uri="{FF2B5EF4-FFF2-40B4-BE49-F238E27FC236}">
                <a16:creationId xmlns:a16="http://schemas.microsoft.com/office/drawing/2014/main" id="{4F8742EC-0D62-819C-874A-F888D8AC784A}"/>
              </a:ext>
            </a:extLst>
          </p:cNvPr>
          <p:cNvSpPr>
            <a:spLocks noGrp="1"/>
          </p:cNvSpPr>
          <p:nvPr>
            <p:ph type="body" sz="quarter" idx="30"/>
          </p:nvPr>
        </p:nvSpPr>
        <p:spPr>
          <a:xfrm>
            <a:off x="1212274" y="3987977"/>
            <a:ext cx="25811223" cy="235371"/>
          </a:xfrm>
        </p:spPr>
        <p:txBody>
          <a:bodyPr>
            <a:normAutofit fontScale="92500" lnSpcReduction="10000"/>
          </a:bodyPr>
          <a:lstStyle/>
          <a:p>
            <a:r>
              <a:rPr lang="de-DE"/>
              <a:t>*Additional information on the e.g.: former member, affiliation, guest or based on a joint project with ...</a:t>
            </a:r>
          </a:p>
        </p:txBody>
      </p:sp>
      <p:sp>
        <p:nvSpPr>
          <p:cNvPr id="3" name="Titel 2">
            <a:extLst>
              <a:ext uri="{FF2B5EF4-FFF2-40B4-BE49-F238E27FC236}">
                <a16:creationId xmlns:a16="http://schemas.microsoft.com/office/drawing/2014/main" id="{62C9B3D7-6CBC-1600-3C53-2C629F97C1D7}"/>
              </a:ext>
            </a:extLst>
          </p:cNvPr>
          <p:cNvSpPr>
            <a:spLocks noGrp="1"/>
          </p:cNvSpPr>
          <p:nvPr>
            <p:ph type="title"/>
          </p:nvPr>
        </p:nvSpPr>
        <p:spPr/>
        <p:txBody>
          <a:bodyPr>
            <a:normAutofit/>
          </a:bodyPr>
          <a:lstStyle/>
          <a:p>
            <a:r>
              <a:rPr lang="de-DE"/>
              <a:t>Sample Elements and Spacing</a:t>
            </a:r>
          </a:p>
        </p:txBody>
      </p:sp>
      <p:sp>
        <p:nvSpPr>
          <p:cNvPr id="24" name="Textplatzhalter 23">
            <a:extLst>
              <a:ext uri="{FF2B5EF4-FFF2-40B4-BE49-F238E27FC236}">
                <a16:creationId xmlns:a16="http://schemas.microsoft.com/office/drawing/2014/main" id="{4D6B1096-AA47-E81F-118F-769818CFD032}"/>
              </a:ext>
            </a:extLst>
          </p:cNvPr>
          <p:cNvSpPr>
            <a:spLocks noGrp="1"/>
          </p:cNvSpPr>
          <p:nvPr>
            <p:ph type="body" sz="quarter" idx="29"/>
          </p:nvPr>
        </p:nvSpPr>
        <p:spPr/>
        <p:txBody>
          <a:bodyPr/>
          <a:lstStyle/>
          <a:p>
            <a:r>
              <a:rPr lang="de-DE"/>
              <a:t>Authors: Max Mustermann, Max Mustermann*, Max Mustermann, Max Mustermann, Max Mustermann, Max Mustermann, Max Mustermann, Max Mustermann,Max Mustermann, Max Mustermann, Max Mustermann, Max Mustermann, Max Mustermann, Max Mustermann</a:t>
            </a:r>
          </a:p>
        </p:txBody>
      </p:sp>
      <p:sp>
        <p:nvSpPr>
          <p:cNvPr id="26" name="Bildplatzhalter 25">
            <a:extLst>
              <a:ext uri="{FF2B5EF4-FFF2-40B4-BE49-F238E27FC236}">
                <a16:creationId xmlns:a16="http://schemas.microsoft.com/office/drawing/2014/main" id="{6D4A3694-8DE2-EDD2-2B6F-9C70A6D52679}"/>
              </a:ext>
            </a:extLst>
          </p:cNvPr>
          <p:cNvSpPr>
            <a:spLocks noGrp="1"/>
          </p:cNvSpPr>
          <p:nvPr>
            <p:ph type="pic" sz="quarter" idx="35"/>
          </p:nvPr>
        </p:nvSpPr>
        <p:spPr/>
        <p:txBody>
          <a:bodyPr/>
          <a:lstStyle/>
          <a:p>
            <a:endParaRPr lang="en-DE"/>
          </a:p>
        </p:txBody>
      </p:sp>
      <p:sp>
        <p:nvSpPr>
          <p:cNvPr id="27" name="Bildplatzhalter 26">
            <a:extLst>
              <a:ext uri="{FF2B5EF4-FFF2-40B4-BE49-F238E27FC236}">
                <a16:creationId xmlns:a16="http://schemas.microsoft.com/office/drawing/2014/main" id="{038D873A-6A4C-B5CC-0BB7-AAC7C3815D09}"/>
              </a:ext>
            </a:extLst>
          </p:cNvPr>
          <p:cNvSpPr>
            <a:spLocks noGrp="1"/>
          </p:cNvSpPr>
          <p:nvPr>
            <p:ph type="pic" sz="quarter" idx="36"/>
          </p:nvPr>
        </p:nvSpPr>
        <p:spPr/>
        <p:txBody>
          <a:bodyPr/>
          <a:lstStyle/>
          <a:p>
            <a:endParaRPr lang="en-DE"/>
          </a:p>
        </p:txBody>
      </p:sp>
      <p:sp>
        <p:nvSpPr>
          <p:cNvPr id="28" name="Bildplatzhalter 27">
            <a:extLst>
              <a:ext uri="{FF2B5EF4-FFF2-40B4-BE49-F238E27FC236}">
                <a16:creationId xmlns:a16="http://schemas.microsoft.com/office/drawing/2014/main" id="{40859341-B1FC-582F-F0A1-74FD0A45F163}"/>
              </a:ext>
            </a:extLst>
          </p:cNvPr>
          <p:cNvSpPr>
            <a:spLocks noGrp="1"/>
          </p:cNvSpPr>
          <p:nvPr>
            <p:ph type="pic" sz="quarter" idx="37"/>
          </p:nvPr>
        </p:nvSpPr>
        <p:spPr/>
        <p:txBody>
          <a:bodyPr/>
          <a:lstStyle/>
          <a:p>
            <a:endParaRPr lang="en-DE"/>
          </a:p>
        </p:txBody>
      </p:sp>
      <p:sp>
        <p:nvSpPr>
          <p:cNvPr id="5" name="Textplatzhalter 82">
            <a:extLst>
              <a:ext uri="{FF2B5EF4-FFF2-40B4-BE49-F238E27FC236}">
                <a16:creationId xmlns:a16="http://schemas.microsoft.com/office/drawing/2014/main" id="{D30148E8-376D-8E1C-14D7-E61C08199534}"/>
              </a:ext>
            </a:extLst>
          </p:cNvPr>
          <p:cNvSpPr txBox="1">
            <a:spLocks/>
          </p:cNvSpPr>
          <p:nvPr/>
        </p:nvSpPr>
        <p:spPr>
          <a:xfrm>
            <a:off x="0" y="3705862"/>
            <a:ext cx="2063068" cy="288000"/>
          </a:xfrm>
          <a:prstGeom prst="rect">
            <a:avLst/>
          </a:prstGeom>
          <a:solidFill>
            <a:srgbClr val="FF2F92"/>
          </a:solidFill>
        </p:spPr>
        <p:txBody>
          <a:bodyPr vert="horz" lIns="108000" tIns="36000" rIns="0" bIns="0" rtlCol="0">
            <a:noAutofit/>
          </a:bodyPr>
          <a:lstStyle>
            <a:lvl1pPr marL="0" marR="0" indent="0" algn="l" defTabSz="3173135" rtl="0" latinLnBrk="0">
              <a:lnSpc>
                <a:spcPct val="100000"/>
              </a:lnSpc>
              <a:spcBef>
                <a:spcPts val="0"/>
              </a:spcBef>
              <a:spcAft>
                <a:spcPts val="0"/>
              </a:spcAft>
              <a:buClrTx/>
              <a:buSzTx/>
              <a:buFontTx/>
              <a:buNone/>
              <a:tabLst/>
              <a:defRPr sz="1537" b="0" i="0" u="none" strike="noStrike" cap="none" spc="15" baseline="0">
                <a:solidFill>
                  <a:srgbClr val="FFFFFF"/>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r>
              <a:rPr lang="de-DE"/>
              <a:t>h 8 mm</a:t>
            </a:r>
          </a:p>
          <a:p>
            <a:endParaRPr lang="de-DE"/>
          </a:p>
        </p:txBody>
      </p:sp>
      <p:cxnSp>
        <p:nvCxnSpPr>
          <p:cNvPr id="6" name="Gerade Verbindung mit Pfeil 5">
            <a:extLst>
              <a:ext uri="{FF2B5EF4-FFF2-40B4-BE49-F238E27FC236}">
                <a16:creationId xmlns:a16="http://schemas.microsoft.com/office/drawing/2014/main" id="{03B2917B-92BD-59F1-DC4F-18CDFBCF9E44}"/>
              </a:ext>
            </a:extLst>
          </p:cNvPr>
          <p:cNvCxnSpPr/>
          <p:nvPr/>
        </p:nvCxnSpPr>
        <p:spPr>
          <a:xfrm>
            <a:off x="1826443" y="-8549"/>
            <a:ext cx="0" cy="162000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7" name="Gerade Verbindung mit Pfeil 6">
            <a:extLst>
              <a:ext uri="{FF2B5EF4-FFF2-40B4-BE49-F238E27FC236}">
                <a16:creationId xmlns:a16="http://schemas.microsoft.com/office/drawing/2014/main" id="{48D406FD-3CB8-8890-E552-E9225B5270A7}"/>
              </a:ext>
            </a:extLst>
          </p:cNvPr>
          <p:cNvCxnSpPr>
            <a:cxnSpLocks/>
          </p:cNvCxnSpPr>
          <p:nvPr/>
        </p:nvCxnSpPr>
        <p:spPr>
          <a:xfrm>
            <a:off x="-12700" y="1829149"/>
            <a:ext cx="1252538" cy="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8" name="Gerade Verbindung mit Pfeil 7">
            <a:extLst>
              <a:ext uri="{FF2B5EF4-FFF2-40B4-BE49-F238E27FC236}">
                <a16:creationId xmlns:a16="http://schemas.microsoft.com/office/drawing/2014/main" id="{BC3E9F12-4190-70EE-1622-D5DA4240DD67}"/>
              </a:ext>
            </a:extLst>
          </p:cNvPr>
          <p:cNvCxnSpPr>
            <a:cxnSpLocks/>
          </p:cNvCxnSpPr>
          <p:nvPr/>
        </p:nvCxnSpPr>
        <p:spPr>
          <a:xfrm>
            <a:off x="4045881" y="0"/>
            <a:ext cx="0" cy="90000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9" name="Gerade Verbindung mit Pfeil 8">
            <a:extLst>
              <a:ext uri="{FF2B5EF4-FFF2-40B4-BE49-F238E27FC236}">
                <a16:creationId xmlns:a16="http://schemas.microsoft.com/office/drawing/2014/main" id="{CC2DB879-7C5C-2A2E-90E3-A2F9081C2168}"/>
              </a:ext>
            </a:extLst>
          </p:cNvPr>
          <p:cNvCxnSpPr>
            <a:cxnSpLocks/>
          </p:cNvCxnSpPr>
          <p:nvPr/>
        </p:nvCxnSpPr>
        <p:spPr>
          <a:xfrm>
            <a:off x="41563925" y="1636713"/>
            <a:ext cx="1252538" cy="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10" name="Textplatzhalter 82">
            <a:extLst>
              <a:ext uri="{FF2B5EF4-FFF2-40B4-BE49-F238E27FC236}">
                <a16:creationId xmlns:a16="http://schemas.microsoft.com/office/drawing/2014/main" id="{10509B07-31A5-1FA1-678B-890B459FDBA5}"/>
              </a:ext>
            </a:extLst>
          </p:cNvPr>
          <p:cNvSpPr txBox="1">
            <a:spLocks/>
          </p:cNvSpPr>
          <p:nvPr/>
        </p:nvSpPr>
        <p:spPr>
          <a:xfrm>
            <a:off x="0" y="4157135"/>
            <a:ext cx="2063068" cy="468000"/>
          </a:xfrm>
          <a:prstGeom prst="rect">
            <a:avLst/>
          </a:prstGeom>
          <a:solidFill>
            <a:srgbClr val="FF2F92"/>
          </a:solidFill>
        </p:spPr>
        <p:txBody>
          <a:bodyPr vert="horz" lIns="108000" tIns="108000" rIns="0" bIns="0" rtlCol="0">
            <a:noAutofit/>
          </a:bodyPr>
          <a:lstStyle>
            <a:lvl1pPr marL="0" marR="0" indent="0" algn="l" defTabSz="3173135" rtl="0" latinLnBrk="0">
              <a:lnSpc>
                <a:spcPct val="100000"/>
              </a:lnSpc>
              <a:spcBef>
                <a:spcPts val="0"/>
              </a:spcBef>
              <a:spcAft>
                <a:spcPts val="0"/>
              </a:spcAft>
              <a:buClrTx/>
              <a:buSzTx/>
              <a:buFontTx/>
              <a:buNone/>
              <a:tabLst/>
              <a:defRPr sz="1537" b="0" i="0" u="none" strike="noStrike" cap="none" spc="15" baseline="0">
                <a:solidFill>
                  <a:srgbClr val="FFFFFF"/>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r>
              <a:rPr lang="de-DE"/>
              <a:t>h 13 mm</a:t>
            </a:r>
          </a:p>
          <a:p>
            <a:endParaRPr lang="de-DE"/>
          </a:p>
        </p:txBody>
      </p:sp>
      <p:sp>
        <p:nvSpPr>
          <p:cNvPr id="11" name="Textfeld 10">
            <a:extLst>
              <a:ext uri="{FF2B5EF4-FFF2-40B4-BE49-F238E27FC236}">
                <a16:creationId xmlns:a16="http://schemas.microsoft.com/office/drawing/2014/main" id="{DC3D82F2-5982-608F-4268-08B34F1959CD}"/>
              </a:ext>
            </a:extLst>
          </p:cNvPr>
          <p:cNvSpPr txBox="1"/>
          <p:nvPr/>
        </p:nvSpPr>
        <p:spPr>
          <a:xfrm>
            <a:off x="4217696" y="264048"/>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25 mm </a:t>
            </a:r>
            <a:endParaRPr lang="de-DE"/>
          </a:p>
        </p:txBody>
      </p:sp>
      <p:sp>
        <p:nvSpPr>
          <p:cNvPr id="12" name="Textfeld 11">
            <a:extLst>
              <a:ext uri="{FF2B5EF4-FFF2-40B4-BE49-F238E27FC236}">
                <a16:creationId xmlns:a16="http://schemas.microsoft.com/office/drawing/2014/main" id="{2AF34BD4-6EC4-D4B8-6004-C87A73B2C41B}"/>
              </a:ext>
            </a:extLst>
          </p:cNvPr>
          <p:cNvSpPr txBox="1"/>
          <p:nvPr/>
        </p:nvSpPr>
        <p:spPr>
          <a:xfrm>
            <a:off x="1923791" y="939185"/>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45 mm </a:t>
            </a:r>
            <a:endParaRPr lang="de-DE"/>
          </a:p>
        </p:txBody>
      </p:sp>
      <p:sp>
        <p:nvSpPr>
          <p:cNvPr id="13" name="Textfeld 12">
            <a:extLst>
              <a:ext uri="{FF2B5EF4-FFF2-40B4-BE49-F238E27FC236}">
                <a16:creationId xmlns:a16="http://schemas.microsoft.com/office/drawing/2014/main" id="{8C46678A-7470-81A9-A69B-A4C700F602AD}"/>
              </a:ext>
            </a:extLst>
          </p:cNvPr>
          <p:cNvSpPr txBox="1"/>
          <p:nvPr/>
        </p:nvSpPr>
        <p:spPr>
          <a:xfrm>
            <a:off x="0" y="1138115"/>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w 35 mm </a:t>
            </a:r>
            <a:endParaRPr lang="de-DE"/>
          </a:p>
        </p:txBody>
      </p:sp>
      <p:sp>
        <p:nvSpPr>
          <p:cNvPr id="14" name="Textfeld 13">
            <a:extLst>
              <a:ext uri="{FF2B5EF4-FFF2-40B4-BE49-F238E27FC236}">
                <a16:creationId xmlns:a16="http://schemas.microsoft.com/office/drawing/2014/main" id="{3DA01B4F-66EA-1A9C-B7BF-9EE098A62615}"/>
              </a:ext>
            </a:extLst>
          </p:cNvPr>
          <p:cNvSpPr txBox="1"/>
          <p:nvPr/>
        </p:nvSpPr>
        <p:spPr>
          <a:xfrm>
            <a:off x="41094027" y="1010139"/>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w 35 mm </a:t>
            </a:r>
            <a:endParaRPr lang="de-DE"/>
          </a:p>
        </p:txBody>
      </p:sp>
      <p:cxnSp>
        <p:nvCxnSpPr>
          <p:cNvPr id="15" name="Gerade Verbindung mit Pfeil 14">
            <a:extLst>
              <a:ext uri="{FF2B5EF4-FFF2-40B4-BE49-F238E27FC236}">
                <a16:creationId xmlns:a16="http://schemas.microsoft.com/office/drawing/2014/main" id="{ACCD52F0-9A1C-A1AD-03B9-494A3F2585A7}"/>
              </a:ext>
            </a:extLst>
          </p:cNvPr>
          <p:cNvCxnSpPr>
            <a:cxnSpLocks/>
          </p:cNvCxnSpPr>
          <p:nvPr/>
        </p:nvCxnSpPr>
        <p:spPr>
          <a:xfrm>
            <a:off x="31447925" y="1636713"/>
            <a:ext cx="10116000" cy="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C5F3A21F-1230-D751-95FE-68EDFED8B66D}"/>
              </a:ext>
            </a:extLst>
          </p:cNvPr>
          <p:cNvSpPr txBox="1"/>
          <p:nvPr/>
        </p:nvSpPr>
        <p:spPr>
          <a:xfrm>
            <a:off x="34723388" y="1015022"/>
            <a:ext cx="3448790"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Logo 281 mm </a:t>
            </a:r>
            <a:endParaRPr lang="de-DE"/>
          </a:p>
        </p:txBody>
      </p:sp>
      <p:sp>
        <p:nvSpPr>
          <p:cNvPr id="17" name="Textplatzhalter 82">
            <a:extLst>
              <a:ext uri="{FF2B5EF4-FFF2-40B4-BE49-F238E27FC236}">
                <a16:creationId xmlns:a16="http://schemas.microsoft.com/office/drawing/2014/main" id="{ED07F536-CEAD-E908-FF0E-26B4C3043957}"/>
              </a:ext>
            </a:extLst>
          </p:cNvPr>
          <p:cNvSpPr txBox="1">
            <a:spLocks/>
          </p:cNvSpPr>
          <p:nvPr/>
        </p:nvSpPr>
        <p:spPr>
          <a:xfrm>
            <a:off x="0" y="2483781"/>
            <a:ext cx="2063068" cy="468000"/>
          </a:xfrm>
          <a:prstGeom prst="rect">
            <a:avLst/>
          </a:prstGeom>
          <a:solidFill>
            <a:srgbClr val="FF2F92"/>
          </a:solidFill>
        </p:spPr>
        <p:txBody>
          <a:bodyPr vert="horz" lIns="108000" tIns="108000" rIns="0" bIns="0" rtlCol="0">
            <a:noAutofit/>
          </a:bodyPr>
          <a:lstStyle>
            <a:lvl1pPr marL="0" marR="0" indent="0" algn="l" defTabSz="3173135" rtl="0" latinLnBrk="0">
              <a:lnSpc>
                <a:spcPct val="100000"/>
              </a:lnSpc>
              <a:spcBef>
                <a:spcPts val="0"/>
              </a:spcBef>
              <a:spcAft>
                <a:spcPts val="0"/>
              </a:spcAft>
              <a:buClrTx/>
              <a:buSzTx/>
              <a:buFontTx/>
              <a:buNone/>
              <a:tabLst/>
              <a:defRPr sz="1537" b="0" i="0" u="none" strike="noStrike" cap="none" spc="15" baseline="0">
                <a:solidFill>
                  <a:srgbClr val="FFFFFF"/>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r>
              <a:rPr lang="de-DE"/>
              <a:t>h 13 mm</a:t>
            </a:r>
          </a:p>
          <a:p>
            <a:endParaRPr lang="de-DE"/>
          </a:p>
        </p:txBody>
      </p:sp>
      <p:cxnSp>
        <p:nvCxnSpPr>
          <p:cNvPr id="32" name="Gerade Verbindung mit Pfeil 31">
            <a:extLst>
              <a:ext uri="{FF2B5EF4-FFF2-40B4-BE49-F238E27FC236}">
                <a16:creationId xmlns:a16="http://schemas.microsoft.com/office/drawing/2014/main" id="{59C08EE3-3002-F395-1D7D-71A9C8AF6DE6}"/>
              </a:ext>
            </a:extLst>
          </p:cNvPr>
          <p:cNvCxnSpPr>
            <a:cxnSpLocks/>
          </p:cNvCxnSpPr>
          <p:nvPr/>
        </p:nvCxnSpPr>
        <p:spPr>
          <a:xfrm>
            <a:off x="40784095" y="29699213"/>
            <a:ext cx="0" cy="57600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33" name="Textfeld 32">
            <a:extLst>
              <a:ext uri="{FF2B5EF4-FFF2-40B4-BE49-F238E27FC236}">
                <a16:creationId xmlns:a16="http://schemas.microsoft.com/office/drawing/2014/main" id="{76513EF5-147F-6223-C4F2-52AB52E1F1FC}"/>
              </a:ext>
            </a:extLst>
          </p:cNvPr>
          <p:cNvSpPr txBox="1"/>
          <p:nvPr/>
        </p:nvSpPr>
        <p:spPr>
          <a:xfrm>
            <a:off x="40936224" y="29719928"/>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16 mm </a:t>
            </a:r>
            <a:endParaRPr lang="de-DE"/>
          </a:p>
        </p:txBody>
      </p:sp>
      <p:cxnSp>
        <p:nvCxnSpPr>
          <p:cNvPr id="34" name="Gerade Verbindung mit Pfeil 33">
            <a:extLst>
              <a:ext uri="{FF2B5EF4-FFF2-40B4-BE49-F238E27FC236}">
                <a16:creationId xmlns:a16="http://schemas.microsoft.com/office/drawing/2014/main" id="{6992B5F6-6AD7-93BE-E521-416C5B5E47EA}"/>
              </a:ext>
            </a:extLst>
          </p:cNvPr>
          <p:cNvCxnSpPr>
            <a:cxnSpLocks/>
          </p:cNvCxnSpPr>
          <p:nvPr/>
        </p:nvCxnSpPr>
        <p:spPr>
          <a:xfrm>
            <a:off x="28421253" y="27435175"/>
            <a:ext cx="0" cy="2840038"/>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35" name="Textfeld 34">
            <a:extLst>
              <a:ext uri="{FF2B5EF4-FFF2-40B4-BE49-F238E27FC236}">
                <a16:creationId xmlns:a16="http://schemas.microsoft.com/office/drawing/2014/main" id="{B0054E6A-9C2B-9BCE-35A7-3733739C6189}"/>
              </a:ext>
            </a:extLst>
          </p:cNvPr>
          <p:cNvSpPr txBox="1"/>
          <p:nvPr/>
        </p:nvSpPr>
        <p:spPr>
          <a:xfrm>
            <a:off x="28601988" y="28443686"/>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78 mm </a:t>
            </a:r>
            <a:endParaRPr lang="de-DE"/>
          </a:p>
        </p:txBody>
      </p:sp>
      <p:cxnSp>
        <p:nvCxnSpPr>
          <p:cNvPr id="36" name="Gerade Verbindung mit Pfeil 35">
            <a:extLst>
              <a:ext uri="{FF2B5EF4-FFF2-40B4-BE49-F238E27FC236}">
                <a16:creationId xmlns:a16="http://schemas.microsoft.com/office/drawing/2014/main" id="{3FAD612B-4D71-06EC-F0CC-59F84C497991}"/>
              </a:ext>
            </a:extLst>
          </p:cNvPr>
          <p:cNvCxnSpPr>
            <a:cxnSpLocks/>
          </p:cNvCxnSpPr>
          <p:nvPr/>
        </p:nvCxnSpPr>
        <p:spPr>
          <a:xfrm>
            <a:off x="40777469" y="29106813"/>
            <a:ext cx="0" cy="57600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37" name="Textfeld 36">
            <a:extLst>
              <a:ext uri="{FF2B5EF4-FFF2-40B4-BE49-F238E27FC236}">
                <a16:creationId xmlns:a16="http://schemas.microsoft.com/office/drawing/2014/main" id="{F4CE4FAC-048B-3782-53A9-3C95A5AC59E8}"/>
              </a:ext>
            </a:extLst>
          </p:cNvPr>
          <p:cNvSpPr txBox="1"/>
          <p:nvPr/>
        </p:nvSpPr>
        <p:spPr>
          <a:xfrm>
            <a:off x="40929598" y="29157177"/>
            <a:ext cx="2053345"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16 mm </a:t>
            </a:r>
            <a:endParaRPr lang="de-DE"/>
          </a:p>
        </p:txBody>
      </p:sp>
      <p:cxnSp>
        <p:nvCxnSpPr>
          <p:cNvPr id="38" name="Gerade Verbindung mit Pfeil 37">
            <a:extLst>
              <a:ext uri="{FF2B5EF4-FFF2-40B4-BE49-F238E27FC236}">
                <a16:creationId xmlns:a16="http://schemas.microsoft.com/office/drawing/2014/main" id="{C620B826-291A-FA77-616E-C678070B65FD}"/>
              </a:ext>
            </a:extLst>
          </p:cNvPr>
          <p:cNvCxnSpPr>
            <a:cxnSpLocks/>
          </p:cNvCxnSpPr>
          <p:nvPr/>
        </p:nvCxnSpPr>
        <p:spPr>
          <a:xfrm>
            <a:off x="40768742" y="27450537"/>
            <a:ext cx="0" cy="54000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39" name="Textfeld 38">
            <a:extLst>
              <a:ext uri="{FF2B5EF4-FFF2-40B4-BE49-F238E27FC236}">
                <a16:creationId xmlns:a16="http://schemas.microsoft.com/office/drawing/2014/main" id="{8F56FE08-A3CB-F605-BDC3-F89F6E774AD6}"/>
              </a:ext>
            </a:extLst>
          </p:cNvPr>
          <p:cNvSpPr txBox="1"/>
          <p:nvPr/>
        </p:nvSpPr>
        <p:spPr>
          <a:xfrm>
            <a:off x="40909720" y="27484503"/>
            <a:ext cx="1894043"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15 mm </a:t>
            </a:r>
            <a:endParaRPr lang="de-DE"/>
          </a:p>
        </p:txBody>
      </p:sp>
      <p:cxnSp>
        <p:nvCxnSpPr>
          <p:cNvPr id="40" name="Gerade Verbindung mit Pfeil 39">
            <a:extLst>
              <a:ext uri="{FF2B5EF4-FFF2-40B4-BE49-F238E27FC236}">
                <a16:creationId xmlns:a16="http://schemas.microsoft.com/office/drawing/2014/main" id="{476F4FC4-4F6B-6B62-0342-02400C9E4680}"/>
              </a:ext>
            </a:extLst>
          </p:cNvPr>
          <p:cNvCxnSpPr>
            <a:cxnSpLocks/>
          </p:cNvCxnSpPr>
          <p:nvPr/>
        </p:nvCxnSpPr>
        <p:spPr>
          <a:xfrm>
            <a:off x="40775368" y="28005100"/>
            <a:ext cx="0" cy="111600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41" name="Textfeld 40">
            <a:extLst>
              <a:ext uri="{FF2B5EF4-FFF2-40B4-BE49-F238E27FC236}">
                <a16:creationId xmlns:a16="http://schemas.microsoft.com/office/drawing/2014/main" id="{E19060A8-710F-8587-A5B8-F6A159B617B8}"/>
              </a:ext>
            </a:extLst>
          </p:cNvPr>
          <p:cNvSpPr txBox="1"/>
          <p:nvPr/>
        </p:nvSpPr>
        <p:spPr>
          <a:xfrm>
            <a:off x="40907865" y="28311812"/>
            <a:ext cx="1894043"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h 31 mm </a:t>
            </a:r>
            <a:endParaRPr lang="de-DE"/>
          </a:p>
        </p:txBody>
      </p:sp>
      <p:sp>
        <p:nvSpPr>
          <p:cNvPr id="42" name="Textplatzhalter 20">
            <a:extLst>
              <a:ext uri="{FF2B5EF4-FFF2-40B4-BE49-F238E27FC236}">
                <a16:creationId xmlns:a16="http://schemas.microsoft.com/office/drawing/2014/main" id="{3B2FE8D9-4124-418B-503E-ECFEBD4CEA8C}"/>
              </a:ext>
            </a:extLst>
          </p:cNvPr>
          <p:cNvSpPr txBox="1">
            <a:spLocks/>
          </p:cNvSpPr>
          <p:nvPr/>
        </p:nvSpPr>
        <p:spPr>
          <a:xfrm>
            <a:off x="28601988" y="11532923"/>
            <a:ext cx="4741862" cy="437043"/>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a:solidFill>
                  <a:srgbClr val="FF2F92"/>
                </a:solidFill>
              </a:rPr>
              <a:t>Spacing and dimension are pink.</a:t>
            </a:r>
          </a:p>
        </p:txBody>
      </p:sp>
      <p:cxnSp>
        <p:nvCxnSpPr>
          <p:cNvPr id="43" name="Gerade Verbindung mit Pfeil 42">
            <a:extLst>
              <a:ext uri="{FF2B5EF4-FFF2-40B4-BE49-F238E27FC236}">
                <a16:creationId xmlns:a16="http://schemas.microsoft.com/office/drawing/2014/main" id="{B618B88C-C8A0-8BBD-E563-E632B08A2890}"/>
              </a:ext>
            </a:extLst>
          </p:cNvPr>
          <p:cNvCxnSpPr>
            <a:cxnSpLocks/>
          </p:cNvCxnSpPr>
          <p:nvPr/>
        </p:nvCxnSpPr>
        <p:spPr>
          <a:xfrm>
            <a:off x="28566063" y="12697417"/>
            <a:ext cx="6119812" cy="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44" name="Textfeld 43">
            <a:extLst>
              <a:ext uri="{FF2B5EF4-FFF2-40B4-BE49-F238E27FC236}">
                <a16:creationId xmlns:a16="http://schemas.microsoft.com/office/drawing/2014/main" id="{DD684908-8C1E-B811-3651-E08D2E124009}"/>
              </a:ext>
            </a:extLst>
          </p:cNvPr>
          <p:cNvSpPr txBox="1"/>
          <p:nvPr/>
        </p:nvSpPr>
        <p:spPr>
          <a:xfrm>
            <a:off x="30203964" y="12117043"/>
            <a:ext cx="3084472" cy="4986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Column 170 mm </a:t>
            </a:r>
            <a:endParaRPr lang="de-DE"/>
          </a:p>
        </p:txBody>
      </p:sp>
      <p:sp>
        <p:nvSpPr>
          <p:cNvPr id="45" name="Textfeld 44">
            <a:extLst>
              <a:ext uri="{FF2B5EF4-FFF2-40B4-BE49-F238E27FC236}">
                <a16:creationId xmlns:a16="http://schemas.microsoft.com/office/drawing/2014/main" id="{FC06F8CD-88C6-619F-496E-4DFA4C3C25AF}"/>
              </a:ext>
            </a:extLst>
          </p:cNvPr>
          <p:cNvSpPr txBox="1"/>
          <p:nvPr/>
        </p:nvSpPr>
        <p:spPr>
          <a:xfrm>
            <a:off x="34723388" y="12075389"/>
            <a:ext cx="2496137"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w 20 mm </a:t>
            </a:r>
            <a:endParaRPr lang="de-DE"/>
          </a:p>
        </p:txBody>
      </p:sp>
      <p:cxnSp>
        <p:nvCxnSpPr>
          <p:cNvPr id="47" name="Gerade Verbindung mit Pfeil 46">
            <a:extLst>
              <a:ext uri="{FF2B5EF4-FFF2-40B4-BE49-F238E27FC236}">
                <a16:creationId xmlns:a16="http://schemas.microsoft.com/office/drawing/2014/main" id="{1972C58F-18B6-46CE-739E-DFFB4B2862B8}"/>
              </a:ext>
            </a:extLst>
          </p:cNvPr>
          <p:cNvCxnSpPr>
            <a:cxnSpLocks/>
          </p:cNvCxnSpPr>
          <p:nvPr/>
        </p:nvCxnSpPr>
        <p:spPr>
          <a:xfrm>
            <a:off x="34662234" y="12699974"/>
            <a:ext cx="719162" cy="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48" name="Textfeld 47">
            <a:extLst>
              <a:ext uri="{FF2B5EF4-FFF2-40B4-BE49-F238E27FC236}">
                <a16:creationId xmlns:a16="http://schemas.microsoft.com/office/drawing/2014/main" id="{D610307F-D468-C0FF-69E3-9F1F6D3CB9B2}"/>
              </a:ext>
            </a:extLst>
          </p:cNvPr>
          <p:cNvSpPr txBox="1"/>
          <p:nvPr/>
        </p:nvSpPr>
        <p:spPr>
          <a:xfrm>
            <a:off x="34867263" y="28359100"/>
            <a:ext cx="2496137" cy="4985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a:solidFill>
                  <a:srgbClr val="FF2F92"/>
                </a:solidFill>
              </a:rPr>
              <a:t>w 25 mm </a:t>
            </a:r>
            <a:endParaRPr lang="de-DE"/>
          </a:p>
        </p:txBody>
      </p:sp>
      <p:cxnSp>
        <p:nvCxnSpPr>
          <p:cNvPr id="49" name="Gerade Verbindung mit Pfeil 48">
            <a:extLst>
              <a:ext uri="{FF2B5EF4-FFF2-40B4-BE49-F238E27FC236}">
                <a16:creationId xmlns:a16="http://schemas.microsoft.com/office/drawing/2014/main" id="{9340A25E-2F39-62D6-94D3-FF93DA9BD1A2}"/>
              </a:ext>
            </a:extLst>
          </p:cNvPr>
          <p:cNvCxnSpPr>
            <a:cxnSpLocks/>
          </p:cNvCxnSpPr>
          <p:nvPr/>
        </p:nvCxnSpPr>
        <p:spPr>
          <a:xfrm>
            <a:off x="33929613" y="28643094"/>
            <a:ext cx="900000" cy="0"/>
          </a:xfrm>
          <a:prstGeom prst="straightConnector1">
            <a:avLst/>
          </a:prstGeom>
          <a:noFill/>
          <a:ln w="25400" cap="flat">
            <a:solidFill>
              <a:srgbClr val="FF2F92"/>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50" name="Textplatzhalter 20">
            <a:extLst>
              <a:ext uri="{FF2B5EF4-FFF2-40B4-BE49-F238E27FC236}">
                <a16:creationId xmlns:a16="http://schemas.microsoft.com/office/drawing/2014/main" id="{0866E448-0865-EBDA-1200-A455B7779251}"/>
              </a:ext>
            </a:extLst>
          </p:cNvPr>
          <p:cNvSpPr txBox="1">
            <a:spLocks/>
          </p:cNvSpPr>
          <p:nvPr/>
        </p:nvSpPr>
        <p:spPr>
          <a:xfrm>
            <a:off x="1233488" y="5062592"/>
            <a:ext cx="12968287" cy="437043"/>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a:solidFill>
                  <a:srgbClr val="FF2F92"/>
                </a:solidFill>
              </a:rPr>
              <a:t>Feel free to copy the sample elements, since some settings are not saved in the formats.</a:t>
            </a:r>
          </a:p>
        </p:txBody>
      </p:sp>
      <p:sp>
        <p:nvSpPr>
          <p:cNvPr id="51" name="Textplatzhalter 20">
            <a:extLst>
              <a:ext uri="{FF2B5EF4-FFF2-40B4-BE49-F238E27FC236}">
                <a16:creationId xmlns:a16="http://schemas.microsoft.com/office/drawing/2014/main" id="{06B2687D-BFAE-79B8-DEF0-D5981CD4C9B9}"/>
              </a:ext>
            </a:extLst>
          </p:cNvPr>
          <p:cNvSpPr txBox="1">
            <a:spLocks/>
          </p:cNvSpPr>
          <p:nvPr/>
        </p:nvSpPr>
        <p:spPr>
          <a:xfrm>
            <a:off x="1241267" y="7003988"/>
            <a:ext cx="6118383"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50" dirty="0"/>
              <a:t>Headline </a:t>
            </a:r>
            <a:r>
              <a:rPr lang="de-DE" spc="150" dirty="0" err="1"/>
              <a:t>example</a:t>
            </a:r>
            <a:endParaRPr lang="de-DE" spc="150" dirty="0"/>
          </a:p>
        </p:txBody>
      </p:sp>
      <p:sp>
        <p:nvSpPr>
          <p:cNvPr id="52" name="Textplatzhalter 20">
            <a:extLst>
              <a:ext uri="{FF2B5EF4-FFF2-40B4-BE49-F238E27FC236}">
                <a16:creationId xmlns:a16="http://schemas.microsoft.com/office/drawing/2014/main" id="{5C622EBC-D16F-BC4D-E868-B135CFDDD490}"/>
              </a:ext>
            </a:extLst>
          </p:cNvPr>
          <p:cNvSpPr txBox="1">
            <a:spLocks/>
          </p:cNvSpPr>
          <p:nvPr/>
        </p:nvSpPr>
        <p:spPr>
          <a:xfrm>
            <a:off x="1241267" y="7834172"/>
            <a:ext cx="6118383"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1"/>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50"/>
              <a:t>Headline </a:t>
            </a:r>
            <a:r>
              <a:rPr lang="de-DE" spc="150" err="1"/>
              <a:t>example</a:t>
            </a:r>
            <a:endParaRPr lang="de-DE" spc="150"/>
          </a:p>
        </p:txBody>
      </p:sp>
      <p:sp>
        <p:nvSpPr>
          <p:cNvPr id="53" name="Textplatzhalter 20">
            <a:extLst>
              <a:ext uri="{FF2B5EF4-FFF2-40B4-BE49-F238E27FC236}">
                <a16:creationId xmlns:a16="http://schemas.microsoft.com/office/drawing/2014/main" id="{E2D89DEB-7796-5755-748D-F09FE13C735E}"/>
              </a:ext>
            </a:extLst>
          </p:cNvPr>
          <p:cNvSpPr txBox="1">
            <a:spLocks/>
          </p:cNvSpPr>
          <p:nvPr/>
        </p:nvSpPr>
        <p:spPr>
          <a:xfrm>
            <a:off x="1239838" y="8672140"/>
            <a:ext cx="6119812"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rgbClr val="1D495F"/>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50"/>
              <a:t>Headline </a:t>
            </a:r>
            <a:r>
              <a:rPr lang="de-DE" spc="150" err="1"/>
              <a:t>example</a:t>
            </a:r>
            <a:endParaRPr lang="de-DE" spc="150"/>
          </a:p>
        </p:txBody>
      </p:sp>
      <p:sp>
        <p:nvSpPr>
          <p:cNvPr id="54" name="Textplatzhalter 20">
            <a:extLst>
              <a:ext uri="{FF2B5EF4-FFF2-40B4-BE49-F238E27FC236}">
                <a16:creationId xmlns:a16="http://schemas.microsoft.com/office/drawing/2014/main" id="{EDC1DDA1-7501-35F4-D634-C04A5237F821}"/>
              </a:ext>
            </a:extLst>
          </p:cNvPr>
          <p:cNvSpPr txBox="1">
            <a:spLocks/>
          </p:cNvSpPr>
          <p:nvPr/>
        </p:nvSpPr>
        <p:spPr>
          <a:xfrm>
            <a:off x="8080376" y="7015206"/>
            <a:ext cx="6121399"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rgbClr val="7C7C7B"/>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50"/>
              <a:t>Headline </a:t>
            </a:r>
            <a:r>
              <a:rPr lang="de-DE" spc="150" err="1"/>
              <a:t>example</a:t>
            </a:r>
            <a:endParaRPr lang="de-DE" spc="150"/>
          </a:p>
        </p:txBody>
      </p:sp>
      <p:sp>
        <p:nvSpPr>
          <p:cNvPr id="55" name="Textplatzhalter 20">
            <a:extLst>
              <a:ext uri="{FF2B5EF4-FFF2-40B4-BE49-F238E27FC236}">
                <a16:creationId xmlns:a16="http://schemas.microsoft.com/office/drawing/2014/main" id="{56B44A98-21A2-6337-6BA2-004A285AF5EF}"/>
              </a:ext>
            </a:extLst>
          </p:cNvPr>
          <p:cNvSpPr txBox="1">
            <a:spLocks/>
          </p:cNvSpPr>
          <p:nvPr/>
        </p:nvSpPr>
        <p:spPr>
          <a:xfrm>
            <a:off x="8080376" y="7737960"/>
            <a:ext cx="6121400" cy="699404"/>
          </a:xfrm>
          <a:prstGeom prst="rect">
            <a:avLst/>
          </a:prstGeom>
          <a:solidFill>
            <a:schemeClr val="tx2"/>
          </a:solidFill>
        </p:spPr>
        <p:txBody>
          <a:bodyPr wrap="square" lIns="216000" tIns="72000" rIns="144000" bIns="7200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bg1"/>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50"/>
              <a:t>Headline </a:t>
            </a:r>
            <a:r>
              <a:rPr lang="de-DE" spc="150" err="1"/>
              <a:t>example</a:t>
            </a:r>
            <a:endParaRPr lang="de-DE" spc="150"/>
          </a:p>
        </p:txBody>
      </p:sp>
      <p:sp>
        <p:nvSpPr>
          <p:cNvPr id="56" name="Textplatzhalter 20">
            <a:extLst>
              <a:ext uri="{FF2B5EF4-FFF2-40B4-BE49-F238E27FC236}">
                <a16:creationId xmlns:a16="http://schemas.microsoft.com/office/drawing/2014/main" id="{DEC5EEC0-FD83-68E7-F9F0-EADCAAB6946D}"/>
              </a:ext>
            </a:extLst>
          </p:cNvPr>
          <p:cNvSpPr txBox="1">
            <a:spLocks/>
          </p:cNvSpPr>
          <p:nvPr/>
        </p:nvSpPr>
        <p:spPr>
          <a:xfrm>
            <a:off x="1241267" y="5949405"/>
            <a:ext cx="12960508"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r>
              <a:rPr lang="de-DE" spc="150" err="1">
                <a:solidFill>
                  <a:srgbClr val="006E66"/>
                </a:solidFill>
                <a:latin typeface="Roboto" panose="02000000000000000000" pitchFamily="2" charset="0"/>
              </a:rPr>
              <a:t>Example</a:t>
            </a:r>
            <a:r>
              <a:rPr lang="de-DE" spc="150">
                <a:solidFill>
                  <a:srgbClr val="006E66"/>
                </a:solidFill>
                <a:latin typeface="Roboto" panose="02000000000000000000" pitchFamily="2" charset="0"/>
              </a:rPr>
              <a:t> Headlines in different </a:t>
            </a:r>
            <a:r>
              <a:rPr lang="de-DE" spc="150" err="1">
                <a:solidFill>
                  <a:srgbClr val="006E66"/>
                </a:solidFill>
                <a:latin typeface="Roboto" panose="02000000000000000000" pitchFamily="2" charset="0"/>
              </a:rPr>
              <a:t>colors</a:t>
            </a:r>
            <a:endParaRPr lang="de-DE" spc="150">
              <a:solidFill>
                <a:srgbClr val="006E66"/>
              </a:solidFill>
              <a:latin typeface="Roboto" panose="02000000000000000000" pitchFamily="2" charset="0"/>
            </a:endParaRPr>
          </a:p>
        </p:txBody>
      </p:sp>
      <p:sp>
        <p:nvSpPr>
          <p:cNvPr id="57" name="Linien">
            <a:extLst>
              <a:ext uri="{FF2B5EF4-FFF2-40B4-BE49-F238E27FC236}">
                <a16:creationId xmlns:a16="http://schemas.microsoft.com/office/drawing/2014/main" id="{70B28739-C4DF-6082-852B-0F1575457C74}"/>
              </a:ext>
            </a:extLst>
          </p:cNvPr>
          <p:cNvSpPr/>
          <p:nvPr/>
        </p:nvSpPr>
        <p:spPr>
          <a:xfrm flipH="1" flipV="1">
            <a:off x="14920913" y="7896225"/>
            <a:ext cx="8775700" cy="0"/>
          </a:xfrm>
          <a:prstGeom prst="line">
            <a:avLst/>
          </a:prstGeom>
          <a:ln w="25400">
            <a:solidFill>
              <a:srgbClr val="006E66"/>
            </a:solidFill>
            <a:miter lim="400000"/>
          </a:ln>
        </p:spPr>
        <p:txBody>
          <a:bodyPr lIns="77699" tIns="77699" rIns="77699" bIns="77699" anchor="ctr"/>
          <a:lstStyle/>
          <a:p>
            <a:endParaRPr sz="1561"/>
          </a:p>
        </p:txBody>
      </p:sp>
      <p:sp>
        <p:nvSpPr>
          <p:cNvPr id="58" name="Linien">
            <a:extLst>
              <a:ext uri="{FF2B5EF4-FFF2-40B4-BE49-F238E27FC236}">
                <a16:creationId xmlns:a16="http://schemas.microsoft.com/office/drawing/2014/main" id="{5DAE84A9-59F8-4E50-72C1-8B68DC02E680}"/>
              </a:ext>
            </a:extLst>
          </p:cNvPr>
          <p:cNvSpPr/>
          <p:nvPr/>
        </p:nvSpPr>
        <p:spPr>
          <a:xfrm flipH="1" flipV="1">
            <a:off x="14921831" y="8664974"/>
            <a:ext cx="8774782" cy="0"/>
          </a:xfrm>
          <a:prstGeom prst="line">
            <a:avLst/>
          </a:prstGeom>
          <a:ln w="25400">
            <a:solidFill>
              <a:srgbClr val="009A91"/>
            </a:solidFill>
            <a:miter lim="400000"/>
          </a:ln>
        </p:spPr>
        <p:txBody>
          <a:bodyPr lIns="77699" tIns="77699" rIns="77699" bIns="77699" anchor="ctr"/>
          <a:lstStyle/>
          <a:p>
            <a:endParaRPr sz="1561"/>
          </a:p>
        </p:txBody>
      </p:sp>
      <p:sp>
        <p:nvSpPr>
          <p:cNvPr id="59" name="Linien">
            <a:extLst>
              <a:ext uri="{FF2B5EF4-FFF2-40B4-BE49-F238E27FC236}">
                <a16:creationId xmlns:a16="http://schemas.microsoft.com/office/drawing/2014/main" id="{461FBC7F-EE89-E8CF-13A4-BD8F3EFE1745}"/>
              </a:ext>
            </a:extLst>
          </p:cNvPr>
          <p:cNvSpPr/>
          <p:nvPr/>
        </p:nvSpPr>
        <p:spPr>
          <a:xfrm flipH="1" flipV="1">
            <a:off x="14921831" y="9389894"/>
            <a:ext cx="8774782" cy="0"/>
          </a:xfrm>
          <a:prstGeom prst="line">
            <a:avLst/>
          </a:prstGeom>
          <a:ln w="25400">
            <a:solidFill>
              <a:srgbClr val="7C7C7B"/>
            </a:solidFill>
            <a:miter lim="400000"/>
          </a:ln>
        </p:spPr>
        <p:txBody>
          <a:bodyPr lIns="77699" tIns="77699" rIns="77699" bIns="77699" anchor="ctr"/>
          <a:lstStyle/>
          <a:p>
            <a:endParaRPr sz="1561"/>
          </a:p>
        </p:txBody>
      </p:sp>
      <p:sp>
        <p:nvSpPr>
          <p:cNvPr id="60" name="Rechteck 59">
            <a:extLst>
              <a:ext uri="{FF2B5EF4-FFF2-40B4-BE49-F238E27FC236}">
                <a16:creationId xmlns:a16="http://schemas.microsoft.com/office/drawing/2014/main" id="{2E726549-F30E-A8AC-F373-422F0F441F5E}"/>
              </a:ext>
            </a:extLst>
          </p:cNvPr>
          <p:cNvSpPr/>
          <p:nvPr/>
        </p:nvSpPr>
        <p:spPr>
          <a:xfrm>
            <a:off x="25978188" y="6846397"/>
            <a:ext cx="2756491" cy="1600403"/>
          </a:xfrm>
          <a:prstGeom prst="rect">
            <a:avLst/>
          </a:prstGeom>
          <a:solidFill>
            <a:srgbClr val="C2E3E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solidFill>
                <a:srgbClr val="FFFFFF"/>
              </a:solidFill>
            </a:endParaRPr>
          </a:p>
        </p:txBody>
      </p:sp>
      <p:sp>
        <p:nvSpPr>
          <p:cNvPr id="61" name="Rechteck 60">
            <a:extLst>
              <a:ext uri="{FF2B5EF4-FFF2-40B4-BE49-F238E27FC236}">
                <a16:creationId xmlns:a16="http://schemas.microsoft.com/office/drawing/2014/main" id="{E1662B66-413C-D183-E284-B9F04CFAF4E7}"/>
              </a:ext>
            </a:extLst>
          </p:cNvPr>
          <p:cNvSpPr/>
          <p:nvPr/>
        </p:nvSpPr>
        <p:spPr>
          <a:xfrm>
            <a:off x="29185500" y="6846397"/>
            <a:ext cx="2756491" cy="1600403"/>
          </a:xfrm>
          <a:prstGeom prst="rect">
            <a:avLst/>
          </a:prstGeom>
          <a:solidFill>
            <a:srgbClr val="C2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62" name="Rechteck 61">
            <a:extLst>
              <a:ext uri="{FF2B5EF4-FFF2-40B4-BE49-F238E27FC236}">
                <a16:creationId xmlns:a16="http://schemas.microsoft.com/office/drawing/2014/main" id="{D72C764B-CB45-5B07-57E6-5680060DA935}"/>
              </a:ext>
            </a:extLst>
          </p:cNvPr>
          <p:cNvSpPr/>
          <p:nvPr/>
        </p:nvSpPr>
        <p:spPr>
          <a:xfrm>
            <a:off x="38807434" y="6846397"/>
            <a:ext cx="2756491" cy="1600403"/>
          </a:xfrm>
          <a:prstGeom prst="rect">
            <a:avLst/>
          </a:prstGeom>
          <a:solidFill>
            <a:srgbClr val="009A9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042033B3-7F6E-963A-34B4-A30F9D23F895}"/>
              </a:ext>
            </a:extLst>
          </p:cNvPr>
          <p:cNvSpPr/>
          <p:nvPr/>
        </p:nvSpPr>
        <p:spPr>
          <a:xfrm>
            <a:off x="25978188" y="8812674"/>
            <a:ext cx="2756491" cy="1600403"/>
          </a:xfrm>
          <a:prstGeom prst="rect">
            <a:avLst/>
          </a:prstGeom>
          <a:solidFill>
            <a:srgbClr val="C5D8DF">
              <a:alpha val="5016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68B3B1D3-3C3E-A000-970E-FD97D61DA58C}"/>
              </a:ext>
            </a:extLst>
          </p:cNvPr>
          <p:cNvSpPr/>
          <p:nvPr/>
        </p:nvSpPr>
        <p:spPr>
          <a:xfrm>
            <a:off x="29185500" y="8812674"/>
            <a:ext cx="2756491" cy="1600403"/>
          </a:xfrm>
          <a:prstGeom prst="rect">
            <a:avLst/>
          </a:prstGeom>
          <a:solidFill>
            <a:srgbClr val="C5D8D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1F6ABEBA-D7F7-0D88-0995-EC428FB8359B}"/>
              </a:ext>
            </a:extLst>
          </p:cNvPr>
          <p:cNvSpPr/>
          <p:nvPr/>
        </p:nvSpPr>
        <p:spPr>
          <a:xfrm>
            <a:off x="38807434" y="8812674"/>
            <a:ext cx="2756491" cy="1600403"/>
          </a:xfrm>
          <a:prstGeom prst="rect">
            <a:avLst/>
          </a:prstGeom>
          <a:solidFill>
            <a:srgbClr val="006E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80F67451-9CB3-8D7D-6F82-8E9FC8F8AE23}"/>
              </a:ext>
            </a:extLst>
          </p:cNvPr>
          <p:cNvSpPr/>
          <p:nvPr/>
        </p:nvSpPr>
        <p:spPr>
          <a:xfrm>
            <a:off x="32392811" y="8812674"/>
            <a:ext cx="2756491" cy="1600403"/>
          </a:xfrm>
          <a:prstGeom prst="rect">
            <a:avLst/>
          </a:prstGeom>
          <a:solidFill>
            <a:srgbClr val="F2F5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53D97E77-661D-3969-6194-2125A11BDFAA}"/>
              </a:ext>
            </a:extLst>
          </p:cNvPr>
          <p:cNvSpPr/>
          <p:nvPr/>
        </p:nvSpPr>
        <p:spPr>
          <a:xfrm>
            <a:off x="35600123" y="6846397"/>
            <a:ext cx="2756491" cy="1600403"/>
          </a:xfrm>
          <a:prstGeom prst="rect">
            <a:avLst/>
          </a:prstGeom>
          <a:solidFill>
            <a:schemeClr val="bg1"/>
          </a:solidFill>
          <a:ln w="50800">
            <a:solidFill>
              <a:srgbClr val="A8A8A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73100E1B-991F-48AA-C096-EED2C7D4E34B}"/>
              </a:ext>
            </a:extLst>
          </p:cNvPr>
          <p:cNvSpPr/>
          <p:nvPr/>
        </p:nvSpPr>
        <p:spPr>
          <a:xfrm>
            <a:off x="32392811" y="6846397"/>
            <a:ext cx="2756491" cy="1600403"/>
          </a:xfrm>
          <a:prstGeom prst="rect">
            <a:avLst/>
          </a:prstGeom>
          <a:solidFill>
            <a:srgbClr val="EF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69" name="Textplatzhalter 20">
            <a:extLst>
              <a:ext uri="{FF2B5EF4-FFF2-40B4-BE49-F238E27FC236}">
                <a16:creationId xmlns:a16="http://schemas.microsoft.com/office/drawing/2014/main" id="{DA542B20-40B8-C12C-6839-459057974EE0}"/>
              </a:ext>
            </a:extLst>
          </p:cNvPr>
          <p:cNvSpPr txBox="1">
            <a:spLocks/>
          </p:cNvSpPr>
          <p:nvPr/>
        </p:nvSpPr>
        <p:spPr>
          <a:xfrm>
            <a:off x="14920913" y="5893987"/>
            <a:ext cx="16040716" cy="655925"/>
          </a:xfrm>
          <a:prstGeom prst="rect">
            <a:avLst/>
          </a:prstGeom>
        </p:spPr>
        <p:txBody>
          <a:bodyPr lIns="0" tIns="0" rIns="0" bIns="0"/>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r>
              <a:rPr lang="de-DE" spc="150" err="1">
                <a:solidFill>
                  <a:srgbClr val="006E66"/>
                </a:solidFill>
                <a:latin typeface="Roboto" panose="02000000000000000000" pitchFamily="2" charset="0"/>
              </a:rPr>
              <a:t>Example</a:t>
            </a:r>
            <a:r>
              <a:rPr lang="de-DE" spc="150">
                <a:solidFill>
                  <a:srgbClr val="006E66"/>
                </a:solidFill>
                <a:latin typeface="Roboto" panose="02000000000000000000" pitchFamily="2" charset="0"/>
              </a:rPr>
              <a:t> design </a:t>
            </a:r>
            <a:r>
              <a:rPr lang="de-DE" spc="150" err="1">
                <a:solidFill>
                  <a:srgbClr val="006E66"/>
                </a:solidFill>
                <a:latin typeface="Roboto" panose="02000000000000000000" pitchFamily="2" charset="0"/>
              </a:rPr>
              <a:t>elements</a:t>
            </a:r>
            <a:r>
              <a:rPr lang="de-DE" spc="150">
                <a:solidFill>
                  <a:srgbClr val="006E66"/>
                </a:solidFill>
                <a:latin typeface="Roboto" panose="02000000000000000000" pitchFamily="2" charset="0"/>
              </a:rPr>
              <a:t> </a:t>
            </a:r>
            <a:r>
              <a:rPr lang="de-DE" spc="150" err="1">
                <a:solidFill>
                  <a:srgbClr val="006E66"/>
                </a:solidFill>
                <a:latin typeface="Roboto" panose="02000000000000000000" pitchFamily="2" charset="0"/>
              </a:rPr>
              <a:t>lines</a:t>
            </a:r>
            <a:r>
              <a:rPr lang="de-DE" spc="150">
                <a:solidFill>
                  <a:srgbClr val="006E66"/>
                </a:solidFill>
                <a:latin typeface="Roboto" panose="02000000000000000000" pitchFamily="2" charset="0"/>
              </a:rPr>
              <a:t> and </a:t>
            </a:r>
            <a:r>
              <a:rPr lang="de-DE" spc="150" err="1">
                <a:solidFill>
                  <a:srgbClr val="006E66"/>
                </a:solidFill>
                <a:latin typeface="Roboto" panose="02000000000000000000" pitchFamily="2" charset="0"/>
              </a:rPr>
              <a:t>backgrounds</a:t>
            </a:r>
            <a:endParaRPr lang="de-DE" spc="150">
              <a:solidFill>
                <a:srgbClr val="006E66"/>
              </a:solidFill>
              <a:latin typeface="Roboto" panose="02000000000000000000" pitchFamily="2" charset="0"/>
            </a:endParaRPr>
          </a:p>
        </p:txBody>
      </p:sp>
      <p:sp>
        <p:nvSpPr>
          <p:cNvPr id="70" name="Rechteck 69">
            <a:extLst>
              <a:ext uri="{FF2B5EF4-FFF2-40B4-BE49-F238E27FC236}">
                <a16:creationId xmlns:a16="http://schemas.microsoft.com/office/drawing/2014/main" id="{1B5BA24D-78DC-9029-4F24-8A80BBED8149}"/>
              </a:ext>
            </a:extLst>
          </p:cNvPr>
          <p:cNvSpPr/>
          <p:nvPr/>
        </p:nvSpPr>
        <p:spPr>
          <a:xfrm>
            <a:off x="35600123" y="8812674"/>
            <a:ext cx="2756491" cy="1600403"/>
          </a:xfrm>
          <a:prstGeom prst="rect">
            <a:avLst/>
          </a:prstGeom>
          <a:solidFill>
            <a:srgbClr val="BFEEF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71" name="Textfeld 70">
            <a:extLst>
              <a:ext uri="{FF2B5EF4-FFF2-40B4-BE49-F238E27FC236}">
                <a16:creationId xmlns:a16="http://schemas.microsoft.com/office/drawing/2014/main" id="{DFFB0173-AB59-8710-599C-2C341FF4FAFF}"/>
              </a:ext>
            </a:extLst>
          </p:cNvPr>
          <p:cNvSpPr txBox="1"/>
          <p:nvPr/>
        </p:nvSpPr>
        <p:spPr>
          <a:xfrm>
            <a:off x="1239837" y="16705013"/>
            <a:ext cx="12961937" cy="29644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324000" tIns="0" rIns="0" bIns="0">
            <a:spAutoFit/>
          </a:bodyPr>
          <a:lstStyle/>
          <a:p>
            <a:pPr marL="457200" lvl="3" indent="-457200">
              <a:lnSpc>
                <a:spcPct val="130000"/>
              </a:lnSpc>
              <a:spcBef>
                <a:spcPts val="800"/>
              </a:spcBef>
              <a:buSzPct val="100000"/>
              <a:buFont typeface="System Font Regular"/>
              <a:buChar char="‣"/>
            </a:pPr>
            <a:r>
              <a:rPr lang="de-DE" sz="2600" spc="60">
                <a:solidFill>
                  <a:srgbClr val="000000"/>
                </a:solidFill>
                <a:latin typeface="Roboto" panose="02000000000000000000" pitchFamily="2" charset="0"/>
              </a:rPr>
              <a:t>At </a:t>
            </a:r>
            <a:r>
              <a:rPr lang="de-DE" sz="2600" spc="60" err="1">
                <a:solidFill>
                  <a:srgbClr val="000000"/>
                </a:solidFill>
                <a:latin typeface="Roboto" panose="02000000000000000000" pitchFamily="2" charset="0"/>
              </a:rPr>
              <a:t>vero</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eos</a:t>
            </a:r>
            <a:r>
              <a:rPr lang="de-DE" sz="2600" spc="60">
                <a:solidFill>
                  <a:srgbClr val="000000"/>
                </a:solidFill>
                <a:latin typeface="Roboto" panose="02000000000000000000" pitchFamily="2" charset="0"/>
              </a:rPr>
              <a:t> et </a:t>
            </a:r>
            <a:r>
              <a:rPr lang="de-DE" sz="2600" spc="60" err="1">
                <a:solidFill>
                  <a:srgbClr val="000000"/>
                </a:solidFill>
                <a:latin typeface="Roboto" panose="02000000000000000000" pitchFamily="2" charset="0"/>
              </a:rPr>
              <a:t>accusam</a:t>
            </a:r>
            <a:r>
              <a:rPr lang="de-DE" sz="2600" spc="60">
                <a:solidFill>
                  <a:srgbClr val="000000"/>
                </a:solidFill>
                <a:latin typeface="Roboto" panose="02000000000000000000" pitchFamily="2" charset="0"/>
              </a:rPr>
              <a:t> et </a:t>
            </a:r>
            <a:r>
              <a:rPr lang="de-DE" sz="2600" spc="60" err="1">
                <a:solidFill>
                  <a:srgbClr val="000000"/>
                </a:solidFill>
                <a:latin typeface="Roboto" panose="02000000000000000000" pitchFamily="2" charset="0"/>
              </a:rPr>
              <a:t>justo</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duo</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dolores</a:t>
            </a:r>
            <a:r>
              <a:rPr lang="de-DE" sz="2600" spc="60">
                <a:solidFill>
                  <a:srgbClr val="000000"/>
                </a:solidFill>
                <a:latin typeface="Roboto" panose="02000000000000000000" pitchFamily="2" charset="0"/>
              </a:rPr>
              <a:t> </a:t>
            </a:r>
          </a:p>
          <a:p>
            <a:pPr marL="457200" lvl="3" indent="-457200">
              <a:lnSpc>
                <a:spcPct val="130000"/>
              </a:lnSpc>
              <a:spcBef>
                <a:spcPts val="800"/>
              </a:spcBef>
              <a:buSzPct val="100000"/>
              <a:buFont typeface="System Font Regular"/>
              <a:buChar char="‣"/>
            </a:pPr>
            <a:r>
              <a:rPr lang="de-DE" sz="2600" spc="60">
                <a:solidFill>
                  <a:srgbClr val="000000"/>
                </a:solidFill>
                <a:latin typeface="Roboto" panose="02000000000000000000" pitchFamily="2" charset="0"/>
              </a:rPr>
              <a:t>Stet </a:t>
            </a:r>
            <a:r>
              <a:rPr lang="de-DE" sz="2600" spc="60" err="1">
                <a:solidFill>
                  <a:srgbClr val="000000"/>
                </a:solidFill>
                <a:latin typeface="Roboto" panose="02000000000000000000" pitchFamily="2" charset="0"/>
              </a:rPr>
              <a:t>clita</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kasd</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gubergren</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no</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sea</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takimata</a:t>
            </a:r>
            <a:r>
              <a:rPr lang="de-DE" sz="2600" spc="60">
                <a:solidFill>
                  <a:srgbClr val="000000"/>
                </a:solidFill>
                <a:latin typeface="Roboto" panose="02000000000000000000" pitchFamily="2" charset="0"/>
              </a:rPr>
              <a:t> sanctus. </a:t>
            </a:r>
          </a:p>
          <a:p>
            <a:pPr marL="457200" lvl="3" indent="-457200">
              <a:lnSpc>
                <a:spcPct val="130000"/>
              </a:lnSpc>
              <a:spcBef>
                <a:spcPts val="800"/>
              </a:spcBef>
              <a:buSzPct val="100000"/>
              <a:buFont typeface="System Font Regular"/>
              <a:buChar char="‣"/>
            </a:pPr>
            <a:r>
              <a:rPr lang="de-DE" sz="2600" spc="60" err="1">
                <a:solidFill>
                  <a:srgbClr val="000000"/>
                </a:solidFill>
                <a:latin typeface="Roboto" panose="02000000000000000000" pitchFamily="2" charset="0"/>
              </a:rPr>
              <a:t>Lorem</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ipsum</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dolor</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sit</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amet</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consetetur</a:t>
            </a:r>
            <a:r>
              <a:rPr lang="de-DE" sz="2600" spc="60">
                <a:solidFill>
                  <a:srgbClr val="000000"/>
                </a:solidFill>
                <a:latin typeface="Roboto" panose="02000000000000000000" pitchFamily="2" charset="0"/>
              </a:rPr>
              <a:t> </a:t>
            </a:r>
          </a:p>
          <a:p>
            <a:pPr marL="457200" lvl="3" indent="-457200">
              <a:lnSpc>
                <a:spcPct val="130000"/>
              </a:lnSpc>
              <a:spcBef>
                <a:spcPts val="800"/>
              </a:spcBef>
              <a:buSzPct val="100000"/>
              <a:buFont typeface="System Font Regular"/>
              <a:buChar char="‣"/>
            </a:pPr>
            <a:r>
              <a:rPr lang="de-DE" sz="2600" spc="60" err="1">
                <a:solidFill>
                  <a:srgbClr val="000000"/>
                </a:solidFill>
                <a:latin typeface="Roboto" panose="02000000000000000000" pitchFamily="2" charset="0"/>
              </a:rPr>
              <a:t>Sadipscing</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elitr</a:t>
            </a:r>
            <a:r>
              <a:rPr lang="de-DE" sz="2600" spc="60">
                <a:solidFill>
                  <a:srgbClr val="000000"/>
                </a:solidFill>
                <a:latin typeface="Roboto" panose="02000000000000000000" pitchFamily="2" charset="0"/>
              </a:rPr>
              <a:t>, sed </a:t>
            </a:r>
            <a:r>
              <a:rPr lang="de-DE" sz="2600" spc="60" err="1">
                <a:solidFill>
                  <a:srgbClr val="000000"/>
                </a:solidFill>
                <a:latin typeface="Roboto" panose="02000000000000000000" pitchFamily="2" charset="0"/>
              </a:rPr>
              <a:t>diam</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nonumy</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eirmod</a:t>
            </a:r>
            <a:r>
              <a:rPr lang="de-DE" sz="2600" spc="60">
                <a:solidFill>
                  <a:srgbClr val="000000"/>
                </a:solidFill>
                <a:latin typeface="Roboto" panose="02000000000000000000" pitchFamily="2" charset="0"/>
              </a:rPr>
              <a:t> </a:t>
            </a:r>
          </a:p>
          <a:p>
            <a:pPr marL="457200" lvl="3" indent="-457200">
              <a:lnSpc>
                <a:spcPct val="130000"/>
              </a:lnSpc>
              <a:spcBef>
                <a:spcPts val="800"/>
              </a:spcBef>
              <a:buSzPct val="100000"/>
              <a:buFont typeface="System Font Regular"/>
              <a:buChar char="‣"/>
            </a:pPr>
            <a:r>
              <a:rPr lang="de-DE" sz="2600" spc="60" err="1">
                <a:solidFill>
                  <a:srgbClr val="000000"/>
                </a:solidFill>
                <a:latin typeface="Roboto" panose="02000000000000000000" pitchFamily="2" charset="0"/>
              </a:rPr>
              <a:t>Tempor</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invidunt</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ut</a:t>
            </a:r>
            <a:r>
              <a:rPr lang="de-DE" sz="2600" spc="60">
                <a:solidFill>
                  <a:srgbClr val="000000"/>
                </a:solidFill>
                <a:latin typeface="Roboto" panose="02000000000000000000" pitchFamily="2" charset="0"/>
              </a:rPr>
              <a:t> </a:t>
            </a:r>
            <a:r>
              <a:rPr lang="de-DE" sz="2600" spc="60" err="1">
                <a:solidFill>
                  <a:srgbClr val="000000"/>
                </a:solidFill>
                <a:latin typeface="Roboto" panose="02000000000000000000" pitchFamily="2" charset="0"/>
              </a:rPr>
              <a:t>labore</a:t>
            </a:r>
            <a:r>
              <a:rPr lang="de-DE" sz="2600" spc="60">
                <a:solidFill>
                  <a:srgbClr val="000000"/>
                </a:solidFill>
                <a:latin typeface="Roboto" panose="02000000000000000000" pitchFamily="2" charset="0"/>
              </a:rPr>
              <a:t> et </a:t>
            </a:r>
            <a:r>
              <a:rPr lang="de-DE" sz="2600" spc="60" err="1">
                <a:solidFill>
                  <a:srgbClr val="000000"/>
                </a:solidFill>
                <a:latin typeface="Roboto" panose="02000000000000000000" pitchFamily="2" charset="0"/>
              </a:rPr>
              <a:t>dolore</a:t>
            </a:r>
            <a:r>
              <a:rPr lang="de-DE" sz="2600" spc="60">
                <a:solidFill>
                  <a:srgbClr val="000000"/>
                </a:solidFill>
                <a:latin typeface="Roboto" panose="02000000000000000000" pitchFamily="2" charset="0"/>
              </a:rPr>
              <a:t> magna </a:t>
            </a:r>
            <a:r>
              <a:rPr lang="de-DE" sz="2600" spc="60" err="1">
                <a:solidFill>
                  <a:srgbClr val="000000"/>
                </a:solidFill>
                <a:latin typeface="Roboto" panose="02000000000000000000" pitchFamily="2" charset="0"/>
              </a:rPr>
              <a:t>aliquyam</a:t>
            </a:r>
            <a:r>
              <a:rPr lang="de-DE" sz="2600" spc="60">
                <a:solidFill>
                  <a:srgbClr val="000000"/>
                </a:solidFill>
                <a:latin typeface="Roboto" panose="02000000000000000000" pitchFamily="2" charset="0"/>
              </a:rPr>
              <a:t> </a:t>
            </a:r>
          </a:p>
        </p:txBody>
      </p:sp>
      <p:sp>
        <p:nvSpPr>
          <p:cNvPr id="72" name="Read me…">
            <a:extLst>
              <a:ext uri="{FF2B5EF4-FFF2-40B4-BE49-F238E27FC236}">
                <a16:creationId xmlns:a16="http://schemas.microsoft.com/office/drawing/2014/main" id="{0645DC74-F025-6040-354C-C63CAAA79572}"/>
              </a:ext>
            </a:extLst>
          </p:cNvPr>
          <p:cNvSpPr txBox="1"/>
          <p:nvPr/>
        </p:nvSpPr>
        <p:spPr>
          <a:xfrm>
            <a:off x="1243375" y="21626944"/>
            <a:ext cx="12958399" cy="2110737"/>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wrap="square" lIns="0" tIns="251999" rIns="0" bIns="0">
            <a:spAutoFit/>
          </a:bodyPr>
          <a:lstStyle/>
          <a:p>
            <a:pPr>
              <a:lnSpc>
                <a:spcPts val="3700"/>
              </a:lnSpc>
              <a:spcBef>
                <a:spcPts val="800"/>
              </a:spcBef>
              <a:buSzPct val="123000"/>
              <a:defRPr sz="5300" spc="158">
                <a:solidFill>
                  <a:srgbClr val="000000"/>
                </a:solidFill>
              </a:defRPr>
            </a:pPr>
            <a:r>
              <a:rPr lang="de-DE" sz="2400" b="1" spc="60">
                <a:solidFill>
                  <a:srgbClr val="000000"/>
                </a:solidFill>
                <a:latin typeface="+mn-ea"/>
              </a:rPr>
              <a:t>Text 2</a:t>
            </a:r>
            <a:r>
              <a:rPr lang="de-DE" sz="2400" spc="60">
                <a:solidFill>
                  <a:srgbClr val="000000"/>
                </a:solidFill>
                <a:latin typeface="+mn-ea"/>
              </a:rPr>
              <a:t>: 24 | line spacing single | spacing before 8 pt | character spacing 0,6 pt</a:t>
            </a:r>
            <a:br>
              <a:rPr lang="de-DE" sz="2400" spc="60">
                <a:solidFill>
                  <a:srgbClr val="000000"/>
                </a:solidFill>
                <a:latin typeface="+mn-ea"/>
              </a:rPr>
            </a:br>
            <a:r>
              <a:rPr lang="de-DE" sz="2400" spc="60">
                <a:solidFill>
                  <a:srgbClr val="000000"/>
                </a:solidFill>
                <a:latin typeface="+mn-ea"/>
              </a:rPr>
              <a:t>Lorem ipsum dolor sit amet, consetetur sadipscing elitr, sed diam nonumy eirmod tempor invidunt ut labore et dolore magna aliquyam erat, sed diam voluptua erat, sed </a:t>
            </a:r>
            <a:r>
              <a:rPr lang="de-DE" sz="2400" spc="60" err="1">
                <a:solidFill>
                  <a:srgbClr val="000000"/>
                </a:solidFill>
                <a:latin typeface="+mn-ea"/>
              </a:rPr>
              <a:t>diam</a:t>
            </a:r>
            <a:r>
              <a:rPr lang="de-DE" sz="2400" spc="60">
                <a:solidFill>
                  <a:srgbClr val="000000"/>
                </a:solidFill>
                <a:latin typeface="+mn-ea"/>
              </a:rPr>
              <a:t> </a:t>
            </a:r>
            <a:r>
              <a:rPr lang="de-DE" sz="2400" spc="60" err="1">
                <a:solidFill>
                  <a:srgbClr val="000000"/>
                </a:solidFill>
                <a:latin typeface="+mn-ea"/>
              </a:rPr>
              <a:t>voluptua</a:t>
            </a:r>
            <a:r>
              <a:rPr lang="de-DE" sz="2400" spc="60">
                <a:solidFill>
                  <a:srgbClr val="000000"/>
                </a:solidFill>
                <a:latin typeface="+mn-ea"/>
              </a:rPr>
              <a:t>. </a:t>
            </a:r>
          </a:p>
        </p:txBody>
      </p:sp>
      <p:sp>
        <p:nvSpPr>
          <p:cNvPr id="73" name="Textplatzhalter 20">
            <a:extLst>
              <a:ext uri="{FF2B5EF4-FFF2-40B4-BE49-F238E27FC236}">
                <a16:creationId xmlns:a16="http://schemas.microsoft.com/office/drawing/2014/main" id="{63B77383-5052-C035-9781-E2DAECC0604A}"/>
              </a:ext>
            </a:extLst>
          </p:cNvPr>
          <p:cNvSpPr txBox="1">
            <a:spLocks/>
          </p:cNvSpPr>
          <p:nvPr/>
        </p:nvSpPr>
        <p:spPr>
          <a:xfrm>
            <a:off x="1235359" y="10344533"/>
            <a:ext cx="12943865" cy="655925"/>
          </a:xfrm>
          <a:prstGeom prst="rect">
            <a:avLst/>
          </a:prstGeom>
        </p:spPr>
        <p:txBody>
          <a:bodyPr lIns="0" tIns="0" rIns="0" bIns="0"/>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r>
              <a:rPr lang="de-DE">
                <a:solidFill>
                  <a:srgbClr val="006E66"/>
                </a:solidFill>
                <a:latin typeface="Roboto" panose="02000000000000000000" pitchFamily="2" charset="0"/>
              </a:rPr>
              <a:t>Paragraph </a:t>
            </a:r>
            <a:r>
              <a:rPr lang="de-DE" spc="150" err="1">
                <a:solidFill>
                  <a:srgbClr val="006E66"/>
                </a:solidFill>
                <a:latin typeface="Roboto" panose="02000000000000000000" pitchFamily="2" charset="0"/>
              </a:rPr>
              <a:t>styles</a:t>
            </a:r>
            <a:endParaRPr lang="de-DE" spc="150">
              <a:solidFill>
                <a:srgbClr val="006E66"/>
              </a:solidFill>
              <a:latin typeface="Roboto" panose="02000000000000000000" pitchFamily="2" charset="0"/>
            </a:endParaRPr>
          </a:p>
        </p:txBody>
      </p:sp>
      <p:sp>
        <p:nvSpPr>
          <p:cNvPr id="74" name="Linien">
            <a:extLst>
              <a:ext uri="{FF2B5EF4-FFF2-40B4-BE49-F238E27FC236}">
                <a16:creationId xmlns:a16="http://schemas.microsoft.com/office/drawing/2014/main" id="{B9C7841D-3495-A7F7-BA8B-2E70C95D54C0}"/>
              </a:ext>
            </a:extLst>
          </p:cNvPr>
          <p:cNvSpPr/>
          <p:nvPr/>
        </p:nvSpPr>
        <p:spPr>
          <a:xfrm flipH="1" flipV="1">
            <a:off x="1249055" y="20157356"/>
            <a:ext cx="12948335" cy="0"/>
          </a:xfrm>
          <a:prstGeom prst="line">
            <a:avLst/>
          </a:prstGeom>
          <a:ln w="25400">
            <a:solidFill>
              <a:srgbClr val="009A91"/>
            </a:solidFill>
            <a:miter lim="400000"/>
          </a:ln>
        </p:spPr>
        <p:txBody>
          <a:bodyPr lIns="77699" tIns="77699" rIns="77699" bIns="77699" anchor="ctr"/>
          <a:lstStyle/>
          <a:p>
            <a:endParaRPr sz="1561"/>
          </a:p>
        </p:txBody>
      </p:sp>
      <p:sp>
        <p:nvSpPr>
          <p:cNvPr id="75" name="Read me…">
            <a:extLst>
              <a:ext uri="{FF2B5EF4-FFF2-40B4-BE49-F238E27FC236}">
                <a16:creationId xmlns:a16="http://schemas.microsoft.com/office/drawing/2014/main" id="{B4AFA0D5-E7FC-39FC-CEC2-BA3BD6DF38EF}"/>
              </a:ext>
            </a:extLst>
          </p:cNvPr>
          <p:cNvSpPr txBox="1"/>
          <p:nvPr/>
        </p:nvSpPr>
        <p:spPr>
          <a:xfrm>
            <a:off x="1243376" y="20699075"/>
            <a:ext cx="12956716" cy="1046440"/>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defRPr sz="7500" b="1" cap="all" spc="375">
                <a:solidFill>
                  <a:srgbClr val="006C66"/>
                </a:solidFill>
              </a:defRPr>
            </a:pPr>
            <a:r>
              <a:rPr lang="de-DE" sz="3400" b="1" spc="150">
                <a:latin typeface="Roboto" panose="02000000000000000000" pitchFamily="2" charset="0"/>
                <a:ea typeface="Roboto" panose="02000000000000000000" pitchFamily="2" charset="0"/>
              </a:rPr>
              <a:t>Headline 2: 36 pt, line spacing single, character spacing 1.5 pt, rgb 0 | 108 | 102</a:t>
            </a:r>
            <a:endParaRPr lang="de-DE" sz="2400">
              <a:solidFill>
                <a:srgbClr val="000000"/>
              </a:solidFill>
              <a:latin typeface="+mn-ea"/>
            </a:endParaRPr>
          </a:p>
        </p:txBody>
      </p:sp>
      <p:sp>
        <p:nvSpPr>
          <p:cNvPr id="76" name="Read me…">
            <a:extLst>
              <a:ext uri="{FF2B5EF4-FFF2-40B4-BE49-F238E27FC236}">
                <a16:creationId xmlns:a16="http://schemas.microsoft.com/office/drawing/2014/main" id="{63736BF2-488A-9E66-D594-E78D999DD4F8}"/>
              </a:ext>
            </a:extLst>
          </p:cNvPr>
          <p:cNvSpPr txBox="1"/>
          <p:nvPr/>
        </p:nvSpPr>
        <p:spPr>
          <a:xfrm>
            <a:off x="1243376" y="13123446"/>
            <a:ext cx="12956716" cy="3329020"/>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wrap="square" lIns="0" tIns="251999" rIns="0" bIns="0">
            <a:spAutoFit/>
          </a:bodyPr>
          <a:lstStyle/>
          <a:p>
            <a:pPr>
              <a:lnSpc>
                <a:spcPts val="3900"/>
              </a:lnSpc>
              <a:spcBef>
                <a:spcPts val="900"/>
              </a:spcBef>
              <a:buSzPct val="123000"/>
              <a:defRPr sz="5300" spc="158">
                <a:solidFill>
                  <a:srgbClr val="000000"/>
                </a:solidFill>
              </a:defRPr>
            </a:pPr>
            <a:r>
              <a:rPr lang="de-DE" sz="2600" b="1" spc="60">
                <a:solidFill>
                  <a:srgbClr val="000000"/>
                </a:solidFill>
                <a:latin typeface="+mn-ea"/>
              </a:rPr>
              <a:t>Text 1: </a:t>
            </a:r>
            <a:r>
              <a:rPr lang="de-DE" sz="2600" spc="60">
                <a:solidFill>
                  <a:srgbClr val="000000"/>
                </a:solidFill>
                <a:latin typeface="+mn-ea"/>
              </a:rPr>
              <a:t>26 pt | line spacing single | spacing before 8 pt | character spacing 0,6 pt</a:t>
            </a:r>
            <a:br>
              <a:rPr lang="de-DE" sz="2600" spc="60">
                <a:solidFill>
                  <a:srgbClr val="000000"/>
                </a:solidFill>
                <a:latin typeface="+mn-ea"/>
              </a:rPr>
            </a:br>
            <a:r>
              <a:rPr lang="de-DE" sz="2600" spc="60">
                <a:solidFill>
                  <a:srgbClr val="000000"/>
                </a:solidFill>
                <a:latin typeface="+mn-ea"/>
              </a:rPr>
              <a:t>Lorem ipsum dolor sit amet, consetetur sadipscing elitr, sed diam nonumy eirmod tempor invidunt ut labore et dolore magna aliquyam erat, sed diam voluptua. erat, 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voluptua</a:t>
            </a:r>
            <a:r>
              <a:rPr lang="de-DE" sz="2600" spc="60">
                <a:solidFill>
                  <a:srgbClr val="000000"/>
                </a:solidFill>
                <a:latin typeface="+mn-ea"/>
              </a:rPr>
              <a:t>. </a:t>
            </a:r>
          </a:p>
          <a:p>
            <a:pPr>
              <a:lnSpc>
                <a:spcPts val="3900"/>
              </a:lnSpc>
              <a:spcBef>
                <a:spcPts val="900"/>
              </a:spcBef>
              <a:buSzPct val="123000"/>
              <a:defRPr sz="5300" spc="158">
                <a:solidFill>
                  <a:srgbClr val="000000"/>
                </a:solidFill>
              </a:defRPr>
            </a:pPr>
            <a:r>
              <a:rPr lang="de-DE" sz="2600" spc="60">
                <a:solidFill>
                  <a:srgbClr val="000000"/>
                </a:solidFill>
                <a:latin typeface="+mn-ea"/>
              </a:rPr>
              <a:t>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nonumy</a:t>
            </a:r>
            <a:r>
              <a:rPr lang="de-DE" sz="2600" spc="60">
                <a:solidFill>
                  <a:srgbClr val="000000"/>
                </a:solidFill>
                <a:latin typeface="+mn-ea"/>
              </a:rPr>
              <a:t> </a:t>
            </a:r>
            <a:r>
              <a:rPr lang="de-DE" sz="2600" spc="60" err="1">
                <a:solidFill>
                  <a:srgbClr val="000000"/>
                </a:solidFill>
                <a:latin typeface="+mn-ea"/>
              </a:rPr>
              <a:t>eirmod</a:t>
            </a:r>
            <a:r>
              <a:rPr lang="de-DE" sz="2600" spc="60">
                <a:solidFill>
                  <a:srgbClr val="000000"/>
                </a:solidFill>
                <a:latin typeface="+mn-ea"/>
              </a:rPr>
              <a:t> </a:t>
            </a:r>
            <a:r>
              <a:rPr lang="de-DE" sz="2600" spc="60" err="1">
                <a:solidFill>
                  <a:srgbClr val="000000"/>
                </a:solidFill>
                <a:latin typeface="+mn-ea"/>
              </a:rPr>
              <a:t>tempor</a:t>
            </a:r>
            <a:r>
              <a:rPr lang="de-DE" sz="2600" spc="60">
                <a:solidFill>
                  <a:srgbClr val="000000"/>
                </a:solidFill>
                <a:latin typeface="+mn-ea"/>
              </a:rPr>
              <a:t> </a:t>
            </a:r>
            <a:r>
              <a:rPr lang="de-DE" sz="2600" spc="60" err="1">
                <a:solidFill>
                  <a:srgbClr val="000000"/>
                </a:solidFill>
                <a:latin typeface="+mn-ea"/>
              </a:rPr>
              <a:t>invidunt</a:t>
            </a:r>
            <a:r>
              <a:rPr lang="de-DE" sz="2600" spc="60">
                <a:solidFill>
                  <a:srgbClr val="000000"/>
                </a:solidFill>
                <a:latin typeface="+mn-ea"/>
              </a:rPr>
              <a:t> </a:t>
            </a:r>
            <a:r>
              <a:rPr lang="de-DE" sz="2600" spc="60" err="1">
                <a:solidFill>
                  <a:srgbClr val="000000"/>
                </a:solidFill>
                <a:latin typeface="+mn-ea"/>
              </a:rPr>
              <a:t>ut</a:t>
            </a:r>
            <a:r>
              <a:rPr lang="de-DE" sz="2600" spc="60">
                <a:solidFill>
                  <a:srgbClr val="000000"/>
                </a:solidFill>
                <a:latin typeface="+mn-ea"/>
              </a:rPr>
              <a:t> </a:t>
            </a:r>
            <a:r>
              <a:rPr lang="de-DE" sz="2600" spc="60" err="1">
                <a:solidFill>
                  <a:srgbClr val="000000"/>
                </a:solidFill>
                <a:latin typeface="+mn-ea"/>
              </a:rPr>
              <a:t>labore</a:t>
            </a:r>
            <a:r>
              <a:rPr lang="de-DE" sz="2600" spc="60">
                <a:solidFill>
                  <a:srgbClr val="000000"/>
                </a:solidFill>
                <a:latin typeface="+mn-ea"/>
              </a:rPr>
              <a:t> et </a:t>
            </a:r>
            <a:r>
              <a:rPr lang="de-DE" sz="2600" spc="60" err="1">
                <a:solidFill>
                  <a:srgbClr val="000000"/>
                </a:solidFill>
                <a:latin typeface="+mn-ea"/>
              </a:rPr>
              <a:t>dolore</a:t>
            </a:r>
            <a:r>
              <a:rPr lang="de-DE" sz="2600" spc="60">
                <a:solidFill>
                  <a:srgbClr val="000000"/>
                </a:solidFill>
                <a:latin typeface="+mn-ea"/>
              </a:rPr>
              <a:t> magna </a:t>
            </a:r>
            <a:r>
              <a:rPr lang="de-DE" sz="2600" spc="60" err="1">
                <a:solidFill>
                  <a:srgbClr val="000000"/>
                </a:solidFill>
                <a:latin typeface="+mn-ea"/>
              </a:rPr>
              <a:t>aliquyam</a:t>
            </a:r>
            <a:r>
              <a:rPr lang="de-DE" sz="2600" spc="60">
                <a:solidFill>
                  <a:srgbClr val="000000"/>
                </a:solidFill>
                <a:latin typeface="+mn-ea"/>
              </a:rPr>
              <a:t> erat, 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voluptua:</a:t>
            </a:r>
            <a:r>
              <a:rPr lang="de-DE" sz="2600" spc="60">
                <a:solidFill>
                  <a:srgbClr val="000000"/>
                </a:solidFill>
                <a:latin typeface="+mn-ea"/>
              </a:rPr>
              <a:t> </a:t>
            </a:r>
          </a:p>
        </p:txBody>
      </p:sp>
      <p:sp>
        <p:nvSpPr>
          <p:cNvPr id="77" name="Read me…">
            <a:extLst>
              <a:ext uri="{FF2B5EF4-FFF2-40B4-BE49-F238E27FC236}">
                <a16:creationId xmlns:a16="http://schemas.microsoft.com/office/drawing/2014/main" id="{14D51370-04CE-D2A7-5628-EE240D0D6847}"/>
              </a:ext>
            </a:extLst>
          </p:cNvPr>
          <p:cNvSpPr txBox="1"/>
          <p:nvPr/>
        </p:nvSpPr>
        <p:spPr>
          <a:xfrm>
            <a:off x="1243376" y="12131281"/>
            <a:ext cx="12956716" cy="1107996"/>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wrap="square" lIns="0" tIns="0" rIns="0" bIns="0">
            <a:spAutoFit/>
          </a:bodyPr>
          <a:lstStyle/>
          <a:p>
            <a:pPr>
              <a:defRPr sz="7500" b="1" cap="all" spc="375">
                <a:solidFill>
                  <a:srgbClr val="006C66"/>
                </a:solidFill>
              </a:defRPr>
            </a:pPr>
            <a:r>
              <a:rPr lang="de-DE" sz="3600" b="1" spc="150">
                <a:latin typeface="Roboto" panose="02000000000000000000" pitchFamily="2" charset="0"/>
                <a:ea typeface="Roboto" panose="02000000000000000000" pitchFamily="2" charset="0"/>
              </a:rPr>
              <a:t>Headline 1: </a:t>
            </a:r>
            <a:r>
              <a:rPr lang="de-DE" sz="3600" spc="60"/>
              <a:t>36 pt, line spacing single, character spacing 1.5 pt, rgb 0 | 108 | 102</a:t>
            </a:r>
          </a:p>
        </p:txBody>
      </p:sp>
      <p:sp>
        <p:nvSpPr>
          <p:cNvPr id="78" name="Textplatzhalter 20">
            <a:extLst>
              <a:ext uri="{FF2B5EF4-FFF2-40B4-BE49-F238E27FC236}">
                <a16:creationId xmlns:a16="http://schemas.microsoft.com/office/drawing/2014/main" id="{2C1861D7-F68D-528F-1327-EA7CB702C06D}"/>
              </a:ext>
            </a:extLst>
          </p:cNvPr>
          <p:cNvSpPr txBox="1">
            <a:spLocks/>
          </p:cNvSpPr>
          <p:nvPr/>
        </p:nvSpPr>
        <p:spPr>
          <a:xfrm>
            <a:off x="1226649" y="11179704"/>
            <a:ext cx="12975126" cy="1059777"/>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sz="2600" b="1" spc="60">
                <a:solidFill>
                  <a:schemeClr val="tx1"/>
                </a:solidFill>
              </a:rPr>
              <a:t>Used font: Roboto</a:t>
            </a:r>
          </a:p>
          <a:p>
            <a:pPr lvl="1" hangingPunct="1"/>
            <a:endParaRPr lang="de-DE">
              <a:solidFill>
                <a:schemeClr val="tx1"/>
              </a:solidFill>
            </a:endParaRPr>
          </a:p>
        </p:txBody>
      </p:sp>
      <p:sp>
        <p:nvSpPr>
          <p:cNvPr id="80" name="Textfeld 79">
            <a:extLst>
              <a:ext uri="{FF2B5EF4-FFF2-40B4-BE49-F238E27FC236}">
                <a16:creationId xmlns:a16="http://schemas.microsoft.com/office/drawing/2014/main" id="{88ED9989-6D77-0DB2-A0E4-B091CB3F98BB}"/>
              </a:ext>
            </a:extLst>
          </p:cNvPr>
          <p:cNvSpPr txBox="1"/>
          <p:nvPr/>
        </p:nvSpPr>
        <p:spPr>
          <a:xfrm>
            <a:off x="1239837" y="24397348"/>
            <a:ext cx="12961937" cy="7780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180000" rIns="0" bIns="0">
            <a:spAutoFit/>
          </a:bodyPr>
          <a:lstStyle/>
          <a:p>
            <a:pPr>
              <a:lnSpc>
                <a:spcPts val="2400"/>
              </a:lnSpc>
            </a:pPr>
            <a:r>
              <a:rPr lang="de-DE" sz="1800" b="1" spc="30">
                <a:solidFill>
                  <a:srgbClr val="000000"/>
                </a:solidFill>
                <a:latin typeface="Roboto" panose="02000000000000000000" pitchFamily="2" charset="0"/>
              </a:rPr>
              <a:t>Caption</a:t>
            </a:r>
            <a:r>
              <a:rPr lang="de-DE" sz="1800" spc="30">
                <a:solidFill>
                  <a:srgbClr val="000000"/>
                </a:solidFill>
                <a:latin typeface="Roboto" panose="02000000000000000000" pitchFamily="2" charset="0"/>
              </a:rPr>
              <a:t>: 18 pt | line spacing 24 pt, character spacing 0.3 pt | top margin 5 mm Lorem ipsum dolor sit amet, consetetur sadipscing elitr, sed diam nonumy, lorem ipsum dolor sit amet, consetetur</a:t>
            </a:r>
          </a:p>
        </p:txBody>
      </p:sp>
      <p:sp>
        <p:nvSpPr>
          <p:cNvPr id="81" name="Textfeld 80">
            <a:extLst>
              <a:ext uri="{FF2B5EF4-FFF2-40B4-BE49-F238E27FC236}">
                <a16:creationId xmlns:a16="http://schemas.microsoft.com/office/drawing/2014/main" id="{1D407F81-D002-8664-4208-A983E6EE39CC}"/>
              </a:ext>
            </a:extLst>
          </p:cNvPr>
          <p:cNvSpPr txBox="1"/>
          <p:nvPr/>
        </p:nvSpPr>
        <p:spPr>
          <a:xfrm>
            <a:off x="1239838" y="25998612"/>
            <a:ext cx="8780462" cy="22762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0" rIns="0" bIns="0">
            <a:spAutoFit/>
          </a:bodyPr>
          <a:lstStyle/>
          <a:p>
            <a:pPr>
              <a:lnSpc>
                <a:spcPts val="1900"/>
              </a:lnSpc>
            </a:pPr>
            <a:r>
              <a:rPr lang="de-DE" sz="1400" b="1">
                <a:latin typeface="Roboto" panose="02000000000000000000" pitchFamily="2" charset="0"/>
                <a:ea typeface="Roboto" panose="02000000000000000000" pitchFamily="2" charset="0"/>
              </a:rPr>
              <a:t>Reference: </a:t>
            </a:r>
            <a:r>
              <a:rPr lang="de-DE" sz="1400">
                <a:latin typeface="Roboto" panose="02000000000000000000" pitchFamily="2" charset="0"/>
              </a:rPr>
              <a:t>14 pt | line spacing 19 pt, character spacing 0.3 pt</a:t>
            </a:r>
          </a:p>
        </p:txBody>
      </p:sp>
      <p:sp>
        <p:nvSpPr>
          <p:cNvPr id="82" name="Linien">
            <a:extLst>
              <a:ext uri="{FF2B5EF4-FFF2-40B4-BE49-F238E27FC236}">
                <a16:creationId xmlns:a16="http://schemas.microsoft.com/office/drawing/2014/main" id="{1A73C160-03DC-7CE3-BF11-C69DB624D5EE}"/>
              </a:ext>
            </a:extLst>
          </p:cNvPr>
          <p:cNvSpPr/>
          <p:nvPr/>
        </p:nvSpPr>
        <p:spPr>
          <a:xfrm flipH="1" flipV="1">
            <a:off x="1239837" y="24211143"/>
            <a:ext cx="12961937" cy="0"/>
          </a:xfrm>
          <a:prstGeom prst="line">
            <a:avLst/>
          </a:prstGeom>
          <a:ln w="25400">
            <a:solidFill>
              <a:srgbClr val="009A91"/>
            </a:solidFill>
            <a:miter lim="400000"/>
          </a:ln>
        </p:spPr>
        <p:txBody>
          <a:bodyPr lIns="77699" tIns="77699" rIns="77699" bIns="77699" anchor="ctr"/>
          <a:lstStyle/>
          <a:p>
            <a:endParaRPr sz="1561"/>
          </a:p>
        </p:txBody>
      </p:sp>
      <p:sp>
        <p:nvSpPr>
          <p:cNvPr id="85" name="Linien">
            <a:extLst>
              <a:ext uri="{FF2B5EF4-FFF2-40B4-BE49-F238E27FC236}">
                <a16:creationId xmlns:a16="http://schemas.microsoft.com/office/drawing/2014/main" id="{34B91796-2CF3-89B2-6016-53BFC282A1FE}"/>
              </a:ext>
            </a:extLst>
          </p:cNvPr>
          <p:cNvSpPr/>
          <p:nvPr/>
        </p:nvSpPr>
        <p:spPr>
          <a:xfrm flipH="1" flipV="1">
            <a:off x="1239837" y="25578766"/>
            <a:ext cx="12961937" cy="0"/>
          </a:xfrm>
          <a:prstGeom prst="line">
            <a:avLst/>
          </a:prstGeom>
          <a:ln w="25400">
            <a:solidFill>
              <a:srgbClr val="009A91"/>
            </a:solidFill>
            <a:miter lim="400000"/>
          </a:ln>
        </p:spPr>
        <p:txBody>
          <a:bodyPr lIns="77699" tIns="77699" rIns="77699" bIns="77699" anchor="ctr"/>
          <a:lstStyle/>
          <a:p>
            <a:endParaRPr sz="1561"/>
          </a:p>
        </p:txBody>
      </p:sp>
      <p:sp>
        <p:nvSpPr>
          <p:cNvPr id="86" name="Read me…">
            <a:extLst>
              <a:ext uri="{FF2B5EF4-FFF2-40B4-BE49-F238E27FC236}">
                <a16:creationId xmlns:a16="http://schemas.microsoft.com/office/drawing/2014/main" id="{32955BDD-72D7-263A-3CE8-94FC28317A54}"/>
              </a:ext>
            </a:extLst>
          </p:cNvPr>
          <p:cNvSpPr txBox="1"/>
          <p:nvPr/>
        </p:nvSpPr>
        <p:spPr>
          <a:xfrm>
            <a:off x="14920912" y="13366740"/>
            <a:ext cx="12961937" cy="5525474"/>
          </a:xfrm>
          <a:prstGeom prst="rect">
            <a:avLst/>
          </a:prstGeom>
          <a:solidFill>
            <a:srgbClr val="009A91"/>
          </a:solid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324000" tIns="288000" rIns="324000" bIns="324000">
            <a:spAutoFit/>
          </a:bodyPr>
          <a:lstStyle/>
          <a:p>
            <a:pPr>
              <a:spcBef>
                <a:spcPts val="2720"/>
              </a:spcBef>
              <a:defRPr sz="7500" b="1" cap="all" spc="375">
                <a:solidFill>
                  <a:srgbClr val="006C66"/>
                </a:solidFill>
              </a:defRPr>
            </a:pPr>
            <a:r>
              <a:rPr lang="de-DE" sz="3600" b="1" spc="150">
                <a:solidFill>
                  <a:schemeClr val="bg1"/>
                </a:solidFill>
                <a:latin typeface="Roboto" panose="02000000000000000000" pitchFamily="2" charset="0"/>
                <a:ea typeface="Roboto" panose="02000000000000000000" pitchFamily="2" charset="0"/>
              </a:rPr>
              <a:t>Headline 1: 36 / 42 </a:t>
            </a:r>
            <a:r>
              <a:rPr lang="de-DE" sz="3600" b="1" spc="150" err="1">
                <a:solidFill>
                  <a:schemeClr val="bg1"/>
                </a:solidFill>
                <a:latin typeface="Roboto" panose="02000000000000000000" pitchFamily="2" charset="0"/>
                <a:ea typeface="Roboto" panose="02000000000000000000" pitchFamily="2" charset="0"/>
              </a:rPr>
              <a:t>pt</a:t>
            </a:r>
            <a:r>
              <a:rPr lang="de-DE" sz="3600" b="1" spc="150">
                <a:solidFill>
                  <a:schemeClr val="bg1"/>
                </a:solidFill>
                <a:latin typeface="Roboto" panose="02000000000000000000" pitchFamily="2" charset="0"/>
                <a:ea typeface="Roboto" panose="02000000000000000000" pitchFamily="2" charset="0"/>
              </a:rPr>
              <a:t> – </a:t>
            </a:r>
            <a:r>
              <a:rPr lang="de-DE" sz="3600" b="1" spc="150" err="1">
                <a:solidFill>
                  <a:schemeClr val="bg1"/>
                </a:solidFill>
                <a:latin typeface="Roboto" panose="02000000000000000000" pitchFamily="2" charset="0"/>
                <a:ea typeface="Roboto" panose="02000000000000000000" pitchFamily="2" charset="0"/>
              </a:rPr>
              <a:t>Lorem</a:t>
            </a:r>
            <a:r>
              <a:rPr lang="de-DE" sz="3600" b="1" spc="150">
                <a:solidFill>
                  <a:schemeClr val="bg1"/>
                </a:solidFill>
                <a:latin typeface="Roboto" panose="02000000000000000000" pitchFamily="2" charset="0"/>
                <a:ea typeface="Roboto" panose="02000000000000000000" pitchFamily="2" charset="0"/>
              </a:rPr>
              <a:t> </a:t>
            </a:r>
            <a:r>
              <a:rPr lang="de-DE" sz="3600" b="1" spc="150" err="1">
                <a:solidFill>
                  <a:schemeClr val="bg1"/>
                </a:solidFill>
                <a:latin typeface="Roboto" panose="02000000000000000000" pitchFamily="2" charset="0"/>
                <a:ea typeface="Roboto" panose="02000000000000000000" pitchFamily="2" charset="0"/>
              </a:rPr>
              <a:t>ip</a:t>
            </a:r>
            <a:r>
              <a:rPr lang="de-DE" sz="3600" b="1" spc="150">
                <a:solidFill>
                  <a:schemeClr val="bg1"/>
                </a:solidFill>
                <a:latin typeface="Roboto" panose="02000000000000000000" pitchFamily="2" charset="0"/>
                <a:ea typeface="Roboto" panose="02000000000000000000" pitchFamily="2" charset="0"/>
              </a:rPr>
              <a:t> </a:t>
            </a:r>
            <a:r>
              <a:rPr lang="de-DE" sz="3600" b="1" spc="150" err="1">
                <a:solidFill>
                  <a:schemeClr val="bg1"/>
                </a:solidFill>
                <a:latin typeface="Roboto" panose="02000000000000000000" pitchFamily="2" charset="0"/>
                <a:ea typeface="Roboto" panose="02000000000000000000" pitchFamily="2" charset="0"/>
              </a:rPr>
              <a:t>sum</a:t>
            </a:r>
            <a:r>
              <a:rPr lang="de-DE" sz="3600" b="1" spc="150">
                <a:solidFill>
                  <a:schemeClr val="bg1"/>
                </a:solidFill>
                <a:latin typeface="Roboto" panose="02000000000000000000" pitchFamily="2" charset="0"/>
                <a:ea typeface="Roboto" panose="02000000000000000000" pitchFamily="2" charset="0"/>
              </a:rPr>
              <a:t> </a:t>
            </a:r>
            <a:r>
              <a:rPr lang="de-DE" sz="3600" b="1" spc="150" err="1">
                <a:solidFill>
                  <a:schemeClr val="bg1"/>
                </a:solidFill>
                <a:latin typeface="Roboto" panose="02000000000000000000" pitchFamily="2" charset="0"/>
                <a:ea typeface="Roboto" panose="02000000000000000000" pitchFamily="2" charset="0"/>
              </a:rPr>
              <a:t>dolor</a:t>
            </a:r>
            <a:r>
              <a:rPr lang="de-DE" sz="3600" b="1" spc="150">
                <a:solidFill>
                  <a:schemeClr val="bg1"/>
                </a:solidFill>
                <a:latin typeface="Roboto" panose="02000000000000000000" pitchFamily="2" charset="0"/>
                <a:ea typeface="Roboto" panose="02000000000000000000" pitchFamily="2" charset="0"/>
              </a:rPr>
              <a:t> </a:t>
            </a:r>
            <a:r>
              <a:rPr lang="de-DE" sz="3600" b="1" spc="150" err="1">
                <a:solidFill>
                  <a:schemeClr val="bg1"/>
                </a:solidFill>
                <a:latin typeface="Roboto" panose="02000000000000000000" pitchFamily="2" charset="0"/>
                <a:ea typeface="Roboto" panose="02000000000000000000" pitchFamily="2" charset="0"/>
              </a:rPr>
              <a:t>sit</a:t>
            </a:r>
            <a:r>
              <a:rPr lang="de-DE" sz="3600" b="1" spc="150">
                <a:solidFill>
                  <a:schemeClr val="bg1"/>
                </a:solidFill>
                <a:latin typeface="Roboto" panose="02000000000000000000" pitchFamily="2" charset="0"/>
                <a:ea typeface="Roboto" panose="02000000000000000000" pitchFamily="2" charset="0"/>
              </a:rPr>
              <a:t> </a:t>
            </a:r>
            <a:r>
              <a:rPr lang="de-DE" sz="3600" b="1" spc="150" err="1">
                <a:solidFill>
                  <a:schemeClr val="bg1"/>
                </a:solidFill>
                <a:latin typeface="Roboto" panose="02000000000000000000" pitchFamily="2" charset="0"/>
                <a:ea typeface="Roboto" panose="02000000000000000000" pitchFamily="2" charset="0"/>
              </a:rPr>
              <a:t>amet</a:t>
            </a:r>
            <a:r>
              <a:rPr lang="de-DE" sz="3600" b="1" spc="150">
                <a:solidFill>
                  <a:schemeClr val="bg1"/>
                </a:solidFill>
                <a:latin typeface="Roboto" panose="02000000000000000000" pitchFamily="2" charset="0"/>
                <a:ea typeface="Roboto" panose="02000000000000000000" pitchFamily="2" charset="0"/>
              </a:rPr>
              <a:t> </a:t>
            </a:r>
            <a:r>
              <a:rPr lang="de-DE" sz="3600" b="1" spc="150" err="1">
                <a:solidFill>
                  <a:schemeClr val="bg1"/>
                </a:solidFill>
                <a:latin typeface="Roboto" panose="02000000000000000000" pitchFamily="2" charset="0"/>
                <a:ea typeface="Roboto" panose="02000000000000000000" pitchFamily="2" charset="0"/>
              </a:rPr>
              <a:t>conse</a:t>
            </a:r>
            <a:endParaRPr lang="de-DE" sz="3600" b="1" spc="150">
              <a:solidFill>
                <a:schemeClr val="bg1"/>
              </a:solidFill>
              <a:latin typeface="Roboto" panose="02000000000000000000" pitchFamily="2" charset="0"/>
              <a:ea typeface="Roboto" panose="02000000000000000000" pitchFamily="2" charset="0"/>
            </a:endParaRPr>
          </a:p>
          <a:p>
            <a:pPr>
              <a:lnSpc>
                <a:spcPct val="130000"/>
              </a:lnSpc>
              <a:spcBef>
                <a:spcPts val="800"/>
              </a:spcBef>
              <a:buSzPct val="123000"/>
              <a:defRPr sz="5300" spc="158">
                <a:solidFill>
                  <a:srgbClr val="000000"/>
                </a:solidFill>
              </a:defRPr>
            </a:pPr>
            <a:r>
              <a:rPr lang="de-DE" sz="2600" spc="60">
                <a:solidFill>
                  <a:schemeClr val="bg1"/>
                </a:solidFill>
                <a:latin typeface="+mn-ea"/>
              </a:rPr>
              <a:t>Text 1: 26 / 39 </a:t>
            </a:r>
            <a:r>
              <a:rPr lang="de-DE" sz="2600" spc="60" err="1">
                <a:solidFill>
                  <a:schemeClr val="bg1"/>
                </a:solidFill>
                <a:latin typeface="+mn-ea"/>
              </a:rPr>
              <a:t>pt</a:t>
            </a:r>
            <a:r>
              <a:rPr lang="de-DE" sz="2600" spc="60">
                <a:solidFill>
                  <a:schemeClr val="bg1"/>
                </a:solidFill>
                <a:latin typeface="+mn-ea"/>
              </a:rPr>
              <a:t> </a:t>
            </a:r>
            <a:r>
              <a:rPr lang="de-DE" sz="2600" spc="60" err="1">
                <a:solidFill>
                  <a:schemeClr val="bg1"/>
                </a:solidFill>
                <a:latin typeface="+mn-ea"/>
              </a:rPr>
              <a:t>Lorem</a:t>
            </a:r>
            <a:r>
              <a:rPr lang="de-DE" sz="2600" spc="60">
                <a:solidFill>
                  <a:schemeClr val="bg1"/>
                </a:solidFill>
                <a:latin typeface="+mn-ea"/>
              </a:rPr>
              <a:t> </a:t>
            </a:r>
            <a:r>
              <a:rPr lang="de-DE" sz="2600" spc="60" err="1">
                <a:solidFill>
                  <a:schemeClr val="bg1"/>
                </a:solidFill>
                <a:latin typeface="+mn-ea"/>
              </a:rPr>
              <a:t>ipsum</a:t>
            </a:r>
            <a:r>
              <a:rPr lang="de-DE" sz="2600" spc="60">
                <a:solidFill>
                  <a:schemeClr val="bg1"/>
                </a:solidFill>
                <a:latin typeface="+mn-ea"/>
              </a:rPr>
              <a:t> </a:t>
            </a:r>
            <a:r>
              <a:rPr lang="de-DE" sz="2600" spc="60" err="1">
                <a:solidFill>
                  <a:schemeClr val="bg1"/>
                </a:solidFill>
                <a:latin typeface="+mn-ea"/>
              </a:rPr>
              <a:t>dolor</a:t>
            </a:r>
            <a:r>
              <a:rPr lang="de-DE" sz="2600" spc="60">
                <a:solidFill>
                  <a:schemeClr val="bg1"/>
                </a:solidFill>
                <a:latin typeface="+mn-ea"/>
              </a:rPr>
              <a:t> </a:t>
            </a:r>
            <a:r>
              <a:rPr lang="de-DE" sz="2600" spc="60" err="1">
                <a:solidFill>
                  <a:schemeClr val="bg1"/>
                </a:solidFill>
                <a:latin typeface="+mn-ea"/>
              </a:rPr>
              <a:t>sit</a:t>
            </a:r>
            <a:r>
              <a:rPr lang="de-DE" sz="2600" spc="60">
                <a:solidFill>
                  <a:schemeClr val="bg1"/>
                </a:solidFill>
                <a:latin typeface="+mn-ea"/>
              </a:rPr>
              <a:t> </a:t>
            </a:r>
            <a:r>
              <a:rPr lang="de-DE" sz="2600" spc="60" err="1">
                <a:solidFill>
                  <a:schemeClr val="bg1"/>
                </a:solidFill>
                <a:latin typeface="+mn-ea"/>
              </a:rPr>
              <a:t>amet</a:t>
            </a:r>
            <a:r>
              <a:rPr lang="de-DE" sz="2600" spc="60">
                <a:solidFill>
                  <a:schemeClr val="bg1"/>
                </a:solidFill>
                <a:latin typeface="+mn-ea"/>
              </a:rPr>
              <a:t>, </a:t>
            </a:r>
            <a:r>
              <a:rPr lang="de-DE" sz="2600" spc="60" err="1">
                <a:solidFill>
                  <a:schemeClr val="bg1"/>
                </a:solidFill>
                <a:latin typeface="+mn-ea"/>
              </a:rPr>
              <a:t>consetetur</a:t>
            </a:r>
            <a:r>
              <a:rPr lang="de-DE" sz="2600" spc="60">
                <a:solidFill>
                  <a:schemeClr val="bg1"/>
                </a:solidFill>
                <a:latin typeface="+mn-ea"/>
              </a:rPr>
              <a:t> </a:t>
            </a:r>
            <a:r>
              <a:rPr lang="de-DE" sz="2600" spc="60" err="1">
                <a:solidFill>
                  <a:schemeClr val="bg1"/>
                </a:solidFill>
                <a:latin typeface="+mn-ea"/>
              </a:rPr>
              <a:t>sadipscing</a:t>
            </a:r>
            <a:r>
              <a:rPr lang="de-DE" sz="2600" spc="60">
                <a:solidFill>
                  <a:schemeClr val="bg1"/>
                </a:solidFill>
                <a:latin typeface="+mn-ea"/>
              </a:rPr>
              <a:t> </a:t>
            </a:r>
            <a:r>
              <a:rPr lang="de-DE" sz="2600" spc="60" err="1">
                <a:solidFill>
                  <a:schemeClr val="bg1"/>
                </a:solidFill>
                <a:latin typeface="+mn-ea"/>
              </a:rPr>
              <a:t>elitr</a:t>
            </a:r>
            <a:r>
              <a:rPr lang="de-DE" sz="2600" spc="60">
                <a:solidFill>
                  <a:schemeClr val="bg1"/>
                </a:solidFill>
                <a:latin typeface="+mn-ea"/>
              </a:rPr>
              <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nonumy</a:t>
            </a:r>
            <a:r>
              <a:rPr lang="de-DE" sz="2600" spc="60">
                <a:solidFill>
                  <a:schemeClr val="bg1"/>
                </a:solidFill>
                <a:latin typeface="+mn-ea"/>
              </a:rPr>
              <a:t> </a:t>
            </a:r>
            <a:r>
              <a:rPr lang="de-DE" sz="2600" spc="60" err="1">
                <a:solidFill>
                  <a:schemeClr val="bg1"/>
                </a:solidFill>
                <a:latin typeface="+mn-ea"/>
              </a:rPr>
              <a:t>eirmod</a:t>
            </a:r>
            <a:r>
              <a:rPr lang="de-DE" sz="2600" spc="60">
                <a:solidFill>
                  <a:schemeClr val="bg1"/>
                </a:solidFill>
                <a:latin typeface="+mn-ea"/>
              </a:rPr>
              <a:t> </a:t>
            </a:r>
            <a:r>
              <a:rPr lang="de-DE" sz="2600" spc="60" err="1">
                <a:solidFill>
                  <a:schemeClr val="bg1"/>
                </a:solidFill>
                <a:latin typeface="+mn-ea"/>
              </a:rPr>
              <a:t>tempor</a:t>
            </a:r>
            <a:r>
              <a:rPr lang="de-DE" sz="2600" spc="60">
                <a:solidFill>
                  <a:schemeClr val="bg1"/>
                </a:solidFill>
                <a:latin typeface="+mn-ea"/>
              </a:rPr>
              <a:t> </a:t>
            </a:r>
            <a:r>
              <a:rPr lang="de-DE" sz="2600" spc="60" err="1">
                <a:solidFill>
                  <a:schemeClr val="bg1"/>
                </a:solidFill>
                <a:latin typeface="+mn-ea"/>
              </a:rPr>
              <a:t>invidunt</a:t>
            </a:r>
            <a:r>
              <a:rPr lang="de-DE" sz="2600" spc="60">
                <a:solidFill>
                  <a:schemeClr val="bg1"/>
                </a:solidFill>
                <a:latin typeface="+mn-ea"/>
              </a:rPr>
              <a:t> </a:t>
            </a:r>
            <a:r>
              <a:rPr lang="de-DE" sz="2600" spc="60" err="1">
                <a:solidFill>
                  <a:schemeClr val="bg1"/>
                </a:solidFill>
                <a:latin typeface="+mn-ea"/>
              </a:rPr>
              <a:t>ut</a:t>
            </a:r>
            <a:r>
              <a:rPr lang="de-DE" sz="2600" spc="60">
                <a:solidFill>
                  <a:schemeClr val="bg1"/>
                </a:solidFill>
                <a:latin typeface="+mn-ea"/>
              </a:rPr>
              <a:t> </a:t>
            </a:r>
            <a:r>
              <a:rPr lang="de-DE" sz="2600" spc="60" err="1">
                <a:solidFill>
                  <a:schemeClr val="bg1"/>
                </a:solidFill>
                <a:latin typeface="+mn-ea"/>
              </a:rPr>
              <a:t>labore</a:t>
            </a:r>
            <a:r>
              <a:rPr lang="de-DE" sz="2600" spc="60">
                <a:solidFill>
                  <a:schemeClr val="bg1"/>
                </a:solidFill>
                <a:latin typeface="+mn-ea"/>
              </a:rPr>
              <a:t> et </a:t>
            </a:r>
            <a:r>
              <a:rPr lang="de-DE" sz="2600" spc="60" err="1">
                <a:solidFill>
                  <a:schemeClr val="bg1"/>
                </a:solidFill>
                <a:latin typeface="+mn-ea"/>
              </a:rPr>
              <a:t>dolore</a:t>
            </a:r>
            <a:r>
              <a:rPr lang="de-DE" sz="2600" spc="60">
                <a:solidFill>
                  <a:schemeClr val="bg1"/>
                </a:solidFill>
                <a:latin typeface="+mn-ea"/>
              </a:rPr>
              <a:t> magna </a:t>
            </a:r>
            <a:r>
              <a:rPr lang="de-DE" sz="2600" spc="60" err="1">
                <a:solidFill>
                  <a:schemeClr val="bg1"/>
                </a:solidFill>
                <a:latin typeface="+mn-ea"/>
              </a:rPr>
              <a:t>aliquyam</a:t>
            </a:r>
            <a:r>
              <a:rPr lang="de-DE" sz="2600" spc="60">
                <a:solidFill>
                  <a:schemeClr val="bg1"/>
                </a:solidFill>
                <a:latin typeface="+mn-ea"/>
              </a:rPr>
              <a:t> erat,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voluptua</a:t>
            </a:r>
            <a:r>
              <a:rPr lang="de-DE" sz="2600" spc="60">
                <a:solidFill>
                  <a:schemeClr val="bg1"/>
                </a:solidFill>
                <a:latin typeface="+mn-ea"/>
              </a:rPr>
              <a:t>. </a:t>
            </a:r>
          </a:p>
          <a:p>
            <a:pPr>
              <a:lnSpc>
                <a:spcPct val="130000"/>
              </a:lnSpc>
              <a:spcBef>
                <a:spcPts val="800"/>
              </a:spcBef>
              <a:buSzPct val="123000"/>
              <a:defRPr sz="5300" spc="158">
                <a:solidFill>
                  <a:srgbClr val="000000"/>
                </a:solidFill>
              </a:defRPr>
            </a:pPr>
            <a:r>
              <a:rPr lang="de-DE" sz="2600" spc="60">
                <a:solidFill>
                  <a:schemeClr val="bg1"/>
                </a:solidFill>
                <a:latin typeface="+mn-ea"/>
              </a:rPr>
              <a:t>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nonumy</a:t>
            </a:r>
            <a:r>
              <a:rPr lang="de-DE" sz="2600" spc="60">
                <a:solidFill>
                  <a:schemeClr val="bg1"/>
                </a:solidFill>
                <a:latin typeface="+mn-ea"/>
              </a:rPr>
              <a:t> </a:t>
            </a:r>
            <a:r>
              <a:rPr lang="de-DE" sz="2600" spc="60" err="1">
                <a:solidFill>
                  <a:schemeClr val="bg1"/>
                </a:solidFill>
                <a:latin typeface="+mn-ea"/>
              </a:rPr>
              <a:t>eirmod</a:t>
            </a:r>
            <a:r>
              <a:rPr lang="de-DE" sz="2600" spc="60">
                <a:solidFill>
                  <a:schemeClr val="bg1"/>
                </a:solidFill>
                <a:latin typeface="+mn-ea"/>
              </a:rPr>
              <a:t> </a:t>
            </a:r>
            <a:r>
              <a:rPr lang="de-DE" sz="2600" spc="60" err="1">
                <a:solidFill>
                  <a:schemeClr val="bg1"/>
                </a:solidFill>
                <a:latin typeface="+mn-ea"/>
              </a:rPr>
              <a:t>tempor</a:t>
            </a:r>
            <a:r>
              <a:rPr lang="de-DE" sz="2600" spc="60">
                <a:solidFill>
                  <a:schemeClr val="bg1"/>
                </a:solidFill>
                <a:latin typeface="+mn-ea"/>
              </a:rPr>
              <a:t> </a:t>
            </a:r>
            <a:r>
              <a:rPr lang="de-DE" sz="2600" spc="60" err="1">
                <a:solidFill>
                  <a:schemeClr val="bg1"/>
                </a:solidFill>
                <a:latin typeface="+mn-ea"/>
              </a:rPr>
              <a:t>invidunt</a:t>
            </a:r>
            <a:r>
              <a:rPr lang="de-DE" sz="2600" spc="60">
                <a:solidFill>
                  <a:schemeClr val="bg1"/>
                </a:solidFill>
                <a:latin typeface="+mn-ea"/>
              </a:rPr>
              <a:t> </a:t>
            </a:r>
            <a:r>
              <a:rPr lang="de-DE" sz="2600" spc="60" err="1">
                <a:solidFill>
                  <a:schemeClr val="bg1"/>
                </a:solidFill>
                <a:latin typeface="+mn-ea"/>
              </a:rPr>
              <a:t>ut</a:t>
            </a:r>
            <a:r>
              <a:rPr lang="de-DE" sz="2600" spc="60">
                <a:solidFill>
                  <a:schemeClr val="bg1"/>
                </a:solidFill>
                <a:latin typeface="+mn-ea"/>
              </a:rPr>
              <a:t> </a:t>
            </a:r>
            <a:r>
              <a:rPr lang="de-DE" sz="2600" spc="60" err="1">
                <a:solidFill>
                  <a:schemeClr val="bg1"/>
                </a:solidFill>
                <a:latin typeface="+mn-ea"/>
              </a:rPr>
              <a:t>labore</a:t>
            </a:r>
            <a:r>
              <a:rPr lang="de-DE" sz="2600" spc="60">
                <a:solidFill>
                  <a:schemeClr val="bg1"/>
                </a:solidFill>
                <a:latin typeface="+mn-ea"/>
              </a:rPr>
              <a:t> et </a:t>
            </a:r>
            <a:r>
              <a:rPr lang="de-DE" sz="2600" spc="60" err="1">
                <a:solidFill>
                  <a:schemeClr val="bg1"/>
                </a:solidFill>
                <a:latin typeface="+mn-ea"/>
              </a:rPr>
              <a:t>dolore</a:t>
            </a:r>
            <a:r>
              <a:rPr lang="de-DE" sz="2600" spc="60">
                <a:solidFill>
                  <a:schemeClr val="bg1"/>
                </a:solidFill>
                <a:latin typeface="+mn-ea"/>
              </a:rPr>
              <a:t> erat,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voluptua</a:t>
            </a:r>
            <a:r>
              <a:rPr lang="de-DE" sz="2600" spc="60">
                <a:solidFill>
                  <a:schemeClr val="bg1"/>
                </a:solidFill>
                <a:latin typeface="+mn-ea"/>
              </a:rPr>
              <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nonumy</a:t>
            </a:r>
            <a:r>
              <a:rPr lang="de-DE" sz="2600" spc="60">
                <a:solidFill>
                  <a:schemeClr val="bg1"/>
                </a:solidFill>
                <a:latin typeface="+mn-ea"/>
              </a:rPr>
              <a:t> </a:t>
            </a:r>
            <a:r>
              <a:rPr lang="de-DE" sz="2600" spc="60" err="1">
                <a:solidFill>
                  <a:schemeClr val="bg1"/>
                </a:solidFill>
                <a:latin typeface="+mn-ea"/>
              </a:rPr>
              <a:t>eirmod</a:t>
            </a:r>
            <a:r>
              <a:rPr lang="de-DE" sz="2600" spc="60">
                <a:solidFill>
                  <a:schemeClr val="bg1"/>
                </a:solidFill>
                <a:latin typeface="+mn-ea"/>
              </a:rPr>
              <a:t> </a:t>
            </a:r>
            <a:r>
              <a:rPr lang="de-DE" sz="2600" spc="60" err="1">
                <a:solidFill>
                  <a:schemeClr val="bg1"/>
                </a:solidFill>
                <a:latin typeface="+mn-ea"/>
              </a:rPr>
              <a:t>tempor</a:t>
            </a:r>
            <a:r>
              <a:rPr lang="de-DE" sz="2600" spc="60">
                <a:solidFill>
                  <a:schemeClr val="bg1"/>
                </a:solidFill>
                <a:latin typeface="+mn-ea"/>
              </a:rPr>
              <a:t> </a:t>
            </a:r>
            <a:r>
              <a:rPr lang="de-DE" sz="2600" spc="60" err="1">
                <a:solidFill>
                  <a:schemeClr val="bg1"/>
                </a:solidFill>
                <a:latin typeface="+mn-ea"/>
              </a:rPr>
              <a:t>invidunt</a:t>
            </a:r>
            <a:r>
              <a:rPr lang="de-DE" sz="2600" spc="60">
                <a:solidFill>
                  <a:schemeClr val="bg1"/>
                </a:solidFill>
                <a:latin typeface="+mn-ea"/>
              </a:rPr>
              <a:t> </a:t>
            </a:r>
            <a:r>
              <a:rPr lang="de-DE" sz="2600" spc="60" err="1">
                <a:solidFill>
                  <a:schemeClr val="bg1"/>
                </a:solidFill>
                <a:latin typeface="+mn-ea"/>
              </a:rPr>
              <a:t>ut</a:t>
            </a:r>
            <a:r>
              <a:rPr lang="de-DE" sz="2600" spc="60">
                <a:solidFill>
                  <a:schemeClr val="bg1"/>
                </a:solidFill>
                <a:latin typeface="+mn-ea"/>
              </a:rPr>
              <a:t> </a:t>
            </a:r>
            <a:r>
              <a:rPr lang="de-DE" sz="2600" spc="60" err="1">
                <a:solidFill>
                  <a:schemeClr val="bg1"/>
                </a:solidFill>
                <a:latin typeface="+mn-ea"/>
              </a:rPr>
              <a:t>labore</a:t>
            </a:r>
            <a:r>
              <a:rPr lang="de-DE" sz="2600" spc="60">
                <a:solidFill>
                  <a:schemeClr val="bg1"/>
                </a:solidFill>
                <a:latin typeface="+mn-ea"/>
              </a:rPr>
              <a:t> et </a:t>
            </a:r>
            <a:r>
              <a:rPr lang="de-DE" sz="2600" spc="60" err="1">
                <a:solidFill>
                  <a:schemeClr val="bg1"/>
                </a:solidFill>
                <a:latin typeface="+mn-ea"/>
              </a:rPr>
              <a:t>dolore</a:t>
            </a:r>
            <a:r>
              <a:rPr lang="de-DE" sz="2600" spc="60">
                <a:solidFill>
                  <a:schemeClr val="bg1"/>
                </a:solidFill>
                <a:latin typeface="+mn-ea"/>
              </a:rPr>
              <a:t> erat,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voluptua</a:t>
            </a:r>
            <a:r>
              <a:rPr lang="de-DE" sz="2600" spc="60">
                <a:solidFill>
                  <a:schemeClr val="bg1"/>
                </a:solidFill>
                <a:latin typeface="+mn-ea"/>
              </a:rPr>
              <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nonumy</a:t>
            </a:r>
            <a:r>
              <a:rPr lang="de-DE" sz="2600" spc="60">
                <a:solidFill>
                  <a:schemeClr val="bg1"/>
                </a:solidFill>
                <a:latin typeface="+mn-ea"/>
              </a:rPr>
              <a:t> </a:t>
            </a:r>
            <a:r>
              <a:rPr lang="de-DE" sz="2600" spc="60" err="1">
                <a:solidFill>
                  <a:schemeClr val="bg1"/>
                </a:solidFill>
                <a:latin typeface="+mn-ea"/>
              </a:rPr>
              <a:t>eirmod</a:t>
            </a:r>
            <a:r>
              <a:rPr lang="de-DE" sz="2600" spc="60">
                <a:solidFill>
                  <a:schemeClr val="bg1"/>
                </a:solidFill>
                <a:latin typeface="+mn-ea"/>
              </a:rPr>
              <a:t> </a:t>
            </a:r>
            <a:r>
              <a:rPr lang="de-DE" sz="2600" spc="60" err="1">
                <a:solidFill>
                  <a:schemeClr val="bg1"/>
                </a:solidFill>
                <a:latin typeface="+mn-ea"/>
              </a:rPr>
              <a:t>tempor</a:t>
            </a:r>
            <a:r>
              <a:rPr lang="de-DE" sz="2600" spc="60">
                <a:solidFill>
                  <a:schemeClr val="bg1"/>
                </a:solidFill>
                <a:latin typeface="+mn-ea"/>
              </a:rPr>
              <a:t> </a:t>
            </a:r>
            <a:r>
              <a:rPr lang="de-DE" sz="2600" spc="60" err="1">
                <a:solidFill>
                  <a:schemeClr val="bg1"/>
                </a:solidFill>
                <a:latin typeface="+mn-ea"/>
              </a:rPr>
              <a:t>invidunt</a:t>
            </a:r>
            <a:r>
              <a:rPr lang="de-DE" sz="2600" spc="60">
                <a:solidFill>
                  <a:schemeClr val="bg1"/>
                </a:solidFill>
                <a:latin typeface="+mn-ea"/>
              </a:rPr>
              <a:t> </a:t>
            </a:r>
            <a:r>
              <a:rPr lang="de-DE" sz="2600" spc="60" err="1">
                <a:solidFill>
                  <a:schemeClr val="bg1"/>
                </a:solidFill>
                <a:latin typeface="+mn-ea"/>
              </a:rPr>
              <a:t>ut</a:t>
            </a:r>
            <a:r>
              <a:rPr lang="de-DE" sz="2600" spc="60">
                <a:solidFill>
                  <a:schemeClr val="bg1"/>
                </a:solidFill>
                <a:latin typeface="+mn-ea"/>
              </a:rPr>
              <a:t> </a:t>
            </a:r>
            <a:r>
              <a:rPr lang="de-DE" sz="2600" spc="60" err="1">
                <a:solidFill>
                  <a:schemeClr val="bg1"/>
                </a:solidFill>
                <a:latin typeface="+mn-ea"/>
              </a:rPr>
              <a:t>labore</a:t>
            </a:r>
            <a:r>
              <a:rPr lang="de-DE" sz="2600" spc="60">
                <a:solidFill>
                  <a:schemeClr val="bg1"/>
                </a:solidFill>
                <a:latin typeface="+mn-ea"/>
              </a:rPr>
              <a:t> et </a:t>
            </a:r>
            <a:r>
              <a:rPr lang="de-DE" sz="2600" spc="60" err="1">
                <a:solidFill>
                  <a:schemeClr val="bg1"/>
                </a:solidFill>
                <a:latin typeface="+mn-ea"/>
              </a:rPr>
              <a:t>dolore</a:t>
            </a:r>
            <a:r>
              <a:rPr lang="de-DE" sz="2600" spc="60">
                <a:solidFill>
                  <a:schemeClr val="bg1"/>
                </a:solidFill>
                <a:latin typeface="+mn-ea"/>
              </a:rPr>
              <a:t> erat, sed </a:t>
            </a:r>
            <a:r>
              <a:rPr lang="de-DE" sz="2600" spc="60" err="1">
                <a:solidFill>
                  <a:schemeClr val="bg1"/>
                </a:solidFill>
                <a:latin typeface="+mn-ea"/>
              </a:rPr>
              <a:t>diam</a:t>
            </a:r>
            <a:r>
              <a:rPr lang="de-DE" sz="2600" spc="60">
                <a:solidFill>
                  <a:schemeClr val="bg1"/>
                </a:solidFill>
                <a:latin typeface="+mn-ea"/>
              </a:rPr>
              <a:t> </a:t>
            </a:r>
            <a:r>
              <a:rPr lang="de-DE" sz="2600" spc="60" err="1">
                <a:solidFill>
                  <a:schemeClr val="bg1"/>
                </a:solidFill>
                <a:latin typeface="+mn-ea"/>
              </a:rPr>
              <a:t>voluptua</a:t>
            </a:r>
            <a:r>
              <a:rPr lang="de-DE" sz="2600" spc="60">
                <a:solidFill>
                  <a:schemeClr val="bg1"/>
                </a:solidFill>
                <a:latin typeface="+mn-ea"/>
              </a:rPr>
              <a:t>. </a:t>
            </a:r>
          </a:p>
        </p:txBody>
      </p:sp>
      <p:sp>
        <p:nvSpPr>
          <p:cNvPr id="87" name="Read me…">
            <a:extLst>
              <a:ext uri="{FF2B5EF4-FFF2-40B4-BE49-F238E27FC236}">
                <a16:creationId xmlns:a16="http://schemas.microsoft.com/office/drawing/2014/main" id="{9E93BFB7-8D1F-72DC-4A00-626D2E082E94}"/>
              </a:ext>
            </a:extLst>
          </p:cNvPr>
          <p:cNvSpPr txBox="1"/>
          <p:nvPr/>
        </p:nvSpPr>
        <p:spPr>
          <a:xfrm>
            <a:off x="28601988" y="14156268"/>
            <a:ext cx="6121400" cy="3828600"/>
          </a:xfrm>
          <a:prstGeom prst="rect">
            <a:avLst/>
          </a:prstGeom>
          <a:solidFill>
            <a:srgbClr val="C2E3E3">
              <a:alpha val="50447"/>
            </a:srgbClr>
          </a:solid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wrap="square" lIns="324000" tIns="288000" rIns="324000" bIns="324000">
            <a:spAutoFit/>
          </a:bodyPr>
          <a:lstStyle/>
          <a:p>
            <a:pPr>
              <a:spcBef>
                <a:spcPts val="2720"/>
              </a:spcBef>
              <a:defRPr sz="7500" b="1" cap="all" spc="375">
                <a:solidFill>
                  <a:srgbClr val="006C66"/>
                </a:solidFill>
              </a:defRPr>
            </a:pPr>
            <a:r>
              <a:rPr lang="de-DE" sz="3600" b="1" spc="150">
                <a:latin typeface="Roboto" panose="02000000000000000000" pitchFamily="2" charset="0"/>
                <a:ea typeface="Roboto" panose="02000000000000000000" pitchFamily="2" charset="0"/>
              </a:rPr>
              <a:t>Headline and text</a:t>
            </a:r>
          </a:p>
          <a:p>
            <a:pPr>
              <a:lnSpc>
                <a:spcPct val="130000"/>
              </a:lnSpc>
              <a:spcBef>
                <a:spcPts val="800"/>
              </a:spcBef>
              <a:buSzPct val="123000"/>
              <a:defRPr sz="5300" spc="158">
                <a:solidFill>
                  <a:srgbClr val="000000"/>
                </a:solidFill>
              </a:defRPr>
            </a:pPr>
            <a:r>
              <a:rPr lang="de-DE" sz="2600" spc="60" err="1">
                <a:solidFill>
                  <a:srgbClr val="000000"/>
                </a:solidFill>
                <a:latin typeface="+mn-ea"/>
              </a:rPr>
              <a:t>Lorem</a:t>
            </a:r>
            <a:r>
              <a:rPr lang="de-DE" sz="2600" spc="60">
                <a:solidFill>
                  <a:srgbClr val="000000"/>
                </a:solidFill>
                <a:latin typeface="+mn-ea"/>
              </a:rPr>
              <a:t> </a:t>
            </a:r>
            <a:r>
              <a:rPr lang="de-DE" sz="2600" spc="60" err="1">
                <a:solidFill>
                  <a:srgbClr val="000000"/>
                </a:solidFill>
                <a:latin typeface="+mn-ea"/>
              </a:rPr>
              <a:t>ipsum</a:t>
            </a:r>
            <a:r>
              <a:rPr lang="de-DE" sz="2600" spc="60">
                <a:solidFill>
                  <a:srgbClr val="000000"/>
                </a:solidFill>
                <a:latin typeface="+mn-ea"/>
              </a:rPr>
              <a:t> </a:t>
            </a:r>
            <a:r>
              <a:rPr lang="de-DE" sz="2600" spc="60" err="1">
                <a:solidFill>
                  <a:srgbClr val="000000"/>
                </a:solidFill>
                <a:latin typeface="+mn-ea"/>
              </a:rPr>
              <a:t>dolor</a:t>
            </a:r>
            <a:r>
              <a:rPr lang="de-DE" sz="2600" spc="60">
                <a:solidFill>
                  <a:srgbClr val="000000"/>
                </a:solidFill>
                <a:latin typeface="+mn-ea"/>
              </a:rPr>
              <a:t> </a:t>
            </a:r>
            <a:r>
              <a:rPr lang="de-DE" sz="2600" spc="60" err="1">
                <a:solidFill>
                  <a:srgbClr val="000000"/>
                </a:solidFill>
                <a:latin typeface="+mn-ea"/>
              </a:rPr>
              <a:t>sit</a:t>
            </a:r>
            <a:r>
              <a:rPr lang="de-DE" sz="2600" spc="60">
                <a:solidFill>
                  <a:srgbClr val="000000"/>
                </a:solidFill>
                <a:latin typeface="+mn-ea"/>
              </a:rPr>
              <a:t> </a:t>
            </a:r>
            <a:r>
              <a:rPr lang="de-DE" sz="2600" spc="60" err="1">
                <a:solidFill>
                  <a:srgbClr val="000000"/>
                </a:solidFill>
                <a:latin typeface="+mn-ea"/>
              </a:rPr>
              <a:t>amet</a:t>
            </a:r>
            <a:r>
              <a:rPr lang="de-DE" sz="2600" spc="60">
                <a:solidFill>
                  <a:srgbClr val="000000"/>
                </a:solidFill>
                <a:latin typeface="+mn-ea"/>
              </a:rPr>
              <a:t>, </a:t>
            </a:r>
            <a:r>
              <a:rPr lang="de-DE" sz="2600" spc="60" err="1">
                <a:solidFill>
                  <a:srgbClr val="000000"/>
                </a:solidFill>
                <a:latin typeface="+mn-ea"/>
              </a:rPr>
              <a:t>consetetur</a:t>
            </a:r>
            <a:r>
              <a:rPr lang="de-DE" sz="2600" spc="60">
                <a:solidFill>
                  <a:srgbClr val="000000"/>
                </a:solidFill>
                <a:latin typeface="+mn-ea"/>
              </a:rPr>
              <a:t> </a:t>
            </a:r>
            <a:r>
              <a:rPr lang="de-DE" sz="2600" spc="60" err="1">
                <a:solidFill>
                  <a:srgbClr val="000000"/>
                </a:solidFill>
                <a:latin typeface="+mn-ea"/>
              </a:rPr>
              <a:t>sadipscing</a:t>
            </a:r>
            <a:r>
              <a:rPr lang="de-DE" sz="2600" spc="60">
                <a:solidFill>
                  <a:srgbClr val="000000"/>
                </a:solidFill>
                <a:latin typeface="+mn-ea"/>
              </a:rPr>
              <a:t> </a:t>
            </a:r>
            <a:r>
              <a:rPr lang="de-DE" sz="2600" spc="60" err="1">
                <a:solidFill>
                  <a:srgbClr val="000000"/>
                </a:solidFill>
                <a:latin typeface="+mn-ea"/>
              </a:rPr>
              <a:t>elitr</a:t>
            </a:r>
            <a:r>
              <a:rPr lang="de-DE" sz="2600" spc="60">
                <a:solidFill>
                  <a:srgbClr val="000000"/>
                </a:solidFill>
                <a:latin typeface="+mn-ea"/>
              </a:rPr>
              <a:t>, 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nonumy</a:t>
            </a:r>
            <a:r>
              <a:rPr lang="de-DE" sz="2600" spc="60">
                <a:solidFill>
                  <a:srgbClr val="000000"/>
                </a:solidFill>
                <a:latin typeface="+mn-ea"/>
              </a:rPr>
              <a:t> </a:t>
            </a:r>
            <a:r>
              <a:rPr lang="de-DE" sz="2600" spc="60" err="1">
                <a:solidFill>
                  <a:srgbClr val="000000"/>
                </a:solidFill>
                <a:latin typeface="+mn-ea"/>
              </a:rPr>
              <a:t>eirmod</a:t>
            </a:r>
            <a:r>
              <a:rPr lang="de-DE" sz="2600" spc="60">
                <a:solidFill>
                  <a:srgbClr val="000000"/>
                </a:solidFill>
                <a:latin typeface="+mn-ea"/>
              </a:rPr>
              <a:t> </a:t>
            </a:r>
            <a:r>
              <a:rPr lang="de-DE" sz="2600" spc="60" err="1">
                <a:solidFill>
                  <a:srgbClr val="000000"/>
                </a:solidFill>
                <a:latin typeface="+mn-ea"/>
              </a:rPr>
              <a:t>tempor</a:t>
            </a:r>
            <a:r>
              <a:rPr lang="de-DE" sz="2600" spc="60">
                <a:solidFill>
                  <a:srgbClr val="000000"/>
                </a:solidFill>
                <a:latin typeface="+mn-ea"/>
              </a:rPr>
              <a:t> </a:t>
            </a:r>
            <a:r>
              <a:rPr lang="de-DE" sz="2600" spc="60" err="1">
                <a:solidFill>
                  <a:srgbClr val="000000"/>
                </a:solidFill>
                <a:latin typeface="+mn-ea"/>
              </a:rPr>
              <a:t>invidunt</a:t>
            </a:r>
            <a:r>
              <a:rPr lang="de-DE" sz="2600" spc="60">
                <a:solidFill>
                  <a:srgbClr val="000000"/>
                </a:solidFill>
                <a:latin typeface="+mn-ea"/>
              </a:rPr>
              <a:t> </a:t>
            </a:r>
            <a:r>
              <a:rPr lang="de-DE" sz="2600" spc="60" err="1">
                <a:solidFill>
                  <a:srgbClr val="000000"/>
                </a:solidFill>
                <a:latin typeface="+mn-ea"/>
              </a:rPr>
              <a:t>ut</a:t>
            </a:r>
            <a:r>
              <a:rPr lang="de-DE" sz="2600" spc="60">
                <a:solidFill>
                  <a:srgbClr val="000000"/>
                </a:solidFill>
                <a:latin typeface="+mn-ea"/>
              </a:rPr>
              <a:t> </a:t>
            </a:r>
            <a:r>
              <a:rPr lang="de-DE" sz="2600" spc="60" err="1">
                <a:solidFill>
                  <a:srgbClr val="000000"/>
                </a:solidFill>
                <a:latin typeface="+mn-ea"/>
              </a:rPr>
              <a:t>labore</a:t>
            </a:r>
            <a:r>
              <a:rPr lang="de-DE" sz="2600" spc="60">
                <a:solidFill>
                  <a:srgbClr val="000000"/>
                </a:solidFill>
                <a:latin typeface="+mn-ea"/>
              </a:rPr>
              <a:t> et </a:t>
            </a:r>
            <a:r>
              <a:rPr lang="de-DE" sz="2600" spc="60" err="1">
                <a:solidFill>
                  <a:srgbClr val="000000"/>
                </a:solidFill>
                <a:latin typeface="+mn-ea"/>
              </a:rPr>
              <a:t>dolore</a:t>
            </a:r>
            <a:r>
              <a:rPr lang="de-DE" sz="2600" spc="60">
                <a:solidFill>
                  <a:srgbClr val="000000"/>
                </a:solidFill>
                <a:latin typeface="+mn-ea"/>
              </a:rPr>
              <a:t> magna </a:t>
            </a:r>
            <a:r>
              <a:rPr lang="de-DE" sz="2600" spc="60" err="1">
                <a:solidFill>
                  <a:srgbClr val="000000"/>
                </a:solidFill>
                <a:latin typeface="+mn-ea"/>
              </a:rPr>
              <a:t>aliquyam</a:t>
            </a:r>
            <a:r>
              <a:rPr lang="de-DE" sz="2600" spc="60">
                <a:solidFill>
                  <a:srgbClr val="000000"/>
                </a:solidFill>
                <a:latin typeface="+mn-ea"/>
              </a:rPr>
              <a:t> erat, 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voluptua</a:t>
            </a:r>
            <a:r>
              <a:rPr lang="de-DE" sz="2600" spc="60">
                <a:solidFill>
                  <a:srgbClr val="000000"/>
                </a:solidFill>
                <a:latin typeface="+mn-ea"/>
              </a:rPr>
              <a:t>. </a:t>
            </a:r>
          </a:p>
        </p:txBody>
      </p:sp>
      <p:sp>
        <p:nvSpPr>
          <p:cNvPr id="88" name="Read me…">
            <a:extLst>
              <a:ext uri="{FF2B5EF4-FFF2-40B4-BE49-F238E27FC236}">
                <a16:creationId xmlns:a16="http://schemas.microsoft.com/office/drawing/2014/main" id="{18C6CC72-8BC7-49A6-91C2-4176172BCA1F}"/>
              </a:ext>
            </a:extLst>
          </p:cNvPr>
          <p:cNvSpPr txBox="1"/>
          <p:nvPr/>
        </p:nvSpPr>
        <p:spPr>
          <a:xfrm>
            <a:off x="35407600" y="14138137"/>
            <a:ext cx="6156324" cy="3828600"/>
          </a:xfrm>
          <a:prstGeom prst="rect">
            <a:avLst/>
          </a:prstGeom>
          <a:solidFill>
            <a:srgbClr val="EFEEEE"/>
          </a:solid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wrap="square" lIns="324000" tIns="288000" rIns="324000" bIns="324000">
            <a:spAutoFit/>
          </a:bodyPr>
          <a:lstStyle/>
          <a:p>
            <a:pPr>
              <a:spcBef>
                <a:spcPts val="2720"/>
              </a:spcBef>
              <a:defRPr sz="7500" b="1" cap="all" spc="375">
                <a:solidFill>
                  <a:srgbClr val="006C66"/>
                </a:solidFill>
              </a:defRPr>
            </a:pPr>
            <a:r>
              <a:rPr lang="de-DE" sz="3600" b="1" spc="150">
                <a:latin typeface="Roboto" panose="02000000000000000000" pitchFamily="2" charset="0"/>
                <a:ea typeface="Roboto" panose="02000000000000000000" pitchFamily="2" charset="0"/>
              </a:rPr>
              <a:t>Headline and text</a:t>
            </a:r>
          </a:p>
          <a:p>
            <a:pPr>
              <a:lnSpc>
                <a:spcPct val="130000"/>
              </a:lnSpc>
              <a:spcBef>
                <a:spcPts val="800"/>
              </a:spcBef>
              <a:buSzPct val="123000"/>
              <a:defRPr sz="5300" spc="158">
                <a:solidFill>
                  <a:srgbClr val="000000"/>
                </a:solidFill>
              </a:defRPr>
            </a:pPr>
            <a:r>
              <a:rPr lang="de-DE" sz="2600" spc="60" err="1">
                <a:solidFill>
                  <a:srgbClr val="000000"/>
                </a:solidFill>
                <a:latin typeface="+mn-ea"/>
              </a:rPr>
              <a:t>Lorem</a:t>
            </a:r>
            <a:r>
              <a:rPr lang="de-DE" sz="2600" spc="60">
                <a:solidFill>
                  <a:srgbClr val="000000"/>
                </a:solidFill>
                <a:latin typeface="+mn-ea"/>
              </a:rPr>
              <a:t> </a:t>
            </a:r>
            <a:r>
              <a:rPr lang="de-DE" sz="2600" spc="60" err="1">
                <a:solidFill>
                  <a:srgbClr val="000000"/>
                </a:solidFill>
                <a:latin typeface="+mn-ea"/>
              </a:rPr>
              <a:t>ipsum</a:t>
            </a:r>
            <a:r>
              <a:rPr lang="de-DE" sz="2600" spc="60">
                <a:solidFill>
                  <a:srgbClr val="000000"/>
                </a:solidFill>
                <a:latin typeface="+mn-ea"/>
              </a:rPr>
              <a:t> </a:t>
            </a:r>
            <a:r>
              <a:rPr lang="de-DE" sz="2600" spc="60" err="1">
                <a:solidFill>
                  <a:srgbClr val="000000"/>
                </a:solidFill>
                <a:latin typeface="+mn-ea"/>
              </a:rPr>
              <a:t>dolor</a:t>
            </a:r>
            <a:r>
              <a:rPr lang="de-DE" sz="2600" spc="60">
                <a:solidFill>
                  <a:srgbClr val="000000"/>
                </a:solidFill>
                <a:latin typeface="+mn-ea"/>
              </a:rPr>
              <a:t> </a:t>
            </a:r>
            <a:r>
              <a:rPr lang="de-DE" sz="2600" spc="60" err="1">
                <a:solidFill>
                  <a:srgbClr val="000000"/>
                </a:solidFill>
                <a:latin typeface="+mn-ea"/>
              </a:rPr>
              <a:t>sit</a:t>
            </a:r>
            <a:r>
              <a:rPr lang="de-DE" sz="2600" spc="60">
                <a:solidFill>
                  <a:srgbClr val="000000"/>
                </a:solidFill>
                <a:latin typeface="+mn-ea"/>
              </a:rPr>
              <a:t> </a:t>
            </a:r>
            <a:r>
              <a:rPr lang="de-DE" sz="2600" spc="60" err="1">
                <a:solidFill>
                  <a:srgbClr val="000000"/>
                </a:solidFill>
                <a:latin typeface="+mn-ea"/>
              </a:rPr>
              <a:t>amet</a:t>
            </a:r>
            <a:r>
              <a:rPr lang="de-DE" sz="2600" spc="60">
                <a:solidFill>
                  <a:srgbClr val="000000"/>
                </a:solidFill>
                <a:latin typeface="+mn-ea"/>
              </a:rPr>
              <a:t>, </a:t>
            </a:r>
            <a:r>
              <a:rPr lang="de-DE" sz="2600" spc="60" err="1">
                <a:solidFill>
                  <a:srgbClr val="000000"/>
                </a:solidFill>
                <a:latin typeface="+mn-ea"/>
              </a:rPr>
              <a:t>consetetur</a:t>
            </a:r>
            <a:r>
              <a:rPr lang="de-DE" sz="2600" spc="60">
                <a:solidFill>
                  <a:srgbClr val="000000"/>
                </a:solidFill>
                <a:latin typeface="+mn-ea"/>
              </a:rPr>
              <a:t> </a:t>
            </a:r>
            <a:r>
              <a:rPr lang="de-DE" sz="2600" spc="60" err="1">
                <a:solidFill>
                  <a:srgbClr val="000000"/>
                </a:solidFill>
                <a:latin typeface="+mn-ea"/>
              </a:rPr>
              <a:t>sadipscing</a:t>
            </a:r>
            <a:r>
              <a:rPr lang="de-DE" sz="2600" spc="60">
                <a:solidFill>
                  <a:srgbClr val="000000"/>
                </a:solidFill>
                <a:latin typeface="+mn-ea"/>
              </a:rPr>
              <a:t> </a:t>
            </a:r>
            <a:r>
              <a:rPr lang="de-DE" sz="2600" spc="60" err="1">
                <a:solidFill>
                  <a:srgbClr val="000000"/>
                </a:solidFill>
                <a:latin typeface="+mn-ea"/>
              </a:rPr>
              <a:t>elitr</a:t>
            </a:r>
            <a:r>
              <a:rPr lang="de-DE" sz="2600" spc="60">
                <a:solidFill>
                  <a:srgbClr val="000000"/>
                </a:solidFill>
                <a:latin typeface="+mn-ea"/>
              </a:rPr>
              <a:t>, 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nonumy</a:t>
            </a:r>
            <a:r>
              <a:rPr lang="de-DE" sz="2600" spc="60">
                <a:solidFill>
                  <a:srgbClr val="000000"/>
                </a:solidFill>
                <a:latin typeface="+mn-ea"/>
              </a:rPr>
              <a:t> </a:t>
            </a:r>
            <a:r>
              <a:rPr lang="de-DE" sz="2600" spc="60" err="1">
                <a:solidFill>
                  <a:srgbClr val="000000"/>
                </a:solidFill>
                <a:latin typeface="+mn-ea"/>
              </a:rPr>
              <a:t>eirmod</a:t>
            </a:r>
            <a:r>
              <a:rPr lang="de-DE" sz="2600" spc="60">
                <a:solidFill>
                  <a:srgbClr val="000000"/>
                </a:solidFill>
                <a:latin typeface="+mn-ea"/>
              </a:rPr>
              <a:t> </a:t>
            </a:r>
            <a:r>
              <a:rPr lang="de-DE" sz="2600" spc="60" err="1">
                <a:solidFill>
                  <a:srgbClr val="000000"/>
                </a:solidFill>
                <a:latin typeface="+mn-ea"/>
              </a:rPr>
              <a:t>tempor</a:t>
            </a:r>
            <a:r>
              <a:rPr lang="de-DE" sz="2600" spc="60">
                <a:solidFill>
                  <a:srgbClr val="000000"/>
                </a:solidFill>
                <a:latin typeface="+mn-ea"/>
              </a:rPr>
              <a:t> </a:t>
            </a:r>
            <a:r>
              <a:rPr lang="de-DE" sz="2600" spc="60" err="1">
                <a:solidFill>
                  <a:srgbClr val="000000"/>
                </a:solidFill>
                <a:latin typeface="+mn-ea"/>
              </a:rPr>
              <a:t>invidunt</a:t>
            </a:r>
            <a:r>
              <a:rPr lang="de-DE" sz="2600" spc="60">
                <a:solidFill>
                  <a:srgbClr val="000000"/>
                </a:solidFill>
                <a:latin typeface="+mn-ea"/>
              </a:rPr>
              <a:t> </a:t>
            </a:r>
            <a:r>
              <a:rPr lang="de-DE" sz="2600" spc="60" err="1">
                <a:solidFill>
                  <a:srgbClr val="000000"/>
                </a:solidFill>
                <a:latin typeface="+mn-ea"/>
              </a:rPr>
              <a:t>ut</a:t>
            </a:r>
            <a:r>
              <a:rPr lang="de-DE" sz="2600" spc="60">
                <a:solidFill>
                  <a:srgbClr val="000000"/>
                </a:solidFill>
                <a:latin typeface="+mn-ea"/>
              </a:rPr>
              <a:t> </a:t>
            </a:r>
            <a:r>
              <a:rPr lang="de-DE" sz="2600" spc="60" err="1">
                <a:solidFill>
                  <a:srgbClr val="000000"/>
                </a:solidFill>
                <a:latin typeface="+mn-ea"/>
              </a:rPr>
              <a:t>labore</a:t>
            </a:r>
            <a:r>
              <a:rPr lang="de-DE" sz="2600" spc="60">
                <a:solidFill>
                  <a:srgbClr val="000000"/>
                </a:solidFill>
                <a:latin typeface="+mn-ea"/>
              </a:rPr>
              <a:t> et </a:t>
            </a:r>
            <a:r>
              <a:rPr lang="de-DE" sz="2600" spc="60" err="1">
                <a:solidFill>
                  <a:srgbClr val="000000"/>
                </a:solidFill>
                <a:latin typeface="+mn-ea"/>
              </a:rPr>
              <a:t>dolore</a:t>
            </a:r>
            <a:r>
              <a:rPr lang="de-DE" sz="2600" spc="60">
                <a:solidFill>
                  <a:srgbClr val="000000"/>
                </a:solidFill>
                <a:latin typeface="+mn-ea"/>
              </a:rPr>
              <a:t> magna </a:t>
            </a:r>
            <a:r>
              <a:rPr lang="de-DE" sz="2600" spc="60" err="1">
                <a:solidFill>
                  <a:srgbClr val="000000"/>
                </a:solidFill>
                <a:latin typeface="+mn-ea"/>
              </a:rPr>
              <a:t>aliquyam</a:t>
            </a:r>
            <a:r>
              <a:rPr lang="de-DE" sz="2600" spc="60">
                <a:solidFill>
                  <a:srgbClr val="000000"/>
                </a:solidFill>
                <a:latin typeface="+mn-ea"/>
              </a:rPr>
              <a:t> erat, sed </a:t>
            </a:r>
            <a:r>
              <a:rPr lang="de-DE" sz="2600" spc="60" err="1">
                <a:solidFill>
                  <a:srgbClr val="000000"/>
                </a:solidFill>
                <a:latin typeface="+mn-ea"/>
              </a:rPr>
              <a:t>diam</a:t>
            </a:r>
            <a:r>
              <a:rPr lang="de-DE" sz="2600" spc="60">
                <a:solidFill>
                  <a:srgbClr val="000000"/>
                </a:solidFill>
                <a:latin typeface="+mn-ea"/>
              </a:rPr>
              <a:t> </a:t>
            </a:r>
            <a:r>
              <a:rPr lang="de-DE" sz="2600" spc="60" err="1">
                <a:solidFill>
                  <a:srgbClr val="000000"/>
                </a:solidFill>
                <a:latin typeface="+mn-ea"/>
              </a:rPr>
              <a:t>voluptua</a:t>
            </a:r>
            <a:r>
              <a:rPr lang="de-DE" sz="2600" spc="60">
                <a:solidFill>
                  <a:srgbClr val="000000"/>
                </a:solidFill>
                <a:latin typeface="+mn-ea"/>
              </a:rPr>
              <a:t>. </a:t>
            </a:r>
          </a:p>
        </p:txBody>
      </p:sp>
      <p:sp>
        <p:nvSpPr>
          <p:cNvPr id="89" name="Textplatzhalter 20">
            <a:extLst>
              <a:ext uri="{FF2B5EF4-FFF2-40B4-BE49-F238E27FC236}">
                <a16:creationId xmlns:a16="http://schemas.microsoft.com/office/drawing/2014/main" id="{9A8444D1-794D-9FAE-3DF2-81CBF02AF894}"/>
              </a:ext>
            </a:extLst>
          </p:cNvPr>
          <p:cNvSpPr txBox="1">
            <a:spLocks/>
          </p:cNvSpPr>
          <p:nvPr/>
        </p:nvSpPr>
        <p:spPr>
          <a:xfrm>
            <a:off x="14920912" y="11645149"/>
            <a:ext cx="12961937" cy="917174"/>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ct val="130000"/>
              </a:lnSpc>
              <a:spcBef>
                <a:spcPts val="8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lvl="1" hangingPunct="1"/>
            <a:r>
              <a:rPr lang="de-DE">
                <a:solidFill>
                  <a:schemeClr val="tx1"/>
                </a:solidFill>
              </a:rPr>
              <a:t>The distances from text to background are: Margin left / right 9 mm </a:t>
            </a:r>
            <a:br>
              <a:rPr lang="de-DE">
                <a:solidFill>
                  <a:schemeClr val="tx1"/>
                </a:solidFill>
              </a:rPr>
            </a:br>
            <a:r>
              <a:rPr lang="de-DE">
                <a:solidFill>
                  <a:schemeClr val="tx1"/>
                </a:solidFill>
              </a:rPr>
              <a:t>Margin top 8 mm | Margin bottom 9 mm</a:t>
            </a:r>
          </a:p>
        </p:txBody>
      </p:sp>
      <p:sp>
        <p:nvSpPr>
          <p:cNvPr id="92" name="Rechteck 91">
            <a:extLst>
              <a:ext uri="{FF2B5EF4-FFF2-40B4-BE49-F238E27FC236}">
                <a16:creationId xmlns:a16="http://schemas.microsoft.com/office/drawing/2014/main" id="{B4D28118-FB82-2394-0610-CDD9FE6258DA}"/>
              </a:ext>
            </a:extLst>
          </p:cNvPr>
          <p:cNvSpPr/>
          <p:nvPr/>
        </p:nvSpPr>
        <p:spPr>
          <a:xfrm>
            <a:off x="34723388" y="18565153"/>
            <a:ext cx="8080375" cy="7662387"/>
          </a:xfrm>
          <a:prstGeom prst="rect">
            <a:avLst/>
          </a:prstGeom>
          <a:solidFill>
            <a:srgbClr val="C5D8DF">
              <a:alpha val="5016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93" name="Read me…">
            <a:extLst>
              <a:ext uri="{FF2B5EF4-FFF2-40B4-BE49-F238E27FC236}">
                <a16:creationId xmlns:a16="http://schemas.microsoft.com/office/drawing/2014/main" id="{EA89A1CA-52B6-C240-9DAF-399A7E1D84C4}"/>
              </a:ext>
            </a:extLst>
          </p:cNvPr>
          <p:cNvSpPr txBox="1"/>
          <p:nvPr/>
        </p:nvSpPr>
        <p:spPr>
          <a:xfrm>
            <a:off x="35407600" y="19110342"/>
            <a:ext cx="6156325" cy="6242561"/>
          </a:xfrm>
          <a:prstGeom prst="rect">
            <a:avLst/>
          </a:prstGeom>
          <a:solidFill>
            <a:schemeClr val="bg1"/>
          </a:solid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16000" tIns="180000" rIns="180000" bIns="180000">
            <a:spAutoFit/>
          </a:bodyPr>
          <a:lstStyle/>
          <a:p>
            <a:pPr>
              <a:spcBef>
                <a:spcPts val="2720"/>
              </a:spcBef>
              <a:defRPr sz="7500" b="1" cap="all" spc="375">
                <a:solidFill>
                  <a:srgbClr val="006C66"/>
                </a:solidFill>
              </a:defRPr>
            </a:pPr>
            <a:r>
              <a:rPr lang="de-DE" sz="3600" b="1" spc="150">
                <a:solidFill>
                  <a:schemeClr val="tx2"/>
                </a:solidFill>
                <a:latin typeface="Roboto" panose="02000000000000000000" pitchFamily="2" charset="0"/>
                <a:ea typeface="Roboto" panose="02000000000000000000" pitchFamily="2" charset="0"/>
              </a:rPr>
              <a:t>Headline 1: 36 / 42 </a:t>
            </a:r>
            <a:r>
              <a:rPr lang="de-DE" sz="3600" b="1" spc="150" err="1">
                <a:solidFill>
                  <a:schemeClr val="tx2"/>
                </a:solidFill>
                <a:latin typeface="Roboto" panose="02000000000000000000" pitchFamily="2" charset="0"/>
                <a:ea typeface="Roboto" panose="02000000000000000000" pitchFamily="2" charset="0"/>
              </a:rPr>
              <a:t>pt</a:t>
            </a:r>
            <a:r>
              <a:rPr lang="de-DE" sz="3600" b="1" spc="150">
                <a:solidFill>
                  <a:schemeClr val="tx2"/>
                </a:solidFill>
                <a:latin typeface="Roboto" panose="02000000000000000000" pitchFamily="2" charset="0"/>
                <a:ea typeface="Roboto" panose="02000000000000000000" pitchFamily="2" charset="0"/>
              </a:rPr>
              <a:t> – </a:t>
            </a:r>
            <a:r>
              <a:rPr lang="de-DE" sz="3600" b="1" spc="150" err="1">
                <a:solidFill>
                  <a:schemeClr val="tx2"/>
                </a:solidFill>
                <a:latin typeface="Roboto" panose="02000000000000000000" pitchFamily="2" charset="0"/>
                <a:ea typeface="Roboto" panose="02000000000000000000" pitchFamily="2" charset="0"/>
              </a:rPr>
              <a:t>Lorem</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ip</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sum</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dolor</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sit</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amet</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conse</a:t>
            </a:r>
            <a:endParaRPr lang="de-DE" sz="3600" b="1" spc="150">
              <a:solidFill>
                <a:schemeClr val="tx2"/>
              </a:solidFill>
              <a:latin typeface="Roboto" panose="02000000000000000000" pitchFamily="2" charset="0"/>
              <a:ea typeface="Roboto" panose="02000000000000000000" pitchFamily="2" charset="0"/>
            </a:endParaRPr>
          </a:p>
          <a:p>
            <a:pPr>
              <a:lnSpc>
                <a:spcPct val="130000"/>
              </a:lnSpc>
              <a:spcBef>
                <a:spcPts val="800"/>
              </a:spcBef>
              <a:buSzPct val="123000"/>
              <a:defRPr sz="5300" spc="158">
                <a:solidFill>
                  <a:srgbClr val="000000"/>
                </a:solidFill>
              </a:defRPr>
            </a:pPr>
            <a:r>
              <a:rPr lang="de-DE" sz="2600" spc="60">
                <a:solidFill>
                  <a:schemeClr val="tx1"/>
                </a:solidFill>
                <a:latin typeface="+mn-ea"/>
              </a:rPr>
              <a:t>Text 1: 26 / 39 </a:t>
            </a:r>
            <a:r>
              <a:rPr lang="de-DE" sz="2600" spc="60" err="1">
                <a:solidFill>
                  <a:schemeClr val="tx1"/>
                </a:solidFill>
                <a:latin typeface="+mn-ea"/>
              </a:rPr>
              <a:t>pt</a:t>
            </a:r>
            <a:r>
              <a:rPr lang="de-DE" sz="2600" spc="60">
                <a:solidFill>
                  <a:schemeClr val="tx1"/>
                </a:solidFill>
                <a:latin typeface="+mn-ea"/>
              </a:rPr>
              <a:t> </a:t>
            </a:r>
            <a:r>
              <a:rPr lang="de-DE" sz="2600" spc="60" err="1">
                <a:solidFill>
                  <a:schemeClr val="tx1"/>
                </a:solidFill>
                <a:latin typeface="+mn-ea"/>
              </a:rPr>
              <a:t>Lorem</a:t>
            </a:r>
            <a:r>
              <a:rPr lang="de-DE" sz="2600" spc="60">
                <a:solidFill>
                  <a:schemeClr val="tx1"/>
                </a:solidFill>
                <a:latin typeface="+mn-ea"/>
              </a:rPr>
              <a:t> </a:t>
            </a:r>
            <a:r>
              <a:rPr lang="de-DE" sz="2600" spc="60" err="1">
                <a:solidFill>
                  <a:schemeClr val="tx1"/>
                </a:solidFill>
                <a:latin typeface="+mn-ea"/>
              </a:rPr>
              <a:t>ipsum</a:t>
            </a:r>
            <a:r>
              <a:rPr lang="de-DE" sz="2600" spc="60">
                <a:solidFill>
                  <a:schemeClr val="tx1"/>
                </a:solidFill>
                <a:latin typeface="+mn-ea"/>
              </a:rPr>
              <a:t> </a:t>
            </a:r>
            <a:r>
              <a:rPr lang="de-DE" sz="2600" spc="60" err="1">
                <a:solidFill>
                  <a:schemeClr val="tx1"/>
                </a:solidFill>
                <a:latin typeface="+mn-ea"/>
              </a:rPr>
              <a:t>dolor</a:t>
            </a:r>
            <a:r>
              <a:rPr lang="de-DE" sz="2600" spc="60">
                <a:solidFill>
                  <a:schemeClr val="tx1"/>
                </a:solidFill>
                <a:latin typeface="+mn-ea"/>
              </a:rPr>
              <a:t> </a:t>
            </a:r>
            <a:r>
              <a:rPr lang="de-DE" sz="2600" spc="60" err="1">
                <a:solidFill>
                  <a:schemeClr val="tx1"/>
                </a:solidFill>
                <a:latin typeface="+mn-ea"/>
              </a:rPr>
              <a:t>sit</a:t>
            </a:r>
            <a:r>
              <a:rPr lang="de-DE" sz="2600" spc="60">
                <a:solidFill>
                  <a:schemeClr val="tx1"/>
                </a:solidFill>
                <a:latin typeface="+mn-ea"/>
              </a:rPr>
              <a:t> </a:t>
            </a:r>
            <a:r>
              <a:rPr lang="de-DE" sz="2600" spc="60" err="1">
                <a:solidFill>
                  <a:schemeClr val="tx1"/>
                </a:solidFill>
                <a:latin typeface="+mn-ea"/>
              </a:rPr>
              <a:t>amet</a:t>
            </a:r>
            <a:r>
              <a:rPr lang="de-DE" sz="2600" spc="60">
                <a:solidFill>
                  <a:schemeClr val="tx1"/>
                </a:solidFill>
                <a:latin typeface="+mn-ea"/>
              </a:rPr>
              <a:t>, </a:t>
            </a:r>
            <a:r>
              <a:rPr lang="de-DE" sz="2600" spc="60" err="1">
                <a:solidFill>
                  <a:schemeClr val="tx1"/>
                </a:solidFill>
                <a:latin typeface="+mn-ea"/>
              </a:rPr>
              <a:t>consetetur</a:t>
            </a:r>
            <a:r>
              <a:rPr lang="de-DE" sz="2600" spc="60">
                <a:solidFill>
                  <a:schemeClr val="tx1"/>
                </a:solidFill>
                <a:latin typeface="+mn-ea"/>
              </a:rPr>
              <a:t> </a:t>
            </a:r>
            <a:r>
              <a:rPr lang="de-DE" sz="2600" spc="60" err="1">
                <a:solidFill>
                  <a:schemeClr val="tx1"/>
                </a:solidFill>
                <a:latin typeface="+mn-ea"/>
              </a:rPr>
              <a:t>sadipscing</a:t>
            </a:r>
            <a:r>
              <a:rPr lang="de-DE" sz="2600" spc="60">
                <a:solidFill>
                  <a:schemeClr val="tx1"/>
                </a:solidFill>
                <a:latin typeface="+mn-ea"/>
              </a:rPr>
              <a:t> </a:t>
            </a:r>
            <a:r>
              <a:rPr lang="de-DE" sz="2600" spc="60" err="1">
                <a:solidFill>
                  <a:schemeClr val="tx1"/>
                </a:solidFill>
                <a:latin typeface="+mn-ea"/>
              </a:rPr>
              <a:t>elitr</a:t>
            </a:r>
            <a:r>
              <a:rPr lang="de-DE" sz="2600" spc="60">
                <a:solidFill>
                  <a:schemeClr val="tx1"/>
                </a:solidFill>
                <a:latin typeface="+mn-ea"/>
              </a:rPr>
              <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nonumy</a:t>
            </a:r>
            <a:r>
              <a:rPr lang="de-DE" sz="2600" spc="60">
                <a:solidFill>
                  <a:schemeClr val="tx1"/>
                </a:solidFill>
                <a:latin typeface="+mn-ea"/>
              </a:rPr>
              <a:t> </a:t>
            </a:r>
            <a:r>
              <a:rPr lang="de-DE" sz="2600" spc="60" err="1">
                <a:solidFill>
                  <a:schemeClr val="tx1"/>
                </a:solidFill>
                <a:latin typeface="+mn-ea"/>
              </a:rPr>
              <a:t>eirmod</a:t>
            </a:r>
            <a:r>
              <a:rPr lang="de-DE" sz="2600" spc="60">
                <a:solidFill>
                  <a:schemeClr val="tx1"/>
                </a:solidFill>
                <a:latin typeface="+mn-ea"/>
              </a:rPr>
              <a:t> </a:t>
            </a:r>
            <a:r>
              <a:rPr lang="de-DE" sz="2600" spc="60" err="1">
                <a:solidFill>
                  <a:schemeClr val="tx1"/>
                </a:solidFill>
                <a:latin typeface="+mn-ea"/>
              </a:rPr>
              <a:t>tempor</a:t>
            </a:r>
            <a:r>
              <a:rPr lang="de-DE" sz="2600" spc="60">
                <a:solidFill>
                  <a:schemeClr val="tx1"/>
                </a:solidFill>
                <a:latin typeface="+mn-ea"/>
              </a:rPr>
              <a:t> </a:t>
            </a:r>
            <a:r>
              <a:rPr lang="de-DE" sz="2600" spc="60" err="1">
                <a:solidFill>
                  <a:schemeClr val="tx1"/>
                </a:solidFill>
                <a:latin typeface="+mn-ea"/>
              </a:rPr>
              <a:t>invidunt</a:t>
            </a:r>
            <a:r>
              <a:rPr lang="de-DE" sz="2600" spc="60">
                <a:solidFill>
                  <a:schemeClr val="tx1"/>
                </a:solidFill>
                <a:latin typeface="+mn-ea"/>
              </a:rPr>
              <a:t> </a:t>
            </a:r>
            <a:r>
              <a:rPr lang="de-DE" sz="2600" spc="60" err="1">
                <a:solidFill>
                  <a:schemeClr val="tx1"/>
                </a:solidFill>
                <a:latin typeface="+mn-ea"/>
              </a:rPr>
              <a:t>ut</a:t>
            </a:r>
            <a:r>
              <a:rPr lang="de-DE" sz="2600" spc="60">
                <a:solidFill>
                  <a:schemeClr val="tx1"/>
                </a:solidFill>
                <a:latin typeface="+mn-ea"/>
              </a:rPr>
              <a:t> </a:t>
            </a:r>
            <a:r>
              <a:rPr lang="de-DE" sz="2600" spc="60" err="1">
                <a:solidFill>
                  <a:schemeClr val="tx1"/>
                </a:solidFill>
                <a:latin typeface="+mn-ea"/>
              </a:rPr>
              <a:t>labore</a:t>
            </a:r>
            <a:r>
              <a:rPr lang="de-DE" sz="2600" spc="60">
                <a:solidFill>
                  <a:schemeClr val="tx1"/>
                </a:solidFill>
                <a:latin typeface="+mn-ea"/>
              </a:rPr>
              <a:t> et </a:t>
            </a:r>
            <a:r>
              <a:rPr lang="de-DE" sz="2600" spc="60" err="1">
                <a:solidFill>
                  <a:schemeClr val="tx1"/>
                </a:solidFill>
                <a:latin typeface="+mn-ea"/>
              </a:rPr>
              <a:t>dolore</a:t>
            </a:r>
            <a:r>
              <a:rPr lang="de-DE" sz="2600" spc="60">
                <a:solidFill>
                  <a:schemeClr val="tx1"/>
                </a:solidFill>
                <a:latin typeface="+mn-ea"/>
              </a:rPr>
              <a:t> magna </a:t>
            </a:r>
            <a:r>
              <a:rPr lang="de-DE" sz="2600" spc="60" err="1">
                <a:solidFill>
                  <a:schemeClr val="tx1"/>
                </a:solidFill>
                <a:latin typeface="+mn-ea"/>
              </a:rPr>
              <a:t>aliquyam</a:t>
            </a:r>
            <a:r>
              <a:rPr lang="de-DE" sz="2600" spc="60">
                <a:solidFill>
                  <a:schemeClr val="tx1"/>
                </a:solidFill>
                <a:latin typeface="+mn-ea"/>
              </a:rPr>
              <a:t> erat,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voluptua</a:t>
            </a:r>
            <a:r>
              <a:rPr lang="de-DE" sz="2600" spc="60">
                <a:solidFill>
                  <a:schemeClr val="tx1"/>
                </a:solidFill>
                <a:latin typeface="+mn-ea"/>
              </a:rPr>
              <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nonumy</a:t>
            </a:r>
            <a:r>
              <a:rPr lang="de-DE" sz="2600" spc="60">
                <a:solidFill>
                  <a:schemeClr val="tx1"/>
                </a:solidFill>
                <a:latin typeface="+mn-ea"/>
              </a:rPr>
              <a:t> </a:t>
            </a:r>
            <a:r>
              <a:rPr lang="de-DE" sz="2600" spc="60" err="1">
                <a:solidFill>
                  <a:schemeClr val="tx1"/>
                </a:solidFill>
                <a:latin typeface="+mn-ea"/>
              </a:rPr>
              <a:t>eirmod</a:t>
            </a:r>
            <a:r>
              <a:rPr lang="de-DE" sz="2600" spc="60">
                <a:solidFill>
                  <a:schemeClr val="tx1"/>
                </a:solidFill>
                <a:latin typeface="+mn-ea"/>
              </a:rPr>
              <a:t> </a:t>
            </a:r>
            <a:r>
              <a:rPr lang="de-DE" sz="2600" spc="60" err="1">
                <a:solidFill>
                  <a:schemeClr val="tx1"/>
                </a:solidFill>
                <a:latin typeface="+mn-ea"/>
              </a:rPr>
              <a:t>tempor</a:t>
            </a:r>
            <a:r>
              <a:rPr lang="de-DE" sz="2600" spc="60">
                <a:solidFill>
                  <a:schemeClr val="tx1"/>
                </a:solidFill>
                <a:latin typeface="+mn-ea"/>
              </a:rPr>
              <a:t> </a:t>
            </a:r>
            <a:r>
              <a:rPr lang="de-DE" sz="2600" spc="60" err="1">
                <a:solidFill>
                  <a:schemeClr val="tx1"/>
                </a:solidFill>
                <a:latin typeface="+mn-ea"/>
              </a:rPr>
              <a:t>invidunt</a:t>
            </a:r>
            <a:r>
              <a:rPr lang="de-DE" sz="2600" spc="60">
                <a:solidFill>
                  <a:schemeClr val="tx1"/>
                </a:solidFill>
                <a:latin typeface="+mn-ea"/>
              </a:rPr>
              <a:t> </a:t>
            </a:r>
            <a:r>
              <a:rPr lang="de-DE" sz="2600" spc="60" err="1">
                <a:solidFill>
                  <a:schemeClr val="tx1"/>
                </a:solidFill>
                <a:latin typeface="+mn-ea"/>
              </a:rPr>
              <a:t>ut</a:t>
            </a:r>
            <a:r>
              <a:rPr lang="de-DE" sz="2600" spc="60">
                <a:solidFill>
                  <a:schemeClr val="tx1"/>
                </a:solidFill>
                <a:latin typeface="+mn-ea"/>
              </a:rPr>
              <a:t> </a:t>
            </a:r>
            <a:r>
              <a:rPr lang="de-DE" sz="2600" spc="60" err="1">
                <a:solidFill>
                  <a:schemeClr val="tx1"/>
                </a:solidFill>
                <a:latin typeface="+mn-ea"/>
              </a:rPr>
              <a:t>labore</a:t>
            </a:r>
            <a:r>
              <a:rPr lang="de-DE" sz="2600" spc="60">
                <a:solidFill>
                  <a:schemeClr val="tx1"/>
                </a:solidFill>
                <a:latin typeface="+mn-ea"/>
              </a:rPr>
              <a:t> et </a:t>
            </a:r>
            <a:r>
              <a:rPr lang="de-DE" sz="2600" spc="60" err="1">
                <a:solidFill>
                  <a:schemeClr val="tx1"/>
                </a:solidFill>
                <a:latin typeface="+mn-ea"/>
              </a:rPr>
              <a:t>dolore</a:t>
            </a:r>
            <a:r>
              <a:rPr lang="de-DE" sz="2600" spc="60">
                <a:solidFill>
                  <a:schemeClr val="tx1"/>
                </a:solidFill>
                <a:latin typeface="+mn-ea"/>
              </a:rPr>
              <a:t> erat,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voluptua</a:t>
            </a:r>
            <a:r>
              <a:rPr lang="de-DE" sz="2600" spc="60">
                <a:solidFill>
                  <a:schemeClr val="tx1"/>
                </a:solidFill>
                <a:latin typeface="+mn-ea"/>
              </a:rPr>
              <a:t>.  </a:t>
            </a:r>
          </a:p>
        </p:txBody>
      </p:sp>
      <p:sp>
        <p:nvSpPr>
          <p:cNvPr id="94" name="Read me…">
            <a:extLst>
              <a:ext uri="{FF2B5EF4-FFF2-40B4-BE49-F238E27FC236}">
                <a16:creationId xmlns:a16="http://schemas.microsoft.com/office/drawing/2014/main" id="{6707FDBC-BC43-6C62-E7AB-A079B97A0C22}"/>
              </a:ext>
            </a:extLst>
          </p:cNvPr>
          <p:cNvSpPr txBox="1"/>
          <p:nvPr/>
        </p:nvSpPr>
        <p:spPr>
          <a:xfrm>
            <a:off x="28601988" y="18565152"/>
            <a:ext cx="6121400" cy="7673754"/>
          </a:xfrm>
          <a:prstGeom prst="rect">
            <a:avLst/>
          </a:prstGeom>
          <a:solidFill>
            <a:srgbClr val="C5D8DF">
              <a:alpha val="49893"/>
            </a:srgbClr>
          </a:solid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324000" tIns="288000" rIns="324000" bIns="324000">
            <a:spAutoFit/>
          </a:bodyPr>
          <a:lstStyle/>
          <a:p>
            <a:pPr>
              <a:spcBef>
                <a:spcPts val="2720"/>
              </a:spcBef>
              <a:defRPr sz="7500" b="1" cap="all" spc="375">
                <a:solidFill>
                  <a:srgbClr val="006C66"/>
                </a:solidFill>
              </a:defRPr>
            </a:pPr>
            <a:r>
              <a:rPr lang="de-DE" sz="3600" b="1" spc="150">
                <a:solidFill>
                  <a:schemeClr val="tx2"/>
                </a:solidFill>
                <a:latin typeface="Roboto" panose="02000000000000000000" pitchFamily="2" charset="0"/>
                <a:ea typeface="Roboto" panose="02000000000000000000" pitchFamily="2" charset="0"/>
              </a:rPr>
              <a:t>Headline 1: 36 / 42 </a:t>
            </a:r>
            <a:r>
              <a:rPr lang="de-DE" sz="3600" b="1" spc="150" err="1">
                <a:solidFill>
                  <a:schemeClr val="tx2"/>
                </a:solidFill>
                <a:latin typeface="Roboto" panose="02000000000000000000" pitchFamily="2" charset="0"/>
                <a:ea typeface="Roboto" panose="02000000000000000000" pitchFamily="2" charset="0"/>
              </a:rPr>
              <a:t>pt</a:t>
            </a:r>
            <a:r>
              <a:rPr lang="de-DE" sz="3600" b="1" spc="150">
                <a:solidFill>
                  <a:schemeClr val="tx2"/>
                </a:solidFill>
                <a:latin typeface="Roboto" panose="02000000000000000000" pitchFamily="2" charset="0"/>
                <a:ea typeface="Roboto" panose="02000000000000000000" pitchFamily="2" charset="0"/>
              </a:rPr>
              <a:t> – </a:t>
            </a:r>
            <a:r>
              <a:rPr lang="de-DE" sz="3600" b="1" spc="150" err="1">
                <a:solidFill>
                  <a:schemeClr val="tx2"/>
                </a:solidFill>
                <a:latin typeface="Roboto" panose="02000000000000000000" pitchFamily="2" charset="0"/>
                <a:ea typeface="Roboto" panose="02000000000000000000" pitchFamily="2" charset="0"/>
              </a:rPr>
              <a:t>Lorem</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ip</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sum</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dolor</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sit</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amet</a:t>
            </a:r>
            <a:r>
              <a:rPr lang="de-DE" sz="3600" b="1" spc="150">
                <a:solidFill>
                  <a:schemeClr val="tx2"/>
                </a:solidFill>
                <a:latin typeface="Roboto" panose="02000000000000000000" pitchFamily="2" charset="0"/>
                <a:ea typeface="Roboto" panose="02000000000000000000" pitchFamily="2" charset="0"/>
              </a:rPr>
              <a:t> </a:t>
            </a:r>
            <a:r>
              <a:rPr lang="de-DE" sz="3600" b="1" spc="150" err="1">
                <a:solidFill>
                  <a:schemeClr val="tx2"/>
                </a:solidFill>
                <a:latin typeface="Roboto" panose="02000000000000000000" pitchFamily="2" charset="0"/>
                <a:ea typeface="Roboto" panose="02000000000000000000" pitchFamily="2" charset="0"/>
              </a:rPr>
              <a:t>conse</a:t>
            </a:r>
            <a:endParaRPr lang="de-DE" sz="3600" b="1" spc="150">
              <a:solidFill>
                <a:schemeClr val="tx2"/>
              </a:solidFill>
              <a:latin typeface="Roboto" panose="02000000000000000000" pitchFamily="2" charset="0"/>
              <a:ea typeface="Roboto" panose="02000000000000000000" pitchFamily="2" charset="0"/>
            </a:endParaRPr>
          </a:p>
          <a:p>
            <a:pPr>
              <a:lnSpc>
                <a:spcPct val="130000"/>
              </a:lnSpc>
              <a:spcBef>
                <a:spcPts val="800"/>
              </a:spcBef>
              <a:buSzPct val="123000"/>
              <a:defRPr sz="5300" spc="158">
                <a:solidFill>
                  <a:srgbClr val="000000"/>
                </a:solidFill>
              </a:defRPr>
            </a:pPr>
            <a:r>
              <a:rPr lang="de-DE" sz="2600" spc="60">
                <a:solidFill>
                  <a:schemeClr val="tx1"/>
                </a:solidFill>
                <a:latin typeface="+mn-ea"/>
              </a:rPr>
              <a:t>Text 1: 26 / 39 </a:t>
            </a:r>
            <a:r>
              <a:rPr lang="de-DE" sz="2600" spc="60" err="1">
                <a:solidFill>
                  <a:schemeClr val="tx1"/>
                </a:solidFill>
                <a:latin typeface="+mn-ea"/>
              </a:rPr>
              <a:t>pt</a:t>
            </a:r>
            <a:r>
              <a:rPr lang="de-DE" sz="2600" spc="60">
                <a:solidFill>
                  <a:schemeClr val="tx1"/>
                </a:solidFill>
                <a:latin typeface="+mn-ea"/>
              </a:rPr>
              <a:t> </a:t>
            </a:r>
            <a:r>
              <a:rPr lang="de-DE" sz="2600" spc="60" err="1">
                <a:solidFill>
                  <a:schemeClr val="tx1"/>
                </a:solidFill>
                <a:latin typeface="+mn-ea"/>
              </a:rPr>
              <a:t>Lorem</a:t>
            </a:r>
            <a:r>
              <a:rPr lang="de-DE" sz="2600" spc="60">
                <a:solidFill>
                  <a:schemeClr val="tx1"/>
                </a:solidFill>
                <a:latin typeface="+mn-ea"/>
              </a:rPr>
              <a:t> </a:t>
            </a:r>
            <a:r>
              <a:rPr lang="de-DE" sz="2600" spc="60" err="1">
                <a:solidFill>
                  <a:schemeClr val="tx1"/>
                </a:solidFill>
                <a:latin typeface="+mn-ea"/>
              </a:rPr>
              <a:t>ipsum</a:t>
            </a:r>
            <a:r>
              <a:rPr lang="de-DE" sz="2600" spc="60">
                <a:solidFill>
                  <a:schemeClr val="tx1"/>
                </a:solidFill>
                <a:latin typeface="+mn-ea"/>
              </a:rPr>
              <a:t> </a:t>
            </a:r>
            <a:r>
              <a:rPr lang="de-DE" sz="2600" spc="60" err="1">
                <a:solidFill>
                  <a:schemeClr val="tx1"/>
                </a:solidFill>
                <a:latin typeface="+mn-ea"/>
              </a:rPr>
              <a:t>dolor</a:t>
            </a:r>
            <a:r>
              <a:rPr lang="de-DE" sz="2600" spc="60">
                <a:solidFill>
                  <a:schemeClr val="tx1"/>
                </a:solidFill>
                <a:latin typeface="+mn-ea"/>
              </a:rPr>
              <a:t> </a:t>
            </a:r>
            <a:r>
              <a:rPr lang="de-DE" sz="2600" spc="60" err="1">
                <a:solidFill>
                  <a:schemeClr val="tx1"/>
                </a:solidFill>
                <a:latin typeface="+mn-ea"/>
              </a:rPr>
              <a:t>sit</a:t>
            </a:r>
            <a:r>
              <a:rPr lang="de-DE" sz="2600" spc="60">
                <a:solidFill>
                  <a:schemeClr val="tx1"/>
                </a:solidFill>
                <a:latin typeface="+mn-ea"/>
              </a:rPr>
              <a:t> </a:t>
            </a:r>
            <a:r>
              <a:rPr lang="de-DE" sz="2600" spc="60" err="1">
                <a:solidFill>
                  <a:schemeClr val="tx1"/>
                </a:solidFill>
                <a:latin typeface="+mn-ea"/>
              </a:rPr>
              <a:t>amet</a:t>
            </a:r>
            <a:r>
              <a:rPr lang="de-DE" sz="2600" spc="60">
                <a:solidFill>
                  <a:schemeClr val="tx1"/>
                </a:solidFill>
                <a:latin typeface="+mn-ea"/>
              </a:rPr>
              <a:t>, </a:t>
            </a:r>
            <a:r>
              <a:rPr lang="de-DE" sz="2600" spc="60" err="1">
                <a:solidFill>
                  <a:schemeClr val="tx1"/>
                </a:solidFill>
                <a:latin typeface="+mn-ea"/>
              </a:rPr>
              <a:t>consetetur</a:t>
            </a:r>
            <a:r>
              <a:rPr lang="de-DE" sz="2600" spc="60">
                <a:solidFill>
                  <a:schemeClr val="tx1"/>
                </a:solidFill>
                <a:latin typeface="+mn-ea"/>
              </a:rPr>
              <a:t> </a:t>
            </a:r>
            <a:r>
              <a:rPr lang="de-DE" sz="2600" spc="60" err="1">
                <a:solidFill>
                  <a:schemeClr val="tx1"/>
                </a:solidFill>
                <a:latin typeface="+mn-ea"/>
              </a:rPr>
              <a:t>sadipscing</a:t>
            </a:r>
            <a:r>
              <a:rPr lang="de-DE" sz="2600" spc="60">
                <a:solidFill>
                  <a:schemeClr val="tx1"/>
                </a:solidFill>
                <a:latin typeface="+mn-ea"/>
              </a:rPr>
              <a:t> </a:t>
            </a:r>
            <a:r>
              <a:rPr lang="de-DE" sz="2600" spc="60" err="1">
                <a:solidFill>
                  <a:schemeClr val="tx1"/>
                </a:solidFill>
                <a:latin typeface="+mn-ea"/>
              </a:rPr>
              <a:t>elitr</a:t>
            </a:r>
            <a:r>
              <a:rPr lang="de-DE" sz="2600" spc="60">
                <a:solidFill>
                  <a:schemeClr val="tx1"/>
                </a:solidFill>
                <a:latin typeface="+mn-ea"/>
              </a:rPr>
              <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nonumy</a:t>
            </a:r>
            <a:r>
              <a:rPr lang="de-DE" sz="2600" spc="60">
                <a:solidFill>
                  <a:schemeClr val="tx1"/>
                </a:solidFill>
                <a:latin typeface="+mn-ea"/>
              </a:rPr>
              <a:t> </a:t>
            </a:r>
            <a:r>
              <a:rPr lang="de-DE" sz="2600" spc="60" err="1">
                <a:solidFill>
                  <a:schemeClr val="tx1"/>
                </a:solidFill>
                <a:latin typeface="+mn-ea"/>
              </a:rPr>
              <a:t>eirmod</a:t>
            </a:r>
            <a:r>
              <a:rPr lang="de-DE" sz="2600" spc="60">
                <a:solidFill>
                  <a:schemeClr val="tx1"/>
                </a:solidFill>
                <a:latin typeface="+mn-ea"/>
              </a:rPr>
              <a:t> </a:t>
            </a:r>
            <a:r>
              <a:rPr lang="de-DE" sz="2600" spc="60" err="1">
                <a:solidFill>
                  <a:schemeClr val="tx1"/>
                </a:solidFill>
                <a:latin typeface="+mn-ea"/>
              </a:rPr>
              <a:t>tempor</a:t>
            </a:r>
            <a:r>
              <a:rPr lang="de-DE" sz="2600" spc="60">
                <a:solidFill>
                  <a:schemeClr val="tx1"/>
                </a:solidFill>
                <a:latin typeface="+mn-ea"/>
              </a:rPr>
              <a:t> </a:t>
            </a:r>
            <a:r>
              <a:rPr lang="de-DE" sz="2600" spc="60" err="1">
                <a:solidFill>
                  <a:schemeClr val="tx1"/>
                </a:solidFill>
                <a:latin typeface="+mn-ea"/>
              </a:rPr>
              <a:t>invidunt</a:t>
            </a:r>
            <a:r>
              <a:rPr lang="de-DE" sz="2600" spc="60">
                <a:solidFill>
                  <a:schemeClr val="tx1"/>
                </a:solidFill>
                <a:latin typeface="+mn-ea"/>
              </a:rPr>
              <a:t> </a:t>
            </a:r>
            <a:r>
              <a:rPr lang="de-DE" sz="2600" spc="60" err="1">
                <a:solidFill>
                  <a:schemeClr val="tx1"/>
                </a:solidFill>
                <a:latin typeface="+mn-ea"/>
              </a:rPr>
              <a:t>ut</a:t>
            </a:r>
            <a:r>
              <a:rPr lang="de-DE" sz="2600" spc="60">
                <a:solidFill>
                  <a:schemeClr val="tx1"/>
                </a:solidFill>
                <a:latin typeface="+mn-ea"/>
              </a:rPr>
              <a:t> </a:t>
            </a:r>
            <a:r>
              <a:rPr lang="de-DE" sz="2600" spc="60" err="1">
                <a:solidFill>
                  <a:schemeClr val="tx1"/>
                </a:solidFill>
                <a:latin typeface="+mn-ea"/>
              </a:rPr>
              <a:t>labore</a:t>
            </a:r>
            <a:r>
              <a:rPr lang="de-DE" sz="2600" spc="60">
                <a:solidFill>
                  <a:schemeClr val="tx1"/>
                </a:solidFill>
                <a:latin typeface="+mn-ea"/>
              </a:rPr>
              <a:t> et </a:t>
            </a:r>
            <a:r>
              <a:rPr lang="de-DE" sz="2600" spc="60" err="1">
                <a:solidFill>
                  <a:schemeClr val="tx1"/>
                </a:solidFill>
                <a:latin typeface="+mn-ea"/>
              </a:rPr>
              <a:t>dolore</a:t>
            </a:r>
            <a:r>
              <a:rPr lang="de-DE" sz="2600" spc="60">
                <a:solidFill>
                  <a:schemeClr val="tx1"/>
                </a:solidFill>
                <a:latin typeface="+mn-ea"/>
              </a:rPr>
              <a:t> magna </a:t>
            </a:r>
            <a:r>
              <a:rPr lang="de-DE" sz="2600" spc="60" err="1">
                <a:solidFill>
                  <a:schemeClr val="tx1"/>
                </a:solidFill>
                <a:latin typeface="+mn-ea"/>
              </a:rPr>
              <a:t>aliquyam</a:t>
            </a:r>
            <a:r>
              <a:rPr lang="de-DE" sz="2600" spc="60">
                <a:solidFill>
                  <a:schemeClr val="tx1"/>
                </a:solidFill>
                <a:latin typeface="+mn-ea"/>
              </a:rPr>
              <a:t> erat,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voluptua</a:t>
            </a:r>
            <a:r>
              <a:rPr lang="de-DE" sz="2600" spc="60">
                <a:solidFill>
                  <a:schemeClr val="tx1"/>
                </a:solidFill>
                <a:latin typeface="+mn-ea"/>
              </a:rPr>
              <a:t>. </a:t>
            </a:r>
          </a:p>
          <a:p>
            <a:pPr>
              <a:lnSpc>
                <a:spcPct val="130000"/>
              </a:lnSpc>
              <a:spcBef>
                <a:spcPts val="800"/>
              </a:spcBef>
              <a:buSzPct val="123000"/>
              <a:defRPr sz="5300" spc="158">
                <a:solidFill>
                  <a:srgbClr val="000000"/>
                </a:solidFill>
              </a:defRPr>
            </a:pPr>
            <a:r>
              <a:rPr lang="de-DE" sz="2600" spc="60">
                <a:solidFill>
                  <a:schemeClr val="tx1"/>
                </a:solidFill>
                <a:latin typeface="+mn-ea"/>
              </a:rPr>
              <a:t>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nonumy</a:t>
            </a:r>
            <a:r>
              <a:rPr lang="de-DE" sz="2600" spc="60">
                <a:solidFill>
                  <a:schemeClr val="tx1"/>
                </a:solidFill>
                <a:latin typeface="+mn-ea"/>
              </a:rPr>
              <a:t> </a:t>
            </a:r>
            <a:r>
              <a:rPr lang="de-DE" sz="2600" spc="60" err="1">
                <a:solidFill>
                  <a:schemeClr val="tx1"/>
                </a:solidFill>
                <a:latin typeface="+mn-ea"/>
              </a:rPr>
              <a:t>eirmod</a:t>
            </a:r>
            <a:r>
              <a:rPr lang="de-DE" sz="2600" spc="60">
                <a:solidFill>
                  <a:schemeClr val="tx1"/>
                </a:solidFill>
                <a:latin typeface="+mn-ea"/>
              </a:rPr>
              <a:t> </a:t>
            </a:r>
            <a:r>
              <a:rPr lang="de-DE" sz="2600" spc="60" err="1">
                <a:solidFill>
                  <a:schemeClr val="tx1"/>
                </a:solidFill>
                <a:latin typeface="+mn-ea"/>
              </a:rPr>
              <a:t>tempor</a:t>
            </a:r>
            <a:r>
              <a:rPr lang="de-DE" sz="2600" spc="60">
                <a:solidFill>
                  <a:schemeClr val="tx1"/>
                </a:solidFill>
                <a:latin typeface="+mn-ea"/>
              </a:rPr>
              <a:t> </a:t>
            </a:r>
            <a:r>
              <a:rPr lang="de-DE" sz="2600" spc="60" err="1">
                <a:solidFill>
                  <a:schemeClr val="tx1"/>
                </a:solidFill>
                <a:latin typeface="+mn-ea"/>
              </a:rPr>
              <a:t>invidunt</a:t>
            </a:r>
            <a:r>
              <a:rPr lang="de-DE" sz="2600" spc="60">
                <a:solidFill>
                  <a:schemeClr val="tx1"/>
                </a:solidFill>
                <a:latin typeface="+mn-ea"/>
              </a:rPr>
              <a:t> </a:t>
            </a:r>
            <a:r>
              <a:rPr lang="de-DE" sz="2600" spc="60" err="1">
                <a:solidFill>
                  <a:schemeClr val="tx1"/>
                </a:solidFill>
                <a:latin typeface="+mn-ea"/>
              </a:rPr>
              <a:t>ut</a:t>
            </a:r>
            <a:r>
              <a:rPr lang="de-DE" sz="2600" spc="60">
                <a:solidFill>
                  <a:schemeClr val="tx1"/>
                </a:solidFill>
                <a:latin typeface="+mn-ea"/>
              </a:rPr>
              <a:t> </a:t>
            </a:r>
            <a:r>
              <a:rPr lang="de-DE" sz="2600" spc="60" err="1">
                <a:solidFill>
                  <a:schemeClr val="tx1"/>
                </a:solidFill>
                <a:latin typeface="+mn-ea"/>
              </a:rPr>
              <a:t>labore</a:t>
            </a:r>
            <a:r>
              <a:rPr lang="de-DE" sz="2600" spc="60">
                <a:solidFill>
                  <a:schemeClr val="tx1"/>
                </a:solidFill>
                <a:latin typeface="+mn-ea"/>
              </a:rPr>
              <a:t> et </a:t>
            </a:r>
            <a:r>
              <a:rPr lang="de-DE" sz="2600" spc="60" err="1">
                <a:solidFill>
                  <a:schemeClr val="tx1"/>
                </a:solidFill>
                <a:latin typeface="+mn-ea"/>
              </a:rPr>
              <a:t>dolore</a:t>
            </a:r>
            <a:r>
              <a:rPr lang="de-DE" sz="2600" spc="60">
                <a:solidFill>
                  <a:schemeClr val="tx1"/>
                </a:solidFill>
                <a:latin typeface="+mn-ea"/>
              </a:rPr>
              <a:t> erat, sed </a:t>
            </a:r>
            <a:r>
              <a:rPr lang="de-DE" sz="2600" spc="60" err="1">
                <a:solidFill>
                  <a:schemeClr val="tx1"/>
                </a:solidFill>
                <a:latin typeface="+mn-ea"/>
              </a:rPr>
              <a:t>diam</a:t>
            </a:r>
            <a:r>
              <a:rPr lang="de-DE" sz="2600" spc="60">
                <a:solidFill>
                  <a:schemeClr val="tx1"/>
                </a:solidFill>
                <a:latin typeface="+mn-ea"/>
              </a:rPr>
              <a:t> </a:t>
            </a:r>
            <a:r>
              <a:rPr lang="de-DE" sz="2600" spc="60" err="1">
                <a:solidFill>
                  <a:schemeClr val="tx1"/>
                </a:solidFill>
                <a:latin typeface="+mn-ea"/>
              </a:rPr>
              <a:t>voluptua</a:t>
            </a:r>
            <a:r>
              <a:rPr lang="de-DE" sz="2600" spc="60">
                <a:solidFill>
                  <a:schemeClr val="tx1"/>
                </a:solidFill>
                <a:latin typeface="+mn-ea"/>
              </a:rPr>
              <a:t>. </a:t>
            </a:r>
          </a:p>
        </p:txBody>
      </p:sp>
      <p:pic>
        <p:nvPicPr>
          <p:cNvPr id="95" name="Grafik 94">
            <a:extLst>
              <a:ext uri="{FF2B5EF4-FFF2-40B4-BE49-F238E27FC236}">
                <a16:creationId xmlns:a16="http://schemas.microsoft.com/office/drawing/2014/main" id="{C7DF929E-38AD-1848-68A3-1F9899767A8F}"/>
              </a:ext>
            </a:extLst>
          </p:cNvPr>
          <p:cNvPicPr>
            <a:picLocks noChangeAspect="1"/>
          </p:cNvPicPr>
          <p:nvPr/>
        </p:nvPicPr>
        <p:blipFill>
          <a:blip r:embed="rId3"/>
          <a:stretch>
            <a:fillRect/>
          </a:stretch>
        </p:blipFill>
        <p:spPr>
          <a:xfrm>
            <a:off x="14920913" y="19569194"/>
            <a:ext cx="12961937" cy="5397058"/>
          </a:xfrm>
          <a:prstGeom prst="rect">
            <a:avLst/>
          </a:prstGeom>
        </p:spPr>
      </p:pic>
      <p:sp>
        <p:nvSpPr>
          <p:cNvPr id="96" name="Textfeld 95">
            <a:extLst>
              <a:ext uri="{FF2B5EF4-FFF2-40B4-BE49-F238E27FC236}">
                <a16:creationId xmlns:a16="http://schemas.microsoft.com/office/drawing/2014/main" id="{B50EAD9B-509A-71EA-8975-961817064D5D}"/>
              </a:ext>
            </a:extLst>
          </p:cNvPr>
          <p:cNvSpPr txBox="1"/>
          <p:nvPr/>
        </p:nvSpPr>
        <p:spPr>
          <a:xfrm>
            <a:off x="14920913" y="24998454"/>
            <a:ext cx="12961937" cy="12290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0" tIns="251999" rIns="0" bIns="0">
            <a:spAutoFit/>
          </a:bodyPr>
          <a:lstStyle/>
          <a:p>
            <a:pPr>
              <a:lnSpc>
                <a:spcPts val="2600"/>
              </a:lnSpc>
            </a:pPr>
            <a:r>
              <a:rPr lang="de-DE" sz="1800" b="1">
                <a:solidFill>
                  <a:srgbClr val="000000"/>
                </a:solidFill>
                <a:latin typeface="Roboto" panose="02000000000000000000" pitchFamily="2" charset="0"/>
              </a:rPr>
              <a:t>Caption 18pt / 26 pt / a good distance to the image would be 5 mm:</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Lorem</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ipsum</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dolor</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sit</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amet</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consetetur</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sadipscing</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elitr</a:t>
            </a:r>
            <a:r>
              <a:rPr lang="de-DE" sz="1800">
                <a:solidFill>
                  <a:srgbClr val="000000"/>
                </a:solidFill>
                <a:latin typeface="Roboto" panose="02000000000000000000" pitchFamily="2" charset="0"/>
              </a:rPr>
              <a:t>, sed </a:t>
            </a:r>
            <a:r>
              <a:rPr lang="de-DE" sz="1800" err="1">
                <a:solidFill>
                  <a:srgbClr val="000000"/>
                </a:solidFill>
                <a:latin typeface="Roboto" panose="02000000000000000000" pitchFamily="2" charset="0"/>
              </a:rPr>
              <a:t>diam</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nonumy</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eirmod</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tempor</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invidunt</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ut</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labore</a:t>
            </a:r>
            <a:r>
              <a:rPr lang="de-DE" sz="1800">
                <a:solidFill>
                  <a:srgbClr val="000000"/>
                </a:solidFill>
                <a:latin typeface="Roboto" panose="02000000000000000000" pitchFamily="2" charset="0"/>
              </a:rPr>
              <a:t> et </a:t>
            </a:r>
            <a:r>
              <a:rPr lang="de-DE" sz="1800" err="1">
                <a:solidFill>
                  <a:srgbClr val="000000"/>
                </a:solidFill>
                <a:latin typeface="Roboto" panose="02000000000000000000" pitchFamily="2" charset="0"/>
              </a:rPr>
              <a:t>dolore</a:t>
            </a:r>
            <a:r>
              <a:rPr lang="de-DE" sz="1800">
                <a:solidFill>
                  <a:srgbClr val="000000"/>
                </a:solidFill>
                <a:latin typeface="Roboto" panose="02000000000000000000" pitchFamily="2" charset="0"/>
              </a:rPr>
              <a:t> magna </a:t>
            </a:r>
            <a:r>
              <a:rPr lang="de-DE" sz="1800" err="1">
                <a:solidFill>
                  <a:srgbClr val="000000"/>
                </a:solidFill>
                <a:latin typeface="Roboto" panose="02000000000000000000" pitchFamily="2" charset="0"/>
              </a:rPr>
              <a:t>aliquyam</a:t>
            </a:r>
            <a:r>
              <a:rPr lang="de-DE" sz="1800">
                <a:solidFill>
                  <a:srgbClr val="000000"/>
                </a:solidFill>
                <a:latin typeface="Roboto" panose="02000000000000000000" pitchFamily="2" charset="0"/>
              </a:rPr>
              <a:t> erat, sed </a:t>
            </a:r>
            <a:r>
              <a:rPr lang="de-DE" sz="1800" err="1">
                <a:solidFill>
                  <a:srgbClr val="000000"/>
                </a:solidFill>
                <a:latin typeface="Roboto" panose="02000000000000000000" pitchFamily="2" charset="0"/>
              </a:rPr>
              <a:t>diam</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voluptua</a:t>
            </a:r>
            <a:r>
              <a:rPr lang="de-DE" sz="1800">
                <a:solidFill>
                  <a:srgbClr val="000000"/>
                </a:solidFill>
                <a:latin typeface="Roboto" panose="02000000000000000000" pitchFamily="2" charset="0"/>
              </a:rPr>
              <a:t>. At </a:t>
            </a:r>
            <a:r>
              <a:rPr lang="de-DE" sz="1800" err="1">
                <a:solidFill>
                  <a:srgbClr val="000000"/>
                </a:solidFill>
                <a:latin typeface="Roboto" panose="02000000000000000000" pitchFamily="2" charset="0"/>
              </a:rPr>
              <a:t>vero</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eos</a:t>
            </a:r>
            <a:r>
              <a:rPr lang="de-DE" sz="1800">
                <a:solidFill>
                  <a:srgbClr val="000000"/>
                </a:solidFill>
                <a:latin typeface="Roboto" panose="02000000000000000000" pitchFamily="2" charset="0"/>
              </a:rPr>
              <a:t> et </a:t>
            </a:r>
            <a:r>
              <a:rPr lang="de-DE" sz="1800" err="1">
                <a:solidFill>
                  <a:srgbClr val="000000"/>
                </a:solidFill>
                <a:latin typeface="Roboto" panose="02000000000000000000" pitchFamily="2" charset="0"/>
              </a:rPr>
              <a:t>accusam</a:t>
            </a:r>
            <a:r>
              <a:rPr lang="de-DE" sz="1800">
                <a:solidFill>
                  <a:srgbClr val="000000"/>
                </a:solidFill>
                <a:latin typeface="Roboto" panose="02000000000000000000" pitchFamily="2" charset="0"/>
              </a:rPr>
              <a:t> et </a:t>
            </a:r>
            <a:r>
              <a:rPr lang="de-DE" sz="1800" err="1">
                <a:solidFill>
                  <a:srgbClr val="000000"/>
                </a:solidFill>
                <a:latin typeface="Roboto" panose="02000000000000000000" pitchFamily="2" charset="0"/>
              </a:rPr>
              <a:t>justo</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duo</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dolores</a:t>
            </a:r>
            <a:r>
              <a:rPr lang="de-DE" sz="1800">
                <a:solidFill>
                  <a:srgbClr val="000000"/>
                </a:solidFill>
                <a:latin typeface="Roboto" panose="02000000000000000000" pitchFamily="2" charset="0"/>
              </a:rPr>
              <a:t> et </a:t>
            </a:r>
            <a:r>
              <a:rPr lang="de-DE" sz="1800" err="1">
                <a:solidFill>
                  <a:srgbClr val="000000"/>
                </a:solidFill>
                <a:latin typeface="Roboto" panose="02000000000000000000" pitchFamily="2" charset="0"/>
              </a:rPr>
              <a:t>ea</a:t>
            </a:r>
            <a:r>
              <a:rPr lang="de-DE" sz="1800">
                <a:solidFill>
                  <a:srgbClr val="000000"/>
                </a:solidFill>
                <a:latin typeface="Roboto" panose="02000000000000000000" pitchFamily="2" charset="0"/>
              </a:rPr>
              <a:t> </a:t>
            </a:r>
            <a:r>
              <a:rPr lang="de-DE" sz="1800" err="1">
                <a:solidFill>
                  <a:srgbClr val="000000"/>
                </a:solidFill>
                <a:latin typeface="Roboto" panose="02000000000000000000" pitchFamily="2" charset="0"/>
              </a:rPr>
              <a:t>rebum</a:t>
            </a:r>
            <a:r>
              <a:rPr lang="de-DE" sz="1800">
                <a:solidFill>
                  <a:srgbClr val="000000"/>
                </a:solidFill>
                <a:latin typeface="Roboto" panose="02000000000000000000" pitchFamily="2" charset="0"/>
              </a:rPr>
              <a:t>. </a:t>
            </a:r>
          </a:p>
        </p:txBody>
      </p:sp>
      <p:cxnSp>
        <p:nvCxnSpPr>
          <p:cNvPr id="99" name="Gerade Verbindung 98">
            <a:extLst>
              <a:ext uri="{FF2B5EF4-FFF2-40B4-BE49-F238E27FC236}">
                <a16:creationId xmlns:a16="http://schemas.microsoft.com/office/drawing/2014/main" id="{9B34D1D1-B718-C890-0F57-DACDB9B1903C}"/>
              </a:ext>
            </a:extLst>
          </p:cNvPr>
          <p:cNvCxnSpPr/>
          <p:nvPr/>
        </p:nvCxnSpPr>
        <p:spPr>
          <a:xfrm>
            <a:off x="14920913" y="10929258"/>
            <a:ext cx="26643012" cy="0"/>
          </a:xfrm>
          <a:prstGeom prst="line">
            <a:avLst/>
          </a:prstGeom>
          <a:noFill/>
          <a:ln w="25400" cap="flat">
            <a:solidFill>
              <a:srgbClr val="009A91"/>
            </a:solidFill>
            <a:prstDash val="solid"/>
            <a:miter lim="400000"/>
          </a:ln>
          <a:effectLst/>
          <a:sp3d/>
        </p:spPr>
        <p:style>
          <a:lnRef idx="0">
            <a:scrgbClr r="0" g="0" b="0"/>
          </a:lnRef>
          <a:fillRef idx="0">
            <a:scrgbClr r="0" g="0" b="0"/>
          </a:fillRef>
          <a:effectRef idx="0">
            <a:scrgbClr r="0" g="0" b="0"/>
          </a:effectRef>
          <a:fontRef idx="none"/>
        </p:style>
      </p:cxnSp>
      <p:cxnSp>
        <p:nvCxnSpPr>
          <p:cNvPr id="100" name="Gerade Verbindung 99">
            <a:extLst>
              <a:ext uri="{FF2B5EF4-FFF2-40B4-BE49-F238E27FC236}">
                <a16:creationId xmlns:a16="http://schemas.microsoft.com/office/drawing/2014/main" id="{EBC5644A-2812-E50A-CE86-3745D4468F9B}"/>
              </a:ext>
            </a:extLst>
          </p:cNvPr>
          <p:cNvCxnSpPr>
            <a:cxnSpLocks/>
          </p:cNvCxnSpPr>
          <p:nvPr/>
        </p:nvCxnSpPr>
        <p:spPr>
          <a:xfrm>
            <a:off x="1239641" y="9809014"/>
            <a:ext cx="12962134" cy="0"/>
          </a:xfrm>
          <a:prstGeom prst="line">
            <a:avLst/>
          </a:prstGeom>
          <a:noFill/>
          <a:ln w="25400" cap="flat">
            <a:solidFill>
              <a:srgbClr val="009A91"/>
            </a:solidFill>
            <a:prstDash val="solid"/>
            <a:miter lim="400000"/>
          </a:ln>
          <a:effectLst/>
          <a:sp3d/>
        </p:spPr>
        <p:style>
          <a:lnRef idx="0">
            <a:scrgbClr r="0" g="0" b="0"/>
          </a:lnRef>
          <a:fillRef idx="0">
            <a:scrgbClr r="0" g="0" b="0"/>
          </a:fillRef>
          <a:effectRef idx="0">
            <a:scrgbClr r="0" g="0" b="0"/>
          </a:effectRef>
          <a:fontRef idx="none"/>
        </p:style>
      </p:cxnSp>
      <p:cxnSp>
        <p:nvCxnSpPr>
          <p:cNvPr id="102" name="Gerade Verbindung 101">
            <a:extLst>
              <a:ext uri="{FF2B5EF4-FFF2-40B4-BE49-F238E27FC236}">
                <a16:creationId xmlns:a16="http://schemas.microsoft.com/office/drawing/2014/main" id="{504B174D-27CB-FB03-BABA-781AC57B4C51}"/>
              </a:ext>
            </a:extLst>
          </p:cNvPr>
          <p:cNvCxnSpPr>
            <a:cxnSpLocks/>
          </p:cNvCxnSpPr>
          <p:nvPr/>
        </p:nvCxnSpPr>
        <p:spPr>
          <a:xfrm flipV="1">
            <a:off x="14558537" y="5878286"/>
            <a:ext cx="0" cy="21135703"/>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239126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hteck 47">
            <a:extLst>
              <a:ext uri="{FF2B5EF4-FFF2-40B4-BE49-F238E27FC236}">
                <a16:creationId xmlns:a16="http://schemas.microsoft.com/office/drawing/2014/main" id="{5DEF827B-2632-A12A-A608-09DF988DB7FE}"/>
              </a:ext>
            </a:extLst>
          </p:cNvPr>
          <p:cNvSpPr/>
          <p:nvPr/>
        </p:nvSpPr>
        <p:spPr>
          <a:xfrm>
            <a:off x="1279436" y="5771226"/>
            <a:ext cx="12946344" cy="23402271"/>
          </a:xfrm>
          <a:prstGeom prst="rect">
            <a:avLst/>
          </a:prstGeom>
          <a:solidFill>
            <a:srgbClr val="F0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9D74BDC6-199D-25D9-F832-F1240023D5DB}"/>
              </a:ext>
            </a:extLst>
          </p:cNvPr>
          <p:cNvSpPr>
            <a:spLocks noGrp="1"/>
          </p:cNvSpPr>
          <p:nvPr>
            <p:ph type="title"/>
          </p:nvPr>
        </p:nvSpPr>
        <p:spPr>
          <a:xfrm>
            <a:off x="1238400" y="1540800"/>
            <a:ext cx="32524062" cy="1782403"/>
          </a:xfrm>
        </p:spPr>
        <p:txBody>
          <a:bodyPr>
            <a:noAutofit/>
          </a:bodyPr>
          <a:lstStyle/>
          <a:p>
            <a:r>
              <a:rPr lang="en-US" sz="7200" b="1" kern="0" dirty="0">
                <a:effectLst/>
                <a:cs typeface="Roboto" panose="02000000000000000000" pitchFamily="2" charset="0"/>
              </a:rPr>
              <a:t>Statistical Modeling of Meter-Scale Permafrost Subsidence for Integration into Kilometer-Resolution Earth System Models</a:t>
            </a:r>
            <a:br>
              <a:rPr lang="en-DE" sz="7200" kern="100" dirty="0">
                <a:effectLst/>
                <a:cs typeface="Roboto" panose="02000000000000000000" pitchFamily="2" charset="0"/>
              </a:rPr>
            </a:br>
            <a:endParaRPr lang="de-DE" sz="7200" dirty="0">
              <a:cs typeface="Roboto" panose="02000000000000000000" pitchFamily="2" charset="0"/>
            </a:endParaRPr>
          </a:p>
        </p:txBody>
      </p:sp>
      <p:pic>
        <p:nvPicPr>
          <p:cNvPr id="14" name="Picture 4" descr="Stocks of vulnerable carbon twice as high where permafrost subsidence is  factored in">
            <a:extLst>
              <a:ext uri="{FF2B5EF4-FFF2-40B4-BE49-F238E27FC236}">
                <a16:creationId xmlns:a16="http://schemas.microsoft.com/office/drawing/2014/main" id="{C0F05F8D-0286-F044-2E7C-E964AC3EEF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2" t="8330" b="3175"/>
          <a:stretch/>
        </p:blipFill>
        <p:spPr bwMode="auto">
          <a:xfrm>
            <a:off x="1754896" y="20077408"/>
            <a:ext cx="12014723" cy="8148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26C4854-644A-B075-3AE8-B2501E7CA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846" y="12055925"/>
            <a:ext cx="8094582" cy="5596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3593ADD0-8333-8A39-8807-00F77D73100F}"/>
              </a:ext>
            </a:extLst>
          </p:cNvPr>
          <p:cNvPicPr>
            <a:picLocks noChangeAspect="1"/>
          </p:cNvPicPr>
          <p:nvPr/>
        </p:nvPicPr>
        <p:blipFill>
          <a:blip r:embed="rId5"/>
          <a:stretch>
            <a:fillRect/>
          </a:stretch>
        </p:blipFill>
        <p:spPr>
          <a:xfrm>
            <a:off x="31384601" y="3567314"/>
            <a:ext cx="2006600" cy="2006600"/>
          </a:xfrm>
          <a:prstGeom prst="rect">
            <a:avLst/>
          </a:prstGeom>
        </p:spPr>
      </p:pic>
      <p:pic>
        <p:nvPicPr>
          <p:cNvPr id="57" name="Picture 4">
            <a:extLst>
              <a:ext uri="{FF2B5EF4-FFF2-40B4-BE49-F238E27FC236}">
                <a16:creationId xmlns:a16="http://schemas.microsoft.com/office/drawing/2014/main" id="{70419A1D-88F0-F4BB-C9D6-F437310FA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971" t="19408" r="2513" b="13218"/>
          <a:stretch/>
        </p:blipFill>
        <p:spPr bwMode="auto">
          <a:xfrm>
            <a:off x="29070890" y="3567314"/>
            <a:ext cx="2010887" cy="2006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8" name="Text Placeholder 21">
            <a:extLst>
              <a:ext uri="{FF2B5EF4-FFF2-40B4-BE49-F238E27FC236}">
                <a16:creationId xmlns:a16="http://schemas.microsoft.com/office/drawing/2014/main" id="{A593C448-09EE-0A51-59E0-189FCCA829A6}"/>
              </a:ext>
            </a:extLst>
          </p:cNvPr>
          <p:cNvSpPr txBox="1">
            <a:spLocks/>
          </p:cNvSpPr>
          <p:nvPr/>
        </p:nvSpPr>
        <p:spPr>
          <a:xfrm>
            <a:off x="1238400" y="4105142"/>
            <a:ext cx="19458967" cy="930945"/>
          </a:xfrm>
          <a:prstGeom prst="rect">
            <a:avLst/>
          </a:prstGeom>
        </p:spPr>
        <p:txBody>
          <a:bodyPr vert="horz" lIns="0" tIns="0" rIns="0" bIns="0" rtlCol="0">
            <a:normAutofit/>
          </a:bodyPr>
          <a:lstStyle>
            <a:lvl1pPr marL="0" marR="0" indent="0" algn="l" defTabSz="9372719" rtl="0" latinLnBrk="0">
              <a:lnSpc>
                <a:spcPts val="3600"/>
              </a:lnSpc>
              <a:spcBef>
                <a:spcPts val="0"/>
              </a:spcBef>
              <a:spcAft>
                <a:spcPts val="0"/>
              </a:spcAft>
              <a:buClrTx/>
              <a:buSzTx/>
              <a:buFontTx/>
              <a:buNone/>
              <a:tabLst/>
              <a:defRPr sz="2800" b="0" i="0" u="none" strike="noStrike" cap="none" spc="34" baseline="0">
                <a:solidFill>
                  <a:schemeClr val="accent6"/>
                </a:solidFill>
                <a:uFillTx/>
                <a:latin typeface="+mn-lt"/>
                <a:ea typeface="+mn-ea"/>
                <a:cs typeface="+mn-cs"/>
                <a:sym typeface="Roboto"/>
              </a:defRPr>
            </a:lvl1pPr>
            <a:lvl2pPr marL="0" marR="0" indent="0" algn="l" defTabSz="9372719" rtl="0" latinLnBrk="0">
              <a:lnSpc>
                <a:spcPts val="3900"/>
              </a:lnSpc>
              <a:spcBef>
                <a:spcPts val="800"/>
              </a:spcBef>
              <a:spcAft>
                <a:spcPts val="0"/>
              </a:spcAft>
              <a:buClrTx/>
              <a:buSzTx/>
              <a:buFontTx/>
              <a:buNone/>
              <a:tabLst/>
              <a:defRPr sz="2600" b="0" i="0" u="none" strike="noStrike" cap="none" spc="60" baseline="0">
                <a:solidFill>
                  <a:srgbClr val="000000"/>
                </a:solidFill>
                <a:uFillTx/>
                <a:latin typeface="+mn-lt"/>
                <a:ea typeface="+mn-ea"/>
                <a:cs typeface="+mn-cs"/>
                <a:sym typeface="Roboto"/>
              </a:defRPr>
            </a:lvl2pPr>
            <a:lvl3pPr marL="0" marR="0" indent="0" algn="l" defTabSz="9372719" rtl="0" latinLnBrk="0">
              <a:lnSpc>
                <a:spcPts val="3700"/>
              </a:lnSpc>
              <a:spcBef>
                <a:spcPts val="800"/>
              </a:spcBef>
              <a:spcAft>
                <a:spcPts val="0"/>
              </a:spcAft>
              <a:buClrTx/>
              <a:buSzTx/>
              <a:buFontTx/>
              <a:buNone/>
              <a:tabLst/>
              <a:defRPr sz="2400" b="0" i="0" u="none" strike="noStrike" cap="none" spc="60" baseline="0">
                <a:solidFill>
                  <a:srgbClr val="000000"/>
                </a:solidFill>
                <a:uFillTx/>
                <a:latin typeface="+mn-lt"/>
                <a:ea typeface="+mn-ea"/>
                <a:cs typeface="+mn-cs"/>
                <a:sym typeface="Roboto"/>
              </a:defRPr>
            </a:lvl3pPr>
            <a:lvl4pPr marL="0" marR="0" indent="0" algn="l" defTabSz="9372719" rtl="0" latinLnBrk="0">
              <a:lnSpc>
                <a:spcPts val="24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Roboto"/>
              </a:defRPr>
            </a:lvl4pPr>
            <a:lvl5pPr marL="0" marR="0" indent="0" algn="l" defTabSz="9372719" rtl="0" latinLnBrk="0">
              <a:lnSpc>
                <a:spcPts val="19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DE" dirty="0"/>
              <a:t>Zhijun Liu</a:t>
            </a:r>
            <a:r>
              <a:rPr lang="en-US" altLang="zh-CN" baseline="30000" dirty="0"/>
              <a:t>1</a:t>
            </a:r>
            <a:r>
              <a:rPr lang="en-DE" dirty="0"/>
              <a:t>, Barbara Widhalm</a:t>
            </a:r>
            <a:r>
              <a:rPr lang="en-US" altLang="zh-CN" baseline="30000" dirty="0"/>
              <a:t>2</a:t>
            </a:r>
            <a:r>
              <a:rPr lang="en-DE" dirty="0"/>
              <a:t>, Annett Bartsch</a:t>
            </a:r>
            <a:r>
              <a:rPr lang="en-US" altLang="zh-CN" baseline="30000" dirty="0"/>
              <a:t>2</a:t>
            </a:r>
            <a:r>
              <a:rPr lang="en-DE" dirty="0"/>
              <a:t>, Constanze Reinken</a:t>
            </a:r>
            <a:r>
              <a:rPr lang="en-US" altLang="zh-CN" baseline="30000" dirty="0"/>
              <a:t>1</a:t>
            </a:r>
            <a:r>
              <a:rPr lang="en-DE" dirty="0"/>
              <a:t>, Thomas Kleinen</a:t>
            </a:r>
            <a:r>
              <a:rPr lang="en-US" altLang="zh-CN" baseline="30000" dirty="0"/>
              <a:t>1</a:t>
            </a:r>
            <a:r>
              <a:rPr lang="en-DE" dirty="0"/>
              <a:t>, Victor Brovkin</a:t>
            </a:r>
            <a:r>
              <a:rPr lang="en-US" altLang="zh-CN" baseline="30000" dirty="0"/>
              <a:t>1</a:t>
            </a:r>
            <a:endParaRPr lang="en-DE" baseline="30000" dirty="0"/>
          </a:p>
          <a:p>
            <a:pPr hangingPunct="1"/>
            <a:r>
              <a:rPr lang="en-US" altLang="zh-CN" sz="1800" dirty="0"/>
              <a:t>1. Max Planck Institute for Meteorology, Hamburg, Germany  2. </a:t>
            </a:r>
            <a:r>
              <a:rPr lang="en-US" altLang="zh-CN" sz="1800" dirty="0" err="1"/>
              <a:t>b.geos</a:t>
            </a:r>
            <a:r>
              <a:rPr lang="en-US" altLang="zh-CN" sz="1800" dirty="0"/>
              <a:t>, </a:t>
            </a:r>
            <a:r>
              <a:rPr lang="en-US" altLang="zh-CN" sz="1800" dirty="0" err="1"/>
              <a:t>Korneuburg</a:t>
            </a:r>
            <a:r>
              <a:rPr lang="en-US" altLang="zh-CN" sz="1800" dirty="0"/>
              <a:t>, Australia</a:t>
            </a:r>
            <a:endParaRPr lang="en-GB" sz="1800" dirty="0">
              <a:hlinkClick r:id="rId7">
                <a:extLst>
                  <a:ext uri="{A12FA001-AC4F-418D-AE19-62706E023703}">
                    <ahyp:hlinkClr xmlns:ahyp="http://schemas.microsoft.com/office/drawing/2018/hyperlinkcolor" val="tx"/>
                  </a:ext>
                </a:extLst>
              </a:hlinkClick>
            </a:endParaRPr>
          </a:p>
        </p:txBody>
      </p:sp>
      <p:sp>
        <p:nvSpPr>
          <p:cNvPr id="61" name="TextBox 60">
            <a:extLst>
              <a:ext uri="{FF2B5EF4-FFF2-40B4-BE49-F238E27FC236}">
                <a16:creationId xmlns:a16="http://schemas.microsoft.com/office/drawing/2014/main" id="{05265AD3-86DD-135B-47CA-FCC52CED914C}"/>
              </a:ext>
            </a:extLst>
          </p:cNvPr>
          <p:cNvSpPr txBox="1"/>
          <p:nvPr/>
        </p:nvSpPr>
        <p:spPr>
          <a:xfrm>
            <a:off x="1668281" y="7269706"/>
            <a:ext cx="12168654" cy="51795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spcBef>
                <a:spcPts val="800"/>
              </a:spcBef>
              <a:buFont typeface="Arial" panose="020B0604020202020204" pitchFamily="34" charset="0"/>
              <a:buChar char="•"/>
            </a:pPr>
            <a:r>
              <a:rPr lang="en-GB" sz="2600" b="1" spc="60" dirty="0">
                <a:solidFill>
                  <a:schemeClr val="tx1"/>
                </a:solidFill>
              </a:rPr>
              <a:t>Large Carbon Pool</a:t>
            </a:r>
            <a:r>
              <a:rPr lang="en-GB" sz="2600" spc="60" dirty="0">
                <a:solidFill>
                  <a:schemeClr val="tx1"/>
                </a:solidFill>
              </a:rPr>
              <a:t>: Permafrost consists of 25% of the Northern Hemisphere land surface. The permafrost-affected region stores an estimated 1,500 Gt of carbon.</a:t>
            </a:r>
          </a:p>
          <a:p>
            <a:pPr marL="457200" indent="-457200">
              <a:spcBef>
                <a:spcPts val="800"/>
              </a:spcBef>
              <a:buFont typeface="Arial" panose="020B0604020202020204" pitchFamily="34" charset="0"/>
              <a:buChar char="•"/>
            </a:pPr>
            <a:r>
              <a:rPr lang="en-GB" sz="2600" b="1" spc="60" dirty="0">
                <a:solidFill>
                  <a:schemeClr val="tx1"/>
                </a:solidFill>
              </a:rPr>
              <a:t>Tipping Point</a:t>
            </a:r>
            <a:r>
              <a:rPr lang="en-GB" sz="2600" spc="60" dirty="0">
                <a:solidFill>
                  <a:schemeClr val="tx1"/>
                </a:solidFill>
              </a:rPr>
              <a:t>: abrupt permafrost is one of the climate tipping points. A small fraction of permafrost abrupt thawing can significantly accelerate global warming. But the mechanism and threshold remain unclear. </a:t>
            </a:r>
          </a:p>
          <a:p>
            <a:pPr marL="457200" indent="-457200">
              <a:spcBef>
                <a:spcPts val="800"/>
              </a:spcBef>
              <a:buFont typeface="Arial" panose="020B0604020202020204" pitchFamily="34" charset="0"/>
              <a:buChar char="•"/>
            </a:pPr>
            <a:r>
              <a:rPr lang="en-GB" sz="2600" b="1" spc="60" dirty="0">
                <a:solidFill>
                  <a:schemeClr val="tx1"/>
                </a:solidFill>
              </a:rPr>
              <a:t>Poor model representation</a:t>
            </a:r>
            <a:r>
              <a:rPr lang="en-GB" sz="2600" spc="60" dirty="0">
                <a:solidFill>
                  <a:schemeClr val="tx1"/>
                </a:solidFill>
              </a:rPr>
              <a:t>: large-scale thawing under long-term climate change is not well understood. While MPI-ICON is marching towards 5km resolution, spatial heterogeneity of land processes are at meter-scale.</a:t>
            </a:r>
          </a:p>
          <a:p>
            <a:pPr marL="457200" indent="-457200">
              <a:spcBef>
                <a:spcPts val="800"/>
              </a:spcBef>
              <a:buFont typeface="Arial" panose="020B0604020202020204" pitchFamily="34" charset="0"/>
              <a:buChar char="•"/>
            </a:pPr>
            <a:endParaRPr lang="en-GB" sz="2600" spc="60" dirty="0">
              <a:solidFill>
                <a:schemeClr val="tx1"/>
              </a:solidFill>
            </a:endParaRPr>
          </a:p>
          <a:p>
            <a:pPr marL="0" marR="0" indent="0" algn="l" defTabSz="15853719" rtl="0" fontAlgn="auto" latinLnBrk="0" hangingPunct="0">
              <a:lnSpc>
                <a:spcPct val="100000"/>
              </a:lnSpc>
              <a:spcBef>
                <a:spcPts val="800"/>
              </a:spcBef>
              <a:spcAft>
                <a:spcPts val="0"/>
              </a:spcAft>
              <a:buClrTx/>
              <a:buSzTx/>
              <a:buFontTx/>
              <a:buNone/>
              <a:tabLst/>
            </a:pPr>
            <a:endParaRPr kumimoji="0" lang="en-DE" sz="2600" b="0" i="0" u="none" strike="noStrike" cap="none" spc="37" normalizeH="0" baseline="0" dirty="0">
              <a:ln>
                <a:noFill/>
              </a:ln>
              <a:solidFill>
                <a:schemeClr val="accent3"/>
              </a:solidFill>
              <a:effectLst/>
              <a:uFillTx/>
              <a:latin typeface="+mn-lt"/>
              <a:ea typeface="+mn-ea"/>
              <a:cs typeface="+mn-cs"/>
              <a:sym typeface="Roboto"/>
            </a:endParaRPr>
          </a:p>
        </p:txBody>
      </p:sp>
      <p:sp>
        <p:nvSpPr>
          <p:cNvPr id="62" name="Textplatzhalter 20">
            <a:extLst>
              <a:ext uri="{FF2B5EF4-FFF2-40B4-BE49-F238E27FC236}">
                <a16:creationId xmlns:a16="http://schemas.microsoft.com/office/drawing/2014/main" id="{DFA56E65-0750-CC99-752C-FBD025FA17D5}"/>
              </a:ext>
            </a:extLst>
          </p:cNvPr>
          <p:cNvSpPr txBox="1">
            <a:spLocks/>
          </p:cNvSpPr>
          <p:nvPr/>
        </p:nvSpPr>
        <p:spPr>
          <a:xfrm>
            <a:off x="1791252" y="6348139"/>
            <a:ext cx="10600938"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de-DE" spc="150" dirty="0"/>
              <a:t>Research Questions and </a:t>
            </a:r>
            <a:r>
              <a:rPr lang="de-DE" spc="150" dirty="0" err="1"/>
              <a:t>Motivations</a:t>
            </a:r>
            <a:endParaRPr lang="de-DE" spc="150" dirty="0"/>
          </a:p>
        </p:txBody>
      </p:sp>
      <p:sp>
        <p:nvSpPr>
          <p:cNvPr id="65" name="TextBox 64">
            <a:extLst>
              <a:ext uri="{FF2B5EF4-FFF2-40B4-BE49-F238E27FC236}">
                <a16:creationId xmlns:a16="http://schemas.microsoft.com/office/drawing/2014/main" id="{7D9663FF-B0C1-54BE-BE70-83B108621C0D}"/>
              </a:ext>
            </a:extLst>
          </p:cNvPr>
          <p:cNvSpPr txBox="1"/>
          <p:nvPr/>
        </p:nvSpPr>
        <p:spPr>
          <a:xfrm>
            <a:off x="1791252" y="17877564"/>
            <a:ext cx="12168654" cy="234289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defTabSz="15853719">
              <a:spcBef>
                <a:spcPts val="800"/>
              </a:spcBef>
              <a:buFont typeface="Arial" panose="020B0604020202020204" pitchFamily="34" charset="0"/>
              <a:buChar char="•"/>
            </a:pPr>
            <a:r>
              <a:rPr lang="en-GB" sz="2600" b="1" spc="60" dirty="0">
                <a:solidFill>
                  <a:schemeClr val="tx1"/>
                </a:solidFill>
              </a:rPr>
              <a:t>Subsidence</a:t>
            </a:r>
            <a:r>
              <a:rPr lang="en-GB" sz="2600" spc="60" dirty="0">
                <a:solidFill>
                  <a:schemeClr val="tx1"/>
                </a:solidFill>
              </a:rPr>
              <a:t> indicates the vertical retreat of permafrost in long-term. </a:t>
            </a:r>
          </a:p>
          <a:p>
            <a:pPr marL="457200" indent="-457200" defTabSz="15853719">
              <a:spcBef>
                <a:spcPts val="800"/>
              </a:spcBef>
              <a:buFont typeface="Arial" panose="020B0604020202020204" pitchFamily="34" charset="0"/>
              <a:buChar char="•"/>
            </a:pPr>
            <a:r>
              <a:rPr lang="en-GB" sz="2600" b="1" spc="60" dirty="0">
                <a:solidFill>
                  <a:schemeClr val="tx1"/>
                </a:solidFill>
              </a:rPr>
              <a:t>Meter-scale satellite (</a:t>
            </a:r>
            <a:r>
              <a:rPr lang="en-GB" sz="2600" b="1" spc="60" dirty="0" err="1">
                <a:solidFill>
                  <a:schemeClr val="tx1"/>
                </a:solidFill>
              </a:rPr>
              <a:t>InSAR</a:t>
            </a:r>
            <a:r>
              <a:rPr lang="en-GB" sz="2600" b="1" spc="60" dirty="0">
                <a:solidFill>
                  <a:schemeClr val="tx1"/>
                </a:solidFill>
              </a:rPr>
              <a:t>) data</a:t>
            </a:r>
            <a:r>
              <a:rPr lang="en-GB" sz="2600" spc="60" dirty="0">
                <a:solidFill>
                  <a:schemeClr val="tx1"/>
                </a:solidFill>
              </a:rPr>
              <a:t> on vertical ground displacement is newly available.</a:t>
            </a:r>
          </a:p>
          <a:p>
            <a:pPr marL="0" marR="0" indent="0" algn="l" defTabSz="15853719" rtl="0" fontAlgn="auto" latinLnBrk="0" hangingPunct="0">
              <a:lnSpc>
                <a:spcPct val="100000"/>
              </a:lnSpc>
              <a:spcBef>
                <a:spcPts val="800"/>
              </a:spcBef>
              <a:spcAft>
                <a:spcPts val="0"/>
              </a:spcAft>
              <a:buClrTx/>
              <a:buSzTx/>
              <a:buFontTx/>
              <a:buNone/>
              <a:tabLst/>
            </a:pPr>
            <a:endParaRPr kumimoji="0" lang="en-DE" sz="3700" b="0" i="0" u="none" strike="noStrike" cap="none" spc="37" normalizeH="0" dirty="0">
              <a:ln>
                <a:noFill/>
              </a:ln>
              <a:solidFill>
                <a:schemeClr val="accent1">
                  <a:lumOff val="-46666"/>
                </a:schemeClr>
              </a:solidFill>
              <a:effectLst/>
              <a:uFillTx/>
              <a:latin typeface="+mn-lt"/>
              <a:ea typeface="+mn-ea"/>
              <a:cs typeface="+mn-cs"/>
              <a:sym typeface="Roboto"/>
            </a:endParaRPr>
          </a:p>
        </p:txBody>
      </p:sp>
      <p:sp>
        <p:nvSpPr>
          <p:cNvPr id="116" name="Rechteck 47">
            <a:extLst>
              <a:ext uri="{FF2B5EF4-FFF2-40B4-BE49-F238E27FC236}">
                <a16:creationId xmlns:a16="http://schemas.microsoft.com/office/drawing/2014/main" id="{71DC89F1-3109-E639-2AB4-4F4AC8CEADFB}"/>
              </a:ext>
            </a:extLst>
          </p:cNvPr>
          <p:cNvSpPr/>
          <p:nvPr/>
        </p:nvSpPr>
        <p:spPr>
          <a:xfrm>
            <a:off x="28620511" y="5831974"/>
            <a:ext cx="12946344" cy="13370216"/>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pic>
        <p:nvPicPr>
          <p:cNvPr id="74" name="Picture 73">
            <a:extLst>
              <a:ext uri="{FF2B5EF4-FFF2-40B4-BE49-F238E27FC236}">
                <a16:creationId xmlns:a16="http://schemas.microsoft.com/office/drawing/2014/main" id="{96E5B619-B66F-D97A-B5F3-0253BA29B9F1}"/>
              </a:ext>
            </a:extLst>
          </p:cNvPr>
          <p:cNvPicPr>
            <a:picLocks noChangeAspect="1"/>
          </p:cNvPicPr>
          <p:nvPr/>
        </p:nvPicPr>
        <p:blipFill>
          <a:blip r:embed="rId8"/>
          <a:stretch>
            <a:fillRect/>
          </a:stretch>
        </p:blipFill>
        <p:spPr>
          <a:xfrm>
            <a:off x="31923167" y="9604056"/>
            <a:ext cx="2104361" cy="1651485"/>
          </a:xfrm>
          <a:prstGeom prst="rect">
            <a:avLst/>
          </a:prstGeom>
        </p:spPr>
      </p:pic>
      <p:pic>
        <p:nvPicPr>
          <p:cNvPr id="75" name="Picture 74">
            <a:extLst>
              <a:ext uri="{FF2B5EF4-FFF2-40B4-BE49-F238E27FC236}">
                <a16:creationId xmlns:a16="http://schemas.microsoft.com/office/drawing/2014/main" id="{261E3F58-CD76-8D75-9481-B446F842B9E1}"/>
              </a:ext>
            </a:extLst>
          </p:cNvPr>
          <p:cNvPicPr>
            <a:picLocks noChangeAspect="1"/>
          </p:cNvPicPr>
          <p:nvPr/>
        </p:nvPicPr>
        <p:blipFill>
          <a:blip r:embed="rId9"/>
          <a:stretch>
            <a:fillRect/>
          </a:stretch>
        </p:blipFill>
        <p:spPr>
          <a:xfrm>
            <a:off x="31923167" y="11373056"/>
            <a:ext cx="2104359" cy="1651484"/>
          </a:xfrm>
          <a:prstGeom prst="rect">
            <a:avLst/>
          </a:prstGeom>
        </p:spPr>
      </p:pic>
      <p:pic>
        <p:nvPicPr>
          <p:cNvPr id="76" name="Picture 75">
            <a:extLst>
              <a:ext uri="{FF2B5EF4-FFF2-40B4-BE49-F238E27FC236}">
                <a16:creationId xmlns:a16="http://schemas.microsoft.com/office/drawing/2014/main" id="{1D378A7F-E265-2C4E-C7F8-B9F947AECB82}"/>
              </a:ext>
            </a:extLst>
          </p:cNvPr>
          <p:cNvPicPr>
            <a:picLocks noChangeAspect="1"/>
          </p:cNvPicPr>
          <p:nvPr/>
        </p:nvPicPr>
        <p:blipFill>
          <a:blip r:embed="rId10"/>
          <a:stretch>
            <a:fillRect/>
          </a:stretch>
        </p:blipFill>
        <p:spPr>
          <a:xfrm>
            <a:off x="31942042" y="13122448"/>
            <a:ext cx="2104360" cy="1651484"/>
          </a:xfrm>
          <a:prstGeom prst="rect">
            <a:avLst/>
          </a:prstGeom>
        </p:spPr>
      </p:pic>
      <p:pic>
        <p:nvPicPr>
          <p:cNvPr id="77" name="Picture 76">
            <a:extLst>
              <a:ext uri="{FF2B5EF4-FFF2-40B4-BE49-F238E27FC236}">
                <a16:creationId xmlns:a16="http://schemas.microsoft.com/office/drawing/2014/main" id="{E1E40138-A0B6-3200-8B18-9594EB15F828}"/>
              </a:ext>
            </a:extLst>
          </p:cNvPr>
          <p:cNvPicPr>
            <a:picLocks noChangeAspect="1"/>
          </p:cNvPicPr>
          <p:nvPr/>
        </p:nvPicPr>
        <p:blipFill>
          <a:blip r:embed="rId11"/>
          <a:stretch>
            <a:fillRect/>
          </a:stretch>
        </p:blipFill>
        <p:spPr>
          <a:xfrm>
            <a:off x="29632446" y="9575277"/>
            <a:ext cx="2104359" cy="1716473"/>
          </a:xfrm>
          <a:prstGeom prst="rect">
            <a:avLst/>
          </a:prstGeom>
        </p:spPr>
      </p:pic>
      <p:pic>
        <p:nvPicPr>
          <p:cNvPr id="78" name="Picture 77">
            <a:extLst>
              <a:ext uri="{FF2B5EF4-FFF2-40B4-BE49-F238E27FC236}">
                <a16:creationId xmlns:a16="http://schemas.microsoft.com/office/drawing/2014/main" id="{53BAF2FE-4973-2C2B-BC94-C807A5D46FF5}"/>
              </a:ext>
            </a:extLst>
          </p:cNvPr>
          <p:cNvPicPr>
            <a:picLocks noChangeAspect="1"/>
          </p:cNvPicPr>
          <p:nvPr/>
        </p:nvPicPr>
        <p:blipFill>
          <a:blip r:embed="rId12"/>
          <a:stretch>
            <a:fillRect/>
          </a:stretch>
        </p:blipFill>
        <p:spPr>
          <a:xfrm>
            <a:off x="29632446" y="11340562"/>
            <a:ext cx="2104359" cy="1716473"/>
          </a:xfrm>
          <a:prstGeom prst="rect">
            <a:avLst/>
          </a:prstGeom>
        </p:spPr>
      </p:pic>
      <p:pic>
        <p:nvPicPr>
          <p:cNvPr id="79" name="Picture 78">
            <a:extLst>
              <a:ext uri="{FF2B5EF4-FFF2-40B4-BE49-F238E27FC236}">
                <a16:creationId xmlns:a16="http://schemas.microsoft.com/office/drawing/2014/main" id="{DB6CF279-6E5C-433B-F2CE-FC7F9EC57CE3}"/>
              </a:ext>
            </a:extLst>
          </p:cNvPr>
          <p:cNvPicPr>
            <a:picLocks noChangeAspect="1"/>
          </p:cNvPicPr>
          <p:nvPr/>
        </p:nvPicPr>
        <p:blipFill>
          <a:blip r:embed="rId13"/>
          <a:stretch>
            <a:fillRect/>
          </a:stretch>
        </p:blipFill>
        <p:spPr>
          <a:xfrm>
            <a:off x="29640543" y="13105847"/>
            <a:ext cx="2104360" cy="1684686"/>
          </a:xfrm>
          <a:prstGeom prst="rect">
            <a:avLst/>
          </a:prstGeom>
        </p:spPr>
      </p:pic>
      <p:sp>
        <p:nvSpPr>
          <p:cNvPr id="88" name="TextBox 87">
            <a:extLst>
              <a:ext uri="{FF2B5EF4-FFF2-40B4-BE49-F238E27FC236}">
                <a16:creationId xmlns:a16="http://schemas.microsoft.com/office/drawing/2014/main" id="{987572FB-A644-3E73-A7CE-2AFCFF689E3C}"/>
              </a:ext>
            </a:extLst>
          </p:cNvPr>
          <p:cNvSpPr txBox="1"/>
          <p:nvPr/>
        </p:nvSpPr>
        <p:spPr>
          <a:xfrm>
            <a:off x="30288326" y="9078189"/>
            <a:ext cx="792598"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DE" sz="2000" b="0" i="0" u="none" strike="noStrike" cap="none" spc="37" normalizeH="0" baseline="0" dirty="0">
                <a:ln>
                  <a:noFill/>
                </a:ln>
                <a:solidFill>
                  <a:schemeClr val="accent1">
                    <a:lumOff val="-46666"/>
                  </a:schemeClr>
                </a:solidFill>
                <a:effectLst/>
                <a:uFillTx/>
                <a:latin typeface="+mn-lt"/>
                <a:ea typeface="+mn-ea"/>
                <a:cs typeface="+mn-cs"/>
                <a:sym typeface="Roboto"/>
              </a:rPr>
              <a:t>10m</a:t>
            </a:r>
          </a:p>
        </p:txBody>
      </p:sp>
      <p:sp>
        <p:nvSpPr>
          <p:cNvPr id="89" name="TextBox 88">
            <a:extLst>
              <a:ext uri="{FF2B5EF4-FFF2-40B4-BE49-F238E27FC236}">
                <a16:creationId xmlns:a16="http://schemas.microsoft.com/office/drawing/2014/main" id="{F7F97AB5-8BD6-8340-399E-A02AF5A017B8}"/>
              </a:ext>
            </a:extLst>
          </p:cNvPr>
          <p:cNvSpPr txBox="1"/>
          <p:nvPr/>
        </p:nvSpPr>
        <p:spPr>
          <a:xfrm>
            <a:off x="32468205" y="9099949"/>
            <a:ext cx="927187"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DE" sz="2000" b="0" i="0" u="none" strike="noStrike" cap="none" spc="37" normalizeH="0" baseline="0" dirty="0">
                <a:ln>
                  <a:noFill/>
                </a:ln>
                <a:solidFill>
                  <a:schemeClr val="accent1">
                    <a:lumOff val="-46666"/>
                  </a:schemeClr>
                </a:solidFill>
                <a:effectLst/>
                <a:uFillTx/>
                <a:latin typeface="+mn-lt"/>
                <a:ea typeface="+mn-ea"/>
                <a:cs typeface="+mn-cs"/>
                <a:sym typeface="Roboto"/>
              </a:rPr>
              <a:t>10km</a:t>
            </a:r>
          </a:p>
        </p:txBody>
      </p:sp>
      <p:sp>
        <p:nvSpPr>
          <p:cNvPr id="12" name="Read me…">
            <a:extLst>
              <a:ext uri="{FF2B5EF4-FFF2-40B4-BE49-F238E27FC236}">
                <a16:creationId xmlns:a16="http://schemas.microsoft.com/office/drawing/2014/main" id="{7EA85205-280D-61D2-AABE-3706342F1D4E}"/>
              </a:ext>
            </a:extLst>
          </p:cNvPr>
          <p:cNvSpPr txBox="1"/>
          <p:nvPr/>
        </p:nvSpPr>
        <p:spPr>
          <a:xfrm>
            <a:off x="14943596" y="18456776"/>
            <a:ext cx="12961937" cy="10648071"/>
          </a:xfrm>
          <a:prstGeom prst="rect">
            <a:avLst/>
          </a:prstGeom>
          <a:solidFill>
            <a:srgbClr val="C2E3E3">
              <a:alpha val="50447"/>
            </a:srgb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wrap="square" lIns="396000" tIns="396000" rIns="396000" bIns="396000">
            <a:spAutoFit/>
          </a:bodyPr>
          <a:lstStyle/>
          <a:p>
            <a:pPr>
              <a:spcBef>
                <a:spcPts val="2720"/>
              </a:spcBef>
              <a:defRPr sz="7500" b="1" cap="all" spc="375">
                <a:solidFill>
                  <a:srgbClr val="006C66"/>
                </a:solidFill>
              </a:defRPr>
            </a:pPr>
            <a:r>
              <a:rPr lang="de-DE" sz="3600" b="1" cap="all" spc="375" dirty="0" err="1">
                <a:solidFill>
                  <a:srgbClr val="006C66"/>
                </a:solidFill>
                <a:latin typeface="Roboto" panose="02000000000000000000" pitchFamily="2" charset="0"/>
                <a:ea typeface="Roboto" panose="02000000000000000000" pitchFamily="2" charset="0"/>
              </a:rPr>
              <a:t>Stochastic</a:t>
            </a:r>
            <a:r>
              <a:rPr lang="de-DE" sz="3600" b="1" cap="all" spc="375" dirty="0">
                <a:solidFill>
                  <a:srgbClr val="006C66"/>
                </a:solidFill>
                <a:latin typeface="Roboto" panose="02000000000000000000" pitchFamily="2" charset="0"/>
                <a:ea typeface="Roboto" panose="02000000000000000000" pitchFamily="2" charset="0"/>
              </a:rPr>
              <a:t> </a:t>
            </a:r>
            <a:r>
              <a:rPr lang="de-DE" sz="3600" b="1" cap="all" spc="375" dirty="0" err="1">
                <a:solidFill>
                  <a:srgbClr val="006C66"/>
                </a:solidFill>
                <a:latin typeface="Roboto" panose="02000000000000000000" pitchFamily="2" charset="0"/>
                <a:ea typeface="Roboto" panose="02000000000000000000" pitchFamily="2" charset="0"/>
              </a:rPr>
              <a:t>model</a:t>
            </a:r>
            <a:r>
              <a:rPr lang="de-DE" sz="3600" b="1" cap="all" spc="375" dirty="0">
                <a:solidFill>
                  <a:srgbClr val="006C66"/>
                </a:solidFill>
                <a:latin typeface="Roboto" panose="02000000000000000000" pitchFamily="2" charset="0"/>
                <a:ea typeface="Roboto" panose="02000000000000000000" pitchFamily="2" charset="0"/>
              </a:rPr>
              <a:t> </a:t>
            </a:r>
            <a:r>
              <a:rPr lang="de-DE" sz="3600" b="1" cap="all" spc="375" dirty="0" err="1">
                <a:solidFill>
                  <a:srgbClr val="006C66"/>
                </a:solidFill>
                <a:latin typeface="Roboto" panose="02000000000000000000" pitchFamily="2" charset="0"/>
                <a:ea typeface="Roboto" panose="02000000000000000000" pitchFamily="2" charset="0"/>
              </a:rPr>
              <a:t>of</a:t>
            </a:r>
            <a:r>
              <a:rPr lang="de-DE" sz="3600" b="1" cap="all" spc="375" dirty="0">
                <a:solidFill>
                  <a:srgbClr val="006C66"/>
                </a:solidFill>
                <a:latin typeface="Roboto" panose="02000000000000000000" pitchFamily="2" charset="0"/>
                <a:ea typeface="Roboto" panose="02000000000000000000" pitchFamily="2" charset="0"/>
              </a:rPr>
              <a:t> </a:t>
            </a:r>
            <a:r>
              <a:rPr lang="de-DE" sz="3600" b="1" cap="all" spc="375" dirty="0" err="1">
                <a:solidFill>
                  <a:srgbClr val="006C66"/>
                </a:solidFill>
                <a:latin typeface="Roboto" panose="02000000000000000000" pitchFamily="2" charset="0"/>
                <a:ea typeface="Roboto" panose="02000000000000000000" pitchFamily="2" charset="0"/>
              </a:rPr>
              <a:t>thermokarst</a:t>
            </a:r>
            <a:r>
              <a:rPr lang="de-DE" sz="3600" b="1" cap="all" spc="375" dirty="0">
                <a:solidFill>
                  <a:srgbClr val="006C66"/>
                </a:solidFill>
                <a:latin typeface="Roboto" panose="02000000000000000000" pitchFamily="2" charset="0"/>
                <a:ea typeface="Roboto" panose="02000000000000000000" pitchFamily="2" charset="0"/>
              </a:rPr>
              <a:t> </a:t>
            </a:r>
            <a:r>
              <a:rPr lang="de-DE" sz="3600" b="1" cap="all" spc="375" dirty="0" err="1">
                <a:solidFill>
                  <a:srgbClr val="006C66"/>
                </a:solidFill>
                <a:latin typeface="Roboto" panose="02000000000000000000" pitchFamily="2" charset="0"/>
                <a:ea typeface="Roboto" panose="02000000000000000000" pitchFamily="2" charset="0"/>
              </a:rPr>
              <a:t>lakes</a:t>
            </a:r>
            <a:endParaRPr lang="de-DE" sz="2600" spc="60" dirty="0">
              <a:solidFill>
                <a:srgbClr val="000000"/>
              </a:solidFill>
              <a:latin typeface="+mn-ea"/>
            </a:endParaRPr>
          </a:p>
          <a:p>
            <a:pPr marL="457200" indent="-457200">
              <a:lnSpc>
                <a:spcPct val="130000"/>
              </a:lnSpc>
              <a:spcBef>
                <a:spcPts val="800"/>
              </a:spcBef>
              <a:buSzPct val="123000"/>
              <a:buFont typeface="System Font Regular"/>
              <a:buChar char="‣"/>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a:lnSpc>
                <a:spcPct val="130000"/>
              </a:lnSpc>
              <a:spcBef>
                <a:spcPts val="800"/>
              </a:spcBef>
              <a:buSzPct val="123000"/>
              <a:defRPr sz="5300" spc="158">
                <a:solidFill>
                  <a:srgbClr val="000000"/>
                </a:solidFill>
              </a:defRPr>
            </a:pPr>
            <a:endParaRPr lang="de-DE" sz="2600" spc="60" dirty="0">
              <a:solidFill>
                <a:srgbClr val="000000"/>
              </a:solidFill>
              <a:latin typeface="+mn-ea"/>
            </a:endParaRPr>
          </a:p>
          <a:p>
            <a:pPr marL="457200" indent="-457200">
              <a:lnSpc>
                <a:spcPct val="130000"/>
              </a:lnSpc>
              <a:spcBef>
                <a:spcPts val="800"/>
              </a:spcBef>
              <a:buSzPct val="123000"/>
              <a:buFont typeface="System Font Regular"/>
              <a:buChar char="‣"/>
              <a:defRPr sz="5300" spc="158">
                <a:solidFill>
                  <a:srgbClr val="000000"/>
                </a:solidFill>
              </a:defRPr>
            </a:pPr>
            <a:endParaRPr lang="de-DE" sz="2600" spc="60" dirty="0">
              <a:solidFill>
                <a:srgbClr val="000000"/>
              </a:solidFill>
              <a:latin typeface="+mn-ea"/>
            </a:endParaRPr>
          </a:p>
        </p:txBody>
      </p:sp>
      <p:grpSp>
        <p:nvGrpSpPr>
          <p:cNvPr id="40" name="Group 39">
            <a:extLst>
              <a:ext uri="{FF2B5EF4-FFF2-40B4-BE49-F238E27FC236}">
                <a16:creationId xmlns:a16="http://schemas.microsoft.com/office/drawing/2014/main" id="{42BD46B4-B102-73A9-1235-E9BCFCB5B720}"/>
              </a:ext>
            </a:extLst>
          </p:cNvPr>
          <p:cNvGrpSpPr/>
          <p:nvPr/>
        </p:nvGrpSpPr>
        <p:grpSpPr>
          <a:xfrm>
            <a:off x="15155606" y="21105791"/>
            <a:ext cx="12546274" cy="7586174"/>
            <a:chOff x="628799" y="1065298"/>
            <a:chExt cx="10662532" cy="5792704"/>
          </a:xfrm>
        </p:grpSpPr>
        <p:grpSp>
          <p:nvGrpSpPr>
            <p:cNvPr id="41" name="Group 40">
              <a:extLst>
                <a:ext uri="{FF2B5EF4-FFF2-40B4-BE49-F238E27FC236}">
                  <a16:creationId xmlns:a16="http://schemas.microsoft.com/office/drawing/2014/main" id="{2973CD6B-4FF5-1768-D4EF-EEA7104EEC6D}"/>
                </a:ext>
              </a:extLst>
            </p:cNvPr>
            <p:cNvGrpSpPr/>
            <p:nvPr/>
          </p:nvGrpSpPr>
          <p:grpSpPr>
            <a:xfrm>
              <a:off x="751415" y="1465033"/>
              <a:ext cx="10305647" cy="5392969"/>
              <a:chOff x="1493552" y="1010032"/>
              <a:chExt cx="10305647" cy="5392969"/>
            </a:xfrm>
          </p:grpSpPr>
          <mc:AlternateContent xmlns:mc="http://schemas.openxmlformats.org/markup-compatibility/2006" xmlns:a14="http://schemas.microsoft.com/office/drawing/2010/main">
            <mc:Choice Requires="a14">
              <p:graphicFrame>
                <p:nvGraphicFramePr>
                  <p:cNvPr id="47" name="Diagram 46">
                    <a:extLst>
                      <a:ext uri="{FF2B5EF4-FFF2-40B4-BE49-F238E27FC236}">
                        <a16:creationId xmlns:a16="http://schemas.microsoft.com/office/drawing/2014/main" id="{49F76385-0154-CD24-9C16-A468BC86E052}"/>
                      </a:ext>
                    </a:extLst>
                  </p:cNvPr>
                  <p:cNvGraphicFramePr/>
                  <p:nvPr/>
                </p:nvGraphicFramePr>
                <p:xfrm>
                  <a:off x="3489355" y="1392622"/>
                  <a:ext cx="5885621" cy="450628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mc:Choice>
            <mc:Fallback xmlns="">
              <p:graphicFrame>
                <p:nvGraphicFramePr>
                  <p:cNvPr id="23" name="Diagram 22">
                    <a:extLst>
                      <a:ext uri="{FF2B5EF4-FFF2-40B4-BE49-F238E27FC236}">
                        <a16:creationId xmlns:a16="http://schemas.microsoft.com/office/drawing/2014/main" id="{AE29BF66-D4D3-614A-BD0E-A5A4A1153EAC}"/>
                      </a:ext>
                    </a:extLst>
                  </p:cNvPr>
                  <p:cNvGraphicFramePr/>
                  <p:nvPr>
                    <p:extLst>
                      <p:ext uri="{D42A27DB-BD31-4B8C-83A1-F6EECF244321}">
                        <p14:modId xmlns:p14="http://schemas.microsoft.com/office/powerpoint/2010/main" val="4151832900"/>
                      </p:ext>
                    </p:extLst>
                  </p:nvPr>
                </p:nvGraphicFramePr>
                <p:xfrm>
                  <a:off x="3489355" y="1392622"/>
                  <a:ext cx="5885621" cy="450628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mc:Fallback>
          </mc:AlternateContent>
          <p:pic>
            <p:nvPicPr>
              <p:cNvPr id="48" name="Graphic 47" descr="Line arrow Clockwise curve">
                <a:extLst>
                  <a:ext uri="{FF2B5EF4-FFF2-40B4-BE49-F238E27FC236}">
                    <a16:creationId xmlns:a16="http://schemas.microsoft.com/office/drawing/2014/main" id="{3A374F0D-681A-5C78-D674-61A6AB3AE3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4047521">
                <a:off x="7209715" y="1514940"/>
                <a:ext cx="648278" cy="648278"/>
              </a:xfrm>
              <a:prstGeom prst="rect">
                <a:avLst/>
              </a:prstGeom>
            </p:spPr>
          </p:pic>
          <p:pic>
            <p:nvPicPr>
              <p:cNvPr id="49" name="Graphic 48" descr="Line arrow Counter clockwise curve">
                <a:extLst>
                  <a:ext uri="{FF2B5EF4-FFF2-40B4-BE49-F238E27FC236}">
                    <a16:creationId xmlns:a16="http://schemas.microsoft.com/office/drawing/2014/main" id="{E14A3389-B10B-6A17-BD20-2B1EB8C5A18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9281594">
                <a:off x="4776013" y="1645848"/>
                <a:ext cx="689612" cy="689612"/>
              </a:xfrm>
              <a:prstGeom prst="rect">
                <a:avLst/>
              </a:prstGeom>
            </p:spPr>
          </p:pic>
          <p:pic>
            <p:nvPicPr>
              <p:cNvPr id="50" name="Graphic 49" descr="Line arrow Counter clockwise curve">
                <a:extLst>
                  <a:ext uri="{FF2B5EF4-FFF2-40B4-BE49-F238E27FC236}">
                    <a16:creationId xmlns:a16="http://schemas.microsoft.com/office/drawing/2014/main" id="{C377F079-0031-D4F1-2024-57E9C3CA0F1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5719947">
                <a:off x="8123004" y="3991092"/>
                <a:ext cx="691608" cy="691608"/>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295C477-B952-F98D-D97A-13564ABD6743}"/>
                      </a:ext>
                    </a:extLst>
                  </p:cNvPr>
                  <p:cNvSpPr txBox="1"/>
                  <p:nvPr/>
                </p:nvSpPr>
                <p:spPr>
                  <a:xfrm>
                    <a:off x="1493552" y="1137407"/>
                    <a:ext cx="1814599" cy="853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de-DE" b="1" smtClean="0">
                              <a:latin typeface="Cambria Math" panose="02040503050406030204" pitchFamily="18" charset="0"/>
                            </a:rPr>
                            <m:t>Poisson</m:t>
                          </m:r>
                          <m:r>
                            <m:rPr>
                              <m:nor/>
                            </m:rPr>
                            <a:rPr lang="de-DE" b="1" smtClean="0">
                              <a:latin typeface="Cambria Math" panose="02040503050406030204" pitchFamily="18" charset="0"/>
                            </a:rPr>
                            <m:t> </m:t>
                          </m:r>
                          <m:r>
                            <m:rPr>
                              <m:nor/>
                            </m:rPr>
                            <a:rPr lang="de-DE" b="1" smtClean="0">
                              <a:latin typeface="Cambria Math" panose="02040503050406030204" pitchFamily="18" charset="0"/>
                            </a:rPr>
                            <m:t>Process</m:t>
                          </m:r>
                          <m:r>
                            <m:rPr>
                              <m:nor/>
                            </m:rPr>
                            <a:rPr lang="de-DE" b="1" smtClean="0">
                              <a:latin typeface="Cambria Math" panose="02040503050406030204" pitchFamily="18" charset="0"/>
                            </a:rPr>
                            <m:t>:</m:t>
                          </m:r>
                        </m:oMath>
                      </m:oMathPara>
                    </a14:m>
                    <a:endParaRPr lang="de-DE" b="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𝑓</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𝑑</m:t>
                              </m:r>
                            </m:sub>
                          </m:sSub>
                          <m:r>
                            <a:rPr lang="en-US" b="0" i="1" smtClean="0">
                              <a:latin typeface="Cambria Math" panose="02040503050406030204" pitchFamily="18" charset="0"/>
                            </a:rPr>
                            <m:t>)</m:t>
                          </m:r>
                        </m:oMath>
                      </m:oMathPara>
                    </a14:m>
                    <a:endParaRPr lang="de-DE" dirty="0"/>
                  </a:p>
                  <a:p>
                    <a:pPr/>
                    <a14:m>
                      <m:oMathPara xmlns:m="http://schemas.openxmlformats.org/officeDocument/2006/math">
                        <m:oMathParaPr>
                          <m:jc m:val="centerGroup"/>
                        </m:oMathParaPr>
                        <m:oMath xmlns:m="http://schemas.openxmlformats.org/officeDocument/2006/math">
                          <m:r>
                            <m:rPr>
                              <m:nor/>
                            </m:rPr>
                            <a:rPr lang="de-DE">
                              <a:latin typeface="Cambria Math" panose="02040503050406030204" pitchFamily="18" charset="0"/>
                            </a:rPr>
                            <m:t> </m:t>
                          </m:r>
                        </m:oMath>
                      </m:oMathPara>
                    </a14:m>
                    <a:endParaRPr lang="en-GB" dirty="0"/>
                  </a:p>
                </p:txBody>
              </p:sp>
            </mc:Choice>
            <mc:Fallback xmlns="">
              <p:sp>
                <p:nvSpPr>
                  <p:cNvPr id="38" name="TextBox 37">
                    <a:extLst>
                      <a:ext uri="{FF2B5EF4-FFF2-40B4-BE49-F238E27FC236}">
                        <a16:creationId xmlns:a16="http://schemas.microsoft.com/office/drawing/2014/main" id="{27FDD035-3D64-6C44-8069-9208CE6C55D0}"/>
                      </a:ext>
                    </a:extLst>
                  </p:cNvPr>
                  <p:cNvSpPr txBox="1">
                    <a:spLocks noRot="1" noChangeAspect="1" noMove="1" noResize="1" noEditPoints="1" noAdjustHandles="1" noChangeArrowheads="1" noChangeShapeType="1" noTextEdit="1"/>
                  </p:cNvSpPr>
                  <p:nvPr/>
                </p:nvSpPr>
                <p:spPr>
                  <a:xfrm>
                    <a:off x="1493552" y="1137407"/>
                    <a:ext cx="1814599" cy="853247"/>
                  </a:xfrm>
                  <a:prstGeom prst="rect">
                    <a:avLst/>
                  </a:prstGeom>
                  <a:blipFill>
                    <a:blip r:embed="rId27"/>
                    <a:stretch>
                      <a:fillRect l="-2083" t="-1449" r="-3472" b="-1014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992DB54-277D-8360-403B-D6E11DC139B3}"/>
                      </a:ext>
                    </a:extLst>
                  </p:cNvPr>
                  <p:cNvSpPr txBox="1"/>
                  <p:nvPr/>
                </p:nvSpPr>
                <p:spPr>
                  <a:xfrm>
                    <a:off x="8212669" y="1010032"/>
                    <a:ext cx="297837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de-DE" b="1" smtClean="0">
                              <a:latin typeface="Cambria Math" panose="02040503050406030204" pitchFamily="18" charset="0"/>
                            </a:rPr>
                            <m:t>Geometric</m:t>
                          </m:r>
                          <m:r>
                            <m:rPr>
                              <m:nor/>
                            </m:rPr>
                            <a:rPr lang="de-DE" b="1" smtClean="0">
                              <a:latin typeface="Cambria Math" panose="02040503050406030204" pitchFamily="18" charset="0"/>
                            </a:rPr>
                            <m:t> </m:t>
                          </m:r>
                          <m:r>
                            <m:rPr>
                              <m:nor/>
                            </m:rPr>
                            <a:rPr lang="de-DE" b="1" smtClean="0">
                              <a:latin typeface="Cambria Math" panose="02040503050406030204" pitchFamily="18" charset="0"/>
                            </a:rPr>
                            <m:t>Brownian</m:t>
                          </m:r>
                          <m:r>
                            <m:rPr>
                              <m:nor/>
                            </m:rPr>
                            <a:rPr lang="de-DE" b="1" smtClean="0">
                              <a:latin typeface="Cambria Math" panose="02040503050406030204" pitchFamily="18" charset="0"/>
                            </a:rPr>
                            <m:t> </m:t>
                          </m:r>
                          <m:r>
                            <m:rPr>
                              <m:nor/>
                            </m:rPr>
                            <a:rPr lang="de-DE" b="1" smtClean="0">
                              <a:latin typeface="Cambria Math" panose="02040503050406030204" pitchFamily="18" charset="0"/>
                            </a:rPr>
                            <m:t>Motion</m:t>
                          </m:r>
                          <m:r>
                            <m:rPr>
                              <m:nor/>
                            </m:rPr>
                            <a:rPr lang="de-DE" b="1" smtClean="0">
                              <a:latin typeface="Cambria Math" panose="02040503050406030204" pitchFamily="18" charset="0"/>
                            </a:rPr>
                            <m:t>:</m:t>
                          </m:r>
                        </m:oMath>
                      </m:oMathPara>
                    </a14:m>
                    <a:endParaRPr lang="en-US" b="1" dirty="0"/>
                  </a:p>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9" name="TextBox 38">
                    <a:extLst>
                      <a:ext uri="{FF2B5EF4-FFF2-40B4-BE49-F238E27FC236}">
                        <a16:creationId xmlns:a16="http://schemas.microsoft.com/office/drawing/2014/main" id="{4E258B09-2C06-194A-A1BD-B7B0EB633762}"/>
                      </a:ext>
                    </a:extLst>
                  </p:cNvPr>
                  <p:cNvSpPr txBox="1">
                    <a:spLocks noRot="1" noChangeAspect="1" noMove="1" noResize="1" noEditPoints="1" noAdjustHandles="1" noChangeArrowheads="1" noChangeShapeType="1" noTextEdit="1"/>
                  </p:cNvSpPr>
                  <p:nvPr/>
                </p:nvSpPr>
                <p:spPr>
                  <a:xfrm>
                    <a:off x="8212669" y="1010032"/>
                    <a:ext cx="2978379" cy="553998"/>
                  </a:xfrm>
                  <a:prstGeom prst="rect">
                    <a:avLst/>
                  </a:prstGeom>
                  <a:blipFill>
                    <a:blip r:embed="rId28"/>
                    <a:stretch>
                      <a:fillRect l="-426" t="-2222" b="-17778"/>
                    </a:stretch>
                  </a:blipFill>
                </p:spPr>
                <p:txBody>
                  <a:bodyPr/>
                  <a:lstStyle/>
                  <a:p>
                    <a:r>
                      <a:rPr lang="en-GB">
                        <a:noFill/>
                      </a:rPr>
                      <a:t> </a:t>
                    </a:r>
                  </a:p>
                </p:txBody>
              </p:sp>
            </mc:Fallback>
          </mc:AlternateContent>
          <p:sp>
            <p:nvSpPr>
              <p:cNvPr id="53" name="Rectangle 52">
                <a:extLst>
                  <a:ext uri="{FF2B5EF4-FFF2-40B4-BE49-F238E27FC236}">
                    <a16:creationId xmlns:a16="http://schemas.microsoft.com/office/drawing/2014/main" id="{BB07B774-F63B-DB6C-398F-9F80E72A050B}"/>
                  </a:ext>
                </a:extLst>
              </p:cNvPr>
              <p:cNvSpPr/>
              <p:nvPr/>
            </p:nvSpPr>
            <p:spPr>
              <a:xfrm>
                <a:off x="8587576" y="4970434"/>
                <a:ext cx="3211623" cy="143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2" name="TextBox 41">
              <a:extLst>
                <a:ext uri="{FF2B5EF4-FFF2-40B4-BE49-F238E27FC236}">
                  <a16:creationId xmlns:a16="http://schemas.microsoft.com/office/drawing/2014/main" id="{262C71E6-BF3D-B446-53CC-E0E59E0B17EC}"/>
                </a:ext>
              </a:extLst>
            </p:cNvPr>
            <p:cNvSpPr txBox="1"/>
            <p:nvPr/>
          </p:nvSpPr>
          <p:spPr>
            <a:xfrm>
              <a:off x="7726672" y="1065298"/>
              <a:ext cx="3564659" cy="275332"/>
            </a:xfrm>
            <a:prstGeom prst="rect">
              <a:avLst/>
            </a:prstGeom>
            <a:noFill/>
          </p:spPr>
          <p:txBody>
            <a:bodyPr wrap="square" lIns="0" tIns="0" rIns="0" bIns="0" rtlCol="0" anchor="t" anchorCtr="0">
              <a:spAutoFit/>
            </a:bodyPr>
            <a:lstStyle/>
            <a:p>
              <a:pPr>
                <a:lnSpc>
                  <a:spcPts val="2300"/>
                </a:lnSpc>
                <a:spcBef>
                  <a:spcPts val="1150"/>
                </a:spcBef>
              </a:pPr>
              <a:endParaRPr lang="en-GB" sz="1600"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BF309A1-A090-9701-60FE-3B9BB5CF6195}"/>
                    </a:ext>
                  </a:extLst>
                </p:cNvPr>
                <p:cNvSpPr txBox="1"/>
                <p:nvPr/>
              </p:nvSpPr>
              <p:spPr>
                <a:xfrm>
                  <a:off x="628799" y="2564500"/>
                  <a:ext cx="2690191" cy="1455142"/>
                </a:xfrm>
                <a:prstGeom prst="rect">
                  <a:avLst/>
                </a:prstGeom>
                <a:noFill/>
              </p:spPr>
              <p:txBody>
                <a:bodyPr wrap="square" lIns="0" tIns="0" rIns="0" bIns="0" rtlCol="0" anchor="t" anchorCtr="0">
                  <a:spAutoFit/>
                </a:bodyPr>
                <a:lstStyle/>
                <a:p>
                  <a:pPr>
                    <a:lnSpc>
                      <a:spcPts val="2300"/>
                    </a:lnSpc>
                    <a:spcBef>
                      <a:spcPts val="1150"/>
                    </a:spcBef>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𝑓</m:t>
                          </m:r>
                        </m:sub>
                      </m:sSub>
                      <m:r>
                        <a:rPr lang="en-US" sz="1600" b="0" i="1" smtClean="0">
                          <a:latin typeface="Cambria Math" panose="02040503050406030204" pitchFamily="18" charset="0"/>
                        </a:rPr>
                        <m:t>: </m:t>
                      </m:r>
                    </m:oMath>
                  </a14:m>
                  <a:r>
                    <a:rPr lang="en-US" sz="1600" dirty="0"/>
                    <a:t>Formation probability</a:t>
                  </a:r>
                  <a:br>
                    <a:rPr lang="en-US" sz="1600" dirty="0"/>
                  </a:b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m:rPr>
                              <m:sty m:val="p"/>
                            </m:rPr>
                            <a:rPr lang="el-GR" sz="1600" b="0" i="1" smtClean="0">
                              <a:latin typeface="Cambria Math" panose="02040503050406030204" pitchFamily="18" charset="0"/>
                              <a:ea typeface="Cambria Math" panose="02040503050406030204" pitchFamily="18" charset="0"/>
                            </a:rPr>
                            <m:t>λ</m:t>
                          </m:r>
                        </m:e>
                        <m:sub>
                          <m:r>
                            <a:rPr lang="en-US" sz="1600" b="0" i="1" smtClean="0">
                              <a:latin typeface="Cambria Math" panose="02040503050406030204" pitchFamily="18" charset="0"/>
                              <a:ea typeface="Cambria Math" panose="02040503050406030204" pitchFamily="18" charset="0"/>
                            </a:rPr>
                            <m:t>𝑓</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𝐶</m:t>
                          </m:r>
                        </m:e>
                      </m:d>
                      <m:r>
                        <a:rPr lang="en-US" sz="1600" b="0" i="1" smtClean="0">
                          <a:latin typeface="Cambria Math" panose="02040503050406030204" pitchFamily="18" charset="0"/>
                        </a:rPr>
                        <m:t>: </m:t>
                      </m:r>
                    </m:oMath>
                  </a14:m>
                  <a:r>
                    <a:rPr lang="en-US" sz="1600" dirty="0"/>
                    <a:t>Formation rate as a function of climate variables </a:t>
                  </a:r>
                  <a14:m>
                    <m:oMath xmlns:m="http://schemas.openxmlformats.org/officeDocument/2006/math">
                      <m:r>
                        <a:rPr lang="en-US" sz="1600" b="0" i="1" smtClean="0">
                          <a:latin typeface="Cambria Math" panose="02040503050406030204" pitchFamily="18" charset="0"/>
                        </a:rPr>
                        <m:t>𝐶</m:t>
                      </m:r>
                    </m:oMath>
                  </a14:m>
                  <a:br>
                    <a:rPr lang="en-US" sz="1600" dirty="0"/>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𝑑</m:t>
                          </m:r>
                        </m:sub>
                      </m:sSub>
                      <m:r>
                        <a:rPr lang="en-US" sz="1600" b="0" i="1" smtClean="0">
                          <a:latin typeface="Cambria Math" panose="02040503050406030204" pitchFamily="18" charset="0"/>
                        </a:rPr>
                        <m:t>: </m:t>
                      </m:r>
                    </m:oMath>
                  </a14:m>
                  <a:r>
                    <a:rPr lang="en-US" sz="1600" dirty="0"/>
                    <a:t>Disturbed area fraction used for scaling </a:t>
                  </a:r>
                  <a:endParaRPr lang="en-GB" sz="1600" dirty="0"/>
                </a:p>
              </p:txBody>
            </p:sp>
          </mc:Choice>
          <mc:Fallback xmlns="">
            <p:sp>
              <p:nvSpPr>
                <p:cNvPr id="43" name="TextBox 42">
                  <a:extLst>
                    <a:ext uri="{FF2B5EF4-FFF2-40B4-BE49-F238E27FC236}">
                      <a16:creationId xmlns:a16="http://schemas.microsoft.com/office/drawing/2014/main" id="{BBF309A1-A090-9701-60FE-3B9BB5CF6195}"/>
                    </a:ext>
                  </a:extLst>
                </p:cNvPr>
                <p:cNvSpPr txBox="1">
                  <a:spLocks noRot="1" noChangeAspect="1" noMove="1" noResize="1" noEditPoints="1" noAdjustHandles="1" noChangeArrowheads="1" noChangeShapeType="1" noTextEdit="1"/>
                </p:cNvSpPr>
                <p:nvPr/>
              </p:nvSpPr>
              <p:spPr>
                <a:xfrm>
                  <a:off x="628799" y="2564500"/>
                  <a:ext cx="2690191" cy="1455142"/>
                </a:xfrm>
                <a:prstGeom prst="rect">
                  <a:avLst/>
                </a:prstGeom>
                <a:blipFill>
                  <a:blip r:embed="rId29"/>
                  <a:stretch>
                    <a:fillRect l="-4000" t="-1987" r="-4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632FE78-E0C3-CB23-2844-0B90D9680EF2}"/>
                    </a:ext>
                  </a:extLst>
                </p:cNvPr>
                <p:cNvSpPr txBox="1"/>
                <p:nvPr/>
              </p:nvSpPr>
              <p:spPr>
                <a:xfrm>
                  <a:off x="7912405" y="2181973"/>
                  <a:ext cx="2978379" cy="1454501"/>
                </a:xfrm>
                <a:prstGeom prst="rect">
                  <a:avLst/>
                </a:prstGeom>
                <a:noFill/>
              </p:spPr>
              <p:txBody>
                <a:bodyPr wrap="square" lIns="0" tIns="0" rIns="0" bIns="0" rtlCol="0" anchor="t" anchorCtr="0">
                  <a:spAutoFit/>
                </a:bodyPr>
                <a:lstStyle/>
                <a:p>
                  <a:pPr>
                    <a:lnSpc>
                      <a:spcPts val="2300"/>
                    </a:lnSpc>
                    <a:spcBef>
                      <a:spcPts val="1150"/>
                    </a:spcBef>
                  </a:pPr>
                  <a14:m>
                    <m:oMath xmlns:m="http://schemas.openxmlformats.org/officeDocument/2006/math">
                      <m:r>
                        <a:rPr lang="en-US" sz="1600" b="0" i="1" smtClean="0">
                          <a:latin typeface="Cambria Math" panose="02040503050406030204" pitchFamily="18" charset="0"/>
                          <a:ea typeface="Cambria Math" panose="02040503050406030204" pitchFamily="18" charset="0"/>
                        </a:rPr>
                        <m:t>𝐴</m:t>
                      </m:r>
                      <m:r>
                        <a:rPr lang="en-US" sz="1600" b="0" i="1" smtClean="0">
                          <a:latin typeface="Cambria Math" panose="02040503050406030204" pitchFamily="18" charset="0"/>
                          <a:ea typeface="Cambria Math" panose="02040503050406030204" pitchFamily="18" charset="0"/>
                        </a:rPr>
                        <m:t>: </m:t>
                      </m:r>
                    </m:oMath>
                  </a14:m>
                  <a:r>
                    <a:rPr lang="en-US" sz="1600" dirty="0">
                      <a:latin typeface="Cambria Math" panose="02040503050406030204" pitchFamily="18" charset="0"/>
                      <a:ea typeface="Cambria Math" panose="02040503050406030204" pitchFamily="18" charset="0"/>
                    </a:rPr>
                    <a:t>Individual lake area</a:t>
                  </a:r>
                  <a:br>
                    <a:rPr lang="en-US" sz="1600" dirty="0">
                      <a:latin typeface="Cambria Math" panose="02040503050406030204" pitchFamily="18" charset="0"/>
                      <a:ea typeface="Cambria Math" panose="02040503050406030204" pitchFamily="18" charset="0"/>
                    </a:rPr>
                  </a:br>
                  <a14:m>
                    <m:oMath xmlns:m="http://schemas.openxmlformats.org/officeDocument/2006/math">
                      <m:r>
                        <a:rPr lang="en-GB" sz="160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 </m:t>
                      </m:r>
                    </m:oMath>
                  </a14:m>
                  <a:r>
                    <a:rPr lang="en-GB" sz="1600" dirty="0"/>
                    <a:t>Drift as function of climate variables </a:t>
                  </a:r>
                  <a14:m>
                    <m:oMath xmlns:m="http://schemas.openxmlformats.org/officeDocument/2006/math">
                      <m:r>
                        <a:rPr lang="en-US" sz="1600" b="0" i="1" smtClean="0">
                          <a:latin typeface="Cambria Math" panose="02040503050406030204" pitchFamily="18" charset="0"/>
                        </a:rPr>
                        <m:t>𝐶</m:t>
                      </m:r>
                    </m:oMath>
                  </a14:m>
                  <a:br>
                    <a:rPr lang="en-GB" sz="1600" dirty="0"/>
                  </a:br>
                  <a14:m>
                    <m:oMath xmlns:m="http://schemas.openxmlformats.org/officeDocument/2006/math">
                      <m:r>
                        <a:rPr lang="en-GB" sz="1600" i="1" smtClean="0">
                          <a:latin typeface="Cambria Math" panose="02040503050406030204" pitchFamily="18" charset="0"/>
                          <a:ea typeface="Cambria Math" panose="02040503050406030204" pitchFamily="18" charset="0"/>
                        </a:rPr>
                        <m:t>𝜎</m:t>
                      </m:r>
                      <m:r>
                        <a:rPr lang="en-US" sz="1600" b="0" i="1" smtClean="0">
                          <a:latin typeface="Cambria Math" panose="02040503050406030204" pitchFamily="18" charset="0"/>
                          <a:ea typeface="Cambria Math" panose="02040503050406030204" pitchFamily="18" charset="0"/>
                        </a:rPr>
                        <m:t>:</m:t>
                      </m:r>
                      <m:r>
                        <a:rPr lang="en-US" sz="1600" b="0" i="0" smtClean="0">
                          <a:latin typeface="Cambria Math" panose="02040503050406030204" pitchFamily="18" charset="0"/>
                          <a:ea typeface="Cambria Math" panose="02040503050406030204" pitchFamily="18" charset="0"/>
                        </a:rPr>
                        <m:t> </m:t>
                      </m:r>
                    </m:oMath>
                  </a14:m>
                  <a:r>
                    <a:rPr lang="en-GB" sz="1600" dirty="0"/>
                    <a:t>Volatility as function of climate variables </a:t>
                  </a:r>
                  <a14:m>
                    <m:oMath xmlns:m="http://schemas.openxmlformats.org/officeDocument/2006/math">
                      <m:r>
                        <a:rPr lang="en-US" sz="1600" b="0" i="1" smtClean="0">
                          <a:latin typeface="Cambria Math" panose="02040503050406030204" pitchFamily="18" charset="0"/>
                        </a:rPr>
                        <m:t>𝐶</m:t>
                      </m:r>
                    </m:oMath>
                  </a14:m>
                  <a:endParaRPr lang="en-GB" sz="1600" dirty="0"/>
                </a:p>
              </p:txBody>
            </p:sp>
          </mc:Choice>
          <mc:Fallback xmlns="">
            <p:sp>
              <p:nvSpPr>
                <p:cNvPr id="44" name="TextBox 43">
                  <a:extLst>
                    <a:ext uri="{FF2B5EF4-FFF2-40B4-BE49-F238E27FC236}">
                      <a16:creationId xmlns:a16="http://schemas.microsoft.com/office/drawing/2014/main" id="{4632FE78-E0C3-CB23-2844-0B90D9680EF2}"/>
                    </a:ext>
                  </a:extLst>
                </p:cNvPr>
                <p:cNvSpPr txBox="1">
                  <a:spLocks noRot="1" noChangeAspect="1" noMove="1" noResize="1" noEditPoints="1" noAdjustHandles="1" noChangeArrowheads="1" noChangeShapeType="1" noTextEdit="1"/>
                </p:cNvSpPr>
                <p:nvPr/>
              </p:nvSpPr>
              <p:spPr>
                <a:xfrm>
                  <a:off x="7912405" y="2181973"/>
                  <a:ext cx="2978379" cy="1454501"/>
                </a:xfrm>
                <a:prstGeom prst="rect">
                  <a:avLst/>
                </a:prstGeom>
                <a:blipFill>
                  <a:blip r:embed="rId30"/>
                  <a:stretch>
                    <a:fillRect l="-3610" t="-131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128231D-6F52-0AA2-7A2E-42D4E95FBB2E}"/>
                    </a:ext>
                  </a:extLst>
                </p:cNvPr>
                <p:cNvSpPr txBox="1"/>
                <p:nvPr/>
              </p:nvSpPr>
              <p:spPr>
                <a:xfrm>
                  <a:off x="8478327" y="4164904"/>
                  <a:ext cx="189968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de-DE" b="1" smtClean="0">
                            <a:latin typeface="Cambria Math" panose="02040503050406030204" pitchFamily="18" charset="0"/>
                          </a:rPr>
                          <m:t>Poisson</m:t>
                        </m:r>
                        <m:r>
                          <m:rPr>
                            <m:nor/>
                          </m:rPr>
                          <a:rPr lang="de-DE" b="1" smtClean="0">
                            <a:latin typeface="Cambria Math" panose="02040503050406030204" pitchFamily="18" charset="0"/>
                          </a:rPr>
                          <m:t> </m:t>
                        </m:r>
                        <m:r>
                          <m:rPr>
                            <m:nor/>
                          </m:rPr>
                          <a:rPr lang="de-DE" b="1" smtClean="0">
                            <a:latin typeface="Cambria Math" panose="02040503050406030204" pitchFamily="18" charset="0"/>
                          </a:rPr>
                          <m:t>Process</m:t>
                        </m:r>
                        <m:r>
                          <m:rPr>
                            <m:nor/>
                          </m:rPr>
                          <a:rPr lang="de-DE" b="1" smtClean="0">
                            <a:latin typeface="Cambria Math" panose="02040503050406030204" pitchFamily="18" charset="0"/>
                          </a:rPr>
                          <m:t>:</m:t>
                        </m:r>
                      </m:oMath>
                    </m:oMathPara>
                  </a14:m>
                  <a:endParaRPr lang="de-DE" b="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𝑑</m:t>
                            </m:r>
                          </m:sub>
                        </m:sSub>
                        <m:r>
                          <a:rPr lang="en-US" b="0" i="1" smtClean="0">
                            <a:latin typeface="Cambria Math" panose="02040503050406030204" pitchFamily="18" charset="0"/>
                          </a:rPr>
                          <m:t>)</m:t>
                        </m:r>
                      </m:oMath>
                    </m:oMathPara>
                  </a14:m>
                  <a:endParaRPr lang="de-DE" dirty="0"/>
                </a:p>
                <a:p>
                  <a:pPr/>
                  <a14:m>
                    <m:oMathPara xmlns:m="http://schemas.openxmlformats.org/officeDocument/2006/math">
                      <m:oMathParaPr>
                        <m:jc m:val="centerGroup"/>
                      </m:oMathParaPr>
                      <m:oMath xmlns:m="http://schemas.openxmlformats.org/officeDocument/2006/math">
                        <m:r>
                          <m:rPr>
                            <m:nor/>
                          </m:rPr>
                          <a:rPr lang="de-DE">
                            <a:latin typeface="Cambria Math" panose="02040503050406030204" pitchFamily="18" charset="0"/>
                          </a:rPr>
                          <m:t> </m:t>
                        </m:r>
                      </m:oMath>
                    </m:oMathPara>
                  </a14:m>
                  <a:endParaRPr lang="en-GB" dirty="0"/>
                </a:p>
              </p:txBody>
            </p:sp>
          </mc:Choice>
          <mc:Fallback xmlns="">
            <p:sp>
              <p:nvSpPr>
                <p:cNvPr id="45" name="TextBox 44">
                  <a:extLst>
                    <a:ext uri="{FF2B5EF4-FFF2-40B4-BE49-F238E27FC236}">
                      <a16:creationId xmlns:a16="http://schemas.microsoft.com/office/drawing/2014/main" id="{7128231D-6F52-0AA2-7A2E-42D4E95FBB2E}"/>
                    </a:ext>
                  </a:extLst>
                </p:cNvPr>
                <p:cNvSpPr txBox="1">
                  <a:spLocks noRot="1" noChangeAspect="1" noMove="1" noResize="1" noEditPoints="1" noAdjustHandles="1" noChangeArrowheads="1" noChangeShapeType="1" noTextEdit="1"/>
                </p:cNvSpPr>
                <p:nvPr/>
              </p:nvSpPr>
              <p:spPr>
                <a:xfrm>
                  <a:off x="8478327" y="4164904"/>
                  <a:ext cx="1899686" cy="830997"/>
                </a:xfrm>
                <a:prstGeom prst="rect">
                  <a:avLst/>
                </a:prstGeom>
                <a:blipFill>
                  <a:blip r:embed="rId31"/>
                  <a:stretch>
                    <a:fillRect l="-5085" t="-2299" r="-25989" b="-2413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FDCE6D-E4F1-AA53-5D73-BF6C90F4C550}"/>
                    </a:ext>
                  </a:extLst>
                </p:cNvPr>
                <p:cNvSpPr txBox="1"/>
                <p:nvPr/>
              </p:nvSpPr>
              <p:spPr>
                <a:xfrm>
                  <a:off x="8217439" y="5040914"/>
                  <a:ext cx="2690191" cy="1455142"/>
                </a:xfrm>
                <a:prstGeom prst="rect">
                  <a:avLst/>
                </a:prstGeom>
                <a:noFill/>
              </p:spPr>
              <p:txBody>
                <a:bodyPr wrap="square" lIns="0" tIns="0" rIns="0" bIns="0" rtlCol="0" anchor="t" anchorCtr="0">
                  <a:spAutoFit/>
                </a:bodyPr>
                <a:lstStyle/>
                <a:p>
                  <a:pPr>
                    <a:lnSpc>
                      <a:spcPts val="2300"/>
                    </a:lnSpc>
                    <a:spcBef>
                      <a:spcPts val="1150"/>
                    </a:spcBef>
                  </a:pP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𝑃</m:t>
                          </m:r>
                        </m:e>
                        <m:sub>
                          <m:r>
                            <a:rPr lang="en-US" sz="1600" b="0" i="1" smtClean="0">
                              <a:latin typeface="Cambria Math" panose="02040503050406030204" pitchFamily="18" charset="0"/>
                            </a:rPr>
                            <m:t>𝑑</m:t>
                          </m:r>
                        </m:sub>
                      </m:sSub>
                      <m:r>
                        <a:rPr lang="en-US" sz="1600" b="0" i="1" smtClean="0">
                          <a:latin typeface="Cambria Math" panose="02040503050406030204" pitchFamily="18" charset="0"/>
                        </a:rPr>
                        <m:t>: </m:t>
                      </m:r>
                    </m:oMath>
                  </a14:m>
                  <a:r>
                    <a:rPr lang="en-US" sz="1600" dirty="0"/>
                    <a:t>Abrupt drainage probability</a:t>
                  </a:r>
                  <a:br>
                    <a:rPr lang="en-US" sz="1600" dirty="0"/>
                  </a:br>
                  <a14:m>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m:rPr>
                              <m:sty m:val="p"/>
                            </m:rPr>
                            <a:rPr lang="el-GR" sz="1600" b="0" i="1" smtClean="0">
                              <a:latin typeface="Cambria Math" panose="02040503050406030204" pitchFamily="18" charset="0"/>
                              <a:ea typeface="Cambria Math" panose="02040503050406030204" pitchFamily="18" charset="0"/>
                            </a:rPr>
                            <m:t>λ</m:t>
                          </m:r>
                        </m:e>
                        <m:sub>
                          <m:r>
                            <a:rPr lang="en-US" sz="1600" b="0" i="1" smtClean="0">
                              <a:latin typeface="Cambria Math" panose="02040503050406030204" pitchFamily="18" charset="0"/>
                              <a:ea typeface="Cambria Math" panose="02040503050406030204" pitchFamily="18" charset="0"/>
                            </a:rPr>
                            <m:t>𝑓</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𝐶</m:t>
                          </m:r>
                        </m:e>
                      </m:d>
                      <m:r>
                        <a:rPr lang="en-US" sz="1600" b="0" i="1" smtClean="0">
                          <a:latin typeface="Cambria Math" panose="02040503050406030204" pitchFamily="18" charset="0"/>
                        </a:rPr>
                        <m:t>:</m:t>
                      </m:r>
                    </m:oMath>
                  </a14:m>
                  <a:r>
                    <a:rPr lang="en-US" sz="1600" dirty="0"/>
                    <a:t> Abrupt drainage rate as a function of climate variables </a:t>
                  </a:r>
                  <a14:m>
                    <m:oMath xmlns:m="http://schemas.openxmlformats.org/officeDocument/2006/math">
                      <m:r>
                        <a:rPr lang="en-US" sz="1600" b="0" i="1" smtClean="0">
                          <a:latin typeface="Cambria Math" panose="02040503050406030204" pitchFamily="18" charset="0"/>
                        </a:rPr>
                        <m:t>𝐶</m:t>
                      </m:r>
                    </m:oMath>
                  </a14:m>
                  <a:br>
                    <a:rPr lang="en-US" sz="1600" dirty="0"/>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𝐴</m:t>
                          </m:r>
                        </m:e>
                        <m:sub>
                          <m:r>
                            <a:rPr lang="en-US" sz="1600" b="0" i="1" smtClean="0">
                              <a:latin typeface="Cambria Math" panose="02040503050406030204" pitchFamily="18" charset="0"/>
                            </a:rPr>
                            <m:t>𝑑</m:t>
                          </m:r>
                        </m:sub>
                      </m:sSub>
                      <m:r>
                        <a:rPr lang="en-US" sz="1600" b="0" i="1" smtClean="0">
                          <a:latin typeface="Cambria Math" panose="02040503050406030204" pitchFamily="18" charset="0"/>
                        </a:rPr>
                        <m:t>: </m:t>
                      </m:r>
                    </m:oMath>
                  </a14:m>
                  <a:r>
                    <a:rPr lang="en-US" sz="1600" dirty="0"/>
                    <a:t>Disturbed area fraction used for scaling </a:t>
                  </a:r>
                  <a:endParaRPr lang="en-GB" sz="1600" dirty="0"/>
                </a:p>
              </p:txBody>
            </p:sp>
          </mc:Choice>
          <mc:Fallback xmlns="">
            <p:sp>
              <p:nvSpPr>
                <p:cNvPr id="46" name="TextBox 45">
                  <a:extLst>
                    <a:ext uri="{FF2B5EF4-FFF2-40B4-BE49-F238E27FC236}">
                      <a16:creationId xmlns:a16="http://schemas.microsoft.com/office/drawing/2014/main" id="{F5FDCE6D-E4F1-AA53-5D73-BF6C90F4C550}"/>
                    </a:ext>
                  </a:extLst>
                </p:cNvPr>
                <p:cNvSpPr txBox="1">
                  <a:spLocks noRot="1" noChangeAspect="1" noMove="1" noResize="1" noEditPoints="1" noAdjustHandles="1" noChangeArrowheads="1" noChangeShapeType="1" noTextEdit="1"/>
                </p:cNvSpPr>
                <p:nvPr/>
              </p:nvSpPr>
              <p:spPr>
                <a:xfrm>
                  <a:off x="8217439" y="5040914"/>
                  <a:ext cx="2690191" cy="1455142"/>
                </a:xfrm>
                <a:prstGeom prst="rect">
                  <a:avLst/>
                </a:prstGeom>
                <a:blipFill>
                  <a:blip r:embed="rId32"/>
                  <a:stretch>
                    <a:fillRect l="-4000" t="-1987" r="-800"/>
                  </a:stretch>
                </a:blipFill>
              </p:spPr>
              <p:txBody>
                <a:bodyPr/>
                <a:lstStyle/>
                <a:p>
                  <a:r>
                    <a:rPr lang="en-DE">
                      <a:noFill/>
                    </a:rPr>
                    <a:t> </a:t>
                  </a:r>
                </a:p>
              </p:txBody>
            </p:sp>
          </mc:Fallback>
        </mc:AlternateContent>
      </p:grpSp>
      <p:sp>
        <p:nvSpPr>
          <p:cNvPr id="90" name="TextBox 89">
            <a:extLst>
              <a:ext uri="{FF2B5EF4-FFF2-40B4-BE49-F238E27FC236}">
                <a16:creationId xmlns:a16="http://schemas.microsoft.com/office/drawing/2014/main" id="{2446A280-7C48-6706-F0C8-1E2F40963988}"/>
              </a:ext>
            </a:extLst>
          </p:cNvPr>
          <p:cNvSpPr txBox="1"/>
          <p:nvPr/>
        </p:nvSpPr>
        <p:spPr>
          <a:xfrm>
            <a:off x="15495095" y="19544360"/>
            <a:ext cx="11934704" cy="18658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GB" sz="2600" spc="60" dirty="0">
                <a:solidFill>
                  <a:schemeClr val="tx1"/>
                </a:solidFill>
              </a:rPr>
              <a:t>Lake formation, expansion, and drainage depend on small-scale surface and sub-surface heterogeneities that are difficult to measure. For pan-Arctic scale, a deterministic modelling-approach would unrealistic. We therefore treat these processes as probabilistic across a landscape type.</a:t>
            </a:r>
          </a:p>
        </p:txBody>
      </p:sp>
      <p:sp>
        <p:nvSpPr>
          <p:cNvPr id="91" name="TextBox 90">
            <a:extLst>
              <a:ext uri="{FF2B5EF4-FFF2-40B4-BE49-F238E27FC236}">
                <a16:creationId xmlns:a16="http://schemas.microsoft.com/office/drawing/2014/main" id="{628190A0-A429-710C-A826-C2C6347BE633}"/>
              </a:ext>
            </a:extLst>
          </p:cNvPr>
          <p:cNvSpPr txBox="1"/>
          <p:nvPr/>
        </p:nvSpPr>
        <p:spPr>
          <a:xfrm>
            <a:off x="15460802" y="27279758"/>
            <a:ext cx="12493035" cy="226595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endParaRPr lang="en-GB" sz="2600" spc="60" dirty="0">
              <a:solidFill>
                <a:schemeClr val="tx1"/>
              </a:solidFill>
            </a:endParaRPr>
          </a:p>
          <a:p>
            <a:pPr marL="0" marR="0" indent="0" algn="l" defTabSz="15853719" rtl="0" fontAlgn="auto" latinLnBrk="0" hangingPunct="0">
              <a:lnSpc>
                <a:spcPct val="100000"/>
              </a:lnSpc>
              <a:spcBef>
                <a:spcPts val="0"/>
              </a:spcBef>
              <a:spcAft>
                <a:spcPts val="0"/>
              </a:spcAft>
              <a:buClrTx/>
              <a:buSzTx/>
              <a:buFontTx/>
              <a:buNone/>
              <a:tabLst/>
            </a:pPr>
            <a:r>
              <a:rPr lang="en-GB" sz="2600" spc="60" dirty="0">
                <a:solidFill>
                  <a:schemeClr val="tx1"/>
                </a:solidFill>
              </a:rPr>
              <a:t>We utilize Poisson processes and geometric Brownian motion as tools to simulate changes in lake density, size distributions, and fractions of water area.</a:t>
            </a:r>
            <a:endParaRPr lang="en-DE" sz="2600" spc="60" dirty="0">
              <a:solidFill>
                <a:schemeClr val="tx1"/>
              </a:solidFill>
            </a:endParaRPr>
          </a:p>
          <a:p>
            <a:pPr marL="0" marR="0" indent="0" algn="l" defTabSz="15853719" rtl="0" fontAlgn="auto" latinLnBrk="0" hangingPunct="0">
              <a:lnSpc>
                <a:spcPct val="100000"/>
              </a:lnSpc>
              <a:spcBef>
                <a:spcPts val="0"/>
              </a:spcBef>
              <a:spcAft>
                <a:spcPts val="0"/>
              </a:spcAft>
              <a:buClrTx/>
              <a:buSzTx/>
              <a:buFontTx/>
              <a:buNone/>
              <a:tabLst/>
            </a:pPr>
            <a:endParaRPr kumimoji="0" lang="en-DE" sz="2600" b="0" i="0" u="none" strike="noStrike" cap="none" spc="37" normalizeH="0" baseline="0" dirty="0">
              <a:ln>
                <a:noFill/>
              </a:ln>
              <a:solidFill>
                <a:schemeClr val="accent1">
                  <a:lumOff val="-46666"/>
                </a:schemeClr>
              </a:solidFill>
              <a:effectLst/>
              <a:uFillTx/>
              <a:latin typeface="+mn-lt"/>
              <a:ea typeface="+mn-ea"/>
              <a:cs typeface="+mn-cs"/>
              <a:sym typeface="Roboto"/>
            </a:endParaRPr>
          </a:p>
        </p:txBody>
      </p:sp>
      <p:sp>
        <p:nvSpPr>
          <p:cNvPr id="92" name="Rechteck 47">
            <a:extLst>
              <a:ext uri="{FF2B5EF4-FFF2-40B4-BE49-F238E27FC236}">
                <a16:creationId xmlns:a16="http://schemas.microsoft.com/office/drawing/2014/main" id="{B98DFC9F-4B3F-E42D-77C4-C63214A5461E}"/>
              </a:ext>
            </a:extLst>
          </p:cNvPr>
          <p:cNvSpPr/>
          <p:nvPr/>
        </p:nvSpPr>
        <p:spPr>
          <a:xfrm>
            <a:off x="28601988" y="19749325"/>
            <a:ext cx="12961937" cy="9357487"/>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93" name="TextBox 92">
            <a:extLst>
              <a:ext uri="{FF2B5EF4-FFF2-40B4-BE49-F238E27FC236}">
                <a16:creationId xmlns:a16="http://schemas.microsoft.com/office/drawing/2014/main" id="{D2FC26B9-DE9D-6765-1D8C-53296E9A9B3B}"/>
              </a:ext>
            </a:extLst>
          </p:cNvPr>
          <p:cNvSpPr txBox="1"/>
          <p:nvPr/>
        </p:nvSpPr>
        <p:spPr>
          <a:xfrm>
            <a:off x="28971404" y="20147329"/>
            <a:ext cx="5765306" cy="8194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defTabSz="15853719"/>
            <a:r>
              <a:rPr lang="de-DE" sz="3600" b="1" cap="all" spc="150" dirty="0">
                <a:solidFill>
                  <a:schemeClr val="tx2"/>
                </a:solidFill>
              </a:rPr>
              <a:t>Take-</a:t>
            </a:r>
            <a:r>
              <a:rPr lang="de-DE" sz="3600" b="1" cap="all" spc="150" dirty="0" err="1">
                <a:solidFill>
                  <a:schemeClr val="tx2"/>
                </a:solidFill>
              </a:rPr>
              <a:t>home</a:t>
            </a:r>
            <a:r>
              <a:rPr lang="de-DE" sz="3600" b="1" cap="all" spc="150" dirty="0">
                <a:solidFill>
                  <a:schemeClr val="tx2"/>
                </a:solidFill>
              </a:rPr>
              <a:t> </a:t>
            </a:r>
            <a:r>
              <a:rPr lang="de-DE" sz="3600" b="1" cap="all" spc="150" dirty="0" err="1">
                <a:solidFill>
                  <a:schemeClr val="tx2"/>
                </a:solidFill>
              </a:rPr>
              <a:t>messages</a:t>
            </a:r>
            <a:endParaRPr lang="de-DE" sz="3600" b="1" cap="all" spc="150" dirty="0">
              <a:solidFill>
                <a:schemeClr val="tx2"/>
              </a:solidFill>
            </a:endParaRPr>
          </a:p>
        </p:txBody>
      </p:sp>
      <p:sp>
        <p:nvSpPr>
          <p:cNvPr id="94" name="TextBox 93">
            <a:extLst>
              <a:ext uri="{FF2B5EF4-FFF2-40B4-BE49-F238E27FC236}">
                <a16:creationId xmlns:a16="http://schemas.microsoft.com/office/drawing/2014/main" id="{6A31952B-9384-76C5-EB8D-8F0C0CB5E918}"/>
              </a:ext>
            </a:extLst>
          </p:cNvPr>
          <p:cNvSpPr txBox="1"/>
          <p:nvPr/>
        </p:nvSpPr>
        <p:spPr>
          <a:xfrm>
            <a:off x="28971404" y="21263243"/>
            <a:ext cx="12168654" cy="839070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spcBef>
                <a:spcPts val="800"/>
              </a:spcBef>
              <a:buFont typeface="Arial" panose="020B0604020202020204" pitchFamily="34" charset="0"/>
              <a:buChar char="•"/>
            </a:pPr>
            <a:r>
              <a:rPr lang="en-GB" sz="2600" spc="60" dirty="0">
                <a:solidFill>
                  <a:schemeClr val="tx1"/>
                </a:solidFill>
              </a:rPr>
              <a:t>Permafrost processes present </a:t>
            </a:r>
            <a:r>
              <a:rPr lang="en-GB" sz="2600" b="1" spc="60" dirty="0">
                <a:solidFill>
                  <a:schemeClr val="tx1"/>
                </a:solidFill>
              </a:rPr>
              <a:t>heterogeneity at fine-scale</a:t>
            </a:r>
            <a:r>
              <a:rPr lang="en-GB" sz="2600" spc="60" dirty="0">
                <a:solidFill>
                  <a:schemeClr val="tx1"/>
                </a:solidFill>
              </a:rPr>
              <a:t> beyond what can be described well by physical model approach with current knowledge. Therefore, we applied both </a:t>
            </a:r>
            <a:r>
              <a:rPr lang="en-GB" sz="2600" b="1" spc="60" dirty="0">
                <a:solidFill>
                  <a:schemeClr val="tx1"/>
                </a:solidFill>
              </a:rPr>
              <a:t>conceptual stochastic model and statistical model</a:t>
            </a:r>
            <a:r>
              <a:rPr lang="en-GB" sz="2600" spc="60" dirty="0">
                <a:solidFill>
                  <a:schemeClr val="tx1"/>
                </a:solidFill>
              </a:rPr>
              <a:t> approaches to tackle this issue.</a:t>
            </a:r>
          </a:p>
          <a:p>
            <a:pPr marL="457200" indent="-457200">
              <a:spcBef>
                <a:spcPts val="800"/>
              </a:spcBef>
              <a:buFont typeface="Arial" panose="020B0604020202020204" pitchFamily="34" charset="0"/>
              <a:buChar char="•"/>
            </a:pPr>
            <a:endParaRPr lang="en-DE" sz="2600" spc="37" dirty="0">
              <a:solidFill>
                <a:schemeClr val="accent3"/>
              </a:solidFill>
            </a:endParaRPr>
          </a:p>
          <a:p>
            <a:pPr marL="457200" indent="-457200">
              <a:spcBef>
                <a:spcPts val="800"/>
              </a:spcBef>
              <a:buFont typeface="Arial" panose="020B0604020202020204" pitchFamily="34" charset="0"/>
              <a:buChar char="•"/>
            </a:pPr>
            <a:r>
              <a:rPr lang="en-GB" sz="2600" spc="60" dirty="0">
                <a:solidFill>
                  <a:schemeClr val="tx1"/>
                </a:solidFill>
              </a:rPr>
              <a:t>For the </a:t>
            </a:r>
            <a:r>
              <a:rPr lang="en-GB" sz="2600" b="1" spc="60" dirty="0">
                <a:solidFill>
                  <a:schemeClr val="tx1"/>
                </a:solidFill>
              </a:rPr>
              <a:t>impacts of long-term climatic forcing change on permafrost</a:t>
            </a:r>
            <a:r>
              <a:rPr lang="en-GB" sz="2600" spc="60" dirty="0">
                <a:solidFill>
                  <a:schemeClr val="tx1"/>
                </a:solidFill>
              </a:rPr>
              <a:t>, pure spatial correlation is insufficient to explain. Climate forcing impacts have to be first interpreted into impacts on other factors like fire frequency, sea ice extents, etc. </a:t>
            </a:r>
          </a:p>
          <a:p>
            <a:pPr marL="457200" indent="-457200">
              <a:spcBef>
                <a:spcPts val="800"/>
              </a:spcBef>
              <a:buFont typeface="Arial" panose="020B0604020202020204" pitchFamily="34" charset="0"/>
              <a:buChar char="•"/>
            </a:pPr>
            <a:endParaRPr lang="en-GB" sz="2600" spc="60" dirty="0">
              <a:solidFill>
                <a:schemeClr val="tx1"/>
              </a:solidFill>
            </a:endParaRPr>
          </a:p>
          <a:p>
            <a:pPr marL="457200" indent="-457200">
              <a:spcBef>
                <a:spcPts val="800"/>
              </a:spcBef>
              <a:buFont typeface="Arial" panose="020B0604020202020204" pitchFamily="34" charset="0"/>
              <a:buChar char="•"/>
            </a:pPr>
            <a:r>
              <a:rPr lang="en-GB" sz="2600" spc="60" dirty="0">
                <a:solidFill>
                  <a:schemeClr val="tx1"/>
                </a:solidFill>
              </a:rPr>
              <a:t>In regions with glaciers, permafrost is likely responding to long-term climate change in a </a:t>
            </a:r>
            <a:r>
              <a:rPr lang="en-GB" sz="2600" b="1" spc="60" dirty="0">
                <a:solidFill>
                  <a:schemeClr val="tx1"/>
                </a:solidFill>
              </a:rPr>
              <a:t>synchronised way as glaciers</a:t>
            </a:r>
            <a:r>
              <a:rPr lang="en-GB" sz="2600" spc="60" dirty="0">
                <a:solidFill>
                  <a:schemeClr val="tx1"/>
                </a:solidFill>
              </a:rPr>
              <a:t>.</a:t>
            </a:r>
          </a:p>
          <a:p>
            <a:pPr marL="457200" indent="-457200">
              <a:spcBef>
                <a:spcPts val="800"/>
              </a:spcBef>
              <a:buFont typeface="Arial" panose="020B0604020202020204" pitchFamily="34" charset="0"/>
              <a:buChar char="•"/>
            </a:pPr>
            <a:endParaRPr lang="en-GB" sz="2600" spc="60" dirty="0">
              <a:solidFill>
                <a:schemeClr val="tx1"/>
              </a:solidFill>
            </a:endParaRPr>
          </a:p>
          <a:p>
            <a:pPr marL="457200" indent="-457200">
              <a:spcBef>
                <a:spcPts val="800"/>
              </a:spcBef>
              <a:buFont typeface="Arial" panose="020B0604020202020204" pitchFamily="34" charset="0"/>
              <a:buChar char="•"/>
            </a:pPr>
            <a:r>
              <a:rPr lang="en-GB" sz="2600" b="1" spc="60" dirty="0">
                <a:solidFill>
                  <a:schemeClr val="tx1"/>
                </a:solidFill>
              </a:rPr>
              <a:t>PDF</a:t>
            </a:r>
            <a:r>
              <a:rPr lang="en-GB" sz="2600" spc="60" dirty="0">
                <a:solidFill>
                  <a:schemeClr val="tx1"/>
                </a:solidFill>
              </a:rPr>
              <a:t> is used in our analysis of subsidence pattern change in local areas, and also chosen to be the </a:t>
            </a:r>
            <a:r>
              <a:rPr lang="en-GB" sz="2600" b="1" spc="60" dirty="0">
                <a:solidFill>
                  <a:schemeClr val="tx1"/>
                </a:solidFill>
              </a:rPr>
              <a:t>output format for the under-development permafrost model.</a:t>
            </a:r>
          </a:p>
          <a:p>
            <a:pPr marL="457200" indent="-457200">
              <a:spcBef>
                <a:spcPts val="800"/>
              </a:spcBef>
              <a:buFont typeface="Arial" panose="020B0604020202020204" pitchFamily="34" charset="0"/>
              <a:buChar char="•"/>
            </a:pPr>
            <a:endParaRPr lang="en-GB" sz="2600" spc="60" dirty="0">
              <a:solidFill>
                <a:schemeClr val="tx1"/>
              </a:solidFill>
            </a:endParaRPr>
          </a:p>
          <a:p>
            <a:pPr marL="457200" indent="-457200">
              <a:spcBef>
                <a:spcPts val="800"/>
              </a:spcBef>
              <a:buFont typeface="Arial" panose="020B0604020202020204" pitchFamily="34" charset="0"/>
              <a:buChar char="•"/>
            </a:pPr>
            <a:endParaRPr lang="en-GB" sz="2600" spc="60" dirty="0">
              <a:solidFill>
                <a:schemeClr val="tx1"/>
              </a:solidFill>
            </a:endParaRPr>
          </a:p>
        </p:txBody>
      </p:sp>
      <p:sp>
        <p:nvSpPr>
          <p:cNvPr id="63" name="Rechteck 47">
            <a:extLst>
              <a:ext uri="{FF2B5EF4-FFF2-40B4-BE49-F238E27FC236}">
                <a16:creationId xmlns:a16="http://schemas.microsoft.com/office/drawing/2014/main" id="{B4FC6AD6-621D-C23B-1410-89112ED8CD44}"/>
              </a:ext>
            </a:extLst>
          </p:cNvPr>
          <p:cNvSpPr/>
          <p:nvPr/>
        </p:nvSpPr>
        <p:spPr>
          <a:xfrm>
            <a:off x="14928709" y="5773644"/>
            <a:ext cx="12946344" cy="12270250"/>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59" name="TextBox 58">
            <a:extLst>
              <a:ext uri="{FF2B5EF4-FFF2-40B4-BE49-F238E27FC236}">
                <a16:creationId xmlns:a16="http://schemas.microsoft.com/office/drawing/2014/main" id="{7780B4A9-555E-89BD-1E1C-5CA03E08D7CB}"/>
              </a:ext>
            </a:extLst>
          </p:cNvPr>
          <p:cNvSpPr txBox="1"/>
          <p:nvPr/>
        </p:nvSpPr>
        <p:spPr>
          <a:xfrm>
            <a:off x="15196250" y="6173177"/>
            <a:ext cx="12725606" cy="43998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9372719" hangingPunct="1">
              <a:defRPr sz="7500" b="1" cap="all" spc="375">
                <a:solidFill>
                  <a:srgbClr val="006C66"/>
                </a:solidFill>
              </a:defRPr>
            </a:pPr>
            <a:r>
              <a:rPr lang="de-DE" sz="3600" b="1" cap="all" spc="150" dirty="0" err="1">
                <a:solidFill>
                  <a:schemeClr val="tx2"/>
                </a:solidFill>
              </a:rPr>
              <a:t>Observational</a:t>
            </a:r>
            <a:r>
              <a:rPr lang="de-DE" sz="3600" b="1" cap="all" spc="150" dirty="0">
                <a:solidFill>
                  <a:schemeClr val="tx2"/>
                </a:solidFill>
              </a:rPr>
              <a:t> Data </a:t>
            </a:r>
            <a:r>
              <a:rPr lang="de-DE" sz="3600" b="1" cap="all" spc="150" dirty="0" err="1">
                <a:solidFill>
                  <a:schemeClr val="tx2"/>
                </a:solidFill>
              </a:rPr>
              <a:t>Limitations</a:t>
            </a:r>
            <a:r>
              <a:rPr lang="de-DE" sz="3600" b="1" cap="all" spc="150" dirty="0">
                <a:solidFill>
                  <a:schemeClr val="tx2"/>
                </a:solidFill>
              </a:rPr>
              <a:t> and </a:t>
            </a:r>
            <a:r>
              <a:rPr lang="de-DE" sz="3600" b="1" cap="all" spc="150" dirty="0" err="1">
                <a:solidFill>
                  <a:schemeClr val="tx2"/>
                </a:solidFill>
              </a:rPr>
              <a:t>solutions</a:t>
            </a:r>
            <a:endParaRPr lang="de-DE" sz="3600" b="1" cap="all" spc="150" dirty="0">
              <a:solidFill>
                <a:schemeClr val="tx2"/>
              </a:solidFill>
            </a:endParaRPr>
          </a:p>
          <a:p>
            <a:pPr>
              <a:lnSpc>
                <a:spcPct val="130000"/>
              </a:lnSpc>
              <a:spcBef>
                <a:spcPts val="800"/>
              </a:spcBef>
              <a:buSzPct val="123000"/>
              <a:defRPr sz="5300" spc="158">
                <a:solidFill>
                  <a:srgbClr val="000000"/>
                </a:solidFill>
              </a:defRPr>
            </a:pPr>
            <a:r>
              <a:rPr lang="de-DE" sz="2600" b="1" spc="60" dirty="0" err="1">
                <a:solidFill>
                  <a:schemeClr val="tx1"/>
                </a:solidFill>
              </a:rPr>
              <a:t>Issues</a:t>
            </a:r>
            <a:r>
              <a:rPr lang="de-DE" sz="2600" b="1" spc="60" dirty="0">
                <a:solidFill>
                  <a:schemeClr val="tx1"/>
                </a:solidFill>
              </a:rPr>
              <a:t>: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a:solidFill>
                  <a:schemeClr val="tx1"/>
                </a:solidFill>
              </a:rPr>
              <a:t>State-</a:t>
            </a:r>
            <a:r>
              <a:rPr lang="de-DE" sz="2600" spc="60" dirty="0" err="1">
                <a:solidFill>
                  <a:schemeClr val="tx1"/>
                </a:solidFill>
              </a:rPr>
              <a:t>of</a:t>
            </a:r>
            <a:r>
              <a:rPr lang="de-DE" sz="2600" spc="60" dirty="0">
                <a:solidFill>
                  <a:schemeClr val="tx1"/>
                </a:solidFill>
              </a:rPr>
              <a:t>-</a:t>
            </a:r>
            <a:r>
              <a:rPr lang="de-DE" sz="2600" spc="60" dirty="0" err="1">
                <a:solidFill>
                  <a:schemeClr val="tx1"/>
                </a:solidFill>
              </a:rPr>
              <a:t>the</a:t>
            </a:r>
            <a:r>
              <a:rPr lang="de-DE" sz="2600" spc="60" dirty="0">
                <a:solidFill>
                  <a:schemeClr val="tx1"/>
                </a:solidFill>
              </a:rPr>
              <a:t>-art </a:t>
            </a:r>
            <a:r>
              <a:rPr lang="de-DE" sz="2600" spc="60" dirty="0" err="1">
                <a:solidFill>
                  <a:schemeClr val="tx1"/>
                </a:solidFill>
              </a:rPr>
              <a:t>data</a:t>
            </a:r>
            <a:r>
              <a:rPr lang="de-DE" sz="2600" spc="60" dirty="0">
                <a:solidFill>
                  <a:schemeClr val="tx1"/>
                </a:solidFill>
              </a:rPr>
              <a:t> </a:t>
            </a:r>
            <a:r>
              <a:rPr lang="de-DE" sz="2600" spc="60" dirty="0" err="1">
                <a:solidFill>
                  <a:schemeClr val="tx1"/>
                </a:solidFill>
              </a:rPr>
              <a:t>is</a:t>
            </a:r>
            <a:r>
              <a:rPr lang="de-DE" sz="2600" spc="60" dirty="0">
                <a:solidFill>
                  <a:schemeClr val="tx1"/>
                </a:solidFill>
              </a:rPr>
              <a:t> not fully </a:t>
            </a:r>
            <a:r>
              <a:rPr lang="de-DE" sz="2600" spc="60" dirty="0" err="1">
                <a:solidFill>
                  <a:schemeClr val="tx1"/>
                </a:solidFill>
              </a:rPr>
              <a:t>fixed</a:t>
            </a:r>
            <a:r>
              <a:rPr lang="de-DE" sz="2600" spc="60" dirty="0">
                <a:solidFill>
                  <a:schemeClr val="tx1"/>
                </a:solidFill>
              </a:rPr>
              <a:t> </a:t>
            </a:r>
            <a:r>
              <a:rPr lang="de-DE" sz="2600" spc="60" dirty="0" err="1">
                <a:solidFill>
                  <a:schemeClr val="tx1"/>
                </a:solidFill>
              </a:rPr>
              <a:t>with</a:t>
            </a:r>
            <a:r>
              <a:rPr lang="de-DE" sz="2600" spc="60" dirty="0">
                <a:solidFill>
                  <a:schemeClr val="tx1"/>
                </a:solidFill>
              </a:rPr>
              <a:t> </a:t>
            </a:r>
            <a:r>
              <a:rPr lang="de-DE" sz="2600" spc="60" dirty="0" err="1">
                <a:solidFill>
                  <a:schemeClr val="tx1"/>
                </a:solidFill>
              </a:rPr>
              <a:t>correction</a:t>
            </a:r>
            <a:r>
              <a:rPr lang="de-DE" sz="2600" spc="60" dirty="0">
                <a:solidFill>
                  <a:schemeClr val="tx1"/>
                </a:solidFill>
              </a:rPr>
              <a:t> </a:t>
            </a:r>
            <a:r>
              <a:rPr lang="de-DE" sz="2600" spc="60" dirty="0" err="1">
                <a:solidFill>
                  <a:schemeClr val="tx1"/>
                </a:solidFill>
              </a:rPr>
              <a:t>filter</a:t>
            </a:r>
            <a:endParaRPr lang="de-DE" sz="2600" spc="60" dirty="0">
              <a:solidFill>
                <a:schemeClr val="tx1"/>
              </a:solidFill>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err="1">
                <a:solidFill>
                  <a:schemeClr val="tx1"/>
                </a:solidFill>
              </a:rPr>
              <a:t>Too</a:t>
            </a:r>
            <a:r>
              <a:rPr lang="de-DE" sz="2600" spc="60" dirty="0">
                <a:solidFill>
                  <a:schemeClr val="tx1"/>
                </a:solidFill>
              </a:rPr>
              <a:t> </a:t>
            </a:r>
            <a:r>
              <a:rPr lang="de-DE" sz="2600" spc="60" dirty="0" err="1">
                <a:solidFill>
                  <a:schemeClr val="tx1"/>
                </a:solidFill>
              </a:rPr>
              <a:t>recent</a:t>
            </a:r>
            <a:r>
              <a:rPr lang="de-DE" sz="2600" spc="60" dirty="0">
                <a:solidFill>
                  <a:schemeClr val="tx1"/>
                </a:solidFill>
              </a:rPr>
              <a:t> and not </a:t>
            </a:r>
            <a:r>
              <a:rPr lang="de-DE" sz="2600" spc="60" dirty="0" err="1">
                <a:solidFill>
                  <a:schemeClr val="tx1"/>
                </a:solidFill>
              </a:rPr>
              <a:t>long</a:t>
            </a:r>
            <a:r>
              <a:rPr lang="de-DE" sz="2600" spc="60" dirty="0">
                <a:solidFill>
                  <a:schemeClr val="tx1"/>
                </a:solidFill>
              </a:rPr>
              <a:t> </a:t>
            </a:r>
            <a:r>
              <a:rPr lang="de-DE" sz="2600" spc="60" dirty="0" err="1">
                <a:solidFill>
                  <a:schemeClr val="tx1"/>
                </a:solidFill>
              </a:rPr>
              <a:t>enough</a:t>
            </a:r>
            <a:r>
              <a:rPr lang="de-DE" sz="2600" spc="60" dirty="0">
                <a:solidFill>
                  <a:schemeClr val="tx1"/>
                </a:solidFill>
              </a:rPr>
              <a:t> time </a:t>
            </a:r>
            <a:r>
              <a:rPr lang="de-DE" sz="2600" spc="60" dirty="0" err="1">
                <a:solidFill>
                  <a:schemeClr val="tx1"/>
                </a:solidFill>
              </a:rPr>
              <a:t>series</a:t>
            </a:r>
            <a:endParaRPr lang="de-DE" sz="2600" spc="60" dirty="0">
              <a:solidFill>
                <a:schemeClr val="tx1"/>
              </a:solidFill>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a:solidFill>
                  <a:schemeClr val="tx1"/>
                </a:solidFill>
              </a:rPr>
              <a:t>Due </a:t>
            </a:r>
            <a:r>
              <a:rPr lang="de-DE" sz="2600" spc="60" dirty="0" err="1">
                <a:solidFill>
                  <a:schemeClr val="tx1"/>
                </a:solidFill>
              </a:rPr>
              <a:t>to</a:t>
            </a:r>
            <a:r>
              <a:rPr lang="de-DE" sz="2600" spc="60" dirty="0">
                <a:solidFill>
                  <a:schemeClr val="tx1"/>
                </a:solidFill>
              </a:rPr>
              <a:t> </a:t>
            </a:r>
            <a:r>
              <a:rPr lang="de-DE" sz="2600" spc="60" dirty="0" err="1">
                <a:solidFill>
                  <a:schemeClr val="tx1"/>
                </a:solidFill>
              </a:rPr>
              <a:t>the</a:t>
            </a:r>
            <a:r>
              <a:rPr lang="de-DE" sz="2600" spc="60" dirty="0">
                <a:solidFill>
                  <a:schemeClr val="tx1"/>
                </a:solidFill>
              </a:rPr>
              <a:t> </a:t>
            </a:r>
            <a:r>
              <a:rPr lang="de-DE" sz="2600" spc="60" dirty="0" err="1">
                <a:solidFill>
                  <a:schemeClr val="tx1"/>
                </a:solidFill>
              </a:rPr>
              <a:t>processing</a:t>
            </a:r>
            <a:r>
              <a:rPr lang="de-DE" sz="2600" spc="60" dirty="0">
                <a:solidFill>
                  <a:schemeClr val="tx1"/>
                </a:solidFill>
              </a:rPr>
              <a:t> time and high </a:t>
            </a:r>
            <a:r>
              <a:rPr lang="de-DE" sz="2600" spc="60" dirty="0" err="1">
                <a:solidFill>
                  <a:schemeClr val="tx1"/>
                </a:solidFill>
              </a:rPr>
              <a:t>cost</a:t>
            </a:r>
            <a:r>
              <a:rPr lang="de-DE" sz="2600" spc="60" dirty="0">
                <a:solidFill>
                  <a:schemeClr val="tx1"/>
                </a:solidFill>
              </a:rPr>
              <a:t> </a:t>
            </a:r>
            <a:r>
              <a:rPr lang="de-DE" sz="2600" spc="60" dirty="0" err="1">
                <a:solidFill>
                  <a:schemeClr val="tx1"/>
                </a:solidFill>
              </a:rPr>
              <a:t>required</a:t>
            </a:r>
            <a:r>
              <a:rPr lang="de-DE" sz="2600" spc="60" dirty="0">
                <a:solidFill>
                  <a:schemeClr val="tx1"/>
                </a:solidFill>
              </a:rPr>
              <a:t>, </a:t>
            </a:r>
            <a:r>
              <a:rPr lang="de-DE" sz="2600" spc="60" dirty="0" err="1">
                <a:solidFill>
                  <a:schemeClr val="tx1"/>
                </a:solidFill>
              </a:rPr>
              <a:t>raw</a:t>
            </a:r>
            <a:r>
              <a:rPr lang="de-DE" sz="2600" spc="60" dirty="0">
                <a:solidFill>
                  <a:schemeClr val="tx1"/>
                </a:solidFill>
              </a:rPr>
              <a:t> </a:t>
            </a:r>
            <a:r>
              <a:rPr lang="de-DE" sz="2600" spc="60" dirty="0" err="1">
                <a:solidFill>
                  <a:schemeClr val="tx1"/>
                </a:solidFill>
              </a:rPr>
              <a:t>data</a:t>
            </a:r>
            <a:r>
              <a:rPr lang="de-DE" sz="2600" spc="60" dirty="0">
                <a:solidFill>
                  <a:schemeClr val="tx1"/>
                </a:solidFill>
              </a:rPr>
              <a:t> in </a:t>
            </a:r>
            <a:r>
              <a:rPr lang="de-DE" sz="2600" spc="60" dirty="0" err="1">
                <a:solidFill>
                  <a:schemeClr val="tx1"/>
                </a:solidFill>
              </a:rPr>
              <a:t>only</a:t>
            </a:r>
            <a:r>
              <a:rPr lang="de-DE" sz="2600" spc="60" dirty="0">
                <a:solidFill>
                  <a:schemeClr val="tx1"/>
                </a:solidFill>
              </a:rPr>
              <a:t> a </a:t>
            </a:r>
            <a:r>
              <a:rPr lang="de-DE" sz="2600" spc="60" dirty="0" err="1">
                <a:solidFill>
                  <a:schemeClr val="tx1"/>
                </a:solidFill>
              </a:rPr>
              <a:t>few</a:t>
            </a:r>
            <a:r>
              <a:rPr lang="de-DE" sz="2600" spc="60" dirty="0">
                <a:solidFill>
                  <a:schemeClr val="tx1"/>
                </a:solidFill>
              </a:rPr>
              <a:t> </a:t>
            </a:r>
            <a:r>
              <a:rPr lang="de-DE" sz="2600" spc="60" dirty="0" err="1">
                <a:solidFill>
                  <a:schemeClr val="tx1"/>
                </a:solidFill>
              </a:rPr>
              <a:t>sporadic</a:t>
            </a:r>
            <a:r>
              <a:rPr lang="de-DE" sz="2600" spc="60" dirty="0">
                <a:solidFill>
                  <a:schemeClr val="tx1"/>
                </a:solidFill>
              </a:rPr>
              <a:t> </a:t>
            </a:r>
            <a:r>
              <a:rPr lang="de-DE" sz="2600" spc="60" dirty="0" err="1">
                <a:solidFill>
                  <a:schemeClr val="tx1"/>
                </a:solidFill>
              </a:rPr>
              <a:t>regions</a:t>
            </a:r>
            <a:r>
              <a:rPr lang="de-DE" sz="2600" spc="60" dirty="0">
                <a:solidFill>
                  <a:schemeClr val="tx1"/>
                </a:solidFill>
              </a:rPr>
              <a:t> </a:t>
            </a:r>
            <a:r>
              <a:rPr lang="de-DE" sz="2600" spc="60" dirty="0" err="1">
                <a:solidFill>
                  <a:schemeClr val="tx1"/>
                </a:solidFill>
              </a:rPr>
              <a:t>are</a:t>
            </a:r>
            <a:r>
              <a:rPr lang="de-DE" sz="2600" spc="60" dirty="0">
                <a:solidFill>
                  <a:schemeClr val="tx1"/>
                </a:solidFill>
              </a:rPr>
              <a:t> </a:t>
            </a:r>
            <a:r>
              <a:rPr lang="de-DE" sz="2600" spc="60" dirty="0" err="1">
                <a:solidFill>
                  <a:schemeClr val="tx1"/>
                </a:solidFill>
              </a:rPr>
              <a:t>processed</a:t>
            </a:r>
            <a:r>
              <a:rPr lang="de-DE" sz="2600" spc="60" dirty="0">
                <a:solidFill>
                  <a:schemeClr val="tx1"/>
                </a:solidFill>
              </a:rPr>
              <a:t> </a:t>
            </a:r>
          </a:p>
          <a:p>
            <a:pPr marL="0" marR="0" indent="0" algn="l" defTabSz="15853719" rtl="0" fontAlgn="auto" latinLnBrk="0" hangingPunct="0">
              <a:lnSpc>
                <a:spcPct val="100000"/>
              </a:lnSpc>
              <a:spcBef>
                <a:spcPts val="0"/>
              </a:spcBef>
              <a:spcAft>
                <a:spcPts val="0"/>
              </a:spcAft>
              <a:buClrTx/>
              <a:buSzTx/>
              <a:buFontTx/>
              <a:buNone/>
              <a:tabLst/>
            </a:pPr>
            <a:endParaRPr kumimoji="0" lang="en-DE" sz="3700" b="0" i="0" u="none" strike="noStrike" cap="none" spc="37" normalizeH="0" baseline="0" dirty="0">
              <a:ln>
                <a:noFill/>
              </a:ln>
              <a:solidFill>
                <a:schemeClr val="accent1">
                  <a:lumOff val="-46666"/>
                </a:schemeClr>
              </a:solidFill>
              <a:effectLst/>
              <a:uFillTx/>
              <a:latin typeface="+mn-lt"/>
              <a:ea typeface="+mn-ea"/>
              <a:cs typeface="+mn-cs"/>
              <a:sym typeface="Roboto"/>
            </a:endParaRPr>
          </a:p>
        </p:txBody>
      </p:sp>
      <p:sp>
        <p:nvSpPr>
          <p:cNvPr id="80" name="Rounded Rectangle 79">
            <a:extLst>
              <a:ext uri="{FF2B5EF4-FFF2-40B4-BE49-F238E27FC236}">
                <a16:creationId xmlns:a16="http://schemas.microsoft.com/office/drawing/2014/main" id="{7A029E0D-896F-4F8A-3808-5DC5653B7BD5}"/>
              </a:ext>
            </a:extLst>
          </p:cNvPr>
          <p:cNvSpPr/>
          <p:nvPr/>
        </p:nvSpPr>
        <p:spPr>
          <a:xfrm>
            <a:off x="15377880" y="12570105"/>
            <a:ext cx="2945219" cy="2154014"/>
          </a:xfrm>
          <a:prstGeom prst="roundRect">
            <a:avLst>
              <a:gd name="adj" fmla="val 3671"/>
            </a:avLst>
          </a:prstGeom>
          <a:solidFill>
            <a:schemeClr val="accent2">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Climatic Forcings</a:t>
            </a:r>
          </a:p>
          <a:p>
            <a:pPr algn="ctr"/>
            <a:endParaRPr lang="en-GB" dirty="0"/>
          </a:p>
          <a:p>
            <a:pPr marL="171450" indent="-171450" algn="ctr">
              <a:buFont typeface="Arial" panose="020B0604020202020204" pitchFamily="34" charset="0"/>
              <a:buChar char="•"/>
            </a:pPr>
            <a:r>
              <a:rPr lang="de-DE" sz="2000" dirty="0"/>
              <a:t>ERA5-Land</a:t>
            </a:r>
          </a:p>
          <a:p>
            <a:pPr marL="171450" indent="-171450" algn="ctr">
              <a:buFont typeface="Arial" panose="020B0604020202020204" pitchFamily="34" charset="0"/>
              <a:buChar char="•"/>
            </a:pPr>
            <a:r>
              <a:rPr lang="de-DE" sz="2000" dirty="0"/>
              <a:t>~10km </a:t>
            </a:r>
            <a:r>
              <a:rPr lang="de-DE" sz="2000" dirty="0" err="1"/>
              <a:t>resolution</a:t>
            </a:r>
            <a:endParaRPr lang="de-DE" sz="2000" dirty="0"/>
          </a:p>
        </p:txBody>
      </p:sp>
      <p:grpSp>
        <p:nvGrpSpPr>
          <p:cNvPr id="83" name="Group 82">
            <a:extLst>
              <a:ext uri="{FF2B5EF4-FFF2-40B4-BE49-F238E27FC236}">
                <a16:creationId xmlns:a16="http://schemas.microsoft.com/office/drawing/2014/main" id="{C7BB1AC7-242C-DCA5-E20B-5ECACE9C33F7}"/>
              </a:ext>
            </a:extLst>
          </p:cNvPr>
          <p:cNvGrpSpPr/>
          <p:nvPr/>
        </p:nvGrpSpPr>
        <p:grpSpPr>
          <a:xfrm>
            <a:off x="19363610" y="10027839"/>
            <a:ext cx="4114860" cy="6484950"/>
            <a:chOff x="13682356" y="17383937"/>
            <a:chExt cx="4114860" cy="6484950"/>
          </a:xfrm>
        </p:grpSpPr>
        <p:sp>
          <p:nvSpPr>
            <p:cNvPr id="84" name="Rounded Rectangle 83">
              <a:extLst>
                <a:ext uri="{FF2B5EF4-FFF2-40B4-BE49-F238E27FC236}">
                  <a16:creationId xmlns:a16="http://schemas.microsoft.com/office/drawing/2014/main" id="{AD9ABCFB-4C98-1CC0-2609-4B726F0124AF}"/>
                </a:ext>
              </a:extLst>
            </p:cNvPr>
            <p:cNvSpPr/>
            <p:nvPr/>
          </p:nvSpPr>
          <p:spPr>
            <a:xfrm>
              <a:off x="13682356" y="17383937"/>
              <a:ext cx="4114860" cy="2566025"/>
            </a:xfrm>
            <a:prstGeom prst="roundRect">
              <a:avLst>
                <a:gd name="adj" fmla="val 3671"/>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600" b="1" dirty="0"/>
                <a:t>Topography</a:t>
              </a:r>
            </a:p>
            <a:p>
              <a:pPr marL="171450" indent="-171450" algn="ctr">
                <a:buFont typeface="Arial" panose="020B0604020202020204" pitchFamily="34" charset="0"/>
                <a:buChar char="•"/>
              </a:pPr>
              <a:r>
                <a:rPr lang="en-GB" sz="2000" dirty="0"/>
                <a:t>MERIT Hydro and other geomorphology maps</a:t>
              </a:r>
            </a:p>
            <a:p>
              <a:pPr marL="171450" indent="-171450" algn="ctr">
                <a:buFont typeface="Arial" panose="020B0604020202020204" pitchFamily="34" charset="0"/>
                <a:buChar char="•"/>
              </a:pPr>
              <a:r>
                <a:rPr lang="en-GB" sz="2000" dirty="0"/>
                <a:t>Elevation, slope, permafrost continuity, distance to coast and river </a:t>
              </a:r>
            </a:p>
          </p:txBody>
        </p:sp>
        <p:sp>
          <p:nvSpPr>
            <p:cNvPr id="85" name="Rounded Rectangle 84">
              <a:extLst>
                <a:ext uri="{FF2B5EF4-FFF2-40B4-BE49-F238E27FC236}">
                  <a16:creationId xmlns:a16="http://schemas.microsoft.com/office/drawing/2014/main" id="{1E98FFF7-BEF7-329E-3F35-6029E38E29A7}"/>
                </a:ext>
              </a:extLst>
            </p:cNvPr>
            <p:cNvSpPr/>
            <p:nvPr/>
          </p:nvSpPr>
          <p:spPr>
            <a:xfrm>
              <a:off x="13682356" y="20404841"/>
              <a:ext cx="4114860" cy="1535762"/>
            </a:xfrm>
            <a:prstGeom prst="roundRect">
              <a:avLst>
                <a:gd name="adj" fmla="val 3671"/>
              </a:avLst>
            </a:prstGeom>
            <a:solidFill>
              <a:schemeClr val="accent3">
                <a:lumMod val="40000"/>
                <a:lumOff val="6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600" b="1" dirty="0"/>
                <a:t>Glaciers and Sea Ice</a:t>
              </a:r>
            </a:p>
            <a:p>
              <a:pPr algn="ctr"/>
              <a:r>
                <a:rPr lang="en-GB" sz="2000" dirty="0"/>
                <a:t>ERA-Interim, GRACE/GRACE-FO</a:t>
              </a:r>
            </a:p>
          </p:txBody>
        </p:sp>
        <p:sp>
          <p:nvSpPr>
            <p:cNvPr id="86" name="Rounded Rectangle 85">
              <a:extLst>
                <a:ext uri="{FF2B5EF4-FFF2-40B4-BE49-F238E27FC236}">
                  <a16:creationId xmlns:a16="http://schemas.microsoft.com/office/drawing/2014/main" id="{7D80356E-C9AB-BB31-DBE1-D767D7EEE273}"/>
                </a:ext>
              </a:extLst>
            </p:cNvPr>
            <p:cNvSpPr/>
            <p:nvPr/>
          </p:nvSpPr>
          <p:spPr>
            <a:xfrm>
              <a:off x="13682356" y="22333125"/>
              <a:ext cx="4114860" cy="1535762"/>
            </a:xfrm>
            <a:prstGeom prst="roundRect">
              <a:avLst>
                <a:gd name="adj" fmla="val 3671"/>
              </a:avLst>
            </a:prstGeom>
            <a:solidFill>
              <a:srgbClr val="0087B3"/>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600" b="1" dirty="0"/>
                <a:t>Other Factors</a:t>
              </a:r>
            </a:p>
            <a:p>
              <a:pPr algn="ctr"/>
              <a:r>
                <a:rPr lang="en-GB" sz="2000" dirty="0"/>
                <a:t>Soil water content, wildfire </a:t>
              </a:r>
            </a:p>
          </p:txBody>
        </p:sp>
      </p:grpSp>
      <p:sp>
        <p:nvSpPr>
          <p:cNvPr id="87" name="Right Arrow 86">
            <a:extLst>
              <a:ext uri="{FF2B5EF4-FFF2-40B4-BE49-F238E27FC236}">
                <a16:creationId xmlns:a16="http://schemas.microsoft.com/office/drawing/2014/main" id="{87FD03E9-2340-767C-FF15-1FD12E9E79A9}"/>
              </a:ext>
            </a:extLst>
          </p:cNvPr>
          <p:cNvSpPr/>
          <p:nvPr/>
        </p:nvSpPr>
        <p:spPr>
          <a:xfrm>
            <a:off x="18392231" y="13311871"/>
            <a:ext cx="775764" cy="757013"/>
          </a:xfrm>
          <a:prstGeom prst="rightArrow">
            <a:avLst/>
          </a:prstGeom>
          <a:solidFill>
            <a:schemeClr val="bg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DE" dirty="0"/>
          </a:p>
        </p:txBody>
      </p:sp>
      <p:sp>
        <p:nvSpPr>
          <p:cNvPr id="98" name="Rounded Rectangle 97">
            <a:extLst>
              <a:ext uri="{FF2B5EF4-FFF2-40B4-BE49-F238E27FC236}">
                <a16:creationId xmlns:a16="http://schemas.microsoft.com/office/drawing/2014/main" id="{2CF51B5E-4F13-5373-FEC3-B57A33CDD705}"/>
              </a:ext>
            </a:extLst>
          </p:cNvPr>
          <p:cNvSpPr/>
          <p:nvPr/>
        </p:nvSpPr>
        <p:spPr>
          <a:xfrm>
            <a:off x="24590958" y="12119548"/>
            <a:ext cx="2945219" cy="2822729"/>
          </a:xfrm>
          <a:prstGeom prst="roundRect">
            <a:avLst>
              <a:gd name="adj" fmla="val 3671"/>
            </a:avLst>
          </a:prstGeom>
          <a:solidFill>
            <a:schemeClr val="accent5">
              <a:lumMod val="7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Subsidence</a:t>
            </a:r>
          </a:p>
          <a:p>
            <a:pPr algn="ctr"/>
            <a:endParaRPr lang="en-GB" dirty="0"/>
          </a:p>
          <a:p>
            <a:pPr marL="171450" indent="-171450" algn="ctr">
              <a:buFont typeface="Arial" panose="020B0604020202020204" pitchFamily="34" charset="0"/>
              <a:buChar char="•"/>
            </a:pPr>
            <a:r>
              <a:rPr lang="de-DE" sz="2000" dirty="0"/>
              <a:t>Sentinel-1 C-band </a:t>
            </a:r>
          </a:p>
          <a:p>
            <a:pPr marL="171450" indent="-171450" algn="ctr">
              <a:buFont typeface="Arial" panose="020B0604020202020204" pitchFamily="34" charset="0"/>
              <a:buChar char="•"/>
            </a:pPr>
            <a:r>
              <a:rPr lang="de-DE" sz="2000" dirty="0"/>
              <a:t>ALOS PALSAR L-band</a:t>
            </a:r>
          </a:p>
          <a:p>
            <a:pPr marL="171450" indent="-171450" algn="ctr">
              <a:buFont typeface="Arial" panose="020B0604020202020204" pitchFamily="34" charset="0"/>
              <a:buChar char="•"/>
            </a:pPr>
            <a:r>
              <a:rPr lang="de-DE" sz="2000" dirty="0"/>
              <a:t>10m </a:t>
            </a:r>
            <a:r>
              <a:rPr lang="de-DE" sz="2000" dirty="0" err="1"/>
              <a:t>resolution</a:t>
            </a:r>
            <a:endParaRPr lang="de-DE" sz="2000" dirty="0"/>
          </a:p>
          <a:p>
            <a:pPr marL="171450" indent="-171450" algn="ctr">
              <a:buFont typeface="Arial" panose="020B0604020202020204" pitchFamily="34" charset="0"/>
              <a:buChar char="•"/>
            </a:pPr>
            <a:r>
              <a:rPr lang="en-US" altLang="zh-CN" sz="2000" dirty="0"/>
              <a:t>6</a:t>
            </a:r>
            <a:r>
              <a:rPr lang="de-DE" sz="2000" dirty="0"/>
              <a:t> </a:t>
            </a:r>
            <a:r>
              <a:rPr lang="de-DE" sz="2000" dirty="0" err="1"/>
              <a:t>regions</a:t>
            </a:r>
            <a:r>
              <a:rPr lang="de-DE" sz="2000" dirty="0"/>
              <a:t>, 2-</a:t>
            </a:r>
            <a:r>
              <a:rPr lang="en-US" altLang="zh-CN" sz="2000" dirty="0"/>
              <a:t>4</a:t>
            </a:r>
            <a:r>
              <a:rPr lang="de-DE" sz="2000" dirty="0"/>
              <a:t> </a:t>
            </a:r>
            <a:r>
              <a:rPr lang="de-DE" sz="2000" dirty="0" err="1"/>
              <a:t>years</a:t>
            </a:r>
            <a:endParaRPr lang="de-DE" sz="2000" dirty="0"/>
          </a:p>
          <a:p>
            <a:pPr marL="171450" indent="-171450" algn="ctr">
              <a:buFont typeface="Arial" panose="020B0604020202020204" pitchFamily="34" charset="0"/>
              <a:buChar char="•"/>
            </a:pPr>
            <a:endParaRPr lang="de-DE" sz="2000" dirty="0"/>
          </a:p>
        </p:txBody>
      </p:sp>
      <p:sp>
        <p:nvSpPr>
          <p:cNvPr id="114" name="TextBox 113">
            <a:extLst>
              <a:ext uri="{FF2B5EF4-FFF2-40B4-BE49-F238E27FC236}">
                <a16:creationId xmlns:a16="http://schemas.microsoft.com/office/drawing/2014/main" id="{BA8162EB-29A5-1C6D-17B5-11A53E3A5891}"/>
              </a:ext>
            </a:extLst>
          </p:cNvPr>
          <p:cNvSpPr txBox="1"/>
          <p:nvPr/>
        </p:nvSpPr>
        <p:spPr>
          <a:xfrm>
            <a:off x="15297012" y="16023054"/>
            <a:ext cx="12655722" cy="18112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30000"/>
              </a:lnSpc>
              <a:spcBef>
                <a:spcPts val="800"/>
              </a:spcBef>
              <a:buSzPct val="123000"/>
              <a:defRPr sz="5300" spc="158">
                <a:solidFill>
                  <a:srgbClr val="000000"/>
                </a:solidFill>
              </a:defRPr>
            </a:pPr>
            <a:r>
              <a:rPr lang="de-DE" sz="2600" b="1" spc="60" dirty="0">
                <a:solidFill>
                  <a:schemeClr val="tx1"/>
                </a:solidFill>
              </a:rPr>
              <a:t>Solutions: </a:t>
            </a:r>
            <a:endParaRPr lang="de-DE" sz="2600" spc="60" dirty="0">
              <a:solidFill>
                <a:schemeClr val="tx1"/>
              </a:solidFill>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err="1">
                <a:solidFill>
                  <a:schemeClr val="tx1"/>
                </a:solidFill>
              </a:rPr>
              <a:t>Using</a:t>
            </a:r>
            <a:r>
              <a:rPr lang="de-DE" sz="2600" spc="60" dirty="0">
                <a:solidFill>
                  <a:schemeClr val="tx1"/>
                </a:solidFill>
              </a:rPr>
              <a:t> </a:t>
            </a:r>
            <a:r>
              <a:rPr lang="de-DE" sz="2600" spc="60" dirty="0" err="1">
                <a:solidFill>
                  <a:schemeClr val="tx1"/>
                </a:solidFill>
              </a:rPr>
              <a:t>other</a:t>
            </a:r>
            <a:r>
              <a:rPr lang="de-DE" sz="2600" spc="60" dirty="0">
                <a:solidFill>
                  <a:schemeClr val="tx1"/>
                </a:solidFill>
              </a:rPr>
              <a:t> </a:t>
            </a:r>
            <a:r>
              <a:rPr lang="de-DE" sz="2600" spc="60" dirty="0" err="1">
                <a:solidFill>
                  <a:schemeClr val="tx1"/>
                </a:solidFill>
              </a:rPr>
              <a:t>data</a:t>
            </a:r>
            <a:r>
              <a:rPr lang="de-DE" sz="2600" spc="60" dirty="0">
                <a:solidFill>
                  <a:schemeClr val="tx1"/>
                </a:solidFill>
              </a:rPr>
              <a:t> </a:t>
            </a:r>
            <a:r>
              <a:rPr lang="de-DE" sz="2600" spc="60" dirty="0" err="1">
                <a:solidFill>
                  <a:schemeClr val="tx1"/>
                </a:solidFill>
              </a:rPr>
              <a:t>sources</a:t>
            </a:r>
            <a:r>
              <a:rPr lang="de-DE" sz="2600" spc="60" dirty="0">
                <a:solidFill>
                  <a:schemeClr val="tx1"/>
                </a:solidFill>
              </a:rPr>
              <a:t> (GRACE/GRACE-FO) </a:t>
            </a:r>
            <a:r>
              <a:rPr lang="de-DE" sz="2600" spc="60" dirty="0" err="1">
                <a:solidFill>
                  <a:schemeClr val="tx1"/>
                </a:solidFill>
              </a:rPr>
              <a:t>as</a:t>
            </a:r>
            <a:r>
              <a:rPr lang="de-DE" sz="2600" spc="60" dirty="0">
                <a:solidFill>
                  <a:schemeClr val="tx1"/>
                </a:solidFill>
              </a:rPr>
              <a:t> </a:t>
            </a:r>
            <a:r>
              <a:rPr lang="de-DE" sz="2600" spc="60" dirty="0" err="1">
                <a:solidFill>
                  <a:schemeClr val="tx1"/>
                </a:solidFill>
              </a:rPr>
              <a:t>long</a:t>
            </a:r>
            <a:r>
              <a:rPr lang="de-DE" sz="2600" spc="60" dirty="0">
                <a:solidFill>
                  <a:schemeClr val="tx1"/>
                </a:solidFill>
              </a:rPr>
              <a:t>-term </a:t>
            </a:r>
            <a:r>
              <a:rPr lang="de-DE" sz="2600" spc="60" dirty="0" err="1">
                <a:solidFill>
                  <a:schemeClr val="tx1"/>
                </a:solidFill>
              </a:rPr>
              <a:t>trend</a:t>
            </a:r>
            <a:r>
              <a:rPr lang="de-DE" sz="2600" spc="60" dirty="0">
                <a:solidFill>
                  <a:schemeClr val="tx1"/>
                </a:solidFill>
              </a:rPr>
              <a:t> </a:t>
            </a:r>
            <a:r>
              <a:rPr lang="de-DE" sz="2600" spc="60" dirty="0" err="1">
                <a:solidFill>
                  <a:schemeClr val="tx1"/>
                </a:solidFill>
              </a:rPr>
              <a:t>indicator</a:t>
            </a:r>
            <a:endParaRPr lang="de-DE" sz="2600" spc="60" dirty="0">
              <a:solidFill>
                <a:schemeClr val="tx1"/>
              </a:solidFill>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a:solidFill>
                  <a:schemeClr val="tx1"/>
                </a:solidFill>
              </a:rPr>
              <a:t>Focus on </a:t>
            </a:r>
            <a:r>
              <a:rPr lang="de-DE" sz="2600" spc="60" dirty="0" err="1">
                <a:solidFill>
                  <a:schemeClr val="tx1"/>
                </a:solidFill>
              </a:rPr>
              <a:t>period</a:t>
            </a:r>
            <a:r>
              <a:rPr lang="de-DE" sz="2600" spc="60" dirty="0">
                <a:solidFill>
                  <a:schemeClr val="tx1"/>
                </a:solidFill>
              </a:rPr>
              <a:t> and </a:t>
            </a:r>
            <a:r>
              <a:rPr lang="de-DE" sz="2600" spc="60" dirty="0" err="1">
                <a:solidFill>
                  <a:schemeClr val="tx1"/>
                </a:solidFill>
              </a:rPr>
              <a:t>region</a:t>
            </a:r>
            <a:r>
              <a:rPr lang="de-DE" sz="2600" spc="60" dirty="0">
                <a:solidFill>
                  <a:schemeClr val="tx1"/>
                </a:solidFill>
              </a:rPr>
              <a:t> </a:t>
            </a:r>
            <a:r>
              <a:rPr lang="de-DE" sz="2600" spc="60" dirty="0" err="1">
                <a:solidFill>
                  <a:schemeClr val="tx1"/>
                </a:solidFill>
              </a:rPr>
              <a:t>with</a:t>
            </a:r>
            <a:r>
              <a:rPr lang="de-DE" sz="2600" spc="60" dirty="0">
                <a:solidFill>
                  <a:schemeClr val="tx1"/>
                </a:solidFill>
              </a:rPr>
              <a:t> abrupt </a:t>
            </a:r>
            <a:r>
              <a:rPr lang="de-DE" sz="2600" spc="60" dirty="0" err="1">
                <a:solidFill>
                  <a:schemeClr val="tx1"/>
                </a:solidFill>
              </a:rPr>
              <a:t>trend</a:t>
            </a:r>
            <a:r>
              <a:rPr lang="de-DE" sz="2600" spc="60" dirty="0">
                <a:solidFill>
                  <a:schemeClr val="tx1"/>
                </a:solidFill>
              </a:rPr>
              <a:t> </a:t>
            </a:r>
            <a:r>
              <a:rPr lang="de-DE" sz="2600" spc="60" dirty="0" err="1">
                <a:solidFill>
                  <a:schemeClr val="tx1"/>
                </a:solidFill>
              </a:rPr>
              <a:t>flip</a:t>
            </a:r>
            <a:endParaRPr lang="de-DE" sz="2600" spc="60" dirty="0">
              <a:solidFill>
                <a:schemeClr val="tx1"/>
              </a:solidFill>
            </a:endParaRPr>
          </a:p>
        </p:txBody>
      </p:sp>
      <p:sp>
        <p:nvSpPr>
          <p:cNvPr id="115" name="Right Arrow 114">
            <a:extLst>
              <a:ext uri="{FF2B5EF4-FFF2-40B4-BE49-F238E27FC236}">
                <a16:creationId xmlns:a16="http://schemas.microsoft.com/office/drawing/2014/main" id="{7F3A999F-8783-2CD3-D2D1-0466CF149E84}"/>
              </a:ext>
            </a:extLst>
          </p:cNvPr>
          <p:cNvSpPr/>
          <p:nvPr/>
        </p:nvSpPr>
        <p:spPr>
          <a:xfrm>
            <a:off x="23608389" y="13268605"/>
            <a:ext cx="775764" cy="757013"/>
          </a:xfrm>
          <a:prstGeom prst="rightArrow">
            <a:avLst/>
          </a:prstGeom>
          <a:solidFill>
            <a:schemeClr val="bg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DE" dirty="0"/>
          </a:p>
        </p:txBody>
      </p:sp>
      <p:sp>
        <p:nvSpPr>
          <p:cNvPr id="117" name="TextBox 116">
            <a:extLst>
              <a:ext uri="{FF2B5EF4-FFF2-40B4-BE49-F238E27FC236}">
                <a16:creationId xmlns:a16="http://schemas.microsoft.com/office/drawing/2014/main" id="{E5E8FE55-9E25-33C6-EC25-F4C2BDBF2987}"/>
              </a:ext>
            </a:extLst>
          </p:cNvPr>
          <p:cNvSpPr txBox="1"/>
          <p:nvPr/>
        </p:nvSpPr>
        <p:spPr>
          <a:xfrm>
            <a:off x="29070890" y="5908133"/>
            <a:ext cx="12725606" cy="17350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lang="de-DE" sz="3600" b="1" cap="all" spc="375" dirty="0">
                <a:solidFill>
                  <a:srgbClr val="006C66"/>
                </a:solidFill>
                <a:latin typeface="Roboto" panose="02000000000000000000" pitchFamily="2" charset="0"/>
                <a:ea typeface="Roboto" panose="02000000000000000000" pitchFamily="2" charset="0"/>
              </a:rPr>
              <a:t>Integration </a:t>
            </a:r>
            <a:r>
              <a:rPr lang="de-DE" sz="3600" b="1" cap="all" spc="375" dirty="0" err="1">
                <a:solidFill>
                  <a:srgbClr val="006C66"/>
                </a:solidFill>
                <a:latin typeface="Roboto" panose="02000000000000000000" pitchFamily="2" charset="0"/>
                <a:ea typeface="Roboto" panose="02000000000000000000" pitchFamily="2" charset="0"/>
              </a:rPr>
              <a:t>into</a:t>
            </a:r>
            <a:r>
              <a:rPr lang="de-DE" sz="3600" b="1" cap="all" spc="375" dirty="0">
                <a:solidFill>
                  <a:srgbClr val="006C66"/>
                </a:solidFill>
                <a:latin typeface="Roboto" panose="02000000000000000000" pitchFamily="2" charset="0"/>
                <a:ea typeface="Roboto" panose="02000000000000000000" pitchFamily="2" charset="0"/>
              </a:rPr>
              <a:t> ESMs: </a:t>
            </a:r>
            <a:r>
              <a:rPr lang="de-DE" sz="3600" b="1" cap="all" spc="375" dirty="0" err="1">
                <a:solidFill>
                  <a:srgbClr val="006C66"/>
                </a:solidFill>
                <a:latin typeface="Roboto" panose="02000000000000000000" pitchFamily="2" charset="0"/>
                <a:ea typeface="Roboto" panose="02000000000000000000" pitchFamily="2" charset="0"/>
              </a:rPr>
              <a:t>PDf</a:t>
            </a:r>
            <a:r>
              <a:rPr lang="de-DE" sz="3600" b="1" cap="all" spc="375" dirty="0">
                <a:solidFill>
                  <a:srgbClr val="006C66"/>
                </a:solidFill>
                <a:latin typeface="Roboto" panose="02000000000000000000" pitchFamily="2" charset="0"/>
                <a:ea typeface="Roboto" panose="02000000000000000000" pitchFamily="2" charset="0"/>
              </a:rPr>
              <a:t> </a:t>
            </a:r>
            <a:r>
              <a:rPr lang="de-DE" sz="3600" b="1" cap="all" spc="375" dirty="0" err="1">
                <a:solidFill>
                  <a:srgbClr val="006C66"/>
                </a:solidFill>
                <a:latin typeface="Roboto" panose="02000000000000000000" pitchFamily="2" charset="0"/>
                <a:ea typeface="Roboto" panose="02000000000000000000" pitchFamily="2" charset="0"/>
              </a:rPr>
              <a:t>output</a:t>
            </a:r>
            <a:endParaRPr lang="de-DE" sz="260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DE" sz="3700" b="0" i="0" u="none" strike="noStrike" cap="none" spc="37" normalizeH="0" baseline="0" dirty="0">
              <a:ln>
                <a:noFill/>
              </a:ln>
              <a:solidFill>
                <a:schemeClr val="accent1">
                  <a:lumOff val="-46666"/>
                </a:schemeClr>
              </a:solidFill>
              <a:effectLst/>
              <a:uFillTx/>
              <a:latin typeface="+mn-lt"/>
              <a:ea typeface="+mn-ea"/>
              <a:cs typeface="+mn-cs"/>
              <a:sym typeface="Roboto"/>
            </a:endParaRPr>
          </a:p>
        </p:txBody>
      </p:sp>
      <p:sp>
        <p:nvSpPr>
          <p:cNvPr id="121" name="TextBox 120">
            <a:extLst>
              <a:ext uri="{FF2B5EF4-FFF2-40B4-BE49-F238E27FC236}">
                <a16:creationId xmlns:a16="http://schemas.microsoft.com/office/drawing/2014/main" id="{245672B4-568F-6690-5494-06F1A0F0BAEB}"/>
              </a:ext>
            </a:extLst>
          </p:cNvPr>
          <p:cNvSpPr txBox="1"/>
          <p:nvPr/>
        </p:nvSpPr>
        <p:spPr>
          <a:xfrm>
            <a:off x="28998629" y="6876419"/>
            <a:ext cx="12168654" cy="24311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b="1" spc="60" dirty="0" err="1">
                <a:solidFill>
                  <a:srgbClr val="000000"/>
                </a:solidFill>
                <a:latin typeface="+mn-ea"/>
              </a:rPr>
              <a:t>Locality</a:t>
            </a:r>
            <a:r>
              <a:rPr lang="de-DE" sz="2600" b="1" spc="60" dirty="0">
                <a:solidFill>
                  <a:srgbClr val="000000"/>
                </a:solidFill>
                <a:latin typeface="+mn-ea"/>
              </a:rPr>
              <a:t> </a:t>
            </a:r>
            <a:r>
              <a:rPr lang="de-DE" sz="2600" b="1" spc="60" dirty="0" err="1">
                <a:solidFill>
                  <a:srgbClr val="000000"/>
                </a:solidFill>
                <a:latin typeface="+mn-ea"/>
              </a:rPr>
              <a:t>of</a:t>
            </a:r>
            <a:r>
              <a:rPr lang="de-DE" sz="2600" b="1" spc="60" dirty="0">
                <a:solidFill>
                  <a:srgbClr val="000000"/>
                </a:solidFill>
                <a:latin typeface="+mn-ea"/>
              </a:rPr>
              <a:t> </a:t>
            </a:r>
            <a:r>
              <a:rPr lang="de-DE" sz="2600" b="1" spc="60" dirty="0" err="1">
                <a:solidFill>
                  <a:srgbClr val="000000"/>
                </a:solidFill>
                <a:latin typeface="+mn-ea"/>
              </a:rPr>
              <a:t>subsidence</a:t>
            </a:r>
            <a:r>
              <a:rPr lang="de-DE" sz="2600" b="1" spc="60" dirty="0">
                <a:solidFill>
                  <a:srgbClr val="000000"/>
                </a:solidFill>
                <a:latin typeface="+mn-ea"/>
              </a:rPr>
              <a:t> </a:t>
            </a:r>
            <a:r>
              <a:rPr lang="de-DE" sz="2600" spc="60" dirty="0" err="1">
                <a:solidFill>
                  <a:srgbClr val="000000"/>
                </a:solidFill>
                <a:latin typeface="+mn-ea"/>
              </a:rPr>
              <a:t>is</a:t>
            </a:r>
            <a:r>
              <a:rPr lang="de-DE" sz="2600" spc="60" dirty="0">
                <a:solidFill>
                  <a:srgbClr val="000000"/>
                </a:solidFill>
                <a:latin typeface="+mn-ea"/>
              </a:rPr>
              <a:t> </a:t>
            </a:r>
            <a:r>
              <a:rPr lang="de-DE" sz="2600" spc="60" dirty="0" err="1">
                <a:solidFill>
                  <a:srgbClr val="000000"/>
                </a:solidFill>
                <a:latin typeface="+mn-ea"/>
              </a:rPr>
              <a:t>observed</a:t>
            </a:r>
            <a:r>
              <a:rPr lang="de-DE" sz="2600" spc="60" dirty="0">
                <a:solidFill>
                  <a:srgbClr val="000000"/>
                </a:solidFill>
                <a:latin typeface="+mn-ea"/>
              </a:rPr>
              <a:t> in </a:t>
            </a:r>
            <a:r>
              <a:rPr lang="de-DE" sz="2600" spc="60" dirty="0" err="1">
                <a:solidFill>
                  <a:srgbClr val="000000"/>
                </a:solidFill>
                <a:latin typeface="+mn-ea"/>
              </a:rPr>
              <a:t>regions</a:t>
            </a:r>
            <a:r>
              <a:rPr lang="de-DE" sz="2600" spc="60" dirty="0">
                <a:solidFill>
                  <a:srgbClr val="000000"/>
                </a:solidFill>
                <a:latin typeface="+mn-ea"/>
              </a:rPr>
              <a:t> </a:t>
            </a:r>
            <a:r>
              <a:rPr lang="de-DE" sz="2600" spc="60" dirty="0" err="1">
                <a:solidFill>
                  <a:srgbClr val="000000"/>
                </a:solidFill>
                <a:latin typeface="+mn-ea"/>
              </a:rPr>
              <a:t>with</a:t>
            </a:r>
            <a:r>
              <a:rPr lang="de-DE" sz="2600" spc="60" dirty="0">
                <a:solidFill>
                  <a:srgbClr val="000000"/>
                </a:solidFill>
                <a:latin typeface="+mn-ea"/>
              </a:rPr>
              <a:t> </a:t>
            </a:r>
            <a:r>
              <a:rPr lang="de-DE" sz="2600" spc="60" dirty="0" err="1">
                <a:solidFill>
                  <a:srgbClr val="000000"/>
                </a:solidFill>
                <a:latin typeface="+mn-ea"/>
              </a:rPr>
              <a:t>relatively</a:t>
            </a:r>
            <a:r>
              <a:rPr lang="de-DE" sz="2600" spc="60" dirty="0">
                <a:solidFill>
                  <a:srgbClr val="000000"/>
                </a:solidFill>
                <a:latin typeface="+mn-ea"/>
              </a:rPr>
              <a:t> uniform geo-</a:t>
            </a:r>
            <a:r>
              <a:rPr lang="de-DE" sz="2600" spc="60" dirty="0" err="1">
                <a:solidFill>
                  <a:srgbClr val="000000"/>
                </a:solidFill>
                <a:latin typeface="+mn-ea"/>
              </a:rPr>
              <a:t>conditions</a:t>
            </a:r>
            <a:r>
              <a:rPr lang="de-DE" sz="2600" spc="60" dirty="0">
                <a:solidFill>
                  <a:srgbClr val="000000"/>
                </a:solidFill>
                <a:latin typeface="+mn-ea"/>
              </a:rPr>
              <a:t> in </a:t>
            </a:r>
            <a:r>
              <a:rPr lang="de-DE" sz="2600" spc="60" dirty="0" err="1">
                <a:solidFill>
                  <a:srgbClr val="000000"/>
                </a:solidFill>
                <a:latin typeface="+mn-ea"/>
              </a:rPr>
              <a:t>the</a:t>
            </a:r>
            <a:r>
              <a:rPr lang="de-DE" sz="2600" spc="60" dirty="0">
                <a:solidFill>
                  <a:srgbClr val="000000"/>
                </a:solidFill>
                <a:latin typeface="+mn-ea"/>
              </a:rPr>
              <a:t> form </a:t>
            </a:r>
            <a:r>
              <a:rPr lang="de-DE" sz="2600" spc="60" dirty="0" err="1">
                <a:solidFill>
                  <a:srgbClr val="000000"/>
                </a:solidFill>
                <a:latin typeface="+mn-ea"/>
              </a:rPr>
              <a:t>of</a:t>
            </a:r>
            <a:r>
              <a:rPr lang="de-DE" sz="2600" spc="60" dirty="0">
                <a:solidFill>
                  <a:srgbClr val="000000"/>
                </a:solidFill>
                <a:latin typeface="+mn-ea"/>
              </a:rPr>
              <a:t> smooth and single-peak PDF</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a:solidFill>
                  <a:srgbClr val="000000"/>
                </a:solidFill>
                <a:latin typeface="+mn-ea"/>
              </a:rPr>
              <a:t>Resolution </a:t>
            </a:r>
            <a:r>
              <a:rPr lang="de-DE" sz="2600" spc="60" dirty="0" err="1">
                <a:solidFill>
                  <a:srgbClr val="000000"/>
                </a:solidFill>
                <a:latin typeface="+mn-ea"/>
              </a:rPr>
              <a:t>constraints</a:t>
            </a:r>
            <a:r>
              <a:rPr lang="de-DE" sz="2600" spc="60" dirty="0">
                <a:solidFill>
                  <a:srgbClr val="000000"/>
                </a:solidFill>
                <a:latin typeface="+mn-ea"/>
              </a:rPr>
              <a:t>: 1km – 10km</a:t>
            </a:r>
          </a:p>
          <a:p>
            <a:pPr marL="0" marR="0" indent="0" algn="l" defTabSz="15853719" rtl="0" fontAlgn="auto" latinLnBrk="0" hangingPunct="0">
              <a:lnSpc>
                <a:spcPct val="100000"/>
              </a:lnSpc>
              <a:spcBef>
                <a:spcPts val="0"/>
              </a:spcBef>
              <a:spcAft>
                <a:spcPts val="0"/>
              </a:spcAft>
              <a:buClrTx/>
              <a:buSzTx/>
              <a:buFontTx/>
              <a:buNone/>
              <a:tabLst/>
            </a:pPr>
            <a:endParaRPr kumimoji="0" lang="en-DE" sz="2600" b="0" i="0" u="none" strike="noStrike" cap="none" spc="37" normalizeH="0" baseline="0" dirty="0">
              <a:ln>
                <a:noFill/>
              </a:ln>
              <a:solidFill>
                <a:schemeClr val="accent1">
                  <a:lumOff val="-46666"/>
                </a:schemeClr>
              </a:solidFill>
              <a:effectLst/>
              <a:uFillTx/>
              <a:latin typeface="+mn-lt"/>
              <a:ea typeface="+mn-ea"/>
              <a:cs typeface="+mn-cs"/>
              <a:sym typeface="Roboto"/>
            </a:endParaRPr>
          </a:p>
        </p:txBody>
      </p:sp>
      <p:sp>
        <p:nvSpPr>
          <p:cNvPr id="123" name="TextBox 122">
            <a:extLst>
              <a:ext uri="{FF2B5EF4-FFF2-40B4-BE49-F238E27FC236}">
                <a16:creationId xmlns:a16="http://schemas.microsoft.com/office/drawing/2014/main" id="{A08ED303-3874-EC0F-4703-BDA5DA760A89}"/>
              </a:ext>
            </a:extLst>
          </p:cNvPr>
          <p:cNvSpPr txBox="1"/>
          <p:nvPr/>
        </p:nvSpPr>
        <p:spPr>
          <a:xfrm>
            <a:off x="28998629" y="15713777"/>
            <a:ext cx="12458154" cy="36765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r>
              <a:rPr lang="de-DE" sz="2600" b="1" spc="60" dirty="0">
                <a:solidFill>
                  <a:srgbClr val="000000"/>
                </a:solidFill>
                <a:latin typeface="+mn-ea"/>
              </a:rPr>
              <a:t>Model Output: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err="1">
                <a:solidFill>
                  <a:srgbClr val="000000"/>
                </a:solidFill>
                <a:latin typeface="+mn-ea"/>
              </a:rPr>
              <a:t>Using</a:t>
            </a:r>
            <a:r>
              <a:rPr lang="de-DE" sz="2600" spc="60" dirty="0">
                <a:solidFill>
                  <a:srgbClr val="000000"/>
                </a:solidFill>
                <a:latin typeface="+mn-ea"/>
              </a:rPr>
              <a:t> </a:t>
            </a:r>
            <a:r>
              <a:rPr lang="de-DE" sz="2600" spc="60" dirty="0" err="1">
                <a:solidFill>
                  <a:srgbClr val="000000"/>
                </a:solidFill>
                <a:latin typeface="+mn-ea"/>
              </a:rPr>
              <a:t>Probability</a:t>
            </a:r>
            <a:r>
              <a:rPr lang="de-DE" sz="2600" spc="60" dirty="0">
                <a:solidFill>
                  <a:srgbClr val="000000"/>
                </a:solidFill>
                <a:latin typeface="+mn-ea"/>
              </a:rPr>
              <a:t> Distribution </a:t>
            </a:r>
            <a:r>
              <a:rPr lang="de-DE" sz="2600" spc="60" dirty="0" err="1">
                <a:solidFill>
                  <a:srgbClr val="000000"/>
                </a:solidFill>
                <a:latin typeface="+mn-ea"/>
              </a:rPr>
              <a:t>Function</a:t>
            </a:r>
            <a:r>
              <a:rPr lang="de-DE" sz="2600" spc="60" dirty="0">
                <a:solidFill>
                  <a:srgbClr val="000000"/>
                </a:solidFill>
                <a:latin typeface="+mn-ea"/>
              </a:rPr>
              <a:t> (PDF) </a:t>
            </a:r>
            <a:r>
              <a:rPr lang="de-DE" sz="2600" spc="60" dirty="0" err="1">
                <a:solidFill>
                  <a:srgbClr val="000000"/>
                </a:solidFill>
                <a:latin typeface="+mn-ea"/>
              </a:rPr>
              <a:t>reflects</a:t>
            </a:r>
            <a:r>
              <a:rPr lang="de-DE" sz="2600" spc="60" dirty="0">
                <a:solidFill>
                  <a:srgbClr val="000000"/>
                </a:solidFill>
                <a:latin typeface="+mn-ea"/>
              </a:rPr>
              <a:t> not </a:t>
            </a:r>
            <a:r>
              <a:rPr lang="de-DE" sz="2600" spc="60" dirty="0" err="1">
                <a:solidFill>
                  <a:srgbClr val="000000"/>
                </a:solidFill>
                <a:latin typeface="+mn-ea"/>
              </a:rPr>
              <a:t>only</a:t>
            </a:r>
            <a:r>
              <a:rPr lang="de-DE" sz="2600" spc="60" dirty="0">
                <a:solidFill>
                  <a:srgbClr val="000000"/>
                </a:solidFill>
                <a:latin typeface="+mn-ea"/>
              </a:rPr>
              <a:t> </a:t>
            </a:r>
            <a:r>
              <a:rPr lang="de-DE" sz="2600" spc="60" dirty="0" err="1">
                <a:solidFill>
                  <a:srgbClr val="000000"/>
                </a:solidFill>
                <a:latin typeface="+mn-ea"/>
              </a:rPr>
              <a:t>the</a:t>
            </a:r>
            <a:r>
              <a:rPr lang="de-DE" sz="2600" spc="60" dirty="0">
                <a:solidFill>
                  <a:srgbClr val="000000"/>
                </a:solidFill>
                <a:latin typeface="+mn-ea"/>
              </a:rPr>
              <a:t> </a:t>
            </a:r>
            <a:r>
              <a:rPr lang="de-DE" sz="2600" spc="60" dirty="0" err="1">
                <a:solidFill>
                  <a:srgbClr val="000000"/>
                </a:solidFill>
                <a:latin typeface="+mn-ea"/>
              </a:rPr>
              <a:t>averaged</a:t>
            </a:r>
            <a:r>
              <a:rPr lang="de-DE" sz="2600" spc="60" dirty="0">
                <a:solidFill>
                  <a:srgbClr val="000000"/>
                </a:solidFill>
                <a:latin typeface="+mn-ea"/>
              </a:rPr>
              <a:t> </a:t>
            </a:r>
            <a:r>
              <a:rPr lang="de-DE" sz="2600" spc="60" dirty="0" err="1">
                <a:solidFill>
                  <a:srgbClr val="000000"/>
                </a:solidFill>
                <a:latin typeface="+mn-ea"/>
              </a:rPr>
              <a:t>subsidence</a:t>
            </a:r>
            <a:r>
              <a:rPr lang="de-DE" sz="2600" spc="60" dirty="0">
                <a:solidFill>
                  <a:srgbClr val="000000"/>
                </a:solidFill>
                <a:latin typeface="+mn-ea"/>
              </a:rPr>
              <a:t> but also </a:t>
            </a:r>
            <a:r>
              <a:rPr lang="de-DE" sz="2600" spc="60" dirty="0" err="1">
                <a:solidFill>
                  <a:srgbClr val="000000"/>
                </a:solidFill>
                <a:latin typeface="+mn-ea"/>
              </a:rPr>
              <a:t>subsidence</a:t>
            </a:r>
            <a:r>
              <a:rPr lang="de-DE" sz="2600" spc="60" dirty="0">
                <a:solidFill>
                  <a:srgbClr val="000000"/>
                </a:solidFill>
                <a:latin typeface="+mn-ea"/>
              </a:rPr>
              <a:t>/</a:t>
            </a:r>
            <a:r>
              <a:rPr lang="de-DE" sz="2600" spc="60" dirty="0" err="1">
                <a:solidFill>
                  <a:srgbClr val="000000"/>
                </a:solidFill>
                <a:latin typeface="+mn-ea"/>
              </a:rPr>
              <a:t>uplift</a:t>
            </a:r>
            <a:r>
              <a:rPr lang="de-DE" sz="2600" spc="60" dirty="0">
                <a:solidFill>
                  <a:srgbClr val="000000"/>
                </a:solidFill>
                <a:latin typeface="+mn-ea"/>
              </a:rPr>
              <a:t> </a:t>
            </a:r>
            <a:r>
              <a:rPr lang="de-DE" sz="2600" spc="60" dirty="0" err="1">
                <a:solidFill>
                  <a:srgbClr val="000000"/>
                </a:solidFill>
                <a:latin typeface="+mn-ea"/>
              </a:rPr>
              <a:t>distribution</a:t>
            </a:r>
            <a:r>
              <a:rPr lang="de-DE" sz="2600" spc="60" dirty="0">
                <a:solidFill>
                  <a:srgbClr val="000000"/>
                </a:solidFill>
                <a:latin typeface="+mn-ea"/>
              </a:rPr>
              <a:t> shift</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err="1">
                <a:solidFill>
                  <a:srgbClr val="000000"/>
                </a:solidFill>
                <a:latin typeface="+mn-ea"/>
              </a:rPr>
              <a:t>Explains</a:t>
            </a:r>
            <a:r>
              <a:rPr lang="de-DE" sz="2600" spc="60" dirty="0">
                <a:solidFill>
                  <a:srgbClr val="000000"/>
                </a:solidFill>
                <a:latin typeface="+mn-ea"/>
              </a:rPr>
              <a:t> </a:t>
            </a:r>
            <a:r>
              <a:rPr lang="de-DE" sz="2600" spc="60" dirty="0" err="1">
                <a:solidFill>
                  <a:srgbClr val="000000"/>
                </a:solidFill>
                <a:latin typeface="+mn-ea"/>
              </a:rPr>
              <a:t>why</a:t>
            </a:r>
            <a:r>
              <a:rPr lang="de-DE" sz="2600" spc="60" dirty="0">
                <a:solidFill>
                  <a:srgbClr val="000000"/>
                </a:solidFill>
                <a:latin typeface="+mn-ea"/>
              </a:rPr>
              <a:t> </a:t>
            </a:r>
            <a:r>
              <a:rPr lang="de-DE" sz="2600" spc="60" dirty="0" err="1">
                <a:solidFill>
                  <a:srgbClr val="000000"/>
                </a:solidFill>
                <a:latin typeface="+mn-ea"/>
              </a:rPr>
              <a:t>adjacent</a:t>
            </a:r>
            <a:r>
              <a:rPr lang="de-DE" sz="2600" spc="60" dirty="0">
                <a:solidFill>
                  <a:srgbClr val="000000"/>
                </a:solidFill>
                <a:latin typeface="+mn-ea"/>
              </a:rPr>
              <a:t> </a:t>
            </a:r>
            <a:r>
              <a:rPr lang="de-DE" sz="2600" spc="60" dirty="0" err="1">
                <a:solidFill>
                  <a:srgbClr val="000000"/>
                </a:solidFill>
                <a:latin typeface="+mn-ea"/>
              </a:rPr>
              <a:t>areas</a:t>
            </a:r>
            <a:r>
              <a:rPr lang="de-DE" sz="2600" spc="60" dirty="0">
                <a:solidFill>
                  <a:srgbClr val="000000"/>
                </a:solidFill>
                <a:latin typeface="+mn-ea"/>
              </a:rPr>
              <a:t> </a:t>
            </a:r>
            <a:r>
              <a:rPr lang="de-DE" sz="2600" spc="60" dirty="0" err="1">
                <a:solidFill>
                  <a:srgbClr val="000000"/>
                </a:solidFill>
                <a:latin typeface="+mn-ea"/>
              </a:rPr>
              <a:t>may</a:t>
            </a:r>
            <a:r>
              <a:rPr lang="de-DE" sz="2600" spc="60" dirty="0">
                <a:solidFill>
                  <a:srgbClr val="000000"/>
                </a:solidFill>
                <a:latin typeface="+mn-ea"/>
              </a:rPr>
              <a:t> </a:t>
            </a:r>
            <a:r>
              <a:rPr lang="de-DE" sz="2600" spc="60" dirty="0" err="1">
                <a:solidFill>
                  <a:srgbClr val="000000"/>
                </a:solidFill>
                <a:latin typeface="+mn-ea"/>
              </a:rPr>
              <a:t>have</a:t>
            </a:r>
            <a:r>
              <a:rPr lang="de-DE" sz="2600" spc="60" dirty="0">
                <a:solidFill>
                  <a:srgbClr val="000000"/>
                </a:solidFill>
                <a:latin typeface="+mn-ea"/>
              </a:rPr>
              <a:t> different </a:t>
            </a:r>
            <a:r>
              <a:rPr lang="de-DE" sz="2600" spc="60" dirty="0" err="1">
                <a:solidFill>
                  <a:srgbClr val="000000"/>
                </a:solidFill>
                <a:latin typeface="+mn-ea"/>
              </a:rPr>
              <a:t>ground</a:t>
            </a:r>
            <a:r>
              <a:rPr lang="de-DE" sz="2600" spc="60" dirty="0">
                <a:solidFill>
                  <a:srgbClr val="000000"/>
                </a:solidFill>
                <a:latin typeface="+mn-ea"/>
              </a:rPr>
              <a:t> </a:t>
            </a:r>
            <a:r>
              <a:rPr lang="de-DE" sz="2600" spc="60" dirty="0" err="1">
                <a:solidFill>
                  <a:srgbClr val="000000"/>
                </a:solidFill>
                <a:latin typeface="+mn-ea"/>
              </a:rPr>
              <a:t>displacement</a:t>
            </a:r>
            <a:endParaRPr lang="de-DE"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de-DE" sz="2600" spc="60" dirty="0" err="1">
                <a:solidFill>
                  <a:srgbClr val="000000"/>
                </a:solidFill>
                <a:latin typeface="+mn-ea"/>
              </a:rPr>
              <a:t>Reflects</a:t>
            </a:r>
            <a:r>
              <a:rPr lang="de-DE" sz="2600" spc="60" dirty="0">
                <a:solidFill>
                  <a:srgbClr val="000000"/>
                </a:solidFill>
                <a:latin typeface="+mn-ea"/>
              </a:rPr>
              <a:t> </a:t>
            </a:r>
            <a:r>
              <a:rPr lang="de-DE" sz="2600" spc="60" dirty="0" err="1">
                <a:solidFill>
                  <a:srgbClr val="000000"/>
                </a:solidFill>
                <a:latin typeface="+mn-ea"/>
              </a:rPr>
              <a:t>the</a:t>
            </a:r>
            <a:r>
              <a:rPr lang="de-DE" sz="2600" spc="60" dirty="0">
                <a:solidFill>
                  <a:srgbClr val="000000"/>
                </a:solidFill>
                <a:latin typeface="+mn-ea"/>
              </a:rPr>
              <a:t> </a:t>
            </a:r>
            <a:r>
              <a:rPr lang="de-DE" sz="2600" spc="60" dirty="0" err="1">
                <a:solidFill>
                  <a:srgbClr val="000000"/>
                </a:solidFill>
                <a:latin typeface="+mn-ea"/>
              </a:rPr>
              <a:t>likelihood</a:t>
            </a:r>
            <a:r>
              <a:rPr lang="de-DE" sz="2600" spc="60" dirty="0">
                <a:solidFill>
                  <a:srgbClr val="000000"/>
                </a:solidFill>
                <a:latin typeface="+mn-ea"/>
              </a:rPr>
              <a:t> </a:t>
            </a:r>
            <a:r>
              <a:rPr lang="de-DE" sz="2600" spc="60" dirty="0" err="1">
                <a:solidFill>
                  <a:srgbClr val="000000"/>
                </a:solidFill>
                <a:latin typeface="+mn-ea"/>
              </a:rPr>
              <a:t>of</a:t>
            </a:r>
            <a:r>
              <a:rPr lang="de-DE" sz="2600" spc="60" dirty="0">
                <a:solidFill>
                  <a:srgbClr val="000000"/>
                </a:solidFill>
                <a:latin typeface="+mn-ea"/>
              </a:rPr>
              <a:t> </a:t>
            </a:r>
            <a:r>
              <a:rPr lang="de-DE" sz="2600" spc="60" dirty="0" err="1">
                <a:solidFill>
                  <a:srgbClr val="000000"/>
                </a:solidFill>
                <a:latin typeface="+mn-ea"/>
              </a:rPr>
              <a:t>local</a:t>
            </a:r>
            <a:r>
              <a:rPr lang="de-DE" sz="2600" spc="60" dirty="0">
                <a:solidFill>
                  <a:srgbClr val="000000"/>
                </a:solidFill>
                <a:latin typeface="+mn-ea"/>
              </a:rPr>
              <a:t> abrupt </a:t>
            </a:r>
            <a:r>
              <a:rPr lang="de-DE" sz="2600" spc="60" dirty="0" err="1">
                <a:solidFill>
                  <a:srgbClr val="000000"/>
                </a:solidFill>
                <a:latin typeface="+mn-ea"/>
              </a:rPr>
              <a:t>thawing</a:t>
            </a:r>
            <a:endParaRPr lang="de-DE"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DE" sz="2600" b="0" i="0" u="none" strike="noStrike" cap="none" spc="37" normalizeH="0" baseline="0" dirty="0">
              <a:ln>
                <a:noFill/>
              </a:ln>
              <a:solidFill>
                <a:schemeClr val="accent1">
                  <a:lumOff val="-46666"/>
                </a:schemeClr>
              </a:solidFill>
              <a:effectLst/>
              <a:uFillTx/>
              <a:latin typeface="+mn-lt"/>
              <a:ea typeface="+mn-ea"/>
              <a:cs typeface="+mn-cs"/>
              <a:sym typeface="Roboto"/>
            </a:endParaRPr>
          </a:p>
        </p:txBody>
      </p:sp>
      <p:pic>
        <p:nvPicPr>
          <p:cNvPr id="127" name="Picture 126" descr="A map of a large land with white text&#10;&#10;Description automatically generated">
            <a:extLst>
              <a:ext uri="{FF2B5EF4-FFF2-40B4-BE49-F238E27FC236}">
                <a16:creationId xmlns:a16="http://schemas.microsoft.com/office/drawing/2014/main" id="{F37AB6B6-060C-F59F-5265-787659EC17D0}"/>
              </a:ext>
            </a:extLst>
          </p:cNvPr>
          <p:cNvPicPr>
            <a:picLocks noChangeAspect="1"/>
          </p:cNvPicPr>
          <p:nvPr/>
        </p:nvPicPr>
        <p:blipFill>
          <a:blip r:embed="rId33"/>
          <a:stretch>
            <a:fillRect/>
          </a:stretch>
        </p:blipFill>
        <p:spPr>
          <a:xfrm>
            <a:off x="35381123" y="9842106"/>
            <a:ext cx="5950285" cy="4925613"/>
          </a:xfrm>
          <a:prstGeom prst="rect">
            <a:avLst/>
          </a:prstGeom>
        </p:spPr>
      </p:pic>
      <p:sp>
        <p:nvSpPr>
          <p:cNvPr id="128" name="TextBox 127">
            <a:extLst>
              <a:ext uri="{FF2B5EF4-FFF2-40B4-BE49-F238E27FC236}">
                <a16:creationId xmlns:a16="http://schemas.microsoft.com/office/drawing/2014/main" id="{32FA483B-7F08-E156-09DE-61725C773F98}"/>
              </a:ext>
            </a:extLst>
          </p:cNvPr>
          <p:cNvSpPr txBox="1"/>
          <p:nvPr/>
        </p:nvSpPr>
        <p:spPr>
          <a:xfrm>
            <a:off x="36245425" y="14774698"/>
            <a:ext cx="4221679" cy="6655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DE" sz="2600" spc="37" dirty="0"/>
              <a:t>Case Study: </a:t>
            </a:r>
            <a:r>
              <a:rPr kumimoji="0" lang="en-DE" sz="2600" b="0" i="0" u="none" strike="noStrike" cap="none" spc="37" normalizeH="0" baseline="0" dirty="0">
                <a:ln>
                  <a:noFill/>
                </a:ln>
                <a:solidFill>
                  <a:schemeClr val="accent1">
                    <a:lumOff val="-46666"/>
                  </a:schemeClr>
                </a:solidFill>
                <a:effectLst/>
                <a:uFillTx/>
                <a:latin typeface="+mn-lt"/>
                <a:ea typeface="+mn-ea"/>
                <a:cs typeface="+mn-cs"/>
                <a:sym typeface="Roboto"/>
              </a:rPr>
              <a:t>Yukon Alaska</a:t>
            </a:r>
          </a:p>
        </p:txBody>
      </p:sp>
    </p:spTree>
    <p:extLst>
      <p:ext uri="{BB962C8B-B14F-4D97-AF65-F5344CB8AC3E}">
        <p14:creationId xmlns:p14="http://schemas.microsoft.com/office/powerpoint/2010/main" val="26447562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650C0-11C8-73B3-F696-9B6B22ED2C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978C68-9058-F226-E907-C8F5133BE4B4}"/>
              </a:ext>
            </a:extLst>
          </p:cNvPr>
          <p:cNvSpPr/>
          <p:nvPr/>
        </p:nvSpPr>
        <p:spPr>
          <a:xfrm>
            <a:off x="877824" y="26919936"/>
            <a:ext cx="40918672" cy="1060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63" name="Rechteck 47">
            <a:extLst>
              <a:ext uri="{FF2B5EF4-FFF2-40B4-BE49-F238E27FC236}">
                <a16:creationId xmlns:a16="http://schemas.microsoft.com/office/drawing/2014/main" id="{577E0638-371E-1F1F-D1B7-C058AE1CDEB8}"/>
              </a:ext>
            </a:extLst>
          </p:cNvPr>
          <p:cNvSpPr/>
          <p:nvPr/>
        </p:nvSpPr>
        <p:spPr>
          <a:xfrm>
            <a:off x="15039078" y="5931385"/>
            <a:ext cx="12946344" cy="22960768"/>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4" name="Rechteck 47">
            <a:extLst>
              <a:ext uri="{FF2B5EF4-FFF2-40B4-BE49-F238E27FC236}">
                <a16:creationId xmlns:a16="http://schemas.microsoft.com/office/drawing/2014/main" id="{BAF69429-3B96-DE43-0725-603C4770213A}"/>
              </a:ext>
            </a:extLst>
          </p:cNvPr>
          <p:cNvSpPr/>
          <p:nvPr/>
        </p:nvSpPr>
        <p:spPr>
          <a:xfrm>
            <a:off x="1236908" y="5771227"/>
            <a:ext cx="12946344" cy="22963186"/>
          </a:xfrm>
          <a:prstGeom prst="rect">
            <a:avLst/>
          </a:prstGeom>
          <a:solidFill>
            <a:srgbClr val="F0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Wi</a:t>
            </a:r>
          </a:p>
        </p:txBody>
      </p:sp>
      <p:sp>
        <p:nvSpPr>
          <p:cNvPr id="3" name="Titel 2">
            <a:extLst>
              <a:ext uri="{FF2B5EF4-FFF2-40B4-BE49-F238E27FC236}">
                <a16:creationId xmlns:a16="http://schemas.microsoft.com/office/drawing/2014/main" id="{90A6E7BC-CD81-0A85-5D61-B056202DAC85}"/>
              </a:ext>
            </a:extLst>
          </p:cNvPr>
          <p:cNvSpPr>
            <a:spLocks noGrp="1"/>
          </p:cNvSpPr>
          <p:nvPr>
            <p:ph type="title"/>
          </p:nvPr>
        </p:nvSpPr>
        <p:spPr>
          <a:xfrm>
            <a:off x="1238400" y="1572331"/>
            <a:ext cx="32524062" cy="1782403"/>
          </a:xfrm>
        </p:spPr>
        <p:txBody>
          <a:bodyPr>
            <a:noAutofit/>
          </a:bodyPr>
          <a:lstStyle/>
          <a:p>
            <a:r>
              <a:rPr lang="en-GB" sz="7600" b="1" kern="0" dirty="0">
                <a:effectLst/>
                <a:cs typeface="Roboto" panose="02000000000000000000" pitchFamily="2" charset="0"/>
              </a:rPr>
              <a:t>Histogram-based Aggregation:</a:t>
            </a:r>
            <a:br>
              <a:rPr lang="en-GB" sz="7000" b="1" kern="0" dirty="0">
                <a:effectLst/>
                <a:cs typeface="Roboto" panose="02000000000000000000" pitchFamily="2" charset="0"/>
              </a:rPr>
            </a:br>
            <a:r>
              <a:rPr lang="en-GB" sz="7000" b="1" kern="0" dirty="0">
                <a:effectLst/>
                <a:cs typeface="Roboto" panose="02000000000000000000" pitchFamily="2" charset="0"/>
              </a:rPr>
              <a:t>permafrost subsidence in high-resolution </a:t>
            </a:r>
            <a:r>
              <a:rPr lang="en-GB" sz="7000" b="1" kern="0" dirty="0" err="1">
                <a:effectLst/>
                <a:cs typeface="Roboto" panose="02000000000000000000" pitchFamily="2" charset="0"/>
              </a:rPr>
              <a:t>InSAR</a:t>
            </a:r>
            <a:r>
              <a:rPr lang="en-GB" sz="7000" b="1" kern="0" dirty="0">
                <a:effectLst/>
                <a:cs typeface="Roboto" panose="02000000000000000000" pitchFamily="2" charset="0"/>
              </a:rPr>
              <a:t> data</a:t>
            </a:r>
            <a:br>
              <a:rPr lang="en-GB" sz="7200" kern="100" dirty="0">
                <a:effectLst/>
                <a:cs typeface="Roboto" panose="02000000000000000000" pitchFamily="2" charset="0"/>
              </a:rPr>
            </a:br>
            <a:endParaRPr lang="en-GB" sz="7200" dirty="0">
              <a:cs typeface="Roboto" panose="02000000000000000000" pitchFamily="2" charset="0"/>
            </a:endParaRPr>
          </a:p>
        </p:txBody>
      </p:sp>
      <p:pic>
        <p:nvPicPr>
          <p:cNvPr id="56" name="Picture 55">
            <a:extLst>
              <a:ext uri="{FF2B5EF4-FFF2-40B4-BE49-F238E27FC236}">
                <a16:creationId xmlns:a16="http://schemas.microsoft.com/office/drawing/2014/main" id="{61123C33-9E6D-1C17-8FC4-7EF90F2CAC61}"/>
              </a:ext>
            </a:extLst>
          </p:cNvPr>
          <p:cNvPicPr>
            <a:picLocks noChangeAspect="1"/>
          </p:cNvPicPr>
          <p:nvPr/>
        </p:nvPicPr>
        <p:blipFill>
          <a:blip r:embed="rId3"/>
          <a:stretch>
            <a:fillRect/>
          </a:stretch>
        </p:blipFill>
        <p:spPr>
          <a:xfrm>
            <a:off x="31384601" y="3567314"/>
            <a:ext cx="2006600" cy="2006600"/>
          </a:xfrm>
          <a:prstGeom prst="rect">
            <a:avLst/>
          </a:prstGeom>
        </p:spPr>
      </p:pic>
      <p:pic>
        <p:nvPicPr>
          <p:cNvPr id="57" name="Picture 4">
            <a:extLst>
              <a:ext uri="{FF2B5EF4-FFF2-40B4-BE49-F238E27FC236}">
                <a16:creationId xmlns:a16="http://schemas.microsoft.com/office/drawing/2014/main" id="{B47E2B98-08DE-829A-20A3-5D1BA86701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71" t="19408" r="2513" b="13218"/>
          <a:stretch/>
        </p:blipFill>
        <p:spPr bwMode="auto">
          <a:xfrm>
            <a:off x="29070890" y="3567314"/>
            <a:ext cx="2010887" cy="2006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8" name="Text Placeholder 21">
            <a:extLst>
              <a:ext uri="{FF2B5EF4-FFF2-40B4-BE49-F238E27FC236}">
                <a16:creationId xmlns:a16="http://schemas.microsoft.com/office/drawing/2014/main" id="{A14BC5A2-259E-DFC9-5AAB-47E09BA4921D}"/>
              </a:ext>
            </a:extLst>
          </p:cNvPr>
          <p:cNvSpPr txBox="1">
            <a:spLocks/>
          </p:cNvSpPr>
          <p:nvPr/>
        </p:nvSpPr>
        <p:spPr>
          <a:xfrm>
            <a:off x="1238400" y="4105142"/>
            <a:ext cx="19458967" cy="930945"/>
          </a:xfrm>
          <a:prstGeom prst="rect">
            <a:avLst/>
          </a:prstGeom>
        </p:spPr>
        <p:txBody>
          <a:bodyPr vert="horz" lIns="0" tIns="0" rIns="0" bIns="0" rtlCol="0">
            <a:normAutofit/>
          </a:bodyPr>
          <a:lstStyle>
            <a:lvl1pPr marL="0" marR="0" indent="0" algn="l" defTabSz="9372719" rtl="0" latinLnBrk="0">
              <a:lnSpc>
                <a:spcPts val="3600"/>
              </a:lnSpc>
              <a:spcBef>
                <a:spcPts val="0"/>
              </a:spcBef>
              <a:spcAft>
                <a:spcPts val="0"/>
              </a:spcAft>
              <a:buClrTx/>
              <a:buSzTx/>
              <a:buFontTx/>
              <a:buNone/>
              <a:tabLst/>
              <a:defRPr sz="2800" b="0" i="0" u="none" strike="noStrike" cap="none" spc="34" baseline="0">
                <a:solidFill>
                  <a:schemeClr val="accent6"/>
                </a:solidFill>
                <a:uFillTx/>
                <a:latin typeface="+mn-lt"/>
                <a:ea typeface="+mn-ea"/>
                <a:cs typeface="+mn-cs"/>
                <a:sym typeface="Roboto"/>
              </a:defRPr>
            </a:lvl1pPr>
            <a:lvl2pPr marL="0" marR="0" indent="0" algn="l" defTabSz="9372719" rtl="0" latinLnBrk="0">
              <a:lnSpc>
                <a:spcPts val="3900"/>
              </a:lnSpc>
              <a:spcBef>
                <a:spcPts val="800"/>
              </a:spcBef>
              <a:spcAft>
                <a:spcPts val="0"/>
              </a:spcAft>
              <a:buClrTx/>
              <a:buSzTx/>
              <a:buFontTx/>
              <a:buNone/>
              <a:tabLst/>
              <a:defRPr sz="2600" b="0" i="0" u="none" strike="noStrike" cap="none" spc="60" baseline="0">
                <a:solidFill>
                  <a:srgbClr val="000000"/>
                </a:solidFill>
                <a:uFillTx/>
                <a:latin typeface="+mn-lt"/>
                <a:ea typeface="+mn-ea"/>
                <a:cs typeface="+mn-cs"/>
                <a:sym typeface="Roboto"/>
              </a:defRPr>
            </a:lvl2pPr>
            <a:lvl3pPr marL="0" marR="0" indent="0" algn="l" defTabSz="9372719" rtl="0" latinLnBrk="0">
              <a:lnSpc>
                <a:spcPts val="3700"/>
              </a:lnSpc>
              <a:spcBef>
                <a:spcPts val="800"/>
              </a:spcBef>
              <a:spcAft>
                <a:spcPts val="0"/>
              </a:spcAft>
              <a:buClrTx/>
              <a:buSzTx/>
              <a:buFontTx/>
              <a:buNone/>
              <a:tabLst/>
              <a:defRPr sz="2400" b="0" i="0" u="none" strike="noStrike" cap="none" spc="60" baseline="0">
                <a:solidFill>
                  <a:srgbClr val="000000"/>
                </a:solidFill>
                <a:uFillTx/>
                <a:latin typeface="+mn-lt"/>
                <a:ea typeface="+mn-ea"/>
                <a:cs typeface="+mn-cs"/>
                <a:sym typeface="Roboto"/>
              </a:defRPr>
            </a:lvl3pPr>
            <a:lvl4pPr marL="0" marR="0" indent="0" algn="l" defTabSz="9372719" rtl="0" latinLnBrk="0">
              <a:lnSpc>
                <a:spcPts val="24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Roboto"/>
              </a:defRPr>
            </a:lvl4pPr>
            <a:lvl5pPr marL="0" marR="0" indent="0" algn="l" defTabSz="9372719" rtl="0" latinLnBrk="0">
              <a:lnSpc>
                <a:spcPts val="19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GB" dirty="0"/>
              <a:t>Zhijun Liu</a:t>
            </a:r>
            <a:r>
              <a:rPr lang="en-GB" altLang="zh-CN" baseline="30000" dirty="0"/>
              <a:t>1</a:t>
            </a:r>
            <a:r>
              <a:rPr lang="en-GB" dirty="0"/>
              <a:t>, Barbara Widhalm</a:t>
            </a:r>
            <a:r>
              <a:rPr lang="en-GB" altLang="zh-CN" baseline="30000" dirty="0"/>
              <a:t>2</a:t>
            </a:r>
            <a:r>
              <a:rPr lang="en-GB" dirty="0"/>
              <a:t>, Annett Bartsch</a:t>
            </a:r>
            <a:r>
              <a:rPr lang="en-GB" altLang="zh-CN" baseline="30000" dirty="0"/>
              <a:t>2</a:t>
            </a:r>
            <a:r>
              <a:rPr lang="en-GB" dirty="0"/>
              <a:t>, Thomas Kleinen</a:t>
            </a:r>
            <a:r>
              <a:rPr lang="en-GB" altLang="zh-CN" baseline="30000" dirty="0"/>
              <a:t>1</a:t>
            </a:r>
            <a:r>
              <a:rPr lang="en-GB" dirty="0"/>
              <a:t>, Victor Brovkin</a:t>
            </a:r>
            <a:r>
              <a:rPr lang="en-GB" altLang="zh-CN" baseline="30000" dirty="0"/>
              <a:t>1</a:t>
            </a:r>
            <a:endParaRPr lang="en-GB" baseline="30000" dirty="0"/>
          </a:p>
          <a:p>
            <a:pPr hangingPunct="1"/>
            <a:r>
              <a:rPr lang="en-GB" altLang="zh-CN" sz="1800" dirty="0"/>
              <a:t>1. Max Planck Institute for Meteorology, Hamburg, Germany  2. </a:t>
            </a:r>
            <a:r>
              <a:rPr lang="en-GB" altLang="zh-CN" sz="1800" dirty="0" err="1"/>
              <a:t>b.geos</a:t>
            </a:r>
            <a:r>
              <a:rPr lang="en-GB" altLang="zh-CN" sz="1800" dirty="0"/>
              <a:t>, </a:t>
            </a:r>
            <a:r>
              <a:rPr lang="en-GB" altLang="zh-CN" sz="1800" dirty="0" err="1"/>
              <a:t>Korneuburg</a:t>
            </a:r>
            <a:r>
              <a:rPr lang="en-GB" altLang="zh-CN" sz="1800" dirty="0"/>
              <a:t>, Australia</a:t>
            </a:r>
            <a:endParaRPr lang="en-GB" sz="1800" dirty="0">
              <a:hlinkClick r:id="rId5">
                <a:extLst>
                  <a:ext uri="{A12FA001-AC4F-418D-AE19-62706E023703}">
                    <ahyp:hlinkClr xmlns:ahyp="http://schemas.microsoft.com/office/drawing/2018/hyperlinkcolor" val="tx"/>
                  </a:ext>
                </a:extLst>
              </a:hlinkClick>
            </a:endParaRPr>
          </a:p>
        </p:txBody>
      </p:sp>
      <p:sp>
        <p:nvSpPr>
          <p:cNvPr id="61" name="TextBox 60">
            <a:extLst>
              <a:ext uri="{FF2B5EF4-FFF2-40B4-BE49-F238E27FC236}">
                <a16:creationId xmlns:a16="http://schemas.microsoft.com/office/drawing/2014/main" id="{1AFEC306-1B4C-0DF0-4527-2B5D5A033CBB}"/>
              </a:ext>
            </a:extLst>
          </p:cNvPr>
          <p:cNvSpPr txBox="1"/>
          <p:nvPr/>
        </p:nvSpPr>
        <p:spPr>
          <a:xfrm>
            <a:off x="1600181" y="7192048"/>
            <a:ext cx="12100027" cy="20710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spcBef>
                <a:spcPts val="800"/>
              </a:spcBef>
              <a:buFont typeface="Arial" panose="020B0604020202020204" pitchFamily="34" charset="0"/>
              <a:buChar char="•"/>
            </a:pPr>
            <a:r>
              <a:rPr lang="en-GB" sz="2600" b="1" spc="60" dirty="0">
                <a:solidFill>
                  <a:schemeClr val="tx1"/>
                </a:solidFill>
              </a:rPr>
              <a:t>Metre-scale Resolution Observational Data </a:t>
            </a:r>
            <a:r>
              <a:rPr lang="en-GB" sz="2600" spc="60" dirty="0">
                <a:solidFill>
                  <a:schemeClr val="tx1"/>
                </a:solidFill>
              </a:rPr>
              <a:t>is becoming available, aggregation is needed for computing efficiency &amp; information preservation.</a:t>
            </a:r>
          </a:p>
          <a:p>
            <a:pPr marL="0" marR="0" indent="0" algn="l" defTabSz="15853719" rtl="0" fontAlgn="auto" latinLnBrk="0" hangingPunct="0">
              <a:lnSpc>
                <a:spcPct val="100000"/>
              </a:lnSpc>
              <a:spcBef>
                <a:spcPts val="800"/>
              </a:spcBef>
              <a:spcAft>
                <a:spcPts val="0"/>
              </a:spcAft>
              <a:buClrTx/>
              <a:buSzTx/>
              <a:buFontTx/>
              <a:buNone/>
              <a:tabLst/>
            </a:pPr>
            <a:endParaRPr kumimoji="0" lang="en-GB" sz="2600" b="0" i="0" u="none" strike="noStrike" cap="none" spc="37" normalizeH="0" baseline="0" dirty="0">
              <a:ln>
                <a:noFill/>
              </a:ln>
              <a:solidFill>
                <a:schemeClr val="accent3"/>
              </a:solidFill>
              <a:effectLst/>
              <a:uFillTx/>
              <a:sym typeface="Roboto"/>
            </a:endParaRPr>
          </a:p>
        </p:txBody>
      </p:sp>
      <p:sp>
        <p:nvSpPr>
          <p:cNvPr id="62" name="Textplatzhalter 20">
            <a:extLst>
              <a:ext uri="{FF2B5EF4-FFF2-40B4-BE49-F238E27FC236}">
                <a16:creationId xmlns:a16="http://schemas.microsoft.com/office/drawing/2014/main" id="{45EBA470-925C-64E1-C3FF-5A614B976FEB}"/>
              </a:ext>
            </a:extLst>
          </p:cNvPr>
          <p:cNvSpPr txBox="1">
            <a:spLocks/>
          </p:cNvSpPr>
          <p:nvPr/>
        </p:nvSpPr>
        <p:spPr>
          <a:xfrm>
            <a:off x="1791252" y="6348139"/>
            <a:ext cx="10600938"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GB" spc="150" dirty="0"/>
              <a:t>Research Background</a:t>
            </a:r>
          </a:p>
        </p:txBody>
      </p:sp>
      <p:sp>
        <p:nvSpPr>
          <p:cNvPr id="65" name="TextBox 64">
            <a:extLst>
              <a:ext uri="{FF2B5EF4-FFF2-40B4-BE49-F238E27FC236}">
                <a16:creationId xmlns:a16="http://schemas.microsoft.com/office/drawing/2014/main" id="{4CAA79BC-3378-0CDF-CA47-06F71CC8C955}"/>
              </a:ext>
            </a:extLst>
          </p:cNvPr>
          <p:cNvSpPr txBox="1"/>
          <p:nvPr/>
        </p:nvSpPr>
        <p:spPr>
          <a:xfrm>
            <a:off x="1565867" y="8989980"/>
            <a:ext cx="12168654" cy="15683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defTabSz="15853719">
              <a:spcBef>
                <a:spcPts val="800"/>
              </a:spcBef>
              <a:buFont typeface="Arial" panose="020B0604020202020204" pitchFamily="34" charset="0"/>
              <a:buChar char="•"/>
            </a:pPr>
            <a:r>
              <a:rPr lang="en-GB" sz="2600" b="1" spc="60" dirty="0">
                <a:solidFill>
                  <a:schemeClr val="tx1"/>
                </a:solidFill>
              </a:rPr>
              <a:t>Long-term Permafrost Subsidence (PS) </a:t>
            </a:r>
            <a:r>
              <a:rPr lang="en-GB" sz="2600" spc="60" dirty="0">
                <a:solidFill>
                  <a:schemeClr val="tx1"/>
                </a:solidFill>
              </a:rPr>
              <a:t>exhibits high heterogeneity. The driving factors of PS and how PS evolves under current climate change are not fully understood. </a:t>
            </a:r>
            <a:endParaRPr kumimoji="0" lang="en-GB" sz="3700" i="0" u="none" strike="noStrike" cap="none" spc="37" normalizeH="0" dirty="0">
              <a:ln>
                <a:noFill/>
              </a:ln>
              <a:solidFill>
                <a:schemeClr val="accent1">
                  <a:lumOff val="-46666"/>
                </a:schemeClr>
              </a:solidFill>
              <a:effectLst/>
              <a:uFillTx/>
              <a:sym typeface="Roboto"/>
            </a:endParaRPr>
          </a:p>
        </p:txBody>
      </p:sp>
      <p:sp>
        <p:nvSpPr>
          <p:cNvPr id="116" name="Rechteck 47">
            <a:extLst>
              <a:ext uri="{FF2B5EF4-FFF2-40B4-BE49-F238E27FC236}">
                <a16:creationId xmlns:a16="http://schemas.microsoft.com/office/drawing/2014/main" id="{6B6990FA-015A-39AB-1AC1-5DD0B606A0D1}"/>
              </a:ext>
            </a:extLst>
          </p:cNvPr>
          <p:cNvSpPr/>
          <p:nvPr/>
        </p:nvSpPr>
        <p:spPr>
          <a:xfrm>
            <a:off x="28620511" y="5831973"/>
            <a:ext cx="12946344" cy="14917823"/>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2" name="Rechteck 47">
            <a:extLst>
              <a:ext uri="{FF2B5EF4-FFF2-40B4-BE49-F238E27FC236}">
                <a16:creationId xmlns:a16="http://schemas.microsoft.com/office/drawing/2014/main" id="{A22C9105-31E4-AD33-AD1C-A912D8CDF512}"/>
              </a:ext>
            </a:extLst>
          </p:cNvPr>
          <p:cNvSpPr/>
          <p:nvPr/>
        </p:nvSpPr>
        <p:spPr>
          <a:xfrm>
            <a:off x="28601988" y="21242987"/>
            <a:ext cx="12961937" cy="7491425"/>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3" name="TextBox 92">
            <a:extLst>
              <a:ext uri="{FF2B5EF4-FFF2-40B4-BE49-F238E27FC236}">
                <a16:creationId xmlns:a16="http://schemas.microsoft.com/office/drawing/2014/main" id="{7D199FF2-082D-4BB1-62A1-8E546BADF33C}"/>
              </a:ext>
            </a:extLst>
          </p:cNvPr>
          <p:cNvSpPr txBox="1"/>
          <p:nvPr/>
        </p:nvSpPr>
        <p:spPr>
          <a:xfrm>
            <a:off x="28764127" y="21503570"/>
            <a:ext cx="5765306" cy="8194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defTabSz="15853719"/>
            <a:r>
              <a:rPr lang="en-GB" sz="3600" b="1" cap="all" spc="150" dirty="0">
                <a:solidFill>
                  <a:schemeClr val="tx2"/>
                </a:solidFill>
              </a:rPr>
              <a:t>Take-home messages</a:t>
            </a:r>
          </a:p>
        </p:txBody>
      </p:sp>
      <p:sp>
        <p:nvSpPr>
          <p:cNvPr id="59" name="TextBox 58">
            <a:extLst>
              <a:ext uri="{FF2B5EF4-FFF2-40B4-BE49-F238E27FC236}">
                <a16:creationId xmlns:a16="http://schemas.microsoft.com/office/drawing/2014/main" id="{695C1530-458D-D3D7-25B2-B42D1FF5738D}"/>
              </a:ext>
            </a:extLst>
          </p:cNvPr>
          <p:cNvSpPr txBox="1"/>
          <p:nvPr/>
        </p:nvSpPr>
        <p:spPr>
          <a:xfrm>
            <a:off x="1600181" y="18939234"/>
            <a:ext cx="12725606" cy="8194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9372719" hangingPunct="1">
              <a:defRPr sz="7500" b="1" cap="all" spc="375">
                <a:solidFill>
                  <a:srgbClr val="006C66"/>
                </a:solidFill>
              </a:defRPr>
            </a:pPr>
            <a:r>
              <a:rPr lang="en-GB" sz="3600" b="1" cap="all" spc="150" dirty="0">
                <a:solidFill>
                  <a:schemeClr val="tx2"/>
                </a:solidFill>
              </a:rPr>
              <a:t>Failure of Traditional Aggregations</a:t>
            </a:r>
            <a:endParaRPr kumimoji="0" lang="en-GB" sz="3700" b="0" i="0" u="none" strike="noStrike" cap="none" spc="37" normalizeH="0" baseline="0" dirty="0">
              <a:ln>
                <a:noFill/>
              </a:ln>
              <a:solidFill>
                <a:schemeClr val="accent1">
                  <a:lumOff val="-46666"/>
                </a:schemeClr>
              </a:solidFill>
              <a:effectLst/>
              <a:uFillTx/>
              <a:sym typeface="Roboto"/>
            </a:endParaRPr>
          </a:p>
        </p:txBody>
      </p:sp>
      <p:sp>
        <p:nvSpPr>
          <p:cNvPr id="117" name="TextBox 116">
            <a:extLst>
              <a:ext uri="{FF2B5EF4-FFF2-40B4-BE49-F238E27FC236}">
                <a16:creationId xmlns:a16="http://schemas.microsoft.com/office/drawing/2014/main" id="{5A8CBE47-758E-3173-EBDA-4C9600B17E2C}"/>
              </a:ext>
            </a:extLst>
          </p:cNvPr>
          <p:cNvSpPr txBox="1"/>
          <p:nvPr/>
        </p:nvSpPr>
        <p:spPr>
          <a:xfrm>
            <a:off x="29192142" y="5995728"/>
            <a:ext cx="12725606" cy="228903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lang="en-GB" sz="3600" b="1" cap="all" spc="375" dirty="0">
                <a:solidFill>
                  <a:srgbClr val="006C66"/>
                </a:solidFill>
                <a:latin typeface="Roboto" panose="02000000000000000000" pitchFamily="2" charset="0"/>
                <a:ea typeface="Roboto" panose="02000000000000000000" pitchFamily="2" charset="0"/>
              </a:rPr>
              <a:t>Clustering Histograms: Floodplain impacts</a:t>
            </a:r>
            <a:endParaRPr lang="en-GB" sz="260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3700" b="0" i="0" u="none" strike="noStrike" cap="none" spc="37" normalizeH="0" baseline="0" dirty="0">
              <a:ln>
                <a:noFill/>
              </a:ln>
              <a:solidFill>
                <a:schemeClr val="accent1">
                  <a:lumOff val="-46666"/>
                </a:schemeClr>
              </a:solidFill>
              <a:effectLst/>
              <a:uFillTx/>
              <a:sym typeface="Roboto"/>
            </a:endParaRPr>
          </a:p>
        </p:txBody>
      </p:sp>
      <p:sp>
        <p:nvSpPr>
          <p:cNvPr id="121" name="TextBox 120">
            <a:extLst>
              <a:ext uri="{FF2B5EF4-FFF2-40B4-BE49-F238E27FC236}">
                <a16:creationId xmlns:a16="http://schemas.microsoft.com/office/drawing/2014/main" id="{DF314136-7FBD-6982-A020-D337789D02F7}"/>
              </a:ext>
            </a:extLst>
          </p:cNvPr>
          <p:cNvSpPr txBox="1"/>
          <p:nvPr/>
        </p:nvSpPr>
        <p:spPr>
          <a:xfrm>
            <a:off x="29217383" y="7834344"/>
            <a:ext cx="12168654" cy="24311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EP-Means clustering </a:t>
            </a:r>
            <a:r>
              <a:rPr lang="en-GB" sz="2600" spc="60" dirty="0">
                <a:solidFill>
                  <a:srgbClr val="000000"/>
                </a:solidFill>
                <a:latin typeface="+mn-ea"/>
              </a:rPr>
              <a:t>is a clustering for distributions, it helps to highlight spatial patterns containing multiple entangled factors.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pic>
        <p:nvPicPr>
          <p:cNvPr id="2" name="Picture 1" descr="A large rock cliff with trees in the background&#10;&#10;AI-generated content may be incorrect.">
            <a:extLst>
              <a:ext uri="{FF2B5EF4-FFF2-40B4-BE49-F238E27FC236}">
                <a16:creationId xmlns:a16="http://schemas.microsoft.com/office/drawing/2014/main" id="{1C9DA0A2-8440-1FCB-B6EA-A30CB3462200}"/>
              </a:ext>
            </a:extLst>
          </p:cNvPr>
          <p:cNvPicPr>
            <a:picLocks noChangeAspect="1"/>
          </p:cNvPicPr>
          <p:nvPr/>
        </p:nvPicPr>
        <p:blipFill>
          <a:blip r:embed="rId6"/>
          <a:stretch>
            <a:fillRect/>
          </a:stretch>
        </p:blipFill>
        <p:spPr>
          <a:xfrm>
            <a:off x="2238302" y="11206227"/>
            <a:ext cx="10826168" cy="7085084"/>
          </a:xfrm>
          <a:prstGeom prst="rect">
            <a:avLst/>
          </a:prstGeom>
        </p:spPr>
      </p:pic>
      <p:sp>
        <p:nvSpPr>
          <p:cNvPr id="7" name="Rectangle 6">
            <a:extLst>
              <a:ext uri="{FF2B5EF4-FFF2-40B4-BE49-F238E27FC236}">
                <a16:creationId xmlns:a16="http://schemas.microsoft.com/office/drawing/2014/main" id="{780DE985-0FA5-6AF0-6F12-B52BCFF73F0F}"/>
              </a:ext>
            </a:extLst>
          </p:cNvPr>
          <p:cNvSpPr/>
          <p:nvPr/>
        </p:nvSpPr>
        <p:spPr>
          <a:xfrm>
            <a:off x="26549130" y="3567314"/>
            <a:ext cx="2422273" cy="14687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8" name="Picture 7">
            <a:extLst>
              <a:ext uri="{FF2B5EF4-FFF2-40B4-BE49-F238E27FC236}">
                <a16:creationId xmlns:a16="http://schemas.microsoft.com/office/drawing/2014/main" id="{39DD3693-2947-4050-33B4-511FF2F0D673}"/>
              </a:ext>
            </a:extLst>
          </p:cNvPr>
          <p:cNvPicPr>
            <a:picLocks noChangeAspect="1"/>
          </p:cNvPicPr>
          <p:nvPr/>
        </p:nvPicPr>
        <p:blipFill>
          <a:blip r:embed="rId7"/>
          <a:stretch>
            <a:fillRect/>
          </a:stretch>
        </p:blipFill>
        <p:spPr>
          <a:xfrm>
            <a:off x="1236908" y="20197701"/>
            <a:ext cx="8569244" cy="8689564"/>
          </a:xfrm>
          <a:prstGeom prst="rect">
            <a:avLst/>
          </a:prstGeom>
        </p:spPr>
      </p:pic>
      <p:grpSp>
        <p:nvGrpSpPr>
          <p:cNvPr id="11" name="Group 10">
            <a:extLst>
              <a:ext uri="{FF2B5EF4-FFF2-40B4-BE49-F238E27FC236}">
                <a16:creationId xmlns:a16="http://schemas.microsoft.com/office/drawing/2014/main" id="{6B03E395-7F88-6225-6999-F13A2BD1A2F7}"/>
              </a:ext>
            </a:extLst>
          </p:cNvPr>
          <p:cNvGrpSpPr/>
          <p:nvPr/>
        </p:nvGrpSpPr>
        <p:grpSpPr>
          <a:xfrm>
            <a:off x="22667363" y="7374549"/>
            <a:ext cx="4413956" cy="5989037"/>
            <a:chOff x="16987925" y="21078144"/>
            <a:chExt cx="4413956" cy="5989037"/>
          </a:xfrm>
        </p:grpSpPr>
        <p:pic>
          <p:nvPicPr>
            <p:cNvPr id="74" name="Picture 73">
              <a:extLst>
                <a:ext uri="{FF2B5EF4-FFF2-40B4-BE49-F238E27FC236}">
                  <a16:creationId xmlns:a16="http://schemas.microsoft.com/office/drawing/2014/main" id="{392DE529-4C0A-A44D-F405-D7DBE868B2C8}"/>
                </a:ext>
              </a:extLst>
            </p:cNvPr>
            <p:cNvPicPr>
              <a:picLocks noChangeAspect="1"/>
            </p:cNvPicPr>
            <p:nvPr/>
          </p:nvPicPr>
          <p:blipFill>
            <a:blip r:embed="rId8"/>
            <a:stretch>
              <a:fillRect/>
            </a:stretch>
          </p:blipFill>
          <p:spPr>
            <a:xfrm>
              <a:off x="19278646" y="21880704"/>
              <a:ext cx="2104361" cy="1651485"/>
            </a:xfrm>
            <a:prstGeom prst="rect">
              <a:avLst/>
            </a:prstGeom>
          </p:spPr>
        </p:pic>
        <p:pic>
          <p:nvPicPr>
            <p:cNvPr id="75" name="Picture 74">
              <a:extLst>
                <a:ext uri="{FF2B5EF4-FFF2-40B4-BE49-F238E27FC236}">
                  <a16:creationId xmlns:a16="http://schemas.microsoft.com/office/drawing/2014/main" id="{80CAFEA2-104A-C6B5-5FD4-EF3737FB7213}"/>
                </a:ext>
              </a:extLst>
            </p:cNvPr>
            <p:cNvPicPr>
              <a:picLocks noChangeAspect="1"/>
            </p:cNvPicPr>
            <p:nvPr/>
          </p:nvPicPr>
          <p:blipFill>
            <a:blip r:embed="rId9"/>
            <a:stretch>
              <a:fillRect/>
            </a:stretch>
          </p:blipFill>
          <p:spPr>
            <a:xfrm>
              <a:off x="19278646" y="23649704"/>
              <a:ext cx="2104359" cy="1651484"/>
            </a:xfrm>
            <a:prstGeom prst="rect">
              <a:avLst/>
            </a:prstGeom>
          </p:spPr>
        </p:pic>
        <p:pic>
          <p:nvPicPr>
            <p:cNvPr id="76" name="Picture 75">
              <a:extLst>
                <a:ext uri="{FF2B5EF4-FFF2-40B4-BE49-F238E27FC236}">
                  <a16:creationId xmlns:a16="http://schemas.microsoft.com/office/drawing/2014/main" id="{8A96C22F-65A2-E37B-A169-E3573A293394}"/>
                </a:ext>
              </a:extLst>
            </p:cNvPr>
            <p:cNvPicPr>
              <a:picLocks noChangeAspect="1"/>
            </p:cNvPicPr>
            <p:nvPr/>
          </p:nvPicPr>
          <p:blipFill>
            <a:blip r:embed="rId10"/>
            <a:stretch>
              <a:fillRect/>
            </a:stretch>
          </p:blipFill>
          <p:spPr>
            <a:xfrm>
              <a:off x="19297521" y="25399096"/>
              <a:ext cx="2104360" cy="1651484"/>
            </a:xfrm>
            <a:prstGeom prst="rect">
              <a:avLst/>
            </a:prstGeom>
          </p:spPr>
        </p:pic>
        <p:pic>
          <p:nvPicPr>
            <p:cNvPr id="77" name="Picture 76">
              <a:extLst>
                <a:ext uri="{FF2B5EF4-FFF2-40B4-BE49-F238E27FC236}">
                  <a16:creationId xmlns:a16="http://schemas.microsoft.com/office/drawing/2014/main" id="{85E716EB-D9DE-D620-78EF-6822D3E1ED14}"/>
                </a:ext>
              </a:extLst>
            </p:cNvPr>
            <p:cNvPicPr>
              <a:picLocks noChangeAspect="1"/>
            </p:cNvPicPr>
            <p:nvPr/>
          </p:nvPicPr>
          <p:blipFill>
            <a:blip r:embed="rId11"/>
            <a:stretch>
              <a:fillRect/>
            </a:stretch>
          </p:blipFill>
          <p:spPr>
            <a:xfrm>
              <a:off x="16987925" y="21851925"/>
              <a:ext cx="2104359" cy="1716473"/>
            </a:xfrm>
            <a:prstGeom prst="rect">
              <a:avLst/>
            </a:prstGeom>
          </p:spPr>
        </p:pic>
        <p:pic>
          <p:nvPicPr>
            <p:cNvPr id="78" name="Picture 77">
              <a:extLst>
                <a:ext uri="{FF2B5EF4-FFF2-40B4-BE49-F238E27FC236}">
                  <a16:creationId xmlns:a16="http://schemas.microsoft.com/office/drawing/2014/main" id="{C5446A40-93F2-28D9-CDBC-A9A3686C66BC}"/>
                </a:ext>
              </a:extLst>
            </p:cNvPr>
            <p:cNvPicPr>
              <a:picLocks noChangeAspect="1"/>
            </p:cNvPicPr>
            <p:nvPr/>
          </p:nvPicPr>
          <p:blipFill>
            <a:blip r:embed="rId12"/>
            <a:stretch>
              <a:fillRect/>
            </a:stretch>
          </p:blipFill>
          <p:spPr>
            <a:xfrm>
              <a:off x="16987925" y="23617210"/>
              <a:ext cx="2104359" cy="1716473"/>
            </a:xfrm>
            <a:prstGeom prst="rect">
              <a:avLst/>
            </a:prstGeom>
          </p:spPr>
        </p:pic>
        <p:pic>
          <p:nvPicPr>
            <p:cNvPr id="79" name="Picture 78">
              <a:extLst>
                <a:ext uri="{FF2B5EF4-FFF2-40B4-BE49-F238E27FC236}">
                  <a16:creationId xmlns:a16="http://schemas.microsoft.com/office/drawing/2014/main" id="{73AC8445-AA6E-A028-D814-807B2D510F62}"/>
                </a:ext>
              </a:extLst>
            </p:cNvPr>
            <p:cNvPicPr>
              <a:picLocks noChangeAspect="1"/>
            </p:cNvPicPr>
            <p:nvPr/>
          </p:nvPicPr>
          <p:blipFill>
            <a:blip r:embed="rId13"/>
            <a:stretch>
              <a:fillRect/>
            </a:stretch>
          </p:blipFill>
          <p:spPr>
            <a:xfrm>
              <a:off x="16996022" y="25382495"/>
              <a:ext cx="2104360" cy="1684686"/>
            </a:xfrm>
            <a:prstGeom prst="rect">
              <a:avLst/>
            </a:prstGeom>
          </p:spPr>
        </p:pic>
        <p:sp>
          <p:nvSpPr>
            <p:cNvPr id="88" name="TextBox 87">
              <a:extLst>
                <a:ext uri="{FF2B5EF4-FFF2-40B4-BE49-F238E27FC236}">
                  <a16:creationId xmlns:a16="http://schemas.microsoft.com/office/drawing/2014/main" id="{C086422C-A210-5792-7344-DF0A3542C56C}"/>
                </a:ext>
              </a:extLst>
            </p:cNvPr>
            <p:cNvSpPr txBox="1"/>
            <p:nvPr/>
          </p:nvSpPr>
          <p:spPr>
            <a:xfrm>
              <a:off x="17500431" y="21078144"/>
              <a:ext cx="792598"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GB" sz="2000" b="0" i="0" u="none" strike="noStrike" cap="none" spc="37" normalizeH="0" baseline="0" dirty="0">
                  <a:ln>
                    <a:noFill/>
                  </a:ln>
                  <a:solidFill>
                    <a:schemeClr val="accent1">
                      <a:lumOff val="-46666"/>
                    </a:schemeClr>
                  </a:solidFill>
                  <a:effectLst/>
                  <a:uFillTx/>
                  <a:latin typeface="+mn-lt"/>
                  <a:ea typeface="+mn-ea"/>
                  <a:cs typeface="+mn-cs"/>
                  <a:sym typeface="Roboto"/>
                </a:rPr>
                <a:t>10m</a:t>
              </a:r>
            </a:p>
          </p:txBody>
        </p:sp>
        <p:sp>
          <p:nvSpPr>
            <p:cNvPr id="89" name="TextBox 88">
              <a:extLst>
                <a:ext uri="{FF2B5EF4-FFF2-40B4-BE49-F238E27FC236}">
                  <a16:creationId xmlns:a16="http://schemas.microsoft.com/office/drawing/2014/main" id="{B41B999D-242C-8EF8-36EA-F7F45A73FDC3}"/>
                </a:ext>
              </a:extLst>
            </p:cNvPr>
            <p:cNvSpPr txBox="1"/>
            <p:nvPr/>
          </p:nvSpPr>
          <p:spPr>
            <a:xfrm>
              <a:off x="19680310" y="21099904"/>
              <a:ext cx="927187"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GB" sz="2000" b="0" i="0" u="none" strike="noStrike" cap="none" spc="37" normalizeH="0" baseline="0" dirty="0">
                  <a:ln>
                    <a:noFill/>
                  </a:ln>
                  <a:solidFill>
                    <a:schemeClr val="accent1">
                      <a:lumOff val="-46666"/>
                    </a:schemeClr>
                  </a:solidFill>
                  <a:effectLst/>
                  <a:uFillTx/>
                  <a:latin typeface="+mn-lt"/>
                  <a:ea typeface="+mn-ea"/>
                  <a:cs typeface="+mn-cs"/>
                  <a:sym typeface="Roboto"/>
                </a:rPr>
                <a:t>10km</a:t>
              </a:r>
            </a:p>
          </p:txBody>
        </p:sp>
      </p:grpSp>
      <p:sp>
        <p:nvSpPr>
          <p:cNvPr id="9" name="TextBox 8">
            <a:extLst>
              <a:ext uri="{FF2B5EF4-FFF2-40B4-BE49-F238E27FC236}">
                <a16:creationId xmlns:a16="http://schemas.microsoft.com/office/drawing/2014/main" id="{B4BF5D91-2252-4142-892E-6702EB395B30}"/>
              </a:ext>
            </a:extLst>
          </p:cNvPr>
          <p:cNvSpPr txBox="1"/>
          <p:nvPr/>
        </p:nvSpPr>
        <p:spPr>
          <a:xfrm>
            <a:off x="15294361" y="6185128"/>
            <a:ext cx="12725606" cy="12887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kumimoji="0" lang="en-GB" sz="4400" b="1" i="0" u="none" strike="noStrike" cap="all" spc="375" normalizeH="0" baseline="0" dirty="0">
                <a:ln>
                  <a:noFill/>
                </a:ln>
                <a:solidFill>
                  <a:srgbClr val="006C66"/>
                </a:solidFill>
                <a:effectLst/>
                <a:uFillTx/>
                <a:latin typeface="Roboto" panose="02000000000000000000" pitchFamily="2" charset="0"/>
                <a:ea typeface="Roboto" panose="02000000000000000000" pitchFamily="2" charset="0"/>
                <a:sym typeface="Roboto"/>
              </a:rPr>
              <a:t>    Histogram</a:t>
            </a:r>
            <a:r>
              <a:rPr lang="en-GB" sz="4400" b="1" cap="all" spc="375" dirty="0">
                <a:solidFill>
                  <a:srgbClr val="006C66"/>
                </a:solidFill>
                <a:latin typeface="Roboto" panose="02000000000000000000" pitchFamily="2" charset="0"/>
                <a:ea typeface="Roboto" panose="02000000000000000000" pitchFamily="2" charset="0"/>
              </a:rPr>
              <a:t>-based </a:t>
            </a:r>
            <a:r>
              <a:rPr kumimoji="0" lang="en-GB" sz="4400" b="1" i="0" u="none" strike="noStrike" cap="all" spc="375" normalizeH="0" baseline="0" dirty="0">
                <a:ln>
                  <a:noFill/>
                </a:ln>
                <a:solidFill>
                  <a:srgbClr val="006C66"/>
                </a:solidFill>
                <a:effectLst/>
                <a:uFillTx/>
                <a:latin typeface="Roboto" panose="02000000000000000000" pitchFamily="2" charset="0"/>
                <a:ea typeface="Roboto" panose="02000000000000000000" pitchFamily="2" charset="0"/>
                <a:sym typeface="Roboto"/>
              </a:rPr>
              <a:t>Aggregation</a:t>
            </a:r>
            <a:endParaRPr kumimoji="0" lang="en-GB" sz="4400" b="0" i="0" u="none" strike="noStrike" cap="none" spc="37" normalizeH="0" baseline="0" dirty="0">
              <a:ln>
                <a:noFill/>
              </a:ln>
              <a:solidFill>
                <a:schemeClr val="accent1">
                  <a:lumOff val="-46666"/>
                </a:schemeClr>
              </a:solidFill>
              <a:effectLst/>
              <a:uFillTx/>
              <a:sym typeface="Roboto"/>
            </a:endParaRPr>
          </a:p>
        </p:txBody>
      </p:sp>
      <p:sp>
        <p:nvSpPr>
          <p:cNvPr id="10" name="TextBox 9">
            <a:extLst>
              <a:ext uri="{FF2B5EF4-FFF2-40B4-BE49-F238E27FC236}">
                <a16:creationId xmlns:a16="http://schemas.microsoft.com/office/drawing/2014/main" id="{7DC00461-55F2-92BE-538C-0E10076749AD}"/>
              </a:ext>
            </a:extLst>
          </p:cNvPr>
          <p:cNvSpPr txBox="1"/>
          <p:nvPr/>
        </p:nvSpPr>
        <p:spPr>
          <a:xfrm>
            <a:off x="15429373" y="8315760"/>
            <a:ext cx="6822870" cy="24485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Distortion of Information:  </a:t>
            </a:r>
            <a:r>
              <a:rPr lang="en-GB" sz="2600" spc="60" dirty="0">
                <a:solidFill>
                  <a:srgbClr val="000000"/>
                </a:solidFill>
                <a:latin typeface="+mn-ea"/>
              </a:rPr>
              <a:t>statistical features of subsidence data are lost or distorted during traditional aggregation.</a:t>
            </a:r>
            <a:endParaRPr kumimoji="0" lang="en-GB" sz="2600" i="0" u="none" strike="noStrike" cap="none" spc="37" normalizeH="0" baseline="0" dirty="0">
              <a:ln>
                <a:noFill/>
              </a:ln>
              <a:solidFill>
                <a:schemeClr val="accent1">
                  <a:lumOff val="-46666"/>
                </a:schemeClr>
              </a:solidFill>
              <a:effectLst/>
              <a:uFillTx/>
              <a:sym typeface="Roboto"/>
            </a:endParaRPr>
          </a:p>
        </p:txBody>
      </p:sp>
      <p:grpSp>
        <p:nvGrpSpPr>
          <p:cNvPr id="96" name="Group 95">
            <a:extLst>
              <a:ext uri="{FF2B5EF4-FFF2-40B4-BE49-F238E27FC236}">
                <a16:creationId xmlns:a16="http://schemas.microsoft.com/office/drawing/2014/main" id="{412ECF96-8D33-F20E-5E71-1E4BBFD5C091}"/>
              </a:ext>
            </a:extLst>
          </p:cNvPr>
          <p:cNvGrpSpPr/>
          <p:nvPr/>
        </p:nvGrpSpPr>
        <p:grpSpPr>
          <a:xfrm>
            <a:off x="29113863" y="9540042"/>
            <a:ext cx="11852161" cy="8270703"/>
            <a:chOff x="29117116" y="9244992"/>
            <a:chExt cx="11852161" cy="8270703"/>
          </a:xfrm>
        </p:grpSpPr>
        <p:sp>
          <p:nvSpPr>
            <p:cNvPr id="128" name="TextBox 127">
              <a:extLst>
                <a:ext uri="{FF2B5EF4-FFF2-40B4-BE49-F238E27FC236}">
                  <a16:creationId xmlns:a16="http://schemas.microsoft.com/office/drawing/2014/main" id="{760982D9-F364-D43F-131C-958DFD38FFB3}"/>
                </a:ext>
              </a:extLst>
            </p:cNvPr>
            <p:cNvSpPr txBox="1"/>
            <p:nvPr/>
          </p:nvSpPr>
          <p:spPr>
            <a:xfrm>
              <a:off x="32499543" y="16850183"/>
              <a:ext cx="5610840" cy="6655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GB" sz="2600" spc="37" dirty="0"/>
                <a:t>Case Study: </a:t>
              </a:r>
              <a:r>
                <a:rPr kumimoji="0" lang="en-GB" sz="2600" b="0" i="0" u="none" strike="noStrike" cap="none" spc="37" normalizeH="0" baseline="0" dirty="0">
                  <a:ln>
                    <a:noFill/>
                  </a:ln>
                  <a:solidFill>
                    <a:schemeClr val="accent1">
                      <a:lumOff val="-46666"/>
                    </a:schemeClr>
                  </a:solidFill>
                  <a:effectLst/>
                  <a:uFillTx/>
                  <a:sym typeface="Roboto"/>
                </a:rPr>
                <a:t>Mackenzie River Delta </a:t>
              </a:r>
            </a:p>
          </p:txBody>
        </p:sp>
        <p:grpSp>
          <p:nvGrpSpPr>
            <p:cNvPr id="18" name="Group 17">
              <a:extLst>
                <a:ext uri="{FF2B5EF4-FFF2-40B4-BE49-F238E27FC236}">
                  <a16:creationId xmlns:a16="http://schemas.microsoft.com/office/drawing/2014/main" id="{C50E9B97-F9B9-B397-3313-E531A55447AD}"/>
                </a:ext>
              </a:extLst>
            </p:cNvPr>
            <p:cNvGrpSpPr/>
            <p:nvPr/>
          </p:nvGrpSpPr>
          <p:grpSpPr>
            <a:xfrm>
              <a:off x="35096936" y="9244992"/>
              <a:ext cx="5872341" cy="7459873"/>
              <a:chOff x="7912188" y="1784011"/>
              <a:chExt cx="3848888" cy="5081397"/>
            </a:xfrm>
          </p:grpSpPr>
          <p:pic>
            <p:nvPicPr>
              <p:cNvPr id="19" name="Picture 18" descr="A screenshot of a map&#10;&#10;Description automatically generated">
                <a:extLst>
                  <a:ext uri="{FF2B5EF4-FFF2-40B4-BE49-F238E27FC236}">
                    <a16:creationId xmlns:a16="http://schemas.microsoft.com/office/drawing/2014/main" id="{942EF242-5FFB-CA83-2C9F-29D20FE8DFA7}"/>
                  </a:ext>
                </a:extLst>
              </p:cNvPr>
              <p:cNvPicPr>
                <a:picLocks noChangeAspect="1"/>
              </p:cNvPicPr>
              <p:nvPr/>
            </p:nvPicPr>
            <p:blipFill>
              <a:blip r:embed="rId14"/>
              <a:stretch>
                <a:fillRect/>
              </a:stretch>
            </p:blipFill>
            <p:spPr>
              <a:xfrm>
                <a:off x="7912188" y="1784011"/>
                <a:ext cx="3848888" cy="5081397"/>
              </a:xfrm>
              <a:prstGeom prst="rect">
                <a:avLst/>
              </a:prstGeom>
            </p:spPr>
          </p:pic>
          <p:sp>
            <p:nvSpPr>
              <p:cNvPr id="20" name="Triangle 19">
                <a:extLst>
                  <a:ext uri="{FF2B5EF4-FFF2-40B4-BE49-F238E27FC236}">
                    <a16:creationId xmlns:a16="http://schemas.microsoft.com/office/drawing/2014/main" id="{BCCF47F2-4CE2-122A-6ACF-9DD1366F026F}"/>
                  </a:ext>
                </a:extLst>
              </p:cNvPr>
              <p:cNvSpPr/>
              <p:nvPr/>
            </p:nvSpPr>
            <p:spPr>
              <a:xfrm rot="10800000">
                <a:off x="8553690" y="2207399"/>
                <a:ext cx="1192281" cy="2040509"/>
              </a:xfrm>
              <a:prstGeom prst="triangle">
                <a:avLst>
                  <a:gd name="adj" fmla="val 50000"/>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9" name="Picture 28">
              <a:extLst>
                <a:ext uri="{FF2B5EF4-FFF2-40B4-BE49-F238E27FC236}">
                  <a16:creationId xmlns:a16="http://schemas.microsoft.com/office/drawing/2014/main" id="{DFA1247F-226F-3289-6FA2-530DBE548E34}"/>
                </a:ext>
              </a:extLst>
            </p:cNvPr>
            <p:cNvPicPr>
              <a:picLocks noChangeAspect="1"/>
            </p:cNvPicPr>
            <p:nvPr/>
          </p:nvPicPr>
          <p:blipFill rotWithShape="1">
            <a:blip r:embed="rId15"/>
            <a:srcRect r="16328"/>
            <a:stretch/>
          </p:blipFill>
          <p:spPr>
            <a:xfrm>
              <a:off x="29117116" y="9244992"/>
              <a:ext cx="5628927" cy="7550268"/>
            </a:xfrm>
            <a:prstGeom prst="rect">
              <a:avLst/>
            </a:prstGeom>
          </p:spPr>
        </p:pic>
      </p:grpSp>
      <p:pic>
        <p:nvPicPr>
          <p:cNvPr id="30" name="Picture 29">
            <a:extLst>
              <a:ext uri="{FF2B5EF4-FFF2-40B4-BE49-F238E27FC236}">
                <a16:creationId xmlns:a16="http://schemas.microsoft.com/office/drawing/2014/main" id="{08285FD1-ABE5-2F5C-C557-A6D432D63F06}"/>
              </a:ext>
            </a:extLst>
          </p:cNvPr>
          <p:cNvPicPr>
            <a:picLocks noChangeAspect="1"/>
          </p:cNvPicPr>
          <p:nvPr/>
        </p:nvPicPr>
        <p:blipFill rotWithShape="1">
          <a:blip r:embed="rId15"/>
          <a:srcRect l="85338" t="45023" r="46" b="46846"/>
          <a:stretch/>
        </p:blipFill>
        <p:spPr>
          <a:xfrm>
            <a:off x="29633090" y="15137606"/>
            <a:ext cx="1191759" cy="743984"/>
          </a:xfrm>
          <a:prstGeom prst="rect">
            <a:avLst/>
          </a:prstGeom>
        </p:spPr>
      </p:pic>
      <p:sp>
        <p:nvSpPr>
          <p:cNvPr id="34" name="TextBox 33">
            <a:extLst>
              <a:ext uri="{FF2B5EF4-FFF2-40B4-BE49-F238E27FC236}">
                <a16:creationId xmlns:a16="http://schemas.microsoft.com/office/drawing/2014/main" id="{2D2C0CDB-6091-9838-82AD-0F079DF983B1}"/>
              </a:ext>
            </a:extLst>
          </p:cNvPr>
          <p:cNvSpPr txBox="1"/>
          <p:nvPr/>
        </p:nvSpPr>
        <p:spPr>
          <a:xfrm>
            <a:off x="9963374" y="21536335"/>
            <a:ext cx="4023496" cy="11682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defTabSz="15853719">
              <a:spcBef>
                <a:spcPts val="800"/>
              </a:spcBef>
              <a:buFont typeface="Arial" panose="020B0604020202020204" pitchFamily="34" charset="0"/>
              <a:buChar char="•"/>
            </a:pPr>
            <a:r>
              <a:rPr lang="en-GB" sz="2600" b="1" spc="60" dirty="0">
                <a:solidFill>
                  <a:schemeClr val="tx1"/>
                </a:solidFill>
              </a:rPr>
              <a:t>Traditional aggregation:</a:t>
            </a:r>
            <a:endParaRPr kumimoji="0" lang="en-GB" sz="3700" i="0" u="none" strike="noStrike" cap="none" spc="37" normalizeH="0" dirty="0">
              <a:ln>
                <a:noFill/>
              </a:ln>
              <a:solidFill>
                <a:schemeClr val="accent1">
                  <a:lumOff val="-46666"/>
                </a:schemeClr>
              </a:solidFill>
              <a:effectLst/>
              <a:uFillTx/>
              <a:sym typeface="Roboto"/>
            </a:endParaRPr>
          </a:p>
        </p:txBody>
      </p:sp>
      <p:sp>
        <p:nvSpPr>
          <p:cNvPr id="35" name="TextBox 34">
            <a:extLst>
              <a:ext uri="{FF2B5EF4-FFF2-40B4-BE49-F238E27FC236}">
                <a16:creationId xmlns:a16="http://schemas.microsoft.com/office/drawing/2014/main" id="{62AEECAA-20B0-C6E4-B5DC-657710EFA4A0}"/>
              </a:ext>
            </a:extLst>
          </p:cNvPr>
          <p:cNvSpPr txBox="1"/>
          <p:nvPr/>
        </p:nvSpPr>
        <p:spPr>
          <a:xfrm>
            <a:off x="16085343" y="24019129"/>
            <a:ext cx="10853814" cy="6655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GB" sz="2600" b="0" i="0" u="none" strike="noStrike" cap="none" spc="37" normalizeH="0" baseline="0" dirty="0">
                <a:ln>
                  <a:noFill/>
                </a:ln>
                <a:solidFill>
                  <a:schemeClr val="accent1">
                    <a:lumOff val="-46666"/>
                  </a:schemeClr>
                </a:solidFill>
                <a:effectLst/>
                <a:uFillTx/>
                <a:sym typeface="Roboto"/>
              </a:rPr>
              <a:t>P</a:t>
            </a:r>
            <a:r>
              <a:rPr lang="en-GB" sz="2600" spc="37" dirty="0"/>
              <a:t>ermafrost Subsidence </a:t>
            </a:r>
            <a:r>
              <a:rPr lang="en-GB" sz="2600" spc="37" dirty="0" err="1"/>
              <a:t>InSAR</a:t>
            </a:r>
            <a:r>
              <a:rPr lang="en-GB" sz="2600" spc="37" dirty="0"/>
              <a:t> (PALSAR-2) data in the 5 study regions</a:t>
            </a:r>
            <a:endParaRPr kumimoji="0" lang="en-GB" sz="2600" b="0" i="0" u="none" strike="noStrike" cap="none" spc="37" normalizeH="0" baseline="0" dirty="0">
              <a:ln>
                <a:noFill/>
              </a:ln>
              <a:solidFill>
                <a:schemeClr val="accent1">
                  <a:lumOff val="-46666"/>
                </a:schemeClr>
              </a:solidFill>
              <a:effectLst/>
              <a:uFillTx/>
              <a:sym typeface="Roboto"/>
            </a:endParaRPr>
          </a:p>
        </p:txBody>
      </p:sp>
      <p:grpSp>
        <p:nvGrpSpPr>
          <p:cNvPr id="71" name="Group 70">
            <a:extLst>
              <a:ext uri="{FF2B5EF4-FFF2-40B4-BE49-F238E27FC236}">
                <a16:creationId xmlns:a16="http://schemas.microsoft.com/office/drawing/2014/main" id="{6684A8A9-6F9C-75BE-04AD-B282798C7F4A}"/>
              </a:ext>
            </a:extLst>
          </p:cNvPr>
          <p:cNvGrpSpPr/>
          <p:nvPr/>
        </p:nvGrpSpPr>
        <p:grpSpPr>
          <a:xfrm>
            <a:off x="15657681" y="18758894"/>
            <a:ext cx="11570332" cy="5150408"/>
            <a:chOff x="15725017" y="16623151"/>
            <a:chExt cx="11570332" cy="5150408"/>
          </a:xfrm>
        </p:grpSpPr>
        <p:pic>
          <p:nvPicPr>
            <p:cNvPr id="37" name="Picture 36" descr="A graph of a normal distribution&#10;&#10;Description automatically generated">
              <a:extLst>
                <a:ext uri="{FF2B5EF4-FFF2-40B4-BE49-F238E27FC236}">
                  <a16:creationId xmlns:a16="http://schemas.microsoft.com/office/drawing/2014/main" id="{11BE1ADF-DEAA-BD19-D125-1665E9EFED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576008" y="16624311"/>
              <a:ext cx="3870444" cy="2457282"/>
            </a:xfrm>
            <a:prstGeom prst="rect">
              <a:avLst/>
            </a:prstGeom>
          </p:spPr>
        </p:pic>
        <p:pic>
          <p:nvPicPr>
            <p:cNvPr id="39" name="Picture 38" descr="A graph of a normal distribution&#10;&#10;Description automatically generated with medium confidence">
              <a:extLst>
                <a:ext uri="{FF2B5EF4-FFF2-40B4-BE49-F238E27FC236}">
                  <a16:creationId xmlns:a16="http://schemas.microsoft.com/office/drawing/2014/main" id="{128E3163-7BD6-E230-3A9D-173CAC8841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756627" y="19311387"/>
              <a:ext cx="3870444" cy="2457282"/>
            </a:xfrm>
            <a:prstGeom prst="rect">
              <a:avLst/>
            </a:prstGeom>
          </p:spPr>
        </p:pic>
        <p:pic>
          <p:nvPicPr>
            <p:cNvPr id="55" name="Picture 54" descr="A graph of a normal distribution&#10;&#10;Description automatically generated">
              <a:extLst>
                <a:ext uri="{FF2B5EF4-FFF2-40B4-BE49-F238E27FC236}">
                  <a16:creationId xmlns:a16="http://schemas.microsoft.com/office/drawing/2014/main" id="{6347523D-3DC8-B83E-489F-625503CAAFA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424906" y="16628041"/>
              <a:ext cx="3870443" cy="2457281"/>
            </a:xfrm>
            <a:prstGeom prst="rect">
              <a:avLst/>
            </a:prstGeom>
          </p:spPr>
        </p:pic>
        <p:pic>
          <p:nvPicPr>
            <p:cNvPr id="66" name="Picture 65" descr="A graph of a river&#10;&#10;Description automatically generated">
              <a:extLst>
                <a:ext uri="{FF2B5EF4-FFF2-40B4-BE49-F238E27FC236}">
                  <a16:creationId xmlns:a16="http://schemas.microsoft.com/office/drawing/2014/main" id="{52EAB54C-A739-0806-3CF0-7839BA85647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622618" y="19316276"/>
              <a:ext cx="3870445" cy="2457283"/>
            </a:xfrm>
            <a:prstGeom prst="rect">
              <a:avLst/>
            </a:prstGeom>
          </p:spPr>
        </p:pic>
        <p:pic>
          <p:nvPicPr>
            <p:cNvPr id="68" name="Picture 67" descr="A graph of a normal distribution&#10;&#10;Description automatically generated">
              <a:extLst>
                <a:ext uri="{FF2B5EF4-FFF2-40B4-BE49-F238E27FC236}">
                  <a16:creationId xmlns:a16="http://schemas.microsoft.com/office/drawing/2014/main" id="{00804993-BA4A-D1A6-F48D-A19F0B9F764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725017" y="16623151"/>
              <a:ext cx="3870444" cy="2457282"/>
            </a:xfrm>
            <a:prstGeom prst="rect">
              <a:avLst/>
            </a:prstGeom>
          </p:spPr>
        </p:pic>
      </p:grpSp>
      <p:sp>
        <p:nvSpPr>
          <p:cNvPr id="72" name="TextBox 71">
            <a:extLst>
              <a:ext uri="{FF2B5EF4-FFF2-40B4-BE49-F238E27FC236}">
                <a16:creationId xmlns:a16="http://schemas.microsoft.com/office/drawing/2014/main" id="{B06E5F51-2836-A985-BD4A-E4F78FFA2C88}"/>
              </a:ext>
            </a:extLst>
          </p:cNvPr>
          <p:cNvSpPr txBox="1"/>
          <p:nvPr/>
        </p:nvSpPr>
        <p:spPr>
          <a:xfrm>
            <a:off x="10214009" y="23072119"/>
            <a:ext cx="3569069" cy="31687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15853719">
              <a:spcBef>
                <a:spcPts val="800"/>
              </a:spcBef>
            </a:pPr>
            <a:r>
              <a:rPr lang="en-GB" sz="2600" spc="60" dirty="0">
                <a:solidFill>
                  <a:schemeClr val="tx1"/>
                </a:solidFill>
              </a:rPr>
              <a:t>permafrost subsidence exhibited no correlation with any  climatic forcing (ERA5) or geomorphological factor.</a:t>
            </a:r>
            <a:endParaRPr kumimoji="0" lang="en-GB" sz="3700" i="0" u="none" strike="noStrike" cap="none" spc="37" normalizeH="0" dirty="0">
              <a:ln>
                <a:noFill/>
              </a:ln>
              <a:solidFill>
                <a:schemeClr val="accent1">
                  <a:lumOff val="-46666"/>
                </a:schemeClr>
              </a:solidFill>
              <a:effectLst/>
              <a:uFillTx/>
              <a:sym typeface="Roboto"/>
            </a:endParaRPr>
          </a:p>
        </p:txBody>
      </p:sp>
      <p:sp>
        <p:nvSpPr>
          <p:cNvPr id="81" name="TextBox 80">
            <a:extLst>
              <a:ext uri="{FF2B5EF4-FFF2-40B4-BE49-F238E27FC236}">
                <a16:creationId xmlns:a16="http://schemas.microsoft.com/office/drawing/2014/main" id="{C827584B-275A-2638-73A3-548F7D209507}"/>
              </a:ext>
            </a:extLst>
          </p:cNvPr>
          <p:cNvSpPr txBox="1"/>
          <p:nvPr/>
        </p:nvSpPr>
        <p:spPr>
          <a:xfrm>
            <a:off x="29031687" y="24570983"/>
            <a:ext cx="12168654" cy="305385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Clustering analysis on histograms is able to distinguish correlation between subsidence and a complex multi-factor driven environment.</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82" name="TextBox 81">
            <a:extLst>
              <a:ext uri="{FF2B5EF4-FFF2-40B4-BE49-F238E27FC236}">
                <a16:creationId xmlns:a16="http://schemas.microsoft.com/office/drawing/2014/main" id="{65E685D8-2973-A96F-F572-05F4ACB35864}"/>
              </a:ext>
            </a:extLst>
          </p:cNvPr>
          <p:cNvSpPr txBox="1"/>
          <p:nvPr/>
        </p:nvSpPr>
        <p:spPr>
          <a:xfrm>
            <a:off x="34085087" y="4758099"/>
            <a:ext cx="4340301" cy="66551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GB" sz="2600" spc="37" dirty="0" err="1"/>
              <a:t>zhijun.liu@mpimet.mpg.de</a:t>
            </a: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95" name="TextBox 94">
            <a:extLst>
              <a:ext uri="{FF2B5EF4-FFF2-40B4-BE49-F238E27FC236}">
                <a16:creationId xmlns:a16="http://schemas.microsoft.com/office/drawing/2014/main" id="{222D4D9A-9DEA-CE9E-872E-C8770340BE2B}"/>
              </a:ext>
            </a:extLst>
          </p:cNvPr>
          <p:cNvSpPr txBox="1"/>
          <p:nvPr/>
        </p:nvSpPr>
        <p:spPr>
          <a:xfrm>
            <a:off x="15769065" y="24930642"/>
            <a:ext cx="11347564" cy="203101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In Robustness test, </a:t>
            </a:r>
            <a:r>
              <a:rPr lang="en-GB" sz="2600" spc="60" dirty="0">
                <a:solidFill>
                  <a:srgbClr val="000000"/>
                </a:solidFill>
                <a:latin typeface="+mn-ea"/>
              </a:rPr>
              <a:t>data histograms carry stronger spatial variability than temporal variability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37" dirty="0"/>
          </a:p>
        </p:txBody>
      </p:sp>
      <p:sp>
        <p:nvSpPr>
          <p:cNvPr id="97" name="TextBox 96">
            <a:extLst>
              <a:ext uri="{FF2B5EF4-FFF2-40B4-BE49-F238E27FC236}">
                <a16:creationId xmlns:a16="http://schemas.microsoft.com/office/drawing/2014/main" id="{F7ECB521-4119-66E1-FEE7-1094EBFF9FBB}"/>
              </a:ext>
            </a:extLst>
          </p:cNvPr>
          <p:cNvSpPr txBox="1"/>
          <p:nvPr/>
        </p:nvSpPr>
        <p:spPr>
          <a:xfrm>
            <a:off x="29034928" y="17674827"/>
            <a:ext cx="12168654" cy="24311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Clustering of histograms  in Mackenzie River Delta (MRD) identifies the same spatial pattern as the floodplain and non-floodplain area in MRD. </a:t>
            </a:r>
          </a:p>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pic>
        <p:nvPicPr>
          <p:cNvPr id="101" name="Picture 100">
            <a:extLst>
              <a:ext uri="{FF2B5EF4-FFF2-40B4-BE49-F238E27FC236}">
                <a16:creationId xmlns:a16="http://schemas.microsoft.com/office/drawing/2014/main" id="{96EC5BF7-4880-CC15-7714-ED1AC5647B91}"/>
              </a:ext>
            </a:extLst>
          </p:cNvPr>
          <p:cNvPicPr>
            <a:picLocks noChangeAspect="1"/>
          </p:cNvPicPr>
          <p:nvPr/>
        </p:nvPicPr>
        <p:blipFill>
          <a:blip r:embed="rId21"/>
          <a:stretch>
            <a:fillRect/>
          </a:stretch>
        </p:blipFill>
        <p:spPr>
          <a:xfrm>
            <a:off x="15915039" y="12022544"/>
            <a:ext cx="5298048" cy="3351826"/>
          </a:xfrm>
          <a:prstGeom prst="rect">
            <a:avLst/>
          </a:prstGeom>
        </p:spPr>
      </p:pic>
      <p:sp>
        <p:nvSpPr>
          <p:cNvPr id="99" name="TextBox 98">
            <a:extLst>
              <a:ext uri="{FF2B5EF4-FFF2-40B4-BE49-F238E27FC236}">
                <a16:creationId xmlns:a16="http://schemas.microsoft.com/office/drawing/2014/main" id="{79DF7C58-8BA1-4730-8C31-638208B73A35}"/>
              </a:ext>
            </a:extLst>
          </p:cNvPr>
          <p:cNvSpPr txBox="1"/>
          <p:nvPr/>
        </p:nvSpPr>
        <p:spPr>
          <a:xfrm>
            <a:off x="15858455" y="11007198"/>
            <a:ext cx="6036773" cy="106562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GB" sz="2600" spc="37" dirty="0"/>
              <a:t>To preserve maximum information from original data we propose to use:</a:t>
            </a: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100" name="TextBox 99">
            <a:extLst>
              <a:ext uri="{FF2B5EF4-FFF2-40B4-BE49-F238E27FC236}">
                <a16:creationId xmlns:a16="http://schemas.microsoft.com/office/drawing/2014/main" id="{65BAA0BC-EF05-2064-9D79-6F397CD92075}"/>
              </a:ext>
            </a:extLst>
          </p:cNvPr>
          <p:cNvSpPr txBox="1"/>
          <p:nvPr/>
        </p:nvSpPr>
        <p:spPr>
          <a:xfrm>
            <a:off x="15769065" y="16753268"/>
            <a:ext cx="11458948" cy="151087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37" dirty="0"/>
          </a:p>
          <a:p>
            <a:pPr>
              <a:lnSpc>
                <a:spcPct val="130000"/>
              </a:lnSpc>
              <a:spcBef>
                <a:spcPts val="800"/>
              </a:spcBef>
              <a:buSzPct val="123000"/>
              <a:defRPr sz="5300" spc="158">
                <a:solidFill>
                  <a:srgbClr val="000000"/>
                </a:solidFill>
              </a:defRPr>
            </a:pPr>
            <a:r>
              <a:rPr kumimoji="0" lang="en-GB" sz="2600" i="0" u="none" strike="noStrike" cap="none" spc="37" normalizeH="0" baseline="0" dirty="0">
                <a:ln>
                  <a:noFill/>
                </a:ln>
                <a:solidFill>
                  <a:schemeClr val="accent1">
                    <a:lumOff val="-46666"/>
                  </a:schemeClr>
                </a:solidFill>
                <a:effectLst/>
                <a:uFillTx/>
                <a:sym typeface="Roboto"/>
              </a:rPr>
              <a:t>* Exponential Weibull Distribution is the best fit function for subsidence. </a:t>
            </a:r>
          </a:p>
        </p:txBody>
      </p:sp>
      <p:sp>
        <p:nvSpPr>
          <p:cNvPr id="103" name="TextBox 102">
            <a:extLst>
              <a:ext uri="{FF2B5EF4-FFF2-40B4-BE49-F238E27FC236}">
                <a16:creationId xmlns:a16="http://schemas.microsoft.com/office/drawing/2014/main" id="{E6B90735-DC10-04A9-E3C3-2A2D4F3C3BB4}"/>
              </a:ext>
            </a:extLst>
          </p:cNvPr>
          <p:cNvSpPr txBox="1"/>
          <p:nvPr/>
        </p:nvSpPr>
        <p:spPr>
          <a:xfrm>
            <a:off x="15728099" y="25795411"/>
            <a:ext cx="11594036" cy="31738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kumimoji="0" lang="en-GB" sz="2600" i="0" u="none" strike="noStrike" cap="none" spc="60" normalizeH="0" baseline="0" dirty="0">
              <a:ln>
                <a:noFill/>
              </a:ln>
              <a:solidFill>
                <a:srgbClr val="000000"/>
              </a:solidFill>
              <a:effectLst/>
              <a:uFillTx/>
              <a:latin typeface="+mn-ea"/>
              <a:sym typeface="Roboto"/>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kumimoji="0" lang="en-GB" sz="2600" b="1" i="0" u="none" strike="noStrike" cap="none" spc="37" normalizeH="0" baseline="0" dirty="0">
                <a:ln>
                  <a:noFill/>
                </a:ln>
                <a:solidFill>
                  <a:schemeClr val="accent1">
                    <a:lumOff val="-46666"/>
                  </a:schemeClr>
                </a:solidFill>
                <a:effectLst/>
                <a:uFillTx/>
                <a:sym typeface="Roboto"/>
              </a:rPr>
              <a:t>Standard deviation</a:t>
            </a:r>
            <a:r>
              <a:rPr kumimoji="0" lang="en-GB" sz="2600" i="0" u="none" strike="noStrike" cap="none" spc="37" normalizeH="0" baseline="0" dirty="0">
                <a:ln>
                  <a:noFill/>
                </a:ln>
                <a:solidFill>
                  <a:schemeClr val="accent1">
                    <a:lumOff val="-46666"/>
                  </a:schemeClr>
                </a:solidFill>
                <a:effectLst/>
                <a:uFillTx/>
                <a:sym typeface="Roboto"/>
              </a:rPr>
              <a:t> (STD) shows soil mobility or the </a:t>
            </a:r>
            <a:r>
              <a:rPr kumimoji="0" lang="en-GB" sz="2600" b="1" i="0" u="none" strike="noStrike" cap="none" spc="37" normalizeH="0" baseline="0" dirty="0">
                <a:ln>
                  <a:noFill/>
                </a:ln>
                <a:solidFill>
                  <a:schemeClr val="accent1">
                    <a:lumOff val="-46666"/>
                  </a:schemeClr>
                </a:solidFill>
                <a:effectLst/>
                <a:uFillTx/>
                <a:sym typeface="Roboto"/>
              </a:rPr>
              <a:t>vulnerability of local permafrost under climate change</a:t>
            </a:r>
            <a:r>
              <a:rPr kumimoji="0" lang="en-GB" sz="2600" i="0" u="none" strike="noStrike" cap="none" spc="37" normalizeH="0" baseline="0" dirty="0">
                <a:ln>
                  <a:noFill/>
                </a:ln>
                <a:solidFill>
                  <a:schemeClr val="accent1">
                    <a:lumOff val="-46666"/>
                  </a:schemeClr>
                </a:solidFill>
                <a:effectLst/>
                <a:uFillTx/>
                <a:sym typeface="Roboto"/>
              </a:rPr>
              <a:t>. </a:t>
            </a:r>
            <a:r>
              <a:rPr lang="en-GB" sz="2600" spc="37" dirty="0"/>
              <a:t>Yukon region has the largest STD and the highest annual thawing degree days among the 5 regions.</a:t>
            </a:r>
            <a:endParaRPr kumimoji="0" lang="en-GB" sz="2600" i="0" u="none" strike="noStrike" cap="none" spc="37" normalizeH="0" baseline="0" dirty="0">
              <a:ln>
                <a:noFill/>
              </a:ln>
              <a:solidFill>
                <a:schemeClr val="accent1">
                  <a:lumOff val="-46666"/>
                </a:schemeClr>
              </a:solidFill>
              <a:effectLst/>
              <a:uFillTx/>
              <a:sym typeface="Roboto"/>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37" dirty="0"/>
          </a:p>
        </p:txBody>
      </p:sp>
      <p:grpSp>
        <p:nvGrpSpPr>
          <p:cNvPr id="102" name="Group 101">
            <a:extLst>
              <a:ext uri="{FF2B5EF4-FFF2-40B4-BE49-F238E27FC236}">
                <a16:creationId xmlns:a16="http://schemas.microsoft.com/office/drawing/2014/main" id="{59180B89-B424-31DC-B052-683ECDD4A99A}"/>
              </a:ext>
            </a:extLst>
          </p:cNvPr>
          <p:cNvGrpSpPr/>
          <p:nvPr/>
        </p:nvGrpSpPr>
        <p:grpSpPr>
          <a:xfrm>
            <a:off x="19999701" y="13625804"/>
            <a:ext cx="7828856" cy="3831895"/>
            <a:chOff x="15575127" y="11486469"/>
            <a:chExt cx="7828856" cy="3831895"/>
          </a:xfrm>
        </p:grpSpPr>
        <p:sp>
          <p:nvSpPr>
            <p:cNvPr id="31" name="Left Brace 30">
              <a:extLst>
                <a:ext uri="{FF2B5EF4-FFF2-40B4-BE49-F238E27FC236}">
                  <a16:creationId xmlns:a16="http://schemas.microsoft.com/office/drawing/2014/main" id="{9507BCB6-32D6-CE6A-6869-AA537A579287}"/>
                </a:ext>
              </a:extLst>
            </p:cNvPr>
            <p:cNvSpPr/>
            <p:nvPr/>
          </p:nvSpPr>
          <p:spPr>
            <a:xfrm>
              <a:off x="15575127" y="11885474"/>
              <a:ext cx="1015153" cy="2598568"/>
            </a:xfrm>
            <a:prstGeom prst="leftBrac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32" name="TextBox 31">
              <a:extLst>
                <a:ext uri="{FF2B5EF4-FFF2-40B4-BE49-F238E27FC236}">
                  <a16:creationId xmlns:a16="http://schemas.microsoft.com/office/drawing/2014/main" id="{E96E99D3-5A86-00B3-D3E4-1FAEE03B60B0}"/>
                </a:ext>
              </a:extLst>
            </p:cNvPr>
            <p:cNvSpPr txBox="1"/>
            <p:nvPr/>
          </p:nvSpPr>
          <p:spPr>
            <a:xfrm>
              <a:off x="16699020" y="11486469"/>
              <a:ext cx="6704963" cy="151087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Data Histogram</a:t>
              </a:r>
              <a:r>
                <a:rPr lang="en-GB" sz="2600" spc="60" dirty="0">
                  <a:solidFill>
                    <a:srgbClr val="000000"/>
                  </a:solidFill>
                  <a:latin typeface="+mn-ea"/>
                </a:rPr>
                <a:t>: </a:t>
              </a:r>
            </a:p>
            <a:p>
              <a:pPr>
                <a:lnSpc>
                  <a:spcPct val="130000"/>
                </a:lnSpc>
                <a:spcBef>
                  <a:spcPts val="800"/>
                </a:spcBef>
                <a:buSzPct val="123000"/>
                <a:defRPr sz="5300" spc="158">
                  <a:solidFill>
                    <a:srgbClr val="000000"/>
                  </a:solidFill>
                </a:defRPr>
              </a:pPr>
              <a:r>
                <a:rPr lang="en-GB" sz="2600" spc="60" dirty="0">
                  <a:solidFill>
                    <a:srgbClr val="000000"/>
                  </a:solidFill>
                  <a:latin typeface="+mn-ea"/>
                </a:rPr>
                <a:t>     true to original data </a:t>
              </a:r>
              <a:endParaRPr kumimoji="0" lang="en-GB" sz="2600" i="0" u="none" strike="noStrike" cap="none" spc="37" normalizeH="0" baseline="0" dirty="0">
                <a:ln>
                  <a:noFill/>
                </a:ln>
                <a:solidFill>
                  <a:schemeClr val="accent1">
                    <a:lumOff val="-46666"/>
                  </a:schemeClr>
                </a:solidFill>
                <a:effectLst/>
                <a:uFillTx/>
                <a:sym typeface="Roboto"/>
              </a:endParaRPr>
            </a:p>
          </p:txBody>
        </p:sp>
        <p:sp>
          <p:nvSpPr>
            <p:cNvPr id="33" name="TextBox 32">
              <a:extLst>
                <a:ext uri="{FF2B5EF4-FFF2-40B4-BE49-F238E27FC236}">
                  <a16:creationId xmlns:a16="http://schemas.microsoft.com/office/drawing/2014/main" id="{1CAF21DE-8CFA-1A9A-AD27-E2E5140A4098}"/>
                </a:ext>
              </a:extLst>
            </p:cNvPr>
            <p:cNvSpPr txBox="1"/>
            <p:nvPr/>
          </p:nvSpPr>
          <p:spPr>
            <a:xfrm>
              <a:off x="16638039" y="13184758"/>
              <a:ext cx="5919848" cy="213360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Probability Distribution Function</a:t>
              </a:r>
              <a:r>
                <a:rPr lang="en-GB" sz="2600" spc="60" dirty="0">
                  <a:solidFill>
                    <a:srgbClr val="000000"/>
                  </a:solidFill>
                  <a:latin typeface="+mn-ea"/>
                </a:rPr>
                <a:t>: </a:t>
              </a:r>
            </a:p>
            <a:p>
              <a:pPr>
                <a:lnSpc>
                  <a:spcPct val="130000"/>
                </a:lnSpc>
                <a:spcBef>
                  <a:spcPts val="800"/>
                </a:spcBef>
                <a:buSzPct val="123000"/>
                <a:defRPr sz="5300" spc="158">
                  <a:solidFill>
                    <a:srgbClr val="000000"/>
                  </a:solidFill>
                </a:defRPr>
              </a:pPr>
              <a:r>
                <a:rPr lang="en-GB" sz="2600" spc="60" dirty="0">
                  <a:solidFill>
                    <a:srgbClr val="000000"/>
                  </a:solidFill>
                  <a:latin typeface="+mn-ea"/>
                </a:rPr>
                <a:t>     less parameters,  </a:t>
              </a:r>
            </a:p>
            <a:p>
              <a:pPr>
                <a:lnSpc>
                  <a:spcPct val="130000"/>
                </a:lnSpc>
                <a:spcBef>
                  <a:spcPts val="800"/>
                </a:spcBef>
                <a:buSzPct val="123000"/>
                <a:defRPr sz="5300" spc="158">
                  <a:solidFill>
                    <a:srgbClr val="000000"/>
                  </a:solidFill>
                </a:defRPr>
              </a:pPr>
              <a:r>
                <a:rPr lang="en-GB" sz="2600" spc="60" dirty="0">
                  <a:solidFill>
                    <a:srgbClr val="000000"/>
                  </a:solidFill>
                  <a:latin typeface="+mn-ea"/>
                </a:rPr>
                <a:t>     </a:t>
              </a:r>
              <a:r>
                <a:rPr kumimoji="0" lang="en-GB" sz="2600" i="0" u="none" strike="noStrike" cap="none" spc="60" normalizeH="0" baseline="0" dirty="0">
                  <a:ln>
                    <a:noFill/>
                  </a:ln>
                  <a:solidFill>
                    <a:srgbClr val="000000"/>
                  </a:solidFill>
                  <a:effectLst/>
                  <a:uFillTx/>
                  <a:latin typeface="+mn-ea"/>
                  <a:sym typeface="Roboto"/>
                </a:rPr>
                <a:t>capture longtail behaviour</a:t>
              </a:r>
              <a:endParaRPr lang="en-GB" sz="2600" spc="60" dirty="0">
                <a:solidFill>
                  <a:srgbClr val="000000"/>
                </a:solidFill>
                <a:latin typeface="+mn-ea"/>
              </a:endParaRPr>
            </a:p>
          </p:txBody>
        </p:sp>
      </p:grpSp>
      <p:sp>
        <p:nvSpPr>
          <p:cNvPr id="104" name="TextBox 103">
            <a:extLst>
              <a:ext uri="{FF2B5EF4-FFF2-40B4-BE49-F238E27FC236}">
                <a16:creationId xmlns:a16="http://schemas.microsoft.com/office/drawing/2014/main" id="{72B85307-84FD-CBD5-76A2-FDBD1E821C39}"/>
              </a:ext>
            </a:extLst>
          </p:cNvPr>
          <p:cNvSpPr txBox="1"/>
          <p:nvPr/>
        </p:nvSpPr>
        <p:spPr>
          <a:xfrm>
            <a:off x="29117133" y="18401330"/>
            <a:ext cx="12168654" cy="24311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In Central North Slope, clustering result is similar to the pattern of local topography (slope and elevation). </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105" name="TextBox 104">
            <a:extLst>
              <a:ext uri="{FF2B5EF4-FFF2-40B4-BE49-F238E27FC236}">
                <a16:creationId xmlns:a16="http://schemas.microsoft.com/office/drawing/2014/main" id="{6A877A3E-77DE-D2CF-C194-2D9E055234B4}"/>
              </a:ext>
            </a:extLst>
          </p:cNvPr>
          <p:cNvSpPr txBox="1"/>
          <p:nvPr/>
        </p:nvSpPr>
        <p:spPr>
          <a:xfrm>
            <a:off x="29070890" y="22483711"/>
            <a:ext cx="12168654" cy="23285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Aggregating fine-resolution observational data with traditional method loses too much information and fails our purpose to identify any driving factors to permafrost subsidence.</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106" name="TextBox 105">
            <a:extLst>
              <a:ext uri="{FF2B5EF4-FFF2-40B4-BE49-F238E27FC236}">
                <a16:creationId xmlns:a16="http://schemas.microsoft.com/office/drawing/2014/main" id="{C069382C-2296-EEBA-4963-9C6A4553C5BE}"/>
              </a:ext>
            </a:extLst>
          </p:cNvPr>
          <p:cNvSpPr txBox="1"/>
          <p:nvPr/>
        </p:nvSpPr>
        <p:spPr>
          <a:xfrm>
            <a:off x="29031687" y="23804400"/>
            <a:ext cx="12168654" cy="24311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Histogram-based aggregation on subsidence preserves more information at coarser resolution efficiently.</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107" name="TextBox 106">
            <a:extLst>
              <a:ext uri="{FF2B5EF4-FFF2-40B4-BE49-F238E27FC236}">
                <a16:creationId xmlns:a16="http://schemas.microsoft.com/office/drawing/2014/main" id="{5C5910E8-9786-B438-A5BF-DC3390A56F60}"/>
              </a:ext>
            </a:extLst>
          </p:cNvPr>
          <p:cNvSpPr txBox="1"/>
          <p:nvPr/>
        </p:nvSpPr>
        <p:spPr>
          <a:xfrm>
            <a:off x="29070890" y="26538282"/>
            <a:ext cx="12168654" cy="253371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Manuscript in preparation</a:t>
            </a:r>
            <a:r>
              <a:rPr lang="en-GB" sz="2600" spc="60" dirty="0">
                <a:solidFill>
                  <a:srgbClr val="000000"/>
                </a:solidFill>
                <a:latin typeface="+mn-ea"/>
              </a:rPr>
              <a:t>.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Tree>
    <p:extLst>
      <p:ext uri="{BB962C8B-B14F-4D97-AF65-F5344CB8AC3E}">
        <p14:creationId xmlns:p14="http://schemas.microsoft.com/office/powerpoint/2010/main" val="20263281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CDFE-0B1B-969F-4C35-4620BA4E9D0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D1579A-52BF-B769-795E-800F804F29A6}"/>
              </a:ext>
            </a:extLst>
          </p:cNvPr>
          <p:cNvSpPr/>
          <p:nvPr/>
        </p:nvSpPr>
        <p:spPr>
          <a:xfrm>
            <a:off x="877824" y="26919936"/>
            <a:ext cx="40918672" cy="1060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5" name="Rechteck 60">
            <a:extLst>
              <a:ext uri="{FF2B5EF4-FFF2-40B4-BE49-F238E27FC236}">
                <a16:creationId xmlns:a16="http://schemas.microsoft.com/office/drawing/2014/main" id="{EF0E34E4-0724-C334-CDF7-9E12EF33A6A9}"/>
              </a:ext>
            </a:extLst>
          </p:cNvPr>
          <p:cNvSpPr/>
          <p:nvPr/>
        </p:nvSpPr>
        <p:spPr>
          <a:xfrm>
            <a:off x="22216348" y="5874411"/>
            <a:ext cx="19968606" cy="19242691"/>
          </a:xfrm>
          <a:prstGeom prst="rect">
            <a:avLst/>
          </a:prstGeom>
          <a:solidFill>
            <a:srgbClr val="C2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106" name="TextBox 105">
            <a:extLst>
              <a:ext uri="{FF2B5EF4-FFF2-40B4-BE49-F238E27FC236}">
                <a16:creationId xmlns:a16="http://schemas.microsoft.com/office/drawing/2014/main" id="{DC14E901-C384-2195-DA0F-8E54B4EFEE0A}"/>
              </a:ext>
            </a:extLst>
          </p:cNvPr>
          <p:cNvSpPr txBox="1"/>
          <p:nvPr/>
        </p:nvSpPr>
        <p:spPr>
          <a:xfrm>
            <a:off x="864725" y="26323065"/>
            <a:ext cx="21158084" cy="191098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Histogram-based aggregation on subsidence preserves more information at coarser resolution efficiently.</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21" name="Rechteck 47">
            <a:extLst>
              <a:ext uri="{FF2B5EF4-FFF2-40B4-BE49-F238E27FC236}">
                <a16:creationId xmlns:a16="http://schemas.microsoft.com/office/drawing/2014/main" id="{37D694D5-5CF4-6987-0597-748F91E1E36B}"/>
              </a:ext>
            </a:extLst>
          </p:cNvPr>
          <p:cNvSpPr/>
          <p:nvPr/>
        </p:nvSpPr>
        <p:spPr>
          <a:xfrm>
            <a:off x="650618" y="25473217"/>
            <a:ext cx="41534336" cy="3888984"/>
          </a:xfrm>
          <a:prstGeom prst="rect">
            <a:avLst/>
          </a:prstGeom>
          <a:solidFill>
            <a:srgbClr val="F0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3" name="Rechteck 47">
            <a:extLst>
              <a:ext uri="{FF2B5EF4-FFF2-40B4-BE49-F238E27FC236}">
                <a16:creationId xmlns:a16="http://schemas.microsoft.com/office/drawing/2014/main" id="{9F920A1F-3690-88BF-3B4B-C04D7FF2FDAA}"/>
              </a:ext>
            </a:extLst>
          </p:cNvPr>
          <p:cNvSpPr/>
          <p:nvPr/>
        </p:nvSpPr>
        <p:spPr>
          <a:xfrm>
            <a:off x="664228" y="11444233"/>
            <a:ext cx="21143796" cy="13672870"/>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4" name="Rechteck 47">
            <a:extLst>
              <a:ext uri="{FF2B5EF4-FFF2-40B4-BE49-F238E27FC236}">
                <a16:creationId xmlns:a16="http://schemas.microsoft.com/office/drawing/2014/main" id="{4CEE7D90-18C2-0686-0FEB-F96090C7C023}"/>
              </a:ext>
            </a:extLst>
          </p:cNvPr>
          <p:cNvSpPr/>
          <p:nvPr/>
        </p:nvSpPr>
        <p:spPr>
          <a:xfrm>
            <a:off x="653493" y="5440418"/>
            <a:ext cx="21154531" cy="5647701"/>
          </a:xfrm>
          <a:prstGeom prst="rect">
            <a:avLst/>
          </a:prstGeom>
          <a:solidFill>
            <a:srgbClr val="F0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3" name="Titel 2">
            <a:extLst>
              <a:ext uri="{FF2B5EF4-FFF2-40B4-BE49-F238E27FC236}">
                <a16:creationId xmlns:a16="http://schemas.microsoft.com/office/drawing/2014/main" id="{DF958CF3-6F80-DF61-6489-04D26C0D802D}"/>
              </a:ext>
            </a:extLst>
          </p:cNvPr>
          <p:cNvSpPr>
            <a:spLocks noGrp="1"/>
          </p:cNvSpPr>
          <p:nvPr>
            <p:ph type="title"/>
          </p:nvPr>
        </p:nvSpPr>
        <p:spPr>
          <a:xfrm>
            <a:off x="1238400" y="1572331"/>
            <a:ext cx="32524062" cy="1782403"/>
          </a:xfrm>
        </p:spPr>
        <p:txBody>
          <a:bodyPr>
            <a:noAutofit/>
          </a:bodyPr>
          <a:lstStyle/>
          <a:p>
            <a:r>
              <a:rPr lang="en-GB" sz="7600" b="1" kern="0" dirty="0">
                <a:effectLst/>
                <a:cs typeface="Roboto" panose="02000000000000000000" pitchFamily="2" charset="0"/>
              </a:rPr>
              <a:t>Histogram-based Aggregation:</a:t>
            </a:r>
            <a:r>
              <a:rPr lang="en-GB" sz="7000" dirty="0">
                <a:cs typeface="Roboto" panose="02000000000000000000" pitchFamily="2" charset="0"/>
              </a:rPr>
              <a:t> </a:t>
            </a:r>
            <a:r>
              <a:rPr lang="en-GB" sz="7000" b="1" kern="0" dirty="0">
                <a:effectLst/>
                <a:cs typeface="Roboto" panose="02000000000000000000" pitchFamily="2" charset="0"/>
              </a:rPr>
              <a:t>bridging meter-scale </a:t>
            </a:r>
            <a:br>
              <a:rPr lang="en-GB" sz="7000" b="1" kern="0" dirty="0">
                <a:effectLst/>
                <a:cs typeface="Roboto" panose="02000000000000000000" pitchFamily="2" charset="0"/>
              </a:rPr>
            </a:br>
            <a:r>
              <a:rPr lang="en-GB" sz="7000" b="1" kern="0" dirty="0" err="1">
                <a:effectLst/>
                <a:cs typeface="Roboto" panose="02000000000000000000" pitchFamily="2" charset="0"/>
              </a:rPr>
              <a:t>InSAR</a:t>
            </a:r>
            <a:r>
              <a:rPr lang="en-GB" sz="7000" b="1" kern="0" dirty="0">
                <a:effectLst/>
                <a:cs typeface="Roboto" panose="02000000000000000000" pitchFamily="2" charset="0"/>
              </a:rPr>
              <a:t> </a:t>
            </a:r>
            <a:r>
              <a:rPr lang="en-GB" sz="7200" b="1" kern="0" dirty="0">
                <a:effectLst/>
                <a:cs typeface="Roboto" panose="02000000000000000000" pitchFamily="2" charset="0"/>
              </a:rPr>
              <a:t>permafrost deformation data </a:t>
            </a:r>
            <a:r>
              <a:rPr lang="en-GB" sz="7200" dirty="0">
                <a:cs typeface="Roboto" panose="02000000000000000000" pitchFamily="2" charset="0"/>
              </a:rPr>
              <a:t>and climate model</a:t>
            </a:r>
            <a:br>
              <a:rPr lang="en-GB" sz="7200" kern="100" dirty="0">
                <a:effectLst/>
                <a:cs typeface="Roboto" panose="02000000000000000000" pitchFamily="2" charset="0"/>
              </a:rPr>
            </a:br>
            <a:endParaRPr lang="en-GB" sz="7200" dirty="0">
              <a:cs typeface="Roboto" panose="02000000000000000000" pitchFamily="2" charset="0"/>
            </a:endParaRPr>
          </a:p>
        </p:txBody>
      </p:sp>
      <p:pic>
        <p:nvPicPr>
          <p:cNvPr id="57" name="Picture 4">
            <a:extLst>
              <a:ext uri="{FF2B5EF4-FFF2-40B4-BE49-F238E27FC236}">
                <a16:creationId xmlns:a16="http://schemas.microsoft.com/office/drawing/2014/main" id="{86880C5C-E4C1-476C-EB6F-44FF658DD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71" t="19408" r="2513" b="13218"/>
          <a:stretch/>
        </p:blipFill>
        <p:spPr bwMode="auto">
          <a:xfrm>
            <a:off x="32737419" y="3775996"/>
            <a:ext cx="1869135" cy="1865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8" name="Text Placeholder 21">
            <a:extLst>
              <a:ext uri="{FF2B5EF4-FFF2-40B4-BE49-F238E27FC236}">
                <a16:creationId xmlns:a16="http://schemas.microsoft.com/office/drawing/2014/main" id="{DCE1EE34-902B-FCCD-4EB8-7AD9F3FB71A1}"/>
              </a:ext>
            </a:extLst>
          </p:cNvPr>
          <p:cNvSpPr txBox="1">
            <a:spLocks/>
          </p:cNvSpPr>
          <p:nvPr/>
        </p:nvSpPr>
        <p:spPr>
          <a:xfrm>
            <a:off x="1238400" y="4105142"/>
            <a:ext cx="19458967" cy="930945"/>
          </a:xfrm>
          <a:prstGeom prst="rect">
            <a:avLst/>
          </a:prstGeom>
        </p:spPr>
        <p:txBody>
          <a:bodyPr vert="horz" lIns="0" tIns="0" rIns="0" bIns="0" rtlCol="0">
            <a:normAutofit/>
          </a:bodyPr>
          <a:lstStyle>
            <a:lvl1pPr marL="0" marR="0" indent="0" algn="l" defTabSz="9372719" rtl="0" latinLnBrk="0">
              <a:lnSpc>
                <a:spcPts val="3600"/>
              </a:lnSpc>
              <a:spcBef>
                <a:spcPts val="0"/>
              </a:spcBef>
              <a:spcAft>
                <a:spcPts val="0"/>
              </a:spcAft>
              <a:buClrTx/>
              <a:buSzTx/>
              <a:buFontTx/>
              <a:buNone/>
              <a:tabLst/>
              <a:defRPr sz="2800" b="0" i="0" u="none" strike="noStrike" cap="none" spc="34" baseline="0">
                <a:solidFill>
                  <a:schemeClr val="accent6"/>
                </a:solidFill>
                <a:uFillTx/>
                <a:latin typeface="+mn-lt"/>
                <a:ea typeface="+mn-ea"/>
                <a:cs typeface="+mn-cs"/>
                <a:sym typeface="Roboto"/>
              </a:defRPr>
            </a:lvl1pPr>
            <a:lvl2pPr marL="0" marR="0" indent="0" algn="l" defTabSz="9372719" rtl="0" latinLnBrk="0">
              <a:lnSpc>
                <a:spcPts val="3900"/>
              </a:lnSpc>
              <a:spcBef>
                <a:spcPts val="800"/>
              </a:spcBef>
              <a:spcAft>
                <a:spcPts val="0"/>
              </a:spcAft>
              <a:buClrTx/>
              <a:buSzTx/>
              <a:buFontTx/>
              <a:buNone/>
              <a:tabLst/>
              <a:defRPr sz="2600" b="0" i="0" u="none" strike="noStrike" cap="none" spc="60" baseline="0">
                <a:solidFill>
                  <a:srgbClr val="000000"/>
                </a:solidFill>
                <a:uFillTx/>
                <a:latin typeface="+mn-lt"/>
                <a:ea typeface="+mn-ea"/>
                <a:cs typeface="+mn-cs"/>
                <a:sym typeface="Roboto"/>
              </a:defRPr>
            </a:lvl2pPr>
            <a:lvl3pPr marL="0" marR="0" indent="0" algn="l" defTabSz="9372719" rtl="0" latinLnBrk="0">
              <a:lnSpc>
                <a:spcPts val="3700"/>
              </a:lnSpc>
              <a:spcBef>
                <a:spcPts val="800"/>
              </a:spcBef>
              <a:spcAft>
                <a:spcPts val="0"/>
              </a:spcAft>
              <a:buClrTx/>
              <a:buSzTx/>
              <a:buFontTx/>
              <a:buNone/>
              <a:tabLst/>
              <a:defRPr sz="2400" b="0" i="0" u="none" strike="noStrike" cap="none" spc="60" baseline="0">
                <a:solidFill>
                  <a:srgbClr val="000000"/>
                </a:solidFill>
                <a:uFillTx/>
                <a:latin typeface="+mn-lt"/>
                <a:ea typeface="+mn-ea"/>
                <a:cs typeface="+mn-cs"/>
                <a:sym typeface="Roboto"/>
              </a:defRPr>
            </a:lvl3pPr>
            <a:lvl4pPr marL="0" marR="0" indent="0" algn="l" defTabSz="9372719" rtl="0" latinLnBrk="0">
              <a:lnSpc>
                <a:spcPts val="24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Roboto"/>
              </a:defRPr>
            </a:lvl4pPr>
            <a:lvl5pPr marL="0" marR="0" indent="0" algn="l" defTabSz="9372719" rtl="0" latinLnBrk="0">
              <a:lnSpc>
                <a:spcPts val="19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GB" dirty="0"/>
              <a:t>Zhijun Liu</a:t>
            </a:r>
            <a:r>
              <a:rPr lang="en-GB" altLang="zh-CN" baseline="30000" dirty="0"/>
              <a:t>1</a:t>
            </a:r>
            <a:r>
              <a:rPr lang="en-GB" dirty="0"/>
              <a:t>, Barbara Widhalm</a:t>
            </a:r>
            <a:r>
              <a:rPr lang="en-GB" altLang="zh-CN" baseline="30000" dirty="0"/>
              <a:t>2</a:t>
            </a:r>
            <a:r>
              <a:rPr lang="en-GB" dirty="0"/>
              <a:t>, Annett Bartsch</a:t>
            </a:r>
            <a:r>
              <a:rPr lang="en-GB" altLang="zh-CN" baseline="30000" dirty="0"/>
              <a:t>2</a:t>
            </a:r>
            <a:r>
              <a:rPr lang="en-GB" dirty="0"/>
              <a:t>, Thomas Kleinen</a:t>
            </a:r>
            <a:r>
              <a:rPr lang="en-GB" altLang="zh-CN" baseline="30000" dirty="0"/>
              <a:t>1</a:t>
            </a:r>
            <a:r>
              <a:rPr lang="en-GB" dirty="0"/>
              <a:t>, Victor Brovkin</a:t>
            </a:r>
            <a:r>
              <a:rPr lang="en-GB" altLang="zh-CN" baseline="30000" dirty="0"/>
              <a:t>1</a:t>
            </a:r>
            <a:endParaRPr lang="en-GB" baseline="30000" dirty="0"/>
          </a:p>
          <a:p>
            <a:pPr hangingPunct="1"/>
            <a:r>
              <a:rPr lang="en-GB" altLang="zh-CN" sz="1800" dirty="0"/>
              <a:t>1. Max Planck Institute for Meteorology, Hamburg, Germany  2. </a:t>
            </a:r>
            <a:r>
              <a:rPr lang="en-GB" altLang="zh-CN" sz="1800" dirty="0" err="1"/>
              <a:t>b.geos</a:t>
            </a:r>
            <a:r>
              <a:rPr lang="en-GB" altLang="zh-CN" sz="1800" dirty="0"/>
              <a:t>, </a:t>
            </a:r>
            <a:r>
              <a:rPr lang="en-GB" altLang="zh-CN" sz="1800" dirty="0" err="1"/>
              <a:t>Korneuburg</a:t>
            </a:r>
            <a:r>
              <a:rPr lang="en-GB" altLang="zh-CN" sz="1800" dirty="0"/>
              <a:t>, Austria</a:t>
            </a:r>
            <a:endParaRPr lang="en-GB" sz="1800" dirty="0">
              <a:hlinkClick r:id="rId4">
                <a:extLst>
                  <a:ext uri="{A12FA001-AC4F-418D-AE19-62706E023703}">
                    <ahyp:hlinkClr xmlns:ahyp="http://schemas.microsoft.com/office/drawing/2018/hyperlinkcolor" val="tx"/>
                  </a:ext>
                </a:extLst>
              </a:hlinkClick>
            </a:endParaRPr>
          </a:p>
        </p:txBody>
      </p:sp>
      <p:sp>
        <p:nvSpPr>
          <p:cNvPr id="61" name="TextBox 60">
            <a:extLst>
              <a:ext uri="{FF2B5EF4-FFF2-40B4-BE49-F238E27FC236}">
                <a16:creationId xmlns:a16="http://schemas.microsoft.com/office/drawing/2014/main" id="{9AFDA052-3445-BE23-F5B9-7CF7BC8D5346}"/>
              </a:ext>
            </a:extLst>
          </p:cNvPr>
          <p:cNvSpPr txBox="1"/>
          <p:nvPr/>
        </p:nvSpPr>
        <p:spPr>
          <a:xfrm>
            <a:off x="792368" y="6084714"/>
            <a:ext cx="12617138" cy="597978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spcBef>
                <a:spcPts val="800"/>
              </a:spcBef>
              <a:buFont typeface="Arial" panose="020B0604020202020204" pitchFamily="34" charset="0"/>
              <a:buChar char="•"/>
            </a:pPr>
            <a:r>
              <a:rPr lang="en-GB" sz="2600" b="1" spc="60" dirty="0">
                <a:solidFill>
                  <a:schemeClr val="tx1"/>
                </a:solidFill>
              </a:rPr>
              <a:t>Long-term Permafrost Deformation (PD) </a:t>
            </a:r>
            <a:r>
              <a:rPr lang="en-GB" sz="2600" spc="60" dirty="0">
                <a:solidFill>
                  <a:schemeClr val="tx1"/>
                </a:solidFill>
              </a:rPr>
              <a:t>reflects permafrost degradation under climate change. PD is affected by climate change as it occurs during melting and freezing. PD also has returned impacts on climate with change in soil water content, surface condition and carbon release. </a:t>
            </a:r>
          </a:p>
          <a:p>
            <a:pPr marL="457200" indent="-457200">
              <a:spcBef>
                <a:spcPts val="800"/>
              </a:spcBef>
              <a:buFont typeface="Arial" panose="020B0604020202020204" pitchFamily="34" charset="0"/>
              <a:buChar char="•"/>
            </a:pPr>
            <a:r>
              <a:rPr lang="en-GB" sz="2600" spc="60" dirty="0">
                <a:solidFill>
                  <a:schemeClr val="tx1"/>
                </a:solidFill>
              </a:rPr>
              <a:t>The driving factors of PD and how PD evolves under current climate change are not fully understood. This requires </a:t>
            </a:r>
            <a:r>
              <a:rPr lang="en-GB" sz="2600" b="1" spc="60" dirty="0">
                <a:solidFill>
                  <a:schemeClr val="tx1"/>
                </a:solidFill>
              </a:rPr>
              <a:t>better representation of permafrost in </a:t>
            </a:r>
            <a:r>
              <a:rPr lang="en-GB" sz="2600" b="1" spc="60" dirty="0" err="1">
                <a:solidFill>
                  <a:schemeClr val="tx1"/>
                </a:solidFill>
              </a:rPr>
              <a:t>Eerth</a:t>
            </a:r>
            <a:r>
              <a:rPr lang="en-GB" sz="2600" b="1" spc="60" dirty="0">
                <a:solidFill>
                  <a:schemeClr val="tx1"/>
                </a:solidFill>
              </a:rPr>
              <a:t> System Models</a:t>
            </a:r>
            <a:r>
              <a:rPr lang="en-GB" sz="2600" spc="60" dirty="0">
                <a:solidFill>
                  <a:schemeClr val="tx1"/>
                </a:solidFill>
              </a:rPr>
              <a:t>, which have km-scale resolutions. Instead of physical-process-based modelling, we aim for statistical-based modelling. </a:t>
            </a:r>
          </a:p>
          <a:p>
            <a:pPr marL="457200" indent="-457200">
              <a:spcBef>
                <a:spcPts val="800"/>
              </a:spcBef>
              <a:buFont typeface="Arial" panose="020B0604020202020204" pitchFamily="34" charset="0"/>
              <a:buChar char="•"/>
            </a:pPr>
            <a:r>
              <a:rPr lang="en-GB" sz="2600" b="1" spc="60" dirty="0">
                <a:solidFill>
                  <a:schemeClr val="tx1"/>
                </a:solidFill>
              </a:rPr>
              <a:t>Metre-scale Resolution </a:t>
            </a:r>
            <a:r>
              <a:rPr lang="en-GB" sz="2600" b="1" spc="60" dirty="0" err="1">
                <a:solidFill>
                  <a:schemeClr val="tx1"/>
                </a:solidFill>
              </a:rPr>
              <a:t>InSAR</a:t>
            </a:r>
            <a:r>
              <a:rPr lang="en-GB" sz="2600" b="1" spc="60" dirty="0">
                <a:solidFill>
                  <a:schemeClr val="tx1"/>
                </a:solidFill>
              </a:rPr>
              <a:t> Data </a:t>
            </a:r>
            <a:r>
              <a:rPr lang="en-GB" sz="2600" spc="60" dirty="0">
                <a:solidFill>
                  <a:schemeClr val="tx1"/>
                </a:solidFill>
              </a:rPr>
              <a:t>is becoming available. To capture meter-scale PD in ESMs at km-scale resolution, a scale-bridging aggregation method is required with high computation-efficiency. </a:t>
            </a:r>
          </a:p>
          <a:p>
            <a:pPr marL="457200" indent="-457200">
              <a:spcBef>
                <a:spcPts val="800"/>
              </a:spcBef>
              <a:buFont typeface="Arial" panose="020B0604020202020204" pitchFamily="34" charset="0"/>
              <a:buChar char="•"/>
            </a:pPr>
            <a:endParaRPr lang="en-GB" sz="2600" spc="60" dirty="0">
              <a:solidFill>
                <a:schemeClr val="tx1"/>
              </a:solidFill>
            </a:endParaRPr>
          </a:p>
          <a:p>
            <a:pPr marL="0" marR="0" indent="0" algn="l" defTabSz="15853719" rtl="0" fontAlgn="auto" latinLnBrk="0" hangingPunct="0">
              <a:lnSpc>
                <a:spcPct val="100000"/>
              </a:lnSpc>
              <a:spcBef>
                <a:spcPts val="800"/>
              </a:spcBef>
              <a:spcAft>
                <a:spcPts val="0"/>
              </a:spcAft>
              <a:buClrTx/>
              <a:buSzTx/>
              <a:buFontTx/>
              <a:buNone/>
              <a:tabLst/>
            </a:pPr>
            <a:endParaRPr kumimoji="0" lang="en-GB" sz="2600" b="0" i="0" u="none" strike="noStrike" cap="none" spc="37" normalizeH="0" baseline="0" dirty="0">
              <a:ln>
                <a:noFill/>
              </a:ln>
              <a:solidFill>
                <a:schemeClr val="accent3"/>
              </a:solidFill>
              <a:effectLst/>
              <a:uFillTx/>
              <a:sym typeface="Roboto"/>
            </a:endParaRPr>
          </a:p>
        </p:txBody>
      </p:sp>
      <p:sp>
        <p:nvSpPr>
          <p:cNvPr id="62" name="Textplatzhalter 20">
            <a:extLst>
              <a:ext uri="{FF2B5EF4-FFF2-40B4-BE49-F238E27FC236}">
                <a16:creationId xmlns:a16="http://schemas.microsoft.com/office/drawing/2014/main" id="{6EDC93D5-AC20-4D24-6A18-221446553636}"/>
              </a:ext>
            </a:extLst>
          </p:cNvPr>
          <p:cNvSpPr txBox="1">
            <a:spLocks/>
          </p:cNvSpPr>
          <p:nvPr/>
        </p:nvSpPr>
        <p:spPr>
          <a:xfrm>
            <a:off x="925471" y="5689922"/>
            <a:ext cx="10600938" cy="55399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GB" spc="150" dirty="0"/>
              <a:t>Research Motivations</a:t>
            </a:r>
          </a:p>
        </p:txBody>
      </p:sp>
      <p:sp>
        <p:nvSpPr>
          <p:cNvPr id="93" name="TextBox 92">
            <a:extLst>
              <a:ext uri="{FF2B5EF4-FFF2-40B4-BE49-F238E27FC236}">
                <a16:creationId xmlns:a16="http://schemas.microsoft.com/office/drawing/2014/main" id="{64159B0B-7F35-0F1A-CB9B-C5B30A171BD3}"/>
              </a:ext>
            </a:extLst>
          </p:cNvPr>
          <p:cNvSpPr txBox="1"/>
          <p:nvPr/>
        </p:nvSpPr>
        <p:spPr>
          <a:xfrm>
            <a:off x="1052857" y="25546564"/>
            <a:ext cx="5765306" cy="8194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defTabSz="15853719"/>
            <a:r>
              <a:rPr lang="en-GB" sz="3600" b="1" cap="all" spc="150" dirty="0">
                <a:solidFill>
                  <a:schemeClr val="tx2"/>
                </a:solidFill>
              </a:rPr>
              <a:t>Take-home messages</a:t>
            </a:r>
          </a:p>
        </p:txBody>
      </p:sp>
      <p:sp>
        <p:nvSpPr>
          <p:cNvPr id="59" name="TextBox 58">
            <a:extLst>
              <a:ext uri="{FF2B5EF4-FFF2-40B4-BE49-F238E27FC236}">
                <a16:creationId xmlns:a16="http://schemas.microsoft.com/office/drawing/2014/main" id="{BF232530-4EF2-FC9E-664B-8CD93C41A018}"/>
              </a:ext>
            </a:extLst>
          </p:cNvPr>
          <p:cNvSpPr txBox="1"/>
          <p:nvPr/>
        </p:nvSpPr>
        <p:spPr>
          <a:xfrm>
            <a:off x="22660021" y="16676128"/>
            <a:ext cx="14602447" cy="13733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9372719" hangingPunct="1">
              <a:defRPr sz="7500" b="1" cap="all" spc="375">
                <a:solidFill>
                  <a:srgbClr val="006C66"/>
                </a:solidFill>
              </a:defRPr>
            </a:pPr>
            <a:r>
              <a:rPr lang="en-GB" sz="3600" b="1" cap="all" spc="150" dirty="0">
                <a:solidFill>
                  <a:schemeClr val="tx2"/>
                </a:solidFill>
              </a:rPr>
              <a:t>Enhanced Interpretation </a:t>
            </a:r>
          </a:p>
          <a:p>
            <a:pPr defTabSz="9372719" hangingPunct="1">
              <a:defRPr sz="7500" b="1" cap="all" spc="375">
                <a:solidFill>
                  <a:srgbClr val="006C66"/>
                </a:solidFill>
              </a:defRPr>
            </a:pPr>
            <a:r>
              <a:rPr lang="en-GB" sz="3600" b="1" cap="all" spc="150" dirty="0">
                <a:solidFill>
                  <a:schemeClr val="tx2"/>
                </a:solidFill>
              </a:rPr>
              <a:t>on climate Correlations</a:t>
            </a:r>
            <a:endParaRPr kumimoji="0" lang="en-GB" sz="3700" b="0" i="0" u="none" strike="noStrike" cap="none" spc="37" normalizeH="0" baseline="0" dirty="0">
              <a:ln>
                <a:noFill/>
              </a:ln>
              <a:solidFill>
                <a:schemeClr val="accent1">
                  <a:lumOff val="-46666"/>
                </a:schemeClr>
              </a:solidFill>
              <a:effectLst/>
              <a:uFillTx/>
              <a:sym typeface="Roboto"/>
            </a:endParaRPr>
          </a:p>
        </p:txBody>
      </p:sp>
      <p:sp>
        <p:nvSpPr>
          <p:cNvPr id="117" name="TextBox 116">
            <a:extLst>
              <a:ext uri="{FF2B5EF4-FFF2-40B4-BE49-F238E27FC236}">
                <a16:creationId xmlns:a16="http://schemas.microsoft.com/office/drawing/2014/main" id="{47E6E269-B5D8-F559-F137-CD67F7EB1867}"/>
              </a:ext>
            </a:extLst>
          </p:cNvPr>
          <p:cNvSpPr txBox="1"/>
          <p:nvPr/>
        </p:nvSpPr>
        <p:spPr>
          <a:xfrm>
            <a:off x="22633988" y="5837016"/>
            <a:ext cx="15115110" cy="173503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lang="en-GB" sz="3600" b="1" cap="all" spc="375" dirty="0">
                <a:solidFill>
                  <a:srgbClr val="006C66"/>
                </a:solidFill>
                <a:latin typeface="Roboto" panose="02000000000000000000" pitchFamily="2" charset="0"/>
                <a:ea typeface="Roboto" panose="02000000000000000000" pitchFamily="2" charset="0"/>
              </a:rPr>
              <a:t>Clustering Histograms: Disentangling impacts</a:t>
            </a:r>
            <a:endParaRPr lang="en-GB" sz="260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3700" b="0" i="0" u="none" strike="noStrike" cap="none" spc="37" normalizeH="0" baseline="0" dirty="0">
              <a:ln>
                <a:noFill/>
              </a:ln>
              <a:solidFill>
                <a:schemeClr val="accent1">
                  <a:lumOff val="-46666"/>
                </a:schemeClr>
              </a:solidFill>
              <a:effectLst/>
              <a:uFillTx/>
              <a:sym typeface="Roboto"/>
            </a:endParaRPr>
          </a:p>
        </p:txBody>
      </p:sp>
      <p:sp>
        <p:nvSpPr>
          <p:cNvPr id="121" name="TextBox 120">
            <a:extLst>
              <a:ext uri="{FF2B5EF4-FFF2-40B4-BE49-F238E27FC236}">
                <a16:creationId xmlns:a16="http://schemas.microsoft.com/office/drawing/2014/main" id="{1E26BB6A-5938-BD95-A015-4AFD84DDF5E9}"/>
              </a:ext>
            </a:extLst>
          </p:cNvPr>
          <p:cNvSpPr txBox="1"/>
          <p:nvPr/>
        </p:nvSpPr>
        <p:spPr>
          <a:xfrm>
            <a:off x="22490179" y="6783352"/>
            <a:ext cx="19407356" cy="24311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EP-Means clustering: </a:t>
            </a:r>
            <a:r>
              <a:rPr lang="en-GB" sz="2600" spc="60" dirty="0">
                <a:solidFill>
                  <a:srgbClr val="000000"/>
                </a:solidFill>
                <a:latin typeface="+mn-ea"/>
              </a:rPr>
              <a:t>clustering on distributions instead of data points, it helps to highlight the dominating spatial patterns when multiple entangled factors are present.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pic>
        <p:nvPicPr>
          <p:cNvPr id="2" name="Picture 1" descr="A large rock cliff with trees in the background&#10;&#10;AI-generated content may be incorrect.">
            <a:extLst>
              <a:ext uri="{FF2B5EF4-FFF2-40B4-BE49-F238E27FC236}">
                <a16:creationId xmlns:a16="http://schemas.microsoft.com/office/drawing/2014/main" id="{3ADE26AD-7698-8A1C-F453-36596E4D354F}"/>
              </a:ext>
            </a:extLst>
          </p:cNvPr>
          <p:cNvPicPr>
            <a:picLocks noChangeAspect="1"/>
          </p:cNvPicPr>
          <p:nvPr/>
        </p:nvPicPr>
        <p:blipFill>
          <a:blip r:embed="rId5"/>
          <a:stretch>
            <a:fillRect/>
          </a:stretch>
        </p:blipFill>
        <p:spPr>
          <a:xfrm>
            <a:off x="13474270" y="5427050"/>
            <a:ext cx="7952953" cy="5204736"/>
          </a:xfrm>
          <a:prstGeom prst="ellipse">
            <a:avLst/>
          </a:prstGeom>
          <a:ln>
            <a:noFill/>
          </a:ln>
          <a:effectLst>
            <a:softEdge rad="112500"/>
          </a:effectLst>
        </p:spPr>
      </p:pic>
      <p:sp>
        <p:nvSpPr>
          <p:cNvPr id="7" name="Rectangle 6">
            <a:extLst>
              <a:ext uri="{FF2B5EF4-FFF2-40B4-BE49-F238E27FC236}">
                <a16:creationId xmlns:a16="http://schemas.microsoft.com/office/drawing/2014/main" id="{E226FF13-A390-FFFB-809A-DB3C6A8C1729}"/>
              </a:ext>
            </a:extLst>
          </p:cNvPr>
          <p:cNvSpPr/>
          <p:nvPr/>
        </p:nvSpPr>
        <p:spPr>
          <a:xfrm>
            <a:off x="26549130" y="3567314"/>
            <a:ext cx="2422273" cy="14687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D5CE2750-4930-C48D-BAC1-1AF84DCF0B8B}"/>
              </a:ext>
            </a:extLst>
          </p:cNvPr>
          <p:cNvGrpSpPr/>
          <p:nvPr/>
        </p:nvGrpSpPr>
        <p:grpSpPr>
          <a:xfrm>
            <a:off x="1914358" y="13757551"/>
            <a:ext cx="4913352" cy="5818414"/>
            <a:chOff x="16780710" y="21248767"/>
            <a:chExt cx="4913352" cy="5818414"/>
          </a:xfrm>
        </p:grpSpPr>
        <p:pic>
          <p:nvPicPr>
            <p:cNvPr id="74" name="Picture 73">
              <a:extLst>
                <a:ext uri="{FF2B5EF4-FFF2-40B4-BE49-F238E27FC236}">
                  <a16:creationId xmlns:a16="http://schemas.microsoft.com/office/drawing/2014/main" id="{FDEB6FCF-4AFA-FDB2-F87A-7CD1668F442A}"/>
                </a:ext>
              </a:extLst>
            </p:cNvPr>
            <p:cNvPicPr>
              <a:picLocks noChangeAspect="1"/>
            </p:cNvPicPr>
            <p:nvPr/>
          </p:nvPicPr>
          <p:blipFill>
            <a:blip r:embed="rId6"/>
            <a:stretch>
              <a:fillRect/>
            </a:stretch>
          </p:blipFill>
          <p:spPr>
            <a:xfrm>
              <a:off x="19278646" y="21880704"/>
              <a:ext cx="2104361" cy="1651485"/>
            </a:xfrm>
            <a:prstGeom prst="rect">
              <a:avLst/>
            </a:prstGeom>
          </p:spPr>
        </p:pic>
        <p:pic>
          <p:nvPicPr>
            <p:cNvPr id="75" name="Picture 74">
              <a:extLst>
                <a:ext uri="{FF2B5EF4-FFF2-40B4-BE49-F238E27FC236}">
                  <a16:creationId xmlns:a16="http://schemas.microsoft.com/office/drawing/2014/main" id="{782F1768-CCBE-2348-1F37-E6767857F482}"/>
                </a:ext>
              </a:extLst>
            </p:cNvPr>
            <p:cNvPicPr>
              <a:picLocks noChangeAspect="1"/>
            </p:cNvPicPr>
            <p:nvPr/>
          </p:nvPicPr>
          <p:blipFill>
            <a:blip r:embed="rId7"/>
            <a:stretch>
              <a:fillRect/>
            </a:stretch>
          </p:blipFill>
          <p:spPr>
            <a:xfrm>
              <a:off x="19278646" y="23649704"/>
              <a:ext cx="2104359" cy="1651484"/>
            </a:xfrm>
            <a:prstGeom prst="rect">
              <a:avLst/>
            </a:prstGeom>
          </p:spPr>
        </p:pic>
        <p:pic>
          <p:nvPicPr>
            <p:cNvPr id="76" name="Picture 75">
              <a:extLst>
                <a:ext uri="{FF2B5EF4-FFF2-40B4-BE49-F238E27FC236}">
                  <a16:creationId xmlns:a16="http://schemas.microsoft.com/office/drawing/2014/main" id="{66AEA172-23CC-C467-0491-F59EE4B49E95}"/>
                </a:ext>
              </a:extLst>
            </p:cNvPr>
            <p:cNvPicPr>
              <a:picLocks noChangeAspect="1"/>
            </p:cNvPicPr>
            <p:nvPr/>
          </p:nvPicPr>
          <p:blipFill>
            <a:blip r:embed="rId8"/>
            <a:stretch>
              <a:fillRect/>
            </a:stretch>
          </p:blipFill>
          <p:spPr>
            <a:xfrm>
              <a:off x="19297521" y="25399096"/>
              <a:ext cx="2104360" cy="1651484"/>
            </a:xfrm>
            <a:prstGeom prst="rect">
              <a:avLst/>
            </a:prstGeom>
          </p:spPr>
        </p:pic>
        <p:pic>
          <p:nvPicPr>
            <p:cNvPr id="77" name="Picture 76">
              <a:extLst>
                <a:ext uri="{FF2B5EF4-FFF2-40B4-BE49-F238E27FC236}">
                  <a16:creationId xmlns:a16="http://schemas.microsoft.com/office/drawing/2014/main" id="{F9A54E6E-8384-C6C8-34AA-E16D99BFC71D}"/>
                </a:ext>
              </a:extLst>
            </p:cNvPr>
            <p:cNvPicPr>
              <a:picLocks noChangeAspect="1"/>
            </p:cNvPicPr>
            <p:nvPr/>
          </p:nvPicPr>
          <p:blipFill>
            <a:blip r:embed="rId9"/>
            <a:stretch>
              <a:fillRect/>
            </a:stretch>
          </p:blipFill>
          <p:spPr>
            <a:xfrm>
              <a:off x="16987925" y="21851925"/>
              <a:ext cx="2104359" cy="1716473"/>
            </a:xfrm>
            <a:prstGeom prst="rect">
              <a:avLst/>
            </a:prstGeom>
          </p:spPr>
        </p:pic>
        <p:pic>
          <p:nvPicPr>
            <p:cNvPr id="78" name="Picture 77">
              <a:extLst>
                <a:ext uri="{FF2B5EF4-FFF2-40B4-BE49-F238E27FC236}">
                  <a16:creationId xmlns:a16="http://schemas.microsoft.com/office/drawing/2014/main" id="{E76B37A5-E283-F193-F081-BF63FD387978}"/>
                </a:ext>
              </a:extLst>
            </p:cNvPr>
            <p:cNvPicPr>
              <a:picLocks noChangeAspect="1"/>
            </p:cNvPicPr>
            <p:nvPr/>
          </p:nvPicPr>
          <p:blipFill>
            <a:blip r:embed="rId10"/>
            <a:stretch>
              <a:fillRect/>
            </a:stretch>
          </p:blipFill>
          <p:spPr>
            <a:xfrm>
              <a:off x="16987925" y="23617210"/>
              <a:ext cx="2104359" cy="1716473"/>
            </a:xfrm>
            <a:prstGeom prst="rect">
              <a:avLst/>
            </a:prstGeom>
          </p:spPr>
        </p:pic>
        <p:pic>
          <p:nvPicPr>
            <p:cNvPr id="79" name="Picture 78">
              <a:extLst>
                <a:ext uri="{FF2B5EF4-FFF2-40B4-BE49-F238E27FC236}">
                  <a16:creationId xmlns:a16="http://schemas.microsoft.com/office/drawing/2014/main" id="{B1CCC973-4AD1-B94D-867A-4679AB319574}"/>
                </a:ext>
              </a:extLst>
            </p:cNvPr>
            <p:cNvPicPr>
              <a:picLocks noChangeAspect="1"/>
            </p:cNvPicPr>
            <p:nvPr/>
          </p:nvPicPr>
          <p:blipFill>
            <a:blip r:embed="rId11"/>
            <a:stretch>
              <a:fillRect/>
            </a:stretch>
          </p:blipFill>
          <p:spPr>
            <a:xfrm>
              <a:off x="16996022" y="25382495"/>
              <a:ext cx="2104360" cy="1684686"/>
            </a:xfrm>
            <a:prstGeom prst="rect">
              <a:avLst/>
            </a:prstGeom>
          </p:spPr>
        </p:pic>
        <p:sp>
          <p:nvSpPr>
            <p:cNvPr id="88" name="TextBox 87">
              <a:extLst>
                <a:ext uri="{FF2B5EF4-FFF2-40B4-BE49-F238E27FC236}">
                  <a16:creationId xmlns:a16="http://schemas.microsoft.com/office/drawing/2014/main" id="{164A3CDE-C0A5-2B49-C049-6EA4DC0A06FC}"/>
                </a:ext>
              </a:extLst>
            </p:cNvPr>
            <p:cNvSpPr txBox="1"/>
            <p:nvPr/>
          </p:nvSpPr>
          <p:spPr>
            <a:xfrm>
              <a:off x="16780710" y="21252768"/>
              <a:ext cx="2713509"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GB" sz="2000" b="0" i="0" u="none" strike="noStrike" cap="none" spc="37" normalizeH="0" baseline="0" dirty="0">
                  <a:ln>
                    <a:noFill/>
                  </a:ln>
                  <a:solidFill>
                    <a:schemeClr val="accent1">
                      <a:lumOff val="-46666"/>
                    </a:schemeClr>
                  </a:solidFill>
                  <a:effectLst/>
                  <a:uFillTx/>
                  <a:latin typeface="+mn-lt"/>
                  <a:ea typeface="+mn-ea"/>
                  <a:cs typeface="+mn-cs"/>
                  <a:sym typeface="Roboto"/>
                </a:rPr>
                <a:t>10m (original </a:t>
              </a:r>
              <a:r>
                <a:rPr kumimoji="0" lang="en-GB" sz="2000" b="0" i="0" u="none" strike="noStrike" cap="none" spc="37" normalizeH="0" baseline="0" dirty="0" err="1">
                  <a:ln>
                    <a:noFill/>
                  </a:ln>
                  <a:solidFill>
                    <a:schemeClr val="accent1">
                      <a:lumOff val="-46666"/>
                    </a:schemeClr>
                  </a:solidFill>
                  <a:effectLst/>
                  <a:uFillTx/>
                  <a:latin typeface="+mn-lt"/>
                  <a:ea typeface="+mn-ea"/>
                  <a:cs typeface="+mn-cs"/>
                  <a:sym typeface="Roboto"/>
                </a:rPr>
                <a:t>InSAR</a:t>
              </a:r>
              <a:r>
                <a:rPr kumimoji="0" lang="en-GB" sz="2000" b="0" i="0" u="none" strike="noStrike" cap="none" spc="37" normalizeH="0" baseline="0" dirty="0">
                  <a:ln>
                    <a:noFill/>
                  </a:ln>
                  <a:solidFill>
                    <a:schemeClr val="accent1">
                      <a:lumOff val="-46666"/>
                    </a:schemeClr>
                  </a:solidFill>
                  <a:effectLst/>
                  <a:uFillTx/>
                  <a:latin typeface="+mn-lt"/>
                  <a:ea typeface="+mn-ea"/>
                  <a:cs typeface="+mn-cs"/>
                  <a:sym typeface="Roboto"/>
                </a:rPr>
                <a:t>)</a:t>
              </a:r>
            </a:p>
          </p:txBody>
        </p:sp>
        <p:sp>
          <p:nvSpPr>
            <p:cNvPr id="89" name="TextBox 88">
              <a:extLst>
                <a:ext uri="{FF2B5EF4-FFF2-40B4-BE49-F238E27FC236}">
                  <a16:creationId xmlns:a16="http://schemas.microsoft.com/office/drawing/2014/main" id="{163576ED-2488-EF8E-5034-F4FF434926ED}"/>
                </a:ext>
              </a:extLst>
            </p:cNvPr>
            <p:cNvSpPr txBox="1"/>
            <p:nvPr/>
          </p:nvSpPr>
          <p:spPr>
            <a:xfrm>
              <a:off x="19421058" y="21248767"/>
              <a:ext cx="2273004"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kumimoji="0" lang="en-GB" sz="2000" b="0" i="0" u="none" strike="noStrike" cap="none" spc="37" normalizeH="0" baseline="0" dirty="0">
                  <a:ln>
                    <a:noFill/>
                  </a:ln>
                  <a:solidFill>
                    <a:schemeClr val="accent1">
                      <a:lumOff val="-46666"/>
                    </a:schemeClr>
                  </a:solidFill>
                  <a:effectLst/>
                  <a:uFillTx/>
                  <a:latin typeface="+mn-lt"/>
                  <a:ea typeface="+mn-ea"/>
                  <a:cs typeface="+mn-cs"/>
                  <a:sym typeface="Roboto"/>
                </a:rPr>
                <a:t>10km (averaged)</a:t>
              </a:r>
            </a:p>
          </p:txBody>
        </p:sp>
      </p:grpSp>
      <p:sp>
        <p:nvSpPr>
          <p:cNvPr id="9" name="TextBox 8">
            <a:extLst>
              <a:ext uri="{FF2B5EF4-FFF2-40B4-BE49-F238E27FC236}">
                <a16:creationId xmlns:a16="http://schemas.microsoft.com/office/drawing/2014/main" id="{6F028D46-33A0-6F93-E71D-AF610819916A}"/>
              </a:ext>
            </a:extLst>
          </p:cNvPr>
          <p:cNvSpPr txBox="1"/>
          <p:nvPr/>
        </p:nvSpPr>
        <p:spPr>
          <a:xfrm>
            <a:off x="368261" y="11388083"/>
            <a:ext cx="12725606" cy="12887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kumimoji="0" lang="en-GB" sz="4400" b="1" i="0" u="none" strike="noStrike" cap="all" spc="375" normalizeH="0" baseline="0" dirty="0">
                <a:ln>
                  <a:noFill/>
                </a:ln>
                <a:solidFill>
                  <a:srgbClr val="006C66"/>
                </a:solidFill>
                <a:effectLst/>
                <a:uFillTx/>
                <a:latin typeface="Roboto" panose="02000000000000000000" pitchFamily="2" charset="0"/>
                <a:ea typeface="Roboto" panose="02000000000000000000" pitchFamily="2" charset="0"/>
                <a:sym typeface="Roboto"/>
              </a:rPr>
              <a:t>    Histogram</a:t>
            </a:r>
            <a:r>
              <a:rPr lang="en-GB" sz="4400" b="1" cap="all" spc="375" dirty="0">
                <a:solidFill>
                  <a:srgbClr val="006C66"/>
                </a:solidFill>
                <a:latin typeface="Roboto" panose="02000000000000000000" pitchFamily="2" charset="0"/>
                <a:ea typeface="Roboto" panose="02000000000000000000" pitchFamily="2" charset="0"/>
              </a:rPr>
              <a:t>-based </a:t>
            </a:r>
            <a:r>
              <a:rPr kumimoji="0" lang="en-GB" sz="4400" b="1" i="0" u="none" strike="noStrike" cap="all" spc="375" normalizeH="0" baseline="0" dirty="0">
                <a:ln>
                  <a:noFill/>
                </a:ln>
                <a:solidFill>
                  <a:srgbClr val="006C66"/>
                </a:solidFill>
                <a:effectLst/>
                <a:uFillTx/>
                <a:latin typeface="Roboto" panose="02000000000000000000" pitchFamily="2" charset="0"/>
                <a:ea typeface="Roboto" panose="02000000000000000000" pitchFamily="2" charset="0"/>
                <a:sym typeface="Roboto"/>
              </a:rPr>
              <a:t>Aggregation</a:t>
            </a:r>
            <a:endParaRPr kumimoji="0" lang="en-GB" sz="4400" b="0" i="0" u="none" strike="noStrike" cap="none" spc="37" normalizeH="0" baseline="0" dirty="0">
              <a:ln>
                <a:noFill/>
              </a:ln>
              <a:solidFill>
                <a:schemeClr val="accent1">
                  <a:lumOff val="-46666"/>
                </a:schemeClr>
              </a:solidFill>
              <a:effectLst/>
              <a:uFillTx/>
              <a:sym typeface="Roboto"/>
            </a:endParaRPr>
          </a:p>
        </p:txBody>
      </p:sp>
      <p:sp>
        <p:nvSpPr>
          <p:cNvPr id="10" name="TextBox 9">
            <a:extLst>
              <a:ext uri="{FF2B5EF4-FFF2-40B4-BE49-F238E27FC236}">
                <a16:creationId xmlns:a16="http://schemas.microsoft.com/office/drawing/2014/main" id="{D6D5DBB3-9DCB-AA44-9998-67979903852F}"/>
              </a:ext>
            </a:extLst>
          </p:cNvPr>
          <p:cNvSpPr txBox="1"/>
          <p:nvPr/>
        </p:nvSpPr>
        <p:spPr>
          <a:xfrm>
            <a:off x="1922443" y="19629657"/>
            <a:ext cx="5039141" cy="132825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2. Distortion of Information:  statistical features of subsidence data are lost or distorted during traditional aggregation.</a:t>
            </a:r>
            <a:endParaRPr kumimoji="0" lang="en-GB" sz="1600" i="0" u="none" strike="noStrike" cap="none" spc="37" normalizeH="0" baseline="0" dirty="0">
              <a:ln>
                <a:noFill/>
              </a:ln>
              <a:solidFill>
                <a:schemeClr val="accent1">
                  <a:lumOff val="-46666"/>
                </a:schemeClr>
              </a:solidFill>
              <a:effectLst/>
              <a:uFillTx/>
              <a:sym typeface="Roboto"/>
            </a:endParaRPr>
          </a:p>
        </p:txBody>
      </p:sp>
      <p:sp>
        <p:nvSpPr>
          <p:cNvPr id="128" name="TextBox 127">
            <a:extLst>
              <a:ext uri="{FF2B5EF4-FFF2-40B4-BE49-F238E27FC236}">
                <a16:creationId xmlns:a16="http://schemas.microsoft.com/office/drawing/2014/main" id="{6F3145FD-298D-4FE4-85FD-7F856359C331}"/>
              </a:ext>
            </a:extLst>
          </p:cNvPr>
          <p:cNvSpPr txBox="1"/>
          <p:nvPr/>
        </p:nvSpPr>
        <p:spPr>
          <a:xfrm>
            <a:off x="22660021" y="14761718"/>
            <a:ext cx="10785321" cy="149650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ctr" defTabSz="15853719" rtl="0" fontAlgn="auto" latinLnBrk="0" hangingPunct="0">
              <a:lnSpc>
                <a:spcPct val="100000"/>
              </a:lnSpc>
              <a:spcBef>
                <a:spcPts val="0"/>
              </a:spcBef>
              <a:spcAft>
                <a:spcPts val="0"/>
              </a:spcAft>
              <a:buClrTx/>
              <a:buSzTx/>
              <a:buFontTx/>
              <a:buNone/>
              <a:tabLst/>
            </a:pPr>
            <a:r>
              <a:rPr lang="en-GB" sz="2000" spc="37" dirty="0"/>
              <a:t>Fig 5. Example of permafrost deformation histogram clustering result in Inuvik/</a:t>
            </a:r>
            <a:r>
              <a:rPr kumimoji="0" lang="en-GB" sz="2000" b="0" i="0" u="none" strike="noStrike" cap="none" spc="37" normalizeH="0" baseline="0" dirty="0">
                <a:ln>
                  <a:noFill/>
                </a:ln>
                <a:solidFill>
                  <a:schemeClr val="accent1">
                    <a:lumOff val="-46666"/>
                  </a:schemeClr>
                </a:solidFill>
                <a:effectLst/>
                <a:uFillTx/>
                <a:sym typeface="Roboto"/>
              </a:rPr>
              <a:t>Mackenzie River Delta (MRD). Pattern in the left plot is consistent in all 3 years of data, even though in some years this region is smaller. This pattern aligns with the area of flood plain in MRD,  demonstrating that flood plain impact is dominant in this region.</a:t>
            </a:r>
          </a:p>
        </p:txBody>
      </p:sp>
      <p:grpSp>
        <p:nvGrpSpPr>
          <p:cNvPr id="14" name="Group 13">
            <a:extLst>
              <a:ext uri="{FF2B5EF4-FFF2-40B4-BE49-F238E27FC236}">
                <a16:creationId xmlns:a16="http://schemas.microsoft.com/office/drawing/2014/main" id="{A9C4FA2D-D170-0385-A929-31FA66C10D6B}"/>
              </a:ext>
            </a:extLst>
          </p:cNvPr>
          <p:cNvGrpSpPr/>
          <p:nvPr/>
        </p:nvGrpSpPr>
        <p:grpSpPr>
          <a:xfrm>
            <a:off x="28085258" y="8257809"/>
            <a:ext cx="5086253" cy="6461273"/>
            <a:chOff x="35096953" y="9669013"/>
            <a:chExt cx="5872341" cy="7459873"/>
          </a:xfrm>
        </p:grpSpPr>
        <p:pic>
          <p:nvPicPr>
            <p:cNvPr id="19" name="Picture 18" descr="A screenshot of a map&#10;&#10;Description automatically generated">
              <a:extLst>
                <a:ext uri="{FF2B5EF4-FFF2-40B4-BE49-F238E27FC236}">
                  <a16:creationId xmlns:a16="http://schemas.microsoft.com/office/drawing/2014/main" id="{C4EB1563-4B5A-A9E2-FAC4-6C0B5787EB42}"/>
                </a:ext>
              </a:extLst>
            </p:cNvPr>
            <p:cNvPicPr>
              <a:picLocks noChangeAspect="1"/>
            </p:cNvPicPr>
            <p:nvPr/>
          </p:nvPicPr>
          <p:blipFill>
            <a:blip r:embed="rId12"/>
            <a:stretch>
              <a:fillRect/>
            </a:stretch>
          </p:blipFill>
          <p:spPr>
            <a:xfrm>
              <a:off x="35096953" y="9669013"/>
              <a:ext cx="5872341" cy="7459873"/>
            </a:xfrm>
            <a:prstGeom prst="rect">
              <a:avLst/>
            </a:prstGeom>
          </p:spPr>
        </p:pic>
        <p:sp>
          <p:nvSpPr>
            <p:cNvPr id="20" name="Triangle 19">
              <a:extLst>
                <a:ext uri="{FF2B5EF4-FFF2-40B4-BE49-F238E27FC236}">
                  <a16:creationId xmlns:a16="http://schemas.microsoft.com/office/drawing/2014/main" id="{64EDFB2A-78B0-0670-447E-DCBED839C0FA}"/>
                </a:ext>
              </a:extLst>
            </p:cNvPr>
            <p:cNvSpPr/>
            <p:nvPr/>
          </p:nvSpPr>
          <p:spPr>
            <a:xfrm rot="10800000">
              <a:off x="36075708" y="10671578"/>
              <a:ext cx="1819092" cy="2995621"/>
            </a:xfrm>
            <a:prstGeom prst="triangle">
              <a:avLst>
                <a:gd name="adj" fmla="val 50000"/>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9" name="Picture 28">
            <a:extLst>
              <a:ext uri="{FF2B5EF4-FFF2-40B4-BE49-F238E27FC236}">
                <a16:creationId xmlns:a16="http://schemas.microsoft.com/office/drawing/2014/main" id="{CF25E1E9-4B33-CF49-1A54-ED7B2FCDB2D6}"/>
              </a:ext>
            </a:extLst>
          </p:cNvPr>
          <p:cNvPicPr>
            <a:picLocks noChangeAspect="1"/>
          </p:cNvPicPr>
          <p:nvPr/>
        </p:nvPicPr>
        <p:blipFill rotWithShape="1">
          <a:blip r:embed="rId13"/>
          <a:srcRect r="16328"/>
          <a:stretch/>
        </p:blipFill>
        <p:spPr>
          <a:xfrm>
            <a:off x="22935950" y="8235520"/>
            <a:ext cx="4833669" cy="6483562"/>
          </a:xfrm>
          <a:prstGeom prst="rect">
            <a:avLst/>
          </a:prstGeom>
        </p:spPr>
      </p:pic>
      <p:pic>
        <p:nvPicPr>
          <p:cNvPr id="30" name="Picture 29">
            <a:extLst>
              <a:ext uri="{FF2B5EF4-FFF2-40B4-BE49-F238E27FC236}">
                <a16:creationId xmlns:a16="http://schemas.microsoft.com/office/drawing/2014/main" id="{81CA6B85-2D7B-2DEA-794B-8C538E813E60}"/>
              </a:ext>
            </a:extLst>
          </p:cNvPr>
          <p:cNvPicPr>
            <a:picLocks noChangeAspect="1"/>
          </p:cNvPicPr>
          <p:nvPr/>
        </p:nvPicPr>
        <p:blipFill rotWithShape="1">
          <a:blip r:embed="rId13"/>
          <a:srcRect l="85338" t="45023" r="46" b="46846"/>
          <a:stretch/>
        </p:blipFill>
        <p:spPr>
          <a:xfrm>
            <a:off x="23488877" y="12988390"/>
            <a:ext cx="1191759" cy="743984"/>
          </a:xfrm>
          <a:prstGeom prst="rect">
            <a:avLst/>
          </a:prstGeom>
        </p:spPr>
      </p:pic>
      <p:pic>
        <p:nvPicPr>
          <p:cNvPr id="37" name="Picture 36" descr="A graph of a normal distribution&#10;&#10;Description automatically generated">
            <a:extLst>
              <a:ext uri="{FF2B5EF4-FFF2-40B4-BE49-F238E27FC236}">
                <a16:creationId xmlns:a16="http://schemas.microsoft.com/office/drawing/2014/main" id="{21FA1B58-2BE0-CE5E-FDE7-3632F8050E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594508" y="14341472"/>
            <a:ext cx="3870444" cy="2457282"/>
          </a:xfrm>
          <a:prstGeom prst="rect">
            <a:avLst/>
          </a:prstGeom>
        </p:spPr>
      </p:pic>
      <p:pic>
        <p:nvPicPr>
          <p:cNvPr id="39" name="Picture 38" descr="A graph of a normal distribution&#10;&#10;Description automatically generated with medium confidence">
            <a:extLst>
              <a:ext uri="{FF2B5EF4-FFF2-40B4-BE49-F238E27FC236}">
                <a16:creationId xmlns:a16="http://schemas.microsoft.com/office/drawing/2014/main" id="{EB2D987D-5D20-7990-9440-B3CC12FF5C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11306" y="21645408"/>
            <a:ext cx="3870444" cy="2457282"/>
          </a:xfrm>
          <a:prstGeom prst="rect">
            <a:avLst/>
          </a:prstGeom>
        </p:spPr>
      </p:pic>
      <p:pic>
        <p:nvPicPr>
          <p:cNvPr id="55" name="Picture 54" descr="A graph of a normal distribution&#10;&#10;Description automatically generated">
            <a:extLst>
              <a:ext uri="{FF2B5EF4-FFF2-40B4-BE49-F238E27FC236}">
                <a16:creationId xmlns:a16="http://schemas.microsoft.com/office/drawing/2014/main" id="{650A19F7-8985-567A-23A0-29254F3CFE6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04204" y="16762410"/>
            <a:ext cx="3870443" cy="2457281"/>
          </a:xfrm>
          <a:prstGeom prst="rect">
            <a:avLst/>
          </a:prstGeom>
        </p:spPr>
      </p:pic>
      <p:pic>
        <p:nvPicPr>
          <p:cNvPr id="66" name="Picture 65" descr="A graph of a river&#10;&#10;Description automatically generated">
            <a:extLst>
              <a:ext uri="{FF2B5EF4-FFF2-40B4-BE49-F238E27FC236}">
                <a16:creationId xmlns:a16="http://schemas.microsoft.com/office/drawing/2014/main" id="{2A6A26A7-4E19-8CD9-522F-B8BF6F899DE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05544" y="19180542"/>
            <a:ext cx="3870445" cy="2457283"/>
          </a:xfrm>
          <a:prstGeom prst="rect">
            <a:avLst/>
          </a:prstGeom>
        </p:spPr>
      </p:pic>
      <p:pic>
        <p:nvPicPr>
          <p:cNvPr id="68" name="Picture 67" descr="A graph of a normal distribution&#10;&#10;Description automatically generated">
            <a:extLst>
              <a:ext uri="{FF2B5EF4-FFF2-40B4-BE49-F238E27FC236}">
                <a16:creationId xmlns:a16="http://schemas.microsoft.com/office/drawing/2014/main" id="{1E252B66-6674-1E17-E881-D381DBC69D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594508" y="11941028"/>
            <a:ext cx="3870444" cy="2457282"/>
          </a:xfrm>
          <a:prstGeom prst="rect">
            <a:avLst/>
          </a:prstGeom>
        </p:spPr>
      </p:pic>
      <p:sp>
        <p:nvSpPr>
          <p:cNvPr id="82" name="TextBox 81">
            <a:extLst>
              <a:ext uri="{FF2B5EF4-FFF2-40B4-BE49-F238E27FC236}">
                <a16:creationId xmlns:a16="http://schemas.microsoft.com/office/drawing/2014/main" id="{70A629B0-0FA4-9603-8681-0DB252A20C6D}"/>
              </a:ext>
            </a:extLst>
          </p:cNvPr>
          <p:cNvSpPr txBox="1"/>
          <p:nvPr/>
        </p:nvSpPr>
        <p:spPr>
          <a:xfrm>
            <a:off x="34808012" y="4926320"/>
            <a:ext cx="3114003" cy="54240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GB" sz="1800" spc="37" dirty="0" err="1"/>
              <a:t>zhijun.liu@mpimet.mpg.de</a:t>
            </a:r>
            <a:endParaRPr kumimoji="0" lang="en-GB" sz="1800" b="0" i="0" u="none" strike="noStrike" cap="none" spc="37" normalizeH="0" baseline="0" dirty="0">
              <a:ln>
                <a:noFill/>
              </a:ln>
              <a:solidFill>
                <a:schemeClr val="accent1">
                  <a:lumOff val="-46666"/>
                </a:schemeClr>
              </a:solidFill>
              <a:effectLst/>
              <a:uFillTx/>
              <a:sym typeface="Roboto"/>
            </a:endParaRPr>
          </a:p>
        </p:txBody>
      </p:sp>
      <p:pic>
        <p:nvPicPr>
          <p:cNvPr id="101" name="Picture 100">
            <a:extLst>
              <a:ext uri="{FF2B5EF4-FFF2-40B4-BE49-F238E27FC236}">
                <a16:creationId xmlns:a16="http://schemas.microsoft.com/office/drawing/2014/main" id="{B20996CD-DDB5-8F99-011C-91ADB47959AA}"/>
              </a:ext>
            </a:extLst>
          </p:cNvPr>
          <p:cNvPicPr>
            <a:picLocks noChangeAspect="1"/>
          </p:cNvPicPr>
          <p:nvPr/>
        </p:nvPicPr>
        <p:blipFill>
          <a:blip r:embed="rId19"/>
          <a:stretch>
            <a:fillRect/>
          </a:stretch>
        </p:blipFill>
        <p:spPr>
          <a:xfrm>
            <a:off x="8526786" y="17700938"/>
            <a:ext cx="5298048" cy="3351826"/>
          </a:xfrm>
          <a:prstGeom prst="rect">
            <a:avLst/>
          </a:prstGeom>
        </p:spPr>
      </p:pic>
      <p:sp>
        <p:nvSpPr>
          <p:cNvPr id="103" name="TextBox 102">
            <a:extLst>
              <a:ext uri="{FF2B5EF4-FFF2-40B4-BE49-F238E27FC236}">
                <a16:creationId xmlns:a16="http://schemas.microsoft.com/office/drawing/2014/main" id="{F8AEF49A-5756-29D8-86BD-413AF24FA748}"/>
              </a:ext>
            </a:extLst>
          </p:cNvPr>
          <p:cNvSpPr txBox="1"/>
          <p:nvPr/>
        </p:nvSpPr>
        <p:spPr>
          <a:xfrm>
            <a:off x="912950" y="20605279"/>
            <a:ext cx="16655001" cy="483691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kumimoji="0" lang="en-GB" sz="2600" i="0" u="none" strike="noStrike" cap="none" spc="60" normalizeH="0" baseline="0" dirty="0">
              <a:ln>
                <a:noFill/>
              </a:ln>
              <a:solidFill>
                <a:srgbClr val="000000"/>
              </a:solidFill>
              <a:effectLst/>
              <a:uFillTx/>
              <a:latin typeface="+mn-ea"/>
              <a:sym typeface="Roboto"/>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kumimoji="0" lang="en-GB" sz="2600" b="1" i="0" u="none" strike="noStrike" cap="none" spc="37" normalizeH="0" baseline="0" dirty="0">
                <a:ln>
                  <a:noFill/>
                </a:ln>
                <a:solidFill>
                  <a:schemeClr val="accent1">
                    <a:lumOff val="-46666"/>
                  </a:schemeClr>
                </a:solidFill>
                <a:effectLst/>
                <a:uFillTx/>
                <a:sym typeface="Roboto"/>
              </a:rPr>
              <a:t>Standard deviation</a:t>
            </a:r>
            <a:r>
              <a:rPr kumimoji="0" lang="en-GB" sz="2600" i="0" u="none" strike="noStrike" cap="none" spc="37" normalizeH="0" baseline="0" dirty="0">
                <a:ln>
                  <a:noFill/>
                </a:ln>
                <a:solidFill>
                  <a:schemeClr val="accent1">
                    <a:lumOff val="-46666"/>
                  </a:schemeClr>
                </a:solidFill>
                <a:effectLst/>
                <a:uFillTx/>
                <a:sym typeface="Roboto"/>
              </a:rPr>
              <a:t> (STD) </a:t>
            </a:r>
            <a:r>
              <a:rPr lang="en-GB" sz="2600" spc="37" dirty="0"/>
              <a:t>is not uncertainty but reflects regional characters in the local permafrost system. It </a:t>
            </a:r>
            <a:r>
              <a:rPr kumimoji="0" lang="en-GB" sz="2600" i="0" u="none" strike="noStrike" cap="none" spc="37" normalizeH="0" baseline="0" dirty="0">
                <a:ln>
                  <a:noFill/>
                </a:ln>
                <a:solidFill>
                  <a:schemeClr val="accent1">
                    <a:lumOff val="-46666"/>
                  </a:schemeClr>
                </a:solidFill>
                <a:effectLst/>
                <a:uFillTx/>
                <a:sym typeface="Roboto"/>
              </a:rPr>
              <a:t>indicates soil mobility and the </a:t>
            </a:r>
            <a:r>
              <a:rPr kumimoji="0" lang="en-GB" sz="2600" b="1" i="0" u="none" strike="noStrike" cap="none" spc="37" normalizeH="0" baseline="0" dirty="0">
                <a:ln>
                  <a:noFill/>
                </a:ln>
                <a:solidFill>
                  <a:schemeClr val="accent1">
                    <a:lumOff val="-46666"/>
                  </a:schemeClr>
                </a:solidFill>
                <a:effectLst/>
                <a:uFillTx/>
                <a:sym typeface="Roboto"/>
              </a:rPr>
              <a:t>vulnerability of local permafrost </a:t>
            </a:r>
            <a:r>
              <a:rPr lang="en-GB" sz="2600" b="1" spc="37" dirty="0"/>
              <a:t>to</a:t>
            </a:r>
            <a:r>
              <a:rPr kumimoji="0" lang="en-GB" sz="2600" b="1" i="0" u="none" strike="noStrike" cap="none" spc="37" normalizeH="0" baseline="0" dirty="0">
                <a:ln>
                  <a:noFill/>
                </a:ln>
                <a:solidFill>
                  <a:schemeClr val="accent1">
                    <a:lumOff val="-46666"/>
                  </a:schemeClr>
                </a:solidFill>
                <a:effectLst/>
                <a:uFillTx/>
                <a:sym typeface="Roboto"/>
              </a:rPr>
              <a:t> climate change</a:t>
            </a:r>
            <a:r>
              <a:rPr kumimoji="0" lang="en-GB" sz="2600" i="0" u="none" strike="noStrike" cap="none" spc="37" normalizeH="0" baseline="0" dirty="0">
                <a:ln>
                  <a:noFill/>
                </a:ln>
                <a:solidFill>
                  <a:schemeClr val="accent1">
                    <a:lumOff val="-46666"/>
                  </a:schemeClr>
                </a:solidFill>
                <a:effectLst/>
                <a:uFillTx/>
                <a:sym typeface="Roboto"/>
              </a:rPr>
              <a:t>. Interpreting regional permafrost deformation with </a:t>
            </a:r>
            <a:r>
              <a:rPr kumimoji="0" lang="en-GB" sz="2600" i="0" u="none" strike="noStrike" cap="none" spc="37" normalizeH="0" baseline="0" dirty="0" err="1">
                <a:ln>
                  <a:noFill/>
                </a:ln>
                <a:solidFill>
                  <a:schemeClr val="accent1">
                    <a:lumOff val="-46666"/>
                  </a:schemeClr>
                </a:solidFill>
                <a:effectLst/>
                <a:uFillTx/>
                <a:sym typeface="Roboto"/>
              </a:rPr>
              <a:t>InSAR</a:t>
            </a:r>
            <a:r>
              <a:rPr kumimoji="0" lang="en-GB" sz="2600" i="0" u="none" strike="noStrike" cap="none" spc="37" normalizeH="0" baseline="0" dirty="0">
                <a:ln>
                  <a:noFill/>
                </a:ln>
                <a:solidFill>
                  <a:schemeClr val="accent1">
                    <a:lumOff val="-46666"/>
                  </a:schemeClr>
                </a:solidFill>
                <a:effectLst/>
                <a:uFillTx/>
                <a:sym typeface="Roboto"/>
              </a:rPr>
              <a:t> data STD is applied and elaborated in our submitted manuscript (inquiries welcome).</a:t>
            </a:r>
            <a:endParaRPr lang="en-GB" sz="2600" spc="37" dirty="0"/>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kumimoji="0" lang="en-GB" sz="2600" i="0" u="none" strike="noStrike" cap="none" spc="37" normalizeH="0" baseline="0" dirty="0">
                <a:ln>
                  <a:noFill/>
                </a:ln>
                <a:solidFill>
                  <a:schemeClr val="accent1">
                    <a:lumOff val="-46666"/>
                  </a:schemeClr>
                </a:solidFill>
                <a:effectLst/>
                <a:uFillTx/>
                <a:sym typeface="Roboto"/>
              </a:rPr>
              <a:t>Traditional upscaling is point oriented. </a:t>
            </a:r>
            <a:r>
              <a:rPr kumimoji="0" lang="en-GB" sz="2600" b="1" i="0" u="none" strike="noStrike" cap="none" spc="37" normalizeH="0" baseline="0" dirty="0">
                <a:ln>
                  <a:noFill/>
                </a:ln>
                <a:solidFill>
                  <a:schemeClr val="accent1">
                    <a:lumOff val="-46666"/>
                  </a:schemeClr>
                </a:solidFill>
                <a:effectLst/>
                <a:uFillTx/>
                <a:sym typeface="Roboto"/>
              </a:rPr>
              <a:t>Histogram-based aggregation includes 2 or more dimensions (mean, STD, skewness, etc) of data information</a:t>
            </a:r>
            <a:r>
              <a:rPr kumimoji="0" lang="en-GB" sz="2600" i="0" u="none" strike="noStrike" cap="none" spc="37" normalizeH="0" baseline="0" dirty="0">
                <a:ln>
                  <a:noFill/>
                </a:ln>
                <a:solidFill>
                  <a:schemeClr val="accent1">
                    <a:lumOff val="-46666"/>
                  </a:schemeClr>
                </a:solidFill>
                <a:effectLst/>
                <a:uFillTx/>
                <a:sym typeface="Roboto"/>
              </a:rPr>
              <a:t> without much more computational cost.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37" dirty="0"/>
          </a:p>
        </p:txBody>
      </p:sp>
      <p:grpSp>
        <p:nvGrpSpPr>
          <p:cNvPr id="102" name="Group 101">
            <a:extLst>
              <a:ext uri="{FF2B5EF4-FFF2-40B4-BE49-F238E27FC236}">
                <a16:creationId xmlns:a16="http://schemas.microsoft.com/office/drawing/2014/main" id="{9174E71B-3E27-233D-E873-6D41F18E1B4E}"/>
              </a:ext>
            </a:extLst>
          </p:cNvPr>
          <p:cNvGrpSpPr/>
          <p:nvPr/>
        </p:nvGrpSpPr>
        <p:grpSpPr>
          <a:xfrm>
            <a:off x="8355084" y="13542065"/>
            <a:ext cx="7616781" cy="3306855"/>
            <a:chOff x="15864111" y="11635596"/>
            <a:chExt cx="7571462" cy="2917457"/>
          </a:xfrm>
        </p:grpSpPr>
        <p:sp>
          <p:nvSpPr>
            <p:cNvPr id="31" name="Left Brace 30">
              <a:extLst>
                <a:ext uri="{FF2B5EF4-FFF2-40B4-BE49-F238E27FC236}">
                  <a16:creationId xmlns:a16="http://schemas.microsoft.com/office/drawing/2014/main" id="{8215D8EF-22C1-B789-EC88-84A2A150A374}"/>
                </a:ext>
              </a:extLst>
            </p:cNvPr>
            <p:cNvSpPr/>
            <p:nvPr/>
          </p:nvSpPr>
          <p:spPr>
            <a:xfrm>
              <a:off x="15864111" y="12047879"/>
              <a:ext cx="870730" cy="2058357"/>
            </a:xfrm>
            <a:prstGeom prst="leftBrac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32" name="TextBox 31">
              <a:extLst>
                <a:ext uri="{FF2B5EF4-FFF2-40B4-BE49-F238E27FC236}">
                  <a16:creationId xmlns:a16="http://schemas.microsoft.com/office/drawing/2014/main" id="{71727B21-5433-6166-294B-5AA1BD9795A4}"/>
                </a:ext>
              </a:extLst>
            </p:cNvPr>
            <p:cNvSpPr txBox="1"/>
            <p:nvPr/>
          </p:nvSpPr>
          <p:spPr>
            <a:xfrm>
              <a:off x="16730610" y="11635596"/>
              <a:ext cx="6704963" cy="15646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000" b="1" spc="60" dirty="0">
                  <a:solidFill>
                    <a:srgbClr val="000000"/>
                  </a:solidFill>
                  <a:latin typeface="+mn-ea"/>
                </a:rPr>
                <a:t>Data Histogram</a:t>
              </a:r>
              <a:r>
                <a:rPr lang="en-GB" sz="2000" spc="60" dirty="0">
                  <a:solidFill>
                    <a:srgbClr val="000000"/>
                  </a:solidFill>
                  <a:latin typeface="+mn-ea"/>
                </a:rPr>
                <a:t>: </a:t>
              </a:r>
            </a:p>
            <a:p>
              <a:pPr>
                <a:lnSpc>
                  <a:spcPct val="130000"/>
                </a:lnSpc>
                <a:spcBef>
                  <a:spcPts val="800"/>
                </a:spcBef>
                <a:buSzPct val="123000"/>
                <a:defRPr sz="5300" spc="158">
                  <a:solidFill>
                    <a:srgbClr val="000000"/>
                  </a:solidFill>
                </a:defRPr>
              </a:pPr>
              <a:r>
                <a:rPr lang="en-GB" sz="2000" spc="60" dirty="0">
                  <a:solidFill>
                    <a:srgbClr val="000000"/>
                  </a:solidFill>
                  <a:latin typeface="+mn-ea"/>
                </a:rPr>
                <a:t>50-150 parameters, depending on bin number     </a:t>
              </a:r>
            </a:p>
            <a:p>
              <a:pPr>
                <a:lnSpc>
                  <a:spcPct val="130000"/>
                </a:lnSpc>
                <a:spcBef>
                  <a:spcPts val="800"/>
                </a:spcBef>
                <a:buSzPct val="123000"/>
                <a:defRPr sz="5300" spc="158">
                  <a:solidFill>
                    <a:srgbClr val="000000"/>
                  </a:solidFill>
                </a:defRPr>
              </a:pPr>
              <a:r>
                <a:rPr lang="en-GB" sz="2000" spc="60" dirty="0">
                  <a:solidFill>
                    <a:srgbClr val="000000"/>
                  </a:solidFill>
                  <a:latin typeface="+mn-ea"/>
                </a:rPr>
                <a:t>true to original data </a:t>
              </a:r>
              <a:endParaRPr kumimoji="0" lang="en-GB" sz="2000" i="0" u="none" strike="noStrike" cap="none" spc="37" normalizeH="0" baseline="0" dirty="0">
                <a:ln>
                  <a:noFill/>
                </a:ln>
                <a:solidFill>
                  <a:schemeClr val="accent1">
                    <a:lumOff val="-46666"/>
                  </a:schemeClr>
                </a:solidFill>
                <a:effectLst/>
                <a:uFillTx/>
                <a:sym typeface="Roboto"/>
              </a:endParaRPr>
            </a:p>
          </p:txBody>
        </p:sp>
        <p:sp>
          <p:nvSpPr>
            <p:cNvPr id="33" name="TextBox 32">
              <a:extLst>
                <a:ext uri="{FF2B5EF4-FFF2-40B4-BE49-F238E27FC236}">
                  <a16:creationId xmlns:a16="http://schemas.microsoft.com/office/drawing/2014/main" id="{C1E60961-0C20-C7A3-D147-0BE755D0E2A7}"/>
                </a:ext>
              </a:extLst>
            </p:cNvPr>
            <p:cNvSpPr txBox="1"/>
            <p:nvPr/>
          </p:nvSpPr>
          <p:spPr>
            <a:xfrm>
              <a:off x="16652105" y="12988384"/>
              <a:ext cx="5919848" cy="15646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000" b="1" spc="60" dirty="0">
                  <a:solidFill>
                    <a:srgbClr val="000000"/>
                  </a:solidFill>
                  <a:latin typeface="+mn-ea"/>
                </a:rPr>
                <a:t>Probability Distribution Function</a:t>
              </a:r>
              <a:r>
                <a:rPr lang="en-GB" sz="2000" spc="60" dirty="0">
                  <a:solidFill>
                    <a:srgbClr val="000000"/>
                  </a:solidFill>
                  <a:latin typeface="+mn-ea"/>
                </a:rPr>
                <a:t>: </a:t>
              </a:r>
            </a:p>
            <a:p>
              <a:pPr>
                <a:lnSpc>
                  <a:spcPct val="130000"/>
                </a:lnSpc>
                <a:spcBef>
                  <a:spcPts val="800"/>
                </a:spcBef>
                <a:buSzPct val="123000"/>
                <a:defRPr sz="5300" spc="158">
                  <a:solidFill>
                    <a:srgbClr val="000000"/>
                  </a:solidFill>
                </a:defRPr>
              </a:pPr>
              <a:r>
                <a:rPr lang="en-GB" sz="2000" spc="60" dirty="0">
                  <a:solidFill>
                    <a:srgbClr val="000000"/>
                  </a:solidFill>
                  <a:latin typeface="+mn-ea"/>
                </a:rPr>
                <a:t>     2-4 parameters, depending on PDF type  </a:t>
              </a:r>
            </a:p>
            <a:p>
              <a:pPr>
                <a:lnSpc>
                  <a:spcPct val="130000"/>
                </a:lnSpc>
                <a:spcBef>
                  <a:spcPts val="800"/>
                </a:spcBef>
                <a:buSzPct val="123000"/>
                <a:defRPr sz="5300" spc="158">
                  <a:solidFill>
                    <a:srgbClr val="000000"/>
                  </a:solidFill>
                </a:defRPr>
              </a:pPr>
              <a:r>
                <a:rPr lang="en-GB" sz="2000" spc="60" dirty="0">
                  <a:solidFill>
                    <a:srgbClr val="000000"/>
                  </a:solidFill>
                  <a:latin typeface="+mn-ea"/>
                </a:rPr>
                <a:t>     </a:t>
              </a:r>
              <a:r>
                <a:rPr kumimoji="0" lang="en-GB" sz="2000" i="0" u="none" strike="noStrike" cap="none" spc="60" normalizeH="0" baseline="0" dirty="0">
                  <a:ln>
                    <a:noFill/>
                  </a:ln>
                  <a:solidFill>
                    <a:srgbClr val="000000"/>
                  </a:solidFill>
                  <a:effectLst/>
                  <a:uFillTx/>
                  <a:latin typeface="+mn-ea"/>
                  <a:sym typeface="Roboto"/>
                </a:rPr>
                <a:t>capture longtail behaviour</a:t>
              </a:r>
              <a:endParaRPr lang="en-GB" sz="2000" spc="60" dirty="0">
                <a:solidFill>
                  <a:srgbClr val="000000"/>
                </a:solidFill>
                <a:latin typeface="+mn-ea"/>
              </a:endParaRPr>
            </a:p>
          </p:txBody>
        </p:sp>
      </p:grpSp>
      <p:pic>
        <p:nvPicPr>
          <p:cNvPr id="13" name="Picture 12" descr="A qr code on a white background&#10;&#10;Description automatically generated">
            <a:extLst>
              <a:ext uri="{FF2B5EF4-FFF2-40B4-BE49-F238E27FC236}">
                <a16:creationId xmlns:a16="http://schemas.microsoft.com/office/drawing/2014/main" id="{D843CAF8-0E97-5272-308E-F2BC202E9D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17076" y="3497965"/>
            <a:ext cx="2010886" cy="2010886"/>
          </a:xfrm>
          <a:prstGeom prst="rect">
            <a:avLst/>
          </a:prstGeom>
        </p:spPr>
      </p:pic>
      <p:pic>
        <p:nvPicPr>
          <p:cNvPr id="1026" name="Picture 2">
            <a:extLst>
              <a:ext uri="{FF2B5EF4-FFF2-40B4-BE49-F238E27FC236}">
                <a16:creationId xmlns:a16="http://schemas.microsoft.com/office/drawing/2014/main" id="{F6F2A45F-C80C-4FDB-D109-FD82BB14252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202654" y="1474866"/>
            <a:ext cx="3026315" cy="4031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Q-ARCTIC">
            <a:extLst>
              <a:ext uri="{FF2B5EF4-FFF2-40B4-BE49-F238E27FC236}">
                <a16:creationId xmlns:a16="http://schemas.microsoft.com/office/drawing/2014/main" id="{0481F308-BDDD-EC05-1516-00D588EB27F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064545" y="3512200"/>
            <a:ext cx="2355755" cy="23557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D02BB2D-A9E0-1C2C-B147-D970051CE153}"/>
              </a:ext>
            </a:extLst>
          </p:cNvPr>
          <p:cNvSpPr txBox="1"/>
          <p:nvPr/>
        </p:nvSpPr>
        <p:spPr>
          <a:xfrm>
            <a:off x="33518370" y="8029418"/>
            <a:ext cx="7971887" cy="90832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In each studied location, the </a:t>
            </a:r>
            <a:r>
              <a:rPr lang="en-GB" sz="2600" b="1" spc="60" dirty="0">
                <a:solidFill>
                  <a:srgbClr val="000000"/>
                </a:solidFill>
                <a:latin typeface="+mn-ea"/>
              </a:rPr>
              <a:t>dominating mechanism is different</a:t>
            </a:r>
            <a:r>
              <a:rPr lang="en-GB" sz="2600" spc="60" dirty="0">
                <a:solidFill>
                  <a:srgbClr val="000000"/>
                </a:solidFill>
                <a:latin typeface="+mn-ea"/>
              </a:rPr>
              <a:t> depending the environmental conditions (coastal distance, geomorphology, soil types, river distribution, vegetation types, etc…) </a:t>
            </a:r>
          </a:p>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In Central North Slope, clustering result identifies organic-matter-rich region; in Inuvik/MRD, flood plain region is identified.</a:t>
            </a:r>
            <a:endParaRPr kumimoji="0" lang="en-GB" sz="2600" b="0" i="0" u="none" strike="noStrike" cap="none" spc="37" normalizeH="0" baseline="0" dirty="0">
              <a:ln>
                <a:noFill/>
              </a:ln>
              <a:solidFill>
                <a:schemeClr val="accent1">
                  <a:lumOff val="-46666"/>
                </a:schemeClr>
              </a:solidFill>
              <a:effectLst/>
              <a:uFillTx/>
              <a:sym typeface="Roboto"/>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Clustering histograms allows the data statistics show the dominant factor for </a:t>
            </a:r>
            <a:r>
              <a:rPr lang="en-GB" sz="2600" b="1" spc="60" dirty="0">
                <a:solidFill>
                  <a:srgbClr val="000000"/>
                </a:solidFill>
                <a:latin typeface="+mn-ea"/>
              </a:rPr>
              <a:t>regional classifications</a:t>
            </a:r>
            <a:r>
              <a:rPr lang="en-GB" sz="2600" spc="60" dirty="0">
                <a:solidFill>
                  <a:srgbClr val="000000"/>
                </a:solidFill>
                <a:latin typeface="+mn-ea"/>
              </a:rPr>
              <a:t>, without researchers making any presumptions.  </a:t>
            </a:r>
          </a:p>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36" name="TextBox 35">
            <a:extLst>
              <a:ext uri="{FF2B5EF4-FFF2-40B4-BE49-F238E27FC236}">
                <a16:creationId xmlns:a16="http://schemas.microsoft.com/office/drawing/2014/main" id="{C537527D-AEF0-A6A4-6B29-A509308ED800}"/>
              </a:ext>
            </a:extLst>
          </p:cNvPr>
          <p:cNvSpPr txBox="1"/>
          <p:nvPr/>
        </p:nvSpPr>
        <p:spPr>
          <a:xfrm>
            <a:off x="912950" y="25857276"/>
            <a:ext cx="41145878" cy="37791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Meter-scale </a:t>
            </a:r>
            <a:r>
              <a:rPr lang="en-GB" sz="2600" spc="60" dirty="0" err="1">
                <a:solidFill>
                  <a:srgbClr val="000000"/>
                </a:solidFill>
                <a:latin typeface="+mn-ea"/>
              </a:rPr>
              <a:t>InSAR</a:t>
            </a:r>
            <a:r>
              <a:rPr lang="en-GB" sz="2600" spc="60" dirty="0">
                <a:solidFill>
                  <a:srgbClr val="000000"/>
                </a:solidFill>
                <a:latin typeface="+mn-ea"/>
              </a:rPr>
              <a:t> data provides a new perspective to examine highly heterogeneous permafrost deformation. Statistical features (mean, STD, skewness) of permafrost deformation can reveal spatial and temporal variability in local system. </a:t>
            </a:r>
            <a:endParaRPr lang="en-GB" sz="2600" spc="37" dirty="0"/>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Histogram-based aggregation on </a:t>
            </a:r>
            <a:r>
              <a:rPr lang="en-GB" sz="2600" spc="60" dirty="0" err="1">
                <a:solidFill>
                  <a:srgbClr val="000000"/>
                </a:solidFill>
                <a:latin typeface="+mn-ea"/>
              </a:rPr>
              <a:t>InSAR</a:t>
            </a:r>
            <a:r>
              <a:rPr lang="en-GB" sz="2600" spc="60" dirty="0">
                <a:solidFill>
                  <a:srgbClr val="000000"/>
                </a:solidFill>
                <a:latin typeface="+mn-ea"/>
              </a:rPr>
              <a:t> permafrost deformation data preserves more information at coarser resolution efficiently. It contains more dimensions of information than traditional point-oriented aggregation.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EP-Means clustering results and further correlation analysis result demonstrate that histogram-based aggregation can help disentangle driving factors in a complex system and enhance the interpretability on climatic forcing correlations.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Histogram-based aggregation helps to disentangle climatic forcing impacts in building a permafrost model; using histogram as model output format to represent permafrost deformation can also capture its </a:t>
            </a:r>
            <a:r>
              <a:rPr lang="en-GB" sz="2600" spc="60">
                <a:solidFill>
                  <a:srgbClr val="000000"/>
                </a:solidFill>
                <a:latin typeface="+mn-ea"/>
              </a:rPr>
              <a:t>high heterogeneity more accurately and efficiently.</a:t>
            </a: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43" name="TextBox 42">
            <a:extLst>
              <a:ext uri="{FF2B5EF4-FFF2-40B4-BE49-F238E27FC236}">
                <a16:creationId xmlns:a16="http://schemas.microsoft.com/office/drawing/2014/main" id="{BE0F066A-C9D6-67B7-1792-DA4FA1170731}"/>
              </a:ext>
            </a:extLst>
          </p:cNvPr>
          <p:cNvSpPr txBox="1"/>
          <p:nvPr/>
        </p:nvSpPr>
        <p:spPr>
          <a:xfrm>
            <a:off x="1052857" y="12324094"/>
            <a:ext cx="6730007" cy="140828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gn="ctr">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Advantage 1: preserves the statistical feature of original meter-scale data</a:t>
            </a:r>
            <a:endParaRPr kumimoji="0" lang="en-GB" sz="2600" i="0" u="none" strike="noStrike" cap="none" spc="37" normalizeH="0" baseline="0" dirty="0">
              <a:ln>
                <a:noFill/>
              </a:ln>
              <a:solidFill>
                <a:schemeClr val="accent1">
                  <a:lumOff val="-46666"/>
                </a:schemeClr>
              </a:solidFill>
              <a:effectLst/>
              <a:uFillTx/>
              <a:sym typeface="Roboto"/>
            </a:endParaRPr>
          </a:p>
        </p:txBody>
      </p:sp>
      <p:sp>
        <p:nvSpPr>
          <p:cNvPr id="44" name="TextBox 43">
            <a:extLst>
              <a:ext uri="{FF2B5EF4-FFF2-40B4-BE49-F238E27FC236}">
                <a16:creationId xmlns:a16="http://schemas.microsoft.com/office/drawing/2014/main" id="{9C073BAC-2083-AEBE-E780-7771EEE26BF8}"/>
              </a:ext>
            </a:extLst>
          </p:cNvPr>
          <p:cNvSpPr txBox="1"/>
          <p:nvPr/>
        </p:nvSpPr>
        <p:spPr>
          <a:xfrm>
            <a:off x="13394302" y="10206652"/>
            <a:ext cx="8293537" cy="10081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1. The </a:t>
            </a:r>
            <a:r>
              <a:rPr lang="en-GB" sz="1600" spc="60" dirty="0" err="1">
                <a:solidFill>
                  <a:srgbClr val="000000"/>
                </a:solidFill>
                <a:latin typeface="+mn-ea"/>
              </a:rPr>
              <a:t>Batagaika</a:t>
            </a:r>
            <a:r>
              <a:rPr lang="en-GB" sz="1600" spc="60" dirty="0">
                <a:solidFill>
                  <a:srgbClr val="000000"/>
                </a:solidFill>
                <a:latin typeface="+mn-ea"/>
              </a:rPr>
              <a:t> crater in eastern Russia formed </a:t>
            </a:r>
            <a:r>
              <a:rPr lang="en-GB" sz="1600" spc="60" dirty="0" err="1">
                <a:solidFill>
                  <a:srgbClr val="000000"/>
                </a:solidFill>
                <a:latin typeface="+mn-ea"/>
              </a:rPr>
              <a:t>dueg</a:t>
            </a:r>
            <a:r>
              <a:rPr lang="en-GB" sz="1600" spc="60" dirty="0">
                <a:solidFill>
                  <a:srgbClr val="000000"/>
                </a:solidFill>
                <a:latin typeface="+mn-ea"/>
              </a:rPr>
              <a:t> to thawing </a:t>
            </a:r>
            <a:r>
              <a:rPr lang="en-GB" sz="1600" spc="60" dirty="0" err="1">
                <a:solidFill>
                  <a:srgbClr val="000000"/>
                </a:solidFill>
                <a:latin typeface="+mn-ea"/>
              </a:rPr>
              <a:t>permafrost.Credit</a:t>
            </a:r>
            <a:r>
              <a:rPr lang="en-GB" sz="1600" spc="60" dirty="0">
                <a:solidFill>
                  <a:srgbClr val="000000"/>
                </a:solidFill>
                <a:latin typeface="+mn-ea"/>
              </a:rPr>
              <a:t>: Yuri Kozyrev/NOOR/</a:t>
            </a:r>
            <a:r>
              <a:rPr lang="en-GB" sz="1600" spc="60" dirty="0" err="1">
                <a:solidFill>
                  <a:srgbClr val="000000"/>
                </a:solidFill>
                <a:latin typeface="+mn-ea"/>
              </a:rPr>
              <a:t>eyevine</a:t>
            </a:r>
            <a:endParaRPr kumimoji="0" lang="en-GB" sz="1600" i="0" u="none" strike="noStrike" cap="none" spc="37" normalizeH="0" baseline="0" dirty="0">
              <a:ln>
                <a:noFill/>
              </a:ln>
              <a:solidFill>
                <a:schemeClr val="accent1">
                  <a:lumOff val="-46666"/>
                </a:schemeClr>
              </a:solidFill>
              <a:effectLst/>
              <a:uFillTx/>
              <a:sym typeface="Roboto"/>
            </a:endParaRPr>
          </a:p>
        </p:txBody>
      </p:sp>
      <p:sp>
        <p:nvSpPr>
          <p:cNvPr id="45" name="TextBox 44">
            <a:extLst>
              <a:ext uri="{FF2B5EF4-FFF2-40B4-BE49-F238E27FC236}">
                <a16:creationId xmlns:a16="http://schemas.microsoft.com/office/drawing/2014/main" id="{5B14AD48-8D13-A637-4B5F-70860681B9EC}"/>
              </a:ext>
            </a:extLst>
          </p:cNvPr>
          <p:cNvSpPr txBox="1"/>
          <p:nvPr/>
        </p:nvSpPr>
        <p:spPr>
          <a:xfrm>
            <a:off x="7660939" y="16623141"/>
            <a:ext cx="6419863" cy="140828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gn="ctr">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Advantage 3: flexibility on aggregation resolution</a:t>
            </a:r>
            <a:endParaRPr kumimoji="0" lang="en-GB" sz="2600" i="0" u="none" strike="noStrike" cap="none" spc="37" normalizeH="0" baseline="0" dirty="0">
              <a:ln>
                <a:noFill/>
              </a:ln>
              <a:solidFill>
                <a:schemeClr val="accent1">
                  <a:lumOff val="-46666"/>
                </a:schemeClr>
              </a:solidFill>
              <a:effectLst/>
              <a:uFillTx/>
              <a:sym typeface="Roboto"/>
            </a:endParaRPr>
          </a:p>
        </p:txBody>
      </p:sp>
      <p:pic>
        <p:nvPicPr>
          <p:cNvPr id="48" name="Picture 47">
            <a:extLst>
              <a:ext uri="{FF2B5EF4-FFF2-40B4-BE49-F238E27FC236}">
                <a16:creationId xmlns:a16="http://schemas.microsoft.com/office/drawing/2014/main" id="{EB7EDD69-930A-8CBA-142C-2D1B819B1F43}"/>
              </a:ext>
            </a:extLst>
          </p:cNvPr>
          <p:cNvPicPr>
            <a:picLocks noChangeAspect="1"/>
          </p:cNvPicPr>
          <p:nvPr/>
        </p:nvPicPr>
        <p:blipFill>
          <a:blip r:embed="rId23"/>
          <a:stretch>
            <a:fillRect/>
          </a:stretch>
        </p:blipFill>
        <p:spPr>
          <a:xfrm>
            <a:off x="34024668" y="17233404"/>
            <a:ext cx="7891918" cy="3914008"/>
          </a:xfrm>
          <a:prstGeom prst="rect">
            <a:avLst/>
          </a:prstGeom>
        </p:spPr>
      </p:pic>
      <p:pic>
        <p:nvPicPr>
          <p:cNvPr id="49" name="Picture 48">
            <a:extLst>
              <a:ext uri="{FF2B5EF4-FFF2-40B4-BE49-F238E27FC236}">
                <a16:creationId xmlns:a16="http://schemas.microsoft.com/office/drawing/2014/main" id="{100C904D-6E55-60F4-D252-3BDD3FD64E65}"/>
              </a:ext>
            </a:extLst>
          </p:cNvPr>
          <p:cNvPicPr>
            <a:picLocks noChangeAspect="1"/>
          </p:cNvPicPr>
          <p:nvPr/>
        </p:nvPicPr>
        <p:blipFill>
          <a:blip r:embed="rId24"/>
          <a:stretch>
            <a:fillRect/>
          </a:stretch>
        </p:blipFill>
        <p:spPr>
          <a:xfrm>
            <a:off x="34010878" y="20569203"/>
            <a:ext cx="7907511" cy="3921741"/>
          </a:xfrm>
          <a:prstGeom prst="rect">
            <a:avLst/>
          </a:prstGeom>
        </p:spPr>
      </p:pic>
      <p:sp>
        <p:nvSpPr>
          <p:cNvPr id="50" name="TextBox 49">
            <a:extLst>
              <a:ext uri="{FF2B5EF4-FFF2-40B4-BE49-F238E27FC236}">
                <a16:creationId xmlns:a16="http://schemas.microsoft.com/office/drawing/2014/main" id="{D9D43621-81E8-A1DF-C36D-77E63F04CC49}"/>
              </a:ext>
            </a:extLst>
          </p:cNvPr>
          <p:cNvSpPr txBox="1"/>
          <p:nvPr/>
        </p:nvSpPr>
        <p:spPr>
          <a:xfrm>
            <a:off x="15271709" y="11837041"/>
            <a:ext cx="2339597" cy="409414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kumimoji="0" lang="en-GB" sz="1600" i="0" u="none" strike="noStrike" cap="none" spc="60" normalizeH="0" baseline="0" dirty="0">
              <a:ln>
                <a:noFill/>
              </a:ln>
              <a:solidFill>
                <a:srgbClr val="000000"/>
              </a:solidFill>
              <a:effectLst/>
              <a:uFillTx/>
              <a:latin typeface="+mn-ea"/>
              <a:sym typeface="Roboto"/>
            </a:endParaRPr>
          </a:p>
          <a:p>
            <a:pPr algn="ctr">
              <a:lnSpc>
                <a:spcPct val="130000"/>
              </a:lnSpc>
              <a:spcBef>
                <a:spcPts val="800"/>
              </a:spcBef>
              <a:buSzPct val="123000"/>
              <a:defRPr sz="5300" spc="158">
                <a:solidFill>
                  <a:srgbClr val="000000"/>
                </a:solidFill>
              </a:defRPr>
            </a:pPr>
            <a:r>
              <a:rPr lang="en-GB" sz="1600" spc="37" dirty="0"/>
              <a:t>Fig 3. Data histograms displays regional and temporal variability. Yukon region has the significantly larger STD and is the only region under Atlantic not Arctic impacts.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1600" spc="37" dirty="0"/>
          </a:p>
        </p:txBody>
      </p:sp>
      <p:sp>
        <p:nvSpPr>
          <p:cNvPr id="51" name="TextBox 50">
            <a:extLst>
              <a:ext uri="{FF2B5EF4-FFF2-40B4-BE49-F238E27FC236}">
                <a16:creationId xmlns:a16="http://schemas.microsoft.com/office/drawing/2014/main" id="{92AA2FC0-5991-4EFB-0049-9F5B70056CD6}"/>
              </a:ext>
            </a:extLst>
          </p:cNvPr>
          <p:cNvSpPr txBox="1"/>
          <p:nvPr/>
        </p:nvSpPr>
        <p:spPr>
          <a:xfrm>
            <a:off x="7782864" y="12360341"/>
            <a:ext cx="6419863" cy="140828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gn="ctr">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Advantage 2: computational efficiency </a:t>
            </a:r>
            <a:endParaRPr kumimoji="0" lang="en-GB" sz="2600" i="0" u="none" strike="noStrike" cap="none" spc="37" normalizeH="0" baseline="0" dirty="0">
              <a:ln>
                <a:noFill/>
              </a:ln>
              <a:solidFill>
                <a:schemeClr val="accent1">
                  <a:lumOff val="-46666"/>
                </a:schemeClr>
              </a:solidFill>
              <a:effectLst/>
              <a:uFillTx/>
              <a:sym typeface="Roboto"/>
            </a:endParaRPr>
          </a:p>
        </p:txBody>
      </p:sp>
      <p:sp>
        <p:nvSpPr>
          <p:cNvPr id="52" name="TextBox 51">
            <a:extLst>
              <a:ext uri="{FF2B5EF4-FFF2-40B4-BE49-F238E27FC236}">
                <a16:creationId xmlns:a16="http://schemas.microsoft.com/office/drawing/2014/main" id="{7E0B347F-FF30-A397-DC1C-8AAAE6A8A63C}"/>
              </a:ext>
            </a:extLst>
          </p:cNvPr>
          <p:cNvSpPr txBox="1"/>
          <p:nvPr/>
        </p:nvSpPr>
        <p:spPr>
          <a:xfrm>
            <a:off x="13627418" y="17044128"/>
            <a:ext cx="3729282" cy="35914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000" spc="60" dirty="0">
                <a:solidFill>
                  <a:srgbClr val="000000"/>
                </a:solidFill>
                <a:latin typeface="+mn-ea"/>
              </a:rPr>
              <a:t>The goal-resolution can vary between 1km and 100km depending on the need of heterogeneity scale of result. A minimum of 3000 data sample is required. </a:t>
            </a:r>
            <a:endParaRPr lang="en-GB" sz="2000" spc="37" dirty="0"/>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1600" spc="37" dirty="0"/>
          </a:p>
        </p:txBody>
      </p:sp>
      <p:sp>
        <p:nvSpPr>
          <p:cNvPr id="53" name="TextBox 52">
            <a:extLst>
              <a:ext uri="{FF2B5EF4-FFF2-40B4-BE49-F238E27FC236}">
                <a16:creationId xmlns:a16="http://schemas.microsoft.com/office/drawing/2014/main" id="{8B25A492-0231-0D3F-1433-992ABC4FE018}"/>
              </a:ext>
            </a:extLst>
          </p:cNvPr>
          <p:cNvSpPr txBox="1"/>
          <p:nvPr/>
        </p:nvSpPr>
        <p:spPr>
          <a:xfrm>
            <a:off x="11601865" y="19570627"/>
            <a:ext cx="5451582" cy="18535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kumimoji="0" lang="en-GB" sz="1600" i="0" u="none" strike="noStrike" cap="none" spc="60" normalizeH="0" baseline="0" dirty="0">
              <a:ln>
                <a:noFill/>
              </a:ln>
              <a:solidFill>
                <a:srgbClr val="000000"/>
              </a:solidFill>
              <a:effectLst/>
              <a:uFillTx/>
              <a:latin typeface="+mn-ea"/>
              <a:sym typeface="Roboto"/>
            </a:endParaRPr>
          </a:p>
          <a:p>
            <a:pPr algn="ctr">
              <a:lnSpc>
                <a:spcPct val="130000"/>
              </a:lnSpc>
              <a:spcBef>
                <a:spcPts val="800"/>
              </a:spcBef>
              <a:buSzPct val="123000"/>
              <a:defRPr sz="5300" spc="158">
                <a:solidFill>
                  <a:srgbClr val="000000"/>
                </a:solidFill>
              </a:defRPr>
            </a:pPr>
            <a:r>
              <a:rPr lang="en-GB" sz="1600" spc="37" dirty="0"/>
              <a:t>Fig 4. Skewness is usually stronger at finer resolution with local variables being more dominant.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1600" spc="37" dirty="0"/>
          </a:p>
        </p:txBody>
      </p:sp>
      <p:sp>
        <p:nvSpPr>
          <p:cNvPr id="54" name="TextBox 53">
            <a:extLst>
              <a:ext uri="{FF2B5EF4-FFF2-40B4-BE49-F238E27FC236}">
                <a16:creationId xmlns:a16="http://schemas.microsoft.com/office/drawing/2014/main" id="{1626D4E2-B5F0-2054-85CD-516C1ADAACC8}"/>
              </a:ext>
            </a:extLst>
          </p:cNvPr>
          <p:cNvSpPr txBox="1"/>
          <p:nvPr/>
        </p:nvSpPr>
        <p:spPr>
          <a:xfrm>
            <a:off x="22617180" y="23309061"/>
            <a:ext cx="11393698" cy="149650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ctr" defTabSz="15853719" rtl="0" fontAlgn="auto" latinLnBrk="0" hangingPunct="0">
              <a:lnSpc>
                <a:spcPct val="100000"/>
              </a:lnSpc>
              <a:spcBef>
                <a:spcPts val="0"/>
              </a:spcBef>
              <a:spcAft>
                <a:spcPts val="0"/>
              </a:spcAft>
              <a:buClrTx/>
              <a:buSzTx/>
              <a:buFontTx/>
              <a:buNone/>
              <a:tabLst/>
            </a:pPr>
            <a:r>
              <a:rPr lang="en-GB" sz="2000" spc="37" dirty="0"/>
              <a:t>Fig 6. Correlation analysis on floodplain and non-floodplain region in MRD/Inuvik based on the histogram-based clustering result. Variables include: soil water content, surface latent heat flux, snow depth, snow fall, soil temperature, skin temperature, precipitation, river runoff. Data from ERA5-Land at ~10km resolution. </a:t>
            </a:r>
            <a:endParaRPr kumimoji="0" lang="en-GB" sz="2000" b="0" i="0" u="none" strike="noStrike" cap="none" spc="37" normalizeH="0" baseline="0" dirty="0">
              <a:ln>
                <a:noFill/>
              </a:ln>
              <a:solidFill>
                <a:schemeClr val="accent1">
                  <a:lumOff val="-46666"/>
                </a:schemeClr>
              </a:solidFill>
              <a:effectLst/>
              <a:uFillTx/>
              <a:sym typeface="Roboto"/>
            </a:endParaRPr>
          </a:p>
        </p:txBody>
      </p:sp>
      <p:sp>
        <p:nvSpPr>
          <p:cNvPr id="60" name="TextBox 59">
            <a:extLst>
              <a:ext uri="{FF2B5EF4-FFF2-40B4-BE49-F238E27FC236}">
                <a16:creationId xmlns:a16="http://schemas.microsoft.com/office/drawing/2014/main" id="{1998C280-6B41-5A87-1ECA-DA1BEDB8DF57}"/>
              </a:ext>
            </a:extLst>
          </p:cNvPr>
          <p:cNvSpPr txBox="1"/>
          <p:nvPr/>
        </p:nvSpPr>
        <p:spPr>
          <a:xfrm>
            <a:off x="22631676" y="17905530"/>
            <a:ext cx="10325438" cy="69000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Direct correlation analysis applied on traditionally aggregated permafrost deformation and climatic factors shows extremely low (lower than 0.1) correlation.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Correlation analysis on separate cluster groups within a region shows impacts on deformation from the same factor can be significantly different depending on the local dominating condition, which is hard to pre-determine without histogram-based clustering.</a:t>
            </a:r>
          </a:p>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Tree>
    <p:extLst>
      <p:ext uri="{BB962C8B-B14F-4D97-AF65-F5344CB8AC3E}">
        <p14:creationId xmlns:p14="http://schemas.microsoft.com/office/powerpoint/2010/main" val="22909505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A9967-1334-23F4-8390-5359AC645C1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6DDA8E-B7D0-7889-2795-9D4F33D22D1C}"/>
              </a:ext>
            </a:extLst>
          </p:cNvPr>
          <p:cNvSpPr/>
          <p:nvPr/>
        </p:nvSpPr>
        <p:spPr>
          <a:xfrm>
            <a:off x="877824" y="26919936"/>
            <a:ext cx="40918672" cy="1060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25" name="Rechteck 60">
            <a:extLst>
              <a:ext uri="{FF2B5EF4-FFF2-40B4-BE49-F238E27FC236}">
                <a16:creationId xmlns:a16="http://schemas.microsoft.com/office/drawing/2014/main" id="{38410214-CCB3-1E94-CE23-DA35E4D976F1}"/>
              </a:ext>
            </a:extLst>
          </p:cNvPr>
          <p:cNvSpPr/>
          <p:nvPr/>
        </p:nvSpPr>
        <p:spPr>
          <a:xfrm>
            <a:off x="22216348" y="5874411"/>
            <a:ext cx="19968606" cy="19242691"/>
          </a:xfrm>
          <a:prstGeom prst="rect">
            <a:avLst/>
          </a:prstGeom>
          <a:solidFill>
            <a:srgbClr val="C2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106" name="TextBox 105">
            <a:extLst>
              <a:ext uri="{FF2B5EF4-FFF2-40B4-BE49-F238E27FC236}">
                <a16:creationId xmlns:a16="http://schemas.microsoft.com/office/drawing/2014/main" id="{249488FB-94AD-F19D-E4BD-8D2414919C77}"/>
              </a:ext>
            </a:extLst>
          </p:cNvPr>
          <p:cNvSpPr txBox="1"/>
          <p:nvPr/>
        </p:nvSpPr>
        <p:spPr>
          <a:xfrm>
            <a:off x="864725" y="26323065"/>
            <a:ext cx="21158084" cy="191098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nSpc>
                <a:spcPct val="130000"/>
              </a:lnSpc>
              <a:spcBef>
                <a:spcPts val="800"/>
              </a:spcBef>
              <a:buSzPct val="123000"/>
              <a:defRPr sz="5300" spc="158">
                <a:solidFill>
                  <a:srgbClr val="000000"/>
                </a:solidFill>
              </a:defRPr>
            </a:pPr>
            <a:endParaRPr lang="en-GB" sz="2600" spc="60" dirty="0">
              <a:solidFill>
                <a:srgbClr val="000000"/>
              </a:solidFill>
              <a:latin typeface="+mn-ea"/>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Histogram-based aggregation on subsidence preserves more information at coarser resolution efficiently.</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21" name="Rechteck 47">
            <a:extLst>
              <a:ext uri="{FF2B5EF4-FFF2-40B4-BE49-F238E27FC236}">
                <a16:creationId xmlns:a16="http://schemas.microsoft.com/office/drawing/2014/main" id="{23ED354E-ED5E-08C0-50B6-389D6293D125}"/>
              </a:ext>
            </a:extLst>
          </p:cNvPr>
          <p:cNvSpPr/>
          <p:nvPr/>
        </p:nvSpPr>
        <p:spPr>
          <a:xfrm>
            <a:off x="650618" y="25473217"/>
            <a:ext cx="41534336" cy="3888984"/>
          </a:xfrm>
          <a:prstGeom prst="rect">
            <a:avLst/>
          </a:prstGeom>
          <a:solidFill>
            <a:srgbClr val="F0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3" name="Rechteck 47">
            <a:extLst>
              <a:ext uri="{FF2B5EF4-FFF2-40B4-BE49-F238E27FC236}">
                <a16:creationId xmlns:a16="http://schemas.microsoft.com/office/drawing/2014/main" id="{124EBEFB-C6CB-82EC-5A4F-E3FBCF3AD10C}"/>
              </a:ext>
            </a:extLst>
          </p:cNvPr>
          <p:cNvSpPr/>
          <p:nvPr/>
        </p:nvSpPr>
        <p:spPr>
          <a:xfrm>
            <a:off x="664228" y="11444233"/>
            <a:ext cx="21143796" cy="13672870"/>
          </a:xfrm>
          <a:prstGeom prst="rect">
            <a:avLst/>
          </a:prstGeom>
          <a:solidFill>
            <a:srgbClr val="E0F1F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4" name="Rechteck 47">
            <a:extLst>
              <a:ext uri="{FF2B5EF4-FFF2-40B4-BE49-F238E27FC236}">
                <a16:creationId xmlns:a16="http://schemas.microsoft.com/office/drawing/2014/main" id="{17914CA6-F235-9871-389A-EBA72CB3DCC2}"/>
              </a:ext>
            </a:extLst>
          </p:cNvPr>
          <p:cNvSpPr/>
          <p:nvPr/>
        </p:nvSpPr>
        <p:spPr>
          <a:xfrm>
            <a:off x="653493" y="5440418"/>
            <a:ext cx="21154531" cy="5647701"/>
          </a:xfrm>
          <a:prstGeom prst="rect">
            <a:avLst/>
          </a:prstGeom>
          <a:solidFill>
            <a:srgbClr val="F0EEE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3" name="Titel 2">
            <a:extLst>
              <a:ext uri="{FF2B5EF4-FFF2-40B4-BE49-F238E27FC236}">
                <a16:creationId xmlns:a16="http://schemas.microsoft.com/office/drawing/2014/main" id="{AFDD5525-59CB-76D2-41A7-A7149F4A3E6B}"/>
              </a:ext>
            </a:extLst>
          </p:cNvPr>
          <p:cNvSpPr>
            <a:spLocks noGrp="1"/>
          </p:cNvSpPr>
          <p:nvPr>
            <p:ph type="title"/>
          </p:nvPr>
        </p:nvSpPr>
        <p:spPr>
          <a:xfrm>
            <a:off x="1238400" y="1572331"/>
            <a:ext cx="32524062" cy="1782403"/>
          </a:xfrm>
        </p:spPr>
        <p:txBody>
          <a:bodyPr>
            <a:noAutofit/>
          </a:bodyPr>
          <a:lstStyle/>
          <a:p>
            <a:r>
              <a:rPr lang="en-GB" sz="7200" dirty="0">
                <a:cs typeface="Roboto" panose="02000000000000000000" pitchFamily="2" charset="0"/>
              </a:rPr>
              <a:t>Stochastic </a:t>
            </a:r>
            <a:r>
              <a:rPr lang="en-GB" sz="7200" dirty="0" err="1">
                <a:cs typeface="Roboto" panose="02000000000000000000" pitchFamily="2" charset="0"/>
              </a:rPr>
              <a:t>Modeling</a:t>
            </a:r>
            <a:r>
              <a:rPr lang="en-GB" sz="7200" dirty="0">
                <a:cs typeface="Roboto" panose="02000000000000000000" pitchFamily="2" charset="0"/>
              </a:rPr>
              <a:t> of Permafrost Ground Deformation</a:t>
            </a:r>
            <a:br>
              <a:rPr lang="en-GB" sz="7200" dirty="0">
                <a:cs typeface="Roboto" panose="02000000000000000000" pitchFamily="2" charset="0"/>
              </a:rPr>
            </a:br>
            <a:r>
              <a:rPr lang="en-GB" sz="7200" dirty="0">
                <a:cs typeface="Roboto" panose="02000000000000000000" pitchFamily="2" charset="0"/>
              </a:rPr>
              <a:t>Based on High-resolution </a:t>
            </a:r>
            <a:r>
              <a:rPr lang="en-GB" sz="7200" dirty="0" err="1">
                <a:cs typeface="Roboto" panose="02000000000000000000" pitchFamily="2" charset="0"/>
              </a:rPr>
              <a:t>InSAR</a:t>
            </a:r>
            <a:r>
              <a:rPr lang="en-GB" sz="7200" dirty="0">
                <a:cs typeface="Roboto" panose="02000000000000000000" pitchFamily="2" charset="0"/>
              </a:rPr>
              <a:t> Data</a:t>
            </a:r>
            <a:br>
              <a:rPr lang="en-GB" sz="7200" kern="100" dirty="0">
                <a:effectLst/>
                <a:cs typeface="Roboto" panose="02000000000000000000" pitchFamily="2" charset="0"/>
              </a:rPr>
            </a:br>
            <a:endParaRPr lang="en-GB" sz="7200" dirty="0">
              <a:cs typeface="Roboto" panose="02000000000000000000" pitchFamily="2" charset="0"/>
            </a:endParaRPr>
          </a:p>
        </p:txBody>
      </p:sp>
      <p:pic>
        <p:nvPicPr>
          <p:cNvPr id="57" name="Picture 4">
            <a:extLst>
              <a:ext uri="{FF2B5EF4-FFF2-40B4-BE49-F238E27FC236}">
                <a16:creationId xmlns:a16="http://schemas.microsoft.com/office/drawing/2014/main" id="{AC626342-DE39-6BB9-8D70-BA17497F31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28" t="15488" r="17269" b="1416"/>
          <a:stretch/>
        </p:blipFill>
        <p:spPr bwMode="auto">
          <a:xfrm>
            <a:off x="36731486" y="26239905"/>
            <a:ext cx="2453558" cy="24483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8" name="Text Placeholder 21">
            <a:extLst>
              <a:ext uri="{FF2B5EF4-FFF2-40B4-BE49-F238E27FC236}">
                <a16:creationId xmlns:a16="http://schemas.microsoft.com/office/drawing/2014/main" id="{EEBCEDE2-A92C-C174-00D2-6FA128EB58DC}"/>
              </a:ext>
            </a:extLst>
          </p:cNvPr>
          <p:cNvSpPr txBox="1">
            <a:spLocks/>
          </p:cNvSpPr>
          <p:nvPr/>
        </p:nvSpPr>
        <p:spPr>
          <a:xfrm>
            <a:off x="1238400" y="4105142"/>
            <a:ext cx="19458967" cy="930945"/>
          </a:xfrm>
          <a:prstGeom prst="rect">
            <a:avLst/>
          </a:prstGeom>
        </p:spPr>
        <p:txBody>
          <a:bodyPr vert="horz" lIns="0" tIns="0" rIns="0" bIns="0" rtlCol="0">
            <a:normAutofit/>
          </a:bodyPr>
          <a:lstStyle>
            <a:lvl1pPr marL="0" marR="0" indent="0" algn="l" defTabSz="9372719" rtl="0" latinLnBrk="0">
              <a:lnSpc>
                <a:spcPts val="3600"/>
              </a:lnSpc>
              <a:spcBef>
                <a:spcPts val="0"/>
              </a:spcBef>
              <a:spcAft>
                <a:spcPts val="0"/>
              </a:spcAft>
              <a:buClrTx/>
              <a:buSzTx/>
              <a:buFontTx/>
              <a:buNone/>
              <a:tabLst/>
              <a:defRPr sz="2800" b="0" i="0" u="none" strike="noStrike" cap="none" spc="34" baseline="0">
                <a:solidFill>
                  <a:schemeClr val="accent6"/>
                </a:solidFill>
                <a:uFillTx/>
                <a:latin typeface="+mn-lt"/>
                <a:ea typeface="+mn-ea"/>
                <a:cs typeface="+mn-cs"/>
                <a:sym typeface="Roboto"/>
              </a:defRPr>
            </a:lvl1pPr>
            <a:lvl2pPr marL="0" marR="0" indent="0" algn="l" defTabSz="9372719" rtl="0" latinLnBrk="0">
              <a:lnSpc>
                <a:spcPts val="3900"/>
              </a:lnSpc>
              <a:spcBef>
                <a:spcPts val="800"/>
              </a:spcBef>
              <a:spcAft>
                <a:spcPts val="0"/>
              </a:spcAft>
              <a:buClrTx/>
              <a:buSzTx/>
              <a:buFontTx/>
              <a:buNone/>
              <a:tabLst/>
              <a:defRPr sz="2600" b="0" i="0" u="none" strike="noStrike" cap="none" spc="60" baseline="0">
                <a:solidFill>
                  <a:srgbClr val="000000"/>
                </a:solidFill>
                <a:uFillTx/>
                <a:latin typeface="+mn-lt"/>
                <a:ea typeface="+mn-ea"/>
                <a:cs typeface="+mn-cs"/>
                <a:sym typeface="Roboto"/>
              </a:defRPr>
            </a:lvl2pPr>
            <a:lvl3pPr marL="0" marR="0" indent="0" algn="l" defTabSz="9372719" rtl="0" latinLnBrk="0">
              <a:lnSpc>
                <a:spcPts val="3700"/>
              </a:lnSpc>
              <a:spcBef>
                <a:spcPts val="800"/>
              </a:spcBef>
              <a:spcAft>
                <a:spcPts val="0"/>
              </a:spcAft>
              <a:buClrTx/>
              <a:buSzTx/>
              <a:buFontTx/>
              <a:buNone/>
              <a:tabLst/>
              <a:defRPr sz="2400" b="0" i="0" u="none" strike="noStrike" cap="none" spc="60" baseline="0">
                <a:solidFill>
                  <a:srgbClr val="000000"/>
                </a:solidFill>
                <a:uFillTx/>
                <a:latin typeface="+mn-lt"/>
                <a:ea typeface="+mn-ea"/>
                <a:cs typeface="+mn-cs"/>
                <a:sym typeface="Roboto"/>
              </a:defRPr>
            </a:lvl3pPr>
            <a:lvl4pPr marL="0" marR="0" indent="0" algn="l" defTabSz="9372719" rtl="0" latinLnBrk="0">
              <a:lnSpc>
                <a:spcPts val="24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Roboto"/>
              </a:defRPr>
            </a:lvl4pPr>
            <a:lvl5pPr marL="0" marR="0" indent="0" algn="l" defTabSz="9372719" rtl="0" latinLnBrk="0">
              <a:lnSpc>
                <a:spcPts val="19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GB" dirty="0"/>
              <a:t>Zhijun Liu</a:t>
            </a:r>
            <a:r>
              <a:rPr lang="en-GB" altLang="zh-CN" baseline="30000" dirty="0"/>
              <a:t>1</a:t>
            </a:r>
            <a:r>
              <a:rPr lang="en-GB" dirty="0"/>
              <a:t>, Barbara Widhalm</a:t>
            </a:r>
            <a:r>
              <a:rPr lang="en-GB" altLang="zh-CN" baseline="30000" dirty="0"/>
              <a:t>2</a:t>
            </a:r>
            <a:r>
              <a:rPr lang="en-GB" dirty="0"/>
              <a:t>, Annett Bartsch</a:t>
            </a:r>
            <a:r>
              <a:rPr lang="en-GB" altLang="zh-CN" baseline="30000" dirty="0"/>
              <a:t>2</a:t>
            </a:r>
            <a:r>
              <a:rPr lang="en-GB" dirty="0"/>
              <a:t>, Thomas Kleinen</a:t>
            </a:r>
            <a:r>
              <a:rPr lang="en-GB" altLang="zh-CN" baseline="30000" dirty="0"/>
              <a:t>1</a:t>
            </a:r>
            <a:r>
              <a:rPr lang="en-GB" dirty="0"/>
              <a:t>, Victor Brovkin</a:t>
            </a:r>
            <a:r>
              <a:rPr lang="en-GB" altLang="zh-CN" baseline="30000" dirty="0"/>
              <a:t>1</a:t>
            </a:r>
            <a:endParaRPr lang="en-GB" baseline="30000" dirty="0"/>
          </a:p>
          <a:p>
            <a:pPr hangingPunct="1"/>
            <a:r>
              <a:rPr lang="en-GB" altLang="zh-CN" sz="1800" dirty="0"/>
              <a:t>1. Max Planck Institute for Meteorology, Hamburg, Germany  2. </a:t>
            </a:r>
            <a:r>
              <a:rPr lang="en-GB" altLang="zh-CN" sz="1800" dirty="0" err="1"/>
              <a:t>b.geos</a:t>
            </a:r>
            <a:r>
              <a:rPr lang="en-GB" altLang="zh-CN" sz="1800" dirty="0"/>
              <a:t>, </a:t>
            </a:r>
            <a:r>
              <a:rPr lang="en-GB" altLang="zh-CN" sz="1800" dirty="0" err="1"/>
              <a:t>Korneuburg</a:t>
            </a:r>
            <a:r>
              <a:rPr lang="en-GB" altLang="zh-CN" sz="1800" dirty="0"/>
              <a:t>, Austria</a:t>
            </a:r>
            <a:endParaRPr lang="en-GB" sz="1800" dirty="0">
              <a:hlinkClick r:id="rId4">
                <a:extLst>
                  <a:ext uri="{A12FA001-AC4F-418D-AE19-62706E023703}">
                    <ahyp:hlinkClr xmlns:ahyp="http://schemas.microsoft.com/office/drawing/2018/hyperlinkcolor" val="tx"/>
                  </a:ext>
                </a:extLst>
              </a:hlinkClick>
            </a:endParaRPr>
          </a:p>
        </p:txBody>
      </p:sp>
      <p:sp>
        <p:nvSpPr>
          <p:cNvPr id="61" name="TextBox 60">
            <a:extLst>
              <a:ext uri="{FF2B5EF4-FFF2-40B4-BE49-F238E27FC236}">
                <a16:creationId xmlns:a16="http://schemas.microsoft.com/office/drawing/2014/main" id="{084C1E8F-0DB0-7E0C-3F1D-8194FCBDE6B5}"/>
              </a:ext>
            </a:extLst>
          </p:cNvPr>
          <p:cNvSpPr txBox="1"/>
          <p:nvPr/>
        </p:nvSpPr>
        <p:spPr>
          <a:xfrm>
            <a:off x="792368" y="6084714"/>
            <a:ext cx="12830008" cy="597978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spcBef>
                <a:spcPts val="800"/>
              </a:spcBef>
              <a:buFont typeface="Arial" panose="020B0604020202020204" pitchFamily="34" charset="0"/>
              <a:buChar char="•"/>
            </a:pPr>
            <a:r>
              <a:rPr lang="en-GB" sz="2600" b="1" spc="60" dirty="0">
                <a:solidFill>
                  <a:schemeClr val="tx1"/>
                </a:solidFill>
              </a:rPr>
              <a:t>Long-term Permafrost Deformation (PD) </a:t>
            </a:r>
            <a:r>
              <a:rPr lang="en-GB" sz="2600" spc="60" dirty="0">
                <a:solidFill>
                  <a:schemeClr val="tx1"/>
                </a:solidFill>
              </a:rPr>
              <a:t>reflects permafrost degradation under climate change. PD is affected by climate change as it occurs during melting and freezing. PD also has returned impacts on climate with change in soil water content, surface condition and carbon release. </a:t>
            </a:r>
          </a:p>
          <a:p>
            <a:pPr marL="457200" indent="-457200">
              <a:spcBef>
                <a:spcPts val="800"/>
              </a:spcBef>
              <a:buFont typeface="Arial" panose="020B0604020202020204" pitchFamily="34" charset="0"/>
              <a:buChar char="•"/>
            </a:pPr>
            <a:r>
              <a:rPr lang="en-GB" sz="2600" spc="60" dirty="0">
                <a:solidFill>
                  <a:schemeClr val="tx1"/>
                </a:solidFill>
              </a:rPr>
              <a:t>The driving factors of PD and how PD evolves under current climate change are not fully understood. This requires </a:t>
            </a:r>
            <a:r>
              <a:rPr lang="en-GB" sz="2600" b="1" spc="60" dirty="0">
                <a:solidFill>
                  <a:schemeClr val="tx1"/>
                </a:solidFill>
              </a:rPr>
              <a:t>better representation of permafrost in </a:t>
            </a:r>
            <a:r>
              <a:rPr lang="en-GB" sz="2600" b="1" spc="60" dirty="0" err="1">
                <a:solidFill>
                  <a:schemeClr val="tx1"/>
                </a:solidFill>
              </a:rPr>
              <a:t>Eerth</a:t>
            </a:r>
            <a:r>
              <a:rPr lang="en-GB" sz="2600" b="1" spc="60" dirty="0">
                <a:solidFill>
                  <a:schemeClr val="tx1"/>
                </a:solidFill>
              </a:rPr>
              <a:t> System Models</a:t>
            </a:r>
            <a:r>
              <a:rPr lang="en-GB" sz="2600" spc="60" dirty="0">
                <a:solidFill>
                  <a:schemeClr val="tx1"/>
                </a:solidFill>
              </a:rPr>
              <a:t>, which have km-scale resolutions. Instead of physical-process-based modelling, we aim for statistical-based modelling. </a:t>
            </a:r>
          </a:p>
          <a:p>
            <a:pPr marL="457200" indent="-457200">
              <a:spcBef>
                <a:spcPts val="800"/>
              </a:spcBef>
              <a:buFont typeface="Arial" panose="020B0604020202020204" pitchFamily="34" charset="0"/>
              <a:buChar char="•"/>
            </a:pPr>
            <a:r>
              <a:rPr lang="en-GB" sz="2600" b="1" spc="60" dirty="0">
                <a:solidFill>
                  <a:schemeClr val="tx1"/>
                </a:solidFill>
              </a:rPr>
              <a:t>Metre-scale Resolution </a:t>
            </a:r>
            <a:r>
              <a:rPr lang="en-GB" sz="2600" b="1" spc="60" dirty="0" err="1">
                <a:solidFill>
                  <a:schemeClr val="tx1"/>
                </a:solidFill>
              </a:rPr>
              <a:t>InSAR</a:t>
            </a:r>
            <a:r>
              <a:rPr lang="en-GB" sz="2600" b="1" spc="60" dirty="0">
                <a:solidFill>
                  <a:schemeClr val="tx1"/>
                </a:solidFill>
              </a:rPr>
              <a:t> Data </a:t>
            </a:r>
            <a:r>
              <a:rPr lang="en-GB" sz="2600" spc="60" dirty="0">
                <a:solidFill>
                  <a:schemeClr val="tx1"/>
                </a:solidFill>
              </a:rPr>
              <a:t>is becoming available. To capture meter-scale PD in ESMs at km-scale resolution, a scale-bridging aggregation method is required with high computation-efficiency. </a:t>
            </a:r>
          </a:p>
          <a:p>
            <a:pPr marL="457200" indent="-457200">
              <a:spcBef>
                <a:spcPts val="800"/>
              </a:spcBef>
              <a:buFont typeface="Arial" panose="020B0604020202020204" pitchFamily="34" charset="0"/>
              <a:buChar char="•"/>
            </a:pPr>
            <a:endParaRPr lang="en-GB" sz="2600" spc="60" dirty="0">
              <a:solidFill>
                <a:schemeClr val="tx1"/>
              </a:solidFill>
            </a:endParaRPr>
          </a:p>
          <a:p>
            <a:pPr marL="0" marR="0" indent="0" algn="l" defTabSz="15853719" rtl="0" fontAlgn="auto" latinLnBrk="0" hangingPunct="0">
              <a:lnSpc>
                <a:spcPct val="100000"/>
              </a:lnSpc>
              <a:spcBef>
                <a:spcPts val="800"/>
              </a:spcBef>
              <a:spcAft>
                <a:spcPts val="0"/>
              </a:spcAft>
              <a:buClrTx/>
              <a:buSzTx/>
              <a:buFontTx/>
              <a:buNone/>
              <a:tabLst/>
            </a:pPr>
            <a:endParaRPr kumimoji="0" lang="en-GB" sz="2600" b="0" i="0" u="none" strike="noStrike" cap="none" spc="37" normalizeH="0" baseline="0" dirty="0">
              <a:ln>
                <a:noFill/>
              </a:ln>
              <a:solidFill>
                <a:schemeClr val="accent3"/>
              </a:solidFill>
              <a:effectLst/>
              <a:uFillTx/>
              <a:sym typeface="Roboto"/>
            </a:endParaRPr>
          </a:p>
        </p:txBody>
      </p:sp>
      <p:sp>
        <p:nvSpPr>
          <p:cNvPr id="62" name="Textplatzhalter 20">
            <a:extLst>
              <a:ext uri="{FF2B5EF4-FFF2-40B4-BE49-F238E27FC236}">
                <a16:creationId xmlns:a16="http://schemas.microsoft.com/office/drawing/2014/main" id="{00779B59-107F-DDFA-17BA-22832F329341}"/>
              </a:ext>
            </a:extLst>
          </p:cNvPr>
          <p:cNvSpPr txBox="1">
            <a:spLocks/>
          </p:cNvSpPr>
          <p:nvPr/>
        </p:nvSpPr>
        <p:spPr>
          <a:xfrm>
            <a:off x="925471" y="5689922"/>
            <a:ext cx="10600938" cy="677108"/>
          </a:xfrm>
          <a:prstGeom prst="rect">
            <a:avLst/>
          </a:prstGeom>
        </p:spPr>
        <p:txBody>
          <a:bodyPr wrap="square" lIns="0" tIns="0" rIns="0" bIns="0">
            <a:spAutoFit/>
          </a:bodyPr>
          <a:lstStyle>
            <a:lvl1pPr marL="0" marR="0" indent="0" algn="l" defTabSz="9372719" rtl="0" latinLnBrk="0">
              <a:lnSpc>
                <a:spcPct val="100000"/>
              </a:lnSpc>
              <a:spcBef>
                <a:spcPts val="0"/>
              </a:spcBef>
              <a:spcAft>
                <a:spcPts val="0"/>
              </a:spcAft>
              <a:buClrTx/>
              <a:buSzTx/>
              <a:buFontTx/>
              <a:buNone/>
              <a:tabLst/>
              <a:defRPr sz="3600" b="1" i="0" u="none" strike="noStrike" cap="all" spc="203" baseline="0">
                <a:solidFill>
                  <a:schemeClr val="tx2"/>
                </a:solidFill>
                <a:uFillTx/>
                <a:latin typeface="+mn-lt"/>
                <a:ea typeface="+mn-ea"/>
                <a:cs typeface="+mn-cs"/>
                <a:sym typeface="Roboto"/>
              </a:defRPr>
            </a:lvl1pPr>
            <a:lvl2pPr marL="0" marR="0" indent="0" algn="l" defTabSz="9372719" rtl="0" latinLnBrk="0">
              <a:lnSpc>
                <a:spcPts val="4000"/>
              </a:lnSpc>
              <a:spcBef>
                <a:spcPts val="700"/>
              </a:spcBef>
              <a:spcAft>
                <a:spcPts val="0"/>
              </a:spcAft>
              <a:buClrTx/>
              <a:buSzTx/>
              <a:buFontTx/>
              <a:buNone/>
              <a:tabLst/>
              <a:defRPr sz="2600" b="0" i="0" u="none" strike="noStrike" cap="none" spc="0" baseline="0">
                <a:solidFill>
                  <a:srgbClr val="000000"/>
                </a:solidFill>
                <a:uFillTx/>
                <a:latin typeface="+mn-lt"/>
                <a:ea typeface="+mn-ea"/>
                <a:cs typeface="+mn-cs"/>
                <a:sym typeface="Roboto"/>
              </a:defRPr>
            </a:lvl2pPr>
            <a:lvl3pPr marL="0" marR="0" indent="0" algn="l" defTabSz="9372719" rtl="0" latinLnBrk="0">
              <a:lnSpc>
                <a:spcPts val="3700"/>
              </a:lnSpc>
              <a:spcBef>
                <a:spcPts val="700"/>
              </a:spcBef>
              <a:spcAft>
                <a:spcPts val="0"/>
              </a:spcAft>
              <a:buClrTx/>
              <a:buSzTx/>
              <a:buFontTx/>
              <a:buNone/>
              <a:tabLst/>
              <a:defRPr sz="2400" b="0" i="0" u="none" strike="noStrike" cap="none" spc="0" baseline="0">
                <a:solidFill>
                  <a:srgbClr val="000000"/>
                </a:solidFill>
                <a:uFillTx/>
                <a:latin typeface="+mn-lt"/>
                <a:ea typeface="+mn-ea"/>
                <a:cs typeface="+mn-cs"/>
                <a:sym typeface="Roboto"/>
              </a:defRPr>
            </a:lvl3pPr>
            <a:lvl4pPr marL="0" marR="0" indent="0" algn="l" defTabSz="9372719" rtl="0" latinLnBrk="0">
              <a:lnSpc>
                <a:spcPct val="10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Roboto"/>
              </a:defRPr>
            </a:lvl4pPr>
            <a:lvl5pPr marL="0" marR="0" indent="0" algn="l" defTabSz="9372719"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Roboto"/>
              </a:defRPr>
            </a:lvl5pPr>
            <a:lvl6pPr marL="0" marR="0" indent="135148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6pPr>
            <a:lvl7pPr marL="0" marR="0" indent="1621780"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7pPr>
            <a:lvl8pPr marL="0" marR="0" indent="1892076"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8pPr>
            <a:lvl9pPr marL="0" marR="0" indent="2162373" algn="l" defTabSz="9372719" rtl="0" latinLnBrk="0">
              <a:lnSpc>
                <a:spcPct val="100000"/>
              </a:lnSpc>
              <a:spcBef>
                <a:spcPts val="0"/>
              </a:spcBef>
              <a:spcAft>
                <a:spcPts val="0"/>
              </a:spcAft>
              <a:buClrTx/>
              <a:buSzTx/>
              <a:buFontTx/>
              <a:buNone/>
              <a:tabLst/>
              <a:defRPr sz="2897" b="1" i="0" u="none" strike="noStrike" cap="all" spc="203" baseline="0">
                <a:solidFill>
                  <a:srgbClr val="000000"/>
                </a:solidFill>
                <a:uFillTx/>
                <a:latin typeface="+mn-lt"/>
                <a:ea typeface="+mn-ea"/>
                <a:cs typeface="+mn-cs"/>
                <a:sym typeface="Roboto"/>
              </a:defRPr>
            </a:lvl9pPr>
          </a:lstStyle>
          <a:p>
            <a:pPr hangingPunct="1"/>
            <a:r>
              <a:rPr lang="en-GB" sz="4400" spc="150" dirty="0"/>
              <a:t>Research</a:t>
            </a:r>
            <a:r>
              <a:rPr lang="en-GB" spc="150" dirty="0"/>
              <a:t> </a:t>
            </a:r>
            <a:r>
              <a:rPr lang="en-GB" sz="4400" spc="150" dirty="0"/>
              <a:t>Motivations</a:t>
            </a:r>
          </a:p>
        </p:txBody>
      </p:sp>
      <p:sp>
        <p:nvSpPr>
          <p:cNvPr id="93" name="TextBox 92">
            <a:extLst>
              <a:ext uri="{FF2B5EF4-FFF2-40B4-BE49-F238E27FC236}">
                <a16:creationId xmlns:a16="http://schemas.microsoft.com/office/drawing/2014/main" id="{297BC4E9-ABC1-941B-4BE2-85523EC5A83E}"/>
              </a:ext>
            </a:extLst>
          </p:cNvPr>
          <p:cNvSpPr txBox="1"/>
          <p:nvPr/>
        </p:nvSpPr>
        <p:spPr>
          <a:xfrm>
            <a:off x="1052857" y="25485009"/>
            <a:ext cx="6916262" cy="94251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defTabSz="15853719"/>
            <a:r>
              <a:rPr lang="en-GB" sz="4400" b="1" cap="all" spc="150" dirty="0">
                <a:solidFill>
                  <a:schemeClr val="tx2"/>
                </a:solidFill>
              </a:rPr>
              <a:t>Take-home messages</a:t>
            </a:r>
          </a:p>
        </p:txBody>
      </p:sp>
      <p:sp>
        <p:nvSpPr>
          <p:cNvPr id="59" name="TextBox 58">
            <a:extLst>
              <a:ext uri="{FF2B5EF4-FFF2-40B4-BE49-F238E27FC236}">
                <a16:creationId xmlns:a16="http://schemas.microsoft.com/office/drawing/2014/main" id="{08999227-1219-01B4-BF57-26A8849000B3}"/>
              </a:ext>
            </a:extLst>
          </p:cNvPr>
          <p:cNvSpPr txBox="1"/>
          <p:nvPr/>
        </p:nvSpPr>
        <p:spPr>
          <a:xfrm>
            <a:off x="22633988" y="15706421"/>
            <a:ext cx="16620203" cy="94251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defTabSz="9372719" hangingPunct="1">
              <a:defRPr sz="7500" b="1" cap="all" spc="375">
                <a:solidFill>
                  <a:srgbClr val="006C66"/>
                </a:solidFill>
              </a:defRPr>
            </a:pPr>
            <a:r>
              <a:rPr lang="en-GB" sz="4400" b="1" cap="all" spc="150" dirty="0">
                <a:solidFill>
                  <a:schemeClr val="tx2"/>
                </a:solidFill>
              </a:rPr>
              <a:t>STOCHASTIC MODEL of Permafrost Deformation</a:t>
            </a:r>
            <a:endParaRPr kumimoji="0" lang="en-GB" sz="4400" b="0" i="0" u="none" strike="noStrike" cap="none" spc="37" normalizeH="0" baseline="0" dirty="0">
              <a:ln>
                <a:noFill/>
              </a:ln>
              <a:solidFill>
                <a:schemeClr val="accent1">
                  <a:lumOff val="-46666"/>
                </a:schemeClr>
              </a:solidFill>
              <a:effectLst/>
              <a:uFillTx/>
              <a:sym typeface="Roboto"/>
            </a:endParaRPr>
          </a:p>
        </p:txBody>
      </p:sp>
      <p:sp>
        <p:nvSpPr>
          <p:cNvPr id="117" name="TextBox 116">
            <a:extLst>
              <a:ext uri="{FF2B5EF4-FFF2-40B4-BE49-F238E27FC236}">
                <a16:creationId xmlns:a16="http://schemas.microsoft.com/office/drawing/2014/main" id="{0A194DEF-9977-E8CB-68AD-492F8E3C35A9}"/>
              </a:ext>
            </a:extLst>
          </p:cNvPr>
          <p:cNvSpPr txBox="1"/>
          <p:nvPr/>
        </p:nvSpPr>
        <p:spPr>
          <a:xfrm>
            <a:off x="22633988" y="5958662"/>
            <a:ext cx="19244304" cy="185814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lang="en-GB" sz="4000" b="1" cap="all" spc="375" dirty="0">
                <a:solidFill>
                  <a:srgbClr val="006C66"/>
                </a:solidFill>
                <a:latin typeface="Roboto" panose="02000000000000000000" pitchFamily="2" charset="0"/>
                <a:ea typeface="Roboto" panose="02000000000000000000" pitchFamily="2" charset="0"/>
              </a:rPr>
              <a:t>Permafrost Variance WITH Climatic IMPACT CORRELATIONS</a:t>
            </a:r>
            <a:endParaRPr lang="en-GB" sz="4000" dirty="0">
              <a:solidFill>
                <a:srgbClr val="000000"/>
              </a:solidFill>
              <a:latin typeface="+mn-ea"/>
            </a:endParaRPr>
          </a:p>
          <a:p>
            <a:pPr marL="0" marR="0" indent="0" algn="l" defTabSz="15853719" rtl="0" fontAlgn="auto" latinLnBrk="0" hangingPunct="0">
              <a:lnSpc>
                <a:spcPct val="100000"/>
              </a:lnSpc>
              <a:spcBef>
                <a:spcPts val="0"/>
              </a:spcBef>
              <a:spcAft>
                <a:spcPts val="0"/>
              </a:spcAft>
              <a:buClrTx/>
              <a:buSzTx/>
              <a:buFontTx/>
              <a:buNone/>
              <a:tabLst/>
            </a:pPr>
            <a:endParaRPr kumimoji="0" lang="en-GB" sz="4000" b="0" i="0" u="none" strike="noStrike" cap="none" spc="37" normalizeH="0" baseline="0" dirty="0">
              <a:ln>
                <a:noFill/>
              </a:ln>
              <a:solidFill>
                <a:schemeClr val="accent1">
                  <a:lumOff val="-46666"/>
                </a:schemeClr>
              </a:solidFill>
              <a:effectLst/>
              <a:uFillTx/>
              <a:sym typeface="Roboto"/>
            </a:endParaRPr>
          </a:p>
        </p:txBody>
      </p:sp>
      <p:sp>
        <p:nvSpPr>
          <p:cNvPr id="121" name="TextBox 120">
            <a:extLst>
              <a:ext uri="{FF2B5EF4-FFF2-40B4-BE49-F238E27FC236}">
                <a16:creationId xmlns:a16="http://schemas.microsoft.com/office/drawing/2014/main" id="{02F0813C-76A5-464A-6121-3F7876433F5F}"/>
              </a:ext>
            </a:extLst>
          </p:cNvPr>
          <p:cNvSpPr txBox="1"/>
          <p:nvPr/>
        </p:nvSpPr>
        <p:spPr>
          <a:xfrm>
            <a:off x="5892635" y="18429427"/>
            <a:ext cx="4593781" cy="463172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Shape-oriented clustering: </a:t>
            </a:r>
            <a:r>
              <a:rPr lang="en-GB" sz="2600" spc="60" dirty="0">
                <a:solidFill>
                  <a:srgbClr val="000000"/>
                </a:solidFill>
                <a:latin typeface="+mn-ea"/>
              </a:rPr>
              <a:t>heuristic </a:t>
            </a:r>
            <a:r>
              <a:rPr kumimoji="0" lang="en-GB" sz="2600" i="0" u="none" strike="noStrike" cap="none" spc="60" normalizeH="0" baseline="0" dirty="0">
                <a:ln>
                  <a:noFill/>
                </a:ln>
                <a:solidFill>
                  <a:srgbClr val="000000"/>
                </a:solidFill>
                <a:effectLst/>
                <a:uFillTx/>
                <a:latin typeface="+mn-ea"/>
                <a:sym typeface="Roboto"/>
              </a:rPr>
              <a:t>clustering using Wasserstein distance, in which </a:t>
            </a:r>
            <a:r>
              <a:rPr lang="en-GB" sz="2600" spc="60" dirty="0">
                <a:solidFill>
                  <a:srgbClr val="000000"/>
                </a:solidFill>
                <a:latin typeface="+mn-ea"/>
              </a:rPr>
              <a:t>actual values are removed and only bin heights are kept. </a:t>
            </a:r>
            <a:endParaRPr kumimoji="0" lang="en-GB" sz="2600" i="0" u="none" strike="noStrike" cap="none" spc="60" normalizeH="0" baseline="0" dirty="0">
              <a:ln>
                <a:noFill/>
              </a:ln>
              <a:solidFill>
                <a:srgbClr val="000000"/>
              </a:solidFill>
              <a:effectLst/>
              <a:uFillTx/>
              <a:latin typeface="+mn-ea"/>
              <a:sym typeface="Roboto"/>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kumimoji="0" lang="en-GB" sz="2600" b="0" i="0" u="none" strike="noStrike" cap="none" spc="37" normalizeH="0" baseline="0" dirty="0">
              <a:ln>
                <a:noFill/>
              </a:ln>
              <a:solidFill>
                <a:schemeClr val="accent1">
                  <a:lumOff val="-46666"/>
                </a:schemeClr>
              </a:solidFill>
              <a:effectLst/>
              <a:uFillTx/>
              <a:sym typeface="Roboto"/>
            </a:endParaRPr>
          </a:p>
        </p:txBody>
      </p:sp>
      <p:pic>
        <p:nvPicPr>
          <p:cNvPr id="2" name="Picture 1" descr="A large rock cliff with trees in the background&#10;&#10;AI-generated content may be incorrect.">
            <a:extLst>
              <a:ext uri="{FF2B5EF4-FFF2-40B4-BE49-F238E27FC236}">
                <a16:creationId xmlns:a16="http://schemas.microsoft.com/office/drawing/2014/main" id="{FF649CE1-AEC2-C00E-3AEF-46271C8F30AA}"/>
              </a:ext>
            </a:extLst>
          </p:cNvPr>
          <p:cNvPicPr>
            <a:picLocks noChangeAspect="1"/>
          </p:cNvPicPr>
          <p:nvPr/>
        </p:nvPicPr>
        <p:blipFill>
          <a:blip r:embed="rId5"/>
          <a:stretch>
            <a:fillRect/>
          </a:stretch>
        </p:blipFill>
        <p:spPr>
          <a:xfrm>
            <a:off x="13743138" y="5451113"/>
            <a:ext cx="7684085" cy="5028778"/>
          </a:xfrm>
          <a:prstGeom prst="ellipse">
            <a:avLst/>
          </a:prstGeom>
          <a:ln>
            <a:noFill/>
          </a:ln>
          <a:effectLst>
            <a:softEdge rad="112500"/>
          </a:effectLst>
        </p:spPr>
      </p:pic>
      <p:sp>
        <p:nvSpPr>
          <p:cNvPr id="7" name="Rectangle 6">
            <a:extLst>
              <a:ext uri="{FF2B5EF4-FFF2-40B4-BE49-F238E27FC236}">
                <a16:creationId xmlns:a16="http://schemas.microsoft.com/office/drawing/2014/main" id="{5A21DA1B-A376-7918-DE13-3C1A669D830A}"/>
              </a:ext>
            </a:extLst>
          </p:cNvPr>
          <p:cNvSpPr/>
          <p:nvPr/>
        </p:nvSpPr>
        <p:spPr>
          <a:xfrm>
            <a:off x="26549130" y="3567314"/>
            <a:ext cx="2422273" cy="146877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9" name="TextBox 8">
            <a:extLst>
              <a:ext uri="{FF2B5EF4-FFF2-40B4-BE49-F238E27FC236}">
                <a16:creationId xmlns:a16="http://schemas.microsoft.com/office/drawing/2014/main" id="{5638CBBF-C6BD-3C3F-825A-12CDD0741478}"/>
              </a:ext>
            </a:extLst>
          </p:cNvPr>
          <p:cNvSpPr txBox="1"/>
          <p:nvPr/>
        </p:nvSpPr>
        <p:spPr>
          <a:xfrm>
            <a:off x="368260" y="11388083"/>
            <a:ext cx="17414413" cy="12887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spcBef>
                <a:spcPts val="2720"/>
              </a:spcBef>
              <a:defRPr sz="7500" b="1" cap="all" spc="375">
                <a:solidFill>
                  <a:srgbClr val="006C66"/>
                </a:solidFill>
              </a:defRPr>
            </a:pPr>
            <a:r>
              <a:rPr kumimoji="0" lang="en-GB" sz="4400" b="1" i="0" u="none" strike="noStrike" cap="all" spc="375" normalizeH="0" baseline="0" dirty="0">
                <a:ln>
                  <a:noFill/>
                </a:ln>
                <a:solidFill>
                  <a:srgbClr val="006C66"/>
                </a:solidFill>
                <a:effectLst/>
                <a:uFillTx/>
                <a:latin typeface="Roboto" panose="02000000000000000000" pitchFamily="2" charset="0"/>
                <a:ea typeface="Roboto" panose="02000000000000000000" pitchFamily="2" charset="0"/>
                <a:sym typeface="Roboto"/>
              </a:rPr>
              <a:t>    Distribution</a:t>
            </a:r>
            <a:r>
              <a:rPr lang="en-GB" sz="4400" b="1" cap="all" spc="375" dirty="0">
                <a:solidFill>
                  <a:srgbClr val="006C66"/>
                </a:solidFill>
                <a:latin typeface="Roboto" panose="02000000000000000000" pitchFamily="2" charset="0"/>
                <a:ea typeface="Roboto" panose="02000000000000000000" pitchFamily="2" charset="0"/>
              </a:rPr>
              <a:t>-based </a:t>
            </a:r>
            <a:r>
              <a:rPr kumimoji="0" lang="en-GB" sz="4400" b="1" i="0" u="none" strike="noStrike" cap="all" spc="375" normalizeH="0" baseline="0" dirty="0">
                <a:ln>
                  <a:noFill/>
                </a:ln>
                <a:solidFill>
                  <a:srgbClr val="006C66"/>
                </a:solidFill>
                <a:effectLst/>
                <a:uFillTx/>
                <a:latin typeface="Roboto" panose="02000000000000000000" pitchFamily="2" charset="0"/>
                <a:ea typeface="Roboto" panose="02000000000000000000" pitchFamily="2" charset="0"/>
                <a:sym typeface="Roboto"/>
              </a:rPr>
              <a:t>UPSCALING AND CLUSTERING</a:t>
            </a:r>
            <a:endParaRPr kumimoji="0" lang="en-GB" sz="4400" b="0" i="0" u="none" strike="noStrike" cap="none" spc="37" normalizeH="0" baseline="0" dirty="0">
              <a:ln>
                <a:noFill/>
              </a:ln>
              <a:solidFill>
                <a:schemeClr val="accent1">
                  <a:lumOff val="-46666"/>
                </a:schemeClr>
              </a:solidFill>
              <a:effectLst/>
              <a:uFillTx/>
              <a:sym typeface="Roboto"/>
            </a:endParaRPr>
          </a:p>
        </p:txBody>
      </p:sp>
      <p:sp>
        <p:nvSpPr>
          <p:cNvPr id="10" name="TextBox 9">
            <a:extLst>
              <a:ext uri="{FF2B5EF4-FFF2-40B4-BE49-F238E27FC236}">
                <a16:creationId xmlns:a16="http://schemas.microsoft.com/office/drawing/2014/main" id="{C5CC85BC-A5D6-D81E-8BFE-0ABB6B5DC05C}"/>
              </a:ext>
            </a:extLst>
          </p:cNvPr>
          <p:cNvSpPr txBox="1"/>
          <p:nvPr/>
        </p:nvSpPr>
        <p:spPr>
          <a:xfrm>
            <a:off x="1197111" y="16820413"/>
            <a:ext cx="3868311" cy="10081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2. Demonstration of distribution based-upscaling.</a:t>
            </a:r>
            <a:endParaRPr kumimoji="0" lang="en-GB" sz="1600" i="0" u="none" strike="noStrike" cap="none" spc="37" normalizeH="0" baseline="0" dirty="0">
              <a:ln>
                <a:noFill/>
              </a:ln>
              <a:solidFill>
                <a:schemeClr val="accent1">
                  <a:lumOff val="-46666"/>
                </a:schemeClr>
              </a:solidFill>
              <a:effectLst/>
              <a:uFillTx/>
              <a:sym typeface="Roboto"/>
            </a:endParaRPr>
          </a:p>
        </p:txBody>
      </p:sp>
      <p:sp>
        <p:nvSpPr>
          <p:cNvPr id="128" name="TextBox 127">
            <a:extLst>
              <a:ext uri="{FF2B5EF4-FFF2-40B4-BE49-F238E27FC236}">
                <a16:creationId xmlns:a16="http://schemas.microsoft.com/office/drawing/2014/main" id="{3606C0D7-CD48-8197-C54A-895391772B21}"/>
              </a:ext>
            </a:extLst>
          </p:cNvPr>
          <p:cNvSpPr txBox="1"/>
          <p:nvPr/>
        </p:nvSpPr>
        <p:spPr>
          <a:xfrm>
            <a:off x="33672685" y="12833018"/>
            <a:ext cx="8205607" cy="21120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ctr" defTabSz="15853719" rtl="0" fontAlgn="auto" latinLnBrk="0" hangingPunct="0">
              <a:lnSpc>
                <a:spcPct val="100000"/>
              </a:lnSpc>
              <a:spcBef>
                <a:spcPts val="0"/>
              </a:spcBef>
              <a:spcAft>
                <a:spcPts val="0"/>
              </a:spcAft>
              <a:buClrTx/>
              <a:buSzTx/>
              <a:buFontTx/>
              <a:buNone/>
              <a:tabLst/>
            </a:pPr>
            <a:r>
              <a:rPr lang="en-GB" sz="2000" spc="37" dirty="0"/>
              <a:t>Fig 6. An example of permafrost deformation correlation analysis with climatic and topographic factors in </a:t>
            </a:r>
            <a:r>
              <a:rPr kumimoji="0" lang="en-GB" sz="2000" b="0" i="0" u="none" strike="noStrike" cap="none" spc="37" normalizeH="0" baseline="0" dirty="0">
                <a:ln>
                  <a:noFill/>
                </a:ln>
                <a:solidFill>
                  <a:schemeClr val="accent1">
                    <a:lumOff val="-46666"/>
                  </a:schemeClr>
                </a:solidFill>
                <a:effectLst/>
                <a:uFillTx/>
                <a:sym typeface="Roboto"/>
              </a:rPr>
              <a:t>Mackenzie River Delta (MRD) flood plain (right) and non-flood plain (left) areas. </a:t>
            </a:r>
            <a:r>
              <a:rPr lang="en-GB" sz="2000" spc="37" dirty="0"/>
              <a:t>Variables include soil water content (</a:t>
            </a:r>
            <a:r>
              <a:rPr lang="en-GB" sz="2000" spc="37" dirty="0" err="1"/>
              <a:t>swvl</a:t>
            </a:r>
            <a:r>
              <a:rPr lang="en-GB" sz="2000" spc="37" dirty="0"/>
              <a:t>), snow (</a:t>
            </a:r>
            <a:r>
              <a:rPr lang="en-GB" sz="2000" spc="37" dirty="0" err="1"/>
              <a:t>sd</a:t>
            </a:r>
            <a:r>
              <a:rPr lang="en-GB" sz="2000" spc="37" dirty="0"/>
              <a:t>, sf), precipitation (</a:t>
            </a:r>
            <a:r>
              <a:rPr lang="en-GB" sz="2000" spc="37" dirty="0" err="1"/>
              <a:t>tp</a:t>
            </a:r>
            <a:r>
              <a:rPr lang="en-GB" sz="2000" spc="37" dirty="0"/>
              <a:t>), runoff (</a:t>
            </a:r>
            <a:r>
              <a:rPr lang="en-GB" sz="2000" spc="37" dirty="0" err="1"/>
              <a:t>ro</a:t>
            </a:r>
            <a:r>
              <a:rPr lang="en-GB" sz="2000" spc="37" dirty="0"/>
              <a:t>), surface latent heat (</a:t>
            </a:r>
            <a:r>
              <a:rPr lang="en-GB" sz="2000" spc="37" dirty="0" err="1"/>
              <a:t>slhf</a:t>
            </a:r>
            <a:r>
              <a:rPr lang="en-GB" sz="2000" spc="37" dirty="0"/>
              <a:t>), temperature (</a:t>
            </a:r>
            <a:r>
              <a:rPr lang="en-GB" sz="2000" spc="37" dirty="0" err="1"/>
              <a:t>skt</a:t>
            </a:r>
            <a:r>
              <a:rPr lang="en-GB" sz="2000" spc="37" dirty="0"/>
              <a:t>, </a:t>
            </a:r>
            <a:r>
              <a:rPr lang="en-GB" sz="2000" spc="37" dirty="0" err="1"/>
              <a:t>stl</a:t>
            </a:r>
            <a:r>
              <a:rPr lang="en-GB" sz="2000" spc="37" dirty="0"/>
              <a:t>), topography (</a:t>
            </a:r>
            <a:r>
              <a:rPr lang="en-GB" sz="2000" spc="37" dirty="0" err="1"/>
              <a:t>elv</a:t>
            </a:r>
            <a:r>
              <a:rPr lang="en-GB" sz="2000" spc="37" dirty="0"/>
              <a:t>, </a:t>
            </a:r>
            <a:r>
              <a:rPr lang="en-GB" sz="2000" spc="37" dirty="0" err="1"/>
              <a:t>slp</a:t>
            </a:r>
            <a:r>
              <a:rPr lang="en-GB" sz="2000" spc="37" dirty="0"/>
              <a:t>).</a:t>
            </a:r>
            <a:endParaRPr kumimoji="0" lang="en-GB" sz="2000" b="0" i="0" u="none" strike="noStrike" cap="none" spc="37" normalizeH="0" baseline="0" dirty="0">
              <a:ln>
                <a:noFill/>
              </a:ln>
              <a:solidFill>
                <a:schemeClr val="accent1">
                  <a:lumOff val="-46666"/>
                </a:schemeClr>
              </a:solidFill>
              <a:effectLst/>
              <a:uFillTx/>
              <a:sym typeface="Roboto"/>
            </a:endParaRPr>
          </a:p>
        </p:txBody>
      </p:sp>
      <p:pic>
        <p:nvPicPr>
          <p:cNvPr id="101" name="Picture 100">
            <a:extLst>
              <a:ext uri="{FF2B5EF4-FFF2-40B4-BE49-F238E27FC236}">
                <a16:creationId xmlns:a16="http://schemas.microsoft.com/office/drawing/2014/main" id="{920AC5A6-B804-A94E-F4DF-9E61DCF35739}"/>
              </a:ext>
            </a:extLst>
          </p:cNvPr>
          <p:cNvPicPr>
            <a:picLocks noChangeAspect="1"/>
          </p:cNvPicPr>
          <p:nvPr/>
        </p:nvPicPr>
        <p:blipFill>
          <a:blip r:embed="rId6"/>
          <a:stretch>
            <a:fillRect/>
          </a:stretch>
        </p:blipFill>
        <p:spPr>
          <a:xfrm>
            <a:off x="1233305" y="12292226"/>
            <a:ext cx="7669213" cy="4851951"/>
          </a:xfrm>
          <a:prstGeom prst="rect">
            <a:avLst/>
          </a:prstGeom>
        </p:spPr>
      </p:pic>
      <p:sp>
        <p:nvSpPr>
          <p:cNvPr id="103" name="TextBox 102">
            <a:extLst>
              <a:ext uri="{FF2B5EF4-FFF2-40B4-BE49-F238E27FC236}">
                <a16:creationId xmlns:a16="http://schemas.microsoft.com/office/drawing/2014/main" id="{FBF666C7-FCB3-2C40-A213-3E7C56B8B438}"/>
              </a:ext>
            </a:extLst>
          </p:cNvPr>
          <p:cNvSpPr txBox="1"/>
          <p:nvPr/>
        </p:nvSpPr>
        <p:spPr>
          <a:xfrm>
            <a:off x="5134011" y="15709422"/>
            <a:ext cx="5092612" cy="265374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kumimoji="0" lang="en-GB" sz="2600" i="0" u="none" strike="noStrike" cap="none" spc="60" normalizeH="0" baseline="0" dirty="0">
              <a:ln>
                <a:noFill/>
              </a:ln>
              <a:solidFill>
                <a:srgbClr val="000000"/>
              </a:solidFill>
              <a:effectLst/>
              <a:uFillTx/>
              <a:latin typeface="+mn-ea"/>
              <a:sym typeface="Roboto"/>
            </a:endParaRP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kumimoji="0" lang="en-GB" sz="2600" i="0" u="none" strike="noStrike" cap="none" spc="37" normalizeH="0" baseline="0" dirty="0">
                <a:ln>
                  <a:noFill/>
                </a:ln>
                <a:solidFill>
                  <a:schemeClr val="accent1">
                    <a:lumOff val="-46666"/>
                  </a:schemeClr>
                </a:solidFill>
                <a:effectLst/>
                <a:uFillTx/>
                <a:sym typeface="Roboto"/>
              </a:rPr>
              <a:t>Distribution-based upscaling preserves </a:t>
            </a:r>
            <a:r>
              <a:rPr kumimoji="0" lang="en-GB" sz="2600" i="0" u="none" strike="noStrike" cap="none" spc="37" normalizeH="0" baseline="0" dirty="0" err="1">
                <a:ln>
                  <a:noFill/>
                </a:ln>
                <a:solidFill>
                  <a:schemeClr val="accent1">
                    <a:lumOff val="-46666"/>
                  </a:schemeClr>
                </a:solidFill>
                <a:effectLst/>
                <a:uFillTx/>
                <a:sym typeface="Roboto"/>
              </a:rPr>
              <a:t>subgrid</a:t>
            </a:r>
            <a:r>
              <a:rPr kumimoji="0" lang="en-GB" sz="2600" i="0" u="none" strike="noStrike" cap="none" spc="37" normalizeH="0" baseline="0" dirty="0">
                <a:ln>
                  <a:noFill/>
                </a:ln>
                <a:solidFill>
                  <a:schemeClr val="accent1">
                    <a:lumOff val="-46666"/>
                  </a:schemeClr>
                </a:solidFill>
                <a:effectLst/>
                <a:uFillTx/>
                <a:sym typeface="Roboto"/>
              </a:rPr>
              <a:t> variability.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37" dirty="0"/>
          </a:p>
        </p:txBody>
      </p:sp>
      <p:pic>
        <p:nvPicPr>
          <p:cNvPr id="1026" name="Picture 2">
            <a:extLst>
              <a:ext uri="{FF2B5EF4-FFF2-40B4-BE49-F238E27FC236}">
                <a16:creationId xmlns:a16="http://schemas.microsoft.com/office/drawing/2014/main" id="{8F166A86-4617-A98E-F9AA-11099F8D03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95201" y="25820884"/>
            <a:ext cx="2364357" cy="314955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9257FB1-53E5-ECBC-EA84-EE73E36DF760}"/>
              </a:ext>
            </a:extLst>
          </p:cNvPr>
          <p:cNvSpPr txBox="1"/>
          <p:nvPr/>
        </p:nvSpPr>
        <p:spPr>
          <a:xfrm>
            <a:off x="1233305" y="26370710"/>
            <a:ext cx="33014575" cy="275634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Representing meter-scale </a:t>
            </a:r>
            <a:r>
              <a:rPr lang="en-GB" sz="2600" spc="60" dirty="0" err="1">
                <a:solidFill>
                  <a:srgbClr val="000000"/>
                </a:solidFill>
                <a:latin typeface="+mn-ea"/>
              </a:rPr>
              <a:t>InSAR</a:t>
            </a:r>
            <a:r>
              <a:rPr lang="en-GB" sz="2600" spc="60" dirty="0">
                <a:solidFill>
                  <a:srgbClr val="000000"/>
                </a:solidFill>
                <a:latin typeface="+mn-ea"/>
              </a:rPr>
              <a:t> permafrost deformation as distribution at coarse resolution preserves </a:t>
            </a:r>
            <a:r>
              <a:rPr lang="en-GB" sz="2600" spc="60" dirty="0" err="1">
                <a:solidFill>
                  <a:srgbClr val="000000"/>
                </a:solidFill>
                <a:latin typeface="+mn-ea"/>
              </a:rPr>
              <a:t>subgrid</a:t>
            </a:r>
            <a:r>
              <a:rPr lang="en-GB" sz="2600" spc="60" dirty="0">
                <a:solidFill>
                  <a:srgbClr val="000000"/>
                </a:solidFill>
                <a:latin typeface="+mn-ea"/>
              </a:rPr>
              <a:t> variability.</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Shape-oriented heuristic clustering on permafrost deformation distributions generates patterns that can be interpreted by local environment conditions. Providing a promising method for regional classification.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A stochastic model is developed based on the Brownian character of permafrost ground deformation to predict the subsidence tendency in the studied regions.</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Our research can be hugely benefited by extended data time-series length </a:t>
            </a:r>
            <a:r>
              <a:rPr lang="en-GB" sz="2600" spc="60">
                <a:solidFill>
                  <a:srgbClr val="000000"/>
                </a:solidFill>
                <a:latin typeface="+mn-ea"/>
              </a:rPr>
              <a:t>in future for </a:t>
            </a:r>
            <a:r>
              <a:rPr lang="en-GB" sz="2600" spc="60" dirty="0">
                <a:solidFill>
                  <a:srgbClr val="000000"/>
                </a:solidFill>
                <a:latin typeface="+mn-ea"/>
              </a:rPr>
              <a:t>further validation.</a:t>
            </a:r>
          </a:p>
        </p:txBody>
      </p:sp>
      <p:sp>
        <p:nvSpPr>
          <p:cNvPr id="44" name="TextBox 43">
            <a:extLst>
              <a:ext uri="{FF2B5EF4-FFF2-40B4-BE49-F238E27FC236}">
                <a16:creationId xmlns:a16="http://schemas.microsoft.com/office/drawing/2014/main" id="{F8BCD19C-DB43-5068-FBF8-29FA0E5A7A07}"/>
              </a:ext>
            </a:extLst>
          </p:cNvPr>
          <p:cNvSpPr txBox="1"/>
          <p:nvPr/>
        </p:nvSpPr>
        <p:spPr>
          <a:xfrm>
            <a:off x="13394302" y="10206652"/>
            <a:ext cx="8293537" cy="10081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1. The </a:t>
            </a:r>
            <a:r>
              <a:rPr lang="en-GB" sz="1600" spc="60" dirty="0" err="1">
                <a:solidFill>
                  <a:srgbClr val="000000"/>
                </a:solidFill>
                <a:latin typeface="+mn-ea"/>
              </a:rPr>
              <a:t>Batagaika</a:t>
            </a:r>
            <a:r>
              <a:rPr lang="en-GB" sz="1600" spc="60" dirty="0">
                <a:solidFill>
                  <a:srgbClr val="000000"/>
                </a:solidFill>
                <a:latin typeface="+mn-ea"/>
              </a:rPr>
              <a:t> crater in eastern Russia formed </a:t>
            </a:r>
            <a:r>
              <a:rPr lang="en-GB" sz="1600" spc="60" dirty="0" err="1">
                <a:solidFill>
                  <a:srgbClr val="000000"/>
                </a:solidFill>
                <a:latin typeface="+mn-ea"/>
              </a:rPr>
              <a:t>dueg</a:t>
            </a:r>
            <a:r>
              <a:rPr lang="en-GB" sz="1600" spc="60" dirty="0">
                <a:solidFill>
                  <a:srgbClr val="000000"/>
                </a:solidFill>
                <a:latin typeface="+mn-ea"/>
              </a:rPr>
              <a:t> to thawing </a:t>
            </a:r>
            <a:r>
              <a:rPr lang="en-GB" sz="1600" spc="60" dirty="0" err="1">
                <a:solidFill>
                  <a:srgbClr val="000000"/>
                </a:solidFill>
                <a:latin typeface="+mn-ea"/>
              </a:rPr>
              <a:t>permafrost.Credit</a:t>
            </a:r>
            <a:r>
              <a:rPr lang="en-GB" sz="1600" spc="60" dirty="0">
                <a:solidFill>
                  <a:srgbClr val="000000"/>
                </a:solidFill>
                <a:latin typeface="+mn-ea"/>
              </a:rPr>
              <a:t>: Yuri Kozyrev/NOOR/</a:t>
            </a:r>
            <a:r>
              <a:rPr lang="en-GB" sz="1600" spc="60" dirty="0" err="1">
                <a:solidFill>
                  <a:srgbClr val="000000"/>
                </a:solidFill>
                <a:latin typeface="+mn-ea"/>
              </a:rPr>
              <a:t>eyevine</a:t>
            </a:r>
            <a:endParaRPr kumimoji="0" lang="en-GB" sz="1600" i="0" u="none" strike="noStrike" cap="none" spc="37" normalizeH="0" baseline="0" dirty="0">
              <a:ln>
                <a:noFill/>
              </a:ln>
              <a:solidFill>
                <a:schemeClr val="accent1">
                  <a:lumOff val="-46666"/>
                </a:schemeClr>
              </a:solidFill>
              <a:effectLst/>
              <a:uFillTx/>
              <a:sym typeface="Roboto"/>
            </a:endParaRPr>
          </a:p>
        </p:txBody>
      </p:sp>
      <p:sp>
        <p:nvSpPr>
          <p:cNvPr id="60" name="TextBox 59">
            <a:extLst>
              <a:ext uri="{FF2B5EF4-FFF2-40B4-BE49-F238E27FC236}">
                <a16:creationId xmlns:a16="http://schemas.microsoft.com/office/drawing/2014/main" id="{6E5BAB52-EC95-5DB6-8350-87F6E9355397}"/>
              </a:ext>
            </a:extLst>
          </p:cNvPr>
          <p:cNvSpPr txBox="1"/>
          <p:nvPr/>
        </p:nvSpPr>
        <p:spPr>
          <a:xfrm>
            <a:off x="22682010" y="18900788"/>
            <a:ext cx="10871848" cy="88813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b="1" spc="60" dirty="0">
                <a:solidFill>
                  <a:srgbClr val="000000"/>
                </a:solidFill>
                <a:latin typeface="+mn-ea"/>
              </a:rPr>
              <a:t>Proposed stochastic model for permafrost deformation (D):</a:t>
            </a:r>
          </a:p>
        </p:txBody>
      </p:sp>
      <p:sp>
        <p:nvSpPr>
          <p:cNvPr id="17" name="Rounded Rectangle 16">
            <a:extLst>
              <a:ext uri="{FF2B5EF4-FFF2-40B4-BE49-F238E27FC236}">
                <a16:creationId xmlns:a16="http://schemas.microsoft.com/office/drawing/2014/main" id="{FA9CC651-8D5D-EBC7-FD7E-62CE2A99C4C2}"/>
              </a:ext>
            </a:extLst>
          </p:cNvPr>
          <p:cNvSpPr/>
          <p:nvPr/>
        </p:nvSpPr>
        <p:spPr>
          <a:xfrm>
            <a:off x="1343554" y="23585127"/>
            <a:ext cx="19961194" cy="1297198"/>
          </a:xfrm>
          <a:prstGeom prst="roundRect">
            <a:avLst/>
          </a:prstGeom>
          <a:ln w="69850"/>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Revealing Statistical Patterns of </a:t>
            </a:r>
            <a:r>
              <a:rPr lang="en-GB" dirty="0" err="1"/>
              <a:t>InSAR</a:t>
            </a:r>
            <a:r>
              <a:rPr lang="en-GB" dirty="0"/>
              <a:t> Permafrost Deformation with Distribution-Based Upscaling (under revision, preprint available online)</a:t>
            </a:r>
            <a:endParaRPr lang="en-DE" dirty="0"/>
          </a:p>
        </p:txBody>
      </p:sp>
      <p:sp>
        <p:nvSpPr>
          <p:cNvPr id="27" name="TextBox 26">
            <a:extLst>
              <a:ext uri="{FF2B5EF4-FFF2-40B4-BE49-F238E27FC236}">
                <a16:creationId xmlns:a16="http://schemas.microsoft.com/office/drawing/2014/main" id="{E3B459AD-BD97-5C30-D212-4E808DF9EC8D}"/>
              </a:ext>
            </a:extLst>
          </p:cNvPr>
          <p:cNvSpPr txBox="1"/>
          <p:nvPr/>
        </p:nvSpPr>
        <p:spPr>
          <a:xfrm>
            <a:off x="22865103" y="11081856"/>
            <a:ext cx="10884605" cy="212622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kumimoji="0" lang="en-GB" sz="2600" b="1" i="0" u="none" strike="noStrike" cap="none" spc="37" normalizeH="0" baseline="0" dirty="0">
                <a:ln>
                  <a:noFill/>
                </a:ln>
                <a:solidFill>
                  <a:schemeClr val="accent1">
                    <a:lumOff val="-46666"/>
                  </a:schemeClr>
                </a:solidFill>
                <a:effectLst/>
                <a:uFillTx/>
                <a:sym typeface="Roboto"/>
              </a:rPr>
              <a:t>Standard Deviation</a:t>
            </a:r>
            <a:r>
              <a:rPr kumimoji="0" lang="en-GB" sz="2600" i="0" u="none" strike="noStrike" cap="none" spc="37" normalizeH="0" baseline="0" dirty="0">
                <a:ln>
                  <a:noFill/>
                </a:ln>
                <a:solidFill>
                  <a:schemeClr val="accent1">
                    <a:lumOff val="-46666"/>
                  </a:schemeClr>
                </a:solidFill>
                <a:effectLst/>
                <a:uFillTx/>
                <a:sym typeface="Roboto"/>
              </a:rPr>
              <a:t> </a:t>
            </a:r>
            <a:r>
              <a:rPr lang="en-GB" sz="2600" spc="37" dirty="0"/>
              <a:t>is not just uncertainty but has dependency on the local environment that can </a:t>
            </a:r>
            <a:r>
              <a:rPr kumimoji="0" lang="en-GB" sz="2600" i="0" u="none" strike="noStrike" cap="none" spc="37" normalizeH="0" baseline="0" dirty="0">
                <a:ln>
                  <a:noFill/>
                </a:ln>
                <a:solidFill>
                  <a:schemeClr val="accent1">
                    <a:lumOff val="-46666"/>
                  </a:schemeClr>
                </a:solidFill>
                <a:effectLst/>
                <a:uFillTx/>
                <a:sym typeface="Roboto"/>
              </a:rPr>
              <a:t>indicate </a:t>
            </a:r>
            <a:r>
              <a:rPr lang="en-GB" sz="2600" spc="37" dirty="0"/>
              <a:t>local permafrost system variability. Some discussion about deformation </a:t>
            </a:r>
            <a:r>
              <a:rPr lang="en-GB" sz="2600" spc="37" dirty="0" err="1"/>
              <a:t>InSAR</a:t>
            </a:r>
            <a:r>
              <a:rPr lang="en-GB" sz="2600" spc="37" dirty="0"/>
              <a:t> data standard deviation can be found in our collaborated paper below.</a:t>
            </a:r>
          </a:p>
        </p:txBody>
      </p:sp>
      <p:grpSp>
        <p:nvGrpSpPr>
          <p:cNvPr id="51" name="Group 50">
            <a:extLst>
              <a:ext uri="{FF2B5EF4-FFF2-40B4-BE49-F238E27FC236}">
                <a16:creationId xmlns:a16="http://schemas.microsoft.com/office/drawing/2014/main" id="{B9BB19A2-664C-C0AA-526D-352BC125C6E5}"/>
              </a:ext>
            </a:extLst>
          </p:cNvPr>
          <p:cNvGrpSpPr/>
          <p:nvPr/>
        </p:nvGrpSpPr>
        <p:grpSpPr>
          <a:xfrm>
            <a:off x="33719229" y="7588061"/>
            <a:ext cx="8191133" cy="4923821"/>
            <a:chOff x="33662296" y="7183453"/>
            <a:chExt cx="8191133" cy="4923821"/>
          </a:xfrm>
        </p:grpSpPr>
        <p:pic>
          <p:nvPicPr>
            <p:cNvPr id="40" name="Picture 39" descr="A chart with numbers and a number of text&#10;&#10;Description automatically generated with medium confidence">
              <a:extLst>
                <a:ext uri="{FF2B5EF4-FFF2-40B4-BE49-F238E27FC236}">
                  <a16:creationId xmlns:a16="http://schemas.microsoft.com/office/drawing/2014/main" id="{E9732C3F-7D3D-38F5-9618-A2C44176C8A2}"/>
                </a:ext>
              </a:extLst>
            </p:cNvPr>
            <p:cNvPicPr>
              <a:picLocks noChangeAspect="1"/>
            </p:cNvPicPr>
            <p:nvPr/>
          </p:nvPicPr>
          <p:blipFill rotWithShape="1">
            <a:blip r:embed="rId8">
              <a:extLst>
                <a:ext uri="{28A0092B-C50C-407E-A947-70E740481C1C}">
                  <a14:useLocalDpi xmlns:a14="http://schemas.microsoft.com/office/drawing/2010/main" val="0"/>
                </a:ext>
              </a:extLst>
            </a:blip>
            <a:srcRect r="17273"/>
            <a:stretch/>
          </p:blipFill>
          <p:spPr>
            <a:xfrm>
              <a:off x="33662296" y="7183453"/>
              <a:ext cx="4095567" cy="4923821"/>
            </a:xfrm>
            <a:prstGeom prst="rect">
              <a:avLst/>
            </a:prstGeom>
          </p:spPr>
        </p:pic>
        <p:pic>
          <p:nvPicPr>
            <p:cNvPr id="42" name="Picture 41" descr="A chart with numbers and a number of text&#10;&#10;Description automatically generated with medium confidence">
              <a:extLst>
                <a:ext uri="{FF2B5EF4-FFF2-40B4-BE49-F238E27FC236}">
                  <a16:creationId xmlns:a16="http://schemas.microsoft.com/office/drawing/2014/main" id="{DC3AA28C-6C2F-1E4E-3059-C25AD81C561E}"/>
                </a:ext>
              </a:extLst>
            </p:cNvPr>
            <p:cNvPicPr>
              <a:picLocks noChangeAspect="1"/>
            </p:cNvPicPr>
            <p:nvPr/>
          </p:nvPicPr>
          <p:blipFill rotWithShape="1">
            <a:blip r:embed="rId9">
              <a:extLst>
                <a:ext uri="{28A0092B-C50C-407E-A947-70E740481C1C}">
                  <a14:useLocalDpi xmlns:a14="http://schemas.microsoft.com/office/drawing/2010/main" val="0"/>
                </a:ext>
              </a:extLst>
            </a:blip>
            <a:srcRect r="16360"/>
            <a:stretch/>
          </p:blipFill>
          <p:spPr>
            <a:xfrm>
              <a:off x="37757862" y="7183453"/>
              <a:ext cx="4095567" cy="4922682"/>
            </a:xfrm>
            <a:prstGeom prst="rect">
              <a:avLst/>
            </a:prstGeom>
          </p:spPr>
        </p:pic>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D40D338-2DA5-04F7-955A-5AD1FC16EAB6}"/>
                  </a:ext>
                </a:extLst>
              </p:cNvPr>
              <p:cNvSpPr txBox="1"/>
              <p:nvPr/>
            </p:nvSpPr>
            <p:spPr>
              <a:xfrm>
                <a:off x="22682010" y="16553005"/>
                <a:ext cx="13310676" cy="255115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Linear relations are found between variance of cumulative deformation vs time. This hints the Brownian character in annual permafrost deformation. </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The linearity (</a:t>
                </a:r>
                <a14:m>
                  <m:oMath xmlns:m="http://schemas.openxmlformats.org/officeDocument/2006/math">
                    <m:r>
                      <a:rPr lang="en-GB" sz="2600" i="1" spc="60" smtClean="0">
                        <a:solidFill>
                          <a:srgbClr val="000000"/>
                        </a:solidFill>
                        <a:latin typeface="Cambria Math" panose="02040503050406030204" pitchFamily="18" charset="0"/>
                        <a:ea typeface="Cambria Math" panose="02040503050406030204" pitchFamily="18" charset="0"/>
                      </a:rPr>
                      <m:t>𝜎</m:t>
                    </m:r>
                  </m:oMath>
                </a14:m>
                <a:r>
                  <a:rPr lang="en-GB" sz="2600" spc="60" dirty="0">
                    <a:solidFill>
                      <a:srgbClr val="000000"/>
                    </a:solidFill>
                    <a:latin typeface="+mn-ea"/>
                  </a:rPr>
                  <a:t>) has environmental dependency: it is different for each region, and different for each cluster within a region. </a:t>
                </a:r>
              </a:p>
            </p:txBody>
          </p:sp>
        </mc:Choice>
        <mc:Fallback xmlns="">
          <p:sp>
            <p:nvSpPr>
              <p:cNvPr id="67" name="TextBox 66">
                <a:extLst>
                  <a:ext uri="{FF2B5EF4-FFF2-40B4-BE49-F238E27FC236}">
                    <a16:creationId xmlns:a16="http://schemas.microsoft.com/office/drawing/2014/main" id="{FD40D338-2DA5-04F7-955A-5AD1FC16EAB6}"/>
                  </a:ext>
                </a:extLst>
              </p:cNvPr>
              <p:cNvSpPr txBox="1">
                <a:spLocks noRot="1" noChangeAspect="1" noMove="1" noResize="1" noEditPoints="1" noAdjustHandles="1" noChangeArrowheads="1" noChangeShapeType="1" noTextEdit="1"/>
              </p:cNvSpPr>
              <p:nvPr/>
            </p:nvSpPr>
            <p:spPr>
              <a:xfrm>
                <a:off x="22682010" y="16553005"/>
                <a:ext cx="13310676" cy="2551157"/>
              </a:xfrm>
              <a:prstGeom prst="rect">
                <a:avLst/>
              </a:prstGeom>
              <a:blipFill>
                <a:blip r:embed="rId11"/>
                <a:stretch>
                  <a:fillRect l="-859"/>
                </a:stretch>
              </a:blipFill>
              <a:ln w="25400" cap="flat">
                <a:noFill/>
                <a:miter lim="400000"/>
              </a:ln>
              <a:effectLst/>
            </p:spPr>
            <p:txBody>
              <a:bodyPr/>
              <a:lstStyle/>
              <a:p>
                <a:r>
                  <a:rPr lang="en-DE">
                    <a:noFill/>
                  </a:rPr>
                  <a:t> </a:t>
                </a:r>
              </a:p>
            </p:txBody>
          </p:sp>
        </mc:Fallback>
      </mc:AlternateContent>
      <p:sp>
        <p:nvSpPr>
          <p:cNvPr id="4" name="TextBox 3">
            <a:extLst>
              <a:ext uri="{FF2B5EF4-FFF2-40B4-BE49-F238E27FC236}">
                <a16:creationId xmlns:a16="http://schemas.microsoft.com/office/drawing/2014/main" id="{AC2CB601-E440-E09D-F176-0D89E053DA17}"/>
              </a:ext>
            </a:extLst>
          </p:cNvPr>
          <p:cNvSpPr txBox="1"/>
          <p:nvPr/>
        </p:nvSpPr>
        <p:spPr>
          <a:xfrm>
            <a:off x="16258792" y="12823438"/>
            <a:ext cx="5260001" cy="504927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Clustering on distributions instead of data points. Clustering generated interpretable patterns in 5 studied regions, marking out special geomorphological condition including floodplain and lake-rich areas. </a:t>
            </a:r>
          </a:p>
        </p:txBody>
      </p:sp>
      <p:pic>
        <p:nvPicPr>
          <p:cNvPr id="1028" name="Picture 4">
            <a:extLst>
              <a:ext uri="{FF2B5EF4-FFF2-40B4-BE49-F238E27FC236}">
                <a16:creationId xmlns:a16="http://schemas.microsoft.com/office/drawing/2014/main" id="{9895D1B4-DFF5-2AAD-D80F-607CEBAC1E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48657" y="2345398"/>
            <a:ext cx="3898454" cy="216293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48C9C3F-422F-D2F1-D07E-1D9EEA855247}"/>
              </a:ext>
            </a:extLst>
          </p:cNvPr>
          <p:cNvGrpSpPr/>
          <p:nvPr/>
        </p:nvGrpSpPr>
        <p:grpSpPr>
          <a:xfrm>
            <a:off x="1165722" y="18240655"/>
            <a:ext cx="4593781" cy="3887871"/>
            <a:chOff x="18141551" y="14834023"/>
            <a:chExt cx="4968541" cy="4205043"/>
          </a:xfrm>
        </p:grpSpPr>
        <p:pic>
          <p:nvPicPr>
            <p:cNvPr id="26" name="Picture 25" descr="A graph of a number of data&#10;&#10;Description automatically generated">
              <a:extLst>
                <a:ext uri="{FF2B5EF4-FFF2-40B4-BE49-F238E27FC236}">
                  <a16:creationId xmlns:a16="http://schemas.microsoft.com/office/drawing/2014/main" id="{2DC6E59F-0900-E4DD-533C-314CA3852B1C}"/>
                </a:ext>
              </a:extLst>
            </p:cNvPr>
            <p:cNvPicPr>
              <a:picLocks noChangeAspect="1"/>
            </p:cNvPicPr>
            <p:nvPr/>
          </p:nvPicPr>
          <p:blipFill rotWithShape="1">
            <a:blip r:embed="rId13">
              <a:extLst>
                <a:ext uri="{28A0092B-C50C-407E-A947-70E740481C1C}">
                  <a14:useLocalDpi xmlns:a14="http://schemas.microsoft.com/office/drawing/2010/main" val="0"/>
                </a:ext>
              </a:extLst>
            </a:blip>
            <a:srcRect t="5935" r="25905"/>
            <a:stretch/>
          </p:blipFill>
          <p:spPr>
            <a:xfrm>
              <a:off x="18141551" y="14834023"/>
              <a:ext cx="4968541" cy="4205043"/>
            </a:xfrm>
            <a:prstGeom prst="rect">
              <a:avLst/>
            </a:prstGeom>
          </p:spPr>
        </p:pic>
        <p:pic>
          <p:nvPicPr>
            <p:cNvPr id="16" name="Picture 15" descr="A graph of a number of data&#10;&#10;Description automatically generated">
              <a:extLst>
                <a:ext uri="{FF2B5EF4-FFF2-40B4-BE49-F238E27FC236}">
                  <a16:creationId xmlns:a16="http://schemas.microsoft.com/office/drawing/2014/main" id="{4C4DAFC4-6372-0502-1A38-6A199C946298}"/>
                </a:ext>
              </a:extLst>
            </p:cNvPr>
            <p:cNvPicPr>
              <a:picLocks noChangeAspect="1"/>
            </p:cNvPicPr>
            <p:nvPr/>
          </p:nvPicPr>
          <p:blipFill rotWithShape="1">
            <a:blip r:embed="rId13">
              <a:extLst>
                <a:ext uri="{28A0092B-C50C-407E-A947-70E740481C1C}">
                  <a14:useLocalDpi xmlns:a14="http://schemas.microsoft.com/office/drawing/2010/main" val="0"/>
                </a:ext>
              </a:extLst>
            </a:blip>
            <a:srcRect l="74542" t="48095" r="814" b="23071"/>
            <a:stretch/>
          </p:blipFill>
          <p:spPr>
            <a:xfrm>
              <a:off x="21389444" y="15435661"/>
              <a:ext cx="1652520" cy="1289019"/>
            </a:xfrm>
            <a:prstGeom prst="rect">
              <a:avLst/>
            </a:prstGeom>
          </p:spPr>
        </p:pic>
      </p:grpSp>
      <p:sp>
        <p:nvSpPr>
          <p:cNvPr id="31" name="TextBox 30">
            <a:extLst>
              <a:ext uri="{FF2B5EF4-FFF2-40B4-BE49-F238E27FC236}">
                <a16:creationId xmlns:a16="http://schemas.microsoft.com/office/drawing/2014/main" id="{D80E1742-9B08-D4AA-D21A-BCC3AE6FCEB7}"/>
              </a:ext>
            </a:extLst>
          </p:cNvPr>
          <p:cNvSpPr txBox="1"/>
          <p:nvPr/>
        </p:nvSpPr>
        <p:spPr>
          <a:xfrm>
            <a:off x="930491" y="21984519"/>
            <a:ext cx="5143087" cy="164834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4. Shape-oriented clustering of data distributions and the result pattern in Yamal. Blue/teal cluster aligns with the water area. Orange is land area. </a:t>
            </a:r>
            <a:endParaRPr kumimoji="0" lang="en-GB" sz="1600" i="0" u="none" strike="noStrike" cap="none" spc="37" normalizeH="0" baseline="0" dirty="0">
              <a:ln>
                <a:noFill/>
              </a:ln>
              <a:solidFill>
                <a:schemeClr val="accent1">
                  <a:lumOff val="-46666"/>
                </a:schemeClr>
              </a:solidFill>
              <a:effectLst/>
              <a:uFillTx/>
              <a:sym typeface="Roboto"/>
            </a:endParaRPr>
          </a:p>
        </p:txBody>
      </p:sp>
      <p:pic>
        <p:nvPicPr>
          <p:cNvPr id="32" name="Picture 31" descr="A map of land with red lines&#10;&#10;Description automatically generated">
            <a:extLst>
              <a:ext uri="{FF2B5EF4-FFF2-40B4-BE49-F238E27FC236}">
                <a16:creationId xmlns:a16="http://schemas.microsoft.com/office/drawing/2014/main" id="{FEDB0C76-EE80-370E-C1D2-AE53774826C4}"/>
              </a:ext>
            </a:extLst>
          </p:cNvPr>
          <p:cNvPicPr>
            <a:picLocks noChangeAspect="1"/>
          </p:cNvPicPr>
          <p:nvPr/>
        </p:nvPicPr>
        <p:blipFill rotWithShape="1">
          <a:blip r:embed="rId14">
            <a:alphaModFix/>
          </a:blip>
          <a:srcRect l="3307" t="4726" r="3514" b="4328"/>
          <a:stretch/>
        </p:blipFill>
        <p:spPr>
          <a:xfrm>
            <a:off x="10946677" y="18262115"/>
            <a:ext cx="5049780" cy="4082112"/>
          </a:xfrm>
          <a:prstGeom prst="rect">
            <a:avLst/>
          </a:prstGeom>
        </p:spPr>
      </p:pic>
      <p:sp>
        <p:nvSpPr>
          <p:cNvPr id="33" name="TextBox 32">
            <a:extLst>
              <a:ext uri="{FF2B5EF4-FFF2-40B4-BE49-F238E27FC236}">
                <a16:creationId xmlns:a16="http://schemas.microsoft.com/office/drawing/2014/main" id="{E03FF486-1487-2A73-5566-C281614E4D37}"/>
              </a:ext>
            </a:extLst>
          </p:cNvPr>
          <p:cNvSpPr txBox="1"/>
          <p:nvPr/>
        </p:nvSpPr>
        <p:spPr>
          <a:xfrm>
            <a:off x="22942128" y="7006670"/>
            <a:ext cx="10730557" cy="47343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Many climate forcings have higher correlations with </a:t>
            </a:r>
            <a:r>
              <a:rPr lang="en-GB" sz="2600" spc="60" dirty="0" err="1">
                <a:solidFill>
                  <a:srgbClr val="000000"/>
                </a:solidFill>
                <a:latin typeface="+mn-ea"/>
              </a:rPr>
              <a:t>InSAR</a:t>
            </a:r>
            <a:r>
              <a:rPr lang="en-GB" sz="2600" spc="60" dirty="0">
                <a:solidFill>
                  <a:srgbClr val="000000"/>
                </a:solidFill>
                <a:latin typeface="+mn-ea"/>
              </a:rPr>
              <a:t> permafrost ground deformation standard deviations than average values at 10 km resolution.</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Correlation coefficients of the same factors in different clusters of a region can be very different. This indicates the necessity of regional classification before analysing correlations with external forcings.</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endParaRPr lang="en-GB" sz="2600" spc="60" dirty="0">
              <a:solidFill>
                <a:srgbClr val="000000"/>
              </a:solidFill>
              <a:latin typeface="+mn-ea"/>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656BF91-1EDE-7CA5-2EE6-F022070F2B16}"/>
                  </a:ext>
                </a:extLst>
              </p:cNvPr>
              <p:cNvSpPr txBox="1"/>
              <p:nvPr/>
            </p:nvSpPr>
            <p:spPr>
              <a:xfrm>
                <a:off x="26838843" y="19896667"/>
                <a:ext cx="4208268" cy="56938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mn-ea"/>
                          <a:cs typeface="+mn-cs"/>
                          <a:sym typeface="Roboto"/>
                        </a:rPr>
                        <m:t>𝐷</m:t>
                      </m:r>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mn-ea"/>
                          <a:cs typeface="+mn-cs"/>
                          <a:sym typeface="Roboto"/>
                        </a:rPr>
                        <m:t>= </m:t>
                      </m:r>
                      <m:sSub>
                        <m:sSubPr>
                          <m:ctrlP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mn-ea"/>
                              <a:cs typeface="+mn-cs"/>
                              <a:sym typeface="Roboto"/>
                            </a:rPr>
                          </m:ctrlPr>
                        </m:sSubPr>
                        <m:e>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mn-ea"/>
                              <a:cs typeface="+mn-cs"/>
                              <a:sym typeface="Roboto"/>
                            </a:rPr>
                            <m:t>𝐷</m:t>
                          </m:r>
                        </m:e>
                        <m:sub>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mn-ea"/>
                              <a:cs typeface="+mn-cs"/>
                              <a:sym typeface="Roboto"/>
                            </a:rPr>
                            <m:t>0</m:t>
                          </m:r>
                        </m:sub>
                      </m:sSub>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mn-ea"/>
                          <a:cs typeface="+mn-cs"/>
                          <a:sym typeface="Roboto"/>
                        </a:rPr>
                        <m:t>+</m:t>
                      </m:r>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t>𝜇</m:t>
                      </m:r>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t>𝑡</m:t>
                      </m:r>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t>+</m:t>
                      </m:r>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t>𝜎</m:t>
                      </m:r>
                      <m:sSub>
                        <m:sSubPr>
                          <m:ctrlP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ctrlPr>
                        </m:sSubPr>
                        <m:e>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t>𝑊</m:t>
                          </m:r>
                        </m:e>
                        <m:sub>
                          <m:r>
                            <a:rPr kumimoji="0" lang="en-US" sz="3700" b="0" i="1" u="none" strike="noStrike" cap="none" spc="37" normalizeH="0" baseline="0" smtClean="0">
                              <a:ln>
                                <a:noFill/>
                              </a:ln>
                              <a:solidFill>
                                <a:schemeClr val="accent1">
                                  <a:lumOff val="-46666"/>
                                </a:schemeClr>
                              </a:solidFill>
                              <a:effectLst/>
                              <a:uFillTx/>
                              <a:latin typeface="Cambria Math" panose="02040503050406030204" pitchFamily="18" charset="0"/>
                              <a:ea typeface="Cambria Math" panose="02040503050406030204" pitchFamily="18" charset="0"/>
                              <a:sym typeface="Roboto"/>
                            </a:rPr>
                            <m:t>𝑡</m:t>
                          </m:r>
                        </m:sub>
                      </m:sSub>
                    </m:oMath>
                  </m:oMathPara>
                </a14:m>
                <a:endParaRPr kumimoji="0" lang="en-DE" sz="3700" b="0" i="0" u="none" strike="noStrike" cap="none" spc="37" normalizeH="0" baseline="0" dirty="0">
                  <a:ln>
                    <a:noFill/>
                  </a:ln>
                  <a:solidFill>
                    <a:schemeClr val="accent1">
                      <a:lumOff val="-46666"/>
                    </a:schemeClr>
                  </a:solidFill>
                  <a:effectLst/>
                  <a:uFillTx/>
                  <a:latin typeface="+mn-lt"/>
                  <a:ea typeface="+mn-ea"/>
                  <a:cs typeface="+mn-cs"/>
                  <a:sym typeface="Roboto"/>
                </a:endParaRPr>
              </a:p>
            </p:txBody>
          </p:sp>
        </mc:Choice>
        <mc:Fallback xmlns="">
          <p:sp>
            <p:nvSpPr>
              <p:cNvPr id="34" name="TextBox 33">
                <a:extLst>
                  <a:ext uri="{FF2B5EF4-FFF2-40B4-BE49-F238E27FC236}">
                    <a16:creationId xmlns:a16="http://schemas.microsoft.com/office/drawing/2014/main" id="{3656BF91-1EDE-7CA5-2EE6-F022070F2B16}"/>
                  </a:ext>
                </a:extLst>
              </p:cNvPr>
              <p:cNvSpPr txBox="1">
                <a:spLocks noRot="1" noChangeAspect="1" noMove="1" noResize="1" noEditPoints="1" noAdjustHandles="1" noChangeArrowheads="1" noChangeShapeType="1" noTextEdit="1"/>
              </p:cNvSpPr>
              <p:nvPr/>
            </p:nvSpPr>
            <p:spPr>
              <a:xfrm>
                <a:off x="26838843" y="19896667"/>
                <a:ext cx="4208268" cy="569387"/>
              </a:xfrm>
              <a:prstGeom prst="rect">
                <a:avLst/>
              </a:prstGeom>
              <a:blipFill>
                <a:blip r:embed="rId15"/>
                <a:stretch>
                  <a:fillRect l="-2108" t="-6522" b="-36957"/>
                </a:stretch>
              </a:blipFill>
              <a:ln w="25400" cap="flat">
                <a:noFill/>
                <a:miter lim="400000"/>
              </a:ln>
              <a:effectLst/>
            </p:spPr>
            <p:txBody>
              <a:bodyPr/>
              <a:lstStyle/>
              <a:p>
                <a:r>
                  <a:rPr lang="en-DE">
                    <a:noFill/>
                  </a:rPr>
                  <a:t> </a:t>
                </a:r>
              </a:p>
            </p:txBody>
          </p:sp>
        </mc:Fallback>
      </mc:AlternateContent>
      <p:pic>
        <p:nvPicPr>
          <p:cNvPr id="38" name="Picture 37" descr="A table with numbers and symbols&#10;&#10;Description automatically generated">
            <a:extLst>
              <a:ext uri="{FF2B5EF4-FFF2-40B4-BE49-F238E27FC236}">
                <a16:creationId xmlns:a16="http://schemas.microsoft.com/office/drawing/2014/main" id="{0EBADA2A-10AE-B50A-3D42-4D6898FBBE3F}"/>
              </a:ext>
            </a:extLst>
          </p:cNvPr>
          <p:cNvPicPr>
            <a:picLocks noChangeAspect="1"/>
          </p:cNvPicPr>
          <p:nvPr/>
        </p:nvPicPr>
        <p:blipFill rotWithShape="1">
          <a:blip r:embed="rId16">
            <a:extLst>
              <a:ext uri="{28A0092B-C50C-407E-A947-70E740481C1C}">
                <a14:useLocalDpi xmlns:a14="http://schemas.microsoft.com/office/drawing/2010/main" val="0"/>
              </a:ext>
            </a:extLst>
          </a:blip>
          <a:srcRect l="1820" r="4490"/>
          <a:stretch/>
        </p:blipFill>
        <p:spPr>
          <a:xfrm>
            <a:off x="36349730" y="19685216"/>
            <a:ext cx="5560632" cy="3389994"/>
          </a:xfrm>
          <a:prstGeom prst="rect">
            <a:avLst/>
          </a:prstGeom>
        </p:spPr>
      </p:pic>
      <p:pic>
        <p:nvPicPr>
          <p:cNvPr id="41" name="Picture 40" descr="A grid with orange and green lines&#10;&#10;Description automatically generated">
            <a:extLst>
              <a:ext uri="{FF2B5EF4-FFF2-40B4-BE49-F238E27FC236}">
                <a16:creationId xmlns:a16="http://schemas.microsoft.com/office/drawing/2014/main" id="{2D57AA9B-84C2-ED8F-0C10-AE822EA18338}"/>
              </a:ext>
            </a:extLst>
          </p:cNvPr>
          <p:cNvPicPr>
            <a:picLocks noChangeAspect="1"/>
          </p:cNvPicPr>
          <p:nvPr/>
        </p:nvPicPr>
        <p:blipFill rotWithShape="1">
          <a:blip r:embed="rId17">
            <a:extLst>
              <a:ext uri="{28A0092B-C50C-407E-A947-70E740481C1C}">
                <a14:useLocalDpi xmlns:a14="http://schemas.microsoft.com/office/drawing/2010/main" val="0"/>
              </a:ext>
            </a:extLst>
          </a:blip>
          <a:srcRect t="3622"/>
          <a:stretch/>
        </p:blipFill>
        <p:spPr>
          <a:xfrm>
            <a:off x="10905262" y="12948841"/>
            <a:ext cx="5049780" cy="4415781"/>
          </a:xfrm>
          <a:prstGeom prst="rect">
            <a:avLst/>
          </a:prstGeom>
        </p:spPr>
      </p:pic>
      <p:sp>
        <p:nvSpPr>
          <p:cNvPr id="43" name="TextBox 42">
            <a:extLst>
              <a:ext uri="{FF2B5EF4-FFF2-40B4-BE49-F238E27FC236}">
                <a16:creationId xmlns:a16="http://schemas.microsoft.com/office/drawing/2014/main" id="{56B47998-6EA4-A18D-6D3C-0C63E37FE259}"/>
              </a:ext>
            </a:extLst>
          </p:cNvPr>
          <p:cNvSpPr txBox="1"/>
          <p:nvPr/>
        </p:nvSpPr>
        <p:spPr>
          <a:xfrm>
            <a:off x="16077159" y="18549222"/>
            <a:ext cx="5260001" cy="440910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In Yamal, the result pattern generated by this heuristic clustering has 10% higher accuracy than K-means clustering result in water-land overlapping area with the satellite map.</a:t>
            </a:r>
          </a:p>
          <a:p>
            <a:pPr marL="0" marR="0" indent="0" algn="l" defTabSz="15853719" rtl="0" fontAlgn="auto" latinLnBrk="0" hangingPunct="0">
              <a:lnSpc>
                <a:spcPct val="100000"/>
              </a:lnSpc>
              <a:spcBef>
                <a:spcPts val="0"/>
              </a:spcBef>
              <a:spcAft>
                <a:spcPts val="0"/>
              </a:spcAft>
              <a:buClrTx/>
              <a:buSzTx/>
              <a:buFontTx/>
              <a:buNone/>
              <a:tabLst/>
            </a:pPr>
            <a:endParaRPr kumimoji="0" lang="en-GB" sz="2600" b="0" i="0" u="none" strike="noStrike" cap="none" spc="37" normalizeH="0" baseline="0" dirty="0">
              <a:ln>
                <a:noFill/>
              </a:ln>
              <a:solidFill>
                <a:schemeClr val="accent1">
                  <a:lumOff val="-46666"/>
                </a:schemeClr>
              </a:solidFill>
              <a:effectLst/>
              <a:uFillTx/>
              <a:sym typeface="Roboto"/>
            </a:endParaRPr>
          </a:p>
        </p:txBody>
      </p:sp>
      <p:sp>
        <p:nvSpPr>
          <p:cNvPr id="45" name="TextBox 44">
            <a:extLst>
              <a:ext uri="{FF2B5EF4-FFF2-40B4-BE49-F238E27FC236}">
                <a16:creationId xmlns:a16="http://schemas.microsoft.com/office/drawing/2014/main" id="{11ACBBA9-605C-587D-6F78-4868564BA996}"/>
              </a:ext>
            </a:extLst>
          </p:cNvPr>
          <p:cNvSpPr txBox="1"/>
          <p:nvPr/>
        </p:nvSpPr>
        <p:spPr>
          <a:xfrm>
            <a:off x="10905262" y="22429651"/>
            <a:ext cx="5143087" cy="10081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5. Satellite map of Yamal region studied area with processed PALSAR-2 data.</a:t>
            </a:r>
            <a:endParaRPr kumimoji="0" lang="en-GB" sz="1600" i="0" u="none" strike="noStrike" cap="none" spc="37" normalizeH="0" baseline="0" dirty="0">
              <a:ln>
                <a:noFill/>
              </a:ln>
              <a:solidFill>
                <a:schemeClr val="accent1">
                  <a:lumOff val="-46666"/>
                </a:schemeClr>
              </a:solidFill>
              <a:effectLst/>
              <a:uFillTx/>
              <a:sym typeface="Roboto"/>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783F348-4240-9773-EA99-BEE742206A49}"/>
                  </a:ext>
                </a:extLst>
              </p:cNvPr>
              <p:cNvSpPr txBox="1"/>
              <p:nvPr/>
            </p:nvSpPr>
            <p:spPr>
              <a:xfrm>
                <a:off x="22682010" y="20514745"/>
                <a:ext cx="13310676" cy="31738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457200" indent="-457200">
                  <a:lnSpc>
                    <a:spcPct val="130000"/>
                  </a:lnSpc>
                  <a:spcBef>
                    <a:spcPts val="800"/>
                  </a:spcBef>
                  <a:buSzPct val="123000"/>
                  <a:buFont typeface="Arial" panose="020B0604020202020204" pitchFamily="34" charset="0"/>
                  <a:buChar char="•"/>
                  <a:defRPr sz="5300" spc="158">
                    <a:solidFill>
                      <a:srgbClr val="000000"/>
                    </a:solidFill>
                  </a:defRPr>
                </a:pPr>
                <a14:m>
                  <m:oMath xmlns:m="http://schemas.openxmlformats.org/officeDocument/2006/math">
                    <m:r>
                      <a:rPr lang="en-GB" sz="2600" b="0" i="1" spc="60" dirty="0" smtClean="0">
                        <a:solidFill>
                          <a:srgbClr val="000000"/>
                        </a:solidFill>
                        <a:latin typeface="Cambria Math" panose="02040503050406030204" pitchFamily="18" charset="0"/>
                        <a:ea typeface="Cambria Math" panose="02040503050406030204" pitchFamily="18" charset="0"/>
                      </a:rPr>
                      <m:t>𝜇</m:t>
                    </m:r>
                  </m:oMath>
                </a14:m>
                <a:r>
                  <a:rPr lang="en-GB" sz="2600" spc="60" dirty="0">
                    <a:solidFill>
                      <a:srgbClr val="000000"/>
                    </a:solidFill>
                    <a:latin typeface="+mn-ea"/>
                  </a:rPr>
                  <a:t> is the long-term drift parameter that describes the local environment. </a:t>
                </a:r>
                <a14:m>
                  <m:oMath xmlns:m="http://schemas.openxmlformats.org/officeDocument/2006/math">
                    <m:r>
                      <a:rPr lang="en-GB" sz="2600" i="1" spc="60" dirty="0">
                        <a:solidFill>
                          <a:srgbClr val="000000"/>
                        </a:solidFill>
                        <a:latin typeface="Cambria Math" panose="02040503050406030204" pitchFamily="18" charset="0"/>
                        <a:ea typeface="Cambria Math" panose="02040503050406030204" pitchFamily="18" charset="0"/>
                      </a:rPr>
                      <m:t>𝜇</m:t>
                    </m:r>
                    <m:r>
                      <a:rPr lang="en-GB" sz="2600" i="1" spc="60" dirty="0">
                        <a:solidFill>
                          <a:srgbClr val="000000"/>
                        </a:solidFill>
                        <a:latin typeface="Cambria Math" panose="02040503050406030204" pitchFamily="18" charset="0"/>
                        <a:ea typeface="Cambria Math" panose="02040503050406030204" pitchFamily="18" charset="0"/>
                      </a:rPr>
                      <m:t> </m:t>
                    </m:r>
                  </m:oMath>
                </a14:m>
                <a:r>
                  <a:rPr lang="en-GB" sz="2600" spc="60" dirty="0">
                    <a:solidFill>
                      <a:srgbClr val="000000"/>
                    </a:solidFill>
                    <a:latin typeface="+mn-ea"/>
                  </a:rPr>
                  <a:t> can change under long-term climate change or strong abrupt change.</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14:m>
                  <m:oMath xmlns:m="http://schemas.openxmlformats.org/officeDocument/2006/math">
                    <m:r>
                      <a:rPr lang="en-GB" sz="2600" i="1" spc="60" smtClean="0">
                        <a:solidFill>
                          <a:srgbClr val="000000"/>
                        </a:solidFill>
                        <a:latin typeface="Cambria Math" panose="02040503050406030204" pitchFamily="18" charset="0"/>
                        <a:ea typeface="Cambria Math" panose="02040503050406030204" pitchFamily="18" charset="0"/>
                      </a:rPr>
                      <m:t>𝜎</m:t>
                    </m:r>
                  </m:oMath>
                </a14:m>
                <a:r>
                  <a:rPr lang="en-GB" sz="2600" spc="60" dirty="0">
                    <a:solidFill>
                      <a:srgbClr val="000000"/>
                    </a:solidFill>
                    <a:latin typeface="+mn-ea"/>
                  </a:rPr>
                  <a:t> is the short-term volatility parameter. </a:t>
                </a:r>
                <a14:m>
                  <m:oMath xmlns:m="http://schemas.openxmlformats.org/officeDocument/2006/math">
                    <m:r>
                      <a:rPr lang="en-GB" sz="2600" i="1" spc="60">
                        <a:solidFill>
                          <a:srgbClr val="000000"/>
                        </a:solidFill>
                        <a:latin typeface="Cambria Math" panose="02040503050406030204" pitchFamily="18" charset="0"/>
                        <a:ea typeface="Cambria Math" panose="02040503050406030204" pitchFamily="18" charset="0"/>
                      </a:rPr>
                      <m:t>𝜎</m:t>
                    </m:r>
                  </m:oMath>
                </a14:m>
                <a:r>
                  <a:rPr lang="en-GB" sz="2600" spc="60" dirty="0">
                    <a:solidFill>
                      <a:srgbClr val="000000"/>
                    </a:solidFill>
                    <a:latin typeface="+mn-ea"/>
                  </a:rPr>
                  <a:t> has regional dependency and remains stable when local environment condition is stable.</a:t>
                </a:r>
              </a:p>
              <a:p>
                <a:pPr marL="457200" indent="-457200">
                  <a:lnSpc>
                    <a:spcPct val="130000"/>
                  </a:lnSpc>
                  <a:spcBef>
                    <a:spcPts val="800"/>
                  </a:spcBef>
                  <a:buSzPct val="123000"/>
                  <a:buFont typeface="Arial" panose="020B0604020202020204" pitchFamily="34" charset="0"/>
                  <a:buChar char="•"/>
                  <a:defRPr sz="5300" spc="158">
                    <a:solidFill>
                      <a:srgbClr val="000000"/>
                    </a:solidFill>
                  </a:defRPr>
                </a:pPr>
                <a:r>
                  <a:rPr lang="en-GB" sz="2600" spc="60" dirty="0">
                    <a:solidFill>
                      <a:srgbClr val="000000"/>
                    </a:solidFill>
                    <a:latin typeface="+mn-ea"/>
                  </a:rPr>
                  <a:t>Due to limitation of </a:t>
                </a:r>
                <a:r>
                  <a:rPr lang="en-GB" sz="2600" spc="60" dirty="0" err="1">
                    <a:solidFill>
                      <a:srgbClr val="000000"/>
                    </a:solidFill>
                    <a:latin typeface="+mn-ea"/>
                  </a:rPr>
                  <a:t>InSAR</a:t>
                </a:r>
                <a:r>
                  <a:rPr lang="en-GB" sz="2600" spc="60" dirty="0">
                    <a:solidFill>
                      <a:srgbClr val="000000"/>
                    </a:solidFill>
                    <a:latin typeface="+mn-ea"/>
                  </a:rPr>
                  <a:t> data time-series length, </a:t>
                </a:r>
                <a14:m>
                  <m:oMath xmlns:m="http://schemas.openxmlformats.org/officeDocument/2006/math">
                    <m:r>
                      <a:rPr lang="en-GB" sz="2600" b="0" i="1" spc="60" dirty="0" smtClean="0">
                        <a:solidFill>
                          <a:srgbClr val="000000"/>
                        </a:solidFill>
                        <a:latin typeface="Cambria Math" panose="02040503050406030204" pitchFamily="18" charset="0"/>
                        <a:ea typeface="Cambria Math" panose="02040503050406030204" pitchFamily="18" charset="0"/>
                      </a:rPr>
                      <m:t>𝜇</m:t>
                    </m:r>
                  </m:oMath>
                </a14:m>
                <a:r>
                  <a:rPr lang="en-GB" sz="2600" spc="60" dirty="0">
                    <a:solidFill>
                      <a:srgbClr val="000000"/>
                    </a:solidFill>
                    <a:latin typeface="+mn-ea"/>
                  </a:rPr>
                  <a:t> is taken as 0. </a:t>
                </a:r>
              </a:p>
            </p:txBody>
          </p:sp>
        </mc:Choice>
        <mc:Fallback xmlns="">
          <p:sp>
            <p:nvSpPr>
              <p:cNvPr id="46" name="TextBox 45">
                <a:extLst>
                  <a:ext uri="{FF2B5EF4-FFF2-40B4-BE49-F238E27FC236}">
                    <a16:creationId xmlns:a16="http://schemas.microsoft.com/office/drawing/2014/main" id="{E783F348-4240-9773-EA99-BEE742206A49}"/>
                  </a:ext>
                </a:extLst>
              </p:cNvPr>
              <p:cNvSpPr txBox="1">
                <a:spLocks noRot="1" noChangeAspect="1" noMove="1" noResize="1" noEditPoints="1" noAdjustHandles="1" noChangeArrowheads="1" noChangeShapeType="1" noTextEdit="1"/>
              </p:cNvSpPr>
              <p:nvPr/>
            </p:nvSpPr>
            <p:spPr>
              <a:xfrm>
                <a:off x="22682010" y="20514745"/>
                <a:ext cx="13310676" cy="3173891"/>
              </a:xfrm>
              <a:prstGeom prst="rect">
                <a:avLst/>
              </a:prstGeom>
              <a:blipFill>
                <a:blip r:embed="rId18"/>
                <a:stretch>
                  <a:fillRect l="-859" b="-1594"/>
                </a:stretch>
              </a:blipFill>
              <a:ln w="25400" cap="flat">
                <a:noFill/>
                <a:miter lim="400000"/>
              </a:ln>
              <a:effectLst/>
            </p:spPr>
            <p:txBody>
              <a:bodyPr/>
              <a:lstStyle/>
              <a:p>
                <a:r>
                  <a:rPr lang="en-DE">
                    <a:noFill/>
                  </a:rPr>
                  <a:t> </a:t>
                </a:r>
              </a:p>
            </p:txBody>
          </p:sp>
        </mc:Fallback>
      </mc:AlternateContent>
      <p:sp>
        <p:nvSpPr>
          <p:cNvPr id="48" name="TextBox 47">
            <a:extLst>
              <a:ext uri="{FF2B5EF4-FFF2-40B4-BE49-F238E27FC236}">
                <a16:creationId xmlns:a16="http://schemas.microsoft.com/office/drawing/2014/main" id="{A6B20BA7-74FD-32B0-9D12-F7688913F191}"/>
              </a:ext>
            </a:extLst>
          </p:cNvPr>
          <p:cNvSpPr txBox="1"/>
          <p:nvPr/>
        </p:nvSpPr>
        <p:spPr>
          <a:xfrm>
            <a:off x="10716074" y="17259666"/>
            <a:ext cx="5143087" cy="10081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algn="ctr">
              <a:lnSpc>
                <a:spcPct val="130000"/>
              </a:lnSpc>
              <a:spcBef>
                <a:spcPts val="800"/>
              </a:spcBef>
              <a:buSzPct val="123000"/>
              <a:defRPr sz="5300" spc="158">
                <a:solidFill>
                  <a:srgbClr val="000000"/>
                </a:solidFill>
              </a:defRPr>
            </a:pPr>
            <a:r>
              <a:rPr lang="en-GB" sz="1600" spc="60" dirty="0">
                <a:solidFill>
                  <a:srgbClr val="000000"/>
                </a:solidFill>
                <a:latin typeface="+mn-ea"/>
              </a:rPr>
              <a:t>Fig 3. Result pattern of heuristic clustering on PALSAR-2 data in Yamal  2016-2017</a:t>
            </a:r>
            <a:endParaRPr kumimoji="0" lang="en-GB" sz="1600" i="0" u="none" strike="noStrike" cap="none" spc="37" normalizeH="0" baseline="0" dirty="0">
              <a:ln>
                <a:noFill/>
              </a:ln>
              <a:solidFill>
                <a:schemeClr val="accent1">
                  <a:lumOff val="-46666"/>
                </a:schemeClr>
              </a:solidFill>
              <a:effectLst/>
              <a:uFillTx/>
              <a:sym typeface="Roboto"/>
            </a:endParaRPr>
          </a:p>
        </p:txBody>
      </p:sp>
      <p:pic>
        <p:nvPicPr>
          <p:cNvPr id="53" name="Picture 52" descr="A table with numbers and symbols&#10;&#10;Description automatically generated">
            <a:extLst>
              <a:ext uri="{FF2B5EF4-FFF2-40B4-BE49-F238E27FC236}">
                <a16:creationId xmlns:a16="http://schemas.microsoft.com/office/drawing/2014/main" id="{C3FB15CF-0719-F101-BC63-E527EC45FD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398142" y="16626383"/>
            <a:ext cx="5563539" cy="2149811"/>
          </a:xfrm>
          <a:prstGeom prst="rect">
            <a:avLst/>
          </a:prstGeom>
        </p:spPr>
      </p:pic>
      <p:sp>
        <p:nvSpPr>
          <p:cNvPr id="55" name="TextBox 54">
            <a:extLst>
              <a:ext uri="{FF2B5EF4-FFF2-40B4-BE49-F238E27FC236}">
                <a16:creationId xmlns:a16="http://schemas.microsoft.com/office/drawing/2014/main" id="{6F1F97C1-630C-8CF4-2A96-543436AD676B}"/>
              </a:ext>
            </a:extLst>
          </p:cNvPr>
          <p:cNvSpPr txBox="1"/>
          <p:nvPr/>
        </p:nvSpPr>
        <p:spPr>
          <a:xfrm>
            <a:off x="33518593" y="23916617"/>
            <a:ext cx="8666359" cy="5731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ctr" defTabSz="15853719" rtl="0" fontAlgn="auto" latinLnBrk="0" hangingPunct="0">
              <a:lnSpc>
                <a:spcPct val="100000"/>
              </a:lnSpc>
              <a:spcBef>
                <a:spcPts val="0"/>
              </a:spcBef>
              <a:spcAft>
                <a:spcPts val="0"/>
              </a:spcAft>
              <a:buClrTx/>
              <a:buSzTx/>
              <a:buFontTx/>
              <a:buNone/>
              <a:tabLst/>
            </a:pPr>
            <a:r>
              <a:rPr lang="en-GB" sz="2000" spc="37" dirty="0"/>
              <a:t>Table 1.  </a:t>
            </a:r>
            <a:endParaRPr kumimoji="0" lang="en-GB" sz="2000" b="0" i="0" u="none" strike="noStrike" cap="none" spc="37" normalizeH="0" baseline="0" dirty="0">
              <a:ln>
                <a:noFill/>
              </a:ln>
              <a:solidFill>
                <a:schemeClr val="accent1">
                  <a:lumOff val="-46666"/>
                </a:schemeClr>
              </a:solidFill>
              <a:effectLst/>
              <a:uFillTx/>
              <a:sym typeface="Roboto"/>
            </a:endParaRPr>
          </a:p>
        </p:txBody>
      </p:sp>
      <p:sp>
        <p:nvSpPr>
          <p:cNvPr id="56" name="Rounded Rectangle 55">
            <a:extLst>
              <a:ext uri="{FF2B5EF4-FFF2-40B4-BE49-F238E27FC236}">
                <a16:creationId xmlns:a16="http://schemas.microsoft.com/office/drawing/2014/main" id="{F6FD635C-BAB7-81DA-F047-3C1C6196B7B2}"/>
              </a:ext>
            </a:extLst>
          </p:cNvPr>
          <p:cNvSpPr/>
          <p:nvPr/>
        </p:nvSpPr>
        <p:spPr>
          <a:xfrm>
            <a:off x="22682010" y="23892553"/>
            <a:ext cx="19276764" cy="1067297"/>
          </a:xfrm>
          <a:prstGeom prst="roundRect">
            <a:avLst/>
          </a:prstGeom>
          <a:ln w="69850"/>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Stochastic </a:t>
            </a:r>
            <a:r>
              <a:rPr lang="en-GB" dirty="0" err="1"/>
              <a:t>Modeling</a:t>
            </a:r>
            <a:r>
              <a:rPr lang="en-GB" dirty="0"/>
              <a:t> of Permafrost Annual Deformation Based on </a:t>
            </a:r>
            <a:r>
              <a:rPr lang="en-GB" dirty="0" err="1"/>
              <a:t>InSAR</a:t>
            </a:r>
            <a:r>
              <a:rPr lang="en-GB" dirty="0"/>
              <a:t> Data Statistical Analysis (preprint available soon)</a:t>
            </a:r>
            <a:endParaRPr lang="en-DE" dirty="0"/>
          </a:p>
        </p:txBody>
      </p:sp>
      <p:sp>
        <p:nvSpPr>
          <p:cNvPr id="66" name="Rounded Rectangle 65">
            <a:extLst>
              <a:ext uri="{FF2B5EF4-FFF2-40B4-BE49-F238E27FC236}">
                <a16:creationId xmlns:a16="http://schemas.microsoft.com/office/drawing/2014/main" id="{B008DF07-FB3B-C4E1-1D0B-5380109D327F}"/>
              </a:ext>
            </a:extLst>
          </p:cNvPr>
          <p:cNvSpPr/>
          <p:nvPr/>
        </p:nvSpPr>
        <p:spPr>
          <a:xfrm>
            <a:off x="23020470" y="13305684"/>
            <a:ext cx="10652215" cy="2126223"/>
          </a:xfrm>
          <a:prstGeom prst="roundRect">
            <a:avLst/>
          </a:prstGeom>
          <a:ln w="69850"/>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Relevant paper: Bartsch, A., </a:t>
            </a:r>
            <a:r>
              <a:rPr lang="en-GB" dirty="0" err="1"/>
              <a:t>Widhalm</a:t>
            </a:r>
            <a:r>
              <a:rPr lang="en-GB" dirty="0"/>
              <a:t>, B., Radha Krishnan, S. R., &amp; Liu, Z. (2026). Tracking land surface deformation in lowland permafrost regions across the arctic exploiting the first decade of Copernicus Sentinel-1.</a:t>
            </a:r>
            <a:endParaRPr lang="en-DE"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70D412B-B0B1-60C3-20DF-CDC1CCD8280E}"/>
                  </a:ext>
                </a:extLst>
              </p:cNvPr>
              <p:cNvSpPr txBox="1"/>
              <p:nvPr/>
            </p:nvSpPr>
            <p:spPr>
              <a:xfrm>
                <a:off x="34696364" y="18756615"/>
                <a:ext cx="7488588" cy="88095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ctr" defTabSz="15853719" rtl="0" fontAlgn="auto" latinLnBrk="0" hangingPunct="0">
                  <a:lnSpc>
                    <a:spcPct val="100000"/>
                  </a:lnSpc>
                  <a:spcBef>
                    <a:spcPts val="0"/>
                  </a:spcBef>
                  <a:spcAft>
                    <a:spcPts val="0"/>
                  </a:spcAft>
                  <a:buClrTx/>
                  <a:buSzTx/>
                  <a:buFontTx/>
                  <a:buNone/>
                  <a:tabLst/>
                </a:pPr>
                <a:r>
                  <a:rPr lang="en-GB" sz="2000" spc="37" dirty="0"/>
                  <a:t>Table 1. Partial results of the </a:t>
                </a:r>
                <a14:m>
                  <m:oMath xmlns:m="http://schemas.openxmlformats.org/officeDocument/2006/math">
                    <m:r>
                      <a:rPr lang="en-GB" sz="2000" i="1" spc="60" smtClean="0">
                        <a:solidFill>
                          <a:srgbClr val="000000"/>
                        </a:solidFill>
                        <a:latin typeface="Cambria Math" panose="02040503050406030204" pitchFamily="18" charset="0"/>
                        <a:ea typeface="Cambria Math" panose="02040503050406030204" pitchFamily="18" charset="0"/>
                      </a:rPr>
                      <m:t>𝜎</m:t>
                    </m:r>
                  </m:oMath>
                </a14:m>
                <a:r>
                  <a:rPr kumimoji="0" lang="en-GB" sz="2000" b="0" i="0" u="none" strike="noStrike" cap="none" spc="37" normalizeH="0" baseline="0" dirty="0">
                    <a:ln>
                      <a:noFill/>
                    </a:ln>
                    <a:solidFill>
                      <a:schemeClr val="accent1">
                        <a:lumOff val="-46666"/>
                      </a:schemeClr>
                    </a:solidFill>
                    <a:effectLst/>
                    <a:uFillTx/>
                    <a:sym typeface="Roboto"/>
                  </a:rPr>
                  <a:t> values calculated from </a:t>
                </a:r>
                <a:r>
                  <a:rPr kumimoji="0" lang="en-GB" sz="2000" b="0" i="0" u="none" strike="noStrike" cap="none" spc="37" normalizeH="0" baseline="0" dirty="0" err="1">
                    <a:ln>
                      <a:noFill/>
                    </a:ln>
                    <a:solidFill>
                      <a:schemeClr val="accent1">
                        <a:lumOff val="-46666"/>
                      </a:schemeClr>
                    </a:solidFill>
                    <a:effectLst/>
                    <a:uFillTx/>
                    <a:sym typeface="Roboto"/>
                  </a:rPr>
                  <a:t>InSAR</a:t>
                </a:r>
                <a:r>
                  <a:rPr kumimoji="0" lang="en-GB" sz="2000" b="0" i="0" u="none" strike="noStrike" cap="none" spc="37" normalizeH="0" baseline="0" dirty="0">
                    <a:ln>
                      <a:noFill/>
                    </a:ln>
                    <a:solidFill>
                      <a:schemeClr val="accent1">
                        <a:lumOff val="-46666"/>
                      </a:schemeClr>
                    </a:solidFill>
                    <a:effectLst/>
                    <a:uFillTx/>
                    <a:sym typeface="Roboto"/>
                  </a:rPr>
                  <a:t> data in Central North Slope and Mackenzie River Delta.</a:t>
                </a:r>
              </a:p>
            </p:txBody>
          </p:sp>
        </mc:Choice>
        <mc:Fallback xmlns="">
          <p:sp>
            <p:nvSpPr>
              <p:cNvPr id="68" name="TextBox 67">
                <a:extLst>
                  <a:ext uri="{FF2B5EF4-FFF2-40B4-BE49-F238E27FC236}">
                    <a16:creationId xmlns:a16="http://schemas.microsoft.com/office/drawing/2014/main" id="{070D412B-B0B1-60C3-20DF-CDC1CCD8280E}"/>
                  </a:ext>
                </a:extLst>
              </p:cNvPr>
              <p:cNvSpPr txBox="1">
                <a:spLocks noRot="1" noChangeAspect="1" noMove="1" noResize="1" noEditPoints="1" noAdjustHandles="1" noChangeArrowheads="1" noChangeShapeType="1" noTextEdit="1"/>
              </p:cNvSpPr>
              <p:nvPr/>
            </p:nvSpPr>
            <p:spPr>
              <a:xfrm>
                <a:off x="34696364" y="18756615"/>
                <a:ext cx="7488588" cy="880956"/>
              </a:xfrm>
              <a:prstGeom prst="rect">
                <a:avLst/>
              </a:prstGeom>
              <a:blipFill>
                <a:blip r:embed="rId20"/>
                <a:stretch>
                  <a:fillRect b="-1408"/>
                </a:stretch>
              </a:blipFill>
              <a:ln w="25400" cap="flat">
                <a:noFill/>
                <a:miter lim="400000"/>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6116C506-E776-9DF1-1EFD-A63A76C66AEF}"/>
                  </a:ext>
                </a:extLst>
              </p:cNvPr>
              <p:cNvSpPr txBox="1"/>
              <p:nvPr/>
            </p:nvSpPr>
            <p:spPr>
              <a:xfrm>
                <a:off x="34036642" y="23062646"/>
                <a:ext cx="8183710" cy="88095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1418" tIns="131418" rIns="131418" bIns="131418" numCol="1" spcCol="38100" rtlCol="0" anchor="ctr">
                <a:spAutoFit/>
              </a:bodyPr>
              <a:lstStyle/>
              <a:p>
                <a:pPr marL="0" marR="0" indent="0" algn="ctr" defTabSz="15853719" rtl="0" fontAlgn="auto" latinLnBrk="0" hangingPunct="0">
                  <a:lnSpc>
                    <a:spcPct val="100000"/>
                  </a:lnSpc>
                  <a:spcBef>
                    <a:spcPts val="0"/>
                  </a:spcBef>
                  <a:spcAft>
                    <a:spcPts val="0"/>
                  </a:spcAft>
                  <a:buClrTx/>
                  <a:buSzTx/>
                  <a:buFontTx/>
                  <a:buNone/>
                  <a:tabLst/>
                </a:pPr>
                <a:r>
                  <a:rPr lang="en-GB" sz="2000" spc="37" dirty="0"/>
                  <a:t>Table 2. Example output of the stochastic model: discrete-time exit</a:t>
                </a:r>
              </a:p>
              <a:p>
                <a:pPr marL="0" marR="0" indent="0" algn="ctr" defTabSz="15853719" rtl="0" fontAlgn="auto" latinLnBrk="0" hangingPunct="0">
                  <a:lnSpc>
                    <a:spcPct val="100000"/>
                  </a:lnSpc>
                  <a:spcBef>
                    <a:spcPts val="0"/>
                  </a:spcBef>
                  <a:spcAft>
                    <a:spcPts val="0"/>
                  </a:spcAft>
                  <a:buClrTx/>
                  <a:buSzTx/>
                  <a:buFontTx/>
                  <a:buNone/>
                  <a:tabLst/>
                </a:pPr>
                <a:r>
                  <a:rPr lang="en-GB" sz="2000" spc="37" dirty="0"/>
                  <a:t>Probabilities with </a:t>
                </a:r>
                <a14:m>
                  <m:oMath xmlns:m="http://schemas.openxmlformats.org/officeDocument/2006/math">
                    <m:r>
                      <a:rPr lang="en-GB" sz="2000" i="1" spc="37" smtClean="0">
                        <a:latin typeface="Cambria Math" panose="02040503050406030204" pitchFamily="18" charset="0"/>
                        <a:ea typeface="Cambria Math" panose="02040503050406030204" pitchFamily="18" charset="0"/>
                      </a:rPr>
                      <m:t>𝜎</m:t>
                    </m:r>
                    <m:r>
                      <a:rPr lang="en-US" sz="2000" b="0" i="1" spc="37" smtClean="0">
                        <a:latin typeface="Cambria Math" panose="02040503050406030204" pitchFamily="18" charset="0"/>
                        <a:ea typeface="Cambria Math" panose="02040503050406030204" pitchFamily="18" charset="0"/>
                      </a:rPr>
                      <m:t>=0.01</m:t>
                    </m:r>
                  </m:oMath>
                </a14:m>
                <a:r>
                  <a:rPr kumimoji="0" lang="en-GB" sz="2000" b="0" i="0" u="none" strike="noStrike" cap="none" spc="37" normalizeH="0" baseline="0" dirty="0">
                    <a:ln>
                      <a:noFill/>
                    </a:ln>
                    <a:solidFill>
                      <a:schemeClr val="accent1">
                        <a:lumOff val="-46666"/>
                      </a:schemeClr>
                    </a:solidFill>
                    <a:effectLst/>
                    <a:uFillTx/>
                    <a:sym typeface="Roboto"/>
                  </a:rPr>
                  <a:t> and exit at -0.05</a:t>
                </a:r>
              </a:p>
            </p:txBody>
          </p:sp>
        </mc:Choice>
        <mc:Fallback xmlns="">
          <p:sp>
            <p:nvSpPr>
              <p:cNvPr id="69" name="TextBox 68">
                <a:extLst>
                  <a:ext uri="{FF2B5EF4-FFF2-40B4-BE49-F238E27FC236}">
                    <a16:creationId xmlns:a16="http://schemas.microsoft.com/office/drawing/2014/main" id="{6116C506-E776-9DF1-1EFD-A63A76C66AEF}"/>
                  </a:ext>
                </a:extLst>
              </p:cNvPr>
              <p:cNvSpPr txBox="1">
                <a:spLocks noRot="1" noChangeAspect="1" noMove="1" noResize="1" noEditPoints="1" noAdjustHandles="1" noChangeArrowheads="1" noChangeShapeType="1" noTextEdit="1"/>
              </p:cNvSpPr>
              <p:nvPr/>
            </p:nvSpPr>
            <p:spPr>
              <a:xfrm>
                <a:off x="34036642" y="23062646"/>
                <a:ext cx="8183710" cy="880956"/>
              </a:xfrm>
              <a:prstGeom prst="rect">
                <a:avLst/>
              </a:prstGeom>
              <a:blipFill>
                <a:blip r:embed="rId21"/>
                <a:stretch>
                  <a:fillRect b="-1408"/>
                </a:stretch>
              </a:blipFill>
              <a:ln w="25400" cap="flat">
                <a:noFill/>
                <a:miter lim="400000"/>
              </a:ln>
              <a:effectLst/>
            </p:spPr>
            <p:txBody>
              <a:bodyPr/>
              <a:lstStyle/>
              <a:p>
                <a:r>
                  <a:rPr lang="en-DE">
                    <a:noFill/>
                  </a:rPr>
                  <a:t> </a:t>
                </a:r>
              </a:p>
            </p:txBody>
          </p:sp>
        </mc:Fallback>
      </mc:AlternateContent>
      <p:sp>
        <p:nvSpPr>
          <p:cNvPr id="5" name="TextBox 4">
            <a:extLst>
              <a:ext uri="{FF2B5EF4-FFF2-40B4-BE49-F238E27FC236}">
                <a16:creationId xmlns:a16="http://schemas.microsoft.com/office/drawing/2014/main" id="{6861C32F-7090-B2AD-F93E-40CAAC164302}"/>
              </a:ext>
            </a:extLst>
          </p:cNvPr>
          <p:cNvSpPr txBox="1"/>
          <p:nvPr/>
        </p:nvSpPr>
        <p:spPr>
          <a:xfrm>
            <a:off x="33936063" y="28589870"/>
            <a:ext cx="3114003" cy="54240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1418" tIns="131418" rIns="131418" bIns="131418" numCol="1" spcCol="38100" rtlCol="0" anchor="ctr">
            <a:spAutoFit/>
          </a:bodyPr>
          <a:lstStyle/>
          <a:p>
            <a:pPr marL="0" marR="0" indent="0" algn="l" defTabSz="15853719" rtl="0" fontAlgn="auto" latinLnBrk="0" hangingPunct="0">
              <a:lnSpc>
                <a:spcPct val="100000"/>
              </a:lnSpc>
              <a:spcBef>
                <a:spcPts val="0"/>
              </a:spcBef>
              <a:spcAft>
                <a:spcPts val="0"/>
              </a:spcAft>
              <a:buClrTx/>
              <a:buSzTx/>
              <a:buFontTx/>
              <a:buNone/>
              <a:tabLst/>
            </a:pPr>
            <a:r>
              <a:rPr lang="en-GB" sz="1800" spc="37" dirty="0" err="1"/>
              <a:t>zhijun.liu@mpimet.mpg.de</a:t>
            </a:r>
            <a:endParaRPr kumimoji="0" lang="en-GB" sz="1800" b="0" i="0" u="none" strike="noStrike" cap="none" spc="37" normalizeH="0" baseline="0" dirty="0">
              <a:ln>
                <a:noFill/>
              </a:ln>
              <a:solidFill>
                <a:schemeClr val="accent1">
                  <a:lumOff val="-46666"/>
                </a:schemeClr>
              </a:solidFill>
              <a:effectLst/>
              <a:uFillTx/>
              <a:sym typeface="Roboto"/>
            </a:endParaRPr>
          </a:p>
        </p:txBody>
      </p:sp>
      <p:pic>
        <p:nvPicPr>
          <p:cNvPr id="8" name="Picture 7" descr="A qr code on a white background&#10;&#10;Description automatically generated">
            <a:extLst>
              <a:ext uri="{FF2B5EF4-FFF2-40B4-BE49-F238E27FC236}">
                <a16:creationId xmlns:a16="http://schemas.microsoft.com/office/drawing/2014/main" id="{351D5B30-BC81-A449-8ED5-F495E9D709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276141" y="26415995"/>
            <a:ext cx="2122001" cy="2122001"/>
          </a:xfrm>
          <a:prstGeom prst="rect">
            <a:avLst/>
          </a:prstGeom>
        </p:spPr>
      </p:pic>
    </p:spTree>
    <p:extLst>
      <p:ext uri="{BB962C8B-B14F-4D97-AF65-F5344CB8AC3E}">
        <p14:creationId xmlns:p14="http://schemas.microsoft.com/office/powerpoint/2010/main" val="2470331921"/>
      </p:ext>
    </p:extLst>
  </p:cSld>
  <p:clrMapOvr>
    <a:masterClrMapping/>
  </p:clrMapOvr>
  <p:transition spd="med"/>
</p:sld>
</file>

<file path=ppt/theme/theme1.xml><?xml version="1.0" encoding="utf-8"?>
<a:theme xmlns:a="http://schemas.openxmlformats.org/drawingml/2006/main" name="21_BasicWhite">
  <a:themeElements>
    <a:clrScheme name="MPI-M">
      <a:dk1>
        <a:srgbClr val="000000"/>
      </a:dk1>
      <a:lt1>
        <a:srgbClr val="FFFFFF"/>
      </a:lt1>
      <a:dk2>
        <a:srgbClr val="006E66"/>
      </a:dk2>
      <a:lt2>
        <a:srgbClr val="EEEEEE"/>
      </a:lt2>
      <a:accent1>
        <a:srgbClr val="005655"/>
      </a:accent1>
      <a:accent2>
        <a:srgbClr val="C2D300"/>
      </a:accent2>
      <a:accent3>
        <a:srgbClr val="1D485F"/>
      </a:accent3>
      <a:accent4>
        <a:srgbClr val="00B4EF"/>
      </a:accent4>
      <a:accent5>
        <a:srgbClr val="FF7300"/>
      </a:accent5>
      <a:accent6>
        <a:srgbClr val="767676"/>
      </a:accent6>
      <a:hlink>
        <a:srgbClr val="005555"/>
      </a:hlink>
      <a:folHlink>
        <a:srgbClr val="A7A7A8"/>
      </a:folHlink>
    </a:clrScheme>
    <a:fontScheme name="21_BasicWhite">
      <a:majorFont>
        <a:latin typeface="Roboto"/>
        <a:ea typeface="Roboto"/>
        <a:cs typeface="Roboto"/>
      </a:majorFont>
      <a:minorFont>
        <a:latin typeface="Roboto"/>
        <a:ea typeface="Roboto"/>
        <a:cs typeface="Roboto"/>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31418" tIns="131418" rIns="131418" bIns="131418" numCol="1" spcCol="38100" rtlCol="0" anchor="ctr">
        <a:spAutoFit/>
      </a:bodyPr>
      <a:lstStyle>
        <a:defPPr marL="0" marR="0" indent="0" algn="l" defTabSz="15853719" rtl="0" fontAlgn="auto" latinLnBrk="0" hangingPunct="0">
          <a:lnSpc>
            <a:spcPct val="100000"/>
          </a:lnSpc>
          <a:spcBef>
            <a:spcPts val="0"/>
          </a:spcBef>
          <a:spcAft>
            <a:spcPts val="0"/>
          </a:spcAft>
          <a:buClrTx/>
          <a:buSzTx/>
          <a:buFontTx/>
          <a:buNone/>
          <a:tabLst/>
          <a:defRPr kumimoji="0" sz="3700" b="0" i="0" u="none" strike="noStrike" cap="none" spc="37" normalizeH="0" baseline="0">
            <a:ln>
              <a:noFill/>
            </a:ln>
            <a:solidFill>
              <a:schemeClr val="accent1">
                <a:lumOff val="-46666"/>
              </a:schemeClr>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00B1EA"/>
      </a:dk2>
      <a:lt2>
        <a:srgbClr val="006C66"/>
      </a:lt2>
      <a:accent1>
        <a:srgbClr val="EEEEEE"/>
      </a:accent1>
      <a:accent2>
        <a:srgbClr val="96C9C7"/>
      </a:accent2>
      <a:accent3>
        <a:srgbClr val="96B2BF"/>
      </a:accent3>
      <a:accent4>
        <a:srgbClr val="96DDF6"/>
      </a:accent4>
      <a:accent5>
        <a:srgbClr val="EAED98"/>
      </a:accent5>
      <a:accent6>
        <a:srgbClr val="C8DEE0"/>
      </a:accent6>
      <a:hlink>
        <a:srgbClr val="0000FF"/>
      </a:hlink>
      <a:folHlink>
        <a:srgbClr val="FF00FF"/>
      </a:folHlink>
    </a:clrScheme>
    <a:fontScheme name="21_BasicWhite">
      <a:majorFont>
        <a:latin typeface="Roboto"/>
        <a:ea typeface="Roboto"/>
        <a:cs typeface="Roboto"/>
      </a:majorFont>
      <a:minorFont>
        <a:latin typeface="Roboto"/>
        <a:ea typeface="Roboto"/>
        <a:cs typeface="Roboto"/>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noFill/>
          <a:miter lim="400000"/>
        </a:ln>
        <a:effectLst/>
        <a:sp3d/>
      </a:spPr>
      <a:bodyPr rot="0" spcFirstLastPara="1" vertOverflow="overflow" horzOverflow="overflow" vert="horz" wrap="square" lIns="131418" tIns="131418" rIns="131418" bIns="131418" numCol="1" spcCol="38100" rtlCol="0" anchor="t">
        <a:spAutoFit/>
      </a:bodyPr>
      <a:lstStyle>
        <a:defPPr marL="0" marR="0" indent="0" algn="l" defTabSz="15853719" rtl="0" fontAlgn="auto" latinLnBrk="0" hangingPunct="0">
          <a:lnSpc>
            <a:spcPct val="130000"/>
          </a:lnSpc>
          <a:spcBef>
            <a:spcPts val="1800"/>
          </a:spcBef>
          <a:spcAft>
            <a:spcPts val="0"/>
          </a:spcAft>
          <a:buClrTx/>
          <a:buSzTx/>
          <a:buFontTx/>
          <a:buNone/>
          <a:tabLst/>
          <a:defRPr kumimoji="0" sz="5000" b="0" i="0" u="none" strike="noStrike" cap="none" spc="10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31418" tIns="131418" rIns="131418" bIns="131418" numCol="1" spcCol="38100" rtlCol="0" anchor="ctr">
        <a:spAutoFit/>
      </a:bodyPr>
      <a:lstStyle>
        <a:defPPr marL="0" marR="0" indent="0" algn="l" defTabSz="15853719" rtl="0" fontAlgn="auto" latinLnBrk="0" hangingPunct="0">
          <a:lnSpc>
            <a:spcPct val="100000"/>
          </a:lnSpc>
          <a:spcBef>
            <a:spcPts val="0"/>
          </a:spcBef>
          <a:spcAft>
            <a:spcPts val="0"/>
          </a:spcAft>
          <a:buClrTx/>
          <a:buSzTx/>
          <a:buFontTx/>
          <a:buNone/>
          <a:tabLst/>
          <a:defRPr kumimoji="0" sz="3700" b="0" i="0" u="none" strike="noStrike" cap="none" spc="37" normalizeH="0" baseline="0">
            <a:ln>
              <a:noFill/>
            </a:ln>
            <a:solidFill>
              <a:schemeClr val="accent1">
                <a:lumOff val="-46666"/>
              </a:schemeClr>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29350</TotalTime>
  <Words>4529</Words>
  <Application>Microsoft Macintosh PowerPoint</Application>
  <PresentationFormat>Custom</PresentationFormat>
  <Paragraphs>361</Paragraphs>
  <Slides>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System Font Regular</vt:lpstr>
      <vt:lpstr>Arial</vt:lpstr>
      <vt:lpstr>Cambria Math</vt:lpstr>
      <vt:lpstr>Helvetica Neue</vt:lpstr>
      <vt:lpstr>Roboto</vt:lpstr>
      <vt:lpstr>21_BasicWhite</vt:lpstr>
      <vt:lpstr>PowerPoint Presentation</vt:lpstr>
      <vt:lpstr>PowerPoint Presentation</vt:lpstr>
      <vt:lpstr>Read me – New poster templates </vt:lpstr>
      <vt:lpstr>Sample Elements and Spacing</vt:lpstr>
      <vt:lpstr>Statistical Modeling of Meter-Scale Permafrost Subsidence for Integration into Kilometer-Resolution Earth System Models </vt:lpstr>
      <vt:lpstr>Histogram-based Aggregation: permafrost subsidence in high-resolution InSAR data </vt:lpstr>
      <vt:lpstr>Histogram-based Aggregation: bridging meter-scale  InSAR permafrost deformation data and climate model </vt:lpstr>
      <vt:lpstr>Stochastic Modeling of Permafrost Ground Deformation Based on High-resolution InSAR Data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Characterising the role of microphysics in a global storm-resolving model</dc:title>
  <cp:lastModifiedBy>Liu, Zhijun</cp:lastModifiedBy>
  <cp:revision>281</cp:revision>
  <cp:lastPrinted>2026-04-30T09:52:50Z</cp:lastPrinted>
  <dcterms:modified xsi:type="dcterms:W3CDTF">2026-04-30T14:00:06Z</dcterms:modified>
</cp:coreProperties>
</file>