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95" r:id="rId6"/>
    <p:sldId id="260" r:id="rId7"/>
    <p:sldId id="261" r:id="rId8"/>
    <p:sldId id="298" r:id="rId9"/>
    <p:sldId id="303" r:id="rId10"/>
    <p:sldId id="267" r:id="rId11"/>
    <p:sldId id="300" r:id="rId12"/>
    <p:sldId id="315" r:id="rId13"/>
    <p:sldId id="318" r:id="rId14"/>
    <p:sldId id="308" r:id="rId15"/>
    <p:sldId id="304" r:id="rId16"/>
    <p:sldId id="305" r:id="rId17"/>
    <p:sldId id="306" r:id="rId18"/>
    <p:sldId id="307" r:id="rId19"/>
    <p:sldId id="316" r:id="rId20"/>
    <p:sldId id="310" r:id="rId21"/>
    <p:sldId id="314" r:id="rId22"/>
    <p:sldId id="311" r:id="rId23"/>
    <p:sldId id="302" r:id="rId24"/>
    <p:sldId id="301" r:id="rId25"/>
    <p:sldId id="317" r:id="rId26"/>
    <p:sldId id="321" r:id="rId27"/>
    <p:sldId id="320" r:id="rId28"/>
    <p:sldId id="319" r:id="rId29"/>
    <p:sldId id="294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1E4"/>
    <a:srgbClr val="000000"/>
    <a:srgbClr val="006745"/>
    <a:srgbClr val="F418D5"/>
    <a:srgbClr val="C5FFEC"/>
    <a:srgbClr val="D9D9D9"/>
    <a:srgbClr val="969696"/>
    <a:srgbClr val="123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94660"/>
  </p:normalViewPr>
  <p:slideViewPr>
    <p:cSldViewPr snapToGrid="0">
      <p:cViewPr>
        <p:scale>
          <a:sx n="50" d="100"/>
          <a:sy n="50" d="100"/>
        </p:scale>
        <p:origin x="1574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64765-94EB-44BA-B949-D1D64DCD7D4B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2D351-6263-4015-9E4B-0BA6029768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2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372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490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9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2041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0843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968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808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3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5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8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4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2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5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9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4863-64F1-4DCC-BE8B-3942F0A22151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86868-8967-4F4C-9244-AC833E3ACD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1.xml"/><Relationship Id="rId1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.png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2.png"/><Relationship Id="rId5" Type="http://schemas.openxmlformats.org/officeDocument/2006/relationships/slide" Target="slide8.xml"/><Relationship Id="rId15" Type="http://schemas.openxmlformats.org/officeDocument/2006/relationships/image" Target="../media/image5.png"/><Relationship Id="rId10" Type="http://schemas.openxmlformats.org/officeDocument/2006/relationships/slide" Target="slide7.xml"/><Relationship Id="rId19" Type="http://schemas.openxmlformats.org/officeDocument/2006/relationships/image" Target="../media/image8.png"/><Relationship Id="rId4" Type="http://schemas.openxmlformats.org/officeDocument/2006/relationships/slide" Target="slide3.xml"/><Relationship Id="rId9" Type="http://schemas.openxmlformats.org/officeDocument/2006/relationships/slide" Target="slide19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48.jpeg"/><Relationship Id="rId5" Type="http://schemas.openxmlformats.org/officeDocument/2006/relationships/image" Target="../media/image46.png"/><Relationship Id="rId10" Type="http://schemas.openxmlformats.org/officeDocument/2006/relationships/slide" Target="slide12.xml"/><Relationship Id="rId4" Type="http://schemas.openxmlformats.org/officeDocument/2006/relationships/slide" Target="slide14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5.xml"/><Relationship Id="rId7" Type="http://schemas.openxmlformats.org/officeDocument/2006/relationships/slide" Target="slide1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9.xml"/><Relationship Id="rId7" Type="http://schemas.openxmlformats.org/officeDocument/2006/relationships/slide" Target="slide1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.xml"/><Relationship Id="rId7" Type="http://schemas.openxmlformats.org/officeDocument/2006/relationships/slide" Target="slide1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19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9.xml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27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4.png"/><Relationship Id="rId7" Type="http://schemas.openxmlformats.org/officeDocument/2006/relationships/slide" Target="slide2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4.xml"/><Relationship Id="rId4" Type="http://schemas.openxmlformats.org/officeDocument/2006/relationships/slide" Target="slide28.xml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7.xml"/><Relationship Id="rId7" Type="http://schemas.openxmlformats.org/officeDocument/2006/relationships/slide" Target="slide2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doi.org/10.5194/essd-14-3835-2022" TargetMode="External"/><Relationship Id="rId7" Type="http://schemas.openxmlformats.org/officeDocument/2006/relationships/hyperlink" Target="https://doi.org/10.1371/journal.pone.016974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S0034-4257(02)00078-0" TargetMode="External"/><Relationship Id="rId5" Type="http://schemas.openxmlformats.org/officeDocument/2006/relationships/hyperlink" Target="https://doi.org/10.3133/ofr20111073" TargetMode="External"/><Relationship Id="rId4" Type="http://schemas.openxmlformats.org/officeDocument/2006/relationships/hyperlink" Target="https://doi.org/10.1029/2000JD000053" TargetMode="External"/><Relationship Id="rId9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4.jpeg"/><Relationship Id="rId3" Type="http://schemas.openxmlformats.org/officeDocument/2006/relationships/hyperlink" Target="mailto:leandrocristian.segadom@um.es" TargetMode="External"/><Relationship Id="rId7" Type="http://schemas.openxmlformats.org/officeDocument/2006/relationships/image" Target="../media/image29.jpe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2.jp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slide" Target="slide19.xml"/><Relationship Id="rId4" Type="http://schemas.openxmlformats.org/officeDocument/2006/relationships/image" Target="../media/image39.png"/><Relationship Id="rId9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77F652-1BA9-4EAE-8C6C-986471DB63C2}"/>
              </a:ext>
            </a:extLst>
          </p:cNvPr>
          <p:cNvSpPr/>
          <p:nvPr/>
        </p:nvSpPr>
        <p:spPr>
          <a:xfrm>
            <a:off x="0" y="-71120"/>
            <a:ext cx="12192000" cy="1070344"/>
          </a:xfrm>
          <a:prstGeom prst="rect">
            <a:avLst/>
          </a:prstGeom>
          <a:solidFill>
            <a:srgbClr val="00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hlinkClick r:id="rId3" action="ppaction://hlinksldjump"/>
            <a:extLst>
              <a:ext uri="{FF2B5EF4-FFF2-40B4-BE49-F238E27FC236}">
                <a16:creationId xmlns:a16="http://schemas.microsoft.com/office/drawing/2014/main" id="{F8329596-548E-4925-928E-4A8FD1BCAF3A}"/>
              </a:ext>
            </a:extLst>
          </p:cNvPr>
          <p:cNvSpPr/>
          <p:nvPr/>
        </p:nvSpPr>
        <p:spPr>
          <a:xfrm>
            <a:off x="63795" y="3950644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D3F1E4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sp>
        <p:nvSpPr>
          <p:cNvPr id="16" name="Freeform: Shape 15">
            <a:hlinkClick r:id="rId4" action="ppaction://hlinksldjump"/>
            <a:extLst>
              <a:ext uri="{FF2B5EF4-FFF2-40B4-BE49-F238E27FC236}">
                <a16:creationId xmlns:a16="http://schemas.microsoft.com/office/drawing/2014/main" id="{4F2A6BBF-CAB1-4552-8CED-8917DD4CE76F}"/>
              </a:ext>
            </a:extLst>
          </p:cNvPr>
          <p:cNvSpPr/>
          <p:nvPr/>
        </p:nvSpPr>
        <p:spPr>
          <a:xfrm flipV="1">
            <a:off x="63795" y="1135483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D3F1E4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 dirty="0"/>
          </a:p>
        </p:txBody>
      </p:sp>
      <p:sp>
        <p:nvSpPr>
          <p:cNvPr id="17" name="Freeform: Shape 16">
            <a:hlinkClick r:id="rId5" action="ppaction://hlinksldjump"/>
            <a:extLst>
              <a:ext uri="{FF2B5EF4-FFF2-40B4-BE49-F238E27FC236}">
                <a16:creationId xmlns:a16="http://schemas.microsoft.com/office/drawing/2014/main" id="{DEE76054-AAD9-41E7-BE84-74B422EF5080}"/>
              </a:ext>
            </a:extLst>
          </p:cNvPr>
          <p:cNvSpPr/>
          <p:nvPr/>
        </p:nvSpPr>
        <p:spPr>
          <a:xfrm flipH="1" flipV="1">
            <a:off x="6115593" y="1135483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D3F1E4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sp>
        <p:nvSpPr>
          <p:cNvPr id="18" name="Freeform: Shape 17">
            <a:hlinkClick r:id="rId6" action="ppaction://hlinksldjump"/>
            <a:extLst>
              <a:ext uri="{FF2B5EF4-FFF2-40B4-BE49-F238E27FC236}">
                <a16:creationId xmlns:a16="http://schemas.microsoft.com/office/drawing/2014/main" id="{9D455C98-04AA-442A-B5D5-51A96E0CFC77}"/>
              </a:ext>
            </a:extLst>
          </p:cNvPr>
          <p:cNvSpPr/>
          <p:nvPr/>
        </p:nvSpPr>
        <p:spPr>
          <a:xfrm flipH="1">
            <a:off x="6128248" y="3958790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D3F1E4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sp>
        <p:nvSpPr>
          <p:cNvPr id="21" name="TextBox 20">
            <a:hlinkClick r:id="rId4" action="ppaction://hlinksldjump"/>
            <a:extLst>
              <a:ext uri="{FF2B5EF4-FFF2-40B4-BE49-F238E27FC236}">
                <a16:creationId xmlns:a16="http://schemas.microsoft.com/office/drawing/2014/main" id="{0021152F-A390-4395-9DDC-F4FD4752B17E}"/>
              </a:ext>
            </a:extLst>
          </p:cNvPr>
          <p:cNvSpPr txBox="1"/>
          <p:nvPr/>
        </p:nvSpPr>
        <p:spPr>
          <a:xfrm>
            <a:off x="261555" y="1304959"/>
            <a:ext cx="423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1   The </a:t>
            </a:r>
            <a:r>
              <a:rPr lang="en-US" sz="2800" dirty="0">
                <a:latin typeface="+mj-lt"/>
              </a:rPr>
              <a:t>challenge</a:t>
            </a:r>
            <a:endParaRPr lang="LID4096" sz="2800" dirty="0">
              <a:latin typeface="+mj-lt"/>
            </a:endParaRP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EA576012-ABF4-45E6-B738-280D339B14C4}"/>
              </a:ext>
            </a:extLst>
          </p:cNvPr>
          <p:cNvSpPr txBox="1"/>
          <p:nvPr/>
        </p:nvSpPr>
        <p:spPr>
          <a:xfrm>
            <a:off x="261555" y="6080389"/>
            <a:ext cx="443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4   The impact</a:t>
            </a:r>
            <a:endParaRPr lang="LID4096" sz="2800" dirty="0">
              <a:latin typeface="+mj-lt"/>
            </a:endParaRPr>
          </a:p>
        </p:txBody>
      </p:sp>
      <p:sp>
        <p:nvSpPr>
          <p:cNvPr id="24" name="TextBox 23">
            <a:hlinkClick r:id="rId5" action="ppaction://hlinksldjump"/>
            <a:extLst>
              <a:ext uri="{FF2B5EF4-FFF2-40B4-BE49-F238E27FC236}">
                <a16:creationId xmlns:a16="http://schemas.microsoft.com/office/drawing/2014/main" id="{CFDFE442-8324-4F9E-8F9D-79D5D57B3245}"/>
              </a:ext>
            </a:extLst>
          </p:cNvPr>
          <p:cNvSpPr txBox="1"/>
          <p:nvPr/>
        </p:nvSpPr>
        <p:spPr>
          <a:xfrm>
            <a:off x="6593857" y="1261915"/>
            <a:ext cx="3150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2   The model</a:t>
            </a:r>
            <a:endParaRPr lang="LID4096" sz="2800" dirty="0">
              <a:latin typeface="+mj-lt"/>
            </a:endParaRPr>
          </a:p>
        </p:txBody>
      </p:sp>
      <p:pic>
        <p:nvPicPr>
          <p:cNvPr id="33" name="Picture 3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9C183BD-C99E-489E-8B87-8CA0B8EE7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739" y="27799"/>
            <a:ext cx="875379" cy="875379"/>
          </a:xfrm>
          <a:prstGeom prst="rect">
            <a:avLst/>
          </a:prstGeom>
        </p:spPr>
      </p:pic>
      <p:sp>
        <p:nvSpPr>
          <p:cNvPr id="46" name="Rectangle 45">
            <a:hlinkClick r:id="rId8" action="ppaction://hlinksldjump"/>
            <a:extLst>
              <a:ext uri="{FF2B5EF4-FFF2-40B4-BE49-F238E27FC236}">
                <a16:creationId xmlns:a16="http://schemas.microsoft.com/office/drawing/2014/main" id="{921FEBAB-A47E-4FAA-A2C9-28634171D433}"/>
              </a:ext>
            </a:extLst>
          </p:cNvPr>
          <p:cNvSpPr/>
          <p:nvPr/>
        </p:nvSpPr>
        <p:spPr>
          <a:xfrm>
            <a:off x="8170869" y="589916"/>
            <a:ext cx="1926000" cy="324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 min madness</a:t>
            </a:r>
            <a:endParaRPr lang="LID4096" sz="1600" dirty="0"/>
          </a:p>
        </p:txBody>
      </p:sp>
      <p:sp>
        <p:nvSpPr>
          <p:cNvPr id="47" name="TextBox 46">
            <a:hlinkClick r:id="rId9" action="ppaction://hlinksldjump"/>
            <a:extLst>
              <a:ext uri="{FF2B5EF4-FFF2-40B4-BE49-F238E27FC236}">
                <a16:creationId xmlns:a16="http://schemas.microsoft.com/office/drawing/2014/main" id="{F5586B57-2171-43E0-A3A0-0F8C9408408E}"/>
              </a:ext>
            </a:extLst>
          </p:cNvPr>
          <p:cNvSpPr txBox="1"/>
          <p:nvPr/>
        </p:nvSpPr>
        <p:spPr>
          <a:xfrm>
            <a:off x="132469" y="0"/>
            <a:ext cx="690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Improving dust emission in </a:t>
            </a:r>
            <a:r>
              <a:rPr lang="en-US" sz="2800" dirty="0" smtClean="0">
                <a:solidFill>
                  <a:schemeClr val="bg1"/>
                </a:solidFill>
              </a:rPr>
              <a:t>GOCART </a:t>
            </a:r>
            <a:r>
              <a:rPr lang="en-US" sz="2800" dirty="0">
                <a:solidFill>
                  <a:schemeClr val="bg1"/>
                </a:solidFill>
              </a:rPr>
              <a:t>scheme using a </a:t>
            </a:r>
            <a:r>
              <a:rPr lang="en-US" sz="2800" dirty="0" smtClean="0">
                <a:solidFill>
                  <a:schemeClr val="bg1"/>
                </a:solidFill>
              </a:rPr>
              <a:t>HR </a:t>
            </a:r>
            <a:r>
              <a:rPr lang="en-US" sz="2800" dirty="0">
                <a:solidFill>
                  <a:schemeClr val="bg1"/>
                </a:solidFill>
              </a:rPr>
              <a:t>erodibility dataset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E7A57085-F207-4FC2-8FF4-2CD0CDEEEDBA}"/>
              </a:ext>
            </a:extLst>
          </p:cNvPr>
          <p:cNvSpPr/>
          <p:nvPr/>
        </p:nvSpPr>
        <p:spPr>
          <a:xfrm>
            <a:off x="5681022" y="579178"/>
            <a:ext cx="1926716" cy="324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Meet the authors</a:t>
            </a:r>
            <a:endParaRPr lang="LID4096" sz="1600" dirty="0">
              <a:solidFill>
                <a:schemeClr val="bg1"/>
              </a:solidFill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68" y="59191"/>
            <a:ext cx="1577242" cy="511683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64" y="90019"/>
            <a:ext cx="806983" cy="440173"/>
          </a:xfrm>
          <a:prstGeom prst="rect">
            <a:avLst/>
          </a:prstGeom>
        </p:spPr>
      </p:pic>
      <p:pic>
        <p:nvPicPr>
          <p:cNvPr id="6" name="Imagen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7" t="1928" r="14458" b="20093"/>
          <a:stretch/>
        </p:blipFill>
        <p:spPr>
          <a:xfrm>
            <a:off x="3993181" y="1864101"/>
            <a:ext cx="4242816" cy="4206240"/>
          </a:xfrm>
          <a:prstGeom prst="ellipse">
            <a:avLst/>
          </a:prstGeom>
        </p:spPr>
      </p:pic>
      <p:sp>
        <p:nvSpPr>
          <p:cNvPr id="23" name="TextBox 22">
            <a:hlinkClick r:id="rId13" action="ppaction://hlinksldjump"/>
            <a:extLst>
              <a:ext uri="{FF2B5EF4-FFF2-40B4-BE49-F238E27FC236}">
                <a16:creationId xmlns:a16="http://schemas.microsoft.com/office/drawing/2014/main" id="{E98DFED8-0C15-4EE1-A369-A380BFCAD40D}"/>
              </a:ext>
            </a:extLst>
          </p:cNvPr>
          <p:cNvSpPr txBox="1"/>
          <p:nvPr/>
        </p:nvSpPr>
        <p:spPr>
          <a:xfrm>
            <a:off x="5064717" y="5290535"/>
            <a:ext cx="248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</a:t>
            </a:r>
            <a:r>
              <a:rPr lang="en-US" sz="2800" dirty="0" smtClean="0">
                <a:latin typeface="+mj-lt"/>
              </a:rPr>
              <a:t> The datasets</a:t>
            </a:r>
            <a:endParaRPr lang="LID4096" sz="2800" dirty="0">
              <a:latin typeface="+mj-lt"/>
            </a:endParaRPr>
          </a:p>
        </p:txBody>
      </p:sp>
      <p:pic>
        <p:nvPicPr>
          <p:cNvPr id="49" name="Imagen 4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3597"/>
          <a:stretch/>
        </p:blipFill>
        <p:spPr>
          <a:xfrm>
            <a:off x="1199854" y="1790898"/>
            <a:ext cx="1936976" cy="1936976"/>
          </a:xfrm>
          <a:prstGeom prst="ellipse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341" y="7141"/>
            <a:ext cx="686516" cy="914507"/>
          </a:xfrm>
          <a:prstGeom prst="rect">
            <a:avLst/>
          </a:prstGeom>
        </p:spPr>
      </p:pic>
      <p:pic>
        <p:nvPicPr>
          <p:cNvPr id="26" name="Imagen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76" b="99894" l="9809" r="99761">
                        <a14:foregroundMark x1="37679" y1="8820" x2="36483" y2="9989"/>
                        <a14:foregroundMark x1="41148" y1="7970" x2="44019" y2="2976"/>
                        <a14:foregroundMark x1="89593" y1="25186" x2="99462" y2="30818"/>
                        <a14:foregroundMark x1="99163" y1="30393" x2="99761" y2="98618"/>
                        <a14:foregroundMark x1="44797" y1="6376" x2="50299" y2="11796"/>
                        <a14:foregroundMark x1="64474" y1="33262" x2="64533" y2="41552"/>
                        <a14:foregroundMark x1="64533" y1="41552" x2="72368" y2="41552"/>
                        <a14:foregroundMark x1="45215" y1="63762" x2="45275" y2="71520"/>
                        <a14:foregroundMark x1="45275" y1="71520" x2="53828" y2="71626"/>
                        <a14:foregroundMark x1="53828" y1="71626" x2="53888" y2="63337"/>
                        <a14:foregroundMark x1="40072" y1="99894" x2="99641" y2="99894"/>
                        <a14:foregroundMark x1="64653" y1="33475" x2="72189" y2="33262"/>
                        <a14:foregroundMark x1="37141" y1="54198" x2="37321" y2="47290"/>
                        <a14:foregroundMark x1="30742" y1="53879" x2="37141" y2="53666"/>
                        <a14:backgroundMark x1="92105" y1="26780" x2="92703" y2="27843"/>
                        <a14:backgroundMark x1="92703" y1="27843" x2="94498" y2="27843"/>
                        <a14:backgroundMark x1="90550" y1="25399" x2="90610" y2="26036"/>
                        <a14:backgroundMark x1="90610" y1="26036" x2="91268" y2="26142"/>
                        <a14:backgroundMark x1="90610" y1="25505" x2="91089" y2="25824"/>
                        <a14:backgroundMark x1="89474" y1="24973" x2="90072" y2="25292"/>
                        <a14:backgroundMark x1="91926" y1="26355" x2="94139" y2="27418"/>
                        <a14:backgroundMark x1="92524" y1="27311" x2="93600" y2="27736"/>
                        <a14:backgroundMark x1="92225" y1="26674" x2="93780" y2="27630"/>
                        <a14:backgroundMark x1="95634" y1="28374" x2="95634" y2="28799"/>
                        <a14:backgroundMark x1="95634" y1="28799" x2="96232" y2="29012"/>
                        <a14:backgroundMark x1="96232" y1="29012" x2="98146" y2="30818"/>
                        <a14:backgroundMark x1="98325" y1="30818" x2="99522" y2="31031"/>
                        <a14:backgroundMark x1="99522" y1="31031" x2="99222" y2="29862"/>
                        <a14:backgroundMark x1="99222" y1="29862" x2="95754" y2="28374"/>
                        <a14:backgroundMark x1="96711" y1="29224" x2="99522" y2="30606"/>
                        <a14:backgroundMark x1="99043" y1="30818" x2="96112" y2="28587"/>
                        <a14:backgroundMark x1="36782" y1="10202" x2="37739" y2="8820"/>
                        <a14:backgroundMark x1="36244" y1="10096" x2="37620" y2="8502"/>
                        <a14:backgroundMark x1="36603" y1="10202" x2="36962" y2="9564"/>
                        <a14:backgroundMark x1="41029" y1="8077" x2="41746" y2="8077"/>
                        <a14:backgroundMark x1="41746" y1="8077" x2="41746" y2="6589"/>
                        <a14:backgroundMark x1="41746" y1="6589" x2="43780" y2="5207"/>
                        <a14:backgroundMark x1="43780" y1="5207" x2="44139" y2="2869"/>
                        <a14:backgroundMark x1="44139" y1="2869" x2="41089" y2="7651"/>
                        <a14:backgroundMark x1="41268" y1="7970" x2="44019" y2="2550"/>
                        <a14:backgroundMark x1="43002" y1="5101" x2="42285" y2="6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9999" y="1448980"/>
            <a:ext cx="4445119" cy="2444970"/>
          </a:xfrm>
          <a:custGeom>
            <a:avLst/>
            <a:gdLst>
              <a:gd name="connsiteX0" fmla="*/ 0 w 11355641"/>
              <a:gd name="connsiteY0" fmla="*/ 0 h 6756400"/>
              <a:gd name="connsiteX1" fmla="*/ 11355641 w 11355641"/>
              <a:gd name="connsiteY1" fmla="*/ 0 h 6756400"/>
              <a:gd name="connsiteX2" fmla="*/ 11355641 w 11355641"/>
              <a:gd name="connsiteY2" fmla="*/ 6756400 h 6756400"/>
              <a:gd name="connsiteX3" fmla="*/ 3208103 w 11355641"/>
              <a:gd name="connsiteY3" fmla="*/ 6756400 h 6756400"/>
              <a:gd name="connsiteX4" fmla="*/ 3208103 w 11355641"/>
              <a:gd name="connsiteY4" fmla="*/ 6071791 h 6756400"/>
              <a:gd name="connsiteX5" fmla="*/ 2307428 w 11355641"/>
              <a:gd name="connsiteY5" fmla="*/ 6071791 h 6756400"/>
              <a:gd name="connsiteX6" fmla="*/ 2307428 w 11355641"/>
              <a:gd name="connsiteY6" fmla="*/ 1349132 h 6756400"/>
              <a:gd name="connsiteX7" fmla="*/ 0 w 11355641"/>
              <a:gd name="connsiteY7" fmla="*/ 1349132 h 6756400"/>
              <a:gd name="connsiteX8" fmla="*/ 0 w 11355641"/>
              <a:gd name="connsiteY8" fmla="*/ 0 h 67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5641" h="6756400">
                <a:moveTo>
                  <a:pt x="0" y="0"/>
                </a:moveTo>
                <a:lnTo>
                  <a:pt x="11355641" y="0"/>
                </a:lnTo>
                <a:lnTo>
                  <a:pt x="11355641" y="6756400"/>
                </a:lnTo>
                <a:lnTo>
                  <a:pt x="3208103" y="6756400"/>
                </a:lnTo>
                <a:lnTo>
                  <a:pt x="3208103" y="6071791"/>
                </a:lnTo>
                <a:lnTo>
                  <a:pt x="2307428" y="6071791"/>
                </a:lnTo>
                <a:lnTo>
                  <a:pt x="2307428" y="1349132"/>
                </a:lnTo>
                <a:lnTo>
                  <a:pt x="0" y="134913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62E03B2-20E8-45A0-BF2C-6EFAA9DC073A}"/>
              </a:ext>
            </a:extLst>
          </p:cNvPr>
          <p:cNvSpPr txBox="1"/>
          <p:nvPr/>
        </p:nvSpPr>
        <p:spPr>
          <a:xfrm>
            <a:off x="6768754" y="6172493"/>
            <a:ext cx="396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5   The results</a:t>
            </a:r>
            <a:endParaRPr lang="LID4096" sz="2800" dirty="0">
              <a:latin typeface="+mj-lt"/>
            </a:endParaRPr>
          </a:p>
        </p:txBody>
      </p:sp>
      <p:pic>
        <p:nvPicPr>
          <p:cNvPr id="27" name="Imagen 2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0" t="47857" r="15724" b="8597"/>
          <a:stretch/>
        </p:blipFill>
        <p:spPr>
          <a:xfrm>
            <a:off x="1199855" y="4217891"/>
            <a:ext cx="1936976" cy="1936976"/>
          </a:xfrm>
          <a:prstGeom prst="ellipse">
            <a:avLst/>
          </a:prstGeom>
        </p:spPr>
      </p:pic>
      <p:pic>
        <p:nvPicPr>
          <p:cNvPr id="28" name="Imagen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41857" t="9673" r="25707" b="45387"/>
          <a:stretch/>
        </p:blipFill>
        <p:spPr>
          <a:xfrm>
            <a:off x="9169595" y="4344696"/>
            <a:ext cx="1997303" cy="1997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98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359" y="101600"/>
            <a:ext cx="11355641" cy="6756400"/>
          </a:xfrm>
          <a:custGeom>
            <a:avLst/>
            <a:gdLst>
              <a:gd name="connsiteX0" fmla="*/ 0 w 11355641"/>
              <a:gd name="connsiteY0" fmla="*/ 0 h 6756400"/>
              <a:gd name="connsiteX1" fmla="*/ 11355641 w 11355641"/>
              <a:gd name="connsiteY1" fmla="*/ 0 h 6756400"/>
              <a:gd name="connsiteX2" fmla="*/ 11355641 w 11355641"/>
              <a:gd name="connsiteY2" fmla="*/ 6756400 h 6756400"/>
              <a:gd name="connsiteX3" fmla="*/ 3208103 w 11355641"/>
              <a:gd name="connsiteY3" fmla="*/ 6756400 h 6756400"/>
              <a:gd name="connsiteX4" fmla="*/ 3208103 w 11355641"/>
              <a:gd name="connsiteY4" fmla="*/ 6071791 h 6756400"/>
              <a:gd name="connsiteX5" fmla="*/ 2307428 w 11355641"/>
              <a:gd name="connsiteY5" fmla="*/ 6071791 h 6756400"/>
              <a:gd name="connsiteX6" fmla="*/ 2307428 w 11355641"/>
              <a:gd name="connsiteY6" fmla="*/ 1349132 h 6756400"/>
              <a:gd name="connsiteX7" fmla="*/ 0 w 11355641"/>
              <a:gd name="connsiteY7" fmla="*/ 1349132 h 6756400"/>
              <a:gd name="connsiteX8" fmla="*/ 0 w 11355641"/>
              <a:gd name="connsiteY8" fmla="*/ 0 h 67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5641" h="6756400">
                <a:moveTo>
                  <a:pt x="0" y="0"/>
                </a:moveTo>
                <a:lnTo>
                  <a:pt x="11355641" y="0"/>
                </a:lnTo>
                <a:lnTo>
                  <a:pt x="11355641" y="6756400"/>
                </a:lnTo>
                <a:lnTo>
                  <a:pt x="3208103" y="6756400"/>
                </a:lnTo>
                <a:lnTo>
                  <a:pt x="3208103" y="6071791"/>
                </a:lnTo>
                <a:lnTo>
                  <a:pt x="2307428" y="6071791"/>
                </a:lnTo>
                <a:lnTo>
                  <a:pt x="2307428" y="1349132"/>
                </a:lnTo>
                <a:lnTo>
                  <a:pt x="0" y="134913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9" r="79371" b="8968"/>
          <a:stretch/>
        </p:blipFill>
        <p:spPr>
          <a:xfrm>
            <a:off x="81277" y="1402373"/>
            <a:ext cx="2342561" cy="4800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7" r="72550"/>
          <a:stretch/>
        </p:blipFill>
        <p:spPr>
          <a:xfrm>
            <a:off x="81277" y="6202973"/>
            <a:ext cx="3117111" cy="618392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14B257BE-7EC7-4C2F-940D-6C7174DDD919}"/>
              </a:ext>
            </a:extLst>
          </p:cNvPr>
          <p:cNvSpPr txBox="1"/>
          <p:nvPr/>
        </p:nvSpPr>
        <p:spPr>
          <a:xfrm>
            <a:off x="10300330" y="6556724"/>
            <a:ext cx="1815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Visualization: Laura Torres</a:t>
            </a:r>
            <a:endParaRPr lang="LID4096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69200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Botón de acción: Inicio 17">
            <a:hlinkClick r:id="rId5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4573" r="25333" b="9440"/>
          <a:stretch/>
        </p:blipFill>
        <p:spPr>
          <a:xfrm>
            <a:off x="8831115" y="3831885"/>
            <a:ext cx="2025123" cy="2025123"/>
          </a:xfrm>
          <a:prstGeom prst="ellipse">
            <a:avLst/>
          </a:prstGeom>
          <a:ln w="12700">
            <a:solidFill>
              <a:srgbClr val="000000"/>
            </a:solidFill>
          </a:ln>
        </p:spPr>
      </p:pic>
      <p:pic>
        <p:nvPicPr>
          <p:cNvPr id="29" name="Imagen 2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 t="7400" r="15279" b="10259"/>
          <a:stretch/>
        </p:blipFill>
        <p:spPr>
          <a:xfrm>
            <a:off x="539220" y="4158419"/>
            <a:ext cx="2025123" cy="202512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n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9" t="1973" r="12251" b="10356"/>
          <a:stretch/>
        </p:blipFill>
        <p:spPr>
          <a:xfrm>
            <a:off x="9745424" y="1327583"/>
            <a:ext cx="2025123" cy="202512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7" t="1928" r="14458" b="20093"/>
          <a:stretch/>
        </p:blipFill>
        <p:spPr>
          <a:xfrm>
            <a:off x="3993181" y="1864101"/>
            <a:ext cx="4242816" cy="4206240"/>
          </a:xfrm>
          <a:prstGeom prst="ellipse">
            <a:avLst/>
          </a:prstGeom>
        </p:spPr>
      </p:pic>
      <p:sp>
        <p:nvSpPr>
          <p:cNvPr id="14" name="TextBox 18">
            <a:hlinkClick r:id="rId6" action="ppaction://hlinksldjump"/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558315" y="1517326"/>
            <a:ext cx="161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SOILHD</a:t>
            </a:r>
            <a:endParaRPr lang="LID4096" sz="2400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datasets</a:t>
            </a:r>
            <a:endParaRPr lang="LID4096" dirty="0"/>
          </a:p>
        </p:txBody>
      </p:sp>
      <p:sp>
        <p:nvSpPr>
          <p:cNvPr id="19" name="TextBox 16">
            <a:hlinkClick r:id="rId4" action="ppaction://hlinksldjump"/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375341" y="5757152"/>
            <a:ext cx="202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EROD-HR</a:t>
            </a:r>
          </a:p>
        </p:txBody>
      </p:sp>
      <p:sp>
        <p:nvSpPr>
          <p:cNvPr id="20" name="TextBox 17">
            <a:hlinkClick r:id="rId10" action="ppaction://hlinksldjump"/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555240" y="2938137"/>
            <a:ext cx="202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Overview</a:t>
            </a:r>
            <a:endParaRPr lang="LID4096" sz="2400" dirty="0">
              <a:latin typeface="+mj-lt"/>
            </a:endParaRPr>
          </a:p>
        </p:txBody>
      </p:sp>
      <p:sp>
        <p:nvSpPr>
          <p:cNvPr id="21" name="TextBox 19">
            <a:hlinkClick r:id="rId2" action="ppaction://hlinksldjump"/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166877" y="5872507"/>
            <a:ext cx="2025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Erodibility</a:t>
            </a:r>
          </a:p>
          <a:p>
            <a:r>
              <a:rPr lang="en-US" sz="2400" dirty="0" smtClean="0">
                <a:latin typeface="+mj-lt"/>
              </a:rPr>
              <a:t>Assessment</a:t>
            </a:r>
            <a:endParaRPr lang="LID4096" sz="2400" dirty="0">
              <a:latin typeface="+mj-lt"/>
            </a:endParaRPr>
          </a:p>
        </p:txBody>
      </p:sp>
      <p:pic>
        <p:nvPicPr>
          <p:cNvPr id="23" name="Imagen 2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r="11082"/>
          <a:stretch/>
        </p:blipFill>
        <p:spPr>
          <a:xfrm>
            <a:off x="1830311" y="1386291"/>
            <a:ext cx="2025123" cy="2025123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6" name="Botón de acción: Inicio 25">
            <a:hlinkClick r:id="rId8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1701672"/>
            <a:ext cx="4109116" cy="411518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14B257BE-7EC7-4C2F-940D-6C7174DDD919}"/>
              </a:ext>
            </a:extLst>
          </p:cNvPr>
          <p:cNvSpPr txBox="1"/>
          <p:nvPr/>
        </p:nvSpPr>
        <p:spPr>
          <a:xfrm>
            <a:off x="282735" y="6301085"/>
            <a:ext cx="1815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Source: </a:t>
            </a:r>
            <a:r>
              <a:rPr lang="en-US" sz="1200" dirty="0" err="1" smtClean="0">
                <a:latin typeface="+mj-lt"/>
              </a:rPr>
              <a:t>Biorender</a:t>
            </a:r>
            <a:endParaRPr lang="LID4096" sz="1200" dirty="0">
              <a:latin typeface="+mj-lt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55933"/>
              </p:ext>
            </p:extLst>
          </p:nvPr>
        </p:nvGraphicFramePr>
        <p:xfrm>
          <a:off x="4876799" y="2231187"/>
          <a:ext cx="7020560" cy="2708855"/>
        </p:xfrm>
        <a:graphic>
          <a:graphicData uri="http://schemas.openxmlformats.org/drawingml/2006/table">
            <a:tbl>
              <a:tblPr firstCol="1">
                <a:tableStyleId>{9D7B26C5-4107-4FEC-AEDC-1716B250A1EF}</a:tableStyleId>
              </a:tblPr>
              <a:tblGrid>
                <a:gridCol w="1284884">
                  <a:extLst>
                    <a:ext uri="{9D8B030D-6E8A-4147-A177-3AD203B41FA5}">
                      <a16:colId xmlns:a16="http://schemas.microsoft.com/office/drawing/2014/main" val="1592778047"/>
                    </a:ext>
                  </a:extLst>
                </a:gridCol>
                <a:gridCol w="1933114">
                  <a:extLst>
                    <a:ext uri="{9D8B030D-6E8A-4147-A177-3AD203B41FA5}">
                      <a16:colId xmlns:a16="http://schemas.microsoft.com/office/drawing/2014/main" val="3785978271"/>
                    </a:ext>
                  </a:extLst>
                </a:gridCol>
                <a:gridCol w="1933114">
                  <a:extLst>
                    <a:ext uri="{9D8B030D-6E8A-4147-A177-3AD203B41FA5}">
                      <a16:colId xmlns:a16="http://schemas.microsoft.com/office/drawing/2014/main" val="2426048362"/>
                    </a:ext>
                  </a:extLst>
                </a:gridCol>
                <a:gridCol w="1869448">
                  <a:extLst>
                    <a:ext uri="{9D8B030D-6E8A-4147-A177-3AD203B41FA5}">
                      <a16:colId xmlns:a16="http://schemas.microsoft.com/office/drawing/2014/main" val="1041304833"/>
                    </a:ext>
                  </a:extLst>
                </a:gridCol>
              </a:tblGrid>
              <a:tr h="44122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dirty="0" err="1" smtClean="0">
                          <a:effectLst/>
                          <a:latin typeface="+mj-lt"/>
                        </a:rPr>
                        <a:t>Dataset</a:t>
                      </a:r>
                      <a:endParaRPr lang="es-ES" sz="1800" b="1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dirty="0" smtClean="0">
                          <a:effectLst/>
                          <a:latin typeface="+mj-lt"/>
                        </a:rPr>
                        <a:t>Default</a:t>
                      </a:r>
                      <a:endParaRPr lang="es-ES" sz="1800" b="1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dirty="0">
                          <a:effectLst/>
                          <a:latin typeface="+mj-lt"/>
                        </a:rPr>
                        <a:t>EROD-HR</a:t>
                      </a:r>
                      <a:endParaRPr lang="es-ES" sz="1800" b="1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u="none" strike="noStrike" dirty="0">
                          <a:effectLst/>
                          <a:latin typeface="+mj-lt"/>
                        </a:rPr>
                        <a:t>SOILHD</a:t>
                      </a:r>
                      <a:endParaRPr lang="es-ES" sz="1800" b="1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766850"/>
                  </a:ext>
                </a:extLst>
              </a:tr>
              <a:tr h="49757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>
                          <a:effectLst/>
                          <a:latin typeface="+mj-lt"/>
                        </a:rPr>
                        <a:t>Resolution</a:t>
                      </a:r>
                      <a:endParaRPr lang="es-ES" sz="180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0.25° (~28 km)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5 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km 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Global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>
                          <a:effectLst/>
                          <a:latin typeface="+mj-lt"/>
                        </a:rPr>
                        <a:t>1 km Global</a:t>
                      </a:r>
                      <a:endParaRPr lang="es-ES" sz="180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2156863"/>
                  </a:ext>
                </a:extLst>
              </a:tr>
              <a:tr h="49757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>
                          <a:effectLst/>
                          <a:latin typeface="+mj-lt"/>
                        </a:rPr>
                        <a:t>Topography</a:t>
                      </a:r>
                      <a:endParaRPr lang="es-ES" sz="180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GTOPO30 (</a:t>
                      </a: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Coarse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)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GMTED2010</a:t>
                      </a:r>
                      <a:r>
                        <a:rPr lang="en-US" sz="1800" baseline="30000" dirty="0" smtClean="0">
                          <a:latin typeface="+mj-lt"/>
                        </a:rPr>
                        <a:t>3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 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err="1" smtClean="0">
                          <a:effectLst/>
                          <a:latin typeface="+mj-lt"/>
                        </a:rPr>
                        <a:t>None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extLst>
                  <a:ext uri="{0D108BD9-81ED-4DB2-BD59-A6C34878D82A}">
                    <a16:rowId xmlns:a16="http://schemas.microsoft.com/office/drawing/2014/main" val="2629734055"/>
                  </a:ext>
                </a:extLst>
              </a:tr>
              <a:tr h="63624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Soil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Texture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Fixed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 (50-25-25)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Fixed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 (50-25-25)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Heterogeneous</a:t>
                      </a:r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 (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ISRIC</a:t>
                      </a:r>
                      <a:r>
                        <a:rPr lang="en-US" sz="1800" u="none" strike="noStrike" baseline="30000" dirty="0" smtClean="0">
                          <a:effectLst/>
                          <a:latin typeface="+mj-lt"/>
                        </a:rPr>
                        <a:t>5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)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extLst>
                  <a:ext uri="{0D108BD9-81ED-4DB2-BD59-A6C34878D82A}">
                    <a16:rowId xmlns:a16="http://schemas.microsoft.com/office/drawing/2014/main" val="1720362559"/>
                  </a:ext>
                </a:extLst>
              </a:tr>
              <a:tr h="63624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>
                          <a:effectLst/>
                          <a:latin typeface="+mj-lt"/>
                        </a:rPr>
                        <a:t>Bare Soil Mask</a:t>
                      </a:r>
                      <a:endParaRPr lang="es-ES" sz="180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AVHRR </a:t>
                      </a:r>
                      <a:r>
                        <a:rPr lang="es-ES" sz="1800" u="none" strike="noStrike" dirty="0" err="1" smtClean="0">
                          <a:effectLst/>
                          <a:latin typeface="+mj-lt"/>
                        </a:rPr>
                        <a:t>bare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S" sz="1800" u="none" strike="noStrike" dirty="0" err="1" smtClean="0">
                          <a:effectLst/>
                          <a:latin typeface="+mj-lt"/>
                        </a:rPr>
                        <a:t>soil</a:t>
                      </a:r>
                      <a:r>
                        <a:rPr lang="en-US" sz="1800" baseline="30000" dirty="0" smtClean="0">
                          <a:latin typeface="+mj-lt"/>
                        </a:rPr>
                        <a:t>2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MODIS </a:t>
                      </a:r>
                      <a:r>
                        <a:rPr lang="es-ES" sz="1800" u="none" strike="noStrike" dirty="0" err="1" smtClean="0">
                          <a:effectLst/>
                          <a:latin typeface="+mj-lt"/>
                        </a:rPr>
                        <a:t>land</a:t>
                      </a:r>
                      <a:r>
                        <a:rPr lang="es-ES" sz="1800" u="none" strike="noStrike" baseline="0" dirty="0" smtClean="0">
                          <a:effectLst/>
                          <a:latin typeface="+mj-lt"/>
                        </a:rPr>
                        <a:t> use</a:t>
                      </a:r>
                      <a:r>
                        <a:rPr lang="en-US" sz="1800" baseline="30000" dirty="0" smtClean="0">
                          <a:latin typeface="+mj-lt"/>
                        </a:rPr>
                        <a:t>4</a:t>
                      </a:r>
                      <a:endParaRPr lang="es-ES" sz="18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3340" marR="53340" marT="22860" marB="2286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LCZ</a:t>
                      </a:r>
                      <a:r>
                        <a:rPr lang="en-US" sz="1800" baseline="30000" dirty="0" smtClean="0">
                          <a:latin typeface="+mj-lt"/>
                        </a:rPr>
                        <a:t>1</a:t>
                      </a:r>
                      <a:r>
                        <a:rPr lang="es-ES" sz="18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S" sz="18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53340" marR="53340" marT="22860" marB="22860" anchor="ctr"/>
                </a:tc>
                <a:extLst>
                  <a:ext uri="{0D108BD9-81ED-4DB2-BD59-A6C34878D82A}">
                    <a16:rowId xmlns:a16="http://schemas.microsoft.com/office/drawing/2014/main" val="180176017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Overview</a:t>
            </a:r>
            <a:endParaRPr lang="LID4096" dirty="0"/>
          </a:p>
        </p:txBody>
      </p:sp>
      <p:sp>
        <p:nvSpPr>
          <p:cNvPr id="7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Botón de acción: Inicio 13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b="6998"/>
          <a:stretch/>
        </p:blipFill>
        <p:spPr>
          <a:xfrm>
            <a:off x="673200" y="2086857"/>
            <a:ext cx="6282766" cy="4020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b="6875"/>
          <a:stretch/>
        </p:blipFill>
        <p:spPr>
          <a:xfrm>
            <a:off x="7229357" y="2086857"/>
            <a:ext cx="4310999" cy="4020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Overview</a:t>
            </a:r>
            <a:endParaRPr lang="LID4096" dirty="0"/>
          </a:p>
        </p:txBody>
      </p:sp>
      <p:sp>
        <p:nvSpPr>
          <p:cNvPr id="11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Botón de acción: Inicio 12">
            <a:hlinkClick r:id="rId5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7015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EROD-HR</a:t>
            </a:r>
            <a:endParaRPr lang="LID4096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" y="967155"/>
            <a:ext cx="11350509" cy="5773104"/>
          </a:xfrm>
          <a:prstGeom prst="rect">
            <a:avLst/>
          </a:prstGeom>
        </p:spPr>
      </p:pic>
      <p:sp>
        <p:nvSpPr>
          <p:cNvPr id="15" name="Flowchart: Connector 36">
            <a:hlinkClick r:id="rId3" action="ppaction://hlinksldjump"/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767629" y="5382092"/>
            <a:ext cx="1340583" cy="1340583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Download the dataset!</a:t>
            </a:r>
            <a:endParaRPr lang="LID4096" sz="1400" dirty="0"/>
          </a:p>
        </p:txBody>
      </p:sp>
      <p:sp>
        <p:nvSpPr>
          <p:cNvPr id="16" name="Botón de acción: Inicio 15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Return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720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" y="967156"/>
            <a:ext cx="11350509" cy="5773104"/>
          </a:xfrm>
          <a:prstGeom prst="rect">
            <a:avLst/>
          </a:prstGeom>
        </p:spPr>
      </p:pic>
      <p:sp>
        <p:nvSpPr>
          <p:cNvPr id="13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3762841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418D5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SOILHD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4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225444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F000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Sand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5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688047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B05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Silt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6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5147352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70C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Clay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52566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SOILHD</a:t>
            </a:r>
            <a:endParaRPr lang="LID4096" dirty="0"/>
          </a:p>
        </p:txBody>
      </p:sp>
      <p:sp>
        <p:nvSpPr>
          <p:cNvPr id="24" name="Flowchart: Connector 36">
            <a:hlinkClick r:id="rId7" action="ppaction://hlinksldjump"/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767629" y="5382092"/>
            <a:ext cx="1340583" cy="1340583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Download the dataset!</a:t>
            </a:r>
            <a:endParaRPr lang="LID4096" sz="1400" dirty="0"/>
          </a:p>
        </p:txBody>
      </p:sp>
      <p:sp>
        <p:nvSpPr>
          <p:cNvPr id="26" name="Botón de acción: Inicio 25">
            <a:hlinkClick r:id="rId8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3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" y="967156"/>
            <a:ext cx="11350509" cy="577310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52566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SOILHD</a:t>
            </a:r>
            <a:endParaRPr lang="LID4096" dirty="0"/>
          </a:p>
        </p:txBody>
      </p:sp>
      <p:sp>
        <p:nvSpPr>
          <p:cNvPr id="21" name="Flowchart: Connector 36">
            <a:hlinkClick r:id="rId3" action="ppaction://hlinksldjump"/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767629" y="5382092"/>
            <a:ext cx="1340583" cy="1340583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Download the dataset!</a:t>
            </a:r>
            <a:endParaRPr lang="LID4096" sz="1400" dirty="0"/>
          </a:p>
        </p:txBody>
      </p:sp>
      <p:sp>
        <p:nvSpPr>
          <p:cNvPr id="2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3762841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418D5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SOILHD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3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225444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F000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Sand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4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688047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B05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Silt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5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5147352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70C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Clay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7" name="Botón de acción: Inicio 26">
            <a:hlinkClick r:id="rId8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059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" y="967157"/>
            <a:ext cx="11350509" cy="57731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52566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SOILHD</a:t>
            </a:r>
            <a:endParaRPr lang="LID4096" dirty="0"/>
          </a:p>
        </p:txBody>
      </p:sp>
      <p:sp>
        <p:nvSpPr>
          <p:cNvPr id="31" name="Botón de acción: Inicio 30">
            <a:hlinkClick r:id="rId3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36">
            <a:hlinkClick r:id="rId4" action="ppaction://hlinksldjump"/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767629" y="5382092"/>
            <a:ext cx="1340583" cy="1340583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Download the dataset!</a:t>
            </a:r>
            <a:endParaRPr lang="LID4096" sz="1400" dirty="0"/>
          </a:p>
        </p:txBody>
      </p:sp>
      <p:sp>
        <p:nvSpPr>
          <p:cNvPr id="50" name="Action Button: Return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1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3762841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418D5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SOILHD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5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225444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F000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Sand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53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688047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B05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Silt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54" name="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5147352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70C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Clay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" y="967156"/>
            <a:ext cx="11350509" cy="5773104"/>
          </a:xfrm>
          <a:prstGeom prst="rect">
            <a:avLst/>
          </a:prstGeom>
        </p:spPr>
      </p:pic>
      <p:sp>
        <p:nvSpPr>
          <p:cNvPr id="15" name="Botón de acción: Inicio 14">
            <a:hlinkClick r:id="rId3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52566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SOILHD</a:t>
            </a:r>
            <a:endParaRPr lang="LID4096" dirty="0"/>
          </a:p>
        </p:txBody>
      </p:sp>
      <p:sp>
        <p:nvSpPr>
          <p:cNvPr id="19" name="Flowchart: Connector 36">
            <a:hlinkClick r:id="rId4" action="ppaction://hlinksldjump"/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767629" y="5382092"/>
            <a:ext cx="1340583" cy="1340583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Download the dataset!</a:t>
            </a:r>
            <a:endParaRPr lang="LID4096" sz="1400" dirty="0"/>
          </a:p>
        </p:txBody>
      </p:sp>
      <p:sp>
        <p:nvSpPr>
          <p:cNvPr id="20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3762841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418D5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SOILHD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1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225444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FF000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Sand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4688047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B05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Silt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3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1257299" y="5147352"/>
            <a:ext cx="1858403" cy="422297"/>
          </a:xfrm>
          <a:prstGeom prst="rect">
            <a:avLst/>
          </a:prstGeom>
          <a:solidFill>
            <a:srgbClr val="EAF0F9"/>
          </a:solidFill>
          <a:ln w="38100">
            <a:solidFill>
              <a:srgbClr val="0070C0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Clay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415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15" y="1723292"/>
            <a:ext cx="2892668" cy="28926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5" y="1723292"/>
            <a:ext cx="2892668" cy="2892668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02797" y="5063799"/>
            <a:ext cx="202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EROD-HR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7388488" y="5063798"/>
            <a:ext cx="202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SOILHD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949070" y="18000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Download the datasets!</a:t>
            </a:r>
            <a:endParaRPr lang="LID4096" dirty="0"/>
          </a:p>
        </p:txBody>
      </p:sp>
      <p:sp>
        <p:nvSpPr>
          <p:cNvPr id="10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Botón de acción: Inicio 10">
            <a:hlinkClick r:id="rId5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991" r="1" b="8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777FB-4791-4F17-AF6C-CF6446D37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67" y="186701"/>
            <a:ext cx="11039059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Improving dust </a:t>
            </a:r>
            <a:r>
              <a:rPr lang="en-US" sz="4800" b="1" dirty="0">
                <a:solidFill>
                  <a:schemeClr val="bg1"/>
                </a:solidFill>
              </a:rPr>
              <a:t>emission in WRF-</a:t>
            </a:r>
            <a:r>
              <a:rPr lang="en-US" sz="4800" b="1" dirty="0" err="1">
                <a:solidFill>
                  <a:schemeClr val="bg1"/>
                </a:solidFill>
              </a:rPr>
              <a:t>Chem</a:t>
            </a:r>
            <a:r>
              <a:rPr lang="en-US" sz="4800" b="1" dirty="0">
                <a:solidFill>
                  <a:schemeClr val="bg1"/>
                </a:solidFill>
              </a:rPr>
              <a:t> GOCART scheme using a high-resolution erodibility dataset</a:t>
            </a:r>
            <a:endParaRPr lang="LID4096" sz="4800" b="1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5A678B-9723-4804-8A10-BB313EBFC193}"/>
              </a:ext>
            </a:extLst>
          </p:cNvPr>
          <p:cNvSpPr txBox="1">
            <a:spLocks/>
          </p:cNvSpPr>
          <p:nvPr/>
        </p:nvSpPr>
        <p:spPr>
          <a:xfrm>
            <a:off x="576467" y="2712907"/>
            <a:ext cx="1103905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</a:rPr>
              <a:t>Leandro </a:t>
            </a:r>
            <a:r>
              <a:rPr lang="en-US" sz="2800" b="1" dirty="0" err="1" smtClean="0">
                <a:solidFill>
                  <a:schemeClr val="bg1"/>
                </a:solidFill>
              </a:rPr>
              <a:t>Segado</a:t>
            </a:r>
            <a:r>
              <a:rPr lang="en-US" sz="2800" b="1" dirty="0" smtClean="0">
                <a:solidFill>
                  <a:schemeClr val="bg1"/>
                </a:solidFill>
              </a:rPr>
              <a:t>-Moreno, Juan Pedro Montávez, Eloisa Raluy-López, </a:t>
            </a:r>
            <a:r>
              <a:rPr lang="en-US" sz="2800" b="1" dirty="0" err="1" smtClean="0">
                <a:solidFill>
                  <a:schemeClr val="bg1"/>
                </a:solidFill>
              </a:rPr>
              <a:t>Ginés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Garnés</a:t>
            </a:r>
            <a:r>
              <a:rPr lang="en-US" sz="2800" b="1" dirty="0" smtClean="0">
                <a:solidFill>
                  <a:schemeClr val="bg1"/>
                </a:solidFill>
              </a:rPr>
              <a:t>-Morales, Alejandro Cordero, Pedro Jiménez-Guerrero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246328-5D86-41FE-ABBD-F7F63583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3" y="5479353"/>
            <a:ext cx="833001" cy="11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79" y="5565459"/>
            <a:ext cx="1102892" cy="11028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18" y="5479353"/>
            <a:ext cx="3928383" cy="12744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73" y="5549122"/>
            <a:ext cx="2009926" cy="10963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27" y="5565459"/>
            <a:ext cx="2144627" cy="44875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20" y="6103535"/>
            <a:ext cx="1568934" cy="5648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27" y="5479353"/>
            <a:ext cx="892575" cy="11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Erodibility assessment</a:t>
            </a:r>
            <a:endParaRPr lang="LID4096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r="8459" b="6577"/>
          <a:stretch/>
        </p:blipFill>
        <p:spPr>
          <a:xfrm>
            <a:off x="411674" y="2357761"/>
            <a:ext cx="6314245" cy="40070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b="7115"/>
          <a:stretch/>
        </p:blipFill>
        <p:spPr>
          <a:xfrm>
            <a:off x="6677409" y="2357628"/>
            <a:ext cx="5146289" cy="4011707"/>
          </a:xfrm>
          <a:prstGeom prst="rect">
            <a:avLst/>
          </a:prstGeom>
        </p:spPr>
      </p:pic>
      <p:sp>
        <p:nvSpPr>
          <p:cNvPr id="10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Botón de acción: Inicio 13">
            <a:hlinkClick r:id="rId5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92" y="1915300"/>
            <a:ext cx="9105022" cy="42248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Erodibility assessment</a:t>
            </a:r>
            <a:endParaRPr lang="LID4096" dirty="0"/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4379540" y="2947652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5516678" y="2947652"/>
            <a:ext cx="772751" cy="421736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4379541" y="4506469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6545380" y="4506468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5516678" y="4506468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6545379" y="2946609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5516678" y="2948694"/>
            <a:ext cx="772751" cy="421736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6545379" y="2947651"/>
            <a:ext cx="772751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4369380" y="3677087"/>
            <a:ext cx="772751" cy="422779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4369381" y="5237989"/>
            <a:ext cx="772751" cy="422779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6931753" y="5193614"/>
            <a:ext cx="772751" cy="422779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5506518" y="5237988"/>
            <a:ext cx="772751" cy="422779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5506518" y="3678129"/>
            <a:ext cx="772751" cy="421736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6931754" y="3713096"/>
            <a:ext cx="772751" cy="422779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Botón de acción: Inicio 21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47540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Restults</a:t>
            </a:r>
            <a:endParaRPr lang="LID4096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586" y="1772993"/>
            <a:ext cx="5311463" cy="34979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35651"/>
            <a:ext cx="4852114" cy="3172680"/>
          </a:xfrm>
          <a:prstGeom prst="rect">
            <a:avLst/>
          </a:prstGeom>
        </p:spPr>
      </p:pic>
      <p:sp>
        <p:nvSpPr>
          <p:cNvPr id="10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69200" y="844708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ángulo 12"/>
          <p:cNvSpPr/>
          <p:nvPr/>
        </p:nvSpPr>
        <p:spPr>
          <a:xfrm>
            <a:off x="7427560" y="684000"/>
            <a:ext cx="234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Impacts on PM10</a:t>
            </a:r>
            <a:endParaRPr lang="LID4096" sz="2400" dirty="0">
              <a:latin typeface="+mj-lt"/>
            </a:endParaRPr>
          </a:p>
        </p:txBody>
      </p:sp>
      <p:sp>
        <p:nvSpPr>
          <p:cNvPr id="1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1762485" y="5853460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a case </a:t>
            </a:r>
            <a:r>
              <a:rPr lang="es-ES" sz="1600" dirty="0" err="1" smtClean="0">
                <a:solidFill>
                  <a:schemeClr val="tx1"/>
                </a:solidFill>
              </a:rPr>
              <a:t>study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5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7015205" y="5853460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Which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is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best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model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7" name="Botón de acción: Inicio 16">
            <a:hlinkClick r:id="rId6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90675"/>
              </p:ext>
            </p:extLst>
          </p:nvPr>
        </p:nvGraphicFramePr>
        <p:xfrm>
          <a:off x="421200" y="2366106"/>
          <a:ext cx="4803040" cy="3024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60608">
                  <a:extLst>
                    <a:ext uri="{9D8B030D-6E8A-4147-A177-3AD203B41FA5}">
                      <a16:colId xmlns:a16="http://schemas.microsoft.com/office/drawing/2014/main" val="995983105"/>
                    </a:ext>
                  </a:extLst>
                </a:gridCol>
                <a:gridCol w="960608">
                  <a:extLst>
                    <a:ext uri="{9D8B030D-6E8A-4147-A177-3AD203B41FA5}">
                      <a16:colId xmlns:a16="http://schemas.microsoft.com/office/drawing/2014/main" val="1445742530"/>
                    </a:ext>
                  </a:extLst>
                </a:gridCol>
                <a:gridCol w="960608">
                  <a:extLst>
                    <a:ext uri="{9D8B030D-6E8A-4147-A177-3AD203B41FA5}">
                      <a16:colId xmlns:a16="http://schemas.microsoft.com/office/drawing/2014/main" val="2589768157"/>
                    </a:ext>
                  </a:extLst>
                </a:gridCol>
                <a:gridCol w="960608">
                  <a:extLst>
                    <a:ext uri="{9D8B030D-6E8A-4147-A177-3AD203B41FA5}">
                      <a16:colId xmlns:a16="http://schemas.microsoft.com/office/drawing/2014/main" val="3919232964"/>
                    </a:ext>
                  </a:extLst>
                </a:gridCol>
                <a:gridCol w="960608">
                  <a:extLst>
                    <a:ext uri="{9D8B030D-6E8A-4147-A177-3AD203B41FA5}">
                      <a16:colId xmlns:a16="http://schemas.microsoft.com/office/drawing/2014/main" val="9298506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b="1" u="none" strike="noStrike" dirty="0" err="1">
                          <a:effectLst/>
                          <a:latin typeface="+mj-lt"/>
                        </a:rPr>
                        <a:t>Simulation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b="1" u="none" strike="noStrike" dirty="0" err="1">
                          <a:effectLst/>
                          <a:latin typeface="+mj-lt"/>
                        </a:rPr>
                        <a:t>Starting</a:t>
                      </a:r>
                      <a:r>
                        <a:rPr lang="es-ES" sz="1400" b="1" u="none" strike="noStrike" dirty="0">
                          <a:effectLst/>
                          <a:latin typeface="+mj-lt"/>
                        </a:rPr>
                        <a:t> date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1" u="none" strike="noStrike">
                          <a:effectLst/>
                          <a:latin typeface="+mj-lt"/>
                        </a:rPr>
                        <a:t>Ending date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b="1" u="none" strike="noStrike">
                          <a:effectLst/>
                          <a:latin typeface="+mj-lt"/>
                        </a:rPr>
                        <a:t>Mean PM10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b="1" u="none" strike="noStrike" dirty="0">
                          <a:effectLst/>
                          <a:latin typeface="+mj-lt"/>
                        </a:rPr>
                        <a:t>Max. PM10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62692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2022-03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2022-03-11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2022-03-19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98.8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 dirty="0" smtClean="0">
                          <a:effectLst/>
                          <a:latin typeface="+mj-lt"/>
                        </a:rPr>
                        <a:t>*1000.0</a:t>
                      </a:r>
                      <a:endParaRPr lang="es-E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10725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2022-07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2022-07-01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2022-07-08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35.8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133.0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3141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2025-04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2025-04-26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2025-05-08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43.6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149.3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790448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2025-08-22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2025-08-31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52.0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204.5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130451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2025-11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2025-11-08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2025-11-18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>
                          <a:effectLst/>
                          <a:latin typeface="+mj-lt"/>
                        </a:rPr>
                        <a:t>44.3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u="none" strike="noStrike" dirty="0" smtClean="0">
                          <a:effectLst/>
                          <a:latin typeface="+mj-lt"/>
                        </a:rPr>
                        <a:t>*1000.0</a:t>
                      </a:r>
                      <a:endParaRPr lang="es-E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031096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Case studies</a:t>
            </a:r>
            <a:endParaRPr lang="LID4096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853" y="1624061"/>
            <a:ext cx="6435256" cy="4415472"/>
          </a:xfrm>
          <a:prstGeom prst="rect">
            <a:avLst/>
          </a:prstGeom>
        </p:spPr>
      </p:pic>
      <p:sp>
        <p:nvSpPr>
          <p:cNvPr id="10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421200" y="4368801"/>
            <a:ext cx="4709600" cy="568960"/>
          </a:xfrm>
          <a:prstGeom prst="ellipse">
            <a:avLst/>
          </a:prstGeom>
          <a:solidFill>
            <a:srgbClr val="00674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94160" y="1495754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Botón de acción: Inicio 18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8466601" y="1778000"/>
            <a:ext cx="3051131" cy="182880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7929224" y="1261904"/>
            <a:ext cx="909976" cy="8615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5974215" y="948643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Another dataset!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77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Observational stations</a:t>
            </a:r>
            <a:endParaRPr lang="LID4096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2" y="2005648"/>
            <a:ext cx="4560899" cy="4194930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45607"/>
              </p:ext>
            </p:extLst>
          </p:nvPr>
        </p:nvGraphicFramePr>
        <p:xfrm>
          <a:off x="5203482" y="2884996"/>
          <a:ext cx="6418385" cy="267953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283677">
                  <a:extLst>
                    <a:ext uri="{9D8B030D-6E8A-4147-A177-3AD203B41FA5}">
                      <a16:colId xmlns:a16="http://schemas.microsoft.com/office/drawing/2014/main" val="3883841589"/>
                    </a:ext>
                  </a:extLst>
                </a:gridCol>
                <a:gridCol w="1283677">
                  <a:extLst>
                    <a:ext uri="{9D8B030D-6E8A-4147-A177-3AD203B41FA5}">
                      <a16:colId xmlns:a16="http://schemas.microsoft.com/office/drawing/2014/main" val="3263620502"/>
                    </a:ext>
                  </a:extLst>
                </a:gridCol>
                <a:gridCol w="1283677">
                  <a:extLst>
                    <a:ext uri="{9D8B030D-6E8A-4147-A177-3AD203B41FA5}">
                      <a16:colId xmlns:a16="http://schemas.microsoft.com/office/drawing/2014/main" val="1469118696"/>
                    </a:ext>
                  </a:extLst>
                </a:gridCol>
                <a:gridCol w="1283677">
                  <a:extLst>
                    <a:ext uri="{9D8B030D-6E8A-4147-A177-3AD203B41FA5}">
                      <a16:colId xmlns:a16="http://schemas.microsoft.com/office/drawing/2014/main" val="4279520158"/>
                    </a:ext>
                  </a:extLst>
                </a:gridCol>
                <a:gridCol w="1283677">
                  <a:extLst>
                    <a:ext uri="{9D8B030D-6E8A-4147-A177-3AD203B41FA5}">
                      <a16:colId xmlns:a16="http://schemas.microsoft.com/office/drawing/2014/main" val="1470486084"/>
                    </a:ext>
                  </a:extLst>
                </a:gridCol>
              </a:tblGrid>
              <a:tr h="2998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b="1" u="none" strike="noStrike" dirty="0">
                          <a:effectLst/>
                          <a:latin typeface="+mj-lt"/>
                        </a:rPr>
                        <a:t>No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u="none" strike="noStrike">
                          <a:effectLst/>
                          <a:latin typeface="+mj-lt"/>
                        </a:rPr>
                        <a:t>Station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u="none" strike="noStrike">
                          <a:effectLst/>
                          <a:latin typeface="+mj-lt"/>
                        </a:rPr>
                        <a:t>Longitude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u="none" strike="noStrike">
                          <a:effectLst/>
                          <a:latin typeface="+mj-lt"/>
                        </a:rPr>
                        <a:t>Latitude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u="none" strike="noStrike" dirty="0" err="1">
                          <a:effectLst/>
                          <a:latin typeface="+mj-lt"/>
                        </a:rPr>
                        <a:t>Name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003803"/>
                  </a:ext>
                </a:extLst>
              </a:tr>
              <a:tr h="316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1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ALC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-1.232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37.975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Alcantarilla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3446295"/>
                  </a:ext>
                </a:extLst>
              </a:tr>
              <a:tr h="2998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2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CAR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-1.869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38.115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Caravaca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1625260951"/>
                  </a:ext>
                </a:extLst>
              </a:tr>
              <a:tr h="2998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ALU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-0.914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37.602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Alumbres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2238056522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4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ALJ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-1.066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37.693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Aljorra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4032664601"/>
                  </a:ext>
                </a:extLst>
              </a:tr>
              <a:tr h="2998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5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MOM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-0.976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37.602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 err="1">
                          <a:effectLst/>
                          <a:latin typeface="+mj-lt"/>
                        </a:rPr>
                        <a:t>Monpean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2650020827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6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LOR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-1.703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37.688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Lorca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771361986"/>
                  </a:ext>
                </a:extLst>
              </a:tr>
              <a:tr h="2998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7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ESC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-0.927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  <a:latin typeface="+mj-lt"/>
                        </a:rPr>
                        <a:t>37.574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Escombreras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855146520"/>
                  </a:ext>
                </a:extLst>
              </a:tr>
              <a:tr h="2998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SBA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-1.146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37.992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  <a:latin typeface="+mj-lt"/>
                        </a:rPr>
                        <a:t>San Basilio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413" marR="7413" marT="7413" marB="0" anchor="ctr"/>
                </a:tc>
                <a:extLst>
                  <a:ext uri="{0D108BD9-81ED-4DB2-BD59-A6C34878D82A}">
                    <a16:rowId xmlns:a16="http://schemas.microsoft.com/office/drawing/2014/main" val="3103524596"/>
                  </a:ext>
                </a:extLst>
              </a:tr>
            </a:tbl>
          </a:graphicData>
        </a:graphic>
      </p:graphicFrame>
      <p:sp>
        <p:nvSpPr>
          <p:cNvPr id="25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Botón de acción: Inicio 25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74811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Check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preprint</a:t>
            </a:r>
            <a:r>
              <a:rPr lang="es-ES" sz="1600" dirty="0" smtClean="0">
                <a:solidFill>
                  <a:schemeClr val="tx1"/>
                </a:solidFill>
              </a:rPr>
              <a:t>!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8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180143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stations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9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697258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30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22268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Best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model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Case 2022-08</a:t>
            </a:r>
            <a:endParaRPr lang="LID4096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/>
          <a:srcRect t="51461" r="49034"/>
          <a:stretch/>
        </p:blipFill>
        <p:spPr>
          <a:xfrm>
            <a:off x="1003412" y="3969419"/>
            <a:ext cx="3854166" cy="264920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l="-1142" t="155" r="1" b="48467"/>
          <a:stretch/>
        </p:blipFill>
        <p:spPr>
          <a:xfrm>
            <a:off x="1003412" y="1165258"/>
            <a:ext cx="6800247" cy="280416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l="50328" t="54361"/>
          <a:stretch/>
        </p:blipFill>
        <p:spPr>
          <a:xfrm>
            <a:off x="4857578" y="4127666"/>
            <a:ext cx="3756242" cy="2490958"/>
          </a:xfrm>
          <a:prstGeom prst="rect">
            <a:avLst/>
          </a:prstGeom>
        </p:spPr>
      </p:pic>
      <p:sp>
        <p:nvSpPr>
          <p:cNvPr id="2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94160" y="1495754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Botón de acción: Inicio 24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74811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Check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preprint</a:t>
            </a:r>
            <a:r>
              <a:rPr lang="es-ES" sz="1600" dirty="0" smtClean="0">
                <a:solidFill>
                  <a:schemeClr val="tx1"/>
                </a:solidFill>
              </a:rPr>
              <a:t>!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7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180143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stations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8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697258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9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22268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Best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model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711" y="2689250"/>
            <a:ext cx="6567929" cy="26041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2" y="2005648"/>
            <a:ext cx="4560899" cy="4194930"/>
          </a:xfrm>
          <a:prstGeom prst="rect">
            <a:avLst/>
          </a:prstGeom>
        </p:spPr>
      </p:pic>
      <p:sp>
        <p:nvSpPr>
          <p:cNvPr id="1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74811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Check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preprint</a:t>
            </a:r>
            <a:r>
              <a:rPr lang="es-ES" sz="1600" dirty="0" smtClean="0">
                <a:solidFill>
                  <a:schemeClr val="tx1"/>
                </a:solidFill>
              </a:rPr>
              <a:t>!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5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180143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stations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6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697258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8" name="Action Button: Return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Botón de acción: Inicio 18">
            <a:hlinkClick r:id="rId8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Case 2022-08</a:t>
            </a:r>
            <a:endParaRPr lang="LID4096" dirty="0"/>
          </a:p>
        </p:txBody>
      </p:sp>
      <p:sp>
        <p:nvSpPr>
          <p:cNvPr id="21" name="Rectangle 3">
            <a:hlinkClick r:id="rId9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22268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Best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model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2" y="2195285"/>
            <a:ext cx="7785813" cy="42744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336005" y="3742770"/>
            <a:ext cx="38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SOILHD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achieves </a:t>
            </a:r>
            <a:r>
              <a:rPr lang="en-US" sz="2400" dirty="0">
                <a:latin typeface="+mj-lt"/>
              </a:rPr>
              <a:t>the highest correlation and lowest RMSE values in </a:t>
            </a:r>
            <a:r>
              <a:rPr lang="en-US" sz="2400" b="1" dirty="0" smtClean="0">
                <a:latin typeface="+mj-lt"/>
              </a:rPr>
              <a:t>80%</a:t>
            </a:r>
            <a:r>
              <a:rPr lang="en-US" sz="2400" dirty="0" smtClean="0">
                <a:latin typeface="+mj-lt"/>
              </a:rPr>
              <a:t> of periods</a:t>
            </a:r>
            <a:endParaRPr lang="en-US" sz="2400" dirty="0">
              <a:latin typeface="+mj-lt"/>
            </a:endParaRPr>
          </a:p>
        </p:txBody>
      </p:sp>
      <p:sp>
        <p:nvSpPr>
          <p:cNvPr id="4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Botón de acción: Inicio 4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Model performance</a:t>
            </a:r>
            <a:endParaRPr lang="LID4096" dirty="0"/>
          </a:p>
        </p:txBody>
      </p:sp>
      <p:sp>
        <p:nvSpPr>
          <p:cNvPr id="8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74811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Check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preprint</a:t>
            </a:r>
            <a:r>
              <a:rPr lang="es-ES" sz="1600" dirty="0" smtClean="0">
                <a:solidFill>
                  <a:schemeClr val="tx1"/>
                </a:solidFill>
              </a:rPr>
              <a:t>!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9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180143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stations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0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5" y="697258"/>
            <a:ext cx="3649468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Want</a:t>
            </a:r>
            <a:r>
              <a:rPr lang="es-ES" sz="1600" dirty="0" smtClean="0">
                <a:solidFill>
                  <a:schemeClr val="tx1"/>
                </a:solidFill>
              </a:rPr>
              <a:t> to </a:t>
            </a:r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the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stats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8336006" y="1222688"/>
            <a:ext cx="3649467" cy="468000"/>
          </a:xfrm>
          <a:prstGeom prst="rect">
            <a:avLst/>
          </a:prstGeom>
          <a:solidFill>
            <a:srgbClr val="D3F1E4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Best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model</a:t>
            </a:r>
            <a:r>
              <a:rPr lang="es-ES" sz="1600" dirty="0" smtClean="0">
                <a:solidFill>
                  <a:schemeClr val="tx1"/>
                </a:solidFill>
              </a:rPr>
              <a:t>?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0" y="1639887"/>
            <a:ext cx="7490956" cy="450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Check the preprint</a:t>
            </a:r>
            <a:endParaRPr lang="LID4096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31" y="2674816"/>
            <a:ext cx="2437669" cy="2437669"/>
          </a:xfrm>
          <a:prstGeom prst="rect">
            <a:avLst/>
          </a:prstGeom>
        </p:spPr>
      </p:pic>
      <p:sp>
        <p:nvSpPr>
          <p:cNvPr id="8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Botón de acción: Inicio 8">
            <a:hlinkClick r:id="rId5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12EE-41F2-4F7A-ABEE-2AD93B28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5B2AF-E156-4ED9-BFC0-0782C4295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de-CH" sz="1800" dirty="0"/>
              <a:t>Demuzere, M., Kittner, J., Martilli, A., Mills, G., Moede, C., Stewart, I. D., Van Vliet, J., and Bechtel, B.: A global map of Local </a:t>
            </a:r>
            <a:r>
              <a:rPr lang="de-CH" sz="1800" dirty="0" smtClean="0"/>
              <a:t>Climate Zones </a:t>
            </a:r>
            <a:r>
              <a:rPr lang="de-CH" sz="1800" dirty="0"/>
              <a:t>to support earth system modelling and urban scale environmental science, Earth System Science Data Discussions, 2022, </a:t>
            </a:r>
            <a:r>
              <a:rPr lang="de-CH" sz="1800" dirty="0" smtClean="0"/>
              <a:t>1–57, </a:t>
            </a:r>
            <a:r>
              <a:rPr lang="de-CH" sz="1800" dirty="0" smtClean="0">
                <a:hlinkClick r:id="rId3"/>
              </a:rPr>
              <a:t>https</a:t>
            </a:r>
            <a:r>
              <a:rPr lang="de-CH" sz="1800" dirty="0">
                <a:hlinkClick r:id="rId3"/>
              </a:rPr>
              <a:t>://</a:t>
            </a:r>
            <a:r>
              <a:rPr lang="de-CH" sz="1800" dirty="0" smtClean="0">
                <a:hlinkClick r:id="rId3"/>
              </a:rPr>
              <a:t>doi.org/10.5194/essd-14-3835-2022</a:t>
            </a:r>
            <a:endParaRPr lang="de-CH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Ginoux</a:t>
            </a:r>
            <a:r>
              <a:rPr lang="en-US" sz="1800" dirty="0"/>
              <a:t>, P., Chin, M., </a:t>
            </a:r>
            <a:r>
              <a:rPr lang="en-US" sz="1800" dirty="0" err="1"/>
              <a:t>Tegen</a:t>
            </a:r>
            <a:r>
              <a:rPr lang="en-US" sz="1800" dirty="0"/>
              <a:t>, I., Prospero, J. M., </a:t>
            </a:r>
            <a:r>
              <a:rPr lang="en-US" sz="1800" dirty="0" err="1"/>
              <a:t>Holben</a:t>
            </a:r>
            <a:r>
              <a:rPr lang="en-US" sz="1800" dirty="0"/>
              <a:t>, B., </a:t>
            </a:r>
            <a:r>
              <a:rPr lang="en-US" sz="1800" dirty="0" err="1"/>
              <a:t>Dubovik</a:t>
            </a:r>
            <a:r>
              <a:rPr lang="en-US" sz="1800" dirty="0"/>
              <a:t>, O., and Lin, S.-J.: Sources and distributions of dust aerosols </a:t>
            </a:r>
            <a:r>
              <a:rPr lang="en-US" sz="1800" dirty="0" smtClean="0"/>
              <a:t>simulated with </a:t>
            </a:r>
            <a:r>
              <a:rPr lang="en-US" sz="1800" dirty="0"/>
              <a:t>the GOCART model, Journal of Geophysical Research: Atmospheres, 106, 20 255–20 273, </a:t>
            </a: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doi.org/10.1029/2000JD000053</a:t>
            </a:r>
            <a:r>
              <a:rPr lang="en-US" sz="1800" dirty="0" smtClean="0"/>
              <a:t>, 2001</a:t>
            </a:r>
            <a:r>
              <a:rPr lang="en-US" sz="1800" dirty="0"/>
              <a:t>.</a:t>
            </a:r>
            <a:r>
              <a:rPr lang="de-CH" sz="18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Danielson, J. and </a:t>
            </a:r>
            <a:r>
              <a:rPr lang="en-US" sz="1800" dirty="0" err="1"/>
              <a:t>Gesch</a:t>
            </a:r>
            <a:r>
              <a:rPr lang="en-US" sz="1800" dirty="0"/>
              <a:t>, D.: Global multi-resolution terrain elevation data 2010 (GMTED2010), Tech. rep., U.S. Department of the </a:t>
            </a:r>
            <a:r>
              <a:rPr lang="en-US" sz="1800" dirty="0" smtClean="0"/>
              <a:t>Interior, </a:t>
            </a:r>
            <a:r>
              <a:rPr lang="en-US" sz="1800" dirty="0" smtClean="0">
                <a:hlinkClick r:id="rId5"/>
              </a:rPr>
              <a:t>https</a:t>
            </a:r>
            <a:r>
              <a:rPr lang="en-US" sz="1800" dirty="0">
                <a:hlinkClick r:id="rId5"/>
              </a:rPr>
              <a:t>://</a:t>
            </a:r>
            <a:r>
              <a:rPr lang="en-US" sz="1800" dirty="0" smtClean="0">
                <a:hlinkClick r:id="rId5"/>
              </a:rPr>
              <a:t>doi.org/10.3133/ofr20111073</a:t>
            </a:r>
            <a:r>
              <a:rPr lang="en-US" sz="1800" dirty="0" smtClean="0"/>
              <a:t> , 2011.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Friedl</a:t>
            </a:r>
            <a:r>
              <a:rPr lang="en-US" sz="1800" dirty="0"/>
              <a:t>, M., McIver, D., Hodges, J., Zhang, X., </a:t>
            </a:r>
            <a:r>
              <a:rPr lang="en-US" sz="1800" dirty="0" err="1"/>
              <a:t>Muchoney</a:t>
            </a:r>
            <a:r>
              <a:rPr lang="en-US" sz="1800" dirty="0"/>
              <a:t>, D., </a:t>
            </a:r>
            <a:r>
              <a:rPr lang="en-US" sz="1800" dirty="0" err="1"/>
              <a:t>Strahler</a:t>
            </a:r>
            <a:r>
              <a:rPr lang="en-US" sz="1800" dirty="0"/>
              <a:t>, A., Woodcock, C., Gopal, S., Schneider, A., Cooper, A., </a:t>
            </a:r>
            <a:r>
              <a:rPr lang="en-US" sz="1800" dirty="0" err="1"/>
              <a:t>Baccini</a:t>
            </a:r>
            <a:r>
              <a:rPr lang="en-US" sz="1800" dirty="0"/>
              <a:t>, A</a:t>
            </a:r>
            <a:r>
              <a:rPr lang="en-US" sz="1800" dirty="0" smtClean="0"/>
              <a:t>., Gao</a:t>
            </a:r>
            <a:r>
              <a:rPr lang="en-US" sz="1800" dirty="0"/>
              <a:t>, F., and </a:t>
            </a:r>
            <a:r>
              <a:rPr lang="en-US" sz="1800" dirty="0" err="1"/>
              <a:t>Schaaf</a:t>
            </a:r>
            <a:r>
              <a:rPr lang="en-US" sz="1800" dirty="0"/>
              <a:t>, C.: Global land cover mapping from MODIS: algorithms and early results, Remote Sensing of Environment, 83, </a:t>
            </a:r>
            <a:r>
              <a:rPr lang="en-US" sz="1800" dirty="0" smtClean="0"/>
              <a:t>287–302</a:t>
            </a:r>
            <a:r>
              <a:rPr lang="en-US" sz="1800" dirty="0"/>
              <a:t>,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doi.org/10.1016/S0034-4257(02)00078-0</a:t>
            </a:r>
            <a:r>
              <a:rPr lang="en-US" sz="1800" dirty="0" smtClean="0"/>
              <a:t> , </a:t>
            </a:r>
            <a:r>
              <a:rPr lang="en-US" sz="1800" dirty="0"/>
              <a:t>the Moderate Resolution Imaging </a:t>
            </a:r>
            <a:r>
              <a:rPr lang="en-US" sz="1800" dirty="0" err="1"/>
              <a:t>Spectroradiometer</a:t>
            </a:r>
            <a:r>
              <a:rPr lang="en-US" sz="1800" dirty="0"/>
              <a:t> (MODIS): a new </a:t>
            </a:r>
            <a:r>
              <a:rPr lang="en-US" sz="1800" dirty="0" err="1" smtClean="0"/>
              <a:t>generationof</a:t>
            </a:r>
            <a:r>
              <a:rPr lang="en-US" sz="1800" dirty="0" smtClean="0"/>
              <a:t> </a:t>
            </a:r>
            <a:r>
              <a:rPr lang="en-US" sz="1800" dirty="0"/>
              <a:t>Land Surface Monitoring, 2002.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 smtClean="0"/>
              <a:t>Hengl</a:t>
            </a:r>
            <a:r>
              <a:rPr lang="en-US" sz="1800" dirty="0"/>
              <a:t>, T., Mendes de Jesus, J., </a:t>
            </a:r>
            <a:r>
              <a:rPr lang="en-US" sz="1800" dirty="0" err="1"/>
              <a:t>Heuvelink</a:t>
            </a:r>
            <a:r>
              <a:rPr lang="en-US" sz="1800" dirty="0"/>
              <a:t>, G. B., </a:t>
            </a:r>
            <a:r>
              <a:rPr lang="en-US" sz="1800" dirty="0" err="1"/>
              <a:t>Ruiperez</a:t>
            </a:r>
            <a:r>
              <a:rPr lang="en-US" sz="1800" dirty="0"/>
              <a:t> Gonzalez, M., </a:t>
            </a:r>
            <a:r>
              <a:rPr lang="en-US" sz="1800" dirty="0" err="1"/>
              <a:t>Kilibarda</a:t>
            </a:r>
            <a:r>
              <a:rPr lang="en-US" sz="1800" dirty="0"/>
              <a:t>, M., </a:t>
            </a:r>
            <a:r>
              <a:rPr lang="en-US" sz="1800" dirty="0" err="1" smtClean="0"/>
              <a:t>Blagotic</a:t>
            </a:r>
            <a:r>
              <a:rPr lang="en-US" sz="1800" dirty="0"/>
              <a:t>, A., </a:t>
            </a:r>
            <a:r>
              <a:rPr lang="en-US" sz="1800" dirty="0" err="1"/>
              <a:t>Shangguan</a:t>
            </a:r>
            <a:r>
              <a:rPr lang="en-US" sz="1800" dirty="0"/>
              <a:t>, W., Wright, M. N., </a:t>
            </a:r>
            <a:r>
              <a:rPr lang="en-US" sz="1800" dirty="0" err="1" smtClean="0"/>
              <a:t>Geng</a:t>
            </a:r>
            <a:r>
              <a:rPr lang="en-US" sz="1800" dirty="0" smtClean="0"/>
              <a:t>, X</a:t>
            </a:r>
            <a:r>
              <a:rPr lang="en-US" sz="1800" dirty="0"/>
              <a:t>., Bauer-</a:t>
            </a:r>
            <a:r>
              <a:rPr lang="en-US" sz="1800" dirty="0" err="1"/>
              <a:t>Marschallinger</a:t>
            </a:r>
            <a:r>
              <a:rPr lang="en-US" sz="1800" dirty="0"/>
              <a:t>, B., et al.: SoilGrids250m: Global gridded soil information based on machine learning, </a:t>
            </a:r>
            <a:r>
              <a:rPr lang="en-US" sz="1800" dirty="0" err="1"/>
              <a:t>PLoS</a:t>
            </a:r>
            <a:r>
              <a:rPr lang="en-US" sz="1800" dirty="0"/>
              <a:t> one, 12, </a:t>
            </a:r>
            <a:r>
              <a:rPr lang="en-US" sz="1800" dirty="0" smtClean="0"/>
              <a:t>e0169 748, </a:t>
            </a:r>
            <a:r>
              <a:rPr lang="en-US" sz="1800" dirty="0" smtClean="0">
                <a:hlinkClick r:id="rId7"/>
              </a:rPr>
              <a:t>https</a:t>
            </a:r>
            <a:r>
              <a:rPr lang="en-US" sz="1800" dirty="0">
                <a:hlinkClick r:id="rId7"/>
              </a:rPr>
              <a:t>://</a:t>
            </a:r>
            <a:r>
              <a:rPr lang="en-US" sz="1800" dirty="0" smtClean="0">
                <a:hlinkClick r:id="rId7"/>
              </a:rPr>
              <a:t>doi.org/10.1371/journal.pone.0169748</a:t>
            </a:r>
            <a:r>
              <a:rPr lang="en-US" sz="1800" dirty="0" smtClean="0"/>
              <a:t>, </a:t>
            </a:r>
            <a:r>
              <a:rPr lang="en-US" sz="1800" dirty="0"/>
              <a:t>2017.</a:t>
            </a:r>
            <a:endParaRPr lang="LID4096" sz="1800" dirty="0"/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3787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18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84" y="1324461"/>
            <a:ext cx="5546077" cy="537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/>
          <a:stretch/>
        </p:blipFill>
        <p:spPr>
          <a:xfrm>
            <a:off x="0" y="1685462"/>
            <a:ext cx="5568358" cy="5172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5A81-45F7-4BD3-83AC-51985E77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56" y="346328"/>
            <a:ext cx="6126018" cy="58470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challenge?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257BE-7EC7-4C2F-940D-6C7174DDD919}"/>
              </a:ext>
            </a:extLst>
          </p:cNvPr>
          <p:cNvSpPr txBox="1"/>
          <p:nvPr/>
        </p:nvSpPr>
        <p:spPr>
          <a:xfrm>
            <a:off x="30922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Google Earth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04084" y="505836"/>
            <a:ext cx="4782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Coarse Erodibility vs Real World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F9960AB-650D-440C-8193-A810B86FF716}"/>
              </a:ext>
            </a:extLst>
          </p:cNvPr>
          <p:cNvSpPr/>
          <p:nvPr/>
        </p:nvSpPr>
        <p:spPr>
          <a:xfrm rot="11804167">
            <a:off x="3345612" y="2983014"/>
            <a:ext cx="5680909" cy="2384350"/>
          </a:xfrm>
          <a:custGeom>
            <a:avLst/>
            <a:gdLst>
              <a:gd name="connsiteX0" fmla="*/ 0 w 3927945"/>
              <a:gd name="connsiteY0" fmla="*/ 1343771 h 1479222"/>
              <a:gd name="connsiteX1" fmla="*/ 2997642 w 3927945"/>
              <a:gd name="connsiteY1" fmla="*/ 1351722 h 1479222"/>
              <a:gd name="connsiteX2" fmla="*/ 3927945 w 3927945"/>
              <a:gd name="connsiteY2" fmla="*/ 0 h 14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7945" h="1479222">
                <a:moveTo>
                  <a:pt x="0" y="1343771"/>
                </a:moveTo>
                <a:cubicBezTo>
                  <a:pt x="1171492" y="1459727"/>
                  <a:pt x="2342985" y="1575684"/>
                  <a:pt x="2997642" y="1351722"/>
                </a:cubicBezTo>
                <a:cubicBezTo>
                  <a:pt x="3652299" y="1127760"/>
                  <a:pt x="3896140" y="523461"/>
                  <a:pt x="3927945" y="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M10_20220701-20220703_d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3067" t="-372" r="10482" b="372"/>
          <a:stretch/>
        </p:blipFill>
        <p:spPr>
          <a:xfrm>
            <a:off x="5409143" y="1115626"/>
            <a:ext cx="6716969" cy="54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7532C-9DA5-F0BE-C936-B22A5688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48" y="236764"/>
            <a:ext cx="10139288" cy="802342"/>
          </a:xfrm>
        </p:spPr>
        <p:txBody>
          <a:bodyPr>
            <a:normAutofit/>
          </a:bodyPr>
          <a:lstStyle/>
          <a:p>
            <a:r>
              <a:rPr lang="en-GB" dirty="0" smtClean="0"/>
              <a:t>Creating a new DB: two approaches</a:t>
            </a:r>
            <a:endParaRPr lang="en-GB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2B074D-33B5-4A4F-8505-C4C30EB689C5}"/>
              </a:ext>
            </a:extLst>
          </p:cNvPr>
          <p:cNvSpPr/>
          <p:nvPr/>
        </p:nvSpPr>
        <p:spPr>
          <a:xfrm>
            <a:off x="5551476" y="926274"/>
            <a:ext cx="2374337" cy="218387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A775A0-A344-4BBB-B820-981F54519787}"/>
              </a:ext>
            </a:extLst>
          </p:cNvPr>
          <p:cNvSpPr txBox="1"/>
          <p:nvPr/>
        </p:nvSpPr>
        <p:spPr>
          <a:xfrm>
            <a:off x="32831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4098C8-98FA-4E66-AF66-53692D581B62}"/>
              </a:ext>
            </a:extLst>
          </p:cNvPr>
          <p:cNvSpPr txBox="1"/>
          <p:nvPr/>
        </p:nvSpPr>
        <p:spPr>
          <a:xfrm>
            <a:off x="33838" y="6583453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Visualisation</a:t>
            </a:r>
            <a:r>
              <a:rPr lang="en-US" sz="1200" dirty="0">
                <a:solidFill>
                  <a:schemeClr val="bg1"/>
                </a:solidFill>
              </a:rPr>
              <a:t>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AB4B19-EC39-4C85-9BD7-90F27126D3F0}"/>
              </a:ext>
            </a:extLst>
          </p:cNvPr>
          <p:cNvSpPr txBox="1"/>
          <p:nvPr/>
        </p:nvSpPr>
        <p:spPr>
          <a:xfrm>
            <a:off x="30922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Visualization: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b="4262"/>
          <a:stretch/>
        </p:blipFill>
        <p:spPr>
          <a:xfrm>
            <a:off x="6429037" y="2532779"/>
            <a:ext cx="5391229" cy="27277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6" y="2532779"/>
            <a:ext cx="5389655" cy="2741290"/>
          </a:xfrm>
          <a:prstGeom prst="rect">
            <a:avLst/>
          </a:prstGeom>
        </p:spPr>
      </p:pic>
      <p:cxnSp>
        <p:nvCxnSpPr>
          <p:cNvPr id="46" name="Straight Connector 4">
            <a:extLst>
              <a:ext uri="{FF2B5EF4-FFF2-40B4-BE49-F238E27FC236}">
                <a16:creationId xmlns:a16="http://schemas.microsoft.com/office/drawing/2014/main" id="{294AD76A-DF68-40EB-9F1D-B4583C054CF8}"/>
              </a:ext>
            </a:extLst>
          </p:cNvPr>
          <p:cNvCxnSpPr>
            <a:cxnSpLocks/>
          </p:cNvCxnSpPr>
          <p:nvPr/>
        </p:nvCxnSpPr>
        <p:spPr>
          <a:xfrm>
            <a:off x="6072048" y="1560780"/>
            <a:ext cx="0" cy="4685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767711" y="1611737"/>
            <a:ext cx="4557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Calculate again with HR topography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845759" y="1611737"/>
            <a:ext cx="4339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Fresh start, bare soil + soil texture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3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47649" r="578" b="7461"/>
          <a:stretch/>
        </p:blipFill>
        <p:spPr>
          <a:xfrm>
            <a:off x="9025940" y="2562991"/>
            <a:ext cx="2720006" cy="248482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1F7532C-9DA5-F0BE-C936-B22A5688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48" y="236764"/>
            <a:ext cx="10139288" cy="802342"/>
          </a:xfrm>
        </p:spPr>
        <p:txBody>
          <a:bodyPr>
            <a:normAutofit/>
          </a:bodyPr>
          <a:lstStyle/>
          <a:p>
            <a:r>
              <a:rPr lang="en-GB" dirty="0" smtClean="0"/>
              <a:t>Creating a new DB: two approaches</a:t>
            </a:r>
            <a:endParaRPr lang="en-GB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46673" b="53644"/>
          <a:stretch/>
        </p:blipFill>
        <p:spPr>
          <a:xfrm>
            <a:off x="553404" y="2316355"/>
            <a:ext cx="3644029" cy="34247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47649" r="47016" b="7276"/>
          <a:stretch/>
        </p:blipFill>
        <p:spPr>
          <a:xfrm>
            <a:off x="6127184" y="2562991"/>
            <a:ext cx="2708228" cy="2493612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>
            <a:off x="4525701" y="3809797"/>
            <a:ext cx="1273215" cy="0"/>
          </a:xfrm>
          <a:prstGeom prst="straightConnector1">
            <a:avLst/>
          </a:prstGeom>
          <a:ln w="47625" cap="rnd"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1702605" y="1670024"/>
            <a:ext cx="1345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From this</a:t>
            </a:r>
            <a:endParaRPr lang="en-US" sz="2400" dirty="0"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429183" y="1670023"/>
            <a:ext cx="982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To this</a:t>
            </a:r>
            <a:endParaRPr lang="en-US" sz="2400" dirty="0">
              <a:latin typeface="+mj-lt"/>
            </a:endParaRPr>
          </a:p>
        </p:txBody>
      </p:sp>
      <p:pic>
        <p:nvPicPr>
          <p:cNvPr id="18" name="PM10_20220701-20220703_EROD-GMAR_d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267" r="10719" b="3629"/>
          <a:stretch/>
        </p:blipFill>
        <p:spPr>
          <a:xfrm>
            <a:off x="5981176" y="1306522"/>
            <a:ext cx="5878400" cy="49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675" y="1408332"/>
            <a:ext cx="4006362" cy="221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AAC0E-710F-4406-B928-EA452D87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emissions</a:t>
            </a:r>
            <a:endParaRPr lang="LID4096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84542"/>
              </p:ext>
            </p:extLst>
          </p:nvPr>
        </p:nvGraphicFramePr>
        <p:xfrm>
          <a:off x="838200" y="1610930"/>
          <a:ext cx="3443816" cy="2284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Acrobat Document" r:id="rId5" imgW="3238252" imgH="2148604" progId="Acrobat.Document.DC">
                  <p:embed/>
                </p:oleObj>
              </mc:Choice>
              <mc:Fallback>
                <p:oleObj name="Acrobat Document" r:id="rId5" imgW="3238252" imgH="21486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1610930"/>
                        <a:ext cx="3443816" cy="2284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988630"/>
              </p:ext>
            </p:extLst>
          </p:nvPr>
        </p:nvGraphicFramePr>
        <p:xfrm>
          <a:off x="7970847" y="4409687"/>
          <a:ext cx="3200400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Acrobat Document" r:id="rId7" imgW="3200400" imgH="2110426" progId="Acrobat.Document.DC">
                  <p:embed/>
                </p:oleObj>
              </mc:Choice>
              <mc:Fallback>
                <p:oleObj name="Acrobat Document" r:id="rId7" imgW="3200400" imgH="211042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70847" y="4409687"/>
                        <a:ext cx="3200400" cy="210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95" y="4217127"/>
            <a:ext cx="4979377" cy="2494908"/>
          </a:xfrm>
          <a:prstGeom prst="rect">
            <a:avLst/>
          </a:prstGeom>
        </p:spPr>
      </p:pic>
      <p:sp>
        <p:nvSpPr>
          <p:cNvPr id="11" name="Rectangle 30">
            <a:extLst>
              <a:ext uri="{FF2B5EF4-FFF2-40B4-BE49-F238E27FC236}">
                <a16:creationId xmlns:a16="http://schemas.microsoft.com/office/drawing/2014/main" id="{99B4FB5A-475F-4BBD-AF71-5C88BE91F175}"/>
              </a:ext>
            </a:extLst>
          </p:cNvPr>
          <p:cNvSpPr/>
          <p:nvPr/>
        </p:nvSpPr>
        <p:spPr>
          <a:xfrm>
            <a:off x="1985821" y="2703212"/>
            <a:ext cx="8731600" cy="1920377"/>
          </a:xfrm>
          <a:prstGeom prst="rect">
            <a:avLst/>
          </a:prstGeom>
          <a:solidFill>
            <a:srgbClr val="EAF0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SOILHD</a:t>
            </a:r>
            <a:r>
              <a:rPr lang="en-US" sz="3200" b="1" dirty="0" smtClean="0">
                <a:solidFill>
                  <a:schemeClr val="tx1"/>
                </a:solidFill>
              </a:rPr>
              <a:t> retrieves the best PM concentration accordance with observational data (80%)</a:t>
            </a:r>
            <a:endParaRPr lang="LID4096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5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94D6-B425-4933-BD87-D36BA3439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team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413947-8290-4FC1-A3B5-AEA7FB880C06}"/>
              </a:ext>
            </a:extLst>
          </p:cNvPr>
          <p:cNvSpPr txBox="1"/>
          <p:nvPr/>
        </p:nvSpPr>
        <p:spPr>
          <a:xfrm>
            <a:off x="838200" y="1421396"/>
            <a:ext cx="3981450" cy="4165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Leandro Segado</a:t>
            </a:r>
            <a:r>
              <a:rPr lang="en-US" sz="1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Moreno</a:t>
            </a:r>
            <a:r>
              <a:rPr lang="en-US" sz="16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Juan Pedro Montávez</a:t>
            </a:r>
            <a:r>
              <a:rPr lang="en-US" sz="1600" baseline="300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Eloisa Raluy-López</a:t>
            </a:r>
            <a:r>
              <a:rPr lang="en-US" sz="16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Ginés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Garnés-Morales</a:t>
            </a:r>
            <a:r>
              <a:rPr lang="en-US" sz="16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Alejandro Cordero</a:t>
            </a:r>
            <a:r>
              <a:rPr lang="en-US" sz="1600" baseline="300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Pedro Jiménez-Guerrero</a:t>
            </a:r>
            <a:r>
              <a:rPr lang="en-US" sz="16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1,3</a:t>
            </a:r>
            <a:r>
              <a:rPr lang="en-US" sz="16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</a:t>
            </a:r>
            <a:endParaRPr lang="en-US" sz="16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baseline="30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endParaRPr lang="en-GB" sz="1400" baseline="30000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r>
              <a:rPr lang="en-GB" sz="14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Physics of the Earth, Regional Campus of International Excellence (CEIR) “Campus Mare Nostrum”, University of Murcia, Spain. </a:t>
            </a:r>
            <a:r>
              <a:rPr lang="en-GB" sz="14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400" u="sng" dirty="0" smtClean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  <a:hlinkClick r:id="rId3"/>
              </a:rPr>
              <a:t>leandrocristian.segadom@um.es</a:t>
            </a:r>
            <a:r>
              <a:rPr lang="en-GB" sz="14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4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Department 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of Meteorology, University of </a:t>
            </a:r>
            <a:r>
              <a:rPr lang="en-US" sz="14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Reading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Brian Hoskins Building, Whiteknights Road, </a:t>
            </a:r>
            <a:r>
              <a:rPr lang="en-US" sz="14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Earley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Gate, Reading, RG6 6ET, UK.</a:t>
            </a:r>
            <a:endParaRPr lang="en-US" sz="1400" dirty="0" smtClean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endParaRPr lang="en-GB" sz="1400" dirty="0" smtClean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aseline="300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400" dirty="0" smtClean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Biomedical Research Institute of Murcia (IMIB-</a:t>
            </a:r>
            <a:r>
              <a:rPr lang="en-US" sz="14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Arrixaca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14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Carretera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Buenavista</a:t>
            </a:r>
            <a:r>
              <a:rPr lang="en-US" sz="14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s/n, 30120 El Palmar, Murcia, Spain</a:t>
            </a:r>
          </a:p>
          <a:p>
            <a:endParaRPr lang="en-GB" sz="1400" dirty="0" smtClean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26965"/>
            <a:ext cx="1807723" cy="5864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58" y="5456155"/>
            <a:ext cx="903052" cy="492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4" y="6100260"/>
            <a:ext cx="1191159" cy="4288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40" y="6124411"/>
            <a:ext cx="2373549" cy="4966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25" y="5456155"/>
            <a:ext cx="927909" cy="4782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68" y="5317346"/>
            <a:ext cx="1034920" cy="13786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67" y="5317346"/>
            <a:ext cx="1391461" cy="13914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742" r="1289" b="6322"/>
          <a:stretch/>
        </p:blipFill>
        <p:spPr>
          <a:xfrm>
            <a:off x="5851386" y="2762419"/>
            <a:ext cx="1747643" cy="1747643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r="100"/>
          <a:stretch/>
        </p:blipFill>
        <p:spPr>
          <a:xfrm>
            <a:off x="9714075" y="857436"/>
            <a:ext cx="1745165" cy="1745165"/>
          </a:xfrm>
          <a:prstGeom prst="ellipse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-254" r="-763" b="254"/>
          <a:stretch/>
        </p:blipFill>
        <p:spPr>
          <a:xfrm>
            <a:off x="5851386" y="857437"/>
            <a:ext cx="1745165" cy="1745165"/>
          </a:xfrm>
          <a:prstGeom prst="ellipse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3" t="25766" r="34147" b="35392"/>
          <a:stretch/>
        </p:blipFill>
        <p:spPr>
          <a:xfrm>
            <a:off x="7767285" y="857436"/>
            <a:ext cx="1745165" cy="1745165"/>
          </a:xfrm>
          <a:prstGeom prst="ellipse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0" t="26147" r="29576" b="51086"/>
          <a:stretch/>
        </p:blipFill>
        <p:spPr>
          <a:xfrm>
            <a:off x="9714075" y="2756471"/>
            <a:ext cx="1753591" cy="1753591"/>
          </a:xfrm>
          <a:prstGeom prst="ellipse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7783969" y="2756471"/>
            <a:ext cx="1753591" cy="17535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model</a:t>
            </a:r>
            <a:endParaRPr lang="LID4096" dirty="0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7152028" y="5374833"/>
            <a:ext cx="4788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chemeClr val="tx1"/>
                </a:solidFill>
              </a:rPr>
              <a:t>See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how</a:t>
            </a:r>
            <a:r>
              <a:rPr lang="es-ES" sz="1600" dirty="0" smtClean="0">
                <a:solidFill>
                  <a:schemeClr val="tx1"/>
                </a:solidFill>
              </a:rPr>
              <a:t> S </a:t>
            </a:r>
            <a:r>
              <a:rPr lang="es-ES" sz="1600" dirty="0" err="1" smtClean="0">
                <a:solidFill>
                  <a:schemeClr val="tx1"/>
                </a:solidFill>
              </a:rPr>
              <a:t>is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calculated</a:t>
            </a:r>
            <a:r>
              <a:rPr lang="es-ES" sz="1600" dirty="0" smtClean="0">
                <a:solidFill>
                  <a:schemeClr val="tx1"/>
                </a:solidFill>
              </a:rPr>
              <a:t> (</a:t>
            </a:r>
            <a:r>
              <a:rPr lang="es-ES" sz="1600" dirty="0" err="1" smtClean="0">
                <a:solidFill>
                  <a:schemeClr val="tx1"/>
                </a:solidFill>
              </a:rPr>
              <a:t>cool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graphics</a:t>
            </a:r>
            <a:r>
              <a:rPr lang="es-ES" sz="1600" dirty="0" smtClean="0">
                <a:solidFill>
                  <a:schemeClr val="tx1"/>
                </a:solidFill>
              </a:rPr>
              <a:t>!)</a:t>
            </a:r>
            <a:endParaRPr lang="LID4096" sz="16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0" y="1554365"/>
            <a:ext cx="6381477" cy="4549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152028" y="3277402"/>
                <a:ext cx="4448252" cy="4837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028" y="3277402"/>
                <a:ext cx="4448252" cy="483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10497039" y="3897340"/>
                <a:ext cx="123874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+mj-lt"/>
                  </a:rPr>
                  <a:t> &gt; 0</a:t>
                </a:r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039" y="3897340"/>
                <a:ext cx="1238740" cy="430887"/>
              </a:xfrm>
              <a:prstGeom prst="rect">
                <a:avLst/>
              </a:prstGeom>
              <a:blipFill>
                <a:blip r:embed="rId5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9011011" y="3294027"/>
            <a:ext cx="439548" cy="464033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8538304" y="3286730"/>
            <a:ext cx="360000" cy="422779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7152028" y="6022465"/>
            <a:ext cx="4788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see the </a:t>
            </a:r>
            <a:r>
              <a:rPr lang="en-US" sz="1600" dirty="0" smtClean="0">
                <a:solidFill>
                  <a:schemeClr val="tx1"/>
                </a:solidFill>
              </a:rPr>
              <a:t>WRF </a:t>
            </a:r>
            <a:r>
              <a:rPr lang="en-US" sz="1600" dirty="0">
                <a:solidFill>
                  <a:schemeClr val="tx1"/>
                </a:solidFill>
              </a:rPr>
              <a:t>configuration?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5" name="Botón de acción: Inicio 14">
            <a:hlinkClick r:id="rId6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5073162" y="3464169"/>
            <a:ext cx="1143000" cy="791308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ector recto de flecha 20"/>
          <p:cNvCxnSpPr>
            <a:stCxn id="19" idx="7"/>
            <a:endCxn id="27" idx="2"/>
          </p:cNvCxnSpPr>
          <p:nvPr/>
        </p:nvCxnSpPr>
        <p:spPr>
          <a:xfrm flipV="1">
            <a:off x="6048774" y="1195101"/>
            <a:ext cx="903806" cy="2384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" name="Picture 2" descr="https://www.alimentarium.org/sites/default/files/media/image/2016-06/sel-web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41" y="2006454"/>
            <a:ext cx="2331738" cy="9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6339174" y="733436"/>
            <a:ext cx="1226811" cy="46166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GOCART</a:t>
            </a:r>
            <a:endParaRPr lang="en-US" sz="2400" b="1" dirty="0">
              <a:latin typeface="+mj-lt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09" y="1970301"/>
            <a:ext cx="2033045" cy="762113"/>
          </a:xfrm>
          <a:prstGeom prst="rect">
            <a:avLst/>
          </a:prstGeom>
        </p:spPr>
      </p:pic>
      <p:cxnSp>
        <p:nvCxnSpPr>
          <p:cNvPr id="33" name="Conector recto de flecha 32"/>
          <p:cNvCxnSpPr>
            <a:stCxn id="27" idx="3"/>
            <a:endCxn id="42" idx="2"/>
          </p:cNvCxnSpPr>
          <p:nvPr/>
        </p:nvCxnSpPr>
        <p:spPr>
          <a:xfrm>
            <a:off x="7565985" y="964269"/>
            <a:ext cx="992310" cy="4975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Flowchart: Connector 3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A4E1A2C-581B-4A38-9ACE-FA9AA54B8FA4}"/>
                  </a:ext>
                </a:extLst>
              </p:cNvPr>
              <p:cNvSpPr/>
              <p:nvPr/>
            </p:nvSpPr>
            <p:spPr>
              <a:xfrm>
                <a:off x="8558295" y="964004"/>
                <a:ext cx="1865514" cy="995535"/>
              </a:xfrm>
              <a:prstGeom prst="flowChartConnector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PM</m:t>
                          </m:r>
                        </m:e>
                        <m:sub>
                          <m:r>
                            <a:rPr lang="es-E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2.5</m:t>
                          </m:r>
                        </m:sub>
                      </m:sSub>
                      <m:r>
                        <a:rPr lang="es-E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s-E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PM</m:t>
                          </m:r>
                        </m:e>
                        <m:sub>
                          <m:r>
                            <a:rPr lang="es-E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LID4096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Flowchart: Connector 3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A4E1A2C-581B-4A38-9ACE-FA9AA54B8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295" y="964004"/>
                <a:ext cx="1865514" cy="995535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7343108" y="1839198"/>
            <a:ext cx="2033045" cy="1010692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487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 animBg="1"/>
      <p:bldP spid="11" grpId="0" animBg="1"/>
      <p:bldP spid="13" grpId="0" animBg="1"/>
      <p:bldP spid="19" grpId="0" animBg="1"/>
      <p:bldP spid="27" grpId="0" animBg="1"/>
      <p:bldP spid="42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7" y="2100105"/>
            <a:ext cx="5222045" cy="34715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WRF configuration</a:t>
            </a:r>
            <a:endParaRPr lang="LID4096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567624"/>
              </p:ext>
            </p:extLst>
          </p:nvPr>
        </p:nvGraphicFramePr>
        <p:xfrm>
          <a:off x="5592579" y="1915329"/>
          <a:ext cx="6346936" cy="384108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86734">
                  <a:extLst>
                    <a:ext uri="{9D8B030D-6E8A-4147-A177-3AD203B41FA5}">
                      <a16:colId xmlns:a16="http://schemas.microsoft.com/office/drawing/2014/main" val="416445915"/>
                    </a:ext>
                  </a:extLst>
                </a:gridCol>
                <a:gridCol w="1586734">
                  <a:extLst>
                    <a:ext uri="{9D8B030D-6E8A-4147-A177-3AD203B41FA5}">
                      <a16:colId xmlns:a16="http://schemas.microsoft.com/office/drawing/2014/main" val="382897099"/>
                    </a:ext>
                  </a:extLst>
                </a:gridCol>
                <a:gridCol w="1586734">
                  <a:extLst>
                    <a:ext uri="{9D8B030D-6E8A-4147-A177-3AD203B41FA5}">
                      <a16:colId xmlns:a16="http://schemas.microsoft.com/office/drawing/2014/main" val="3452767160"/>
                    </a:ext>
                  </a:extLst>
                </a:gridCol>
                <a:gridCol w="1586734">
                  <a:extLst>
                    <a:ext uri="{9D8B030D-6E8A-4147-A177-3AD203B41FA5}">
                      <a16:colId xmlns:a16="http://schemas.microsoft.com/office/drawing/2014/main" val="1585004684"/>
                    </a:ext>
                  </a:extLst>
                </a:gridCol>
              </a:tblGrid>
              <a:tr h="376057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u="none" strike="noStrike" dirty="0" err="1">
                          <a:effectLst/>
                          <a:latin typeface="+mj-lt"/>
                        </a:rPr>
                        <a:t>Process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u="none" strike="noStrike" dirty="0" err="1">
                          <a:effectLst/>
                          <a:latin typeface="+mj-lt"/>
                        </a:rPr>
                        <a:t>Option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u="none" strike="noStrike" dirty="0" err="1">
                          <a:effectLst/>
                          <a:latin typeface="+mj-lt"/>
                        </a:rPr>
                        <a:t>Namelist</a:t>
                      </a:r>
                      <a:r>
                        <a:rPr lang="es-ES" sz="1200" b="1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200" b="1" u="none" strike="noStrike" dirty="0" err="1">
                          <a:effectLst/>
                          <a:latin typeface="+mj-lt"/>
                        </a:rPr>
                        <a:t>option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u="none" strike="noStrike" dirty="0">
                          <a:effectLst/>
                          <a:latin typeface="+mj-lt"/>
                        </a:rPr>
                        <a:t>Reference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356802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Microphysics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Morrison 2-moment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mp_physics = 10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Morrison et al. (2005)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83341802"/>
                  </a:ext>
                </a:extLst>
              </a:tr>
              <a:tr h="376057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Shortwave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radiation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RRTMG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ra_sw_physics = 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Iacono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et al. (2008)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832418886"/>
                  </a:ext>
                </a:extLst>
              </a:tr>
              <a:tr h="376057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Longwave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radiation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RRTMG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ra_lw_physics = 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Iacono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et al. (2008)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2908106247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Cumulus parametrization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Grell-3D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cu_physics = 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Grell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(1993); </a:t>
                      </a:r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Grell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and </a:t>
                      </a:r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Dévényi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(2002)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2772430863"/>
                  </a:ext>
                </a:extLst>
              </a:tr>
              <a:tr h="376057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Boundary layer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YSU scheme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bl_pbl_physics = 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Hong et al. (2006)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3691530235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Land surface model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Unified Noah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sf_surface_physics = 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Chen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and </a:t>
                      </a:r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Dudhia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(2001)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4262247181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Surface layer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Revised MM5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>
                          <a:effectLst/>
                          <a:latin typeface="+mj-lt"/>
                        </a:rPr>
                        <a:t>sf_sfclay_physics = 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Jiménez et al. (2012)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595573034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Chemistry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and </a:t>
                      </a:r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aerosols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GOCART simple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chem_opt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= 300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u="none" strike="noStrike" dirty="0" err="1">
                          <a:effectLst/>
                          <a:latin typeface="+mj-lt"/>
                        </a:rPr>
                        <a:t>Ginoux</a:t>
                      </a:r>
                      <a:r>
                        <a:rPr lang="es-ES" sz="1200" u="none" strike="noStrike" dirty="0">
                          <a:effectLst/>
                          <a:latin typeface="+mj-lt"/>
                        </a:rPr>
                        <a:t> et al. (2001)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3655653433"/>
                  </a:ext>
                </a:extLst>
              </a:tr>
            </a:tbl>
          </a:graphicData>
        </a:graphic>
      </p:graphicFrame>
      <p:sp>
        <p:nvSpPr>
          <p:cNvPr id="5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69200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Botón de acción: Inicio 8">
            <a:hlinkClick r:id="rId4" action="ppaction://hlinksldjump" highlightClick="1"/>
          </p:cNvPr>
          <p:cNvSpPr/>
          <p:nvPr/>
        </p:nvSpPr>
        <p:spPr>
          <a:xfrm>
            <a:off x="169200" y="180000"/>
            <a:ext cx="504000" cy="504000"/>
          </a:xfrm>
          <a:prstGeom prst="actionButtonHome">
            <a:avLst/>
          </a:prstGeom>
          <a:noFill/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1098</Words>
  <Application>Microsoft Office PowerPoint</Application>
  <PresentationFormat>Panorámica</PresentationFormat>
  <Paragraphs>255</Paragraphs>
  <Slides>29</Slides>
  <Notes>8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</vt:lpstr>
      <vt:lpstr>Times New Roman</vt:lpstr>
      <vt:lpstr>Tema de Office</vt:lpstr>
      <vt:lpstr>Acrobat Document</vt:lpstr>
      <vt:lpstr>Presentación de PowerPoint</vt:lpstr>
      <vt:lpstr>Improving dust emission in WRF-Chem GOCART scheme using a high-resolution erodibility dataset</vt:lpstr>
      <vt:lpstr>What is the challenge?</vt:lpstr>
      <vt:lpstr>Creating a new DB: two approaches</vt:lpstr>
      <vt:lpstr>Creating a new DB: two approaches</vt:lpstr>
      <vt:lpstr>Impact on emissions</vt:lpstr>
      <vt:lpstr>The team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Leandro Cristian Segado Moreno</dc:creator>
  <cp:lastModifiedBy>Leandro Cristian Segado Moreno</cp:lastModifiedBy>
  <cp:revision>103</cp:revision>
  <dcterms:created xsi:type="dcterms:W3CDTF">2026-04-29T12:24:23Z</dcterms:created>
  <dcterms:modified xsi:type="dcterms:W3CDTF">2026-05-03T10:21:25Z</dcterms:modified>
</cp:coreProperties>
</file>