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1500" r:id="rId3"/>
    <p:sldId id="1501" r:id="rId4"/>
    <p:sldId id="1533" r:id="rId5"/>
    <p:sldId id="1504" r:id="rId7"/>
    <p:sldId id="1485" r:id="rId8"/>
    <p:sldId id="1486" r:id="rId9"/>
    <p:sldId id="1493" r:id="rId10"/>
    <p:sldId id="1509" r:id="rId11"/>
    <p:sldId id="1521" r:id="rId12"/>
    <p:sldId id="1496" r:id="rId13"/>
    <p:sldId id="1524" r:id="rId14"/>
    <p:sldId id="1525" r:id="rId15"/>
    <p:sldId id="1526" r:id="rId16"/>
    <p:sldId id="1510" r:id="rId17"/>
    <p:sldId id="1484" r:id="rId18"/>
    <p:sldId id="1527" r:id="rId19"/>
    <p:sldId id="1530" r:id="rId20"/>
    <p:sldId id="15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585"/>
  </p:normalViewPr>
  <p:slideViewPr>
    <p:cSldViewPr snapToGrid="0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79C8F-605F-9144-9293-6AD72CB2F2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B0A4B-99F7-7840-B77A-CCE343F7ADD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B0A4B-99F7-7840-B77A-CCE343F7ADD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CAE65-775C-1F42-8F34-BE8E3735BF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svg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3" Type="http://schemas.openxmlformats.org/officeDocument/2006/relationships/image" Target="../media/image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09"/>
          <a:stretch>
            <a:fillRect/>
          </a:stretch>
        </p:blipFill>
        <p:spPr>
          <a:xfrm>
            <a:off x="0" y="5205651"/>
            <a:ext cx="12192000" cy="73180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00739" y="6175422"/>
            <a:ext cx="2122360" cy="28797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0467" y="5943009"/>
            <a:ext cx="4405484" cy="752795"/>
          </a:xfrm>
          <a:prstGeom prst="rect">
            <a:avLst/>
          </a:prstGeom>
        </p:spPr>
      </p:pic>
      <p:sp>
        <p:nvSpPr>
          <p:cNvPr id="12" name="Textplatzhalter 28"/>
          <p:cNvSpPr>
            <a:spLocks noGrp="1"/>
          </p:cNvSpPr>
          <p:nvPr>
            <p:ph type="body" sz="quarter" idx="122" hasCustomPrompt="1"/>
          </p:nvPr>
        </p:nvSpPr>
        <p:spPr>
          <a:xfrm>
            <a:off x="424487" y="5110572"/>
            <a:ext cx="3602567" cy="5101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5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Author</a:t>
            </a:r>
            <a:r>
              <a:rPr lang="de-DE" dirty="0"/>
              <a:t> XXX (GFZ)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1" hasCustomPrompt="1"/>
          </p:nvPr>
        </p:nvSpPr>
        <p:spPr>
          <a:xfrm>
            <a:off x="424487" y="668012"/>
            <a:ext cx="3602567" cy="44425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e.g.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illustration</a:t>
            </a:r>
            <a:endParaRPr lang="de-DE" dirty="0"/>
          </a:p>
        </p:txBody>
      </p:sp>
      <p:sp>
        <p:nvSpPr>
          <p:cNvPr id="11" name="Textplatzhalter 28"/>
          <p:cNvSpPr>
            <a:spLocks noGrp="1"/>
          </p:cNvSpPr>
          <p:nvPr>
            <p:ph type="body" sz="quarter" idx="119" hasCustomPrompt="1"/>
          </p:nvPr>
        </p:nvSpPr>
        <p:spPr>
          <a:xfrm>
            <a:off x="4431661" y="4903458"/>
            <a:ext cx="7429032" cy="510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>
                <a:solidFill>
                  <a:srgbClr val="0A2864"/>
                </a:solidFill>
              </a:defRPr>
            </a:lvl1pPr>
          </a:lstStyle>
          <a:p>
            <a:pPr lvl="0"/>
            <a:r>
              <a:rPr lang="de-DE" dirty="0"/>
              <a:t>Place, Date</a:t>
            </a:r>
            <a:endParaRPr lang="de-DE" dirty="0"/>
          </a:p>
        </p:txBody>
      </p:sp>
      <p:sp>
        <p:nvSpPr>
          <p:cNvPr id="14" name="Textplatzhalter 26"/>
          <p:cNvSpPr>
            <a:spLocks noGrp="1"/>
          </p:cNvSpPr>
          <p:nvPr>
            <p:ph type="body" sz="quarter" idx="120" hasCustomPrompt="1"/>
          </p:nvPr>
        </p:nvSpPr>
        <p:spPr>
          <a:xfrm>
            <a:off x="4431663" y="3691314"/>
            <a:ext cx="7429628" cy="1139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>
                <a:solidFill>
                  <a:srgbClr val="0A2864"/>
                </a:solidFill>
              </a:defRPr>
            </a:lvl1pPr>
            <a:lvl2pPr marL="609600" indent="0">
              <a:buNone/>
              <a:defRPr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/>
            <a:r>
              <a:rPr lang="de-DE" dirty="0" err="1"/>
              <a:t>Function</a:t>
            </a:r>
            <a:endParaRPr lang="de-DE" dirty="0"/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118" hasCustomPrompt="1"/>
          </p:nvPr>
        </p:nvSpPr>
        <p:spPr>
          <a:xfrm>
            <a:off x="4431663" y="2902331"/>
            <a:ext cx="7429628" cy="694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A2864"/>
                </a:solidFill>
              </a:defRPr>
            </a:lvl1pPr>
            <a:lvl2pPr marL="609600" indent="0">
              <a:buNone/>
              <a:defRPr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/>
            <a:r>
              <a:rPr lang="de-DE" dirty="0"/>
              <a:t>Name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6" hasCustomPrompt="1"/>
          </p:nvPr>
        </p:nvSpPr>
        <p:spPr>
          <a:xfrm>
            <a:off x="4432195" y="668013"/>
            <a:ext cx="7428500" cy="219456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pt-BR" sz="4265" b="0" spc="-20" dirty="0">
                <a:solidFill>
                  <a:srgbClr val="0A2864"/>
                </a:soli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defTabSz="412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dirty="0"/>
              <a:t>Presentation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159D8-A894-FE43-BE66-149FF6F87D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1E628-74A2-8146-9B43-9D65E52F11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0.png"/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1.png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635" y="543560"/>
            <a:ext cx="1219073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i="0" dirty="0" err="1">
                <a:effectLst/>
                <a:latin typeface="+mn-lt"/>
                <a:cs typeface="+mn-lt"/>
              </a:rPr>
              <a:t>WBGeo</a:t>
            </a:r>
            <a:r>
              <a:rPr lang="en-GB" sz="3600" b="1" i="0" dirty="0">
                <a:effectLst/>
                <a:latin typeface="+mn-lt"/>
                <a:cs typeface="+mn-lt"/>
              </a:rPr>
              <a:t>: An Automated Framework for Geosystem </a:t>
            </a:r>
            <a:r>
              <a:rPr lang="en-GB" sz="3600" b="1" i="0" dirty="0" err="1">
                <a:effectLst/>
                <a:latin typeface="+mn-lt"/>
                <a:cs typeface="+mn-lt"/>
              </a:rPr>
              <a:t>Modeling</a:t>
            </a:r>
            <a:r>
              <a:rPr lang="en-GB" sz="3600" b="1" i="0" dirty="0">
                <a:effectLst/>
                <a:latin typeface="+mn-lt"/>
                <a:cs typeface="+mn-lt"/>
              </a:rPr>
              <a:t> with Advanced Mesh Generation Capabilities</a:t>
            </a:r>
            <a:br>
              <a:rPr lang="en-GB" sz="3600" b="1" dirty="0">
                <a:solidFill>
                  <a:srgbClr val="000000"/>
                </a:solidFill>
                <a:latin typeface="+mn-lt"/>
                <a:cs typeface="+mn-lt"/>
              </a:rPr>
            </a:br>
            <a:endParaRPr lang="en-GB" sz="3600" b="1" dirty="0">
              <a:solidFill>
                <a:srgbClr val="000000"/>
              </a:solidFill>
              <a:latin typeface="+mn-lt"/>
              <a:cs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" y="2049145"/>
            <a:ext cx="12190095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Mauro Cacace</a:t>
            </a:r>
            <a:r>
              <a:rPr lang="en-GB" sz="2400" b="1" baseline="30000" dirty="0"/>
              <a:t>1</a:t>
            </a:r>
            <a:r>
              <a:rPr lang="en-GB" sz="2400" b="1" dirty="0"/>
              <a:t>, </a:t>
            </a:r>
            <a:r>
              <a:rPr lang="en-GB" sz="2400" dirty="0"/>
              <a:t>Marzieh Baes</a:t>
            </a:r>
            <a:r>
              <a:rPr lang="en-GB" sz="2400" baseline="30000" dirty="0"/>
              <a:t>1</a:t>
            </a:r>
            <a:r>
              <a:rPr lang="en-GB" sz="2400" dirty="0"/>
              <a:t>, Jan von Harten</a:t>
            </a:r>
            <a:r>
              <a:rPr lang="en-GB" sz="2400" baseline="30000" dirty="0"/>
              <a:t>2</a:t>
            </a:r>
            <a:r>
              <a:rPr lang="en-GB" sz="2400" dirty="0"/>
              <a:t> , Alexander Lüpges</a:t>
            </a:r>
            <a:r>
              <a:rPr lang="en-GB" sz="2400" baseline="30000" dirty="0"/>
              <a:t>3</a:t>
            </a:r>
            <a:r>
              <a:rPr lang="en-GB" sz="2400" dirty="0"/>
              <a:t>, </a:t>
            </a:r>
            <a:endParaRPr lang="en-GB" sz="2400" dirty="0"/>
          </a:p>
          <a:p>
            <a:pPr algn="ctr"/>
            <a:r>
              <a:rPr lang="en-GB" sz="2400" dirty="0"/>
              <a:t>Denise Degen</a:t>
            </a:r>
            <a:r>
              <a:rPr lang="en-GB" sz="2400" baseline="30000" dirty="0"/>
              <a:t>1,4</a:t>
            </a:r>
            <a:r>
              <a:rPr lang="en-GB" sz="2400" dirty="0"/>
              <a:t>, Jan Niederau</a:t>
            </a:r>
            <a:r>
              <a:rPr lang="en-GB" sz="2400" baseline="30000" dirty="0"/>
              <a:t>5</a:t>
            </a:r>
            <a:r>
              <a:rPr lang="en-GB" sz="2400" dirty="0"/>
              <a:t>, Tobias Rolf</a:t>
            </a:r>
            <a:r>
              <a:rPr lang="en-GB" sz="2400" baseline="30000" dirty="0"/>
              <a:t>5</a:t>
            </a:r>
            <a:r>
              <a:rPr lang="en-GB" sz="2400" dirty="0"/>
              <a:t> ,Magdalena Scheck-Wenderoth</a:t>
            </a:r>
            <a:r>
              <a:rPr lang="en-GB" sz="2400" baseline="30000" dirty="0"/>
              <a:t>1,6</a:t>
            </a:r>
            <a:r>
              <a:rPr lang="en-GB" sz="2400" dirty="0"/>
              <a:t>, </a:t>
            </a:r>
            <a:endParaRPr lang="en-GB" sz="2400" dirty="0"/>
          </a:p>
          <a:p>
            <a:pPr algn="ctr"/>
            <a:r>
              <a:rPr lang="en-GB" sz="2400" dirty="0"/>
              <a:t>Florian Wellmann</a:t>
            </a:r>
            <a:r>
              <a:rPr lang="en-GB" sz="2400" baseline="30000" dirty="0"/>
              <a:t>2</a:t>
            </a:r>
            <a:r>
              <a:rPr lang="en-GB" sz="2400" dirty="0"/>
              <a:t>, Bernhard Rumpe</a:t>
            </a:r>
            <a:r>
              <a:rPr lang="en-GB" sz="2400" baseline="30000" dirty="0"/>
              <a:t>3</a:t>
            </a:r>
            <a:r>
              <a:rPr lang="en-GB" sz="2400" dirty="0"/>
              <a:t>, Nora Koltzer</a:t>
            </a:r>
            <a:r>
              <a:rPr lang="en-GB" sz="2400" baseline="30000" dirty="0"/>
              <a:t>5</a:t>
            </a:r>
            <a:r>
              <a:rPr lang="en-GB" sz="2400" dirty="0"/>
              <a:t>, Simon Virgo</a:t>
            </a:r>
            <a:r>
              <a:rPr lang="en-GB" sz="2400" baseline="30000" dirty="0"/>
              <a:t>7</a:t>
            </a:r>
            <a:endParaRPr lang="en-GB" sz="2400" baseline="30000" dirty="0"/>
          </a:p>
          <a:p>
            <a:pPr algn="ctr"/>
            <a:endParaRPr lang="en-GB" sz="2400" dirty="0"/>
          </a:p>
          <a:p>
            <a:pPr algn="ctr"/>
            <a:r>
              <a:rPr lang="en-GB" sz="1600" dirty="0"/>
              <a:t>(1) GFZ Helmholtz Centre for Geosciences, Potsdam, Germany  </a:t>
            </a:r>
            <a:endParaRPr lang="en-GB" sz="1600" dirty="0"/>
          </a:p>
          <a:p>
            <a:pPr algn="ctr"/>
            <a:r>
              <a:rPr lang="en-GB" sz="1600" dirty="0"/>
              <a:t>(2) Chair of Computational Geoscience, </a:t>
            </a:r>
            <a:r>
              <a:rPr lang="en-GB" sz="1600" dirty="0" err="1"/>
              <a:t>Geothermics</a:t>
            </a:r>
            <a:r>
              <a:rPr lang="en-GB" sz="1600" dirty="0"/>
              <a:t> and Reservoir Geophysics, RWTH Aachen University, Germany</a:t>
            </a:r>
            <a:endParaRPr lang="en-GB" sz="1600" dirty="0"/>
          </a:p>
          <a:p>
            <a:pPr algn="ctr"/>
            <a:r>
              <a:rPr lang="en-GB" sz="1600" dirty="0"/>
              <a:t>(3) Software Engineering Department of Computer Science, RWTH Aachen University, Germany</a:t>
            </a:r>
            <a:endParaRPr lang="en-GB" sz="1600" dirty="0"/>
          </a:p>
          <a:p>
            <a:pPr algn="ctr"/>
            <a:r>
              <a:rPr lang="en-GB" sz="1600" dirty="0"/>
              <a:t>(4) Institute of Applied Geosciences, </a:t>
            </a:r>
            <a:r>
              <a:rPr lang="en-GB" sz="1600" dirty="0" err="1"/>
              <a:t>Technische</a:t>
            </a:r>
            <a:r>
              <a:rPr lang="en-GB" sz="1600" dirty="0"/>
              <a:t> Universität Darmstadt, Germany</a:t>
            </a:r>
            <a:endParaRPr lang="en-GB" sz="1600" dirty="0"/>
          </a:p>
          <a:p>
            <a:pPr algn="ctr"/>
            <a:r>
              <a:rPr lang="en-GB" sz="1600" dirty="0"/>
              <a:t>(5) Fraunhofer IEG, Fraunhofer Research Institution for Energy Infrastructures and Geotechnologies IEG, Germany</a:t>
            </a:r>
            <a:endParaRPr lang="en-GB" sz="1600" dirty="0"/>
          </a:p>
          <a:p>
            <a:pPr algn="ctr"/>
            <a:r>
              <a:rPr lang="en-GB" sz="1600" dirty="0"/>
              <a:t>(6) Institute of Applied Geosciences, </a:t>
            </a:r>
            <a:r>
              <a:rPr lang="en-GB" sz="1600" dirty="0" err="1"/>
              <a:t>Technische</a:t>
            </a:r>
            <a:r>
              <a:rPr lang="en-GB" sz="1600" dirty="0"/>
              <a:t> Universität Berlin, Germany</a:t>
            </a:r>
            <a:endParaRPr lang="en-GB" sz="1600" dirty="0"/>
          </a:p>
          <a:p>
            <a:pPr algn="ctr"/>
            <a:r>
              <a:rPr lang="en-GB" sz="1600" dirty="0"/>
              <a:t>(7) </a:t>
            </a:r>
            <a:r>
              <a:rPr lang="en-GB" sz="1600" dirty="0" err="1"/>
              <a:t>Terranigma</a:t>
            </a:r>
            <a:r>
              <a:rPr lang="en-GB" sz="1600" dirty="0"/>
              <a:t> Solutions GmbH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90644" y="4196343"/>
            <a:ext cx="10145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2: Organizing geological surface data into structured grids and </a:t>
            </a:r>
            <a:endParaRPr lang="en-GB" sz="2800" b="1" dirty="0"/>
          </a:p>
          <a:p>
            <a:pPr algn="ctr"/>
            <a:r>
              <a:rPr lang="en-GB" sz="2800" b="1" dirty="0"/>
              <a:t>generating interpolated surfaces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01" y="1357717"/>
            <a:ext cx="5605443" cy="260788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953861" y="2591688"/>
            <a:ext cx="546100" cy="263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831" y="1554841"/>
            <a:ext cx="5054278" cy="23367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0685" y="1854200"/>
            <a:ext cx="186245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Times New Roman" panose="02020603050405020304" pitchFamily="18" charset="0"/>
              </a:rPr>
              <a:t>RBF interpolation</a:t>
            </a:r>
            <a:r>
              <a:rPr lang="en-US" sz="1400" dirty="0">
                <a:effectLst/>
              </a:rPr>
              <a:t>  </a:t>
            </a:r>
            <a:r>
              <a:rPr lang="en-GB" sz="1400" dirty="0">
                <a:effectLst/>
              </a:rPr>
              <a:t>followed by B-spline surface construction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95301" y="4615743"/>
            <a:ext cx="9426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3: Create wells, sour points, shafts, triangulated surfaces,</a:t>
            </a:r>
            <a:endParaRPr lang="en-GB" sz="2800" b="1" dirty="0"/>
          </a:p>
          <a:p>
            <a:pPr algn="ctr"/>
            <a:r>
              <a:rPr lang="en-GB" sz="2800" b="1" dirty="0"/>
              <a:t>ellipses and extra planes</a:t>
            </a:r>
            <a:endParaRPr lang="en-US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9702" y="1423899"/>
            <a:ext cx="5930900" cy="330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40466" y="3505967"/>
            <a:ext cx="2399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mining shafts represented as cylinders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83113" y="3429000"/>
            <a:ext cx="1717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additional planar surfaces</a:t>
            </a:r>
            <a:endParaRPr lang="en-US" sz="1600" dirty="0"/>
          </a:p>
        </p:txBody>
      </p:sp>
      <p:cxnSp>
        <p:nvCxnSpPr>
          <p:cNvPr id="21" name="Straight Arrow Connector 20"/>
          <p:cNvCxnSpPr>
            <a:stCxn id="17" idx="1"/>
          </p:cNvCxnSpPr>
          <p:nvPr/>
        </p:nvCxnSpPr>
        <p:spPr>
          <a:xfrm flipH="1">
            <a:off x="9150194" y="3798355"/>
            <a:ext cx="590272" cy="28426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661398" y="3336690"/>
            <a:ext cx="995180" cy="33855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693008" y="1590259"/>
            <a:ext cx="757237" cy="40161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21614" y="1809046"/>
            <a:ext cx="833090" cy="11976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00807" y="1516133"/>
            <a:ext cx="1820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wells as polylines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5387770" y="1195142"/>
            <a:ext cx="14164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source points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092" y="1742330"/>
            <a:ext cx="1033221" cy="731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739" y="2397215"/>
            <a:ext cx="1631727" cy="11655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47775" y="2327821"/>
            <a:ext cx="2399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Triangulated surfaces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235466" y="2665867"/>
            <a:ext cx="590272" cy="28426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518467" y="1707610"/>
            <a:ext cx="590272" cy="28426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17304" y="1511187"/>
            <a:ext cx="824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ea typeface="Albert Sans Black"/>
                <a:cs typeface="Arial" panose="020B0604020202020204" pitchFamily="34" charset="0"/>
              </a:rPr>
              <a:t>Ellipses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5562600" y="2569046"/>
            <a:ext cx="546100" cy="263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72141" y="4615743"/>
            <a:ext cx="10273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4: Finding intersections between objects and fragmenting them</a:t>
            </a:r>
            <a:endParaRPr lang="en-GB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6430" y="1134283"/>
            <a:ext cx="7772400" cy="3395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 rot="2069501">
            <a:off x="5094977" y="2820456"/>
            <a:ext cx="1262907" cy="4033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9643" y="467648"/>
            <a:ext cx="5028252" cy="239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77" y="1373651"/>
            <a:ext cx="4301924" cy="1879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04605">
            <a:off x="6515720" y="2799258"/>
            <a:ext cx="4062855" cy="1985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1086" y="4765571"/>
            <a:ext cx="8269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5: Physical grouping of geological layers in GMSH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1604" y="196042"/>
            <a:ext cx="8752931" cy="5254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1899" y="4950019"/>
            <a:ext cx="5893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6: Generate tetrahedral elements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8206" y="0"/>
            <a:ext cx="26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Mesh Export</a:t>
            </a:r>
            <a:endParaRPr lang="en-US" sz="36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00071" y="773477"/>
            <a:ext cx="6751249" cy="4859334"/>
            <a:chOff x="569426" y="773477"/>
            <a:chExt cx="6751249" cy="4859334"/>
          </a:xfrm>
        </p:grpSpPr>
        <p:sp>
          <p:nvSpPr>
            <p:cNvPr id="10" name="TextBox 9"/>
            <p:cNvSpPr txBox="1"/>
            <p:nvPr/>
          </p:nvSpPr>
          <p:spPr>
            <a:xfrm>
              <a:off x="569426" y="2520437"/>
              <a:ext cx="1971316" cy="523220"/>
            </a:xfrm>
            <a:prstGeom prst="rect">
              <a:avLst/>
            </a:prstGeom>
            <a:solidFill>
              <a:srgbClr val="DEB9FF">
                <a:alpha val="63922"/>
              </a:srgbClr>
            </a:solidFill>
            <a:ln w="88900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Mesh </a:t>
              </a:r>
              <a:endParaRPr lang="en-US" sz="2800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46814" y="1388924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FEFLOW (*.fem) </a:t>
              </a:r>
              <a:endParaRPr lang="en-US" sz="2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85783" y="773477"/>
              <a:ext cx="267287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/>
                <a:t>EXODUS (*.exo)</a:t>
              </a:r>
              <a:endParaRPr lang="en-US" sz="2600" b="1"/>
            </a:p>
          </p:txBody>
        </p:sp>
        <p:cxnSp>
          <p:nvCxnSpPr>
            <p:cNvPr id="18" name="Straight Arrow Connector 17"/>
            <p:cNvCxnSpPr>
              <a:stCxn id="10" idx="3"/>
              <a:endCxn id="13" idx="1"/>
            </p:cNvCxnSpPr>
            <p:nvPr/>
          </p:nvCxnSpPr>
          <p:spPr>
            <a:xfrm flipV="1">
              <a:off x="2540742" y="1019699"/>
              <a:ext cx="2045041" cy="176234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3"/>
              <a:endCxn id="6" idx="1"/>
            </p:cNvCxnSpPr>
            <p:nvPr/>
          </p:nvCxnSpPr>
          <p:spPr>
            <a:xfrm flipV="1">
              <a:off x="2540742" y="2250593"/>
              <a:ext cx="2010315" cy="53145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3"/>
              <a:endCxn id="12" idx="1"/>
            </p:cNvCxnSpPr>
            <p:nvPr/>
          </p:nvCxnSpPr>
          <p:spPr>
            <a:xfrm flipV="1">
              <a:off x="2540742" y="1635146"/>
              <a:ext cx="2006072" cy="114690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551057" y="2004371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600" b="1" dirty="0"/>
                <a:t>ABAQUS (*.</a:t>
              </a:r>
              <a:r>
                <a:rPr lang="en-GB" sz="2600" b="1" dirty="0" err="1"/>
                <a:t>inp</a:t>
              </a:r>
              <a:r>
                <a:rPr lang="en-GB" sz="2600" b="1" dirty="0"/>
                <a:t>)</a:t>
              </a:r>
              <a:endParaRPr lang="en-US" sz="2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4207" y="2619178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Gmsh (*.msh) </a:t>
              </a:r>
              <a:endParaRPr lang="en-US" sz="2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5782" y="3247886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ANSYS (*.msh) </a:t>
              </a:r>
              <a:endParaRPr lang="en-US" sz="2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6561" y="3876851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VTU(*.vtu) </a:t>
              </a:r>
              <a:endParaRPr lang="en-US" sz="2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7393" y="5140368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VTK (*.vtk) </a:t>
              </a:r>
              <a:endParaRPr lang="en-US" sz="2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66347" y="4508500"/>
              <a:ext cx="2734893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88900" cap="flat" cmpd="thinThick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/>
                <a:t>VTM (*.vtm) </a:t>
              </a:r>
              <a:endParaRPr lang="en-US" sz="2600" b="1" dirty="0"/>
            </a:p>
          </p:txBody>
        </p:sp>
        <p:cxnSp>
          <p:nvCxnSpPr>
            <p:cNvPr id="31" name="Straight Arrow Connector 30"/>
            <p:cNvCxnSpPr>
              <a:stCxn id="10" idx="3"/>
              <a:endCxn id="8" idx="1"/>
            </p:cNvCxnSpPr>
            <p:nvPr/>
          </p:nvCxnSpPr>
          <p:spPr>
            <a:xfrm>
              <a:off x="2540742" y="2782047"/>
              <a:ext cx="2033465" cy="8335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22" idx="1"/>
            </p:cNvCxnSpPr>
            <p:nvPr/>
          </p:nvCxnSpPr>
          <p:spPr>
            <a:xfrm>
              <a:off x="2540742" y="2782047"/>
              <a:ext cx="2045040" cy="71206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540742" y="2782047"/>
              <a:ext cx="2006072" cy="140003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29" idx="1"/>
            </p:cNvCxnSpPr>
            <p:nvPr/>
          </p:nvCxnSpPr>
          <p:spPr>
            <a:xfrm>
              <a:off x="2540742" y="2782047"/>
              <a:ext cx="2025605" cy="197267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540742" y="2782047"/>
              <a:ext cx="2006072" cy="26015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453672"/>
            <a:ext cx="6012688" cy="3051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77" y="497916"/>
            <a:ext cx="6012688" cy="305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099" y="3643357"/>
            <a:ext cx="6012688" cy="3051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576" y="3643357"/>
            <a:ext cx="1043940" cy="1798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7715" y="3335117"/>
            <a:ext cx="25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Structured implicit mesh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91888" y="3308270"/>
            <a:ext cx="25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Structured explicit mesh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01259" y="6503159"/>
            <a:ext cx="275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Unstructured explicit mesh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83091" y="-22945"/>
            <a:ext cx="330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Mesh Validation</a:t>
            </a:r>
            <a:endParaRPr lang="en-US" sz="3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3319" y="0"/>
            <a:ext cx="201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Summary</a:t>
            </a:r>
            <a:endParaRPr lang="en-US" sz="36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96729" y="4053299"/>
            <a:ext cx="0" cy="145205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584835"/>
            <a:ext cx="12192635" cy="283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err="1"/>
              <a:t>WBGeo</a:t>
            </a:r>
            <a:r>
              <a:rPr lang="de-DE" altLang="en-GB" sz="2000" dirty="0" err="1">
                <a:latin typeface="Calibri" charset="0"/>
              </a:rPr>
              <a:t>: </a:t>
            </a:r>
            <a:r>
              <a:rPr lang="en-GB" sz="2000" dirty="0"/>
              <a:t>a modular workbench for geosystem modelling, enabling flexible workflow construction, transparent model building, and full reproducibility of simulations.</a:t>
            </a: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altLang="en-GB" sz="2000" dirty="0">
                <a:latin typeface="Calibri" charset="0"/>
              </a:rPr>
              <a:t>3</a:t>
            </a:r>
            <a:r>
              <a:rPr lang="en-GB" sz="2000" dirty="0"/>
              <a:t> types of meshes: structured implicit mesh, structured explicit mesh, and unstructured explicit mesh. </a:t>
            </a: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Using the </a:t>
            </a:r>
            <a:r>
              <a:rPr lang="en-GB" sz="2000" dirty="0" err="1"/>
              <a:t>Gmsh</a:t>
            </a:r>
            <a:r>
              <a:rPr lang="en-GB" sz="2000" dirty="0"/>
              <a:t> API, unstructured explicit tetrahedral mesh</a:t>
            </a:r>
            <a:r>
              <a:rPr lang="de-DE" altLang="en-GB" sz="2000" dirty="0">
                <a:latin typeface="Calibri" charset="0"/>
              </a:rPr>
              <a:t>ing</a:t>
            </a:r>
            <a:r>
              <a:rPr lang="en-GB" sz="2000" dirty="0"/>
              <a:t> </a:t>
            </a:r>
            <a:r>
              <a:rPr lang="de-DE" altLang="en-GB" sz="2000" dirty="0">
                <a:latin typeface="Calibri" charset="0"/>
              </a:rPr>
              <a:t>can</a:t>
            </a:r>
            <a:r>
              <a:rPr lang="en-GB" sz="2000" dirty="0"/>
              <a:t> </a:t>
            </a:r>
            <a:r>
              <a:rPr lang="de-DE" altLang="en-GB" sz="2000" dirty="0">
                <a:latin typeface="Calibri" charset="0"/>
              </a:rPr>
              <a:t>represent </a:t>
            </a:r>
            <a:r>
              <a:rPr lang="en-GB" sz="2000" dirty="0"/>
              <a:t>complex geometries and engineering objects </a:t>
            </a:r>
            <a:r>
              <a:rPr lang="de-DE" altLang="en-GB" sz="2000" dirty="0">
                <a:latin typeface="Calibri" charset="0"/>
              </a:rPr>
              <a:t>(</a:t>
            </a:r>
            <a:r>
              <a:rPr lang="en-GB" sz="2000" dirty="0"/>
              <a:t>such as faults, wells, mining shafts, ellipses, irregular triangulated surfaces, and planar surfaces</a:t>
            </a:r>
            <a:r>
              <a:rPr lang="de-DE" altLang="en-GB" sz="2000" dirty="0">
                <a:latin typeface="Calibri" charset="0"/>
              </a:rPr>
              <a:t>)</a:t>
            </a:r>
            <a:r>
              <a:rPr lang="en-GB" sz="2000" dirty="0"/>
              <a:t>. </a:t>
            </a:r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The generated meshes can be exported to different formats and used in various numerical simulation packages</a:t>
            </a:r>
            <a:r>
              <a:rPr lang="de-DE" altLang="en-GB" sz="2000" dirty="0">
                <a:latin typeface="Calibri" charset="0"/>
              </a:rPr>
              <a:t> and back-end for online visualization</a:t>
            </a:r>
            <a:r>
              <a:rPr lang="en-GB" sz="2000" dirty="0"/>
              <a:t>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1950" y="4029075"/>
            <a:ext cx="4205605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i="1" dirty="0">
                <a:effectLst/>
              </a:rPr>
              <a:t>Poster</a:t>
            </a:r>
            <a:r>
              <a:rPr lang="en-GB" b="0" i="1" dirty="0">
                <a:effectLst/>
              </a:rPr>
              <a:t> | Wednesday, 06 May, 14:00–18:00 , Hall X4, X4.20</a:t>
            </a:r>
            <a:endParaRPr lang="en-GB" b="0" i="1" dirty="0">
              <a:effectLst/>
            </a:endParaRPr>
          </a:p>
          <a:p>
            <a:pPr algn="just"/>
            <a:r>
              <a:rPr lang="en-GB" i="1" dirty="0"/>
              <a:t>Von </a:t>
            </a:r>
            <a:r>
              <a:rPr lang="en-GB" i="1" dirty="0" err="1"/>
              <a:t>Harten</a:t>
            </a:r>
            <a:r>
              <a:rPr lang="en-GB" i="1" dirty="0"/>
              <a:t>, et. al: Integrating and comparing structural </a:t>
            </a:r>
            <a:r>
              <a:rPr lang="en-GB" i="1" dirty="0" err="1"/>
              <a:t>modeling</a:t>
            </a:r>
            <a:r>
              <a:rPr lang="en-GB" i="1" dirty="0"/>
              <a:t> methods within a digital workbench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27749" y="4482483"/>
            <a:ext cx="740526" cy="740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557" y="5331197"/>
            <a:ext cx="609985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tx2"/>
                </a:solidFill>
              </a:rPr>
              <a:t>https://wbgeo-demo.cloud.luepg.es/gui/Home</a:t>
            </a:r>
            <a:endParaRPr lang="en-US" i="1" u="sng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026" y="4594397"/>
            <a:ext cx="839161" cy="8391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8601" y="2465408"/>
            <a:ext cx="581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Thank you for your attention.</a:t>
            </a:r>
            <a:endParaRPr lang="en-US" sz="36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96729" y="4053299"/>
            <a:ext cx="0" cy="145205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6689" y="839440"/>
            <a:ext cx="9231989" cy="4761515"/>
            <a:chOff x="48127" y="766513"/>
            <a:chExt cx="12099401" cy="5734329"/>
          </a:xfrm>
        </p:grpSpPr>
        <p:sp>
          <p:nvSpPr>
            <p:cNvPr id="5" name="Rounded Rectangle 4"/>
            <p:cNvSpPr/>
            <p:nvPr/>
          </p:nvSpPr>
          <p:spPr>
            <a:xfrm>
              <a:off x="48127" y="766513"/>
              <a:ext cx="12099401" cy="5734329"/>
            </a:xfrm>
            <a:prstGeom prst="roundRect">
              <a:avLst/>
            </a:prstGeom>
            <a:noFill/>
            <a:ln w="130175" cmpd="tri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93671" y="1579859"/>
              <a:ext cx="2800526" cy="1823899"/>
              <a:chOff x="841269" y="1862901"/>
              <a:chExt cx="2024908" cy="1290052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146108" y="1862901"/>
                <a:ext cx="1720069" cy="1290052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1269" y="2409781"/>
                <a:ext cx="1455215" cy="73895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9672" y="1269290"/>
              <a:ext cx="3870881" cy="2335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7908" y="1571721"/>
              <a:ext cx="3278952" cy="19498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6909" y="4411510"/>
              <a:ext cx="3323581" cy="1686501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4219116" y="1434353"/>
              <a:ext cx="3732895" cy="2335401"/>
            </a:xfrm>
            <a:prstGeom prst="roundRect">
              <a:avLst/>
            </a:prstGeom>
            <a:noFill/>
            <a:ln w="508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279699" y="1411202"/>
              <a:ext cx="3732895" cy="2335401"/>
            </a:xfrm>
            <a:prstGeom prst="roundRect">
              <a:avLst/>
            </a:prstGeom>
            <a:noFill/>
            <a:ln w="508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275967" y="4087352"/>
              <a:ext cx="3732895" cy="2335401"/>
            </a:xfrm>
            <a:prstGeom prst="roundRect">
              <a:avLst/>
            </a:prstGeom>
            <a:noFill/>
            <a:ln w="508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82246" y="4083694"/>
              <a:ext cx="3732895" cy="2335401"/>
            </a:xfrm>
            <a:prstGeom prst="roundRect">
              <a:avLst/>
            </a:prstGeom>
            <a:noFill/>
            <a:ln w="508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64792" y="1445926"/>
              <a:ext cx="3732895" cy="2335401"/>
            </a:xfrm>
            <a:prstGeom prst="roundRect">
              <a:avLst/>
            </a:prstGeom>
            <a:noFill/>
            <a:ln w="508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i="1" dirty="0">
                <a:ln w="19050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6">
                        <a:lumMod val="0"/>
                        <a:lumOff val="100000"/>
                      </a:schemeClr>
                    </a:gs>
                    <a:gs pos="35000">
                      <a:schemeClr val="accent6">
                        <a:lumMod val="0"/>
                        <a:lumOff val="100000"/>
                      </a:schemeClr>
                    </a:gs>
                    <a:gs pos="100000">
                      <a:schemeClr val="accent6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American Typewriter" panose="02090604020004020304" pitchFamily="18" charset="77"/>
                <a:cs typeface="APPLE CHANCERY" panose="03020702040506060504" pitchFamily="66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2029" y="3351521"/>
              <a:ext cx="3171612" cy="41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 Rounded MT Bold" panose="020F0704030504030204" pitchFamily="34" charset="77"/>
                </a:rPr>
                <a:t>Structural Modeling</a:t>
              </a:r>
              <a:endParaRPr lang="en-US" sz="1600" b="1" i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282" y="3373554"/>
              <a:ext cx="2542957" cy="41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 Rounded MT Bold" panose="020F0704030504030204" pitchFamily="34" charset="77"/>
                </a:rPr>
                <a:t>Geological Data</a:t>
              </a:r>
              <a:endParaRPr lang="en-US" sz="1600" b="1" i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16872" y="3292387"/>
              <a:ext cx="2611466" cy="41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 Rounded MT Bold" panose="020F0704030504030204" pitchFamily="34" charset="77"/>
                </a:rPr>
                <a:t>Mesh Generating</a:t>
              </a:r>
              <a:endParaRPr lang="en-US" sz="1600" b="1" i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4381" y="5946744"/>
              <a:ext cx="3614037" cy="41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latin typeface="Arial Rounded MT Bold" panose="020F0704030504030204" pitchFamily="34" charset="77"/>
                </a:rPr>
                <a:t>Numerical Modeling</a:t>
              </a:r>
              <a:endParaRPr lang="en-US" sz="1600" b="1" i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5571" y="5967663"/>
              <a:ext cx="1980425" cy="412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latin typeface="Arial Rounded MT Bold" panose="020F0704030504030204" pitchFamily="34" charset="77"/>
                </a:rPr>
                <a:t>Visualization</a:t>
              </a:r>
              <a:endParaRPr lang="en-US" sz="1600" b="1" i="1"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3818034" y="2440658"/>
              <a:ext cx="515996" cy="3434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857393" y="2429082"/>
              <a:ext cx="515996" cy="3434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 rot="5400000">
              <a:off x="8646028" y="3745269"/>
              <a:ext cx="515996" cy="3434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0800000">
              <a:off x="5819683" y="5071767"/>
              <a:ext cx="515996" cy="3434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0316" y="4725391"/>
              <a:ext cx="2929308" cy="8733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260" y="4200790"/>
              <a:ext cx="2686038" cy="54154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984109" y="5354969"/>
              <a:ext cx="2835218" cy="68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 Rounded MT Bold" panose="020F0704030504030204" pitchFamily="34" charset="77"/>
                  <a:cs typeface="Angsana New" panose="02020603050405020304" pitchFamily="18" charset="-34"/>
                </a:rPr>
                <a:t>FEFLOW</a:t>
              </a:r>
              <a:endPara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  <a:cs typeface="Angsana New" panose="02020603050405020304" pitchFamily="18" charset="-34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53263" y="720711"/>
            <a:ext cx="22800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73818" y="81681"/>
            <a:ext cx="844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WBGeo (</a:t>
            </a:r>
            <a:r>
              <a:rPr lang="en-GB" sz="3600" b="1" dirty="0" err="1"/>
              <a:t>WorkBench</a:t>
            </a:r>
            <a:r>
              <a:rPr lang="en-GB" sz="3600" b="1" dirty="0"/>
              <a:t> for Digital Geosystem</a:t>
            </a:r>
            <a:r>
              <a:rPr lang="en-US" sz="3600" b="1" dirty="0"/>
              <a:t>)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30835" y="1472712"/>
            <a:ext cx="2118222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b="1" i="1" dirty="0">
                <a:effectLst/>
              </a:rPr>
              <a:t>Poster</a:t>
            </a:r>
            <a:r>
              <a:rPr lang="en-GB" sz="1600" b="0" i="1" dirty="0">
                <a:effectLst/>
              </a:rPr>
              <a:t> | Wednesday, 06 May, 14:00–18:00 , Hall X4, X4.20</a:t>
            </a:r>
            <a:endParaRPr lang="en-GB" sz="1600" b="0" i="1" dirty="0">
              <a:effectLst/>
            </a:endParaRPr>
          </a:p>
          <a:p>
            <a:pPr algn="just"/>
            <a:r>
              <a:rPr lang="en-GB" sz="1600" i="1" dirty="0"/>
              <a:t>Von </a:t>
            </a:r>
            <a:r>
              <a:rPr lang="en-GB" sz="1600" i="1" dirty="0" err="1"/>
              <a:t>Harten</a:t>
            </a:r>
            <a:r>
              <a:rPr lang="en-GB" sz="1600" i="1" dirty="0"/>
              <a:t>, et. al: Integrating and comparing structural </a:t>
            </a:r>
            <a:r>
              <a:rPr lang="en-GB" sz="1600" i="1" dirty="0" err="1"/>
              <a:t>modeling</a:t>
            </a:r>
            <a:r>
              <a:rPr lang="en-GB" sz="1600" i="1" dirty="0"/>
              <a:t> methods within a digital workbench</a:t>
            </a:r>
            <a:endParaRPr lang="en-US" sz="16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115" y="3812540"/>
            <a:ext cx="1353820" cy="13538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873818" y="0"/>
            <a:ext cx="844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WBGeo (</a:t>
            </a:r>
            <a:r>
              <a:rPr lang="en-GB" sz="3600" b="1" dirty="0" err="1"/>
              <a:t>WorkBench</a:t>
            </a:r>
            <a:r>
              <a:rPr lang="en-GB" sz="3600" b="1" dirty="0"/>
              <a:t> for Digital Geosystem</a:t>
            </a:r>
            <a:r>
              <a:rPr lang="en-US" sz="3600" b="1" dirty="0"/>
              <a:t>)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875" y="646331"/>
            <a:ext cx="11042248" cy="5067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28" y="4406434"/>
            <a:ext cx="1037156" cy="1037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683" y="5347283"/>
            <a:ext cx="609985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u="sng" dirty="0">
                <a:solidFill>
                  <a:schemeClr val="tx2"/>
                </a:solidFill>
              </a:rPr>
              <a:t>https://wbgeo-demo.cloud.luepg.es/gui/Home</a:t>
            </a:r>
            <a:endParaRPr lang="en-US" sz="1600" i="1" u="sng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8120" y="0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Meshing</a:t>
            </a:r>
            <a:endParaRPr lang="en-US" sz="3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1871" y="4828991"/>
            <a:ext cx="34539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Structured implicit mesh</a:t>
            </a:r>
            <a:endParaRPr lang="en-US" sz="2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985593" y="4811638"/>
            <a:ext cx="374777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Unstructured explicit mesh</a:t>
            </a:r>
            <a:endParaRPr lang="en-US" sz="22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073311" y="5232170"/>
            <a:ext cx="314806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(Using a custom Python code)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8445279" y="5202841"/>
            <a:ext cx="2610131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(Using </a:t>
            </a:r>
            <a:r>
              <a:rPr lang="en-GB" sz="1600" dirty="0" err="1"/>
              <a:t>Gmsh</a:t>
            </a:r>
            <a:r>
              <a:rPr lang="en-GB" sz="1600" dirty="0"/>
              <a:t> Python API)</a:t>
            </a:r>
            <a:endParaRPr lang="en-US" sz="16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/>
          <a:srcRect l="22474" t="13279" r="28582" b="21800"/>
          <a:stretch>
            <a:fillRect/>
          </a:stretch>
        </p:blipFill>
        <p:spPr>
          <a:xfrm>
            <a:off x="9652466" y="799513"/>
            <a:ext cx="2539534" cy="2116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21392" t="19608" r="20629" b="11841"/>
          <a:stretch>
            <a:fillRect/>
          </a:stretch>
        </p:blipFill>
        <p:spPr>
          <a:xfrm>
            <a:off x="2168373" y="749363"/>
            <a:ext cx="2638829" cy="219902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21276" t="16652" r="17980" b="11906"/>
          <a:stretch>
            <a:fillRect/>
          </a:stretch>
        </p:blipFill>
        <p:spPr>
          <a:xfrm>
            <a:off x="5915134" y="779648"/>
            <a:ext cx="2539534" cy="218682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/>
          <a:srcRect l="7524" t="12662" r="8240" b="10575"/>
          <a:stretch>
            <a:fillRect/>
          </a:stretch>
        </p:blipFill>
        <p:spPr>
          <a:xfrm>
            <a:off x="3972258" y="3075692"/>
            <a:ext cx="3354231" cy="1836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7387" t="8946" r="6140" b="9783"/>
          <a:stretch>
            <a:fillRect/>
          </a:stretch>
        </p:blipFill>
        <p:spPr>
          <a:xfrm>
            <a:off x="-2643" y="3089525"/>
            <a:ext cx="3348000" cy="1836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/>
          <a:srcRect l="11958" t="14700" r="8234" b="11006"/>
          <a:stretch>
            <a:fillRect/>
          </a:stretch>
        </p:blipFill>
        <p:spPr>
          <a:xfrm>
            <a:off x="7953391" y="3083170"/>
            <a:ext cx="3268028" cy="1811624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424577" y="2882358"/>
            <a:ext cx="1063211" cy="1260292"/>
            <a:chOff x="2447727" y="2940233"/>
            <a:chExt cx="1063211" cy="1260292"/>
          </a:xfrm>
        </p:grpSpPr>
        <p:sp>
          <p:nvSpPr>
            <p:cNvPr id="36" name="Rectangle 35"/>
            <p:cNvSpPr/>
            <p:nvPr/>
          </p:nvSpPr>
          <p:spPr bwMode="auto">
            <a:xfrm>
              <a:off x="2447727" y="3257290"/>
              <a:ext cx="864270" cy="943235"/>
            </a:xfrm>
            <a:prstGeom prst="rect">
              <a:avLst/>
            </a:prstGeom>
            <a:noFill/>
            <a:ln w="444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Gerade Verbindung mit Pfeil 29"/>
            <p:cNvCxnSpPr/>
            <p:nvPr/>
          </p:nvCxnSpPr>
          <p:spPr bwMode="auto">
            <a:xfrm flipV="1">
              <a:off x="3311996" y="2940233"/>
              <a:ext cx="198942" cy="317057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911262" y="4830934"/>
            <a:ext cx="341630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Structured explicit mesh</a:t>
            </a:r>
            <a:endParaRPr lang="en-US" sz="2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-43876" y="5215426"/>
            <a:ext cx="3768898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(Obtained from structural modelling)</a:t>
            </a:r>
            <a:endParaRPr lang="en-US" sz="16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6387770" y="2924442"/>
            <a:ext cx="943338" cy="1264269"/>
            <a:chOff x="2447727" y="2936256"/>
            <a:chExt cx="943338" cy="1264269"/>
          </a:xfrm>
        </p:grpSpPr>
        <p:sp>
          <p:nvSpPr>
            <p:cNvPr id="67" name="Rectangle 66"/>
            <p:cNvSpPr/>
            <p:nvPr/>
          </p:nvSpPr>
          <p:spPr bwMode="auto">
            <a:xfrm>
              <a:off x="2447727" y="3257290"/>
              <a:ext cx="864270" cy="943235"/>
            </a:xfrm>
            <a:prstGeom prst="rect">
              <a:avLst/>
            </a:prstGeom>
            <a:noFill/>
            <a:ln w="444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Gerade Verbindung mit Pfeil 29"/>
            <p:cNvCxnSpPr/>
            <p:nvPr/>
          </p:nvCxnSpPr>
          <p:spPr bwMode="auto">
            <a:xfrm flipV="1">
              <a:off x="3311996" y="2936256"/>
              <a:ext cx="79069" cy="32103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10299997" y="2911764"/>
            <a:ext cx="864270" cy="1311866"/>
            <a:chOff x="2447727" y="2888659"/>
            <a:chExt cx="864270" cy="1311866"/>
          </a:xfrm>
        </p:grpSpPr>
        <p:sp>
          <p:nvSpPr>
            <p:cNvPr id="70" name="Rectangle 69"/>
            <p:cNvSpPr/>
            <p:nvPr/>
          </p:nvSpPr>
          <p:spPr bwMode="auto">
            <a:xfrm>
              <a:off x="2447727" y="3257290"/>
              <a:ext cx="864270" cy="943235"/>
            </a:xfrm>
            <a:prstGeom prst="rect">
              <a:avLst/>
            </a:prstGeom>
            <a:noFill/>
            <a:ln w="444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1" name="Gerade Verbindung mit Pfeil 29"/>
            <p:cNvCxnSpPr/>
            <p:nvPr/>
          </p:nvCxnSpPr>
          <p:spPr bwMode="auto">
            <a:xfrm flipH="1" flipV="1">
              <a:off x="3183529" y="2888659"/>
              <a:ext cx="128467" cy="36863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9492"/>
            <a:ext cx="5328351" cy="3173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40" y="1144019"/>
            <a:ext cx="5982446" cy="276758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562600" y="2569046"/>
            <a:ext cx="546100" cy="263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1520" y="4196343"/>
            <a:ext cx="10063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1: organizing geological surface data into structured grids and </a:t>
            </a:r>
            <a:endParaRPr lang="en-GB" sz="2800" b="1" dirty="0"/>
          </a:p>
          <a:p>
            <a:pPr algn="ctr"/>
            <a:r>
              <a:rPr lang="en-GB" sz="2800" b="1" dirty="0"/>
              <a:t>generating interpolated for all surfaces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40948" y="3429"/>
            <a:ext cx="484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Structured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8540" y="4196343"/>
            <a:ext cx="77297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2: Refinement of geological layers by </a:t>
            </a:r>
            <a:endParaRPr lang="en-GB" sz="2800" b="1" dirty="0"/>
          </a:p>
          <a:p>
            <a:pPr algn="ctr"/>
            <a:r>
              <a:rPr lang="en-GB" sz="2800" b="1" dirty="0"/>
              <a:t> generating interpolated surfaces within each layer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818" y="1097543"/>
            <a:ext cx="5029200" cy="309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738" y="665046"/>
            <a:ext cx="2222500" cy="1447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370652" y="1434277"/>
            <a:ext cx="432079" cy="394523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Gerade Verbindung mit Pfeil 29"/>
          <p:cNvCxnSpPr>
            <a:stCxn id="9" idx="3"/>
            <a:endCxn id="8" idx="1"/>
          </p:cNvCxnSpPr>
          <p:nvPr/>
        </p:nvCxnSpPr>
        <p:spPr bwMode="auto">
          <a:xfrm flipV="1">
            <a:off x="6802731" y="1388946"/>
            <a:ext cx="2210007" cy="24259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603" y="1985866"/>
            <a:ext cx="4107185" cy="1900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0948" y="3429"/>
            <a:ext cx="484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Structured Explicit Mesh</a:t>
            </a:r>
            <a:endParaRPr lang="en-US" sz="3600" b="1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8297" y="4196343"/>
            <a:ext cx="94902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Step 3: Adjusting overlapping or very close layers and creating </a:t>
            </a:r>
            <a:endParaRPr lang="en-GB" sz="2800" b="1" dirty="0"/>
          </a:p>
          <a:p>
            <a:pPr algn="ctr"/>
            <a:r>
              <a:rPr lang="en-GB" sz="2800" b="1" dirty="0"/>
              <a:t>hexahedral elements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012400"/>
            <a:ext cx="4576207" cy="2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6" y="891028"/>
            <a:ext cx="5030494" cy="2896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5165" y="3577590"/>
            <a:ext cx="243649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1" dirty="0">
                <a:effectLst/>
              </a:rPr>
              <a:t>tolerance=</a:t>
            </a:r>
            <a:r>
              <a:rPr lang="en-GB" sz="2400" i="1" dirty="0"/>
              <a:t>1</a:t>
            </a:r>
            <a:endParaRPr lang="en-GB" sz="2400" b="0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2500" y="3577590"/>
            <a:ext cx="27978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1" dirty="0">
                <a:effectLst/>
              </a:rPr>
              <a:t>tolerance=5</a:t>
            </a:r>
            <a:endParaRPr lang="en-GB" sz="2400" b="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0948" y="3429"/>
            <a:ext cx="484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Structured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5562600" y="2569046"/>
            <a:ext cx="546100" cy="2630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2211" y="4253495"/>
            <a:ext cx="11822430" cy="1291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600" b="1" dirty="0"/>
              <a:t>Step 1: Check for faults and, if present, remove overlapping areas,</a:t>
            </a:r>
            <a:endParaRPr lang="en-GB" sz="2600" b="1" dirty="0"/>
          </a:p>
          <a:p>
            <a:pPr algn="ctr"/>
            <a:r>
              <a:rPr lang="en-GB" sz="2600" b="1" dirty="0"/>
              <a:t>cluster the disconnected parts and extrude them to cut the fault surfaces, </a:t>
            </a:r>
            <a:endParaRPr lang="en-GB" sz="2600" b="1" dirty="0"/>
          </a:p>
          <a:p>
            <a:pPr algn="ctr"/>
            <a:r>
              <a:rPr lang="en-GB" sz="2600" b="1" dirty="0"/>
              <a:t>ensuring the data can be used to generate watertight meshes.</a:t>
            </a:r>
            <a:endParaRPr lang="en-GB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1" r="2559" b="6824"/>
          <a:stretch>
            <a:fillRect/>
          </a:stretch>
        </p:blipFill>
        <p:spPr>
          <a:xfrm rot="176166">
            <a:off x="557334" y="1449805"/>
            <a:ext cx="5148000" cy="255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313" y="1134970"/>
            <a:ext cx="188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Overlapping areas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86213" y="1445599"/>
            <a:ext cx="157162" cy="81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079">
            <a:off x="6251493" y="1748306"/>
            <a:ext cx="4705320" cy="1904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5686425" y="2571750"/>
            <a:ext cx="28575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3086" y="1387213"/>
            <a:ext cx="6879023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" y="1463036"/>
            <a:ext cx="5406391" cy="3931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6857" y="3429"/>
            <a:ext cx="538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/>
              <a:t>Unstructured</a:t>
            </a:r>
            <a:r>
              <a:rPr lang="de-DE" sz="3600" b="1" dirty="0"/>
              <a:t> Explicit Mesh</a:t>
            </a:r>
            <a:endParaRPr lang="en-US" sz="3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3787</Words>
  <Application>WPS Presentation</Application>
  <PresentationFormat>Widescreen</PresentationFormat>
  <Paragraphs>159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SimSun</vt:lpstr>
      <vt:lpstr>Wingdings</vt:lpstr>
      <vt:lpstr>Inter</vt:lpstr>
      <vt:lpstr>GFS Complutum</vt:lpstr>
      <vt:lpstr>Times New Roman</vt:lpstr>
      <vt:lpstr>American Typewriter</vt:lpstr>
      <vt:lpstr>APPLE CHANCERY</vt:lpstr>
      <vt:lpstr>Arial Rounded MT Bold</vt:lpstr>
      <vt:lpstr>Angsana New</vt:lpstr>
      <vt:lpstr>Albert Sans Black</vt:lpstr>
      <vt:lpstr>Comfortaa Light</vt:lpstr>
      <vt:lpstr>Calibri</vt:lpstr>
      <vt:lpstr>Trebuchet MS</vt:lpstr>
      <vt:lpstr>Microsoft YaHei</vt:lpstr>
      <vt:lpstr>Droid Sans Fallback</vt:lpstr>
      <vt:lpstr>Arial Unicode MS</vt:lpstr>
      <vt:lpstr>Calibri Light</vt:lpstr>
      <vt:lpstr>Comic Sans MS</vt:lpstr>
      <vt:lpstr>FreeSerif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prepration to investigate  groundwater –ground motion relation </dc:title>
  <dc:creator>Microsoft Office User</dc:creator>
  <cp:lastModifiedBy>mauro</cp:lastModifiedBy>
  <cp:revision>144</cp:revision>
  <dcterms:created xsi:type="dcterms:W3CDTF">2026-04-30T11:42:10Z</dcterms:created>
  <dcterms:modified xsi:type="dcterms:W3CDTF">2026-04-30T11:42:10Z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1033-11.1.0.10920</vt:lpwstr>
  </property>
</Properties>
</file>