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Open Sauce Bold" panose="020B0604020202020204" charset="0"/>
      <p:regular r:id="rId15"/>
    </p:embeddedFont>
    <p:embeddedFont>
      <p:font typeface="Canva Sans 1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uce" panose="020B0604020202020204" charset="0"/>
      <p:regular r:id="rId21"/>
    </p:embeddedFont>
    <p:embeddedFont>
      <p:font typeface="Open Sauce Bold Italics" panose="020B0604020202020204" charset="0"/>
      <p:regular r:id="rId22"/>
    </p:embeddedFont>
    <p:embeddedFont>
      <p:font typeface="Canva Sans 1" panose="020B0604020202020204" charset="0"/>
      <p:regular r:id="rId23"/>
    </p:embeddedFont>
    <p:embeddedFont>
      <p:font typeface="29LT Riwaya Informal" panose="020B0604020202020204" charset="-78"/>
      <p:regular r:id="rId24"/>
    </p:embeddedFont>
    <p:embeddedFont>
      <p:font typeface="Arial MT Pro" panose="020B0604020202020204" charset="0"/>
      <p:regular r:id="rId25"/>
    </p:embeddedFont>
    <p:embeddedFont>
      <p:font typeface="Poppins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66748" y="7423804"/>
            <a:ext cx="15721252" cy="2863196"/>
            <a:chOff x="0" y="0"/>
            <a:chExt cx="4140577" cy="754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0577" cy="754093"/>
            </a:xfrm>
            <a:custGeom>
              <a:avLst/>
              <a:gdLst/>
              <a:ahLst/>
              <a:cxnLst/>
              <a:rect l="l" t="t" r="r" b="b"/>
              <a:pathLst>
                <a:path w="4140577" h="754093">
                  <a:moveTo>
                    <a:pt x="0" y="0"/>
                  </a:moveTo>
                  <a:lnTo>
                    <a:pt x="4140577" y="0"/>
                  </a:lnTo>
                  <a:lnTo>
                    <a:pt x="4140577" y="754093"/>
                  </a:lnTo>
                  <a:lnTo>
                    <a:pt x="0" y="754093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40577" cy="792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73450" y="9311088"/>
            <a:ext cx="149095" cy="14909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960661" y="9385636"/>
            <a:ext cx="650864" cy="652049"/>
          </a:xfrm>
          <a:custGeom>
            <a:avLst/>
            <a:gdLst/>
            <a:ahLst/>
            <a:cxnLst/>
            <a:rect l="l" t="t" r="r" b="b"/>
            <a:pathLst>
              <a:path w="650864" h="652049">
                <a:moveTo>
                  <a:pt x="0" y="0"/>
                </a:moveTo>
                <a:lnTo>
                  <a:pt x="650864" y="0"/>
                </a:lnTo>
                <a:lnTo>
                  <a:pt x="650864" y="652050"/>
                </a:lnTo>
                <a:lnTo>
                  <a:pt x="0" y="652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6755" y="734330"/>
            <a:ext cx="16734490" cy="181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19"/>
              </a:lnSpc>
            </a:pPr>
            <a:r>
              <a:rPr lang="en-US" sz="6300" b="1" spc="-378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Enhancing Flood Preparedness Among Nepalese Students Using Immersive VR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23534" y="8548379"/>
            <a:ext cx="3594343" cy="54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9"/>
              </a:lnSpc>
              <a:spcBef>
                <a:spcPct val="0"/>
              </a:spcBef>
            </a:pPr>
            <a:r>
              <a:rPr lang="en-US" sz="3199" spc="-63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Presented by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23534" y="9131636"/>
            <a:ext cx="4415685" cy="54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9"/>
              </a:lnSpc>
              <a:spcBef>
                <a:spcPct val="0"/>
              </a:spcBef>
            </a:pPr>
            <a:r>
              <a:rPr lang="en-US" sz="3199" b="1" spc="-63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Binod Prasad Parajuli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3953534"/>
            <a:ext cx="9500199" cy="6333466"/>
          </a:xfrm>
          <a:custGeom>
            <a:avLst/>
            <a:gdLst/>
            <a:ahLst/>
            <a:cxnLst/>
            <a:rect l="l" t="t" r="r" b="b"/>
            <a:pathLst>
              <a:path w="9500199" h="6333466">
                <a:moveTo>
                  <a:pt x="0" y="0"/>
                </a:moveTo>
                <a:lnTo>
                  <a:pt x="9500199" y="0"/>
                </a:lnTo>
                <a:lnTo>
                  <a:pt x="9500199" y="6333466"/>
                </a:lnTo>
                <a:lnTo>
                  <a:pt x="0" y="63334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1"/>
          <p:cNvSpPr txBox="1"/>
          <p:nvPr/>
        </p:nvSpPr>
        <p:spPr>
          <a:xfrm>
            <a:off x="10636044" y="9672954"/>
            <a:ext cx="4415685" cy="54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9"/>
              </a:lnSpc>
              <a:spcBef>
                <a:spcPct val="0"/>
              </a:spcBef>
            </a:pPr>
            <a:r>
              <a:rPr lang="en-US" sz="3199" b="1" spc="-63" smtClean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8 May 2026</a:t>
            </a:r>
            <a:endParaRPr lang="en-US" sz="3199" b="1" spc="-63" dirty="0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03637" y="3145845"/>
            <a:ext cx="5584363" cy="7141155"/>
            <a:chOff x="0" y="0"/>
            <a:chExt cx="1470779" cy="1880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70779" cy="1880798"/>
            </a:xfrm>
            <a:custGeom>
              <a:avLst/>
              <a:gdLst/>
              <a:ahLst/>
              <a:cxnLst/>
              <a:rect l="l" t="t" r="r" b="b"/>
              <a:pathLst>
                <a:path w="1470779" h="1880798">
                  <a:moveTo>
                    <a:pt x="0" y="0"/>
                  </a:moveTo>
                  <a:lnTo>
                    <a:pt x="1470779" y="0"/>
                  </a:lnTo>
                  <a:lnTo>
                    <a:pt x="1470779" y="1880798"/>
                  </a:lnTo>
                  <a:lnTo>
                    <a:pt x="0" y="1880798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70779" cy="1918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04583" y="3145845"/>
            <a:ext cx="7783417" cy="3399135"/>
          </a:xfrm>
          <a:custGeom>
            <a:avLst/>
            <a:gdLst/>
            <a:ahLst/>
            <a:cxnLst/>
            <a:rect l="l" t="t" r="r" b="b"/>
            <a:pathLst>
              <a:path w="7783417" h="3399135">
                <a:moveTo>
                  <a:pt x="0" y="0"/>
                </a:moveTo>
                <a:lnTo>
                  <a:pt x="7783417" y="0"/>
                </a:lnTo>
                <a:lnTo>
                  <a:pt x="7783417" y="3399135"/>
                </a:lnTo>
                <a:lnTo>
                  <a:pt x="0" y="33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1659" y="6716423"/>
            <a:ext cx="5327291" cy="3551527"/>
          </a:xfrm>
          <a:custGeom>
            <a:avLst/>
            <a:gdLst/>
            <a:ahLst/>
            <a:cxnLst/>
            <a:rect l="l" t="t" r="r" b="b"/>
            <a:pathLst>
              <a:path w="5327291" h="3551527">
                <a:moveTo>
                  <a:pt x="0" y="0"/>
                </a:moveTo>
                <a:lnTo>
                  <a:pt x="5327291" y="0"/>
                </a:lnTo>
                <a:lnTo>
                  <a:pt x="5327291" y="3551527"/>
                </a:lnTo>
                <a:lnTo>
                  <a:pt x="0" y="3551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1341" y="619665"/>
            <a:ext cx="6826456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</a:pPr>
            <a:r>
              <a:rPr lang="en-US" sz="6500" b="1" spc="-390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User Experience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5111" y="1649012"/>
            <a:ext cx="9332203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  <a:spcBef>
                <a:spcPct val="0"/>
              </a:spcBef>
            </a:pPr>
            <a:r>
              <a:rPr lang="en-US" sz="6500" b="1" spc="-390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and Acceptance of VR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1341" y="3728987"/>
            <a:ext cx="9355973" cy="358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4" lvl="1" indent="-248282" algn="l">
              <a:lnSpc>
                <a:spcPts val="3219"/>
              </a:lnSpc>
              <a:buFont typeface="Arial"/>
              <a:buChar char="•"/>
            </a:pPr>
            <a:r>
              <a:rPr lang="en-US" sz="2299" spc="-45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66% of students agreed that VR helps them learn about floods more effectively. </a:t>
            </a:r>
          </a:p>
          <a:p>
            <a:pPr marL="496564" lvl="1" indent="-248282" algn="l">
              <a:lnSpc>
                <a:spcPts val="3219"/>
              </a:lnSpc>
              <a:buFont typeface="Arial"/>
              <a:buChar char="•"/>
            </a:pPr>
            <a:r>
              <a:rPr lang="en-US" sz="2299" spc="-45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59% expressed a preference for interactive tools over traditional lectures and videos, indicating strong acceptance of immersive learning approaches.56% of participants reported feeling excited to use VR technology. </a:t>
            </a:r>
          </a:p>
          <a:p>
            <a:pPr marL="496564" lvl="1" indent="-248282" algn="l">
              <a:lnSpc>
                <a:spcPts val="3219"/>
              </a:lnSpc>
              <a:buFont typeface="Arial"/>
              <a:buChar char="•"/>
            </a:pPr>
            <a:r>
              <a:rPr lang="en-US" sz="2299" spc="-45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Among older students in Grades 9-10, 73% felt comfortable using the VR headset and 68% experienced no motion sickness during the simulation.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1341" y="3222075"/>
            <a:ext cx="9355973" cy="42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59"/>
              </a:lnSpc>
              <a:spcBef>
                <a:spcPct val="0"/>
              </a:spcBef>
            </a:pPr>
            <a:r>
              <a:rPr lang="en-US" sz="2542" b="1" spc="-50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Perception &amp; engagement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1341" y="8061593"/>
            <a:ext cx="4024775" cy="42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59"/>
              </a:lnSpc>
              <a:spcBef>
                <a:spcPct val="0"/>
              </a:spcBef>
            </a:pPr>
            <a:r>
              <a:rPr lang="en-US" sz="2542" b="1" spc="-50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Challenges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1341" y="8569888"/>
            <a:ext cx="11852570" cy="1189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4" lvl="1" indent="-248282" algn="l">
              <a:lnSpc>
                <a:spcPts val="3219"/>
              </a:lnSpc>
              <a:spcBef>
                <a:spcPct val="0"/>
              </a:spcBef>
              <a:buFont typeface="Arial"/>
              <a:buChar char="•"/>
            </a:pPr>
            <a:r>
              <a:rPr lang="en-US" sz="2299" u="none" strike="noStrike" spc="-45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Key challenges emerged among younger students: language barriers (Maithili dialect) and comprehension difficulties affected response rates and engagement. These factors contributed to higher missing data in younger age groups.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28063" y="7423804"/>
            <a:ext cx="10521836" cy="2863196"/>
            <a:chOff x="0" y="0"/>
            <a:chExt cx="2771183" cy="754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1183" cy="754093"/>
            </a:xfrm>
            <a:custGeom>
              <a:avLst/>
              <a:gdLst/>
              <a:ahLst/>
              <a:cxnLst/>
              <a:rect l="l" t="t" r="r" b="b"/>
              <a:pathLst>
                <a:path w="2771183" h="754093">
                  <a:moveTo>
                    <a:pt x="0" y="0"/>
                  </a:moveTo>
                  <a:lnTo>
                    <a:pt x="2771183" y="0"/>
                  </a:lnTo>
                  <a:lnTo>
                    <a:pt x="2771183" y="754093"/>
                  </a:lnTo>
                  <a:lnTo>
                    <a:pt x="0" y="754093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71183" cy="792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3072" y="3317332"/>
            <a:ext cx="7734991" cy="6713294"/>
            <a:chOff x="0" y="0"/>
            <a:chExt cx="1797157" cy="15597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7157" cy="1559774"/>
            </a:xfrm>
            <a:custGeom>
              <a:avLst/>
              <a:gdLst/>
              <a:ahLst/>
              <a:cxnLst/>
              <a:rect l="l" t="t" r="r" b="b"/>
              <a:pathLst>
                <a:path w="1797157" h="1559774">
                  <a:moveTo>
                    <a:pt x="0" y="0"/>
                  </a:moveTo>
                  <a:lnTo>
                    <a:pt x="1797157" y="0"/>
                  </a:lnTo>
                  <a:lnTo>
                    <a:pt x="1797157" y="1559774"/>
                  </a:lnTo>
                  <a:lnTo>
                    <a:pt x="0" y="1559774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97157" cy="1597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591763" y="1588138"/>
            <a:ext cx="9689685" cy="7267264"/>
          </a:xfrm>
          <a:custGeom>
            <a:avLst/>
            <a:gdLst/>
            <a:ahLst/>
            <a:cxnLst/>
            <a:rect l="l" t="t" r="r" b="b"/>
            <a:pathLst>
              <a:path w="9689685" h="7267264">
                <a:moveTo>
                  <a:pt x="0" y="0"/>
                </a:moveTo>
                <a:lnTo>
                  <a:pt x="9689685" y="0"/>
                </a:lnTo>
                <a:lnTo>
                  <a:pt x="9689685" y="7267264"/>
                </a:lnTo>
                <a:lnTo>
                  <a:pt x="0" y="726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21196" y="3633265"/>
            <a:ext cx="6973518" cy="629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4817" lvl="1" indent="-227408" algn="l">
              <a:lnSpc>
                <a:spcPts val="2949"/>
              </a:lnSpc>
              <a:buFont typeface="Arial"/>
              <a:buChar char="•"/>
            </a:pPr>
            <a:r>
              <a:rPr lang="en-US" sz="2106" spc="-4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No control group limits causal inference—observed improvements cannot be definitively attributed to VR intervention alone. Single school setting (Shree Secondary School) restricts generalizability to other regions and educational contexts.</a:t>
            </a:r>
          </a:p>
          <a:p>
            <a:pPr algn="l">
              <a:lnSpc>
                <a:spcPts val="2949"/>
              </a:lnSpc>
            </a:pPr>
            <a:endParaRPr lang="en-US" sz="2106" spc="-42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454817" lvl="1" indent="-227408" algn="l">
              <a:lnSpc>
                <a:spcPts val="2949"/>
              </a:lnSpc>
              <a:buFont typeface="Arial"/>
              <a:buChar char="•"/>
            </a:pPr>
            <a:r>
              <a:rPr lang="en-US" sz="2106" spc="-4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High missing data due to language barriers (Maithili dialect) and comprehension challenges among younger students affected response rates and statistical power. All outcome measures were self-reported without objective behavioral assessments. </a:t>
            </a:r>
          </a:p>
          <a:p>
            <a:pPr algn="l">
              <a:lnSpc>
                <a:spcPts val="2949"/>
              </a:lnSpc>
            </a:pPr>
            <a:endParaRPr lang="en-US" sz="2106" spc="-42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454817" lvl="1" indent="-227408" algn="l">
              <a:lnSpc>
                <a:spcPts val="2949"/>
              </a:lnSpc>
              <a:buFont typeface="Arial"/>
              <a:buChar char="•"/>
            </a:pPr>
            <a:r>
              <a:rPr lang="en-US" sz="2106" spc="-4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No long-term follow-up to assess knowledge retention or real-life behavioral changes over time. Results may be influenced by social desirability bias and novelty effects associated with first-time VR exposure.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8763" y="669854"/>
            <a:ext cx="7512501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  <a:spcBef>
                <a:spcPct val="0"/>
              </a:spcBef>
            </a:pPr>
            <a:r>
              <a:rPr lang="en-US" sz="6500" b="1" spc="-130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Study Limitations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46369" y="2698781"/>
            <a:ext cx="10741631" cy="3017404"/>
            <a:chOff x="0" y="0"/>
            <a:chExt cx="2829071" cy="7947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29072" cy="794707"/>
            </a:xfrm>
            <a:custGeom>
              <a:avLst/>
              <a:gdLst/>
              <a:ahLst/>
              <a:cxnLst/>
              <a:rect l="l" t="t" r="r" b="b"/>
              <a:pathLst>
                <a:path w="2829072" h="794707">
                  <a:moveTo>
                    <a:pt x="0" y="0"/>
                  </a:moveTo>
                  <a:lnTo>
                    <a:pt x="2829072" y="0"/>
                  </a:lnTo>
                  <a:lnTo>
                    <a:pt x="2829072" y="794707"/>
                  </a:lnTo>
                  <a:lnTo>
                    <a:pt x="0" y="794707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29071" cy="832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86000" y="5950838"/>
            <a:ext cx="3752744" cy="4336162"/>
            <a:chOff x="0" y="0"/>
            <a:chExt cx="988377" cy="114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88377" cy="1142034"/>
            </a:xfrm>
            <a:custGeom>
              <a:avLst/>
              <a:gdLst/>
              <a:ahLst/>
              <a:cxnLst/>
              <a:rect l="l" t="t" r="r" b="b"/>
              <a:pathLst>
                <a:path w="988377" h="1142034">
                  <a:moveTo>
                    <a:pt x="0" y="0"/>
                  </a:moveTo>
                  <a:lnTo>
                    <a:pt x="988377" y="0"/>
                  </a:lnTo>
                  <a:lnTo>
                    <a:pt x="988377" y="1142034"/>
                  </a:lnTo>
                  <a:lnTo>
                    <a:pt x="0" y="1142034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88377" cy="1180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0654" y="7238634"/>
            <a:ext cx="242828" cy="242134"/>
            <a:chOff x="0" y="0"/>
            <a:chExt cx="956137" cy="9534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6137" cy="953403"/>
            </a:xfrm>
            <a:custGeom>
              <a:avLst/>
              <a:gdLst/>
              <a:ahLst/>
              <a:cxnLst/>
              <a:rect l="l" t="t" r="r" b="b"/>
              <a:pathLst>
                <a:path w="956137" h="953403">
                  <a:moveTo>
                    <a:pt x="478069" y="0"/>
                  </a:moveTo>
                  <a:cubicBezTo>
                    <a:pt x="214039" y="0"/>
                    <a:pt x="0" y="213426"/>
                    <a:pt x="0" y="476701"/>
                  </a:cubicBezTo>
                  <a:cubicBezTo>
                    <a:pt x="0" y="739976"/>
                    <a:pt x="214039" y="953403"/>
                    <a:pt x="478069" y="953403"/>
                  </a:cubicBezTo>
                  <a:cubicBezTo>
                    <a:pt x="742099" y="953403"/>
                    <a:pt x="956137" y="739976"/>
                    <a:pt x="956137" y="476701"/>
                  </a:cubicBezTo>
                  <a:cubicBezTo>
                    <a:pt x="956137" y="213426"/>
                    <a:pt x="742099" y="0"/>
                    <a:pt x="478069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89638" y="41756"/>
              <a:ext cx="776861" cy="822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1129" y="3915193"/>
            <a:ext cx="242828" cy="242134"/>
            <a:chOff x="0" y="0"/>
            <a:chExt cx="956137" cy="9534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6137" cy="953403"/>
            </a:xfrm>
            <a:custGeom>
              <a:avLst/>
              <a:gdLst/>
              <a:ahLst/>
              <a:cxnLst/>
              <a:rect l="l" t="t" r="r" b="b"/>
              <a:pathLst>
                <a:path w="956137" h="953403">
                  <a:moveTo>
                    <a:pt x="478069" y="0"/>
                  </a:moveTo>
                  <a:cubicBezTo>
                    <a:pt x="214039" y="0"/>
                    <a:pt x="0" y="213426"/>
                    <a:pt x="0" y="476701"/>
                  </a:cubicBezTo>
                  <a:cubicBezTo>
                    <a:pt x="0" y="739976"/>
                    <a:pt x="214039" y="953403"/>
                    <a:pt x="478069" y="953403"/>
                  </a:cubicBezTo>
                  <a:cubicBezTo>
                    <a:pt x="742099" y="953403"/>
                    <a:pt x="956137" y="739976"/>
                    <a:pt x="956137" y="476701"/>
                  </a:cubicBezTo>
                  <a:cubicBezTo>
                    <a:pt x="956137" y="213426"/>
                    <a:pt x="742099" y="0"/>
                    <a:pt x="478069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89638" y="41756"/>
              <a:ext cx="776861" cy="822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159848" y="3915193"/>
            <a:ext cx="6807077" cy="4538051"/>
          </a:xfrm>
          <a:custGeom>
            <a:avLst/>
            <a:gdLst/>
            <a:ahLst/>
            <a:cxnLst/>
            <a:rect l="l" t="t" r="r" b="b"/>
            <a:pathLst>
              <a:path w="6807077" h="4538051">
                <a:moveTo>
                  <a:pt x="0" y="0"/>
                </a:moveTo>
                <a:lnTo>
                  <a:pt x="6807077" y="0"/>
                </a:lnTo>
                <a:lnTo>
                  <a:pt x="6807077" y="4538051"/>
                </a:lnTo>
                <a:lnTo>
                  <a:pt x="0" y="45380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02558" y="663465"/>
            <a:ext cx="9760829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</a:pPr>
            <a:r>
              <a:rPr lang="en-US" sz="6500" b="1" spc="-39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Conclusions and Implications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2558" y="3781527"/>
            <a:ext cx="5751535" cy="585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399" spc="-47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Immersive, context-specific VR significantly enhances practical flood preparedness, especially situational judgment, spatial understanding, and translating early warnings into action, while also improving communication and collective preparedness.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endParaRPr lang="en-US" sz="2399" spc="-47">
              <a:solidFill>
                <a:srgbClr val="6A676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399" spc="-47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Limited changes in perception/ behavior and methodological constraints highlight the need for longitudinal, controlled, and multi-site studies, including real-world behavior tracking to assess long-term impact.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464512" y="6258930"/>
            <a:ext cx="3195720" cy="3760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19"/>
              </a:lnSpc>
              <a:spcBef>
                <a:spcPct val="0"/>
              </a:spcBef>
            </a:pPr>
            <a:r>
              <a:rPr lang="en-US" sz="1942" b="1" spc="-38">
                <a:solidFill>
                  <a:srgbClr val="6A676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VR is a promising experiential learning tool with potential for broader application in disaster education. Further research is needed on long-term knowledge retention, real-life behavioral impacts, and scalability across diverse contexts.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16114"/>
            <a:ext cx="7771662" cy="6070886"/>
            <a:chOff x="0" y="0"/>
            <a:chExt cx="2046858" cy="1598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858" cy="1598917"/>
            </a:xfrm>
            <a:custGeom>
              <a:avLst/>
              <a:gdLst/>
              <a:ahLst/>
              <a:cxnLst/>
              <a:rect l="l" t="t" r="r" b="b"/>
              <a:pathLst>
                <a:path w="2046858" h="1598917">
                  <a:moveTo>
                    <a:pt x="0" y="0"/>
                  </a:moveTo>
                  <a:lnTo>
                    <a:pt x="2046858" y="0"/>
                  </a:lnTo>
                  <a:lnTo>
                    <a:pt x="2046858" y="1598917"/>
                  </a:lnTo>
                  <a:lnTo>
                    <a:pt x="0" y="1598917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46858" cy="1637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419891"/>
            <a:ext cx="6394796" cy="7867109"/>
            <a:chOff x="0" y="0"/>
            <a:chExt cx="715950" cy="8807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5950" cy="880788"/>
            </a:xfrm>
            <a:custGeom>
              <a:avLst/>
              <a:gdLst/>
              <a:ahLst/>
              <a:cxnLst/>
              <a:rect l="l" t="t" r="r" b="b"/>
              <a:pathLst>
                <a:path w="715950" h="880788">
                  <a:moveTo>
                    <a:pt x="0" y="0"/>
                  </a:moveTo>
                  <a:lnTo>
                    <a:pt x="715950" y="0"/>
                  </a:lnTo>
                  <a:lnTo>
                    <a:pt x="715950" y="880788"/>
                  </a:lnTo>
                  <a:lnTo>
                    <a:pt x="0" y="880788"/>
                  </a:lnTo>
                  <a:close/>
                </a:path>
              </a:pathLst>
            </a:custGeom>
            <a:blipFill>
              <a:blip r:embed="rId2"/>
              <a:stretch>
                <a:fillRect l="-3302" r="-60729"/>
              </a:stretch>
            </a:blipFill>
            <a:ln w="19050" cap="sq">
              <a:solidFill>
                <a:srgbClr val="FF6101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2481165" y="4216114"/>
            <a:ext cx="5509829" cy="3428559"/>
            <a:chOff x="0" y="0"/>
            <a:chExt cx="1451148" cy="9029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1148" cy="902995"/>
            </a:xfrm>
            <a:custGeom>
              <a:avLst/>
              <a:gdLst/>
              <a:ahLst/>
              <a:cxnLst/>
              <a:rect l="l" t="t" r="r" b="b"/>
              <a:pathLst>
                <a:path w="1451148" h="902995">
                  <a:moveTo>
                    <a:pt x="0" y="0"/>
                  </a:moveTo>
                  <a:lnTo>
                    <a:pt x="1451148" y="0"/>
                  </a:lnTo>
                  <a:lnTo>
                    <a:pt x="1451148" y="902995"/>
                  </a:lnTo>
                  <a:lnTo>
                    <a:pt x="0" y="902995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451148" cy="96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29788" y="5599768"/>
            <a:ext cx="2951377" cy="661251"/>
            <a:chOff x="0" y="0"/>
            <a:chExt cx="777317" cy="1741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7317" cy="174157"/>
            </a:xfrm>
            <a:custGeom>
              <a:avLst/>
              <a:gdLst/>
              <a:ahLst/>
              <a:cxnLst/>
              <a:rect l="l" t="t" r="r" b="b"/>
              <a:pathLst>
                <a:path w="777317" h="174157">
                  <a:moveTo>
                    <a:pt x="0" y="0"/>
                  </a:moveTo>
                  <a:lnTo>
                    <a:pt x="777317" y="0"/>
                  </a:lnTo>
                  <a:lnTo>
                    <a:pt x="777317" y="174157"/>
                  </a:lnTo>
                  <a:lnTo>
                    <a:pt x="0" y="174157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777317" cy="212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923248" y="4618690"/>
            <a:ext cx="390820" cy="3908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23248" y="5227214"/>
            <a:ext cx="390820" cy="39082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046482" y="4741923"/>
            <a:ext cx="144352" cy="144352"/>
          </a:xfrm>
          <a:custGeom>
            <a:avLst/>
            <a:gdLst/>
            <a:ahLst/>
            <a:cxnLst/>
            <a:rect l="l" t="t" r="r" b="b"/>
            <a:pathLst>
              <a:path w="144352" h="144352">
                <a:moveTo>
                  <a:pt x="0" y="0"/>
                </a:moveTo>
                <a:lnTo>
                  <a:pt x="144352" y="0"/>
                </a:lnTo>
                <a:lnTo>
                  <a:pt x="144352" y="144353"/>
                </a:lnTo>
                <a:lnTo>
                  <a:pt x="0" y="144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2923248" y="6308429"/>
            <a:ext cx="390820" cy="39082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923248" y="6916953"/>
            <a:ext cx="390820" cy="39082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3046482" y="5385694"/>
            <a:ext cx="144352" cy="92910"/>
          </a:xfrm>
          <a:custGeom>
            <a:avLst/>
            <a:gdLst/>
            <a:ahLst/>
            <a:cxnLst/>
            <a:rect l="l" t="t" r="r" b="b"/>
            <a:pathLst>
              <a:path w="144352" h="92910">
                <a:moveTo>
                  <a:pt x="0" y="0"/>
                </a:moveTo>
                <a:lnTo>
                  <a:pt x="144352" y="0"/>
                </a:lnTo>
                <a:lnTo>
                  <a:pt x="144352" y="92910"/>
                </a:lnTo>
                <a:lnTo>
                  <a:pt x="0" y="92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3027868" y="6415011"/>
            <a:ext cx="181579" cy="181579"/>
          </a:xfrm>
          <a:custGeom>
            <a:avLst/>
            <a:gdLst/>
            <a:ahLst/>
            <a:cxnLst/>
            <a:rect l="l" t="t" r="r" b="b"/>
            <a:pathLst>
              <a:path w="181579" h="181579">
                <a:moveTo>
                  <a:pt x="0" y="0"/>
                </a:moveTo>
                <a:lnTo>
                  <a:pt x="181580" y="0"/>
                </a:lnTo>
                <a:lnTo>
                  <a:pt x="181580" y="181579"/>
                </a:lnTo>
                <a:lnTo>
                  <a:pt x="0" y="181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3064839" y="7036464"/>
            <a:ext cx="107639" cy="151799"/>
          </a:xfrm>
          <a:custGeom>
            <a:avLst/>
            <a:gdLst/>
            <a:ahLst/>
            <a:cxnLst/>
            <a:rect l="l" t="t" r="r" b="b"/>
            <a:pathLst>
              <a:path w="107639" h="151799">
                <a:moveTo>
                  <a:pt x="0" y="0"/>
                </a:moveTo>
                <a:lnTo>
                  <a:pt x="107639" y="0"/>
                </a:lnTo>
                <a:lnTo>
                  <a:pt x="107639" y="151798"/>
                </a:lnTo>
                <a:lnTo>
                  <a:pt x="0" y="1517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-137990" y="113696"/>
            <a:ext cx="3681588" cy="1830008"/>
          </a:xfrm>
          <a:custGeom>
            <a:avLst/>
            <a:gdLst/>
            <a:ahLst/>
            <a:cxnLst/>
            <a:rect l="l" t="t" r="r" b="b"/>
            <a:pathLst>
              <a:path w="3681588" h="1830008">
                <a:moveTo>
                  <a:pt x="0" y="0"/>
                </a:moveTo>
                <a:lnTo>
                  <a:pt x="3681588" y="0"/>
                </a:lnTo>
                <a:lnTo>
                  <a:pt x="3681588" y="1830008"/>
                </a:lnTo>
                <a:lnTo>
                  <a:pt x="0" y="18300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8069690" y="1513674"/>
            <a:ext cx="6460016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00"/>
              </a:lnSpc>
            </a:pPr>
            <a:r>
              <a:rPr lang="en-US" sz="6500" b="1" spc="-39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Thank You !!!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959307" y="2977392"/>
            <a:ext cx="5007686" cy="82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32"/>
              </a:lnSpc>
              <a:spcBef>
                <a:spcPct val="0"/>
              </a:spcBef>
            </a:pPr>
            <a:r>
              <a:rPr lang="en-US" sz="4808" spc="-288">
                <a:solidFill>
                  <a:srgbClr val="201F22"/>
                </a:solidFill>
                <a:latin typeface="29LT Riwaya Informal"/>
                <a:ea typeface="29LT Riwaya Informal"/>
                <a:cs typeface="29LT Riwaya Informal"/>
                <a:sym typeface="29LT Riwaya Informal"/>
              </a:rPr>
              <a:t>Any Questions 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35965" y="5713204"/>
            <a:ext cx="2621219" cy="37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6"/>
              </a:lnSpc>
            </a:pPr>
            <a:r>
              <a:rPr lang="en-US" sz="2247" b="1" spc="-44">
                <a:solidFill>
                  <a:srgbClr val="F3F2F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Connect With Me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498995" y="4591513"/>
            <a:ext cx="2652638" cy="406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9"/>
              </a:lnSpc>
              <a:spcBef>
                <a:spcPct val="0"/>
              </a:spcBef>
            </a:pPr>
            <a:r>
              <a:rPr lang="en-US" sz="2371" b="1" spc="-47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+977-9851228569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498995" y="5200038"/>
            <a:ext cx="4287021" cy="825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9"/>
              </a:lnSpc>
              <a:spcBef>
                <a:spcPct val="0"/>
              </a:spcBef>
            </a:pPr>
            <a:r>
              <a:rPr lang="en-US" sz="2371" b="1" spc="-47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binod.parajuli@crrlab.com / binodpparajuli@gmail.com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498995" y="6281253"/>
            <a:ext cx="2652638" cy="406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9"/>
              </a:lnSpc>
              <a:spcBef>
                <a:spcPct val="0"/>
              </a:spcBef>
            </a:pPr>
            <a:r>
              <a:rPr lang="en-US" sz="2371" b="1" spc="-47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www.crrlab.com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498995" y="6889777"/>
            <a:ext cx="2652638" cy="406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9"/>
              </a:lnSpc>
              <a:spcBef>
                <a:spcPct val="0"/>
              </a:spcBef>
            </a:pPr>
            <a:r>
              <a:rPr lang="en-US" sz="2371" b="1" spc="-47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Kathmandu, Nepal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61238"/>
            <a:ext cx="6147430" cy="2773220"/>
            <a:chOff x="0" y="0"/>
            <a:chExt cx="1619076" cy="7303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9076" cy="730395"/>
            </a:xfrm>
            <a:custGeom>
              <a:avLst/>
              <a:gdLst/>
              <a:ahLst/>
              <a:cxnLst/>
              <a:rect l="l" t="t" r="r" b="b"/>
              <a:pathLst>
                <a:path w="1619076" h="730395">
                  <a:moveTo>
                    <a:pt x="0" y="0"/>
                  </a:moveTo>
                  <a:lnTo>
                    <a:pt x="1619076" y="0"/>
                  </a:lnTo>
                  <a:lnTo>
                    <a:pt x="1619076" y="730395"/>
                  </a:lnTo>
                  <a:lnTo>
                    <a:pt x="0" y="730395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19076" cy="768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40143" y="5711618"/>
            <a:ext cx="4323441" cy="3948142"/>
            <a:chOff x="0" y="0"/>
            <a:chExt cx="1138684" cy="10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8684" cy="1039840"/>
            </a:xfrm>
            <a:custGeom>
              <a:avLst/>
              <a:gdLst/>
              <a:ahLst/>
              <a:cxnLst/>
              <a:rect l="l" t="t" r="r" b="b"/>
              <a:pathLst>
                <a:path w="1138684" h="1039840">
                  <a:moveTo>
                    <a:pt x="0" y="0"/>
                  </a:moveTo>
                  <a:lnTo>
                    <a:pt x="1138684" y="0"/>
                  </a:lnTo>
                  <a:lnTo>
                    <a:pt x="1138684" y="1039840"/>
                  </a:lnTo>
                  <a:lnTo>
                    <a:pt x="0" y="1039840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38684" cy="1077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1792651"/>
            <a:ext cx="6394796" cy="3758862"/>
            <a:chOff x="0" y="0"/>
            <a:chExt cx="715950" cy="4208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5950" cy="420836"/>
            </a:xfrm>
            <a:custGeom>
              <a:avLst/>
              <a:gdLst/>
              <a:ahLst/>
              <a:cxnLst/>
              <a:rect l="l" t="t" r="r" b="b"/>
              <a:pathLst>
                <a:path w="715950" h="420836">
                  <a:moveTo>
                    <a:pt x="0" y="0"/>
                  </a:moveTo>
                  <a:lnTo>
                    <a:pt x="715950" y="0"/>
                  </a:lnTo>
                  <a:lnTo>
                    <a:pt x="715950" y="420836"/>
                  </a:lnTo>
                  <a:lnTo>
                    <a:pt x="0" y="420836"/>
                  </a:lnTo>
                  <a:close/>
                </a:path>
              </a:pathLst>
            </a:custGeom>
            <a:blipFill>
              <a:blip r:embed="rId2"/>
              <a:stretch>
                <a:fillRect t="-5152" r="-29674" b="-5152"/>
              </a:stretch>
            </a:blipFill>
            <a:ln w="19050" cap="sq">
              <a:solidFill>
                <a:srgbClr val="FF6101"/>
              </a:solidFill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8779656" y="395496"/>
            <a:ext cx="6998518" cy="3916032"/>
            <a:chOff x="0" y="0"/>
            <a:chExt cx="1843231" cy="10313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43231" cy="1031383"/>
            </a:xfrm>
            <a:custGeom>
              <a:avLst/>
              <a:gdLst/>
              <a:ahLst/>
              <a:cxnLst/>
              <a:rect l="l" t="t" r="r" b="b"/>
              <a:pathLst>
                <a:path w="1843231" h="1031383">
                  <a:moveTo>
                    <a:pt x="0" y="0"/>
                  </a:moveTo>
                  <a:lnTo>
                    <a:pt x="1843231" y="0"/>
                  </a:lnTo>
                  <a:lnTo>
                    <a:pt x="1843231" y="1031383"/>
                  </a:lnTo>
                  <a:lnTo>
                    <a:pt x="0" y="1031383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FF6101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43231" cy="1069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Impact</a:t>
              </a:r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Faster and more accurate risk assessment</a:t>
              </a:r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Improved early warning systems</a:t>
              </a:r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Enhanced decision-making and coordination</a:t>
              </a:r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Increased community awareness and preparedness</a:t>
              </a:r>
            </a:p>
            <a:p>
              <a:pPr marL="0" lvl="0" indent="0" algn="ctr">
                <a:lnSpc>
                  <a:spcPts val="2659"/>
                </a:lnSpc>
              </a:pPr>
              <a:endParaRPr lang="en-US" sz="1899">
                <a:solidFill>
                  <a:srgbClr val="F3F2F2"/>
                </a:solidFill>
                <a:latin typeface="Canva Sans 1"/>
                <a:ea typeface="Canva Sans 1"/>
                <a:cs typeface="Canva Sans 1"/>
                <a:sym typeface="Canva Sans 1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368395" y="715704"/>
            <a:ext cx="6246136" cy="318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-45">
                <a:solidFill>
                  <a:srgbClr val="201F22"/>
                </a:solidFill>
                <a:latin typeface="Open Sauce"/>
                <a:ea typeface="Open Sauce"/>
                <a:cs typeface="Open Sauce"/>
                <a:sym typeface="Open Sauce"/>
              </a:rPr>
              <a:t>The Kamala River Basin in Nepal faces devastating monsoon floods annually, causing fatalities</a:t>
            </a:r>
          </a:p>
          <a:p>
            <a:pPr algn="l">
              <a:lnSpc>
                <a:spcPts val="3219"/>
              </a:lnSpc>
            </a:pPr>
            <a:r>
              <a:rPr lang="en-US" sz="2299" spc="-45">
                <a:solidFill>
                  <a:srgbClr val="201F22"/>
                </a:solidFill>
                <a:latin typeface="Open Sauce"/>
                <a:ea typeface="Open Sauce"/>
                <a:cs typeface="Open Sauce"/>
                <a:sym typeface="Open Sauce"/>
              </a:rPr>
              <a:t>The significant economic losses estimated at NPR 34.09 million between 2019-2025. </a:t>
            </a:r>
          </a:p>
          <a:p>
            <a:pPr algn="l">
              <a:lnSpc>
                <a:spcPts val="3219"/>
              </a:lnSpc>
            </a:pPr>
            <a:r>
              <a:rPr lang="en-US" sz="2299" spc="-45">
                <a:solidFill>
                  <a:srgbClr val="201F22"/>
                </a:solidFill>
                <a:latin typeface="Open Sauce"/>
                <a:ea typeface="Open Sauce"/>
                <a:cs typeface="Open Sauce"/>
                <a:sym typeface="Open Sauce"/>
              </a:rPr>
              <a:t>School communities in this region remain particularly vulnerable to repeated flood exposure.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052400" y="867165"/>
            <a:ext cx="143597" cy="149095"/>
            <a:chOff x="0" y="0"/>
            <a:chExt cx="782826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82826" cy="812800"/>
            </a:xfrm>
            <a:custGeom>
              <a:avLst/>
              <a:gdLst/>
              <a:ahLst/>
              <a:cxnLst/>
              <a:rect l="l" t="t" r="r" b="b"/>
              <a:pathLst>
                <a:path w="782826" h="812800">
                  <a:moveTo>
                    <a:pt x="391413" y="0"/>
                  </a:moveTo>
                  <a:cubicBezTo>
                    <a:pt x="175241" y="0"/>
                    <a:pt x="0" y="181951"/>
                    <a:pt x="0" y="406400"/>
                  </a:cubicBezTo>
                  <a:cubicBezTo>
                    <a:pt x="0" y="630849"/>
                    <a:pt x="175241" y="812800"/>
                    <a:pt x="391413" y="812800"/>
                  </a:cubicBezTo>
                  <a:cubicBezTo>
                    <a:pt x="607584" y="812800"/>
                    <a:pt x="782826" y="630849"/>
                    <a:pt x="782826" y="406400"/>
                  </a:cubicBezTo>
                  <a:cubicBezTo>
                    <a:pt x="782826" y="181951"/>
                    <a:pt x="607584" y="0"/>
                    <a:pt x="391413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3390" y="38100"/>
              <a:ext cx="636046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52400" y="2080449"/>
            <a:ext cx="143597" cy="149095"/>
            <a:chOff x="0" y="0"/>
            <a:chExt cx="782826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82826" cy="812800"/>
            </a:xfrm>
            <a:custGeom>
              <a:avLst/>
              <a:gdLst/>
              <a:ahLst/>
              <a:cxnLst/>
              <a:rect l="l" t="t" r="r" b="b"/>
              <a:pathLst>
                <a:path w="782826" h="812800">
                  <a:moveTo>
                    <a:pt x="391413" y="0"/>
                  </a:moveTo>
                  <a:cubicBezTo>
                    <a:pt x="175241" y="0"/>
                    <a:pt x="0" y="181951"/>
                    <a:pt x="0" y="406400"/>
                  </a:cubicBezTo>
                  <a:cubicBezTo>
                    <a:pt x="0" y="630849"/>
                    <a:pt x="175241" y="812800"/>
                    <a:pt x="391413" y="812800"/>
                  </a:cubicBezTo>
                  <a:cubicBezTo>
                    <a:pt x="607584" y="812800"/>
                    <a:pt x="782826" y="630849"/>
                    <a:pt x="782826" y="406400"/>
                  </a:cubicBezTo>
                  <a:cubicBezTo>
                    <a:pt x="782826" y="181951"/>
                    <a:pt x="607584" y="0"/>
                    <a:pt x="391413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3390" y="38100"/>
              <a:ext cx="636046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52400" y="2867825"/>
            <a:ext cx="143597" cy="149095"/>
            <a:chOff x="0" y="0"/>
            <a:chExt cx="782826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2826" cy="812800"/>
            </a:xfrm>
            <a:custGeom>
              <a:avLst/>
              <a:gdLst/>
              <a:ahLst/>
              <a:cxnLst/>
              <a:rect l="l" t="t" r="r" b="b"/>
              <a:pathLst>
                <a:path w="782826" h="812800">
                  <a:moveTo>
                    <a:pt x="391413" y="0"/>
                  </a:moveTo>
                  <a:cubicBezTo>
                    <a:pt x="175241" y="0"/>
                    <a:pt x="0" y="181951"/>
                    <a:pt x="0" y="406400"/>
                  </a:cubicBezTo>
                  <a:cubicBezTo>
                    <a:pt x="0" y="630849"/>
                    <a:pt x="175241" y="812800"/>
                    <a:pt x="391413" y="812800"/>
                  </a:cubicBezTo>
                  <a:cubicBezTo>
                    <a:pt x="607584" y="812800"/>
                    <a:pt x="782826" y="630849"/>
                    <a:pt x="782826" y="406400"/>
                  </a:cubicBezTo>
                  <a:cubicBezTo>
                    <a:pt x="782826" y="181951"/>
                    <a:pt x="607584" y="0"/>
                    <a:pt x="391413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3390" y="38100"/>
              <a:ext cx="636046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5030" y="7178642"/>
            <a:ext cx="6521124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39"/>
              </a:lnSpc>
            </a:pPr>
            <a:r>
              <a:rPr lang="en-US" sz="5100" b="1" spc="-305">
                <a:solidFill>
                  <a:srgbClr val="6A676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Flood Risk in the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030" y="8004142"/>
            <a:ext cx="7676633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39"/>
              </a:lnSpc>
              <a:spcBef>
                <a:spcPct val="0"/>
              </a:spcBef>
            </a:pPr>
            <a:r>
              <a:rPr lang="en-US" sz="5100" b="1" spc="-305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Kamala River Basin, Nepal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963584" y="4824009"/>
            <a:ext cx="6324416" cy="4581062"/>
            <a:chOff x="0" y="0"/>
            <a:chExt cx="1665690" cy="120653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5690" cy="1206535"/>
            </a:xfrm>
            <a:custGeom>
              <a:avLst/>
              <a:gdLst/>
              <a:ahLst/>
              <a:cxnLst/>
              <a:rect l="l" t="t" r="r" b="b"/>
              <a:pathLst>
                <a:path w="1665690" h="1206535">
                  <a:moveTo>
                    <a:pt x="0" y="0"/>
                  </a:moveTo>
                  <a:lnTo>
                    <a:pt x="1665690" y="0"/>
                  </a:lnTo>
                  <a:lnTo>
                    <a:pt x="1665690" y="1206535"/>
                  </a:lnTo>
                  <a:lnTo>
                    <a:pt x="0" y="1206535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FF6101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665690" cy="1244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Impact</a:t>
              </a:r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Faster and more accurate risk assessment</a:t>
              </a:r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Improved early warning systems</a:t>
              </a:r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Enhanced decision-making and coordination</a:t>
              </a:r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Increased community awareness and preparedness</a:t>
              </a:r>
            </a:p>
            <a:p>
              <a:pPr marL="0" lvl="0" indent="0" algn="ctr">
                <a:lnSpc>
                  <a:spcPts val="2659"/>
                </a:lnSpc>
              </a:pPr>
              <a:endParaRPr lang="en-US" sz="1899">
                <a:solidFill>
                  <a:srgbClr val="F3F2F2"/>
                </a:solidFill>
                <a:latin typeface="Canva Sans 1"/>
                <a:ea typeface="Canva Sans 1"/>
                <a:cs typeface="Canva Sans 1"/>
                <a:sym typeface="Canva Sans 1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462053" y="5095875"/>
            <a:ext cx="5645110" cy="398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 u="none" strike="noStrike" spc="-45">
                <a:solidFill>
                  <a:srgbClr val="201F22"/>
                </a:solidFill>
                <a:latin typeface="Open Sauce"/>
                <a:ea typeface="Open Sauce"/>
                <a:cs typeface="Open Sauce"/>
                <a:sym typeface="Open Sauce"/>
              </a:rPr>
              <a:t>Despite awareness of flood risks, a critical gap persists between theoretical knowledge and actionable preparedness. </a:t>
            </a:r>
          </a:p>
          <a:p>
            <a:pPr marL="0" lvl="1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 u="none" strike="noStrike" spc="-45">
                <a:solidFill>
                  <a:srgbClr val="201F22"/>
                </a:solidFill>
                <a:latin typeface="Open Sauce"/>
                <a:ea typeface="Open Sauce"/>
                <a:cs typeface="Open Sauce"/>
                <a:sym typeface="Open Sauce"/>
              </a:rPr>
              <a:t>Communities understand the dangers but lack practical skills to respond effectively during emergencies. </a:t>
            </a:r>
          </a:p>
          <a:p>
            <a:pPr marL="0" lvl="1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 u="none" strike="noStrike" spc="-45">
                <a:solidFill>
                  <a:srgbClr val="201F22"/>
                </a:solidFill>
                <a:latin typeface="Open Sauce"/>
                <a:ea typeface="Open Sauce"/>
                <a:cs typeface="Open Sauce"/>
                <a:sym typeface="Open Sauce"/>
              </a:rPr>
              <a:t>This disconnect highlights the urgent need for innovative educational interventions that translate awareness into life-saving action.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2135318" y="5252267"/>
            <a:ext cx="143597" cy="149095"/>
            <a:chOff x="0" y="0"/>
            <a:chExt cx="782826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82826" cy="812800"/>
            </a:xfrm>
            <a:custGeom>
              <a:avLst/>
              <a:gdLst/>
              <a:ahLst/>
              <a:cxnLst/>
              <a:rect l="l" t="t" r="r" b="b"/>
              <a:pathLst>
                <a:path w="782826" h="812800">
                  <a:moveTo>
                    <a:pt x="391413" y="0"/>
                  </a:moveTo>
                  <a:cubicBezTo>
                    <a:pt x="175241" y="0"/>
                    <a:pt x="0" y="181951"/>
                    <a:pt x="0" y="406400"/>
                  </a:cubicBezTo>
                  <a:cubicBezTo>
                    <a:pt x="0" y="630849"/>
                    <a:pt x="175241" y="812800"/>
                    <a:pt x="391413" y="812800"/>
                  </a:cubicBezTo>
                  <a:cubicBezTo>
                    <a:pt x="607584" y="812800"/>
                    <a:pt x="782826" y="630849"/>
                    <a:pt x="782826" y="406400"/>
                  </a:cubicBezTo>
                  <a:cubicBezTo>
                    <a:pt x="782826" y="181951"/>
                    <a:pt x="607584" y="0"/>
                    <a:pt x="391413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3390" y="38100"/>
              <a:ext cx="636046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35318" y="6443060"/>
            <a:ext cx="143597" cy="149095"/>
            <a:chOff x="0" y="0"/>
            <a:chExt cx="782826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82826" cy="812800"/>
            </a:xfrm>
            <a:custGeom>
              <a:avLst/>
              <a:gdLst/>
              <a:ahLst/>
              <a:cxnLst/>
              <a:rect l="l" t="t" r="r" b="b"/>
              <a:pathLst>
                <a:path w="782826" h="812800">
                  <a:moveTo>
                    <a:pt x="391413" y="0"/>
                  </a:moveTo>
                  <a:cubicBezTo>
                    <a:pt x="175241" y="0"/>
                    <a:pt x="0" y="181951"/>
                    <a:pt x="0" y="406400"/>
                  </a:cubicBezTo>
                  <a:cubicBezTo>
                    <a:pt x="0" y="630849"/>
                    <a:pt x="175241" y="812800"/>
                    <a:pt x="391413" y="812800"/>
                  </a:cubicBezTo>
                  <a:cubicBezTo>
                    <a:pt x="607584" y="812800"/>
                    <a:pt x="782826" y="630849"/>
                    <a:pt x="782826" y="406400"/>
                  </a:cubicBezTo>
                  <a:cubicBezTo>
                    <a:pt x="782826" y="181951"/>
                    <a:pt x="607584" y="0"/>
                    <a:pt x="391413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3390" y="38100"/>
              <a:ext cx="636046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135318" y="7652034"/>
            <a:ext cx="143597" cy="149095"/>
            <a:chOff x="0" y="0"/>
            <a:chExt cx="782826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82826" cy="812800"/>
            </a:xfrm>
            <a:custGeom>
              <a:avLst/>
              <a:gdLst/>
              <a:ahLst/>
              <a:cxnLst/>
              <a:rect l="l" t="t" r="r" b="b"/>
              <a:pathLst>
                <a:path w="782826" h="812800">
                  <a:moveTo>
                    <a:pt x="391413" y="0"/>
                  </a:moveTo>
                  <a:cubicBezTo>
                    <a:pt x="175241" y="0"/>
                    <a:pt x="0" y="181951"/>
                    <a:pt x="0" y="406400"/>
                  </a:cubicBezTo>
                  <a:cubicBezTo>
                    <a:pt x="0" y="630849"/>
                    <a:pt x="175241" y="812800"/>
                    <a:pt x="391413" y="812800"/>
                  </a:cubicBezTo>
                  <a:cubicBezTo>
                    <a:pt x="607584" y="812800"/>
                    <a:pt x="782826" y="630849"/>
                    <a:pt x="782826" y="406400"/>
                  </a:cubicBezTo>
                  <a:cubicBezTo>
                    <a:pt x="782826" y="181951"/>
                    <a:pt x="607584" y="0"/>
                    <a:pt x="391413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3390" y="38100"/>
              <a:ext cx="636046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031628" y="6592156"/>
            <a:ext cx="3931956" cy="3046767"/>
            <a:chOff x="0" y="0"/>
            <a:chExt cx="1062219" cy="82308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62219" cy="823085"/>
            </a:xfrm>
            <a:custGeom>
              <a:avLst/>
              <a:gdLst/>
              <a:ahLst/>
              <a:cxnLst/>
              <a:rect l="l" t="t" r="r" b="b"/>
              <a:pathLst>
                <a:path w="1062219" h="823085">
                  <a:moveTo>
                    <a:pt x="0" y="0"/>
                  </a:moveTo>
                  <a:lnTo>
                    <a:pt x="1062219" y="0"/>
                  </a:lnTo>
                  <a:lnTo>
                    <a:pt x="1062219" y="823085"/>
                  </a:lnTo>
                  <a:lnTo>
                    <a:pt x="0" y="823085"/>
                  </a:lnTo>
                  <a:close/>
                </a:path>
              </a:pathLst>
            </a:custGeom>
            <a:blipFill>
              <a:blip r:embed="rId3"/>
              <a:stretch>
                <a:fillRect l="-1658" r="-1658"/>
              </a:stretch>
            </a:blipFill>
            <a:ln w="19050" cap="sq">
              <a:solidFill>
                <a:srgbClr val="FF6101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80210" y="0"/>
            <a:ext cx="8492865" cy="10287000"/>
            <a:chOff x="0" y="0"/>
            <a:chExt cx="223680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6804" cy="2709333"/>
            </a:xfrm>
            <a:custGeom>
              <a:avLst/>
              <a:gdLst/>
              <a:ahLst/>
              <a:cxnLst/>
              <a:rect l="l" t="t" r="r" b="b"/>
              <a:pathLst>
                <a:path w="2236804" h="2709333">
                  <a:moveTo>
                    <a:pt x="0" y="0"/>
                  </a:moveTo>
                  <a:lnTo>
                    <a:pt x="2236804" y="0"/>
                  </a:lnTo>
                  <a:lnTo>
                    <a:pt x="223680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3680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578096" y="6704791"/>
            <a:ext cx="3675929" cy="3582209"/>
          </a:xfrm>
          <a:custGeom>
            <a:avLst/>
            <a:gdLst/>
            <a:ahLst/>
            <a:cxnLst/>
            <a:rect l="l" t="t" r="r" b="b"/>
            <a:pathLst>
              <a:path w="3675929" h="3582209">
                <a:moveTo>
                  <a:pt x="0" y="0"/>
                </a:moveTo>
                <a:lnTo>
                  <a:pt x="3675929" y="0"/>
                </a:lnTo>
                <a:lnTo>
                  <a:pt x="3675929" y="3582209"/>
                </a:lnTo>
                <a:lnTo>
                  <a:pt x="0" y="35822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780210" y="5515516"/>
            <a:ext cx="5524239" cy="3321700"/>
            <a:chOff x="0" y="0"/>
            <a:chExt cx="644710" cy="3876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4710" cy="387661"/>
            </a:xfrm>
            <a:custGeom>
              <a:avLst/>
              <a:gdLst/>
              <a:ahLst/>
              <a:cxnLst/>
              <a:rect l="l" t="t" r="r" b="b"/>
              <a:pathLst>
                <a:path w="644710" h="387661">
                  <a:moveTo>
                    <a:pt x="0" y="0"/>
                  </a:moveTo>
                  <a:lnTo>
                    <a:pt x="644710" y="0"/>
                  </a:lnTo>
                  <a:lnTo>
                    <a:pt x="644710" y="387661"/>
                  </a:lnTo>
                  <a:lnTo>
                    <a:pt x="0" y="387661"/>
                  </a:lnTo>
                  <a:close/>
                </a:path>
              </a:pathLst>
            </a:custGeom>
            <a:blipFill>
              <a:blip r:embed="rId3"/>
              <a:stretch>
                <a:fillRect t="-43261" b="-62374"/>
              </a:stretch>
            </a:blipFill>
            <a:ln w="19050" cap="sq">
              <a:solidFill>
                <a:srgbClr val="FF6101"/>
              </a:solidFill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572753" y="3025839"/>
            <a:ext cx="6775936" cy="3214838"/>
            <a:chOff x="0" y="0"/>
            <a:chExt cx="1784609" cy="8467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84609" cy="846706"/>
            </a:xfrm>
            <a:custGeom>
              <a:avLst/>
              <a:gdLst/>
              <a:ahLst/>
              <a:cxnLst/>
              <a:rect l="l" t="t" r="r" b="b"/>
              <a:pathLst>
                <a:path w="1784609" h="846706">
                  <a:moveTo>
                    <a:pt x="0" y="0"/>
                  </a:moveTo>
                  <a:lnTo>
                    <a:pt x="1784609" y="0"/>
                  </a:lnTo>
                  <a:lnTo>
                    <a:pt x="1784609" y="846706"/>
                  </a:lnTo>
                  <a:lnTo>
                    <a:pt x="0" y="846706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84609" cy="884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Impact</a:t>
              </a:r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Faster and more accurate risk assessment</a:t>
              </a:r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Improved early warning systems</a:t>
              </a:r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Enhanced decision-making and coordination</a:t>
              </a:r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3F2F2"/>
                  </a:solidFill>
                  <a:latin typeface="Canva Sans 1"/>
                  <a:ea typeface="Canva Sans 1"/>
                  <a:cs typeface="Canva Sans 1"/>
                  <a:sym typeface="Canva Sans 1"/>
                </a:rPr>
                <a:t>Increased community awareness and preparedness</a:t>
              </a:r>
            </a:p>
            <a:p>
              <a:pPr marL="0" lvl="0" indent="0" algn="ctr">
                <a:lnSpc>
                  <a:spcPts val="2659"/>
                </a:lnSpc>
              </a:pPr>
              <a:endParaRPr lang="en-US" sz="1899">
                <a:solidFill>
                  <a:srgbClr val="F3F2F2"/>
                </a:solidFill>
                <a:latin typeface="Canva Sans 1"/>
                <a:ea typeface="Canva Sans 1"/>
                <a:cs typeface="Canva Sans 1"/>
                <a:sym typeface="Canva Sans 1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753" y="6467066"/>
            <a:ext cx="6775936" cy="3819934"/>
          </a:xfrm>
          <a:custGeom>
            <a:avLst/>
            <a:gdLst/>
            <a:ahLst/>
            <a:cxnLst/>
            <a:rect l="l" t="t" r="r" b="b"/>
            <a:pathLst>
              <a:path w="6775936" h="3819934">
                <a:moveTo>
                  <a:pt x="0" y="0"/>
                </a:moveTo>
                <a:lnTo>
                  <a:pt x="6775936" y="0"/>
                </a:lnTo>
                <a:lnTo>
                  <a:pt x="6775936" y="3819934"/>
                </a:lnTo>
                <a:lnTo>
                  <a:pt x="0" y="3819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75444" y="313198"/>
            <a:ext cx="9992627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</a:pPr>
            <a:r>
              <a:rPr lang="en-US" sz="6500" b="1" spc="-390">
                <a:solidFill>
                  <a:srgbClr val="6A676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Study Site and </a:t>
            </a:r>
            <a:r>
              <a:rPr lang="en-US" sz="6500" b="1" spc="-39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Methodology Overview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72753" y="3224445"/>
            <a:ext cx="6775936" cy="2751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7200" lvl="1" indent="-283600" algn="l">
              <a:lnSpc>
                <a:spcPts val="3678"/>
              </a:lnSpc>
              <a:buFont typeface="Arial"/>
              <a:buChar char="•"/>
            </a:pPr>
            <a:r>
              <a:rPr lang="en-US" sz="2627" spc="-52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The study was conducted at Shree Secondary School in the Kamala River Basin, Nepal, a community repeatedly affected by monsoon flooding and an ideal setting for testing VR-based disaster preparedness interventions.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01290" y="860198"/>
            <a:ext cx="7450704" cy="427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7"/>
              </a:lnSpc>
              <a:spcBef>
                <a:spcPct val="0"/>
              </a:spcBef>
            </a:pPr>
            <a:r>
              <a:rPr lang="en-US" sz="2727" u="none" strike="noStrike" spc="-54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Our methodology combined cutting-edge technologies:</a:t>
            </a:r>
          </a:p>
          <a:p>
            <a:pPr marL="588790" lvl="1" indent="-294395" algn="l">
              <a:lnSpc>
                <a:spcPts val="3817"/>
              </a:lnSpc>
              <a:spcBef>
                <a:spcPct val="0"/>
              </a:spcBef>
              <a:buFont typeface="Arial"/>
              <a:buChar char="•"/>
            </a:pPr>
            <a:r>
              <a:rPr lang="en-US" sz="2727" u="none" strike="noStrike" spc="-54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Drone-based aerial mapping using DJI Mini 3 Pro, producing high-resolution orthomosaic imagery and detailed 3D terrain models</a:t>
            </a:r>
          </a:p>
          <a:p>
            <a:pPr algn="l">
              <a:lnSpc>
                <a:spcPts val="3817"/>
              </a:lnSpc>
              <a:spcBef>
                <a:spcPct val="0"/>
              </a:spcBef>
            </a:pPr>
            <a:endParaRPr lang="en-US" sz="2727" u="none" strike="noStrike" spc="-54">
              <a:solidFill>
                <a:srgbClr val="FFFFF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588790" lvl="1" indent="-294395" algn="l">
              <a:lnSpc>
                <a:spcPts val="3817"/>
              </a:lnSpc>
              <a:spcBef>
                <a:spcPct val="0"/>
              </a:spcBef>
              <a:buFont typeface="Arial"/>
              <a:buChar char="•"/>
            </a:pPr>
            <a:r>
              <a:rPr lang="en-US" sz="2727" u="none" strike="noStrike" spc="-54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Unity3D-based VR simulation optimized specifically for Meta Quest 3 headsets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27182" y="3145845"/>
            <a:ext cx="4960818" cy="7141155"/>
            <a:chOff x="0" y="0"/>
            <a:chExt cx="1306553" cy="1880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6553" cy="1880798"/>
            </a:xfrm>
            <a:custGeom>
              <a:avLst/>
              <a:gdLst/>
              <a:ahLst/>
              <a:cxnLst/>
              <a:rect l="l" t="t" r="r" b="b"/>
              <a:pathLst>
                <a:path w="1306553" h="1880798">
                  <a:moveTo>
                    <a:pt x="0" y="0"/>
                  </a:moveTo>
                  <a:lnTo>
                    <a:pt x="1306553" y="0"/>
                  </a:lnTo>
                  <a:lnTo>
                    <a:pt x="1306553" y="1880798"/>
                  </a:lnTo>
                  <a:lnTo>
                    <a:pt x="0" y="1880798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06553" cy="1918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76882" y="4185852"/>
            <a:ext cx="5728861" cy="5612767"/>
            <a:chOff x="0" y="0"/>
            <a:chExt cx="1508836" cy="14782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08836" cy="1478260"/>
            </a:xfrm>
            <a:custGeom>
              <a:avLst/>
              <a:gdLst/>
              <a:ahLst/>
              <a:cxnLst/>
              <a:rect l="l" t="t" r="r" b="b"/>
              <a:pathLst>
                <a:path w="1508836" h="1478260">
                  <a:moveTo>
                    <a:pt x="0" y="0"/>
                  </a:moveTo>
                  <a:lnTo>
                    <a:pt x="1508836" y="0"/>
                  </a:lnTo>
                  <a:lnTo>
                    <a:pt x="1508836" y="1478260"/>
                  </a:lnTo>
                  <a:lnTo>
                    <a:pt x="0" y="1478260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08836" cy="1516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65259" y="4567416"/>
            <a:ext cx="149095" cy="14909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69850" y="2485021"/>
            <a:ext cx="6403275" cy="4146086"/>
            <a:chOff x="0" y="0"/>
            <a:chExt cx="1686459" cy="10919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86459" cy="1091973"/>
            </a:xfrm>
            <a:custGeom>
              <a:avLst/>
              <a:gdLst/>
              <a:ahLst/>
              <a:cxnLst/>
              <a:rect l="l" t="t" r="r" b="b"/>
              <a:pathLst>
                <a:path w="1686459" h="1091973">
                  <a:moveTo>
                    <a:pt x="0" y="0"/>
                  </a:moveTo>
                  <a:lnTo>
                    <a:pt x="1686459" y="0"/>
                  </a:lnTo>
                  <a:lnTo>
                    <a:pt x="1686459" y="1091973"/>
                  </a:lnTo>
                  <a:lnTo>
                    <a:pt x="0" y="1091973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686459" cy="1130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82608" y="2748659"/>
            <a:ext cx="149095" cy="14909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69850" y="6992235"/>
            <a:ext cx="3319613" cy="2716238"/>
          </a:xfrm>
          <a:custGeom>
            <a:avLst/>
            <a:gdLst/>
            <a:ahLst/>
            <a:cxnLst/>
            <a:rect l="l" t="t" r="r" b="b"/>
            <a:pathLst>
              <a:path w="3319613" h="2716238">
                <a:moveTo>
                  <a:pt x="0" y="0"/>
                </a:moveTo>
                <a:lnTo>
                  <a:pt x="3319613" y="0"/>
                </a:lnTo>
                <a:lnTo>
                  <a:pt x="3319613" y="2716239"/>
                </a:lnTo>
                <a:lnTo>
                  <a:pt x="0" y="2716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73" t="-20607" r="-5724" b="-5634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250012" y="8457450"/>
            <a:ext cx="1690065" cy="1335927"/>
          </a:xfrm>
          <a:custGeom>
            <a:avLst/>
            <a:gdLst/>
            <a:ahLst/>
            <a:cxnLst/>
            <a:rect l="l" t="t" r="r" b="b"/>
            <a:pathLst>
              <a:path w="1690065" h="1335927">
                <a:moveTo>
                  <a:pt x="0" y="0"/>
                </a:moveTo>
                <a:lnTo>
                  <a:pt x="1690065" y="0"/>
                </a:lnTo>
                <a:lnTo>
                  <a:pt x="1690065" y="1335927"/>
                </a:lnTo>
                <a:lnTo>
                  <a:pt x="0" y="1335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5862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324077" y="6907332"/>
            <a:ext cx="1616000" cy="1382632"/>
          </a:xfrm>
          <a:custGeom>
            <a:avLst/>
            <a:gdLst/>
            <a:ahLst/>
            <a:cxnLst/>
            <a:rect l="l" t="t" r="r" b="b"/>
            <a:pathLst>
              <a:path w="1616000" h="1382632">
                <a:moveTo>
                  <a:pt x="0" y="0"/>
                </a:moveTo>
                <a:lnTo>
                  <a:pt x="1616000" y="0"/>
                </a:lnTo>
                <a:lnTo>
                  <a:pt x="1616000" y="1382632"/>
                </a:lnTo>
                <a:lnTo>
                  <a:pt x="0" y="1382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326" r="-898" b="-632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087585" y="6907332"/>
            <a:ext cx="1685540" cy="1382632"/>
          </a:xfrm>
          <a:custGeom>
            <a:avLst/>
            <a:gdLst/>
            <a:ahLst/>
            <a:cxnLst/>
            <a:rect l="l" t="t" r="r" b="b"/>
            <a:pathLst>
              <a:path w="1685540" h="1382632">
                <a:moveTo>
                  <a:pt x="0" y="0"/>
                </a:moveTo>
                <a:lnTo>
                  <a:pt x="1685540" y="0"/>
                </a:lnTo>
                <a:lnTo>
                  <a:pt x="1685540" y="1382632"/>
                </a:lnTo>
                <a:lnTo>
                  <a:pt x="0" y="13826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087585" y="8457450"/>
            <a:ext cx="1685540" cy="1335927"/>
          </a:xfrm>
          <a:custGeom>
            <a:avLst/>
            <a:gdLst/>
            <a:ahLst/>
            <a:cxnLst/>
            <a:rect l="l" t="t" r="r" b="b"/>
            <a:pathLst>
              <a:path w="1685540" h="1335927">
                <a:moveTo>
                  <a:pt x="0" y="0"/>
                </a:moveTo>
                <a:lnTo>
                  <a:pt x="1685540" y="0"/>
                </a:lnTo>
                <a:lnTo>
                  <a:pt x="1685540" y="1335927"/>
                </a:lnTo>
                <a:lnTo>
                  <a:pt x="0" y="13359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25" r="-1327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225626" y="865963"/>
            <a:ext cx="2712699" cy="2408585"/>
          </a:xfrm>
          <a:custGeom>
            <a:avLst/>
            <a:gdLst/>
            <a:ahLst/>
            <a:cxnLst/>
            <a:rect l="l" t="t" r="r" b="b"/>
            <a:pathLst>
              <a:path w="2712699" h="2408585">
                <a:moveTo>
                  <a:pt x="0" y="0"/>
                </a:moveTo>
                <a:lnTo>
                  <a:pt x="2712699" y="0"/>
                </a:lnTo>
                <a:lnTo>
                  <a:pt x="2712699" y="2408585"/>
                </a:lnTo>
                <a:lnTo>
                  <a:pt x="0" y="2408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767893" y="1683542"/>
            <a:ext cx="3423432" cy="3182010"/>
          </a:xfrm>
          <a:custGeom>
            <a:avLst/>
            <a:gdLst/>
            <a:ahLst/>
            <a:cxnLst/>
            <a:rect l="l" t="t" r="r" b="b"/>
            <a:pathLst>
              <a:path w="3423432" h="3182010">
                <a:moveTo>
                  <a:pt x="0" y="0"/>
                </a:moveTo>
                <a:lnTo>
                  <a:pt x="3423432" y="0"/>
                </a:lnTo>
                <a:lnTo>
                  <a:pt x="3423432" y="3182011"/>
                </a:lnTo>
                <a:lnTo>
                  <a:pt x="0" y="31820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560431" y="4086652"/>
            <a:ext cx="2831920" cy="2544455"/>
          </a:xfrm>
          <a:custGeom>
            <a:avLst/>
            <a:gdLst/>
            <a:ahLst/>
            <a:cxnLst/>
            <a:rect l="l" t="t" r="r" b="b"/>
            <a:pathLst>
              <a:path w="2831920" h="2544455">
                <a:moveTo>
                  <a:pt x="0" y="0"/>
                </a:moveTo>
                <a:lnTo>
                  <a:pt x="2831920" y="0"/>
                </a:lnTo>
                <a:lnTo>
                  <a:pt x="2831920" y="2544455"/>
                </a:lnTo>
                <a:lnTo>
                  <a:pt x="0" y="25444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317103" y="5642988"/>
            <a:ext cx="2970897" cy="2528688"/>
          </a:xfrm>
          <a:custGeom>
            <a:avLst/>
            <a:gdLst/>
            <a:ahLst/>
            <a:cxnLst/>
            <a:rect l="l" t="t" r="r" b="b"/>
            <a:pathLst>
              <a:path w="2970897" h="2528688">
                <a:moveTo>
                  <a:pt x="0" y="0"/>
                </a:moveTo>
                <a:lnTo>
                  <a:pt x="2970897" y="0"/>
                </a:lnTo>
                <a:lnTo>
                  <a:pt x="2970897" y="2528688"/>
                </a:lnTo>
                <a:lnTo>
                  <a:pt x="0" y="25286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101334" y="7800767"/>
            <a:ext cx="3701217" cy="2649292"/>
          </a:xfrm>
          <a:custGeom>
            <a:avLst/>
            <a:gdLst/>
            <a:ahLst/>
            <a:cxnLst/>
            <a:rect l="l" t="t" r="r" b="b"/>
            <a:pathLst>
              <a:path w="3701217" h="2649292">
                <a:moveTo>
                  <a:pt x="0" y="0"/>
                </a:moveTo>
                <a:lnTo>
                  <a:pt x="3701218" y="0"/>
                </a:lnTo>
                <a:lnTo>
                  <a:pt x="3701218" y="2649292"/>
                </a:lnTo>
                <a:lnTo>
                  <a:pt x="0" y="26492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760255" y="572293"/>
            <a:ext cx="918105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</a:pPr>
            <a:r>
              <a:rPr lang="en-US" sz="6500" b="1" spc="-390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VR Intervention Modules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365259" y="4929623"/>
            <a:ext cx="5195172" cy="4647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82"/>
              </a:lnSpc>
              <a:spcBef>
                <a:spcPct val="0"/>
              </a:spcBef>
            </a:pPr>
            <a:r>
              <a:rPr lang="en-US" sz="1915" spc="-38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A 5-minute gamified flood simulation featuring:</a:t>
            </a:r>
          </a:p>
          <a:p>
            <a:pPr marL="413621" lvl="1" indent="-206811" algn="l">
              <a:lnSpc>
                <a:spcPts val="2682"/>
              </a:lnSpc>
              <a:buFont typeface="Arial"/>
              <a:buChar char="•"/>
            </a:pPr>
            <a:r>
              <a:rPr lang="en-US" sz="1915" spc="-38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Dynamically rising floodwaters requiring quick decisions</a:t>
            </a:r>
          </a:p>
          <a:p>
            <a:pPr marL="413621" lvl="1" indent="-206811" algn="l">
              <a:lnSpc>
                <a:spcPts val="2682"/>
              </a:lnSpc>
              <a:buFont typeface="Arial"/>
              <a:buChar char="•"/>
            </a:pPr>
            <a:r>
              <a:rPr lang="en-US" sz="1915" spc="-38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Immersive spatial audio with emergency sirens</a:t>
            </a:r>
          </a:p>
          <a:p>
            <a:pPr marL="413621" lvl="1" indent="-206811" algn="l">
              <a:lnSpc>
                <a:spcPts val="2682"/>
              </a:lnSpc>
              <a:buFont typeface="Arial"/>
              <a:buChar char="•"/>
            </a:pPr>
            <a:r>
              <a:rPr lang="en-US" sz="1915" spc="-38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TV news alerts broadcasting evacuation warnings</a:t>
            </a:r>
          </a:p>
          <a:p>
            <a:pPr marL="413621" lvl="1" indent="-206811" algn="l">
              <a:lnSpc>
                <a:spcPts val="2682"/>
              </a:lnSpc>
              <a:buFont typeface="Arial"/>
              <a:buChar char="•"/>
            </a:pPr>
            <a:r>
              <a:rPr lang="en-US" sz="1915" spc="-38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Time-pressure scenarios, testing preparedness skills</a:t>
            </a:r>
          </a:p>
          <a:p>
            <a:pPr algn="l">
              <a:lnSpc>
                <a:spcPts val="2682"/>
              </a:lnSpc>
            </a:pPr>
            <a:endParaRPr lang="en-US" sz="1915" spc="-38">
              <a:solidFill>
                <a:srgbClr val="6A676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0" lvl="0" indent="0" algn="l">
              <a:lnSpc>
                <a:spcPts val="2682"/>
              </a:lnSpc>
              <a:spcBef>
                <a:spcPct val="0"/>
              </a:spcBef>
            </a:pPr>
            <a:r>
              <a:rPr lang="en-US" sz="1915" spc="-38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Students experience realistic flood conditions and practice emergency response in a safe virtual environment.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08251" y="4476413"/>
            <a:ext cx="4852180" cy="36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5"/>
              </a:lnSpc>
              <a:spcBef>
                <a:spcPct val="0"/>
              </a:spcBef>
            </a:pPr>
            <a:r>
              <a:rPr lang="en-US" sz="2089" b="1" spc="-41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Module 2: Escape the Flood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7156" y="3228792"/>
            <a:ext cx="5870657" cy="331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82"/>
              </a:lnSpc>
              <a:spcBef>
                <a:spcPct val="0"/>
              </a:spcBef>
            </a:pPr>
            <a:r>
              <a:rPr lang="en-US" sz="1915" spc="-38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An immersive 360° interactive experience allowing students to explore:</a:t>
            </a:r>
          </a:p>
          <a:p>
            <a:pPr marL="413621" lvl="1" indent="-206811" algn="l">
              <a:lnSpc>
                <a:spcPts val="2682"/>
              </a:lnSpc>
              <a:buFont typeface="Arial"/>
              <a:buChar char="•"/>
            </a:pPr>
            <a:r>
              <a:rPr lang="en-US" sz="1915" spc="-38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School and surrounding environment</a:t>
            </a:r>
          </a:p>
          <a:p>
            <a:pPr marL="413621" lvl="1" indent="-206811" algn="l">
              <a:lnSpc>
                <a:spcPts val="2682"/>
              </a:lnSpc>
              <a:buFont typeface="Arial"/>
              <a:buChar char="•"/>
            </a:pPr>
            <a:r>
              <a:rPr lang="en-US" sz="1915" spc="-38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Kamala River and its flood-prone areas</a:t>
            </a:r>
          </a:p>
          <a:p>
            <a:pPr marL="413621" lvl="1" indent="-206811" algn="l">
              <a:lnSpc>
                <a:spcPts val="2682"/>
              </a:lnSpc>
              <a:buFont typeface="Arial"/>
              <a:buChar char="•"/>
            </a:pPr>
            <a:r>
              <a:rPr lang="en-US" sz="1915" spc="-38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Local hydrometeorological monitoring stations</a:t>
            </a:r>
          </a:p>
          <a:p>
            <a:pPr marL="413621" lvl="1" indent="-206811" algn="l">
              <a:lnSpc>
                <a:spcPts val="2682"/>
              </a:lnSpc>
              <a:buFont typeface="Arial"/>
              <a:buChar char="•"/>
            </a:pPr>
            <a:r>
              <a:rPr lang="en-US" sz="1915" spc="-38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Key landmarks and evacuation routes</a:t>
            </a:r>
          </a:p>
          <a:p>
            <a:pPr algn="l">
              <a:lnSpc>
                <a:spcPts val="2682"/>
              </a:lnSpc>
            </a:pPr>
            <a:endParaRPr lang="en-US" sz="1915" spc="-38">
              <a:solidFill>
                <a:srgbClr val="6A676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0" lvl="0" indent="0" algn="l">
              <a:lnSpc>
                <a:spcPts val="2682"/>
              </a:lnSpc>
              <a:spcBef>
                <a:spcPct val="0"/>
              </a:spcBef>
            </a:pPr>
            <a:r>
              <a:rPr lang="en-US" sz="1915" spc="-38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Students navigate freely through realistic virtual scenes, building spatial awareness of their community's flood risk landscape.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97987" y="2616381"/>
            <a:ext cx="4852180" cy="36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5"/>
              </a:lnSpc>
              <a:spcBef>
                <a:spcPct val="0"/>
              </a:spcBef>
            </a:pPr>
            <a:r>
              <a:rPr lang="en-US" sz="2089" b="1" spc="-41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Module 1: Kamala River Virtual Tour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27182" y="3145845"/>
            <a:ext cx="4960818" cy="7141155"/>
            <a:chOff x="0" y="0"/>
            <a:chExt cx="1306553" cy="1880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6553" cy="1880798"/>
            </a:xfrm>
            <a:custGeom>
              <a:avLst/>
              <a:gdLst/>
              <a:ahLst/>
              <a:cxnLst/>
              <a:rect l="l" t="t" r="r" b="b"/>
              <a:pathLst>
                <a:path w="1306553" h="1880798">
                  <a:moveTo>
                    <a:pt x="0" y="0"/>
                  </a:moveTo>
                  <a:lnTo>
                    <a:pt x="1306553" y="0"/>
                  </a:lnTo>
                  <a:lnTo>
                    <a:pt x="1306553" y="1880798"/>
                  </a:lnTo>
                  <a:lnTo>
                    <a:pt x="0" y="1880798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06553" cy="1918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9957" y="4371012"/>
            <a:ext cx="6495286" cy="2178724"/>
            <a:chOff x="0" y="0"/>
            <a:chExt cx="1710693" cy="5738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0692" cy="573820"/>
            </a:xfrm>
            <a:custGeom>
              <a:avLst/>
              <a:gdLst/>
              <a:ahLst/>
              <a:cxnLst/>
              <a:rect l="l" t="t" r="r" b="b"/>
              <a:pathLst>
                <a:path w="1710692" h="573820">
                  <a:moveTo>
                    <a:pt x="60788" y="0"/>
                  </a:moveTo>
                  <a:lnTo>
                    <a:pt x="1649904" y="0"/>
                  </a:lnTo>
                  <a:cubicBezTo>
                    <a:pt x="1683477" y="0"/>
                    <a:pt x="1710692" y="27216"/>
                    <a:pt x="1710692" y="60788"/>
                  </a:cubicBezTo>
                  <a:lnTo>
                    <a:pt x="1710692" y="513032"/>
                  </a:lnTo>
                  <a:cubicBezTo>
                    <a:pt x="1710692" y="546604"/>
                    <a:pt x="1683477" y="573820"/>
                    <a:pt x="1649904" y="573820"/>
                  </a:cubicBezTo>
                  <a:lnTo>
                    <a:pt x="60788" y="573820"/>
                  </a:lnTo>
                  <a:cubicBezTo>
                    <a:pt x="27216" y="573820"/>
                    <a:pt x="0" y="546604"/>
                    <a:pt x="0" y="513032"/>
                  </a:cubicBezTo>
                  <a:lnTo>
                    <a:pt x="0" y="60788"/>
                  </a:lnTo>
                  <a:cubicBezTo>
                    <a:pt x="0" y="27216"/>
                    <a:pt x="27216" y="0"/>
                    <a:pt x="60788" y="0"/>
                  </a:cubicBezTo>
                  <a:close/>
                </a:path>
              </a:pathLst>
            </a:custGeom>
            <a:ln w="19050" cap="rnd">
              <a:solidFill>
                <a:srgbClr val="FF6101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1710693" cy="497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4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9957" y="6883110"/>
            <a:ext cx="6495286" cy="2178724"/>
            <a:chOff x="0" y="0"/>
            <a:chExt cx="1710693" cy="5738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0692" cy="573820"/>
            </a:xfrm>
            <a:custGeom>
              <a:avLst/>
              <a:gdLst/>
              <a:ahLst/>
              <a:cxnLst/>
              <a:rect l="l" t="t" r="r" b="b"/>
              <a:pathLst>
                <a:path w="1710692" h="573820">
                  <a:moveTo>
                    <a:pt x="60788" y="0"/>
                  </a:moveTo>
                  <a:lnTo>
                    <a:pt x="1649904" y="0"/>
                  </a:lnTo>
                  <a:cubicBezTo>
                    <a:pt x="1683477" y="0"/>
                    <a:pt x="1710692" y="27216"/>
                    <a:pt x="1710692" y="60788"/>
                  </a:cubicBezTo>
                  <a:lnTo>
                    <a:pt x="1710692" y="513032"/>
                  </a:lnTo>
                  <a:cubicBezTo>
                    <a:pt x="1710692" y="546604"/>
                    <a:pt x="1683477" y="573820"/>
                    <a:pt x="1649904" y="573820"/>
                  </a:cubicBezTo>
                  <a:lnTo>
                    <a:pt x="60788" y="573820"/>
                  </a:lnTo>
                  <a:cubicBezTo>
                    <a:pt x="27216" y="573820"/>
                    <a:pt x="0" y="546604"/>
                    <a:pt x="0" y="513032"/>
                  </a:cubicBezTo>
                  <a:lnTo>
                    <a:pt x="0" y="60788"/>
                  </a:lnTo>
                  <a:cubicBezTo>
                    <a:pt x="0" y="27216"/>
                    <a:pt x="27216" y="0"/>
                    <a:pt x="60788" y="0"/>
                  </a:cubicBezTo>
                  <a:close/>
                </a:path>
              </a:pathLst>
            </a:custGeom>
            <a:ln w="19050" cap="rnd">
              <a:solidFill>
                <a:srgbClr val="FF6101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76200"/>
              <a:ext cx="1710693" cy="497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4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50648" y="4863757"/>
            <a:ext cx="646553" cy="1020734"/>
          </a:xfrm>
          <a:custGeom>
            <a:avLst/>
            <a:gdLst/>
            <a:ahLst/>
            <a:cxnLst/>
            <a:rect l="l" t="t" r="r" b="b"/>
            <a:pathLst>
              <a:path w="646553" h="1020734">
                <a:moveTo>
                  <a:pt x="0" y="0"/>
                </a:moveTo>
                <a:lnTo>
                  <a:pt x="646553" y="0"/>
                </a:lnTo>
                <a:lnTo>
                  <a:pt x="646553" y="1020734"/>
                </a:lnTo>
                <a:lnTo>
                  <a:pt x="0" y="10207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81" r="-888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13287" y="7491102"/>
            <a:ext cx="925835" cy="856651"/>
          </a:xfrm>
          <a:custGeom>
            <a:avLst/>
            <a:gdLst/>
            <a:ahLst/>
            <a:cxnLst/>
            <a:rect l="l" t="t" r="r" b="b"/>
            <a:pathLst>
              <a:path w="925835" h="856651">
                <a:moveTo>
                  <a:pt x="0" y="0"/>
                </a:moveTo>
                <a:lnTo>
                  <a:pt x="925835" y="0"/>
                </a:lnTo>
                <a:lnTo>
                  <a:pt x="925835" y="856651"/>
                </a:lnTo>
                <a:lnTo>
                  <a:pt x="0" y="856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81" r="-8881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31334" y="543400"/>
            <a:ext cx="6826456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</a:pPr>
            <a:r>
              <a:rPr lang="en-US" sz="6500" b="1" spc="-390">
                <a:solidFill>
                  <a:srgbClr val="6A676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Study Design and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9957" y="1723229"/>
            <a:ext cx="9520946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  <a:spcBef>
                <a:spcPct val="0"/>
              </a:spcBef>
            </a:pPr>
            <a:r>
              <a:rPr lang="en-US" sz="6500" b="1" spc="-390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Participant Demographics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39551" y="4668211"/>
            <a:ext cx="4570395" cy="167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73"/>
              </a:lnSpc>
            </a:pPr>
            <a:r>
              <a:rPr lang="en-US" sz="2498" spc="-18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Quasi-experimental pre-post design with 180 students from grades 7-10 (aged 12-16). Baseline survey two months before VR intervention.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49076" y="7313660"/>
            <a:ext cx="4570395" cy="1346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73"/>
              </a:lnSpc>
            </a:pPr>
            <a:r>
              <a:rPr lang="en-US" sz="2498" spc="-18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Over 90% had no prior disaster education. Limited previous VR exposure among participants. Prior flood experience common.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118883" y="3834604"/>
            <a:ext cx="4649805" cy="2178724"/>
            <a:chOff x="0" y="0"/>
            <a:chExt cx="6199740" cy="290496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45530" y="-333044"/>
              <a:ext cx="5346365" cy="188112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45530" y="1298890"/>
              <a:ext cx="5346365" cy="188112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7375" y="-124476"/>
              <a:ext cx="1493707" cy="149370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5615" y="1440840"/>
              <a:ext cx="1597226" cy="1597226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5080812" y="1991494"/>
              <a:ext cx="906833" cy="411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8"/>
                </a:lnSpc>
                <a:spcBef>
                  <a:spcPct val="0"/>
                </a:spcBef>
              </a:pPr>
              <a:r>
                <a:rPr lang="en-US" sz="1748" spc="-87">
                  <a:solidFill>
                    <a:srgbClr val="000000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63.9%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503680" y="6954695"/>
            <a:ext cx="3880210" cy="2244847"/>
            <a:chOff x="0" y="0"/>
            <a:chExt cx="5173614" cy="2993129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99313" y="-299313"/>
              <a:ext cx="3591755" cy="3591755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783961" y="1295499"/>
              <a:ext cx="1425208" cy="391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3"/>
                </a:lnSpc>
              </a:pPr>
              <a:r>
                <a:rPr lang="en-US" sz="1645">
                  <a:solidFill>
                    <a:srgbClr val="000000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Age Group </a:t>
              </a:r>
            </a:p>
          </p:txBody>
        </p: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79488" y="667542"/>
              <a:ext cx="2107386" cy="607826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53252" y="1336120"/>
              <a:ext cx="2422213" cy="660297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54092" y="2031775"/>
              <a:ext cx="2412137" cy="658618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3155103" y="536521"/>
              <a:ext cx="1587859" cy="195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08"/>
                </a:lnSpc>
              </a:pPr>
              <a:r>
                <a:rPr lang="en-US" sz="1008" b="1">
                  <a:solidFill>
                    <a:srgbClr val="000000"/>
                  </a:solidFill>
                  <a:latin typeface="Canva Sans 1 Bold"/>
                  <a:ea typeface="Canva Sans 1 Bold"/>
                  <a:cs typeface="Canva Sans 1 Bold"/>
                  <a:sym typeface="Canva Sans 1 Bold"/>
                </a:rPr>
                <a:t>11 to 12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155103" y="1231335"/>
              <a:ext cx="1676802" cy="195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08"/>
                </a:lnSpc>
              </a:pPr>
              <a:r>
                <a:rPr lang="en-US" sz="1008" b="1">
                  <a:solidFill>
                    <a:srgbClr val="000000"/>
                  </a:solidFill>
                  <a:latin typeface="Canva Sans 1 Bold"/>
                  <a:ea typeface="Canva Sans 1 Bold"/>
                  <a:cs typeface="Canva Sans 1 Bold"/>
                  <a:sym typeface="Canva Sans 1 Bold"/>
                </a:rPr>
                <a:t>13 to 15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155103" y="1926149"/>
              <a:ext cx="1927274" cy="195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08"/>
                </a:lnSpc>
              </a:pPr>
              <a:r>
                <a:rPr lang="en-US" sz="1008" b="1">
                  <a:solidFill>
                    <a:srgbClr val="000000"/>
                  </a:solidFill>
                  <a:latin typeface="Canva Sans 1 Bold"/>
                  <a:ea typeface="Canva Sans 1 Bold"/>
                  <a:cs typeface="Canva Sans 1 Bold"/>
                  <a:sym typeface="Canva Sans 1 Bold"/>
                </a:rPr>
                <a:t>16 to 17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496565" y="212741"/>
              <a:ext cx="403250" cy="217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4"/>
                </a:lnSpc>
                <a:spcBef>
                  <a:spcPct val="0"/>
                </a:spcBef>
              </a:pPr>
              <a:r>
                <a:rPr lang="en-US" sz="881" spc="-33">
                  <a:solidFill>
                    <a:srgbClr val="FFFFFF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5.0 %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021735" y="2138127"/>
              <a:ext cx="553197" cy="217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4"/>
                </a:lnSpc>
                <a:spcBef>
                  <a:spcPct val="0"/>
                </a:spcBef>
              </a:pPr>
              <a:r>
                <a:rPr lang="en-US" sz="881" spc="-33">
                  <a:solidFill>
                    <a:srgbClr val="FFFFFF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66.7 %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43224" y="650960"/>
              <a:ext cx="515710" cy="207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4"/>
                </a:lnSpc>
                <a:spcBef>
                  <a:spcPct val="0"/>
                </a:spcBef>
              </a:pPr>
              <a:r>
                <a:rPr lang="en-US" sz="881" spc="-33">
                  <a:solidFill>
                    <a:srgbClr val="FFFFFF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28.3 %</a:t>
              </a: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24595" y="3684678"/>
            <a:ext cx="5565992" cy="6063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809818"/>
            <a:ext cx="7771662" cy="6477182"/>
            <a:chOff x="0" y="0"/>
            <a:chExt cx="2046858" cy="1705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858" cy="1705925"/>
            </a:xfrm>
            <a:custGeom>
              <a:avLst/>
              <a:gdLst/>
              <a:ahLst/>
              <a:cxnLst/>
              <a:rect l="l" t="t" r="r" b="b"/>
              <a:pathLst>
                <a:path w="2046858" h="1705925">
                  <a:moveTo>
                    <a:pt x="0" y="0"/>
                  </a:moveTo>
                  <a:lnTo>
                    <a:pt x="2046858" y="0"/>
                  </a:lnTo>
                  <a:lnTo>
                    <a:pt x="2046858" y="1705925"/>
                  </a:lnTo>
                  <a:lnTo>
                    <a:pt x="0" y="1705925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46858" cy="174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2032" y="9034218"/>
            <a:ext cx="6759576" cy="889444"/>
            <a:chOff x="0" y="0"/>
            <a:chExt cx="1780300" cy="2342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80300" cy="234257"/>
            </a:xfrm>
            <a:custGeom>
              <a:avLst/>
              <a:gdLst/>
              <a:ahLst/>
              <a:cxnLst/>
              <a:rect l="l" t="t" r="r" b="b"/>
              <a:pathLst>
                <a:path w="1780300" h="234257">
                  <a:moveTo>
                    <a:pt x="0" y="0"/>
                  </a:moveTo>
                  <a:lnTo>
                    <a:pt x="1780300" y="0"/>
                  </a:lnTo>
                  <a:lnTo>
                    <a:pt x="1780300" y="234257"/>
                  </a:lnTo>
                  <a:lnTo>
                    <a:pt x="0" y="234257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80300" cy="272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95522" y="7147509"/>
            <a:ext cx="5222916" cy="2957822"/>
            <a:chOff x="0" y="0"/>
            <a:chExt cx="1375583" cy="7790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5583" cy="779015"/>
            </a:xfrm>
            <a:custGeom>
              <a:avLst/>
              <a:gdLst/>
              <a:ahLst/>
              <a:cxnLst/>
              <a:rect l="l" t="t" r="r" b="b"/>
              <a:pathLst>
                <a:path w="1375583" h="779015">
                  <a:moveTo>
                    <a:pt x="0" y="0"/>
                  </a:moveTo>
                  <a:lnTo>
                    <a:pt x="1375583" y="0"/>
                  </a:lnTo>
                  <a:lnTo>
                    <a:pt x="1375583" y="779015"/>
                  </a:lnTo>
                  <a:lnTo>
                    <a:pt x="0" y="779015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75583" cy="817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789914" y="5353178"/>
            <a:ext cx="4085595" cy="3273242"/>
            <a:chOff x="0" y="0"/>
            <a:chExt cx="1076042" cy="8620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6042" cy="862088"/>
            </a:xfrm>
            <a:custGeom>
              <a:avLst/>
              <a:gdLst/>
              <a:ahLst/>
              <a:cxnLst/>
              <a:rect l="l" t="t" r="r" b="b"/>
              <a:pathLst>
                <a:path w="1076042" h="862088">
                  <a:moveTo>
                    <a:pt x="0" y="0"/>
                  </a:moveTo>
                  <a:lnTo>
                    <a:pt x="1076042" y="0"/>
                  </a:lnTo>
                  <a:lnTo>
                    <a:pt x="1076042" y="862088"/>
                  </a:lnTo>
                  <a:lnTo>
                    <a:pt x="0" y="862088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76042" cy="9001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195522" y="3991487"/>
            <a:ext cx="5222916" cy="2725319"/>
            <a:chOff x="0" y="0"/>
            <a:chExt cx="1375583" cy="7177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75583" cy="717780"/>
            </a:xfrm>
            <a:custGeom>
              <a:avLst/>
              <a:gdLst/>
              <a:ahLst/>
              <a:cxnLst/>
              <a:rect l="l" t="t" r="r" b="b"/>
              <a:pathLst>
                <a:path w="1375583" h="717780">
                  <a:moveTo>
                    <a:pt x="0" y="0"/>
                  </a:moveTo>
                  <a:lnTo>
                    <a:pt x="1375583" y="0"/>
                  </a:lnTo>
                  <a:lnTo>
                    <a:pt x="1375583" y="717780"/>
                  </a:lnTo>
                  <a:lnTo>
                    <a:pt x="0" y="717780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75583" cy="755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711726" y="3128780"/>
            <a:ext cx="8391365" cy="0"/>
          </a:xfrm>
          <a:prstGeom prst="line">
            <a:avLst/>
          </a:prstGeom>
          <a:ln w="28575" cap="flat">
            <a:solidFill>
              <a:srgbClr val="201F2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8414827" y="7459269"/>
            <a:ext cx="156609" cy="149095"/>
            <a:chOff x="0" y="0"/>
            <a:chExt cx="85376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53761" cy="812800"/>
            </a:xfrm>
            <a:custGeom>
              <a:avLst/>
              <a:gdLst/>
              <a:ahLst/>
              <a:cxnLst/>
              <a:rect l="l" t="t" r="r" b="b"/>
              <a:pathLst>
                <a:path w="853761" h="812800">
                  <a:moveTo>
                    <a:pt x="426880" y="0"/>
                  </a:moveTo>
                  <a:cubicBezTo>
                    <a:pt x="191121" y="0"/>
                    <a:pt x="0" y="181951"/>
                    <a:pt x="0" y="406400"/>
                  </a:cubicBezTo>
                  <a:cubicBezTo>
                    <a:pt x="0" y="630849"/>
                    <a:pt x="191121" y="812800"/>
                    <a:pt x="426880" y="812800"/>
                  </a:cubicBezTo>
                  <a:cubicBezTo>
                    <a:pt x="662640" y="812800"/>
                    <a:pt x="853761" y="630849"/>
                    <a:pt x="853761" y="406400"/>
                  </a:cubicBezTo>
                  <a:cubicBezTo>
                    <a:pt x="853761" y="181951"/>
                    <a:pt x="662640" y="0"/>
                    <a:pt x="426880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80040" y="38100"/>
              <a:ext cx="693681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000734" y="5689703"/>
            <a:ext cx="156609" cy="149095"/>
            <a:chOff x="0" y="0"/>
            <a:chExt cx="85376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53761" cy="812800"/>
            </a:xfrm>
            <a:custGeom>
              <a:avLst/>
              <a:gdLst/>
              <a:ahLst/>
              <a:cxnLst/>
              <a:rect l="l" t="t" r="r" b="b"/>
              <a:pathLst>
                <a:path w="853761" h="812800">
                  <a:moveTo>
                    <a:pt x="426880" y="0"/>
                  </a:moveTo>
                  <a:cubicBezTo>
                    <a:pt x="191121" y="0"/>
                    <a:pt x="0" y="181951"/>
                    <a:pt x="0" y="406400"/>
                  </a:cubicBezTo>
                  <a:cubicBezTo>
                    <a:pt x="0" y="630849"/>
                    <a:pt x="191121" y="812800"/>
                    <a:pt x="426880" y="812800"/>
                  </a:cubicBezTo>
                  <a:cubicBezTo>
                    <a:pt x="662640" y="812800"/>
                    <a:pt x="853761" y="630849"/>
                    <a:pt x="853761" y="406400"/>
                  </a:cubicBezTo>
                  <a:cubicBezTo>
                    <a:pt x="853761" y="181951"/>
                    <a:pt x="662640" y="0"/>
                    <a:pt x="426880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80040" y="38100"/>
              <a:ext cx="693681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336523" y="4356160"/>
            <a:ext cx="156609" cy="149095"/>
            <a:chOff x="0" y="0"/>
            <a:chExt cx="853761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53761" cy="812800"/>
            </a:xfrm>
            <a:custGeom>
              <a:avLst/>
              <a:gdLst/>
              <a:ahLst/>
              <a:cxnLst/>
              <a:rect l="l" t="t" r="r" b="b"/>
              <a:pathLst>
                <a:path w="853761" h="812800">
                  <a:moveTo>
                    <a:pt x="426880" y="0"/>
                  </a:moveTo>
                  <a:cubicBezTo>
                    <a:pt x="191121" y="0"/>
                    <a:pt x="0" y="181951"/>
                    <a:pt x="0" y="406400"/>
                  </a:cubicBezTo>
                  <a:cubicBezTo>
                    <a:pt x="0" y="630849"/>
                    <a:pt x="191121" y="812800"/>
                    <a:pt x="426880" y="812800"/>
                  </a:cubicBezTo>
                  <a:cubicBezTo>
                    <a:pt x="662640" y="812800"/>
                    <a:pt x="853761" y="630849"/>
                    <a:pt x="853761" y="406400"/>
                  </a:cubicBezTo>
                  <a:cubicBezTo>
                    <a:pt x="853761" y="181951"/>
                    <a:pt x="662640" y="0"/>
                    <a:pt x="426880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80040" y="38100"/>
              <a:ext cx="693681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7060425" y="1238159"/>
            <a:ext cx="1227575" cy="2863196"/>
            <a:chOff x="0" y="0"/>
            <a:chExt cx="323312" cy="75409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23312" cy="754093"/>
            </a:xfrm>
            <a:custGeom>
              <a:avLst/>
              <a:gdLst/>
              <a:ahLst/>
              <a:cxnLst/>
              <a:rect l="l" t="t" r="r" b="b"/>
              <a:pathLst>
                <a:path w="323312" h="754093">
                  <a:moveTo>
                    <a:pt x="0" y="0"/>
                  </a:moveTo>
                  <a:lnTo>
                    <a:pt x="323312" y="0"/>
                  </a:lnTo>
                  <a:lnTo>
                    <a:pt x="323312" y="754093"/>
                  </a:lnTo>
                  <a:lnTo>
                    <a:pt x="0" y="754093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23312" cy="792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0" y="3809818"/>
            <a:ext cx="7771662" cy="4901981"/>
          </a:xfrm>
          <a:custGeom>
            <a:avLst/>
            <a:gdLst/>
            <a:ahLst/>
            <a:cxnLst/>
            <a:rect l="l" t="t" r="r" b="b"/>
            <a:pathLst>
              <a:path w="7771662" h="4901981">
                <a:moveTo>
                  <a:pt x="0" y="0"/>
                </a:moveTo>
                <a:lnTo>
                  <a:pt x="7771662" y="0"/>
                </a:lnTo>
                <a:lnTo>
                  <a:pt x="7771662" y="4901980"/>
                </a:lnTo>
                <a:lnTo>
                  <a:pt x="0" y="490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711726" y="595375"/>
            <a:ext cx="7867108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</a:pPr>
            <a:r>
              <a:rPr lang="en-US" sz="6500" b="1" spc="-390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Key Results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11726" y="2359087"/>
            <a:ext cx="8391365" cy="495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43"/>
              </a:lnSpc>
              <a:spcBef>
                <a:spcPct val="0"/>
              </a:spcBef>
            </a:pPr>
            <a:r>
              <a:rPr lang="en-US" sz="2888" b="1" spc="-57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Significant Knowledge Gains Post-Intervention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715207" y="7748175"/>
            <a:ext cx="4464429" cy="2101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9"/>
              </a:lnSpc>
            </a:pPr>
            <a:r>
              <a:rPr lang="en-US" sz="1999" spc="-39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Recognition of early flood indicators improved from 50.3% to 88.6% (p &lt; 0.001, effect size 0.21). Students gained practical skills to identify warning signs before official alerts are issued.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311313" y="5944318"/>
            <a:ext cx="3359747" cy="245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9"/>
              </a:lnSpc>
            </a:pPr>
            <a:r>
              <a:rPr lang="en-US" sz="1999" spc="-39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Significant improvement in students' ability to identify safe evacuation locations (p &lt; 0.001). Knowledge of flood causes remained high due to ceiling effect from baseline.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666884" y="4645037"/>
            <a:ext cx="4512751" cy="1749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9"/>
              </a:lnSpc>
            </a:pPr>
            <a:r>
              <a:rPr lang="en-US" sz="1999" spc="-39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Dramatic increase from 15.8% to 71.1% (p &lt; 0.001, effect size 0.41). Students demonstrated substantially improved understanding of how to receive and respond to official flood warnings.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715207" y="7357558"/>
            <a:ext cx="3448733" cy="36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39"/>
              </a:lnSpc>
              <a:spcBef>
                <a:spcPct val="0"/>
              </a:spcBef>
            </a:pPr>
            <a:r>
              <a:rPr lang="en-US" sz="2171" b="1" spc="-43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Flood Signs Identification: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311313" y="5553702"/>
            <a:ext cx="3359747" cy="36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39"/>
              </a:lnSpc>
              <a:spcBef>
                <a:spcPct val="0"/>
              </a:spcBef>
            </a:pPr>
            <a:r>
              <a:rPr lang="en-US" sz="2171" b="1" spc="-43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Safe Area Recognition: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666884" y="4254450"/>
            <a:ext cx="4751555" cy="36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39"/>
              </a:lnSpc>
              <a:spcBef>
                <a:spcPct val="0"/>
              </a:spcBef>
            </a:pPr>
            <a:r>
              <a:rPr lang="en-US" sz="2171" b="1" u="none" strike="noStrike" spc="-43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Early Warning System Awareness: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47750" y="9126866"/>
            <a:ext cx="5844871" cy="69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9"/>
              </a:lnSpc>
              <a:spcBef>
                <a:spcPct val="0"/>
              </a:spcBef>
            </a:pPr>
            <a:r>
              <a:rPr lang="en-US" sz="1999" u="none" strike="noStrike" spc="-39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Understanding of flood causes remained consistently high with no meaningful change.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721251" y="9241166"/>
            <a:ext cx="156609" cy="149095"/>
            <a:chOff x="0" y="0"/>
            <a:chExt cx="853761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53761" cy="812800"/>
            </a:xfrm>
            <a:custGeom>
              <a:avLst/>
              <a:gdLst/>
              <a:ahLst/>
              <a:cxnLst/>
              <a:rect l="l" t="t" r="r" b="b"/>
              <a:pathLst>
                <a:path w="853761" h="812800">
                  <a:moveTo>
                    <a:pt x="426880" y="0"/>
                  </a:moveTo>
                  <a:cubicBezTo>
                    <a:pt x="191121" y="0"/>
                    <a:pt x="0" y="181951"/>
                    <a:pt x="0" y="406400"/>
                  </a:cubicBezTo>
                  <a:cubicBezTo>
                    <a:pt x="0" y="630849"/>
                    <a:pt x="191121" y="812800"/>
                    <a:pt x="426880" y="812800"/>
                  </a:cubicBezTo>
                  <a:cubicBezTo>
                    <a:pt x="662640" y="812800"/>
                    <a:pt x="853761" y="630849"/>
                    <a:pt x="853761" y="406400"/>
                  </a:cubicBezTo>
                  <a:cubicBezTo>
                    <a:pt x="853761" y="181951"/>
                    <a:pt x="662640" y="0"/>
                    <a:pt x="426880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80040" y="38100"/>
              <a:ext cx="693681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85727"/>
            <a:ext cx="6147430" cy="2773220"/>
            <a:chOff x="0" y="0"/>
            <a:chExt cx="1619076" cy="7303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9076" cy="730395"/>
            </a:xfrm>
            <a:custGeom>
              <a:avLst/>
              <a:gdLst/>
              <a:ahLst/>
              <a:cxnLst/>
              <a:rect l="l" t="t" r="r" b="b"/>
              <a:pathLst>
                <a:path w="1619076" h="730395">
                  <a:moveTo>
                    <a:pt x="0" y="0"/>
                  </a:moveTo>
                  <a:lnTo>
                    <a:pt x="1619076" y="0"/>
                  </a:lnTo>
                  <a:lnTo>
                    <a:pt x="1619076" y="730395"/>
                  </a:lnTo>
                  <a:lnTo>
                    <a:pt x="0" y="730395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19076" cy="768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22244" y="8979699"/>
            <a:ext cx="11465756" cy="5272975"/>
            <a:chOff x="0" y="0"/>
            <a:chExt cx="3019788" cy="13887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9788" cy="1388767"/>
            </a:xfrm>
            <a:custGeom>
              <a:avLst/>
              <a:gdLst/>
              <a:ahLst/>
              <a:cxnLst/>
              <a:rect l="l" t="t" r="r" b="b"/>
              <a:pathLst>
                <a:path w="3019788" h="1388767">
                  <a:moveTo>
                    <a:pt x="0" y="0"/>
                  </a:moveTo>
                  <a:lnTo>
                    <a:pt x="3019788" y="0"/>
                  </a:lnTo>
                  <a:lnTo>
                    <a:pt x="3019788" y="1388767"/>
                  </a:lnTo>
                  <a:lnTo>
                    <a:pt x="0" y="1388767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19788" cy="1426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72370" y="3719710"/>
            <a:ext cx="7908629" cy="2019194"/>
            <a:chOff x="0" y="0"/>
            <a:chExt cx="2082931" cy="5318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82931" cy="531804"/>
            </a:xfrm>
            <a:custGeom>
              <a:avLst/>
              <a:gdLst/>
              <a:ahLst/>
              <a:cxnLst/>
              <a:rect l="l" t="t" r="r" b="b"/>
              <a:pathLst>
                <a:path w="2082931" h="531804">
                  <a:moveTo>
                    <a:pt x="0" y="0"/>
                  </a:moveTo>
                  <a:lnTo>
                    <a:pt x="2082931" y="0"/>
                  </a:lnTo>
                  <a:lnTo>
                    <a:pt x="2082931" y="531804"/>
                  </a:lnTo>
                  <a:lnTo>
                    <a:pt x="0" y="531804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82931" cy="569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72370" y="1099307"/>
            <a:ext cx="7908629" cy="2119010"/>
            <a:chOff x="0" y="0"/>
            <a:chExt cx="2082931" cy="5580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82931" cy="558093"/>
            </a:xfrm>
            <a:custGeom>
              <a:avLst/>
              <a:gdLst/>
              <a:ahLst/>
              <a:cxnLst/>
              <a:rect l="l" t="t" r="r" b="b"/>
              <a:pathLst>
                <a:path w="2082931" h="558093">
                  <a:moveTo>
                    <a:pt x="0" y="0"/>
                  </a:moveTo>
                  <a:lnTo>
                    <a:pt x="2082931" y="0"/>
                  </a:lnTo>
                  <a:lnTo>
                    <a:pt x="2082931" y="558093"/>
                  </a:lnTo>
                  <a:lnTo>
                    <a:pt x="0" y="558093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082931" cy="596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72370" y="6263034"/>
            <a:ext cx="7908629" cy="2088015"/>
            <a:chOff x="0" y="0"/>
            <a:chExt cx="2082931" cy="5499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82931" cy="549930"/>
            </a:xfrm>
            <a:custGeom>
              <a:avLst/>
              <a:gdLst/>
              <a:ahLst/>
              <a:cxnLst/>
              <a:rect l="l" t="t" r="r" b="b"/>
              <a:pathLst>
                <a:path w="2082931" h="549930">
                  <a:moveTo>
                    <a:pt x="0" y="0"/>
                  </a:moveTo>
                  <a:lnTo>
                    <a:pt x="2082931" y="0"/>
                  </a:lnTo>
                  <a:lnTo>
                    <a:pt x="2082931" y="549930"/>
                  </a:lnTo>
                  <a:lnTo>
                    <a:pt x="0" y="549930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082931" cy="588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57659" y="968730"/>
            <a:ext cx="845931" cy="84593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88900" y="146050"/>
              <a:ext cx="635000" cy="577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4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57659" y="3573051"/>
            <a:ext cx="845931" cy="84593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88900" y="146050"/>
              <a:ext cx="635000" cy="577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4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08037" y="6093639"/>
            <a:ext cx="845931" cy="84593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88900" y="146050"/>
              <a:ext cx="635000" cy="577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4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253143" y="730053"/>
            <a:ext cx="8350025" cy="3766755"/>
          </a:xfrm>
          <a:custGeom>
            <a:avLst/>
            <a:gdLst/>
            <a:ahLst/>
            <a:cxnLst/>
            <a:rect l="l" t="t" r="r" b="b"/>
            <a:pathLst>
              <a:path w="8350025" h="3766755">
                <a:moveTo>
                  <a:pt x="0" y="0"/>
                </a:moveTo>
                <a:lnTo>
                  <a:pt x="8350025" y="0"/>
                </a:lnTo>
                <a:lnTo>
                  <a:pt x="8350025" y="3766754"/>
                </a:lnTo>
                <a:lnTo>
                  <a:pt x="0" y="376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53143" y="5019675"/>
            <a:ext cx="6908829" cy="341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  <a:spcBef>
                <a:spcPct val="0"/>
              </a:spcBef>
            </a:pPr>
            <a:r>
              <a:rPr lang="en-US" sz="6500" b="1" spc="-390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Gender-Disaggregated Knowledge Gains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53969" y="3782103"/>
            <a:ext cx="6734558" cy="1851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39"/>
              </a:lnSpc>
            </a:pPr>
            <a:r>
              <a:rPr lang="en-US" sz="2099" spc="-41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Male students increased early warning system awareness from 24.5% to 73.6% (+48.8%). Both genders achieved similar post-intervention awareness levels, demonstrating VR's effectiveness across demographics.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82544" y="1209169"/>
            <a:ext cx="6734558" cy="1851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39"/>
              </a:lnSpc>
            </a:pPr>
            <a:r>
              <a:rPr lang="en-US" sz="2099" spc="-41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Female students showed remarkable improvement in early warning system awareness, jumping from 9.2% to 69.2% (+60%). They also demonstrated significant gains in flood warning actions with a +40.4% increase post-intervention.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82544" y="6317193"/>
            <a:ext cx="6734558" cy="1851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39"/>
              </a:lnSpc>
            </a:pPr>
            <a:r>
              <a:rPr lang="en-US" sz="2099" spc="-41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Males showed strongest improvement in safe area identification with +39.0% gain. While females led in warning action improvements (+40.4% vs +17.8%), both groups benefited significantly from the immersive VR intervention.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057659" y="1176431"/>
            <a:ext cx="843270" cy="44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7"/>
              </a:lnSpc>
            </a:pPr>
            <a:r>
              <a:rPr lang="en-US" sz="2997" b="1" spc="-21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057659" y="3780752"/>
            <a:ext cx="843270" cy="44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7"/>
              </a:lnSpc>
            </a:pPr>
            <a:r>
              <a:rPr lang="en-US" sz="2997" b="1" spc="-21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108037" y="6301340"/>
            <a:ext cx="843270" cy="44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7"/>
              </a:lnSpc>
            </a:pPr>
            <a:r>
              <a:rPr lang="en-US" sz="2997" b="1" spc="-21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79429" y="5445905"/>
            <a:ext cx="7408571" cy="4841095"/>
            <a:chOff x="0" y="0"/>
            <a:chExt cx="1951229" cy="1275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1229" cy="1275021"/>
            </a:xfrm>
            <a:custGeom>
              <a:avLst/>
              <a:gdLst/>
              <a:ahLst/>
              <a:cxnLst/>
              <a:rect l="l" t="t" r="r" b="b"/>
              <a:pathLst>
                <a:path w="1951229" h="1275021">
                  <a:moveTo>
                    <a:pt x="0" y="0"/>
                  </a:moveTo>
                  <a:lnTo>
                    <a:pt x="1951229" y="0"/>
                  </a:lnTo>
                  <a:lnTo>
                    <a:pt x="1951229" y="1275021"/>
                  </a:lnTo>
                  <a:lnTo>
                    <a:pt x="0" y="1275021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51229" cy="1313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5304" y="3461395"/>
            <a:ext cx="9793211" cy="6234096"/>
            <a:chOff x="0" y="0"/>
            <a:chExt cx="2579282" cy="16419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79282" cy="1641902"/>
            </a:xfrm>
            <a:custGeom>
              <a:avLst/>
              <a:gdLst/>
              <a:ahLst/>
              <a:cxnLst/>
              <a:rect l="l" t="t" r="r" b="b"/>
              <a:pathLst>
                <a:path w="2579282" h="1641902">
                  <a:moveTo>
                    <a:pt x="0" y="0"/>
                  </a:moveTo>
                  <a:lnTo>
                    <a:pt x="2579282" y="0"/>
                  </a:lnTo>
                  <a:lnTo>
                    <a:pt x="2579282" y="1641902"/>
                  </a:lnTo>
                  <a:lnTo>
                    <a:pt x="0" y="1641902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579282" cy="1680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0062" y="3999131"/>
            <a:ext cx="192548" cy="183310"/>
            <a:chOff x="0" y="0"/>
            <a:chExt cx="853761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3761" cy="812800"/>
            </a:xfrm>
            <a:custGeom>
              <a:avLst/>
              <a:gdLst/>
              <a:ahLst/>
              <a:cxnLst/>
              <a:rect l="l" t="t" r="r" b="b"/>
              <a:pathLst>
                <a:path w="853761" h="812800">
                  <a:moveTo>
                    <a:pt x="426880" y="0"/>
                  </a:moveTo>
                  <a:cubicBezTo>
                    <a:pt x="191121" y="0"/>
                    <a:pt x="0" y="181951"/>
                    <a:pt x="0" y="406400"/>
                  </a:cubicBezTo>
                  <a:cubicBezTo>
                    <a:pt x="0" y="630849"/>
                    <a:pt x="191121" y="812800"/>
                    <a:pt x="426880" y="812800"/>
                  </a:cubicBezTo>
                  <a:cubicBezTo>
                    <a:pt x="662640" y="812800"/>
                    <a:pt x="853761" y="630849"/>
                    <a:pt x="853761" y="406400"/>
                  </a:cubicBezTo>
                  <a:cubicBezTo>
                    <a:pt x="853761" y="181951"/>
                    <a:pt x="662640" y="0"/>
                    <a:pt x="426880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80040" y="38100"/>
              <a:ext cx="693681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70062" y="7455076"/>
            <a:ext cx="192548" cy="183310"/>
            <a:chOff x="0" y="0"/>
            <a:chExt cx="853761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3761" cy="812800"/>
            </a:xfrm>
            <a:custGeom>
              <a:avLst/>
              <a:gdLst/>
              <a:ahLst/>
              <a:cxnLst/>
              <a:rect l="l" t="t" r="r" b="b"/>
              <a:pathLst>
                <a:path w="853761" h="812800">
                  <a:moveTo>
                    <a:pt x="426880" y="0"/>
                  </a:moveTo>
                  <a:cubicBezTo>
                    <a:pt x="191121" y="0"/>
                    <a:pt x="0" y="181951"/>
                    <a:pt x="0" y="406400"/>
                  </a:cubicBezTo>
                  <a:cubicBezTo>
                    <a:pt x="0" y="630849"/>
                    <a:pt x="191121" y="812800"/>
                    <a:pt x="426880" y="812800"/>
                  </a:cubicBezTo>
                  <a:cubicBezTo>
                    <a:pt x="662640" y="812800"/>
                    <a:pt x="853761" y="630849"/>
                    <a:pt x="853761" y="406400"/>
                  </a:cubicBezTo>
                  <a:cubicBezTo>
                    <a:pt x="853761" y="181951"/>
                    <a:pt x="662640" y="0"/>
                    <a:pt x="426880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80040" y="38100"/>
              <a:ext cx="693681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879429" y="5445905"/>
            <a:ext cx="7408571" cy="4249586"/>
          </a:xfrm>
          <a:custGeom>
            <a:avLst/>
            <a:gdLst/>
            <a:ahLst/>
            <a:cxnLst/>
            <a:rect l="l" t="t" r="r" b="b"/>
            <a:pathLst>
              <a:path w="7408571" h="4249586">
                <a:moveTo>
                  <a:pt x="0" y="0"/>
                </a:moveTo>
                <a:lnTo>
                  <a:pt x="7408571" y="0"/>
                </a:lnTo>
                <a:lnTo>
                  <a:pt x="7408571" y="4249586"/>
                </a:lnTo>
                <a:lnTo>
                  <a:pt x="0" y="4249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27409" y="582555"/>
            <a:ext cx="16144142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</a:pPr>
            <a:r>
              <a:rPr lang="en-US" sz="6500" b="1" spc="-390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Changes in Risk Perception and Preparedness Behavior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1655" y="3814445"/>
            <a:ext cx="8690192" cy="544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spc="-55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Risk perception &amp; preparedness: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Flood risk perception and preparedness were already very high and largely unchanged (risk: 93.3%→93.0%, statistically significant but negligible effect; preparedness: 94.9%→93.7%, no significant change), suggesting a ceiling effect.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endParaRPr lang="en-US" sz="2799" spc="-55">
              <a:solidFill>
                <a:srgbClr val="6A676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 spc="-55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Confidence to respond: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Confidence to respond to floods increased from 72.2% to 82.5%, indicating improved self-efficacy, though the change is not statistically significant.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27182" y="3145845"/>
            <a:ext cx="4960818" cy="7141155"/>
            <a:chOff x="0" y="0"/>
            <a:chExt cx="1306553" cy="1880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6553" cy="1880798"/>
            </a:xfrm>
            <a:custGeom>
              <a:avLst/>
              <a:gdLst/>
              <a:ahLst/>
              <a:cxnLst/>
              <a:rect l="l" t="t" r="r" b="b"/>
              <a:pathLst>
                <a:path w="1306553" h="1880798">
                  <a:moveTo>
                    <a:pt x="0" y="0"/>
                  </a:moveTo>
                  <a:lnTo>
                    <a:pt x="1306553" y="0"/>
                  </a:lnTo>
                  <a:lnTo>
                    <a:pt x="1306553" y="1880798"/>
                  </a:lnTo>
                  <a:lnTo>
                    <a:pt x="0" y="1880798"/>
                  </a:ln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06553" cy="1918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60306" y="4844539"/>
            <a:ext cx="12662891" cy="4917847"/>
            <a:chOff x="0" y="0"/>
            <a:chExt cx="2901447" cy="11268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01447" cy="1126826"/>
            </a:xfrm>
            <a:custGeom>
              <a:avLst/>
              <a:gdLst/>
              <a:ahLst/>
              <a:cxnLst/>
              <a:rect l="l" t="t" r="r" b="b"/>
              <a:pathLst>
                <a:path w="2901447" h="1126826">
                  <a:moveTo>
                    <a:pt x="0" y="0"/>
                  </a:moveTo>
                  <a:lnTo>
                    <a:pt x="2901447" y="0"/>
                  </a:lnTo>
                  <a:lnTo>
                    <a:pt x="2901447" y="1126826"/>
                  </a:lnTo>
                  <a:lnTo>
                    <a:pt x="0" y="1126826"/>
                  </a:lnTo>
                  <a:close/>
                </a:path>
              </a:pathLst>
            </a:custGeom>
            <a:solidFill>
              <a:srgbClr val="F3F2F2"/>
            </a:solidFill>
            <a:ln w="19050" cap="sq">
              <a:solidFill>
                <a:srgbClr val="201F2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01447" cy="1164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94387" y="5327950"/>
            <a:ext cx="205550" cy="171378"/>
            <a:chOff x="0" y="0"/>
            <a:chExt cx="974866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4865" cy="812800"/>
            </a:xfrm>
            <a:custGeom>
              <a:avLst/>
              <a:gdLst/>
              <a:ahLst/>
              <a:cxnLst/>
              <a:rect l="l" t="t" r="r" b="b"/>
              <a:pathLst>
                <a:path w="974865" h="812800">
                  <a:moveTo>
                    <a:pt x="487433" y="0"/>
                  </a:moveTo>
                  <a:cubicBezTo>
                    <a:pt x="218231" y="0"/>
                    <a:pt x="0" y="181951"/>
                    <a:pt x="0" y="406400"/>
                  </a:cubicBezTo>
                  <a:cubicBezTo>
                    <a:pt x="0" y="630849"/>
                    <a:pt x="218231" y="812800"/>
                    <a:pt x="487433" y="812800"/>
                  </a:cubicBezTo>
                  <a:cubicBezTo>
                    <a:pt x="756634" y="812800"/>
                    <a:pt x="974865" y="630849"/>
                    <a:pt x="974865" y="406400"/>
                  </a:cubicBezTo>
                  <a:cubicBezTo>
                    <a:pt x="974865" y="181951"/>
                    <a:pt x="756634" y="0"/>
                    <a:pt x="487433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91394" y="38100"/>
              <a:ext cx="792078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94387" y="7274923"/>
            <a:ext cx="205550" cy="171378"/>
            <a:chOff x="0" y="0"/>
            <a:chExt cx="974866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74865" cy="812800"/>
            </a:xfrm>
            <a:custGeom>
              <a:avLst/>
              <a:gdLst/>
              <a:ahLst/>
              <a:cxnLst/>
              <a:rect l="l" t="t" r="r" b="b"/>
              <a:pathLst>
                <a:path w="974865" h="812800">
                  <a:moveTo>
                    <a:pt x="487433" y="0"/>
                  </a:moveTo>
                  <a:cubicBezTo>
                    <a:pt x="218231" y="0"/>
                    <a:pt x="0" y="181951"/>
                    <a:pt x="0" y="406400"/>
                  </a:cubicBezTo>
                  <a:cubicBezTo>
                    <a:pt x="0" y="630849"/>
                    <a:pt x="218231" y="812800"/>
                    <a:pt x="487433" y="812800"/>
                  </a:cubicBezTo>
                  <a:cubicBezTo>
                    <a:pt x="756634" y="812800"/>
                    <a:pt x="974865" y="630849"/>
                    <a:pt x="974865" y="406400"/>
                  </a:cubicBezTo>
                  <a:cubicBezTo>
                    <a:pt x="974865" y="181951"/>
                    <a:pt x="756634" y="0"/>
                    <a:pt x="487433" y="0"/>
                  </a:cubicBezTo>
                  <a:close/>
                </a:path>
              </a:pathLst>
            </a:custGeom>
            <a:solidFill>
              <a:srgbClr val="FF610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91394" y="38100"/>
              <a:ext cx="792078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481402" y="9752861"/>
            <a:ext cx="4047178" cy="0"/>
          </a:xfrm>
          <a:prstGeom prst="line">
            <a:avLst/>
          </a:prstGeom>
          <a:ln w="19050" cap="flat">
            <a:solidFill>
              <a:srgbClr val="201F2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10620085" y="-31365"/>
            <a:ext cx="7667915" cy="4875904"/>
          </a:xfrm>
          <a:custGeom>
            <a:avLst/>
            <a:gdLst/>
            <a:ahLst/>
            <a:cxnLst/>
            <a:rect l="l" t="t" r="r" b="b"/>
            <a:pathLst>
              <a:path w="7667915" h="4875904">
                <a:moveTo>
                  <a:pt x="0" y="0"/>
                </a:moveTo>
                <a:lnTo>
                  <a:pt x="7667915" y="0"/>
                </a:lnTo>
                <a:lnTo>
                  <a:pt x="7667915" y="4875904"/>
                </a:lnTo>
                <a:lnTo>
                  <a:pt x="0" y="4875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66660" y="434637"/>
            <a:ext cx="9582530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</a:pPr>
            <a:r>
              <a:rPr lang="en-US" sz="6500" b="1" spc="-390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Behavioral Indicators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1402" y="4630006"/>
            <a:ext cx="4047178" cy="4948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8"/>
              </a:lnSpc>
              <a:spcBef>
                <a:spcPct val="0"/>
              </a:spcBef>
            </a:pPr>
            <a:r>
              <a:rPr lang="en-US" sz="2798" b="1" i="1" spc="-55">
                <a:solidFill>
                  <a:srgbClr val="201F22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Communication and proactiveness metrics reveal strong behavioral engagement with flood preparedness following VR intervention, with particularly notable gains among female students.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66548" y="5683397"/>
            <a:ext cx="11492752" cy="12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5"/>
              </a:lnSpc>
              <a:spcBef>
                <a:spcPct val="0"/>
              </a:spcBef>
            </a:pPr>
            <a:r>
              <a:rPr lang="en-US" sz="2367" spc="-47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Behavioral intentions were already high and showed minimal change (evacuation: 98.5%→95.7%; learning: 88.8%→86.6%, not statistically significant), indicating a ceiling effect.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66548" y="5165281"/>
            <a:ext cx="10317442" cy="438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6"/>
              </a:lnSpc>
              <a:spcBef>
                <a:spcPct val="0"/>
              </a:spcBef>
            </a:pPr>
            <a:r>
              <a:rPr lang="en-US" sz="2597" b="1" spc="-51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Evacuation &amp; learning: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66548" y="7651569"/>
            <a:ext cx="11492752" cy="16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5"/>
              </a:lnSpc>
            </a:pPr>
            <a:r>
              <a:rPr lang="en-US" sz="2367" spc="-47">
                <a:solidFill>
                  <a:srgbClr val="6A676F"/>
                </a:solidFill>
                <a:latin typeface="Open Sauce"/>
                <a:ea typeface="Open Sauce"/>
                <a:cs typeface="Open Sauce"/>
                <a:sym typeface="Open Sauce"/>
              </a:rPr>
              <a:t>Both male and female students demonstrated significant gains in communication behavior, increasing from 73.1% to 100% for female and 74.1% to 94.3% for male, with a statistically significant and moderate effect, highlighting strong gains in peer/family engagement.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66548" y="7090012"/>
            <a:ext cx="10317442" cy="438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6"/>
              </a:lnSpc>
              <a:spcBef>
                <a:spcPct val="0"/>
              </a:spcBef>
            </a:pPr>
            <a:r>
              <a:rPr lang="en-US" sz="2597" b="1" spc="-51">
                <a:solidFill>
                  <a:srgbClr val="201F2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Communication behavior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1188</Words>
  <Application>Microsoft Office PowerPoint</Application>
  <PresentationFormat>Custom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Open Sauce Bold</vt:lpstr>
      <vt:lpstr>Canva Sans 1 Bold</vt:lpstr>
      <vt:lpstr>Calibri</vt:lpstr>
      <vt:lpstr>Open Sauce</vt:lpstr>
      <vt:lpstr>Open Sauce Bold Italics</vt:lpstr>
      <vt:lpstr>Canva Sans 1</vt:lpstr>
      <vt:lpstr>29LT Riwaya Informal</vt:lpstr>
      <vt:lpstr>Arial MT Pro</vt:lpstr>
      <vt:lpstr>Arial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 Detailed Slides</dc:title>
  <cp:lastModifiedBy>binod parajuli</cp:lastModifiedBy>
  <cp:revision>2</cp:revision>
  <dcterms:created xsi:type="dcterms:W3CDTF">2006-08-16T00:00:00Z</dcterms:created>
  <dcterms:modified xsi:type="dcterms:W3CDTF">2026-05-06T17:25:51Z</dcterms:modified>
  <dc:identifier>DAHIt55UayM</dc:identifier>
</cp:coreProperties>
</file>